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256" r:id="rId2"/>
    <p:sldId id="257" r:id="rId3"/>
    <p:sldId id="320" r:id="rId4"/>
    <p:sldId id="275" r:id="rId5"/>
    <p:sldId id="258" r:id="rId6"/>
    <p:sldId id="316" r:id="rId7"/>
    <p:sldId id="285" r:id="rId8"/>
    <p:sldId id="276" r:id="rId9"/>
    <p:sldId id="284" r:id="rId10"/>
    <p:sldId id="303" r:id="rId11"/>
    <p:sldId id="304" r:id="rId12"/>
    <p:sldId id="305" r:id="rId13"/>
    <p:sldId id="306" r:id="rId14"/>
    <p:sldId id="279" r:id="rId15"/>
    <p:sldId id="280" r:id="rId16"/>
    <p:sldId id="281" r:id="rId17"/>
    <p:sldId id="317" r:id="rId18"/>
    <p:sldId id="283" r:id="rId19"/>
    <p:sldId id="286" r:id="rId20"/>
    <p:sldId id="287" r:id="rId21"/>
    <p:sldId id="289" r:id="rId22"/>
    <p:sldId id="290" r:id="rId23"/>
    <p:sldId id="318" r:id="rId24"/>
    <p:sldId id="291" r:id="rId25"/>
    <p:sldId id="294" r:id="rId26"/>
    <p:sldId id="298" r:id="rId27"/>
    <p:sldId id="312" r:id="rId28"/>
    <p:sldId id="313" r:id="rId29"/>
    <p:sldId id="314" r:id="rId30"/>
    <p:sldId id="315" r:id="rId31"/>
    <p:sldId id="302" r:id="rId32"/>
    <p:sldId id="311" r:id="rId33"/>
    <p:sldId id="321" r:id="rId34"/>
    <p:sldId id="299" r:id="rId35"/>
    <p:sldId id="297" r:id="rId36"/>
    <p:sldId id="319" r:id="rId37"/>
    <p:sldId id="307" r:id="rId38"/>
    <p:sldId id="308" r:id="rId39"/>
    <p:sldId id="309" r:id="rId40"/>
    <p:sldId id="310" r:id="rId41"/>
  </p:sldIdLst>
  <p:sldSz cx="18288000" cy="10287000"/>
  <p:notesSz cx="6858000" cy="9144000"/>
  <p:embeddedFontLst>
    <p:embeddedFont>
      <p:font typeface="Nunito Sans" pitchFamily="2" charset="0"/>
      <p:regular r:id="rId43"/>
      <p:bold r:id="rId44"/>
      <p:italic r:id="rId45"/>
      <p:boldItalic r:id="rId46"/>
    </p:embeddedFont>
    <p:embeddedFont>
      <p:font typeface="Nunito Sans Heavy" panose="020B0604020202020204" charset="0"/>
      <p:regular r:id="rId47"/>
    </p:embeddedFont>
    <p:embeddedFont>
      <p:font typeface="Nunito Sans Semi-Bold" panose="020B0604020202020204" charset="0"/>
      <p:regular r:id="rId48"/>
    </p:embeddedFont>
    <p:embeddedFont>
      <p:font typeface="Palatino Linotype" panose="02040502050505030304" pitchFamily="18"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00FF00"/>
    <a:srgbClr val="CCFF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22" autoAdjust="0"/>
  </p:normalViewPr>
  <p:slideViewPr>
    <p:cSldViewPr>
      <p:cViewPr varScale="1">
        <p:scale>
          <a:sx n="44" d="100"/>
          <a:sy n="44" d="100"/>
        </p:scale>
        <p:origin x="8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C35D1-B17D-4AB7-99A4-C85345BBB51B}" type="datetimeFigureOut">
              <a:rPr lang="fr-FR" smtClean="0"/>
              <a:t>09/06/2024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27F78-6688-4712-B4CD-FB396638C940}" type="slidenum">
              <a:rPr lang="fr-FR" smtClean="0"/>
              <a:t>‹N°›</a:t>
            </a:fld>
            <a:endParaRPr lang="fr-FR"/>
          </a:p>
        </p:txBody>
      </p:sp>
    </p:spTree>
    <p:extLst>
      <p:ext uri="{BB962C8B-B14F-4D97-AF65-F5344CB8AC3E}">
        <p14:creationId xmlns:p14="http://schemas.microsoft.com/office/powerpoint/2010/main" val="2473395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5</a:t>
            </a:fld>
            <a:endParaRPr lang="fr-FR"/>
          </a:p>
        </p:txBody>
      </p:sp>
    </p:spTree>
    <p:extLst>
      <p:ext uri="{BB962C8B-B14F-4D97-AF65-F5344CB8AC3E}">
        <p14:creationId xmlns:p14="http://schemas.microsoft.com/office/powerpoint/2010/main" val="204602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15</a:t>
            </a:fld>
            <a:endParaRPr lang="fr-FR"/>
          </a:p>
        </p:txBody>
      </p:sp>
    </p:spTree>
    <p:extLst>
      <p:ext uri="{BB962C8B-B14F-4D97-AF65-F5344CB8AC3E}">
        <p14:creationId xmlns:p14="http://schemas.microsoft.com/office/powerpoint/2010/main" val="374381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16</a:t>
            </a:fld>
            <a:endParaRPr lang="fr-FR"/>
          </a:p>
        </p:txBody>
      </p:sp>
    </p:spTree>
    <p:extLst>
      <p:ext uri="{BB962C8B-B14F-4D97-AF65-F5344CB8AC3E}">
        <p14:creationId xmlns:p14="http://schemas.microsoft.com/office/powerpoint/2010/main" val="2524326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18</a:t>
            </a:fld>
            <a:endParaRPr lang="fr-FR"/>
          </a:p>
        </p:txBody>
      </p:sp>
    </p:spTree>
    <p:extLst>
      <p:ext uri="{BB962C8B-B14F-4D97-AF65-F5344CB8AC3E}">
        <p14:creationId xmlns:p14="http://schemas.microsoft.com/office/powerpoint/2010/main" val="2539187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19</a:t>
            </a:fld>
            <a:endParaRPr lang="fr-FR"/>
          </a:p>
        </p:txBody>
      </p:sp>
    </p:spTree>
    <p:extLst>
      <p:ext uri="{BB962C8B-B14F-4D97-AF65-F5344CB8AC3E}">
        <p14:creationId xmlns:p14="http://schemas.microsoft.com/office/powerpoint/2010/main" val="416131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20</a:t>
            </a:fld>
            <a:endParaRPr lang="fr-FR"/>
          </a:p>
        </p:txBody>
      </p:sp>
    </p:spTree>
    <p:extLst>
      <p:ext uri="{BB962C8B-B14F-4D97-AF65-F5344CB8AC3E}">
        <p14:creationId xmlns:p14="http://schemas.microsoft.com/office/powerpoint/2010/main" val="27043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21</a:t>
            </a:fld>
            <a:endParaRPr lang="fr-FR"/>
          </a:p>
        </p:txBody>
      </p:sp>
    </p:spTree>
    <p:extLst>
      <p:ext uri="{BB962C8B-B14F-4D97-AF65-F5344CB8AC3E}">
        <p14:creationId xmlns:p14="http://schemas.microsoft.com/office/powerpoint/2010/main" val="1468526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22</a:t>
            </a:fld>
            <a:endParaRPr lang="fr-FR"/>
          </a:p>
        </p:txBody>
      </p:sp>
    </p:spTree>
    <p:extLst>
      <p:ext uri="{BB962C8B-B14F-4D97-AF65-F5344CB8AC3E}">
        <p14:creationId xmlns:p14="http://schemas.microsoft.com/office/powerpoint/2010/main" val="4004315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24</a:t>
            </a:fld>
            <a:endParaRPr lang="fr-FR"/>
          </a:p>
        </p:txBody>
      </p:sp>
    </p:spTree>
    <p:extLst>
      <p:ext uri="{BB962C8B-B14F-4D97-AF65-F5344CB8AC3E}">
        <p14:creationId xmlns:p14="http://schemas.microsoft.com/office/powerpoint/2010/main" val="200685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25</a:t>
            </a:fld>
            <a:endParaRPr lang="fr-FR"/>
          </a:p>
        </p:txBody>
      </p:sp>
    </p:spTree>
    <p:extLst>
      <p:ext uri="{BB962C8B-B14F-4D97-AF65-F5344CB8AC3E}">
        <p14:creationId xmlns:p14="http://schemas.microsoft.com/office/powerpoint/2010/main" val="1167154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26</a:t>
            </a:fld>
            <a:endParaRPr lang="fr-FR"/>
          </a:p>
        </p:txBody>
      </p:sp>
    </p:spTree>
    <p:extLst>
      <p:ext uri="{BB962C8B-B14F-4D97-AF65-F5344CB8AC3E}">
        <p14:creationId xmlns:p14="http://schemas.microsoft.com/office/powerpoint/2010/main" val="387248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7</a:t>
            </a:fld>
            <a:endParaRPr lang="fr-FR"/>
          </a:p>
        </p:txBody>
      </p:sp>
    </p:spTree>
    <p:extLst>
      <p:ext uri="{BB962C8B-B14F-4D97-AF65-F5344CB8AC3E}">
        <p14:creationId xmlns:p14="http://schemas.microsoft.com/office/powerpoint/2010/main" val="401231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27</a:t>
            </a:fld>
            <a:endParaRPr lang="fr-FR"/>
          </a:p>
        </p:txBody>
      </p:sp>
    </p:spTree>
    <p:extLst>
      <p:ext uri="{BB962C8B-B14F-4D97-AF65-F5344CB8AC3E}">
        <p14:creationId xmlns:p14="http://schemas.microsoft.com/office/powerpoint/2010/main" val="3822383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28</a:t>
            </a:fld>
            <a:endParaRPr lang="fr-FR"/>
          </a:p>
        </p:txBody>
      </p:sp>
    </p:spTree>
    <p:extLst>
      <p:ext uri="{BB962C8B-B14F-4D97-AF65-F5344CB8AC3E}">
        <p14:creationId xmlns:p14="http://schemas.microsoft.com/office/powerpoint/2010/main" val="203947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29</a:t>
            </a:fld>
            <a:endParaRPr lang="fr-FR"/>
          </a:p>
        </p:txBody>
      </p:sp>
    </p:spTree>
    <p:extLst>
      <p:ext uri="{BB962C8B-B14F-4D97-AF65-F5344CB8AC3E}">
        <p14:creationId xmlns:p14="http://schemas.microsoft.com/office/powerpoint/2010/main" val="2165053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30</a:t>
            </a:fld>
            <a:endParaRPr lang="fr-FR"/>
          </a:p>
        </p:txBody>
      </p:sp>
    </p:spTree>
    <p:extLst>
      <p:ext uri="{BB962C8B-B14F-4D97-AF65-F5344CB8AC3E}">
        <p14:creationId xmlns:p14="http://schemas.microsoft.com/office/powerpoint/2010/main" val="3307794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31</a:t>
            </a:fld>
            <a:endParaRPr lang="fr-FR"/>
          </a:p>
        </p:txBody>
      </p:sp>
    </p:spTree>
    <p:extLst>
      <p:ext uri="{BB962C8B-B14F-4D97-AF65-F5344CB8AC3E}">
        <p14:creationId xmlns:p14="http://schemas.microsoft.com/office/powerpoint/2010/main" val="4141342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32</a:t>
            </a:fld>
            <a:endParaRPr lang="fr-FR"/>
          </a:p>
        </p:txBody>
      </p:sp>
    </p:spTree>
    <p:extLst>
      <p:ext uri="{BB962C8B-B14F-4D97-AF65-F5344CB8AC3E}">
        <p14:creationId xmlns:p14="http://schemas.microsoft.com/office/powerpoint/2010/main" val="1012466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33</a:t>
            </a:fld>
            <a:endParaRPr lang="fr-FR"/>
          </a:p>
        </p:txBody>
      </p:sp>
    </p:spTree>
    <p:extLst>
      <p:ext uri="{BB962C8B-B14F-4D97-AF65-F5344CB8AC3E}">
        <p14:creationId xmlns:p14="http://schemas.microsoft.com/office/powerpoint/2010/main" val="1692803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34</a:t>
            </a:fld>
            <a:endParaRPr lang="fr-FR"/>
          </a:p>
        </p:txBody>
      </p:sp>
    </p:spTree>
    <p:extLst>
      <p:ext uri="{BB962C8B-B14F-4D97-AF65-F5344CB8AC3E}">
        <p14:creationId xmlns:p14="http://schemas.microsoft.com/office/powerpoint/2010/main" val="2562150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35</a:t>
            </a:fld>
            <a:endParaRPr lang="fr-FR"/>
          </a:p>
        </p:txBody>
      </p:sp>
    </p:spTree>
    <p:extLst>
      <p:ext uri="{BB962C8B-B14F-4D97-AF65-F5344CB8AC3E}">
        <p14:creationId xmlns:p14="http://schemas.microsoft.com/office/powerpoint/2010/main" val="3913642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37</a:t>
            </a:fld>
            <a:endParaRPr lang="fr-FR"/>
          </a:p>
        </p:txBody>
      </p:sp>
    </p:spTree>
    <p:extLst>
      <p:ext uri="{BB962C8B-B14F-4D97-AF65-F5344CB8AC3E}">
        <p14:creationId xmlns:p14="http://schemas.microsoft.com/office/powerpoint/2010/main" val="60931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8</a:t>
            </a:fld>
            <a:endParaRPr lang="fr-FR"/>
          </a:p>
        </p:txBody>
      </p:sp>
    </p:spTree>
    <p:extLst>
      <p:ext uri="{BB962C8B-B14F-4D97-AF65-F5344CB8AC3E}">
        <p14:creationId xmlns:p14="http://schemas.microsoft.com/office/powerpoint/2010/main" val="782344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38</a:t>
            </a:fld>
            <a:endParaRPr lang="fr-FR"/>
          </a:p>
        </p:txBody>
      </p:sp>
    </p:spTree>
    <p:extLst>
      <p:ext uri="{BB962C8B-B14F-4D97-AF65-F5344CB8AC3E}">
        <p14:creationId xmlns:p14="http://schemas.microsoft.com/office/powerpoint/2010/main" val="4144774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39</a:t>
            </a:fld>
            <a:endParaRPr lang="fr-FR"/>
          </a:p>
        </p:txBody>
      </p:sp>
    </p:spTree>
    <p:extLst>
      <p:ext uri="{BB962C8B-B14F-4D97-AF65-F5344CB8AC3E}">
        <p14:creationId xmlns:p14="http://schemas.microsoft.com/office/powerpoint/2010/main" val="1214208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40</a:t>
            </a:fld>
            <a:endParaRPr lang="fr-FR"/>
          </a:p>
        </p:txBody>
      </p:sp>
    </p:spTree>
    <p:extLst>
      <p:ext uri="{BB962C8B-B14F-4D97-AF65-F5344CB8AC3E}">
        <p14:creationId xmlns:p14="http://schemas.microsoft.com/office/powerpoint/2010/main" val="86590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9</a:t>
            </a:fld>
            <a:endParaRPr lang="fr-FR"/>
          </a:p>
        </p:txBody>
      </p:sp>
    </p:spTree>
    <p:extLst>
      <p:ext uri="{BB962C8B-B14F-4D97-AF65-F5344CB8AC3E}">
        <p14:creationId xmlns:p14="http://schemas.microsoft.com/office/powerpoint/2010/main" val="44168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10</a:t>
            </a:fld>
            <a:endParaRPr lang="fr-FR"/>
          </a:p>
        </p:txBody>
      </p:sp>
    </p:spTree>
    <p:extLst>
      <p:ext uri="{BB962C8B-B14F-4D97-AF65-F5344CB8AC3E}">
        <p14:creationId xmlns:p14="http://schemas.microsoft.com/office/powerpoint/2010/main" val="195237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11</a:t>
            </a:fld>
            <a:endParaRPr lang="fr-FR"/>
          </a:p>
        </p:txBody>
      </p:sp>
    </p:spTree>
    <p:extLst>
      <p:ext uri="{BB962C8B-B14F-4D97-AF65-F5344CB8AC3E}">
        <p14:creationId xmlns:p14="http://schemas.microsoft.com/office/powerpoint/2010/main" val="415901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12</a:t>
            </a:fld>
            <a:endParaRPr lang="fr-FR"/>
          </a:p>
        </p:txBody>
      </p:sp>
    </p:spTree>
    <p:extLst>
      <p:ext uri="{BB962C8B-B14F-4D97-AF65-F5344CB8AC3E}">
        <p14:creationId xmlns:p14="http://schemas.microsoft.com/office/powerpoint/2010/main" val="3373275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13</a:t>
            </a:fld>
            <a:endParaRPr lang="fr-FR"/>
          </a:p>
        </p:txBody>
      </p:sp>
    </p:spTree>
    <p:extLst>
      <p:ext uri="{BB962C8B-B14F-4D97-AF65-F5344CB8AC3E}">
        <p14:creationId xmlns:p14="http://schemas.microsoft.com/office/powerpoint/2010/main" val="350500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FFC27F78-6688-4712-B4CD-FB396638C940}" type="slidenum">
              <a:rPr lang="fr-FR" smtClean="0"/>
              <a:t>14</a:t>
            </a:fld>
            <a:endParaRPr lang="fr-FR"/>
          </a:p>
        </p:txBody>
      </p:sp>
    </p:spTree>
    <p:extLst>
      <p:ext uri="{BB962C8B-B14F-4D97-AF65-F5344CB8AC3E}">
        <p14:creationId xmlns:p14="http://schemas.microsoft.com/office/powerpoint/2010/main" val="304814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2.sv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1.jpg"/><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2.jp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2"/>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grpSp>
      <p:sp>
        <p:nvSpPr>
          <p:cNvPr id="10" name="TextBox 10"/>
          <p:cNvSpPr txBox="1"/>
          <p:nvPr/>
        </p:nvSpPr>
        <p:spPr>
          <a:xfrm>
            <a:off x="2843877" y="3727872"/>
            <a:ext cx="12771140" cy="615553"/>
          </a:xfrm>
          <a:prstGeom prst="rect">
            <a:avLst/>
          </a:prstGeom>
        </p:spPr>
        <p:txBody>
          <a:bodyPr wrap="square" lIns="0" tIns="0" rIns="0" bIns="0" rtlCol="0" anchor="t">
            <a:spAutoFit/>
          </a:bodyPr>
          <a:lstStyle/>
          <a:p>
            <a:pPr algn="ctr"/>
            <a:r>
              <a:rPr lang="fr-FR" sz="4000" dirty="0">
                <a:solidFill>
                  <a:srgbClr val="004AAD"/>
                </a:solidFill>
                <a:latin typeface="Nunito Sans Heavy"/>
              </a:rPr>
              <a:t>Bank </a:t>
            </a:r>
            <a:r>
              <a:rPr lang="fr-FR" sz="4000" dirty="0" err="1">
                <a:solidFill>
                  <a:srgbClr val="004AAD"/>
                </a:solidFill>
                <a:latin typeface="Nunito Sans Heavy"/>
              </a:rPr>
              <a:t>Churn</a:t>
            </a:r>
            <a:r>
              <a:rPr lang="fr-FR" sz="4000" dirty="0">
                <a:solidFill>
                  <a:srgbClr val="004AAD"/>
                </a:solidFill>
                <a:latin typeface="Nunito Sans Heavy"/>
              </a:rPr>
              <a:t> </a:t>
            </a:r>
            <a:r>
              <a:rPr lang="fr-FR" sz="4000" dirty="0" err="1">
                <a:solidFill>
                  <a:srgbClr val="004AAD"/>
                </a:solidFill>
                <a:latin typeface="Nunito Sans Heavy"/>
              </a:rPr>
              <a:t>Scoring</a:t>
            </a:r>
            <a:endParaRPr lang="fr-FR" sz="4000" dirty="0">
              <a:solidFill>
                <a:srgbClr val="004AAD"/>
              </a:solidFill>
              <a:latin typeface="Nunito Sans Heavy"/>
            </a:endParaRPr>
          </a:p>
        </p:txBody>
      </p:sp>
      <p:sp>
        <p:nvSpPr>
          <p:cNvPr id="11" name="Freeform 11"/>
          <p:cNvSpPr/>
          <p:nvPr/>
        </p:nvSpPr>
        <p:spPr>
          <a:xfrm flipH="1">
            <a:off x="0" y="8618398"/>
            <a:ext cx="5173960" cy="1668602"/>
          </a:xfrm>
          <a:custGeom>
            <a:avLst/>
            <a:gdLst/>
            <a:ahLst/>
            <a:cxnLst/>
            <a:rect l="l" t="t" r="r" b="b"/>
            <a:pathLst>
              <a:path w="5173960" h="1668602">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4386057" y="4809370"/>
            <a:ext cx="10122662" cy="3647152"/>
          </a:xfrm>
          <a:prstGeom prst="rect">
            <a:avLst/>
          </a:prstGeom>
        </p:spPr>
        <p:txBody>
          <a:bodyPr lIns="0" tIns="0" rIns="0" bIns="0" rtlCol="0" anchor="t">
            <a:spAutoFit/>
          </a:bodyPr>
          <a:lstStyle/>
          <a:p>
            <a:pPr algn="ctr">
              <a:lnSpc>
                <a:spcPct val="150000"/>
              </a:lnSpc>
            </a:pPr>
            <a:r>
              <a:rPr lang="en-US" sz="3200" dirty="0" err="1">
                <a:solidFill>
                  <a:srgbClr val="004AAD"/>
                </a:solidFill>
                <a:latin typeface="Nunito Sans Heavy"/>
              </a:rPr>
              <a:t>Présenté</a:t>
            </a:r>
            <a:r>
              <a:rPr lang="en-US" sz="3200" dirty="0">
                <a:solidFill>
                  <a:srgbClr val="004AAD"/>
                </a:solidFill>
                <a:latin typeface="Nunito Sans Heavy"/>
              </a:rPr>
              <a:t> par : </a:t>
            </a:r>
          </a:p>
          <a:p>
            <a:pPr algn="ctr">
              <a:lnSpc>
                <a:spcPct val="150000"/>
              </a:lnSpc>
            </a:pPr>
            <a:r>
              <a:rPr lang="en-US" sz="2400" dirty="0">
                <a:solidFill>
                  <a:srgbClr val="000000"/>
                </a:solidFill>
                <a:latin typeface="Nunito Sans"/>
              </a:rPr>
              <a:t>Groupe 1</a:t>
            </a:r>
          </a:p>
          <a:p>
            <a:pPr algn="ctr">
              <a:lnSpc>
                <a:spcPct val="150000"/>
              </a:lnSpc>
            </a:pPr>
            <a:r>
              <a:rPr lang="en-US" sz="2400" i="1" dirty="0" err="1">
                <a:solidFill>
                  <a:srgbClr val="000000"/>
                </a:solidFill>
                <a:latin typeface="Nunito Sans"/>
              </a:rPr>
              <a:t>Elèves</a:t>
            </a:r>
            <a:r>
              <a:rPr lang="en-US" sz="2400" i="1" dirty="0">
                <a:solidFill>
                  <a:srgbClr val="000000"/>
                </a:solidFill>
                <a:latin typeface="Nunito Sans"/>
              </a:rPr>
              <a:t> </a:t>
            </a:r>
            <a:r>
              <a:rPr lang="en-US" sz="2400" i="1" dirty="0" err="1">
                <a:solidFill>
                  <a:srgbClr val="000000"/>
                </a:solidFill>
                <a:latin typeface="Nunito Sans"/>
              </a:rPr>
              <a:t>ingénieurs</a:t>
            </a:r>
            <a:r>
              <a:rPr lang="en-US" sz="2400" i="1" dirty="0">
                <a:solidFill>
                  <a:srgbClr val="000000"/>
                </a:solidFill>
                <a:latin typeface="Nunito Sans"/>
              </a:rPr>
              <a:t> </a:t>
            </a:r>
            <a:r>
              <a:rPr lang="en-US" sz="2400" i="1" dirty="0" err="1">
                <a:solidFill>
                  <a:srgbClr val="000000"/>
                </a:solidFill>
                <a:latin typeface="Nunito Sans"/>
              </a:rPr>
              <a:t>statisticiens</a:t>
            </a:r>
            <a:r>
              <a:rPr lang="en-US" sz="2400" i="1" dirty="0">
                <a:solidFill>
                  <a:srgbClr val="000000"/>
                </a:solidFill>
                <a:latin typeface="Nunito Sans"/>
              </a:rPr>
              <a:t> </a:t>
            </a:r>
            <a:r>
              <a:rPr lang="en-US" sz="2400" i="1" dirty="0" err="1">
                <a:solidFill>
                  <a:srgbClr val="000000"/>
                </a:solidFill>
                <a:latin typeface="Nunito Sans"/>
              </a:rPr>
              <a:t>économiste</a:t>
            </a:r>
            <a:r>
              <a:rPr lang="en-US" sz="2400" i="1" dirty="0">
                <a:solidFill>
                  <a:srgbClr val="000000"/>
                </a:solidFill>
                <a:latin typeface="Nunito Sans"/>
              </a:rPr>
              <a:t> (ISE 2)</a:t>
            </a:r>
          </a:p>
          <a:p>
            <a:pPr algn="ctr">
              <a:lnSpc>
                <a:spcPct val="150000"/>
              </a:lnSpc>
            </a:pPr>
            <a:endParaRPr lang="en-US" sz="2400" dirty="0">
              <a:solidFill>
                <a:srgbClr val="000000"/>
              </a:solidFill>
              <a:latin typeface="Nunito Sans"/>
            </a:endParaRPr>
          </a:p>
          <a:p>
            <a:pPr algn="ctr">
              <a:lnSpc>
                <a:spcPct val="150000"/>
              </a:lnSpc>
            </a:pPr>
            <a:r>
              <a:rPr lang="en-US" sz="3200" dirty="0" err="1">
                <a:solidFill>
                  <a:srgbClr val="004AAD"/>
                </a:solidFill>
                <a:latin typeface="Nunito Sans Heavy"/>
              </a:rPr>
              <a:t>Encadré</a:t>
            </a:r>
            <a:r>
              <a:rPr lang="en-US" sz="3200" dirty="0">
                <a:solidFill>
                  <a:srgbClr val="004AAD"/>
                </a:solidFill>
                <a:latin typeface="Nunito Sans Heavy"/>
              </a:rPr>
              <a:t> par :</a:t>
            </a:r>
          </a:p>
          <a:p>
            <a:pPr algn="ctr">
              <a:lnSpc>
                <a:spcPct val="150000"/>
              </a:lnSpc>
            </a:pPr>
            <a:r>
              <a:rPr lang="fr-FR" sz="2400" dirty="0">
                <a:solidFill>
                  <a:srgbClr val="000000"/>
                </a:solidFill>
                <a:latin typeface="Nunito Sans"/>
              </a:rPr>
              <a:t>Madame Mously DIAW, Data </a:t>
            </a:r>
            <a:r>
              <a:rPr lang="fr-FR" sz="2400" dirty="0" err="1">
                <a:solidFill>
                  <a:srgbClr val="000000"/>
                </a:solidFill>
                <a:latin typeface="Nunito Sans"/>
              </a:rPr>
              <a:t>Scientist</a:t>
            </a:r>
            <a:r>
              <a:rPr lang="fr-FR" sz="2400" dirty="0">
                <a:solidFill>
                  <a:srgbClr val="000000"/>
                </a:solidFill>
                <a:latin typeface="Nunito Sans"/>
              </a:rPr>
              <a:t> ML </a:t>
            </a:r>
            <a:r>
              <a:rPr lang="fr-FR" sz="2400" dirty="0" err="1">
                <a:solidFill>
                  <a:srgbClr val="000000"/>
                </a:solidFill>
                <a:latin typeface="Nunito Sans"/>
              </a:rPr>
              <a:t>Engineer</a:t>
            </a:r>
            <a:endParaRPr lang="fr-FR" sz="2400" i="1" dirty="0">
              <a:solidFill>
                <a:srgbClr val="000000"/>
              </a:solidFill>
              <a:latin typeface="Nunito Sans"/>
            </a:endParaRPr>
          </a:p>
        </p:txBody>
      </p:sp>
      <p:sp>
        <p:nvSpPr>
          <p:cNvPr id="13" name="TextBox 13"/>
          <p:cNvSpPr txBox="1"/>
          <p:nvPr/>
        </p:nvSpPr>
        <p:spPr>
          <a:xfrm>
            <a:off x="3662223" y="1880207"/>
            <a:ext cx="11134447" cy="359073"/>
          </a:xfrm>
          <a:prstGeom prst="rect">
            <a:avLst/>
          </a:prstGeom>
        </p:spPr>
        <p:txBody>
          <a:bodyPr wrap="square" lIns="0" tIns="0" rIns="0" bIns="0" rtlCol="0" anchor="t">
            <a:spAutoFit/>
          </a:bodyPr>
          <a:lstStyle/>
          <a:p>
            <a:pPr algn="ctr">
              <a:lnSpc>
                <a:spcPts val="2800"/>
              </a:lnSpc>
            </a:pPr>
            <a:r>
              <a:rPr lang="en-US" sz="2400" b="1" dirty="0">
                <a:solidFill>
                  <a:srgbClr val="004AAD"/>
                </a:solidFill>
                <a:latin typeface="Nunito Sans"/>
              </a:rPr>
              <a:t>Ecole </a:t>
            </a:r>
            <a:r>
              <a:rPr lang="en-US" sz="2400" b="1" dirty="0" err="1">
                <a:solidFill>
                  <a:srgbClr val="004AAD"/>
                </a:solidFill>
                <a:latin typeface="Nunito Sans"/>
              </a:rPr>
              <a:t>nationale</a:t>
            </a:r>
            <a:r>
              <a:rPr lang="en-US" sz="2400" b="1" dirty="0">
                <a:solidFill>
                  <a:srgbClr val="004AAD"/>
                </a:solidFill>
                <a:latin typeface="Nunito Sans"/>
              </a:rPr>
              <a:t> de </a:t>
            </a:r>
            <a:r>
              <a:rPr lang="fr-FR" sz="2400" b="1" dirty="0">
                <a:solidFill>
                  <a:srgbClr val="004AAD"/>
                </a:solidFill>
                <a:latin typeface="Nunito Sans"/>
              </a:rPr>
              <a:t>la</a:t>
            </a:r>
            <a:r>
              <a:rPr lang="en-US" sz="2400" b="1" dirty="0">
                <a:solidFill>
                  <a:srgbClr val="004AAD"/>
                </a:solidFill>
                <a:latin typeface="Nunito Sans"/>
              </a:rPr>
              <a:t> </a:t>
            </a:r>
            <a:r>
              <a:rPr lang="en-US" sz="2400" b="1" dirty="0" err="1">
                <a:solidFill>
                  <a:srgbClr val="004AAD"/>
                </a:solidFill>
                <a:latin typeface="Nunito Sans"/>
              </a:rPr>
              <a:t>Statistique</a:t>
            </a:r>
            <a:r>
              <a:rPr lang="en-US" sz="2400" b="1" dirty="0">
                <a:solidFill>
                  <a:srgbClr val="004AAD"/>
                </a:solidFill>
                <a:latin typeface="Nunito Sans"/>
              </a:rPr>
              <a:t> et de </a:t>
            </a:r>
            <a:r>
              <a:rPr lang="en-US" sz="2400" b="1" dirty="0" err="1">
                <a:solidFill>
                  <a:srgbClr val="004AAD"/>
                </a:solidFill>
                <a:latin typeface="Nunito Sans"/>
              </a:rPr>
              <a:t>l’Analyse</a:t>
            </a:r>
            <a:r>
              <a:rPr lang="en-US" sz="2400" b="1" dirty="0">
                <a:solidFill>
                  <a:srgbClr val="004AAD"/>
                </a:solidFill>
                <a:latin typeface="Nunito Sans"/>
              </a:rPr>
              <a:t> </a:t>
            </a:r>
            <a:r>
              <a:rPr lang="en-US" sz="2400" b="1" dirty="0" err="1">
                <a:solidFill>
                  <a:srgbClr val="004AAD"/>
                </a:solidFill>
                <a:latin typeface="Nunito Sans"/>
              </a:rPr>
              <a:t>économique</a:t>
            </a:r>
            <a:r>
              <a:rPr lang="en-US" sz="2400" b="1" dirty="0">
                <a:solidFill>
                  <a:srgbClr val="004AAD"/>
                </a:solidFill>
                <a:latin typeface="Nunito Sans"/>
              </a:rPr>
              <a:t> Pierre Ndiaye </a:t>
            </a:r>
          </a:p>
        </p:txBody>
      </p:sp>
      <p:sp>
        <p:nvSpPr>
          <p:cNvPr id="14" name="Freeform 14"/>
          <p:cNvSpPr/>
          <p:nvPr/>
        </p:nvSpPr>
        <p:spPr>
          <a:xfrm flipV="1">
            <a:off x="13114040" y="0"/>
            <a:ext cx="5173960" cy="1668602"/>
          </a:xfrm>
          <a:custGeom>
            <a:avLst/>
            <a:gdLst/>
            <a:ahLst/>
            <a:cxnLst/>
            <a:rect l="l" t="t" r="r" b="b"/>
            <a:pathLst>
              <a:path w="5173960" h="1668602">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6" name="Image 15">
            <a:extLst>
              <a:ext uri="{FF2B5EF4-FFF2-40B4-BE49-F238E27FC236}">
                <a16:creationId xmlns:a16="http://schemas.microsoft.com/office/drawing/2014/main" id="{890654CA-517B-418B-84B9-55E2E18CBC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2659" y="102111"/>
            <a:ext cx="1673576" cy="1464379"/>
          </a:xfrm>
          <a:prstGeom prst="rect">
            <a:avLst/>
          </a:prstGeom>
        </p:spPr>
      </p:pic>
      <p:sp>
        <p:nvSpPr>
          <p:cNvPr id="9" name="ZoneTexte 8">
            <a:extLst>
              <a:ext uri="{FF2B5EF4-FFF2-40B4-BE49-F238E27FC236}">
                <a16:creationId xmlns:a16="http://schemas.microsoft.com/office/drawing/2014/main" id="{4ED3196F-AE57-4922-A01C-CEC6E1C92AD0}"/>
              </a:ext>
            </a:extLst>
          </p:cNvPr>
          <p:cNvSpPr txBox="1"/>
          <p:nvPr/>
        </p:nvSpPr>
        <p:spPr>
          <a:xfrm>
            <a:off x="3400147" y="2617616"/>
            <a:ext cx="11658600" cy="523220"/>
          </a:xfrm>
          <a:prstGeom prst="rect">
            <a:avLst/>
          </a:prstGeom>
          <a:noFill/>
        </p:spPr>
        <p:txBody>
          <a:bodyPr wrap="square" rtlCol="0">
            <a:spAutoFit/>
          </a:bodyPr>
          <a:lstStyle/>
          <a:p>
            <a:pPr algn="ctr"/>
            <a:r>
              <a:rPr lang="fr-FR" sz="2800" u="sng" dirty="0">
                <a:solidFill>
                  <a:srgbClr val="004AAD"/>
                </a:solidFill>
                <a:latin typeface="Nunito Sans Heavy"/>
              </a:rPr>
              <a:t>Projet Machine Learning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75286" y="482838"/>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14" name="Image 13">
            <a:extLst>
              <a:ext uri="{FF2B5EF4-FFF2-40B4-BE49-F238E27FC236}">
                <a16:creationId xmlns:a16="http://schemas.microsoft.com/office/drawing/2014/main" id="{FA87B5C9-318B-E037-CAA2-2F74F662B4C2}"/>
              </a:ext>
            </a:extLst>
          </p:cNvPr>
          <p:cNvPicPr>
            <a:picLocks noChangeAspect="1"/>
          </p:cNvPicPr>
          <p:nvPr/>
        </p:nvPicPr>
        <p:blipFill>
          <a:blip r:embed="rId5"/>
          <a:stretch>
            <a:fillRect/>
          </a:stretch>
        </p:blipFill>
        <p:spPr>
          <a:xfrm>
            <a:off x="944939" y="2756961"/>
            <a:ext cx="7970461" cy="5579932"/>
          </a:xfrm>
          <a:prstGeom prst="rect">
            <a:avLst/>
          </a:prstGeom>
        </p:spPr>
      </p:pic>
      <p:sp>
        <p:nvSpPr>
          <p:cNvPr id="4" name="ZoneTexte 3">
            <a:extLst>
              <a:ext uri="{FF2B5EF4-FFF2-40B4-BE49-F238E27FC236}">
                <a16:creationId xmlns:a16="http://schemas.microsoft.com/office/drawing/2014/main" id="{3CCEA36E-5EF4-E0AE-C2CD-FDCD1C9F0BE9}"/>
              </a:ext>
            </a:extLst>
          </p:cNvPr>
          <p:cNvSpPr txBox="1"/>
          <p:nvPr/>
        </p:nvSpPr>
        <p:spPr>
          <a:xfrm>
            <a:off x="8836277" y="3521230"/>
            <a:ext cx="8763000" cy="3970318"/>
          </a:xfrm>
          <a:prstGeom prst="rect">
            <a:avLst/>
          </a:prstGeom>
          <a:noFill/>
        </p:spPr>
        <p:txBody>
          <a:bodyPr wrap="square" rtlCol="0">
            <a:spAutoFit/>
          </a:bodyPr>
          <a:lstStyle/>
          <a:p>
            <a:pPr algn="just"/>
            <a:r>
              <a:rPr lang="fr-FR" sz="2800" dirty="0">
                <a:latin typeface="Palatino Linotype" panose="02040502050505030304" pitchFamily="18" charset="0"/>
              </a:rPr>
              <a:t>En regardant les statistiques sur la situation géographique, on remarque que la base de données concerne trois pays à savoir la France, l’Allemagne et l’Espagne avec une prédominance de clients  résidant en  France,</a:t>
            </a:r>
          </a:p>
          <a:p>
            <a:pPr algn="just"/>
            <a:r>
              <a:rPr lang="fr-FR" sz="2800" dirty="0">
                <a:latin typeface="Palatino Linotype" panose="02040502050505030304" pitchFamily="18" charset="0"/>
              </a:rPr>
              <a:t> </a:t>
            </a:r>
          </a:p>
          <a:p>
            <a:pPr algn="just"/>
            <a:r>
              <a:rPr lang="fr-FR" sz="2800" dirty="0">
                <a:latin typeface="Palatino Linotype" panose="02040502050505030304" pitchFamily="18" charset="0"/>
              </a:rPr>
              <a:t>Cependant on retrouve la même distribution de la variable cible au sein de chaque pays, il  y’a moins de clients qui désabonnent</a:t>
            </a:r>
          </a:p>
        </p:txBody>
      </p:sp>
      <p:sp>
        <p:nvSpPr>
          <p:cNvPr id="15" name="ZoneTexte 14">
            <a:extLst>
              <a:ext uri="{FF2B5EF4-FFF2-40B4-BE49-F238E27FC236}">
                <a16:creationId xmlns:a16="http://schemas.microsoft.com/office/drawing/2014/main" id="{7CC3CD91-D3F9-C6B2-E2EE-2C52C205051A}"/>
              </a:ext>
            </a:extLst>
          </p:cNvPr>
          <p:cNvSpPr txBox="1"/>
          <p:nvPr/>
        </p:nvSpPr>
        <p:spPr>
          <a:xfrm>
            <a:off x="9075714" y="2479812"/>
            <a:ext cx="7543799" cy="861774"/>
          </a:xfrm>
          <a:prstGeom prst="rect">
            <a:avLst/>
          </a:prstGeom>
          <a:noFill/>
        </p:spPr>
        <p:txBody>
          <a:bodyPr wrap="square" rtlCol="0">
            <a:spAutoFit/>
          </a:bodyPr>
          <a:lstStyle/>
          <a:p>
            <a:r>
              <a:rPr lang="fr-FR" sz="3200" b="1" i="0" dirty="0">
                <a:effectLst/>
                <a:highlight>
                  <a:srgbClr val="FFFFFF"/>
                </a:highlight>
                <a:latin typeface="-apple-system"/>
              </a:rPr>
              <a:t>Geography</a:t>
            </a:r>
          </a:p>
          <a:p>
            <a:endParaRPr lang="fr-FR" dirty="0"/>
          </a:p>
        </p:txBody>
      </p:sp>
    </p:spTree>
    <p:extLst>
      <p:ext uri="{BB962C8B-B14F-4D97-AF65-F5344CB8AC3E}">
        <p14:creationId xmlns:p14="http://schemas.microsoft.com/office/powerpoint/2010/main" val="11340472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75286" y="482838"/>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ZoneTexte 5">
            <a:extLst>
              <a:ext uri="{FF2B5EF4-FFF2-40B4-BE49-F238E27FC236}">
                <a16:creationId xmlns:a16="http://schemas.microsoft.com/office/drawing/2014/main" id="{E4FB7E04-577B-37E7-FFD8-3B9863C53920}"/>
              </a:ext>
            </a:extLst>
          </p:cNvPr>
          <p:cNvSpPr txBox="1"/>
          <p:nvPr/>
        </p:nvSpPr>
        <p:spPr>
          <a:xfrm>
            <a:off x="8702949" y="2448961"/>
            <a:ext cx="6934200" cy="584775"/>
          </a:xfrm>
          <a:prstGeom prst="rect">
            <a:avLst/>
          </a:prstGeom>
          <a:noFill/>
        </p:spPr>
        <p:txBody>
          <a:bodyPr wrap="square" rtlCol="0">
            <a:spAutoFit/>
          </a:bodyPr>
          <a:lstStyle/>
          <a:p>
            <a:r>
              <a:rPr lang="fr-FR" sz="3200" b="1" dirty="0" err="1"/>
              <a:t>Gender</a:t>
            </a:r>
            <a:endParaRPr lang="fr-FR" sz="3200" b="1" dirty="0"/>
          </a:p>
        </p:txBody>
      </p:sp>
      <p:sp>
        <p:nvSpPr>
          <p:cNvPr id="15" name="ZoneTexte 14">
            <a:extLst>
              <a:ext uri="{FF2B5EF4-FFF2-40B4-BE49-F238E27FC236}">
                <a16:creationId xmlns:a16="http://schemas.microsoft.com/office/drawing/2014/main" id="{DDDC85C6-AD36-23E2-4D51-E6966CD7F592}"/>
              </a:ext>
            </a:extLst>
          </p:cNvPr>
          <p:cNvSpPr txBox="1"/>
          <p:nvPr/>
        </p:nvSpPr>
        <p:spPr>
          <a:xfrm>
            <a:off x="8733034" y="3487555"/>
            <a:ext cx="8077200" cy="3970318"/>
          </a:xfrm>
          <a:prstGeom prst="rect">
            <a:avLst/>
          </a:prstGeom>
          <a:noFill/>
        </p:spPr>
        <p:txBody>
          <a:bodyPr wrap="square" rtlCol="0">
            <a:spAutoFit/>
          </a:bodyPr>
          <a:lstStyle/>
          <a:p>
            <a:pPr marL="457200" indent="-457200" algn="just">
              <a:buFont typeface="Wingdings" panose="05000000000000000000" pitchFamily="2" charset="2"/>
              <a:buChar char="q"/>
            </a:pPr>
            <a:r>
              <a:rPr lang="fr-FR" sz="2800" dirty="0">
                <a:latin typeface="Palatino Linotype" panose="02040502050505030304" pitchFamily="18" charset="0"/>
              </a:rPr>
              <a:t>Lorsqu’on s’intéresse au genre des clients, on remarque qu’il y’a légèrement plus d'hommes que de femmes,</a:t>
            </a:r>
          </a:p>
          <a:p>
            <a:pPr marL="457200" indent="-457200" algn="just">
              <a:buFont typeface="Wingdings" panose="05000000000000000000" pitchFamily="2" charset="2"/>
              <a:buChar char="q"/>
            </a:pPr>
            <a:endParaRPr lang="fr-FR" sz="2800" dirty="0">
              <a:latin typeface="Palatino Linotype" panose="02040502050505030304" pitchFamily="18" charset="0"/>
            </a:endParaRPr>
          </a:p>
          <a:p>
            <a:pPr marL="457200" indent="-457200" algn="just">
              <a:buFont typeface="Wingdings" panose="05000000000000000000" pitchFamily="2" charset="2"/>
              <a:buChar char="q"/>
            </a:pPr>
            <a:endParaRPr lang="fr-FR" sz="2800" dirty="0">
              <a:latin typeface="Palatino Linotype" panose="02040502050505030304" pitchFamily="18" charset="0"/>
            </a:endParaRPr>
          </a:p>
          <a:p>
            <a:pPr marL="457200" indent="-457200" algn="just">
              <a:buFont typeface="Wingdings" panose="05000000000000000000" pitchFamily="2" charset="2"/>
              <a:buChar char="q"/>
            </a:pPr>
            <a:r>
              <a:rPr lang="fr-FR" sz="2800" dirty="0">
                <a:latin typeface="Palatino Linotype" panose="02040502050505030304" pitchFamily="18" charset="0"/>
              </a:rPr>
              <a:t>La distribution de la variable cible suivant le genre montre que les femmes présentent plus de risque de se désabonner comparativement aux hommes</a:t>
            </a:r>
          </a:p>
        </p:txBody>
      </p:sp>
      <p:pic>
        <p:nvPicPr>
          <p:cNvPr id="14" name="Image 13">
            <a:extLst>
              <a:ext uri="{FF2B5EF4-FFF2-40B4-BE49-F238E27FC236}">
                <a16:creationId xmlns:a16="http://schemas.microsoft.com/office/drawing/2014/main" id="{25347658-9F29-D6A7-3DFB-48E816DFA023}"/>
              </a:ext>
            </a:extLst>
          </p:cNvPr>
          <p:cNvPicPr>
            <a:picLocks noChangeAspect="1"/>
          </p:cNvPicPr>
          <p:nvPr/>
        </p:nvPicPr>
        <p:blipFill>
          <a:blip r:embed="rId5"/>
          <a:stretch>
            <a:fillRect/>
          </a:stretch>
        </p:blipFill>
        <p:spPr>
          <a:xfrm>
            <a:off x="70160" y="2284338"/>
            <a:ext cx="8342491" cy="7519824"/>
          </a:xfrm>
          <a:prstGeom prst="rect">
            <a:avLst/>
          </a:prstGeom>
        </p:spPr>
      </p:pic>
    </p:spTree>
    <p:extLst>
      <p:ext uri="{BB962C8B-B14F-4D97-AF65-F5344CB8AC3E}">
        <p14:creationId xmlns:p14="http://schemas.microsoft.com/office/powerpoint/2010/main" val="28282990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75286" y="482838"/>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6" name="Image 5">
            <a:extLst>
              <a:ext uri="{FF2B5EF4-FFF2-40B4-BE49-F238E27FC236}">
                <a16:creationId xmlns:a16="http://schemas.microsoft.com/office/drawing/2014/main" id="{2E3E08FA-A056-6A46-2706-538FF0B07281}"/>
              </a:ext>
            </a:extLst>
          </p:cNvPr>
          <p:cNvPicPr>
            <a:picLocks noChangeAspect="1"/>
          </p:cNvPicPr>
          <p:nvPr/>
        </p:nvPicPr>
        <p:blipFill>
          <a:blip r:embed="rId5"/>
          <a:stretch>
            <a:fillRect/>
          </a:stretch>
        </p:blipFill>
        <p:spPr>
          <a:xfrm>
            <a:off x="878114" y="2479178"/>
            <a:ext cx="7442910" cy="7541122"/>
          </a:xfrm>
          <a:prstGeom prst="rect">
            <a:avLst/>
          </a:prstGeom>
        </p:spPr>
      </p:pic>
      <p:sp>
        <p:nvSpPr>
          <p:cNvPr id="14" name="ZoneTexte 13">
            <a:extLst>
              <a:ext uri="{FF2B5EF4-FFF2-40B4-BE49-F238E27FC236}">
                <a16:creationId xmlns:a16="http://schemas.microsoft.com/office/drawing/2014/main" id="{579D097C-C8EB-DBAB-4DEC-148C285B52D3}"/>
              </a:ext>
            </a:extLst>
          </p:cNvPr>
          <p:cNvSpPr txBox="1"/>
          <p:nvPr/>
        </p:nvSpPr>
        <p:spPr>
          <a:xfrm>
            <a:off x="8321024" y="3269885"/>
            <a:ext cx="9569518" cy="3539430"/>
          </a:xfrm>
          <a:prstGeom prst="rect">
            <a:avLst/>
          </a:prstGeom>
          <a:noFill/>
        </p:spPr>
        <p:txBody>
          <a:bodyPr wrap="square" rtlCol="0">
            <a:spAutoFit/>
          </a:bodyPr>
          <a:lstStyle/>
          <a:p>
            <a:pPr marL="285750" indent="-285750" algn="just">
              <a:buFont typeface="Wingdings" panose="05000000000000000000" pitchFamily="2" charset="2"/>
              <a:buChar char="q"/>
            </a:pPr>
            <a:r>
              <a:rPr lang="fr-FR" dirty="0"/>
              <a:t> </a:t>
            </a:r>
            <a:r>
              <a:rPr lang="fr-FR" sz="2800" dirty="0"/>
              <a:t>Nous pouvons également vérifier que la plupart des transactions sont faites par carte de crédit,</a:t>
            </a:r>
          </a:p>
          <a:p>
            <a:pPr marL="457200" indent="-457200" algn="just">
              <a:buFont typeface="Wingdings" panose="05000000000000000000" pitchFamily="2" charset="2"/>
              <a:buChar char="q"/>
            </a:pPr>
            <a:endParaRPr lang="fr-FR" sz="2800" dirty="0"/>
          </a:p>
          <a:p>
            <a:pPr marL="457200" indent="-457200" algn="just">
              <a:buFont typeface="Wingdings" panose="05000000000000000000" pitchFamily="2" charset="2"/>
              <a:buChar char="q"/>
            </a:pPr>
            <a:endParaRPr lang="fr-FR" sz="2800" dirty="0"/>
          </a:p>
          <a:p>
            <a:pPr marL="457200" indent="-457200" algn="just">
              <a:buFont typeface="Wingdings" panose="05000000000000000000" pitchFamily="2" charset="2"/>
              <a:buChar char="q"/>
            </a:pPr>
            <a:r>
              <a:rPr lang="fr-FR" sz="2800" dirty="0"/>
              <a:t>Lorsqu'on regarde la distribution de la variable cible suivant les cartes de crédits, on remarqu’il y’a moins de clients ayant une carte de crédit qui se désabonnent de même pour ceux qui n’ont pas de carte de crédit. </a:t>
            </a:r>
          </a:p>
        </p:txBody>
      </p:sp>
    </p:spTree>
    <p:extLst>
      <p:ext uri="{BB962C8B-B14F-4D97-AF65-F5344CB8AC3E}">
        <p14:creationId xmlns:p14="http://schemas.microsoft.com/office/powerpoint/2010/main" val="8059722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22036" y="820169"/>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14" name="Image 13">
            <a:extLst>
              <a:ext uri="{FF2B5EF4-FFF2-40B4-BE49-F238E27FC236}">
                <a16:creationId xmlns:a16="http://schemas.microsoft.com/office/drawing/2014/main" id="{E0E9D593-3407-70C6-3B8A-0ABFE035D4C4}"/>
              </a:ext>
            </a:extLst>
          </p:cNvPr>
          <p:cNvPicPr>
            <a:picLocks noChangeAspect="1"/>
          </p:cNvPicPr>
          <p:nvPr/>
        </p:nvPicPr>
        <p:blipFill>
          <a:blip r:embed="rId5"/>
          <a:stretch>
            <a:fillRect/>
          </a:stretch>
        </p:blipFill>
        <p:spPr>
          <a:xfrm>
            <a:off x="344467" y="2713730"/>
            <a:ext cx="8640708" cy="7306570"/>
          </a:xfrm>
          <a:prstGeom prst="rect">
            <a:avLst/>
          </a:prstGeom>
        </p:spPr>
      </p:pic>
      <p:sp>
        <p:nvSpPr>
          <p:cNvPr id="4" name="ZoneTexte 3">
            <a:extLst>
              <a:ext uri="{FF2B5EF4-FFF2-40B4-BE49-F238E27FC236}">
                <a16:creationId xmlns:a16="http://schemas.microsoft.com/office/drawing/2014/main" id="{B2C8EC87-F458-5F58-99D3-5B42E135B869}"/>
              </a:ext>
            </a:extLst>
          </p:cNvPr>
          <p:cNvSpPr txBox="1"/>
          <p:nvPr/>
        </p:nvSpPr>
        <p:spPr>
          <a:xfrm>
            <a:off x="9520911" y="3946669"/>
            <a:ext cx="8058969" cy="3539430"/>
          </a:xfrm>
          <a:prstGeom prst="rect">
            <a:avLst/>
          </a:prstGeom>
          <a:noFill/>
        </p:spPr>
        <p:txBody>
          <a:bodyPr wrap="square" rtlCol="0">
            <a:spAutoFit/>
          </a:bodyPr>
          <a:lstStyle/>
          <a:p>
            <a:pPr marL="457200" indent="-457200" algn="just">
              <a:buFont typeface="Wingdings" panose="05000000000000000000" pitchFamily="2" charset="2"/>
              <a:buChar char="q"/>
            </a:pPr>
            <a:r>
              <a:rPr lang="fr-FR" sz="2800" dirty="0">
                <a:latin typeface="Palatino Linotype" panose="02040502050505030304" pitchFamily="18" charset="0"/>
              </a:rPr>
              <a:t>On remarque une prédominance de clients  membre actifs de la banque</a:t>
            </a:r>
          </a:p>
          <a:p>
            <a:pPr marL="457200" indent="-457200" algn="just">
              <a:buFont typeface="Wingdings" panose="05000000000000000000" pitchFamily="2" charset="2"/>
              <a:buChar char="q"/>
            </a:pPr>
            <a:endParaRPr lang="fr-FR" sz="2800" dirty="0">
              <a:latin typeface="Palatino Linotype" panose="02040502050505030304" pitchFamily="18" charset="0"/>
            </a:endParaRPr>
          </a:p>
          <a:p>
            <a:pPr marL="457200" indent="-457200" algn="just">
              <a:buFont typeface="Wingdings" panose="05000000000000000000" pitchFamily="2" charset="2"/>
              <a:buChar char="q"/>
            </a:pPr>
            <a:endParaRPr lang="fr-FR" sz="2800" dirty="0">
              <a:latin typeface="Palatino Linotype" panose="02040502050505030304" pitchFamily="18" charset="0"/>
            </a:endParaRPr>
          </a:p>
          <a:p>
            <a:pPr marL="457200" indent="-457200" algn="just">
              <a:buFont typeface="Wingdings" panose="05000000000000000000" pitchFamily="2" charset="2"/>
              <a:buChar char="q"/>
            </a:pPr>
            <a:r>
              <a:rPr lang="fr-FR" sz="2800" dirty="0">
                <a:latin typeface="Palatino Linotype" panose="02040502050505030304" pitchFamily="18" charset="0"/>
              </a:rPr>
              <a:t> On remarque également que les clients qui ne sont pas membres actifs de la banque ont plus de risque de se désabonner que les clients qui sont membres actifs.</a:t>
            </a:r>
          </a:p>
        </p:txBody>
      </p:sp>
    </p:spTree>
    <p:extLst>
      <p:ext uri="{BB962C8B-B14F-4D97-AF65-F5344CB8AC3E}">
        <p14:creationId xmlns:p14="http://schemas.microsoft.com/office/powerpoint/2010/main" val="19809457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626" y="-800100"/>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22036" y="820169"/>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6" name="Image 5">
            <a:extLst>
              <a:ext uri="{FF2B5EF4-FFF2-40B4-BE49-F238E27FC236}">
                <a16:creationId xmlns:a16="http://schemas.microsoft.com/office/drawing/2014/main" id="{EC95A1A3-14CA-12A3-31DE-67F2D5A9C6F7}"/>
              </a:ext>
            </a:extLst>
          </p:cNvPr>
          <p:cNvPicPr>
            <a:picLocks noChangeAspect="1"/>
          </p:cNvPicPr>
          <p:nvPr/>
        </p:nvPicPr>
        <p:blipFill>
          <a:blip r:embed="rId5"/>
          <a:stretch>
            <a:fillRect/>
          </a:stretch>
        </p:blipFill>
        <p:spPr>
          <a:xfrm>
            <a:off x="152400" y="2756960"/>
            <a:ext cx="10134600" cy="6428553"/>
          </a:xfrm>
          <a:prstGeom prst="rect">
            <a:avLst/>
          </a:prstGeom>
        </p:spPr>
      </p:pic>
      <p:sp>
        <p:nvSpPr>
          <p:cNvPr id="14" name="ZoneTexte 13">
            <a:extLst>
              <a:ext uri="{FF2B5EF4-FFF2-40B4-BE49-F238E27FC236}">
                <a16:creationId xmlns:a16="http://schemas.microsoft.com/office/drawing/2014/main" id="{7F3B0728-8FA5-F27C-94F2-C566B58A497B}"/>
              </a:ext>
            </a:extLst>
          </p:cNvPr>
          <p:cNvSpPr txBox="1"/>
          <p:nvPr/>
        </p:nvSpPr>
        <p:spPr>
          <a:xfrm>
            <a:off x="9906000" y="3614912"/>
            <a:ext cx="8001000" cy="4281365"/>
          </a:xfrm>
          <a:prstGeom prst="rect">
            <a:avLst/>
          </a:prstGeom>
          <a:noFill/>
        </p:spPr>
        <p:txBody>
          <a:bodyPr wrap="square">
            <a:spAutoFit/>
          </a:bodyPr>
          <a:lstStyle/>
          <a:p>
            <a:pPr marL="457200" indent="-457200" algn="just">
              <a:lnSpc>
                <a:spcPct val="200000"/>
              </a:lnSpc>
              <a:buFont typeface="Wingdings" panose="05000000000000000000" pitchFamily="2" charset="2"/>
              <a:buChar char="q"/>
            </a:pPr>
            <a:r>
              <a:rPr lang="fr-FR" sz="2800" dirty="0">
                <a:latin typeface="Palatino Linotype" panose="02040502050505030304" pitchFamily="18" charset="0"/>
              </a:rPr>
              <a:t>Lorsqu’on s’intéresse au nombre de produits utilisé par les clients, on remarque que les clients peuvent avoir entre 0 et 4 produits,</a:t>
            </a:r>
          </a:p>
          <a:p>
            <a:pPr marL="457200" indent="-457200" algn="just">
              <a:lnSpc>
                <a:spcPct val="200000"/>
              </a:lnSpc>
              <a:buFont typeface="Wingdings" panose="05000000000000000000" pitchFamily="2" charset="2"/>
              <a:buChar char="q"/>
            </a:pPr>
            <a:r>
              <a:rPr lang="fr-FR" sz="2800" dirty="0">
                <a:latin typeface="Palatino Linotype" panose="02040502050505030304" pitchFamily="18" charset="0"/>
              </a:rPr>
              <a:t>Mais on note que la plupart des clients ont 1 ou 2 produits.</a:t>
            </a:r>
          </a:p>
        </p:txBody>
      </p:sp>
    </p:spTree>
    <p:extLst>
      <p:ext uri="{BB962C8B-B14F-4D97-AF65-F5344CB8AC3E}">
        <p14:creationId xmlns:p14="http://schemas.microsoft.com/office/powerpoint/2010/main" val="6901598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22036" y="820169"/>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14" name="Image 13">
            <a:extLst>
              <a:ext uri="{FF2B5EF4-FFF2-40B4-BE49-F238E27FC236}">
                <a16:creationId xmlns:a16="http://schemas.microsoft.com/office/drawing/2014/main" id="{0408B410-2A54-F590-ACBE-C919923AE929}"/>
              </a:ext>
            </a:extLst>
          </p:cNvPr>
          <p:cNvPicPr>
            <a:picLocks noChangeAspect="1"/>
          </p:cNvPicPr>
          <p:nvPr/>
        </p:nvPicPr>
        <p:blipFill>
          <a:blip r:embed="rId5"/>
          <a:stretch>
            <a:fillRect/>
          </a:stretch>
        </p:blipFill>
        <p:spPr>
          <a:xfrm>
            <a:off x="492222" y="364356"/>
            <a:ext cx="17297400" cy="6330034"/>
          </a:xfrm>
          <a:prstGeom prst="rect">
            <a:avLst/>
          </a:prstGeom>
        </p:spPr>
      </p:pic>
      <p:pic>
        <p:nvPicPr>
          <p:cNvPr id="16" name="Image 15">
            <a:extLst>
              <a:ext uri="{FF2B5EF4-FFF2-40B4-BE49-F238E27FC236}">
                <a16:creationId xmlns:a16="http://schemas.microsoft.com/office/drawing/2014/main" id="{66EFD9C4-F39F-3C22-31B6-11D7553D08FD}"/>
              </a:ext>
            </a:extLst>
          </p:cNvPr>
          <p:cNvPicPr>
            <a:picLocks noChangeAspect="1"/>
          </p:cNvPicPr>
          <p:nvPr/>
        </p:nvPicPr>
        <p:blipFill>
          <a:blip r:embed="rId6"/>
          <a:stretch>
            <a:fillRect/>
          </a:stretch>
        </p:blipFill>
        <p:spPr>
          <a:xfrm>
            <a:off x="990600" y="6959470"/>
            <a:ext cx="16002000" cy="2963173"/>
          </a:xfrm>
          <a:prstGeom prst="rect">
            <a:avLst/>
          </a:prstGeom>
        </p:spPr>
      </p:pic>
    </p:spTree>
    <p:extLst>
      <p:ext uri="{BB962C8B-B14F-4D97-AF65-F5344CB8AC3E}">
        <p14:creationId xmlns:p14="http://schemas.microsoft.com/office/powerpoint/2010/main" val="89052293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22036" y="820169"/>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6" name="Image 5">
            <a:extLst>
              <a:ext uri="{FF2B5EF4-FFF2-40B4-BE49-F238E27FC236}">
                <a16:creationId xmlns:a16="http://schemas.microsoft.com/office/drawing/2014/main" id="{F305B0E1-6F92-DA61-923B-D1B07A22C881}"/>
              </a:ext>
            </a:extLst>
          </p:cNvPr>
          <p:cNvPicPr>
            <a:picLocks noChangeAspect="1"/>
          </p:cNvPicPr>
          <p:nvPr/>
        </p:nvPicPr>
        <p:blipFill>
          <a:blip r:embed="rId5"/>
          <a:stretch>
            <a:fillRect/>
          </a:stretch>
        </p:blipFill>
        <p:spPr>
          <a:xfrm>
            <a:off x="531664" y="2520649"/>
            <a:ext cx="17725444" cy="3931269"/>
          </a:xfrm>
          <a:prstGeom prst="rect">
            <a:avLst/>
          </a:prstGeom>
        </p:spPr>
      </p:pic>
      <p:sp>
        <p:nvSpPr>
          <p:cNvPr id="17" name="ZoneTexte 16">
            <a:extLst>
              <a:ext uri="{FF2B5EF4-FFF2-40B4-BE49-F238E27FC236}">
                <a16:creationId xmlns:a16="http://schemas.microsoft.com/office/drawing/2014/main" id="{3A18E4C6-4598-2B5B-A4EC-F3C499372EB0}"/>
              </a:ext>
            </a:extLst>
          </p:cNvPr>
          <p:cNvSpPr txBox="1"/>
          <p:nvPr/>
        </p:nvSpPr>
        <p:spPr>
          <a:xfrm>
            <a:off x="1684363" y="6596263"/>
            <a:ext cx="14913118" cy="3359061"/>
          </a:xfrm>
          <a:prstGeom prst="rect">
            <a:avLst/>
          </a:prstGeom>
          <a:noFill/>
        </p:spPr>
        <p:txBody>
          <a:bodyPr wrap="square">
            <a:spAutoFit/>
          </a:bodyPr>
          <a:lstStyle/>
          <a:p>
            <a:pPr>
              <a:lnSpc>
                <a:spcPct val="150000"/>
              </a:lnSpc>
            </a:pPr>
            <a:r>
              <a:rPr lang="fr-FR" sz="2400" b="1" dirty="0"/>
              <a:t>Les résultats montrent: </a:t>
            </a:r>
          </a:p>
          <a:p>
            <a:pPr marL="285750" indent="-285750">
              <a:lnSpc>
                <a:spcPct val="150000"/>
              </a:lnSpc>
              <a:buFont typeface="Wingdings" panose="05000000000000000000" pitchFamily="2" charset="2"/>
              <a:buChar char="v"/>
            </a:pPr>
            <a:r>
              <a:rPr lang="fr-FR" sz="2400" b="1" dirty="0"/>
              <a:t>Ce sont les personnes âgées qui quittent le plus . </a:t>
            </a:r>
          </a:p>
          <a:p>
            <a:pPr marL="285750" indent="-285750">
              <a:lnSpc>
                <a:spcPct val="150000"/>
              </a:lnSpc>
              <a:buFont typeface="Wingdings" panose="05000000000000000000" pitchFamily="2" charset="2"/>
              <a:buChar char="v"/>
            </a:pPr>
            <a:r>
              <a:rPr lang="fr-FR" sz="2400" b="1" dirty="0"/>
              <a:t>Le crédit score, le solde bancaire(balance) ne se semblent pas impacter le choix de quitter la banque</a:t>
            </a:r>
          </a:p>
          <a:p>
            <a:pPr marL="285750" indent="-285750">
              <a:lnSpc>
                <a:spcPct val="150000"/>
              </a:lnSpc>
              <a:buFont typeface="Wingdings" panose="05000000000000000000" pitchFamily="2" charset="2"/>
              <a:buChar char="v"/>
            </a:pPr>
            <a:r>
              <a:rPr lang="fr-FR" sz="2400" b="1" dirty="0"/>
              <a:t>Mais On note certains changements chez les clients dont le solde atteint 250000.</a:t>
            </a:r>
          </a:p>
          <a:p>
            <a:pPr marL="285750" indent="-285750">
              <a:lnSpc>
                <a:spcPct val="150000"/>
              </a:lnSpc>
              <a:buFont typeface="Wingdings" panose="05000000000000000000" pitchFamily="2" charset="2"/>
              <a:buChar char="v"/>
            </a:pPr>
            <a:r>
              <a:rPr lang="fr-FR" sz="2400" b="1" dirty="0"/>
              <a:t>il ne semble pas avoir de corrélation entre l'ancienneté et le fait de quitter.</a:t>
            </a:r>
          </a:p>
          <a:p>
            <a:pPr marL="285750" indent="-285750">
              <a:lnSpc>
                <a:spcPct val="150000"/>
              </a:lnSpc>
              <a:buFont typeface="Wingdings" panose="05000000000000000000" pitchFamily="2" charset="2"/>
              <a:buChar char="v"/>
            </a:pPr>
            <a:r>
              <a:rPr lang="fr-FR" sz="2400" b="1" dirty="0"/>
              <a:t>Il ne semble pas y avoir de corrélation entre le salaire estimé et le fait de se désabonner.</a:t>
            </a:r>
          </a:p>
        </p:txBody>
      </p:sp>
    </p:spTree>
    <p:extLst>
      <p:ext uri="{BB962C8B-B14F-4D97-AF65-F5344CB8AC3E}">
        <p14:creationId xmlns:p14="http://schemas.microsoft.com/office/powerpoint/2010/main" val="1464872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sp>
        <p:nvSpPr>
          <p:cNvPr id="3" name="TextBox 3"/>
          <p:cNvSpPr txBox="1"/>
          <p:nvPr/>
        </p:nvSpPr>
        <p:spPr>
          <a:xfrm>
            <a:off x="3729073" y="4160246"/>
            <a:ext cx="10829854" cy="1148397"/>
          </a:xfrm>
          <a:prstGeom prst="rect">
            <a:avLst/>
          </a:prstGeom>
        </p:spPr>
        <p:txBody>
          <a:bodyPr lIns="0" tIns="0" rIns="0" bIns="0" rtlCol="0" anchor="t">
            <a:spAutoFit/>
          </a:bodyPr>
          <a:lstStyle/>
          <a:p>
            <a:pPr marL="0" marR="0" lvl="0" indent="0" algn="ctr" defTabSz="914400" rtl="0" eaLnBrk="1" fontAlgn="auto" latinLnBrk="0" hangingPunct="1">
              <a:lnSpc>
                <a:spcPts val="8717"/>
              </a:lnSpc>
              <a:spcBef>
                <a:spcPct val="0"/>
              </a:spcBef>
              <a:spcAft>
                <a:spcPts val="0"/>
              </a:spcAft>
              <a:buClrTx/>
              <a:buSzTx/>
              <a:buFontTx/>
              <a:buNone/>
              <a:tabLst/>
              <a:defRPr/>
            </a:pPr>
            <a:r>
              <a:rPr lang="en-US" sz="8000" dirty="0">
                <a:solidFill>
                  <a:srgbClr val="FFFFFF"/>
                </a:solidFill>
                <a:latin typeface="Nunito Sans Heavy"/>
              </a:rPr>
              <a:t>1.1</a:t>
            </a:r>
            <a:r>
              <a:rPr kumimoji="0" lang="en-US" sz="8000" b="0" i="0" u="none" strike="noStrike" kern="1200" cap="none" spc="0" normalizeH="0" baseline="0" noProof="0" dirty="0">
                <a:ln>
                  <a:noFill/>
                </a:ln>
                <a:solidFill>
                  <a:srgbClr val="FFFFFF"/>
                </a:solidFill>
                <a:effectLst/>
                <a:uLnTx/>
                <a:uFillTx/>
                <a:latin typeface="Nunito Sans Heavy"/>
                <a:ea typeface="+mn-ea"/>
                <a:cs typeface="+mn-cs"/>
              </a:rPr>
              <a:t>. ACP</a:t>
            </a:r>
          </a:p>
        </p:txBody>
      </p:sp>
      <p:grpSp>
        <p:nvGrpSpPr>
          <p:cNvPr id="5" name="Group 5"/>
          <p:cNvGrpSpPr/>
          <p:nvPr/>
        </p:nvGrpSpPr>
        <p:grpSpPr>
          <a:xfrm>
            <a:off x="11620599" y="8775184"/>
            <a:ext cx="8523290" cy="4392438"/>
            <a:chOff x="0" y="0"/>
            <a:chExt cx="10424273" cy="5372100"/>
          </a:xfrm>
        </p:grpSpPr>
        <p:sp>
          <p:nvSpPr>
            <p:cNvPr id="6" name="Freeform 6"/>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solidFill>
              <a:srgbClr val="86C7ED"/>
            </a:solidFill>
          </p:spPr>
        </p:sp>
      </p:grpSp>
      <p:grpSp>
        <p:nvGrpSpPr>
          <p:cNvPr id="7" name="Group 7"/>
          <p:cNvGrpSpPr/>
          <p:nvPr/>
        </p:nvGrpSpPr>
        <p:grpSpPr>
          <a:xfrm>
            <a:off x="9916665" y="9258300"/>
            <a:ext cx="3407869" cy="4392438"/>
            <a:chOff x="0" y="0"/>
            <a:chExt cx="4167939" cy="5372100"/>
          </a:xfrm>
        </p:grpSpPr>
        <p:sp>
          <p:nvSpPr>
            <p:cNvPr id="8" name="Freeform 8"/>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solidFill>
              <a:srgbClr val="A066CB"/>
            </a:solidFill>
          </p:spPr>
        </p:sp>
      </p:grpSp>
      <p:grpSp>
        <p:nvGrpSpPr>
          <p:cNvPr id="9" name="Group 9"/>
          <p:cNvGrpSpPr/>
          <p:nvPr/>
        </p:nvGrpSpPr>
        <p:grpSpPr>
          <a:xfrm rot="-10800000">
            <a:off x="-3602767" y="-3778684"/>
            <a:ext cx="11903735" cy="6226137"/>
            <a:chOff x="0" y="0"/>
            <a:chExt cx="10270904" cy="5372100"/>
          </a:xfrm>
        </p:grpSpPr>
        <p:sp>
          <p:nvSpPr>
            <p:cNvPr id="10" name="Freeform 10"/>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sp>
      </p:grpSp>
    </p:spTree>
    <p:extLst>
      <p:ext uri="{BB962C8B-B14F-4D97-AF65-F5344CB8AC3E}">
        <p14:creationId xmlns:p14="http://schemas.microsoft.com/office/powerpoint/2010/main" val="92094749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00600" y="266700"/>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ACP</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6" name="Image 5">
            <a:extLst>
              <a:ext uri="{FF2B5EF4-FFF2-40B4-BE49-F238E27FC236}">
                <a16:creationId xmlns:a16="http://schemas.microsoft.com/office/drawing/2014/main" id="{D22D52E8-E6FB-4F52-186D-10F4453B6898}"/>
              </a:ext>
            </a:extLst>
          </p:cNvPr>
          <p:cNvPicPr>
            <a:picLocks noChangeAspect="1"/>
          </p:cNvPicPr>
          <p:nvPr/>
        </p:nvPicPr>
        <p:blipFill>
          <a:blip r:embed="rId5"/>
          <a:stretch>
            <a:fillRect/>
          </a:stretch>
        </p:blipFill>
        <p:spPr>
          <a:xfrm>
            <a:off x="1066800" y="2405611"/>
            <a:ext cx="10801474" cy="7881389"/>
          </a:xfrm>
          <a:prstGeom prst="rect">
            <a:avLst/>
          </a:prstGeom>
        </p:spPr>
      </p:pic>
      <p:sp>
        <p:nvSpPr>
          <p:cNvPr id="15" name="ZoneTexte 14">
            <a:extLst>
              <a:ext uri="{FF2B5EF4-FFF2-40B4-BE49-F238E27FC236}">
                <a16:creationId xmlns:a16="http://schemas.microsoft.com/office/drawing/2014/main" id="{15CC577E-3416-EDA8-257C-FA8292890B41}"/>
              </a:ext>
            </a:extLst>
          </p:cNvPr>
          <p:cNvSpPr txBox="1"/>
          <p:nvPr/>
        </p:nvSpPr>
        <p:spPr>
          <a:xfrm>
            <a:off x="12801600" y="1790700"/>
            <a:ext cx="4780476" cy="707886"/>
          </a:xfrm>
          <a:prstGeom prst="rect">
            <a:avLst/>
          </a:prstGeom>
          <a:noFill/>
        </p:spPr>
        <p:txBody>
          <a:bodyPr wrap="none" rtlCol="0">
            <a:spAutoFit/>
          </a:bodyPr>
          <a:lstStyle/>
          <a:p>
            <a:r>
              <a:rPr lang="fr-FR" sz="4000" b="1" dirty="0">
                <a:solidFill>
                  <a:srgbClr val="0000FF"/>
                </a:solidFill>
              </a:rPr>
              <a:t>Choix des dimensions</a:t>
            </a:r>
          </a:p>
        </p:txBody>
      </p:sp>
      <p:sp>
        <p:nvSpPr>
          <p:cNvPr id="16" name="ZoneTexte 15">
            <a:extLst>
              <a:ext uri="{FF2B5EF4-FFF2-40B4-BE49-F238E27FC236}">
                <a16:creationId xmlns:a16="http://schemas.microsoft.com/office/drawing/2014/main" id="{D0E33221-2C76-4A0D-BC04-3E5951B8029E}"/>
              </a:ext>
            </a:extLst>
          </p:cNvPr>
          <p:cNvSpPr txBox="1"/>
          <p:nvPr/>
        </p:nvSpPr>
        <p:spPr>
          <a:xfrm>
            <a:off x="11506200" y="2764691"/>
            <a:ext cx="6332067" cy="4893647"/>
          </a:xfrm>
          <a:prstGeom prst="rect">
            <a:avLst/>
          </a:prstGeom>
          <a:noFill/>
        </p:spPr>
        <p:txBody>
          <a:bodyPr wrap="square">
            <a:spAutoFit/>
          </a:bodyPr>
          <a:lstStyle/>
          <a:p>
            <a:pPr algn="just"/>
            <a:r>
              <a:rPr lang="fr-FR" sz="2400" b="1" i="0" dirty="0">
                <a:effectLst/>
                <a:latin typeface="system-ui"/>
              </a:rPr>
              <a:t>L'analyse en composantes principales</a:t>
            </a:r>
            <a:r>
              <a:rPr lang="fr-FR" sz="2400" b="0" i="0" dirty="0">
                <a:effectLst/>
                <a:latin typeface="system-ui"/>
              </a:rPr>
              <a:t> (ACP ou PCA en anglais pour principal component </a:t>
            </a:r>
            <a:r>
              <a:rPr lang="fr-FR" sz="2400" b="0" i="0" dirty="0" err="1">
                <a:effectLst/>
                <a:latin typeface="system-ui"/>
              </a:rPr>
              <a:t>analysis</a:t>
            </a:r>
            <a:r>
              <a:rPr lang="fr-FR" sz="2400" b="0" i="0" dirty="0">
                <a:effectLst/>
                <a:latin typeface="system-ui"/>
              </a:rPr>
              <a:t>), ou, selon le domaine d'application, transformation de </a:t>
            </a:r>
            <a:r>
              <a:rPr lang="fr-FR" sz="2400" b="0" i="0" dirty="0" err="1">
                <a:effectLst/>
                <a:latin typeface="system-ui"/>
              </a:rPr>
              <a:t>Karhunen</a:t>
            </a:r>
            <a:r>
              <a:rPr lang="fr-FR" sz="2400" b="0" i="0" dirty="0">
                <a:effectLst/>
                <a:latin typeface="system-ui"/>
              </a:rPr>
              <a:t>–</a:t>
            </a:r>
            <a:r>
              <a:rPr lang="fr-FR" sz="2400" b="0" i="0" dirty="0" err="1">
                <a:effectLst/>
                <a:latin typeface="system-ui"/>
              </a:rPr>
              <a:t>Loève</a:t>
            </a:r>
            <a:r>
              <a:rPr lang="fr-FR" sz="2400" b="0" i="0" dirty="0">
                <a:effectLst/>
                <a:latin typeface="system-ui"/>
              </a:rPr>
              <a:t> (KLT) ou transformation de Hotelling, est une méthode de la famille de l'analyse des données qui consiste à transformer des variables liées entre elles (dites « corrélées » en statistique) en nouvelles variables décorrélées les unes des autres. Ces nouvelles variables sont nommées « composantes principales » ou axes principaux. Elle permet de résumer l'information en réduisant le nombre de variables.</a:t>
            </a:r>
            <a:endParaRPr lang="fr-FR" sz="2400" dirty="0"/>
          </a:p>
        </p:txBody>
      </p:sp>
      <p:sp>
        <p:nvSpPr>
          <p:cNvPr id="17" name="ZoneTexte 16">
            <a:extLst>
              <a:ext uri="{FF2B5EF4-FFF2-40B4-BE49-F238E27FC236}">
                <a16:creationId xmlns:a16="http://schemas.microsoft.com/office/drawing/2014/main" id="{CA078933-EA05-40B4-B681-9AF7516BD3E9}"/>
              </a:ext>
            </a:extLst>
          </p:cNvPr>
          <p:cNvSpPr txBox="1"/>
          <p:nvPr/>
        </p:nvSpPr>
        <p:spPr>
          <a:xfrm>
            <a:off x="10939171" y="8050881"/>
            <a:ext cx="8610600" cy="584775"/>
          </a:xfrm>
          <a:prstGeom prst="rect">
            <a:avLst/>
          </a:prstGeom>
          <a:noFill/>
        </p:spPr>
        <p:txBody>
          <a:bodyPr wrap="square">
            <a:spAutoFit/>
          </a:bodyPr>
          <a:lstStyle/>
          <a:p>
            <a:r>
              <a:rPr lang="fr-FR" sz="3200" b="1" i="0" dirty="0">
                <a:effectLst/>
                <a:latin typeface="system-ui"/>
              </a:rPr>
              <a:t>On retient les </a:t>
            </a:r>
            <a:r>
              <a:rPr lang="fr-FR" sz="3200" b="1" i="1" dirty="0">
                <a:effectLst/>
                <a:latin typeface="system-ui"/>
              </a:rPr>
              <a:t>trois premières</a:t>
            </a:r>
            <a:r>
              <a:rPr lang="fr-FR" sz="3200" b="1" i="0" dirty="0">
                <a:effectLst/>
                <a:latin typeface="system-ui"/>
              </a:rPr>
              <a:t> dimensions</a:t>
            </a:r>
            <a:endParaRPr lang="fr-FR" sz="3200" dirty="0"/>
          </a:p>
        </p:txBody>
      </p:sp>
    </p:spTree>
    <p:extLst>
      <p:ext uri="{BB962C8B-B14F-4D97-AF65-F5344CB8AC3E}">
        <p14:creationId xmlns:p14="http://schemas.microsoft.com/office/powerpoint/2010/main" val="9115005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00600" y="266700"/>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ACP</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5" name="ZoneTexte 14">
            <a:extLst>
              <a:ext uri="{FF2B5EF4-FFF2-40B4-BE49-F238E27FC236}">
                <a16:creationId xmlns:a16="http://schemas.microsoft.com/office/drawing/2014/main" id="{15CC577E-3416-EDA8-257C-FA8292890B41}"/>
              </a:ext>
            </a:extLst>
          </p:cNvPr>
          <p:cNvSpPr txBox="1"/>
          <p:nvPr/>
        </p:nvSpPr>
        <p:spPr>
          <a:xfrm>
            <a:off x="11946445" y="1474740"/>
            <a:ext cx="5441811" cy="1323439"/>
          </a:xfrm>
          <a:prstGeom prst="rect">
            <a:avLst/>
          </a:prstGeom>
          <a:noFill/>
        </p:spPr>
        <p:txBody>
          <a:bodyPr wrap="none" rtlCol="0">
            <a:spAutoFit/>
          </a:bodyPr>
          <a:lstStyle/>
          <a:p>
            <a:r>
              <a:rPr lang="fr-FR" sz="4000" b="1" dirty="0">
                <a:solidFill>
                  <a:srgbClr val="0000FF"/>
                </a:solidFill>
              </a:rPr>
              <a:t>Visualisation des </a:t>
            </a:r>
          </a:p>
          <a:p>
            <a:r>
              <a:rPr lang="fr-FR" sz="4000" b="1" dirty="0">
                <a:solidFill>
                  <a:srgbClr val="0000FF"/>
                </a:solidFill>
              </a:rPr>
              <a:t>composantes principales</a:t>
            </a:r>
          </a:p>
        </p:txBody>
      </p:sp>
      <p:pic>
        <p:nvPicPr>
          <p:cNvPr id="14" name="Image 13">
            <a:extLst>
              <a:ext uri="{FF2B5EF4-FFF2-40B4-BE49-F238E27FC236}">
                <a16:creationId xmlns:a16="http://schemas.microsoft.com/office/drawing/2014/main" id="{F9B3027D-7DE4-7892-2C53-B11DA5779DFA}"/>
              </a:ext>
            </a:extLst>
          </p:cNvPr>
          <p:cNvPicPr>
            <a:picLocks noChangeAspect="1"/>
          </p:cNvPicPr>
          <p:nvPr/>
        </p:nvPicPr>
        <p:blipFill>
          <a:blip r:embed="rId5"/>
          <a:stretch>
            <a:fillRect/>
          </a:stretch>
        </p:blipFill>
        <p:spPr>
          <a:xfrm>
            <a:off x="167556" y="2756960"/>
            <a:ext cx="11789049" cy="7447628"/>
          </a:xfrm>
          <a:prstGeom prst="rect">
            <a:avLst/>
          </a:prstGeom>
        </p:spPr>
      </p:pic>
      <p:sp>
        <p:nvSpPr>
          <p:cNvPr id="16" name="ZoneTexte 15">
            <a:extLst>
              <a:ext uri="{FF2B5EF4-FFF2-40B4-BE49-F238E27FC236}">
                <a16:creationId xmlns:a16="http://schemas.microsoft.com/office/drawing/2014/main" id="{B013BF39-199E-47D8-8C84-16C22E3B458D}"/>
              </a:ext>
            </a:extLst>
          </p:cNvPr>
          <p:cNvSpPr txBox="1"/>
          <p:nvPr/>
        </p:nvSpPr>
        <p:spPr>
          <a:xfrm>
            <a:off x="10575483" y="3478134"/>
            <a:ext cx="7305040" cy="5509200"/>
          </a:xfrm>
          <a:prstGeom prst="rect">
            <a:avLst/>
          </a:prstGeom>
          <a:noFill/>
        </p:spPr>
        <p:txBody>
          <a:bodyPr wrap="square">
            <a:spAutoFit/>
          </a:bodyPr>
          <a:lstStyle/>
          <a:p>
            <a:pPr algn="just"/>
            <a:r>
              <a:rPr lang="fr-FR" sz="3200" b="0" i="0" dirty="0">
                <a:effectLst/>
                <a:latin typeface="system-ui"/>
              </a:rPr>
              <a:t>Cette représentation des individus en trois dimensions nous permet de remarque l'on peut au vue des trois premières composantes séparer les individus qui présentent les caractéristiques spécifiques qui nous permettent des les caractériser. Cependant les données sont présentés sur trois pays et de sexe </a:t>
            </a:r>
            <a:r>
              <a:rPr lang="fr-FR" sz="3200" b="0" i="0" dirty="0" err="1">
                <a:effectLst/>
                <a:latin typeface="system-ui"/>
              </a:rPr>
              <a:t>differents</a:t>
            </a:r>
            <a:r>
              <a:rPr lang="fr-FR" sz="3200" b="0" i="0" dirty="0">
                <a:effectLst/>
                <a:latin typeface="system-ui"/>
              </a:rPr>
              <a:t>, il est donc logique de se demander si les comportements sont les mêmes dans les pays ou selon le genre</a:t>
            </a:r>
            <a:endParaRPr lang="fr-FR" sz="3200" dirty="0"/>
          </a:p>
        </p:txBody>
      </p:sp>
    </p:spTree>
    <p:extLst>
      <p:ext uri="{BB962C8B-B14F-4D97-AF65-F5344CB8AC3E}">
        <p14:creationId xmlns:p14="http://schemas.microsoft.com/office/powerpoint/2010/main" val="41532519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 y="-1257300"/>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grpSp>
      <p:grpSp>
        <p:nvGrpSpPr>
          <p:cNvPr id="15" name="Group 15"/>
          <p:cNvGrpSpPr/>
          <p:nvPr/>
        </p:nvGrpSpPr>
        <p:grpSpPr>
          <a:xfrm>
            <a:off x="-514349" y="4373562"/>
            <a:ext cx="7228474" cy="2101558"/>
            <a:chOff x="0" y="0"/>
            <a:chExt cx="2543763" cy="670351"/>
          </a:xfrm>
        </p:grpSpPr>
        <p:sp>
          <p:nvSpPr>
            <p:cNvPr id="16" name="Freeform 16"/>
            <p:cNvSpPr/>
            <p:nvPr/>
          </p:nvSpPr>
          <p:spPr>
            <a:xfrm>
              <a:off x="0" y="0"/>
              <a:ext cx="2543763" cy="670351"/>
            </a:xfrm>
            <a:custGeom>
              <a:avLst/>
              <a:gdLst/>
              <a:ahLst/>
              <a:cxnLst/>
              <a:rect l="l" t="t" r="r" b="b"/>
              <a:pathLst>
                <a:path w="2543763" h="670351">
                  <a:moveTo>
                    <a:pt x="0" y="0"/>
                  </a:moveTo>
                  <a:lnTo>
                    <a:pt x="2543763" y="0"/>
                  </a:lnTo>
                  <a:lnTo>
                    <a:pt x="2543763" y="670351"/>
                  </a:lnTo>
                  <a:lnTo>
                    <a:pt x="0" y="670351"/>
                  </a:lnTo>
                  <a:close/>
                </a:path>
              </a:pathLst>
            </a:custGeom>
            <a:solidFill>
              <a:srgbClr val="004AAD"/>
            </a:solidFill>
          </p:spPr>
        </p:sp>
        <p:sp>
          <p:nvSpPr>
            <p:cNvPr id="17" name="TextBox 17"/>
            <p:cNvSpPr txBox="1"/>
            <p:nvPr/>
          </p:nvSpPr>
          <p:spPr>
            <a:xfrm>
              <a:off x="0" y="-38100"/>
              <a:ext cx="2543763" cy="708451"/>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514577" y="4731843"/>
            <a:ext cx="5243098" cy="1231106"/>
          </a:xfrm>
          <a:prstGeom prst="rect">
            <a:avLst/>
          </a:prstGeom>
        </p:spPr>
        <p:txBody>
          <a:bodyPr lIns="0" tIns="0" rIns="0" bIns="0" rtlCol="0" anchor="t">
            <a:spAutoFit/>
          </a:bodyPr>
          <a:lstStyle/>
          <a:p>
            <a:pPr algn="ctr">
              <a:lnSpc>
                <a:spcPts val="11200"/>
              </a:lnSpc>
            </a:pPr>
            <a:r>
              <a:rPr lang="en-US" sz="4000" dirty="0" err="1">
                <a:solidFill>
                  <a:srgbClr val="FFFFFF"/>
                </a:solidFill>
                <a:latin typeface="Nunito Sans Heavy"/>
              </a:rPr>
              <a:t>Membres</a:t>
            </a:r>
            <a:r>
              <a:rPr lang="en-US" sz="4000" dirty="0">
                <a:solidFill>
                  <a:srgbClr val="FFFFFF"/>
                </a:solidFill>
                <a:latin typeface="Nunito Sans Heavy"/>
              </a:rPr>
              <a:t> du Groupe</a:t>
            </a:r>
          </a:p>
        </p:txBody>
      </p:sp>
      <p:sp>
        <p:nvSpPr>
          <p:cNvPr id="22" name="TextBox 22"/>
          <p:cNvSpPr txBox="1"/>
          <p:nvPr/>
        </p:nvSpPr>
        <p:spPr>
          <a:xfrm>
            <a:off x="8925179" y="2910146"/>
            <a:ext cx="8803355" cy="3693319"/>
          </a:xfrm>
          <a:prstGeom prst="rect">
            <a:avLst/>
          </a:prstGeom>
        </p:spPr>
        <p:txBody>
          <a:bodyPr wrap="square" lIns="0" tIns="0" rIns="0" bIns="0" rtlCol="0" anchor="t">
            <a:spAutoFit/>
          </a:bodyPr>
          <a:lstStyle/>
          <a:p>
            <a:pPr marL="685800" indent="-685800">
              <a:buFont typeface="Wingdings" panose="05000000000000000000" pitchFamily="2" charset="2"/>
              <a:buChar char="q"/>
            </a:pPr>
            <a:r>
              <a:rPr lang="en-US" sz="4800" b="1" dirty="0">
                <a:solidFill>
                  <a:srgbClr val="0033CC"/>
                </a:solidFill>
              </a:rPr>
              <a:t>Durel Valdes NZIALI TCHAMOU</a:t>
            </a:r>
          </a:p>
          <a:p>
            <a:pPr marL="685800" indent="-685800">
              <a:buFont typeface="Wingdings" panose="05000000000000000000" pitchFamily="2" charset="2"/>
              <a:buChar char="q"/>
            </a:pPr>
            <a:endParaRPr lang="en-US" sz="4800" b="1" dirty="0">
              <a:solidFill>
                <a:srgbClr val="0033CC"/>
              </a:solidFill>
            </a:endParaRPr>
          </a:p>
          <a:p>
            <a:pPr marL="685800" indent="-685800">
              <a:buFont typeface="Wingdings" panose="05000000000000000000" pitchFamily="2" charset="2"/>
              <a:buChar char="q"/>
            </a:pPr>
            <a:r>
              <a:rPr lang="en-US" sz="4800" b="1" dirty="0" err="1">
                <a:solidFill>
                  <a:srgbClr val="0033CC"/>
                </a:solidFill>
              </a:rPr>
              <a:t>Dieynaba</a:t>
            </a:r>
            <a:r>
              <a:rPr lang="en-US" sz="4800" b="1" dirty="0">
                <a:solidFill>
                  <a:srgbClr val="0033CC"/>
                </a:solidFill>
              </a:rPr>
              <a:t> KA</a:t>
            </a:r>
          </a:p>
          <a:p>
            <a:pPr marL="1143000" lvl="1" indent="-685800">
              <a:buFont typeface="Wingdings" panose="05000000000000000000" pitchFamily="2" charset="2"/>
              <a:buChar char="q"/>
            </a:pPr>
            <a:endParaRPr lang="en-US" sz="4800" b="1" dirty="0">
              <a:solidFill>
                <a:srgbClr val="0033CC"/>
              </a:solidFill>
            </a:endParaRPr>
          </a:p>
          <a:p>
            <a:pPr marL="685800" indent="-685800">
              <a:buFont typeface="Wingdings" panose="05000000000000000000" pitchFamily="2" charset="2"/>
              <a:buChar char="q"/>
            </a:pPr>
            <a:r>
              <a:rPr lang="en-US" sz="4800" b="1" dirty="0">
                <a:solidFill>
                  <a:srgbClr val="0033CC"/>
                </a:solidFill>
              </a:rPr>
              <a:t>Jean Pierre Adiouma NDIAYE</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00600" y="266700"/>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ACP</a:t>
            </a:r>
          </a:p>
        </p:txBody>
      </p:sp>
      <p:grpSp>
        <p:nvGrpSpPr>
          <p:cNvPr id="9" name="Group 9"/>
          <p:cNvGrpSpPr/>
          <p:nvPr/>
        </p:nvGrpSpPr>
        <p:grpSpPr>
          <a:xfrm>
            <a:off x="-3068059"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5" name="ZoneTexte 14">
            <a:extLst>
              <a:ext uri="{FF2B5EF4-FFF2-40B4-BE49-F238E27FC236}">
                <a16:creationId xmlns:a16="http://schemas.microsoft.com/office/drawing/2014/main" id="{15CC577E-3416-EDA8-257C-FA8292890B41}"/>
              </a:ext>
            </a:extLst>
          </p:cNvPr>
          <p:cNvSpPr txBox="1"/>
          <p:nvPr/>
        </p:nvSpPr>
        <p:spPr>
          <a:xfrm>
            <a:off x="11867894" y="468475"/>
            <a:ext cx="5560112" cy="1323439"/>
          </a:xfrm>
          <a:prstGeom prst="rect">
            <a:avLst/>
          </a:prstGeom>
          <a:noFill/>
        </p:spPr>
        <p:txBody>
          <a:bodyPr wrap="none" rtlCol="0">
            <a:spAutoFit/>
          </a:bodyPr>
          <a:lstStyle/>
          <a:p>
            <a:r>
              <a:rPr lang="fr-FR" sz="4000" b="1" dirty="0">
                <a:solidFill>
                  <a:srgbClr val="0000FF"/>
                </a:solidFill>
              </a:rPr>
              <a:t>Cercle de corrélation des </a:t>
            </a:r>
          </a:p>
          <a:p>
            <a:r>
              <a:rPr lang="fr-FR" sz="4000" b="1" dirty="0">
                <a:solidFill>
                  <a:srgbClr val="0000FF"/>
                </a:solidFill>
              </a:rPr>
              <a:t>clients désabonnés </a:t>
            </a:r>
          </a:p>
        </p:txBody>
      </p:sp>
      <p:pic>
        <p:nvPicPr>
          <p:cNvPr id="6" name="Image 5">
            <a:extLst>
              <a:ext uri="{FF2B5EF4-FFF2-40B4-BE49-F238E27FC236}">
                <a16:creationId xmlns:a16="http://schemas.microsoft.com/office/drawing/2014/main" id="{8C476EB9-E26E-6188-E01B-7DFD94FA66EA}"/>
              </a:ext>
            </a:extLst>
          </p:cNvPr>
          <p:cNvPicPr>
            <a:picLocks noChangeAspect="1"/>
          </p:cNvPicPr>
          <p:nvPr/>
        </p:nvPicPr>
        <p:blipFill>
          <a:blip r:embed="rId5"/>
          <a:stretch>
            <a:fillRect/>
          </a:stretch>
        </p:blipFill>
        <p:spPr>
          <a:xfrm>
            <a:off x="-381000" y="1533096"/>
            <a:ext cx="9733382" cy="8753903"/>
          </a:xfrm>
          <a:prstGeom prst="rect">
            <a:avLst/>
          </a:prstGeom>
        </p:spPr>
      </p:pic>
      <p:sp>
        <p:nvSpPr>
          <p:cNvPr id="17" name="ZoneTexte 16">
            <a:extLst>
              <a:ext uri="{FF2B5EF4-FFF2-40B4-BE49-F238E27FC236}">
                <a16:creationId xmlns:a16="http://schemas.microsoft.com/office/drawing/2014/main" id="{0FF0F2D7-09AE-019A-DAE2-437F88C41A53}"/>
              </a:ext>
            </a:extLst>
          </p:cNvPr>
          <p:cNvSpPr txBox="1"/>
          <p:nvPr/>
        </p:nvSpPr>
        <p:spPr>
          <a:xfrm>
            <a:off x="8806064" y="3225918"/>
            <a:ext cx="9282997" cy="6555641"/>
          </a:xfrm>
          <a:prstGeom prst="rect">
            <a:avLst/>
          </a:prstGeom>
          <a:noFill/>
        </p:spPr>
        <p:txBody>
          <a:bodyPr wrap="square">
            <a:spAutoFit/>
          </a:bodyPr>
          <a:lstStyle/>
          <a:p>
            <a:pPr algn="just"/>
            <a:r>
              <a:rPr lang="fr-FR" sz="2800" b="1" dirty="0">
                <a:solidFill>
                  <a:srgbClr val="0000FF"/>
                </a:solidFill>
              </a:rPr>
              <a:t>Faible activité bancaire</a:t>
            </a:r>
          </a:p>
          <a:p>
            <a:pPr marL="457200" indent="-457200" algn="just">
              <a:buFontTx/>
              <a:buChar char="-"/>
            </a:pPr>
            <a:r>
              <a:rPr lang="fr-FR" sz="2800" dirty="0"/>
              <a:t>L'axe 1 est fortement corrélé négativement avec *Balance* (-0.850) et positivement avec *</a:t>
            </a:r>
            <a:r>
              <a:rPr lang="fr-FR" sz="2800" dirty="0" err="1"/>
              <a:t>NumOfProducts</a:t>
            </a:r>
            <a:r>
              <a:rPr lang="fr-FR" sz="2800" dirty="0"/>
              <a:t>* (0.850). Cela suggère que les clients ayant un faible solde bancaire et n'utilisant que peu de produits de la banque sont plus susceptibles de se désabonner.</a:t>
            </a:r>
          </a:p>
          <a:p>
            <a:pPr algn="just"/>
            <a:r>
              <a:rPr lang="fr-FR" sz="2800" b="1" dirty="0">
                <a:solidFill>
                  <a:srgbClr val="0000FF"/>
                </a:solidFill>
              </a:rPr>
              <a:t>Clients plus jeunes</a:t>
            </a:r>
          </a:p>
          <a:p>
            <a:pPr marL="457200" indent="-457200" algn="just">
              <a:buFontTx/>
              <a:buChar char="-"/>
            </a:pPr>
            <a:r>
              <a:rPr lang="fr-FR" sz="2800" dirty="0"/>
              <a:t>L'axe 2 est fortement corrélé positivement avec *Age* (0.698). Un score faible sur cet axe correspond donc à des clients plus jeunes, qui sont plus enclins à se désabonner.</a:t>
            </a:r>
          </a:p>
          <a:p>
            <a:pPr algn="just"/>
            <a:r>
              <a:rPr lang="fr-FR" sz="2800" b="1" dirty="0">
                <a:solidFill>
                  <a:srgbClr val="0000FF"/>
                </a:solidFill>
              </a:rPr>
              <a:t>Revenu estimé plus élevé</a:t>
            </a:r>
          </a:p>
          <a:p>
            <a:pPr algn="just"/>
            <a:r>
              <a:rPr lang="fr-FR" sz="2800" dirty="0"/>
              <a:t>- Bien que la corrélation soit plus faible, l'axe 3 est positivement corrélé avec *</a:t>
            </a:r>
            <a:r>
              <a:rPr lang="fr-FR" sz="2800" dirty="0" err="1"/>
              <a:t>EstimatedSalary</a:t>
            </a:r>
            <a:r>
              <a:rPr lang="fr-FR" sz="2800" dirty="0"/>
              <a:t>* (0.230). Un score élevé sur cet axe pourrait indiquer un revenu plus élevé, ce qui semble contre-intuitif pour le désabonnement.</a:t>
            </a:r>
          </a:p>
        </p:txBody>
      </p:sp>
    </p:spTree>
    <p:extLst>
      <p:ext uri="{BB962C8B-B14F-4D97-AF65-F5344CB8AC3E}">
        <p14:creationId xmlns:p14="http://schemas.microsoft.com/office/powerpoint/2010/main" val="172657352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00600" y="266700"/>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ACP</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5" name="ZoneTexte 14">
            <a:extLst>
              <a:ext uri="{FF2B5EF4-FFF2-40B4-BE49-F238E27FC236}">
                <a16:creationId xmlns:a16="http://schemas.microsoft.com/office/drawing/2014/main" id="{15CC577E-3416-EDA8-257C-FA8292890B41}"/>
              </a:ext>
            </a:extLst>
          </p:cNvPr>
          <p:cNvSpPr txBox="1"/>
          <p:nvPr/>
        </p:nvSpPr>
        <p:spPr>
          <a:xfrm>
            <a:off x="11674229" y="1425151"/>
            <a:ext cx="5560112" cy="1323439"/>
          </a:xfrm>
          <a:prstGeom prst="rect">
            <a:avLst/>
          </a:prstGeom>
          <a:noFill/>
        </p:spPr>
        <p:txBody>
          <a:bodyPr wrap="none" rtlCol="0">
            <a:spAutoFit/>
          </a:bodyPr>
          <a:lstStyle/>
          <a:p>
            <a:r>
              <a:rPr lang="fr-FR" sz="4000" b="1" dirty="0">
                <a:solidFill>
                  <a:srgbClr val="0000FF"/>
                </a:solidFill>
              </a:rPr>
              <a:t>Cercle de corrélation des </a:t>
            </a:r>
          </a:p>
          <a:p>
            <a:r>
              <a:rPr lang="fr-FR" sz="4000" b="1" dirty="0">
                <a:solidFill>
                  <a:srgbClr val="0000FF"/>
                </a:solidFill>
              </a:rPr>
              <a:t>clients fidèles</a:t>
            </a:r>
          </a:p>
        </p:txBody>
      </p:sp>
      <p:pic>
        <p:nvPicPr>
          <p:cNvPr id="14" name="Image 13">
            <a:extLst>
              <a:ext uri="{FF2B5EF4-FFF2-40B4-BE49-F238E27FC236}">
                <a16:creationId xmlns:a16="http://schemas.microsoft.com/office/drawing/2014/main" id="{66D6C58F-7BF0-36CA-61B8-9D758822F23B}"/>
              </a:ext>
            </a:extLst>
          </p:cNvPr>
          <p:cNvPicPr>
            <a:picLocks noChangeAspect="1"/>
          </p:cNvPicPr>
          <p:nvPr/>
        </p:nvPicPr>
        <p:blipFill>
          <a:blip r:embed="rId5"/>
          <a:stretch>
            <a:fillRect/>
          </a:stretch>
        </p:blipFill>
        <p:spPr>
          <a:xfrm>
            <a:off x="-127016" y="2078475"/>
            <a:ext cx="8992915" cy="7564905"/>
          </a:xfrm>
          <a:prstGeom prst="rect">
            <a:avLst/>
          </a:prstGeom>
        </p:spPr>
      </p:pic>
      <p:sp>
        <p:nvSpPr>
          <p:cNvPr id="17" name="ZoneTexte 16">
            <a:extLst>
              <a:ext uri="{FF2B5EF4-FFF2-40B4-BE49-F238E27FC236}">
                <a16:creationId xmlns:a16="http://schemas.microsoft.com/office/drawing/2014/main" id="{F0E57DEF-B384-478B-3915-4AB989F6E19F}"/>
              </a:ext>
            </a:extLst>
          </p:cNvPr>
          <p:cNvSpPr txBox="1"/>
          <p:nvPr/>
        </p:nvSpPr>
        <p:spPr>
          <a:xfrm>
            <a:off x="8573552" y="3349030"/>
            <a:ext cx="9677399" cy="6001643"/>
          </a:xfrm>
          <a:prstGeom prst="rect">
            <a:avLst/>
          </a:prstGeom>
          <a:noFill/>
        </p:spPr>
        <p:txBody>
          <a:bodyPr wrap="square">
            <a:spAutoFit/>
          </a:bodyPr>
          <a:lstStyle/>
          <a:p>
            <a:pPr algn="just"/>
            <a:r>
              <a:rPr lang="fr-FR" sz="2400" dirty="0"/>
              <a:t>D'après les résultats de l'analyse en composantes principales, voici le profil des clients qui restent abonnés </a:t>
            </a:r>
            <a:endParaRPr lang="fr-FR" sz="2400" b="1" dirty="0">
              <a:solidFill>
                <a:srgbClr val="0000FF"/>
              </a:solidFill>
            </a:endParaRPr>
          </a:p>
          <a:p>
            <a:pPr algn="just"/>
            <a:r>
              <a:rPr lang="fr-FR" sz="2400" b="1" dirty="0">
                <a:solidFill>
                  <a:srgbClr val="0000FF"/>
                </a:solidFill>
              </a:rPr>
              <a:t>Client fidèle et actifs</a:t>
            </a:r>
          </a:p>
          <a:p>
            <a:pPr algn="just"/>
            <a:endParaRPr lang="fr-FR" sz="2400" dirty="0"/>
          </a:p>
          <a:p>
            <a:pPr marL="285750" indent="-285750" algn="just">
              <a:buFontTx/>
              <a:buChar char="-"/>
            </a:pPr>
            <a:r>
              <a:rPr lang="fr-FR" sz="2400" dirty="0"/>
              <a:t>L'axe 1 est fortement corrélé positivement avec "</a:t>
            </a:r>
            <a:r>
              <a:rPr lang="fr-FR" sz="2400" dirty="0" err="1"/>
              <a:t>IsActiveMember</a:t>
            </a:r>
            <a:r>
              <a:rPr lang="fr-FR" sz="2400" dirty="0"/>
              <a:t>" (0.643), indiquant des clients actifs dans leurs opérations bancaires. Il est également corrélé négativement avec "</a:t>
            </a:r>
            <a:r>
              <a:rPr lang="fr-FR" sz="2400" dirty="0" err="1"/>
              <a:t>HasCrCard</a:t>
            </a:r>
            <a:r>
              <a:rPr lang="fr-FR" sz="2400" dirty="0"/>
              <a:t>" (-0.658), suggérant que les clients sans carte de crédit sont plus enclins à rester abonnés</a:t>
            </a:r>
          </a:p>
          <a:p>
            <a:pPr algn="just"/>
            <a:r>
              <a:rPr lang="fr-FR" sz="2400" b="1" dirty="0">
                <a:solidFill>
                  <a:srgbClr val="0000FF"/>
                </a:solidFill>
              </a:rPr>
              <a:t>Clients plus âgés</a:t>
            </a:r>
          </a:p>
          <a:p>
            <a:pPr marL="285750" indent="-285750" algn="just">
              <a:buFontTx/>
              <a:buChar char="-"/>
            </a:pPr>
            <a:r>
              <a:rPr lang="fr-FR" sz="2400" dirty="0"/>
              <a:t> L'axe 2 est fortement corrélé négativement avec "Age" (-0.643), indiquant que les clients plus âgés ont tendance à rester abonnés*Solde bancaire élevé</a:t>
            </a:r>
          </a:p>
          <a:p>
            <a:pPr marL="342900" indent="-342900" algn="just">
              <a:buFontTx/>
              <a:buChar char="-"/>
            </a:pPr>
            <a:r>
              <a:rPr lang="fr-FR" sz="2400" dirty="0"/>
              <a:t>L'axe 3 est fortement corrélé négativement avec "Balance" (-0.741), ce qui suggère que les clients avec un solde bancaire élevé sont moins susceptibles de se désabonner</a:t>
            </a:r>
          </a:p>
          <a:p>
            <a:pPr marL="342900" indent="-342900" algn="just">
              <a:buFontTx/>
              <a:buChar char="-"/>
            </a:pPr>
            <a:endParaRPr lang="fr-FR" sz="2400" dirty="0"/>
          </a:p>
        </p:txBody>
      </p:sp>
    </p:spTree>
    <p:extLst>
      <p:ext uri="{BB962C8B-B14F-4D97-AF65-F5344CB8AC3E}">
        <p14:creationId xmlns:p14="http://schemas.microsoft.com/office/powerpoint/2010/main" val="162724756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800600" y="266700"/>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ACP</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ZoneTexte 5">
            <a:extLst>
              <a:ext uri="{FF2B5EF4-FFF2-40B4-BE49-F238E27FC236}">
                <a16:creationId xmlns:a16="http://schemas.microsoft.com/office/drawing/2014/main" id="{13237891-C924-149A-1078-A039C8C91015}"/>
              </a:ext>
            </a:extLst>
          </p:cNvPr>
          <p:cNvSpPr txBox="1"/>
          <p:nvPr/>
        </p:nvSpPr>
        <p:spPr>
          <a:xfrm>
            <a:off x="906624" y="4867042"/>
            <a:ext cx="7923835" cy="3046988"/>
          </a:xfrm>
          <a:prstGeom prst="rect">
            <a:avLst/>
          </a:prstGeom>
          <a:noFill/>
        </p:spPr>
        <p:txBody>
          <a:bodyPr wrap="square">
            <a:spAutoFit/>
          </a:bodyPr>
          <a:lstStyle>
            <a:defPPr>
              <a:defRPr lang="en-US"/>
            </a:defPPr>
            <a:lvl1pPr algn="just">
              <a:defRPr sz="3200" b="1" i="0">
                <a:effectLst/>
                <a:latin typeface="system-ui"/>
              </a:defRPr>
            </a:lvl1pPr>
          </a:lstStyle>
          <a:p>
            <a:r>
              <a:rPr lang="fr-FR" b="0" i="1" dirty="0"/>
              <a:t>le profil typique des clients restant abonnés semble être des clients plus âgés, actifs dans leurs opérations bancaires, sans carte de crédit et avec un solde bancaire élevé. Ces caractéristiques indiquent une relation bancaire stable et durable.</a:t>
            </a:r>
          </a:p>
        </p:txBody>
      </p:sp>
      <p:pic>
        <p:nvPicPr>
          <p:cNvPr id="19" name="Image 18">
            <a:extLst>
              <a:ext uri="{FF2B5EF4-FFF2-40B4-BE49-F238E27FC236}">
                <a16:creationId xmlns:a16="http://schemas.microsoft.com/office/drawing/2014/main" id="{C34EDEBC-25AD-A689-905A-7FC33D0B9AD6}"/>
              </a:ext>
            </a:extLst>
          </p:cNvPr>
          <p:cNvPicPr>
            <a:picLocks noChangeAspect="1"/>
          </p:cNvPicPr>
          <p:nvPr/>
        </p:nvPicPr>
        <p:blipFill>
          <a:blip r:embed="rId5"/>
          <a:stretch>
            <a:fillRect/>
          </a:stretch>
        </p:blipFill>
        <p:spPr>
          <a:xfrm>
            <a:off x="8902579" y="1409700"/>
            <a:ext cx="9103617" cy="5892911"/>
          </a:xfrm>
          <a:prstGeom prst="rect">
            <a:avLst/>
          </a:prstGeom>
        </p:spPr>
      </p:pic>
      <p:sp>
        <p:nvSpPr>
          <p:cNvPr id="15" name="ZoneTexte 14">
            <a:extLst>
              <a:ext uri="{FF2B5EF4-FFF2-40B4-BE49-F238E27FC236}">
                <a16:creationId xmlns:a16="http://schemas.microsoft.com/office/drawing/2014/main" id="{B6008713-534D-4371-B2A1-2AD8F5289FE8}"/>
              </a:ext>
            </a:extLst>
          </p:cNvPr>
          <p:cNvSpPr txBox="1"/>
          <p:nvPr/>
        </p:nvSpPr>
        <p:spPr>
          <a:xfrm>
            <a:off x="885491" y="1978573"/>
            <a:ext cx="8000697" cy="2554545"/>
          </a:xfrm>
          <a:prstGeom prst="rect">
            <a:avLst/>
          </a:prstGeom>
          <a:noFill/>
        </p:spPr>
        <p:txBody>
          <a:bodyPr wrap="square">
            <a:spAutoFit/>
          </a:bodyPr>
          <a:lstStyle/>
          <a:p>
            <a:pPr algn="just"/>
            <a:r>
              <a:rPr lang="fr-FR" sz="3200" b="1" i="0" dirty="0">
                <a:effectLst/>
                <a:latin typeface="system-ui"/>
              </a:rPr>
              <a:t>En résumé</a:t>
            </a:r>
            <a:r>
              <a:rPr lang="fr-FR" sz="3200" b="0" i="0" dirty="0">
                <a:effectLst/>
                <a:latin typeface="system-ui"/>
              </a:rPr>
              <a:t>, </a:t>
            </a:r>
            <a:r>
              <a:rPr lang="fr-FR" sz="3200" b="0" i="1" dirty="0">
                <a:effectLst/>
                <a:latin typeface="system-ui"/>
              </a:rPr>
              <a:t>le profil des clients les plus à risque de se désabonner semble être les clients plus jeunes, avec une faible activité bancaire (peu de produits, faible solde), malgré un revenu potentiellement plus élevé.</a:t>
            </a:r>
            <a:endParaRPr lang="fr-FR" sz="3200" dirty="0"/>
          </a:p>
        </p:txBody>
      </p:sp>
    </p:spTree>
    <p:extLst>
      <p:ext uri="{BB962C8B-B14F-4D97-AF65-F5344CB8AC3E}">
        <p14:creationId xmlns:p14="http://schemas.microsoft.com/office/powerpoint/2010/main" val="244651782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sp>
        <p:nvSpPr>
          <p:cNvPr id="3" name="TextBox 3"/>
          <p:cNvSpPr txBox="1"/>
          <p:nvPr/>
        </p:nvSpPr>
        <p:spPr>
          <a:xfrm>
            <a:off x="3729073" y="4160246"/>
            <a:ext cx="10829854" cy="1148397"/>
          </a:xfrm>
          <a:prstGeom prst="rect">
            <a:avLst/>
          </a:prstGeom>
        </p:spPr>
        <p:txBody>
          <a:bodyPr lIns="0" tIns="0" rIns="0" bIns="0" rtlCol="0" anchor="t">
            <a:spAutoFit/>
          </a:bodyPr>
          <a:lstStyle/>
          <a:p>
            <a:pPr marL="0" marR="0" lvl="0" indent="0" algn="ctr" defTabSz="914400" rtl="0" eaLnBrk="1" fontAlgn="auto" latinLnBrk="0" hangingPunct="1">
              <a:lnSpc>
                <a:spcPts val="8717"/>
              </a:lnSpc>
              <a:spcBef>
                <a:spcPct val="0"/>
              </a:spcBef>
              <a:spcAft>
                <a:spcPts val="0"/>
              </a:spcAft>
              <a:buClrTx/>
              <a:buSzTx/>
              <a:buFontTx/>
              <a:buNone/>
              <a:tabLst/>
              <a:defRPr/>
            </a:pPr>
            <a:r>
              <a:rPr kumimoji="0" lang="en-US" sz="8000" b="0" i="0" u="none" strike="noStrike" kern="1200" cap="none" spc="0" normalizeH="0" baseline="0" noProof="0" dirty="0">
                <a:ln>
                  <a:noFill/>
                </a:ln>
                <a:solidFill>
                  <a:srgbClr val="FFFFFF"/>
                </a:solidFill>
                <a:effectLst/>
                <a:uLnTx/>
                <a:uFillTx/>
                <a:latin typeface="Nunito Sans Heavy"/>
                <a:ea typeface="+mn-ea"/>
                <a:cs typeface="+mn-cs"/>
              </a:rPr>
              <a:t>2. MODELISATION</a:t>
            </a:r>
          </a:p>
        </p:txBody>
      </p:sp>
      <p:grpSp>
        <p:nvGrpSpPr>
          <p:cNvPr id="5" name="Group 5"/>
          <p:cNvGrpSpPr/>
          <p:nvPr/>
        </p:nvGrpSpPr>
        <p:grpSpPr>
          <a:xfrm>
            <a:off x="11620599" y="8775184"/>
            <a:ext cx="8523290" cy="4392438"/>
            <a:chOff x="0" y="0"/>
            <a:chExt cx="10424273" cy="5372100"/>
          </a:xfrm>
        </p:grpSpPr>
        <p:sp>
          <p:nvSpPr>
            <p:cNvPr id="6" name="Freeform 6"/>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solidFill>
              <a:srgbClr val="86C7ED"/>
            </a:solidFill>
          </p:spPr>
        </p:sp>
      </p:grpSp>
      <p:grpSp>
        <p:nvGrpSpPr>
          <p:cNvPr id="7" name="Group 7"/>
          <p:cNvGrpSpPr/>
          <p:nvPr/>
        </p:nvGrpSpPr>
        <p:grpSpPr>
          <a:xfrm>
            <a:off x="9916665" y="9258300"/>
            <a:ext cx="3407869" cy="4392438"/>
            <a:chOff x="0" y="0"/>
            <a:chExt cx="4167939" cy="5372100"/>
          </a:xfrm>
        </p:grpSpPr>
        <p:sp>
          <p:nvSpPr>
            <p:cNvPr id="8" name="Freeform 8"/>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solidFill>
              <a:srgbClr val="A066CB"/>
            </a:solidFill>
          </p:spPr>
        </p:sp>
      </p:grpSp>
      <p:grpSp>
        <p:nvGrpSpPr>
          <p:cNvPr id="9" name="Group 9"/>
          <p:cNvGrpSpPr/>
          <p:nvPr/>
        </p:nvGrpSpPr>
        <p:grpSpPr>
          <a:xfrm rot="-10800000">
            <a:off x="-3602767" y="-3778684"/>
            <a:ext cx="11903735" cy="6226137"/>
            <a:chOff x="0" y="0"/>
            <a:chExt cx="10270904" cy="5372100"/>
          </a:xfrm>
        </p:grpSpPr>
        <p:sp>
          <p:nvSpPr>
            <p:cNvPr id="10" name="Freeform 10"/>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sp>
      </p:grpSp>
    </p:spTree>
    <p:extLst>
      <p:ext uri="{BB962C8B-B14F-4D97-AF65-F5344CB8AC3E}">
        <p14:creationId xmlns:p14="http://schemas.microsoft.com/office/powerpoint/2010/main" val="90994314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6" name="ZoneTexte 15">
            <a:extLst>
              <a:ext uri="{FF2B5EF4-FFF2-40B4-BE49-F238E27FC236}">
                <a16:creationId xmlns:a16="http://schemas.microsoft.com/office/drawing/2014/main" id="{41D47F20-30E2-E739-DCF4-D75404CC953A}"/>
              </a:ext>
            </a:extLst>
          </p:cNvPr>
          <p:cNvSpPr txBox="1"/>
          <p:nvPr/>
        </p:nvSpPr>
        <p:spPr>
          <a:xfrm>
            <a:off x="2871174" y="199806"/>
            <a:ext cx="10562094" cy="1377300"/>
          </a:xfrm>
          <a:prstGeom prst="rect">
            <a:avLst/>
          </a:prstGeom>
          <a:noFill/>
        </p:spPr>
        <p:txBody>
          <a:bodyPr wrap="square">
            <a:spAutoFit/>
          </a:bodyPr>
          <a:lstStyle/>
          <a:p>
            <a:pPr algn="ctr">
              <a:lnSpc>
                <a:spcPts val="11200"/>
              </a:lnSpc>
            </a:pPr>
            <a:r>
              <a:rPr lang="en-US" sz="5400" dirty="0">
                <a:solidFill>
                  <a:srgbClr val="004AAD"/>
                </a:solidFill>
                <a:latin typeface="Nunito Sans Heavy"/>
              </a:rPr>
              <a:t>KNN OPTIMISE</a:t>
            </a:r>
          </a:p>
        </p:txBody>
      </p:sp>
      <p:pic>
        <p:nvPicPr>
          <p:cNvPr id="6" name="Image 5">
            <a:extLst>
              <a:ext uri="{FF2B5EF4-FFF2-40B4-BE49-F238E27FC236}">
                <a16:creationId xmlns:a16="http://schemas.microsoft.com/office/drawing/2014/main" id="{7587B70A-3A90-4BEE-8E91-602CBD3412B5}"/>
              </a:ext>
            </a:extLst>
          </p:cNvPr>
          <p:cNvPicPr>
            <a:picLocks noChangeAspect="1"/>
          </p:cNvPicPr>
          <p:nvPr/>
        </p:nvPicPr>
        <p:blipFill>
          <a:blip r:embed="rId5"/>
          <a:stretch>
            <a:fillRect/>
          </a:stretch>
        </p:blipFill>
        <p:spPr>
          <a:xfrm>
            <a:off x="824530" y="1533097"/>
            <a:ext cx="7862269" cy="3061220"/>
          </a:xfrm>
          <a:prstGeom prst="rect">
            <a:avLst/>
          </a:prstGeom>
        </p:spPr>
      </p:pic>
      <p:pic>
        <p:nvPicPr>
          <p:cNvPr id="15" name="Image 14">
            <a:extLst>
              <a:ext uri="{FF2B5EF4-FFF2-40B4-BE49-F238E27FC236}">
                <a16:creationId xmlns:a16="http://schemas.microsoft.com/office/drawing/2014/main" id="{5DCBE69B-4C8F-429E-A146-FB99312DC6C7}"/>
              </a:ext>
            </a:extLst>
          </p:cNvPr>
          <p:cNvPicPr>
            <a:picLocks noChangeAspect="1"/>
          </p:cNvPicPr>
          <p:nvPr/>
        </p:nvPicPr>
        <p:blipFill>
          <a:blip r:embed="rId6"/>
          <a:stretch>
            <a:fillRect/>
          </a:stretch>
        </p:blipFill>
        <p:spPr>
          <a:xfrm>
            <a:off x="430676" y="4973635"/>
            <a:ext cx="8707065" cy="4515480"/>
          </a:xfrm>
          <a:prstGeom prst="rect">
            <a:avLst/>
          </a:prstGeom>
        </p:spPr>
      </p:pic>
      <p:sp>
        <p:nvSpPr>
          <p:cNvPr id="18" name="ZoneTexte 17">
            <a:extLst>
              <a:ext uri="{FF2B5EF4-FFF2-40B4-BE49-F238E27FC236}">
                <a16:creationId xmlns:a16="http://schemas.microsoft.com/office/drawing/2014/main" id="{00DA8A55-14F4-4D73-B055-2588425CE81F}"/>
              </a:ext>
            </a:extLst>
          </p:cNvPr>
          <p:cNvSpPr txBox="1"/>
          <p:nvPr/>
        </p:nvSpPr>
        <p:spPr>
          <a:xfrm>
            <a:off x="9638345" y="1264927"/>
            <a:ext cx="7916960" cy="5262979"/>
          </a:xfrm>
          <a:prstGeom prst="rect">
            <a:avLst/>
          </a:prstGeom>
          <a:noFill/>
        </p:spPr>
        <p:txBody>
          <a:bodyPr wrap="square">
            <a:spAutoFit/>
          </a:bodyPr>
          <a:lstStyle/>
          <a:p>
            <a:r>
              <a:rPr lang="fr-FR" sz="2400" i="1" dirty="0">
                <a:latin typeface="+mj-lt"/>
              </a:rPr>
              <a:t>Avec le modèle KNN, on note un </a:t>
            </a:r>
            <a:r>
              <a:rPr lang="fr-FR" sz="2400" i="1" dirty="0" err="1">
                <a:latin typeface="+mj-lt"/>
              </a:rPr>
              <a:t>accuracy</a:t>
            </a:r>
            <a:r>
              <a:rPr lang="fr-FR" sz="2400" i="1" dirty="0">
                <a:latin typeface="+mj-lt"/>
              </a:rPr>
              <a:t> de 87,75% ce qui semble montrer que le modèle fait de bonnes prédictions,</a:t>
            </a:r>
          </a:p>
          <a:p>
            <a:r>
              <a:rPr lang="fr-FR" sz="2400" i="1" dirty="0">
                <a:latin typeface="+mj-lt"/>
              </a:rPr>
              <a:t> </a:t>
            </a:r>
          </a:p>
          <a:p>
            <a:r>
              <a:rPr lang="fr-FR" sz="2400" i="1" dirty="0">
                <a:latin typeface="+mj-lt"/>
              </a:rPr>
              <a:t>Par contre,  lorsqu’on s’intéresse aux autres métriques on note une précision de 51% pour les désabonnés et un </a:t>
            </a:r>
            <a:r>
              <a:rPr lang="fr-FR" sz="2400" i="1" dirty="0" err="1">
                <a:latin typeface="+mj-lt"/>
              </a:rPr>
              <a:t>recall</a:t>
            </a:r>
            <a:r>
              <a:rPr lang="fr-FR" sz="2400" i="1" dirty="0">
                <a:latin typeface="+mj-lt"/>
              </a:rPr>
              <a:t> de 69% montrant ainsi que le modèle est moins bon pour ce que s’agit de bien prédire ceux qui se désabonnent,</a:t>
            </a:r>
          </a:p>
          <a:p>
            <a:endParaRPr lang="fr-FR" sz="2400" i="1" dirty="0">
              <a:latin typeface="+mj-lt"/>
            </a:endParaRPr>
          </a:p>
          <a:p>
            <a:r>
              <a:rPr lang="fr-FR" sz="2400" i="1" dirty="0">
                <a:latin typeface="+mj-lt"/>
              </a:rPr>
              <a:t>Par contre pour ceux qui s’agit des abonnés le modèle fait de bonnes prédictions</a:t>
            </a:r>
          </a:p>
          <a:p>
            <a:endParaRPr lang="fr-FR" sz="2400" i="1" dirty="0">
              <a:latin typeface="+mj-lt"/>
            </a:endParaRPr>
          </a:p>
          <a:p>
            <a:r>
              <a:rPr lang="fr-FR" sz="2400" b="0" i="1" dirty="0">
                <a:effectLst/>
                <a:highlight>
                  <a:srgbClr val="FFFFFF"/>
                </a:highlight>
                <a:latin typeface="+mj-lt"/>
              </a:rPr>
              <a:t>Pour les métriques telles que la macro </a:t>
            </a:r>
            <a:r>
              <a:rPr lang="fr-FR" sz="2400" b="0" i="1" dirty="0" err="1">
                <a:effectLst/>
                <a:highlight>
                  <a:srgbClr val="FFFFFF"/>
                </a:highlight>
                <a:latin typeface="+mj-lt"/>
              </a:rPr>
              <a:t>avg</a:t>
            </a:r>
            <a:r>
              <a:rPr lang="fr-FR" sz="2400" b="0" i="1" dirty="0">
                <a:effectLst/>
                <a:highlight>
                  <a:srgbClr val="FFFFFF"/>
                </a:highlight>
                <a:latin typeface="+mj-lt"/>
              </a:rPr>
              <a:t> et le </a:t>
            </a:r>
            <a:r>
              <a:rPr lang="fr-FR" sz="2400" b="0" i="1" dirty="0" err="1">
                <a:effectLst/>
                <a:highlight>
                  <a:srgbClr val="FFFFFF"/>
                </a:highlight>
                <a:latin typeface="+mj-lt"/>
              </a:rPr>
              <a:t>weighted</a:t>
            </a:r>
            <a:r>
              <a:rPr lang="fr-FR" sz="2400" b="0" i="1" dirty="0">
                <a:effectLst/>
                <a:highlight>
                  <a:srgbClr val="FFFFFF"/>
                </a:highlight>
                <a:latin typeface="+mj-lt"/>
              </a:rPr>
              <a:t> </a:t>
            </a:r>
            <a:r>
              <a:rPr lang="fr-FR" sz="2400" b="0" i="1" dirty="0" err="1">
                <a:effectLst/>
                <a:highlight>
                  <a:srgbClr val="FFFFFF"/>
                </a:highlight>
                <a:latin typeface="+mj-lt"/>
              </a:rPr>
              <a:t>avg</a:t>
            </a:r>
            <a:r>
              <a:rPr lang="fr-FR" sz="2400" b="0" i="1" dirty="0">
                <a:effectLst/>
                <a:highlight>
                  <a:srgbClr val="FFFFFF"/>
                </a:highlight>
                <a:latin typeface="+mj-lt"/>
              </a:rPr>
              <a:t> qui prennent en compte le </a:t>
            </a:r>
            <a:r>
              <a:rPr lang="fr-FR" sz="2400" b="0" i="1" dirty="0" err="1">
                <a:effectLst/>
                <a:highlight>
                  <a:srgbClr val="FFFFFF"/>
                </a:highlight>
                <a:latin typeface="+mj-lt"/>
              </a:rPr>
              <a:t>désiquilibre</a:t>
            </a:r>
            <a:r>
              <a:rPr lang="fr-FR" sz="2400" b="0" i="1" dirty="0">
                <a:effectLst/>
                <a:highlight>
                  <a:srgbClr val="FFFFFF"/>
                </a:highlight>
                <a:latin typeface="+mj-lt"/>
              </a:rPr>
              <a:t> entre les classes, on trouve des proportions assez bonnes</a:t>
            </a:r>
            <a:endParaRPr lang="fr-FR" sz="2400" i="1" dirty="0">
              <a:latin typeface="+mj-lt"/>
            </a:endParaRPr>
          </a:p>
        </p:txBody>
      </p:sp>
      <p:sp>
        <p:nvSpPr>
          <p:cNvPr id="20" name="ZoneTexte 19">
            <a:extLst>
              <a:ext uri="{FF2B5EF4-FFF2-40B4-BE49-F238E27FC236}">
                <a16:creationId xmlns:a16="http://schemas.microsoft.com/office/drawing/2014/main" id="{D0641DD2-4C4E-4F3E-BFBE-CB7A2EBC7DA2}"/>
              </a:ext>
            </a:extLst>
          </p:cNvPr>
          <p:cNvSpPr txBox="1"/>
          <p:nvPr/>
        </p:nvSpPr>
        <p:spPr>
          <a:xfrm>
            <a:off x="9638345" y="7375647"/>
            <a:ext cx="6699341" cy="1200329"/>
          </a:xfrm>
          <a:prstGeom prst="rect">
            <a:avLst/>
          </a:prstGeom>
          <a:noFill/>
        </p:spPr>
        <p:txBody>
          <a:bodyPr wrap="square">
            <a:spAutoFit/>
          </a:bodyPr>
          <a:lstStyle/>
          <a:p>
            <a:pPr algn="just"/>
            <a:r>
              <a:rPr lang="fr-FR" sz="2400" i="1" dirty="0"/>
              <a:t>La courbe de Roc montre une surface de 83% montrant ainsi que le modèle est bon pour ce qui s’agit de bien classer les catégories</a:t>
            </a:r>
          </a:p>
        </p:txBody>
      </p:sp>
    </p:spTree>
    <p:extLst>
      <p:ext uri="{BB962C8B-B14F-4D97-AF65-F5344CB8AC3E}">
        <p14:creationId xmlns:p14="http://schemas.microsoft.com/office/powerpoint/2010/main" val="258643974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6" name="Image 5">
            <a:extLst>
              <a:ext uri="{FF2B5EF4-FFF2-40B4-BE49-F238E27FC236}">
                <a16:creationId xmlns:a16="http://schemas.microsoft.com/office/drawing/2014/main" id="{892B9036-F457-4308-37C2-1AA3598B2C1F}"/>
              </a:ext>
            </a:extLst>
          </p:cNvPr>
          <p:cNvPicPr>
            <a:picLocks noChangeAspect="1"/>
          </p:cNvPicPr>
          <p:nvPr/>
        </p:nvPicPr>
        <p:blipFill>
          <a:blip r:embed="rId5"/>
          <a:stretch>
            <a:fillRect/>
          </a:stretch>
        </p:blipFill>
        <p:spPr>
          <a:xfrm>
            <a:off x="8026952" y="4551628"/>
            <a:ext cx="10163014" cy="5735372"/>
          </a:xfrm>
          <a:prstGeom prst="rect">
            <a:avLst/>
          </a:prstGeom>
        </p:spPr>
      </p:pic>
      <p:sp>
        <p:nvSpPr>
          <p:cNvPr id="4" name="ZoneTexte 3">
            <a:extLst>
              <a:ext uri="{FF2B5EF4-FFF2-40B4-BE49-F238E27FC236}">
                <a16:creationId xmlns:a16="http://schemas.microsoft.com/office/drawing/2014/main" id="{FD987499-702F-B4BD-0F6F-57F9AA3EE533}"/>
              </a:ext>
            </a:extLst>
          </p:cNvPr>
          <p:cNvSpPr txBox="1"/>
          <p:nvPr/>
        </p:nvSpPr>
        <p:spPr>
          <a:xfrm>
            <a:off x="4648200" y="-135862"/>
            <a:ext cx="10566400" cy="1354217"/>
          </a:xfrm>
          <a:prstGeom prst="rect">
            <a:avLst/>
          </a:prstGeom>
          <a:noFill/>
        </p:spPr>
        <p:txBody>
          <a:bodyPr wrap="square">
            <a:spAutoFit/>
          </a:bodyPr>
          <a:lstStyle/>
          <a:p>
            <a:pPr algn="ctr">
              <a:lnSpc>
                <a:spcPts val="11200"/>
              </a:lnSpc>
            </a:pPr>
            <a:r>
              <a:rPr lang="en-US" sz="4800" dirty="0">
                <a:solidFill>
                  <a:srgbClr val="004AAD"/>
                </a:solidFill>
                <a:latin typeface="Nunito Sans Heavy"/>
              </a:rPr>
              <a:t>REGRESSION LOGISTIQUE</a:t>
            </a:r>
          </a:p>
        </p:txBody>
      </p:sp>
      <p:pic>
        <p:nvPicPr>
          <p:cNvPr id="14" name="Image 13">
            <a:extLst>
              <a:ext uri="{FF2B5EF4-FFF2-40B4-BE49-F238E27FC236}">
                <a16:creationId xmlns:a16="http://schemas.microsoft.com/office/drawing/2014/main" id="{989B967A-90E8-434C-8C26-4FBFD45FCD07}"/>
              </a:ext>
            </a:extLst>
          </p:cNvPr>
          <p:cNvPicPr>
            <a:picLocks noChangeAspect="1"/>
          </p:cNvPicPr>
          <p:nvPr/>
        </p:nvPicPr>
        <p:blipFill>
          <a:blip r:embed="rId6"/>
          <a:stretch>
            <a:fillRect/>
          </a:stretch>
        </p:blipFill>
        <p:spPr>
          <a:xfrm>
            <a:off x="8137846" y="1190415"/>
            <a:ext cx="8749211" cy="3455569"/>
          </a:xfrm>
          <a:prstGeom prst="rect">
            <a:avLst/>
          </a:prstGeom>
        </p:spPr>
      </p:pic>
      <p:sp>
        <p:nvSpPr>
          <p:cNvPr id="16" name="ZoneTexte 15">
            <a:extLst>
              <a:ext uri="{FF2B5EF4-FFF2-40B4-BE49-F238E27FC236}">
                <a16:creationId xmlns:a16="http://schemas.microsoft.com/office/drawing/2014/main" id="{AB587BA7-4DBB-4731-BF4A-A4071E66B47F}"/>
              </a:ext>
            </a:extLst>
          </p:cNvPr>
          <p:cNvSpPr txBox="1"/>
          <p:nvPr/>
        </p:nvSpPr>
        <p:spPr>
          <a:xfrm>
            <a:off x="1121962" y="5797538"/>
            <a:ext cx="5722717" cy="3416320"/>
          </a:xfrm>
          <a:prstGeom prst="rect">
            <a:avLst/>
          </a:prstGeom>
          <a:noFill/>
        </p:spPr>
        <p:txBody>
          <a:bodyPr wrap="square">
            <a:spAutoFit/>
          </a:bodyPr>
          <a:lstStyle/>
          <a:p>
            <a:pPr algn="just"/>
            <a:r>
              <a:rPr lang="fr-FR" sz="2400" b="0" i="0" dirty="0">
                <a:solidFill>
                  <a:srgbClr val="13343B"/>
                </a:solidFill>
                <a:effectLst/>
              </a:rPr>
              <a:t>Dans l'ensemble, le modèle semble capable de classer correctement la majorité des instances de la classe 0, mais rencontre des difficultés avec la classe minoritaire 1. Une optimisation supplémentaire du modèle, ainsi que d’autres techniques de rééquilibrage des classes, sont des solutions d'amélioration </a:t>
            </a:r>
            <a:r>
              <a:rPr lang="fr-FR" sz="2400" dirty="0">
                <a:solidFill>
                  <a:srgbClr val="13343B"/>
                </a:solidFill>
              </a:rPr>
              <a:t>d</a:t>
            </a:r>
            <a:r>
              <a:rPr lang="fr-FR" sz="2400" b="0" i="0" dirty="0">
                <a:solidFill>
                  <a:srgbClr val="13343B"/>
                </a:solidFill>
                <a:effectLst/>
              </a:rPr>
              <a:t>es performances, en particulier sur la classe minoritaire</a:t>
            </a:r>
            <a:endParaRPr lang="fr-FR" sz="2400" dirty="0"/>
          </a:p>
        </p:txBody>
      </p:sp>
      <p:sp>
        <p:nvSpPr>
          <p:cNvPr id="18" name="ZoneTexte 17">
            <a:extLst>
              <a:ext uri="{FF2B5EF4-FFF2-40B4-BE49-F238E27FC236}">
                <a16:creationId xmlns:a16="http://schemas.microsoft.com/office/drawing/2014/main" id="{B69AFF76-9E0C-4864-AE6E-D5ED8CAD9FA7}"/>
              </a:ext>
            </a:extLst>
          </p:cNvPr>
          <p:cNvSpPr txBox="1"/>
          <p:nvPr/>
        </p:nvSpPr>
        <p:spPr>
          <a:xfrm>
            <a:off x="1121962" y="2169344"/>
            <a:ext cx="7213600" cy="1569660"/>
          </a:xfrm>
          <a:prstGeom prst="rect">
            <a:avLst/>
          </a:prstGeom>
          <a:noFill/>
        </p:spPr>
        <p:txBody>
          <a:bodyPr wrap="square">
            <a:spAutoFit/>
          </a:bodyPr>
          <a:lstStyle/>
          <a:p>
            <a:r>
              <a:rPr lang="fr-FR" sz="2400" i="1" dirty="0"/>
              <a:t>Avec la </a:t>
            </a:r>
            <a:r>
              <a:rPr lang="fr-FR" sz="2400" i="1" dirty="0" err="1"/>
              <a:t>regression</a:t>
            </a:r>
            <a:r>
              <a:rPr lang="fr-FR" sz="2400" i="1" dirty="0"/>
              <a:t> Logistique, on note un </a:t>
            </a:r>
            <a:r>
              <a:rPr lang="fr-FR" sz="2400" i="1" dirty="0" err="1"/>
              <a:t>accuracy</a:t>
            </a:r>
            <a:r>
              <a:rPr lang="fr-FR" sz="2400" i="1" dirty="0"/>
              <a:t> de 79,74% ce qui semble montrer que le modèle est assez bon pour faire de bonnes prédictions,</a:t>
            </a:r>
          </a:p>
          <a:p>
            <a:r>
              <a:rPr lang="fr-FR" sz="2400" i="1" dirty="0"/>
              <a:t> </a:t>
            </a:r>
          </a:p>
        </p:txBody>
      </p:sp>
      <p:sp>
        <p:nvSpPr>
          <p:cNvPr id="22" name="ZoneTexte 21">
            <a:extLst>
              <a:ext uri="{FF2B5EF4-FFF2-40B4-BE49-F238E27FC236}">
                <a16:creationId xmlns:a16="http://schemas.microsoft.com/office/drawing/2014/main" id="{7DFAA23E-D98C-4010-B90B-D24409335A88}"/>
              </a:ext>
            </a:extLst>
          </p:cNvPr>
          <p:cNvSpPr txBox="1"/>
          <p:nvPr/>
        </p:nvSpPr>
        <p:spPr>
          <a:xfrm>
            <a:off x="2415129" y="3480652"/>
            <a:ext cx="5722717"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prstClr val="black"/>
                </a:solidFill>
                <a:effectLst/>
                <a:uLnTx/>
                <a:uFillTx/>
                <a:latin typeface="Calibri"/>
                <a:ea typeface="+mn-ea"/>
                <a:cs typeface="+mn-cs"/>
              </a:rPr>
              <a:t>Par contre pour ceux qui s’agit des abonnés le modèle fait de bonnes prédictions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400" b="0" i="1" u="none" strike="noStrike" kern="1200" cap="none" spc="0" normalizeH="0" baseline="0" noProof="0" dirty="0">
              <a:ln>
                <a:noFill/>
              </a:ln>
              <a:solidFill>
                <a:prstClr val="black"/>
              </a:solidFill>
              <a:effectLst/>
              <a:highlight>
                <a:srgbClr val="FFFFFF"/>
              </a:highligh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prstClr val="black"/>
                </a:solidFill>
                <a:effectLst/>
                <a:highlight>
                  <a:srgbClr val="FFFFFF"/>
                </a:highlight>
                <a:uLnTx/>
                <a:uFillTx/>
                <a:latin typeface="-apple-system"/>
                <a:ea typeface="+mn-ea"/>
                <a:cs typeface="+mn-cs"/>
              </a:rPr>
              <a:t>Lorsqu’on accorde le </a:t>
            </a:r>
            <a:r>
              <a:rPr kumimoji="0" lang="fr-FR" sz="2400" b="0" i="1" u="none" strike="noStrike" kern="1200" cap="none" spc="0" normalizeH="0" baseline="0" noProof="0" dirty="0" err="1">
                <a:ln>
                  <a:noFill/>
                </a:ln>
                <a:solidFill>
                  <a:prstClr val="black"/>
                </a:solidFill>
                <a:effectLst/>
                <a:highlight>
                  <a:srgbClr val="FFFFFF"/>
                </a:highlight>
                <a:uLnTx/>
                <a:uFillTx/>
                <a:latin typeface="-apple-system"/>
                <a:ea typeface="+mn-ea"/>
                <a:cs typeface="+mn-cs"/>
              </a:rPr>
              <a:t>meme</a:t>
            </a:r>
            <a:r>
              <a:rPr kumimoji="0" lang="fr-FR" sz="2400" b="0" i="1" u="none" strike="noStrike" kern="1200" cap="none" spc="0" normalizeH="0" baseline="0" noProof="0" dirty="0">
                <a:ln>
                  <a:noFill/>
                </a:ln>
                <a:solidFill>
                  <a:prstClr val="black"/>
                </a:solidFill>
                <a:effectLst/>
                <a:highlight>
                  <a:srgbClr val="FFFFFF"/>
                </a:highlight>
                <a:uLnTx/>
                <a:uFillTx/>
                <a:latin typeface="-apple-system"/>
                <a:ea typeface="+mn-ea"/>
                <a:cs typeface="+mn-cs"/>
              </a:rPr>
              <a:t> poids aux classes, on trouve un F1 Score de 88,52%</a:t>
            </a:r>
            <a:endParaRPr kumimoji="0" lang="fr-FR" sz="2400" b="0" i="1"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363751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XGBOOST</a:t>
            </a:r>
          </a:p>
        </p:txBody>
      </p:sp>
      <p:pic>
        <p:nvPicPr>
          <p:cNvPr id="13" name="Image 12">
            <a:extLst>
              <a:ext uri="{FF2B5EF4-FFF2-40B4-BE49-F238E27FC236}">
                <a16:creationId xmlns:a16="http://schemas.microsoft.com/office/drawing/2014/main" id="{62EAE6F9-7DDD-4B7E-BA97-E2424A720EE4}"/>
              </a:ext>
            </a:extLst>
          </p:cNvPr>
          <p:cNvPicPr>
            <a:picLocks noChangeAspect="1"/>
          </p:cNvPicPr>
          <p:nvPr/>
        </p:nvPicPr>
        <p:blipFill>
          <a:blip r:embed="rId5"/>
          <a:stretch>
            <a:fillRect/>
          </a:stretch>
        </p:blipFill>
        <p:spPr>
          <a:xfrm>
            <a:off x="1126498" y="1533097"/>
            <a:ext cx="7788902" cy="3088701"/>
          </a:xfrm>
          <a:prstGeom prst="rect">
            <a:avLst/>
          </a:prstGeom>
        </p:spPr>
      </p:pic>
      <p:pic>
        <p:nvPicPr>
          <p:cNvPr id="16" name="Image 15">
            <a:extLst>
              <a:ext uri="{FF2B5EF4-FFF2-40B4-BE49-F238E27FC236}">
                <a16:creationId xmlns:a16="http://schemas.microsoft.com/office/drawing/2014/main" id="{FFB75683-A6A7-49DB-9FC8-E7E05E545324}"/>
              </a:ext>
            </a:extLst>
          </p:cNvPr>
          <p:cNvPicPr>
            <a:picLocks noChangeAspect="1"/>
          </p:cNvPicPr>
          <p:nvPr/>
        </p:nvPicPr>
        <p:blipFill>
          <a:blip r:embed="rId6"/>
          <a:stretch>
            <a:fillRect/>
          </a:stretch>
        </p:blipFill>
        <p:spPr>
          <a:xfrm>
            <a:off x="330910" y="4904097"/>
            <a:ext cx="9346490" cy="4969546"/>
          </a:xfrm>
          <a:prstGeom prst="rect">
            <a:avLst/>
          </a:prstGeom>
        </p:spPr>
      </p:pic>
      <p:sp>
        <p:nvSpPr>
          <p:cNvPr id="18" name="ZoneTexte 17">
            <a:extLst>
              <a:ext uri="{FF2B5EF4-FFF2-40B4-BE49-F238E27FC236}">
                <a16:creationId xmlns:a16="http://schemas.microsoft.com/office/drawing/2014/main" id="{6DDD0518-3BAE-44B9-8A28-6590FD01AE4E}"/>
              </a:ext>
            </a:extLst>
          </p:cNvPr>
          <p:cNvSpPr txBox="1"/>
          <p:nvPr/>
        </p:nvSpPr>
        <p:spPr>
          <a:xfrm>
            <a:off x="10892861" y="2588153"/>
            <a:ext cx="5953886" cy="3785652"/>
          </a:xfrm>
          <a:prstGeom prst="rect">
            <a:avLst/>
          </a:prstGeom>
          <a:noFill/>
        </p:spPr>
        <p:txBody>
          <a:bodyPr wrap="square">
            <a:spAutoFit/>
          </a:bodyPr>
          <a:lstStyle/>
          <a:p>
            <a:pPr algn="just"/>
            <a:r>
              <a:rPr lang="fr-FR" sz="2400" b="0" i="0" dirty="0">
                <a:solidFill>
                  <a:srgbClr val="13343B"/>
                </a:solidFill>
                <a:effectLst/>
              </a:rPr>
              <a:t>Le modèle atteint une </a:t>
            </a:r>
            <a:r>
              <a:rPr lang="fr-FR" sz="2400" b="0" i="0" dirty="0" err="1">
                <a:solidFill>
                  <a:srgbClr val="13343B"/>
                </a:solidFill>
                <a:effectLst/>
              </a:rPr>
              <a:t>accuracy</a:t>
            </a:r>
            <a:r>
              <a:rPr lang="fr-FR" sz="2400" b="0" i="0" dirty="0">
                <a:solidFill>
                  <a:srgbClr val="13343B"/>
                </a:solidFill>
                <a:effectLst/>
              </a:rPr>
              <a:t> élevée de 0,86, ce qui est très satisfaisant. Le score F1 de 0,86 et le score AUC-ROC de 0,78 indiquent de bonnes performances en termes de compromis précision-rappel et de capacité de discrimination. Cependant, le rapport de classification révèle toujours un déséquilibre entre les classes, avec une classe minoritaire (1) ayant une précision de 0,69 et un rappel de 0,63, inférieurs à la classe majoritaire (0)</a:t>
            </a:r>
            <a:endParaRPr lang="fr-FR" sz="2400" dirty="0"/>
          </a:p>
        </p:txBody>
      </p:sp>
    </p:spTree>
    <p:extLst>
      <p:ext uri="{BB962C8B-B14F-4D97-AF65-F5344CB8AC3E}">
        <p14:creationId xmlns:p14="http://schemas.microsoft.com/office/powerpoint/2010/main" val="5674325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MULTINOMIAL NAÏVE BAYES</a:t>
            </a:r>
          </a:p>
        </p:txBody>
      </p:sp>
      <p:pic>
        <p:nvPicPr>
          <p:cNvPr id="6" name="Image 5">
            <a:extLst>
              <a:ext uri="{FF2B5EF4-FFF2-40B4-BE49-F238E27FC236}">
                <a16:creationId xmlns:a16="http://schemas.microsoft.com/office/drawing/2014/main" id="{7C06B014-FD07-42A8-AC28-563A2F307FD3}"/>
              </a:ext>
            </a:extLst>
          </p:cNvPr>
          <p:cNvPicPr>
            <a:picLocks noChangeAspect="1"/>
          </p:cNvPicPr>
          <p:nvPr/>
        </p:nvPicPr>
        <p:blipFill>
          <a:blip r:embed="rId5"/>
          <a:stretch>
            <a:fillRect/>
          </a:stretch>
        </p:blipFill>
        <p:spPr>
          <a:xfrm>
            <a:off x="9154160" y="1060475"/>
            <a:ext cx="8292335" cy="3244825"/>
          </a:xfrm>
          <a:prstGeom prst="rect">
            <a:avLst/>
          </a:prstGeom>
        </p:spPr>
      </p:pic>
      <p:pic>
        <p:nvPicPr>
          <p:cNvPr id="15" name="Image 14">
            <a:extLst>
              <a:ext uri="{FF2B5EF4-FFF2-40B4-BE49-F238E27FC236}">
                <a16:creationId xmlns:a16="http://schemas.microsoft.com/office/drawing/2014/main" id="{EAF4C686-3F8E-4848-83B3-39D08695F435}"/>
              </a:ext>
            </a:extLst>
          </p:cNvPr>
          <p:cNvPicPr>
            <a:picLocks noChangeAspect="1"/>
          </p:cNvPicPr>
          <p:nvPr/>
        </p:nvPicPr>
        <p:blipFill>
          <a:blip r:embed="rId6"/>
          <a:stretch>
            <a:fillRect/>
          </a:stretch>
        </p:blipFill>
        <p:spPr>
          <a:xfrm>
            <a:off x="7249065" y="4610100"/>
            <a:ext cx="10202510" cy="5468087"/>
          </a:xfrm>
          <a:prstGeom prst="rect">
            <a:avLst/>
          </a:prstGeom>
        </p:spPr>
      </p:pic>
      <p:sp>
        <p:nvSpPr>
          <p:cNvPr id="17" name="ZoneTexte 16">
            <a:extLst>
              <a:ext uri="{FF2B5EF4-FFF2-40B4-BE49-F238E27FC236}">
                <a16:creationId xmlns:a16="http://schemas.microsoft.com/office/drawing/2014/main" id="{85C87DFD-1E7D-483C-9218-643DB193913A}"/>
              </a:ext>
            </a:extLst>
          </p:cNvPr>
          <p:cNvSpPr txBox="1"/>
          <p:nvPr/>
        </p:nvSpPr>
        <p:spPr>
          <a:xfrm>
            <a:off x="961794" y="3193432"/>
            <a:ext cx="5041299" cy="3970318"/>
          </a:xfrm>
          <a:prstGeom prst="rect">
            <a:avLst/>
          </a:prstGeom>
          <a:noFill/>
        </p:spPr>
        <p:txBody>
          <a:bodyPr wrap="square">
            <a:spAutoFit/>
          </a:bodyPr>
          <a:lstStyle/>
          <a:p>
            <a:pPr algn="just"/>
            <a:r>
              <a:rPr lang="fr-FR" sz="2800" b="0" i="0" dirty="0">
                <a:solidFill>
                  <a:srgbClr val="13343B"/>
                </a:solidFill>
                <a:effectLst/>
              </a:rPr>
              <a:t>Les performances du modèle sont assez faibles, avec une précision (</a:t>
            </a:r>
            <a:r>
              <a:rPr lang="fr-FR" sz="2800" b="0" i="0" dirty="0" err="1">
                <a:solidFill>
                  <a:srgbClr val="13343B"/>
                </a:solidFill>
                <a:effectLst/>
              </a:rPr>
              <a:t>accuracy</a:t>
            </a:r>
            <a:r>
              <a:rPr lang="fr-FR" sz="2800" b="0" i="0" dirty="0">
                <a:solidFill>
                  <a:srgbClr val="13343B"/>
                </a:solidFill>
                <a:effectLst/>
              </a:rPr>
              <a:t>) de seulement 0,59. Le score F1 de 0,63 et le score AUC-ROC de 0,58 indiquent des performances médiocres en termes de compromis précision-rappel et de capacité de discrimination</a:t>
            </a:r>
            <a:endParaRPr lang="fr-FR" sz="2800" dirty="0"/>
          </a:p>
        </p:txBody>
      </p:sp>
    </p:spTree>
    <p:extLst>
      <p:ext uri="{BB962C8B-B14F-4D97-AF65-F5344CB8AC3E}">
        <p14:creationId xmlns:p14="http://schemas.microsoft.com/office/powerpoint/2010/main" val="81705819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DECISION TREE</a:t>
            </a:r>
          </a:p>
        </p:txBody>
      </p:sp>
      <p:pic>
        <p:nvPicPr>
          <p:cNvPr id="6" name="Image 5">
            <a:extLst>
              <a:ext uri="{FF2B5EF4-FFF2-40B4-BE49-F238E27FC236}">
                <a16:creationId xmlns:a16="http://schemas.microsoft.com/office/drawing/2014/main" id="{5D2C94D2-2F8B-4F87-BFDC-B6782FE899B9}"/>
              </a:ext>
            </a:extLst>
          </p:cNvPr>
          <p:cNvPicPr>
            <a:picLocks noChangeAspect="1"/>
          </p:cNvPicPr>
          <p:nvPr/>
        </p:nvPicPr>
        <p:blipFill>
          <a:blip r:embed="rId5"/>
          <a:stretch>
            <a:fillRect/>
          </a:stretch>
        </p:blipFill>
        <p:spPr>
          <a:xfrm>
            <a:off x="824531" y="1637110"/>
            <a:ext cx="7924506" cy="3201590"/>
          </a:xfrm>
          <a:prstGeom prst="rect">
            <a:avLst/>
          </a:prstGeom>
        </p:spPr>
      </p:pic>
      <p:pic>
        <p:nvPicPr>
          <p:cNvPr id="15" name="Image 14">
            <a:extLst>
              <a:ext uri="{FF2B5EF4-FFF2-40B4-BE49-F238E27FC236}">
                <a16:creationId xmlns:a16="http://schemas.microsoft.com/office/drawing/2014/main" id="{521A63A8-4340-42BB-A070-B3DF8959ADAE}"/>
              </a:ext>
            </a:extLst>
          </p:cNvPr>
          <p:cNvPicPr>
            <a:picLocks noChangeAspect="1"/>
          </p:cNvPicPr>
          <p:nvPr/>
        </p:nvPicPr>
        <p:blipFill>
          <a:blip r:embed="rId6"/>
          <a:stretch>
            <a:fillRect/>
          </a:stretch>
        </p:blipFill>
        <p:spPr>
          <a:xfrm>
            <a:off x="551251" y="4942713"/>
            <a:ext cx="9402009" cy="4930322"/>
          </a:xfrm>
          <a:prstGeom prst="rect">
            <a:avLst/>
          </a:prstGeom>
        </p:spPr>
      </p:pic>
      <p:sp>
        <p:nvSpPr>
          <p:cNvPr id="17" name="ZoneTexte 16">
            <a:extLst>
              <a:ext uri="{FF2B5EF4-FFF2-40B4-BE49-F238E27FC236}">
                <a16:creationId xmlns:a16="http://schemas.microsoft.com/office/drawing/2014/main" id="{7E409C13-5D13-4B79-9F2C-63F20332A5C7}"/>
              </a:ext>
            </a:extLst>
          </p:cNvPr>
          <p:cNvSpPr txBox="1"/>
          <p:nvPr/>
        </p:nvSpPr>
        <p:spPr>
          <a:xfrm>
            <a:off x="10210800" y="4408867"/>
            <a:ext cx="7514860" cy="2062103"/>
          </a:xfrm>
          <a:prstGeom prst="rect">
            <a:avLst/>
          </a:prstGeom>
          <a:noFill/>
        </p:spPr>
        <p:txBody>
          <a:bodyPr wrap="square">
            <a:spAutoFit/>
          </a:bodyPr>
          <a:lstStyle/>
          <a:p>
            <a:pPr algn="just"/>
            <a:r>
              <a:rPr lang="fr-FR" sz="3200" b="0" i="0" dirty="0">
                <a:solidFill>
                  <a:srgbClr val="13343B"/>
                </a:solidFill>
                <a:effectLst/>
              </a:rPr>
              <a:t>Bien que les performances soient acceptables dans l'ensemble, il existe encore une marge d'amélioration, en particulier pour la classe minoritaire 1</a:t>
            </a:r>
            <a:endParaRPr lang="fr-FR" sz="3200" dirty="0"/>
          </a:p>
        </p:txBody>
      </p:sp>
    </p:spTree>
    <p:extLst>
      <p:ext uri="{BB962C8B-B14F-4D97-AF65-F5344CB8AC3E}">
        <p14:creationId xmlns:p14="http://schemas.microsoft.com/office/powerpoint/2010/main" val="174746864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RANDOM FOREST</a:t>
            </a:r>
          </a:p>
        </p:txBody>
      </p:sp>
      <p:pic>
        <p:nvPicPr>
          <p:cNvPr id="6" name="Image 5">
            <a:extLst>
              <a:ext uri="{FF2B5EF4-FFF2-40B4-BE49-F238E27FC236}">
                <a16:creationId xmlns:a16="http://schemas.microsoft.com/office/drawing/2014/main" id="{9D74B5B7-E51A-4138-8087-CF0A86F4331F}"/>
              </a:ext>
            </a:extLst>
          </p:cNvPr>
          <p:cNvPicPr>
            <a:picLocks noChangeAspect="1"/>
          </p:cNvPicPr>
          <p:nvPr/>
        </p:nvPicPr>
        <p:blipFill>
          <a:blip r:embed="rId5"/>
          <a:stretch>
            <a:fillRect/>
          </a:stretch>
        </p:blipFill>
        <p:spPr>
          <a:xfrm>
            <a:off x="8354636" y="1314649"/>
            <a:ext cx="8009779" cy="3295451"/>
          </a:xfrm>
          <a:prstGeom prst="rect">
            <a:avLst/>
          </a:prstGeom>
        </p:spPr>
      </p:pic>
      <p:pic>
        <p:nvPicPr>
          <p:cNvPr id="15" name="Image 14">
            <a:extLst>
              <a:ext uri="{FF2B5EF4-FFF2-40B4-BE49-F238E27FC236}">
                <a16:creationId xmlns:a16="http://schemas.microsoft.com/office/drawing/2014/main" id="{4E8D48EF-DB68-49D3-B7B1-EBBFE1B7219D}"/>
              </a:ext>
            </a:extLst>
          </p:cNvPr>
          <p:cNvPicPr>
            <a:picLocks noChangeAspect="1"/>
          </p:cNvPicPr>
          <p:nvPr/>
        </p:nvPicPr>
        <p:blipFill>
          <a:blip r:embed="rId6"/>
          <a:stretch>
            <a:fillRect/>
          </a:stretch>
        </p:blipFill>
        <p:spPr>
          <a:xfrm>
            <a:off x="7307511" y="4599925"/>
            <a:ext cx="10028715" cy="5344175"/>
          </a:xfrm>
          <a:prstGeom prst="rect">
            <a:avLst/>
          </a:prstGeom>
        </p:spPr>
      </p:pic>
      <p:sp>
        <p:nvSpPr>
          <p:cNvPr id="17" name="ZoneTexte 16">
            <a:extLst>
              <a:ext uri="{FF2B5EF4-FFF2-40B4-BE49-F238E27FC236}">
                <a16:creationId xmlns:a16="http://schemas.microsoft.com/office/drawing/2014/main" id="{47A7386A-A128-4DD8-A862-C75AB738B52C}"/>
              </a:ext>
            </a:extLst>
          </p:cNvPr>
          <p:cNvSpPr txBox="1"/>
          <p:nvPr/>
        </p:nvSpPr>
        <p:spPr>
          <a:xfrm>
            <a:off x="951774" y="3581124"/>
            <a:ext cx="5609143" cy="3539430"/>
          </a:xfrm>
          <a:prstGeom prst="rect">
            <a:avLst/>
          </a:prstGeom>
          <a:noFill/>
        </p:spPr>
        <p:txBody>
          <a:bodyPr wrap="square">
            <a:spAutoFit/>
          </a:bodyPr>
          <a:lstStyle/>
          <a:p>
            <a:pPr algn="just"/>
            <a:r>
              <a:rPr lang="fr-FR" sz="2800" b="0" i="0" dirty="0">
                <a:solidFill>
                  <a:srgbClr val="13343B"/>
                </a:solidFill>
                <a:effectLst/>
              </a:rPr>
              <a:t>Le modèle atteint une </a:t>
            </a:r>
            <a:r>
              <a:rPr lang="fr-FR" sz="2800" b="0" i="0" dirty="0" err="1">
                <a:solidFill>
                  <a:srgbClr val="13343B"/>
                </a:solidFill>
                <a:effectLst/>
              </a:rPr>
              <a:t>accuracy</a:t>
            </a:r>
            <a:r>
              <a:rPr lang="fr-FR" sz="2800" b="0" i="0" dirty="0">
                <a:solidFill>
                  <a:srgbClr val="13343B"/>
                </a:solidFill>
                <a:effectLst/>
              </a:rPr>
              <a:t> élevée de 0,85, ce qui est très satisfaisant. Le score F1 de 0,85 et le score AUC-ROC de 0,77 indiquent de bonnes performances globales en termes de compromis précision-rappel et de capacité de discrimination.</a:t>
            </a:r>
            <a:endParaRPr lang="fr-FR" sz="2800" dirty="0"/>
          </a:p>
        </p:txBody>
      </p:sp>
    </p:spTree>
    <p:extLst>
      <p:ext uri="{BB962C8B-B14F-4D97-AF65-F5344CB8AC3E}">
        <p14:creationId xmlns:p14="http://schemas.microsoft.com/office/powerpoint/2010/main" val="13920839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7551"/>
            <a:ext cx="18288000" cy="12262103"/>
            <a:chOff x="0" y="0"/>
            <a:chExt cx="24384000" cy="16349470"/>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0"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8107869" y="8103568"/>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grpSp>
      <p:sp>
        <p:nvSpPr>
          <p:cNvPr id="9" name="AutoShape 9"/>
          <p:cNvSpPr/>
          <p:nvPr/>
        </p:nvSpPr>
        <p:spPr>
          <a:xfrm>
            <a:off x="8229600" y="1104899"/>
            <a:ext cx="8660060" cy="1893"/>
          </a:xfrm>
          <a:prstGeom prst="line">
            <a:avLst/>
          </a:prstGeom>
          <a:ln w="38100" cap="flat">
            <a:solidFill>
              <a:srgbClr val="004AAD"/>
            </a:solidFill>
            <a:prstDash val="solid"/>
            <a:headEnd type="none" w="sm" len="sm"/>
            <a:tailEnd type="none" w="sm" len="sm"/>
          </a:ln>
        </p:spPr>
      </p:sp>
      <p:sp>
        <p:nvSpPr>
          <p:cNvPr id="10" name="AutoShape 10"/>
          <p:cNvSpPr/>
          <p:nvPr/>
        </p:nvSpPr>
        <p:spPr>
          <a:xfrm flipV="1">
            <a:off x="8346337" y="8628766"/>
            <a:ext cx="8583860" cy="19727"/>
          </a:xfrm>
          <a:prstGeom prst="line">
            <a:avLst/>
          </a:prstGeom>
          <a:ln w="38100" cap="flat">
            <a:solidFill>
              <a:srgbClr val="004AAD"/>
            </a:solidFill>
            <a:prstDash val="solid"/>
            <a:headEnd type="none" w="sm" len="sm"/>
            <a:tailEnd type="none" w="sm" len="sm"/>
          </a:ln>
        </p:spPr>
        <p:txBody>
          <a:bodyPr/>
          <a:lstStyle/>
          <a:p>
            <a:endParaRPr lang="fr-FR" dirty="0"/>
          </a:p>
        </p:txBody>
      </p:sp>
      <p:sp>
        <p:nvSpPr>
          <p:cNvPr id="11" name="AutoShape 11"/>
          <p:cNvSpPr/>
          <p:nvPr/>
        </p:nvSpPr>
        <p:spPr>
          <a:xfrm>
            <a:off x="8229599" y="7298351"/>
            <a:ext cx="8763001" cy="75089"/>
          </a:xfrm>
          <a:prstGeom prst="line">
            <a:avLst/>
          </a:prstGeom>
          <a:ln w="38100" cap="flat">
            <a:solidFill>
              <a:srgbClr val="004AAD"/>
            </a:solidFill>
            <a:prstDash val="solid"/>
            <a:headEnd type="none" w="sm" len="sm"/>
            <a:tailEnd type="none" w="sm" len="sm"/>
          </a:ln>
        </p:spPr>
      </p:sp>
      <p:sp>
        <p:nvSpPr>
          <p:cNvPr id="12" name="AutoShape 12"/>
          <p:cNvSpPr/>
          <p:nvPr/>
        </p:nvSpPr>
        <p:spPr>
          <a:xfrm flipV="1">
            <a:off x="8305800" y="5866702"/>
            <a:ext cx="8686800" cy="9183"/>
          </a:xfrm>
          <a:prstGeom prst="line">
            <a:avLst/>
          </a:prstGeom>
          <a:ln w="38100" cap="flat">
            <a:solidFill>
              <a:srgbClr val="004AAD"/>
            </a:solidFill>
            <a:prstDash val="solid"/>
            <a:headEnd type="none" w="sm" len="sm"/>
            <a:tailEnd type="none" w="sm" len="sm"/>
          </a:ln>
        </p:spPr>
      </p:sp>
      <p:sp>
        <p:nvSpPr>
          <p:cNvPr id="13" name="AutoShape 13"/>
          <p:cNvSpPr/>
          <p:nvPr/>
        </p:nvSpPr>
        <p:spPr>
          <a:xfrm>
            <a:off x="8216229" y="4280751"/>
            <a:ext cx="8763001" cy="8767"/>
          </a:xfrm>
          <a:prstGeom prst="line">
            <a:avLst/>
          </a:prstGeom>
          <a:ln w="38100" cap="flat">
            <a:solidFill>
              <a:srgbClr val="004AAD"/>
            </a:solidFill>
            <a:prstDash val="solid"/>
            <a:headEnd type="none" w="sm" len="sm"/>
            <a:tailEnd type="none" w="sm" len="sm"/>
          </a:ln>
        </p:spPr>
      </p:sp>
      <p:sp>
        <p:nvSpPr>
          <p:cNvPr id="14" name="AutoShape 14"/>
          <p:cNvSpPr/>
          <p:nvPr/>
        </p:nvSpPr>
        <p:spPr>
          <a:xfrm>
            <a:off x="8229599" y="2781299"/>
            <a:ext cx="8660061" cy="13875"/>
          </a:xfrm>
          <a:prstGeom prst="line">
            <a:avLst/>
          </a:prstGeom>
          <a:ln w="38100" cap="flat">
            <a:solidFill>
              <a:srgbClr val="004AAD"/>
            </a:solidFill>
            <a:prstDash val="solid"/>
            <a:headEnd type="none" w="sm" len="sm"/>
            <a:tailEnd type="none" w="sm" len="sm"/>
          </a:ln>
        </p:spPr>
      </p:sp>
      <p:grpSp>
        <p:nvGrpSpPr>
          <p:cNvPr id="15" name="Group 15"/>
          <p:cNvGrpSpPr/>
          <p:nvPr/>
        </p:nvGrpSpPr>
        <p:grpSpPr>
          <a:xfrm>
            <a:off x="-514349" y="4373562"/>
            <a:ext cx="7228474" cy="2101558"/>
            <a:chOff x="0" y="0"/>
            <a:chExt cx="2543763" cy="670351"/>
          </a:xfrm>
        </p:grpSpPr>
        <p:sp>
          <p:nvSpPr>
            <p:cNvPr id="16" name="Freeform 16"/>
            <p:cNvSpPr/>
            <p:nvPr/>
          </p:nvSpPr>
          <p:spPr>
            <a:xfrm>
              <a:off x="0" y="0"/>
              <a:ext cx="2543763" cy="670351"/>
            </a:xfrm>
            <a:custGeom>
              <a:avLst/>
              <a:gdLst/>
              <a:ahLst/>
              <a:cxnLst/>
              <a:rect l="l" t="t" r="r" b="b"/>
              <a:pathLst>
                <a:path w="2543763" h="670351">
                  <a:moveTo>
                    <a:pt x="0" y="0"/>
                  </a:moveTo>
                  <a:lnTo>
                    <a:pt x="2543763" y="0"/>
                  </a:lnTo>
                  <a:lnTo>
                    <a:pt x="2543763" y="670351"/>
                  </a:lnTo>
                  <a:lnTo>
                    <a:pt x="0" y="670351"/>
                  </a:lnTo>
                  <a:close/>
                </a:path>
              </a:pathLst>
            </a:custGeom>
            <a:solidFill>
              <a:srgbClr val="004AAD"/>
            </a:solidFill>
          </p:spPr>
        </p:sp>
        <p:sp>
          <p:nvSpPr>
            <p:cNvPr id="17" name="TextBox 17"/>
            <p:cNvSpPr txBox="1"/>
            <p:nvPr/>
          </p:nvSpPr>
          <p:spPr>
            <a:xfrm>
              <a:off x="0" y="-38100"/>
              <a:ext cx="2543763" cy="708451"/>
            </a:xfrm>
            <a:prstGeom prst="rect">
              <a:avLst/>
            </a:prstGeom>
          </p:spPr>
          <p:txBody>
            <a:bodyPr lIns="50800" tIns="50800" rIns="50800" bIns="50800" rtlCol="0" anchor="ctr"/>
            <a:lstStyle/>
            <a:p>
              <a:pPr algn="ctr">
                <a:lnSpc>
                  <a:spcPts val="2800"/>
                </a:lnSpc>
              </a:pPr>
              <a:endParaRPr/>
            </a:p>
          </p:txBody>
        </p:sp>
      </p:grpSp>
      <p:sp>
        <p:nvSpPr>
          <p:cNvPr id="18" name="TextBox 18"/>
          <p:cNvSpPr txBox="1"/>
          <p:nvPr/>
        </p:nvSpPr>
        <p:spPr>
          <a:xfrm>
            <a:off x="514577" y="4731843"/>
            <a:ext cx="5243098" cy="1384995"/>
          </a:xfrm>
          <a:prstGeom prst="rect">
            <a:avLst/>
          </a:prstGeom>
        </p:spPr>
        <p:txBody>
          <a:bodyPr lIns="0" tIns="0" rIns="0" bIns="0" rtlCol="0" anchor="t">
            <a:spAutoFit/>
          </a:bodyPr>
          <a:lstStyle/>
          <a:p>
            <a:pPr algn="ctr">
              <a:lnSpc>
                <a:spcPts val="11200"/>
              </a:lnSpc>
            </a:pPr>
            <a:r>
              <a:rPr lang="en-US" sz="8000" dirty="0">
                <a:solidFill>
                  <a:srgbClr val="FFFFFF"/>
                </a:solidFill>
                <a:latin typeface="Nunito Sans Heavy"/>
              </a:rPr>
              <a:t>Plan</a:t>
            </a:r>
          </a:p>
        </p:txBody>
      </p:sp>
      <p:sp>
        <p:nvSpPr>
          <p:cNvPr id="19" name="TextBox 19"/>
          <p:cNvSpPr txBox="1"/>
          <p:nvPr/>
        </p:nvSpPr>
        <p:spPr>
          <a:xfrm>
            <a:off x="9667231" y="6244174"/>
            <a:ext cx="11744968" cy="827150"/>
          </a:xfrm>
          <a:prstGeom prst="rect">
            <a:avLst/>
          </a:prstGeom>
        </p:spPr>
        <p:txBody>
          <a:bodyPr wrap="square" lIns="0" tIns="0" rIns="0" bIns="0" rtlCol="0" anchor="t">
            <a:spAutoFit/>
          </a:bodyPr>
          <a:lstStyle/>
          <a:p>
            <a:pPr algn="l">
              <a:lnSpc>
                <a:spcPts val="7014"/>
              </a:lnSpc>
            </a:pPr>
            <a:r>
              <a:rPr lang="en-US" sz="4000" dirty="0">
                <a:solidFill>
                  <a:srgbClr val="000000"/>
                </a:solidFill>
                <a:latin typeface="Nunito Sans"/>
              </a:rPr>
              <a:t>INTERFACE DASHBOARDS, API</a:t>
            </a:r>
          </a:p>
        </p:txBody>
      </p:sp>
      <p:sp>
        <p:nvSpPr>
          <p:cNvPr id="20" name="TextBox 20"/>
          <p:cNvSpPr txBox="1"/>
          <p:nvPr/>
        </p:nvSpPr>
        <p:spPr>
          <a:xfrm>
            <a:off x="9667231" y="2991483"/>
            <a:ext cx="8634623" cy="866006"/>
          </a:xfrm>
          <a:prstGeom prst="rect">
            <a:avLst/>
          </a:prstGeom>
        </p:spPr>
        <p:txBody>
          <a:bodyPr lIns="0" tIns="0" rIns="0" bIns="0" rtlCol="0" anchor="t">
            <a:spAutoFit/>
          </a:bodyPr>
          <a:lstStyle>
            <a:defPPr>
              <a:defRPr lang="en-US"/>
            </a:defPPr>
            <a:lvl1pPr>
              <a:lnSpc>
                <a:spcPts val="7014"/>
              </a:lnSpc>
              <a:defRPr sz="4800">
                <a:solidFill>
                  <a:srgbClr val="000000"/>
                </a:solidFill>
                <a:latin typeface="Nunito Sans"/>
              </a:defRPr>
            </a:lvl1pPr>
          </a:lstStyle>
          <a:p>
            <a:r>
              <a:rPr lang="en-US" dirty="0"/>
              <a:t>EDA</a:t>
            </a:r>
          </a:p>
        </p:txBody>
      </p:sp>
      <p:sp>
        <p:nvSpPr>
          <p:cNvPr id="21" name="TextBox 21"/>
          <p:cNvSpPr txBox="1"/>
          <p:nvPr/>
        </p:nvSpPr>
        <p:spPr>
          <a:xfrm>
            <a:off x="9667231" y="4724358"/>
            <a:ext cx="8552827" cy="866006"/>
          </a:xfrm>
          <a:prstGeom prst="rect">
            <a:avLst/>
          </a:prstGeom>
        </p:spPr>
        <p:txBody>
          <a:bodyPr lIns="0" tIns="0" rIns="0" bIns="0" rtlCol="0" anchor="t">
            <a:spAutoFit/>
          </a:bodyPr>
          <a:lstStyle>
            <a:defPPr>
              <a:defRPr lang="en-US"/>
            </a:defPPr>
            <a:lvl1pPr>
              <a:lnSpc>
                <a:spcPts val="7014"/>
              </a:lnSpc>
              <a:defRPr sz="4800">
                <a:solidFill>
                  <a:srgbClr val="000000"/>
                </a:solidFill>
                <a:latin typeface="Nunito Sans"/>
              </a:defRPr>
            </a:lvl1pPr>
          </a:lstStyle>
          <a:p>
            <a:r>
              <a:rPr lang="en-US" dirty="0"/>
              <a:t>MODELES</a:t>
            </a:r>
          </a:p>
        </p:txBody>
      </p:sp>
      <p:sp>
        <p:nvSpPr>
          <p:cNvPr id="22" name="TextBox 22"/>
          <p:cNvSpPr txBox="1"/>
          <p:nvPr/>
        </p:nvSpPr>
        <p:spPr>
          <a:xfrm>
            <a:off x="9731196" y="7573968"/>
            <a:ext cx="8803355" cy="738664"/>
          </a:xfrm>
          <a:prstGeom prst="rect">
            <a:avLst/>
          </a:prstGeom>
        </p:spPr>
        <p:txBody>
          <a:bodyPr wrap="square" lIns="0" tIns="0" rIns="0" bIns="0" rtlCol="0" anchor="t">
            <a:spAutoFit/>
          </a:bodyPr>
          <a:lstStyle/>
          <a:p>
            <a:r>
              <a:rPr lang="en-US" sz="4800" dirty="0"/>
              <a:t>CONCLUSION</a:t>
            </a:r>
          </a:p>
        </p:txBody>
      </p:sp>
      <p:sp>
        <p:nvSpPr>
          <p:cNvPr id="23" name="TextBox 23"/>
          <p:cNvSpPr txBox="1"/>
          <p:nvPr/>
        </p:nvSpPr>
        <p:spPr>
          <a:xfrm>
            <a:off x="9549286" y="1424742"/>
            <a:ext cx="5762743" cy="863338"/>
          </a:xfrm>
          <a:prstGeom prst="rect">
            <a:avLst/>
          </a:prstGeom>
        </p:spPr>
        <p:txBody>
          <a:bodyPr lIns="0" tIns="0" rIns="0" bIns="0" rtlCol="0" anchor="t">
            <a:spAutoFit/>
          </a:bodyPr>
          <a:lstStyle/>
          <a:p>
            <a:pPr algn="l">
              <a:lnSpc>
                <a:spcPts val="7014"/>
              </a:lnSpc>
            </a:pPr>
            <a:r>
              <a:rPr lang="en-US" sz="4400" dirty="0">
                <a:solidFill>
                  <a:srgbClr val="000000"/>
                </a:solidFill>
                <a:latin typeface="Nunito Sans"/>
              </a:rPr>
              <a:t>INTRODUCTION</a:t>
            </a:r>
          </a:p>
        </p:txBody>
      </p:sp>
      <p:sp>
        <p:nvSpPr>
          <p:cNvPr id="24" name="TextBox 24"/>
          <p:cNvSpPr txBox="1"/>
          <p:nvPr/>
        </p:nvSpPr>
        <p:spPr>
          <a:xfrm>
            <a:off x="8271129" y="1367110"/>
            <a:ext cx="1155512" cy="1052211"/>
          </a:xfrm>
          <a:prstGeom prst="rect">
            <a:avLst/>
          </a:prstGeom>
        </p:spPr>
        <p:txBody>
          <a:bodyPr lIns="0" tIns="0" rIns="0" bIns="0" rtlCol="0" anchor="t">
            <a:spAutoFit/>
          </a:bodyPr>
          <a:lstStyle/>
          <a:p>
            <a:pPr algn="ctr">
              <a:lnSpc>
                <a:spcPts val="8539"/>
              </a:lnSpc>
            </a:pPr>
            <a:r>
              <a:rPr lang="en-US" sz="6099" dirty="0">
                <a:solidFill>
                  <a:srgbClr val="000000"/>
                </a:solidFill>
                <a:latin typeface="Nunito Sans Semi-Bold"/>
              </a:rPr>
              <a:t>00</a:t>
            </a:r>
          </a:p>
        </p:txBody>
      </p:sp>
      <p:sp>
        <p:nvSpPr>
          <p:cNvPr id="25" name="TextBox 25"/>
          <p:cNvSpPr txBox="1"/>
          <p:nvPr/>
        </p:nvSpPr>
        <p:spPr>
          <a:xfrm>
            <a:off x="8305800" y="2920372"/>
            <a:ext cx="1155512" cy="1052211"/>
          </a:xfrm>
          <a:prstGeom prst="rect">
            <a:avLst/>
          </a:prstGeom>
        </p:spPr>
        <p:txBody>
          <a:bodyPr lIns="0" tIns="0" rIns="0" bIns="0" rtlCol="0" anchor="t">
            <a:spAutoFit/>
          </a:bodyPr>
          <a:lstStyle/>
          <a:p>
            <a:pPr algn="ctr">
              <a:lnSpc>
                <a:spcPts val="8539"/>
              </a:lnSpc>
            </a:pPr>
            <a:r>
              <a:rPr lang="en-US" sz="6099" dirty="0">
                <a:solidFill>
                  <a:srgbClr val="000000"/>
                </a:solidFill>
                <a:latin typeface="Nunito Sans Semi-Bold"/>
              </a:rPr>
              <a:t>01</a:t>
            </a:r>
          </a:p>
        </p:txBody>
      </p:sp>
      <p:sp>
        <p:nvSpPr>
          <p:cNvPr id="26" name="TextBox 26"/>
          <p:cNvSpPr txBox="1"/>
          <p:nvPr/>
        </p:nvSpPr>
        <p:spPr>
          <a:xfrm>
            <a:off x="8359138" y="4564831"/>
            <a:ext cx="1155512" cy="1052211"/>
          </a:xfrm>
          <a:prstGeom prst="rect">
            <a:avLst/>
          </a:prstGeom>
        </p:spPr>
        <p:txBody>
          <a:bodyPr lIns="0" tIns="0" rIns="0" bIns="0" rtlCol="0" anchor="t">
            <a:spAutoFit/>
          </a:bodyPr>
          <a:lstStyle/>
          <a:p>
            <a:pPr algn="ctr">
              <a:lnSpc>
                <a:spcPts val="8539"/>
              </a:lnSpc>
            </a:pPr>
            <a:r>
              <a:rPr lang="en-US" sz="6099" dirty="0">
                <a:solidFill>
                  <a:srgbClr val="000000"/>
                </a:solidFill>
                <a:latin typeface="Nunito Sans Semi-Bold"/>
              </a:rPr>
              <a:t>02</a:t>
            </a:r>
          </a:p>
        </p:txBody>
      </p:sp>
      <p:sp>
        <p:nvSpPr>
          <p:cNvPr id="27" name="TextBox 27"/>
          <p:cNvSpPr txBox="1"/>
          <p:nvPr/>
        </p:nvSpPr>
        <p:spPr>
          <a:xfrm>
            <a:off x="8332003" y="6158649"/>
            <a:ext cx="1155512" cy="1052211"/>
          </a:xfrm>
          <a:prstGeom prst="rect">
            <a:avLst/>
          </a:prstGeom>
        </p:spPr>
        <p:txBody>
          <a:bodyPr lIns="0" tIns="0" rIns="0" bIns="0" rtlCol="0" anchor="t">
            <a:spAutoFit/>
          </a:bodyPr>
          <a:lstStyle/>
          <a:p>
            <a:pPr algn="ctr">
              <a:lnSpc>
                <a:spcPts val="8539"/>
              </a:lnSpc>
            </a:pPr>
            <a:r>
              <a:rPr lang="en-US" sz="6099" dirty="0">
                <a:solidFill>
                  <a:srgbClr val="000000"/>
                </a:solidFill>
                <a:latin typeface="Nunito Sans Semi-Bold"/>
              </a:rPr>
              <a:t>03</a:t>
            </a:r>
          </a:p>
        </p:txBody>
      </p:sp>
      <p:sp>
        <p:nvSpPr>
          <p:cNvPr id="28" name="TextBox 28"/>
          <p:cNvSpPr txBox="1"/>
          <p:nvPr/>
        </p:nvSpPr>
        <p:spPr>
          <a:xfrm>
            <a:off x="8402856" y="7545376"/>
            <a:ext cx="1155512" cy="1052211"/>
          </a:xfrm>
          <a:prstGeom prst="rect">
            <a:avLst/>
          </a:prstGeom>
        </p:spPr>
        <p:txBody>
          <a:bodyPr lIns="0" tIns="0" rIns="0" bIns="0" rtlCol="0" anchor="t">
            <a:spAutoFit/>
          </a:bodyPr>
          <a:lstStyle/>
          <a:p>
            <a:pPr algn="ctr">
              <a:lnSpc>
                <a:spcPts val="8539"/>
              </a:lnSpc>
            </a:pPr>
            <a:r>
              <a:rPr lang="en-US" sz="6099" dirty="0">
                <a:solidFill>
                  <a:srgbClr val="000000"/>
                </a:solidFill>
                <a:latin typeface="Nunito Sans Semi-Bold"/>
              </a:rPr>
              <a:t>04</a:t>
            </a:r>
          </a:p>
        </p:txBody>
      </p:sp>
    </p:spTree>
    <p:extLst>
      <p:ext uri="{BB962C8B-B14F-4D97-AF65-F5344CB8AC3E}">
        <p14:creationId xmlns:p14="http://schemas.microsoft.com/office/powerpoint/2010/main" val="210445819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PERCEPTRON</a:t>
            </a:r>
          </a:p>
        </p:txBody>
      </p:sp>
      <p:pic>
        <p:nvPicPr>
          <p:cNvPr id="6" name="Image 5">
            <a:extLst>
              <a:ext uri="{FF2B5EF4-FFF2-40B4-BE49-F238E27FC236}">
                <a16:creationId xmlns:a16="http://schemas.microsoft.com/office/drawing/2014/main" id="{C0952FA9-35BC-4D8C-AD7C-01BB3CA0CF10}"/>
              </a:ext>
            </a:extLst>
          </p:cNvPr>
          <p:cNvPicPr>
            <a:picLocks noChangeAspect="1"/>
          </p:cNvPicPr>
          <p:nvPr/>
        </p:nvPicPr>
        <p:blipFill>
          <a:blip r:embed="rId5"/>
          <a:stretch>
            <a:fillRect/>
          </a:stretch>
        </p:blipFill>
        <p:spPr>
          <a:xfrm>
            <a:off x="1728375" y="1102939"/>
            <a:ext cx="8458200" cy="4332643"/>
          </a:xfrm>
          <a:prstGeom prst="rect">
            <a:avLst/>
          </a:prstGeom>
        </p:spPr>
      </p:pic>
      <p:sp>
        <p:nvSpPr>
          <p:cNvPr id="15" name="ZoneTexte 14">
            <a:extLst>
              <a:ext uri="{FF2B5EF4-FFF2-40B4-BE49-F238E27FC236}">
                <a16:creationId xmlns:a16="http://schemas.microsoft.com/office/drawing/2014/main" id="{576A9116-44EC-4282-8003-C2F5F8A32028}"/>
              </a:ext>
            </a:extLst>
          </p:cNvPr>
          <p:cNvSpPr txBox="1"/>
          <p:nvPr/>
        </p:nvSpPr>
        <p:spPr>
          <a:xfrm>
            <a:off x="10396317" y="2314891"/>
            <a:ext cx="6299200" cy="2308324"/>
          </a:xfrm>
          <a:prstGeom prst="rect">
            <a:avLst/>
          </a:prstGeom>
          <a:noFill/>
        </p:spPr>
        <p:txBody>
          <a:bodyPr wrap="square">
            <a:spAutoFit/>
          </a:bodyPr>
          <a:lstStyle/>
          <a:p>
            <a:pPr algn="just"/>
            <a:r>
              <a:rPr lang="fr-FR" sz="2400" i="1" dirty="0"/>
              <a:t>Avec le </a:t>
            </a:r>
            <a:r>
              <a:rPr lang="fr-FR" sz="2400" i="1" dirty="0" err="1"/>
              <a:t>modele</a:t>
            </a:r>
            <a:r>
              <a:rPr lang="fr-FR" sz="2400" i="1" dirty="0"/>
              <a:t>  du perceptron, on note un </a:t>
            </a:r>
            <a:r>
              <a:rPr lang="fr-FR" sz="2400" i="1" dirty="0" err="1"/>
              <a:t>accuracy</a:t>
            </a:r>
            <a:r>
              <a:rPr lang="fr-FR" sz="2400" i="1" dirty="0"/>
              <a:t> de 67,50% ce qui semble montrer que le modèle n’est  pas  assez bon pour faire de bonnes prédictions,</a:t>
            </a:r>
          </a:p>
          <a:p>
            <a:pPr algn="just"/>
            <a:r>
              <a:rPr lang="fr-FR" sz="2400" i="1" dirty="0"/>
              <a:t> </a:t>
            </a:r>
          </a:p>
          <a:p>
            <a:pPr algn="just"/>
            <a:endParaRPr lang="fr-FR" sz="2400" b="0" i="1" dirty="0">
              <a:effectLst/>
              <a:highlight>
                <a:srgbClr val="FFFFFF"/>
              </a:highlight>
            </a:endParaRPr>
          </a:p>
        </p:txBody>
      </p:sp>
      <p:sp>
        <p:nvSpPr>
          <p:cNvPr id="19" name="ZoneTexte 18">
            <a:extLst>
              <a:ext uri="{FF2B5EF4-FFF2-40B4-BE49-F238E27FC236}">
                <a16:creationId xmlns:a16="http://schemas.microsoft.com/office/drawing/2014/main" id="{AD611311-5ED3-4B88-B9DF-2E7D997FE042}"/>
              </a:ext>
            </a:extLst>
          </p:cNvPr>
          <p:cNvSpPr txBox="1"/>
          <p:nvPr/>
        </p:nvSpPr>
        <p:spPr>
          <a:xfrm>
            <a:off x="2819400" y="5656163"/>
            <a:ext cx="10566400" cy="415498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prstClr val="black"/>
                </a:solidFill>
                <a:effectLst/>
                <a:uLnTx/>
                <a:uFillTx/>
                <a:latin typeface="Calibri"/>
                <a:ea typeface="+mn-ea"/>
                <a:cs typeface="+mn-cs"/>
              </a:rPr>
              <a:t>Par contre,  lorsqu’on s’intéresse aux autres métriques on note une précision de 85% pour les désabonnés et un </a:t>
            </a:r>
            <a:r>
              <a:rPr kumimoji="0" lang="fr-FR" sz="2400" b="0" i="1" u="none" strike="noStrike" kern="1200" cap="none" spc="0" normalizeH="0" baseline="0" noProof="0" dirty="0" err="1">
                <a:ln>
                  <a:noFill/>
                </a:ln>
                <a:solidFill>
                  <a:prstClr val="black"/>
                </a:solidFill>
                <a:effectLst/>
                <a:uLnTx/>
                <a:uFillTx/>
                <a:latin typeface="Calibri"/>
                <a:ea typeface="+mn-ea"/>
                <a:cs typeface="+mn-cs"/>
              </a:rPr>
              <a:t>recall</a:t>
            </a:r>
            <a:r>
              <a:rPr kumimoji="0" lang="fr-FR" sz="2400" b="0" i="1" u="none" strike="noStrike" kern="1200" cap="none" spc="0" normalizeH="0" baseline="0" noProof="0" dirty="0">
                <a:ln>
                  <a:noFill/>
                </a:ln>
                <a:solidFill>
                  <a:prstClr val="black"/>
                </a:solidFill>
                <a:effectLst/>
                <a:uLnTx/>
                <a:uFillTx/>
                <a:latin typeface="Calibri"/>
                <a:ea typeface="+mn-ea"/>
                <a:cs typeface="+mn-cs"/>
              </a:rPr>
              <a:t> de 72% et un f1_score de 78% montrant ainsi que le modèle est assez bon pour prédire ceux qui se désabonnent,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4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prstClr val="black"/>
                </a:solidFill>
                <a:effectLst/>
                <a:uLnTx/>
                <a:uFillTx/>
                <a:latin typeface="Calibri"/>
                <a:ea typeface="+mn-ea"/>
                <a:cs typeface="+mn-cs"/>
              </a:rPr>
              <a:t>Par contre pour ce qui s’agit des abonnés le modèle a du mal à faire de bonnes prédictions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4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Pour les métriques telles que la macro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avg</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et le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weighted</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avg</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qui prennent en compte le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désiquilibre</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entre les classes, on trouve des proportions assez bonnes pour la précision, le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recall</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et le f1_score de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chacunes</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des classes avec le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weighted</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a:t>
            </a:r>
            <a:r>
              <a:rPr kumimoji="0" lang="fr-FR" sz="2400" b="0" i="1" u="none" strike="noStrike" kern="1200" cap="none" spc="0" normalizeH="0" baseline="0" noProof="0" dirty="0" err="1">
                <a:ln>
                  <a:noFill/>
                </a:ln>
                <a:solidFill>
                  <a:prstClr val="black"/>
                </a:solidFill>
                <a:effectLst/>
                <a:highlight>
                  <a:srgbClr val="FFFFFF"/>
                </a:highlight>
                <a:uLnTx/>
                <a:uFillTx/>
                <a:latin typeface="Calibri"/>
                <a:ea typeface="+mn-ea"/>
                <a:cs typeface="+mn-cs"/>
              </a:rPr>
              <a:t>avg</a:t>
            </a:r>
            <a:r>
              <a:rPr kumimoji="0" lang="fr-FR" sz="2400" b="0" i="1" u="none" strike="noStrike" kern="1200" cap="none" spc="0" normalizeH="0" baseline="0" noProof="0" dirty="0">
                <a:ln>
                  <a:noFill/>
                </a:ln>
                <a:solidFill>
                  <a:prstClr val="black"/>
                </a:solidFill>
                <a:effectLst/>
                <a:highlight>
                  <a:srgbClr val="FFFFFF"/>
                </a:highlight>
                <a:uLnTx/>
                <a:uFillTx/>
                <a:latin typeface="Calibri"/>
                <a:ea typeface="+mn-ea"/>
                <a:cs typeface="+mn-cs"/>
              </a:rPr>
              <a:t>, </a:t>
            </a:r>
          </a:p>
        </p:txBody>
      </p:sp>
    </p:spTree>
    <p:extLst>
      <p:ext uri="{BB962C8B-B14F-4D97-AF65-F5344CB8AC3E}">
        <p14:creationId xmlns:p14="http://schemas.microsoft.com/office/powerpoint/2010/main" val="422069703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CLUSTER / K-MEANS</a:t>
            </a:r>
          </a:p>
        </p:txBody>
      </p:sp>
      <p:pic>
        <p:nvPicPr>
          <p:cNvPr id="6" name="Image 5">
            <a:extLst>
              <a:ext uri="{FF2B5EF4-FFF2-40B4-BE49-F238E27FC236}">
                <a16:creationId xmlns:a16="http://schemas.microsoft.com/office/drawing/2014/main" id="{74FE4DCD-78DE-FDDB-906A-3BFDD46CAB9B}"/>
              </a:ext>
            </a:extLst>
          </p:cNvPr>
          <p:cNvPicPr>
            <a:picLocks noChangeAspect="1"/>
          </p:cNvPicPr>
          <p:nvPr/>
        </p:nvPicPr>
        <p:blipFill>
          <a:blip r:embed="rId5"/>
          <a:stretch>
            <a:fillRect/>
          </a:stretch>
        </p:blipFill>
        <p:spPr>
          <a:xfrm>
            <a:off x="513548" y="1567567"/>
            <a:ext cx="9311093" cy="8485885"/>
          </a:xfrm>
          <a:prstGeom prst="rect">
            <a:avLst/>
          </a:prstGeom>
        </p:spPr>
      </p:pic>
      <p:sp>
        <p:nvSpPr>
          <p:cNvPr id="15" name="ZoneTexte 14">
            <a:extLst>
              <a:ext uri="{FF2B5EF4-FFF2-40B4-BE49-F238E27FC236}">
                <a16:creationId xmlns:a16="http://schemas.microsoft.com/office/drawing/2014/main" id="{EFF313F5-38DB-28AD-E82A-A0ECF51D47D1}"/>
              </a:ext>
            </a:extLst>
          </p:cNvPr>
          <p:cNvSpPr txBox="1"/>
          <p:nvPr/>
        </p:nvSpPr>
        <p:spPr>
          <a:xfrm>
            <a:off x="10134600" y="4362931"/>
            <a:ext cx="7166667" cy="1494255"/>
          </a:xfrm>
          <a:prstGeom prst="rect">
            <a:avLst/>
          </a:prstGeom>
          <a:noFill/>
        </p:spPr>
        <p:txBody>
          <a:bodyPr wrap="square">
            <a:spAutoFit/>
          </a:bodyPr>
          <a:lstStyle/>
          <a:p>
            <a:pPr>
              <a:lnSpc>
                <a:spcPct val="150000"/>
              </a:lnSpc>
            </a:pPr>
            <a:r>
              <a:rPr lang="en-US" sz="3200" b="1" dirty="0" err="1">
                <a:solidFill>
                  <a:srgbClr val="0033CC"/>
                </a:solidFill>
                <a:latin typeface="Palatino Linotype" panose="02040502050505030304" pitchFamily="18" charset="0"/>
              </a:rPr>
              <a:t>Voici</a:t>
            </a:r>
            <a:r>
              <a:rPr lang="en-US" sz="3200" b="1" dirty="0">
                <a:solidFill>
                  <a:srgbClr val="0033CC"/>
                </a:solidFill>
                <a:latin typeface="Palatino Linotype" panose="02040502050505030304" pitchFamily="18" charset="0"/>
              </a:rPr>
              <a:t> </a:t>
            </a:r>
            <a:r>
              <a:rPr lang="en-US" sz="3200" b="1" dirty="0" err="1">
                <a:solidFill>
                  <a:srgbClr val="0033CC"/>
                </a:solidFill>
                <a:latin typeface="Palatino Linotype" panose="02040502050505030304" pitchFamily="18" charset="0"/>
              </a:rPr>
              <a:t>une</a:t>
            </a:r>
            <a:r>
              <a:rPr lang="en-US" sz="3200" b="1" dirty="0">
                <a:solidFill>
                  <a:srgbClr val="0033CC"/>
                </a:solidFill>
                <a:latin typeface="Palatino Linotype" panose="02040502050505030304" pitchFamily="18" charset="0"/>
              </a:rPr>
              <a:t> </a:t>
            </a:r>
            <a:r>
              <a:rPr lang="en-US" sz="3200" b="1" dirty="0" err="1">
                <a:solidFill>
                  <a:srgbClr val="0033CC"/>
                </a:solidFill>
                <a:latin typeface="Palatino Linotype" panose="02040502050505030304" pitchFamily="18" charset="0"/>
              </a:rPr>
              <a:t>visualistaion</a:t>
            </a:r>
            <a:r>
              <a:rPr lang="en-US" sz="3200" b="1" dirty="0">
                <a:solidFill>
                  <a:srgbClr val="0033CC"/>
                </a:solidFill>
                <a:latin typeface="Palatino Linotype" panose="02040502050505030304" pitchFamily="18" charset="0"/>
              </a:rPr>
              <a:t> des </a:t>
            </a:r>
            <a:r>
              <a:rPr lang="en-US" sz="3200" b="1" dirty="0" err="1">
                <a:solidFill>
                  <a:srgbClr val="0033CC"/>
                </a:solidFill>
                <a:latin typeface="Palatino Linotype" panose="02040502050505030304" pitchFamily="18" charset="0"/>
              </a:rPr>
              <a:t>données</a:t>
            </a:r>
            <a:r>
              <a:rPr lang="en-US" sz="3200" b="1" dirty="0">
                <a:solidFill>
                  <a:srgbClr val="0033CC"/>
                </a:solidFill>
                <a:latin typeface="Palatino Linotype" panose="02040502050505030304" pitchFamily="18" charset="0"/>
              </a:rPr>
              <a:t> sur un </a:t>
            </a:r>
            <a:r>
              <a:rPr lang="en-US" sz="3200" b="1" dirty="0" err="1">
                <a:solidFill>
                  <a:srgbClr val="0033CC"/>
                </a:solidFill>
                <a:latin typeface="Palatino Linotype" panose="02040502050505030304" pitchFamily="18" charset="0"/>
              </a:rPr>
              <a:t>échantillon</a:t>
            </a:r>
            <a:r>
              <a:rPr lang="en-US" sz="3200" b="1" dirty="0">
                <a:solidFill>
                  <a:srgbClr val="0033CC"/>
                </a:solidFill>
                <a:latin typeface="Palatino Linotype" panose="02040502050505030304" pitchFamily="18" charset="0"/>
              </a:rPr>
              <a:t> de taille 100.</a:t>
            </a:r>
          </a:p>
        </p:txBody>
      </p:sp>
    </p:spTree>
    <p:extLst>
      <p:ext uri="{BB962C8B-B14F-4D97-AF65-F5344CB8AC3E}">
        <p14:creationId xmlns:p14="http://schemas.microsoft.com/office/powerpoint/2010/main" val="424238605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CLUSTER / K-MEANS</a:t>
            </a:r>
          </a:p>
        </p:txBody>
      </p:sp>
      <p:pic>
        <p:nvPicPr>
          <p:cNvPr id="13" name="Image 12">
            <a:extLst>
              <a:ext uri="{FF2B5EF4-FFF2-40B4-BE49-F238E27FC236}">
                <a16:creationId xmlns:a16="http://schemas.microsoft.com/office/drawing/2014/main" id="{8F5A8190-D1EC-A295-A77A-3189FE396F35}"/>
              </a:ext>
            </a:extLst>
          </p:cNvPr>
          <p:cNvPicPr>
            <a:picLocks noChangeAspect="1"/>
          </p:cNvPicPr>
          <p:nvPr/>
        </p:nvPicPr>
        <p:blipFill>
          <a:blip r:embed="rId5"/>
          <a:stretch>
            <a:fillRect/>
          </a:stretch>
        </p:blipFill>
        <p:spPr>
          <a:xfrm>
            <a:off x="2057400" y="1202966"/>
            <a:ext cx="11109199" cy="4518600"/>
          </a:xfrm>
          <a:prstGeom prst="rect">
            <a:avLst/>
          </a:prstGeom>
        </p:spPr>
      </p:pic>
      <p:sp>
        <p:nvSpPr>
          <p:cNvPr id="15" name="ZoneTexte 14">
            <a:extLst>
              <a:ext uri="{FF2B5EF4-FFF2-40B4-BE49-F238E27FC236}">
                <a16:creationId xmlns:a16="http://schemas.microsoft.com/office/drawing/2014/main" id="{A8DDF333-F1AB-4EED-9884-BBBE3DDA8C16}"/>
              </a:ext>
            </a:extLst>
          </p:cNvPr>
          <p:cNvSpPr txBox="1"/>
          <p:nvPr/>
        </p:nvSpPr>
        <p:spPr>
          <a:xfrm>
            <a:off x="1728375" y="5396766"/>
            <a:ext cx="14249400" cy="4097725"/>
          </a:xfrm>
          <a:prstGeom prst="rect">
            <a:avLst/>
          </a:prstGeom>
          <a:noFill/>
        </p:spPr>
        <p:txBody>
          <a:bodyPr wrap="square">
            <a:spAutoFit/>
          </a:bodyPr>
          <a:lstStyle/>
          <a:p>
            <a:pPr>
              <a:lnSpc>
                <a:spcPct val="150000"/>
              </a:lnSpc>
            </a:pPr>
            <a:r>
              <a:rPr lang="fr-FR" sz="3200" b="1" dirty="0"/>
              <a:t>Paramètres optimisés :</a:t>
            </a:r>
          </a:p>
          <a:p>
            <a:pPr marL="342900" indent="-342900">
              <a:lnSpc>
                <a:spcPct val="150000"/>
              </a:lnSpc>
              <a:buFont typeface="Wingdings" panose="05000000000000000000" pitchFamily="2" charset="2"/>
              <a:buChar char="q"/>
            </a:pPr>
            <a:r>
              <a:rPr lang="fr-FR" sz="2400" dirty="0"/>
              <a:t>Score de silhouette sur l'ensemble d'entraînement avec le modèle optimisé </a:t>
            </a:r>
            <a:r>
              <a:rPr lang="fr-FR" sz="2400" b="1" dirty="0"/>
              <a:t>: 0.54</a:t>
            </a:r>
          </a:p>
          <a:p>
            <a:pPr marL="342900" indent="-342900">
              <a:lnSpc>
                <a:spcPct val="150000"/>
              </a:lnSpc>
              <a:buFont typeface="Wingdings" panose="05000000000000000000" pitchFamily="2" charset="2"/>
              <a:buChar char="q"/>
            </a:pPr>
            <a:r>
              <a:rPr lang="fr-FR" sz="2400" dirty="0"/>
              <a:t>Score de Davies sur l'ensemble d'entraînement avec le modèle optimisé : </a:t>
            </a:r>
            <a:r>
              <a:rPr lang="fr-FR" sz="2400" b="1" dirty="0"/>
              <a:t>0.57</a:t>
            </a:r>
          </a:p>
          <a:p>
            <a:pPr marL="342900" indent="-342900">
              <a:lnSpc>
                <a:spcPct val="150000"/>
              </a:lnSpc>
              <a:buFont typeface="Wingdings" panose="05000000000000000000" pitchFamily="2" charset="2"/>
              <a:buChar char="q"/>
            </a:pPr>
            <a:r>
              <a:rPr lang="fr-FR" sz="2400" dirty="0"/>
              <a:t>Score de </a:t>
            </a:r>
            <a:r>
              <a:rPr lang="fr-FR" sz="2400" dirty="0" err="1"/>
              <a:t>Calinski-Harabasz</a:t>
            </a:r>
            <a:r>
              <a:rPr lang="fr-FR" sz="2400" dirty="0"/>
              <a:t> sur l'ensemble d'entraînement avec le modèle optimisé : </a:t>
            </a:r>
            <a:r>
              <a:rPr lang="fr-FR" sz="2400" b="1" dirty="0"/>
              <a:t>175135.16</a:t>
            </a:r>
          </a:p>
          <a:p>
            <a:pPr marL="342900" indent="-342900">
              <a:lnSpc>
                <a:spcPct val="150000"/>
              </a:lnSpc>
              <a:buFont typeface="Wingdings" panose="05000000000000000000" pitchFamily="2" charset="2"/>
              <a:buChar char="q"/>
            </a:pPr>
            <a:r>
              <a:rPr lang="fr-FR" sz="2400" dirty="0"/>
              <a:t>Score de silhouette sur l'ensemble de test avec le modèle optimisé : </a:t>
            </a:r>
            <a:r>
              <a:rPr lang="fr-FR" sz="2400" b="1" dirty="0"/>
              <a:t>0.53</a:t>
            </a:r>
          </a:p>
          <a:p>
            <a:pPr marL="342900" indent="-342900">
              <a:lnSpc>
                <a:spcPct val="150000"/>
              </a:lnSpc>
              <a:buFont typeface="Wingdings" panose="05000000000000000000" pitchFamily="2" charset="2"/>
              <a:buChar char="q"/>
            </a:pPr>
            <a:r>
              <a:rPr lang="fr-FR" sz="2400" dirty="0"/>
              <a:t>Score de Davies sur l'ensemble de test avec le modèle optimisé : </a:t>
            </a:r>
            <a:r>
              <a:rPr lang="fr-FR" sz="2400" b="1" dirty="0"/>
              <a:t>0.57</a:t>
            </a:r>
          </a:p>
          <a:p>
            <a:pPr marL="342900" indent="-342900">
              <a:lnSpc>
                <a:spcPct val="150000"/>
              </a:lnSpc>
              <a:buFont typeface="Wingdings" panose="05000000000000000000" pitchFamily="2" charset="2"/>
              <a:buChar char="q"/>
            </a:pPr>
            <a:r>
              <a:rPr lang="fr-FR" sz="2400" dirty="0"/>
              <a:t>Score de </a:t>
            </a:r>
            <a:r>
              <a:rPr lang="fr-FR" sz="2400" dirty="0" err="1"/>
              <a:t>Calinski-Harabasz</a:t>
            </a:r>
            <a:r>
              <a:rPr lang="fr-FR" sz="2400" dirty="0"/>
              <a:t> sur l'ensemble de test avec le modèle optimisé : </a:t>
            </a:r>
            <a:r>
              <a:rPr lang="fr-FR" sz="2400" b="1" dirty="0"/>
              <a:t>43515.21</a:t>
            </a:r>
          </a:p>
        </p:txBody>
      </p:sp>
    </p:spTree>
    <p:extLst>
      <p:ext uri="{BB962C8B-B14F-4D97-AF65-F5344CB8AC3E}">
        <p14:creationId xmlns:p14="http://schemas.microsoft.com/office/powerpoint/2010/main" val="118170942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CLUSTER / K-MEANS</a:t>
            </a:r>
          </a:p>
        </p:txBody>
      </p:sp>
      <p:sp>
        <p:nvSpPr>
          <p:cNvPr id="6" name="ZoneTexte 5">
            <a:extLst>
              <a:ext uri="{FF2B5EF4-FFF2-40B4-BE49-F238E27FC236}">
                <a16:creationId xmlns:a16="http://schemas.microsoft.com/office/drawing/2014/main" id="{08697013-7C2C-CC92-333A-CE4C23F9C6D5}"/>
              </a:ext>
            </a:extLst>
          </p:cNvPr>
          <p:cNvSpPr txBox="1"/>
          <p:nvPr/>
        </p:nvSpPr>
        <p:spPr>
          <a:xfrm>
            <a:off x="533400" y="1912166"/>
            <a:ext cx="17068800" cy="8160375"/>
          </a:xfrm>
          <a:prstGeom prst="rect">
            <a:avLst/>
          </a:prstGeom>
          <a:noFill/>
        </p:spPr>
        <p:txBody>
          <a:bodyPr wrap="square">
            <a:spAutoFit/>
          </a:bodyPr>
          <a:lstStyle/>
          <a:p>
            <a:pPr algn="just">
              <a:lnSpc>
                <a:spcPct val="150000"/>
              </a:lnSpc>
            </a:pPr>
            <a:r>
              <a:rPr lang="fr-FR" sz="4000" b="1" dirty="0"/>
              <a:t>Paramètres optimisés :</a:t>
            </a:r>
          </a:p>
          <a:p>
            <a:pPr marL="342900" indent="-342900" algn="just">
              <a:lnSpc>
                <a:spcPct val="150000"/>
              </a:lnSpc>
              <a:buFont typeface="Wingdings" panose="05000000000000000000" pitchFamily="2" charset="2"/>
              <a:buChar char="q"/>
            </a:pPr>
            <a:r>
              <a:rPr lang="fr-FR" sz="2400" b="1" dirty="0">
                <a:solidFill>
                  <a:srgbClr val="0033CC"/>
                </a:solidFill>
              </a:rPr>
              <a:t>Score de silhouette sur l'ensemble d'entraînement avec le modèle optimisé : 0.536652730199234</a:t>
            </a:r>
          </a:p>
          <a:p>
            <a:pPr marL="342900" indent="-342900" algn="just">
              <a:lnSpc>
                <a:spcPct val="150000"/>
              </a:lnSpc>
              <a:buFont typeface="Wingdings" panose="05000000000000000000" pitchFamily="2" charset="2"/>
              <a:buChar char="q"/>
            </a:pPr>
            <a:r>
              <a:rPr lang="fr-FR" sz="2400" b="1" dirty="0">
                <a:solidFill>
                  <a:srgbClr val="0033CC"/>
                </a:solidFill>
              </a:rPr>
              <a:t>Score de silhouette sur l'ensemble de test avec le modèle optimisé : 0.534907629767645</a:t>
            </a:r>
          </a:p>
          <a:p>
            <a:pPr algn="just">
              <a:lnSpc>
                <a:spcPct val="150000"/>
              </a:lnSpc>
            </a:pPr>
            <a:r>
              <a:rPr lang="fr-FR" sz="2400" dirty="0"/>
              <a:t>Ces scores indiquent une cohésion et une séparation modérées des clusters. Les clusters semblent bien formés avec une séparation acceptable, mais il pourrait y avoir quelques chevauchements ou des points mal assignés.</a:t>
            </a:r>
          </a:p>
          <a:p>
            <a:pPr marL="342900" indent="-342900" algn="just">
              <a:lnSpc>
                <a:spcPct val="150000"/>
              </a:lnSpc>
              <a:buFont typeface="Wingdings" panose="05000000000000000000" pitchFamily="2" charset="2"/>
              <a:buChar char="q"/>
            </a:pPr>
            <a:r>
              <a:rPr lang="fr-FR" sz="2400" b="1" dirty="0">
                <a:solidFill>
                  <a:srgbClr val="0033CC"/>
                </a:solidFill>
              </a:rPr>
              <a:t>Score de Davies sur l'ensemble d'entraînement avec le modèle optimisé : 0.568737270595495</a:t>
            </a:r>
          </a:p>
          <a:p>
            <a:pPr marL="342900" indent="-342900" algn="just">
              <a:lnSpc>
                <a:spcPct val="150000"/>
              </a:lnSpc>
              <a:buFont typeface="Wingdings" panose="05000000000000000000" pitchFamily="2" charset="2"/>
              <a:buChar char="q"/>
            </a:pPr>
            <a:r>
              <a:rPr lang="fr-FR" sz="2400" b="1" dirty="0">
                <a:solidFill>
                  <a:srgbClr val="0033CC"/>
                </a:solidFill>
              </a:rPr>
              <a:t>Score de Davies sur l'ensemble de test avec le modèle optimisé : 0.5690414687762728</a:t>
            </a:r>
            <a:endParaRPr lang="fr-FR" sz="2400" dirty="0"/>
          </a:p>
          <a:p>
            <a:pPr algn="just">
              <a:lnSpc>
                <a:spcPct val="150000"/>
              </a:lnSpc>
            </a:pPr>
            <a:r>
              <a:rPr lang="fr-FR" sz="2400" dirty="0"/>
              <a:t>Ces scores étant proches de zéro, ils indiquent une séparation raisonnable entre les clusters. Les clusters sont distincts, mais il pourrait y avoir des zones où ils se rapprochent.</a:t>
            </a:r>
            <a:endParaRPr lang="fr-FR" sz="2400" b="1" dirty="0">
              <a:solidFill>
                <a:srgbClr val="0033CC"/>
              </a:solidFill>
            </a:endParaRPr>
          </a:p>
          <a:p>
            <a:pPr marL="342900" indent="-342900" algn="just">
              <a:lnSpc>
                <a:spcPct val="150000"/>
              </a:lnSpc>
              <a:buFont typeface="Wingdings" panose="05000000000000000000" pitchFamily="2" charset="2"/>
              <a:buChar char="q"/>
            </a:pPr>
            <a:r>
              <a:rPr lang="fr-FR" sz="2400" b="1" dirty="0">
                <a:solidFill>
                  <a:srgbClr val="0033CC"/>
                </a:solidFill>
              </a:rPr>
              <a:t>Score de </a:t>
            </a:r>
            <a:r>
              <a:rPr lang="fr-FR" sz="2400" b="1" dirty="0" err="1">
                <a:solidFill>
                  <a:srgbClr val="0033CC"/>
                </a:solidFill>
              </a:rPr>
              <a:t>Calinski-Harabasz</a:t>
            </a:r>
            <a:r>
              <a:rPr lang="fr-FR" sz="2400" b="1" dirty="0">
                <a:solidFill>
                  <a:srgbClr val="0033CC"/>
                </a:solidFill>
              </a:rPr>
              <a:t> sur l'ensemble d'entraînement avec le modèle optimisé : 175135.16304566574</a:t>
            </a:r>
          </a:p>
          <a:p>
            <a:pPr marL="342900" indent="-342900" algn="just">
              <a:lnSpc>
                <a:spcPct val="150000"/>
              </a:lnSpc>
              <a:buFont typeface="Wingdings" panose="05000000000000000000" pitchFamily="2" charset="2"/>
              <a:buChar char="q"/>
            </a:pPr>
            <a:r>
              <a:rPr lang="fr-FR" sz="2400" b="1" dirty="0">
                <a:solidFill>
                  <a:srgbClr val="0033CC"/>
                </a:solidFill>
              </a:rPr>
              <a:t>Score de </a:t>
            </a:r>
            <a:r>
              <a:rPr lang="fr-FR" sz="2400" b="1" dirty="0" err="1">
                <a:solidFill>
                  <a:srgbClr val="0033CC"/>
                </a:solidFill>
              </a:rPr>
              <a:t>Calinski-Harabasz</a:t>
            </a:r>
            <a:r>
              <a:rPr lang="fr-FR" sz="2400" b="1" dirty="0">
                <a:solidFill>
                  <a:srgbClr val="0033CC"/>
                </a:solidFill>
              </a:rPr>
              <a:t> sur l'ensemble de test avec le modèle optimisé : 43515.20734702048</a:t>
            </a:r>
          </a:p>
          <a:p>
            <a:pPr algn="just">
              <a:lnSpc>
                <a:spcPct val="150000"/>
              </a:lnSpc>
            </a:pPr>
            <a:r>
              <a:rPr lang="fr-FR" sz="2400" dirty="0"/>
              <a:t>Les scores élevés, en particulier celui de l'ensemble d'entraînement, suggèrent que les clusters sont bien formés avec une bonne séparation et densité. Toutefois, la différence notable entre les scores d'entraînement et de test pourrait indiquer une certaine variance dans la qualité du clustering lorsqu'on passe d'un ensemble de données à l'autre.</a:t>
            </a:r>
            <a:endParaRPr lang="fr-FR" sz="2400" b="1" dirty="0"/>
          </a:p>
        </p:txBody>
      </p:sp>
    </p:spTree>
    <p:extLst>
      <p:ext uri="{BB962C8B-B14F-4D97-AF65-F5344CB8AC3E}">
        <p14:creationId xmlns:p14="http://schemas.microsoft.com/office/powerpoint/2010/main" val="173749548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286514AE-BDC4-3914-1F98-74A1E32F348C}"/>
              </a:ext>
            </a:extLst>
          </p:cNvPr>
          <p:cNvSpPr txBox="1"/>
          <p:nvPr/>
        </p:nvSpPr>
        <p:spPr>
          <a:xfrm>
            <a:off x="4648200" y="-135862"/>
            <a:ext cx="10566400" cy="1338828"/>
          </a:xfrm>
          <a:prstGeom prst="rect">
            <a:avLst/>
          </a:prstGeom>
          <a:noFill/>
        </p:spPr>
        <p:txBody>
          <a:bodyPr wrap="square">
            <a:spAutoFit/>
          </a:bodyPr>
          <a:lstStyle/>
          <a:p>
            <a:pPr algn="ctr">
              <a:lnSpc>
                <a:spcPts val="11200"/>
              </a:lnSpc>
            </a:pPr>
            <a:r>
              <a:rPr lang="en-US" sz="4400" dirty="0">
                <a:solidFill>
                  <a:srgbClr val="004AAD"/>
                </a:solidFill>
                <a:latin typeface="Nunito Sans Heavy"/>
              </a:rPr>
              <a:t>SVM</a:t>
            </a:r>
          </a:p>
        </p:txBody>
      </p:sp>
      <p:pic>
        <p:nvPicPr>
          <p:cNvPr id="6" name="Image 5">
            <a:extLst>
              <a:ext uri="{FF2B5EF4-FFF2-40B4-BE49-F238E27FC236}">
                <a16:creationId xmlns:a16="http://schemas.microsoft.com/office/drawing/2014/main" id="{D4E5B55E-E57B-41CB-B249-ABB9F8198020}"/>
              </a:ext>
            </a:extLst>
          </p:cNvPr>
          <p:cNvPicPr>
            <a:picLocks noChangeAspect="1"/>
          </p:cNvPicPr>
          <p:nvPr/>
        </p:nvPicPr>
        <p:blipFill>
          <a:blip r:embed="rId5"/>
          <a:stretch>
            <a:fillRect/>
          </a:stretch>
        </p:blipFill>
        <p:spPr>
          <a:xfrm>
            <a:off x="1332291" y="2451637"/>
            <a:ext cx="7964109" cy="4146755"/>
          </a:xfrm>
          <a:prstGeom prst="rect">
            <a:avLst/>
          </a:prstGeom>
        </p:spPr>
      </p:pic>
      <p:sp>
        <p:nvSpPr>
          <p:cNvPr id="16" name="ZoneTexte 15">
            <a:extLst>
              <a:ext uri="{FF2B5EF4-FFF2-40B4-BE49-F238E27FC236}">
                <a16:creationId xmlns:a16="http://schemas.microsoft.com/office/drawing/2014/main" id="{F284567C-FE09-494A-868A-56E1FBF1EE6A}"/>
              </a:ext>
            </a:extLst>
          </p:cNvPr>
          <p:cNvSpPr txBox="1"/>
          <p:nvPr/>
        </p:nvSpPr>
        <p:spPr>
          <a:xfrm>
            <a:off x="9951614" y="2045288"/>
            <a:ext cx="7469332" cy="6001643"/>
          </a:xfrm>
          <a:prstGeom prst="rect">
            <a:avLst/>
          </a:prstGeom>
          <a:noFill/>
        </p:spPr>
        <p:txBody>
          <a:bodyPr wrap="square">
            <a:spAutoFit/>
          </a:bodyPr>
          <a:lstStyle/>
          <a:p>
            <a:pPr algn="just">
              <a:lnSpc>
                <a:spcPct val="150000"/>
              </a:lnSpc>
            </a:pPr>
            <a:r>
              <a:rPr lang="fr-FR" sz="2400" b="0" i="1" dirty="0">
                <a:solidFill>
                  <a:srgbClr val="13343B"/>
                </a:solidFill>
                <a:effectLst/>
              </a:rPr>
              <a:t>le modèle SVM atteint une précision de 0,8108, ce qui est </a:t>
            </a:r>
            <a:r>
              <a:rPr lang="fr-FR" sz="2400" b="0" i="1" dirty="0" err="1">
                <a:solidFill>
                  <a:srgbClr val="13343B"/>
                </a:solidFill>
                <a:effectLst/>
              </a:rPr>
              <a:t>raisonnable.Sur</a:t>
            </a:r>
            <a:r>
              <a:rPr lang="fr-FR" sz="2400" b="0" i="1" dirty="0">
                <a:solidFill>
                  <a:srgbClr val="13343B"/>
                </a:solidFill>
                <a:effectLst/>
              </a:rPr>
              <a:t> l'ensemble de test, la précision est légèrement inférieure à 0,8063, mais reste acceptable.</a:t>
            </a:r>
          </a:p>
          <a:p>
            <a:pPr algn="just">
              <a:lnSpc>
                <a:spcPct val="150000"/>
              </a:lnSpc>
              <a:buFont typeface="Arial" panose="020B0604020202020204" pitchFamily="34" charset="0"/>
              <a:buChar char="•"/>
            </a:pPr>
            <a:endParaRPr lang="fr-FR" sz="2400" i="1" dirty="0">
              <a:solidFill>
                <a:srgbClr val="13343B"/>
              </a:solidFill>
            </a:endParaRPr>
          </a:p>
          <a:p>
            <a:pPr algn="just">
              <a:lnSpc>
                <a:spcPct val="150000"/>
              </a:lnSpc>
            </a:pPr>
            <a:r>
              <a:rPr lang="fr-FR" sz="2400" b="0" i="1" dirty="0">
                <a:solidFill>
                  <a:srgbClr val="13343B"/>
                </a:solidFill>
                <a:effectLst/>
              </a:rPr>
              <a:t>Cependant, le rapport de classification révèle un déséquilibre important entre les classes :</a:t>
            </a:r>
          </a:p>
          <a:p>
            <a:pPr algn="just">
              <a:buFont typeface="Arial" panose="020B0604020202020204" pitchFamily="34" charset="0"/>
              <a:buChar char="•"/>
            </a:pPr>
            <a:endParaRPr lang="fr-FR" sz="2400" i="1" dirty="0">
              <a:solidFill>
                <a:srgbClr val="13343B"/>
              </a:solidFill>
            </a:endParaRPr>
          </a:p>
          <a:p>
            <a:pPr marL="342900" indent="-342900" algn="just">
              <a:lnSpc>
                <a:spcPct val="150000"/>
              </a:lnSpc>
              <a:buFont typeface="Arial" panose="020B0604020202020204" pitchFamily="34" charset="0"/>
              <a:buChar char="•"/>
            </a:pPr>
            <a:r>
              <a:rPr lang="fr-FR" sz="2400" b="0" i="1" dirty="0">
                <a:solidFill>
                  <a:srgbClr val="13343B"/>
                </a:solidFill>
                <a:effectLst/>
              </a:rPr>
              <a:t>Pour la classe 0 (majorité), le modèle a une bonne précision de 0,94 mais un rappel limité à 0,81.</a:t>
            </a:r>
          </a:p>
          <a:p>
            <a:pPr algn="just">
              <a:buFont typeface="Arial" panose="020B0604020202020204" pitchFamily="34" charset="0"/>
              <a:buChar char="•"/>
            </a:pPr>
            <a:endParaRPr lang="fr-FR" sz="2400" b="0" i="1" dirty="0">
              <a:solidFill>
                <a:srgbClr val="13343B"/>
              </a:solidFill>
              <a:effectLst/>
            </a:endParaRPr>
          </a:p>
          <a:p>
            <a:pPr marL="342900" indent="-342900" algn="just">
              <a:buFont typeface="Arial" panose="020B0604020202020204" pitchFamily="34" charset="0"/>
              <a:buChar char="•"/>
            </a:pPr>
            <a:r>
              <a:rPr lang="fr-FR" sz="2400" b="0" i="1" dirty="0">
                <a:solidFill>
                  <a:srgbClr val="13343B"/>
                </a:solidFill>
                <a:effectLst/>
              </a:rPr>
              <a:t>Pour la classe 1 (minorité), la précision est faible à 0,53 mais le rappel est meilleur à 0,79.</a:t>
            </a:r>
          </a:p>
        </p:txBody>
      </p:sp>
    </p:spTree>
    <p:extLst>
      <p:ext uri="{BB962C8B-B14F-4D97-AF65-F5344CB8AC3E}">
        <p14:creationId xmlns:p14="http://schemas.microsoft.com/office/powerpoint/2010/main" val="379287686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169E989A-12B0-2C63-39F4-A18143365F48}"/>
              </a:ext>
            </a:extLst>
          </p:cNvPr>
          <p:cNvSpPr txBox="1"/>
          <p:nvPr/>
        </p:nvSpPr>
        <p:spPr>
          <a:xfrm>
            <a:off x="1905000" y="-100427"/>
            <a:ext cx="14959626" cy="1377300"/>
          </a:xfrm>
          <a:prstGeom prst="rect">
            <a:avLst/>
          </a:prstGeom>
          <a:noFill/>
        </p:spPr>
        <p:txBody>
          <a:bodyPr wrap="square">
            <a:spAutoFit/>
          </a:bodyPr>
          <a:lstStyle/>
          <a:p>
            <a:pPr algn="ctr">
              <a:lnSpc>
                <a:spcPts val="11200"/>
              </a:lnSpc>
            </a:pPr>
            <a:r>
              <a:rPr lang="en-US" sz="5400" dirty="0">
                <a:solidFill>
                  <a:srgbClr val="004AAD"/>
                </a:solidFill>
                <a:latin typeface="Nunito Sans Heavy"/>
              </a:rPr>
              <a:t>XGBOOST : LE MEILLEUR MODELE CHOISI</a:t>
            </a:r>
          </a:p>
        </p:txBody>
      </p:sp>
      <p:pic>
        <p:nvPicPr>
          <p:cNvPr id="6" name="Image 5">
            <a:extLst>
              <a:ext uri="{FF2B5EF4-FFF2-40B4-BE49-F238E27FC236}">
                <a16:creationId xmlns:a16="http://schemas.microsoft.com/office/drawing/2014/main" id="{785A7985-41AB-4884-CB18-DDFF678ACAD7}"/>
              </a:ext>
            </a:extLst>
          </p:cNvPr>
          <p:cNvPicPr>
            <a:picLocks noChangeAspect="1"/>
          </p:cNvPicPr>
          <p:nvPr/>
        </p:nvPicPr>
        <p:blipFill>
          <a:blip r:embed="rId3"/>
          <a:stretch>
            <a:fillRect/>
          </a:stretch>
        </p:blipFill>
        <p:spPr>
          <a:xfrm>
            <a:off x="846302" y="1638301"/>
            <a:ext cx="17882419" cy="8234734"/>
          </a:xfrm>
          <a:prstGeom prst="rect">
            <a:avLst/>
          </a:prstGeom>
        </p:spPr>
      </p:pic>
    </p:spTree>
    <p:extLst>
      <p:ext uri="{BB962C8B-B14F-4D97-AF65-F5344CB8AC3E}">
        <p14:creationId xmlns:p14="http://schemas.microsoft.com/office/powerpoint/2010/main" val="286046359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sp>
        <p:nvSpPr>
          <p:cNvPr id="3" name="TextBox 3"/>
          <p:cNvSpPr txBox="1"/>
          <p:nvPr/>
        </p:nvSpPr>
        <p:spPr>
          <a:xfrm>
            <a:off x="1676400" y="4160246"/>
            <a:ext cx="15397127" cy="1144544"/>
          </a:xfrm>
          <a:prstGeom prst="rect">
            <a:avLst/>
          </a:prstGeom>
        </p:spPr>
        <p:txBody>
          <a:bodyPr wrap="square" lIns="0" tIns="0" rIns="0" bIns="0" rtlCol="0" anchor="t">
            <a:spAutoFit/>
          </a:bodyPr>
          <a:lstStyle/>
          <a:p>
            <a:pPr marL="0" marR="0" lvl="0" indent="0" algn="ctr" defTabSz="914400" rtl="0" eaLnBrk="1" fontAlgn="auto" latinLnBrk="0" hangingPunct="1">
              <a:lnSpc>
                <a:spcPts val="8717"/>
              </a:lnSpc>
              <a:spcBef>
                <a:spcPct val="0"/>
              </a:spcBef>
              <a:spcAft>
                <a:spcPts val="0"/>
              </a:spcAft>
              <a:buClrTx/>
              <a:buSzTx/>
              <a:buFontTx/>
              <a:buNone/>
              <a:tabLst/>
              <a:defRPr/>
            </a:pPr>
            <a:r>
              <a:rPr lang="en-US" sz="8000" dirty="0">
                <a:solidFill>
                  <a:srgbClr val="FFFFFF"/>
                </a:solidFill>
                <a:latin typeface="Nunito Sans Heavy"/>
              </a:rPr>
              <a:t>3</a:t>
            </a:r>
            <a:r>
              <a:rPr kumimoji="0" lang="en-US" sz="8000" b="0" i="0" u="none" strike="noStrike" kern="1200" cap="none" spc="0" normalizeH="0" baseline="0" noProof="0" dirty="0">
                <a:ln>
                  <a:noFill/>
                </a:ln>
                <a:solidFill>
                  <a:srgbClr val="FFFFFF"/>
                </a:solidFill>
                <a:effectLst/>
                <a:uLnTx/>
                <a:uFillTx/>
                <a:latin typeface="Nunito Sans Heavy"/>
                <a:ea typeface="+mn-ea"/>
                <a:cs typeface="+mn-cs"/>
              </a:rPr>
              <a:t>. INTERFACE PLATE FORME</a:t>
            </a:r>
          </a:p>
        </p:txBody>
      </p:sp>
      <p:grpSp>
        <p:nvGrpSpPr>
          <p:cNvPr id="5" name="Group 5"/>
          <p:cNvGrpSpPr/>
          <p:nvPr/>
        </p:nvGrpSpPr>
        <p:grpSpPr>
          <a:xfrm>
            <a:off x="11620599" y="8775184"/>
            <a:ext cx="8523290" cy="4392438"/>
            <a:chOff x="0" y="0"/>
            <a:chExt cx="10424273" cy="5372100"/>
          </a:xfrm>
        </p:grpSpPr>
        <p:sp>
          <p:nvSpPr>
            <p:cNvPr id="6" name="Freeform 6"/>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solidFill>
              <a:srgbClr val="86C7ED"/>
            </a:solidFill>
          </p:spPr>
        </p:sp>
      </p:grpSp>
      <p:grpSp>
        <p:nvGrpSpPr>
          <p:cNvPr id="7" name="Group 7"/>
          <p:cNvGrpSpPr/>
          <p:nvPr/>
        </p:nvGrpSpPr>
        <p:grpSpPr>
          <a:xfrm>
            <a:off x="9916665" y="9258300"/>
            <a:ext cx="3407869" cy="4392438"/>
            <a:chOff x="0" y="0"/>
            <a:chExt cx="4167939" cy="5372100"/>
          </a:xfrm>
        </p:grpSpPr>
        <p:sp>
          <p:nvSpPr>
            <p:cNvPr id="8" name="Freeform 8"/>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solidFill>
              <a:srgbClr val="A066CB"/>
            </a:solidFill>
          </p:spPr>
        </p:sp>
      </p:grpSp>
      <p:grpSp>
        <p:nvGrpSpPr>
          <p:cNvPr id="9" name="Group 9"/>
          <p:cNvGrpSpPr/>
          <p:nvPr/>
        </p:nvGrpSpPr>
        <p:grpSpPr>
          <a:xfrm rot="-10800000">
            <a:off x="-3602767" y="-3778684"/>
            <a:ext cx="11903735" cy="6226137"/>
            <a:chOff x="0" y="0"/>
            <a:chExt cx="10270904" cy="5372100"/>
          </a:xfrm>
        </p:grpSpPr>
        <p:sp>
          <p:nvSpPr>
            <p:cNvPr id="10" name="Freeform 10"/>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sp>
      </p:grpSp>
    </p:spTree>
    <p:extLst>
      <p:ext uri="{BB962C8B-B14F-4D97-AF65-F5344CB8AC3E}">
        <p14:creationId xmlns:p14="http://schemas.microsoft.com/office/powerpoint/2010/main" val="107215339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169E989A-12B0-2C63-39F4-A18143365F48}"/>
              </a:ext>
            </a:extLst>
          </p:cNvPr>
          <p:cNvSpPr txBox="1"/>
          <p:nvPr/>
        </p:nvSpPr>
        <p:spPr>
          <a:xfrm>
            <a:off x="2709905" y="20919"/>
            <a:ext cx="14959626" cy="1377300"/>
          </a:xfrm>
          <a:prstGeom prst="rect">
            <a:avLst/>
          </a:prstGeom>
          <a:noFill/>
        </p:spPr>
        <p:txBody>
          <a:bodyPr wrap="square">
            <a:spAutoFit/>
          </a:bodyPr>
          <a:lstStyle/>
          <a:p>
            <a:pPr algn="ctr">
              <a:lnSpc>
                <a:spcPts val="11200"/>
              </a:lnSpc>
            </a:pPr>
            <a:r>
              <a:rPr lang="en-US" sz="5400" dirty="0">
                <a:solidFill>
                  <a:srgbClr val="004AAD"/>
                </a:solidFill>
                <a:latin typeface="Nunito Sans Heavy"/>
              </a:rPr>
              <a:t>INTERFACE</a:t>
            </a:r>
          </a:p>
        </p:txBody>
      </p:sp>
      <p:pic>
        <p:nvPicPr>
          <p:cNvPr id="4" name="Image 3">
            <a:extLst>
              <a:ext uri="{FF2B5EF4-FFF2-40B4-BE49-F238E27FC236}">
                <a16:creationId xmlns:a16="http://schemas.microsoft.com/office/drawing/2014/main" id="{A8A92259-0660-CBF6-7D29-D19AE55CBAE8}"/>
              </a:ext>
            </a:extLst>
          </p:cNvPr>
          <p:cNvPicPr>
            <a:picLocks noChangeAspect="1"/>
          </p:cNvPicPr>
          <p:nvPr/>
        </p:nvPicPr>
        <p:blipFill>
          <a:blip r:embed="rId5"/>
          <a:stretch>
            <a:fillRect/>
          </a:stretch>
        </p:blipFill>
        <p:spPr>
          <a:xfrm>
            <a:off x="0" y="1409700"/>
            <a:ext cx="18288000" cy="8856381"/>
          </a:xfrm>
          <a:prstGeom prst="rect">
            <a:avLst/>
          </a:prstGeom>
        </p:spPr>
      </p:pic>
    </p:spTree>
    <p:extLst>
      <p:ext uri="{BB962C8B-B14F-4D97-AF65-F5344CB8AC3E}">
        <p14:creationId xmlns:p14="http://schemas.microsoft.com/office/powerpoint/2010/main" val="59990389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169E989A-12B0-2C63-39F4-A18143365F48}"/>
              </a:ext>
            </a:extLst>
          </p:cNvPr>
          <p:cNvSpPr txBox="1"/>
          <p:nvPr/>
        </p:nvSpPr>
        <p:spPr>
          <a:xfrm>
            <a:off x="2709905" y="20919"/>
            <a:ext cx="14959626" cy="1377300"/>
          </a:xfrm>
          <a:prstGeom prst="rect">
            <a:avLst/>
          </a:prstGeom>
          <a:noFill/>
        </p:spPr>
        <p:txBody>
          <a:bodyPr wrap="square">
            <a:spAutoFit/>
          </a:bodyPr>
          <a:lstStyle/>
          <a:p>
            <a:pPr algn="ctr">
              <a:lnSpc>
                <a:spcPts val="11200"/>
              </a:lnSpc>
            </a:pPr>
            <a:r>
              <a:rPr lang="en-US" sz="5400" dirty="0">
                <a:solidFill>
                  <a:srgbClr val="004AAD"/>
                </a:solidFill>
                <a:latin typeface="Nunito Sans Heavy"/>
              </a:rPr>
              <a:t>INTERFACE</a:t>
            </a:r>
          </a:p>
        </p:txBody>
      </p:sp>
      <p:pic>
        <p:nvPicPr>
          <p:cNvPr id="17" name="Image 16">
            <a:extLst>
              <a:ext uri="{FF2B5EF4-FFF2-40B4-BE49-F238E27FC236}">
                <a16:creationId xmlns:a16="http://schemas.microsoft.com/office/drawing/2014/main" id="{F67DCDEB-FC9E-0B9D-5D6E-37BC40F6FE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383505"/>
            <a:ext cx="12229034" cy="8679755"/>
          </a:xfrm>
          <a:prstGeom prst="rect">
            <a:avLst/>
          </a:prstGeom>
        </p:spPr>
      </p:pic>
    </p:spTree>
    <p:extLst>
      <p:ext uri="{BB962C8B-B14F-4D97-AF65-F5344CB8AC3E}">
        <p14:creationId xmlns:p14="http://schemas.microsoft.com/office/powerpoint/2010/main" val="61544831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169E989A-12B0-2C63-39F4-A18143365F48}"/>
              </a:ext>
            </a:extLst>
          </p:cNvPr>
          <p:cNvSpPr txBox="1"/>
          <p:nvPr/>
        </p:nvSpPr>
        <p:spPr>
          <a:xfrm>
            <a:off x="2709905" y="20919"/>
            <a:ext cx="14959626" cy="1377300"/>
          </a:xfrm>
          <a:prstGeom prst="rect">
            <a:avLst/>
          </a:prstGeom>
          <a:noFill/>
        </p:spPr>
        <p:txBody>
          <a:bodyPr wrap="square">
            <a:spAutoFit/>
          </a:bodyPr>
          <a:lstStyle/>
          <a:p>
            <a:pPr algn="ctr">
              <a:lnSpc>
                <a:spcPts val="11200"/>
              </a:lnSpc>
            </a:pPr>
            <a:r>
              <a:rPr lang="en-US" sz="5400" dirty="0">
                <a:solidFill>
                  <a:srgbClr val="004AAD"/>
                </a:solidFill>
                <a:latin typeface="Nunito Sans Heavy"/>
              </a:rPr>
              <a:t>INTERFACE</a:t>
            </a:r>
          </a:p>
        </p:txBody>
      </p:sp>
      <p:pic>
        <p:nvPicPr>
          <p:cNvPr id="15" name="Image 14">
            <a:extLst>
              <a:ext uri="{FF2B5EF4-FFF2-40B4-BE49-F238E27FC236}">
                <a16:creationId xmlns:a16="http://schemas.microsoft.com/office/drawing/2014/main" id="{9635256A-D4B4-2AA0-2181-3B220FEB4C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68681"/>
            <a:ext cx="17974612" cy="8527819"/>
          </a:xfrm>
          <a:prstGeom prst="rect">
            <a:avLst/>
          </a:prstGeom>
        </p:spPr>
      </p:pic>
    </p:spTree>
    <p:extLst>
      <p:ext uri="{BB962C8B-B14F-4D97-AF65-F5344CB8AC3E}">
        <p14:creationId xmlns:p14="http://schemas.microsoft.com/office/powerpoint/2010/main" val="29916322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sp>
        <p:nvSpPr>
          <p:cNvPr id="3" name="TextBox 3"/>
          <p:cNvSpPr txBox="1"/>
          <p:nvPr/>
        </p:nvSpPr>
        <p:spPr>
          <a:xfrm>
            <a:off x="3729073" y="4160246"/>
            <a:ext cx="10829854" cy="1148397"/>
          </a:xfrm>
          <a:prstGeom prst="rect">
            <a:avLst/>
          </a:prstGeom>
        </p:spPr>
        <p:txBody>
          <a:bodyPr lIns="0" tIns="0" rIns="0" bIns="0" rtlCol="0" anchor="t">
            <a:spAutoFit/>
          </a:bodyPr>
          <a:lstStyle/>
          <a:p>
            <a:pPr marL="0" marR="0" lvl="0" indent="0" algn="ctr" defTabSz="914400" rtl="0" eaLnBrk="1" fontAlgn="auto" latinLnBrk="0" hangingPunct="1">
              <a:lnSpc>
                <a:spcPts val="8717"/>
              </a:lnSpc>
              <a:spcBef>
                <a:spcPct val="0"/>
              </a:spcBef>
              <a:spcAft>
                <a:spcPts val="0"/>
              </a:spcAft>
              <a:buClrTx/>
              <a:buSzTx/>
              <a:buFontTx/>
              <a:buNone/>
              <a:tabLst/>
              <a:defRPr/>
            </a:pPr>
            <a:r>
              <a:rPr lang="en-US" sz="8000" dirty="0">
                <a:solidFill>
                  <a:srgbClr val="FFFFFF"/>
                </a:solidFill>
                <a:latin typeface="Nunito Sans Heavy"/>
              </a:rPr>
              <a:t>0. Introduction</a:t>
            </a:r>
          </a:p>
        </p:txBody>
      </p:sp>
      <p:grpSp>
        <p:nvGrpSpPr>
          <p:cNvPr id="5" name="Group 5"/>
          <p:cNvGrpSpPr/>
          <p:nvPr/>
        </p:nvGrpSpPr>
        <p:grpSpPr>
          <a:xfrm>
            <a:off x="11620599" y="8775184"/>
            <a:ext cx="8523290" cy="4392438"/>
            <a:chOff x="0" y="0"/>
            <a:chExt cx="10424273" cy="5372100"/>
          </a:xfrm>
        </p:grpSpPr>
        <p:sp>
          <p:nvSpPr>
            <p:cNvPr id="6" name="Freeform 6"/>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solidFill>
              <a:srgbClr val="86C7ED"/>
            </a:solidFill>
          </p:spPr>
        </p:sp>
      </p:grpSp>
      <p:grpSp>
        <p:nvGrpSpPr>
          <p:cNvPr id="7" name="Group 7"/>
          <p:cNvGrpSpPr/>
          <p:nvPr/>
        </p:nvGrpSpPr>
        <p:grpSpPr>
          <a:xfrm>
            <a:off x="9916665" y="9258300"/>
            <a:ext cx="3407869" cy="4392438"/>
            <a:chOff x="0" y="0"/>
            <a:chExt cx="4167939" cy="5372100"/>
          </a:xfrm>
        </p:grpSpPr>
        <p:sp>
          <p:nvSpPr>
            <p:cNvPr id="8" name="Freeform 8"/>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solidFill>
              <a:srgbClr val="A066CB"/>
            </a:solidFill>
          </p:spPr>
        </p:sp>
      </p:grpSp>
      <p:grpSp>
        <p:nvGrpSpPr>
          <p:cNvPr id="9" name="Group 9"/>
          <p:cNvGrpSpPr/>
          <p:nvPr/>
        </p:nvGrpSpPr>
        <p:grpSpPr>
          <a:xfrm rot="-10800000">
            <a:off x="-3602767" y="-3778684"/>
            <a:ext cx="11903735" cy="6226137"/>
            <a:chOff x="0" y="0"/>
            <a:chExt cx="10270904" cy="5372100"/>
          </a:xfrm>
        </p:grpSpPr>
        <p:sp>
          <p:nvSpPr>
            <p:cNvPr id="10" name="Freeform 10"/>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sp>
      </p:gr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6693" y="-987553"/>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840302" y="-3508202"/>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4" name="ZoneTexte 13">
            <a:extLst>
              <a:ext uri="{FF2B5EF4-FFF2-40B4-BE49-F238E27FC236}">
                <a16:creationId xmlns:a16="http://schemas.microsoft.com/office/drawing/2014/main" id="{169E989A-12B0-2C63-39F4-A18143365F48}"/>
              </a:ext>
            </a:extLst>
          </p:cNvPr>
          <p:cNvSpPr txBox="1"/>
          <p:nvPr/>
        </p:nvSpPr>
        <p:spPr>
          <a:xfrm>
            <a:off x="2709905" y="20919"/>
            <a:ext cx="14959626" cy="1377300"/>
          </a:xfrm>
          <a:prstGeom prst="rect">
            <a:avLst/>
          </a:prstGeom>
          <a:noFill/>
        </p:spPr>
        <p:txBody>
          <a:bodyPr wrap="square">
            <a:spAutoFit/>
          </a:bodyPr>
          <a:lstStyle/>
          <a:p>
            <a:pPr algn="ctr">
              <a:lnSpc>
                <a:spcPts val="11200"/>
              </a:lnSpc>
            </a:pPr>
            <a:r>
              <a:rPr lang="en-US" sz="5400" dirty="0">
                <a:solidFill>
                  <a:srgbClr val="004AAD"/>
                </a:solidFill>
                <a:latin typeface="Nunito Sans Heavy"/>
              </a:rPr>
              <a:t>CONCLUSION</a:t>
            </a:r>
          </a:p>
        </p:txBody>
      </p:sp>
      <p:sp>
        <p:nvSpPr>
          <p:cNvPr id="13" name="ZoneTexte 12">
            <a:extLst>
              <a:ext uri="{FF2B5EF4-FFF2-40B4-BE49-F238E27FC236}">
                <a16:creationId xmlns:a16="http://schemas.microsoft.com/office/drawing/2014/main" id="{66F8888A-9EFB-4FC0-ACDA-64005935CC3E}"/>
              </a:ext>
            </a:extLst>
          </p:cNvPr>
          <p:cNvSpPr txBox="1"/>
          <p:nvPr/>
        </p:nvSpPr>
        <p:spPr>
          <a:xfrm>
            <a:off x="921347" y="2247775"/>
            <a:ext cx="14552908" cy="1569660"/>
          </a:xfrm>
          <a:prstGeom prst="rect">
            <a:avLst/>
          </a:prstGeom>
          <a:noFill/>
        </p:spPr>
        <p:txBody>
          <a:bodyPr wrap="square">
            <a:spAutoFit/>
          </a:bodyPr>
          <a:lstStyle/>
          <a:p>
            <a:pPr marL="342900" indent="-342900" algn="just">
              <a:buFont typeface="Wingdings" panose="05000000000000000000" pitchFamily="2" charset="2"/>
              <a:buChar char="q"/>
            </a:pPr>
            <a:r>
              <a:rPr lang="fr-FR" sz="2400" b="0" i="0" dirty="0">
                <a:solidFill>
                  <a:srgbClr val="13343B"/>
                </a:solidFill>
                <a:effectLst/>
                <a:latin typeface="Palatino Linotype" panose="02040502050505030304" pitchFamily="18" charset="0"/>
              </a:rPr>
              <a:t>Les données qui nous ont été fournies constituaient des informations sur les clients d'une banque, avec 14 caractéristiques telles que le score de crédit, la géographie, le genre, l'âge, l'ancienneté, le solde, le nombre de produits détenus, la possession d'une carte de crédit, le statut de membre actif et le salaire estimé. La variable cible "</a:t>
            </a:r>
            <a:r>
              <a:rPr lang="fr-FR" sz="2400" b="0" i="0" dirty="0" err="1">
                <a:solidFill>
                  <a:srgbClr val="13343B"/>
                </a:solidFill>
                <a:effectLst/>
                <a:latin typeface="Palatino Linotype" panose="02040502050505030304" pitchFamily="18" charset="0"/>
              </a:rPr>
              <a:t>Exited</a:t>
            </a:r>
            <a:r>
              <a:rPr lang="fr-FR" sz="2400" b="0" i="0" dirty="0">
                <a:solidFill>
                  <a:srgbClr val="13343B"/>
                </a:solidFill>
                <a:effectLst/>
                <a:latin typeface="Palatino Linotype" panose="02040502050505030304" pitchFamily="18" charset="0"/>
              </a:rPr>
              <a:t>" indique si un client s'est désabonné (1) ou non (0) de la banque.</a:t>
            </a:r>
            <a:endParaRPr lang="fr-FR" sz="2400" dirty="0">
              <a:latin typeface="Palatino Linotype" panose="02040502050505030304" pitchFamily="18" charset="0"/>
            </a:endParaRPr>
          </a:p>
        </p:txBody>
      </p:sp>
      <p:sp>
        <p:nvSpPr>
          <p:cNvPr id="15" name="ZoneTexte 14">
            <a:extLst>
              <a:ext uri="{FF2B5EF4-FFF2-40B4-BE49-F238E27FC236}">
                <a16:creationId xmlns:a16="http://schemas.microsoft.com/office/drawing/2014/main" id="{B48504F0-D612-492E-A361-4DA73F1965B0}"/>
              </a:ext>
            </a:extLst>
          </p:cNvPr>
          <p:cNvSpPr txBox="1"/>
          <p:nvPr/>
        </p:nvSpPr>
        <p:spPr>
          <a:xfrm>
            <a:off x="3062245" y="4499005"/>
            <a:ext cx="14607286" cy="3046988"/>
          </a:xfrm>
          <a:prstGeom prst="rect">
            <a:avLst/>
          </a:prstGeom>
          <a:noFill/>
        </p:spPr>
        <p:txBody>
          <a:bodyPr wrap="square">
            <a:spAutoFit/>
          </a:bodyPr>
          <a:lstStyle/>
          <a:p>
            <a:pPr marL="342900" indent="-342900" algn="just">
              <a:buFont typeface="Wingdings" panose="05000000000000000000" pitchFamily="2" charset="2"/>
              <a:buChar char="q"/>
            </a:pPr>
            <a:r>
              <a:rPr lang="fr-FR" sz="2400" b="0" i="0" dirty="0">
                <a:solidFill>
                  <a:srgbClr val="13343B"/>
                </a:solidFill>
                <a:effectLst/>
                <a:latin typeface="Palatino Linotype" panose="02040502050505030304" pitchFamily="18" charset="0"/>
              </a:rPr>
              <a:t>Les performances varient considérablement d'un modèle à l'autre sur les données de test. les modèles comme </a:t>
            </a:r>
            <a:r>
              <a:rPr lang="fr-FR" sz="2400" b="1" i="0" dirty="0" err="1">
                <a:solidFill>
                  <a:srgbClr val="13343B"/>
                </a:solidFill>
                <a:effectLst/>
                <a:latin typeface="Palatino Linotype" panose="02040502050505030304" pitchFamily="18" charset="0"/>
              </a:rPr>
              <a:t>XGBoost</a:t>
            </a:r>
            <a:r>
              <a:rPr lang="fr-FR" sz="2400" b="0" i="0" dirty="0">
                <a:solidFill>
                  <a:srgbClr val="13343B"/>
                </a:solidFill>
                <a:effectLst/>
                <a:latin typeface="Palatino Linotype" panose="02040502050505030304" pitchFamily="18" charset="0"/>
              </a:rPr>
              <a:t> couplé avec SMOTE atteignent des précisions raisonnables autour de 0,85-0,86, avec des scores F1 et AUC-ROC dans la même gamme. Cependant, ils souffrent encore d'un déséquilibre entre les classes, avec des métriques inférieures pour la classe minoritaire.</a:t>
            </a:r>
          </a:p>
          <a:p>
            <a:pPr algn="just"/>
            <a:endParaRPr lang="fr-FR" sz="2400" dirty="0">
              <a:solidFill>
                <a:srgbClr val="13343B"/>
              </a:solidFill>
              <a:latin typeface="Palatino Linotype" panose="02040502050505030304" pitchFamily="18" charset="0"/>
            </a:endParaRPr>
          </a:p>
          <a:p>
            <a:pPr marL="342900" indent="-342900" algn="just">
              <a:buFont typeface="Wingdings" panose="05000000000000000000" pitchFamily="2" charset="2"/>
              <a:buChar char="q"/>
            </a:pPr>
            <a:r>
              <a:rPr lang="fr-FR" sz="2400" b="0" i="0" dirty="0">
                <a:solidFill>
                  <a:srgbClr val="13343B"/>
                </a:solidFill>
                <a:effectLst/>
                <a:latin typeface="Palatino Linotype" panose="02040502050505030304" pitchFamily="18" charset="0"/>
              </a:rPr>
              <a:t>D'autres modèles comme KNN et SVM ont des performances plus modestes, avec des précisions autour de 0,80-0,82. Ils présentent également des déséquilibres marqués entre les classes, la classe minoritaire ayant généralement une précision et un rappel inférieurs.</a:t>
            </a:r>
            <a:endParaRPr lang="fr-FR" sz="2400" dirty="0">
              <a:latin typeface="Palatino Linotype" panose="02040502050505030304" pitchFamily="18" charset="0"/>
            </a:endParaRPr>
          </a:p>
        </p:txBody>
      </p:sp>
      <p:sp>
        <p:nvSpPr>
          <p:cNvPr id="16" name="ZoneTexte 15">
            <a:extLst>
              <a:ext uri="{FF2B5EF4-FFF2-40B4-BE49-F238E27FC236}">
                <a16:creationId xmlns:a16="http://schemas.microsoft.com/office/drawing/2014/main" id="{CB6589FC-8A01-43B8-88A0-77BDF06A7CBF}"/>
              </a:ext>
            </a:extLst>
          </p:cNvPr>
          <p:cNvSpPr txBox="1"/>
          <p:nvPr/>
        </p:nvSpPr>
        <p:spPr>
          <a:xfrm>
            <a:off x="935861" y="8200129"/>
            <a:ext cx="13929063" cy="1200329"/>
          </a:xfrm>
          <a:prstGeom prst="rect">
            <a:avLst/>
          </a:prstGeom>
          <a:noFill/>
        </p:spPr>
        <p:txBody>
          <a:bodyPr wrap="square">
            <a:spAutoFit/>
          </a:bodyPr>
          <a:lstStyle/>
          <a:p>
            <a:pPr marL="342900" indent="-342900" algn="just">
              <a:buFont typeface="Wingdings" panose="05000000000000000000" pitchFamily="2" charset="2"/>
              <a:buChar char="q"/>
            </a:pPr>
            <a:r>
              <a:rPr lang="fr-FR" sz="2400" b="0" i="0" dirty="0">
                <a:solidFill>
                  <a:srgbClr val="13343B"/>
                </a:solidFill>
                <a:effectLst/>
                <a:latin typeface="Palatino Linotype" panose="02040502050505030304" pitchFamily="18" charset="0"/>
              </a:rPr>
              <a:t>Ces déséquilibres</a:t>
            </a:r>
            <a:r>
              <a:rPr lang="fr-FR" sz="2400" dirty="0">
                <a:solidFill>
                  <a:srgbClr val="13343B"/>
                </a:solidFill>
                <a:latin typeface="Palatino Linotype" panose="02040502050505030304" pitchFamily="18" charset="0"/>
              </a:rPr>
              <a:t> peuvent encore être réduit en faisant u</a:t>
            </a:r>
            <a:r>
              <a:rPr lang="fr-FR" sz="2400" b="0" i="0" dirty="0">
                <a:solidFill>
                  <a:srgbClr val="13343B"/>
                </a:solidFill>
                <a:effectLst/>
                <a:latin typeface="Palatino Linotype" panose="02040502050505030304" pitchFamily="18" charset="0"/>
              </a:rPr>
              <a:t>ne optimisation supplémentaire du modèle, ainsi que d’autres techniques de rééquilibrage des classes, sont des solutions d'amélioration </a:t>
            </a:r>
            <a:r>
              <a:rPr lang="fr-FR" sz="2400" dirty="0">
                <a:solidFill>
                  <a:srgbClr val="13343B"/>
                </a:solidFill>
                <a:latin typeface="Palatino Linotype" panose="02040502050505030304" pitchFamily="18" charset="0"/>
              </a:rPr>
              <a:t>d</a:t>
            </a:r>
            <a:r>
              <a:rPr lang="fr-FR" sz="2400" b="0" i="0" dirty="0">
                <a:solidFill>
                  <a:srgbClr val="13343B"/>
                </a:solidFill>
                <a:effectLst/>
                <a:latin typeface="Palatino Linotype" panose="02040502050505030304" pitchFamily="18" charset="0"/>
              </a:rPr>
              <a:t>es performances, en particulier sur la classe minoritaire</a:t>
            </a:r>
            <a:r>
              <a:rPr lang="fr-FR" sz="2400" dirty="0">
                <a:solidFill>
                  <a:srgbClr val="13343B"/>
                </a:solidFill>
                <a:latin typeface="Palatino Linotype" panose="02040502050505030304" pitchFamily="18" charset="0"/>
              </a:rPr>
              <a:t> </a:t>
            </a:r>
            <a:endParaRPr lang="fr-FR" sz="2400" dirty="0">
              <a:latin typeface="Palatino Linotype" panose="02040502050505030304" pitchFamily="18" charset="0"/>
            </a:endParaRPr>
          </a:p>
        </p:txBody>
      </p:sp>
    </p:spTree>
    <p:extLst>
      <p:ext uri="{BB962C8B-B14F-4D97-AF65-F5344CB8AC3E}">
        <p14:creationId xmlns:p14="http://schemas.microsoft.com/office/powerpoint/2010/main" val="7635831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ZoneTexte 5">
            <a:extLst>
              <a:ext uri="{FF2B5EF4-FFF2-40B4-BE49-F238E27FC236}">
                <a16:creationId xmlns:a16="http://schemas.microsoft.com/office/drawing/2014/main" id="{D5D22011-E6D9-AD5F-88F7-1633C4AE0436}"/>
              </a:ext>
            </a:extLst>
          </p:cNvPr>
          <p:cNvSpPr txBox="1"/>
          <p:nvPr/>
        </p:nvSpPr>
        <p:spPr>
          <a:xfrm>
            <a:off x="381000" y="2518403"/>
            <a:ext cx="17106887" cy="7109639"/>
          </a:xfrm>
          <a:prstGeom prst="rect">
            <a:avLst/>
          </a:prstGeom>
          <a:noFill/>
        </p:spPr>
        <p:txBody>
          <a:bodyPr wrap="square">
            <a:spAutoFit/>
          </a:bodyPr>
          <a:lstStyle/>
          <a:p>
            <a:pPr marL="457200" indent="-457200" algn="just">
              <a:buFont typeface="Wingdings" panose="05000000000000000000" pitchFamily="2" charset="2"/>
              <a:buChar char="q"/>
            </a:pPr>
            <a:r>
              <a:rPr lang="fr-FR" sz="3200" dirty="0">
                <a:latin typeface="Palatino Linotype" panose="02040502050505030304" pitchFamily="18" charset="0"/>
              </a:rPr>
              <a:t>Nous nous mettons dans la peau d’un Data </a:t>
            </a:r>
            <a:r>
              <a:rPr lang="fr-FR" sz="3200" dirty="0" err="1">
                <a:latin typeface="Palatino Linotype" panose="02040502050505030304" pitchFamily="18" charset="0"/>
              </a:rPr>
              <a:t>Scientist</a:t>
            </a:r>
            <a:r>
              <a:rPr lang="fr-FR" sz="3200" dirty="0">
                <a:latin typeface="Palatino Linotype" panose="02040502050505030304" pitchFamily="18" charset="0"/>
              </a:rPr>
              <a:t> au sein de "</a:t>
            </a:r>
            <a:r>
              <a:rPr lang="fr-FR" sz="3200" dirty="0" err="1">
                <a:latin typeface="Palatino Linotype" panose="02040502050505030304" pitchFamily="18" charset="0"/>
              </a:rPr>
              <a:t>fortuneo</a:t>
            </a:r>
            <a:r>
              <a:rPr lang="fr-FR" sz="3200" dirty="0">
                <a:latin typeface="Palatino Linotype" panose="02040502050505030304" pitchFamily="18" charset="0"/>
              </a:rPr>
              <a:t> banque", une banque en ligne qui propose une gamme variée de services financiers et bancaires pour des personnes ayant peu ou pas du tout d'historique de prêt.</a:t>
            </a:r>
          </a:p>
          <a:p>
            <a:pPr marL="457200" indent="-457200" algn="just">
              <a:buFont typeface="Wingdings" panose="05000000000000000000" pitchFamily="2" charset="2"/>
              <a:buChar char="q"/>
            </a:pPr>
            <a:endParaRPr lang="fr-FR" sz="3200" dirty="0">
              <a:latin typeface="Palatino Linotype" panose="02040502050505030304" pitchFamily="18" charset="0"/>
            </a:endParaRPr>
          </a:p>
          <a:p>
            <a:pPr marL="457200" indent="-457200" algn="just">
              <a:buFont typeface="Wingdings" panose="05000000000000000000" pitchFamily="2" charset="2"/>
              <a:buChar char="q"/>
            </a:pPr>
            <a:r>
              <a:rPr lang="fr-FR" sz="3200" b="1" dirty="0">
                <a:latin typeface="Palatino Linotype" panose="02040502050505030304" pitchFamily="18" charset="0"/>
              </a:rPr>
              <a:t>L’entreprise</a:t>
            </a:r>
            <a:r>
              <a:rPr lang="fr-FR" sz="3200" dirty="0">
                <a:latin typeface="Palatino Linotype" panose="02040502050505030304" pitchFamily="18" charset="0"/>
              </a:rPr>
              <a:t> souhaite mettre en œuvre un outil de “</a:t>
            </a:r>
            <a:r>
              <a:rPr lang="fr-FR" sz="3200" dirty="0" err="1">
                <a:latin typeface="Palatino Linotype" panose="02040502050505030304" pitchFamily="18" charset="0"/>
              </a:rPr>
              <a:t>churn</a:t>
            </a:r>
            <a:r>
              <a:rPr lang="fr-FR" sz="3200" dirty="0">
                <a:latin typeface="Palatino Linotype" panose="02040502050505030304" pitchFamily="18" charset="0"/>
              </a:rPr>
              <a:t> </a:t>
            </a:r>
            <a:r>
              <a:rPr lang="fr-FR" sz="3200" dirty="0" err="1">
                <a:latin typeface="Palatino Linotype" panose="02040502050505030304" pitchFamily="18" charset="0"/>
              </a:rPr>
              <a:t>scoring</a:t>
            </a:r>
            <a:r>
              <a:rPr lang="fr-FR" sz="3200" dirty="0">
                <a:latin typeface="Palatino Linotype" panose="02040502050505030304" pitchFamily="18" charset="0"/>
              </a:rPr>
              <a:t>” pour calculer la probabilité qu’un client quitte la banque, puis classifie le client en ‘</a:t>
            </a:r>
            <a:r>
              <a:rPr lang="fr-FR" sz="3200" dirty="0" err="1">
                <a:latin typeface="Palatino Linotype" panose="02040502050505030304" pitchFamily="18" charset="0"/>
              </a:rPr>
              <a:t>churn</a:t>
            </a:r>
            <a:r>
              <a:rPr lang="fr-FR" sz="3200" dirty="0">
                <a:latin typeface="Palatino Linotype" panose="02040502050505030304" pitchFamily="18" charset="0"/>
              </a:rPr>
              <a:t>’ ou pas. Elle souhaite donc développer un algorithme de classification en s’appuyant sur des sources de données variées (données comportementales, données provenant d'autres institutions financières, etc.).</a:t>
            </a:r>
          </a:p>
          <a:p>
            <a:pPr marL="457200" indent="-457200" algn="just">
              <a:buFont typeface="Wingdings" panose="05000000000000000000" pitchFamily="2" charset="2"/>
              <a:buChar char="q"/>
            </a:pPr>
            <a:endParaRPr lang="fr-FR" sz="3200" dirty="0">
              <a:latin typeface="Palatino Linotype" panose="02040502050505030304" pitchFamily="18" charset="0"/>
            </a:endParaRPr>
          </a:p>
          <a:p>
            <a:pPr marL="571500" indent="-571500" algn="just">
              <a:buFont typeface="Wingdings" panose="05000000000000000000" pitchFamily="2" charset="2"/>
              <a:buChar char="q"/>
            </a:pPr>
            <a:r>
              <a:rPr lang="fr-FR" sz="3600" b="1" dirty="0">
                <a:latin typeface="Palatino Linotype" panose="02040502050505030304" pitchFamily="18" charset="0"/>
              </a:rPr>
              <a:t>Objectif :</a:t>
            </a:r>
            <a:r>
              <a:rPr lang="fr-FR" sz="3200" b="1" dirty="0">
                <a:latin typeface="Palatino Linotype" panose="02040502050505030304" pitchFamily="18" charset="0"/>
              </a:rPr>
              <a:t> </a:t>
            </a:r>
            <a:r>
              <a:rPr lang="fr-FR" sz="3200" dirty="0">
                <a:latin typeface="Palatino Linotype" panose="02040502050505030304" pitchFamily="18" charset="0"/>
              </a:rPr>
              <a:t>Identifier les clients susceptibles de quitter la banque.</a:t>
            </a:r>
          </a:p>
          <a:p>
            <a:pPr marL="457200" indent="-457200" algn="just">
              <a:buFont typeface="Wingdings" panose="05000000000000000000" pitchFamily="2" charset="2"/>
              <a:buChar char="q"/>
            </a:pPr>
            <a:endParaRPr lang="fr-FR" sz="3200" dirty="0">
              <a:latin typeface="Palatino Linotype" panose="02040502050505030304" pitchFamily="18" charset="0"/>
            </a:endParaRPr>
          </a:p>
          <a:p>
            <a:pPr marL="571500" indent="-571500" algn="just">
              <a:buFont typeface="Wingdings" panose="05000000000000000000" pitchFamily="2" charset="2"/>
              <a:buChar char="q"/>
            </a:pPr>
            <a:r>
              <a:rPr lang="fr-FR" sz="3600" b="1" dirty="0">
                <a:latin typeface="Palatino Linotype" panose="02040502050505030304" pitchFamily="18" charset="0"/>
              </a:rPr>
              <a:t>Impact : </a:t>
            </a:r>
            <a:r>
              <a:rPr lang="fr-FR" sz="3200" dirty="0">
                <a:latin typeface="Palatino Linotype" panose="02040502050505030304" pitchFamily="18" charset="0"/>
              </a:rPr>
              <a:t>Réduire le </a:t>
            </a:r>
            <a:r>
              <a:rPr lang="fr-FR" sz="3200" dirty="0" err="1">
                <a:latin typeface="Palatino Linotype" panose="02040502050505030304" pitchFamily="18" charset="0"/>
              </a:rPr>
              <a:t>churn</a:t>
            </a:r>
            <a:r>
              <a:rPr lang="fr-FR" sz="3200" dirty="0">
                <a:latin typeface="Palatino Linotype" panose="02040502050505030304" pitchFamily="18" charset="0"/>
              </a:rPr>
              <a:t> en prenant des mesures préventives ciblées pour retenir les clients à haut risque.</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sp>
        <p:nvSpPr>
          <p:cNvPr id="3" name="TextBox 3"/>
          <p:cNvSpPr txBox="1"/>
          <p:nvPr/>
        </p:nvSpPr>
        <p:spPr>
          <a:xfrm>
            <a:off x="3729073" y="4160246"/>
            <a:ext cx="10829854" cy="1148397"/>
          </a:xfrm>
          <a:prstGeom prst="rect">
            <a:avLst/>
          </a:prstGeom>
        </p:spPr>
        <p:txBody>
          <a:bodyPr lIns="0" tIns="0" rIns="0" bIns="0" rtlCol="0" anchor="t">
            <a:spAutoFit/>
          </a:bodyPr>
          <a:lstStyle/>
          <a:p>
            <a:pPr marL="0" marR="0" lvl="0" indent="0" algn="ctr" defTabSz="914400" rtl="0" eaLnBrk="1" fontAlgn="auto" latinLnBrk="0" hangingPunct="1">
              <a:lnSpc>
                <a:spcPts val="8717"/>
              </a:lnSpc>
              <a:spcBef>
                <a:spcPct val="0"/>
              </a:spcBef>
              <a:spcAft>
                <a:spcPts val="0"/>
              </a:spcAft>
              <a:buClrTx/>
              <a:buSzTx/>
              <a:buFontTx/>
              <a:buNone/>
              <a:tabLst/>
              <a:defRPr/>
            </a:pPr>
            <a:r>
              <a:rPr lang="en-US" sz="8000" dirty="0">
                <a:solidFill>
                  <a:srgbClr val="FFFFFF"/>
                </a:solidFill>
                <a:latin typeface="Nunito Sans Heavy"/>
              </a:rPr>
              <a:t>1</a:t>
            </a:r>
            <a:r>
              <a:rPr kumimoji="0" lang="en-US" sz="8000" b="0" i="0" u="none" strike="noStrike" kern="1200" cap="none" spc="0" normalizeH="0" baseline="0" noProof="0" dirty="0">
                <a:ln>
                  <a:noFill/>
                </a:ln>
                <a:solidFill>
                  <a:srgbClr val="FFFFFF"/>
                </a:solidFill>
                <a:effectLst/>
                <a:uLnTx/>
                <a:uFillTx/>
                <a:latin typeface="Nunito Sans Heavy"/>
                <a:ea typeface="+mn-ea"/>
                <a:cs typeface="+mn-cs"/>
              </a:rPr>
              <a:t>. EDA</a:t>
            </a:r>
          </a:p>
        </p:txBody>
      </p:sp>
      <p:grpSp>
        <p:nvGrpSpPr>
          <p:cNvPr id="5" name="Group 5"/>
          <p:cNvGrpSpPr/>
          <p:nvPr/>
        </p:nvGrpSpPr>
        <p:grpSpPr>
          <a:xfrm>
            <a:off x="11620599" y="8775184"/>
            <a:ext cx="8523290" cy="4392438"/>
            <a:chOff x="0" y="0"/>
            <a:chExt cx="10424273" cy="5372100"/>
          </a:xfrm>
        </p:grpSpPr>
        <p:sp>
          <p:nvSpPr>
            <p:cNvPr id="6" name="Freeform 6"/>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solidFill>
              <a:srgbClr val="86C7ED"/>
            </a:solidFill>
          </p:spPr>
        </p:sp>
      </p:grpSp>
      <p:grpSp>
        <p:nvGrpSpPr>
          <p:cNvPr id="7" name="Group 7"/>
          <p:cNvGrpSpPr/>
          <p:nvPr/>
        </p:nvGrpSpPr>
        <p:grpSpPr>
          <a:xfrm>
            <a:off x="9916665" y="9258300"/>
            <a:ext cx="3407869" cy="4392438"/>
            <a:chOff x="0" y="0"/>
            <a:chExt cx="4167939" cy="5372100"/>
          </a:xfrm>
        </p:grpSpPr>
        <p:sp>
          <p:nvSpPr>
            <p:cNvPr id="8" name="Freeform 8"/>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solidFill>
              <a:srgbClr val="A066CB"/>
            </a:solidFill>
          </p:spPr>
        </p:sp>
      </p:grpSp>
      <p:grpSp>
        <p:nvGrpSpPr>
          <p:cNvPr id="9" name="Group 9"/>
          <p:cNvGrpSpPr/>
          <p:nvPr/>
        </p:nvGrpSpPr>
        <p:grpSpPr>
          <a:xfrm rot="-10800000">
            <a:off x="-3602767" y="-3778684"/>
            <a:ext cx="11903735" cy="6226137"/>
            <a:chOff x="0" y="0"/>
            <a:chExt cx="10270904" cy="5372100"/>
          </a:xfrm>
        </p:grpSpPr>
        <p:sp>
          <p:nvSpPr>
            <p:cNvPr id="10" name="Freeform 10"/>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sp>
      </p:grpSp>
    </p:spTree>
    <p:extLst>
      <p:ext uri="{BB962C8B-B14F-4D97-AF65-F5344CB8AC3E}">
        <p14:creationId xmlns:p14="http://schemas.microsoft.com/office/powerpoint/2010/main" val="42688971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430061" y="-2520649"/>
            <a:ext cx="4411261" cy="469235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4" name="TextBox 13">
            <a:extLst>
              <a:ext uri="{FF2B5EF4-FFF2-40B4-BE49-F238E27FC236}">
                <a16:creationId xmlns:a16="http://schemas.microsoft.com/office/drawing/2014/main" id="{713EA56B-E3A4-CF1F-CCFB-B088FE64DE2C}"/>
              </a:ext>
            </a:extLst>
          </p:cNvPr>
          <p:cNvSpPr txBox="1"/>
          <p:nvPr/>
        </p:nvSpPr>
        <p:spPr>
          <a:xfrm>
            <a:off x="2511080" y="-86514"/>
            <a:ext cx="13454376" cy="1331134"/>
          </a:xfrm>
          <a:prstGeom prst="rect">
            <a:avLst/>
          </a:prstGeom>
        </p:spPr>
        <p:txBody>
          <a:bodyPr wrap="square" lIns="0" tIns="0" rIns="0" bIns="0" rtlCol="0" anchor="t">
            <a:spAutoFit/>
          </a:bodyPr>
          <a:lstStyle/>
          <a:p>
            <a:pPr algn="ctr">
              <a:lnSpc>
                <a:spcPts val="11200"/>
              </a:lnSpc>
            </a:pPr>
            <a:r>
              <a:rPr lang="en-US" sz="6600" dirty="0">
                <a:solidFill>
                  <a:srgbClr val="004AAD"/>
                </a:solidFill>
                <a:latin typeface="Nunito Sans Heavy"/>
              </a:rPr>
              <a:t>Description du dataset</a:t>
            </a:r>
          </a:p>
        </p:txBody>
      </p:sp>
      <p:pic>
        <p:nvPicPr>
          <p:cNvPr id="14" name="Image 13">
            <a:extLst>
              <a:ext uri="{FF2B5EF4-FFF2-40B4-BE49-F238E27FC236}">
                <a16:creationId xmlns:a16="http://schemas.microsoft.com/office/drawing/2014/main" id="{E5CFDD92-BAE2-BA20-8F32-293B83268340}"/>
              </a:ext>
            </a:extLst>
          </p:cNvPr>
          <p:cNvPicPr>
            <a:picLocks noChangeAspect="1"/>
          </p:cNvPicPr>
          <p:nvPr/>
        </p:nvPicPr>
        <p:blipFill>
          <a:blip r:embed="rId5"/>
          <a:stretch>
            <a:fillRect/>
          </a:stretch>
        </p:blipFill>
        <p:spPr>
          <a:xfrm>
            <a:off x="685800" y="3127300"/>
            <a:ext cx="17363968" cy="6942186"/>
          </a:xfrm>
          <a:prstGeom prst="rect">
            <a:avLst/>
          </a:prstGeom>
        </p:spPr>
      </p:pic>
      <p:sp>
        <p:nvSpPr>
          <p:cNvPr id="16" name="ZoneTexte 15">
            <a:extLst>
              <a:ext uri="{FF2B5EF4-FFF2-40B4-BE49-F238E27FC236}">
                <a16:creationId xmlns:a16="http://schemas.microsoft.com/office/drawing/2014/main" id="{06F20C68-9059-2333-8818-F510D1C15EF6}"/>
              </a:ext>
            </a:extLst>
          </p:cNvPr>
          <p:cNvSpPr txBox="1"/>
          <p:nvPr/>
        </p:nvSpPr>
        <p:spPr>
          <a:xfrm>
            <a:off x="1568937" y="1340477"/>
            <a:ext cx="16482123" cy="1815882"/>
          </a:xfrm>
          <a:prstGeom prst="rect">
            <a:avLst/>
          </a:prstGeom>
          <a:noFill/>
        </p:spPr>
        <p:txBody>
          <a:bodyPr wrap="square">
            <a:spAutoFit/>
          </a:bodyPr>
          <a:lstStyle/>
          <a:p>
            <a:pPr algn="just"/>
            <a:r>
              <a:rPr lang="fr-FR" sz="2800" dirty="0">
                <a:latin typeface="Palatino Linotype" panose="02040502050505030304" pitchFamily="18" charset="0"/>
              </a:rPr>
              <a:t> Au départ c'était un </a:t>
            </a:r>
            <a:r>
              <a:rPr lang="fr-FR" sz="2800" dirty="0" err="1">
                <a:latin typeface="Palatino Linotype" panose="02040502050505030304" pitchFamily="18" charset="0"/>
              </a:rPr>
              <a:t>dataset</a:t>
            </a:r>
            <a:r>
              <a:rPr lang="fr-FR" sz="2800" dirty="0">
                <a:latin typeface="Palatino Linotype" panose="02040502050505030304" pitchFamily="18" charset="0"/>
              </a:rPr>
              <a:t> de 165034 lignes et 14 colonnes. Mais comme vous l'avez constaté nous avons supprimé les colonnes "id", '</a:t>
            </a:r>
            <a:r>
              <a:rPr lang="fr-FR" sz="2800" dirty="0" err="1">
                <a:latin typeface="Palatino Linotype" panose="02040502050505030304" pitchFamily="18" charset="0"/>
              </a:rPr>
              <a:t>CustomerId</a:t>
            </a:r>
            <a:r>
              <a:rPr lang="fr-FR" sz="2800" dirty="0">
                <a:latin typeface="Palatino Linotype" panose="02040502050505030304" pitchFamily="18" charset="0"/>
              </a:rPr>
              <a:t>', '</a:t>
            </a:r>
            <a:r>
              <a:rPr lang="fr-FR" sz="2800" dirty="0" err="1">
                <a:latin typeface="Palatino Linotype" panose="02040502050505030304" pitchFamily="18" charset="0"/>
              </a:rPr>
              <a:t>Surname</a:t>
            </a:r>
            <a:r>
              <a:rPr lang="fr-FR" sz="2800" dirty="0">
                <a:latin typeface="Palatino Linotype" panose="02040502050505030304" pitchFamily="18" charset="0"/>
              </a:rPr>
              <a:t>' qui ne sont pas pertinentes pour notre étude de classification. Elles sont généralement des caractéristiques non informatives lors de l'apprentissage du modèle.</a:t>
            </a:r>
          </a:p>
        </p:txBody>
      </p:sp>
    </p:spTree>
    <p:extLst>
      <p:ext uri="{BB962C8B-B14F-4D97-AF65-F5344CB8AC3E}">
        <p14:creationId xmlns:p14="http://schemas.microsoft.com/office/powerpoint/2010/main" val="6179002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fr-FR" dirty="0"/>
            </a:p>
          </p:txBody>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pic>
        <p:nvPicPr>
          <p:cNvPr id="14" name="Image 13">
            <a:extLst>
              <a:ext uri="{FF2B5EF4-FFF2-40B4-BE49-F238E27FC236}">
                <a16:creationId xmlns:a16="http://schemas.microsoft.com/office/drawing/2014/main" id="{E922B268-6AF7-7890-3019-DBCA3EF1A84E}"/>
              </a:ext>
            </a:extLst>
          </p:cNvPr>
          <p:cNvPicPr>
            <a:picLocks noChangeAspect="1"/>
          </p:cNvPicPr>
          <p:nvPr/>
        </p:nvPicPr>
        <p:blipFill>
          <a:blip r:embed="rId5"/>
          <a:stretch>
            <a:fillRect/>
          </a:stretch>
        </p:blipFill>
        <p:spPr>
          <a:xfrm>
            <a:off x="1826879" y="2747460"/>
            <a:ext cx="15622921" cy="2812624"/>
          </a:xfrm>
          <a:prstGeom prst="rect">
            <a:avLst/>
          </a:prstGeom>
        </p:spPr>
      </p:pic>
      <p:sp>
        <p:nvSpPr>
          <p:cNvPr id="16" name="ZoneTexte 15">
            <a:extLst>
              <a:ext uri="{FF2B5EF4-FFF2-40B4-BE49-F238E27FC236}">
                <a16:creationId xmlns:a16="http://schemas.microsoft.com/office/drawing/2014/main" id="{3D374F92-FE10-9CC4-F09E-643B3434CC7E}"/>
              </a:ext>
            </a:extLst>
          </p:cNvPr>
          <p:cNvSpPr txBox="1"/>
          <p:nvPr/>
        </p:nvSpPr>
        <p:spPr>
          <a:xfrm>
            <a:off x="2530258" y="1555564"/>
            <a:ext cx="14493750" cy="954107"/>
          </a:xfrm>
          <a:prstGeom prst="rect">
            <a:avLst/>
          </a:prstGeom>
          <a:noFill/>
        </p:spPr>
        <p:txBody>
          <a:bodyPr wrap="square">
            <a:spAutoFit/>
          </a:bodyPr>
          <a:lstStyle/>
          <a:p>
            <a:r>
              <a:rPr lang="fr-FR" sz="2800" b="1" dirty="0"/>
              <a:t>Nous remarquons qu'il n'y a pas de valeurs manquantes dans notre </a:t>
            </a:r>
            <a:r>
              <a:rPr lang="fr-FR" sz="2800" b="1" dirty="0" err="1"/>
              <a:t>dataset</a:t>
            </a:r>
            <a:r>
              <a:rPr lang="fr-FR" sz="2800" b="1" dirty="0"/>
              <a:t>. Par contre, nous avons remarqué des valeurs dupliquées.</a:t>
            </a:r>
          </a:p>
        </p:txBody>
      </p:sp>
      <p:pic>
        <p:nvPicPr>
          <p:cNvPr id="18" name="Image 17">
            <a:extLst>
              <a:ext uri="{FF2B5EF4-FFF2-40B4-BE49-F238E27FC236}">
                <a16:creationId xmlns:a16="http://schemas.microsoft.com/office/drawing/2014/main" id="{A0A388F7-D4CC-EC9B-82DE-E53F1486DB80}"/>
              </a:ext>
            </a:extLst>
          </p:cNvPr>
          <p:cNvPicPr>
            <a:picLocks noChangeAspect="1"/>
          </p:cNvPicPr>
          <p:nvPr/>
        </p:nvPicPr>
        <p:blipFill>
          <a:blip r:embed="rId6"/>
          <a:stretch>
            <a:fillRect/>
          </a:stretch>
        </p:blipFill>
        <p:spPr>
          <a:xfrm>
            <a:off x="1826879" y="5524500"/>
            <a:ext cx="15622921" cy="3733800"/>
          </a:xfrm>
          <a:prstGeom prst="rect">
            <a:avLst/>
          </a:prstGeom>
        </p:spPr>
      </p:pic>
      <p:sp>
        <p:nvSpPr>
          <p:cNvPr id="19" name="TextBox 13">
            <a:extLst>
              <a:ext uri="{FF2B5EF4-FFF2-40B4-BE49-F238E27FC236}">
                <a16:creationId xmlns:a16="http://schemas.microsoft.com/office/drawing/2014/main" id="{234AB17F-F439-5959-61CB-4B0DAA6541D0}"/>
              </a:ext>
            </a:extLst>
          </p:cNvPr>
          <p:cNvSpPr txBox="1"/>
          <p:nvPr/>
        </p:nvSpPr>
        <p:spPr>
          <a:xfrm>
            <a:off x="4156174" y="-136841"/>
            <a:ext cx="13454376" cy="1331134"/>
          </a:xfrm>
          <a:prstGeom prst="rect">
            <a:avLst/>
          </a:prstGeom>
        </p:spPr>
        <p:txBody>
          <a:bodyPr wrap="square" lIns="0" tIns="0" rIns="0" bIns="0" rtlCol="0" anchor="t">
            <a:spAutoFit/>
          </a:bodyPr>
          <a:lstStyle/>
          <a:p>
            <a:pPr algn="ctr">
              <a:lnSpc>
                <a:spcPts val="11200"/>
              </a:lnSpc>
            </a:pPr>
            <a:r>
              <a:rPr lang="en-US" sz="6600" dirty="0">
                <a:solidFill>
                  <a:srgbClr val="004AAD"/>
                </a:solidFill>
                <a:latin typeface="Nunito Sans Heavy"/>
              </a:rPr>
              <a:t>NA et </a:t>
            </a:r>
            <a:r>
              <a:rPr lang="en-US" sz="6600" dirty="0" err="1">
                <a:solidFill>
                  <a:srgbClr val="004AAD"/>
                </a:solidFill>
                <a:latin typeface="Nunito Sans Heavy"/>
              </a:rPr>
              <a:t>Valeurs</a:t>
            </a:r>
            <a:r>
              <a:rPr lang="en-US" sz="6600" dirty="0">
                <a:solidFill>
                  <a:srgbClr val="004AAD"/>
                </a:solidFill>
                <a:latin typeface="Nunito Sans Heavy"/>
              </a:rPr>
              <a:t> </a:t>
            </a:r>
            <a:r>
              <a:rPr lang="en-US" sz="6600" dirty="0" err="1">
                <a:solidFill>
                  <a:srgbClr val="004AAD"/>
                </a:solidFill>
                <a:latin typeface="Nunito Sans Heavy"/>
              </a:rPr>
              <a:t>dupliquées</a:t>
            </a:r>
            <a:endParaRPr lang="en-US" sz="6600" dirty="0">
              <a:solidFill>
                <a:srgbClr val="004AAD"/>
              </a:solidFill>
              <a:latin typeface="Nunito Sans Heavy"/>
            </a:endParaRPr>
          </a:p>
        </p:txBody>
      </p:sp>
    </p:spTree>
    <p:extLst>
      <p:ext uri="{BB962C8B-B14F-4D97-AF65-F5344CB8AC3E}">
        <p14:creationId xmlns:p14="http://schemas.microsoft.com/office/powerpoint/2010/main" val="988063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92" y="-987552"/>
            <a:ext cx="18288000" cy="12262104"/>
            <a:chOff x="0" y="0"/>
            <a:chExt cx="24384000" cy="16349471"/>
          </a:xfrm>
        </p:grpSpPr>
        <p:sp>
          <p:nvSpPr>
            <p:cNvPr id="3" name="Freeform 3"/>
            <p:cNvSpPr/>
            <p:nvPr/>
          </p:nvSpPr>
          <p:spPr>
            <a:xfrm>
              <a:off x="0"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8107869" y="0"/>
              <a:ext cx="8198458" cy="8198458"/>
            </a:xfrm>
            <a:custGeom>
              <a:avLst/>
              <a:gdLst/>
              <a:ahLst/>
              <a:cxnLst/>
              <a:rect l="l" t="t" r="r" b="b"/>
              <a:pathLst>
                <a:path w="8198458" h="8198458">
                  <a:moveTo>
                    <a:pt x="0" y="0"/>
                  </a:moveTo>
                  <a:lnTo>
                    <a:pt x="8198458" y="0"/>
                  </a:lnTo>
                  <a:lnTo>
                    <a:pt x="8198458" y="8198458"/>
                  </a:lnTo>
                  <a:lnTo>
                    <a:pt x="0" y="819845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6185542" y="47445"/>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8" name="Freeform 8"/>
            <p:cNvSpPr/>
            <p:nvPr/>
          </p:nvSpPr>
          <p:spPr>
            <a:xfrm>
              <a:off x="16185542" y="8151013"/>
              <a:ext cx="8198458" cy="8198458"/>
            </a:xfrm>
            <a:custGeom>
              <a:avLst/>
              <a:gdLst/>
              <a:ahLst/>
              <a:cxnLst/>
              <a:rect l="l" t="t" r="r" b="b"/>
              <a:pathLst>
                <a:path w="8198458" h="8198458">
                  <a:moveTo>
                    <a:pt x="0" y="0"/>
                  </a:moveTo>
                  <a:lnTo>
                    <a:pt x="8198458" y="0"/>
                  </a:lnTo>
                  <a:lnTo>
                    <a:pt x="8198458" y="8198457"/>
                  </a:lnTo>
                  <a:lnTo>
                    <a:pt x="0" y="8198457"/>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grpSp>
      <p:sp>
        <p:nvSpPr>
          <p:cNvPr id="12" name="TextBox 12"/>
          <p:cNvSpPr txBox="1"/>
          <p:nvPr/>
        </p:nvSpPr>
        <p:spPr>
          <a:xfrm>
            <a:off x="-127016" y="413965"/>
            <a:ext cx="1953895" cy="137794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Nunito Sans Heavy"/>
              </a:rPr>
              <a:t>1.1</a:t>
            </a:r>
          </a:p>
        </p:txBody>
      </p:sp>
      <p:sp>
        <p:nvSpPr>
          <p:cNvPr id="13" name="TextBox 13"/>
          <p:cNvSpPr txBox="1"/>
          <p:nvPr/>
        </p:nvSpPr>
        <p:spPr>
          <a:xfrm>
            <a:off x="4616359" y="-173078"/>
            <a:ext cx="8342491" cy="1377949"/>
          </a:xfrm>
          <a:prstGeom prst="rect">
            <a:avLst/>
          </a:prstGeom>
        </p:spPr>
        <p:txBody>
          <a:bodyPr lIns="0" tIns="0" rIns="0" bIns="0" rtlCol="0" anchor="t">
            <a:spAutoFit/>
          </a:bodyPr>
          <a:lstStyle/>
          <a:p>
            <a:pPr algn="ctr">
              <a:lnSpc>
                <a:spcPts val="11200"/>
              </a:lnSpc>
            </a:pPr>
            <a:r>
              <a:rPr lang="en-US" sz="8000" dirty="0">
                <a:solidFill>
                  <a:srgbClr val="004AAD"/>
                </a:solidFill>
                <a:latin typeface="Nunito Sans Heavy"/>
              </a:rPr>
              <a:t>EDA</a:t>
            </a:r>
          </a:p>
        </p:txBody>
      </p:sp>
      <p:grpSp>
        <p:nvGrpSpPr>
          <p:cNvPr id="9" name="Group 9"/>
          <p:cNvGrpSpPr/>
          <p:nvPr/>
        </p:nvGrpSpPr>
        <p:grpSpPr>
          <a:xfrm>
            <a:off x="-2430061" y="-2520650"/>
            <a:ext cx="5041299" cy="504129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4" name="TextBox 13">
            <a:extLst>
              <a:ext uri="{FF2B5EF4-FFF2-40B4-BE49-F238E27FC236}">
                <a16:creationId xmlns:a16="http://schemas.microsoft.com/office/drawing/2014/main" id="{4D27D09F-71B5-CB21-92B8-3A6747F93C13}"/>
              </a:ext>
            </a:extLst>
          </p:cNvPr>
          <p:cNvSpPr txBox="1"/>
          <p:nvPr/>
        </p:nvSpPr>
        <p:spPr>
          <a:xfrm>
            <a:off x="589386" y="1335765"/>
            <a:ext cx="8342491" cy="1308050"/>
          </a:xfrm>
          <a:prstGeom prst="rect">
            <a:avLst/>
          </a:prstGeom>
        </p:spPr>
        <p:txBody>
          <a:bodyPr lIns="0" tIns="0" rIns="0" bIns="0" rtlCol="0" anchor="t">
            <a:spAutoFit/>
          </a:bodyPr>
          <a:lstStyle/>
          <a:p>
            <a:pPr marL="685800" indent="-685800" algn="ctr">
              <a:lnSpc>
                <a:spcPts val="11200"/>
              </a:lnSpc>
              <a:buFont typeface="Wingdings" panose="05000000000000000000" pitchFamily="2" charset="2"/>
              <a:buChar char="q"/>
            </a:pPr>
            <a:r>
              <a:rPr lang="en-US" sz="5400" dirty="0">
                <a:solidFill>
                  <a:srgbClr val="004AAD"/>
                </a:solidFill>
                <a:latin typeface="Nunito Sans Heavy"/>
              </a:rPr>
              <a:t>Variable target</a:t>
            </a:r>
          </a:p>
        </p:txBody>
      </p:sp>
      <p:pic>
        <p:nvPicPr>
          <p:cNvPr id="16" name="Image 15">
            <a:extLst>
              <a:ext uri="{FF2B5EF4-FFF2-40B4-BE49-F238E27FC236}">
                <a16:creationId xmlns:a16="http://schemas.microsoft.com/office/drawing/2014/main" id="{360C442E-9DC8-DC4D-CCF9-7634DB9F0163}"/>
              </a:ext>
            </a:extLst>
          </p:cNvPr>
          <p:cNvPicPr>
            <a:picLocks noChangeAspect="1"/>
          </p:cNvPicPr>
          <p:nvPr/>
        </p:nvPicPr>
        <p:blipFill>
          <a:blip r:embed="rId5"/>
          <a:stretch>
            <a:fillRect/>
          </a:stretch>
        </p:blipFill>
        <p:spPr>
          <a:xfrm>
            <a:off x="1295400" y="2774710"/>
            <a:ext cx="14378712" cy="7512290"/>
          </a:xfrm>
          <a:prstGeom prst="rect">
            <a:avLst/>
          </a:prstGeom>
        </p:spPr>
      </p:pic>
    </p:spTree>
    <p:extLst>
      <p:ext uri="{BB962C8B-B14F-4D97-AF65-F5344CB8AC3E}">
        <p14:creationId xmlns:p14="http://schemas.microsoft.com/office/powerpoint/2010/main" val="107137377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5092</TotalTime>
  <Words>2464</Words>
  <Application>Microsoft Office PowerPoint</Application>
  <PresentationFormat>Personnalisé</PresentationFormat>
  <Paragraphs>241</Paragraphs>
  <Slides>40</Slides>
  <Notes>32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40</vt:i4>
      </vt:variant>
    </vt:vector>
  </HeadingPairs>
  <TitlesOfParts>
    <vt:vector size="50" baseType="lpstr">
      <vt:lpstr>Nunito Sans Semi-Bold</vt:lpstr>
      <vt:lpstr>Arial</vt:lpstr>
      <vt:lpstr>Nunito Sans Heavy</vt:lpstr>
      <vt:lpstr>Calibri</vt:lpstr>
      <vt:lpstr>system-ui</vt:lpstr>
      <vt:lpstr>Palatino Linotype</vt:lpstr>
      <vt:lpstr>Wingdings</vt:lpstr>
      <vt:lpstr>Nunito Sans</vt:lpstr>
      <vt:lpstr>-apple-system</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Thesis Defense Presentation</dc:title>
  <dc:creator>pc</dc:creator>
  <cp:lastModifiedBy>NDIAYE Jean Pierre Adiouma</cp:lastModifiedBy>
  <cp:revision>122</cp:revision>
  <dcterms:created xsi:type="dcterms:W3CDTF">2006-08-16T00:00:00Z</dcterms:created>
  <dcterms:modified xsi:type="dcterms:W3CDTF">2024-06-09T18:01:42Z</dcterms:modified>
  <dc:identifier>DAGEvg6u5fk</dc:identifier>
</cp:coreProperties>
</file>