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0317-3DF5-4CC8-8749-C335F5F32497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301450" y="117047"/>
            <a:ext cx="4378404" cy="1187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databases (n = 211)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criteria: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Topic: ("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survival analysis" or "time-to-event analysis" or "survival data" or "time-to-event data") AND ("neural network" or "deep learning") AND ("model" or "method") AND ("performance" or "evaluation" or "comparison" or "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benchmark“)</a:t>
            </a:r>
            <a:endParaRPr lang="en-AU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679854" y="5553671"/>
            <a:ext cx="417600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other 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endParaRPr lang="en-US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the exclusion criteria and</a:t>
            </a: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published before the 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671793" y="4146086"/>
            <a:ext cx="4184061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excluded through full text screening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12)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14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156977" y="3789407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screening (n = 80)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Gerade Verbindung mit Pfeil 12"/>
          <p:cNvCxnSpPr>
            <a:stCxn id="4" idx="2"/>
            <a:endCxn id="45" idx="0"/>
          </p:cNvCxnSpPr>
          <p:nvPr/>
        </p:nvCxnSpPr>
        <p:spPr>
          <a:xfrm flipH="1">
            <a:off x="2488977" y="1304562"/>
            <a:ext cx="1675" cy="3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1156977" y="6092308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 in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 Verbindung mit Pfeil 19"/>
          <p:cNvCxnSpPr>
            <a:stCxn id="7" idx="2"/>
            <a:endCxn id="35" idx="0"/>
          </p:cNvCxnSpPr>
          <p:nvPr/>
        </p:nvCxnSpPr>
        <p:spPr>
          <a:xfrm>
            <a:off x="2488977" y="4149407"/>
            <a:ext cx="0" cy="10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/>
          <p:nvPr/>
        </p:nvSpPr>
        <p:spPr>
          <a:xfrm>
            <a:off x="1156977" y="5193671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screening (n =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1156977" y="1663324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duplicates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/>
          <p:cNvCxnSpPr>
            <a:stCxn id="4" idx="2"/>
            <a:endCxn id="50" idx="1"/>
          </p:cNvCxnSpPr>
          <p:nvPr/>
        </p:nvCxnSpPr>
        <p:spPr>
          <a:xfrm>
            <a:off x="2490652" y="1304562"/>
            <a:ext cx="3086320" cy="26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/>
          <p:cNvSpPr/>
          <p:nvPr/>
        </p:nvSpPr>
        <p:spPr>
          <a:xfrm>
            <a:off x="5576972" y="1393611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(n = 7)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Gerade Verbindung mit Pfeil 53"/>
          <p:cNvCxnSpPr>
            <a:stCxn id="5" idx="1"/>
            <a:endCxn id="19" idx="0"/>
          </p:cNvCxnSpPr>
          <p:nvPr/>
        </p:nvCxnSpPr>
        <p:spPr>
          <a:xfrm flipH="1">
            <a:off x="2488977" y="5823671"/>
            <a:ext cx="2190877" cy="2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1156977" y="2385916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no access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Gerade Verbindung mit Pfeil 33"/>
          <p:cNvCxnSpPr>
            <a:stCxn id="45" idx="2"/>
            <a:endCxn id="32" idx="0"/>
          </p:cNvCxnSpPr>
          <p:nvPr/>
        </p:nvCxnSpPr>
        <p:spPr>
          <a:xfrm>
            <a:off x="2488977" y="202332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2" idx="2"/>
            <a:endCxn id="7" idx="0"/>
          </p:cNvCxnSpPr>
          <p:nvPr/>
        </p:nvCxnSpPr>
        <p:spPr>
          <a:xfrm>
            <a:off x="2488977" y="2745916"/>
            <a:ext cx="0" cy="10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5" idx="2"/>
            <a:endCxn id="19" idx="0"/>
          </p:cNvCxnSpPr>
          <p:nvPr/>
        </p:nvCxnSpPr>
        <p:spPr>
          <a:xfrm>
            <a:off x="2488977" y="5553671"/>
            <a:ext cx="0" cy="5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2"/>
          <p:cNvSpPr/>
          <p:nvPr/>
        </p:nvSpPr>
        <p:spPr>
          <a:xfrm>
            <a:off x="5576972" y="2097074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access (n = 11)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4679854" y="2745820"/>
            <a:ext cx="417600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excluded through abstract screening (n = 113)</a:t>
            </a: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84)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1)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19)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9)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Gerade Verbindung mit Pfeil 82"/>
          <p:cNvCxnSpPr>
            <a:stCxn id="45" idx="2"/>
            <a:endCxn id="57" idx="1"/>
          </p:cNvCxnSpPr>
          <p:nvPr/>
        </p:nvCxnSpPr>
        <p:spPr>
          <a:xfrm>
            <a:off x="2488977" y="2023324"/>
            <a:ext cx="3087995" cy="25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2" idx="2"/>
            <a:endCxn id="61" idx="1"/>
          </p:cNvCxnSpPr>
          <p:nvPr/>
        </p:nvCxnSpPr>
        <p:spPr>
          <a:xfrm>
            <a:off x="2488977" y="2745916"/>
            <a:ext cx="2190877" cy="5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7" idx="2"/>
            <a:endCxn id="6" idx="1"/>
          </p:cNvCxnSpPr>
          <p:nvPr/>
        </p:nvCxnSpPr>
        <p:spPr>
          <a:xfrm>
            <a:off x="2488977" y="4149407"/>
            <a:ext cx="2182816" cy="51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>
            <a:off x="5402042" y="1431076"/>
            <a:ext cx="1001210" cy="2764132"/>
          </a:xfrm>
          <a:custGeom>
            <a:avLst/>
            <a:gdLst>
              <a:gd name="connsiteX0" fmla="*/ 500605 w 1001210"/>
              <a:gd name="connsiteY0" fmla="*/ 0 h 2764132"/>
              <a:gd name="connsiteX1" fmla="*/ 507971 w 1001210"/>
              <a:gd name="connsiteY1" fmla="*/ 8105 h 2764132"/>
              <a:gd name="connsiteX2" fmla="*/ 1001210 w 1001210"/>
              <a:gd name="connsiteY2" fmla="*/ 1382066 h 2764132"/>
              <a:gd name="connsiteX3" fmla="*/ 507971 w 1001210"/>
              <a:gd name="connsiteY3" fmla="*/ 2756027 h 2764132"/>
              <a:gd name="connsiteX4" fmla="*/ 500605 w 1001210"/>
              <a:gd name="connsiteY4" fmla="*/ 2764132 h 2764132"/>
              <a:gd name="connsiteX5" fmla="*/ 493239 w 1001210"/>
              <a:gd name="connsiteY5" fmla="*/ 2756027 h 2764132"/>
              <a:gd name="connsiteX6" fmla="*/ 0 w 1001210"/>
              <a:gd name="connsiteY6" fmla="*/ 1382066 h 2764132"/>
              <a:gd name="connsiteX7" fmla="*/ 493239 w 1001210"/>
              <a:gd name="connsiteY7" fmla="*/ 8105 h 2764132"/>
              <a:gd name="connsiteX8" fmla="*/ 500605 w 1001210"/>
              <a:gd name="connsiteY8" fmla="*/ 0 h 27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1210" h="2764132">
                <a:moveTo>
                  <a:pt x="500605" y="0"/>
                </a:moveTo>
                <a:lnTo>
                  <a:pt x="507971" y="8105"/>
                </a:lnTo>
                <a:cubicBezTo>
                  <a:pt x="816108" y="381481"/>
                  <a:pt x="1001210" y="860157"/>
                  <a:pt x="1001210" y="1382066"/>
                </a:cubicBezTo>
                <a:cubicBezTo>
                  <a:pt x="1001210" y="1903975"/>
                  <a:pt x="816108" y="2382651"/>
                  <a:pt x="507971" y="2756027"/>
                </a:cubicBezTo>
                <a:lnTo>
                  <a:pt x="500605" y="2764132"/>
                </a:lnTo>
                <a:lnTo>
                  <a:pt x="493239" y="2756027"/>
                </a:lnTo>
                <a:cubicBezTo>
                  <a:pt x="185103" y="2382651"/>
                  <a:pt x="0" y="1903975"/>
                  <a:pt x="0" y="1382066"/>
                </a:cubicBezTo>
                <a:cubicBezTo>
                  <a:pt x="0" y="860157"/>
                  <a:pt x="185103" y="381481"/>
                  <a:pt x="493239" y="8105"/>
                </a:cubicBezTo>
                <a:lnTo>
                  <a:pt x="50060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3742647" y="2442064"/>
            <a:ext cx="2160001" cy="2531078"/>
          </a:xfrm>
          <a:custGeom>
            <a:avLst/>
            <a:gdLst>
              <a:gd name="connsiteX0" fmla="*/ 1691629 w 2160001"/>
              <a:gd name="connsiteY0" fmla="*/ 0 h 2531078"/>
              <a:gd name="connsiteX1" fmla="*/ 1667951 w 2160001"/>
              <a:gd name="connsiteY1" fmla="*/ 177510 h 2531078"/>
              <a:gd name="connsiteX2" fmla="*/ 1659396 w 2160001"/>
              <a:gd name="connsiteY2" fmla="*/ 371078 h 2531078"/>
              <a:gd name="connsiteX3" fmla="*/ 2152635 w 2160001"/>
              <a:gd name="connsiteY3" fmla="*/ 1745039 h 2531078"/>
              <a:gd name="connsiteX4" fmla="*/ 2160001 w 2160001"/>
              <a:gd name="connsiteY4" fmla="*/ 1753144 h 2531078"/>
              <a:gd name="connsiteX5" fmla="*/ 2027957 w 2160001"/>
              <a:gd name="connsiteY5" fmla="*/ 1898429 h 2531078"/>
              <a:gd name="connsiteX6" fmla="*/ 500606 w 2160001"/>
              <a:gd name="connsiteY6" fmla="*/ 2531078 h 2531078"/>
              <a:gd name="connsiteX7" fmla="*/ 65291 w 2160001"/>
              <a:gd name="connsiteY7" fmla="*/ 2487194 h 2531078"/>
              <a:gd name="connsiteX8" fmla="*/ 34156 w 2160001"/>
              <a:gd name="connsiteY8" fmla="*/ 2479189 h 2531078"/>
              <a:gd name="connsiteX9" fmla="*/ 11152 w 2160001"/>
              <a:gd name="connsiteY9" fmla="*/ 2328463 h 2531078"/>
              <a:gd name="connsiteX10" fmla="*/ 0 w 2160001"/>
              <a:gd name="connsiteY10" fmla="*/ 2107616 h 2531078"/>
              <a:gd name="connsiteX11" fmla="*/ 1517682 w 2160001"/>
              <a:gd name="connsiteY11" fmla="*/ 44725 h 2531078"/>
              <a:gd name="connsiteX12" fmla="*/ 1691629 w 2160001"/>
              <a:gd name="connsiteY12" fmla="*/ 0 h 25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60001" h="2531078">
                <a:moveTo>
                  <a:pt x="1691629" y="0"/>
                </a:moveTo>
                <a:lnTo>
                  <a:pt x="1667951" y="177510"/>
                </a:lnTo>
                <a:cubicBezTo>
                  <a:pt x="1662288" y="241276"/>
                  <a:pt x="1659396" y="305840"/>
                  <a:pt x="1659396" y="371078"/>
                </a:cubicBezTo>
                <a:cubicBezTo>
                  <a:pt x="1659396" y="892987"/>
                  <a:pt x="1844499" y="1371663"/>
                  <a:pt x="2152635" y="1745039"/>
                </a:cubicBezTo>
                <a:lnTo>
                  <a:pt x="2160001" y="1753144"/>
                </a:lnTo>
                <a:lnTo>
                  <a:pt x="2027957" y="1898429"/>
                </a:lnTo>
                <a:cubicBezTo>
                  <a:pt x="1637074" y="2289312"/>
                  <a:pt x="1097074" y="2531078"/>
                  <a:pt x="500606" y="2531078"/>
                </a:cubicBezTo>
                <a:cubicBezTo>
                  <a:pt x="351489" y="2531078"/>
                  <a:pt x="205902" y="2515968"/>
                  <a:pt x="65291" y="2487194"/>
                </a:cubicBezTo>
                <a:lnTo>
                  <a:pt x="34156" y="2479189"/>
                </a:lnTo>
                <a:lnTo>
                  <a:pt x="11152" y="2328463"/>
                </a:lnTo>
                <a:cubicBezTo>
                  <a:pt x="3778" y="2255851"/>
                  <a:pt x="0" y="2182175"/>
                  <a:pt x="0" y="2107616"/>
                </a:cubicBezTo>
                <a:cubicBezTo>
                  <a:pt x="0" y="1138356"/>
                  <a:pt x="638414" y="318206"/>
                  <a:pt x="1517682" y="44725"/>
                </a:cubicBezTo>
                <a:lnTo>
                  <a:pt x="16916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776803" y="4195208"/>
            <a:ext cx="4251689" cy="2514472"/>
          </a:xfrm>
          <a:custGeom>
            <a:avLst/>
            <a:gdLst>
              <a:gd name="connsiteX0" fmla="*/ 2125845 w 4251689"/>
              <a:gd name="connsiteY0" fmla="*/ 0 h 2514472"/>
              <a:gd name="connsiteX1" fmla="*/ 2257889 w 4251689"/>
              <a:gd name="connsiteY1" fmla="*/ 145285 h 2514472"/>
              <a:gd name="connsiteX2" fmla="*/ 3785240 w 4251689"/>
              <a:gd name="connsiteY2" fmla="*/ 777934 h 2514472"/>
              <a:gd name="connsiteX3" fmla="*/ 4220555 w 4251689"/>
              <a:gd name="connsiteY3" fmla="*/ 734050 h 2514472"/>
              <a:gd name="connsiteX4" fmla="*/ 4251689 w 4251689"/>
              <a:gd name="connsiteY4" fmla="*/ 726045 h 2514472"/>
              <a:gd name="connsiteX5" fmla="*/ 4241960 w 4251689"/>
              <a:gd name="connsiteY5" fmla="*/ 789787 h 2514472"/>
              <a:gd name="connsiteX6" fmla="*/ 2125844 w 4251689"/>
              <a:gd name="connsiteY6" fmla="*/ 2514472 h 2514472"/>
              <a:gd name="connsiteX7" fmla="*/ 9728 w 4251689"/>
              <a:gd name="connsiteY7" fmla="*/ 789787 h 2514472"/>
              <a:gd name="connsiteX8" fmla="*/ 0 w 4251689"/>
              <a:gd name="connsiteY8" fmla="*/ 726045 h 2514472"/>
              <a:gd name="connsiteX9" fmla="*/ 31135 w 4251689"/>
              <a:gd name="connsiteY9" fmla="*/ 734050 h 2514472"/>
              <a:gd name="connsiteX10" fmla="*/ 466450 w 4251689"/>
              <a:gd name="connsiteY10" fmla="*/ 777934 h 2514472"/>
              <a:gd name="connsiteX11" fmla="*/ 1993801 w 4251689"/>
              <a:gd name="connsiteY11" fmla="*/ 145285 h 2514472"/>
              <a:gd name="connsiteX12" fmla="*/ 2125845 w 4251689"/>
              <a:gd name="connsiteY12" fmla="*/ 0 h 251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1689" h="2514472">
                <a:moveTo>
                  <a:pt x="2125845" y="0"/>
                </a:moveTo>
                <a:lnTo>
                  <a:pt x="2257889" y="145285"/>
                </a:lnTo>
                <a:cubicBezTo>
                  <a:pt x="2648773" y="536168"/>
                  <a:pt x="3188773" y="777934"/>
                  <a:pt x="3785240" y="777934"/>
                </a:cubicBezTo>
                <a:cubicBezTo>
                  <a:pt x="3934357" y="777934"/>
                  <a:pt x="4079945" y="762824"/>
                  <a:pt x="4220555" y="734050"/>
                </a:cubicBezTo>
                <a:lnTo>
                  <a:pt x="4251689" y="726045"/>
                </a:lnTo>
                <a:lnTo>
                  <a:pt x="4241960" y="789787"/>
                </a:lnTo>
                <a:cubicBezTo>
                  <a:pt x="4040549" y="1774063"/>
                  <a:pt x="3169662" y="2514472"/>
                  <a:pt x="2125844" y="2514472"/>
                </a:cubicBezTo>
                <a:cubicBezTo>
                  <a:pt x="1082026" y="2514472"/>
                  <a:pt x="211140" y="1774063"/>
                  <a:pt x="9728" y="789787"/>
                </a:cubicBezTo>
                <a:lnTo>
                  <a:pt x="0" y="726045"/>
                </a:lnTo>
                <a:lnTo>
                  <a:pt x="31135" y="734050"/>
                </a:lnTo>
                <a:cubicBezTo>
                  <a:pt x="171746" y="762824"/>
                  <a:pt x="317333" y="777934"/>
                  <a:pt x="466450" y="777934"/>
                </a:cubicBezTo>
                <a:cubicBezTo>
                  <a:pt x="1062918" y="777934"/>
                  <a:pt x="1602918" y="536168"/>
                  <a:pt x="1993801" y="145285"/>
                </a:cubicBezTo>
                <a:lnTo>
                  <a:pt x="212584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902648" y="2442064"/>
            <a:ext cx="2159999" cy="2531078"/>
          </a:xfrm>
          <a:custGeom>
            <a:avLst/>
            <a:gdLst>
              <a:gd name="connsiteX0" fmla="*/ 468373 w 2159999"/>
              <a:gd name="connsiteY0" fmla="*/ 0 h 2531078"/>
              <a:gd name="connsiteX1" fmla="*/ 642317 w 2159999"/>
              <a:gd name="connsiteY1" fmla="*/ 44725 h 2531078"/>
              <a:gd name="connsiteX2" fmla="*/ 2159999 w 2159999"/>
              <a:gd name="connsiteY2" fmla="*/ 2107616 h 2531078"/>
              <a:gd name="connsiteX3" fmla="*/ 2148847 w 2159999"/>
              <a:gd name="connsiteY3" fmla="*/ 2328463 h 2531078"/>
              <a:gd name="connsiteX4" fmla="*/ 2125844 w 2159999"/>
              <a:gd name="connsiteY4" fmla="*/ 2479189 h 2531078"/>
              <a:gd name="connsiteX5" fmla="*/ 2094710 w 2159999"/>
              <a:gd name="connsiteY5" fmla="*/ 2487194 h 2531078"/>
              <a:gd name="connsiteX6" fmla="*/ 1659395 w 2159999"/>
              <a:gd name="connsiteY6" fmla="*/ 2531078 h 2531078"/>
              <a:gd name="connsiteX7" fmla="*/ 132044 w 2159999"/>
              <a:gd name="connsiteY7" fmla="*/ 1898429 h 2531078"/>
              <a:gd name="connsiteX8" fmla="*/ 0 w 2159999"/>
              <a:gd name="connsiteY8" fmla="*/ 1753144 h 2531078"/>
              <a:gd name="connsiteX9" fmla="*/ 7366 w 2159999"/>
              <a:gd name="connsiteY9" fmla="*/ 1745039 h 2531078"/>
              <a:gd name="connsiteX10" fmla="*/ 500605 w 2159999"/>
              <a:gd name="connsiteY10" fmla="*/ 371078 h 2531078"/>
              <a:gd name="connsiteX11" fmla="*/ 492050 w 2159999"/>
              <a:gd name="connsiteY11" fmla="*/ 177510 h 2531078"/>
              <a:gd name="connsiteX12" fmla="*/ 468373 w 2159999"/>
              <a:gd name="connsiteY12" fmla="*/ 0 h 25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9999" h="2531078">
                <a:moveTo>
                  <a:pt x="468373" y="0"/>
                </a:moveTo>
                <a:lnTo>
                  <a:pt x="642317" y="44725"/>
                </a:lnTo>
                <a:cubicBezTo>
                  <a:pt x="1521585" y="318206"/>
                  <a:pt x="2159999" y="1138356"/>
                  <a:pt x="2159999" y="2107616"/>
                </a:cubicBezTo>
                <a:cubicBezTo>
                  <a:pt x="2159999" y="2182175"/>
                  <a:pt x="2156222" y="2255851"/>
                  <a:pt x="2148847" y="2328463"/>
                </a:cubicBezTo>
                <a:lnTo>
                  <a:pt x="2125844" y="2479189"/>
                </a:lnTo>
                <a:lnTo>
                  <a:pt x="2094710" y="2487194"/>
                </a:lnTo>
                <a:cubicBezTo>
                  <a:pt x="1954100" y="2515968"/>
                  <a:pt x="1808512" y="2531078"/>
                  <a:pt x="1659395" y="2531078"/>
                </a:cubicBezTo>
                <a:cubicBezTo>
                  <a:pt x="1062928" y="2531078"/>
                  <a:pt x="522928" y="2289312"/>
                  <a:pt x="132044" y="1898429"/>
                </a:cubicBezTo>
                <a:lnTo>
                  <a:pt x="0" y="1753144"/>
                </a:lnTo>
                <a:lnTo>
                  <a:pt x="7366" y="1745039"/>
                </a:lnTo>
                <a:cubicBezTo>
                  <a:pt x="315503" y="1371663"/>
                  <a:pt x="500605" y="892987"/>
                  <a:pt x="500605" y="371078"/>
                </a:cubicBezTo>
                <a:cubicBezTo>
                  <a:pt x="500605" y="305840"/>
                  <a:pt x="497713" y="241276"/>
                  <a:pt x="492050" y="177510"/>
                </a:cubicBezTo>
                <a:lnTo>
                  <a:pt x="46837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603825" y="1300246"/>
            <a:ext cx="2403566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recurrent events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3078480" y="1295303"/>
            <a:ext cx="2403566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censoring &amp; truncation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(beyond right-censoring)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864" y="5745972"/>
            <a:ext cx="2403566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Competing events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6181705" y="3950980"/>
            <a:ext cx="537616" cy="476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MSM</a:t>
            </a:r>
            <a:endParaRPr lang="en-US" dirty="0"/>
          </a:p>
        </p:txBody>
      </p:sp>
      <p:sp>
        <p:nvSpPr>
          <p:cNvPr id="49" name="Freihandform 48"/>
          <p:cNvSpPr/>
          <p:nvPr/>
        </p:nvSpPr>
        <p:spPr>
          <a:xfrm>
            <a:off x="5455883" y="3165768"/>
            <a:ext cx="893530" cy="1029440"/>
          </a:xfrm>
          <a:custGeom>
            <a:avLst/>
            <a:gdLst>
              <a:gd name="connsiteX0" fmla="*/ 446764 w 893530"/>
              <a:gd name="connsiteY0" fmla="*/ 0 h 1029440"/>
              <a:gd name="connsiteX1" fmla="*/ 875757 w 893530"/>
              <a:gd name="connsiteY1" fmla="*/ 108625 h 1029440"/>
              <a:gd name="connsiteX2" fmla="*/ 893530 w 893530"/>
              <a:gd name="connsiteY2" fmla="*/ 119422 h 1029440"/>
              <a:gd name="connsiteX3" fmla="*/ 872553 w 893530"/>
              <a:gd name="connsiteY3" fmla="*/ 213010 h 1029440"/>
              <a:gd name="connsiteX4" fmla="*/ 454131 w 893530"/>
              <a:gd name="connsiteY4" fmla="*/ 1021335 h 1029440"/>
              <a:gd name="connsiteX5" fmla="*/ 446765 w 893530"/>
              <a:gd name="connsiteY5" fmla="*/ 1029440 h 1029440"/>
              <a:gd name="connsiteX6" fmla="*/ 439399 w 893530"/>
              <a:gd name="connsiteY6" fmla="*/ 1021335 h 1029440"/>
              <a:gd name="connsiteX7" fmla="*/ 20977 w 893530"/>
              <a:gd name="connsiteY7" fmla="*/ 213010 h 1029440"/>
              <a:gd name="connsiteX8" fmla="*/ 0 w 893530"/>
              <a:gd name="connsiteY8" fmla="*/ 119421 h 1029440"/>
              <a:gd name="connsiteX9" fmla="*/ 17771 w 893530"/>
              <a:gd name="connsiteY9" fmla="*/ 108625 h 1029440"/>
              <a:gd name="connsiteX10" fmla="*/ 446764 w 893530"/>
              <a:gd name="connsiteY10" fmla="*/ 0 h 102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3530" h="1029440">
                <a:moveTo>
                  <a:pt x="446764" y="0"/>
                </a:moveTo>
                <a:cubicBezTo>
                  <a:pt x="602094" y="0"/>
                  <a:pt x="748234" y="39350"/>
                  <a:pt x="875757" y="108625"/>
                </a:cubicBezTo>
                <a:lnTo>
                  <a:pt x="893530" y="119422"/>
                </a:lnTo>
                <a:lnTo>
                  <a:pt x="872553" y="213010"/>
                </a:lnTo>
                <a:cubicBezTo>
                  <a:pt x="791242" y="513482"/>
                  <a:pt x="646717" y="787975"/>
                  <a:pt x="454131" y="1021335"/>
                </a:cubicBezTo>
                <a:lnTo>
                  <a:pt x="446765" y="1029440"/>
                </a:lnTo>
                <a:lnTo>
                  <a:pt x="439399" y="1021335"/>
                </a:lnTo>
                <a:cubicBezTo>
                  <a:pt x="246814" y="787975"/>
                  <a:pt x="102289" y="513482"/>
                  <a:pt x="20977" y="213010"/>
                </a:cubicBezTo>
                <a:lnTo>
                  <a:pt x="0" y="119421"/>
                </a:lnTo>
                <a:lnTo>
                  <a:pt x="17771" y="108625"/>
                </a:lnTo>
                <a:cubicBezTo>
                  <a:pt x="145295" y="39350"/>
                  <a:pt x="291434" y="0"/>
                  <a:pt x="446764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5402043" y="2389680"/>
            <a:ext cx="1001210" cy="895510"/>
          </a:xfrm>
          <a:custGeom>
            <a:avLst/>
            <a:gdLst>
              <a:gd name="connsiteX0" fmla="*/ 500604 w 1001210"/>
              <a:gd name="connsiteY0" fmla="*/ 0 h 895510"/>
              <a:gd name="connsiteX1" fmla="*/ 935919 w 1001210"/>
              <a:gd name="connsiteY1" fmla="*/ 43884 h 895510"/>
              <a:gd name="connsiteX2" fmla="*/ 968978 w 1001210"/>
              <a:gd name="connsiteY2" fmla="*/ 52384 h 895510"/>
              <a:gd name="connsiteX3" fmla="*/ 968978 w 1001210"/>
              <a:gd name="connsiteY3" fmla="*/ 52385 h 895510"/>
              <a:gd name="connsiteX4" fmla="*/ 992655 w 1001210"/>
              <a:gd name="connsiteY4" fmla="*/ 229894 h 895510"/>
              <a:gd name="connsiteX5" fmla="*/ 1001210 w 1001210"/>
              <a:gd name="connsiteY5" fmla="*/ 423462 h 895510"/>
              <a:gd name="connsiteX6" fmla="*/ 967473 w 1001210"/>
              <a:gd name="connsiteY6" fmla="*/ 805818 h 895510"/>
              <a:gd name="connsiteX7" fmla="*/ 947370 w 1001210"/>
              <a:gd name="connsiteY7" fmla="*/ 895510 h 895510"/>
              <a:gd name="connsiteX8" fmla="*/ 929597 w 1001210"/>
              <a:gd name="connsiteY8" fmla="*/ 884713 h 895510"/>
              <a:gd name="connsiteX9" fmla="*/ 500604 w 1001210"/>
              <a:gd name="connsiteY9" fmla="*/ 776088 h 895510"/>
              <a:gd name="connsiteX10" fmla="*/ 71611 w 1001210"/>
              <a:gd name="connsiteY10" fmla="*/ 884713 h 895510"/>
              <a:gd name="connsiteX11" fmla="*/ 53840 w 1001210"/>
              <a:gd name="connsiteY11" fmla="*/ 895509 h 895510"/>
              <a:gd name="connsiteX12" fmla="*/ 33737 w 1001210"/>
              <a:gd name="connsiteY12" fmla="*/ 805818 h 895510"/>
              <a:gd name="connsiteX13" fmla="*/ 0 w 1001210"/>
              <a:gd name="connsiteY13" fmla="*/ 423462 h 895510"/>
              <a:gd name="connsiteX14" fmla="*/ 8555 w 1001210"/>
              <a:gd name="connsiteY14" fmla="*/ 229894 h 895510"/>
              <a:gd name="connsiteX15" fmla="*/ 32233 w 1001210"/>
              <a:gd name="connsiteY15" fmla="*/ 52385 h 895510"/>
              <a:gd name="connsiteX16" fmla="*/ 32233 w 1001210"/>
              <a:gd name="connsiteY16" fmla="*/ 52384 h 895510"/>
              <a:gd name="connsiteX17" fmla="*/ 65289 w 1001210"/>
              <a:gd name="connsiteY17" fmla="*/ 43884 h 895510"/>
              <a:gd name="connsiteX18" fmla="*/ 500604 w 1001210"/>
              <a:gd name="connsiteY18" fmla="*/ 0 h 89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1210" h="895510">
                <a:moveTo>
                  <a:pt x="500604" y="0"/>
                </a:moveTo>
                <a:cubicBezTo>
                  <a:pt x="649721" y="0"/>
                  <a:pt x="795309" y="15111"/>
                  <a:pt x="935919" y="43884"/>
                </a:cubicBezTo>
                <a:lnTo>
                  <a:pt x="968978" y="52384"/>
                </a:lnTo>
                <a:lnTo>
                  <a:pt x="968978" y="52385"/>
                </a:lnTo>
                <a:lnTo>
                  <a:pt x="992655" y="229894"/>
                </a:lnTo>
                <a:cubicBezTo>
                  <a:pt x="998318" y="293660"/>
                  <a:pt x="1001210" y="358224"/>
                  <a:pt x="1001210" y="423462"/>
                </a:cubicBezTo>
                <a:cubicBezTo>
                  <a:pt x="1001210" y="553939"/>
                  <a:pt x="989641" y="681714"/>
                  <a:pt x="967473" y="805818"/>
                </a:cubicBezTo>
                <a:lnTo>
                  <a:pt x="947370" y="895510"/>
                </a:lnTo>
                <a:lnTo>
                  <a:pt x="929597" y="884713"/>
                </a:lnTo>
                <a:cubicBezTo>
                  <a:pt x="802074" y="815438"/>
                  <a:pt x="655934" y="776088"/>
                  <a:pt x="500604" y="776088"/>
                </a:cubicBezTo>
                <a:cubicBezTo>
                  <a:pt x="345274" y="776088"/>
                  <a:pt x="199135" y="815438"/>
                  <a:pt x="71611" y="884713"/>
                </a:cubicBezTo>
                <a:lnTo>
                  <a:pt x="53840" y="895509"/>
                </a:lnTo>
                <a:lnTo>
                  <a:pt x="33737" y="805818"/>
                </a:lnTo>
                <a:cubicBezTo>
                  <a:pt x="11569" y="681714"/>
                  <a:pt x="0" y="553939"/>
                  <a:pt x="0" y="423462"/>
                </a:cubicBezTo>
                <a:cubicBezTo>
                  <a:pt x="0" y="358224"/>
                  <a:pt x="2892" y="293660"/>
                  <a:pt x="8555" y="229894"/>
                </a:cubicBezTo>
                <a:lnTo>
                  <a:pt x="32233" y="52385"/>
                </a:lnTo>
                <a:lnTo>
                  <a:pt x="32233" y="52384"/>
                </a:lnTo>
                <a:lnTo>
                  <a:pt x="65289" y="43884"/>
                </a:lnTo>
                <a:cubicBezTo>
                  <a:pt x="205900" y="15111"/>
                  <a:pt x="351487" y="0"/>
                  <a:pt x="500604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5002647" y="3285190"/>
            <a:ext cx="1800000" cy="1680579"/>
          </a:xfrm>
          <a:custGeom>
            <a:avLst/>
            <a:gdLst>
              <a:gd name="connsiteX0" fmla="*/ 453236 w 1800000"/>
              <a:gd name="connsiteY0" fmla="*/ 0 h 1680579"/>
              <a:gd name="connsiteX1" fmla="*/ 474213 w 1800000"/>
              <a:gd name="connsiteY1" fmla="*/ 93589 h 1680579"/>
              <a:gd name="connsiteX2" fmla="*/ 892635 w 1800000"/>
              <a:gd name="connsiteY2" fmla="*/ 901914 h 1680579"/>
              <a:gd name="connsiteX3" fmla="*/ 900001 w 1800000"/>
              <a:gd name="connsiteY3" fmla="*/ 910019 h 1680579"/>
              <a:gd name="connsiteX4" fmla="*/ 907367 w 1800000"/>
              <a:gd name="connsiteY4" fmla="*/ 901914 h 1680579"/>
              <a:gd name="connsiteX5" fmla="*/ 1325789 w 1800000"/>
              <a:gd name="connsiteY5" fmla="*/ 93589 h 1680579"/>
              <a:gd name="connsiteX6" fmla="*/ 1346766 w 1800000"/>
              <a:gd name="connsiteY6" fmla="*/ 1 h 1680579"/>
              <a:gd name="connsiteX7" fmla="*/ 1403198 w 1800000"/>
              <a:gd name="connsiteY7" fmla="*/ 34285 h 1680579"/>
              <a:gd name="connsiteX8" fmla="*/ 1800000 w 1800000"/>
              <a:gd name="connsiteY8" fmla="*/ 780579 h 1680579"/>
              <a:gd name="connsiteX9" fmla="*/ 900000 w 1800000"/>
              <a:gd name="connsiteY9" fmla="*/ 1680579 h 1680579"/>
              <a:gd name="connsiteX10" fmla="*/ 0 w 1800000"/>
              <a:gd name="connsiteY10" fmla="*/ 780579 h 1680579"/>
              <a:gd name="connsiteX11" fmla="*/ 396802 w 1800000"/>
              <a:gd name="connsiteY11" fmla="*/ 34285 h 1680579"/>
              <a:gd name="connsiteX12" fmla="*/ 453236 w 1800000"/>
              <a:gd name="connsiteY12" fmla="*/ 0 h 16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1680579">
                <a:moveTo>
                  <a:pt x="453236" y="0"/>
                </a:moveTo>
                <a:lnTo>
                  <a:pt x="474213" y="93589"/>
                </a:lnTo>
                <a:cubicBezTo>
                  <a:pt x="555525" y="394061"/>
                  <a:pt x="700050" y="668554"/>
                  <a:pt x="892635" y="901914"/>
                </a:cubicBezTo>
                <a:lnTo>
                  <a:pt x="900001" y="910019"/>
                </a:lnTo>
                <a:lnTo>
                  <a:pt x="907367" y="901914"/>
                </a:lnTo>
                <a:cubicBezTo>
                  <a:pt x="1099953" y="668554"/>
                  <a:pt x="1244478" y="394061"/>
                  <a:pt x="1325789" y="93589"/>
                </a:cubicBezTo>
                <a:lnTo>
                  <a:pt x="1346766" y="1"/>
                </a:lnTo>
                <a:lnTo>
                  <a:pt x="1403198" y="34285"/>
                </a:lnTo>
                <a:cubicBezTo>
                  <a:pt x="1642600" y="196022"/>
                  <a:pt x="1800000" y="469919"/>
                  <a:pt x="1800000" y="780579"/>
                </a:cubicBezTo>
                <a:cubicBezTo>
                  <a:pt x="1800000" y="1277635"/>
                  <a:pt x="1397056" y="1680579"/>
                  <a:pt x="900000" y="1680579"/>
                </a:cubicBezTo>
                <a:cubicBezTo>
                  <a:pt x="402944" y="1680579"/>
                  <a:pt x="0" y="1277635"/>
                  <a:pt x="0" y="780579"/>
                </a:cubicBezTo>
                <a:cubicBezTo>
                  <a:pt x="0" y="469919"/>
                  <a:pt x="157400" y="196022"/>
                  <a:pt x="396802" y="34285"/>
                </a:cubicBezTo>
                <a:lnTo>
                  <a:pt x="453236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5032969" y="4040776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/>
              <a:t>survNODE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5472575" y="4566258"/>
            <a:ext cx="869678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IDNetwork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7104430" y="4401361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CRESA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464217" y="4962988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DeepComp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902647" y="5333380"/>
            <a:ext cx="9902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DeepCompete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032968" y="5139377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SSMTL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134807" y="5306810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DeepHit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035438" y="5319471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DSM</a:t>
            </a:r>
            <a:endParaRPr lang="de-DE" sz="1000" dirty="0"/>
          </a:p>
        </p:txBody>
      </p:sp>
      <p:sp>
        <p:nvSpPr>
          <p:cNvPr id="45" name="Freihandform 44"/>
          <p:cNvSpPr/>
          <p:nvPr/>
        </p:nvSpPr>
        <p:spPr>
          <a:xfrm>
            <a:off x="5434276" y="1431077"/>
            <a:ext cx="936745" cy="1010987"/>
          </a:xfrm>
          <a:custGeom>
            <a:avLst/>
            <a:gdLst>
              <a:gd name="connsiteX0" fmla="*/ 468372 w 936745"/>
              <a:gd name="connsiteY0" fmla="*/ 0 h 1010987"/>
              <a:gd name="connsiteX1" fmla="*/ 475738 w 936745"/>
              <a:gd name="connsiteY1" fmla="*/ 8105 h 1010987"/>
              <a:gd name="connsiteX2" fmla="*/ 935240 w 936745"/>
              <a:gd name="connsiteY2" fmla="*/ 999710 h 1010987"/>
              <a:gd name="connsiteX3" fmla="*/ 936745 w 936745"/>
              <a:gd name="connsiteY3" fmla="*/ 1010987 h 1010987"/>
              <a:gd name="connsiteX4" fmla="*/ 903686 w 936745"/>
              <a:gd name="connsiteY4" fmla="*/ 1002487 h 1010987"/>
              <a:gd name="connsiteX5" fmla="*/ 468371 w 936745"/>
              <a:gd name="connsiteY5" fmla="*/ 958603 h 1010987"/>
              <a:gd name="connsiteX6" fmla="*/ 33056 w 936745"/>
              <a:gd name="connsiteY6" fmla="*/ 1002487 h 1010987"/>
              <a:gd name="connsiteX7" fmla="*/ 0 w 936745"/>
              <a:gd name="connsiteY7" fmla="*/ 1010987 h 1010987"/>
              <a:gd name="connsiteX8" fmla="*/ 1504 w 936745"/>
              <a:gd name="connsiteY8" fmla="*/ 999710 h 1010987"/>
              <a:gd name="connsiteX9" fmla="*/ 461006 w 936745"/>
              <a:gd name="connsiteY9" fmla="*/ 8105 h 1010987"/>
              <a:gd name="connsiteX10" fmla="*/ 468372 w 936745"/>
              <a:gd name="connsiteY10" fmla="*/ 0 h 10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6745" h="1010987">
                <a:moveTo>
                  <a:pt x="468372" y="0"/>
                </a:moveTo>
                <a:lnTo>
                  <a:pt x="475738" y="8105"/>
                </a:lnTo>
                <a:cubicBezTo>
                  <a:pt x="706841" y="288137"/>
                  <a:pt x="868737" y="627400"/>
                  <a:pt x="935240" y="999710"/>
                </a:cubicBezTo>
                <a:lnTo>
                  <a:pt x="936745" y="1010987"/>
                </a:lnTo>
                <a:lnTo>
                  <a:pt x="903686" y="1002487"/>
                </a:lnTo>
                <a:cubicBezTo>
                  <a:pt x="763076" y="973714"/>
                  <a:pt x="617488" y="958603"/>
                  <a:pt x="468371" y="958603"/>
                </a:cubicBezTo>
                <a:cubicBezTo>
                  <a:pt x="319254" y="958603"/>
                  <a:pt x="173667" y="973714"/>
                  <a:pt x="33056" y="1002487"/>
                </a:cubicBezTo>
                <a:lnTo>
                  <a:pt x="0" y="1010987"/>
                </a:lnTo>
                <a:lnTo>
                  <a:pt x="1504" y="999710"/>
                </a:lnTo>
                <a:cubicBezTo>
                  <a:pt x="68008" y="627400"/>
                  <a:pt x="229904" y="288137"/>
                  <a:pt x="461006" y="8105"/>
                </a:cubicBezTo>
                <a:lnTo>
                  <a:pt x="46837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083253" y="653143"/>
            <a:ext cx="3819395" cy="4268111"/>
          </a:xfrm>
          <a:custGeom>
            <a:avLst/>
            <a:gdLst>
              <a:gd name="connsiteX0" fmla="*/ 2160000 w 3819395"/>
              <a:gd name="connsiteY0" fmla="*/ 0 h 4268111"/>
              <a:gd name="connsiteX1" fmla="*/ 3687351 w 3819395"/>
              <a:gd name="connsiteY1" fmla="*/ 632649 h 4268111"/>
              <a:gd name="connsiteX2" fmla="*/ 3819395 w 3819395"/>
              <a:gd name="connsiteY2" fmla="*/ 777934 h 4268111"/>
              <a:gd name="connsiteX3" fmla="*/ 3812029 w 3819395"/>
              <a:gd name="connsiteY3" fmla="*/ 786039 h 4268111"/>
              <a:gd name="connsiteX4" fmla="*/ 3352527 w 3819395"/>
              <a:gd name="connsiteY4" fmla="*/ 1777644 h 4268111"/>
              <a:gd name="connsiteX5" fmla="*/ 3351023 w 3819395"/>
              <a:gd name="connsiteY5" fmla="*/ 1788921 h 4268111"/>
              <a:gd name="connsiteX6" fmla="*/ 3351023 w 3819395"/>
              <a:gd name="connsiteY6" fmla="*/ 1788921 h 4268111"/>
              <a:gd name="connsiteX7" fmla="*/ 3351023 w 3819395"/>
              <a:gd name="connsiteY7" fmla="*/ 1788922 h 4268111"/>
              <a:gd name="connsiteX8" fmla="*/ 3177076 w 3819395"/>
              <a:gd name="connsiteY8" fmla="*/ 1833647 h 4268111"/>
              <a:gd name="connsiteX9" fmla="*/ 1659394 w 3819395"/>
              <a:gd name="connsiteY9" fmla="*/ 3896538 h 4268111"/>
              <a:gd name="connsiteX10" fmla="*/ 1670546 w 3819395"/>
              <a:gd name="connsiteY10" fmla="*/ 4117385 h 4268111"/>
              <a:gd name="connsiteX11" fmla="*/ 1693550 w 3819395"/>
              <a:gd name="connsiteY11" fmla="*/ 4268111 h 4268111"/>
              <a:gd name="connsiteX12" fmla="*/ 1517682 w 3819395"/>
              <a:gd name="connsiteY12" fmla="*/ 4222891 h 4268111"/>
              <a:gd name="connsiteX13" fmla="*/ 0 w 3819395"/>
              <a:gd name="connsiteY13" fmla="*/ 2160000 h 4268111"/>
              <a:gd name="connsiteX14" fmla="*/ 2160000 w 3819395"/>
              <a:gd name="connsiteY14" fmla="*/ 0 h 42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9395" h="4268111">
                <a:moveTo>
                  <a:pt x="2160000" y="0"/>
                </a:moveTo>
                <a:cubicBezTo>
                  <a:pt x="2756468" y="0"/>
                  <a:pt x="3296468" y="241766"/>
                  <a:pt x="3687351" y="632649"/>
                </a:cubicBezTo>
                <a:lnTo>
                  <a:pt x="3819395" y="777934"/>
                </a:lnTo>
                <a:lnTo>
                  <a:pt x="3812029" y="786039"/>
                </a:lnTo>
                <a:cubicBezTo>
                  <a:pt x="3580927" y="1066071"/>
                  <a:pt x="3419031" y="1405334"/>
                  <a:pt x="3352527" y="1777644"/>
                </a:cubicBezTo>
                <a:lnTo>
                  <a:pt x="3351023" y="1788921"/>
                </a:lnTo>
                <a:lnTo>
                  <a:pt x="3351023" y="1788921"/>
                </a:lnTo>
                <a:lnTo>
                  <a:pt x="3351023" y="1788922"/>
                </a:lnTo>
                <a:lnTo>
                  <a:pt x="3177076" y="1833647"/>
                </a:lnTo>
                <a:cubicBezTo>
                  <a:pt x="2297808" y="2107128"/>
                  <a:pt x="1659394" y="2927278"/>
                  <a:pt x="1659394" y="3896538"/>
                </a:cubicBezTo>
                <a:cubicBezTo>
                  <a:pt x="1659394" y="3971097"/>
                  <a:pt x="1663172" y="4044773"/>
                  <a:pt x="1670546" y="4117385"/>
                </a:cubicBezTo>
                <a:lnTo>
                  <a:pt x="1693550" y="4268111"/>
                </a:lnTo>
                <a:lnTo>
                  <a:pt x="1517682" y="4222891"/>
                </a:lnTo>
                <a:cubicBezTo>
                  <a:pt x="638414" y="3949410"/>
                  <a:pt x="0" y="3129260"/>
                  <a:pt x="0" y="2160000"/>
                </a:cubicBezTo>
                <a:cubicBezTo>
                  <a:pt x="0" y="967065"/>
                  <a:pt x="967065" y="0"/>
                  <a:pt x="21600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5902648" y="653143"/>
            <a:ext cx="3819395" cy="4268111"/>
          </a:xfrm>
          <a:custGeom>
            <a:avLst/>
            <a:gdLst>
              <a:gd name="connsiteX0" fmla="*/ 1659395 w 3819395"/>
              <a:gd name="connsiteY0" fmla="*/ 0 h 4268111"/>
              <a:gd name="connsiteX1" fmla="*/ 3819395 w 3819395"/>
              <a:gd name="connsiteY1" fmla="*/ 2160000 h 4268111"/>
              <a:gd name="connsiteX2" fmla="*/ 2301713 w 3819395"/>
              <a:gd name="connsiteY2" fmla="*/ 4222891 h 4268111"/>
              <a:gd name="connsiteX3" fmla="*/ 2125844 w 3819395"/>
              <a:gd name="connsiteY3" fmla="*/ 4268111 h 4268111"/>
              <a:gd name="connsiteX4" fmla="*/ 2148847 w 3819395"/>
              <a:gd name="connsiteY4" fmla="*/ 4117385 h 4268111"/>
              <a:gd name="connsiteX5" fmla="*/ 2159999 w 3819395"/>
              <a:gd name="connsiteY5" fmla="*/ 3896538 h 4268111"/>
              <a:gd name="connsiteX6" fmla="*/ 642317 w 3819395"/>
              <a:gd name="connsiteY6" fmla="*/ 1833647 h 4268111"/>
              <a:gd name="connsiteX7" fmla="*/ 468373 w 3819395"/>
              <a:gd name="connsiteY7" fmla="*/ 1788922 h 4268111"/>
              <a:gd name="connsiteX8" fmla="*/ 468373 w 3819395"/>
              <a:gd name="connsiteY8" fmla="*/ 1788921 h 4268111"/>
              <a:gd name="connsiteX9" fmla="*/ 468373 w 3819395"/>
              <a:gd name="connsiteY9" fmla="*/ 1788921 h 4268111"/>
              <a:gd name="connsiteX10" fmla="*/ 466868 w 3819395"/>
              <a:gd name="connsiteY10" fmla="*/ 1777644 h 4268111"/>
              <a:gd name="connsiteX11" fmla="*/ 7366 w 3819395"/>
              <a:gd name="connsiteY11" fmla="*/ 786039 h 4268111"/>
              <a:gd name="connsiteX12" fmla="*/ 0 w 3819395"/>
              <a:gd name="connsiteY12" fmla="*/ 777934 h 4268111"/>
              <a:gd name="connsiteX13" fmla="*/ 132044 w 3819395"/>
              <a:gd name="connsiteY13" fmla="*/ 632649 h 4268111"/>
              <a:gd name="connsiteX14" fmla="*/ 1659395 w 3819395"/>
              <a:gd name="connsiteY14" fmla="*/ 0 h 42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9395" h="4268111">
                <a:moveTo>
                  <a:pt x="1659395" y="0"/>
                </a:moveTo>
                <a:cubicBezTo>
                  <a:pt x="2852330" y="0"/>
                  <a:pt x="3819395" y="967065"/>
                  <a:pt x="3819395" y="2160000"/>
                </a:cubicBezTo>
                <a:cubicBezTo>
                  <a:pt x="3819395" y="3129260"/>
                  <a:pt x="3180981" y="3949410"/>
                  <a:pt x="2301713" y="4222891"/>
                </a:cubicBezTo>
                <a:lnTo>
                  <a:pt x="2125844" y="4268111"/>
                </a:lnTo>
                <a:lnTo>
                  <a:pt x="2148847" y="4117385"/>
                </a:lnTo>
                <a:cubicBezTo>
                  <a:pt x="2156222" y="4044773"/>
                  <a:pt x="2159999" y="3971097"/>
                  <a:pt x="2159999" y="3896538"/>
                </a:cubicBezTo>
                <a:cubicBezTo>
                  <a:pt x="2159999" y="2927278"/>
                  <a:pt x="1521585" y="2107128"/>
                  <a:pt x="642317" y="1833647"/>
                </a:cubicBezTo>
                <a:lnTo>
                  <a:pt x="468373" y="1788922"/>
                </a:lnTo>
                <a:lnTo>
                  <a:pt x="468373" y="1788921"/>
                </a:lnTo>
                <a:lnTo>
                  <a:pt x="468373" y="1788921"/>
                </a:lnTo>
                <a:lnTo>
                  <a:pt x="466868" y="1777644"/>
                </a:lnTo>
                <a:cubicBezTo>
                  <a:pt x="400365" y="1405334"/>
                  <a:pt x="238469" y="1066071"/>
                  <a:pt x="7366" y="786039"/>
                </a:cubicBezTo>
                <a:lnTo>
                  <a:pt x="0" y="777934"/>
                </a:lnTo>
                <a:lnTo>
                  <a:pt x="132044" y="632649"/>
                </a:lnTo>
                <a:cubicBezTo>
                  <a:pt x="522928" y="241766"/>
                  <a:pt x="1062928" y="0"/>
                  <a:pt x="165939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482046" y="3261735"/>
            <a:ext cx="860207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DeepPAMM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481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2761577" y="285799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781318" y="2758071"/>
            <a:ext cx="1458822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dimensionality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3660623" y="2405996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2930" y="728445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356636" y="448265"/>
            <a:ext cx="805543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TVE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01755" y="5974005"/>
            <a:ext cx="1201783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multimodality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761689" y="4724268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/>
              <a:t>survNODE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921797" y="3919138"/>
            <a:ext cx="869678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DeepPAMM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4354538" y="5583579"/>
            <a:ext cx="966120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DeepConvSurv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464217" y="4962988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SurvNAM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005738" y="2905844"/>
            <a:ext cx="98892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Nnet-survival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31129" y="4909616"/>
            <a:ext cx="961801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WideAndDeep</a:t>
            </a:r>
            <a:endParaRPr lang="de-DE" sz="1000" dirty="0"/>
          </a:p>
        </p:txBody>
      </p:sp>
      <p:sp>
        <p:nvSpPr>
          <p:cNvPr id="28" name="Rechteck 27"/>
          <p:cNvSpPr/>
          <p:nvPr/>
        </p:nvSpPr>
        <p:spPr>
          <a:xfrm>
            <a:off x="2442934" y="4781128"/>
            <a:ext cx="805543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TVF</a:t>
            </a:r>
          </a:p>
        </p:txBody>
      </p:sp>
      <p:sp>
        <p:nvSpPr>
          <p:cNvPr id="29" name="Ellipse 28"/>
          <p:cNvSpPr/>
          <p:nvPr/>
        </p:nvSpPr>
        <p:spPr>
          <a:xfrm>
            <a:off x="506488" y="1783351"/>
            <a:ext cx="4320000" cy="43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6187273" y="2926386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MultiSurv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6766262" y="3830767"/>
            <a:ext cx="98892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ConcatAE/</a:t>
            </a:r>
          </a:p>
          <a:p>
            <a:pPr algn="ctr"/>
            <a:r>
              <a:rPr lang="de-DE" sz="1000" i="1" dirty="0" smtClean="0"/>
              <a:t>CrossAE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081577" y="4319133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Haa2019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556345" y="5507867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CapSurv</a:t>
            </a:r>
            <a:endParaRPr lang="de-DE" sz="10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438379" y="5368068"/>
            <a:ext cx="961801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Hua2018</a:t>
            </a:r>
            <a:endParaRPr lang="de-DE" sz="10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8172702" y="4215777"/>
            <a:ext cx="1292032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DNNSurv_Sun2022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7347680" y="2440051"/>
            <a:ext cx="115588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FuzzyDeepCoxPH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8847171" y="2002010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DeepOmix</a:t>
            </a:r>
            <a:endParaRPr lang="de-DE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8610475" y="1484506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/>
              <a:t>Cox-nnet</a:t>
            </a:r>
            <a:endParaRPr lang="de-DE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8206894" y="3595928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Cox-PASNet</a:t>
            </a:r>
            <a:endParaRPr lang="de-DE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7410604" y="1187867"/>
            <a:ext cx="854259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VAECox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1157677" y="4307142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Dynamic DeepHit</a:t>
            </a:r>
            <a:endParaRPr lang="de-DE" sz="10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1590554" y="3583006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CRESA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3023544" y="2289502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RDSM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3919216" y="1353696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Cox-Time</a:t>
            </a:r>
            <a:endParaRPr lang="de-DE" sz="10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7788" y="1824807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SSMTL</a:t>
            </a:r>
            <a:endParaRPr lang="de-DE" sz="10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5397799" y="1057057"/>
            <a:ext cx="738145" cy="29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 dirty="0" smtClean="0"/>
              <a:t>RNN-Surv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235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68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Wiegrebe, Simon</dc:creator>
  <cp:lastModifiedBy>Wiegrebe, Simon</cp:lastModifiedBy>
  <cp:revision>36</cp:revision>
  <dcterms:created xsi:type="dcterms:W3CDTF">2022-10-25T07:08:44Z</dcterms:created>
  <dcterms:modified xsi:type="dcterms:W3CDTF">2023-03-21T07:40:12Z</dcterms:modified>
</cp:coreProperties>
</file>