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309" r:id="rId4"/>
    <p:sldId id="310" r:id="rId5"/>
    <p:sldId id="311" r:id="rId6"/>
    <p:sldId id="312" r:id="rId7"/>
    <p:sldId id="317" r:id="rId8"/>
    <p:sldId id="320" r:id="rId9"/>
    <p:sldId id="321" r:id="rId10"/>
    <p:sldId id="322" r:id="rId11"/>
    <p:sldId id="32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2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1E42-888E-4FEF-9DE0-AFDBF066988E}" type="datetimeFigureOut">
              <a:rPr lang="zh-CN" altLang="en-US" smtClean="0"/>
              <a:pPr/>
              <a:t>2014-6-23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8FA3-E792-4926-A6EC-A4CD7CBE5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1E42-888E-4FEF-9DE0-AFDBF066988E}" type="datetimeFigureOut">
              <a:rPr lang="zh-CN" altLang="en-US" smtClean="0"/>
              <a:pPr/>
              <a:t>2014-6-23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8FA3-E792-4926-A6EC-A4CD7CBE5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1E42-888E-4FEF-9DE0-AFDBF066988E}" type="datetimeFigureOut">
              <a:rPr lang="zh-CN" altLang="en-US" smtClean="0"/>
              <a:pPr/>
              <a:t>2014-6-23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8FA3-E792-4926-A6EC-A4CD7CBE5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10817" y="357167"/>
            <a:ext cx="8031428" cy="685784"/>
          </a:xfrm>
          <a:prstGeom prst="rect">
            <a:avLst/>
          </a:prstGeom>
        </p:spPr>
        <p:txBody>
          <a:bodyPr anchor="b" anchorCtr="0"/>
          <a:lstStyle>
            <a:lvl1pPr algn="r">
              <a:lnSpc>
                <a:spcPct val="90000"/>
              </a:lnSpc>
              <a:defRPr sz="3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8532440" y="6213363"/>
            <a:ext cx="455040" cy="576000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406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63966" y="6546851"/>
            <a:ext cx="2057400" cy="252413"/>
          </a:xfrm>
        </p:spPr>
        <p:txBody>
          <a:bodyPr/>
          <a:lstStyle>
            <a:lvl1pPr>
              <a:defRPr/>
            </a:lvl1pPr>
          </a:lstStyle>
          <a:p>
            <a:fld id="{607F133E-B7F2-4EC2-BDDF-9C14F1C2B074}" type="slidenum">
              <a:rPr lang="zh-CN" altLang="en-US"/>
              <a:pPr/>
              <a:t>‹#›</a:t>
            </a:fld>
            <a:endParaRPr lang="zh-CN" altLang="en-US" sz="1800" b="0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1E42-888E-4FEF-9DE0-AFDBF066988E}" type="datetimeFigureOut">
              <a:rPr lang="zh-CN" altLang="en-US" smtClean="0"/>
              <a:pPr/>
              <a:t>2014-6-23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8FA3-E792-4926-A6EC-A4CD7CBE5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1E42-888E-4FEF-9DE0-AFDBF066988E}" type="datetimeFigureOut">
              <a:rPr lang="zh-CN" altLang="en-US" smtClean="0"/>
              <a:pPr/>
              <a:t>2014-6-23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8FA3-E792-4926-A6EC-A4CD7CBE5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1E42-888E-4FEF-9DE0-AFDBF066988E}" type="datetimeFigureOut">
              <a:rPr lang="zh-CN" altLang="en-US" smtClean="0"/>
              <a:pPr/>
              <a:t>2014-6-23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8FA3-E792-4926-A6EC-A4CD7CBE5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1E42-888E-4FEF-9DE0-AFDBF066988E}" type="datetimeFigureOut">
              <a:rPr lang="zh-CN" altLang="en-US" smtClean="0"/>
              <a:pPr/>
              <a:t>2014-6-23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8FA3-E792-4926-A6EC-A4CD7CBE5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1E42-888E-4FEF-9DE0-AFDBF066988E}" type="datetimeFigureOut">
              <a:rPr lang="zh-CN" altLang="en-US" smtClean="0"/>
              <a:pPr/>
              <a:t>2014-6-23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8FA3-E792-4926-A6EC-A4CD7CBE5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1E42-888E-4FEF-9DE0-AFDBF066988E}" type="datetimeFigureOut">
              <a:rPr lang="zh-CN" altLang="en-US" smtClean="0"/>
              <a:pPr/>
              <a:t>2014-6-23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8FA3-E792-4926-A6EC-A4CD7CBE5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1E42-888E-4FEF-9DE0-AFDBF066988E}" type="datetimeFigureOut">
              <a:rPr lang="zh-CN" altLang="en-US" smtClean="0"/>
              <a:pPr/>
              <a:t>2014-6-23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8FA3-E792-4926-A6EC-A4CD7CBE5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1E42-888E-4FEF-9DE0-AFDBF066988E}" type="datetimeFigureOut">
              <a:rPr lang="zh-CN" altLang="en-US" smtClean="0"/>
              <a:pPr/>
              <a:t>2014-6-23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8FA3-E792-4926-A6EC-A4CD7CBE5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11E42-888E-4FEF-9DE0-AFDBF066988E}" type="datetimeFigureOut">
              <a:rPr lang="zh-CN" altLang="en-US" smtClean="0"/>
              <a:pPr/>
              <a:t>2014-6-23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8FA3-E792-4926-A6EC-A4CD7CBE5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分布式录播系统的研发方案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技术研发  戴上军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zh-CN" dirty="0" smtClean="0"/>
              <a:t>www.zonekey.com.cn</a:t>
            </a:r>
            <a:endParaRPr lang="en-US" altLang="zh-CN" dirty="0"/>
          </a:p>
        </p:txBody>
      </p:sp>
      <p:pic>
        <p:nvPicPr>
          <p:cNvPr id="5" name="Picture 2" descr="http://www.zonekey.com.cn/mystyle/images/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75" y="142852"/>
            <a:ext cx="1571625" cy="581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 eaLnBrk="0" hangingPunct="0"/>
            <a:r>
              <a:rPr lang="zh-CN" altLang="en-US" sz="2000" dirty="0" smtClean="0">
                <a:solidFill>
                  <a:schemeClr val="tx2"/>
                </a:solidFill>
                <a:ea typeface="宋体" pitchFamily="2" charset="-122"/>
              </a:rPr>
              <a:t>分布式录播系统的研发规划</a:t>
            </a:r>
            <a:r>
              <a:rPr lang="en-US" altLang="zh-CN" sz="2000" dirty="0" smtClean="0">
                <a:solidFill>
                  <a:schemeClr val="tx2"/>
                </a:solidFill>
                <a:ea typeface="宋体" pitchFamily="2" charset="-122"/>
              </a:rPr>
              <a:t>-2</a:t>
            </a:r>
            <a:endParaRPr lang="zh-CN" altLang="en-US" sz="20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1142976" y="3286124"/>
            <a:ext cx="7643866" cy="164307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 smtClean="0">
                <a:latin typeface="+mj-ea"/>
                <a:ea typeface="+mj-ea"/>
              </a:rPr>
              <a:t>资源：  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+mj-ea"/>
                <a:ea typeface="+mj-ea"/>
              </a:rPr>
              <a:t> </a:t>
            </a:r>
            <a:r>
              <a:rPr lang="en-US" altLang="zh-CN" sz="1600" b="1" dirty="0" smtClean="0">
                <a:latin typeface="+mj-ea"/>
                <a:ea typeface="+mj-ea"/>
              </a:rPr>
              <a:t>    PC server :4</a:t>
            </a:r>
            <a:r>
              <a:rPr lang="zh-CN" altLang="en-US" sz="1600" b="1" dirty="0" smtClean="0">
                <a:latin typeface="+mj-ea"/>
                <a:ea typeface="+mj-ea"/>
              </a:rPr>
              <a:t>台，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 smtClean="0">
                <a:latin typeface="+mj-ea"/>
                <a:ea typeface="+mj-ea"/>
              </a:rPr>
              <a:t>     PC</a:t>
            </a:r>
            <a:r>
              <a:rPr lang="zh-CN" altLang="en-US" sz="1600" b="1" dirty="0" smtClean="0">
                <a:latin typeface="+mj-ea"/>
                <a:ea typeface="+mj-ea"/>
              </a:rPr>
              <a:t>机：</a:t>
            </a:r>
            <a:r>
              <a:rPr lang="en-US" altLang="zh-CN" sz="1600" b="1" dirty="0" smtClean="0">
                <a:latin typeface="+mj-ea"/>
                <a:ea typeface="+mj-ea"/>
              </a:rPr>
              <a:t>8</a:t>
            </a:r>
            <a:r>
              <a:rPr lang="zh-CN" altLang="en-US" sz="1600" b="1" dirty="0" smtClean="0">
                <a:latin typeface="+mj-ea"/>
                <a:ea typeface="+mj-ea"/>
              </a:rPr>
              <a:t>台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 smtClean="0">
                <a:latin typeface="+mj-ea"/>
                <a:ea typeface="+mj-ea"/>
              </a:rPr>
              <a:t>     </a:t>
            </a:r>
            <a:r>
              <a:rPr lang="zh-CN" altLang="en-US" sz="1600" b="1" dirty="0" smtClean="0">
                <a:latin typeface="+mj-ea"/>
                <a:ea typeface="+mj-ea"/>
              </a:rPr>
              <a:t>办公场地：</a:t>
            </a:r>
            <a:r>
              <a:rPr lang="en-US" altLang="zh-CN" sz="1600" b="1" dirty="0" smtClean="0">
                <a:latin typeface="+mj-ea"/>
                <a:ea typeface="+mj-ea"/>
              </a:rPr>
              <a:t>8</a:t>
            </a:r>
            <a:r>
              <a:rPr lang="zh-CN" altLang="en-US" sz="1600" b="1" dirty="0" smtClean="0">
                <a:latin typeface="+mj-ea"/>
                <a:ea typeface="+mj-ea"/>
              </a:rPr>
              <a:t>个工位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+mj-ea"/>
                <a:ea typeface="+mj-ea"/>
              </a:rPr>
              <a:t> </a:t>
            </a:r>
            <a:r>
              <a:rPr lang="en-US" altLang="zh-CN" sz="1600" b="1" dirty="0" smtClean="0">
                <a:latin typeface="+mj-ea"/>
                <a:ea typeface="+mj-ea"/>
              </a:rPr>
              <a:t>   </a:t>
            </a:r>
            <a:endParaRPr lang="zh-CN" altLang="en-US" sz="1050" dirty="0">
              <a:latin typeface="+mj-ea"/>
              <a:ea typeface="+mj-ea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1142976" y="928670"/>
            <a:ext cx="7715304" cy="2286016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lnSpc>
                <a:spcPct val="150000"/>
              </a:lnSpc>
              <a:defRPr/>
            </a:pPr>
            <a:r>
              <a:rPr lang="zh-CN" altLang="en-US" sz="1600" b="1" dirty="0" smtClean="0">
                <a:latin typeface="+mj-ea"/>
                <a:ea typeface="+mj-ea"/>
              </a:rPr>
              <a:t>人：（招聘</a:t>
            </a:r>
            <a:r>
              <a:rPr lang="en-US" altLang="zh-CN" sz="1600" b="1" dirty="0" smtClean="0">
                <a:latin typeface="+mj-ea"/>
                <a:ea typeface="+mj-ea"/>
              </a:rPr>
              <a:t>9</a:t>
            </a:r>
            <a:r>
              <a:rPr lang="zh-CN" altLang="en-US" sz="1600" b="1" dirty="0" smtClean="0">
                <a:latin typeface="+mj-ea"/>
                <a:ea typeface="+mj-ea"/>
              </a:rPr>
              <a:t>人，聘请专家</a:t>
            </a:r>
            <a:r>
              <a:rPr lang="en-US" altLang="zh-CN" sz="1600" b="1" dirty="0" smtClean="0">
                <a:latin typeface="+mj-ea"/>
                <a:ea typeface="+mj-ea"/>
              </a:rPr>
              <a:t>1</a:t>
            </a:r>
            <a:r>
              <a:rPr lang="zh-CN" altLang="en-US" sz="1600" b="1" dirty="0" smtClean="0">
                <a:latin typeface="+mj-ea"/>
                <a:ea typeface="+mj-ea"/>
              </a:rPr>
              <a:t>人，兼职</a:t>
            </a:r>
            <a:r>
              <a:rPr lang="en-US" altLang="zh-CN" sz="1600" b="1" dirty="0" smtClean="0">
                <a:latin typeface="+mj-ea"/>
                <a:ea typeface="+mj-ea"/>
              </a:rPr>
              <a:t>4</a:t>
            </a:r>
            <a:r>
              <a:rPr lang="zh-CN" altLang="en-US" sz="1600" b="1" dirty="0" smtClean="0">
                <a:latin typeface="+mj-ea"/>
                <a:ea typeface="+mj-ea"/>
              </a:rPr>
              <a:t>人，内部调配：</a:t>
            </a:r>
            <a:r>
              <a:rPr lang="en-US" altLang="zh-CN" sz="1600" b="1" dirty="0" smtClean="0">
                <a:latin typeface="+mj-ea"/>
                <a:ea typeface="+mj-ea"/>
              </a:rPr>
              <a:t>10</a:t>
            </a:r>
            <a:r>
              <a:rPr lang="zh-CN" altLang="en-US" sz="1600" b="1" dirty="0" smtClean="0">
                <a:latin typeface="+mj-ea"/>
                <a:ea typeface="+mj-ea"/>
              </a:rPr>
              <a:t>人）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zh-CN" altLang="en-US" sz="1600" b="1" dirty="0" smtClean="0">
                <a:latin typeface="+mj-ea"/>
                <a:ea typeface="+mj-ea"/>
              </a:rPr>
              <a:t>   专职产品经理</a:t>
            </a:r>
            <a:r>
              <a:rPr lang="en-US" altLang="zh-CN" sz="1600" b="1" dirty="0" smtClean="0">
                <a:latin typeface="+mj-ea"/>
                <a:ea typeface="+mj-ea"/>
              </a:rPr>
              <a:t>:1</a:t>
            </a:r>
            <a:r>
              <a:rPr lang="zh-CN" altLang="en-US" sz="1600" b="1" dirty="0" smtClean="0">
                <a:latin typeface="+mj-ea"/>
                <a:ea typeface="+mj-ea"/>
              </a:rPr>
              <a:t>人     兼职产品经理：</a:t>
            </a:r>
            <a:r>
              <a:rPr lang="en-US" altLang="zh-CN" sz="1600" b="1" dirty="0" smtClean="0">
                <a:latin typeface="+mj-ea"/>
                <a:ea typeface="+mj-ea"/>
              </a:rPr>
              <a:t>3</a:t>
            </a:r>
            <a:r>
              <a:rPr lang="zh-CN" altLang="en-US" sz="1600" b="1" dirty="0" smtClean="0">
                <a:latin typeface="+mj-ea"/>
                <a:ea typeface="+mj-ea"/>
              </a:rPr>
              <a:t>人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en-US" altLang="zh-CN" sz="1600" b="1" dirty="0" smtClean="0">
                <a:latin typeface="+mj-ea"/>
                <a:ea typeface="+mj-ea"/>
              </a:rPr>
              <a:t>   </a:t>
            </a:r>
            <a:r>
              <a:rPr lang="zh-CN" altLang="en-US" sz="1600" b="1" dirty="0" smtClean="0">
                <a:latin typeface="+mj-ea"/>
                <a:ea typeface="+mj-ea"/>
              </a:rPr>
              <a:t>外聘专家：</a:t>
            </a:r>
            <a:r>
              <a:rPr lang="en-US" altLang="zh-CN" sz="1600" b="1" dirty="0" smtClean="0">
                <a:latin typeface="+mj-ea"/>
                <a:ea typeface="+mj-ea"/>
              </a:rPr>
              <a:t>1</a:t>
            </a:r>
            <a:r>
              <a:rPr lang="zh-CN" altLang="en-US" sz="1600" b="1" dirty="0" smtClean="0">
                <a:latin typeface="+mj-ea"/>
                <a:ea typeface="+mj-ea"/>
              </a:rPr>
              <a:t>人        视频编解码：</a:t>
            </a:r>
            <a:r>
              <a:rPr lang="en-US" altLang="zh-CN" sz="1600" b="1" dirty="0" smtClean="0">
                <a:latin typeface="+mj-ea"/>
                <a:ea typeface="+mj-ea"/>
              </a:rPr>
              <a:t>2</a:t>
            </a:r>
            <a:r>
              <a:rPr lang="zh-CN" altLang="en-US" sz="1600" b="1" dirty="0" smtClean="0">
                <a:latin typeface="+mj-ea"/>
                <a:ea typeface="+mj-ea"/>
              </a:rPr>
              <a:t>人     </a:t>
            </a:r>
            <a:r>
              <a:rPr lang="en-US" altLang="zh-CN" sz="1600" b="1" dirty="0" err="1" smtClean="0">
                <a:latin typeface="+mj-ea"/>
                <a:ea typeface="+mj-ea"/>
              </a:rPr>
              <a:t>linux</a:t>
            </a:r>
            <a:r>
              <a:rPr lang="zh-CN" altLang="en-US" sz="1600" b="1" dirty="0" smtClean="0">
                <a:latin typeface="+mj-ea"/>
                <a:ea typeface="+mj-ea"/>
              </a:rPr>
              <a:t>下开发：</a:t>
            </a:r>
            <a:r>
              <a:rPr lang="en-US" altLang="zh-CN" sz="1600" b="1" dirty="0" smtClean="0">
                <a:latin typeface="+mj-ea"/>
                <a:ea typeface="+mj-ea"/>
              </a:rPr>
              <a:t>2</a:t>
            </a:r>
            <a:r>
              <a:rPr lang="zh-CN" altLang="en-US" sz="1600" b="1" dirty="0" smtClean="0">
                <a:latin typeface="+mj-ea"/>
                <a:ea typeface="+mj-ea"/>
              </a:rPr>
              <a:t>人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en-US" altLang="zh-CN" sz="1600" b="1" dirty="0" smtClean="0">
                <a:latin typeface="+mj-ea"/>
                <a:ea typeface="+mj-ea"/>
              </a:rPr>
              <a:t>   </a:t>
            </a:r>
            <a:r>
              <a:rPr lang="zh-CN" altLang="en-US" sz="1600" b="1" dirty="0" smtClean="0">
                <a:latin typeface="+mj-ea"/>
                <a:ea typeface="+mj-ea"/>
              </a:rPr>
              <a:t>架构：</a:t>
            </a:r>
            <a:r>
              <a:rPr lang="en-US" altLang="zh-CN" sz="1600" b="1" dirty="0" smtClean="0">
                <a:latin typeface="+mj-ea"/>
                <a:ea typeface="+mj-ea"/>
              </a:rPr>
              <a:t>1</a:t>
            </a:r>
            <a:r>
              <a:rPr lang="zh-CN" altLang="en-US" sz="1600" b="1" dirty="0" smtClean="0">
                <a:latin typeface="+mj-ea"/>
                <a:ea typeface="+mj-ea"/>
              </a:rPr>
              <a:t>人            </a:t>
            </a:r>
            <a:r>
              <a:rPr lang="en-US" altLang="zh-CN" sz="1600" b="1" dirty="0" smtClean="0">
                <a:latin typeface="+mj-ea"/>
                <a:ea typeface="+mj-ea"/>
              </a:rPr>
              <a:t>JAVA</a:t>
            </a:r>
            <a:r>
              <a:rPr lang="zh-CN" altLang="en-US" sz="1600" b="1" dirty="0" smtClean="0">
                <a:latin typeface="+mj-ea"/>
                <a:ea typeface="+mj-ea"/>
              </a:rPr>
              <a:t>开发：</a:t>
            </a:r>
            <a:r>
              <a:rPr lang="en-US" altLang="zh-CN" sz="1600" b="1" dirty="0" smtClean="0">
                <a:latin typeface="+mj-ea"/>
                <a:ea typeface="+mj-ea"/>
              </a:rPr>
              <a:t>4</a:t>
            </a:r>
            <a:r>
              <a:rPr lang="zh-CN" altLang="en-US" sz="1600" b="1" dirty="0" smtClean="0">
                <a:latin typeface="+mj-ea"/>
                <a:ea typeface="+mj-ea"/>
              </a:rPr>
              <a:t>人         协议开发：</a:t>
            </a:r>
            <a:r>
              <a:rPr lang="en-US" altLang="zh-CN" sz="1600" b="1" dirty="0" smtClean="0">
                <a:latin typeface="+mj-ea"/>
                <a:ea typeface="+mj-ea"/>
              </a:rPr>
              <a:t>2</a:t>
            </a:r>
            <a:r>
              <a:rPr lang="zh-CN" altLang="en-US" sz="1600" b="1" dirty="0" smtClean="0">
                <a:latin typeface="+mj-ea"/>
                <a:ea typeface="+mj-ea"/>
              </a:rPr>
              <a:t>人    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en-US" altLang="zh-CN" sz="1600" b="1" dirty="0" smtClean="0">
                <a:latin typeface="+mj-ea"/>
                <a:ea typeface="+mj-ea"/>
              </a:rPr>
              <a:t>   </a:t>
            </a:r>
            <a:r>
              <a:rPr lang="zh-CN" altLang="en-US" sz="1600" b="1" dirty="0" smtClean="0">
                <a:latin typeface="+mj-ea"/>
                <a:ea typeface="+mj-ea"/>
              </a:rPr>
              <a:t>录播机软件开发：</a:t>
            </a:r>
            <a:r>
              <a:rPr lang="en-US" altLang="zh-CN" sz="1600" b="1" dirty="0" smtClean="0">
                <a:latin typeface="+mj-ea"/>
                <a:ea typeface="+mj-ea"/>
              </a:rPr>
              <a:t>PC</a:t>
            </a:r>
            <a:r>
              <a:rPr lang="zh-CN" altLang="en-US" sz="1600" b="1" dirty="0" smtClean="0">
                <a:latin typeface="+mj-ea"/>
                <a:ea typeface="+mj-ea"/>
              </a:rPr>
              <a:t>嵌入式各</a:t>
            </a:r>
            <a:r>
              <a:rPr lang="en-US" altLang="zh-CN" sz="1600" b="1" dirty="0" smtClean="0">
                <a:latin typeface="+mj-ea"/>
                <a:ea typeface="+mj-ea"/>
              </a:rPr>
              <a:t>1-2</a:t>
            </a:r>
            <a:r>
              <a:rPr lang="zh-CN" altLang="en-US" sz="1600" b="1" dirty="0" smtClean="0">
                <a:latin typeface="+mj-ea"/>
                <a:ea typeface="+mj-ea"/>
              </a:rPr>
              <a:t>人 ，共</a:t>
            </a:r>
            <a:r>
              <a:rPr lang="en-US" altLang="zh-CN" sz="1600" b="1" dirty="0" smtClean="0">
                <a:latin typeface="+mj-ea"/>
                <a:ea typeface="+mj-ea"/>
              </a:rPr>
              <a:t>3</a:t>
            </a:r>
            <a:r>
              <a:rPr lang="zh-CN" altLang="en-US" sz="1600" b="1" dirty="0" smtClean="0">
                <a:latin typeface="+mj-ea"/>
                <a:ea typeface="+mj-ea"/>
              </a:rPr>
              <a:t>人      </a:t>
            </a:r>
            <a:r>
              <a:rPr lang="zh-CN" altLang="en-US" sz="1600" b="1" dirty="0" smtClean="0">
                <a:latin typeface="+mj-ea"/>
              </a:rPr>
              <a:t>运维人员：</a:t>
            </a:r>
            <a:r>
              <a:rPr lang="en-US" altLang="zh-CN" sz="1600" b="1" dirty="0" smtClean="0">
                <a:latin typeface="+mj-ea"/>
              </a:rPr>
              <a:t>1</a:t>
            </a:r>
            <a:r>
              <a:rPr lang="zh-CN" altLang="en-US" sz="1600" b="1" dirty="0" smtClean="0">
                <a:latin typeface="+mj-ea"/>
              </a:rPr>
              <a:t>人</a:t>
            </a:r>
            <a:endParaRPr lang="en-US" altLang="zh-CN" sz="1600" b="1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en-US" altLang="zh-CN" sz="1600" b="1" dirty="0" smtClean="0">
                <a:latin typeface="+mj-ea"/>
                <a:ea typeface="+mj-ea"/>
              </a:rPr>
              <a:t>   UI</a:t>
            </a:r>
            <a:r>
              <a:rPr lang="zh-CN" altLang="en-US" sz="1600" b="1" dirty="0" smtClean="0">
                <a:latin typeface="+mj-ea"/>
                <a:ea typeface="+mj-ea"/>
              </a:rPr>
              <a:t>设计：专职</a:t>
            </a:r>
            <a:r>
              <a:rPr lang="en-US" altLang="zh-CN" sz="1600" b="1" dirty="0" smtClean="0">
                <a:latin typeface="+mj-ea"/>
                <a:ea typeface="+mj-ea"/>
              </a:rPr>
              <a:t>1</a:t>
            </a:r>
            <a:r>
              <a:rPr lang="zh-CN" altLang="en-US" sz="1600" b="1" dirty="0" smtClean="0">
                <a:latin typeface="+mj-ea"/>
                <a:ea typeface="+mj-ea"/>
              </a:rPr>
              <a:t>人，兼职</a:t>
            </a:r>
            <a:r>
              <a:rPr lang="en-US" altLang="zh-CN" sz="1600" b="1" dirty="0" smtClean="0">
                <a:latin typeface="+mj-ea"/>
                <a:ea typeface="+mj-ea"/>
              </a:rPr>
              <a:t>1</a:t>
            </a:r>
            <a:r>
              <a:rPr lang="zh-CN" altLang="en-US" sz="1600" b="1" dirty="0" smtClean="0">
                <a:latin typeface="+mj-ea"/>
                <a:ea typeface="+mj-ea"/>
              </a:rPr>
              <a:t>人                   测试：</a:t>
            </a:r>
            <a:r>
              <a:rPr lang="en-US" altLang="zh-CN" sz="1600" b="1" dirty="0" smtClean="0">
                <a:latin typeface="+mj-ea"/>
                <a:ea typeface="+mj-ea"/>
              </a:rPr>
              <a:t>2 </a:t>
            </a:r>
            <a:r>
              <a:rPr lang="zh-CN" altLang="en-US" sz="1600" b="1" dirty="0" smtClean="0">
                <a:latin typeface="+mj-ea"/>
                <a:ea typeface="+mj-ea"/>
              </a:rPr>
              <a:t>人</a:t>
            </a:r>
            <a:endParaRPr lang="en-US" altLang="zh-CN" sz="1600" b="1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142976" y="5000636"/>
            <a:ext cx="7643866" cy="1571636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 smtClean="0">
                <a:latin typeface="+mj-ea"/>
                <a:ea typeface="+mj-ea"/>
              </a:rPr>
              <a:t>项目激励：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 smtClean="0">
                <a:latin typeface="+mj-ea"/>
                <a:ea typeface="+mj-ea"/>
              </a:rPr>
              <a:t>     </a:t>
            </a:r>
            <a:r>
              <a:rPr lang="zh-CN" altLang="en-US" sz="1600" b="1" dirty="0" smtClean="0">
                <a:latin typeface="+mj-ea"/>
                <a:ea typeface="+mj-ea"/>
              </a:rPr>
              <a:t>项目按期完成</a:t>
            </a:r>
            <a:r>
              <a:rPr lang="en-US" altLang="zh-CN" sz="1600" b="1" dirty="0" smtClean="0">
                <a:latin typeface="+mj-ea"/>
                <a:ea typeface="+mj-ea"/>
              </a:rPr>
              <a:t>,</a:t>
            </a:r>
            <a:r>
              <a:rPr lang="zh-CN" altLang="en-US" sz="1600" b="1" dirty="0" smtClean="0">
                <a:latin typeface="+mj-ea"/>
                <a:ea typeface="+mj-ea"/>
              </a:rPr>
              <a:t>项目奖按人均</a:t>
            </a:r>
            <a:r>
              <a:rPr lang="en-US" altLang="zh-CN" sz="1600" b="1" dirty="0" smtClean="0">
                <a:latin typeface="+mj-ea"/>
                <a:ea typeface="+mj-ea"/>
              </a:rPr>
              <a:t>1</a:t>
            </a:r>
            <a:r>
              <a:rPr lang="zh-CN" altLang="en-US" sz="1600" b="1" dirty="0" smtClean="0">
                <a:latin typeface="+mj-ea"/>
                <a:ea typeface="+mj-ea"/>
              </a:rPr>
              <a:t>万计划。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 smtClean="0">
                <a:latin typeface="+mj-ea"/>
                <a:ea typeface="+mj-ea"/>
              </a:rPr>
              <a:t>     </a:t>
            </a:r>
            <a:r>
              <a:rPr lang="zh-CN" altLang="en-US" sz="1600" b="1" dirty="0" smtClean="0">
                <a:latin typeface="+mj-ea"/>
                <a:ea typeface="+mj-ea"/>
              </a:rPr>
              <a:t>项目提前完成一个月，每人按人均</a:t>
            </a:r>
            <a:r>
              <a:rPr lang="en-US" altLang="zh-CN" sz="1600" b="1" dirty="0" smtClean="0">
                <a:latin typeface="+mj-ea"/>
                <a:ea typeface="+mj-ea"/>
              </a:rPr>
              <a:t>2</a:t>
            </a:r>
            <a:r>
              <a:rPr lang="zh-CN" altLang="en-US" sz="1600" b="1" dirty="0" smtClean="0">
                <a:latin typeface="+mj-ea"/>
                <a:ea typeface="+mj-ea"/>
              </a:rPr>
              <a:t>万计划。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 smtClean="0">
                <a:latin typeface="+mj-ea"/>
                <a:ea typeface="+mj-ea"/>
              </a:rPr>
              <a:t>     </a:t>
            </a:r>
            <a:r>
              <a:rPr lang="zh-CN" altLang="en-US" sz="1600" b="1" dirty="0" smtClean="0">
                <a:latin typeface="+mj-ea"/>
                <a:ea typeface="+mj-ea"/>
              </a:rPr>
              <a:t>项目延期一个月内，无项目奖，超过一月以上，各</a:t>
            </a:r>
            <a:r>
              <a:rPr lang="en-US" altLang="zh-CN" sz="1600" b="1" dirty="0" smtClean="0">
                <a:latin typeface="+mj-ea"/>
                <a:ea typeface="+mj-ea"/>
              </a:rPr>
              <a:t>leader</a:t>
            </a:r>
            <a:r>
              <a:rPr lang="zh-CN" altLang="en-US" sz="1600" b="1" dirty="0" smtClean="0">
                <a:latin typeface="+mj-ea"/>
                <a:ea typeface="+mj-ea"/>
              </a:rPr>
              <a:t>少发一个月工资。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+mj-ea"/>
                <a:ea typeface="+mj-ea"/>
              </a:rPr>
              <a:t> </a:t>
            </a:r>
            <a:r>
              <a:rPr lang="en-US" altLang="zh-CN" sz="1600" b="1" dirty="0" smtClean="0">
                <a:latin typeface="+mj-ea"/>
                <a:ea typeface="+mj-ea"/>
              </a:rPr>
              <a:t>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+mj-ea"/>
                <a:ea typeface="+mj-ea"/>
              </a:rPr>
              <a:t> </a:t>
            </a:r>
            <a:r>
              <a:rPr lang="en-US" altLang="zh-CN" sz="1600" b="1" dirty="0" smtClean="0">
                <a:latin typeface="+mj-ea"/>
                <a:ea typeface="+mj-ea"/>
              </a:rPr>
              <a:t>   </a:t>
            </a:r>
            <a:endParaRPr lang="zh-CN" altLang="en-US" sz="1050" dirty="0">
              <a:latin typeface="+mj-ea"/>
              <a:ea typeface="+mj-ea"/>
            </a:endParaRPr>
          </a:p>
        </p:txBody>
      </p:sp>
      <p:sp>
        <p:nvSpPr>
          <p:cNvPr id="7" name="日期占位符 3"/>
          <p:cNvSpPr txBox="1">
            <a:spLocks/>
          </p:cNvSpPr>
          <p:nvPr/>
        </p:nvSpPr>
        <p:spPr>
          <a:xfrm>
            <a:off x="457200" y="6429396"/>
            <a:ext cx="22574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www.zonekey.com.cn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http://www.zonekey.com.cn/mystyle/images/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75" y="-24"/>
            <a:ext cx="1571625" cy="581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9664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2"/>
          <p:cNvSpPr>
            <a:spLocks noChangeArrowheads="1"/>
          </p:cNvSpPr>
          <p:nvPr/>
        </p:nvSpPr>
        <p:spPr bwMode="auto">
          <a:xfrm>
            <a:off x="601266" y="2617789"/>
            <a:ext cx="2899164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Thanks!</a:t>
            </a:r>
            <a:endParaRPr lang="zh-CN" altLang="en-US" sz="44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4035" name="文本框 3"/>
          <p:cNvSpPr>
            <a:spLocks noChangeArrowheads="1"/>
          </p:cNvSpPr>
          <p:nvPr/>
        </p:nvSpPr>
        <p:spPr bwMode="auto">
          <a:xfrm>
            <a:off x="628650" y="3192463"/>
            <a:ext cx="16466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rgbClr val="000000"/>
                </a:solidFill>
                <a:latin typeface="方正正中黑简体" pitchFamily="2" charset="-122"/>
                <a:ea typeface="方正正中黑简体" pitchFamily="2" charset="-122"/>
                <a:sym typeface="方正正中黑简体" pitchFamily="2" charset="-122"/>
              </a:rPr>
              <a:t>中庆集团 </a:t>
            </a:r>
            <a:r>
              <a:rPr lang="en-US" sz="1200" b="1" dirty="0">
                <a:solidFill>
                  <a:srgbClr val="000000"/>
                </a:solidFill>
                <a:latin typeface="方正正中黑简体" pitchFamily="2" charset="-122"/>
                <a:ea typeface="方正正中黑简体" pitchFamily="2" charset="-122"/>
                <a:sym typeface="方正正中黑简体" pitchFamily="2" charset="-122"/>
              </a:rPr>
              <a:t>| </a:t>
            </a:r>
            <a:r>
              <a:rPr lang="zh-CN" altLang="en-US" sz="1200" b="1" dirty="0" smtClean="0">
                <a:solidFill>
                  <a:srgbClr val="000000"/>
                </a:solidFill>
                <a:latin typeface="方正正中黑简体" pitchFamily="2" charset="-122"/>
                <a:ea typeface="方正正中黑简体" pitchFamily="2" charset="-122"/>
                <a:sym typeface="方正正中黑简体" pitchFamily="2" charset="-122"/>
              </a:rPr>
              <a:t>研发中心</a:t>
            </a:r>
            <a:endParaRPr lang="zh-CN" altLang="en-US" dirty="0"/>
          </a:p>
        </p:txBody>
      </p:sp>
      <p:sp>
        <p:nvSpPr>
          <p:cNvPr id="44036" name="文本框 6"/>
          <p:cNvSpPr>
            <a:spLocks noChangeArrowheads="1"/>
          </p:cNvSpPr>
          <p:nvPr/>
        </p:nvSpPr>
        <p:spPr bwMode="auto">
          <a:xfrm>
            <a:off x="628650" y="3570289"/>
            <a:ext cx="214674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sym typeface="楷体" pitchFamily="49" charset="-122"/>
              </a:rPr>
              <a:t>北京中庆现代技术有限公司 </a:t>
            </a:r>
            <a:r>
              <a:rPr lang="zh-CN" altLang="en-US" sz="9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sym typeface="楷体" pitchFamily="49" charset="-122"/>
              </a:rPr>
              <a:t>版权所有 </a:t>
            </a:r>
            <a:endParaRPr lang="zh-CN" altLang="en-US" dirty="0"/>
          </a:p>
        </p:txBody>
      </p:sp>
      <p:sp>
        <p:nvSpPr>
          <p:cNvPr id="44037" name="文本框 7"/>
          <p:cNvSpPr>
            <a:spLocks noChangeArrowheads="1"/>
          </p:cNvSpPr>
          <p:nvPr/>
        </p:nvSpPr>
        <p:spPr bwMode="auto">
          <a:xfrm>
            <a:off x="628651" y="3381376"/>
            <a:ext cx="1330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www.zonekey.com.cn</a:t>
            </a:r>
            <a:endParaRPr lang="zh-CN" altLang="en-US" sz="1000" dirty="0">
              <a:solidFill>
                <a:srgbClr val="000000"/>
              </a:solidFill>
              <a:ea typeface="微软雅黑" pitchFamily="34" charset="-122"/>
              <a:sym typeface="Arial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4343400"/>
            <a:ext cx="9144000" cy="2514600"/>
            <a:chOff x="0" y="0"/>
            <a:chExt cx="12191963" cy="2468324"/>
          </a:xfrm>
        </p:grpSpPr>
        <p:sp>
          <p:nvSpPr>
            <p:cNvPr id="44039" name="矩形 13"/>
            <p:cNvSpPr>
              <a:spLocks noChangeArrowheads="1"/>
            </p:cNvSpPr>
            <p:nvPr/>
          </p:nvSpPr>
          <p:spPr bwMode="auto">
            <a:xfrm>
              <a:off x="0" y="0"/>
              <a:ext cx="12191963" cy="2468324"/>
            </a:xfrm>
            <a:prstGeom prst="rect">
              <a:avLst/>
            </a:prstGeom>
            <a:solidFill>
              <a:schemeClr val="accent1"/>
            </a:solidFill>
            <a:ln w="12700" cap="flat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0" name="矩形 14"/>
            <p:cNvSpPr>
              <a:spLocks noChangeArrowheads="1"/>
            </p:cNvSpPr>
            <p:nvPr/>
          </p:nvSpPr>
          <p:spPr bwMode="auto">
            <a:xfrm>
              <a:off x="0" y="0"/>
              <a:ext cx="12191963" cy="2468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8120" tIns="198120" rIns="198120" bIns="19812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52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     </a:t>
              </a:r>
            </a:p>
          </p:txBody>
        </p:sp>
      </p:grpSp>
      <p:sp>
        <p:nvSpPr>
          <p:cNvPr id="44041" name="直接连接符 15"/>
          <p:cNvSpPr>
            <a:spLocks noChangeShapeType="1"/>
          </p:cNvSpPr>
          <p:nvPr/>
        </p:nvSpPr>
        <p:spPr bwMode="auto">
          <a:xfrm>
            <a:off x="8335" y="6437314"/>
            <a:ext cx="9144000" cy="1587"/>
          </a:xfrm>
          <a:prstGeom prst="line">
            <a:avLst/>
          </a:prstGeom>
          <a:noFill/>
          <a:ln w="3175" cap="flat" cmpd="sng">
            <a:solidFill>
              <a:srgbClr val="FEFEFE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2" name="文本框 18"/>
          <p:cNvSpPr>
            <a:spLocks noChangeArrowheads="1"/>
          </p:cNvSpPr>
          <p:nvPr/>
        </p:nvSpPr>
        <p:spPr bwMode="auto">
          <a:xfrm>
            <a:off x="7143768" y="6518276"/>
            <a:ext cx="20313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北京中庆现代技术有限公司</a:t>
            </a:r>
            <a:endParaRPr lang="zh-CN" altLang="en-US" sz="1200" dirty="0"/>
          </a:p>
        </p:txBody>
      </p:sp>
      <p:sp>
        <p:nvSpPr>
          <p:cNvPr id="44044" name="椭圆 21"/>
          <p:cNvSpPr>
            <a:spLocks noChangeArrowheads="1"/>
          </p:cNvSpPr>
          <p:nvPr/>
        </p:nvSpPr>
        <p:spPr bwMode="auto">
          <a:xfrm>
            <a:off x="5953" y="4284663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45" name="椭圆 22"/>
          <p:cNvSpPr>
            <a:spLocks noChangeArrowheads="1"/>
          </p:cNvSpPr>
          <p:nvPr/>
        </p:nvSpPr>
        <p:spPr bwMode="auto">
          <a:xfrm>
            <a:off x="159544" y="4284663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46" name="椭圆 23"/>
          <p:cNvSpPr>
            <a:spLocks noChangeArrowheads="1"/>
          </p:cNvSpPr>
          <p:nvPr/>
        </p:nvSpPr>
        <p:spPr bwMode="auto">
          <a:xfrm>
            <a:off x="308372" y="4286250"/>
            <a:ext cx="155972" cy="209550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47" name="椭圆 24"/>
          <p:cNvSpPr>
            <a:spLocks noChangeArrowheads="1"/>
          </p:cNvSpPr>
          <p:nvPr/>
        </p:nvSpPr>
        <p:spPr bwMode="auto">
          <a:xfrm>
            <a:off x="459581" y="4286250"/>
            <a:ext cx="157163" cy="209550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48" name="椭圆 25"/>
          <p:cNvSpPr>
            <a:spLocks noChangeArrowheads="1"/>
          </p:cNvSpPr>
          <p:nvPr/>
        </p:nvSpPr>
        <p:spPr bwMode="auto">
          <a:xfrm>
            <a:off x="613172" y="4283076"/>
            <a:ext cx="155972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49" name="椭圆 26"/>
          <p:cNvSpPr>
            <a:spLocks noChangeArrowheads="1"/>
          </p:cNvSpPr>
          <p:nvPr/>
        </p:nvSpPr>
        <p:spPr bwMode="auto">
          <a:xfrm>
            <a:off x="765572" y="4283076"/>
            <a:ext cx="155972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50" name="椭圆 27"/>
          <p:cNvSpPr>
            <a:spLocks noChangeArrowheads="1"/>
          </p:cNvSpPr>
          <p:nvPr/>
        </p:nvSpPr>
        <p:spPr bwMode="auto">
          <a:xfrm>
            <a:off x="914400" y="4284663"/>
            <a:ext cx="157163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51" name="椭圆 28"/>
          <p:cNvSpPr>
            <a:spLocks noChangeArrowheads="1"/>
          </p:cNvSpPr>
          <p:nvPr/>
        </p:nvSpPr>
        <p:spPr bwMode="auto">
          <a:xfrm>
            <a:off x="1071563" y="4284663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52" name="椭圆 29"/>
          <p:cNvSpPr>
            <a:spLocks noChangeArrowheads="1"/>
          </p:cNvSpPr>
          <p:nvPr/>
        </p:nvSpPr>
        <p:spPr bwMode="auto">
          <a:xfrm>
            <a:off x="1223963" y="4283076"/>
            <a:ext cx="155972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53" name="椭圆 30"/>
          <p:cNvSpPr>
            <a:spLocks noChangeArrowheads="1"/>
          </p:cNvSpPr>
          <p:nvPr/>
        </p:nvSpPr>
        <p:spPr bwMode="auto">
          <a:xfrm>
            <a:off x="1376363" y="4283076"/>
            <a:ext cx="155972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54" name="椭圆 31"/>
          <p:cNvSpPr>
            <a:spLocks noChangeArrowheads="1"/>
          </p:cNvSpPr>
          <p:nvPr/>
        </p:nvSpPr>
        <p:spPr bwMode="auto">
          <a:xfrm>
            <a:off x="1525191" y="4284663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55" name="椭圆 32"/>
          <p:cNvSpPr>
            <a:spLocks noChangeArrowheads="1"/>
          </p:cNvSpPr>
          <p:nvPr/>
        </p:nvSpPr>
        <p:spPr bwMode="auto">
          <a:xfrm>
            <a:off x="1677591" y="4284663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56" name="椭圆 33"/>
          <p:cNvSpPr>
            <a:spLocks noChangeArrowheads="1"/>
          </p:cNvSpPr>
          <p:nvPr/>
        </p:nvSpPr>
        <p:spPr bwMode="auto">
          <a:xfrm>
            <a:off x="1829991" y="4281488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57" name="椭圆 34"/>
          <p:cNvSpPr>
            <a:spLocks noChangeArrowheads="1"/>
          </p:cNvSpPr>
          <p:nvPr/>
        </p:nvSpPr>
        <p:spPr bwMode="auto">
          <a:xfrm>
            <a:off x="1982391" y="4281488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58" name="椭圆 35"/>
          <p:cNvSpPr>
            <a:spLocks noChangeArrowheads="1"/>
          </p:cNvSpPr>
          <p:nvPr/>
        </p:nvSpPr>
        <p:spPr bwMode="auto">
          <a:xfrm>
            <a:off x="2131219" y="4283076"/>
            <a:ext cx="157163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59" name="椭圆 36"/>
          <p:cNvSpPr>
            <a:spLocks noChangeArrowheads="1"/>
          </p:cNvSpPr>
          <p:nvPr/>
        </p:nvSpPr>
        <p:spPr bwMode="auto">
          <a:xfrm>
            <a:off x="2288382" y="4283076"/>
            <a:ext cx="155972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60" name="椭圆 37"/>
          <p:cNvSpPr>
            <a:spLocks noChangeArrowheads="1"/>
          </p:cNvSpPr>
          <p:nvPr/>
        </p:nvSpPr>
        <p:spPr bwMode="auto">
          <a:xfrm>
            <a:off x="2441972" y="4284663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61" name="椭圆 38"/>
          <p:cNvSpPr>
            <a:spLocks noChangeArrowheads="1"/>
          </p:cNvSpPr>
          <p:nvPr/>
        </p:nvSpPr>
        <p:spPr bwMode="auto">
          <a:xfrm>
            <a:off x="2594372" y="4284663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62" name="椭圆 39"/>
          <p:cNvSpPr>
            <a:spLocks noChangeArrowheads="1"/>
          </p:cNvSpPr>
          <p:nvPr/>
        </p:nvSpPr>
        <p:spPr bwMode="auto">
          <a:xfrm>
            <a:off x="2744391" y="4286250"/>
            <a:ext cx="155972" cy="209550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63" name="椭圆 40"/>
          <p:cNvSpPr>
            <a:spLocks noChangeArrowheads="1"/>
          </p:cNvSpPr>
          <p:nvPr/>
        </p:nvSpPr>
        <p:spPr bwMode="auto">
          <a:xfrm>
            <a:off x="2895601" y="4286250"/>
            <a:ext cx="155972" cy="209550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64" name="椭圆 41"/>
          <p:cNvSpPr>
            <a:spLocks noChangeArrowheads="1"/>
          </p:cNvSpPr>
          <p:nvPr/>
        </p:nvSpPr>
        <p:spPr bwMode="auto">
          <a:xfrm>
            <a:off x="3048001" y="4283076"/>
            <a:ext cx="155972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65" name="椭圆 42"/>
          <p:cNvSpPr>
            <a:spLocks noChangeArrowheads="1"/>
          </p:cNvSpPr>
          <p:nvPr/>
        </p:nvSpPr>
        <p:spPr bwMode="auto">
          <a:xfrm>
            <a:off x="3200400" y="4283076"/>
            <a:ext cx="157163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66" name="椭圆 43"/>
          <p:cNvSpPr>
            <a:spLocks noChangeArrowheads="1"/>
          </p:cNvSpPr>
          <p:nvPr/>
        </p:nvSpPr>
        <p:spPr bwMode="auto">
          <a:xfrm>
            <a:off x="3350419" y="4284663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67" name="椭圆 44"/>
          <p:cNvSpPr>
            <a:spLocks noChangeArrowheads="1"/>
          </p:cNvSpPr>
          <p:nvPr/>
        </p:nvSpPr>
        <p:spPr bwMode="auto">
          <a:xfrm>
            <a:off x="3506391" y="4284663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68" name="椭圆 45"/>
          <p:cNvSpPr>
            <a:spLocks noChangeArrowheads="1"/>
          </p:cNvSpPr>
          <p:nvPr/>
        </p:nvSpPr>
        <p:spPr bwMode="auto">
          <a:xfrm>
            <a:off x="3658791" y="4283076"/>
            <a:ext cx="155972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69" name="椭圆 46"/>
          <p:cNvSpPr>
            <a:spLocks noChangeArrowheads="1"/>
          </p:cNvSpPr>
          <p:nvPr/>
        </p:nvSpPr>
        <p:spPr bwMode="auto">
          <a:xfrm>
            <a:off x="3812382" y="4283076"/>
            <a:ext cx="155972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70" name="椭圆 47"/>
          <p:cNvSpPr>
            <a:spLocks noChangeArrowheads="1"/>
          </p:cNvSpPr>
          <p:nvPr/>
        </p:nvSpPr>
        <p:spPr bwMode="auto">
          <a:xfrm>
            <a:off x="3961210" y="4284663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71" name="椭圆 48"/>
          <p:cNvSpPr>
            <a:spLocks noChangeArrowheads="1"/>
          </p:cNvSpPr>
          <p:nvPr/>
        </p:nvSpPr>
        <p:spPr bwMode="auto">
          <a:xfrm>
            <a:off x="4112419" y="4284663"/>
            <a:ext cx="157163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72" name="椭圆 49"/>
          <p:cNvSpPr>
            <a:spLocks noChangeArrowheads="1"/>
          </p:cNvSpPr>
          <p:nvPr/>
        </p:nvSpPr>
        <p:spPr bwMode="auto">
          <a:xfrm>
            <a:off x="4264819" y="4281488"/>
            <a:ext cx="157163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73" name="椭圆 50"/>
          <p:cNvSpPr>
            <a:spLocks noChangeArrowheads="1"/>
          </p:cNvSpPr>
          <p:nvPr/>
        </p:nvSpPr>
        <p:spPr bwMode="auto">
          <a:xfrm>
            <a:off x="4418410" y="4281488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74" name="椭圆 51"/>
          <p:cNvSpPr>
            <a:spLocks noChangeArrowheads="1"/>
          </p:cNvSpPr>
          <p:nvPr/>
        </p:nvSpPr>
        <p:spPr bwMode="auto">
          <a:xfrm>
            <a:off x="4567238" y="4283076"/>
            <a:ext cx="155972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75" name="椭圆 52"/>
          <p:cNvSpPr>
            <a:spLocks noChangeArrowheads="1"/>
          </p:cNvSpPr>
          <p:nvPr/>
        </p:nvSpPr>
        <p:spPr bwMode="auto">
          <a:xfrm>
            <a:off x="4723210" y="4283076"/>
            <a:ext cx="155972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76" name="椭圆 53"/>
          <p:cNvSpPr>
            <a:spLocks noChangeArrowheads="1"/>
          </p:cNvSpPr>
          <p:nvPr/>
        </p:nvSpPr>
        <p:spPr bwMode="auto">
          <a:xfrm>
            <a:off x="4876800" y="4284663"/>
            <a:ext cx="157163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77" name="椭圆 54"/>
          <p:cNvSpPr>
            <a:spLocks noChangeArrowheads="1"/>
          </p:cNvSpPr>
          <p:nvPr/>
        </p:nvSpPr>
        <p:spPr bwMode="auto">
          <a:xfrm>
            <a:off x="5030391" y="4284663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78" name="椭圆 55"/>
          <p:cNvSpPr>
            <a:spLocks noChangeArrowheads="1"/>
          </p:cNvSpPr>
          <p:nvPr/>
        </p:nvSpPr>
        <p:spPr bwMode="auto">
          <a:xfrm>
            <a:off x="5179219" y="4286250"/>
            <a:ext cx="155972" cy="209550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79" name="椭圆 56"/>
          <p:cNvSpPr>
            <a:spLocks noChangeArrowheads="1"/>
          </p:cNvSpPr>
          <p:nvPr/>
        </p:nvSpPr>
        <p:spPr bwMode="auto">
          <a:xfrm>
            <a:off x="5331619" y="4286250"/>
            <a:ext cx="155972" cy="209550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80" name="椭圆 57"/>
          <p:cNvSpPr>
            <a:spLocks noChangeArrowheads="1"/>
          </p:cNvSpPr>
          <p:nvPr/>
        </p:nvSpPr>
        <p:spPr bwMode="auto">
          <a:xfrm>
            <a:off x="5484019" y="4283076"/>
            <a:ext cx="155972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81" name="椭圆 58"/>
          <p:cNvSpPr>
            <a:spLocks noChangeArrowheads="1"/>
          </p:cNvSpPr>
          <p:nvPr/>
        </p:nvSpPr>
        <p:spPr bwMode="auto">
          <a:xfrm>
            <a:off x="5636419" y="4283076"/>
            <a:ext cx="155972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82" name="椭圆 59"/>
          <p:cNvSpPr>
            <a:spLocks noChangeArrowheads="1"/>
          </p:cNvSpPr>
          <p:nvPr/>
        </p:nvSpPr>
        <p:spPr bwMode="auto">
          <a:xfrm>
            <a:off x="5786438" y="4284663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83" name="椭圆 60"/>
          <p:cNvSpPr>
            <a:spLocks noChangeArrowheads="1"/>
          </p:cNvSpPr>
          <p:nvPr/>
        </p:nvSpPr>
        <p:spPr bwMode="auto">
          <a:xfrm>
            <a:off x="5941219" y="4284663"/>
            <a:ext cx="157163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84" name="椭圆 61"/>
          <p:cNvSpPr>
            <a:spLocks noChangeArrowheads="1"/>
          </p:cNvSpPr>
          <p:nvPr/>
        </p:nvSpPr>
        <p:spPr bwMode="auto">
          <a:xfrm>
            <a:off x="6094810" y="4283076"/>
            <a:ext cx="155972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85" name="椭圆 62"/>
          <p:cNvSpPr>
            <a:spLocks noChangeArrowheads="1"/>
          </p:cNvSpPr>
          <p:nvPr/>
        </p:nvSpPr>
        <p:spPr bwMode="auto">
          <a:xfrm>
            <a:off x="6247210" y="4283076"/>
            <a:ext cx="155972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86" name="椭圆 63"/>
          <p:cNvSpPr>
            <a:spLocks noChangeArrowheads="1"/>
          </p:cNvSpPr>
          <p:nvPr/>
        </p:nvSpPr>
        <p:spPr bwMode="auto">
          <a:xfrm>
            <a:off x="6396037" y="4284663"/>
            <a:ext cx="157163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87" name="椭圆 64"/>
          <p:cNvSpPr>
            <a:spLocks noChangeArrowheads="1"/>
          </p:cNvSpPr>
          <p:nvPr/>
        </p:nvSpPr>
        <p:spPr bwMode="auto">
          <a:xfrm>
            <a:off x="6548438" y="4284663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88" name="椭圆 65"/>
          <p:cNvSpPr>
            <a:spLocks noChangeArrowheads="1"/>
          </p:cNvSpPr>
          <p:nvPr/>
        </p:nvSpPr>
        <p:spPr bwMode="auto">
          <a:xfrm>
            <a:off x="6700838" y="4281488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89" name="椭圆 66"/>
          <p:cNvSpPr>
            <a:spLocks noChangeArrowheads="1"/>
          </p:cNvSpPr>
          <p:nvPr/>
        </p:nvSpPr>
        <p:spPr bwMode="auto">
          <a:xfrm>
            <a:off x="6853237" y="4281488"/>
            <a:ext cx="157163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90" name="椭圆 67"/>
          <p:cNvSpPr>
            <a:spLocks noChangeArrowheads="1"/>
          </p:cNvSpPr>
          <p:nvPr/>
        </p:nvSpPr>
        <p:spPr bwMode="auto">
          <a:xfrm>
            <a:off x="7003257" y="4283076"/>
            <a:ext cx="155972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91" name="椭圆 68"/>
          <p:cNvSpPr>
            <a:spLocks noChangeArrowheads="1"/>
          </p:cNvSpPr>
          <p:nvPr/>
        </p:nvSpPr>
        <p:spPr bwMode="auto">
          <a:xfrm>
            <a:off x="7159228" y="4283076"/>
            <a:ext cx="155972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92" name="椭圆 69"/>
          <p:cNvSpPr>
            <a:spLocks noChangeArrowheads="1"/>
          </p:cNvSpPr>
          <p:nvPr/>
        </p:nvSpPr>
        <p:spPr bwMode="auto">
          <a:xfrm>
            <a:off x="7312819" y="4284663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93" name="椭圆 70"/>
          <p:cNvSpPr>
            <a:spLocks noChangeArrowheads="1"/>
          </p:cNvSpPr>
          <p:nvPr/>
        </p:nvSpPr>
        <p:spPr bwMode="auto">
          <a:xfrm>
            <a:off x="7465219" y="4284663"/>
            <a:ext cx="157163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94" name="椭圆 71"/>
          <p:cNvSpPr>
            <a:spLocks noChangeArrowheads="1"/>
          </p:cNvSpPr>
          <p:nvPr/>
        </p:nvSpPr>
        <p:spPr bwMode="auto">
          <a:xfrm>
            <a:off x="7615238" y="4286250"/>
            <a:ext cx="155972" cy="209550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95" name="椭圆 72"/>
          <p:cNvSpPr>
            <a:spLocks noChangeArrowheads="1"/>
          </p:cNvSpPr>
          <p:nvPr/>
        </p:nvSpPr>
        <p:spPr bwMode="auto">
          <a:xfrm>
            <a:off x="7766447" y="4286250"/>
            <a:ext cx="155972" cy="209550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96" name="椭圆 73"/>
          <p:cNvSpPr>
            <a:spLocks noChangeArrowheads="1"/>
          </p:cNvSpPr>
          <p:nvPr/>
        </p:nvSpPr>
        <p:spPr bwMode="auto">
          <a:xfrm>
            <a:off x="7918847" y="4283076"/>
            <a:ext cx="155972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97" name="椭圆 74"/>
          <p:cNvSpPr>
            <a:spLocks noChangeArrowheads="1"/>
          </p:cNvSpPr>
          <p:nvPr/>
        </p:nvSpPr>
        <p:spPr bwMode="auto">
          <a:xfrm>
            <a:off x="8072438" y="4283076"/>
            <a:ext cx="155972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98" name="椭圆 75"/>
          <p:cNvSpPr>
            <a:spLocks noChangeArrowheads="1"/>
          </p:cNvSpPr>
          <p:nvPr/>
        </p:nvSpPr>
        <p:spPr bwMode="auto">
          <a:xfrm>
            <a:off x="8221266" y="4284663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099" name="椭圆 76"/>
          <p:cNvSpPr>
            <a:spLocks noChangeArrowheads="1"/>
          </p:cNvSpPr>
          <p:nvPr/>
        </p:nvSpPr>
        <p:spPr bwMode="auto">
          <a:xfrm>
            <a:off x="8377238" y="4284663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100" name="椭圆 77"/>
          <p:cNvSpPr>
            <a:spLocks noChangeArrowheads="1"/>
          </p:cNvSpPr>
          <p:nvPr/>
        </p:nvSpPr>
        <p:spPr bwMode="auto">
          <a:xfrm>
            <a:off x="8529637" y="4283076"/>
            <a:ext cx="157163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101" name="椭圆 78"/>
          <p:cNvSpPr>
            <a:spLocks noChangeArrowheads="1"/>
          </p:cNvSpPr>
          <p:nvPr/>
        </p:nvSpPr>
        <p:spPr bwMode="auto">
          <a:xfrm>
            <a:off x="8682037" y="4283076"/>
            <a:ext cx="157163" cy="207963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102" name="椭圆 79"/>
          <p:cNvSpPr>
            <a:spLocks noChangeArrowheads="1"/>
          </p:cNvSpPr>
          <p:nvPr/>
        </p:nvSpPr>
        <p:spPr bwMode="auto">
          <a:xfrm>
            <a:off x="8832057" y="4284663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103" name="椭圆 80"/>
          <p:cNvSpPr>
            <a:spLocks noChangeArrowheads="1"/>
          </p:cNvSpPr>
          <p:nvPr/>
        </p:nvSpPr>
        <p:spPr bwMode="auto">
          <a:xfrm>
            <a:off x="8983266" y="4284663"/>
            <a:ext cx="155972" cy="207962"/>
          </a:xfrm>
          <a:prstGeom prst="ellipse">
            <a:avLst/>
          </a:prstGeom>
          <a:solidFill>
            <a:schemeClr val="accent1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3" name="日期占位符 3"/>
          <p:cNvSpPr txBox="1">
            <a:spLocks/>
          </p:cNvSpPr>
          <p:nvPr/>
        </p:nvSpPr>
        <p:spPr>
          <a:xfrm>
            <a:off x="457200" y="6492899"/>
            <a:ext cx="22574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www.zonekey.com.cn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4" name="Picture 2" descr="http://www.zonekey.com.cn/mystyle/images/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75" y="-24"/>
            <a:ext cx="1571625" cy="581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  <a:ea typeface="宋体" pitchFamily="2" charset="-122"/>
              </a:rPr>
              <a:t>分布式录播系统</a:t>
            </a:r>
            <a:endParaRPr lang="en-US" altLang="zh-CN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zh-CN" b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2393950" y="1447800"/>
            <a:ext cx="9251950" cy="4824413"/>
            <a:chOff x="0" y="0"/>
            <a:chExt cx="5829" cy="3039"/>
          </a:xfrm>
        </p:grpSpPr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 rot="5400000">
              <a:off x="-17" y="17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 rot="5400000" flipH="1">
              <a:off x="238" y="290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1B9AD9">
                    <a:alpha val="35999"/>
                  </a:srgbClr>
                </a:gs>
                <a:gs pos="100000">
                  <a:srgbClr val="1B9AD9">
                    <a:gamma/>
                    <a:tint val="3372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421" y="235"/>
              <a:ext cx="2984" cy="320"/>
              <a:chOff x="0" y="0"/>
              <a:chExt cx="2984" cy="320"/>
            </a:xfrm>
          </p:grpSpPr>
          <p:sp>
            <p:nvSpPr>
              <p:cNvPr id="5128" name="AutoShape 8"/>
              <p:cNvSpPr>
                <a:spLocks noChangeArrowheads="1"/>
              </p:cNvSpPr>
              <p:nvPr/>
            </p:nvSpPr>
            <p:spPr bwMode="auto">
              <a:xfrm>
                <a:off x="200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cmpd="sng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0" hangingPunct="0"/>
                <a:r>
                  <a:rPr lang="en-US" altLang="zh-CN" dirty="0" smtClean="0">
                    <a:solidFill>
                      <a:schemeClr val="tx2"/>
                    </a:solidFill>
                    <a:ea typeface="宋体" pitchFamily="2" charset="-122"/>
                  </a:rPr>
                  <a:t>1 </a:t>
                </a:r>
                <a:r>
                  <a:rPr lang="zh-CN" altLang="en-US" dirty="0" smtClean="0">
                    <a:solidFill>
                      <a:schemeClr val="tx2"/>
                    </a:solidFill>
                    <a:ea typeface="宋体" pitchFamily="2" charset="-122"/>
                  </a:rPr>
                  <a:t>教育市场的需求分析</a:t>
                </a:r>
                <a:endParaRPr lang="en-US" altLang="zh-CN" dirty="0">
                  <a:solidFill>
                    <a:schemeClr val="tx2"/>
                  </a:solidFill>
                  <a:ea typeface="宋体" pitchFamily="2" charset="-122"/>
                </a:endParaRPr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0" y="56"/>
                <a:ext cx="240" cy="240"/>
                <a:chOff x="0" y="0"/>
                <a:chExt cx="1615" cy="1615"/>
              </a:xfrm>
            </p:grpSpPr>
            <p:sp>
              <p:nvSpPr>
                <p:cNvPr id="5130" name="Oval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31" name="Oval 11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32" name="Oval 12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33" name="Oval 13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34" name="Oval 14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35" name="Oval 15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2757" y="720"/>
              <a:ext cx="2976" cy="320"/>
              <a:chOff x="0" y="0"/>
              <a:chExt cx="2976" cy="320"/>
            </a:xfrm>
          </p:grpSpPr>
          <p:sp>
            <p:nvSpPr>
              <p:cNvPr id="5137" name="AutoShape 17"/>
              <p:cNvSpPr>
                <a:spLocks noChangeArrowheads="1"/>
              </p:cNvSpPr>
              <p:nvPr/>
            </p:nvSpPr>
            <p:spPr bwMode="auto">
              <a:xfrm>
                <a:off x="192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cmpd="sng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0" hangingPunct="0"/>
                <a:r>
                  <a:rPr lang="en-US" altLang="zh-CN" dirty="0" smtClean="0">
                    <a:solidFill>
                      <a:schemeClr val="tx2"/>
                    </a:solidFill>
                    <a:ea typeface="宋体" pitchFamily="2" charset="-122"/>
                  </a:rPr>
                  <a:t>2 </a:t>
                </a:r>
                <a:r>
                  <a:rPr lang="zh-CN" altLang="en-US" dirty="0" smtClean="0">
                    <a:solidFill>
                      <a:schemeClr val="tx2"/>
                    </a:solidFill>
                    <a:ea typeface="宋体" pitchFamily="2" charset="-122"/>
                  </a:rPr>
                  <a:t>录播系统建设和应用的发展趋式</a:t>
                </a:r>
                <a:endParaRPr lang="en-US" altLang="zh-CN" dirty="0">
                  <a:solidFill>
                    <a:schemeClr val="tx2"/>
                  </a:solidFill>
                  <a:ea typeface="宋体" pitchFamily="2" charset="-122"/>
                </a:endParaRPr>
              </a:p>
            </p:txBody>
          </p:sp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0" y="67"/>
                <a:ext cx="240" cy="240"/>
                <a:chOff x="0" y="0"/>
                <a:chExt cx="1615" cy="1615"/>
              </a:xfrm>
            </p:grpSpPr>
            <p:sp>
              <p:nvSpPr>
                <p:cNvPr id="5139" name="Oval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40" name="Oval 20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41" name="Oval 21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42" name="Oval 22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43" name="Oval 23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44" name="Oval 24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2853" y="1267"/>
              <a:ext cx="2976" cy="320"/>
              <a:chOff x="0" y="0"/>
              <a:chExt cx="2976" cy="320"/>
            </a:xfrm>
          </p:grpSpPr>
          <p:sp>
            <p:nvSpPr>
              <p:cNvPr id="5146" name="AutoShape 26"/>
              <p:cNvSpPr>
                <a:spLocks noChangeArrowheads="1"/>
              </p:cNvSpPr>
              <p:nvPr/>
            </p:nvSpPr>
            <p:spPr bwMode="auto">
              <a:xfrm>
                <a:off x="192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cmpd="sng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0" hangingPunct="0"/>
                <a:r>
                  <a:rPr lang="en-US" altLang="zh-CN" dirty="0" smtClean="0">
                    <a:solidFill>
                      <a:schemeClr val="tx2"/>
                    </a:solidFill>
                    <a:ea typeface="宋体" pitchFamily="2" charset="-122"/>
                  </a:rPr>
                  <a:t>3 </a:t>
                </a:r>
                <a:r>
                  <a:rPr lang="zh-CN" altLang="en-US" dirty="0" smtClean="0">
                    <a:solidFill>
                      <a:schemeClr val="tx2"/>
                    </a:solidFill>
                    <a:ea typeface="宋体" pitchFamily="2" charset="-122"/>
                  </a:rPr>
                  <a:t>分布式录播系统与教育应用的关系图谱</a:t>
                </a:r>
                <a:endParaRPr lang="en-US" altLang="zh-CN" dirty="0">
                  <a:solidFill>
                    <a:schemeClr val="tx2"/>
                  </a:solidFill>
                  <a:ea typeface="宋体" pitchFamily="2" charset="-122"/>
                </a:endParaRPr>
              </a:p>
            </p:txBody>
          </p:sp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0" y="48"/>
                <a:ext cx="240" cy="240"/>
                <a:chOff x="0" y="0"/>
                <a:chExt cx="1615" cy="1615"/>
              </a:xfrm>
            </p:grpSpPr>
            <p:sp>
              <p:nvSpPr>
                <p:cNvPr id="5148" name="Oval 2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49" name="Oval 29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0" name="Oval 30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51" name="Oval 31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52" name="Oval 32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53" name="Oval 33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2757" y="1779"/>
              <a:ext cx="2996" cy="320"/>
              <a:chOff x="0" y="0"/>
              <a:chExt cx="2996" cy="320"/>
            </a:xfrm>
          </p:grpSpPr>
          <p:sp>
            <p:nvSpPr>
              <p:cNvPr id="5155" name="AutoShape 35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cmpd="sng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0" hangingPunct="0"/>
                <a:r>
                  <a:rPr lang="en-US" altLang="zh-CN" dirty="0" smtClean="0">
                    <a:solidFill>
                      <a:schemeClr val="tx2"/>
                    </a:solidFill>
                    <a:ea typeface="宋体" pitchFamily="2" charset="-122"/>
                  </a:rPr>
                  <a:t>4 </a:t>
                </a:r>
                <a:r>
                  <a:rPr lang="zh-CN" altLang="en-US" dirty="0" smtClean="0">
                    <a:solidFill>
                      <a:schemeClr val="tx2"/>
                    </a:solidFill>
                    <a:ea typeface="宋体" pitchFamily="2" charset="-122"/>
                  </a:rPr>
                  <a:t>分布式录播做什么，研发怎么做</a:t>
                </a:r>
                <a:endParaRPr lang="en-US" altLang="zh-CN" dirty="0">
                  <a:solidFill>
                    <a:schemeClr val="tx2"/>
                  </a:solidFill>
                  <a:ea typeface="宋体" pitchFamily="2" charset="-122"/>
                </a:endParaRPr>
              </a:p>
            </p:txBody>
          </p:sp>
          <p:grpSp>
            <p:nvGrpSpPr>
              <p:cNvPr id="10" name="Group 36"/>
              <p:cNvGrpSpPr>
                <a:grpSpLocks/>
              </p:cNvGrpSpPr>
              <p:nvPr/>
            </p:nvGrpSpPr>
            <p:grpSpPr bwMode="auto">
              <a:xfrm>
                <a:off x="0" y="64"/>
                <a:ext cx="240" cy="240"/>
                <a:chOff x="0" y="0"/>
                <a:chExt cx="1615" cy="1615"/>
              </a:xfrm>
            </p:grpSpPr>
            <p:sp>
              <p:nvSpPr>
                <p:cNvPr id="5157" name="Oval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8" name="Oval 38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9" name="Oval 39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60" name="Oval 40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61" name="Oval 41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62" name="Oval 42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2469" y="2300"/>
              <a:ext cx="2972" cy="320"/>
              <a:chOff x="0" y="0"/>
              <a:chExt cx="2972" cy="320"/>
            </a:xfrm>
          </p:grpSpPr>
          <p:sp>
            <p:nvSpPr>
              <p:cNvPr id="5164" name="AutoShape 44"/>
              <p:cNvSpPr>
                <a:spLocks noChangeArrowheads="1"/>
              </p:cNvSpPr>
              <p:nvPr/>
            </p:nvSpPr>
            <p:spPr bwMode="auto">
              <a:xfrm>
                <a:off x="188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cmpd="sng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0" hangingPunct="0"/>
                <a:r>
                  <a:rPr lang="en-US" altLang="zh-CN" dirty="0" smtClean="0">
                    <a:solidFill>
                      <a:schemeClr val="tx2"/>
                    </a:solidFill>
                    <a:ea typeface="宋体" pitchFamily="2" charset="-122"/>
                  </a:rPr>
                  <a:t>5 </a:t>
                </a:r>
                <a:r>
                  <a:rPr lang="zh-CN" altLang="en-US" dirty="0" smtClean="0">
                    <a:solidFill>
                      <a:schemeClr val="tx2"/>
                    </a:solidFill>
                    <a:ea typeface="宋体" pitchFamily="2" charset="-122"/>
                  </a:rPr>
                  <a:t>分布式录播系统的研发规划</a:t>
                </a:r>
                <a:endParaRPr lang="en-US" altLang="zh-CN" dirty="0">
                  <a:solidFill>
                    <a:schemeClr val="tx2"/>
                  </a:solidFill>
                  <a:ea typeface="宋体" pitchFamily="2" charset="-122"/>
                </a:endParaRPr>
              </a:p>
            </p:txBody>
          </p:sp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0" y="31"/>
                <a:ext cx="224" cy="240"/>
                <a:chOff x="0" y="0"/>
                <a:chExt cx="1615" cy="1615"/>
              </a:xfrm>
            </p:grpSpPr>
            <p:sp>
              <p:nvSpPr>
                <p:cNvPr id="5166" name="Oval 4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7" name="Oval 47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8" name="Oval 48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69" name="Oval 49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70" name="Oval 50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71" name="Oval 51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zh-CN" dirty="0" smtClean="0"/>
              <a:t>www.zonekey.com.cn</a:t>
            </a:r>
            <a:endParaRPr lang="en-US" altLang="zh-CN" dirty="0"/>
          </a:p>
        </p:txBody>
      </p:sp>
      <p:pic>
        <p:nvPicPr>
          <p:cNvPr id="55" name="Picture 2" descr="http://www.zonekey.com.cn/mystyle/images/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75" y="142852"/>
            <a:ext cx="1571625" cy="581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000" dirty="0" smtClean="0">
                <a:solidFill>
                  <a:schemeClr val="tx2"/>
                </a:solidFill>
                <a:ea typeface="宋体" pitchFamily="2" charset="-122"/>
              </a:rPr>
              <a:t>1 </a:t>
            </a:r>
            <a:r>
              <a:rPr lang="zh-CN" altLang="en-US" sz="2000" dirty="0" smtClean="0">
                <a:solidFill>
                  <a:schemeClr val="tx2"/>
                </a:solidFill>
                <a:ea typeface="宋体" pitchFamily="2" charset="-122"/>
              </a:rPr>
              <a:t>教育市场需求分析</a:t>
            </a:r>
            <a:endParaRPr lang="en-US" altLang="zh-CN" sz="2000" dirty="0">
              <a:solidFill>
                <a:schemeClr val="tx2"/>
              </a:solidFill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676400"/>
            <a:ext cx="7446963" cy="4705350"/>
            <a:chOff x="0" y="0"/>
            <a:chExt cx="4691" cy="2964"/>
          </a:xfrm>
        </p:grpSpPr>
        <p:sp>
          <p:nvSpPr>
            <p:cNvPr id="22532" name="AutoShape 4"/>
            <p:cNvSpPr>
              <a:spLocks noChangeArrowheads="1"/>
            </p:cNvSpPr>
            <p:nvPr/>
          </p:nvSpPr>
          <p:spPr bwMode="auto">
            <a:xfrm>
              <a:off x="624" y="480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3" name="AutoShape 5"/>
            <p:cNvSpPr>
              <a:spLocks noChangeArrowheads="1"/>
            </p:cNvSpPr>
            <p:nvPr/>
          </p:nvSpPr>
          <p:spPr bwMode="auto">
            <a:xfrm>
              <a:off x="480" y="0"/>
              <a:ext cx="3648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1B9AD9"/>
                </a:gs>
                <a:gs pos="50000">
                  <a:srgbClr val="1B9AD9">
                    <a:gamma/>
                    <a:tint val="64314"/>
                    <a:invGamma/>
                  </a:srgbClr>
                </a:gs>
                <a:gs pos="100000">
                  <a:srgbClr val="1B9AD9"/>
                </a:gs>
              </a:gsLst>
              <a:lin ang="0" scaled="1"/>
            </a:gradFill>
            <a:ln w="38100" cmpd="sng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ea typeface="宋体" pitchFamily="2" charset="-122"/>
                </a:rPr>
                <a:t>录播</a:t>
              </a:r>
              <a:endParaRPr lang="en-US" altLang="zh-CN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1584" y="864"/>
              <a:ext cx="157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dirty="0" smtClean="0">
                  <a:solidFill>
                    <a:schemeClr val="tx2"/>
                  </a:solidFill>
                  <a:ea typeface="宋体" pitchFamily="2" charset="-122"/>
                </a:rPr>
                <a:t>一线教师</a:t>
              </a:r>
              <a:endParaRPr lang="en-US" altLang="zh-CN" sz="2000" dirty="0" smtClean="0">
                <a:solidFill>
                  <a:schemeClr val="tx2"/>
                </a:solidFill>
                <a:ea typeface="宋体" pitchFamily="2" charset="-122"/>
              </a:endParaRPr>
            </a:p>
            <a:p>
              <a:pPr algn="ctr" eaLnBrk="0" hangingPunct="0"/>
              <a:r>
                <a:rPr lang="zh-CN" altLang="en-US" sz="2000" dirty="0" smtClean="0">
                  <a:solidFill>
                    <a:schemeClr val="tx2"/>
                  </a:solidFill>
                  <a:ea typeface="宋体" pitchFamily="2" charset="-122"/>
                </a:rPr>
                <a:t>一线销售经理</a:t>
              </a:r>
              <a:endParaRPr lang="en-US" altLang="zh-CN" sz="2000" dirty="0" smtClean="0">
                <a:solidFill>
                  <a:schemeClr val="tx2"/>
                </a:solidFill>
                <a:ea typeface="宋体" pitchFamily="2" charset="-122"/>
              </a:endParaRPr>
            </a:p>
            <a:p>
              <a:pPr algn="ctr" eaLnBrk="0" hangingPunct="0"/>
              <a:r>
                <a:rPr lang="zh-CN" altLang="en-US" sz="2000" b="0" dirty="0" smtClean="0">
                  <a:solidFill>
                    <a:schemeClr val="tx2"/>
                  </a:solidFill>
                  <a:ea typeface="宋体" pitchFamily="2" charset="-122"/>
                </a:rPr>
                <a:t>公司的不同层级领导</a:t>
              </a:r>
              <a:endParaRPr lang="en-US" altLang="zh-CN" sz="2000" b="0" dirty="0" smtClean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1660"/>
              <a:ext cx="995" cy="1304"/>
              <a:chOff x="0" y="0"/>
              <a:chExt cx="995" cy="1304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936" cy="954"/>
                <a:chOff x="0" y="0"/>
                <a:chExt cx="1248" cy="1296"/>
              </a:xfrm>
            </p:grpSpPr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248" cy="1296"/>
                  <a:chOff x="0" y="0"/>
                  <a:chExt cx="1680" cy="1680"/>
                </a:xfrm>
              </p:grpSpPr>
              <p:sp>
                <p:nvSpPr>
                  <p:cNvPr id="2253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shade val="63529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39" name="未知"/>
                  <p:cNvSpPr>
                    <a:spLocks/>
                  </p:cNvSpPr>
                  <p:nvPr/>
                </p:nvSpPr>
                <p:spPr bwMode="auto">
                  <a:xfrm>
                    <a:off x="192" y="2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54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2" y="528"/>
                  <a:ext cx="1017" cy="6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zh-CN" altLang="en-US" sz="2000" dirty="0" smtClean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安全，</a:t>
                  </a:r>
                  <a:endParaRPr lang="en-US" altLang="zh-CN" sz="20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endParaRPr>
                </a:p>
                <a:p>
                  <a:pPr algn="ctr" eaLnBrk="0" hangingPunct="0"/>
                  <a:r>
                    <a:rPr lang="zh-CN" altLang="en-US" sz="2000" dirty="0" smtClean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课堂公开</a:t>
                  </a:r>
                  <a:endParaRPr lang="en-US" altLang="zh-CN" sz="2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endParaRPr>
                </a:p>
              </p:txBody>
            </p:sp>
          </p:grpSp>
          <p:sp>
            <p:nvSpPr>
              <p:cNvPr id="22541" name="Oval 13"/>
              <p:cNvSpPr>
                <a:spLocks noChangeArrowheads="1"/>
              </p:cNvSpPr>
              <p:nvPr/>
            </p:nvSpPr>
            <p:spPr bwMode="auto">
              <a:xfrm>
                <a:off x="0" y="1028"/>
                <a:ext cx="995" cy="276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0" dirty="0" smtClean="0"/>
                  <a:t>幼儿园</a:t>
                </a:r>
                <a:endParaRPr lang="zh-CN" altLang="zh-CN" b="0" dirty="0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134" y="1660"/>
              <a:ext cx="1170" cy="1304"/>
              <a:chOff x="-66" y="0"/>
              <a:chExt cx="1170" cy="1304"/>
            </a:xfrm>
          </p:grpSpPr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960" cy="958"/>
                <a:chOff x="0" y="0"/>
                <a:chExt cx="1680" cy="1680"/>
              </a:xfrm>
            </p:grpSpPr>
            <p:sp>
              <p:nvSpPr>
                <p:cNvPr id="22544" name="Oval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45" name="未知"/>
                <p:cNvSpPr>
                  <a:spLocks/>
                </p:cNvSpPr>
                <p:nvPr/>
              </p:nvSpPr>
              <p:spPr bwMode="auto">
                <a:xfrm>
                  <a:off x="192" y="2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46" name="Text Box 18"/>
              <p:cNvSpPr txBox="1">
                <a:spLocks noChangeArrowheads="1"/>
              </p:cNvSpPr>
              <p:nvPr/>
            </p:nvSpPr>
            <p:spPr bwMode="auto">
              <a:xfrm>
                <a:off x="-66" y="344"/>
                <a:ext cx="1170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zh-CN" altLang="en-US" sz="20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精品课 </a:t>
                </a:r>
                <a:endParaRPr lang="en-US" altLang="zh-CN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  <a:p>
                <a:pPr algn="ctr" eaLnBrk="0" hangingPunct="0"/>
                <a:r>
                  <a:rPr lang="zh-CN" altLang="en-US" sz="20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示范课，教研</a:t>
                </a:r>
                <a:endParaRPr lang="en-US" altLang="zh-CN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2547" name="Oval 19"/>
              <p:cNvSpPr>
                <a:spLocks noChangeArrowheads="1"/>
              </p:cNvSpPr>
              <p:nvPr/>
            </p:nvSpPr>
            <p:spPr bwMode="auto">
              <a:xfrm>
                <a:off x="24" y="1028"/>
                <a:ext cx="995" cy="276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0" dirty="0" smtClean="0"/>
                  <a:t>中小学</a:t>
                </a:r>
                <a:endParaRPr lang="zh-CN" altLang="zh-CN" b="0" dirty="0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2496" y="1632"/>
              <a:ext cx="1028" cy="1332"/>
              <a:chOff x="0" y="0"/>
              <a:chExt cx="1028" cy="1332"/>
            </a:xfrm>
          </p:grpSpPr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960" cy="958"/>
                <a:chOff x="0" y="0"/>
                <a:chExt cx="1680" cy="1680"/>
              </a:xfrm>
            </p:grpSpPr>
            <p:sp>
              <p:nvSpPr>
                <p:cNvPr id="22550" name="Oval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51" name="未知"/>
                <p:cNvSpPr>
                  <a:spLocks/>
                </p:cNvSpPr>
                <p:nvPr/>
              </p:nvSpPr>
              <p:spPr bwMode="auto">
                <a:xfrm>
                  <a:off x="192" y="2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52" name="Text Box 24"/>
              <p:cNvSpPr txBox="1">
                <a:spLocks noChangeArrowheads="1"/>
              </p:cNvSpPr>
              <p:nvPr/>
            </p:nvSpPr>
            <p:spPr bwMode="auto">
              <a:xfrm>
                <a:off x="78" y="327"/>
                <a:ext cx="864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zh-CN" altLang="en-US" sz="20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教研，管理</a:t>
                </a:r>
                <a:endParaRPr lang="en-US" altLang="zh-CN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2553" name="Oval 25"/>
              <p:cNvSpPr>
                <a:spLocks noChangeArrowheads="1"/>
              </p:cNvSpPr>
              <p:nvPr/>
            </p:nvSpPr>
            <p:spPr bwMode="auto">
              <a:xfrm>
                <a:off x="33" y="1056"/>
                <a:ext cx="995" cy="276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0" dirty="0" smtClean="0"/>
                  <a:t>职业教育</a:t>
                </a:r>
                <a:endParaRPr lang="zh-CN" altLang="zh-CN" b="0" dirty="0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3696" y="1632"/>
              <a:ext cx="995" cy="1332"/>
              <a:chOff x="0" y="0"/>
              <a:chExt cx="995" cy="1332"/>
            </a:xfrm>
          </p:grpSpPr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0" y="0"/>
                <a:ext cx="960" cy="965"/>
                <a:chOff x="0" y="0"/>
                <a:chExt cx="1152" cy="1152"/>
              </a:xfrm>
            </p:grpSpPr>
            <p:grpSp>
              <p:nvGrpSpPr>
                <p:cNvPr id="12" name="Group 2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52" cy="1152"/>
                  <a:chOff x="0" y="0"/>
                  <a:chExt cx="1680" cy="1680"/>
                </a:xfrm>
              </p:grpSpPr>
              <p:sp>
                <p:nvSpPr>
                  <p:cNvPr id="22557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folHlink"/>
                      </a:gs>
                      <a:gs pos="100000">
                        <a:schemeClr val="folHlink">
                          <a:gamma/>
                          <a:shade val="24314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58" name="未知"/>
                  <p:cNvSpPr>
                    <a:spLocks/>
                  </p:cNvSpPr>
                  <p:nvPr/>
                </p:nvSpPr>
                <p:spPr bwMode="auto">
                  <a:xfrm>
                    <a:off x="192" y="2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55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66" y="390"/>
                  <a:ext cx="915" cy="5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000" dirty="0" smtClean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MOC</a:t>
                  </a:r>
                </a:p>
                <a:p>
                  <a:pPr algn="ctr" eaLnBrk="0" hangingPunct="0"/>
                  <a:r>
                    <a:rPr lang="zh-CN" altLang="en-US" sz="2000" dirty="0" smtClean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在线教育</a:t>
                  </a:r>
                  <a:endParaRPr lang="en-US" altLang="zh-CN" sz="2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endParaRPr>
                </a:p>
              </p:txBody>
            </p:sp>
          </p:grpSp>
          <p:sp>
            <p:nvSpPr>
              <p:cNvPr id="22560" name="Oval 32"/>
              <p:cNvSpPr>
                <a:spLocks noChangeArrowheads="1"/>
              </p:cNvSpPr>
              <p:nvPr/>
            </p:nvSpPr>
            <p:spPr bwMode="auto">
              <a:xfrm>
                <a:off x="0" y="1056"/>
                <a:ext cx="995" cy="276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dirty="0" smtClean="0"/>
                  <a:t>大学</a:t>
                </a:r>
                <a:endParaRPr lang="zh-CN" altLang="zh-CN" b="0" dirty="0"/>
              </a:p>
            </p:txBody>
          </p:sp>
        </p:grpSp>
      </p:grpSp>
      <p:sp>
        <p:nvSpPr>
          <p:cNvPr id="3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zh-CN" dirty="0" smtClean="0"/>
              <a:t>www.zonekey.com.cn</a:t>
            </a:r>
            <a:endParaRPr lang="en-US" altLang="zh-CN" dirty="0"/>
          </a:p>
        </p:txBody>
      </p:sp>
      <p:pic>
        <p:nvPicPr>
          <p:cNvPr id="36" name="Picture 2" descr="http://www.zonekey.com.cn/mystyle/images/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75" y="0"/>
            <a:ext cx="1571625" cy="581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www.zonekey.com.cn</a:t>
            </a:r>
            <a:endParaRPr lang="en-US" altLang="zh-CN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  <a:ea typeface="宋体" pitchFamily="2" charset="-122"/>
              </a:rPr>
              <a:t>2 </a:t>
            </a:r>
            <a:r>
              <a:rPr lang="zh-CN" altLang="en-US" sz="2000" dirty="0" smtClean="0">
                <a:solidFill>
                  <a:schemeClr val="tx2"/>
                </a:solidFill>
                <a:ea typeface="宋体" pitchFamily="2" charset="-122"/>
              </a:rPr>
              <a:t>录播系统建设和应用的发展趋式</a:t>
            </a:r>
            <a:endParaRPr lang="en-US" altLang="zh-CN" sz="2000" dirty="0"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00101" y="2000240"/>
            <a:ext cx="7858180" cy="3352800"/>
            <a:chOff x="0" y="0"/>
            <a:chExt cx="4752" cy="2112"/>
          </a:xfrm>
        </p:grpSpPr>
        <p:sp>
          <p:nvSpPr>
            <p:cNvPr id="11268" name="Line 4"/>
            <p:cNvSpPr>
              <a:spLocks noChangeShapeType="1"/>
            </p:cNvSpPr>
            <p:nvPr/>
          </p:nvSpPr>
          <p:spPr bwMode="auto">
            <a:xfrm flipH="1">
              <a:off x="0" y="2107"/>
              <a:ext cx="104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 flipH="1">
              <a:off x="0" y="1579"/>
              <a:ext cx="153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 flipH="1">
              <a:off x="0" y="1056"/>
              <a:ext cx="211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H="1">
              <a:off x="0" y="534"/>
              <a:ext cx="262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 flipH="1" flipV="1">
              <a:off x="0" y="4"/>
              <a:ext cx="3171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96" y="0"/>
              <a:ext cx="0" cy="54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96" y="549"/>
              <a:ext cx="0" cy="51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>
              <a:off x="96" y="1064"/>
              <a:ext cx="0" cy="51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>
              <a:off x="96" y="1579"/>
              <a:ext cx="0" cy="51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170" y="1176"/>
              <a:ext cx="1134" cy="3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1400" b="0" dirty="0" smtClean="0">
                  <a:latin typeface="Verdana" pitchFamily="34" charset="0"/>
                  <a:ea typeface="宋体" pitchFamily="2" charset="-122"/>
                </a:rPr>
                <a:t>建设特点：批量建设</a:t>
              </a:r>
              <a:endParaRPr lang="en-US" altLang="zh-CN" sz="1400" b="0" dirty="0" smtClean="0"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b="0" dirty="0" smtClean="0">
                  <a:latin typeface="Verdana" pitchFamily="34" charset="0"/>
                  <a:ea typeface="宋体" pitchFamily="2" charset="-122"/>
                </a:rPr>
                <a:t>应用：教研，管理</a:t>
              </a:r>
              <a:endParaRPr lang="en-US" altLang="zh-CN" sz="1400" b="0" dirty="0">
                <a:latin typeface="Verdana" pitchFamily="34" charset="0"/>
                <a:ea typeface="宋体" pitchFamily="2" charset="-122"/>
              </a:endParaRPr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1082" y="6"/>
              <a:ext cx="3670" cy="2106"/>
              <a:chOff x="0" y="0"/>
              <a:chExt cx="3670" cy="2106"/>
            </a:xfrm>
          </p:grpSpPr>
          <p:sp>
            <p:nvSpPr>
              <p:cNvPr id="11289" name="未知"/>
              <p:cNvSpPr>
                <a:spLocks/>
              </p:cNvSpPr>
              <p:nvPr/>
            </p:nvSpPr>
            <p:spPr bwMode="auto">
              <a:xfrm>
                <a:off x="374" y="97"/>
                <a:ext cx="1158" cy="1715"/>
              </a:xfrm>
              <a:custGeom>
                <a:avLst/>
                <a:gdLst/>
                <a:ahLst/>
                <a:cxnLst>
                  <a:cxn ang="0">
                    <a:pos x="12" y="2464"/>
                  </a:cxn>
                  <a:cxn ang="0">
                    <a:pos x="56" y="2120"/>
                  </a:cxn>
                  <a:cxn ang="0">
                    <a:pos x="124" y="1808"/>
                  </a:cxn>
                  <a:cxn ang="0">
                    <a:pos x="212" y="1524"/>
                  </a:cxn>
                  <a:cxn ang="0">
                    <a:pos x="316" y="1270"/>
                  </a:cxn>
                  <a:cxn ang="0">
                    <a:pos x="430" y="1044"/>
                  </a:cxn>
                  <a:cxn ang="0">
                    <a:pos x="550" y="846"/>
                  </a:cxn>
                  <a:cxn ang="0">
                    <a:pos x="672" y="674"/>
                  </a:cxn>
                  <a:cxn ang="0">
                    <a:pos x="792" y="528"/>
                  </a:cxn>
                  <a:cxn ang="0">
                    <a:pos x="906" y="408"/>
                  </a:cxn>
                  <a:cxn ang="0">
                    <a:pos x="1010" y="310"/>
                  </a:cxn>
                  <a:cxn ang="0">
                    <a:pos x="1096" y="236"/>
                  </a:cxn>
                  <a:cxn ang="0">
                    <a:pos x="1164" y="184"/>
                  </a:cxn>
                  <a:cxn ang="0">
                    <a:pos x="1208" y="154"/>
                  </a:cxn>
                  <a:cxn ang="0">
                    <a:pos x="1224" y="144"/>
                  </a:cxn>
                  <a:cxn ang="0">
                    <a:pos x="1728" y="56"/>
                  </a:cxn>
                  <a:cxn ang="0">
                    <a:pos x="1568" y="328"/>
                  </a:cxn>
                  <a:cxn ang="0">
                    <a:pos x="1554" y="332"/>
                  </a:cxn>
                  <a:cxn ang="0">
                    <a:pos x="1514" y="346"/>
                  </a:cxn>
                  <a:cxn ang="0">
                    <a:pos x="1452" y="370"/>
                  </a:cxn>
                  <a:cxn ang="0">
                    <a:pos x="1370" y="410"/>
                  </a:cxn>
                  <a:cxn ang="0">
                    <a:pos x="1270" y="466"/>
                  </a:cxn>
                  <a:cxn ang="0">
                    <a:pos x="1158" y="540"/>
                  </a:cxn>
                  <a:cxn ang="0">
                    <a:pos x="1034" y="636"/>
                  </a:cxn>
                  <a:cxn ang="0">
                    <a:pos x="904" y="756"/>
                  </a:cxn>
                  <a:cxn ang="0">
                    <a:pos x="770" y="900"/>
                  </a:cxn>
                  <a:cxn ang="0">
                    <a:pos x="632" y="1076"/>
                  </a:cxn>
                  <a:cxn ang="0">
                    <a:pos x="498" y="1280"/>
                  </a:cxn>
                  <a:cxn ang="0">
                    <a:pos x="370" y="1518"/>
                  </a:cxn>
                  <a:cxn ang="0">
                    <a:pos x="248" y="1792"/>
                  </a:cxn>
                  <a:cxn ang="0">
                    <a:pos x="138" y="2104"/>
                  </a:cxn>
                  <a:cxn ang="0">
                    <a:pos x="42" y="2456"/>
                  </a:cxn>
                </a:cxnLst>
                <a:rect l="0" t="0" r="r" b="b"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D11364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2" name="未知"/>
              <p:cNvSpPr>
                <a:spLocks/>
              </p:cNvSpPr>
              <p:nvPr/>
            </p:nvSpPr>
            <p:spPr bwMode="auto">
              <a:xfrm>
                <a:off x="3303" y="0"/>
                <a:ext cx="363" cy="533"/>
              </a:xfrm>
              <a:custGeom>
                <a:avLst/>
                <a:gdLst/>
                <a:ahLst/>
                <a:cxnLst>
                  <a:cxn ang="0">
                    <a:pos x="308" y="120"/>
                  </a:cxn>
                  <a:cxn ang="0">
                    <a:pos x="0" y="444"/>
                  </a:cxn>
                  <a:cxn ang="0">
                    <a:pos x="0" y="286"/>
                  </a:cxn>
                  <a:cxn ang="0">
                    <a:pos x="308" y="0"/>
                  </a:cxn>
                  <a:cxn ang="0">
                    <a:pos x="308" y="120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3" name="未知"/>
              <p:cNvSpPr>
                <a:spLocks/>
              </p:cNvSpPr>
              <p:nvPr/>
            </p:nvSpPr>
            <p:spPr bwMode="auto">
              <a:xfrm>
                <a:off x="1564" y="0"/>
                <a:ext cx="2106" cy="341"/>
              </a:xfrm>
              <a:custGeom>
                <a:avLst/>
                <a:gdLst/>
                <a:ahLst/>
                <a:cxnLst>
                  <a:cxn ang="0">
                    <a:pos x="1478" y="284"/>
                  </a:cxn>
                  <a:cxn ang="0">
                    <a:pos x="0" y="284"/>
                  </a:cxn>
                  <a:cxn ang="0">
                    <a:pos x="446" y="0"/>
                  </a:cxn>
                  <a:cxn ang="0">
                    <a:pos x="1786" y="0"/>
                  </a:cxn>
                  <a:cxn ang="0">
                    <a:pos x="1478" y="284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4" name="未知"/>
              <p:cNvSpPr>
                <a:spLocks/>
              </p:cNvSpPr>
              <p:nvPr/>
            </p:nvSpPr>
            <p:spPr bwMode="auto">
              <a:xfrm>
                <a:off x="2938" y="524"/>
                <a:ext cx="363" cy="530"/>
              </a:xfrm>
              <a:custGeom>
                <a:avLst/>
                <a:gdLst/>
                <a:ahLst/>
                <a:cxnLst>
                  <a:cxn ang="0">
                    <a:pos x="308" y="120"/>
                  </a:cxn>
                  <a:cxn ang="0">
                    <a:pos x="0" y="442"/>
                  </a:cxn>
                  <a:cxn ang="0">
                    <a:pos x="0" y="286"/>
                  </a:cxn>
                  <a:cxn ang="0">
                    <a:pos x="308" y="0"/>
                  </a:cxn>
                  <a:cxn ang="0">
                    <a:pos x="308" y="120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5" name="未知"/>
              <p:cNvSpPr>
                <a:spLocks/>
              </p:cNvSpPr>
              <p:nvPr/>
            </p:nvSpPr>
            <p:spPr bwMode="auto">
              <a:xfrm>
                <a:off x="1041" y="524"/>
                <a:ext cx="2264" cy="340"/>
              </a:xfrm>
              <a:custGeom>
                <a:avLst/>
                <a:gdLst/>
                <a:ahLst/>
                <a:cxnLst>
                  <a:cxn ang="0">
                    <a:pos x="1612" y="284"/>
                  </a:cxn>
                  <a:cxn ang="0">
                    <a:pos x="0" y="284"/>
                  </a:cxn>
                  <a:cxn ang="0">
                    <a:pos x="446" y="0"/>
                  </a:cxn>
                  <a:cxn ang="0">
                    <a:pos x="1920" y="0"/>
                  </a:cxn>
                  <a:cxn ang="0">
                    <a:pos x="1612" y="284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6" name="未知"/>
              <p:cNvSpPr>
                <a:spLocks/>
              </p:cNvSpPr>
              <p:nvPr/>
            </p:nvSpPr>
            <p:spPr bwMode="auto">
              <a:xfrm>
                <a:off x="2572" y="1048"/>
                <a:ext cx="361" cy="532"/>
              </a:xfrm>
              <a:custGeom>
                <a:avLst/>
                <a:gdLst/>
                <a:ahLst/>
                <a:cxnLst>
                  <a:cxn ang="0">
                    <a:pos x="306" y="122"/>
                  </a:cxn>
                  <a:cxn ang="0">
                    <a:pos x="0" y="444"/>
                  </a:cxn>
                  <a:cxn ang="0">
                    <a:pos x="0" y="286"/>
                  </a:cxn>
                  <a:cxn ang="0">
                    <a:pos x="306" y="0"/>
                  </a:cxn>
                  <a:cxn ang="0">
                    <a:pos x="306" y="122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7" name="未知"/>
              <p:cNvSpPr>
                <a:spLocks/>
              </p:cNvSpPr>
              <p:nvPr/>
            </p:nvSpPr>
            <p:spPr bwMode="auto">
              <a:xfrm>
                <a:off x="2208" y="1573"/>
                <a:ext cx="364" cy="533"/>
              </a:xfrm>
              <a:custGeom>
                <a:avLst/>
                <a:gdLst/>
                <a:ahLst/>
                <a:cxnLst>
                  <a:cxn ang="0">
                    <a:pos x="308" y="122"/>
                  </a:cxn>
                  <a:cxn ang="0">
                    <a:pos x="0" y="444"/>
                  </a:cxn>
                  <a:cxn ang="0">
                    <a:pos x="0" y="286"/>
                  </a:cxn>
                  <a:cxn ang="0">
                    <a:pos x="308" y="0"/>
                  </a:cxn>
                  <a:cxn ang="0">
                    <a:pos x="308" y="122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8" name="未知"/>
              <p:cNvSpPr>
                <a:spLocks/>
              </p:cNvSpPr>
              <p:nvPr/>
            </p:nvSpPr>
            <p:spPr bwMode="auto">
              <a:xfrm>
                <a:off x="1" y="1576"/>
                <a:ext cx="2571" cy="340"/>
              </a:xfrm>
              <a:custGeom>
                <a:avLst/>
                <a:gdLst/>
                <a:ahLst/>
                <a:cxnLst>
                  <a:cxn ang="0">
                    <a:pos x="1872" y="284"/>
                  </a:cxn>
                  <a:cxn ang="0">
                    <a:pos x="0" y="284"/>
                  </a:cxn>
                  <a:cxn ang="0">
                    <a:pos x="446" y="0"/>
                  </a:cxn>
                  <a:cxn ang="0">
                    <a:pos x="2180" y="0"/>
                  </a:cxn>
                  <a:cxn ang="0">
                    <a:pos x="1872" y="284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0" name="Rectangle 26"/>
              <p:cNvSpPr>
                <a:spLocks noChangeArrowheads="1"/>
              </p:cNvSpPr>
              <p:nvPr/>
            </p:nvSpPr>
            <p:spPr bwMode="auto">
              <a:xfrm>
                <a:off x="1568" y="341"/>
                <a:ext cx="1743" cy="192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gamma/>
                      <a:shade val="72549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dirty="0" smtClean="0">
                    <a:solidFill>
                      <a:srgbClr val="FFFFFF"/>
                    </a:solidFill>
                    <a:latin typeface="Verdana" pitchFamily="34" charset="0"/>
                    <a:ea typeface="宋体" pitchFamily="2" charset="-122"/>
                  </a:rPr>
                  <a:t>自主学习平台</a:t>
                </a:r>
                <a:endParaRPr lang="en-US" altLang="zh-CN" sz="1600" dirty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endParaRPr>
              </a:p>
            </p:txBody>
          </p:sp>
          <p:sp>
            <p:nvSpPr>
              <p:cNvPr id="11291" name="Rectangle 27"/>
              <p:cNvSpPr>
                <a:spLocks noChangeArrowheads="1"/>
              </p:cNvSpPr>
              <p:nvPr/>
            </p:nvSpPr>
            <p:spPr bwMode="auto">
              <a:xfrm>
                <a:off x="1042" y="864"/>
                <a:ext cx="1900" cy="18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72549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dirty="0" smtClean="0">
                    <a:solidFill>
                      <a:srgbClr val="FFFFFF"/>
                    </a:solidFill>
                    <a:latin typeface="Verdana" pitchFamily="34" charset="0"/>
                    <a:ea typeface="宋体" pitchFamily="2" charset="-122"/>
                  </a:rPr>
                  <a:t>视频资源库</a:t>
                </a:r>
                <a:endParaRPr lang="en-US" altLang="zh-CN" sz="1600" dirty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endParaRPr>
              </a:p>
            </p:txBody>
          </p:sp>
          <p:sp>
            <p:nvSpPr>
              <p:cNvPr id="11292" name="未知"/>
              <p:cNvSpPr>
                <a:spLocks/>
              </p:cNvSpPr>
              <p:nvPr/>
            </p:nvSpPr>
            <p:spPr bwMode="auto">
              <a:xfrm>
                <a:off x="522" y="1048"/>
                <a:ext cx="2415" cy="343"/>
              </a:xfrm>
              <a:custGeom>
                <a:avLst/>
                <a:gdLst/>
                <a:ahLst/>
                <a:cxnLst>
                  <a:cxn ang="0">
                    <a:pos x="1742" y="286"/>
                  </a:cxn>
                  <a:cxn ang="0">
                    <a:pos x="0" y="286"/>
                  </a:cxn>
                  <a:cxn ang="0">
                    <a:pos x="446" y="0"/>
                  </a:cxn>
                  <a:cxn ang="0">
                    <a:pos x="2048" y="0"/>
                  </a:cxn>
                  <a:cxn ang="0">
                    <a:pos x="1742" y="286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3" name="Rectangle 29"/>
              <p:cNvSpPr>
                <a:spLocks noChangeArrowheads="1"/>
              </p:cNvSpPr>
              <p:nvPr/>
            </p:nvSpPr>
            <p:spPr bwMode="auto">
              <a:xfrm>
                <a:off x="524" y="1390"/>
                <a:ext cx="2056" cy="188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gamma/>
                      <a:shade val="72549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dirty="0" smtClean="0">
                    <a:solidFill>
                      <a:srgbClr val="FFFFFF"/>
                    </a:solidFill>
                    <a:latin typeface="Verdana" pitchFamily="34" charset="0"/>
                    <a:ea typeface="宋体" pitchFamily="2" charset="-122"/>
                  </a:rPr>
                  <a:t>分布式录播</a:t>
                </a:r>
                <a:endParaRPr lang="en-US" altLang="zh-CN" sz="1600" dirty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endParaRPr>
              </a:p>
            </p:txBody>
          </p:sp>
          <p:sp>
            <p:nvSpPr>
              <p:cNvPr id="11294" name="Rectangle 30"/>
              <p:cNvSpPr>
                <a:spLocks noChangeArrowheads="1"/>
              </p:cNvSpPr>
              <p:nvPr/>
            </p:nvSpPr>
            <p:spPr bwMode="auto">
              <a:xfrm>
                <a:off x="0" y="1917"/>
                <a:ext cx="2213" cy="187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72549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dirty="0" smtClean="0">
                    <a:solidFill>
                      <a:srgbClr val="FFFFFF"/>
                    </a:solidFill>
                    <a:latin typeface="Verdana" pitchFamily="34" charset="0"/>
                    <a:ea typeface="宋体" pitchFamily="2" charset="-122"/>
                  </a:rPr>
                  <a:t>专业录播</a:t>
                </a:r>
                <a:endParaRPr lang="en-US" altLang="zh-CN" sz="1600" dirty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192" y="204"/>
              <a:ext cx="203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1400" dirty="0" smtClean="0">
                  <a:latin typeface="Verdana" pitchFamily="34" charset="0"/>
                  <a:ea typeface="宋体" pitchFamily="2" charset="-122"/>
                </a:rPr>
                <a:t>建设特点：应用平台</a:t>
              </a:r>
              <a:endParaRPr lang="en-US" altLang="zh-CN" sz="1400" dirty="0" smtClean="0"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dirty="0" smtClean="0">
                  <a:latin typeface="Verdana" pitchFamily="34" charset="0"/>
                  <a:ea typeface="宋体" pitchFamily="2" charset="-122"/>
                </a:rPr>
                <a:t>应用：师生互动，大数据，学习过程管理</a:t>
              </a:r>
              <a:endParaRPr lang="en-US" altLang="zh-CN" sz="1400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125" y="1695"/>
              <a:ext cx="124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1400" b="0" dirty="0" smtClean="0">
                  <a:latin typeface="Verdana" pitchFamily="34" charset="0"/>
                  <a:ea typeface="宋体" pitchFamily="2" charset="-122"/>
                </a:rPr>
                <a:t>建设特点：点的建设</a:t>
              </a:r>
              <a:endParaRPr lang="en-US" altLang="zh-CN" sz="1400" b="0" dirty="0" smtClean="0"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b="0" dirty="0" smtClean="0">
                  <a:latin typeface="Verdana" pitchFamily="34" charset="0"/>
                  <a:ea typeface="宋体" pitchFamily="2" charset="-122"/>
                </a:rPr>
                <a:t>应用：示范课，精品课</a:t>
              </a:r>
              <a:endParaRPr lang="en-US" altLang="zh-CN" sz="1400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192" y="725"/>
              <a:ext cx="155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1400" dirty="0" smtClean="0">
                  <a:latin typeface="Verdana" pitchFamily="34" charset="0"/>
                  <a:ea typeface="宋体" pitchFamily="2" charset="-122"/>
                </a:rPr>
                <a:t>建设特点：资源平台</a:t>
              </a:r>
              <a:endParaRPr lang="en-US" altLang="zh-CN" sz="1400" dirty="0" smtClean="0"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dirty="0" smtClean="0">
                  <a:latin typeface="Verdana" pitchFamily="34" charset="0"/>
                  <a:ea typeface="宋体" pitchFamily="2" charset="-122"/>
                </a:rPr>
                <a:t>应用：微课，</a:t>
              </a:r>
              <a:r>
                <a:rPr lang="en-US" altLang="zh-CN" sz="1400" dirty="0" smtClean="0">
                  <a:latin typeface="Verdana" pitchFamily="34" charset="0"/>
                  <a:ea typeface="宋体" pitchFamily="2" charset="-122"/>
                </a:rPr>
                <a:t>MOC</a:t>
              </a:r>
              <a:r>
                <a:rPr lang="zh-CN" altLang="en-US" sz="1400" dirty="0" smtClean="0">
                  <a:latin typeface="Verdana" pitchFamily="34" charset="0"/>
                  <a:ea typeface="宋体" pitchFamily="2" charset="-122"/>
                </a:rPr>
                <a:t>，在线学习</a:t>
              </a:r>
              <a:endParaRPr lang="en-US" altLang="zh-CN" sz="1400" b="0" dirty="0">
                <a:latin typeface="Verdana" pitchFamily="34" charset="0"/>
                <a:ea typeface="宋体" pitchFamily="2" charset="-122"/>
              </a:endParaRPr>
            </a:p>
          </p:txBody>
        </p:sp>
      </p:grpSp>
      <p:pic>
        <p:nvPicPr>
          <p:cNvPr id="27650" name="Picture 2" descr="http://www.zonekey.com.cn/mystyle/images/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75" y="0"/>
            <a:ext cx="1571625" cy="581026"/>
          </a:xfrm>
          <a:prstGeom prst="rect">
            <a:avLst/>
          </a:prstGeom>
          <a:noFill/>
        </p:spPr>
      </p:pic>
      <p:sp>
        <p:nvSpPr>
          <p:cNvPr id="34" name="上箭头 33"/>
          <p:cNvSpPr/>
          <p:nvPr/>
        </p:nvSpPr>
        <p:spPr>
          <a:xfrm>
            <a:off x="714348" y="1714488"/>
            <a:ext cx="71438" cy="36433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-642974" y="4143380"/>
            <a:ext cx="285752" cy="7143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44 -0.01064 L 0.12326 -0.014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000" dirty="0" smtClean="0">
                <a:solidFill>
                  <a:schemeClr val="tx2"/>
                </a:solidFill>
                <a:ea typeface="宋体" pitchFamily="2" charset="-122"/>
              </a:rPr>
              <a:t>3 </a:t>
            </a:r>
            <a:r>
              <a:rPr lang="zh-CN" altLang="en-US" sz="2000" dirty="0" smtClean="0">
                <a:solidFill>
                  <a:schemeClr val="tx2"/>
                </a:solidFill>
                <a:ea typeface="宋体" pitchFamily="2" charset="-122"/>
              </a:rPr>
              <a:t>分布式录播与教育应用的关系图谱</a:t>
            </a:r>
            <a:endParaRPr lang="en-US" altLang="zh-CN" sz="2000" dirty="0" smtClean="0">
              <a:solidFill>
                <a:schemeClr val="tx2"/>
              </a:solidFill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2209800"/>
            <a:ext cx="6705600" cy="2706316"/>
            <a:chOff x="0" y="0"/>
            <a:chExt cx="4656" cy="182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296" y="0"/>
              <a:ext cx="2014" cy="1821"/>
              <a:chOff x="0" y="0"/>
              <a:chExt cx="2014" cy="1821"/>
            </a:xfrm>
          </p:grpSpPr>
          <p:sp>
            <p:nvSpPr>
              <p:cNvPr id="10245" name="AutoShape 5"/>
              <p:cNvSpPr>
                <a:spLocks noChangeArrowheads="1"/>
              </p:cNvSpPr>
              <p:nvPr/>
            </p:nvSpPr>
            <p:spPr bwMode="auto">
              <a:xfrm rot="16200000" flipH="1">
                <a:off x="-52" y="703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6" name="AutoShape 6"/>
              <p:cNvSpPr>
                <a:spLocks noChangeArrowheads="1"/>
              </p:cNvSpPr>
              <p:nvPr/>
            </p:nvSpPr>
            <p:spPr bwMode="auto">
              <a:xfrm rot="5400000" flipH="1">
                <a:off x="1755" y="669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7" name="AutoShape 7"/>
              <p:cNvSpPr>
                <a:spLocks noChangeArrowheads="1"/>
              </p:cNvSpPr>
              <p:nvPr/>
            </p:nvSpPr>
            <p:spPr bwMode="auto">
              <a:xfrm rot="10800000" flipH="1">
                <a:off x="853" y="1615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Oval 8"/>
              <p:cNvSpPr>
                <a:spLocks noChangeArrowheads="1"/>
              </p:cNvSpPr>
              <p:nvPr/>
            </p:nvSpPr>
            <p:spPr bwMode="auto">
              <a:xfrm>
                <a:off x="206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cmpd="sng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9" name="Oval 9"/>
              <p:cNvSpPr>
                <a:spLocks noChangeArrowheads="1"/>
              </p:cNvSpPr>
              <p:nvPr/>
            </p:nvSpPr>
            <p:spPr bwMode="auto">
              <a:xfrm>
                <a:off x="298" y="9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0" name="Oval 10"/>
              <p:cNvSpPr>
                <a:spLocks noChangeArrowheads="1"/>
              </p:cNvSpPr>
              <p:nvPr/>
            </p:nvSpPr>
            <p:spPr bwMode="auto">
              <a:xfrm>
                <a:off x="382" y="17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51" name="Oval 11"/>
              <p:cNvSpPr>
                <a:spLocks noChangeArrowheads="1"/>
              </p:cNvSpPr>
              <p:nvPr/>
            </p:nvSpPr>
            <p:spPr bwMode="auto">
              <a:xfrm>
                <a:off x="382" y="17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52" name="Oval 12"/>
              <p:cNvSpPr>
                <a:spLocks noChangeArrowheads="1"/>
              </p:cNvSpPr>
              <p:nvPr/>
            </p:nvSpPr>
            <p:spPr bwMode="auto">
              <a:xfrm>
                <a:off x="465" y="25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53" name="Oval 13"/>
              <p:cNvSpPr>
                <a:spLocks noChangeArrowheads="1"/>
              </p:cNvSpPr>
              <p:nvPr/>
            </p:nvSpPr>
            <p:spPr bwMode="auto">
              <a:xfrm>
                <a:off x="465" y="25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255" name="AutoShape 15"/>
            <p:cNvSpPr>
              <a:spLocks noChangeArrowheads="1"/>
            </p:cNvSpPr>
            <p:nvPr/>
          </p:nvSpPr>
          <p:spPr bwMode="auto">
            <a:xfrm>
              <a:off x="0" y="672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AutoShape 18"/>
            <p:cNvSpPr>
              <a:spLocks noChangeArrowheads="1"/>
            </p:cNvSpPr>
            <p:nvPr/>
          </p:nvSpPr>
          <p:spPr bwMode="auto">
            <a:xfrm>
              <a:off x="3456" y="672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1736" y="672"/>
              <a:ext cx="11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chemeClr val="bg1"/>
                  </a:solidFill>
                  <a:ea typeface="宋体" pitchFamily="2" charset="-122"/>
                </a:rPr>
                <a:t>分布式录播</a:t>
              </a:r>
              <a:endParaRPr lang="en-US" altLang="zh-CN" sz="2400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308" y="435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dirty="0">
                  <a:solidFill>
                    <a:schemeClr val="bg1"/>
                  </a:solidFill>
                  <a:ea typeface="宋体" pitchFamily="2" charset="-122"/>
                </a:rPr>
                <a:t>Text</a:t>
              </a:r>
            </a:p>
          </p:txBody>
        </p:sp>
        <p:sp>
          <p:nvSpPr>
            <p:cNvPr id="10263" name="Text Box 23"/>
            <p:cNvSpPr txBox="1">
              <a:spLocks noChangeArrowheads="1"/>
            </p:cNvSpPr>
            <p:nvPr/>
          </p:nvSpPr>
          <p:spPr bwMode="auto">
            <a:xfrm>
              <a:off x="308" y="771"/>
              <a:ext cx="44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dirty="0" smtClean="0">
                  <a:solidFill>
                    <a:schemeClr val="bg1"/>
                  </a:solidFill>
                  <a:ea typeface="宋体" pitchFamily="2" charset="-122"/>
                </a:rPr>
                <a:t>教研</a:t>
              </a:r>
              <a:endParaRPr lang="en-US" altLang="zh-CN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308" y="1107"/>
              <a:ext cx="4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dirty="0">
                  <a:solidFill>
                    <a:schemeClr val="bg1"/>
                  </a:solidFill>
                  <a:ea typeface="宋体" pitchFamily="2" charset="-122"/>
                </a:rPr>
                <a:t>Text</a:t>
              </a:r>
            </a:p>
          </p:txBody>
        </p:sp>
        <p:sp>
          <p:nvSpPr>
            <p:cNvPr id="10265" name="Text Box 25"/>
            <p:cNvSpPr txBox="1">
              <a:spLocks noChangeArrowheads="1"/>
            </p:cNvSpPr>
            <p:nvPr/>
          </p:nvSpPr>
          <p:spPr bwMode="auto">
            <a:xfrm>
              <a:off x="3847" y="435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chemeClr val="bg1"/>
                  </a:solidFill>
                  <a:ea typeface="宋体" pitchFamily="2" charset="-122"/>
                </a:rPr>
                <a:t>Text</a:t>
              </a:r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3847" y="771"/>
              <a:ext cx="44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dirty="0" smtClean="0">
                  <a:solidFill>
                    <a:schemeClr val="bg1"/>
                  </a:solidFill>
                  <a:ea typeface="宋体" pitchFamily="2" charset="-122"/>
                </a:rPr>
                <a:t>教学</a:t>
              </a:r>
              <a:endParaRPr lang="en-US" altLang="zh-CN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10267" name="Text Box 27"/>
            <p:cNvSpPr txBox="1">
              <a:spLocks noChangeArrowheads="1"/>
            </p:cNvSpPr>
            <p:nvPr/>
          </p:nvSpPr>
          <p:spPr bwMode="auto">
            <a:xfrm>
              <a:off x="3847" y="1107"/>
              <a:ext cx="4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chemeClr val="bg1"/>
                  </a:solidFill>
                  <a:ea typeface="宋体" pitchFamily="2" charset="-122"/>
                </a:rPr>
                <a:t>Text</a:t>
              </a:r>
            </a:p>
          </p:txBody>
        </p:sp>
      </p:grp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3627262" y="5001451"/>
            <a:ext cx="1659118" cy="570689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4143372" y="5143512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管理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zh-CN" dirty="0" smtClean="0"/>
              <a:t>www.zonekey.com.cn</a:t>
            </a:r>
            <a:endParaRPr lang="en-US" altLang="zh-CN" dirty="0"/>
          </a:p>
        </p:txBody>
      </p:sp>
      <p:pic>
        <p:nvPicPr>
          <p:cNvPr id="33" name="Picture 2" descr="http://www.zonekey.com.cn/mystyle/images/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75" y="0"/>
            <a:ext cx="1571625" cy="581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  <a:ea typeface="宋体" pitchFamily="2" charset="-122"/>
              </a:rPr>
              <a:t>三大应用对分布式录播需要哪些基础服务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28662" y="1285860"/>
            <a:ext cx="6624736" cy="3456384"/>
            <a:chOff x="1587702" y="1907103"/>
            <a:chExt cx="6624736" cy="3456384"/>
          </a:xfrm>
        </p:grpSpPr>
        <p:pic>
          <p:nvPicPr>
            <p:cNvPr id="5" name="图片 4"/>
            <p:cNvPicPr/>
            <p:nvPr/>
          </p:nvPicPr>
          <p:blipFill>
            <a:blip r:embed="rId2" cstate="print"/>
            <a:srcRect b="5342"/>
            <a:stretch>
              <a:fillRect/>
            </a:stretch>
          </p:blipFill>
          <p:spPr bwMode="auto">
            <a:xfrm>
              <a:off x="1587702" y="1907103"/>
              <a:ext cx="6624736" cy="3456384"/>
            </a:xfrm>
            <a:prstGeom prst="roundRect">
              <a:avLst>
                <a:gd name="adj" fmla="val 1781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1659140" y="1907103"/>
              <a:ext cx="12305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  <a:ea typeface="宋体" pitchFamily="2" charset="-122"/>
                </a:rPr>
                <a:t>资源录制</a:t>
              </a:r>
              <a:endParaRPr lang="zh-CN" altLang="zh-CN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14414" y="1643050"/>
            <a:ext cx="4972050" cy="3867150"/>
            <a:chOff x="2071670" y="1643050"/>
            <a:chExt cx="4972050" cy="3867150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71670" y="1643050"/>
              <a:ext cx="4972050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2143108" y="1643050"/>
              <a:ext cx="12144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  <a:ea typeface="宋体" pitchFamily="2" charset="-122"/>
                </a:rPr>
                <a:t>资源管理</a:t>
              </a:r>
              <a:endParaRPr lang="zh-CN" altLang="zh-CN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00166" y="2000240"/>
            <a:ext cx="6955104" cy="4357718"/>
            <a:chOff x="1331640" y="1214422"/>
            <a:chExt cx="7812360" cy="4000528"/>
          </a:xfrm>
        </p:grpSpPr>
        <p:pic>
          <p:nvPicPr>
            <p:cNvPr id="14" name="图片 13"/>
            <p:cNvPicPr/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1331640" y="1214422"/>
              <a:ext cx="7812360" cy="400052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428728" y="1214422"/>
              <a:ext cx="12144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  <a:ea typeface="宋体" pitchFamily="2" charset="-122"/>
                </a:rPr>
                <a:t>点播</a:t>
              </a:r>
              <a:endParaRPr lang="zh-CN" altLang="zh-CN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00232" y="2357430"/>
            <a:ext cx="6500858" cy="3714775"/>
            <a:chOff x="2071670" y="1928802"/>
            <a:chExt cx="6500858" cy="3714775"/>
          </a:xfrm>
        </p:grpSpPr>
        <p:pic>
          <p:nvPicPr>
            <p:cNvPr id="17" name="Picture 1" descr="C:\Users\Administrator.WS2N3JHSPVUDELZ\AppData\Roaming\Tencent\Users\52283531\QQ\WinTemp\RichOle\~KR2[2F7A_9(ZEKA9EC}9}D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071670" y="1928802"/>
              <a:ext cx="6500858" cy="3714775"/>
            </a:xfrm>
            <a:prstGeom prst="rect">
              <a:avLst/>
            </a:prstGeom>
            <a:noFill/>
          </p:spPr>
        </p:pic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2143108" y="2000240"/>
              <a:ext cx="12144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  <a:ea typeface="宋体" pitchFamily="2" charset="-122"/>
                </a:rPr>
                <a:t>直播</a:t>
              </a:r>
              <a:endParaRPr lang="zh-CN" altLang="zh-CN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57422" y="2786058"/>
            <a:ext cx="6357982" cy="4357718"/>
            <a:chOff x="1000100" y="1214422"/>
            <a:chExt cx="6434138" cy="4343400"/>
          </a:xfrm>
        </p:grpSpPr>
        <p:pic>
          <p:nvPicPr>
            <p:cNvPr id="8" name="Picture 1" descr="C:\Users\Administrator.WS2N3JHSPVUDELZ\AppData\Roaming\Tencent\Users\52283531\QQ\WinTemp\RichOle\3WUVP1~Z[HPH@KA@RCFB$3O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71538" y="1214422"/>
              <a:ext cx="6362700" cy="4343400"/>
            </a:xfrm>
            <a:prstGeom prst="rect">
              <a:avLst/>
            </a:prstGeom>
            <a:noFill/>
          </p:spPr>
        </p:pic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1000100" y="1357298"/>
              <a:ext cx="12144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  <a:ea typeface="宋体" pitchFamily="2" charset="-122"/>
                </a:rPr>
                <a:t>导播</a:t>
              </a:r>
              <a:endParaRPr lang="zh-CN" altLang="zh-CN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>
          <a:xfrm>
            <a:off x="581012" y="6356350"/>
            <a:ext cx="2133600" cy="365125"/>
          </a:xfrm>
        </p:spPr>
        <p:txBody>
          <a:bodyPr/>
          <a:lstStyle/>
          <a:p>
            <a:r>
              <a:rPr lang="en-US" altLang="zh-CN" dirty="0" smtClean="0"/>
              <a:t>www.zonekey.com.cn</a:t>
            </a:r>
            <a:endParaRPr lang="en-US" altLang="zh-CN" dirty="0"/>
          </a:p>
        </p:txBody>
      </p:sp>
      <p:pic>
        <p:nvPicPr>
          <p:cNvPr id="23" name="Picture 2" descr="http://www.zonekey.com.cn/mystyle/images/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72375" y="0"/>
            <a:ext cx="1571625" cy="581026"/>
          </a:xfrm>
          <a:prstGeom prst="rect">
            <a:avLst/>
          </a:prstGeom>
          <a:noFill/>
        </p:spPr>
      </p:pic>
      <p:grpSp>
        <p:nvGrpSpPr>
          <p:cNvPr id="24" name="组合 23"/>
          <p:cNvGrpSpPr/>
          <p:nvPr/>
        </p:nvGrpSpPr>
        <p:grpSpPr>
          <a:xfrm>
            <a:off x="2928926" y="3071810"/>
            <a:ext cx="6667500" cy="5114926"/>
            <a:chOff x="571472" y="785794"/>
            <a:chExt cx="6667500" cy="5114926"/>
          </a:xfrm>
        </p:grpSpPr>
        <p:pic>
          <p:nvPicPr>
            <p:cNvPr id="25" name="Picture 4" descr="http://image.niubb.net/forum/201405/18/143119xki487f2kfva2v48.jp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71472" y="785794"/>
              <a:ext cx="6667500" cy="5114926"/>
            </a:xfrm>
            <a:prstGeom prst="rect">
              <a:avLst/>
            </a:prstGeom>
            <a:noFill/>
          </p:spPr>
        </p:pic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642910" y="857232"/>
              <a:ext cx="12144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  <a:ea typeface="宋体" pitchFamily="2" charset="-122"/>
                </a:rPr>
                <a:t>设备管理</a:t>
              </a:r>
              <a:endParaRPr lang="zh-CN" altLang="zh-CN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229600" cy="1143000"/>
          </a:xfrm>
        </p:spPr>
        <p:txBody>
          <a:bodyPr/>
          <a:lstStyle/>
          <a:p>
            <a:pPr eaLnBrk="0" hangingPunct="0"/>
            <a:r>
              <a:rPr lang="en-US" altLang="zh-CN" sz="2000" dirty="0" smtClean="0">
                <a:solidFill>
                  <a:schemeClr val="tx2"/>
                </a:solidFill>
                <a:ea typeface="宋体" pitchFamily="2" charset="-122"/>
              </a:rPr>
              <a:t>4 </a:t>
            </a:r>
            <a:r>
              <a:rPr lang="zh-CN" altLang="en-US" sz="2000" dirty="0" smtClean="0">
                <a:solidFill>
                  <a:schemeClr val="tx2"/>
                </a:solidFill>
                <a:ea typeface="宋体" pitchFamily="2" charset="-122"/>
              </a:rPr>
              <a:t>分布式录播做什么，研发怎么做</a:t>
            </a:r>
            <a:endParaRPr lang="en-US" altLang="zh-CN" sz="2000" dirty="0">
              <a:solidFill>
                <a:schemeClr val="tx2"/>
              </a:solidFill>
              <a:ea typeface="宋体" pitchFamily="2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142844" y="1857364"/>
            <a:ext cx="1830097" cy="4114800"/>
            <a:chOff x="142844" y="1857364"/>
            <a:chExt cx="1830097" cy="4114800"/>
          </a:xfrm>
        </p:grpSpPr>
        <p:sp>
          <p:nvSpPr>
            <p:cNvPr id="13317" name="AutoShape 5"/>
            <p:cNvSpPr>
              <a:spLocks noChangeArrowheads="1"/>
            </p:cNvSpPr>
            <p:nvPr/>
          </p:nvSpPr>
          <p:spPr bwMode="auto">
            <a:xfrm>
              <a:off x="142844" y="3686164"/>
              <a:ext cx="1830097" cy="2286000"/>
            </a:xfrm>
            <a:prstGeom prst="roundRect">
              <a:avLst>
                <a:gd name="adj" fmla="val 13745"/>
              </a:avLst>
            </a:prstGeom>
            <a:noFill/>
            <a:ln w="38100" cmpd="sng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l" eaLnBrk="0" hangingPunct="0"/>
              <a:r>
                <a:rPr lang="en-US" altLang="zh-CN" sz="1400" b="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PC</a:t>
              </a:r>
              <a:r>
                <a:rPr lang="zh-CN" altLang="en-US" sz="1400" b="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架构专业录播机</a:t>
              </a:r>
              <a:endParaRPr lang="en-US" altLang="zh-CN" sz="1400" b="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en-US" altLang="zh-CN" sz="1400" b="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PC</a:t>
              </a:r>
              <a:r>
                <a:rPr lang="zh-CN" altLang="en-US" sz="1400" b="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架构录播机</a:t>
              </a:r>
              <a:endParaRPr lang="en-US" altLang="zh-CN" sz="1400" b="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嵌入式录播机</a:t>
              </a:r>
              <a:endParaRPr lang="en-US" altLang="zh-CN" sz="14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b="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中控嵌入式录播</a:t>
              </a:r>
              <a:r>
                <a:rPr lang="zh-CN" altLang="en-US" sz="1400" b="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机</a:t>
              </a:r>
              <a:endParaRPr lang="en-US" altLang="zh-CN" sz="1400" b="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b="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虚拟录播机</a:t>
              </a:r>
              <a:endParaRPr lang="en-US" altLang="zh-CN" sz="1400" b="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endParaRPr lang="en-US" altLang="zh-CN" sz="1400" b="0" dirty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219098" y="1857364"/>
              <a:ext cx="1704596" cy="168751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219098" y="1857364"/>
              <a:ext cx="1704596" cy="168751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1999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" name="Oval 16"/>
            <p:cNvSpPr>
              <a:spLocks noChangeArrowheads="1"/>
            </p:cNvSpPr>
            <p:nvPr/>
          </p:nvSpPr>
          <p:spPr bwMode="auto">
            <a:xfrm>
              <a:off x="330302" y="1966902"/>
              <a:ext cx="1482188" cy="146685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" name="Oval 17"/>
            <p:cNvSpPr>
              <a:spLocks noChangeArrowheads="1"/>
            </p:cNvSpPr>
            <p:nvPr/>
          </p:nvSpPr>
          <p:spPr bwMode="auto">
            <a:xfrm>
              <a:off x="331890" y="1970077"/>
              <a:ext cx="1482188" cy="146685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" name="Oval 18"/>
            <p:cNvSpPr>
              <a:spLocks noChangeArrowheads="1"/>
            </p:cNvSpPr>
            <p:nvPr/>
          </p:nvSpPr>
          <p:spPr bwMode="auto">
            <a:xfrm>
              <a:off x="404967" y="2041514"/>
              <a:ext cx="1334446" cy="1320800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" name="Group 19"/>
            <p:cNvGrpSpPr>
              <a:grpSpLocks/>
            </p:cNvGrpSpPr>
            <p:nvPr/>
          </p:nvGrpSpPr>
          <p:grpSpPr bwMode="auto">
            <a:xfrm>
              <a:off x="425619" y="2060564"/>
              <a:ext cx="1291553" cy="1277938"/>
              <a:chOff x="0" y="0"/>
              <a:chExt cx="1252" cy="1252"/>
            </a:xfrm>
          </p:grpSpPr>
          <p:sp>
            <p:nvSpPr>
              <p:cNvPr id="13332" name="Oval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333" name="Oval 21"/>
              <p:cNvSpPr>
                <a:spLocks noChangeArrowheads="1"/>
              </p:cNvSpPr>
              <p:nvPr/>
            </p:nvSpPr>
            <p:spPr bwMode="auto">
              <a:xfrm>
                <a:off x="16" y="7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334" name="Oval 22"/>
              <p:cNvSpPr>
                <a:spLocks noChangeArrowheads="1"/>
              </p:cNvSpPr>
              <p:nvPr/>
            </p:nvSpPr>
            <p:spPr bwMode="auto">
              <a:xfrm>
                <a:off x="29" y="19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335" name="Oval 23"/>
              <p:cNvSpPr>
                <a:spLocks noChangeArrowheads="1"/>
              </p:cNvSpPr>
              <p:nvPr/>
            </p:nvSpPr>
            <p:spPr bwMode="auto">
              <a:xfrm>
                <a:off x="97" y="51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51" name="Text Box 39"/>
            <p:cNvSpPr txBox="1">
              <a:spLocks noChangeArrowheads="1"/>
            </p:cNvSpPr>
            <p:nvPr/>
          </p:nvSpPr>
          <p:spPr bwMode="auto">
            <a:xfrm>
              <a:off x="687743" y="2533639"/>
              <a:ext cx="800667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0000"/>
                  </a:solidFill>
                  <a:ea typeface="宋体" pitchFamily="2" charset="-122"/>
                </a:rPr>
                <a:t>硬件</a:t>
              </a:r>
              <a:endParaRPr lang="en-US" altLang="zh-CN" sz="2400" b="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000232" y="1862127"/>
            <a:ext cx="2341283" cy="4110037"/>
            <a:chOff x="2000232" y="1862127"/>
            <a:chExt cx="2341283" cy="4110037"/>
          </a:xfrm>
        </p:grpSpPr>
        <p:sp>
          <p:nvSpPr>
            <p:cNvPr id="13316" name="AutoShape 4"/>
            <p:cNvSpPr>
              <a:spLocks noChangeArrowheads="1"/>
            </p:cNvSpPr>
            <p:nvPr/>
          </p:nvSpPr>
          <p:spPr bwMode="auto">
            <a:xfrm>
              <a:off x="2500298" y="3686164"/>
              <a:ext cx="1841217" cy="2286000"/>
            </a:xfrm>
            <a:prstGeom prst="roundRect">
              <a:avLst>
                <a:gd name="adj" fmla="val 13745"/>
              </a:avLst>
            </a:prstGeom>
            <a:noFill/>
            <a:ln w="38100" cmpd="sng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zh-CN" altLang="en-US" sz="140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管理服务接口</a:t>
              </a:r>
              <a:endParaRPr lang="en-US" altLang="zh-CN" sz="14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采集 </a:t>
              </a:r>
              <a:endParaRPr lang="en-US" altLang="zh-CN" sz="14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压缩</a:t>
              </a:r>
              <a:endParaRPr lang="en-US" altLang="zh-CN" sz="14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录像</a:t>
              </a:r>
              <a:endParaRPr lang="en-US" altLang="zh-CN" sz="1400" dirty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（本地导播）</a:t>
              </a:r>
              <a:endParaRPr lang="en-US" altLang="zh-CN" sz="14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本地化存储 </a:t>
              </a:r>
              <a:endParaRPr lang="en-US" altLang="zh-CN" sz="14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资源管理和下载</a:t>
              </a:r>
              <a:endParaRPr lang="en-US" altLang="zh-CN" sz="14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b="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提供直播服务</a:t>
              </a:r>
              <a:endParaRPr lang="en-US" altLang="zh-CN" sz="1400" b="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提供导播服务</a:t>
              </a:r>
              <a:endParaRPr lang="en-US" altLang="zh-CN" sz="14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endParaRPr lang="en-US" altLang="zh-CN" sz="1400" b="0" dirty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2000232" y="2481252"/>
              <a:ext cx="400334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Oval 24"/>
            <p:cNvSpPr>
              <a:spLocks noChangeArrowheads="1"/>
            </p:cNvSpPr>
            <p:nvPr/>
          </p:nvSpPr>
          <p:spPr bwMode="auto">
            <a:xfrm>
              <a:off x="2500298" y="1862127"/>
              <a:ext cx="1704596" cy="168751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7" name="Oval 25"/>
            <p:cNvSpPr>
              <a:spLocks noChangeArrowheads="1"/>
            </p:cNvSpPr>
            <p:nvPr/>
          </p:nvSpPr>
          <p:spPr bwMode="auto">
            <a:xfrm>
              <a:off x="2500298" y="1862127"/>
              <a:ext cx="1704596" cy="168751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1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8" name="Oval 26"/>
            <p:cNvSpPr>
              <a:spLocks noChangeArrowheads="1"/>
            </p:cNvSpPr>
            <p:nvPr/>
          </p:nvSpPr>
          <p:spPr bwMode="auto">
            <a:xfrm>
              <a:off x="2611502" y="1973252"/>
              <a:ext cx="1482188" cy="146685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9" name="Oval 27"/>
            <p:cNvSpPr>
              <a:spLocks noChangeArrowheads="1"/>
            </p:cNvSpPr>
            <p:nvPr/>
          </p:nvSpPr>
          <p:spPr bwMode="auto">
            <a:xfrm>
              <a:off x="2613091" y="1974839"/>
              <a:ext cx="1482188" cy="146685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0" name="Oval 28"/>
            <p:cNvSpPr>
              <a:spLocks noChangeArrowheads="1"/>
            </p:cNvSpPr>
            <p:nvPr/>
          </p:nvSpPr>
          <p:spPr bwMode="auto">
            <a:xfrm>
              <a:off x="2684579" y="2044689"/>
              <a:ext cx="1334446" cy="1320800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706820" y="2060564"/>
              <a:ext cx="1291553" cy="1277938"/>
              <a:chOff x="0" y="0"/>
              <a:chExt cx="1252" cy="1252"/>
            </a:xfrm>
          </p:grpSpPr>
          <p:sp>
            <p:nvSpPr>
              <p:cNvPr id="13342" name="Oval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343" name="Oval 31"/>
              <p:cNvSpPr>
                <a:spLocks noChangeArrowheads="1"/>
              </p:cNvSpPr>
              <p:nvPr/>
            </p:nvSpPr>
            <p:spPr bwMode="auto">
              <a:xfrm>
                <a:off x="16" y="7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344" name="Oval 32"/>
              <p:cNvSpPr>
                <a:spLocks noChangeArrowheads="1"/>
              </p:cNvSpPr>
              <p:nvPr/>
            </p:nvSpPr>
            <p:spPr bwMode="auto">
              <a:xfrm>
                <a:off x="29" y="19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345" name="Oval 33"/>
              <p:cNvSpPr>
                <a:spLocks noChangeArrowheads="1"/>
              </p:cNvSpPr>
              <p:nvPr/>
            </p:nvSpPr>
            <p:spPr bwMode="auto">
              <a:xfrm>
                <a:off x="97" y="51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52" name="Text Box 40"/>
            <p:cNvSpPr txBox="1">
              <a:spLocks noChangeArrowheads="1"/>
            </p:cNvSpPr>
            <p:nvPr/>
          </p:nvSpPr>
          <p:spPr bwMode="auto">
            <a:xfrm>
              <a:off x="3000364" y="2533639"/>
              <a:ext cx="80022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 b="0" dirty="0" smtClean="0">
                  <a:solidFill>
                    <a:srgbClr val="000000"/>
                  </a:solidFill>
                  <a:ea typeface="宋体" pitchFamily="2" charset="-122"/>
                </a:rPr>
                <a:t>软件</a:t>
              </a:r>
              <a:endParaRPr lang="en-US" altLang="zh-CN" sz="2400" b="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357686" y="1862127"/>
            <a:ext cx="2357454" cy="4110037"/>
            <a:chOff x="4357686" y="1862127"/>
            <a:chExt cx="2357454" cy="4110037"/>
          </a:xfrm>
        </p:grpSpPr>
        <p:sp>
          <p:nvSpPr>
            <p:cNvPr id="13318" name="AutoShape 6"/>
            <p:cNvSpPr>
              <a:spLocks noChangeArrowheads="1"/>
            </p:cNvSpPr>
            <p:nvPr/>
          </p:nvSpPr>
          <p:spPr bwMode="auto">
            <a:xfrm>
              <a:off x="4961297" y="3686164"/>
              <a:ext cx="1753843" cy="2286000"/>
            </a:xfrm>
            <a:prstGeom prst="roundRect">
              <a:avLst>
                <a:gd name="adj" fmla="val 13745"/>
              </a:avLst>
            </a:prstGeom>
            <a:noFill/>
            <a:ln w="38100" cmpd="sng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l" eaLnBrk="0" hangingPunct="0"/>
              <a:r>
                <a:rPr lang="zh-CN" altLang="en-US" sz="1400" b="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管理服务接口</a:t>
              </a:r>
              <a:endParaRPr lang="en-US" altLang="zh-CN" sz="1400" b="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b="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权限管理</a:t>
              </a:r>
              <a:endParaRPr lang="en-US" altLang="zh-CN" sz="1400" b="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b="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设备管理</a:t>
              </a:r>
              <a:endParaRPr lang="en-US" altLang="zh-CN" sz="1400" b="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班级管理</a:t>
              </a:r>
              <a:endParaRPr lang="en-US" altLang="zh-CN" sz="14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b="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学科管理</a:t>
              </a:r>
              <a:endParaRPr lang="en-US" altLang="zh-CN" sz="1400" b="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课表管理</a:t>
              </a:r>
              <a:endParaRPr lang="en-US" altLang="zh-CN" sz="1400" b="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b="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资源库</a:t>
              </a:r>
              <a:endParaRPr lang="en-US" altLang="zh-CN" sz="1400" b="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b="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分布式文件存储</a:t>
              </a:r>
              <a:endParaRPr lang="en-US" altLang="zh-CN" sz="1400" b="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b="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直播服务器</a:t>
              </a:r>
              <a:endParaRPr lang="en-US" altLang="zh-CN" sz="1400" b="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点播服务器</a:t>
              </a:r>
              <a:endParaRPr lang="en-US" altLang="zh-CN" sz="14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endParaRPr lang="en-US" altLang="zh-CN" sz="1400" b="0" dirty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4357686" y="2481252"/>
              <a:ext cx="398745" cy="4492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4929190" y="1862127"/>
              <a:ext cx="1704596" cy="168751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2" name="Oval 10"/>
            <p:cNvSpPr>
              <a:spLocks noChangeArrowheads="1"/>
            </p:cNvSpPr>
            <p:nvPr/>
          </p:nvSpPr>
          <p:spPr bwMode="auto">
            <a:xfrm>
              <a:off x="4929190" y="1862127"/>
              <a:ext cx="1704596" cy="168751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1999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5040394" y="1973252"/>
              <a:ext cx="1482188" cy="146685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5065812" y="1981189"/>
              <a:ext cx="1482188" cy="146685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5119825" y="2044689"/>
              <a:ext cx="1336034" cy="1320800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5143655" y="2060564"/>
              <a:ext cx="1293142" cy="1277938"/>
              <a:chOff x="0" y="0"/>
              <a:chExt cx="1252" cy="1252"/>
            </a:xfrm>
          </p:grpSpPr>
          <p:sp>
            <p:nvSpPr>
              <p:cNvPr id="13347" name="Oval 3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348" name="Oval 36"/>
              <p:cNvSpPr>
                <a:spLocks noChangeArrowheads="1"/>
              </p:cNvSpPr>
              <p:nvPr/>
            </p:nvSpPr>
            <p:spPr bwMode="auto">
              <a:xfrm>
                <a:off x="16" y="7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349" name="Oval 37"/>
              <p:cNvSpPr>
                <a:spLocks noChangeArrowheads="1"/>
              </p:cNvSpPr>
              <p:nvPr/>
            </p:nvSpPr>
            <p:spPr bwMode="auto">
              <a:xfrm>
                <a:off x="29" y="19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350" name="Oval 38"/>
              <p:cNvSpPr>
                <a:spLocks noChangeArrowheads="1"/>
              </p:cNvSpPr>
              <p:nvPr/>
            </p:nvSpPr>
            <p:spPr bwMode="auto">
              <a:xfrm>
                <a:off x="97" y="51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53" name="Text Box 41"/>
            <p:cNvSpPr txBox="1">
              <a:spLocks noChangeArrowheads="1"/>
            </p:cNvSpPr>
            <p:nvPr/>
          </p:nvSpPr>
          <p:spPr bwMode="auto">
            <a:xfrm>
              <a:off x="5407367" y="2533639"/>
              <a:ext cx="800667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 b="0" dirty="0" smtClean="0">
                  <a:solidFill>
                    <a:srgbClr val="000000"/>
                  </a:solidFill>
                  <a:ea typeface="宋体" pitchFamily="2" charset="-122"/>
                </a:rPr>
                <a:t>平台</a:t>
              </a:r>
              <a:endParaRPr lang="en-US" altLang="zh-CN" sz="2400" b="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786578" y="1890712"/>
            <a:ext cx="2396785" cy="4110040"/>
            <a:chOff x="6786578" y="1890712"/>
            <a:chExt cx="2396785" cy="4110040"/>
          </a:xfrm>
        </p:grpSpPr>
        <p:sp>
          <p:nvSpPr>
            <p:cNvPr id="44" name="AutoShape 6"/>
            <p:cNvSpPr>
              <a:spLocks noChangeArrowheads="1"/>
            </p:cNvSpPr>
            <p:nvPr/>
          </p:nvSpPr>
          <p:spPr bwMode="auto">
            <a:xfrm>
              <a:off x="7429520" y="3714752"/>
              <a:ext cx="1753843" cy="2286000"/>
            </a:xfrm>
            <a:prstGeom prst="roundRect">
              <a:avLst>
                <a:gd name="adj" fmla="val 13745"/>
              </a:avLst>
            </a:prstGeom>
            <a:noFill/>
            <a:ln w="38100" cmpd="sng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l" eaLnBrk="0" hangingPunct="0"/>
              <a:r>
                <a:rPr lang="zh-CN" altLang="en-US" sz="1400" b="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统一身份认证</a:t>
              </a:r>
              <a:endParaRPr lang="en-US" altLang="zh-CN" sz="1400" b="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eaLnBrk="0" hangingPunct="0"/>
              <a:r>
                <a:rPr lang="zh-CN" altLang="en-US" sz="1400" b="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资源下载</a:t>
              </a:r>
              <a:endParaRPr lang="en-US" altLang="zh-CN" sz="1400" b="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服务接口</a:t>
              </a:r>
              <a:endParaRPr lang="en-US" altLang="zh-CN" sz="1400" b="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b="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直播</a:t>
              </a:r>
              <a:endParaRPr lang="en-US" altLang="zh-CN" sz="1400" b="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点播</a:t>
              </a:r>
              <a:endParaRPr lang="en-US" altLang="zh-CN" sz="14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b="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导播</a:t>
              </a:r>
              <a:endParaRPr lang="en-US" altLang="zh-CN" sz="1400" b="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l" eaLnBrk="0" hangingPunct="0"/>
              <a:r>
                <a:rPr lang="zh-CN" altLang="en-US" sz="1400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录播</a:t>
              </a:r>
              <a:endParaRPr lang="en-US" altLang="zh-CN" sz="14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" name="AutoShape 8"/>
            <p:cNvSpPr>
              <a:spLocks noChangeArrowheads="1"/>
            </p:cNvSpPr>
            <p:nvPr/>
          </p:nvSpPr>
          <p:spPr bwMode="auto">
            <a:xfrm>
              <a:off x="6786578" y="2509840"/>
              <a:ext cx="398745" cy="4492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358082" y="1890715"/>
              <a:ext cx="1704596" cy="168751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7358082" y="1890715"/>
              <a:ext cx="1704596" cy="1687513"/>
            </a:xfrm>
            <a:prstGeom prst="ellipse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7469286" y="2001840"/>
              <a:ext cx="1482188" cy="146685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7494704" y="1890712"/>
              <a:ext cx="1482188" cy="1466850"/>
            </a:xfrm>
            <a:prstGeom prst="ellipse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7548717" y="2073277"/>
              <a:ext cx="1336034" cy="1320800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7572547" y="2089152"/>
              <a:ext cx="1293142" cy="1277938"/>
              <a:chOff x="0" y="0"/>
              <a:chExt cx="1252" cy="1252"/>
            </a:xfrm>
          </p:grpSpPr>
          <p:sp>
            <p:nvSpPr>
              <p:cNvPr id="52" name="Oval 3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3" name="Oval 36"/>
              <p:cNvSpPr>
                <a:spLocks noChangeArrowheads="1"/>
              </p:cNvSpPr>
              <p:nvPr/>
            </p:nvSpPr>
            <p:spPr bwMode="auto">
              <a:xfrm>
                <a:off x="16" y="7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4" name="Oval 37"/>
              <p:cNvSpPr>
                <a:spLocks noChangeArrowheads="1"/>
              </p:cNvSpPr>
              <p:nvPr/>
            </p:nvSpPr>
            <p:spPr bwMode="auto">
              <a:xfrm>
                <a:off x="29" y="19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5" name="Oval 38"/>
              <p:cNvSpPr>
                <a:spLocks noChangeArrowheads="1"/>
              </p:cNvSpPr>
              <p:nvPr/>
            </p:nvSpPr>
            <p:spPr bwMode="auto">
              <a:xfrm>
                <a:off x="97" y="51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" name="Text Box 41"/>
            <p:cNvSpPr txBox="1">
              <a:spLocks noChangeArrowheads="1"/>
            </p:cNvSpPr>
            <p:nvPr/>
          </p:nvSpPr>
          <p:spPr bwMode="auto">
            <a:xfrm>
              <a:off x="7836259" y="2562227"/>
              <a:ext cx="80021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 b="0" dirty="0" smtClean="0">
                  <a:solidFill>
                    <a:srgbClr val="000000"/>
                  </a:solidFill>
                  <a:ea typeface="宋体" pitchFamily="2" charset="-122"/>
                </a:rPr>
                <a:t>服务</a:t>
              </a:r>
              <a:endParaRPr lang="en-US" altLang="zh-CN" sz="2400" b="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5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zh-CN" dirty="0" smtClean="0"/>
              <a:t>www.zonekey.com.cn</a:t>
            </a:r>
            <a:endParaRPr lang="en-US" altLang="zh-CN" dirty="0"/>
          </a:p>
        </p:txBody>
      </p:sp>
      <p:pic>
        <p:nvPicPr>
          <p:cNvPr id="58" name="Picture 2" descr="http://www.zonekey.com.cn/mystyle/images/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75" y="0"/>
            <a:ext cx="1571625" cy="581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  <a:ea typeface="宋体" pitchFamily="2" charset="-122"/>
              </a:rPr>
              <a:t>应用可持续发展的核心：可靠的视频应用</a:t>
            </a:r>
            <a:endParaRPr lang="en-US" altLang="zh-CN" sz="2000" dirty="0">
              <a:solidFill>
                <a:schemeClr val="tx2"/>
              </a:solidFill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1385888"/>
            <a:ext cx="8382000" cy="4710112"/>
            <a:chOff x="0" y="0"/>
            <a:chExt cx="5280" cy="2967"/>
          </a:xfrm>
        </p:grpSpPr>
        <p:sp>
          <p:nvSpPr>
            <p:cNvPr id="15364" name="Oval 4"/>
            <p:cNvSpPr>
              <a:spLocks noChangeArrowheads="1"/>
            </p:cNvSpPr>
            <p:nvPr/>
          </p:nvSpPr>
          <p:spPr bwMode="auto">
            <a:xfrm>
              <a:off x="1344" y="471"/>
              <a:ext cx="2544" cy="2496"/>
            </a:xfrm>
            <a:prstGeom prst="ellipse">
              <a:avLst/>
            </a:pr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968" y="1095"/>
              <a:ext cx="1296" cy="1344"/>
              <a:chOff x="0" y="0"/>
              <a:chExt cx="1680" cy="1680"/>
            </a:xfrm>
          </p:grpSpPr>
          <p:sp>
            <p:nvSpPr>
              <p:cNvPr id="15366" name="Oval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FF6600">
                      <a:gamma/>
                      <a:shade val="4549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7" name="未知"/>
              <p:cNvSpPr>
                <a:spLocks/>
              </p:cNvSpPr>
              <p:nvPr/>
            </p:nvSpPr>
            <p:spPr bwMode="auto">
              <a:xfrm>
                <a:off x="192" y="2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2097" y="1623"/>
              <a:ext cx="108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分布式录播</a:t>
              </a:r>
              <a:endParaRPr lang="en-US" altLang="zh-CN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  <a:p>
              <a:pPr algn="ctr" eaLnBrk="0" hangingPunct="0"/>
              <a:r>
                <a:rPr lang="zh-CN" altLang="en-US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单点可控 </a:t>
              </a:r>
              <a:endParaRPr lang="en-US" altLang="zh-CN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  <a:p>
              <a:pPr algn="ctr" eaLnBrk="0" hangingPunct="0"/>
              <a:r>
                <a:rPr lang="zh-CN" altLang="en-US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水平拓展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352" y="231"/>
              <a:ext cx="432" cy="415"/>
              <a:chOff x="0" y="0"/>
              <a:chExt cx="432" cy="415"/>
            </a:xfrm>
          </p:grpSpPr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432" cy="415"/>
                <a:chOff x="0" y="0"/>
                <a:chExt cx="1680" cy="1680"/>
              </a:xfrm>
            </p:grpSpPr>
            <p:sp>
              <p:nvSpPr>
                <p:cNvPr id="15371" name="Oval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72" name="未知"/>
                <p:cNvSpPr>
                  <a:spLocks/>
                </p:cNvSpPr>
                <p:nvPr/>
              </p:nvSpPr>
              <p:spPr bwMode="auto">
                <a:xfrm>
                  <a:off x="192" y="2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73" name="Text Box 13"/>
              <p:cNvSpPr txBox="1">
                <a:spLocks noChangeArrowheads="1"/>
              </p:cNvSpPr>
              <p:nvPr/>
            </p:nvSpPr>
            <p:spPr bwMode="auto">
              <a:xfrm>
                <a:off x="94" y="64"/>
                <a:ext cx="2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B</a:t>
                </a: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948" y="2318"/>
              <a:ext cx="201" cy="176"/>
              <a:chOff x="0" y="0"/>
              <a:chExt cx="201" cy="176"/>
            </a:xfrm>
          </p:grpSpPr>
          <p:sp>
            <p:nvSpPr>
              <p:cNvPr id="15375" name="Oval 15"/>
              <p:cNvSpPr>
                <a:spLocks noChangeArrowheads="1"/>
              </p:cNvSpPr>
              <p:nvPr/>
            </p:nvSpPr>
            <p:spPr bwMode="auto">
              <a:xfrm rot="18227093">
                <a:off x="3" y="90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6" name="Oval 16"/>
              <p:cNvSpPr>
                <a:spLocks noChangeArrowheads="1"/>
              </p:cNvSpPr>
              <p:nvPr/>
            </p:nvSpPr>
            <p:spPr bwMode="auto">
              <a:xfrm rot="18227093">
                <a:off x="116" y="-3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536" y="2484"/>
              <a:ext cx="432" cy="432"/>
              <a:chOff x="0" y="0"/>
              <a:chExt cx="432" cy="432"/>
            </a:xfrm>
          </p:grpSpPr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0" y="0"/>
                <a:ext cx="432" cy="432"/>
                <a:chOff x="0" y="0"/>
                <a:chExt cx="1680" cy="1680"/>
              </a:xfrm>
            </p:grpSpPr>
            <p:sp>
              <p:nvSpPr>
                <p:cNvPr id="15379" name="Oval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0" name="未知"/>
                <p:cNvSpPr>
                  <a:spLocks/>
                </p:cNvSpPr>
                <p:nvPr/>
              </p:nvSpPr>
              <p:spPr bwMode="auto">
                <a:xfrm>
                  <a:off x="192" y="2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81" name="Text Box 21"/>
              <p:cNvSpPr txBox="1">
                <a:spLocks noChangeArrowheads="1"/>
              </p:cNvSpPr>
              <p:nvPr/>
            </p:nvSpPr>
            <p:spPr bwMode="auto">
              <a:xfrm>
                <a:off x="87" y="81"/>
                <a:ext cx="2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E</a:t>
                </a: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650" y="1095"/>
              <a:ext cx="430" cy="437"/>
              <a:chOff x="0" y="0"/>
              <a:chExt cx="430" cy="437"/>
            </a:xfrm>
          </p:grpSpPr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430" cy="437"/>
                <a:chOff x="0" y="0"/>
                <a:chExt cx="1680" cy="1680"/>
              </a:xfrm>
            </p:grpSpPr>
            <p:sp>
              <p:nvSpPr>
                <p:cNvPr id="15384" name="Oval 2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5" name="未知"/>
                <p:cNvSpPr>
                  <a:spLocks/>
                </p:cNvSpPr>
                <p:nvPr/>
              </p:nvSpPr>
              <p:spPr bwMode="auto">
                <a:xfrm>
                  <a:off x="192" y="2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86" name="Text Box 26"/>
              <p:cNvSpPr txBox="1">
                <a:spLocks noChangeArrowheads="1"/>
              </p:cNvSpPr>
              <p:nvPr/>
            </p:nvSpPr>
            <p:spPr bwMode="auto">
              <a:xfrm>
                <a:off x="82" y="6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C</a:t>
                </a:r>
              </a:p>
            </p:txBody>
          </p: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3264" y="2487"/>
              <a:ext cx="412" cy="392"/>
              <a:chOff x="0" y="0"/>
              <a:chExt cx="412" cy="392"/>
            </a:xfrm>
          </p:grpSpPr>
          <p:grpSp>
            <p:nvGrpSpPr>
              <p:cNvPr id="12" name="Group 28"/>
              <p:cNvGrpSpPr>
                <a:grpSpLocks/>
              </p:cNvGrpSpPr>
              <p:nvPr/>
            </p:nvGrpSpPr>
            <p:grpSpPr bwMode="auto">
              <a:xfrm>
                <a:off x="0" y="0"/>
                <a:ext cx="412" cy="392"/>
                <a:chOff x="0" y="0"/>
                <a:chExt cx="1680" cy="1680"/>
              </a:xfrm>
            </p:grpSpPr>
            <p:sp>
              <p:nvSpPr>
                <p:cNvPr id="15389" name="Oval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0" name="未知"/>
                <p:cNvSpPr>
                  <a:spLocks/>
                </p:cNvSpPr>
                <p:nvPr/>
              </p:nvSpPr>
              <p:spPr bwMode="auto">
                <a:xfrm>
                  <a:off x="192" y="2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91" name="Text Box 31"/>
              <p:cNvSpPr txBox="1">
                <a:spLocks noChangeArrowheads="1"/>
              </p:cNvSpPr>
              <p:nvPr/>
            </p:nvSpPr>
            <p:spPr bwMode="auto">
              <a:xfrm>
                <a:off x="89" y="21"/>
                <a:ext cx="27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D</a:t>
                </a:r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1200" y="1095"/>
              <a:ext cx="432" cy="432"/>
              <a:chOff x="0" y="0"/>
              <a:chExt cx="432" cy="432"/>
            </a:xfrm>
          </p:grpSpPr>
          <p:grpSp>
            <p:nvGrpSpPr>
              <p:cNvPr id="14" name="Group 33"/>
              <p:cNvGrpSpPr>
                <a:grpSpLocks/>
              </p:cNvGrpSpPr>
              <p:nvPr/>
            </p:nvGrpSpPr>
            <p:grpSpPr bwMode="auto">
              <a:xfrm>
                <a:off x="0" y="0"/>
                <a:ext cx="432" cy="432"/>
                <a:chOff x="0" y="0"/>
                <a:chExt cx="1680" cy="1680"/>
              </a:xfrm>
            </p:grpSpPr>
            <p:sp>
              <p:nvSpPr>
                <p:cNvPr id="15394" name="Oval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5" name="未知"/>
                <p:cNvSpPr>
                  <a:spLocks/>
                </p:cNvSpPr>
                <p:nvPr/>
              </p:nvSpPr>
              <p:spPr bwMode="auto">
                <a:xfrm>
                  <a:off x="192" y="2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96" name="Text Box 36"/>
              <p:cNvSpPr txBox="1">
                <a:spLocks noChangeArrowheads="1"/>
              </p:cNvSpPr>
              <p:nvPr/>
            </p:nvSpPr>
            <p:spPr bwMode="auto">
              <a:xfrm>
                <a:off x="92" y="48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 rot="18227093">
              <a:off x="3218" y="2387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Oval 38"/>
            <p:cNvSpPr>
              <a:spLocks noChangeArrowheads="1"/>
            </p:cNvSpPr>
            <p:nvPr/>
          </p:nvSpPr>
          <p:spPr bwMode="auto">
            <a:xfrm rot="18227093">
              <a:off x="3122" y="229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1680" y="1383"/>
              <a:ext cx="231" cy="130"/>
              <a:chOff x="0" y="0"/>
              <a:chExt cx="231" cy="130"/>
            </a:xfrm>
          </p:grpSpPr>
          <p:sp>
            <p:nvSpPr>
              <p:cNvPr id="15400" name="Oval 40"/>
              <p:cNvSpPr>
                <a:spLocks noChangeArrowheads="1"/>
              </p:cNvSpPr>
              <p:nvPr/>
            </p:nvSpPr>
            <p:spPr bwMode="auto">
              <a:xfrm rot="18227093">
                <a:off x="3" y="-3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1" name="Oval 41"/>
              <p:cNvSpPr>
                <a:spLocks noChangeArrowheads="1"/>
              </p:cNvSpPr>
              <p:nvPr/>
            </p:nvSpPr>
            <p:spPr bwMode="auto">
              <a:xfrm rot="18227093">
                <a:off x="146" y="44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2544" y="739"/>
              <a:ext cx="87" cy="260"/>
              <a:chOff x="0" y="0"/>
              <a:chExt cx="87" cy="260"/>
            </a:xfrm>
          </p:grpSpPr>
          <p:sp>
            <p:nvSpPr>
              <p:cNvPr id="15403" name="Oval 43"/>
              <p:cNvSpPr>
                <a:spLocks noChangeArrowheads="1"/>
              </p:cNvSpPr>
              <p:nvPr/>
            </p:nvSpPr>
            <p:spPr bwMode="auto">
              <a:xfrm rot="18227093">
                <a:off x="3" y="-3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4" name="Oval 44"/>
              <p:cNvSpPr>
                <a:spLocks noChangeArrowheads="1"/>
              </p:cNvSpPr>
              <p:nvPr/>
            </p:nvSpPr>
            <p:spPr bwMode="auto">
              <a:xfrm rot="18227093">
                <a:off x="3" y="174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405" name="Oval 45"/>
            <p:cNvSpPr>
              <a:spLocks noChangeArrowheads="1"/>
            </p:cNvSpPr>
            <p:nvPr/>
          </p:nvSpPr>
          <p:spPr bwMode="auto">
            <a:xfrm rot="18227093">
              <a:off x="3470" y="1397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6" name="Oval 46"/>
            <p:cNvSpPr>
              <a:spLocks noChangeArrowheads="1"/>
            </p:cNvSpPr>
            <p:nvPr/>
          </p:nvSpPr>
          <p:spPr bwMode="auto">
            <a:xfrm rot="18227093">
              <a:off x="3314" y="1475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7" name="Text Box 47"/>
            <p:cNvSpPr txBox="1">
              <a:spLocks noChangeArrowheads="1"/>
            </p:cNvSpPr>
            <p:nvPr/>
          </p:nvSpPr>
          <p:spPr bwMode="auto">
            <a:xfrm>
              <a:off x="0" y="1191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0" dirty="0" smtClean="0">
                  <a:solidFill>
                    <a:schemeClr val="tx2"/>
                  </a:solidFill>
                  <a:ea typeface="宋体" pitchFamily="2" charset="-122"/>
                </a:rPr>
                <a:t>断点续传</a:t>
              </a:r>
              <a:endParaRPr lang="en-US" altLang="zh-CN" b="0" dirty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15408" name="Text Box 48"/>
            <p:cNvSpPr txBox="1">
              <a:spLocks noChangeArrowheads="1"/>
            </p:cNvSpPr>
            <p:nvPr/>
          </p:nvSpPr>
          <p:spPr bwMode="auto">
            <a:xfrm>
              <a:off x="1968" y="0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dirty="0" smtClean="0">
                  <a:solidFill>
                    <a:schemeClr val="tx2"/>
                  </a:solidFill>
                  <a:ea typeface="宋体" pitchFamily="2" charset="-122"/>
                </a:rPr>
                <a:t>资源库</a:t>
              </a:r>
              <a:endParaRPr lang="en-US" altLang="zh-CN" b="0" dirty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15409" name="Text Box 49"/>
            <p:cNvSpPr txBox="1">
              <a:spLocks noChangeArrowheads="1"/>
            </p:cNvSpPr>
            <p:nvPr/>
          </p:nvSpPr>
          <p:spPr bwMode="auto">
            <a:xfrm>
              <a:off x="4080" y="1200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0" dirty="0" smtClean="0">
                  <a:solidFill>
                    <a:schemeClr val="tx2"/>
                  </a:solidFill>
                  <a:ea typeface="宋体" pitchFamily="2" charset="-122"/>
                </a:rPr>
                <a:t>分布式文件存储</a:t>
              </a:r>
              <a:endParaRPr lang="en-US" altLang="zh-CN" b="0" dirty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15410" name="Text Box 50"/>
            <p:cNvSpPr txBox="1">
              <a:spLocks noChangeArrowheads="1"/>
            </p:cNvSpPr>
            <p:nvPr/>
          </p:nvSpPr>
          <p:spPr bwMode="auto">
            <a:xfrm>
              <a:off x="240" y="2631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dirty="0" smtClean="0">
                  <a:solidFill>
                    <a:schemeClr val="tx2"/>
                  </a:solidFill>
                  <a:ea typeface="宋体" pitchFamily="2" charset="-122"/>
                </a:rPr>
                <a:t>直播集群</a:t>
              </a:r>
              <a:endParaRPr lang="en-US" altLang="zh-CN" b="0" dirty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15411" name="Text Box 51"/>
            <p:cNvSpPr txBox="1">
              <a:spLocks noChangeArrowheads="1"/>
            </p:cNvSpPr>
            <p:nvPr/>
          </p:nvSpPr>
          <p:spPr bwMode="auto">
            <a:xfrm>
              <a:off x="3696" y="2631"/>
              <a:ext cx="12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0" dirty="0" smtClean="0">
                  <a:solidFill>
                    <a:schemeClr val="tx2"/>
                  </a:solidFill>
                  <a:ea typeface="宋体" pitchFamily="2" charset="-122"/>
                </a:rPr>
                <a:t>点播集群</a:t>
              </a:r>
              <a:endParaRPr lang="en-US" altLang="zh-CN" b="0" dirty="0">
                <a:solidFill>
                  <a:schemeClr val="tx2"/>
                </a:solidFill>
                <a:ea typeface="宋体" pitchFamily="2" charset="-122"/>
              </a:endParaRPr>
            </a:p>
          </p:txBody>
        </p:sp>
      </p:grpSp>
      <p:sp>
        <p:nvSpPr>
          <p:cNvPr id="5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zh-CN" dirty="0" smtClean="0"/>
              <a:t>www.zonekey.com.cn</a:t>
            </a:r>
            <a:endParaRPr lang="en-US" altLang="zh-CN" dirty="0"/>
          </a:p>
        </p:txBody>
      </p:sp>
      <p:pic>
        <p:nvPicPr>
          <p:cNvPr id="55" name="Picture 2" descr="http://www.zonekey.com.cn/mystyle/images/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75" y="0"/>
            <a:ext cx="1571625" cy="581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altLang="zh-CN" sz="2000" dirty="0" smtClean="0">
                <a:solidFill>
                  <a:schemeClr val="tx2"/>
                </a:solidFill>
                <a:ea typeface="宋体" pitchFamily="2" charset="-122"/>
              </a:rPr>
              <a:t>5 </a:t>
            </a:r>
            <a:r>
              <a:rPr lang="zh-CN" altLang="en-US" sz="2000" dirty="0" smtClean="0">
                <a:solidFill>
                  <a:schemeClr val="tx2"/>
                </a:solidFill>
                <a:ea typeface="宋体" pitchFamily="2" charset="-122"/>
              </a:rPr>
              <a:t>分布式录播系统的研发规划</a:t>
            </a:r>
            <a:r>
              <a:rPr lang="en-US" altLang="zh-CN" sz="2000" dirty="0" smtClean="0">
                <a:solidFill>
                  <a:schemeClr val="tx2"/>
                </a:solidFill>
                <a:ea typeface="宋体" pitchFamily="2" charset="-122"/>
              </a:rPr>
              <a:t>-1</a:t>
            </a:r>
            <a:endParaRPr lang="en-US" altLang="zh-CN" sz="2000" dirty="0">
              <a:solidFill>
                <a:schemeClr val="tx2"/>
              </a:solidFill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857375"/>
            <a:ext cx="9144000" cy="4084639"/>
            <a:chOff x="0" y="18"/>
            <a:chExt cx="5760" cy="257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888"/>
              <a:ext cx="5760" cy="77"/>
              <a:chOff x="0" y="0"/>
              <a:chExt cx="5760" cy="120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47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808080">
                      <a:gamma/>
                      <a:tint val="1529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auto">
              <a:xfrm>
                <a:off x="0" y="46"/>
                <a:ext cx="5760" cy="74"/>
              </a:xfrm>
              <a:prstGeom prst="rect">
                <a:avLst/>
              </a:prstGeom>
              <a:gradFill rotWithShape="1">
                <a:gsLst>
                  <a:gs pos="0">
                    <a:srgbClr val="5F5F5F">
                      <a:gamma/>
                      <a:tint val="30196"/>
                      <a:invGamma/>
                    </a:srgbClr>
                  </a:gs>
                  <a:gs pos="100000">
                    <a:srgbClr val="5F5F5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480" y="540"/>
              <a:ext cx="1078" cy="2009"/>
              <a:chOff x="0" y="0"/>
              <a:chExt cx="1078" cy="2009"/>
            </a:xfrm>
          </p:grpSpPr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 rot="3877067">
                <a:off x="92" y="1022"/>
                <a:ext cx="1432" cy="541"/>
                <a:chOff x="0" y="0"/>
                <a:chExt cx="1832" cy="713"/>
              </a:xfrm>
            </p:grpSpPr>
            <p:grpSp>
              <p:nvGrpSpPr>
                <p:cNvPr id="6" name="Group 9"/>
                <p:cNvGrpSpPr>
                  <a:grpSpLocks/>
                </p:cNvGrpSpPr>
                <p:nvPr/>
              </p:nvGrpSpPr>
              <p:grpSpPr bwMode="auto">
                <a:xfrm>
                  <a:off x="0" y="305"/>
                  <a:ext cx="1832" cy="408"/>
                  <a:chOff x="0" y="0"/>
                  <a:chExt cx="1832" cy="408"/>
                </a:xfrm>
              </p:grpSpPr>
              <p:sp>
                <p:nvSpPr>
                  <p:cNvPr id="17418" name="未知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19" name="未知"/>
                  <p:cNvSpPr>
                    <a:spLocks/>
                  </p:cNvSpPr>
                  <p:nvPr/>
                </p:nvSpPr>
                <p:spPr bwMode="auto">
                  <a:xfrm>
                    <a:off x="1520" y="28"/>
                    <a:ext cx="288" cy="334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8999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 flipV="1">
                  <a:off x="0" y="0"/>
                  <a:ext cx="1406" cy="313"/>
                  <a:chOff x="0" y="0"/>
                  <a:chExt cx="1832" cy="408"/>
                </a:xfrm>
              </p:grpSpPr>
              <p:sp>
                <p:nvSpPr>
                  <p:cNvPr id="17421" name="未知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22" name="未知"/>
                  <p:cNvSpPr>
                    <a:spLocks/>
                  </p:cNvSpPr>
                  <p:nvPr/>
                </p:nvSpPr>
                <p:spPr bwMode="auto">
                  <a:xfrm>
                    <a:off x="1520" y="28"/>
                    <a:ext cx="288" cy="334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8999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799" cy="824"/>
                <a:chOff x="0" y="0"/>
                <a:chExt cx="907" cy="907"/>
              </a:xfrm>
            </p:grpSpPr>
            <p:sp>
              <p:nvSpPr>
                <p:cNvPr id="17424" name="Oval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25" name="Oval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1999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26" name="Oval 18"/>
                <p:cNvSpPr>
                  <a:spLocks noChangeArrowheads="1"/>
                </p:cNvSpPr>
                <p:nvPr/>
              </p:nvSpPr>
              <p:spPr bwMode="auto">
                <a:xfrm>
                  <a:off x="60" y="59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27" name="Oval 19"/>
                <p:cNvSpPr>
                  <a:spLocks noChangeArrowheads="1"/>
                </p:cNvSpPr>
                <p:nvPr/>
              </p:nvSpPr>
              <p:spPr bwMode="auto">
                <a:xfrm>
                  <a:off x="60" y="61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28" name="Oval 20"/>
                <p:cNvSpPr>
                  <a:spLocks noChangeArrowheads="1"/>
                </p:cNvSpPr>
                <p:nvPr/>
              </p:nvSpPr>
              <p:spPr bwMode="auto">
                <a:xfrm>
                  <a:off x="99" y="99"/>
                  <a:ext cx="709" cy="70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9" name="Group 21"/>
                <p:cNvGrpSpPr>
                  <a:grpSpLocks/>
                </p:cNvGrpSpPr>
                <p:nvPr/>
              </p:nvGrpSpPr>
              <p:grpSpPr bwMode="auto">
                <a:xfrm>
                  <a:off x="110" y="110"/>
                  <a:ext cx="687" cy="688"/>
                  <a:chOff x="0" y="0"/>
                  <a:chExt cx="1252" cy="1252"/>
                </a:xfrm>
              </p:grpSpPr>
              <p:sp>
                <p:nvSpPr>
                  <p:cNvPr id="17430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1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6" y="7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2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29" y="19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3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97" y="51"/>
                    <a:ext cx="1130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r>
                      <a:rPr lang="zh-CN" altLang="en-US" dirty="0" smtClean="0"/>
                      <a:t>立项</a:t>
                    </a:r>
                    <a:endParaRPr lang="zh-CN" altLang="en-US" dirty="0"/>
                  </a:p>
                </p:txBody>
              </p:sp>
            </p:grpSp>
          </p:grpSp>
          <p:sp>
            <p:nvSpPr>
              <p:cNvPr id="17434" name="Text Box 26"/>
              <p:cNvSpPr txBox="1">
                <a:spLocks noChangeArrowheads="1"/>
              </p:cNvSpPr>
              <p:nvPr/>
            </p:nvSpPr>
            <p:spPr bwMode="auto">
              <a:xfrm rot="3925970">
                <a:off x="33" y="1143"/>
                <a:ext cx="124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2000" dirty="0" smtClean="0">
                    <a:solidFill>
                      <a:schemeClr val="bg1"/>
                    </a:solidFill>
                    <a:ea typeface="宋体" pitchFamily="2" charset="-122"/>
                  </a:rPr>
                  <a:t>公司评审，立项</a:t>
                </a:r>
                <a:endParaRPr lang="en-US" altLang="zh-CN" sz="2000" dirty="0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17435" name="Text Box 27"/>
              <p:cNvSpPr txBox="1">
                <a:spLocks noChangeArrowheads="1"/>
              </p:cNvSpPr>
              <p:nvPr/>
            </p:nvSpPr>
            <p:spPr bwMode="auto">
              <a:xfrm rot="3925970">
                <a:off x="553" y="969"/>
                <a:ext cx="5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1400" dirty="0" smtClean="0">
                    <a:ea typeface="宋体" pitchFamily="2" charset="-122"/>
                  </a:rPr>
                  <a:t>方案讲解</a:t>
                </a:r>
                <a:endParaRPr lang="en-US" altLang="zh-CN" sz="1400" dirty="0">
                  <a:ea typeface="宋体" pitchFamily="2" charset="-122"/>
                </a:endParaRPr>
              </a:p>
            </p:txBody>
          </p:sp>
        </p:grp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1581" y="540"/>
              <a:ext cx="1077" cy="2009"/>
              <a:chOff x="0" y="0"/>
              <a:chExt cx="1077" cy="2009"/>
            </a:xfrm>
          </p:grpSpPr>
          <p:grpSp>
            <p:nvGrpSpPr>
              <p:cNvPr id="11" name="Group 29"/>
              <p:cNvGrpSpPr>
                <a:grpSpLocks/>
              </p:cNvGrpSpPr>
              <p:nvPr/>
            </p:nvGrpSpPr>
            <p:grpSpPr bwMode="auto">
              <a:xfrm rot="3877067">
                <a:off x="91" y="1022"/>
                <a:ext cx="1432" cy="541"/>
                <a:chOff x="0" y="0"/>
                <a:chExt cx="1832" cy="713"/>
              </a:xfrm>
            </p:grpSpPr>
            <p:grpSp>
              <p:nvGrpSpPr>
                <p:cNvPr id="12" name="Group 30"/>
                <p:cNvGrpSpPr>
                  <a:grpSpLocks/>
                </p:cNvGrpSpPr>
                <p:nvPr/>
              </p:nvGrpSpPr>
              <p:grpSpPr bwMode="auto">
                <a:xfrm>
                  <a:off x="0" y="305"/>
                  <a:ext cx="1832" cy="408"/>
                  <a:chOff x="0" y="0"/>
                  <a:chExt cx="1832" cy="408"/>
                </a:xfrm>
              </p:grpSpPr>
              <p:sp>
                <p:nvSpPr>
                  <p:cNvPr id="17439" name="未知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0" name="未知"/>
                  <p:cNvSpPr>
                    <a:spLocks/>
                  </p:cNvSpPr>
                  <p:nvPr/>
                </p:nvSpPr>
                <p:spPr bwMode="auto">
                  <a:xfrm>
                    <a:off x="1520" y="28"/>
                    <a:ext cx="288" cy="334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8999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" name="Group 33"/>
                <p:cNvGrpSpPr>
                  <a:grpSpLocks/>
                </p:cNvGrpSpPr>
                <p:nvPr/>
              </p:nvGrpSpPr>
              <p:grpSpPr bwMode="auto">
                <a:xfrm flipV="1">
                  <a:off x="0" y="0"/>
                  <a:ext cx="1406" cy="313"/>
                  <a:chOff x="0" y="0"/>
                  <a:chExt cx="1832" cy="408"/>
                </a:xfrm>
              </p:grpSpPr>
              <p:sp>
                <p:nvSpPr>
                  <p:cNvPr id="17442" name="未知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3" name="未知"/>
                  <p:cNvSpPr>
                    <a:spLocks/>
                  </p:cNvSpPr>
                  <p:nvPr/>
                </p:nvSpPr>
                <p:spPr bwMode="auto">
                  <a:xfrm>
                    <a:off x="1520" y="28"/>
                    <a:ext cx="288" cy="334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8999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" name="Group 36"/>
              <p:cNvGrpSpPr>
                <a:grpSpLocks/>
              </p:cNvGrpSpPr>
              <p:nvPr/>
            </p:nvGrpSpPr>
            <p:grpSpPr bwMode="auto">
              <a:xfrm>
                <a:off x="0" y="0"/>
                <a:ext cx="799" cy="824"/>
                <a:chOff x="0" y="0"/>
                <a:chExt cx="907" cy="907"/>
              </a:xfrm>
            </p:grpSpPr>
            <p:sp>
              <p:nvSpPr>
                <p:cNvPr id="17445" name="Oval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46" name="Oval 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1999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47" name="Oval 39"/>
                <p:cNvSpPr>
                  <a:spLocks noChangeArrowheads="1"/>
                </p:cNvSpPr>
                <p:nvPr/>
              </p:nvSpPr>
              <p:spPr bwMode="auto">
                <a:xfrm>
                  <a:off x="60" y="59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48" name="Oval 40"/>
                <p:cNvSpPr>
                  <a:spLocks noChangeArrowheads="1"/>
                </p:cNvSpPr>
                <p:nvPr/>
              </p:nvSpPr>
              <p:spPr bwMode="auto">
                <a:xfrm>
                  <a:off x="60" y="61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49" name="Oval 41"/>
                <p:cNvSpPr>
                  <a:spLocks noChangeArrowheads="1"/>
                </p:cNvSpPr>
                <p:nvPr/>
              </p:nvSpPr>
              <p:spPr bwMode="auto">
                <a:xfrm>
                  <a:off x="99" y="99"/>
                  <a:ext cx="709" cy="70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5" name="Group 42"/>
                <p:cNvGrpSpPr>
                  <a:grpSpLocks/>
                </p:cNvGrpSpPr>
                <p:nvPr/>
              </p:nvGrpSpPr>
              <p:grpSpPr bwMode="auto">
                <a:xfrm>
                  <a:off x="110" y="110"/>
                  <a:ext cx="687" cy="688"/>
                  <a:chOff x="0" y="0"/>
                  <a:chExt cx="1252" cy="1252"/>
                </a:xfrm>
              </p:grpSpPr>
              <p:sp>
                <p:nvSpPr>
                  <p:cNvPr id="17451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2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16" y="7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3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29" y="19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4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97" y="51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r>
                      <a:rPr lang="zh-CN" altLang="en-US" dirty="0" smtClean="0"/>
                      <a:t>建团队</a:t>
                    </a:r>
                    <a:endParaRPr lang="zh-CN" altLang="en-US" dirty="0"/>
                  </a:p>
                </p:txBody>
              </p:sp>
            </p:grpSp>
          </p:grpSp>
          <p:sp>
            <p:nvSpPr>
              <p:cNvPr id="17455" name="Text Box 47"/>
              <p:cNvSpPr txBox="1">
                <a:spLocks noChangeArrowheads="1"/>
              </p:cNvSpPr>
              <p:nvPr/>
            </p:nvSpPr>
            <p:spPr bwMode="auto">
              <a:xfrm rot="3925970">
                <a:off x="29" y="1143"/>
                <a:ext cx="124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2000" dirty="0" smtClean="0">
                    <a:solidFill>
                      <a:schemeClr val="bg1"/>
                    </a:solidFill>
                    <a:ea typeface="宋体" pitchFamily="2" charset="-122"/>
                  </a:rPr>
                  <a:t>组建研发项目组</a:t>
                </a:r>
                <a:endParaRPr lang="en-US" altLang="zh-CN" sz="2000" dirty="0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17456" name="Text Box 48"/>
              <p:cNvSpPr txBox="1">
                <a:spLocks noChangeArrowheads="1"/>
              </p:cNvSpPr>
              <p:nvPr/>
            </p:nvSpPr>
            <p:spPr bwMode="auto">
              <a:xfrm rot="3925970">
                <a:off x="436" y="969"/>
                <a:ext cx="79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1400" dirty="0" smtClean="0">
                    <a:ea typeface="宋体" pitchFamily="2" charset="-122"/>
                  </a:rPr>
                  <a:t>凭请行业专家</a:t>
                </a:r>
                <a:endParaRPr lang="en-US" altLang="zh-CN" sz="1400" dirty="0">
                  <a:ea typeface="宋体" pitchFamily="2" charset="-122"/>
                </a:endParaRPr>
              </a:p>
            </p:txBody>
          </p:sp>
        </p:grp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2717" y="540"/>
              <a:ext cx="1078" cy="2009"/>
              <a:chOff x="0" y="0"/>
              <a:chExt cx="1078" cy="2009"/>
            </a:xfrm>
          </p:grpSpPr>
          <p:grpSp>
            <p:nvGrpSpPr>
              <p:cNvPr id="17" name="Group 50"/>
              <p:cNvGrpSpPr>
                <a:grpSpLocks/>
              </p:cNvGrpSpPr>
              <p:nvPr/>
            </p:nvGrpSpPr>
            <p:grpSpPr bwMode="auto">
              <a:xfrm rot="3877067">
                <a:off x="92" y="1022"/>
                <a:ext cx="1432" cy="541"/>
                <a:chOff x="0" y="0"/>
                <a:chExt cx="1832" cy="713"/>
              </a:xfrm>
            </p:grpSpPr>
            <p:grpSp>
              <p:nvGrpSpPr>
                <p:cNvPr id="18" name="Group 51"/>
                <p:cNvGrpSpPr>
                  <a:grpSpLocks/>
                </p:cNvGrpSpPr>
                <p:nvPr/>
              </p:nvGrpSpPr>
              <p:grpSpPr bwMode="auto">
                <a:xfrm>
                  <a:off x="0" y="305"/>
                  <a:ext cx="1832" cy="408"/>
                  <a:chOff x="0" y="0"/>
                  <a:chExt cx="1832" cy="408"/>
                </a:xfrm>
              </p:grpSpPr>
              <p:sp>
                <p:nvSpPr>
                  <p:cNvPr id="17460" name="未知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1" name="未知"/>
                  <p:cNvSpPr>
                    <a:spLocks/>
                  </p:cNvSpPr>
                  <p:nvPr/>
                </p:nvSpPr>
                <p:spPr bwMode="auto">
                  <a:xfrm>
                    <a:off x="1520" y="28"/>
                    <a:ext cx="288" cy="334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8999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" name="Group 54"/>
                <p:cNvGrpSpPr>
                  <a:grpSpLocks/>
                </p:cNvGrpSpPr>
                <p:nvPr/>
              </p:nvGrpSpPr>
              <p:grpSpPr bwMode="auto">
                <a:xfrm flipV="1">
                  <a:off x="0" y="0"/>
                  <a:ext cx="1406" cy="313"/>
                  <a:chOff x="0" y="0"/>
                  <a:chExt cx="1832" cy="408"/>
                </a:xfrm>
              </p:grpSpPr>
              <p:sp>
                <p:nvSpPr>
                  <p:cNvPr id="17463" name="未知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4" name="未知"/>
                  <p:cNvSpPr>
                    <a:spLocks/>
                  </p:cNvSpPr>
                  <p:nvPr/>
                </p:nvSpPr>
                <p:spPr bwMode="auto">
                  <a:xfrm>
                    <a:off x="1520" y="28"/>
                    <a:ext cx="288" cy="334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8999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0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800" cy="824"/>
                <a:chOff x="0" y="0"/>
                <a:chExt cx="907" cy="907"/>
              </a:xfrm>
            </p:grpSpPr>
            <p:sp>
              <p:nvSpPr>
                <p:cNvPr id="17466" name="Oval 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67" name="Oval 5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1999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68" name="Oval 60"/>
                <p:cNvSpPr>
                  <a:spLocks noChangeArrowheads="1"/>
                </p:cNvSpPr>
                <p:nvPr/>
              </p:nvSpPr>
              <p:spPr bwMode="auto">
                <a:xfrm>
                  <a:off x="60" y="59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69" name="Oval 61"/>
                <p:cNvSpPr>
                  <a:spLocks noChangeArrowheads="1"/>
                </p:cNvSpPr>
                <p:nvPr/>
              </p:nvSpPr>
              <p:spPr bwMode="auto">
                <a:xfrm>
                  <a:off x="60" y="61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70" name="Oval 62"/>
                <p:cNvSpPr>
                  <a:spLocks noChangeArrowheads="1"/>
                </p:cNvSpPr>
                <p:nvPr/>
              </p:nvSpPr>
              <p:spPr bwMode="auto">
                <a:xfrm>
                  <a:off x="99" y="99"/>
                  <a:ext cx="709" cy="70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1" name="Group 63"/>
                <p:cNvGrpSpPr>
                  <a:grpSpLocks/>
                </p:cNvGrpSpPr>
                <p:nvPr/>
              </p:nvGrpSpPr>
              <p:grpSpPr bwMode="auto">
                <a:xfrm>
                  <a:off x="110" y="110"/>
                  <a:ext cx="687" cy="688"/>
                  <a:chOff x="0" y="0"/>
                  <a:chExt cx="1252" cy="1252"/>
                </a:xfrm>
              </p:grpSpPr>
              <p:sp>
                <p:nvSpPr>
                  <p:cNvPr id="17472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73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6" y="7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74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29" y="19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75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97" y="51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r>
                      <a:rPr lang="zh-CN" altLang="en-US" dirty="0" smtClean="0"/>
                      <a:t>基础研发</a:t>
                    </a:r>
                    <a:endParaRPr lang="zh-CN" altLang="en-US" dirty="0"/>
                  </a:p>
                </p:txBody>
              </p:sp>
            </p:grpSp>
          </p:grpSp>
          <p:sp>
            <p:nvSpPr>
              <p:cNvPr id="17476" name="Text Box 68"/>
              <p:cNvSpPr txBox="1">
                <a:spLocks noChangeArrowheads="1"/>
              </p:cNvSpPr>
              <p:nvPr/>
            </p:nvSpPr>
            <p:spPr bwMode="auto">
              <a:xfrm rot="3925970">
                <a:off x="35" y="1143"/>
                <a:ext cx="124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2000" dirty="0" smtClean="0">
                    <a:solidFill>
                      <a:schemeClr val="bg1"/>
                    </a:solidFill>
                    <a:ea typeface="宋体" pitchFamily="2" charset="-122"/>
                  </a:rPr>
                  <a:t>分布式直播点播</a:t>
                </a:r>
                <a:endParaRPr lang="en-US" altLang="zh-CN" sz="2000" dirty="0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17477" name="Text Box 69"/>
              <p:cNvSpPr txBox="1">
                <a:spLocks noChangeArrowheads="1"/>
              </p:cNvSpPr>
              <p:nvPr/>
            </p:nvSpPr>
            <p:spPr bwMode="auto">
              <a:xfrm rot="3925970">
                <a:off x="555" y="969"/>
                <a:ext cx="5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1400" dirty="0" smtClean="0">
                    <a:ea typeface="宋体" pitchFamily="2" charset="-122"/>
                  </a:rPr>
                  <a:t>通讯协议</a:t>
                </a:r>
                <a:endParaRPr lang="en-US" altLang="zh-CN" sz="1400" dirty="0">
                  <a:ea typeface="宋体" pitchFamily="2" charset="-122"/>
                </a:endParaRPr>
              </a:p>
            </p:txBody>
          </p:sp>
        </p:grpSp>
        <p:grpSp>
          <p:nvGrpSpPr>
            <p:cNvPr id="22" name="Group 70"/>
            <p:cNvGrpSpPr>
              <a:grpSpLocks/>
            </p:cNvGrpSpPr>
            <p:nvPr/>
          </p:nvGrpSpPr>
          <p:grpSpPr bwMode="auto">
            <a:xfrm>
              <a:off x="3836" y="449"/>
              <a:ext cx="1198" cy="2142"/>
              <a:chOff x="0" y="0"/>
              <a:chExt cx="1198" cy="2142"/>
            </a:xfrm>
          </p:grpSpPr>
          <p:grpSp>
            <p:nvGrpSpPr>
              <p:cNvPr id="23" name="Group 71"/>
              <p:cNvGrpSpPr>
                <a:grpSpLocks/>
              </p:cNvGrpSpPr>
              <p:nvPr/>
            </p:nvGrpSpPr>
            <p:grpSpPr bwMode="auto">
              <a:xfrm rot="3877067">
                <a:off x="212" y="1155"/>
                <a:ext cx="1432" cy="541"/>
                <a:chOff x="0" y="0"/>
                <a:chExt cx="1832" cy="713"/>
              </a:xfrm>
            </p:grpSpPr>
            <p:grpSp>
              <p:nvGrpSpPr>
                <p:cNvPr id="24" name="Group 72"/>
                <p:cNvGrpSpPr>
                  <a:grpSpLocks/>
                </p:cNvGrpSpPr>
                <p:nvPr/>
              </p:nvGrpSpPr>
              <p:grpSpPr bwMode="auto">
                <a:xfrm>
                  <a:off x="0" y="305"/>
                  <a:ext cx="1832" cy="408"/>
                  <a:chOff x="0" y="0"/>
                  <a:chExt cx="1832" cy="408"/>
                </a:xfrm>
              </p:grpSpPr>
              <p:sp>
                <p:nvSpPr>
                  <p:cNvPr id="17481" name="未知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82" name="未知"/>
                  <p:cNvSpPr>
                    <a:spLocks/>
                  </p:cNvSpPr>
                  <p:nvPr/>
                </p:nvSpPr>
                <p:spPr bwMode="auto">
                  <a:xfrm>
                    <a:off x="1520" y="28"/>
                    <a:ext cx="288" cy="334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8999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" name="Group 75"/>
                <p:cNvGrpSpPr>
                  <a:grpSpLocks/>
                </p:cNvGrpSpPr>
                <p:nvPr/>
              </p:nvGrpSpPr>
              <p:grpSpPr bwMode="auto">
                <a:xfrm flipV="1">
                  <a:off x="0" y="0"/>
                  <a:ext cx="1406" cy="313"/>
                  <a:chOff x="0" y="0"/>
                  <a:chExt cx="1832" cy="408"/>
                </a:xfrm>
              </p:grpSpPr>
              <p:sp>
                <p:nvSpPr>
                  <p:cNvPr id="17484" name="未知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85" name="未知"/>
                  <p:cNvSpPr>
                    <a:spLocks/>
                  </p:cNvSpPr>
                  <p:nvPr/>
                </p:nvSpPr>
                <p:spPr bwMode="auto">
                  <a:xfrm>
                    <a:off x="1520" y="28"/>
                    <a:ext cx="288" cy="334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8999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7486" name="Oval 7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60" cy="98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tint val="0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87" name="Oval 7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60" cy="98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1999"/>
                    </a:srgbClr>
                  </a:gs>
                  <a:gs pos="100000">
                    <a:srgbClr val="3399FF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88" name="Oval 80"/>
              <p:cNvSpPr>
                <a:spLocks noChangeArrowheads="1"/>
              </p:cNvSpPr>
              <p:nvPr/>
            </p:nvSpPr>
            <p:spPr bwMode="auto">
              <a:xfrm>
                <a:off x="64" y="65"/>
                <a:ext cx="834" cy="85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54118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89" name="Oval 81"/>
              <p:cNvSpPr>
                <a:spLocks noChangeArrowheads="1"/>
              </p:cNvSpPr>
              <p:nvPr/>
            </p:nvSpPr>
            <p:spPr bwMode="auto">
              <a:xfrm>
                <a:off x="65" y="67"/>
                <a:ext cx="834" cy="85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63529"/>
                      <a:invGamma/>
                    </a:srgbClr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90" name="Oval 82"/>
              <p:cNvSpPr>
                <a:spLocks noChangeArrowheads="1"/>
              </p:cNvSpPr>
              <p:nvPr/>
            </p:nvSpPr>
            <p:spPr bwMode="auto">
              <a:xfrm>
                <a:off x="105" y="108"/>
                <a:ext cx="751" cy="77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6" name="Group 83"/>
              <p:cNvGrpSpPr>
                <a:grpSpLocks/>
              </p:cNvGrpSpPr>
              <p:nvPr/>
            </p:nvGrpSpPr>
            <p:grpSpPr bwMode="auto">
              <a:xfrm>
                <a:off x="117" y="120"/>
                <a:ext cx="728" cy="749"/>
                <a:chOff x="0" y="0"/>
                <a:chExt cx="1252" cy="1252"/>
              </a:xfrm>
            </p:grpSpPr>
            <p:sp>
              <p:nvSpPr>
                <p:cNvPr id="17492" name="Oval 8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3" name="Oval 85"/>
                <p:cNvSpPr>
                  <a:spLocks noChangeArrowheads="1"/>
                </p:cNvSpPr>
                <p:nvPr/>
              </p:nvSpPr>
              <p:spPr bwMode="auto">
                <a:xfrm>
                  <a:off x="16" y="7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4" name="Oval 86"/>
                <p:cNvSpPr>
                  <a:spLocks noChangeArrowheads="1"/>
                </p:cNvSpPr>
                <p:nvPr/>
              </p:nvSpPr>
              <p:spPr bwMode="auto">
                <a:xfrm>
                  <a:off x="29" y="19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5" name="Oval 87"/>
                <p:cNvSpPr>
                  <a:spLocks noChangeArrowheads="1"/>
                </p:cNvSpPr>
                <p:nvPr/>
              </p:nvSpPr>
              <p:spPr bwMode="auto">
                <a:xfrm>
                  <a:off x="97" y="51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r>
                    <a:rPr lang="zh-CN" altLang="en-US" dirty="0" smtClean="0"/>
                    <a:t>项目研发</a:t>
                  </a:r>
                  <a:endParaRPr lang="zh-CN" altLang="en-US" dirty="0"/>
                </a:p>
              </p:txBody>
            </p:sp>
          </p:grpSp>
          <p:sp>
            <p:nvSpPr>
              <p:cNvPr id="17496" name="Text Box 88"/>
              <p:cNvSpPr txBox="1">
                <a:spLocks noChangeArrowheads="1"/>
              </p:cNvSpPr>
              <p:nvPr/>
            </p:nvSpPr>
            <p:spPr bwMode="auto">
              <a:xfrm rot="3925970">
                <a:off x="179" y="1363"/>
                <a:ext cx="118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1200" dirty="0" smtClean="0">
                    <a:solidFill>
                      <a:schemeClr val="bg1"/>
                    </a:solidFill>
                    <a:ea typeface="宋体" pitchFamily="2" charset="-122"/>
                  </a:rPr>
                  <a:t>产品，研发，测式，发布</a:t>
                </a:r>
                <a:endParaRPr lang="en-US" altLang="zh-CN" sz="1200" dirty="0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17497" name="Text Box 89"/>
              <p:cNvSpPr txBox="1">
                <a:spLocks noChangeArrowheads="1"/>
              </p:cNvSpPr>
              <p:nvPr/>
            </p:nvSpPr>
            <p:spPr bwMode="auto">
              <a:xfrm rot="3925970">
                <a:off x="496" y="1150"/>
                <a:ext cx="90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1400" dirty="0" smtClean="0">
                    <a:ea typeface="宋体" pitchFamily="2" charset="-122"/>
                  </a:rPr>
                  <a:t>确定项目计划表</a:t>
                </a:r>
                <a:endParaRPr lang="en-US" altLang="zh-CN" sz="1400" dirty="0">
                  <a:ea typeface="宋体" pitchFamily="2" charset="-122"/>
                </a:endParaRPr>
              </a:p>
            </p:txBody>
          </p:sp>
        </p:grpSp>
        <p:grpSp>
          <p:nvGrpSpPr>
            <p:cNvPr id="27" name="Group 90"/>
            <p:cNvGrpSpPr>
              <a:grpSpLocks/>
            </p:cNvGrpSpPr>
            <p:nvPr/>
          </p:nvGrpSpPr>
          <p:grpSpPr bwMode="auto">
            <a:xfrm>
              <a:off x="674" y="18"/>
              <a:ext cx="3866" cy="240"/>
              <a:chOff x="0" y="18"/>
              <a:chExt cx="3866" cy="240"/>
            </a:xfrm>
          </p:grpSpPr>
          <p:sp>
            <p:nvSpPr>
              <p:cNvPr id="17499" name="Text Box 91"/>
              <p:cNvSpPr txBox="1">
                <a:spLocks noChangeArrowheads="1"/>
              </p:cNvSpPr>
              <p:nvPr/>
            </p:nvSpPr>
            <p:spPr bwMode="auto">
              <a:xfrm>
                <a:off x="0" y="25"/>
                <a:ext cx="35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dirty="0" smtClean="0">
                    <a:solidFill>
                      <a:schemeClr val="tx2"/>
                    </a:solidFill>
                    <a:latin typeface="Verdana" pitchFamily="34" charset="0"/>
                    <a:ea typeface="宋体" pitchFamily="2" charset="-122"/>
                  </a:rPr>
                  <a:t>1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Verdana" pitchFamily="34" charset="0"/>
                    <a:ea typeface="宋体" pitchFamily="2" charset="-122"/>
                  </a:rPr>
                  <a:t>月</a:t>
                </a:r>
                <a:endParaRPr lang="en-US" altLang="zh-CN" b="0" dirty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endParaRPr>
              </a:p>
            </p:txBody>
          </p:sp>
          <p:sp>
            <p:nvSpPr>
              <p:cNvPr id="17500" name="Text Box 92"/>
              <p:cNvSpPr txBox="1">
                <a:spLocks noChangeArrowheads="1"/>
              </p:cNvSpPr>
              <p:nvPr/>
            </p:nvSpPr>
            <p:spPr bwMode="auto">
              <a:xfrm>
                <a:off x="1105" y="25"/>
                <a:ext cx="35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b="0" dirty="0" smtClean="0">
                    <a:solidFill>
                      <a:schemeClr val="tx2"/>
                    </a:solidFill>
                    <a:latin typeface="Verdana" pitchFamily="34" charset="0"/>
                    <a:ea typeface="宋体" pitchFamily="2" charset="-122"/>
                  </a:rPr>
                  <a:t>2</a:t>
                </a:r>
                <a:r>
                  <a:rPr lang="zh-CN" altLang="en-US" b="0" dirty="0" smtClean="0">
                    <a:solidFill>
                      <a:schemeClr val="tx2"/>
                    </a:solidFill>
                    <a:latin typeface="Verdana" pitchFamily="34" charset="0"/>
                    <a:ea typeface="宋体" pitchFamily="2" charset="-122"/>
                  </a:rPr>
                  <a:t>月</a:t>
                </a:r>
                <a:endParaRPr lang="en-US" altLang="zh-CN" b="0" dirty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endParaRPr>
              </a:p>
            </p:txBody>
          </p:sp>
          <p:sp>
            <p:nvSpPr>
              <p:cNvPr id="17501" name="Text Box 93"/>
              <p:cNvSpPr txBox="1">
                <a:spLocks noChangeArrowheads="1"/>
              </p:cNvSpPr>
              <p:nvPr/>
            </p:nvSpPr>
            <p:spPr bwMode="auto">
              <a:xfrm>
                <a:off x="2301" y="25"/>
                <a:ext cx="35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b="0" dirty="0" smtClean="0">
                    <a:solidFill>
                      <a:schemeClr val="tx2"/>
                    </a:solidFill>
                    <a:latin typeface="Verdana" pitchFamily="34" charset="0"/>
                    <a:ea typeface="宋体" pitchFamily="2" charset="-122"/>
                  </a:rPr>
                  <a:t>5</a:t>
                </a:r>
                <a:r>
                  <a:rPr lang="zh-CN" altLang="en-US" b="0" dirty="0" smtClean="0">
                    <a:solidFill>
                      <a:schemeClr val="tx2"/>
                    </a:solidFill>
                    <a:latin typeface="Verdana" pitchFamily="34" charset="0"/>
                    <a:ea typeface="宋体" pitchFamily="2" charset="-122"/>
                  </a:rPr>
                  <a:t>月</a:t>
                </a:r>
                <a:endParaRPr lang="en-US" altLang="zh-CN" b="0" dirty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endParaRPr>
              </a:p>
            </p:txBody>
          </p:sp>
          <p:sp>
            <p:nvSpPr>
              <p:cNvPr id="17502" name="Text Box 94"/>
              <p:cNvSpPr txBox="1">
                <a:spLocks noChangeArrowheads="1"/>
              </p:cNvSpPr>
              <p:nvPr/>
            </p:nvSpPr>
            <p:spPr bwMode="auto">
              <a:xfrm>
                <a:off x="3511" y="18"/>
                <a:ext cx="35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dirty="0" smtClean="0">
                    <a:solidFill>
                      <a:schemeClr val="tx2"/>
                    </a:solidFill>
                    <a:latin typeface="Verdana" pitchFamily="34" charset="0"/>
                    <a:ea typeface="宋体" pitchFamily="2" charset="-122"/>
                  </a:rPr>
                  <a:t>3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Verdana" pitchFamily="34" charset="0"/>
                    <a:ea typeface="宋体" pitchFamily="2" charset="-122"/>
                  </a:rPr>
                  <a:t>月</a:t>
                </a:r>
                <a:endParaRPr lang="en-US" altLang="zh-CN" dirty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endParaRPr>
              </a:p>
            </p:txBody>
          </p:sp>
          <p:cxnSp>
            <p:nvCxnSpPr>
              <p:cNvPr id="17503" name="AutoShape 95"/>
              <p:cNvCxnSpPr>
                <a:cxnSpLocks noChangeShapeType="1"/>
                <a:stCxn id="17499" idx="3"/>
                <a:endCxn id="17500" idx="1"/>
              </p:cNvCxnSpPr>
              <p:nvPr/>
            </p:nvCxnSpPr>
            <p:spPr bwMode="auto">
              <a:xfrm>
                <a:off x="355" y="141"/>
                <a:ext cx="750" cy="1"/>
              </a:xfrm>
              <a:prstGeom prst="straightConnector1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7504" name="AutoShape 96"/>
              <p:cNvCxnSpPr>
                <a:cxnSpLocks noChangeShapeType="1"/>
                <a:stCxn id="17500" idx="3"/>
                <a:endCxn id="17501" idx="1"/>
              </p:cNvCxnSpPr>
              <p:nvPr/>
            </p:nvCxnSpPr>
            <p:spPr bwMode="auto">
              <a:xfrm>
                <a:off x="1460" y="141"/>
                <a:ext cx="842" cy="1"/>
              </a:xfrm>
              <a:prstGeom prst="straightConnector1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7505" name="AutoShape 97"/>
              <p:cNvCxnSpPr>
                <a:cxnSpLocks noChangeShapeType="1"/>
              </p:cNvCxnSpPr>
              <p:nvPr/>
            </p:nvCxnSpPr>
            <p:spPr bwMode="auto">
              <a:xfrm>
                <a:off x="2881" y="153"/>
                <a:ext cx="616" cy="0"/>
              </a:xfrm>
              <a:prstGeom prst="straightConnector1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sp>
        <p:nvSpPr>
          <p:cNvPr id="10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zh-CN" dirty="0" smtClean="0"/>
              <a:t>www.zonekey.com.cn</a:t>
            </a:r>
            <a:endParaRPr lang="en-US" altLang="zh-CN" dirty="0"/>
          </a:p>
        </p:txBody>
      </p:sp>
      <p:pic>
        <p:nvPicPr>
          <p:cNvPr id="101" name="Picture 2" descr="http://www.zonekey.com.cn/mystyle/images/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75" y="0"/>
            <a:ext cx="1571625" cy="581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3996</TotalTime>
  <Words>606</Words>
  <Application>Microsoft Office PowerPoint</Application>
  <PresentationFormat>全屏显示(4:3)</PresentationFormat>
  <Paragraphs>156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分布式录播系统的研发方案</vt:lpstr>
      <vt:lpstr>分布式录播系统</vt:lpstr>
      <vt:lpstr>1 教育市场需求分析</vt:lpstr>
      <vt:lpstr>2 录播系统建设和应用的发展趋式</vt:lpstr>
      <vt:lpstr>3 分布式录播与教育应用的关系图谱</vt:lpstr>
      <vt:lpstr>三大应用对分布式录播需要哪些基础服务</vt:lpstr>
      <vt:lpstr>4 分布式录播做什么，研发怎么做</vt:lpstr>
      <vt:lpstr>应用可持续发展的核心：可靠的视频应用</vt:lpstr>
      <vt:lpstr>5 分布式录播系统的研发规划-1</vt:lpstr>
      <vt:lpstr>分布式录播系统的研发规划-2</vt:lpstr>
      <vt:lpstr>幻灯片 11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分布式录播系统的研发规划</dc:title>
  <dc:creator>管理员</dc:creator>
  <cp:lastModifiedBy>管理员</cp:lastModifiedBy>
  <cp:revision>81</cp:revision>
  <dcterms:created xsi:type="dcterms:W3CDTF">2014-06-19T09:19:08Z</dcterms:created>
  <dcterms:modified xsi:type="dcterms:W3CDTF">2014-06-24T01:41:45Z</dcterms:modified>
</cp:coreProperties>
</file>