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4489D-2C75-4939-B7A8-8D353947C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91D992-A855-4474-9059-D82A4120A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3516C4-D1C3-47BA-9E6B-413ED261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ABD-1C3F-4713-AB2F-E7AFBD27A7EB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651A3-9E87-4B26-BAF8-DB96D810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85F3E-5077-4B0C-BB28-6E349E42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2D24-2F02-4AEA-A2D8-429281630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76CDF-FFE6-4135-9E2A-A9537895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CE89CA-8175-4909-A1DF-53020A1E3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148DC1-D63B-4395-8929-97B8A209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ABD-1C3F-4713-AB2F-E7AFBD27A7EB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9405E-78C2-4EE0-A026-FF5BAC43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33C732-169F-4DB4-A541-B920BD5B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2D24-2F02-4AEA-A2D8-429281630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46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B7D733-7F3B-4D59-A1AE-C649A60FA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42C718-66D5-4AEE-B2DE-12B0D924E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E0BAD2-D93F-449E-A96B-0DCA13EE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ABD-1C3F-4713-AB2F-E7AFBD27A7EB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1B0C5-E62D-4231-9083-746537EE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DF4D48-51F4-41A4-9DBC-5FEC2BF0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2D24-2F02-4AEA-A2D8-429281630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39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C1E5A-9601-4672-9EAD-801A92F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4DFCE-66C3-4637-919F-984B7015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3A834-D4E6-450A-971E-57920950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ABD-1C3F-4713-AB2F-E7AFBD27A7EB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616C2-CB38-4DC6-978F-40E86EDA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D8B2D0-33E5-4FCD-82EF-5FDF88A8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2D24-2F02-4AEA-A2D8-429281630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9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2D55E-AE0B-42AF-9C02-AD757C41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12EA2E-4FF0-4EB5-BD31-79B010A36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7F9E2-7D3C-4F07-AAB6-B73A32C6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ABD-1C3F-4713-AB2F-E7AFBD27A7EB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F2B4EF-B50D-4A8E-B788-3B3824A0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3F936-0489-4A83-884E-09C11801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2D24-2F02-4AEA-A2D8-429281630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7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B40C7-0784-4D4B-8A8E-ACD33930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AA0D0-041F-4E8C-8442-04E244374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6A63C0-68B2-4BC5-B43F-89FCC93DC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59C642-082A-43E3-97A8-1E903778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ABD-1C3F-4713-AB2F-E7AFBD27A7EB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E0D6D9-F475-4A9C-BDE6-93A8F5CC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DF0D1-67B9-4EFA-BE62-6CD58A90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2D24-2F02-4AEA-A2D8-429281630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81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3C30F-1FC0-4690-8F14-43D08A95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813866-DE7E-4148-9223-20CF1908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F9FCC7-578D-4DA9-88F8-7CCC5D5D4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F1AF55-DCBD-441A-9315-9BB90957A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34553D0-EE6A-4B96-92F9-965241BF4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61CAF9-C70B-492C-8EF0-9B7E124E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ABD-1C3F-4713-AB2F-E7AFBD27A7EB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B4A128-6CB1-4A05-8BBF-3E0FE1D9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707DA4-B241-4634-BF35-7C7367E5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2D24-2F02-4AEA-A2D8-429281630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44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3A83B-DABB-4861-B418-27FC0550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FFCCFB-BEC8-4D41-BA5E-9675FF0D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ABD-1C3F-4713-AB2F-E7AFBD27A7EB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466002-83D4-4F6D-8841-98153FCA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A7C924-4D2F-4E78-AEAB-F01A616E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2D24-2F02-4AEA-A2D8-429281630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1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8080F9-B7B6-4F47-95FD-801F2778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ABD-1C3F-4713-AB2F-E7AFBD27A7EB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0E1B8F-6D9F-4ECF-880B-F52C9FA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5B5763-6BBD-4E16-9AFA-48F6675A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2D24-2F02-4AEA-A2D8-429281630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8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CC189-68DC-4A0A-B019-D4CB0581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C43F7-ED4E-4D87-B986-1BE40034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FF0FE7-F318-410D-BADB-FD7294AD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98D175-1DEC-463C-9F21-FBFA96A8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ABD-1C3F-4713-AB2F-E7AFBD27A7EB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903433-45F3-4321-9F69-40AA1741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2FF817-5CA5-4349-ACD1-BC8C471C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2D24-2F02-4AEA-A2D8-429281630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67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88E2C-FA19-4184-B967-7DF947F6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1CFBB0-CD79-41CC-8CB4-76BE05C89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33F61F-6F27-4143-85BC-8D332101E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DC6869-DAB4-405B-B85D-37B9B5F2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4ABD-1C3F-4713-AB2F-E7AFBD27A7EB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06CD8B-681A-4D1B-8065-C2C3A3DD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08C76D-DDF2-4B79-8206-F762D1BB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2D24-2F02-4AEA-A2D8-429281630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1E9F52-AC24-4005-ABEB-7805ED1E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F2AE19-1041-4D90-A3DA-14AB76FE6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DEDB81-7B22-4E92-AEA0-27A0276C2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E4ABD-1C3F-4713-AB2F-E7AFBD27A7EB}" type="datetimeFigureOut">
              <a:rPr lang="fr-FR" smtClean="0"/>
              <a:t>02/02/2020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B19EB2-8AE0-477F-BDAB-963997319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C0549-6BC6-4195-B6DB-192ED765B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2D24-2F02-4AEA-A2D8-4292816302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38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Ellipse 81">
            <a:extLst>
              <a:ext uri="{FF2B5EF4-FFF2-40B4-BE49-F238E27FC236}">
                <a16:creationId xmlns:a16="http://schemas.microsoft.com/office/drawing/2014/main" id="{6FAE5468-8164-4792-9DC8-EDB4B26DF14A}"/>
              </a:ext>
            </a:extLst>
          </p:cNvPr>
          <p:cNvSpPr/>
          <p:nvPr/>
        </p:nvSpPr>
        <p:spPr>
          <a:xfrm>
            <a:off x="9062877" y="580627"/>
            <a:ext cx="506028" cy="552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8C104C-D644-40DA-9D15-AE342C08628C}"/>
              </a:ext>
            </a:extLst>
          </p:cNvPr>
          <p:cNvSpPr/>
          <p:nvPr/>
        </p:nvSpPr>
        <p:spPr>
          <a:xfrm>
            <a:off x="4848789" y="5488472"/>
            <a:ext cx="4057198" cy="136952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F3010C-D54B-4856-AD30-E686037FB1D1}"/>
              </a:ext>
            </a:extLst>
          </p:cNvPr>
          <p:cNvSpPr/>
          <p:nvPr/>
        </p:nvSpPr>
        <p:spPr>
          <a:xfrm>
            <a:off x="782447" y="5590687"/>
            <a:ext cx="3380912" cy="8551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36D003-F917-461B-ADEB-5258BE80B433}"/>
              </a:ext>
            </a:extLst>
          </p:cNvPr>
          <p:cNvSpPr/>
          <p:nvPr/>
        </p:nvSpPr>
        <p:spPr>
          <a:xfrm>
            <a:off x="791592" y="3326902"/>
            <a:ext cx="8114395" cy="16954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60A83D-4DB2-47B3-8CC2-1A24C9B04009}"/>
              </a:ext>
            </a:extLst>
          </p:cNvPr>
          <p:cNvSpPr/>
          <p:nvPr/>
        </p:nvSpPr>
        <p:spPr>
          <a:xfrm>
            <a:off x="4561437" y="580627"/>
            <a:ext cx="4344552" cy="24555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52D5B6-2D8A-4745-9093-975C6272FDEA}"/>
              </a:ext>
            </a:extLst>
          </p:cNvPr>
          <p:cNvSpPr/>
          <p:nvPr/>
        </p:nvSpPr>
        <p:spPr>
          <a:xfrm>
            <a:off x="791593" y="580627"/>
            <a:ext cx="3380912" cy="24555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E76B6-A695-497C-A86D-9479C7EC4D89}"/>
              </a:ext>
            </a:extLst>
          </p:cNvPr>
          <p:cNvSpPr/>
          <p:nvPr/>
        </p:nvSpPr>
        <p:spPr>
          <a:xfrm>
            <a:off x="4705166" y="1190301"/>
            <a:ext cx="4057094" cy="1681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18FAF-6415-448B-94E3-02DA472605E2}"/>
              </a:ext>
            </a:extLst>
          </p:cNvPr>
          <p:cNvSpPr/>
          <p:nvPr/>
        </p:nvSpPr>
        <p:spPr>
          <a:xfrm>
            <a:off x="870012" y="1190301"/>
            <a:ext cx="3092388" cy="38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geodetic</a:t>
            </a:r>
            <a:r>
              <a:rPr lang="fr-FR" sz="1000" dirty="0"/>
              <a:t> </a:t>
            </a:r>
            <a:r>
              <a:rPr lang="fr-FR" sz="1000" dirty="0" err="1"/>
              <a:t>coordinates</a:t>
            </a:r>
            <a:r>
              <a:rPr lang="fr-FR" sz="1000" dirty="0"/>
              <a:t>  (</a:t>
            </a:r>
            <a:r>
              <a:rPr lang="fr-FR" sz="1000" dirty="0" err="1"/>
              <a:t>lon</a:t>
            </a:r>
            <a:r>
              <a:rPr lang="fr-FR" sz="1000" dirty="0"/>
              <a:t>, </a:t>
            </a:r>
            <a:r>
              <a:rPr lang="fr-FR" sz="1000" dirty="0" err="1"/>
              <a:t>lat</a:t>
            </a:r>
            <a:r>
              <a:rPr lang="fr-FR" sz="1000" dirty="0"/>
              <a:t>) extraction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7F134-EA3D-4614-B386-F2E10E338B90}"/>
              </a:ext>
            </a:extLst>
          </p:cNvPr>
          <p:cNvSpPr/>
          <p:nvPr/>
        </p:nvSpPr>
        <p:spPr>
          <a:xfrm>
            <a:off x="4705166" y="670402"/>
            <a:ext cx="4057094" cy="299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Obstacle </a:t>
            </a:r>
            <a:r>
              <a:rPr lang="fr-FR" sz="1000" b="1" dirty="0" err="1">
                <a:solidFill>
                  <a:schemeClr val="tx1"/>
                </a:solidFill>
              </a:rPr>
              <a:t>Map</a:t>
            </a:r>
            <a:r>
              <a:rPr lang="fr-FR" sz="1000" b="1" dirty="0">
                <a:solidFill>
                  <a:schemeClr val="tx1"/>
                </a:solidFill>
              </a:rPr>
              <a:t> Extraction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08774-DC24-4F27-B226-13EFF12EAD05}"/>
              </a:ext>
            </a:extLst>
          </p:cNvPr>
          <p:cNvSpPr/>
          <p:nvPr/>
        </p:nvSpPr>
        <p:spPr>
          <a:xfrm>
            <a:off x="870012" y="1801976"/>
            <a:ext cx="3092388" cy="38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Drone’s</a:t>
            </a:r>
            <a:r>
              <a:rPr lang="fr-FR" sz="1000" dirty="0"/>
              <a:t> </a:t>
            </a:r>
            <a:r>
              <a:rPr lang="fr-FR" sz="1000" dirty="0" err="1"/>
              <a:t>starting</a:t>
            </a:r>
            <a:r>
              <a:rPr lang="fr-FR" sz="1000" dirty="0"/>
              <a:t> position update </a:t>
            </a:r>
          </a:p>
          <a:p>
            <a:pPr algn="ctr"/>
            <a:r>
              <a:rPr lang="fr-FR" sz="1000" dirty="0" err="1"/>
              <a:t>with</a:t>
            </a:r>
            <a:r>
              <a:rPr lang="fr-FR" sz="1000" dirty="0"/>
              <a:t> the </a:t>
            </a:r>
            <a:r>
              <a:rPr lang="fr-FR" sz="1000" dirty="0" err="1"/>
              <a:t>geodetic</a:t>
            </a:r>
            <a:r>
              <a:rPr lang="fr-FR" sz="1000" dirty="0"/>
              <a:t> </a:t>
            </a:r>
            <a:r>
              <a:rPr lang="fr-FR" sz="1000" dirty="0" err="1"/>
              <a:t>coordinates</a:t>
            </a:r>
            <a:endParaRPr lang="fr-FR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45CE4E-17A6-4514-A3CC-3E6076854079}"/>
              </a:ext>
            </a:extLst>
          </p:cNvPr>
          <p:cNvSpPr/>
          <p:nvPr/>
        </p:nvSpPr>
        <p:spPr>
          <a:xfrm>
            <a:off x="870012" y="2414216"/>
            <a:ext cx="30923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Drone’s</a:t>
            </a:r>
            <a:r>
              <a:rPr lang="fr-FR" sz="1000" dirty="0"/>
              <a:t> </a:t>
            </a:r>
            <a:r>
              <a:rPr lang="fr-FR" sz="1000" dirty="0" err="1"/>
              <a:t>starting</a:t>
            </a:r>
            <a:r>
              <a:rPr lang="fr-FR" sz="1000" dirty="0"/>
              <a:t> position - </a:t>
            </a:r>
            <a:r>
              <a:rPr lang="fr-FR" sz="1000" dirty="0" err="1"/>
              <a:t>Geodetic</a:t>
            </a:r>
            <a:r>
              <a:rPr lang="fr-FR" sz="1000" dirty="0"/>
              <a:t> to NED Conversion</a:t>
            </a:r>
          </a:p>
          <a:p>
            <a:pPr algn="ctr"/>
            <a:r>
              <a:rPr lang="fr-FR" sz="1000" dirty="0"/>
              <a:t>(Global to Local)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79C37-B9DE-45F0-A4F4-AFE88E8ECFE8}"/>
              </a:ext>
            </a:extLst>
          </p:cNvPr>
          <p:cNvSpPr/>
          <p:nvPr/>
        </p:nvSpPr>
        <p:spPr>
          <a:xfrm>
            <a:off x="870012" y="689130"/>
            <a:ext cx="3092388" cy="299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>
                <a:solidFill>
                  <a:schemeClr val="tx1"/>
                </a:solidFill>
              </a:rPr>
              <a:t>Drone’s</a:t>
            </a:r>
            <a:r>
              <a:rPr lang="fr-FR" sz="1000" b="1" dirty="0">
                <a:solidFill>
                  <a:schemeClr val="tx1"/>
                </a:solidFill>
              </a:rPr>
              <a:t> </a:t>
            </a:r>
            <a:r>
              <a:rPr lang="fr-FR" sz="1000" b="1" dirty="0" err="1">
                <a:solidFill>
                  <a:schemeClr val="tx1"/>
                </a:solidFill>
              </a:rPr>
              <a:t>starting</a:t>
            </a:r>
            <a:r>
              <a:rPr lang="fr-FR" sz="1000" b="1" dirty="0">
                <a:solidFill>
                  <a:schemeClr val="tx1"/>
                </a:solidFill>
              </a:rPr>
              <a:t> position Extraction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F9FFB7-C3F8-4AB6-9431-D4B6E6A75443}"/>
              </a:ext>
            </a:extLst>
          </p:cNvPr>
          <p:cNvSpPr/>
          <p:nvPr/>
        </p:nvSpPr>
        <p:spPr>
          <a:xfrm>
            <a:off x="791592" y="35054"/>
            <a:ext cx="8114395" cy="313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Data Input : Colliders.csv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6AD95-4FF2-47A3-81B6-673D00744647}"/>
              </a:ext>
            </a:extLst>
          </p:cNvPr>
          <p:cNvSpPr/>
          <p:nvPr/>
        </p:nvSpPr>
        <p:spPr>
          <a:xfrm>
            <a:off x="4705166" y="1101478"/>
            <a:ext cx="3897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000" dirty="0">
              <a:solidFill>
                <a:schemeClr val="bg1"/>
              </a:solidFill>
            </a:endParaRPr>
          </a:p>
          <a:p>
            <a:r>
              <a:rPr lang="fr-FR" sz="1000" b="1" u="sng" dirty="0" err="1">
                <a:solidFill>
                  <a:schemeClr val="bg1"/>
                </a:solidFill>
              </a:rPr>
              <a:t>Grid</a:t>
            </a:r>
            <a:r>
              <a:rPr lang="fr-FR" sz="1000" b="1" u="sng" dirty="0">
                <a:solidFill>
                  <a:schemeClr val="bg1"/>
                </a:solidFill>
              </a:rPr>
              <a:t> </a:t>
            </a:r>
            <a:r>
              <a:rPr lang="fr-FR" sz="1000" b="1" u="sng" dirty="0" err="1">
                <a:solidFill>
                  <a:schemeClr val="bg1"/>
                </a:solidFill>
              </a:rPr>
              <a:t>definition</a:t>
            </a:r>
            <a:r>
              <a:rPr lang="fr-FR" sz="1000" b="1" u="sng" dirty="0">
                <a:solidFill>
                  <a:schemeClr val="bg1"/>
                </a:solidFill>
              </a:rPr>
              <a:t>  / 2D configuration </a:t>
            </a:r>
            <a:r>
              <a:rPr lang="fr-FR" sz="1000" b="1" u="sng" dirty="0" err="1">
                <a:solidFill>
                  <a:schemeClr val="bg1"/>
                </a:solidFill>
              </a:rPr>
              <a:t>space</a:t>
            </a:r>
            <a:r>
              <a:rPr lang="fr-FR" sz="1000" b="1" u="sng" dirty="0">
                <a:solidFill>
                  <a:schemeClr val="bg1"/>
                </a:solidFill>
              </a:rPr>
              <a:t> </a:t>
            </a:r>
            <a:r>
              <a:rPr lang="fr-FR" sz="1000" dirty="0" err="1">
                <a:solidFill>
                  <a:schemeClr val="bg1"/>
                </a:solidFill>
              </a:rPr>
              <a:t>based</a:t>
            </a:r>
            <a:r>
              <a:rPr lang="fr-FR" sz="1000" dirty="0">
                <a:solidFill>
                  <a:schemeClr val="bg1"/>
                </a:solidFill>
              </a:rPr>
              <a:t> on :</a:t>
            </a:r>
          </a:p>
          <a:p>
            <a:endParaRPr lang="fr-FR" sz="10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000" dirty="0" err="1">
                <a:solidFill>
                  <a:schemeClr val="bg1"/>
                </a:solidFill>
              </a:rPr>
              <a:t>given</a:t>
            </a:r>
            <a:r>
              <a:rPr lang="fr-FR" sz="1000" dirty="0">
                <a:solidFill>
                  <a:schemeClr val="bg1"/>
                </a:solidFill>
              </a:rPr>
              <a:t> obstacle data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the drone altitude,</a:t>
            </a:r>
          </a:p>
          <a:p>
            <a:pPr marL="171450" indent="-171450">
              <a:buFontTx/>
              <a:buChar char="-"/>
            </a:pPr>
            <a:endParaRPr lang="fr-FR" sz="10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the </a:t>
            </a:r>
            <a:r>
              <a:rPr lang="fr-FR" sz="1000" dirty="0" err="1">
                <a:solidFill>
                  <a:schemeClr val="bg1"/>
                </a:solidFill>
              </a:rPr>
              <a:t>safety</a:t>
            </a:r>
            <a:r>
              <a:rPr lang="fr-FR" sz="1000" dirty="0">
                <a:solidFill>
                  <a:schemeClr val="bg1"/>
                </a:solidFill>
              </a:rPr>
              <a:t> margine </a:t>
            </a:r>
            <a:r>
              <a:rPr lang="fr-FR" sz="1000" dirty="0" err="1">
                <a:solidFill>
                  <a:schemeClr val="bg1"/>
                </a:solidFill>
              </a:rPr>
              <a:t>around</a:t>
            </a:r>
            <a:r>
              <a:rPr lang="fr-FR" sz="1000" dirty="0">
                <a:solidFill>
                  <a:schemeClr val="bg1"/>
                </a:solidFill>
              </a:rPr>
              <a:t> obstacles</a:t>
            </a:r>
          </a:p>
          <a:p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CF6A80-E805-44FF-82CF-E9B1509207B4}"/>
              </a:ext>
            </a:extLst>
          </p:cNvPr>
          <p:cNvSpPr/>
          <p:nvPr/>
        </p:nvSpPr>
        <p:spPr>
          <a:xfrm>
            <a:off x="870012" y="3617639"/>
            <a:ext cx="78922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u="sng" dirty="0" err="1"/>
              <a:t>Grid_Start</a:t>
            </a:r>
            <a:r>
              <a:rPr lang="en-US" sz="1000" b="1" u="sng" dirty="0"/>
              <a:t> definition </a:t>
            </a:r>
            <a:r>
              <a:rPr lang="en-US" sz="1000" dirty="0"/>
              <a:t>: Drone’s starting point integration on the grid with the offset adjustment</a:t>
            </a:r>
            <a:endParaRPr lang="fr-FR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A11C0F-DB31-43B6-8EB3-0B3ED00D24E7}"/>
              </a:ext>
            </a:extLst>
          </p:cNvPr>
          <p:cNvSpPr/>
          <p:nvPr/>
        </p:nvSpPr>
        <p:spPr>
          <a:xfrm>
            <a:off x="870012" y="4260246"/>
            <a:ext cx="7892248" cy="69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 err="1"/>
              <a:t>Grid_Goal</a:t>
            </a:r>
            <a:r>
              <a:rPr lang="fr-FR" sz="1000" b="1" u="sng" dirty="0"/>
              <a:t> </a:t>
            </a:r>
            <a:r>
              <a:rPr lang="fr-FR" sz="1000" b="1" u="sng" dirty="0" err="1"/>
              <a:t>definition</a:t>
            </a:r>
            <a:r>
              <a:rPr lang="fr-FR" sz="1000" b="1" u="sng" dirty="0"/>
              <a:t> :</a:t>
            </a:r>
          </a:p>
          <a:p>
            <a:pPr marL="171450" indent="-171450" algn="ctr">
              <a:buFontTx/>
              <a:buChar char="-"/>
            </a:pPr>
            <a:r>
              <a:rPr lang="fr-FR" sz="1000" dirty="0" err="1"/>
              <a:t>Current</a:t>
            </a:r>
            <a:r>
              <a:rPr lang="fr-FR" sz="1000" dirty="0"/>
              <a:t> Location (NED  to </a:t>
            </a:r>
            <a:r>
              <a:rPr lang="fr-FR" sz="1000" dirty="0" err="1"/>
              <a:t>Geodetic</a:t>
            </a:r>
            <a:r>
              <a:rPr lang="fr-FR" sz="1000" dirty="0"/>
              <a:t>) conversion</a:t>
            </a:r>
          </a:p>
          <a:p>
            <a:pPr marL="171450" indent="-171450" algn="ctr">
              <a:buFontTx/>
              <a:buChar char="-"/>
            </a:pPr>
            <a:r>
              <a:rPr lang="fr-FR" sz="1000" dirty="0" err="1"/>
              <a:t>Randomly</a:t>
            </a:r>
            <a:r>
              <a:rPr lang="fr-FR" sz="1000" dirty="0"/>
              <a:t> value addition for the </a:t>
            </a:r>
            <a:r>
              <a:rPr lang="fr-FR" sz="1000" dirty="0" err="1"/>
              <a:t>three</a:t>
            </a:r>
            <a:r>
              <a:rPr lang="fr-FR" sz="1000" dirty="0"/>
              <a:t> </a:t>
            </a:r>
            <a:r>
              <a:rPr lang="fr-FR" sz="1000" dirty="0" err="1"/>
              <a:t>geodetic</a:t>
            </a:r>
            <a:r>
              <a:rPr lang="fr-FR" sz="1000" dirty="0"/>
              <a:t> </a:t>
            </a:r>
            <a:r>
              <a:rPr lang="fr-FR" sz="1000" dirty="0" err="1"/>
              <a:t>parameters</a:t>
            </a:r>
            <a:r>
              <a:rPr lang="fr-FR" sz="1000" dirty="0"/>
              <a:t> (</a:t>
            </a:r>
            <a:r>
              <a:rPr lang="fr-FR" sz="1000" dirty="0" err="1"/>
              <a:t>lon</a:t>
            </a:r>
            <a:r>
              <a:rPr lang="fr-FR" sz="1000" dirty="0"/>
              <a:t>, </a:t>
            </a:r>
            <a:r>
              <a:rPr lang="fr-FR" sz="1000" dirty="0" err="1"/>
              <a:t>lat</a:t>
            </a:r>
            <a:r>
              <a:rPr lang="fr-FR" sz="1000" dirty="0"/>
              <a:t>, alt)</a:t>
            </a:r>
          </a:p>
          <a:p>
            <a:pPr marL="171450" indent="-171450" algn="ctr">
              <a:buFontTx/>
              <a:buChar char="-"/>
            </a:pPr>
            <a:r>
              <a:rPr lang="fr-FR" sz="1000" dirty="0" err="1"/>
              <a:t>Convert</a:t>
            </a:r>
            <a:r>
              <a:rPr lang="fr-FR" sz="1000" dirty="0"/>
              <a:t> back to NED </a:t>
            </a:r>
            <a:r>
              <a:rPr lang="fr-FR" sz="1000" dirty="0" err="1"/>
              <a:t>with</a:t>
            </a:r>
            <a:r>
              <a:rPr lang="fr-FR" sz="1000" dirty="0"/>
              <a:t> the offset </a:t>
            </a:r>
            <a:r>
              <a:rPr lang="fr-FR" sz="1000" dirty="0" err="1"/>
              <a:t>adjustment</a:t>
            </a:r>
            <a:r>
              <a:rPr lang="fr-FR" sz="1000" dirty="0"/>
              <a:t> to </a:t>
            </a:r>
            <a:r>
              <a:rPr lang="fr-FR" sz="1000" dirty="0" err="1"/>
              <a:t>define</a:t>
            </a:r>
            <a:r>
              <a:rPr lang="fr-FR" sz="1000" dirty="0"/>
              <a:t> the </a:t>
            </a:r>
            <a:r>
              <a:rPr lang="fr-FR" sz="1000" dirty="0" err="1"/>
              <a:t>grid_goal</a:t>
            </a:r>
            <a:endParaRPr lang="fr-FR" sz="1000" dirty="0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B7AEA6DD-C29F-4677-AFFA-7A248BF4C811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rot="16200000" flipH="1">
            <a:off x="5675142" y="-477944"/>
            <a:ext cx="232218" cy="18849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DBE56FD2-5246-4C9D-8367-3C533420BC0B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rot="5400000">
            <a:off x="3549311" y="-718852"/>
            <a:ext cx="232218" cy="236674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2ECDB868-71A5-4D76-8B4C-443E68FE24F2}"/>
              </a:ext>
            </a:extLst>
          </p:cNvPr>
          <p:cNvCxnSpPr>
            <a:cxnSpLocks/>
          </p:cNvCxnSpPr>
          <p:nvPr/>
        </p:nvCxnSpPr>
        <p:spPr>
          <a:xfrm rot="5400000">
            <a:off x="5484188" y="2359235"/>
            <a:ext cx="581475" cy="19175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64DCDE64-ED7A-497E-92A3-AB976959B7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0050" y="1989284"/>
            <a:ext cx="290738" cy="2366741"/>
          </a:xfrm>
          <a:prstGeom prst="bentConnector3">
            <a:avLst>
              <a:gd name="adj1" fmla="val 1019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E3923F4-9B96-4A89-853C-BE3565BFC4CA}"/>
              </a:ext>
            </a:extLst>
          </p:cNvPr>
          <p:cNvSpPr/>
          <p:nvPr/>
        </p:nvSpPr>
        <p:spPr>
          <a:xfrm>
            <a:off x="5026240" y="5528955"/>
            <a:ext cx="3736020" cy="26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A* Search</a:t>
            </a:r>
            <a:r>
              <a:rPr lang="en-US" sz="1000" dirty="0"/>
              <a:t> from the </a:t>
            </a:r>
            <a:r>
              <a:rPr lang="en-US" sz="1000" dirty="0" err="1"/>
              <a:t>Grid_Start</a:t>
            </a:r>
            <a:r>
              <a:rPr lang="en-US" sz="1000" dirty="0"/>
              <a:t> to </a:t>
            </a:r>
            <a:r>
              <a:rPr lang="en-US" sz="1000" dirty="0" err="1"/>
              <a:t>Grid_Goal</a:t>
            </a:r>
            <a:r>
              <a:rPr lang="en-US" sz="1000" dirty="0"/>
              <a:t>  </a:t>
            </a:r>
            <a:endParaRPr lang="fr-FR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88B5E3-0E48-4577-9112-F7ECB75F1D7F}"/>
              </a:ext>
            </a:extLst>
          </p:cNvPr>
          <p:cNvSpPr/>
          <p:nvPr/>
        </p:nvSpPr>
        <p:spPr>
          <a:xfrm>
            <a:off x="5026240" y="5860201"/>
            <a:ext cx="3736020" cy="26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Path  + Path_ Cost </a:t>
            </a:r>
            <a:r>
              <a:rPr lang="en-US" sz="1000" dirty="0"/>
              <a:t>Calculation </a:t>
            </a:r>
            <a:endParaRPr lang="fr-FR" sz="1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36EE80-36A2-421C-9B19-A1826563FF97}"/>
              </a:ext>
            </a:extLst>
          </p:cNvPr>
          <p:cNvSpPr/>
          <p:nvPr/>
        </p:nvSpPr>
        <p:spPr>
          <a:xfrm>
            <a:off x="5026240" y="6189672"/>
            <a:ext cx="3736020" cy="26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/>
              <a:t>Prune the </a:t>
            </a:r>
            <a:r>
              <a:rPr lang="fr-FR" sz="1000" b="1" u="sng" dirty="0" err="1"/>
              <a:t>path</a:t>
            </a:r>
            <a:r>
              <a:rPr lang="fr-FR" sz="1000" b="1" u="sng" dirty="0"/>
              <a:t> </a:t>
            </a:r>
            <a:r>
              <a:rPr lang="fr-FR" sz="1000" dirty="0"/>
              <a:t>to </a:t>
            </a:r>
            <a:r>
              <a:rPr lang="fr-FR" sz="1000" dirty="0" err="1"/>
              <a:t>delete</a:t>
            </a:r>
            <a:r>
              <a:rPr lang="fr-FR" sz="1000" dirty="0"/>
              <a:t> the </a:t>
            </a:r>
            <a:r>
              <a:rPr lang="fr-FR" sz="1000" dirty="0" err="1"/>
              <a:t>unneeded</a:t>
            </a:r>
            <a:r>
              <a:rPr lang="fr-FR" sz="1000" dirty="0"/>
              <a:t> </a:t>
            </a:r>
            <a:r>
              <a:rPr lang="fr-FR" sz="1000" dirty="0" err="1"/>
              <a:t>waypoint</a:t>
            </a:r>
            <a:r>
              <a:rPr lang="fr-FR" sz="1000" dirty="0"/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4E55F5-7F89-4D8C-AA95-E7042F70F362}"/>
              </a:ext>
            </a:extLst>
          </p:cNvPr>
          <p:cNvSpPr/>
          <p:nvPr/>
        </p:nvSpPr>
        <p:spPr>
          <a:xfrm>
            <a:off x="5026240" y="6552846"/>
            <a:ext cx="3736020" cy="26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Convert Path to waypoint  </a:t>
            </a:r>
            <a:r>
              <a:rPr lang="en-US" sz="1000" dirty="0"/>
              <a:t>and send the waypoints to the simulator </a:t>
            </a:r>
            <a:endParaRPr lang="fr-FR" sz="1000" dirty="0"/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FB5D4D4C-8713-4385-8E80-5CB9B30C3588}"/>
              </a:ext>
            </a:extLst>
          </p:cNvPr>
          <p:cNvCxnSpPr>
            <a:cxnSpLocks/>
            <a:stCxn id="21" idx="2"/>
            <a:endCxn id="59" idx="0"/>
          </p:cNvCxnSpPr>
          <p:nvPr/>
        </p:nvCxnSpPr>
        <p:spPr>
          <a:xfrm rot="5400000">
            <a:off x="3376701" y="4118597"/>
            <a:ext cx="568293" cy="2375887"/>
          </a:xfrm>
          <a:prstGeom prst="bentConnector3">
            <a:avLst>
              <a:gd name="adj1" fmla="val 31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CB50F9DC-C7B5-4451-B254-EF30022F6691}"/>
              </a:ext>
            </a:extLst>
          </p:cNvPr>
          <p:cNvCxnSpPr>
            <a:cxnSpLocks/>
            <a:stCxn id="21" idx="2"/>
            <a:endCxn id="45" idx="0"/>
          </p:cNvCxnSpPr>
          <p:nvPr/>
        </p:nvCxnSpPr>
        <p:spPr>
          <a:xfrm rot="16200000" flipH="1">
            <a:off x="5618240" y="4252944"/>
            <a:ext cx="506561" cy="2045460"/>
          </a:xfrm>
          <a:prstGeom prst="bentConnector3">
            <a:avLst>
              <a:gd name="adj1" fmla="val 3422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EB7535FC-081E-42F4-9A9A-B1780B369D07}"/>
              </a:ext>
            </a:extLst>
          </p:cNvPr>
          <p:cNvSpPr/>
          <p:nvPr/>
        </p:nvSpPr>
        <p:spPr>
          <a:xfrm>
            <a:off x="1829908" y="5646582"/>
            <a:ext cx="1304279" cy="6894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u="sng" dirty="0">
              <a:solidFill>
                <a:schemeClr val="tx1"/>
              </a:solidFill>
            </a:endParaRPr>
          </a:p>
          <a:p>
            <a:pPr algn="ctr"/>
            <a:r>
              <a:rPr lang="en-US" sz="1000" b="1" u="sng" dirty="0">
                <a:solidFill>
                  <a:schemeClr val="tx1"/>
                </a:solidFill>
              </a:rPr>
              <a:t>Safety State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fr-FR" sz="1000" dirty="0">
                <a:solidFill>
                  <a:schemeClr val="tx1"/>
                </a:solidFill>
              </a:rPr>
              <a:t> </a:t>
            </a:r>
            <a:r>
              <a:rPr lang="fr-FR" sz="1000" b="1" dirty="0">
                <a:solidFill>
                  <a:schemeClr val="tx1"/>
                </a:solidFill>
              </a:rPr>
              <a:t>Landing State</a:t>
            </a:r>
          </a:p>
          <a:p>
            <a:pPr algn="ctr"/>
            <a:endParaRPr lang="fr-FR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34940134-BCDC-4F71-B824-41A34FE27AE7}"/>
              </a:ext>
            </a:extLst>
          </p:cNvPr>
          <p:cNvSpPr/>
          <p:nvPr/>
        </p:nvSpPr>
        <p:spPr>
          <a:xfrm>
            <a:off x="10362092" y="6173235"/>
            <a:ext cx="1431524" cy="689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u="sng" dirty="0"/>
          </a:p>
          <a:p>
            <a:pPr algn="ctr"/>
            <a:endParaRPr lang="fr-FR" sz="1000" b="1" u="sng" dirty="0"/>
          </a:p>
          <a:p>
            <a:pPr algn="ctr"/>
            <a:r>
              <a:rPr lang="fr-FR" sz="1000" b="1" u="sng" dirty="0">
                <a:solidFill>
                  <a:schemeClr val="tx1"/>
                </a:solidFill>
              </a:rPr>
              <a:t>Nominal Case  : </a:t>
            </a:r>
            <a:r>
              <a:rPr lang="fr-FR" sz="1000" b="1" dirty="0" err="1">
                <a:solidFill>
                  <a:schemeClr val="tx1"/>
                </a:solidFill>
              </a:rPr>
              <a:t>Take</a:t>
            </a:r>
            <a:r>
              <a:rPr lang="fr-FR" sz="1000" b="1" dirty="0">
                <a:solidFill>
                  <a:schemeClr val="tx1"/>
                </a:solidFill>
              </a:rPr>
              <a:t> Off State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fr-FR" dirty="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F880FF0F-E38B-48F6-A437-64611537F784}"/>
              </a:ext>
            </a:extLst>
          </p:cNvPr>
          <p:cNvCxnSpPr>
            <a:cxnSpLocks/>
          </p:cNvCxnSpPr>
          <p:nvPr/>
        </p:nvCxnSpPr>
        <p:spPr>
          <a:xfrm flipV="1">
            <a:off x="8905987" y="6673025"/>
            <a:ext cx="1456105" cy="7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EC734F20-601D-480A-A4EE-EC5EB69CB2A8}"/>
              </a:ext>
            </a:extLst>
          </p:cNvPr>
          <p:cNvSpPr txBox="1"/>
          <p:nvPr/>
        </p:nvSpPr>
        <p:spPr>
          <a:xfrm>
            <a:off x="9174727" y="670402"/>
            <a:ext cx="244059" cy="38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E7B0898-ECE0-48B0-BA9D-C1F5DF021CB2}"/>
              </a:ext>
            </a:extLst>
          </p:cNvPr>
          <p:cNvSpPr/>
          <p:nvPr/>
        </p:nvSpPr>
        <p:spPr>
          <a:xfrm>
            <a:off x="9072978" y="3912237"/>
            <a:ext cx="506028" cy="5522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0FFD0B04-D86C-4932-8221-6A2D9234119E}"/>
              </a:ext>
            </a:extLst>
          </p:cNvPr>
          <p:cNvSpPr txBox="1"/>
          <p:nvPr/>
        </p:nvSpPr>
        <p:spPr>
          <a:xfrm>
            <a:off x="9184828" y="4001680"/>
            <a:ext cx="244059" cy="38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28A132F-33C0-412E-92A8-38E2EE8A5EC9}"/>
              </a:ext>
            </a:extLst>
          </p:cNvPr>
          <p:cNvSpPr/>
          <p:nvPr/>
        </p:nvSpPr>
        <p:spPr>
          <a:xfrm>
            <a:off x="9072978" y="1715498"/>
            <a:ext cx="506028" cy="5522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83F8DF6-02CD-45AA-A83E-6D0F7576062B}"/>
              </a:ext>
            </a:extLst>
          </p:cNvPr>
          <p:cNvSpPr txBox="1"/>
          <p:nvPr/>
        </p:nvSpPr>
        <p:spPr>
          <a:xfrm>
            <a:off x="9184828" y="1804941"/>
            <a:ext cx="244059" cy="38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8227106C-F547-4563-BE34-31C1C438E23E}"/>
              </a:ext>
            </a:extLst>
          </p:cNvPr>
          <p:cNvSpPr/>
          <p:nvPr/>
        </p:nvSpPr>
        <p:spPr>
          <a:xfrm>
            <a:off x="9129599" y="5438386"/>
            <a:ext cx="520427" cy="4179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22B70FE-0971-4F72-9842-5177E33BF453}"/>
              </a:ext>
            </a:extLst>
          </p:cNvPr>
          <p:cNvSpPr txBox="1"/>
          <p:nvPr/>
        </p:nvSpPr>
        <p:spPr>
          <a:xfrm>
            <a:off x="9250494" y="5447643"/>
            <a:ext cx="244059" cy="38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837DBB14-664E-48DF-BDFD-7AF51B4E82F8}"/>
              </a:ext>
            </a:extLst>
          </p:cNvPr>
          <p:cNvSpPr/>
          <p:nvPr/>
        </p:nvSpPr>
        <p:spPr>
          <a:xfrm>
            <a:off x="9143540" y="5996998"/>
            <a:ext cx="520427" cy="4179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9523B95E-E573-43D3-9796-273ED51C9218}"/>
              </a:ext>
            </a:extLst>
          </p:cNvPr>
          <p:cNvSpPr txBox="1"/>
          <p:nvPr/>
        </p:nvSpPr>
        <p:spPr>
          <a:xfrm>
            <a:off x="9264435" y="6006255"/>
            <a:ext cx="244059" cy="38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07739039-028D-49A7-B045-8B28369AB4B8}"/>
              </a:ext>
            </a:extLst>
          </p:cNvPr>
          <p:cNvSpPr/>
          <p:nvPr/>
        </p:nvSpPr>
        <p:spPr>
          <a:xfrm>
            <a:off x="9143540" y="6420257"/>
            <a:ext cx="520427" cy="4179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80DFB8D0-8131-4185-9F1A-CDC7D50143BA}"/>
              </a:ext>
            </a:extLst>
          </p:cNvPr>
          <p:cNvSpPr txBox="1"/>
          <p:nvPr/>
        </p:nvSpPr>
        <p:spPr>
          <a:xfrm>
            <a:off x="9264435" y="6429514"/>
            <a:ext cx="244059" cy="38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7212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033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Bourdoncle Jean-Yves</dc:creator>
  <cp:lastModifiedBy>Bourdoncle Jean-Yves</cp:lastModifiedBy>
  <cp:revision>28</cp:revision>
  <dcterms:created xsi:type="dcterms:W3CDTF">2020-02-02T09:35:16Z</dcterms:created>
  <dcterms:modified xsi:type="dcterms:W3CDTF">2020-02-02T16:57:05Z</dcterms:modified>
</cp:coreProperties>
</file>