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66" r:id="rId4"/>
    <p:sldId id="263" r:id="rId5"/>
    <p:sldId id="281" r:id="rId6"/>
    <p:sldId id="280" r:id="rId7"/>
    <p:sldId id="290" r:id="rId8"/>
    <p:sldId id="282" r:id="rId9"/>
    <p:sldId id="291" r:id="rId10"/>
    <p:sldId id="284" r:id="rId11"/>
    <p:sldId id="283" r:id="rId12"/>
    <p:sldId id="292" r:id="rId13"/>
    <p:sldId id="285" r:id="rId14"/>
    <p:sldId id="293" r:id="rId15"/>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93300"/>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0" autoAdjust="0"/>
    <p:restoredTop sz="94660"/>
  </p:normalViewPr>
  <p:slideViewPr>
    <p:cSldViewPr snapToGrid="0">
      <p:cViewPr>
        <p:scale>
          <a:sx n="70" d="100"/>
          <a:sy n="70" d="100"/>
        </p:scale>
        <p:origin x="133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47153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310397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407574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412170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205140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334532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47859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378624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13756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349053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91FA35E-EB3C-49BF-86BD-B8EFB0A6CFC5}" type="datetimeFigureOut">
              <a:rPr lang="zh-CN" altLang="en-US" smtClean="0"/>
              <a:t>2019/12/11 Wed</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416870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FA35E-EB3C-49BF-86BD-B8EFB0A6CFC5}" type="datetimeFigureOut">
              <a:rPr lang="zh-CN" altLang="en-US" smtClean="0"/>
              <a:t>2019/12/11 Wed</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AFB94-0F5D-4847-872B-E65B79AE977A}" type="slidenum">
              <a:rPr lang="zh-CN" altLang="en-US" smtClean="0"/>
              <a:t>‹#›</a:t>
            </a:fld>
            <a:endParaRPr lang="zh-CN" altLang="en-US"/>
          </a:p>
        </p:txBody>
      </p:sp>
    </p:spTree>
    <p:extLst>
      <p:ext uri="{BB962C8B-B14F-4D97-AF65-F5344CB8AC3E}">
        <p14:creationId xmlns:p14="http://schemas.microsoft.com/office/powerpoint/2010/main" val="76837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c/airbnb-recruiting-new-user-booking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7454" y="4661543"/>
            <a:ext cx="9144000" cy="1059840"/>
          </a:xfrm>
        </p:spPr>
        <p:txBody>
          <a:bodyPr>
            <a:noAutofit/>
          </a:bodyPr>
          <a:lstStyle/>
          <a:p>
            <a:r>
              <a:rPr lang="en-US" altLang="zh-CN" sz="4400" b="1" dirty="0" smtClean="0">
                <a:solidFill>
                  <a:srgbClr val="FFC000"/>
                </a:solidFill>
                <a:latin typeface="+mn-lt"/>
                <a:ea typeface="+mn-ea"/>
                <a:cs typeface="+mn-ea"/>
                <a:sym typeface="+mn-lt"/>
              </a:rPr>
              <a:t>Airbnb</a:t>
            </a:r>
            <a:r>
              <a:rPr lang="zh-CN" altLang="en-US" sz="4400" b="1" dirty="0" smtClean="0">
                <a:solidFill>
                  <a:srgbClr val="FFC000"/>
                </a:solidFill>
                <a:latin typeface="+mn-lt"/>
                <a:ea typeface="+mn-ea"/>
                <a:cs typeface="+mn-ea"/>
                <a:sym typeface="+mn-lt"/>
              </a:rPr>
              <a:t> </a:t>
            </a:r>
            <a:r>
              <a:rPr lang="en-US" altLang="zh-CN" sz="4400" b="1" dirty="0" smtClean="0">
                <a:solidFill>
                  <a:srgbClr val="FFC000"/>
                </a:solidFill>
                <a:latin typeface="+mn-lt"/>
                <a:ea typeface="+mn-ea"/>
                <a:cs typeface="+mn-ea"/>
                <a:sym typeface="+mn-lt"/>
              </a:rPr>
              <a:t>Product Analytics Report</a:t>
            </a:r>
            <a:endParaRPr lang="zh-CN" altLang="en-US" sz="4400" b="1" dirty="0">
              <a:solidFill>
                <a:srgbClr val="FFC000"/>
              </a:solidFill>
              <a:latin typeface="+mn-lt"/>
              <a:ea typeface="+mn-ea"/>
              <a:cs typeface="+mn-ea"/>
              <a:sym typeface="+mn-lt"/>
            </a:endParaRPr>
          </a:p>
        </p:txBody>
      </p:sp>
      <p:sp>
        <p:nvSpPr>
          <p:cNvPr id="3" name="副标题 2"/>
          <p:cNvSpPr>
            <a:spLocks noGrp="1"/>
          </p:cNvSpPr>
          <p:nvPr>
            <p:ph type="subTitle" idx="1"/>
          </p:nvPr>
        </p:nvSpPr>
        <p:spPr>
          <a:xfrm>
            <a:off x="9762119" y="5931877"/>
            <a:ext cx="2450123" cy="805839"/>
          </a:xfrm>
        </p:spPr>
        <p:txBody>
          <a:bodyPr/>
          <a:lstStyle/>
          <a:p>
            <a:r>
              <a:rPr lang="en-US" altLang="zh-CN" b="1" dirty="0" smtClean="0">
                <a:cs typeface="+mn-ea"/>
                <a:sym typeface="+mn-lt"/>
              </a:rPr>
              <a:t>Team 4</a:t>
            </a:r>
            <a:endParaRPr lang="en-US" altLang="zh-CN" b="1" dirty="0">
              <a:cs typeface="+mn-ea"/>
              <a:sym typeface="+mn-lt"/>
            </a:endParaRPr>
          </a:p>
          <a:p>
            <a:r>
              <a:rPr lang="en-US" altLang="zh-CN" sz="1600" b="1" dirty="0" smtClean="0">
                <a:cs typeface="+mn-ea"/>
                <a:sym typeface="+mn-lt"/>
              </a:rPr>
              <a:t>2019-05-14</a:t>
            </a:r>
          </a:p>
        </p:txBody>
      </p:sp>
      <p:pic>
        <p:nvPicPr>
          <p:cNvPr id="4" name="图片 3"/>
          <p:cNvPicPr>
            <a:picLocks noChangeAspect="1"/>
          </p:cNvPicPr>
          <p:nvPr/>
        </p:nvPicPr>
        <p:blipFill>
          <a:blip r:embed="rId2"/>
          <a:stretch>
            <a:fillRect/>
          </a:stretch>
        </p:blipFill>
        <p:spPr>
          <a:xfrm>
            <a:off x="0" y="276486"/>
            <a:ext cx="12192000" cy="4311636"/>
          </a:xfrm>
          <a:prstGeom prst="rect">
            <a:avLst/>
          </a:prstGeom>
        </p:spPr>
      </p:pic>
    </p:spTree>
    <p:extLst>
      <p:ext uri="{BB962C8B-B14F-4D97-AF65-F5344CB8AC3E}">
        <p14:creationId xmlns:p14="http://schemas.microsoft.com/office/powerpoint/2010/main" val="4174749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724695" y="1204236"/>
            <a:ext cx="3464257" cy="5355312"/>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b="1" i="1" dirty="0" smtClean="0">
                <a:cs typeface="+mn-ea"/>
                <a:sym typeface="+mn-lt"/>
              </a:rPr>
              <a:t>From </a:t>
            </a:r>
            <a:r>
              <a:rPr lang="en-US" altLang="zh-CN" b="1" i="1" dirty="0">
                <a:cs typeface="+mn-ea"/>
                <a:sym typeface="+mn-lt"/>
              </a:rPr>
              <a:t>the visualization </a:t>
            </a:r>
            <a:r>
              <a:rPr lang="en-US" altLang="zh-CN" b="1" i="1" dirty="0" smtClean="0">
                <a:cs typeface="+mn-ea"/>
                <a:sym typeface="+mn-lt"/>
              </a:rPr>
              <a:t>results:</a:t>
            </a:r>
            <a:endParaRPr lang="en-US" altLang="zh-CN" b="1" i="1" dirty="0">
              <a:cs typeface="+mn-ea"/>
              <a:sym typeface="+mn-lt"/>
            </a:endParaRPr>
          </a:p>
          <a:p>
            <a:r>
              <a:rPr lang="en-US" altLang="zh-CN" dirty="0" smtClean="0">
                <a:cs typeface="+mn-ea"/>
                <a:sym typeface="+mn-lt"/>
              </a:rPr>
              <a:t>Airbnb's </a:t>
            </a:r>
            <a:r>
              <a:rPr lang="en-US" altLang="zh-CN" dirty="0">
                <a:cs typeface="+mn-ea"/>
                <a:sym typeface="+mn-lt"/>
              </a:rPr>
              <a:t>user growth curve is healthy, flat in the early period (before 2011), and began to grow rapidly after February 2012.</a:t>
            </a:r>
          </a:p>
          <a:p>
            <a:r>
              <a:rPr lang="en-US" altLang="zh-CN" dirty="0" smtClean="0">
                <a:cs typeface="+mn-ea"/>
                <a:sym typeface="+mn-lt"/>
              </a:rPr>
              <a:t>After 2012, the </a:t>
            </a:r>
            <a:r>
              <a:rPr lang="en-US" altLang="zh-CN" dirty="0">
                <a:cs typeface="+mn-ea"/>
                <a:sym typeface="+mn-lt"/>
              </a:rPr>
              <a:t>growth rate </a:t>
            </a:r>
            <a:r>
              <a:rPr lang="en-US" altLang="zh-CN" dirty="0" smtClean="0">
                <a:cs typeface="+mn-ea"/>
                <a:sym typeface="+mn-lt"/>
              </a:rPr>
              <a:t>is </a:t>
            </a:r>
            <a:r>
              <a:rPr lang="en-US" altLang="zh-CN" dirty="0">
                <a:cs typeface="+mn-ea"/>
                <a:sym typeface="+mn-lt"/>
              </a:rPr>
              <a:t>fast.</a:t>
            </a:r>
          </a:p>
          <a:p>
            <a:endParaRPr lang="en-US" altLang="zh-CN" dirty="0">
              <a:cs typeface="+mn-ea"/>
              <a:sym typeface="+mn-lt"/>
            </a:endParaRPr>
          </a:p>
          <a:p>
            <a:r>
              <a:rPr lang="en-US" altLang="zh-CN" dirty="0">
                <a:cs typeface="+mn-ea"/>
                <a:sym typeface="+mn-lt"/>
              </a:rPr>
              <a:t>The regularity of the increase of new users of </a:t>
            </a:r>
            <a:r>
              <a:rPr lang="en-US" altLang="zh-CN" dirty="0" smtClean="0">
                <a:cs typeface="+mn-ea"/>
                <a:sym typeface="+mn-lt"/>
              </a:rPr>
              <a:t>Airbnb: </a:t>
            </a:r>
            <a:r>
              <a:rPr lang="en-US" altLang="zh-CN" dirty="0">
                <a:cs typeface="+mn-ea"/>
                <a:sym typeface="+mn-lt"/>
              </a:rPr>
              <a:t>from January to July of each year, </a:t>
            </a:r>
            <a:r>
              <a:rPr lang="en-US" altLang="zh-CN" dirty="0" smtClean="0">
                <a:cs typeface="+mn-ea"/>
                <a:sym typeface="+mn-lt"/>
              </a:rPr>
              <a:t>Airbnb </a:t>
            </a:r>
            <a:r>
              <a:rPr lang="en-US" altLang="zh-CN" dirty="0">
                <a:cs typeface="+mn-ea"/>
                <a:sym typeface="+mn-lt"/>
              </a:rPr>
              <a:t>will usher in the peak of user growth. It is considered that summer (Northern Hemisphere) is the peak season of travel, and short-rent products are a type of travel consumption</a:t>
            </a:r>
            <a:r>
              <a:rPr lang="en-US" altLang="zh-CN" dirty="0" smtClean="0">
                <a:cs typeface="+mn-ea"/>
                <a:sym typeface="+mn-lt"/>
              </a:rPr>
              <a:t>.</a:t>
            </a:r>
            <a:endParaRPr lang="zh-CN" altLang="en-US" dirty="0">
              <a:cs typeface="+mn-ea"/>
              <a:sym typeface="+mn-lt"/>
            </a:endParaRPr>
          </a:p>
        </p:txBody>
      </p:sp>
      <p:sp>
        <p:nvSpPr>
          <p:cNvPr id="9" name="文本框 8"/>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a:t>
            </a:r>
            <a:r>
              <a:rPr lang="en-US" dirty="0" smtClean="0">
                <a:solidFill>
                  <a:schemeClr val="bg1"/>
                </a:solidFill>
                <a:cs typeface="+mn-ea"/>
              </a:rPr>
              <a:t>Promotion </a:t>
            </a:r>
            <a:r>
              <a:rPr lang="en-US" dirty="0">
                <a:solidFill>
                  <a:schemeClr val="bg1"/>
                </a:solidFill>
                <a:cs typeface="+mn-ea"/>
              </a:rPr>
              <a:t>C</a:t>
            </a:r>
            <a:r>
              <a:rPr lang="en-US" dirty="0" smtClean="0">
                <a:solidFill>
                  <a:schemeClr val="bg1"/>
                </a:solidFill>
                <a:cs typeface="+mn-ea"/>
              </a:rPr>
              <a:t>hannel </a:t>
            </a:r>
            <a:r>
              <a:rPr lang="en-US" dirty="0">
                <a:solidFill>
                  <a:schemeClr val="bg1"/>
                </a:solidFill>
                <a:cs typeface="+mn-ea"/>
              </a:rPr>
              <a:t>A</a:t>
            </a:r>
            <a:r>
              <a:rPr lang="en-US" dirty="0" smtClean="0">
                <a:solidFill>
                  <a:schemeClr val="bg1"/>
                </a:solidFill>
                <a:cs typeface="+mn-ea"/>
              </a:rPr>
              <a:t>nalysis </a:t>
            </a:r>
            <a:endParaRPr lang="en-US" dirty="0">
              <a:solidFill>
                <a:schemeClr val="bg1"/>
              </a:solidFill>
              <a:cs typeface="+mn-ea"/>
            </a:endParaRPr>
          </a:p>
        </p:txBody>
      </p:sp>
      <p:sp>
        <p:nvSpPr>
          <p:cNvPr id="10" name="文本框 9"/>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smtClean="0">
                <a:solidFill>
                  <a:schemeClr val="bg1"/>
                </a:solidFill>
                <a:cs typeface="+mn-ea"/>
                <a:sym typeface="+mn-lt"/>
              </a:rPr>
              <a:t>3</a:t>
            </a:r>
            <a:endParaRPr lang="zh-CN" altLang="en-US" dirty="0">
              <a:solidFill>
                <a:schemeClr val="bg1"/>
              </a:solidFill>
              <a:cs typeface="+mn-ea"/>
              <a:sym typeface="+mn-lt"/>
            </a:endParaRPr>
          </a:p>
        </p:txBody>
      </p:sp>
      <p:grpSp>
        <p:nvGrpSpPr>
          <p:cNvPr id="14" name="组合 13"/>
          <p:cNvGrpSpPr/>
          <p:nvPr/>
        </p:nvGrpSpPr>
        <p:grpSpPr>
          <a:xfrm>
            <a:off x="871965" y="1371600"/>
            <a:ext cx="6987446" cy="4532896"/>
            <a:chOff x="-4897389" y="368298"/>
            <a:chExt cx="10639425" cy="6191250"/>
          </a:xfrm>
        </p:grpSpPr>
        <p:grpSp>
          <p:nvGrpSpPr>
            <p:cNvPr id="8" name="组合 7"/>
            <p:cNvGrpSpPr/>
            <p:nvPr/>
          </p:nvGrpSpPr>
          <p:grpSpPr>
            <a:xfrm>
              <a:off x="-4897389" y="368298"/>
              <a:ext cx="10639425" cy="6191250"/>
              <a:chOff x="6565745" y="368298"/>
              <a:chExt cx="10639425" cy="6191250"/>
            </a:xfrm>
          </p:grpSpPr>
          <p:grpSp>
            <p:nvGrpSpPr>
              <p:cNvPr id="5" name="组合 4"/>
              <p:cNvGrpSpPr/>
              <p:nvPr/>
            </p:nvGrpSpPr>
            <p:grpSpPr>
              <a:xfrm>
                <a:off x="6565745" y="368298"/>
                <a:ext cx="10639425" cy="6191250"/>
                <a:chOff x="4671631" y="368298"/>
                <a:chExt cx="10639425" cy="6191250"/>
              </a:xfrm>
            </p:grpSpPr>
            <p:pic>
              <p:nvPicPr>
                <p:cNvPr id="2" name="图片 1"/>
                <p:cNvPicPr>
                  <a:picLocks noChangeAspect="1"/>
                </p:cNvPicPr>
                <p:nvPr/>
              </p:nvPicPr>
              <p:blipFill>
                <a:blip r:embed="rId2"/>
                <a:stretch>
                  <a:fillRect/>
                </a:stretch>
              </p:blipFill>
              <p:spPr>
                <a:xfrm>
                  <a:off x="4671631" y="368298"/>
                  <a:ext cx="10639425" cy="6191250"/>
                </a:xfrm>
                <a:prstGeom prst="rect">
                  <a:avLst/>
                </a:prstGeom>
              </p:spPr>
            </p:pic>
            <p:sp>
              <p:nvSpPr>
                <p:cNvPr id="3" name="矩形 2"/>
                <p:cNvSpPr/>
                <p:nvPr/>
              </p:nvSpPr>
              <p:spPr>
                <a:xfrm>
                  <a:off x="7389845" y="4077478"/>
                  <a:ext cx="1586204" cy="233265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矩形 11"/>
              <p:cNvSpPr/>
              <p:nvPr/>
            </p:nvSpPr>
            <p:spPr>
              <a:xfrm>
                <a:off x="11346023" y="2761734"/>
                <a:ext cx="1110343" cy="364839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矩形 12"/>
            <p:cNvSpPr/>
            <p:nvPr/>
          </p:nvSpPr>
          <p:spPr>
            <a:xfrm>
              <a:off x="2381095" y="1449718"/>
              <a:ext cx="2249703" cy="496041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1963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a:t>
            </a:r>
            <a:r>
              <a:rPr lang="en-US" dirty="0">
                <a:solidFill>
                  <a:schemeClr val="bg1"/>
                </a:solidFill>
                <a:cs typeface="+mn-ea"/>
              </a:rPr>
              <a:t>Promotion Channel Analysis </a:t>
            </a: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smtClean="0">
                <a:solidFill>
                  <a:schemeClr val="bg1"/>
                </a:solidFill>
                <a:cs typeface="+mn-ea"/>
                <a:sym typeface="+mn-lt"/>
              </a:rPr>
              <a:t>3</a:t>
            </a:r>
            <a:endParaRPr lang="zh-CN" altLang="en-US" dirty="0">
              <a:solidFill>
                <a:schemeClr val="bg1"/>
              </a:solidFill>
              <a:cs typeface="+mn-ea"/>
              <a:sym typeface="+mn-lt"/>
            </a:endParaRPr>
          </a:p>
        </p:txBody>
      </p:sp>
      <p:sp>
        <p:nvSpPr>
          <p:cNvPr id="7" name="文本框 6"/>
          <p:cNvSpPr txBox="1"/>
          <p:nvPr/>
        </p:nvSpPr>
        <p:spPr>
          <a:xfrm>
            <a:off x="8675574" y="65624"/>
            <a:ext cx="3516426"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b="1" dirty="0" smtClean="0">
                <a:cs typeface="+mn-ea"/>
                <a:sym typeface="+mn-lt"/>
              </a:rPr>
              <a:t>Channel </a:t>
            </a:r>
            <a:r>
              <a:rPr lang="en-US" altLang="zh-CN" b="1" dirty="0">
                <a:cs typeface="+mn-ea"/>
                <a:sym typeface="+mn-lt"/>
              </a:rPr>
              <a:t>registration volume:</a:t>
            </a:r>
          </a:p>
          <a:p>
            <a:r>
              <a:rPr lang="en-US" altLang="zh-CN" dirty="0" smtClean="0">
                <a:cs typeface="+mn-ea"/>
                <a:sym typeface="+mn-lt"/>
              </a:rPr>
              <a:t>Airbnb </a:t>
            </a:r>
            <a:r>
              <a:rPr lang="en-US" altLang="zh-CN" dirty="0">
                <a:cs typeface="+mn-ea"/>
                <a:sym typeface="+mn-lt"/>
              </a:rPr>
              <a:t>’s overall channel conversion rate is performing well, with most channels having conversion rates above 30%.</a:t>
            </a:r>
          </a:p>
          <a:p>
            <a:pPr marL="285750" indent="-285750">
              <a:buFont typeface="Arial" panose="020B0604020202020204" pitchFamily="34" charset="0"/>
              <a:buChar char="•"/>
            </a:pPr>
            <a:r>
              <a:rPr lang="en-US" altLang="zh-CN" dirty="0" smtClean="0">
                <a:cs typeface="+mn-ea"/>
                <a:sym typeface="+mn-lt"/>
              </a:rPr>
              <a:t>Google </a:t>
            </a:r>
            <a:r>
              <a:rPr lang="en-US" altLang="zh-CN" dirty="0">
                <a:cs typeface="+mn-ea"/>
                <a:sym typeface="+mn-lt"/>
              </a:rPr>
              <a:t>Auctions (SEM</a:t>
            </a:r>
            <a:r>
              <a:rPr lang="en-US" altLang="zh-CN" dirty="0" smtClean="0">
                <a:cs typeface="+mn-ea"/>
                <a:sym typeface="+mn-lt"/>
              </a:rPr>
              <a:t>) performed the best, </a:t>
            </a:r>
            <a:r>
              <a:rPr lang="en-US" altLang="zh-CN" dirty="0">
                <a:cs typeface="+mn-ea"/>
                <a:sym typeface="+mn-lt"/>
              </a:rPr>
              <a:t>where the number of registered brand auctions was greater than the number of non-brand auctions.</a:t>
            </a:r>
          </a:p>
          <a:p>
            <a:pPr marL="285750" indent="-285750">
              <a:buFont typeface="Arial" panose="020B0604020202020204" pitchFamily="34" charset="0"/>
              <a:buChar char="•"/>
            </a:pPr>
            <a:r>
              <a:rPr lang="en-US" altLang="zh-CN" dirty="0">
                <a:cs typeface="+mn-ea"/>
                <a:sym typeface="+mn-lt"/>
              </a:rPr>
              <a:t>The number of channel registrations conforms to the Pareto principle, and the registration volume of the first 7 channels (a total of 40 channels are promoted) has accounted for more than 90% of the total channel sources of </a:t>
            </a:r>
            <a:r>
              <a:rPr lang="en-US" altLang="zh-CN" dirty="0" smtClean="0">
                <a:cs typeface="+mn-ea"/>
                <a:sym typeface="+mn-lt"/>
              </a:rPr>
              <a:t>Airbnb.</a:t>
            </a:r>
            <a:endParaRPr lang="en-US" altLang="zh-CN" dirty="0">
              <a:cs typeface="+mn-ea"/>
              <a:sym typeface="+mn-lt"/>
            </a:endParaRPr>
          </a:p>
          <a:p>
            <a:pPr marL="285750" indent="-285750">
              <a:buFont typeface="Arial" panose="020B0604020202020204" pitchFamily="34" charset="0"/>
              <a:buChar char="•"/>
            </a:pPr>
            <a:r>
              <a:rPr lang="en-US" altLang="zh-CN" dirty="0">
                <a:cs typeface="+mn-ea"/>
                <a:sym typeface="+mn-lt"/>
              </a:rPr>
              <a:t>content-</a:t>
            </a:r>
            <a:r>
              <a:rPr lang="en-US" altLang="zh-CN" dirty="0" err="1">
                <a:cs typeface="+mn-ea"/>
                <a:sym typeface="+mn-lt"/>
              </a:rPr>
              <a:t>google's</a:t>
            </a:r>
            <a:r>
              <a:rPr lang="en-US" altLang="zh-CN" dirty="0">
                <a:cs typeface="+mn-ea"/>
                <a:sym typeface="+mn-lt"/>
              </a:rPr>
              <a:t> 14.82% conversion rate is lower than other </a:t>
            </a:r>
            <a:r>
              <a:rPr lang="en-US" altLang="zh-CN" dirty="0" smtClean="0">
                <a:cs typeface="+mn-ea"/>
                <a:sym typeface="+mn-lt"/>
              </a:rPr>
              <a:t>channels’ conversion rate.</a:t>
            </a:r>
            <a:endParaRPr lang="en-US" altLang="zh-CN" dirty="0">
              <a:cs typeface="+mn-ea"/>
              <a:sym typeface="+mn-lt"/>
            </a:endParaRPr>
          </a:p>
        </p:txBody>
      </p:sp>
      <p:grpSp>
        <p:nvGrpSpPr>
          <p:cNvPr id="6" name="组合 5"/>
          <p:cNvGrpSpPr/>
          <p:nvPr/>
        </p:nvGrpSpPr>
        <p:grpSpPr>
          <a:xfrm>
            <a:off x="871966" y="1543467"/>
            <a:ext cx="7684206" cy="4454562"/>
            <a:chOff x="-5590811" y="1260438"/>
            <a:chExt cx="9648825" cy="6496050"/>
          </a:xfrm>
        </p:grpSpPr>
        <p:pic>
          <p:nvPicPr>
            <p:cNvPr id="3" name="图片 2"/>
            <p:cNvPicPr>
              <a:picLocks noChangeAspect="1"/>
            </p:cNvPicPr>
            <p:nvPr/>
          </p:nvPicPr>
          <p:blipFill>
            <a:blip r:embed="rId2"/>
            <a:stretch>
              <a:fillRect/>
            </a:stretch>
          </p:blipFill>
          <p:spPr>
            <a:xfrm>
              <a:off x="-5590811" y="1260438"/>
              <a:ext cx="9648825" cy="6496050"/>
            </a:xfrm>
            <a:prstGeom prst="rect">
              <a:avLst/>
            </a:prstGeom>
          </p:spPr>
        </p:pic>
        <p:sp>
          <p:nvSpPr>
            <p:cNvPr id="4" name="圆角矩形 3"/>
            <p:cNvSpPr/>
            <p:nvPr/>
          </p:nvSpPr>
          <p:spPr>
            <a:xfrm>
              <a:off x="-186259" y="5421086"/>
              <a:ext cx="3124744" cy="509324"/>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C</a:t>
              </a:r>
              <a:r>
                <a:rPr lang="en-US" altLang="zh-CN" sz="1100" dirty="0" smtClean="0"/>
                <a:t>onversion Rate</a:t>
              </a:r>
            </a:p>
            <a:p>
              <a:pPr marL="285750" indent="-285750">
                <a:buFont typeface="Wingdings" panose="05000000000000000000" pitchFamily="2" charset="2"/>
                <a:buChar char="v"/>
              </a:pPr>
              <a:r>
                <a:rPr lang="en-US" sz="900" dirty="0" smtClean="0"/>
                <a:t>Content_google:0.1482090042720999</a:t>
              </a:r>
              <a:endParaRPr lang="en-US" sz="1100" dirty="0"/>
            </a:p>
          </p:txBody>
        </p:sp>
      </p:grpSp>
    </p:spTree>
    <p:extLst>
      <p:ext uri="{BB962C8B-B14F-4D97-AF65-F5344CB8AC3E}">
        <p14:creationId xmlns:p14="http://schemas.microsoft.com/office/powerpoint/2010/main" val="2080281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Promotion Channel Analysis </a:t>
            </a: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smtClean="0">
                <a:solidFill>
                  <a:schemeClr val="bg1"/>
                </a:solidFill>
                <a:cs typeface="+mn-ea"/>
                <a:sym typeface="+mn-lt"/>
              </a:rPr>
              <a:t>3</a:t>
            </a:r>
            <a:endParaRPr lang="zh-CN" altLang="en-US" dirty="0">
              <a:solidFill>
                <a:schemeClr val="bg1"/>
              </a:solidFill>
              <a:cs typeface="+mn-ea"/>
              <a:sym typeface="+mn-lt"/>
            </a:endParaRPr>
          </a:p>
        </p:txBody>
      </p:sp>
      <p:sp>
        <p:nvSpPr>
          <p:cNvPr id="7" name="文本框 6"/>
          <p:cNvSpPr txBox="1"/>
          <p:nvPr/>
        </p:nvSpPr>
        <p:spPr>
          <a:xfrm>
            <a:off x="9053941" y="1737620"/>
            <a:ext cx="3138059" cy="3693319"/>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dirty="0" smtClean="0">
                <a:cs typeface="+mn-ea"/>
                <a:sym typeface="+mn-lt"/>
              </a:rPr>
              <a:t>In </a:t>
            </a:r>
            <a:r>
              <a:rPr lang="en-US" altLang="zh-CN" dirty="0">
                <a:cs typeface="+mn-ea"/>
                <a:sym typeface="+mn-lt"/>
              </a:rPr>
              <a:t>terms of </a:t>
            </a:r>
            <a:r>
              <a:rPr lang="en-US" altLang="zh-CN" b="1" i="1" dirty="0">
                <a:cs typeface="+mn-ea"/>
                <a:sym typeface="+mn-lt"/>
              </a:rPr>
              <a:t>marketing content</a:t>
            </a:r>
            <a:r>
              <a:rPr lang="en-US" altLang="zh-CN" dirty="0">
                <a:cs typeface="+mn-ea"/>
                <a:sym typeface="+mn-lt"/>
              </a:rPr>
              <a:t>:</a:t>
            </a:r>
          </a:p>
          <a:p>
            <a:endParaRPr lang="en-US" altLang="zh-CN" dirty="0">
              <a:cs typeface="+mn-ea"/>
              <a:sym typeface="+mn-lt"/>
            </a:endParaRPr>
          </a:p>
          <a:p>
            <a:pPr marL="285750" indent="-285750">
              <a:buFont typeface="Arial" panose="020B0604020202020204" pitchFamily="34" charset="0"/>
              <a:buChar char="•"/>
            </a:pPr>
            <a:r>
              <a:rPr lang="en-US" altLang="zh-CN" dirty="0">
                <a:cs typeface="+mn-ea"/>
                <a:sym typeface="+mn-lt"/>
              </a:rPr>
              <a:t>The statistical function is abnormal and the data tracking effect is poor.</a:t>
            </a:r>
          </a:p>
          <a:p>
            <a:pPr marL="285750" indent="-285750">
              <a:buFont typeface="Arial" panose="020B0604020202020204" pitchFamily="34" charset="0"/>
              <a:buChar char="•"/>
            </a:pPr>
            <a:r>
              <a:rPr lang="en-US" altLang="zh-CN" dirty="0">
                <a:cs typeface="+mn-ea"/>
                <a:sym typeface="+mn-lt"/>
              </a:rPr>
              <a:t>The conversion rate of linked and omg marketing content is good.</a:t>
            </a:r>
          </a:p>
          <a:p>
            <a:pPr marL="285750" indent="-285750">
              <a:buFont typeface="Arial" panose="020B0604020202020204" pitchFamily="34" charset="0"/>
              <a:buChar char="•"/>
            </a:pPr>
            <a:r>
              <a:rPr lang="en-US" altLang="zh-CN" dirty="0">
                <a:cs typeface="+mn-ea"/>
                <a:sym typeface="+mn-lt"/>
              </a:rPr>
              <a:t>Compared with other marketing content, the conversion rate of local ops is very low.</a:t>
            </a:r>
            <a:endParaRPr lang="zh-CN" altLang="en-US" dirty="0">
              <a:cs typeface="+mn-ea"/>
              <a:sym typeface="+mn-lt"/>
            </a:endParaRPr>
          </a:p>
        </p:txBody>
      </p:sp>
      <p:pic>
        <p:nvPicPr>
          <p:cNvPr id="3" name="图片 2"/>
          <p:cNvPicPr>
            <a:picLocks noChangeAspect="1"/>
          </p:cNvPicPr>
          <p:nvPr/>
        </p:nvPicPr>
        <p:blipFill>
          <a:blip r:embed="rId2"/>
          <a:stretch>
            <a:fillRect/>
          </a:stretch>
        </p:blipFill>
        <p:spPr>
          <a:xfrm>
            <a:off x="871965" y="1737620"/>
            <a:ext cx="7536317" cy="4822945"/>
          </a:xfrm>
          <a:prstGeom prst="rect">
            <a:avLst/>
          </a:prstGeom>
        </p:spPr>
      </p:pic>
    </p:spTree>
    <p:extLst>
      <p:ext uri="{BB962C8B-B14F-4D97-AF65-F5344CB8AC3E}">
        <p14:creationId xmlns:p14="http://schemas.microsoft.com/office/powerpoint/2010/main" val="3305528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smtClean="0">
                <a:solidFill>
                  <a:schemeClr val="bg1"/>
                </a:solidFill>
                <a:cs typeface="+mn-ea"/>
                <a:sym typeface="+mn-lt"/>
              </a:rPr>
              <a:t>Airbnb </a:t>
            </a:r>
            <a:r>
              <a:rPr lang="en-US" dirty="0" smtClean="0">
                <a:solidFill>
                  <a:schemeClr val="bg1"/>
                </a:solidFill>
              </a:rPr>
              <a:t>Funnel Analysis </a:t>
            </a:r>
            <a:endParaRPr lang="en-US" dirty="0">
              <a:solidFill>
                <a:schemeClr val="bg1"/>
              </a:solidFill>
            </a:endParaRP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4</a:t>
            </a:r>
            <a:endParaRPr lang="zh-CN" altLang="en-US" dirty="0">
              <a:solidFill>
                <a:schemeClr val="bg1"/>
              </a:solidFill>
              <a:cs typeface="+mn-ea"/>
              <a:sym typeface="+mn-lt"/>
            </a:endParaRPr>
          </a:p>
        </p:txBody>
      </p:sp>
      <p:sp>
        <p:nvSpPr>
          <p:cNvPr id="7" name="文本框 6"/>
          <p:cNvSpPr txBox="1"/>
          <p:nvPr/>
        </p:nvSpPr>
        <p:spPr>
          <a:xfrm>
            <a:off x="8356600" y="1473758"/>
            <a:ext cx="3835400" cy="5078313"/>
          </a:xfrm>
          <a:prstGeom prst="rect">
            <a:avLst/>
          </a:prstGeom>
          <a:solidFill>
            <a:schemeClr val="bg1">
              <a:lumMod val="95000"/>
            </a:schemeClr>
          </a:solidFill>
          <a:ln>
            <a:solidFill>
              <a:schemeClr val="bg1">
                <a:lumMod val="85000"/>
              </a:schemeClr>
            </a:solidFill>
          </a:ln>
        </p:spPr>
        <p:txBody>
          <a:bodyPr wrap="square" rtlCol="0">
            <a:spAutoFit/>
          </a:bodyPr>
          <a:lstStyle/>
          <a:p>
            <a:pPr lvl="0" eaLnBrk="0" fontAlgn="base" hangingPunct="0">
              <a:spcBef>
                <a:spcPct val="0"/>
              </a:spcBef>
              <a:spcAft>
                <a:spcPct val="0"/>
              </a:spcAft>
            </a:pPr>
            <a:r>
              <a:rPr lang="en-US" altLang="zh-CN" b="1" i="1" dirty="0" smtClean="0">
                <a:cs typeface="+mn-ea"/>
                <a:sym typeface="+mn-lt"/>
              </a:rPr>
              <a:t>From </a:t>
            </a:r>
            <a:r>
              <a:rPr lang="en-US" altLang="zh-CN" b="1" i="1" dirty="0">
                <a:cs typeface="+mn-ea"/>
                <a:sym typeface="+mn-lt"/>
              </a:rPr>
              <a:t>the visualization results:</a:t>
            </a:r>
          </a:p>
          <a:p>
            <a:pPr marL="285750" lvl="0" indent="-285750" eaLnBrk="0" fontAlgn="base" hangingPunct="0">
              <a:spcBef>
                <a:spcPct val="0"/>
              </a:spcBef>
              <a:spcAft>
                <a:spcPct val="0"/>
              </a:spcAft>
              <a:buFont typeface="Arial" panose="020B0604020202020204" pitchFamily="34" charset="0"/>
              <a:buChar char="•"/>
            </a:pPr>
            <a:endParaRPr lang="en-US" altLang="zh-CN" dirty="0">
              <a:cs typeface="+mn-ea"/>
              <a:sym typeface="+mn-lt"/>
            </a:endParaRPr>
          </a:p>
          <a:p>
            <a:pPr marL="285750" lvl="0" indent="-285750" eaLnBrk="0" fontAlgn="base" hangingPunct="0">
              <a:spcBef>
                <a:spcPct val="0"/>
              </a:spcBef>
              <a:spcAft>
                <a:spcPct val="0"/>
              </a:spcAft>
              <a:buFont typeface="Arial" panose="020B0604020202020204" pitchFamily="34" charset="0"/>
              <a:buChar char="•"/>
            </a:pPr>
            <a:r>
              <a:rPr lang="en-US" altLang="zh-CN" dirty="0" smtClean="0">
                <a:cs typeface="+mn-ea"/>
                <a:sym typeface="+mn-lt"/>
              </a:rPr>
              <a:t>From registered </a:t>
            </a:r>
            <a:r>
              <a:rPr lang="en-US" altLang="zh-CN" dirty="0">
                <a:cs typeface="+mn-ea"/>
                <a:sym typeface="+mn-lt"/>
              </a:rPr>
              <a:t>users to order users is the one with the highest turnover rate in the </a:t>
            </a:r>
            <a:r>
              <a:rPr lang="en-US" altLang="zh-CN" dirty="0" smtClean="0">
                <a:cs typeface="+mn-ea"/>
                <a:sym typeface="+mn-lt"/>
              </a:rPr>
              <a:t>Airbnb </a:t>
            </a:r>
            <a:r>
              <a:rPr lang="en-US" altLang="zh-CN" dirty="0">
                <a:cs typeface="+mn-ea"/>
                <a:sym typeface="+mn-lt"/>
              </a:rPr>
              <a:t>conversion funnel. Only 14% of registered users place orders, accounting for only 7.651% of all users.</a:t>
            </a:r>
          </a:p>
          <a:p>
            <a:pPr marL="285750" lvl="0" indent="-285750" eaLnBrk="0" fontAlgn="base" hangingPunct="0">
              <a:spcBef>
                <a:spcPct val="0"/>
              </a:spcBef>
              <a:spcAft>
                <a:spcPct val="0"/>
              </a:spcAft>
              <a:buFont typeface="Arial" panose="020B0604020202020204" pitchFamily="34" charset="0"/>
              <a:buChar char="•"/>
            </a:pPr>
            <a:r>
              <a:rPr lang="en-US" altLang="zh-CN" dirty="0">
                <a:cs typeface="+mn-ea"/>
                <a:sym typeface="+mn-lt"/>
              </a:rPr>
              <a:t>The active and repurchase </a:t>
            </a:r>
            <a:r>
              <a:rPr lang="en-US" altLang="zh-CN" dirty="0" smtClean="0">
                <a:cs typeface="+mn-ea"/>
                <a:sym typeface="+mn-lt"/>
              </a:rPr>
              <a:t>performed </a:t>
            </a:r>
            <a:r>
              <a:rPr lang="en-US" altLang="zh-CN" dirty="0">
                <a:cs typeface="+mn-ea"/>
                <a:sym typeface="+mn-lt"/>
              </a:rPr>
              <a:t>well. 60% of the users who placed orders repurchase, indicating that </a:t>
            </a:r>
            <a:r>
              <a:rPr lang="en-US" altLang="zh-CN" dirty="0" smtClean="0">
                <a:cs typeface="+mn-ea"/>
                <a:sym typeface="+mn-lt"/>
              </a:rPr>
              <a:t>Airbnb's services is great.</a:t>
            </a:r>
            <a:endParaRPr lang="en-US" altLang="zh-CN" dirty="0">
              <a:cs typeface="+mn-ea"/>
              <a:sym typeface="+mn-lt"/>
            </a:endParaRPr>
          </a:p>
          <a:p>
            <a:pPr marL="285750" lvl="0" indent="-285750" eaLnBrk="0" fontAlgn="base" hangingPunct="0">
              <a:spcBef>
                <a:spcPct val="0"/>
              </a:spcBef>
              <a:spcAft>
                <a:spcPct val="0"/>
              </a:spcAft>
              <a:buFont typeface="Arial" panose="020B0604020202020204" pitchFamily="34" charset="0"/>
              <a:buChar char="•"/>
            </a:pPr>
            <a:r>
              <a:rPr lang="en-US" altLang="zh-CN" dirty="0">
                <a:cs typeface="+mn-ea"/>
                <a:sym typeface="+mn-lt"/>
              </a:rPr>
              <a:t>About 13% of the users who placed the order did not make the final payment, requiring product R &amp; D intervention</a:t>
            </a:r>
            <a:endParaRPr lang="zh-CN" altLang="en-US" dirty="0">
              <a:cs typeface="+mn-ea"/>
              <a:sym typeface="+mn-lt"/>
            </a:endParaRPr>
          </a:p>
        </p:txBody>
      </p:sp>
      <p:sp>
        <p:nvSpPr>
          <p:cNvPr id="8" name="Rectangle 2"/>
          <p:cNvSpPr>
            <a:spLocks noChangeArrowheads="1"/>
          </p:cNvSpPr>
          <p:nvPr/>
        </p:nvSpPr>
        <p:spPr bwMode="auto">
          <a:xfrm>
            <a:off x="6980664" y="2984062"/>
            <a:ext cx="51184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smtClean="0">
              <a:ln>
                <a:noFill/>
              </a:ln>
              <a:solidFill>
                <a:schemeClr val="tx1"/>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cs typeface="+mn-ea"/>
              <a:sym typeface="+mn-lt"/>
            </a:endParaRPr>
          </a:p>
        </p:txBody>
      </p:sp>
      <p:grpSp>
        <p:nvGrpSpPr>
          <p:cNvPr id="6" name="组合 5"/>
          <p:cNvGrpSpPr/>
          <p:nvPr/>
        </p:nvGrpSpPr>
        <p:grpSpPr>
          <a:xfrm>
            <a:off x="871965" y="1705014"/>
            <a:ext cx="7237508" cy="3879357"/>
            <a:chOff x="871965" y="1705014"/>
            <a:chExt cx="7237508" cy="3879357"/>
          </a:xfrm>
        </p:grpSpPr>
        <p:pic>
          <p:nvPicPr>
            <p:cNvPr id="3" name="图片 2"/>
            <p:cNvPicPr>
              <a:picLocks noChangeAspect="1"/>
            </p:cNvPicPr>
            <p:nvPr/>
          </p:nvPicPr>
          <p:blipFill>
            <a:blip r:embed="rId2"/>
            <a:stretch>
              <a:fillRect/>
            </a:stretch>
          </p:blipFill>
          <p:spPr>
            <a:xfrm>
              <a:off x="871965" y="1705014"/>
              <a:ext cx="7237508" cy="3879357"/>
            </a:xfrm>
            <a:prstGeom prst="rect">
              <a:avLst/>
            </a:prstGeom>
          </p:spPr>
        </p:pic>
        <p:sp>
          <p:nvSpPr>
            <p:cNvPr id="2" name="Rectangle 1"/>
            <p:cNvSpPr>
              <a:spLocks noChangeArrowheads="1"/>
            </p:cNvSpPr>
            <p:nvPr/>
          </p:nvSpPr>
          <p:spPr bwMode="auto">
            <a:xfrm>
              <a:off x="5574112" y="4110075"/>
              <a:ext cx="2045888" cy="620691"/>
            </a:xfrm>
            <a:prstGeom prst="rect">
              <a:avLst/>
            </a:prstGeom>
            <a:solidFill>
              <a:schemeClr val="bg1"/>
            </a:solid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CC3300"/>
                  </a:solidFill>
                  <a:effectLst/>
                  <a:latin typeface="Arial Unicode MS" panose="020B0604020202020204" pitchFamily="34" charset="-122"/>
                  <a:ea typeface="inherit"/>
                </a:rPr>
                <a:t>The highest </a:t>
              </a:r>
              <a:r>
                <a:rPr kumimoji="0" lang="en-US" altLang="en-US" sz="2100" b="0" i="0" u="none" strike="noStrike" cap="none" normalizeH="0" baseline="0" dirty="0" smtClean="0">
                  <a:ln>
                    <a:noFill/>
                  </a:ln>
                  <a:solidFill>
                    <a:srgbClr val="CC3300"/>
                  </a:solidFill>
                  <a:effectLst/>
                  <a:latin typeface="Arial Unicode MS" panose="020B0604020202020204" pitchFamily="34" charset="-122"/>
                  <a:ea typeface="inherit"/>
                </a:rPr>
                <a:t>conversion </a:t>
              </a:r>
              <a:r>
                <a:rPr kumimoji="0" lang="en-US" altLang="en-US" sz="2100" b="0" i="0" u="none" strike="noStrike" cap="none" normalizeH="0" baseline="0" dirty="0" smtClean="0">
                  <a:ln>
                    <a:noFill/>
                  </a:ln>
                  <a:solidFill>
                    <a:srgbClr val="CC3300"/>
                  </a:solidFill>
                  <a:effectLst/>
                  <a:latin typeface="Arial Unicode MS" panose="020B0604020202020204" pitchFamily="34" charset="-122"/>
                  <a:ea typeface="inherit"/>
                </a:rPr>
                <a:t>rate</a:t>
              </a:r>
              <a:r>
                <a:rPr kumimoji="0" lang="en-US" altLang="en-US" sz="800" b="0" i="0" u="none" strike="noStrike" cap="none" normalizeH="0" baseline="0" dirty="0" smtClean="0">
                  <a:ln>
                    <a:noFill/>
                  </a:ln>
                  <a:solidFill>
                    <a:srgbClr val="CC3300"/>
                  </a:solidFill>
                  <a:effectLst/>
                </a:rPr>
                <a:t> </a:t>
              </a:r>
              <a:endParaRPr kumimoji="0" lang="en-US" altLang="en-US" sz="1800" b="0" i="0" u="none" strike="noStrike" cap="none" normalizeH="0" baseline="0" dirty="0" smtClean="0">
                <a:ln>
                  <a:noFill/>
                </a:ln>
                <a:solidFill>
                  <a:srgbClr val="CC3300"/>
                </a:solidFill>
                <a:effectLst/>
                <a:latin typeface="Arial" panose="020B0604020202020204" pitchFamily="34" charset="0"/>
              </a:endParaRPr>
            </a:p>
          </p:txBody>
        </p:sp>
        <p:sp>
          <p:nvSpPr>
            <p:cNvPr id="4" name="上箭头 3"/>
            <p:cNvSpPr/>
            <p:nvPr/>
          </p:nvSpPr>
          <p:spPr>
            <a:xfrm rot="18121013">
              <a:off x="4909457" y="3755571"/>
              <a:ext cx="566057" cy="53340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2372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2233" y="467759"/>
            <a:ext cx="6043961" cy="6186309"/>
          </a:xfrm>
          <a:prstGeom prst="rect">
            <a:avLst/>
          </a:prstGeom>
          <a:solidFill>
            <a:schemeClr val="bg1">
              <a:lumMod val="95000"/>
            </a:schemeClr>
          </a:solidFill>
        </p:spPr>
        <p:txBody>
          <a:bodyPr wrap="square" rtlCol="0">
            <a:spAutoFit/>
          </a:bodyPr>
          <a:lstStyle/>
          <a:p>
            <a:r>
              <a:rPr lang="en-US" altLang="zh-CN" b="1" dirty="0" smtClean="0">
                <a:cs typeface="+mn-ea"/>
                <a:sym typeface="+mn-lt"/>
              </a:rPr>
              <a:t>Improvements </a:t>
            </a:r>
            <a:r>
              <a:rPr lang="en-US" altLang="zh-CN" b="1" dirty="0">
                <a:cs typeface="+mn-ea"/>
                <a:sym typeface="+mn-lt"/>
              </a:rPr>
              <a:t>on promotion channels</a:t>
            </a:r>
          </a:p>
          <a:p>
            <a:pPr marL="285750" indent="-285750">
              <a:buFont typeface="Arial" panose="020B0604020202020204" pitchFamily="34" charset="0"/>
              <a:buChar char="•"/>
            </a:pPr>
            <a:endParaRPr lang="en-US" altLang="zh-CN" dirty="0">
              <a:cs typeface="+mn-ea"/>
              <a:sym typeface="+mn-lt"/>
            </a:endParaRPr>
          </a:p>
          <a:p>
            <a:pPr marL="285750" indent="-285750">
              <a:buFont typeface="Arial" panose="020B0604020202020204" pitchFamily="34" charset="0"/>
              <a:buChar char="•"/>
            </a:pPr>
            <a:r>
              <a:rPr lang="en-US" altLang="zh-CN" dirty="0" smtClean="0">
                <a:cs typeface="+mn-ea"/>
                <a:sym typeface="+mn-lt"/>
              </a:rPr>
              <a:t>From July </a:t>
            </a:r>
            <a:r>
              <a:rPr lang="en-US" altLang="zh-CN" dirty="0">
                <a:cs typeface="+mn-ea"/>
                <a:sym typeface="+mn-lt"/>
              </a:rPr>
              <a:t>to October is the peak season of the business. It is recommended that the operating department increase the intensity of </a:t>
            </a:r>
            <a:r>
              <a:rPr lang="en-US" altLang="zh-CN" dirty="0" smtClean="0">
                <a:cs typeface="+mn-ea"/>
                <a:sym typeface="+mn-lt"/>
              </a:rPr>
              <a:t>marketing </a:t>
            </a:r>
            <a:r>
              <a:rPr lang="en-US" altLang="zh-CN" dirty="0">
                <a:cs typeface="+mn-ea"/>
                <a:sym typeface="+mn-lt"/>
              </a:rPr>
              <a:t>in July and October of each year, and increase the channel advertising.</a:t>
            </a:r>
          </a:p>
          <a:p>
            <a:pPr marL="285750" indent="-285750">
              <a:buFont typeface="Arial" panose="020B0604020202020204" pitchFamily="34" charset="0"/>
              <a:buChar char="•"/>
            </a:pPr>
            <a:endParaRPr lang="en-US" altLang="zh-CN" dirty="0">
              <a:cs typeface="+mn-ea"/>
              <a:sym typeface="+mn-lt"/>
            </a:endParaRPr>
          </a:p>
          <a:p>
            <a:pPr marL="285750" indent="-285750">
              <a:buFont typeface="Arial" panose="020B0604020202020204" pitchFamily="34" charset="0"/>
              <a:buChar char="•"/>
            </a:pPr>
            <a:r>
              <a:rPr lang="en-US" altLang="zh-CN" dirty="0">
                <a:cs typeface="+mn-ea"/>
                <a:sym typeface="+mn-lt"/>
              </a:rPr>
              <a:t>The </a:t>
            </a:r>
            <a:r>
              <a:rPr lang="en-US" altLang="zh-CN" dirty="0" err="1">
                <a:cs typeface="+mn-ea"/>
                <a:sym typeface="+mn-lt"/>
              </a:rPr>
              <a:t>content_google</a:t>
            </a:r>
            <a:r>
              <a:rPr lang="en-US" altLang="zh-CN" dirty="0">
                <a:cs typeface="+mn-ea"/>
                <a:sym typeface="+mn-lt"/>
              </a:rPr>
              <a:t> conversion rate is very low (only 15%) in the main channels (the channels with the top 7 registrations). It is recommended that the operation department calculate the ROI and ARPU (average revenue per customer) for this channel. If the ROI is too low, it is recommended to stop this Channel delivery. ROI = Conversion rate * ARPU value / CPC</a:t>
            </a:r>
          </a:p>
          <a:p>
            <a:pPr marL="285750" indent="-285750">
              <a:buFont typeface="Arial" panose="020B0604020202020204" pitchFamily="34" charset="0"/>
              <a:buChar char="•"/>
            </a:pPr>
            <a:endParaRPr lang="en-US" altLang="zh-CN" dirty="0">
              <a:cs typeface="+mn-ea"/>
              <a:sym typeface="+mn-lt"/>
            </a:endParaRPr>
          </a:p>
          <a:p>
            <a:pPr marL="285750" indent="-285750">
              <a:buFont typeface="Arial" panose="020B0604020202020204" pitchFamily="34" charset="0"/>
              <a:buChar char="•"/>
            </a:pPr>
            <a:r>
              <a:rPr lang="en-US" altLang="zh-CN" dirty="0">
                <a:cs typeface="+mn-ea"/>
                <a:sym typeface="+mn-lt"/>
              </a:rPr>
              <a:t>The promotion and conversion of all channels under the promotion of SEO are good. As a lower-cost customer acquisition method (mainly labor costs), SEO is recommended to support the management of SEO-related resources on a daily basis, and even consider expanding </a:t>
            </a:r>
            <a:r>
              <a:rPr lang="en-US" altLang="zh-CN" dirty="0" smtClean="0">
                <a:cs typeface="+mn-ea"/>
                <a:sym typeface="+mn-lt"/>
              </a:rPr>
              <a:t>SEO team.</a:t>
            </a:r>
            <a:endParaRPr lang="en-US" altLang="zh-CN" dirty="0">
              <a:cs typeface="+mn-ea"/>
              <a:sym typeface="+mn-lt"/>
            </a:endParaRPr>
          </a:p>
        </p:txBody>
      </p:sp>
      <p:pic>
        <p:nvPicPr>
          <p:cNvPr id="3" name="图片 2"/>
          <p:cNvPicPr>
            <a:picLocks noChangeAspect="1"/>
          </p:cNvPicPr>
          <p:nvPr/>
        </p:nvPicPr>
        <p:blipFill>
          <a:blip r:embed="rId2"/>
          <a:stretch>
            <a:fillRect/>
          </a:stretch>
        </p:blipFill>
        <p:spPr>
          <a:xfrm>
            <a:off x="1003145" y="369965"/>
            <a:ext cx="3695700" cy="6162675"/>
          </a:xfrm>
          <a:prstGeom prst="rect">
            <a:avLst/>
          </a:prstGeom>
        </p:spPr>
      </p:pic>
      <p:sp>
        <p:nvSpPr>
          <p:cNvPr id="4" name="矩形 3"/>
          <p:cNvSpPr/>
          <p:nvPr/>
        </p:nvSpPr>
        <p:spPr>
          <a:xfrm>
            <a:off x="1003145" y="2810107"/>
            <a:ext cx="3368133" cy="2787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 name="直接箭头连接符 6"/>
          <p:cNvCxnSpPr/>
          <p:nvPr/>
        </p:nvCxnSpPr>
        <p:spPr>
          <a:xfrm>
            <a:off x="1226634" y="5174166"/>
            <a:ext cx="6244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26634" y="1951464"/>
            <a:ext cx="6244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226634" y="2698596"/>
            <a:ext cx="6244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03145" y="168643"/>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smtClean="0">
                <a:solidFill>
                  <a:schemeClr val="bg1"/>
                </a:solidFill>
                <a:cs typeface="+mn-ea"/>
                <a:sym typeface="+mn-lt"/>
              </a:rPr>
              <a:t>Airbnb</a:t>
            </a:r>
            <a:r>
              <a:rPr lang="zh-CN" altLang="en-US" dirty="0" smtClean="0">
                <a:solidFill>
                  <a:schemeClr val="bg1"/>
                </a:solidFill>
                <a:cs typeface="+mn-ea"/>
                <a:sym typeface="+mn-lt"/>
              </a:rPr>
              <a:t> </a:t>
            </a:r>
            <a:r>
              <a:rPr lang="en-US" altLang="zh-CN" dirty="0" smtClean="0">
                <a:solidFill>
                  <a:schemeClr val="bg1"/>
                </a:solidFill>
                <a:cs typeface="+mn-ea"/>
                <a:sym typeface="+mn-lt"/>
              </a:rPr>
              <a:t>Product Suggestions</a:t>
            </a:r>
          </a:p>
        </p:txBody>
      </p:sp>
      <p:sp>
        <p:nvSpPr>
          <p:cNvPr id="11" name="文本框 10"/>
          <p:cNvSpPr txBox="1"/>
          <p:nvPr/>
        </p:nvSpPr>
        <p:spPr>
          <a:xfrm>
            <a:off x="314888" y="168643"/>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5</a:t>
            </a:r>
            <a:endParaRPr lang="zh-CN" altLang="en-US" dirty="0">
              <a:solidFill>
                <a:schemeClr val="bg1"/>
              </a:solidFill>
              <a:cs typeface="+mn-ea"/>
              <a:sym typeface="+mn-lt"/>
            </a:endParaRPr>
          </a:p>
        </p:txBody>
      </p:sp>
    </p:spTree>
    <p:extLst>
      <p:ext uri="{BB962C8B-B14F-4D97-AF65-F5344CB8AC3E}">
        <p14:creationId xmlns:p14="http://schemas.microsoft.com/office/powerpoint/2010/main" val="418554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444" y="220160"/>
            <a:ext cx="10515600" cy="1325563"/>
          </a:xfrm>
        </p:spPr>
        <p:txBody>
          <a:bodyPr>
            <a:noAutofit/>
          </a:bodyPr>
          <a:lstStyle/>
          <a:p>
            <a:r>
              <a:rPr lang="en-US" altLang="zh-CN" sz="2000" dirty="0">
                <a:latin typeface="+mn-lt"/>
                <a:ea typeface="+mn-ea"/>
                <a:cs typeface="+mn-ea"/>
                <a:sym typeface="+mn-lt"/>
              </a:rPr>
              <a:t>At present, Airbnb is a community platform product with operations in 191 countries and often appears in excellent </a:t>
            </a:r>
            <a:r>
              <a:rPr lang="en-US" altLang="zh-CN" sz="2000" dirty="0" smtClean="0">
                <a:latin typeface="+mn-lt"/>
                <a:ea typeface="+mn-ea"/>
                <a:cs typeface="+mn-ea"/>
                <a:sym typeface="+mn-lt"/>
              </a:rPr>
              <a:t>business analysis cases</a:t>
            </a:r>
            <a:r>
              <a:rPr lang="en-US" altLang="zh-CN" sz="2000" dirty="0">
                <a:latin typeface="+mn-lt"/>
                <a:ea typeface="+mn-ea"/>
                <a:cs typeface="+mn-ea"/>
                <a:sym typeface="+mn-lt"/>
              </a:rPr>
              <a:t>. Does its business have room for improvement?</a:t>
            </a:r>
            <a:endParaRPr lang="zh-CN" altLang="en-US" sz="2000" dirty="0">
              <a:latin typeface="+mn-lt"/>
              <a:ea typeface="+mn-ea"/>
              <a:cs typeface="+mn-ea"/>
              <a:sym typeface="+mn-lt"/>
            </a:endParaRPr>
          </a:p>
        </p:txBody>
      </p:sp>
      <p:sp>
        <p:nvSpPr>
          <p:cNvPr id="4" name="内容占位符 3"/>
          <p:cNvSpPr>
            <a:spLocks noGrp="1"/>
          </p:cNvSpPr>
          <p:nvPr>
            <p:ph idx="1"/>
          </p:nvPr>
        </p:nvSpPr>
        <p:spPr>
          <a:xfrm>
            <a:off x="871653" y="4909279"/>
            <a:ext cx="10770219" cy="1972848"/>
          </a:xfrm>
          <a:prstGeom prst="rect">
            <a:avLst/>
          </a:prstGeom>
        </p:spPr>
        <p:txBody>
          <a:bodyPr wrap="square">
            <a:spAutoFit/>
          </a:bodyPr>
          <a:lstStyle/>
          <a:p>
            <a:r>
              <a:rPr lang="en-US" altLang="zh-CN" sz="1800" dirty="0" smtClean="0">
                <a:solidFill>
                  <a:srgbClr val="1A1A1A"/>
                </a:solidFill>
                <a:cs typeface="+mn-ea"/>
                <a:sym typeface="+mn-lt"/>
              </a:rPr>
              <a:t>For </a:t>
            </a:r>
            <a:r>
              <a:rPr lang="en-US" altLang="zh-CN" sz="1800" dirty="0">
                <a:solidFill>
                  <a:srgbClr val="1A1A1A"/>
                </a:solidFill>
                <a:cs typeface="+mn-ea"/>
                <a:sym typeface="+mn-lt"/>
              </a:rPr>
              <a:t>the purpose of analysis, the following three questions are asked:</a:t>
            </a:r>
          </a:p>
          <a:p>
            <a:pPr>
              <a:buFont typeface="+mj-lt"/>
              <a:buAutoNum type="arabicPeriod"/>
            </a:pPr>
            <a:r>
              <a:rPr lang="en-US" altLang="zh-CN" sz="1800" dirty="0">
                <a:solidFill>
                  <a:srgbClr val="1A1A1A"/>
                </a:solidFill>
                <a:cs typeface="+mn-ea"/>
                <a:sym typeface="+mn-lt"/>
              </a:rPr>
              <a:t>What characteristics does the </a:t>
            </a:r>
            <a:r>
              <a:rPr lang="en-US" altLang="zh-CN" sz="1800" b="1" dirty="0">
                <a:solidFill>
                  <a:srgbClr val="1A1A1A"/>
                </a:solidFill>
                <a:cs typeface="+mn-ea"/>
                <a:sym typeface="+mn-lt"/>
              </a:rPr>
              <a:t>target user group </a:t>
            </a:r>
            <a:r>
              <a:rPr lang="en-US" altLang="zh-CN" sz="1800" dirty="0">
                <a:solidFill>
                  <a:srgbClr val="1A1A1A"/>
                </a:solidFill>
                <a:cs typeface="+mn-ea"/>
                <a:sym typeface="+mn-lt"/>
              </a:rPr>
              <a:t>of </a:t>
            </a:r>
            <a:r>
              <a:rPr lang="en-US" altLang="zh-CN" sz="1800" dirty="0" smtClean="0">
                <a:solidFill>
                  <a:srgbClr val="1A1A1A"/>
                </a:solidFill>
                <a:cs typeface="+mn-ea"/>
                <a:sym typeface="+mn-lt"/>
              </a:rPr>
              <a:t>Airbnb </a:t>
            </a:r>
            <a:r>
              <a:rPr lang="en-US" altLang="zh-CN" sz="1800" dirty="0">
                <a:solidFill>
                  <a:srgbClr val="1A1A1A"/>
                </a:solidFill>
                <a:cs typeface="+mn-ea"/>
                <a:sym typeface="+mn-lt"/>
              </a:rPr>
              <a:t>have?</a:t>
            </a:r>
          </a:p>
          <a:p>
            <a:pPr>
              <a:buFont typeface="+mj-lt"/>
              <a:buAutoNum type="arabicPeriod"/>
            </a:pPr>
            <a:r>
              <a:rPr lang="en-US" altLang="zh-CN" sz="1800" dirty="0">
                <a:solidFill>
                  <a:srgbClr val="1A1A1A"/>
                </a:solidFill>
                <a:cs typeface="+mn-ea"/>
                <a:sym typeface="+mn-lt"/>
              </a:rPr>
              <a:t>What are the current </a:t>
            </a:r>
            <a:r>
              <a:rPr lang="en-US" altLang="zh-CN" sz="1800" b="1" dirty="0">
                <a:solidFill>
                  <a:srgbClr val="1A1A1A"/>
                </a:solidFill>
                <a:cs typeface="+mn-ea"/>
                <a:sym typeface="+mn-lt"/>
              </a:rPr>
              <a:t>promotion channels </a:t>
            </a:r>
            <a:r>
              <a:rPr lang="en-US" altLang="zh-CN" sz="1800" dirty="0">
                <a:solidFill>
                  <a:srgbClr val="1A1A1A"/>
                </a:solidFill>
                <a:cs typeface="+mn-ea"/>
                <a:sym typeface="+mn-lt"/>
              </a:rPr>
              <a:t>of </a:t>
            </a:r>
            <a:r>
              <a:rPr lang="en-US" altLang="zh-CN" sz="1800" dirty="0" smtClean="0">
                <a:solidFill>
                  <a:srgbClr val="1A1A1A"/>
                </a:solidFill>
                <a:cs typeface="+mn-ea"/>
                <a:sym typeface="+mn-lt"/>
              </a:rPr>
              <a:t>Airbnb, </a:t>
            </a:r>
            <a:r>
              <a:rPr lang="en-US" altLang="zh-CN" sz="1800" dirty="0">
                <a:solidFill>
                  <a:srgbClr val="1A1A1A"/>
                </a:solidFill>
                <a:cs typeface="+mn-ea"/>
                <a:sym typeface="+mn-lt"/>
              </a:rPr>
              <a:t>which are not good enough and which need improvement?</a:t>
            </a:r>
          </a:p>
          <a:p>
            <a:pPr>
              <a:buFont typeface="+mj-lt"/>
              <a:buAutoNum type="arabicPeriod"/>
            </a:pPr>
            <a:r>
              <a:rPr lang="en-US" altLang="zh-CN" sz="1800" dirty="0">
                <a:solidFill>
                  <a:srgbClr val="1A1A1A"/>
                </a:solidFill>
                <a:cs typeface="+mn-ea"/>
                <a:sym typeface="+mn-lt"/>
              </a:rPr>
              <a:t>Which part of the </a:t>
            </a:r>
            <a:r>
              <a:rPr lang="en-US" altLang="zh-CN" sz="1800" b="1" dirty="0">
                <a:solidFill>
                  <a:srgbClr val="1A1A1A"/>
                </a:solidFill>
                <a:cs typeface="+mn-ea"/>
                <a:sym typeface="+mn-lt"/>
              </a:rPr>
              <a:t>current conversion rate </a:t>
            </a:r>
            <a:r>
              <a:rPr lang="en-US" altLang="zh-CN" sz="1800" dirty="0">
                <a:solidFill>
                  <a:srgbClr val="1A1A1A"/>
                </a:solidFill>
                <a:cs typeface="+mn-ea"/>
                <a:sym typeface="+mn-lt"/>
              </a:rPr>
              <a:t>and </a:t>
            </a:r>
            <a:r>
              <a:rPr lang="en-US" altLang="zh-CN" sz="1800" b="1" dirty="0">
                <a:solidFill>
                  <a:srgbClr val="1A1A1A"/>
                </a:solidFill>
                <a:cs typeface="+mn-ea"/>
                <a:sym typeface="+mn-lt"/>
              </a:rPr>
              <a:t>churn rate </a:t>
            </a:r>
            <a:r>
              <a:rPr lang="en-US" altLang="zh-CN" sz="1800" dirty="0">
                <a:solidFill>
                  <a:srgbClr val="1A1A1A"/>
                </a:solidFill>
                <a:cs typeface="+mn-ea"/>
                <a:sym typeface="+mn-lt"/>
              </a:rPr>
              <a:t>is problematic, or is there room for improvement?</a:t>
            </a:r>
            <a:endParaRPr lang="zh-CN" altLang="en-US" sz="1800" b="0" i="0" dirty="0">
              <a:solidFill>
                <a:srgbClr val="1A1A1A"/>
              </a:solidFill>
              <a:effectLst/>
              <a:cs typeface="+mn-ea"/>
              <a:sym typeface="+mn-lt"/>
            </a:endParaRPr>
          </a:p>
        </p:txBody>
      </p:sp>
      <p:pic>
        <p:nvPicPr>
          <p:cNvPr id="3" name="图片 2"/>
          <p:cNvPicPr>
            <a:picLocks noChangeAspect="1"/>
          </p:cNvPicPr>
          <p:nvPr/>
        </p:nvPicPr>
        <p:blipFill>
          <a:blip r:embed="rId2"/>
          <a:stretch>
            <a:fillRect/>
          </a:stretch>
        </p:blipFill>
        <p:spPr>
          <a:xfrm>
            <a:off x="815340" y="1322787"/>
            <a:ext cx="10561320" cy="3583729"/>
          </a:xfrm>
          <a:prstGeom prst="rect">
            <a:avLst/>
          </a:prstGeom>
        </p:spPr>
      </p:pic>
    </p:spTree>
    <p:extLst>
      <p:ext uri="{BB962C8B-B14F-4D97-AF65-F5344CB8AC3E}">
        <p14:creationId xmlns:p14="http://schemas.microsoft.com/office/powerpoint/2010/main" val="222951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98868" y="2049213"/>
            <a:ext cx="2172554" cy="2002634"/>
          </a:xfrm>
          <a:prstGeom prst="rect">
            <a:avLst/>
          </a:prstGeom>
        </p:spPr>
      </p:pic>
      <p:pic>
        <p:nvPicPr>
          <p:cNvPr id="3" name="图片 2"/>
          <p:cNvPicPr>
            <a:picLocks noChangeAspect="1"/>
          </p:cNvPicPr>
          <p:nvPr/>
        </p:nvPicPr>
        <p:blipFill>
          <a:blip r:embed="rId3"/>
          <a:stretch>
            <a:fillRect/>
          </a:stretch>
        </p:blipFill>
        <p:spPr>
          <a:xfrm>
            <a:off x="4819766" y="2206997"/>
            <a:ext cx="2293926" cy="1687067"/>
          </a:xfrm>
          <a:prstGeom prst="rect">
            <a:avLst/>
          </a:prstGeom>
        </p:spPr>
      </p:pic>
      <p:pic>
        <p:nvPicPr>
          <p:cNvPr id="4" name="图片 3"/>
          <p:cNvPicPr>
            <a:picLocks noChangeAspect="1"/>
          </p:cNvPicPr>
          <p:nvPr/>
        </p:nvPicPr>
        <p:blipFill>
          <a:blip r:embed="rId4"/>
          <a:stretch>
            <a:fillRect/>
          </a:stretch>
        </p:blipFill>
        <p:spPr>
          <a:xfrm>
            <a:off x="7787150" y="2209148"/>
            <a:ext cx="2014771" cy="1723479"/>
          </a:xfrm>
          <a:prstGeom prst="rect">
            <a:avLst/>
          </a:prstGeom>
        </p:spPr>
      </p:pic>
      <p:sp>
        <p:nvSpPr>
          <p:cNvPr id="5" name="矩形 4"/>
          <p:cNvSpPr/>
          <p:nvPr/>
        </p:nvSpPr>
        <p:spPr>
          <a:xfrm>
            <a:off x="2084832" y="3346704"/>
            <a:ext cx="2176272" cy="70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a:t>
            </a:r>
            <a:r>
              <a:rPr lang="en-US" sz="1600" b="1" dirty="0" smtClean="0">
                <a:solidFill>
                  <a:schemeClr val="tx1"/>
                </a:solidFill>
              </a:rPr>
              <a:t>ser Portrait </a:t>
            </a:r>
            <a:r>
              <a:rPr lang="en-US" sz="1600" b="1" dirty="0">
                <a:solidFill>
                  <a:schemeClr val="tx1"/>
                </a:solidFill>
              </a:rPr>
              <a:t>A</a:t>
            </a:r>
            <a:r>
              <a:rPr lang="en-US" sz="1600" b="1" dirty="0" smtClean="0">
                <a:solidFill>
                  <a:schemeClr val="tx1"/>
                </a:solidFill>
              </a:rPr>
              <a:t>nalysis </a:t>
            </a:r>
            <a:endParaRPr lang="en-US" sz="1600" b="1" dirty="0">
              <a:solidFill>
                <a:schemeClr val="tx1"/>
              </a:solidFill>
            </a:endParaRPr>
          </a:p>
        </p:txBody>
      </p:sp>
      <p:sp>
        <p:nvSpPr>
          <p:cNvPr id="8" name="矩形 7"/>
          <p:cNvSpPr/>
          <p:nvPr/>
        </p:nvSpPr>
        <p:spPr>
          <a:xfrm>
            <a:off x="4878593" y="3346704"/>
            <a:ext cx="2176272" cy="70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Promotion Channel Analysis </a:t>
            </a:r>
            <a:endParaRPr lang="en-US" sz="1600" b="1" dirty="0">
              <a:solidFill>
                <a:schemeClr val="tx1"/>
              </a:solidFill>
            </a:endParaRPr>
          </a:p>
        </p:txBody>
      </p:sp>
      <p:sp>
        <p:nvSpPr>
          <p:cNvPr id="9" name="矩形 8"/>
          <p:cNvSpPr/>
          <p:nvPr/>
        </p:nvSpPr>
        <p:spPr>
          <a:xfrm>
            <a:off x="7706399" y="3346704"/>
            <a:ext cx="2176272" cy="70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Funnel Analysis</a:t>
            </a:r>
          </a:p>
        </p:txBody>
      </p:sp>
    </p:spTree>
    <p:extLst>
      <p:ext uri="{BB962C8B-B14F-4D97-AF65-F5344CB8AC3E}">
        <p14:creationId xmlns:p14="http://schemas.microsoft.com/office/powerpoint/2010/main" val="306824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60222" y="1488890"/>
            <a:ext cx="9680208" cy="2025444"/>
          </a:xfrm>
        </p:spPr>
        <p:txBody>
          <a:bodyPr>
            <a:normAutofit fontScale="92500" lnSpcReduction="20000"/>
          </a:bodyPr>
          <a:lstStyle/>
          <a:p>
            <a:r>
              <a:rPr lang="en-US" altLang="zh-CN" sz="2000" dirty="0" smtClean="0">
                <a:cs typeface="+mn-ea"/>
                <a:sym typeface="+mn-lt"/>
              </a:rPr>
              <a:t>Data Name</a:t>
            </a:r>
            <a:r>
              <a:rPr lang="zh-CN" altLang="fi-FI" sz="2000" dirty="0" smtClean="0">
                <a:cs typeface="+mn-ea"/>
                <a:sym typeface="+mn-lt"/>
              </a:rPr>
              <a:t>：</a:t>
            </a:r>
            <a:r>
              <a:rPr lang="fi-FI" altLang="zh-CN" sz="2000" dirty="0">
                <a:cs typeface="+mn-ea"/>
                <a:sym typeface="+mn-lt"/>
              </a:rPr>
              <a:t>Airbnb New User </a:t>
            </a:r>
            <a:r>
              <a:rPr lang="fi-FI" altLang="zh-CN" sz="2000" dirty="0" smtClean="0">
                <a:cs typeface="+mn-ea"/>
                <a:sym typeface="+mn-lt"/>
              </a:rPr>
              <a:t>Bookings</a:t>
            </a:r>
          </a:p>
          <a:p>
            <a:r>
              <a:rPr lang="en-US" altLang="zh-CN" sz="2000" dirty="0" smtClean="0">
                <a:cs typeface="+mn-ea"/>
                <a:sym typeface="+mn-lt"/>
              </a:rPr>
              <a:t>Data Source</a:t>
            </a:r>
            <a:r>
              <a:rPr lang="zh-CN" altLang="fi-FI" sz="2000" dirty="0" smtClean="0">
                <a:cs typeface="+mn-ea"/>
                <a:sym typeface="+mn-lt"/>
              </a:rPr>
              <a:t>：</a:t>
            </a:r>
            <a:r>
              <a:rPr lang="fi-FI" altLang="zh-CN" sz="2000" dirty="0">
                <a:cs typeface="+mn-ea"/>
                <a:sym typeface="+mn-lt"/>
                <a:hlinkClick r:id="rId2"/>
              </a:rPr>
              <a:t>https://www.kaggle.com/c/airbnb-recruiting-new-user-bookings/data</a:t>
            </a:r>
            <a:endParaRPr lang="fi-FI" altLang="zh-CN" sz="2000" dirty="0">
              <a:cs typeface="+mn-ea"/>
              <a:sym typeface="+mn-lt"/>
            </a:endParaRPr>
          </a:p>
          <a:p>
            <a:r>
              <a:rPr lang="en-US" altLang="zh-CN" sz="2000" dirty="0">
                <a:cs typeface="+mn-ea"/>
                <a:sym typeface="+mn-lt"/>
              </a:rPr>
              <a:t>Data Description</a:t>
            </a:r>
            <a:r>
              <a:rPr lang="zh-CN" altLang="fi-FI" sz="2000" dirty="0" smtClean="0">
                <a:cs typeface="+mn-ea"/>
                <a:sym typeface="+mn-lt"/>
              </a:rPr>
              <a:t>：</a:t>
            </a:r>
            <a:r>
              <a:rPr lang="en-US" altLang="zh-CN" sz="2100" dirty="0">
                <a:cs typeface="+mn-ea"/>
                <a:sym typeface="+mn-lt"/>
              </a:rPr>
              <a:t>In this challenge, you are given a list of users along with their demographics, web session records, and some summary statistics. You are asked to predict which country a new user's first booking destination will be. All the users in this dataset are from the USA</a:t>
            </a:r>
            <a:r>
              <a:rPr lang="en-US" altLang="zh-CN" sz="2100" dirty="0" smtClean="0">
                <a:cs typeface="+mn-ea"/>
                <a:sym typeface="+mn-lt"/>
              </a:rPr>
              <a:t>.</a:t>
            </a:r>
          </a:p>
          <a:p>
            <a:r>
              <a:rPr lang="en-US" altLang="zh-CN" sz="2000" dirty="0" smtClean="0">
                <a:cs typeface="+mn-ea"/>
                <a:sym typeface="+mn-lt"/>
              </a:rPr>
              <a:t>Data Size</a:t>
            </a:r>
            <a:r>
              <a:rPr lang="zh-CN" altLang="fi-FI" sz="2000" dirty="0" smtClean="0">
                <a:cs typeface="+mn-ea"/>
                <a:sym typeface="+mn-lt"/>
              </a:rPr>
              <a:t>：</a:t>
            </a:r>
            <a:r>
              <a:rPr lang="fi-FI" altLang="zh-CN" sz="2000" dirty="0" smtClean="0">
                <a:cs typeface="+mn-ea"/>
                <a:sym typeface="+mn-lt"/>
              </a:rPr>
              <a:t>21w * 15</a:t>
            </a:r>
            <a:r>
              <a:rPr lang="zh-CN" altLang="fi-FI" sz="2000" dirty="0" smtClean="0">
                <a:cs typeface="+mn-ea"/>
                <a:sym typeface="+mn-lt"/>
              </a:rPr>
              <a:t>（</a:t>
            </a:r>
            <a:r>
              <a:rPr lang="fi-FI" altLang="zh-CN" sz="2000" dirty="0" smtClean="0">
                <a:cs typeface="+mn-ea"/>
                <a:sym typeface="+mn-lt"/>
              </a:rPr>
              <a:t>train_user</a:t>
            </a:r>
            <a:r>
              <a:rPr lang="zh-CN" altLang="fi-FI" sz="2000" dirty="0" smtClean="0">
                <a:cs typeface="+mn-ea"/>
                <a:sym typeface="+mn-lt"/>
              </a:rPr>
              <a:t>）、</a:t>
            </a:r>
            <a:r>
              <a:rPr lang="fi-FI" altLang="zh-CN" sz="2000" dirty="0" smtClean="0">
                <a:cs typeface="+mn-ea"/>
                <a:sym typeface="+mn-lt"/>
              </a:rPr>
              <a:t>104w * 6</a:t>
            </a:r>
            <a:r>
              <a:rPr lang="zh-CN" altLang="fi-FI" sz="2000" dirty="0" smtClean="0">
                <a:cs typeface="+mn-ea"/>
                <a:sym typeface="+mn-lt"/>
              </a:rPr>
              <a:t>（</a:t>
            </a:r>
            <a:r>
              <a:rPr lang="fi-FI" altLang="zh-CN" sz="2000" dirty="0" smtClean="0">
                <a:cs typeface="+mn-ea"/>
                <a:sym typeface="+mn-lt"/>
              </a:rPr>
              <a:t>sessions</a:t>
            </a:r>
            <a:r>
              <a:rPr lang="zh-CN" altLang="fi-FI" sz="2000" dirty="0" smtClean="0">
                <a:cs typeface="+mn-ea"/>
                <a:sym typeface="+mn-lt"/>
              </a:rPr>
              <a:t>）</a:t>
            </a:r>
          </a:p>
          <a:p>
            <a:endParaRPr lang="zh-CN" altLang="fi-FI" sz="2000" dirty="0">
              <a:cs typeface="+mn-ea"/>
              <a:sym typeface="+mn-lt"/>
            </a:endParaRPr>
          </a:p>
        </p:txBody>
      </p:sp>
      <p:pic>
        <p:nvPicPr>
          <p:cNvPr id="4" name="图片 3"/>
          <p:cNvPicPr>
            <a:picLocks noChangeAspect="1"/>
          </p:cNvPicPr>
          <p:nvPr/>
        </p:nvPicPr>
        <p:blipFill>
          <a:blip r:embed="rId3"/>
          <a:stretch>
            <a:fillRect/>
          </a:stretch>
        </p:blipFill>
        <p:spPr>
          <a:xfrm>
            <a:off x="2072893" y="4236876"/>
            <a:ext cx="5240625" cy="1704975"/>
          </a:xfrm>
          <a:prstGeom prst="rect">
            <a:avLst/>
          </a:prstGeom>
        </p:spPr>
      </p:pic>
      <p:sp>
        <p:nvSpPr>
          <p:cNvPr id="7" name="文本框 6"/>
          <p:cNvSpPr txBox="1"/>
          <p:nvPr/>
        </p:nvSpPr>
        <p:spPr>
          <a:xfrm>
            <a:off x="1816190" y="3690939"/>
            <a:ext cx="4657762" cy="369332"/>
          </a:xfrm>
          <a:prstGeom prst="rect">
            <a:avLst/>
          </a:prstGeom>
          <a:noFill/>
        </p:spPr>
        <p:txBody>
          <a:bodyPr wrap="square" rtlCol="0">
            <a:spAutoFit/>
          </a:bodyPr>
          <a:lstStyle/>
          <a:p>
            <a:r>
              <a:rPr lang="en-US" altLang="zh-CN" dirty="0" smtClean="0">
                <a:cs typeface="+mn-ea"/>
                <a:sym typeface="+mn-lt"/>
              </a:rPr>
              <a:t>Data format of Sessions is shown as below</a:t>
            </a:r>
            <a:r>
              <a:rPr lang="zh-CN" altLang="en-US" dirty="0" smtClean="0">
                <a:cs typeface="+mn-ea"/>
                <a:sym typeface="+mn-lt"/>
              </a:rPr>
              <a:t>：</a:t>
            </a:r>
            <a:endParaRPr lang="zh-CN" altLang="en-US" dirty="0">
              <a:cs typeface="+mn-ea"/>
              <a:sym typeface="+mn-lt"/>
            </a:endParaRPr>
          </a:p>
        </p:txBody>
      </p:sp>
      <p:sp>
        <p:nvSpPr>
          <p:cNvPr id="8" name="文本框 7"/>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smtClean="0">
                <a:solidFill>
                  <a:schemeClr val="bg1"/>
                </a:solidFill>
                <a:cs typeface="+mn-ea"/>
                <a:sym typeface="+mn-lt"/>
              </a:rPr>
              <a:t>Data source and process</a:t>
            </a:r>
          </a:p>
        </p:txBody>
      </p:sp>
      <p:sp>
        <p:nvSpPr>
          <p:cNvPr id="9" name="文本框 8"/>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smtClean="0">
                <a:solidFill>
                  <a:schemeClr val="bg1"/>
                </a:solidFill>
                <a:cs typeface="+mn-ea"/>
                <a:sym typeface="+mn-lt"/>
              </a:rPr>
              <a:t>1</a:t>
            </a:r>
            <a:endParaRPr lang="zh-CN" altLang="en-US" dirty="0">
              <a:solidFill>
                <a:schemeClr val="bg1"/>
              </a:solidFill>
              <a:cs typeface="+mn-ea"/>
              <a:sym typeface="+mn-lt"/>
            </a:endParaRPr>
          </a:p>
        </p:txBody>
      </p:sp>
    </p:spTree>
    <p:extLst>
      <p:ext uri="{BB962C8B-B14F-4D97-AF65-F5344CB8AC3E}">
        <p14:creationId xmlns:p14="http://schemas.microsoft.com/office/powerpoint/2010/main" val="384904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User Portrait Analysis </a:t>
            </a: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7" name="文本框 6"/>
          <p:cNvSpPr txBox="1"/>
          <p:nvPr/>
        </p:nvSpPr>
        <p:spPr>
          <a:xfrm>
            <a:off x="8178110" y="2880391"/>
            <a:ext cx="4013890" cy="1200329"/>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dirty="0" smtClean="0">
                <a:cs typeface="+mn-ea"/>
                <a:sym typeface="+mn-lt"/>
              </a:rPr>
              <a:t>Airbnb's </a:t>
            </a:r>
            <a:r>
              <a:rPr lang="en-US" altLang="zh-CN" dirty="0">
                <a:cs typeface="+mn-ea"/>
                <a:sym typeface="+mn-lt"/>
              </a:rPr>
              <a:t>male and female user ratio </a:t>
            </a:r>
            <a:r>
              <a:rPr lang="en-US" altLang="zh-CN" dirty="0" smtClean="0">
                <a:cs typeface="+mn-ea"/>
                <a:sym typeface="+mn-lt"/>
              </a:rPr>
              <a:t>does not have big difference, </a:t>
            </a:r>
            <a:r>
              <a:rPr lang="en-US" altLang="zh-CN" dirty="0">
                <a:cs typeface="+mn-ea"/>
                <a:sym typeface="+mn-lt"/>
              </a:rPr>
              <a:t>female users </a:t>
            </a:r>
            <a:r>
              <a:rPr lang="en-US" altLang="zh-CN" dirty="0" smtClean="0">
                <a:cs typeface="+mn-ea"/>
                <a:sym typeface="+mn-lt"/>
              </a:rPr>
              <a:t>ratio is more </a:t>
            </a:r>
            <a:r>
              <a:rPr lang="en-US" altLang="zh-CN" dirty="0">
                <a:cs typeface="+mn-ea"/>
                <a:sym typeface="+mn-lt"/>
              </a:rPr>
              <a:t>than male </a:t>
            </a:r>
            <a:r>
              <a:rPr lang="en-US" altLang="zh-CN" dirty="0" smtClean="0">
                <a:cs typeface="+mn-ea"/>
                <a:sym typeface="+mn-lt"/>
              </a:rPr>
              <a:t>users ratio: </a:t>
            </a:r>
            <a:r>
              <a:rPr lang="en-US" altLang="zh-CN" dirty="0">
                <a:cs typeface="+mn-ea"/>
                <a:sym typeface="+mn-lt"/>
              </a:rPr>
              <a:t>6.4%</a:t>
            </a:r>
            <a:endParaRPr lang="en-US" altLang="zh-CN" dirty="0" smtClean="0">
              <a:cs typeface="+mn-ea"/>
              <a:sym typeface="+mn-lt"/>
            </a:endParaRPr>
          </a:p>
        </p:txBody>
      </p:sp>
      <p:pic>
        <p:nvPicPr>
          <p:cNvPr id="3" name="图片 2"/>
          <p:cNvPicPr>
            <a:picLocks noChangeAspect="1"/>
          </p:cNvPicPr>
          <p:nvPr/>
        </p:nvPicPr>
        <p:blipFill>
          <a:blip r:embed="rId2"/>
          <a:stretch>
            <a:fillRect/>
          </a:stretch>
        </p:blipFill>
        <p:spPr>
          <a:xfrm>
            <a:off x="871965" y="1488640"/>
            <a:ext cx="6890004" cy="3841549"/>
          </a:xfrm>
          <a:prstGeom prst="rect">
            <a:avLst/>
          </a:prstGeom>
        </p:spPr>
      </p:pic>
    </p:spTree>
    <p:extLst>
      <p:ext uri="{BB962C8B-B14F-4D97-AF65-F5344CB8AC3E}">
        <p14:creationId xmlns:p14="http://schemas.microsoft.com/office/powerpoint/2010/main" val="123143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User Portrait Analysis </a:t>
            </a: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17" name="文本框 16"/>
          <p:cNvSpPr txBox="1"/>
          <p:nvPr/>
        </p:nvSpPr>
        <p:spPr>
          <a:xfrm>
            <a:off x="8739614" y="2973801"/>
            <a:ext cx="3452385" cy="1754326"/>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dirty="0" smtClean="0">
                <a:cs typeface="+mn-ea"/>
                <a:sym typeface="+mn-lt"/>
              </a:rPr>
              <a:t>Airbnb's </a:t>
            </a:r>
            <a:r>
              <a:rPr lang="en-US" altLang="zh-CN" dirty="0">
                <a:cs typeface="+mn-ea"/>
                <a:sym typeface="+mn-lt"/>
              </a:rPr>
              <a:t>users are mainly "young and middle-aged groups", among which the largest number of users are the post-80s (29-39 years old), followed by 90s, and then 75s.</a:t>
            </a:r>
            <a:endParaRPr lang="en-US" altLang="zh-CN" dirty="0" smtClean="0">
              <a:cs typeface="+mn-ea"/>
              <a:sym typeface="+mn-lt"/>
            </a:endParaRPr>
          </a:p>
        </p:txBody>
      </p:sp>
      <p:grpSp>
        <p:nvGrpSpPr>
          <p:cNvPr id="8" name="组合 7"/>
          <p:cNvGrpSpPr/>
          <p:nvPr/>
        </p:nvGrpSpPr>
        <p:grpSpPr>
          <a:xfrm>
            <a:off x="871965" y="1519778"/>
            <a:ext cx="7780891" cy="4807870"/>
            <a:chOff x="311549" y="769970"/>
            <a:chExt cx="10525125" cy="5924550"/>
          </a:xfrm>
        </p:grpSpPr>
        <p:grpSp>
          <p:nvGrpSpPr>
            <p:cNvPr id="7" name="组合 6"/>
            <p:cNvGrpSpPr/>
            <p:nvPr/>
          </p:nvGrpSpPr>
          <p:grpSpPr>
            <a:xfrm>
              <a:off x="311549" y="769970"/>
              <a:ext cx="10525125" cy="5924550"/>
              <a:chOff x="6108192" y="933450"/>
              <a:chExt cx="10525125" cy="5924550"/>
            </a:xfrm>
          </p:grpSpPr>
          <p:grpSp>
            <p:nvGrpSpPr>
              <p:cNvPr id="6" name="组合 5"/>
              <p:cNvGrpSpPr/>
              <p:nvPr/>
            </p:nvGrpSpPr>
            <p:grpSpPr>
              <a:xfrm>
                <a:off x="6108192" y="933450"/>
                <a:ext cx="10525125" cy="5924550"/>
                <a:chOff x="6108192" y="942953"/>
                <a:chExt cx="10525125" cy="5924550"/>
              </a:xfrm>
            </p:grpSpPr>
            <p:grpSp>
              <p:nvGrpSpPr>
                <p:cNvPr id="5" name="组合 4"/>
                <p:cNvGrpSpPr/>
                <p:nvPr/>
              </p:nvGrpSpPr>
              <p:grpSpPr>
                <a:xfrm>
                  <a:off x="6108192" y="942953"/>
                  <a:ext cx="10525125" cy="5924550"/>
                  <a:chOff x="6108192" y="942953"/>
                  <a:chExt cx="10525125" cy="5924550"/>
                </a:xfrm>
              </p:grpSpPr>
              <p:grpSp>
                <p:nvGrpSpPr>
                  <p:cNvPr id="4" name="组合 3"/>
                  <p:cNvGrpSpPr/>
                  <p:nvPr/>
                </p:nvGrpSpPr>
                <p:grpSpPr>
                  <a:xfrm>
                    <a:off x="6108192" y="942953"/>
                    <a:ext cx="10525125" cy="5924550"/>
                    <a:chOff x="6108192" y="942953"/>
                    <a:chExt cx="10525125" cy="5924550"/>
                  </a:xfrm>
                </p:grpSpPr>
                <p:grpSp>
                  <p:nvGrpSpPr>
                    <p:cNvPr id="3" name="组合 2"/>
                    <p:cNvGrpSpPr/>
                    <p:nvPr/>
                  </p:nvGrpSpPr>
                  <p:grpSpPr>
                    <a:xfrm>
                      <a:off x="6108192" y="942953"/>
                      <a:ext cx="10525125" cy="5924550"/>
                      <a:chOff x="6108192" y="942953"/>
                      <a:chExt cx="10525125" cy="5924550"/>
                    </a:xfrm>
                  </p:grpSpPr>
                  <p:pic>
                    <p:nvPicPr>
                      <p:cNvPr id="2" name="图片 1"/>
                      <p:cNvPicPr>
                        <a:picLocks noChangeAspect="1"/>
                      </p:cNvPicPr>
                      <p:nvPr/>
                    </p:nvPicPr>
                    <p:blipFill>
                      <a:blip r:embed="rId2"/>
                      <a:stretch>
                        <a:fillRect/>
                      </a:stretch>
                    </p:blipFill>
                    <p:spPr>
                      <a:xfrm>
                        <a:off x="6108192" y="942953"/>
                        <a:ext cx="10525125" cy="5924550"/>
                      </a:xfrm>
                      <a:prstGeom prst="rect">
                        <a:avLst/>
                      </a:prstGeom>
                    </p:spPr>
                  </p:pic>
                  <p:sp>
                    <p:nvSpPr>
                      <p:cNvPr id="12" name="矩形 11"/>
                      <p:cNvSpPr/>
                      <p:nvPr/>
                    </p:nvSpPr>
                    <p:spPr>
                      <a:xfrm>
                        <a:off x="7569198" y="1978090"/>
                        <a:ext cx="1388189" cy="459829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文本框 24"/>
                    <p:cNvSpPr txBox="1"/>
                    <p:nvPr/>
                  </p:nvSpPr>
                  <p:spPr>
                    <a:xfrm>
                      <a:off x="7573461" y="2054521"/>
                      <a:ext cx="1579905" cy="341335"/>
                    </a:xfrm>
                    <a:prstGeom prst="rect">
                      <a:avLst/>
                    </a:prstGeom>
                    <a:noFill/>
                  </p:spPr>
                  <p:txBody>
                    <a:bodyPr wrap="square" rtlCol="0">
                      <a:spAutoFit/>
                    </a:bodyPr>
                    <a:lstStyle/>
                    <a:p>
                      <a:r>
                        <a:rPr lang="en-US" altLang="zh-CN" sz="1200" dirty="0">
                          <a:cs typeface="+mn-ea"/>
                          <a:sym typeface="+mn-lt"/>
                        </a:rPr>
                        <a:t>the </a:t>
                      </a:r>
                      <a:r>
                        <a:rPr lang="en-US" altLang="zh-CN" sz="1200" dirty="0" smtClean="0">
                          <a:cs typeface="+mn-ea"/>
                          <a:sym typeface="+mn-lt"/>
                        </a:rPr>
                        <a:t>Post-90s</a:t>
                      </a:r>
                      <a:endParaRPr lang="zh-CN" altLang="en-US" sz="1200" dirty="0">
                        <a:cs typeface="+mn-ea"/>
                        <a:sym typeface="+mn-lt"/>
                      </a:endParaRPr>
                    </a:p>
                  </p:txBody>
                </p:sp>
              </p:grpSp>
              <p:sp>
                <p:nvSpPr>
                  <p:cNvPr id="15" name="矩形 14"/>
                  <p:cNvSpPr/>
                  <p:nvPr/>
                </p:nvSpPr>
                <p:spPr>
                  <a:xfrm>
                    <a:off x="8953782" y="1390262"/>
                    <a:ext cx="1702380" cy="518612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文本框 22"/>
                <p:cNvSpPr txBox="1"/>
                <p:nvPr/>
              </p:nvSpPr>
              <p:spPr>
                <a:xfrm>
                  <a:off x="9153367" y="1508474"/>
                  <a:ext cx="1729108" cy="341335"/>
                </a:xfrm>
                <a:prstGeom prst="rect">
                  <a:avLst/>
                </a:prstGeom>
                <a:noFill/>
              </p:spPr>
              <p:txBody>
                <a:bodyPr wrap="square" rtlCol="0">
                  <a:spAutoFit/>
                </a:bodyPr>
                <a:lstStyle/>
                <a:p>
                  <a:r>
                    <a:rPr lang="en-US" altLang="zh-CN" sz="1200" dirty="0">
                      <a:cs typeface="+mn-ea"/>
                      <a:sym typeface="+mn-lt"/>
                    </a:rPr>
                    <a:t>the Post-80s</a:t>
                  </a:r>
                  <a:endParaRPr lang="zh-CN" altLang="en-US" sz="1200" dirty="0">
                    <a:cs typeface="+mn-ea"/>
                    <a:sym typeface="+mn-lt"/>
                  </a:endParaRPr>
                </a:p>
              </p:txBody>
            </p:sp>
          </p:grpSp>
          <p:sp>
            <p:nvSpPr>
              <p:cNvPr id="24" name="文本框 23"/>
              <p:cNvSpPr txBox="1"/>
              <p:nvPr/>
            </p:nvSpPr>
            <p:spPr>
              <a:xfrm>
                <a:off x="10687498" y="3804544"/>
                <a:ext cx="1580129" cy="341335"/>
              </a:xfrm>
              <a:prstGeom prst="rect">
                <a:avLst/>
              </a:prstGeom>
              <a:noFill/>
            </p:spPr>
            <p:txBody>
              <a:bodyPr wrap="square" rtlCol="0">
                <a:spAutoFit/>
              </a:bodyPr>
              <a:lstStyle/>
              <a:p>
                <a:r>
                  <a:rPr lang="en-US" sz="1200" dirty="0"/>
                  <a:t>the </a:t>
                </a:r>
                <a:r>
                  <a:rPr lang="en-US" sz="1200" dirty="0" smtClean="0"/>
                  <a:t>Post-70s</a:t>
                </a:r>
                <a:endParaRPr lang="zh-CN" altLang="en-US" sz="1200" dirty="0">
                  <a:cs typeface="+mn-ea"/>
                  <a:sym typeface="+mn-lt"/>
                </a:endParaRPr>
              </a:p>
            </p:txBody>
          </p:sp>
        </p:grpSp>
        <p:sp>
          <p:nvSpPr>
            <p:cNvPr id="18" name="矩形 17"/>
            <p:cNvSpPr/>
            <p:nvPr/>
          </p:nvSpPr>
          <p:spPr>
            <a:xfrm>
              <a:off x="4854387" y="3569886"/>
              <a:ext cx="1384584" cy="2834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00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User Portrait Analysis </a:t>
            </a: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17" name="文本框 16"/>
          <p:cNvSpPr txBox="1"/>
          <p:nvPr/>
        </p:nvSpPr>
        <p:spPr>
          <a:xfrm>
            <a:off x="9121698" y="2973801"/>
            <a:ext cx="3070301" cy="1754326"/>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dirty="0" smtClean="0">
                <a:cs typeface="+mn-ea"/>
                <a:sym typeface="+mn-lt"/>
              </a:rPr>
              <a:t>More Airbnb </a:t>
            </a:r>
            <a:r>
              <a:rPr lang="en-US" altLang="zh-CN" dirty="0">
                <a:cs typeface="+mn-ea"/>
                <a:sym typeface="+mn-lt"/>
              </a:rPr>
              <a:t>users </a:t>
            </a:r>
            <a:r>
              <a:rPr lang="en-US" altLang="zh-CN" dirty="0" smtClean="0">
                <a:cs typeface="+mn-ea"/>
                <a:sym typeface="+mn-lt"/>
              </a:rPr>
              <a:t>use Mac than those use windows.</a:t>
            </a:r>
          </a:p>
          <a:p>
            <a:endParaRPr lang="en-US" altLang="zh-CN" dirty="0" smtClean="0">
              <a:cs typeface="+mn-ea"/>
              <a:sym typeface="+mn-lt"/>
            </a:endParaRPr>
          </a:p>
          <a:p>
            <a:r>
              <a:rPr lang="en-US" altLang="zh-CN" dirty="0">
                <a:cs typeface="+mn-ea"/>
                <a:sym typeface="+mn-lt"/>
              </a:rPr>
              <a:t>More Airbnb users use iPhones and iPads</a:t>
            </a:r>
            <a:r>
              <a:rPr lang="en-US" altLang="zh-CN" dirty="0" smtClean="0">
                <a:cs typeface="+mn-ea"/>
                <a:sym typeface="+mn-lt"/>
              </a:rPr>
              <a:t> </a:t>
            </a:r>
            <a:r>
              <a:rPr lang="en-US" altLang="zh-CN" dirty="0">
                <a:cs typeface="+mn-ea"/>
                <a:sym typeface="+mn-lt"/>
              </a:rPr>
              <a:t>than those use Android</a:t>
            </a:r>
            <a:r>
              <a:rPr lang="en-US" altLang="zh-CN" dirty="0" smtClean="0">
                <a:cs typeface="+mn-ea"/>
                <a:sym typeface="+mn-lt"/>
              </a:rPr>
              <a:t>.</a:t>
            </a:r>
            <a:endParaRPr lang="en-US" altLang="zh-CN" dirty="0">
              <a:cs typeface="+mn-ea"/>
              <a:sym typeface="+mn-lt"/>
            </a:endParaRPr>
          </a:p>
        </p:txBody>
      </p:sp>
      <p:pic>
        <p:nvPicPr>
          <p:cNvPr id="3" name="图片 2"/>
          <p:cNvPicPr>
            <a:picLocks noChangeAspect="1"/>
          </p:cNvPicPr>
          <p:nvPr/>
        </p:nvPicPr>
        <p:blipFill>
          <a:blip r:embed="rId2"/>
          <a:stretch>
            <a:fillRect/>
          </a:stretch>
        </p:blipFill>
        <p:spPr>
          <a:xfrm>
            <a:off x="871965" y="1564229"/>
            <a:ext cx="7558803" cy="4304409"/>
          </a:xfrm>
          <a:prstGeom prst="rect">
            <a:avLst/>
          </a:prstGeom>
        </p:spPr>
      </p:pic>
    </p:spTree>
    <p:extLst>
      <p:ext uri="{BB962C8B-B14F-4D97-AF65-F5344CB8AC3E}">
        <p14:creationId xmlns:p14="http://schemas.microsoft.com/office/powerpoint/2010/main" val="182536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User Portrait Analysis </a:t>
            </a: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7" name="文本框 6"/>
          <p:cNvSpPr txBox="1"/>
          <p:nvPr/>
        </p:nvSpPr>
        <p:spPr>
          <a:xfrm>
            <a:off x="8739614" y="1720787"/>
            <a:ext cx="3452385" cy="3416320"/>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dirty="0" smtClean="0">
                <a:cs typeface="+mn-ea"/>
                <a:sym typeface="+mn-lt"/>
              </a:rPr>
              <a:t>Airbnb is really </a:t>
            </a:r>
            <a:r>
              <a:rPr lang="en-US" altLang="zh-CN" dirty="0">
                <a:cs typeface="+mn-ea"/>
                <a:sym typeface="+mn-lt"/>
              </a:rPr>
              <a:t>international, with users in multiple regions</a:t>
            </a:r>
            <a:r>
              <a:rPr lang="en-US" altLang="zh-CN" dirty="0" smtClean="0">
                <a:cs typeface="+mn-ea"/>
                <a:sym typeface="+mn-lt"/>
              </a:rPr>
              <a:t>.</a:t>
            </a:r>
          </a:p>
          <a:p>
            <a:endParaRPr lang="en-US" altLang="zh-CN" dirty="0">
              <a:cs typeface="+mn-ea"/>
              <a:sym typeface="+mn-lt"/>
            </a:endParaRPr>
          </a:p>
          <a:p>
            <a:r>
              <a:rPr lang="en-US" altLang="zh-CN" dirty="0">
                <a:cs typeface="+mn-ea"/>
                <a:sym typeface="+mn-lt"/>
              </a:rPr>
              <a:t>More than 90% of the users are </a:t>
            </a:r>
            <a:r>
              <a:rPr lang="en-US" altLang="zh-CN" dirty="0" smtClean="0">
                <a:cs typeface="+mn-ea"/>
                <a:sym typeface="+mn-lt"/>
              </a:rPr>
              <a:t>in English-speaking </a:t>
            </a:r>
            <a:r>
              <a:rPr lang="en-US" altLang="zh-CN" dirty="0">
                <a:cs typeface="+mn-ea"/>
                <a:sym typeface="+mn-lt"/>
              </a:rPr>
              <a:t>countries (Europe and America); </a:t>
            </a:r>
            <a:r>
              <a:rPr lang="en-US" altLang="zh-CN" dirty="0" err="1">
                <a:cs typeface="+mn-ea"/>
                <a:sym typeface="+mn-lt"/>
              </a:rPr>
              <a:t>airbnb</a:t>
            </a:r>
            <a:r>
              <a:rPr lang="en-US" altLang="zh-CN" dirty="0">
                <a:cs typeface="+mn-ea"/>
                <a:sym typeface="+mn-lt"/>
              </a:rPr>
              <a:t> began to enter the Chinese market in 2013 (this data set ends in 2014), so although the number of Chinese users at this time ranked second, the proportion was very small.</a:t>
            </a:r>
            <a:endParaRPr lang="zh-CN" altLang="en-US" dirty="0">
              <a:cs typeface="+mn-ea"/>
              <a:sym typeface="+mn-lt"/>
            </a:endParaRPr>
          </a:p>
        </p:txBody>
      </p:sp>
      <p:pic>
        <p:nvPicPr>
          <p:cNvPr id="3" name="图片 2"/>
          <p:cNvPicPr>
            <a:picLocks noChangeAspect="1"/>
          </p:cNvPicPr>
          <p:nvPr/>
        </p:nvPicPr>
        <p:blipFill>
          <a:blip r:embed="rId2"/>
          <a:stretch>
            <a:fillRect/>
          </a:stretch>
        </p:blipFill>
        <p:spPr>
          <a:xfrm>
            <a:off x="871965" y="1591056"/>
            <a:ext cx="7421508" cy="4541520"/>
          </a:xfrm>
          <a:prstGeom prst="rect">
            <a:avLst/>
          </a:prstGeom>
        </p:spPr>
      </p:pic>
    </p:spTree>
    <p:extLst>
      <p:ext uri="{BB962C8B-B14F-4D97-AF65-F5344CB8AC3E}">
        <p14:creationId xmlns:p14="http://schemas.microsoft.com/office/powerpoint/2010/main" val="83441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60222" y="573621"/>
            <a:ext cx="4013890" cy="369332"/>
          </a:xfrm>
          <a:prstGeom prst="rect">
            <a:avLst/>
          </a:prstGeom>
          <a:solidFill>
            <a:srgbClr val="92D050"/>
          </a:solidFill>
          <a:ln>
            <a:solidFill>
              <a:schemeClr val="bg1">
                <a:lumMod val="85000"/>
              </a:schemeClr>
            </a:solidFill>
          </a:ln>
        </p:spPr>
        <p:txBody>
          <a:bodyPr wrap="square" rtlCol="0">
            <a:spAutoFit/>
          </a:bodyPr>
          <a:lstStyle/>
          <a:p>
            <a:r>
              <a:rPr lang="en-US" altLang="zh-CN" dirty="0">
                <a:solidFill>
                  <a:schemeClr val="bg1"/>
                </a:solidFill>
                <a:cs typeface="+mn-ea"/>
                <a:sym typeface="+mn-lt"/>
              </a:rPr>
              <a:t>Airbnb User </a:t>
            </a:r>
            <a:r>
              <a:rPr lang="en-US" altLang="zh-CN" dirty="0" smtClean="0">
                <a:solidFill>
                  <a:schemeClr val="bg1"/>
                </a:solidFill>
                <a:cs typeface="+mn-ea"/>
                <a:sym typeface="+mn-lt"/>
              </a:rPr>
              <a:t>Portrait Analysis </a:t>
            </a:r>
            <a:endParaRPr lang="en-US" altLang="zh-CN" dirty="0">
              <a:solidFill>
                <a:schemeClr val="bg1"/>
              </a:solidFill>
              <a:cs typeface="+mn-ea"/>
              <a:sym typeface="+mn-lt"/>
            </a:endParaRPr>
          </a:p>
        </p:txBody>
      </p:sp>
      <p:sp>
        <p:nvSpPr>
          <p:cNvPr id="14" name="文本框 13"/>
          <p:cNvSpPr txBox="1"/>
          <p:nvPr/>
        </p:nvSpPr>
        <p:spPr>
          <a:xfrm>
            <a:off x="871965" y="573621"/>
            <a:ext cx="688257" cy="369332"/>
          </a:xfrm>
          <a:prstGeom prst="rect">
            <a:avLst/>
          </a:prstGeom>
          <a:solidFill>
            <a:srgbClr val="92D050"/>
          </a:solidFill>
        </p:spPr>
        <p:txBody>
          <a:bodyPr wrap="square" rtlCol="0">
            <a:spAutoFit/>
          </a:bodyP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7" name="文本框 6"/>
          <p:cNvSpPr txBox="1"/>
          <p:nvPr/>
        </p:nvSpPr>
        <p:spPr>
          <a:xfrm>
            <a:off x="8736046" y="2696296"/>
            <a:ext cx="3452385"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zh-CN" dirty="0">
                <a:cs typeface="+mn-ea"/>
                <a:sym typeface="+mn-lt"/>
              </a:rPr>
              <a:t>After all, Airbnb is still used more by users in Europe and the United States. </a:t>
            </a:r>
            <a:endParaRPr lang="zh-CN" altLang="en-US" dirty="0">
              <a:cs typeface="+mn-ea"/>
              <a:sym typeface="+mn-lt"/>
            </a:endParaRPr>
          </a:p>
        </p:txBody>
      </p:sp>
      <p:pic>
        <p:nvPicPr>
          <p:cNvPr id="2" name="图片 1"/>
          <p:cNvPicPr>
            <a:picLocks noChangeAspect="1"/>
          </p:cNvPicPr>
          <p:nvPr/>
        </p:nvPicPr>
        <p:blipFill>
          <a:blip r:embed="rId2"/>
          <a:stretch>
            <a:fillRect/>
          </a:stretch>
        </p:blipFill>
        <p:spPr>
          <a:xfrm>
            <a:off x="871965" y="1491219"/>
            <a:ext cx="7649724" cy="4480750"/>
          </a:xfrm>
          <a:prstGeom prst="rect">
            <a:avLst/>
          </a:prstGeom>
        </p:spPr>
      </p:pic>
    </p:spTree>
    <p:extLst>
      <p:ext uri="{BB962C8B-B14F-4D97-AF65-F5344CB8AC3E}">
        <p14:creationId xmlns:p14="http://schemas.microsoft.com/office/powerpoint/2010/main" val="4059050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mfuvyxm">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4239</TotalTime>
  <Words>925</Words>
  <Application>Microsoft Office PowerPoint</Application>
  <PresentationFormat>宽屏</PresentationFormat>
  <Paragraphs>81</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 Unicode MS</vt:lpstr>
      <vt:lpstr>inherit</vt:lpstr>
      <vt:lpstr>Microsoft YaHei</vt:lpstr>
      <vt:lpstr>Arial</vt:lpstr>
      <vt:lpstr>Wingdings</vt:lpstr>
      <vt:lpstr>Office 主题​​</vt:lpstr>
      <vt:lpstr>Airbnb Product Analytics Report</vt:lpstr>
      <vt:lpstr>At present, Airbnb is a community platform product with operations in 191 countries and often appears in excellent business analysis cases. Does its business have room for improvement?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Hanson Liu</dc:creator>
  <cp:lastModifiedBy>吴 臻</cp:lastModifiedBy>
  <cp:revision>88</cp:revision>
  <dcterms:created xsi:type="dcterms:W3CDTF">2019-09-29T02:38:53Z</dcterms:created>
  <dcterms:modified xsi:type="dcterms:W3CDTF">2019-12-11T16:27:18Z</dcterms:modified>
</cp:coreProperties>
</file>