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425" r:id="rId9"/>
    <p:sldId id="426" r:id="rId10"/>
    <p:sldId id="397" r:id="rId11"/>
    <p:sldId id="398" r:id="rId12"/>
    <p:sldId id="399" r:id="rId13"/>
    <p:sldId id="400" r:id="rId14"/>
    <p:sldId id="401" r:id="rId15"/>
    <p:sldId id="395" r:id="rId16"/>
    <p:sldId id="402" r:id="rId17"/>
    <p:sldId id="403" r:id="rId18"/>
    <p:sldId id="404" r:id="rId19"/>
    <p:sldId id="405" r:id="rId20"/>
    <p:sldId id="406" r:id="rId21"/>
    <p:sldId id="407" r:id="rId22"/>
    <p:sldId id="414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17" r:id="rId3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3" autoAdjust="0"/>
    <p:restoredTop sz="94660"/>
  </p:normalViewPr>
  <p:slideViewPr>
    <p:cSldViewPr>
      <p:cViewPr varScale="1">
        <p:scale>
          <a:sx n="84" d="100"/>
          <a:sy n="84" d="100"/>
        </p:scale>
        <p:origin x="1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7F669F9-53E3-4BBF-B62B-0B04E9769EF2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FF57C3-66DC-4794-B303-0E1398E3B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7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2821411-7D9E-460D-8DF4-7DA6165D1416}" type="datetimeFigureOut">
              <a:rPr lang="zh-CN" altLang="en-US"/>
              <a:pPr>
                <a:defRPr/>
              </a:pPr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E018E0-AE82-4A4F-81D1-6EDB5CF70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1F97F-0405-430D-B28A-79BE4239990A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78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FC2484-30C8-4697-B053-8B1CBFC06E57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979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BC4A-A0FB-4BFC-8B79-A85F4F3FD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37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E5095-04D6-4426-A26D-5BFB2E8DD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2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BE3F-D80B-4515-A8C1-520954BA9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9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0566-AD4A-4B20-A0F2-074DD0DA6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36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B1C2-8203-42E8-B0EE-65838D7E7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1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F7AD8-38E7-4D6B-B158-A96D9B4162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8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0FDB-671D-498F-8416-4B558323E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C69AC-02E7-4C52-91E5-D149CBB07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FCDE-BB44-450F-827E-B6F6455B2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68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82D17-D220-4CAC-A84A-206B02905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28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84296-2529-434F-8EE8-0871AE714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36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8DB36F1-3EE3-4AA8-96CF-D4D4129CF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第一章  </a:t>
            </a:r>
            <a:r>
              <a:rPr lang="zh-CN" altLang="zh-CN" smtClean="0"/>
              <a:t>矩阵代数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808"/>
                </a:solidFill>
              </a:rPr>
              <a:t>§1.1  </a:t>
            </a:r>
            <a:r>
              <a:rPr lang="zh-CN" altLang="zh-CN" sz="2800" dirty="0" smtClean="0">
                <a:solidFill>
                  <a:srgbClr val="000808"/>
                </a:solidFill>
              </a:rPr>
              <a:t>定义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§1.2  </a:t>
            </a:r>
            <a:r>
              <a:rPr lang="zh-CN" altLang="zh-CN" sz="2800" dirty="0" smtClean="0">
                <a:solidFill>
                  <a:srgbClr val="000808"/>
                </a:solidFill>
              </a:rPr>
              <a:t>矩阵的运算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§1.3  </a:t>
            </a:r>
            <a:r>
              <a:rPr lang="zh-CN" altLang="zh-CN" sz="2800" dirty="0" smtClean="0">
                <a:solidFill>
                  <a:srgbClr val="000808"/>
                </a:solidFill>
              </a:rPr>
              <a:t>行列式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§1.4  </a:t>
            </a:r>
            <a:r>
              <a:rPr lang="zh-CN" altLang="zh-CN" sz="2800" dirty="0" smtClean="0">
                <a:solidFill>
                  <a:srgbClr val="000808"/>
                </a:solidFill>
              </a:rPr>
              <a:t>矩阵的逆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§1.5  </a:t>
            </a:r>
            <a:r>
              <a:rPr lang="zh-CN" altLang="zh-CN" sz="2800" dirty="0" smtClean="0">
                <a:solidFill>
                  <a:srgbClr val="000808"/>
                </a:solidFill>
              </a:rPr>
              <a:t>矩阵的秩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§1.6  </a:t>
            </a:r>
            <a:r>
              <a:rPr lang="zh-CN" altLang="zh-CN" sz="2800" dirty="0" smtClean="0">
                <a:solidFill>
                  <a:srgbClr val="000808"/>
                </a:solidFill>
              </a:rPr>
              <a:t>特征值、特征向量和矩阵的迹</a:t>
            </a:r>
          </a:p>
          <a:p>
            <a:r>
              <a:rPr lang="en-US" altLang="zh-CN" sz="2800" dirty="0" smtClean="0">
                <a:solidFill>
                  <a:srgbClr val="000808"/>
                </a:solidFill>
              </a:rPr>
              <a:t>§1.7  </a:t>
            </a:r>
            <a:r>
              <a:rPr lang="zh-CN" altLang="zh-CN" sz="2800" dirty="0" smtClean="0">
                <a:solidFill>
                  <a:srgbClr val="000808"/>
                </a:solidFill>
              </a:rPr>
              <a:t>正定矩阵和非负定矩阵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E5A188-88D2-47D1-B57A-5FB1126546D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矩阵的分块</a:t>
            </a:r>
            <a:endParaRPr lang="zh-CN" altLang="en-US" sz="400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将它分成四块，表示成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有相同的分块，则</a:t>
            </a:r>
            <a:endParaRPr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858564"/>
              </p:ext>
            </p:extLst>
          </p:nvPr>
        </p:nvGraphicFramePr>
        <p:xfrm>
          <a:off x="3032125" y="2455664"/>
          <a:ext cx="3060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3" imgW="3060360" imgH="1549080" progId="Equation.DSMT4">
                  <p:embed/>
                </p:oleObj>
              </mc:Choice>
              <mc:Fallback>
                <p:oleObj name="Equation" r:id="rId3" imgW="3060360" imgH="1549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2455664"/>
                        <a:ext cx="3060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26557"/>
              </p:ext>
            </p:extLst>
          </p:nvPr>
        </p:nvGraphicFramePr>
        <p:xfrm>
          <a:off x="2339975" y="4509120"/>
          <a:ext cx="449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5" imgW="4495800" imgH="1016000" progId="Equation.DSMT4">
                  <p:embed/>
                </p:oleObj>
              </mc:Choice>
              <mc:Fallback>
                <p:oleObj name="Equation" r:id="rId5" imgW="4495800" imgH="101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09120"/>
                        <a:ext cx="449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4BB375-9D12-456F-A6A0-BB930574C90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矩阵，分成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3492500" y="1196975"/>
          <a:ext cx="228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3" imgW="2286000" imgH="1016000" progId="Equation.DSMT4">
                  <p:embed/>
                </p:oleObj>
              </mc:Choice>
              <mc:Fallback>
                <p:oleObj name="Equation" r:id="rId3" imgW="2286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228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01712"/>
              </p:ext>
            </p:extLst>
          </p:nvPr>
        </p:nvGraphicFramePr>
        <p:xfrm>
          <a:off x="1665288" y="2852936"/>
          <a:ext cx="59309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5" imgW="5930900" imgH="2679700" progId="Equation.DSMT4">
                  <p:embed/>
                </p:oleObj>
              </mc:Choice>
              <mc:Fallback>
                <p:oleObj name="Equation" r:id="rId5" imgW="5930900" imgH="267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852936"/>
                        <a:ext cx="59309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43A278-0B45-45B0-87C3-BFDB747D39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1.2.2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证明正交矩阵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个列向量和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个行向量都是一组正交单位向量。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2987675" y="2060575"/>
          <a:ext cx="327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3276600" imgH="2032000" progId="Equation.DSMT4">
                  <p:embed/>
                </p:oleObj>
              </mc:Choice>
              <mc:Fallback>
                <p:oleObj name="Equation" r:id="rId3" imgW="3276600" imgH="203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60575"/>
                        <a:ext cx="327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3276600" y="4508500"/>
          <a:ext cx="2819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2819400" imgH="1828800" progId="Equation.DSMT4">
                  <p:embed/>
                </p:oleObj>
              </mc:Choice>
              <mc:Fallback>
                <p:oleObj name="Equation" r:id="rId5" imgW="2819400" imgH="182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08500"/>
                        <a:ext cx="2819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D76F95-C9E5-4AF9-A92C-05D094B392B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故有</a:t>
            </a: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为一组正交单位向量。同理，由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可证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b="1" i="1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也是一组正交单位向量。</a:t>
            </a:r>
            <a:endParaRPr lang="zh-CN" altLang="en-US" sz="2800" smtClean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1547813" y="1196975"/>
          <a:ext cx="6083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6083300" imgH="2133600" progId="Equation.DSMT4">
                  <p:embed/>
                </p:oleObj>
              </mc:Choice>
              <mc:Fallback>
                <p:oleObj name="Equation" r:id="rId3" imgW="6083300" imgH="213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6083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2627313" y="3789363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5" imgW="3822700" imgH="1016000" progId="Equation.DSMT4">
                  <p:embed/>
                </p:oleObj>
              </mc:Choice>
              <mc:Fallback>
                <p:oleObj name="Equation" r:id="rId5" imgW="3822700" imgH="101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89363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48B1CA-5D86-4D3E-B21A-A4C88BFE309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§1.3  </a:t>
            </a:r>
            <a:r>
              <a:rPr lang="zh-CN" altLang="zh-CN" sz="4000" smtClean="0"/>
              <a:t>行列式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表示对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1,2,⋯,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的所有排列求和，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⋯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是排列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中逆序的总数，称它为这个排列的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逆序数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，一个逆序是指在一个排列中一对数的前后位置与大小顺序相反，即前面的数大于后面的数。例如，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(3142)=1+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(1342)=3+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(1234)=3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定义只需了解即可，无需记住。应用中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阶及以上的行列式一般都用软件计算，除非特殊结构的。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0808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75464"/>
              </p:ext>
            </p:extLst>
          </p:nvPr>
        </p:nvGraphicFramePr>
        <p:xfrm>
          <a:off x="2387600" y="2492896"/>
          <a:ext cx="431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3" imgW="4317840" imgH="787320" progId="Equation.DSMT4">
                  <p:embed/>
                </p:oleObj>
              </mc:Choice>
              <mc:Fallback>
                <p:oleObj name="Equation" r:id="rId3" imgW="431784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492896"/>
                        <a:ext cx="431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56261"/>
              </p:ext>
            </p:extLst>
          </p:nvPr>
        </p:nvGraphicFramePr>
        <p:xfrm>
          <a:off x="1344836" y="3212976"/>
          <a:ext cx="85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5" imgW="850680" imgH="698400" progId="Equation.DSMT4">
                  <p:embed/>
                </p:oleObj>
              </mc:Choice>
              <mc:Fallback>
                <p:oleObj name="Equation" r:id="rId5" imgW="85068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836" y="3212976"/>
                        <a:ext cx="85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4C8CE-9A39-4F42-9FC4-B72D99E5306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zh-CN" sz="4000" smtClean="0"/>
              <a:t>行列式的一些基本性质</a:t>
            </a:r>
            <a:endParaRPr lang="zh-CN" altLang="en-US" sz="400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为零，则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′|=|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乘以常数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，则所得矩阵的行列式为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为一常数，则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若互换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的任意两行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，则行列式符号改变。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的某两行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相同，则行列式为零。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的倍数加到另一行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，则所得行列式不变。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的某一行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是其他一些行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的线性组合，则行列式为零。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9C0CF-6E12-411E-B800-08A83031A32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为上三角矩阵或下三角矩阵或对角矩阵，则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′|≥0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都是方阵，则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380288" y="620713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1358900" imgH="825500" progId="Equation.DSMT4">
                  <p:embed/>
                </p:oleObj>
              </mc:Choice>
              <mc:Fallback>
                <p:oleObj name="Equation" r:id="rId3" imgW="13589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620713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059113" y="263683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2997200" imgH="863600" progId="Equation.DSMT4">
                  <p:embed/>
                </p:oleObj>
              </mc:Choice>
              <mc:Fallback>
                <p:oleObj name="Equation" r:id="rId5" imgW="2997200" imgH="86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299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063E9-3BA0-4679-AF11-E83C9A17422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代数余子式</a:t>
            </a:r>
            <a:endParaRPr lang="zh-CN" altLang="en-US" sz="4000" smtClean="0"/>
          </a:p>
        </p:txBody>
      </p:sp>
      <p:sp>
        <p:nvSpPr>
          <p:cNvPr id="133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阶方阵，将其元素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所在的第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行与第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列划去之后所得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阶矩阵的行列式，称为元素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=(−1)</a:t>
            </a:r>
            <a:r>
              <a:rPr lang="en-US" altLang="zh-CN" sz="2800" i="1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baseline="30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代数余子式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90A88-41FB-496C-80E6-080516B2D19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§1.4  </a:t>
            </a:r>
            <a:r>
              <a:rPr lang="zh-CN" altLang="zh-CN" sz="4000" smtClean="0"/>
              <a:t>矩阵的逆</a:t>
            </a:r>
            <a:endParaRPr lang="zh-CN" altLang="en-US" sz="400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|≠0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非退化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非奇异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；若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退化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奇异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是一非退化方阵，若方阵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逆矩阵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必是一个非退化矩阵。令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′=(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)/|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的代数余子式，则容易验证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。由于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，因此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zh-CN" sz="240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应用中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阶及以上的逆矩阵一般都用软件计算，除非特殊结构的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 smtClean="0">
              <a:solidFill>
                <a:srgbClr val="000808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646B8-BED0-4F61-B1B6-D8F8858B90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74713"/>
          </a:xfrm>
        </p:spPr>
        <p:txBody>
          <a:bodyPr/>
          <a:lstStyle/>
          <a:p>
            <a:pPr>
              <a:defRPr/>
            </a:pPr>
            <a:r>
              <a:rPr lang="zh-CN" altLang="zh-CN" sz="4000" dirty="0" smtClean="0">
                <a:latin typeface="+mn-lt"/>
                <a:ea typeface="+mn-ea"/>
                <a:cs typeface="+mn-cs"/>
              </a:rPr>
              <a:t>逆矩阵的基本性质</a:t>
            </a:r>
            <a:endParaRPr lang="zh-CN" altLang="en-US" sz="4000" dirty="0" smtClean="0"/>
          </a:p>
        </p:txBody>
      </p:sp>
      <p:sp>
        <p:nvSpPr>
          <p:cNvPr id="14341" name="内容占位符 2"/>
          <p:cNvSpPr>
            <a:spLocks noGrp="1"/>
          </p:cNvSpPr>
          <p:nvPr>
            <p:ph idx="1"/>
          </p:nvPr>
        </p:nvSpPr>
        <p:spPr>
          <a:xfrm>
            <a:off x="301625" y="1484313"/>
            <a:ext cx="8540750" cy="4614862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阶非退化方阵，则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是正交矩阵，则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非退化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为非退化方阵，则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987675" y="4581525"/>
          <a:ext cx="334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3340100" imgH="508000" progId="Equation.DSMT4">
                  <p:embed/>
                </p:oleObj>
              </mc:Choice>
              <mc:Fallback>
                <p:oleObj name="Equation" r:id="rId3" imgW="3340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81525"/>
                        <a:ext cx="334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059113" y="5373688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5" imgW="3048000" imgH="952500" progId="Equation.DSMT4">
                  <p:embed/>
                </p:oleObj>
              </mc:Choice>
              <mc:Fallback>
                <p:oleObj name="Equation" r:id="rId5" imgW="30480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18923-959C-4EE2-80C1-1B9433A854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§1.1  </a:t>
            </a:r>
            <a:r>
              <a:rPr lang="zh-CN" altLang="zh-CN" sz="4000" smtClean="0"/>
              <a:t>定义</a:t>
            </a:r>
            <a:endParaRPr lang="zh-CN" altLang="en-US" sz="400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smtClean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708400" y="1916113"/>
          <a:ext cx="3136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3136900" imgH="1828800" progId="Equation.DSMT4">
                  <p:embed/>
                </p:oleObj>
              </mc:Choice>
              <mc:Fallback>
                <p:oleObj name="Equation" r:id="rId3" imgW="313690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16113"/>
                        <a:ext cx="3136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92275" y="2565400"/>
            <a:ext cx="17224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×</a:t>
            </a:r>
            <a:r>
              <a:rPr lang="en-US" altLang="zh-CN" sz="2400" i="1" dirty="0" err="1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矩阵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484438" y="3789363"/>
          <a:ext cx="1104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5" imgW="1104900" imgH="1828800" progId="Equation.DSMT4">
                  <p:embed/>
                </p:oleObj>
              </mc:Choice>
              <mc:Fallback>
                <p:oleObj name="Equation" r:id="rId5" imgW="1104900" imgH="182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1104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4213" y="4437063"/>
            <a:ext cx="18764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维列向量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643438" y="4365625"/>
            <a:ext cx="3883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维行向量：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′=(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850" y="5661025"/>
            <a:ext cx="2201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向量</a:t>
            </a:r>
            <a:r>
              <a:rPr lang="en-US" altLang="zh-CN" sz="2400" b="1" i="1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的长度：</a:t>
            </a:r>
            <a:endParaRPr lang="zh-CN" altLang="en-US" sz="2400" dirty="0">
              <a:solidFill>
                <a:schemeClr val="accent6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56" name="Object 7"/>
          <p:cNvGraphicFramePr>
            <a:graphicFrameLocks noChangeAspect="1"/>
          </p:cNvGraphicFramePr>
          <p:nvPr/>
        </p:nvGraphicFramePr>
        <p:xfrm>
          <a:off x="2268538" y="5589588"/>
          <a:ext cx="3778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7" imgW="3797300" imgH="546100" progId="Equation.DSMT4">
                  <p:embed/>
                </p:oleObj>
              </mc:Choice>
              <mc:Fallback>
                <p:oleObj name="Equation" r:id="rId7" imgW="37973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3778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72225" y="5661025"/>
            <a:ext cx="17240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Arial" charset="0"/>
                <a:ea typeface="宋体" charset="-122"/>
              </a:rPr>
              <a:t>单位向量：</a:t>
            </a:r>
            <a:endParaRPr lang="zh-CN" altLang="en-US" sz="2400" dirty="0">
              <a:solidFill>
                <a:schemeClr val="accent6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6158" name="Object 9"/>
          <p:cNvGraphicFramePr>
            <a:graphicFrameLocks noChangeAspect="1"/>
          </p:cNvGraphicFramePr>
          <p:nvPr/>
        </p:nvGraphicFramePr>
        <p:xfrm>
          <a:off x="7956550" y="5661025"/>
          <a:ext cx="77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9" imgW="774364" imgH="431613" progId="Equation.DSMT4">
                  <p:embed/>
                </p:oleObj>
              </mc:Choice>
              <mc:Fallback>
                <p:oleObj name="Equation" r:id="rId9" imgW="774364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661025"/>
                        <a:ext cx="77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28B60-757A-4AC5-923D-072D6AD2023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§1.5  </a:t>
            </a:r>
            <a:r>
              <a:rPr lang="zh-CN" altLang="zh-CN" sz="4000" smtClean="0"/>
              <a:t>矩阵的秩</a:t>
            </a:r>
            <a:endParaRPr lang="zh-CN" altLang="en-US" sz="400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一组同维向量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，若存在不全为零的常数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则称该组向量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线性相关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。若向量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不线性相关，就称为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的线性无关行向量的最大数目称为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，其线性无关列向量的最大数目称为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列秩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。矩阵的行秩和列秩必相等，故统一将其称为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秩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FA3C62-55A7-4332-BEB6-5B46EA467FE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r>
              <a:rPr lang="zh-CN" altLang="zh-CN" sz="4000" smtClean="0"/>
              <a:t>矩阵秩的基本性质</a:t>
            </a:r>
            <a:endParaRPr lang="zh-CN" altLang="en-US" sz="400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1625" y="1557338"/>
            <a:ext cx="8540750" cy="4541837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，当且仅当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1≤rank(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)≤min{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}[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行满秩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的；若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列满秩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							      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)≤min{rank(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),rank(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为非退化方阵，则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是非退化的，当且仅当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称作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满秩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)=rank(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116013" y="3357563"/>
          <a:ext cx="615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4" imgW="6159500" imgH="863600" progId="Equation.DSMT4">
                  <p:embed/>
                </p:oleObj>
              </mc:Choice>
              <mc:Fallback>
                <p:oleObj name="Equation" r:id="rId4" imgW="61595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6159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0F4B6C-E9BC-4D86-91F8-F814BD944B3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§1.6  </a:t>
            </a:r>
            <a:r>
              <a:rPr lang="zh-CN" altLang="zh-CN" sz="3600" smtClean="0"/>
              <a:t>特征值、特征向量和矩阵的迹</a:t>
            </a:r>
            <a:endParaRPr lang="zh-CN" altLang="en-US" sz="360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smtClean="0">
                <a:solidFill>
                  <a:srgbClr val="000000"/>
                </a:solidFill>
              </a:rPr>
              <a:t>一、特征值和特征向量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r>
              <a:rPr lang="zh-CN" altLang="zh-CN" sz="2800" smtClean="0">
                <a:solidFill>
                  <a:srgbClr val="000000"/>
                </a:solidFill>
              </a:rPr>
              <a:t>二、矩阵的迹</a:t>
            </a:r>
            <a:endParaRPr lang="zh-CN" altLang="en-US" sz="2800" smtClean="0">
              <a:solidFill>
                <a:srgbClr val="000000"/>
              </a:solidFill>
            </a:endParaRP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3426F-E3DD-4C42-AEEF-D0865C233EA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731838"/>
          </a:xfrm>
        </p:spPr>
        <p:txBody>
          <a:bodyPr/>
          <a:lstStyle/>
          <a:p>
            <a:r>
              <a:rPr lang="zh-CN" altLang="zh-CN" sz="4000" smtClean="0"/>
              <a:t>一、特征值和特征向量</a:t>
            </a:r>
            <a:endParaRPr lang="zh-CN" altLang="en-US" sz="400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阶方阵，若对于一个数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特征值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特征根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，而称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的属于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特征向量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，故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|=0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次多项式，称为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特征多项式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式有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可能有重根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为复数。反过来，若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式的一个根，则存在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今后，一般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情况下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为单位向量，即满足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||=1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7B395-4785-487E-8A36-55F383A4C78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35694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1625" y="476250"/>
            <a:ext cx="8540750" cy="865188"/>
          </a:xfrm>
        </p:spPr>
        <p:txBody>
          <a:bodyPr/>
          <a:lstStyle/>
          <a:p>
            <a:r>
              <a:rPr lang="zh-CN" altLang="zh-CN" sz="4000" smtClean="0"/>
              <a:t>特征值和特征向量</a:t>
            </a:r>
            <a:r>
              <a:rPr lang="zh-CN" altLang="en-US" sz="4000" smtClean="0"/>
              <a:t>的</a:t>
            </a:r>
            <a:r>
              <a:rPr lang="zh-CN" altLang="zh-CN" sz="4000" smtClean="0"/>
              <a:t>基本性质</a:t>
            </a:r>
            <a:endParaRPr lang="zh-CN" altLang="en-US" sz="4000" smtClean="0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有相同的特征值。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分别是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有相同的非零特征值。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为两个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矩阵，则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有完全相同的特征值。</a:t>
            </a: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1.6.3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=(2,−4,1)′,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=(3,5,−1)′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，试求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的特征值。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有一个非零特征值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−15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，而另两个特征值为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0"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828CE-55AF-438A-89D9-5A2CF704C3B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smtClean="0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" name="对象 6"/>
          <p:cNvGraphicFramePr>
            <a:graphicFrameLocks noChangeAspect="1"/>
          </p:cNvGraphicFramePr>
          <p:nvPr/>
        </p:nvGraphicFramePr>
        <p:xfrm>
          <a:off x="2492375" y="4243040"/>
          <a:ext cx="31813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3187700" imgH="1346200" progId="Equation.DSMT4">
                  <p:embed/>
                </p:oleObj>
              </mc:Choice>
              <mc:Fallback>
                <p:oleObj name="Equation" r:id="rId3" imgW="31877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243040"/>
                        <a:ext cx="31813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1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pPr>
              <a:defRPr/>
            </a:pPr>
            <a:endParaRPr lang="en-US" altLang="zh-CN" sz="2400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为实对称矩阵，则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的特征值全为实数，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个特征值按大小依次表示为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≥⋯≥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。若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，则相应的特征向量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必正交，即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个特征值，相应的特征向量分别为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=(1,0,⋯,0)′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=(0,1,0,⋯,0)′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⋯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=(0,⋯,0,1)′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的行列式等于其特征值的乘积。可见，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为非退化矩阵，当且仅当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的特征值均不为零；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为退化矩阵，当且仅当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至少有一个特征值为零。</a:t>
            </a:r>
            <a:endParaRPr lang="zh-CN" altLang="en-US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1.6.4   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设方阵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，试证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iii)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为正交矩阵，则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的特征值为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b="1" i="1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b="1" i="1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b="1" i="1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01C1CE-0DC7-449A-8665-1EF53411552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smtClean="0"/>
          </a:p>
        </p:txBody>
      </p:sp>
      <p:graphicFrame>
        <p:nvGraphicFramePr>
          <p:cNvPr id="337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75842"/>
              </p:ext>
            </p:extLst>
          </p:nvPr>
        </p:nvGraphicFramePr>
        <p:xfrm>
          <a:off x="1116013" y="3173214"/>
          <a:ext cx="13271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1320800" imgH="825500" progId="Equation.DSMT4">
                  <p:embed/>
                </p:oleObj>
              </mc:Choice>
              <mc:Fallback>
                <p:oleObj name="Equation" r:id="rId3" imgW="13208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73214"/>
                        <a:ext cx="13271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60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阶对称矩阵，则存在正交矩阵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及对角矩阵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TΛT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TΛ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，于是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)=(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=1,2,⋯,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263525" indent="-263525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个特征值，而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为相应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组正交单位特征向量。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409100-3633-44AE-A3DC-95BC4CB408D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417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谱分解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35844" name="Object 1"/>
          <p:cNvGraphicFramePr>
            <a:graphicFrameLocks noChangeAspect="1"/>
          </p:cNvGraphicFramePr>
          <p:nvPr/>
        </p:nvGraphicFramePr>
        <p:xfrm>
          <a:off x="1116013" y="2392363"/>
          <a:ext cx="7023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7023100" imgH="1828800" progId="Equation.DSMT4">
                  <p:embed/>
                </p:oleObj>
              </mc:Choice>
              <mc:Fallback>
                <p:oleObj name="Equation" r:id="rId3" imgW="702310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92363"/>
                        <a:ext cx="7023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1F4F6-5AC4-4860-BFDC-28684196E52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93514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01625" y="620713"/>
            <a:ext cx="8540750" cy="1008062"/>
          </a:xfrm>
        </p:spPr>
        <p:txBody>
          <a:bodyPr/>
          <a:lstStyle/>
          <a:p>
            <a:r>
              <a:rPr lang="zh-CN" altLang="zh-CN" sz="4000" smtClean="0"/>
              <a:t>二、矩阵的迹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迹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方阵的迹具有下述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基本性质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。特别地，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为方阵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的特征值，则</a:t>
            </a:r>
          </a:p>
          <a:p>
            <a:pPr marL="0" indent="0" algn="ctr">
              <a:buNone/>
              <a:defRPr/>
            </a:pP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400" i="1" baseline="-250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12466"/>
              </p:ext>
            </p:extLst>
          </p:nvPr>
        </p:nvGraphicFramePr>
        <p:xfrm>
          <a:off x="1066304" y="4437112"/>
          <a:ext cx="264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2641320" imgH="863280" progId="Equation.DSMT4">
                  <p:embed/>
                </p:oleObj>
              </mc:Choice>
              <mc:Fallback>
                <p:oleObj name="Equation" r:id="rId3" imgW="26413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04" y="4437112"/>
                        <a:ext cx="2641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DA1A78-5AF1-4A25-99F5-9AAAD54D99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5667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§1.7  </a:t>
            </a:r>
            <a:r>
              <a:rPr lang="zh-CN" altLang="zh-CN" sz="4000" smtClean="0"/>
              <a:t>正定矩阵和非负定矩阵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阶对称矩阵，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是一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维向量，则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二次型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若对一切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正定矩阵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若对一切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非负定矩阵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E3858-F575-40C0-8542-D343A9AB82E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8223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零矩阵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称为它的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对角线元素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，其他元素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非对角线元素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的对角线下方的元素全为零，则称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上三角矩阵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的对角线上方的元素全为零，则称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下三角矩阵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=0,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的所有非对角线元素均为零，则称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对角矩阵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，简记为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阶对角矩阵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个对角线元素均为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单位矩阵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AF228-A087-4E85-9AFA-03E5217D7C7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019175"/>
          </a:xfrm>
        </p:spPr>
        <p:txBody>
          <a:bodyPr/>
          <a:lstStyle/>
          <a:p>
            <a:r>
              <a:rPr lang="zh-CN" altLang="zh-CN" sz="4000" smtClean="0"/>
              <a:t>基本性质</a:t>
            </a:r>
            <a:endParaRPr lang="zh-CN" altLang="en-US" sz="400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01625" y="1700213"/>
            <a:ext cx="8540750" cy="4398962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的秩等于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的正特征值个数。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，当且仅当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|≠0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′≥0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，对一切矩阵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成立。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，则存在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&gt;0 (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≥0)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平方根矩阵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4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是一个正数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或非负数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可有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也是一个正数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或非负数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D9567-BF22-42BC-BE58-7632926BAC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smtClean="0"/>
          </a:p>
        </p:txBody>
      </p:sp>
      <p:graphicFrame>
        <p:nvGraphicFramePr>
          <p:cNvPr id="409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86246"/>
              </p:ext>
            </p:extLst>
          </p:nvPr>
        </p:nvGraphicFramePr>
        <p:xfrm>
          <a:off x="2627784" y="1844675"/>
          <a:ext cx="406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3" imgW="406048" imgH="253780" progId="Equation.DSMT4">
                  <p:embed/>
                </p:oleObj>
              </mc:Choice>
              <mc:Fallback>
                <p:oleObj name="Equation" r:id="rId3" imgW="406048" imgH="2537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844675"/>
                        <a:ext cx="406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若将矩阵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的行与列互换，则得到的矩阵称为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转置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对称矩阵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。显然，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771775" y="1773238"/>
          <a:ext cx="3670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3670300" imgH="2133600" progId="Equation.DSMT4">
                  <p:embed/>
                </p:oleObj>
              </mc:Choice>
              <mc:Fallback>
                <p:oleObj name="Equation" r:id="rId3" imgW="3670300" imgH="213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3670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01383B-D603-465F-8E2B-E293DBCD78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§1.2  </a:t>
            </a:r>
            <a:r>
              <a:rPr lang="zh-CN" altLang="zh-CN" sz="4000" smtClean="0"/>
              <a:t>矩阵的运算</a:t>
            </a:r>
            <a:endParaRPr lang="zh-CN" altLang="en-US" sz="400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为一常数，则它与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积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zh-CN" sz="28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i="1" baseline="-250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积</a:t>
            </a:r>
            <a:r>
              <a:rPr lang="zh-CN" altLang="zh-CN" sz="28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916238" y="4652963"/>
          <a:ext cx="334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3340100" imgH="1016000" progId="Equation.DSMT4">
                  <p:embed/>
                </p:oleObj>
              </mc:Choice>
              <mc:Fallback>
                <p:oleObj name="Equation" r:id="rId3" imgW="33401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334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1FC37-7989-4162-966D-174EDB38C56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运算</a:t>
            </a:r>
            <a:r>
              <a:rPr lang="zh-CN" altLang="zh-CN" sz="4000" smtClean="0"/>
              <a:t>规律</a:t>
            </a:r>
            <a:endParaRPr lang="zh-CN" altLang="en-US" sz="4000" smtClean="0"/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)′=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58888" y="3573463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2806700" imgH="990600" progId="Equation.DSMT4">
                  <p:embed/>
                </p:oleObj>
              </mc:Choice>
              <mc:Fallback>
                <p:oleObj name="Equation" r:id="rId3" imgW="28067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0F4374-68E5-4B18-9F83-00B01AB4988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若两个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维向量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+⋯+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。几何上，正交向量之间相互垂直。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若方阵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正交矩阵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矩阵的三个等价定义：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2411413" y="3284538"/>
          <a:ext cx="4275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4267200" imgH="368300" progId="Equation.DSMT4">
                  <p:embed/>
                </p:oleObj>
              </mc:Choice>
              <mc:Fallback>
                <p:oleObj name="Equation" r:id="rId3" imgW="42672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84538"/>
                        <a:ext cx="42751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CF01EE-FC71-47FA-BE0E-FFF9675CBBB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smtClean="0"/>
              <a:t>正交矩阵</a:t>
            </a:r>
            <a:r>
              <a:rPr lang="en-US" altLang="zh-CN" sz="4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4000" smtClean="0"/>
              <a:t>的几何意义</a:t>
            </a:r>
            <a:endParaRPr lang="zh-CN" altLang="en-US" sz="400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400" dirty="0" smtClean="0">
              <a:solidFill>
                <a:srgbClr val="000808"/>
              </a:solidFill>
            </a:endParaRPr>
          </a:p>
        </p:txBody>
      </p:sp>
      <p:pic>
        <p:nvPicPr>
          <p:cNvPr id="12292" name="Picture 3" descr="C:\Documents and Settings\wxm\My Documents\未命名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35225"/>
            <a:ext cx="367347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1841500" y="5186363"/>
          <a:ext cx="546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5461000" imgH="1016000" progId="Equation.DSMT4">
                  <p:embed/>
                </p:oleObj>
              </mc:Choice>
              <mc:Fallback>
                <p:oleObj name="Equation" r:id="rId5" imgW="5461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186363"/>
                        <a:ext cx="546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4945E-8DDE-4F60-AE5A-D66CB1A5F31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时，坐标系（刚性）旋转后新旧坐标的变换可表达为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</a:rPr>
              <a:t> </a:t>
            </a:r>
            <a:r>
              <a:rPr lang="en-US" altLang="zh-CN" sz="2400" dirty="0" smtClean="0">
                <a:solidFill>
                  <a:srgbClr val="000808"/>
                </a:solidFill>
              </a:rPr>
              <a:t>   </a:t>
            </a:r>
            <a:r>
              <a:rPr lang="zh-CN" altLang="en-US" sz="2400" dirty="0" smtClean="0">
                <a:solidFill>
                  <a:srgbClr val="000808"/>
                </a:solidFill>
              </a:rPr>
              <a:t>其中的变换矩阵也一定为正交矩阵。</a:t>
            </a:r>
            <a:endParaRPr lang="en-US" altLang="zh-CN" sz="2400" dirty="0" smtClean="0">
              <a:solidFill>
                <a:srgbClr val="000808"/>
              </a:solidFill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正交阵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的行列式非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。若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正交变换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意味着对原</a:t>
            </a:r>
            <a:r>
              <a:rPr lang="en-US" altLang="zh-CN" sz="2400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维坐标系作一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刚性旋转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或称</a:t>
            </a:r>
            <a:r>
              <a:rPr lang="zh-CN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正交旋转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的各分量正是该点在新坐标系下的坐标</a:t>
            </a:r>
            <a:r>
              <a:rPr lang="zh-CN" altLang="en-US" sz="2400" dirty="0" smtClean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)′(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altLang="zh-CN" sz="2400" b="1" i="1" dirty="0" err="1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z="24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zh-CN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在新、旧坐标系下，该点到原点的距离保持不变。</a:t>
            </a:r>
            <a:endParaRPr lang="en-US" altLang="zh-CN" sz="2400" i="1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dirty="0" smtClean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18230"/>
              </p:ext>
            </p:extLst>
          </p:nvPr>
        </p:nvGraphicFramePr>
        <p:xfrm>
          <a:off x="2590800" y="1340768"/>
          <a:ext cx="3962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3962400" imgH="1346200" progId="Equation.DSMT4">
                  <p:embed/>
                </p:oleObj>
              </mc:Choice>
              <mc:Fallback>
                <p:oleObj name="Equation" r:id="rId3" imgW="3962400" imgH="1346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40768"/>
                        <a:ext cx="3962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78586F-69A8-49B8-9120-479FD2020AA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3674</TotalTime>
  <Words>1582</Words>
  <Application>Microsoft Office PowerPoint</Application>
  <PresentationFormat>全屏显示(4:3)</PresentationFormat>
  <Paragraphs>230</Paragraphs>
  <Slides>30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楷体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第一章  矩阵代数</vt:lpstr>
      <vt:lpstr>§1.1  定义</vt:lpstr>
      <vt:lpstr>PowerPoint 演示文稿</vt:lpstr>
      <vt:lpstr>PowerPoint 演示文稿</vt:lpstr>
      <vt:lpstr>§1.2  矩阵的运算</vt:lpstr>
      <vt:lpstr>运算规律</vt:lpstr>
      <vt:lpstr>PowerPoint 演示文稿</vt:lpstr>
      <vt:lpstr>正交矩阵A的几何意义</vt:lpstr>
      <vt:lpstr>PowerPoint 演示文稿</vt:lpstr>
      <vt:lpstr>矩阵的分块</vt:lpstr>
      <vt:lpstr>PowerPoint 演示文稿</vt:lpstr>
      <vt:lpstr>PowerPoint 演示文稿</vt:lpstr>
      <vt:lpstr>PowerPoint 演示文稿</vt:lpstr>
      <vt:lpstr>§1.3  行列式</vt:lpstr>
      <vt:lpstr>行列式的一些基本性质</vt:lpstr>
      <vt:lpstr>PowerPoint 演示文稿</vt:lpstr>
      <vt:lpstr>代数余子式</vt:lpstr>
      <vt:lpstr>§1.4  矩阵的逆</vt:lpstr>
      <vt:lpstr>逆矩阵的基本性质</vt:lpstr>
      <vt:lpstr>§1.5  矩阵的秩</vt:lpstr>
      <vt:lpstr>矩阵秩的基本性质</vt:lpstr>
      <vt:lpstr>§1.6  特征值、特征向量和矩阵的迹</vt:lpstr>
      <vt:lpstr>一、特征值和特征向量</vt:lpstr>
      <vt:lpstr>特征值和特征向量的基本性质</vt:lpstr>
      <vt:lpstr>PowerPoint 演示文稿</vt:lpstr>
      <vt:lpstr>PowerPoint 演示文稿</vt:lpstr>
      <vt:lpstr>谱分解</vt:lpstr>
      <vt:lpstr>二、矩阵的迹</vt:lpstr>
      <vt:lpstr>§1.7  正定矩阵和非负定矩阵</vt:lpstr>
      <vt:lpstr>基本性质</vt:lpstr>
    </vt:vector>
  </TitlesOfParts>
  <Company>MC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矩阵代数</dc:title>
  <dc:creator>王学民</dc:creator>
  <cp:lastModifiedBy>wxuemin</cp:lastModifiedBy>
  <cp:revision>234</cp:revision>
  <dcterms:created xsi:type="dcterms:W3CDTF">2009-07-08T10:45:18Z</dcterms:created>
  <dcterms:modified xsi:type="dcterms:W3CDTF">2018-02-09T14:03:06Z</dcterms:modified>
</cp:coreProperties>
</file>