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handoutMasterIdLst>
    <p:handoutMasterId r:id="rId73"/>
  </p:handoutMasterIdLst>
  <p:sldIdLst>
    <p:sldId id="257" r:id="rId2"/>
    <p:sldId id="258" r:id="rId3"/>
    <p:sldId id="342" r:id="rId4"/>
    <p:sldId id="344" r:id="rId5"/>
    <p:sldId id="345" r:id="rId6"/>
    <p:sldId id="335" r:id="rId7"/>
    <p:sldId id="372" r:id="rId8"/>
    <p:sldId id="260" r:id="rId9"/>
    <p:sldId id="261" r:id="rId10"/>
    <p:sldId id="379" r:id="rId11"/>
    <p:sldId id="322" r:id="rId12"/>
    <p:sldId id="323" r:id="rId13"/>
    <p:sldId id="377" r:id="rId14"/>
    <p:sldId id="378" r:id="rId15"/>
    <p:sldId id="321" r:id="rId16"/>
    <p:sldId id="265" r:id="rId17"/>
    <p:sldId id="373" r:id="rId18"/>
    <p:sldId id="328" r:id="rId19"/>
    <p:sldId id="351" r:id="rId20"/>
    <p:sldId id="331" r:id="rId21"/>
    <p:sldId id="267" r:id="rId22"/>
    <p:sldId id="308" r:id="rId23"/>
    <p:sldId id="268" r:id="rId24"/>
    <p:sldId id="330" r:id="rId25"/>
    <p:sldId id="347" r:id="rId26"/>
    <p:sldId id="337" r:id="rId27"/>
    <p:sldId id="274" r:id="rId28"/>
    <p:sldId id="275" r:id="rId29"/>
    <p:sldId id="276" r:id="rId30"/>
    <p:sldId id="326" r:id="rId31"/>
    <p:sldId id="317" r:id="rId32"/>
    <p:sldId id="318" r:id="rId33"/>
    <p:sldId id="279" r:id="rId34"/>
    <p:sldId id="309" r:id="rId35"/>
    <p:sldId id="282" r:id="rId36"/>
    <p:sldId id="376" r:id="rId37"/>
    <p:sldId id="311" r:id="rId38"/>
    <p:sldId id="312" r:id="rId39"/>
    <p:sldId id="284" r:id="rId40"/>
    <p:sldId id="285" r:id="rId41"/>
    <p:sldId id="313" r:id="rId42"/>
    <p:sldId id="286" r:id="rId43"/>
    <p:sldId id="314" r:id="rId44"/>
    <p:sldId id="287" r:id="rId45"/>
    <p:sldId id="316" r:id="rId46"/>
    <p:sldId id="334" r:id="rId47"/>
    <p:sldId id="292" r:id="rId48"/>
    <p:sldId id="338" r:id="rId49"/>
    <p:sldId id="339" r:id="rId50"/>
    <p:sldId id="294" r:id="rId51"/>
    <p:sldId id="295" r:id="rId52"/>
    <p:sldId id="352" r:id="rId53"/>
    <p:sldId id="296" r:id="rId54"/>
    <p:sldId id="297" r:id="rId55"/>
    <p:sldId id="353" r:id="rId56"/>
    <p:sldId id="354" r:id="rId57"/>
    <p:sldId id="355" r:id="rId58"/>
    <p:sldId id="356" r:id="rId59"/>
    <p:sldId id="357" r:id="rId60"/>
    <p:sldId id="358" r:id="rId61"/>
    <p:sldId id="359" r:id="rId62"/>
    <p:sldId id="360" r:id="rId63"/>
    <p:sldId id="374" r:id="rId64"/>
    <p:sldId id="362" r:id="rId65"/>
    <p:sldId id="363" r:id="rId66"/>
    <p:sldId id="364" r:id="rId67"/>
    <p:sldId id="365" r:id="rId68"/>
    <p:sldId id="366" r:id="rId69"/>
    <p:sldId id="375" r:id="rId70"/>
    <p:sldId id="368" r:id="rId71"/>
  </p:sldIdLst>
  <p:sldSz cx="9144000" cy="6858000" type="screen4x3"/>
  <p:notesSz cx="9942513" cy="676116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8" autoAdjust="0"/>
    <p:restoredTop sz="94660"/>
  </p:normalViewPr>
  <p:slideViewPr>
    <p:cSldViewPr>
      <p:cViewPr varScale="1">
        <p:scale>
          <a:sx n="79" d="100"/>
          <a:sy n="79" d="100"/>
        </p:scale>
        <p:origin x="139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12" Type="http://schemas.openxmlformats.org/officeDocument/2006/relationships/image" Target="../media/image111.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10.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sz="quarter" idx="1"/>
          </p:nvPr>
        </p:nvSpPr>
        <p:spPr>
          <a:xfrm>
            <a:off x="5632365" y="0"/>
            <a:ext cx="4308422" cy="338058"/>
          </a:xfrm>
          <a:prstGeom prst="rect">
            <a:avLst/>
          </a:prstGeom>
        </p:spPr>
        <p:txBody>
          <a:bodyPr vert="horz" lIns="91440" tIns="45720" rIns="91440" bIns="45720" rtlCol="0"/>
          <a:lstStyle>
            <a:lvl1pPr algn="r">
              <a:defRPr sz="1200" smtClean="0">
                <a:latin typeface="Arial" charset="0"/>
              </a:defRPr>
            </a:lvl1pPr>
          </a:lstStyle>
          <a:p>
            <a:pPr>
              <a:defRPr/>
            </a:pPr>
            <a:fld id="{B37F2E0F-2B04-4F5D-B276-E5D15EAC41E2}" type="datetimeFigureOut">
              <a:rPr lang="zh-CN" altLang="en-US"/>
              <a:pPr>
                <a:defRPr/>
              </a:pPr>
              <a:t>2019/4/21</a:t>
            </a:fld>
            <a:endParaRPr lang="zh-CN" altLang="en-US"/>
          </a:p>
        </p:txBody>
      </p:sp>
      <p:sp>
        <p:nvSpPr>
          <p:cNvPr id="4" name="页脚占位符 3"/>
          <p:cNvSpPr>
            <a:spLocks noGrp="1"/>
          </p:cNvSpPr>
          <p:nvPr>
            <p:ph type="ftr" sz="quarter" idx="2"/>
          </p:nvPr>
        </p:nvSpPr>
        <p:spPr>
          <a:xfrm>
            <a:off x="0" y="6421540"/>
            <a:ext cx="4308422" cy="338058"/>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0156BE-BCFD-4D35-BD78-500179E2C5D3}" type="slidenum">
              <a:rPr lang="zh-CN" altLang="en-US"/>
              <a:pPr/>
              <a:t>‹#›</a:t>
            </a:fld>
            <a:endParaRPr lang="zh-CN" altLang="en-US"/>
          </a:p>
        </p:txBody>
      </p:sp>
    </p:spTree>
    <p:extLst>
      <p:ext uri="{BB962C8B-B14F-4D97-AF65-F5344CB8AC3E}">
        <p14:creationId xmlns:p14="http://schemas.microsoft.com/office/powerpoint/2010/main" val="903348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idx="1"/>
          </p:nvPr>
        </p:nvSpPr>
        <p:spPr>
          <a:xfrm>
            <a:off x="5632365" y="0"/>
            <a:ext cx="4308422" cy="338058"/>
          </a:xfrm>
          <a:prstGeom prst="rect">
            <a:avLst/>
          </a:prstGeom>
        </p:spPr>
        <p:txBody>
          <a:bodyPr vert="horz" lIns="91440" tIns="45720" rIns="91440" bIns="45720" rtlCol="0"/>
          <a:lstStyle>
            <a:lvl1pPr algn="r">
              <a:defRPr sz="1200" smtClean="0">
                <a:latin typeface="Arial" charset="0"/>
              </a:defRPr>
            </a:lvl1pPr>
          </a:lstStyle>
          <a:p>
            <a:pPr>
              <a:defRPr/>
            </a:pPr>
            <a:fld id="{6194E285-A760-4292-B363-1C70C4086029}" type="datetimeFigureOut">
              <a:rPr lang="zh-CN" altLang="en-US"/>
              <a:pPr>
                <a:defRPr/>
              </a:pPr>
              <a:t>2019/4/21</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540"/>
            <a:ext cx="4308422" cy="338058"/>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5FF4FE1-F933-4DFD-8297-5786DA613210}" type="slidenum">
              <a:rPr lang="zh-CN" altLang="en-US"/>
              <a:pPr/>
              <a:t>‹#›</a:t>
            </a:fld>
            <a:endParaRPr lang="zh-CN" altLang="en-US"/>
          </a:p>
        </p:txBody>
      </p:sp>
    </p:spTree>
    <p:extLst>
      <p:ext uri="{BB962C8B-B14F-4D97-AF65-F5344CB8AC3E}">
        <p14:creationId xmlns:p14="http://schemas.microsoft.com/office/powerpoint/2010/main" val="36798797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FF4FE1-F933-4DFD-8297-5786DA613210}" type="slidenum">
              <a:rPr lang="zh-CN" altLang="en-US" smtClean="0"/>
              <a:pPr/>
              <a:t>6</a:t>
            </a:fld>
            <a:endParaRPr lang="zh-CN" altLang="en-US"/>
          </a:p>
        </p:txBody>
      </p:sp>
    </p:spTree>
    <p:extLst>
      <p:ext uri="{BB962C8B-B14F-4D97-AF65-F5344CB8AC3E}">
        <p14:creationId xmlns:p14="http://schemas.microsoft.com/office/powerpoint/2010/main" val="3949325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D9FDBE0-DD3C-4385-9D68-207FBC160436}" type="slidenum">
              <a:rPr lang="en-US" altLang="zh-CN"/>
              <a:pPr/>
              <a:t>‹#›</a:t>
            </a:fld>
            <a:endParaRPr lang="en-US" altLang="zh-CN"/>
          </a:p>
        </p:txBody>
      </p:sp>
    </p:spTree>
    <p:extLst>
      <p:ext uri="{BB962C8B-B14F-4D97-AF65-F5344CB8AC3E}">
        <p14:creationId xmlns:p14="http://schemas.microsoft.com/office/powerpoint/2010/main" val="165677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E296869-A175-4A5C-9E1E-6587A5272246}" type="slidenum">
              <a:rPr lang="en-US" altLang="zh-CN"/>
              <a:pPr/>
              <a:t>‹#›</a:t>
            </a:fld>
            <a:endParaRPr lang="en-US" altLang="zh-CN"/>
          </a:p>
        </p:txBody>
      </p:sp>
    </p:spTree>
    <p:extLst>
      <p:ext uri="{BB962C8B-B14F-4D97-AF65-F5344CB8AC3E}">
        <p14:creationId xmlns:p14="http://schemas.microsoft.com/office/powerpoint/2010/main" val="248428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64E8A52-7C17-48D3-AE1D-3CF266683829}" type="slidenum">
              <a:rPr lang="en-US" altLang="zh-CN"/>
              <a:pPr/>
              <a:t>‹#›</a:t>
            </a:fld>
            <a:endParaRPr lang="en-US" altLang="zh-CN"/>
          </a:p>
        </p:txBody>
      </p:sp>
    </p:spTree>
    <p:extLst>
      <p:ext uri="{BB962C8B-B14F-4D97-AF65-F5344CB8AC3E}">
        <p14:creationId xmlns:p14="http://schemas.microsoft.com/office/powerpoint/2010/main" val="90279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FE3DE23-7383-4AF2-B6AB-37D9D1DA3B72}" type="slidenum">
              <a:rPr lang="en-US" altLang="zh-CN"/>
              <a:pPr/>
              <a:t>‹#›</a:t>
            </a:fld>
            <a:endParaRPr lang="en-US" altLang="zh-CN"/>
          </a:p>
        </p:txBody>
      </p:sp>
    </p:spTree>
    <p:extLst>
      <p:ext uri="{BB962C8B-B14F-4D97-AF65-F5344CB8AC3E}">
        <p14:creationId xmlns:p14="http://schemas.microsoft.com/office/powerpoint/2010/main" val="398317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9305076-0367-4441-ABC9-0453E747AAA6}" type="slidenum">
              <a:rPr lang="en-US" altLang="zh-CN"/>
              <a:pPr/>
              <a:t>‹#›</a:t>
            </a:fld>
            <a:endParaRPr lang="en-US" altLang="zh-CN"/>
          </a:p>
        </p:txBody>
      </p:sp>
    </p:spTree>
    <p:extLst>
      <p:ext uri="{BB962C8B-B14F-4D97-AF65-F5344CB8AC3E}">
        <p14:creationId xmlns:p14="http://schemas.microsoft.com/office/powerpoint/2010/main" val="70062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F3BAE5-EE12-4343-A1C1-07E72F4D40B6}" type="slidenum">
              <a:rPr lang="en-US" altLang="zh-CN"/>
              <a:pPr/>
              <a:t>‹#›</a:t>
            </a:fld>
            <a:endParaRPr lang="en-US" altLang="zh-CN"/>
          </a:p>
        </p:txBody>
      </p:sp>
    </p:spTree>
    <p:extLst>
      <p:ext uri="{BB962C8B-B14F-4D97-AF65-F5344CB8AC3E}">
        <p14:creationId xmlns:p14="http://schemas.microsoft.com/office/powerpoint/2010/main" val="193594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B8C9585B-A4E7-4E00-B757-2F3BF99AB170}" type="slidenum">
              <a:rPr lang="en-US" altLang="zh-CN"/>
              <a:pPr/>
              <a:t>‹#›</a:t>
            </a:fld>
            <a:endParaRPr lang="en-US" altLang="zh-CN"/>
          </a:p>
        </p:txBody>
      </p:sp>
    </p:spTree>
    <p:extLst>
      <p:ext uri="{BB962C8B-B14F-4D97-AF65-F5344CB8AC3E}">
        <p14:creationId xmlns:p14="http://schemas.microsoft.com/office/powerpoint/2010/main" val="362169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910BF73-6BF1-4F4C-A04E-0CEEADF67E5F}" type="slidenum">
              <a:rPr lang="en-US" altLang="zh-CN"/>
              <a:pPr/>
              <a:t>‹#›</a:t>
            </a:fld>
            <a:endParaRPr lang="en-US" altLang="zh-CN"/>
          </a:p>
        </p:txBody>
      </p:sp>
    </p:spTree>
    <p:extLst>
      <p:ext uri="{BB962C8B-B14F-4D97-AF65-F5344CB8AC3E}">
        <p14:creationId xmlns:p14="http://schemas.microsoft.com/office/powerpoint/2010/main" val="44630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0A17297-334F-40EC-9956-74A0A8F65C9C}" type="slidenum">
              <a:rPr lang="en-US" altLang="zh-CN"/>
              <a:pPr/>
              <a:t>‹#›</a:t>
            </a:fld>
            <a:endParaRPr lang="en-US" altLang="zh-CN"/>
          </a:p>
        </p:txBody>
      </p:sp>
    </p:spTree>
    <p:extLst>
      <p:ext uri="{BB962C8B-B14F-4D97-AF65-F5344CB8AC3E}">
        <p14:creationId xmlns:p14="http://schemas.microsoft.com/office/powerpoint/2010/main" val="286861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739BDED-04F2-457F-A076-5F42008C4EE0}" type="slidenum">
              <a:rPr lang="en-US" altLang="zh-CN"/>
              <a:pPr/>
              <a:t>‹#›</a:t>
            </a:fld>
            <a:endParaRPr lang="en-US" altLang="zh-CN"/>
          </a:p>
        </p:txBody>
      </p:sp>
    </p:spTree>
    <p:extLst>
      <p:ext uri="{BB962C8B-B14F-4D97-AF65-F5344CB8AC3E}">
        <p14:creationId xmlns:p14="http://schemas.microsoft.com/office/powerpoint/2010/main" val="28627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983898B-FAE3-4B13-BFBE-D55B74B8F599}" type="slidenum">
              <a:rPr lang="en-US" altLang="zh-CN"/>
              <a:pPr/>
              <a:t>‹#›</a:t>
            </a:fld>
            <a:endParaRPr lang="en-US" altLang="zh-CN"/>
          </a:p>
        </p:txBody>
      </p:sp>
    </p:spTree>
    <p:extLst>
      <p:ext uri="{BB962C8B-B14F-4D97-AF65-F5344CB8AC3E}">
        <p14:creationId xmlns:p14="http://schemas.microsoft.com/office/powerpoint/2010/main" val="6911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0FEB824-6CC8-4D4E-9E40-1415BF4151C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 Id="rId14" Type="http://schemas.openxmlformats.org/officeDocument/2006/relationships/image" Target="../media/image17.wmf"/></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image" Target="../media/image42.wmf"/><Relationship Id="rId1" Type="http://schemas.openxmlformats.org/officeDocument/2006/relationships/vmlDrawing" Target="../drawings/vmlDrawing14.vml"/><Relationship Id="rId6" Type="http://schemas.openxmlformats.org/officeDocument/2006/relationships/image" Target="../media/image37.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3.bin"/><Relationship Id="rId14" Type="http://schemas.openxmlformats.org/officeDocument/2006/relationships/image" Target="../media/image41.wmf"/></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0.bin"/><Relationship Id="rId14" Type="http://schemas.openxmlformats.org/officeDocument/2006/relationships/image" Target="../media/image48.wmf"/></Relationships>
</file>

<file path=ppt/slides/_rels/slide2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0.wmf"/><Relationship Id="rId5" Type="http://schemas.openxmlformats.org/officeDocument/2006/relationships/oleObject" Target="../embeddings/oleObject44.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4.wmf"/><Relationship Id="rId5" Type="http://schemas.openxmlformats.org/officeDocument/2006/relationships/oleObject" Target="../embeddings/oleObject48.bin"/><Relationship Id="rId4" Type="http://schemas.openxmlformats.org/officeDocument/2006/relationships/image" Target="../media/image53.wmf"/></Relationships>
</file>

<file path=ppt/slides/_rels/slide31.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5.bin"/><Relationship Id="rId18" Type="http://schemas.openxmlformats.org/officeDocument/2006/relationships/image" Target="../media/image63.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0.wmf"/><Relationship Id="rId17"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62.wmf"/><Relationship Id="rId1" Type="http://schemas.openxmlformats.org/officeDocument/2006/relationships/vmlDrawing" Target="../drawings/vmlDrawing18.vml"/><Relationship Id="rId6" Type="http://schemas.openxmlformats.org/officeDocument/2006/relationships/image" Target="../media/image57.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3.bin"/><Relationship Id="rId14" Type="http://schemas.openxmlformats.org/officeDocument/2006/relationships/image" Target="../media/image61.wmf"/></Relationships>
</file>

<file path=ppt/slides/_rels/slide3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5.wmf"/><Relationship Id="rId5" Type="http://schemas.openxmlformats.org/officeDocument/2006/relationships/oleObject" Target="../embeddings/oleObject59.bin"/><Relationship Id="rId4" Type="http://schemas.openxmlformats.org/officeDocument/2006/relationships/image" Target="../media/image64.wmf"/></Relationships>
</file>

<file path=ppt/slides/_rels/slide33.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8.wmf"/><Relationship Id="rId5" Type="http://schemas.openxmlformats.org/officeDocument/2006/relationships/oleObject" Target="../embeddings/oleObject62.bin"/><Relationship Id="rId4" Type="http://schemas.openxmlformats.org/officeDocument/2006/relationships/image" Target="../media/image6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0.wmf"/></Relationships>
</file>

<file path=ppt/slides/_rels/slide35.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image" Target="../media/image77.wmf"/><Relationship Id="rId1" Type="http://schemas.openxmlformats.org/officeDocument/2006/relationships/vmlDrawing" Target="../drawings/vmlDrawing22.vml"/><Relationship Id="rId6" Type="http://schemas.openxmlformats.org/officeDocument/2006/relationships/image" Target="../media/image72.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8.bin"/><Relationship Id="rId14" Type="http://schemas.openxmlformats.org/officeDocument/2006/relationships/image" Target="../media/image76.wmf"/></Relationships>
</file>

<file path=ppt/slides/_rels/slide36.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9.wmf"/><Relationship Id="rId5" Type="http://schemas.openxmlformats.org/officeDocument/2006/relationships/oleObject" Target="../embeddings/oleObject73.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5.bin"/></Relationships>
</file>

<file path=ppt/slides/_rels/slide37.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3.wmf"/><Relationship Id="rId5" Type="http://schemas.openxmlformats.org/officeDocument/2006/relationships/oleObject" Target="../embeddings/oleObject77.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9.bin"/></Relationships>
</file>

<file path=ppt/slides/_rels/slide38.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0.wmf"/><Relationship Id="rId2" Type="http://schemas.openxmlformats.org/officeDocument/2006/relationships/slideLayout" Target="../slideLayouts/slideLayout2.xml"/><Relationship Id="rId16" Type="http://schemas.openxmlformats.org/officeDocument/2006/relationships/image" Target="../media/image92.wmf"/><Relationship Id="rId1" Type="http://schemas.openxmlformats.org/officeDocument/2006/relationships/vmlDrawing" Target="../drawings/vmlDrawing25.vml"/><Relationship Id="rId6" Type="http://schemas.openxmlformats.org/officeDocument/2006/relationships/image" Target="../media/image87.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3.bin"/><Relationship Id="rId14" Type="http://schemas.openxmlformats.org/officeDocument/2006/relationships/image" Target="../media/image91.wmf"/></Relationships>
</file>

<file path=ppt/slides/_rels/slide39.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4.wmf"/><Relationship Id="rId5" Type="http://schemas.openxmlformats.org/officeDocument/2006/relationships/oleObject" Target="../embeddings/oleObject88.bin"/><Relationship Id="rId4" Type="http://schemas.openxmlformats.org/officeDocument/2006/relationships/image" Target="../media/image9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95.bin"/><Relationship Id="rId18" Type="http://schemas.openxmlformats.org/officeDocument/2006/relationships/image" Target="../media/image103.w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100.wmf"/><Relationship Id="rId17" Type="http://schemas.openxmlformats.org/officeDocument/2006/relationships/oleObject" Target="../embeddings/oleObject97.bin"/><Relationship Id="rId2" Type="http://schemas.openxmlformats.org/officeDocument/2006/relationships/slideLayout" Target="../slideLayouts/slideLayout2.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27.vml"/><Relationship Id="rId6" Type="http://schemas.openxmlformats.org/officeDocument/2006/relationships/image" Target="../media/image97.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99.wmf"/><Relationship Id="rId19" Type="http://schemas.openxmlformats.org/officeDocument/2006/relationships/oleObject" Target="../embeddings/oleObject98.bin"/><Relationship Id="rId4" Type="http://schemas.openxmlformats.org/officeDocument/2006/relationships/image" Target="../media/image96.wmf"/><Relationship Id="rId9" Type="http://schemas.openxmlformats.org/officeDocument/2006/relationships/oleObject" Target="../embeddings/oleObject93.bin"/><Relationship Id="rId14" Type="http://schemas.openxmlformats.org/officeDocument/2006/relationships/image" Target="../media/image101.wmf"/><Relationship Id="rId22" Type="http://schemas.openxmlformats.org/officeDocument/2006/relationships/image" Target="../media/image105.wmf"/></Relationships>
</file>

<file path=ppt/slides/_rels/slide44.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7.wmf"/><Relationship Id="rId5" Type="http://schemas.openxmlformats.org/officeDocument/2006/relationships/oleObject" Target="../embeddings/oleObject101.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0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09.bin"/><Relationship Id="rId18" Type="http://schemas.openxmlformats.org/officeDocument/2006/relationships/image" Target="../media/image103.wmf"/><Relationship Id="rId26" Type="http://schemas.openxmlformats.org/officeDocument/2006/relationships/image" Target="../media/image111.wmf"/><Relationship Id="rId3" Type="http://schemas.openxmlformats.org/officeDocument/2006/relationships/oleObject" Target="../embeddings/oleObject104.bin"/><Relationship Id="rId21" Type="http://schemas.openxmlformats.org/officeDocument/2006/relationships/oleObject" Target="../embeddings/oleObject113.bin"/><Relationship Id="rId7" Type="http://schemas.openxmlformats.org/officeDocument/2006/relationships/oleObject" Target="../embeddings/oleObject106.bin"/><Relationship Id="rId12" Type="http://schemas.openxmlformats.org/officeDocument/2006/relationships/image" Target="../media/image100.wmf"/><Relationship Id="rId17" Type="http://schemas.openxmlformats.org/officeDocument/2006/relationships/oleObject" Target="../embeddings/oleObject111.bin"/><Relationship Id="rId25" Type="http://schemas.openxmlformats.org/officeDocument/2006/relationships/oleObject" Target="../embeddings/oleObject115.bin"/><Relationship Id="rId2" Type="http://schemas.openxmlformats.org/officeDocument/2006/relationships/slideLayout" Target="../slideLayouts/slideLayout2.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29.vml"/><Relationship Id="rId6" Type="http://schemas.openxmlformats.org/officeDocument/2006/relationships/image" Target="../media/image97.wmf"/><Relationship Id="rId11" Type="http://schemas.openxmlformats.org/officeDocument/2006/relationships/oleObject" Target="../embeddings/oleObject108.bin"/><Relationship Id="rId24" Type="http://schemas.openxmlformats.org/officeDocument/2006/relationships/image" Target="../media/image110.wmf"/><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oleObject" Target="../embeddings/oleObject114.bin"/><Relationship Id="rId10" Type="http://schemas.openxmlformats.org/officeDocument/2006/relationships/image" Target="../media/image99.wmf"/><Relationship Id="rId19" Type="http://schemas.openxmlformats.org/officeDocument/2006/relationships/oleObject" Target="../embeddings/oleObject112.bin"/><Relationship Id="rId4" Type="http://schemas.openxmlformats.org/officeDocument/2006/relationships/image" Target="../media/image96.wmf"/><Relationship Id="rId9" Type="http://schemas.openxmlformats.org/officeDocument/2006/relationships/oleObject" Target="../embeddings/oleObject107.bin"/><Relationship Id="rId14" Type="http://schemas.openxmlformats.org/officeDocument/2006/relationships/image" Target="../media/image101.wmf"/><Relationship Id="rId22" Type="http://schemas.openxmlformats.org/officeDocument/2006/relationships/image" Target="../media/image105.wmf"/></Relationships>
</file>

<file path=ppt/slides/_rels/slide47.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3.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17.bin"/><Relationship Id="rId5" Type="http://schemas.openxmlformats.org/officeDocument/2006/relationships/image" Target="../media/image112.wmf"/><Relationship Id="rId4" Type="http://schemas.openxmlformats.org/officeDocument/2006/relationships/oleObject" Target="../embeddings/oleObject116.bin"/></Relationships>
</file>

<file path=ppt/slides/_rels/slide4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17.wmf"/><Relationship Id="rId5" Type="http://schemas.openxmlformats.org/officeDocument/2006/relationships/oleObject" Target="../embeddings/oleObject119.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21.bin"/></Relationships>
</file>

<file path=ppt/slides/_rels/slide51.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21.wmf"/><Relationship Id="rId5" Type="http://schemas.openxmlformats.org/officeDocument/2006/relationships/oleObject" Target="../embeddings/oleObject123.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25.bin"/></Relationships>
</file>

<file path=ppt/slides/_rels/slide5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8.wmf"/><Relationship Id="rId5" Type="http://schemas.openxmlformats.org/officeDocument/2006/relationships/oleObject" Target="../embeddings/oleObject127.bin"/><Relationship Id="rId4" Type="http://schemas.openxmlformats.org/officeDocument/2006/relationships/image" Target="../media/image12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oleObject129.bin"/><Relationship Id="rId4" Type="http://schemas.openxmlformats.org/officeDocument/2006/relationships/image" Target="../media/image12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27.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132.bin"/><Relationship Id="rId4" Type="http://schemas.openxmlformats.org/officeDocument/2006/relationships/image" Target="../media/image127.wmf"/></Relationships>
</file>

<file path=ppt/slides/_rels/slide63.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1.wmf"/><Relationship Id="rId5" Type="http://schemas.openxmlformats.org/officeDocument/2006/relationships/oleObject" Target="../embeddings/oleObject134.bin"/><Relationship Id="rId4" Type="http://schemas.openxmlformats.org/officeDocument/2006/relationships/image" Target="../media/image13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 Id="rId1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zh-CN" altLang="en-US" smtClean="0"/>
              <a:t>第七章  主成分分析</a:t>
            </a:r>
          </a:p>
        </p:txBody>
      </p:sp>
      <p:sp>
        <p:nvSpPr>
          <p:cNvPr id="41987" name="Rectangle 3"/>
          <p:cNvSpPr>
            <a:spLocks noGrp="1" noRot="1" noChangeArrowheads="1"/>
          </p:cNvSpPr>
          <p:nvPr>
            <p:ph type="body" idx="1"/>
          </p:nvPr>
        </p:nvSpPr>
        <p:spPr/>
        <p:txBody>
          <a:bodyPr/>
          <a:lstStyle/>
          <a:p>
            <a:pPr eaLnBrk="1" hangingPunct="1"/>
            <a:r>
              <a:rPr lang="en-US" altLang="zh-CN" dirty="0" smtClean="0">
                <a:solidFill>
                  <a:srgbClr val="000000"/>
                </a:solidFill>
              </a:rPr>
              <a:t>§7.1  </a:t>
            </a:r>
            <a:r>
              <a:rPr lang="zh-CN" altLang="en-US" dirty="0" smtClean="0">
                <a:solidFill>
                  <a:srgbClr val="000000"/>
                </a:solidFill>
              </a:rPr>
              <a:t>引言</a:t>
            </a:r>
          </a:p>
          <a:p>
            <a:pPr eaLnBrk="1" hangingPunct="1"/>
            <a:r>
              <a:rPr lang="en-US" altLang="zh-CN" dirty="0" smtClean="0">
                <a:solidFill>
                  <a:srgbClr val="000000"/>
                </a:solidFill>
              </a:rPr>
              <a:t>§7.2  </a:t>
            </a:r>
            <a:r>
              <a:rPr lang="zh-CN" altLang="en-US" dirty="0" smtClean="0">
                <a:solidFill>
                  <a:srgbClr val="000000"/>
                </a:solidFill>
              </a:rPr>
              <a:t>总体的主成分</a:t>
            </a:r>
          </a:p>
          <a:p>
            <a:pPr eaLnBrk="1" hangingPunct="1"/>
            <a:r>
              <a:rPr lang="en-US" altLang="zh-CN" dirty="0" smtClean="0">
                <a:solidFill>
                  <a:srgbClr val="000000"/>
                </a:solidFill>
              </a:rPr>
              <a:t>§7.3  </a:t>
            </a:r>
            <a:r>
              <a:rPr lang="zh-CN" altLang="en-US" dirty="0" smtClean="0">
                <a:solidFill>
                  <a:srgbClr val="000000"/>
                </a:solidFill>
              </a:rPr>
              <a:t>样本的主成分</a:t>
            </a:r>
            <a:endParaRPr lang="en-US" altLang="zh-CN" dirty="0" smtClean="0">
              <a:solidFill>
                <a:srgbClr val="000000"/>
              </a:solidFill>
            </a:endParaRPr>
          </a:p>
          <a:p>
            <a:pPr eaLnBrk="1" hangingPunct="1"/>
            <a:r>
              <a:rPr lang="en-US" altLang="zh-CN" dirty="0">
                <a:solidFill>
                  <a:srgbClr val="000000"/>
                </a:solidFill>
              </a:rPr>
              <a:t>§</a:t>
            </a:r>
            <a:r>
              <a:rPr lang="en-US" altLang="zh-CN" dirty="0" smtClean="0">
                <a:solidFill>
                  <a:srgbClr val="000000"/>
                </a:solidFill>
              </a:rPr>
              <a:t>7.4  </a:t>
            </a:r>
            <a:r>
              <a:rPr lang="zh-CN" altLang="en-US" dirty="0" smtClean="0">
                <a:solidFill>
                  <a:srgbClr val="000000"/>
                </a:solidFill>
              </a:rPr>
              <a:t>若干</a:t>
            </a:r>
            <a:r>
              <a:rPr lang="zh-CN" altLang="en-US" dirty="0">
                <a:solidFill>
                  <a:srgbClr val="000000"/>
                </a:solidFill>
              </a:rPr>
              <a:t>补充及应用中需注意的问题</a:t>
            </a:r>
            <a:endParaRPr lang="zh-CN" altLang="en-US" dirty="0" smtClean="0">
              <a:solidFill>
                <a:srgbClr val="000000"/>
              </a:solidFill>
            </a:endParaRP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76C840-6863-46F2-83C0-507EB30A0D0E}" type="slidenum">
              <a:rPr lang="en-US" altLang="zh-CN"/>
              <a:pPr eaLnBrk="1" hangingPunct="1"/>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3083" name="Rectangle 3"/>
          <p:cNvSpPr>
            <a:spLocks noGrp="1" noRot="1" noChangeArrowheads="1"/>
          </p:cNvSpPr>
          <p:nvPr>
            <p:ph type="body" idx="1"/>
          </p:nvPr>
        </p:nvSpPr>
        <p:spPr>
          <a:xfrm>
            <a:off x="301625" y="549275"/>
            <a:ext cx="8540750" cy="5549900"/>
          </a:xfrm>
        </p:spPr>
        <p:txBody>
          <a:bodyPr/>
          <a:lstStyle/>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如果第一主成分所含信息不够多，则需考虑再使用             ，并要求</a:t>
            </a:r>
          </a:p>
          <a:p>
            <a:pPr algn="ctr" eaLnBrk="1" hangingPunct="1">
              <a:lnSpc>
                <a:spcPct val="90000"/>
              </a:lnSpc>
              <a:buFont typeface="Wingdings" panose="05000000000000000000" pitchFamily="2" charset="2"/>
              <a:buNone/>
              <a:defRPr/>
            </a:pPr>
            <a:r>
              <a:rPr lang="en-US" altLang="zh-CN" sz="2800" dirty="0" err="1" smtClean="0">
                <a:solidFill>
                  <a:srgbClr val="000000"/>
                </a:solidFill>
                <a:latin typeface="Times New Roman" pitchFamily="18" charset="0"/>
                <a:cs typeface="Times New Roman" pitchFamily="18" charset="0"/>
              </a:rPr>
              <a:t>Cov</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=0</a:t>
            </a: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在此条件和约束条件            下寻求向量</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，使得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达到最大，所求的</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称为</a:t>
            </a:r>
            <a:r>
              <a:rPr lang="zh-CN" altLang="en-US" sz="2800" dirty="0" smtClean="0">
                <a:solidFill>
                  <a:schemeClr val="accent6"/>
                </a:solidFill>
                <a:latin typeface="Times New Roman" pitchFamily="18" charset="0"/>
                <a:cs typeface="Times New Roman" pitchFamily="18" charset="0"/>
              </a:rPr>
              <a:t>第二主成分</a:t>
            </a:r>
            <a:r>
              <a:rPr lang="zh-CN" altLang="en-US" sz="2800" dirty="0" smtClean="0">
                <a:solidFill>
                  <a:srgbClr val="000000"/>
                </a:solidFill>
                <a:latin typeface="Times New Roman" pitchFamily="18" charset="0"/>
                <a:cs typeface="Times New Roman" pitchFamily="18" charset="0"/>
              </a:rPr>
              <a:t>。可求得									</a:t>
            </a: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其方差为</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 	</a:t>
            </a:r>
          </a:p>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一般来说，</a:t>
            </a:r>
            <a:r>
              <a:rPr lang="en-US" altLang="zh-CN" sz="2800" b="1" i="1" dirty="0" smtClean="0">
                <a:solidFill>
                  <a:srgbClr val="000000"/>
                </a:solidFill>
                <a:latin typeface="Times New Roman" pitchFamily="18" charset="0"/>
                <a:cs typeface="Times New Roman" pitchFamily="18" charset="0"/>
              </a:rPr>
              <a:t>x</a:t>
            </a:r>
            <a:r>
              <a:rPr lang="zh-CN" altLang="en-US" sz="2800" dirty="0" smtClean="0">
                <a:solidFill>
                  <a:srgbClr val="000000"/>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第</a:t>
            </a:r>
            <a:r>
              <a:rPr lang="en-US" altLang="zh-CN" sz="2800" i="1" dirty="0" err="1" smtClean="0">
                <a:solidFill>
                  <a:schemeClr val="accent6"/>
                </a:solidFill>
                <a:latin typeface="Times New Roman" pitchFamily="18" charset="0"/>
                <a:cs typeface="Times New Roman" pitchFamily="18" charset="0"/>
              </a:rPr>
              <a:t>i</a:t>
            </a:r>
            <a:r>
              <a:rPr lang="zh-CN" altLang="en-US" sz="2800" dirty="0" smtClean="0">
                <a:solidFill>
                  <a:schemeClr val="accent6"/>
                </a:solidFill>
                <a:latin typeface="Times New Roman" pitchFamily="18" charset="0"/>
                <a:cs typeface="Times New Roman" pitchFamily="18" charset="0"/>
              </a:rPr>
              <a:t>主成分</a:t>
            </a:r>
            <a:r>
              <a:rPr lang="zh-CN" altLang="en-US" sz="2800" dirty="0" smtClean="0">
                <a:solidFill>
                  <a:srgbClr val="000000"/>
                </a:solidFill>
                <a:latin typeface="Times New Roman" pitchFamily="18" charset="0"/>
                <a:cs typeface="Times New Roman" pitchFamily="18" charset="0"/>
              </a:rPr>
              <a:t>是指：在约束条件           和                                             </a:t>
            </a:r>
            <a:r>
              <a:rPr lang="en-US" altLang="zh-CN" sz="2800" dirty="0" err="1" smtClean="0">
                <a:solidFill>
                  <a:srgbClr val="000000"/>
                </a:solidFill>
                <a:latin typeface="Times New Roman" pitchFamily="18" charset="0"/>
                <a:cs typeface="Times New Roman" pitchFamily="18" charset="0"/>
              </a:rPr>
              <a:t>Cov</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)=0,</a:t>
            </a:r>
            <a:r>
              <a:rPr lang="en-US" altLang="zh-CN" sz="2800" i="1"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=1,2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下寻求</a:t>
            </a:r>
            <a:r>
              <a:rPr lang="en-US" altLang="zh-CN" sz="2800" b="1" i="1" dirty="0" err="1" smtClean="0">
                <a:solidFill>
                  <a:srgbClr val="000000"/>
                </a:solidFill>
                <a:latin typeface="Times New Roman" pitchFamily="18" charset="0"/>
                <a:cs typeface="Times New Roman" pitchFamily="18" charset="0"/>
              </a:rPr>
              <a:t>a</a:t>
            </a:r>
            <a:r>
              <a:rPr lang="en-US" altLang="zh-CN" sz="2800" i="1" baseline="-25000"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，使得</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达到最大。第</a:t>
            </a:r>
            <a:r>
              <a:rPr lang="en-US" altLang="zh-CN" sz="2800" i="1"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主成分</a:t>
            </a:r>
            <a:r>
              <a:rPr lang="zh-CN" altLang="en-US" sz="2800" dirty="0" smtClean="0">
                <a:solidFill>
                  <a:srgbClr val="000000"/>
                </a:solidFill>
                <a:latin typeface="Times New Roman" pitchFamily="18" charset="0"/>
                <a:cs typeface="Times New Roman" pitchFamily="18" charset="0"/>
              </a:rPr>
              <a:t>为</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endParaRPr lang="en-US" altLang="zh-CN" sz="2800" dirty="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其方差为</a:t>
            </a:r>
            <a:r>
              <a:rPr lang="en-US" altLang="zh-CN" sz="2800" i="1" dirty="0" err="1" smtClean="0">
                <a:solidFill>
                  <a:srgbClr val="000000"/>
                </a:solidFill>
                <a:latin typeface="Times New Roman" pitchFamily="18" charset="0"/>
                <a:cs typeface="Times New Roman" pitchFamily="18" charset="0"/>
              </a:rPr>
              <a:t>λ</a:t>
            </a:r>
            <a:r>
              <a:rPr lang="en-US" altLang="zh-CN" sz="2800" i="1" baseline="-250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=1,2</a:t>
            </a:r>
            <a:r>
              <a:rPr lang="en-US" altLang="zh-CN" sz="2800" dirty="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p </a:t>
            </a:r>
            <a:r>
              <a:rPr lang="zh-CN" altLang="en-US" sz="2800" dirty="0" smtClean="0">
                <a:solidFill>
                  <a:srgbClr val="000000"/>
                </a:solidFill>
                <a:latin typeface="Times New Roman" pitchFamily="18" charset="0"/>
                <a:cs typeface="Times New Roman" pitchFamily="18" charset="0"/>
              </a:rPr>
              <a:t>。 </a:t>
            </a:r>
            <a:endParaRPr lang="zh-CN" altLang="en-US" sz="2800" dirty="0" smtClean="0">
              <a:solidFill>
                <a:srgbClr val="000000"/>
              </a:solidFill>
              <a:latin typeface="Times New Roman" pitchFamily="18" charset="0"/>
              <a:cs typeface="Times New Roman" pitchFamily="18" charset="0"/>
            </a:endParaRPr>
          </a:p>
        </p:txBody>
      </p:sp>
      <p:graphicFrame>
        <p:nvGraphicFramePr>
          <p:cNvPr id="3074" name="Object 6"/>
          <p:cNvGraphicFramePr>
            <a:graphicFrameLocks noChangeAspect="1"/>
          </p:cNvGraphicFramePr>
          <p:nvPr>
            <p:extLst/>
          </p:nvPr>
        </p:nvGraphicFramePr>
        <p:xfrm>
          <a:off x="1043608" y="967423"/>
          <a:ext cx="1168400" cy="393700"/>
        </p:xfrm>
        <a:graphic>
          <a:graphicData uri="http://schemas.openxmlformats.org/presentationml/2006/ole">
            <mc:AlternateContent xmlns:mc="http://schemas.openxmlformats.org/markup-compatibility/2006">
              <mc:Choice xmlns:v="urn:schemas-microsoft-com:vml" Requires="v">
                <p:oleObj spid="_x0000_s58377" name="Equation" r:id="rId3" imgW="1168200" imgH="393480" progId="Equation.DSMT4">
                  <p:embed/>
                </p:oleObj>
              </mc:Choice>
              <mc:Fallback>
                <p:oleObj name="Equation" r:id="rId3" imgW="1168200" imgH="393480" progId="Equation.DSMT4">
                  <p:embed/>
                  <p:pic>
                    <p:nvPicPr>
                      <p:cNvPr id="30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967423"/>
                        <a:ext cx="116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0"/>
          <p:cNvGraphicFramePr>
            <a:graphicFrameLocks noChangeAspect="1"/>
          </p:cNvGraphicFramePr>
          <p:nvPr>
            <p:extLst/>
          </p:nvPr>
        </p:nvGraphicFramePr>
        <p:xfrm>
          <a:off x="3954140" y="1904380"/>
          <a:ext cx="977900" cy="444500"/>
        </p:xfrm>
        <a:graphic>
          <a:graphicData uri="http://schemas.openxmlformats.org/presentationml/2006/ole">
            <mc:AlternateContent xmlns:mc="http://schemas.openxmlformats.org/markup-compatibility/2006">
              <mc:Choice xmlns:v="urn:schemas-microsoft-com:vml" Requires="v">
                <p:oleObj spid="_x0000_s58378" name="Equation" r:id="rId5" imgW="977760" imgH="444240" progId="Equation.DSMT4">
                  <p:embed/>
                </p:oleObj>
              </mc:Choice>
              <mc:Fallback>
                <p:oleObj name="Equation" r:id="rId5" imgW="977760" imgH="444240" progId="Equation.DSMT4">
                  <p:embed/>
                  <p:pic>
                    <p:nvPicPr>
                      <p:cNvPr id="3075" name="Object 10"/>
                      <p:cNvPicPr>
                        <a:picLocks noChangeAspect="1" noChangeArrowheads="1"/>
                      </p:cNvPicPr>
                      <p:nvPr/>
                    </p:nvPicPr>
                    <p:blipFill>
                      <a:blip r:embed="rId6"/>
                      <a:srcRect/>
                      <a:stretch>
                        <a:fillRect/>
                      </a:stretch>
                    </p:blipFill>
                    <p:spPr bwMode="auto">
                      <a:xfrm>
                        <a:off x="3954140" y="1904380"/>
                        <a:ext cx="977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12"/>
          <p:cNvGraphicFramePr>
            <a:graphicFrameLocks noChangeAspect="1"/>
          </p:cNvGraphicFramePr>
          <p:nvPr>
            <p:extLst/>
          </p:nvPr>
        </p:nvGraphicFramePr>
        <p:xfrm>
          <a:off x="755576" y="2239020"/>
          <a:ext cx="1968500" cy="469900"/>
        </p:xfrm>
        <a:graphic>
          <a:graphicData uri="http://schemas.openxmlformats.org/presentationml/2006/ole">
            <mc:AlternateContent xmlns:mc="http://schemas.openxmlformats.org/markup-compatibility/2006">
              <mc:Choice xmlns:v="urn:schemas-microsoft-com:vml" Requires="v">
                <p:oleObj spid="_x0000_s58379" name="Equation" r:id="rId7" imgW="1968480" imgH="469800" progId="Equation.DSMT4">
                  <p:embed/>
                </p:oleObj>
              </mc:Choice>
              <mc:Fallback>
                <p:oleObj name="Equation" r:id="rId7" imgW="1968480" imgH="469800" progId="Equation.DSMT4">
                  <p:embed/>
                  <p:pic>
                    <p:nvPicPr>
                      <p:cNvPr id="307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2239020"/>
                        <a:ext cx="1968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14"/>
          <p:cNvGraphicFramePr>
            <a:graphicFrameLocks noChangeAspect="1"/>
          </p:cNvGraphicFramePr>
          <p:nvPr>
            <p:extLst/>
          </p:nvPr>
        </p:nvGraphicFramePr>
        <p:xfrm>
          <a:off x="2327275" y="3068960"/>
          <a:ext cx="4381500" cy="444500"/>
        </p:xfrm>
        <a:graphic>
          <a:graphicData uri="http://schemas.openxmlformats.org/presentationml/2006/ole">
            <mc:AlternateContent xmlns:mc="http://schemas.openxmlformats.org/markup-compatibility/2006">
              <mc:Choice xmlns:v="urn:schemas-microsoft-com:vml" Requires="v">
                <p:oleObj spid="_x0000_s58380" name="Equation" r:id="rId9" imgW="4381200" imgH="444240" progId="Equation.DSMT4">
                  <p:embed/>
                </p:oleObj>
              </mc:Choice>
              <mc:Fallback>
                <p:oleObj name="Equation" r:id="rId9" imgW="4381200" imgH="444240" progId="Equation.DSMT4">
                  <p:embed/>
                  <p:pic>
                    <p:nvPicPr>
                      <p:cNvPr id="3078"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275" y="3068960"/>
                        <a:ext cx="4381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18"/>
          <p:cNvGraphicFramePr>
            <a:graphicFrameLocks noChangeAspect="1"/>
          </p:cNvGraphicFramePr>
          <p:nvPr>
            <p:extLst/>
          </p:nvPr>
        </p:nvGraphicFramePr>
        <p:xfrm>
          <a:off x="7464425" y="3997325"/>
          <a:ext cx="939800" cy="444500"/>
        </p:xfrm>
        <a:graphic>
          <a:graphicData uri="http://schemas.openxmlformats.org/presentationml/2006/ole">
            <mc:AlternateContent xmlns:mc="http://schemas.openxmlformats.org/markup-compatibility/2006">
              <mc:Choice xmlns:v="urn:schemas-microsoft-com:vml" Requires="v">
                <p:oleObj spid="_x0000_s58381" name="Equation" r:id="rId11" imgW="939600" imgH="444240" progId="Equation.DSMT4">
                  <p:embed/>
                </p:oleObj>
              </mc:Choice>
              <mc:Fallback>
                <p:oleObj name="Equation" r:id="rId11" imgW="939600" imgH="444240" progId="Equation.DSMT4">
                  <p:embed/>
                  <p:pic>
                    <p:nvPicPr>
                      <p:cNvPr id="3079" name="Object 18"/>
                      <p:cNvPicPr>
                        <a:picLocks noChangeAspect="1" noChangeArrowheads="1"/>
                      </p:cNvPicPr>
                      <p:nvPr/>
                    </p:nvPicPr>
                    <p:blipFill>
                      <a:blip r:embed="rId12"/>
                      <a:srcRect/>
                      <a:stretch>
                        <a:fillRect/>
                      </a:stretch>
                    </p:blipFill>
                    <p:spPr bwMode="auto">
                      <a:xfrm>
                        <a:off x="7464425" y="3997325"/>
                        <a:ext cx="939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23"/>
          <p:cNvGraphicFramePr>
            <a:graphicFrameLocks noChangeAspect="1"/>
          </p:cNvGraphicFramePr>
          <p:nvPr>
            <p:extLst/>
          </p:nvPr>
        </p:nvGraphicFramePr>
        <p:xfrm>
          <a:off x="6875463" y="4365104"/>
          <a:ext cx="1841500" cy="469900"/>
        </p:xfrm>
        <a:graphic>
          <a:graphicData uri="http://schemas.openxmlformats.org/presentationml/2006/ole">
            <mc:AlternateContent xmlns:mc="http://schemas.openxmlformats.org/markup-compatibility/2006">
              <mc:Choice xmlns:v="urn:schemas-microsoft-com:vml" Requires="v">
                <p:oleObj spid="_x0000_s58382" name="Equation" r:id="rId13" imgW="1841400" imgH="469800" progId="Equation.DSMT4">
                  <p:embed/>
                </p:oleObj>
              </mc:Choice>
              <mc:Fallback>
                <p:oleObj name="Equation" r:id="rId13" imgW="1841400" imgH="469800" progId="Equation.DSMT4">
                  <p:embed/>
                  <p:pic>
                    <p:nvPicPr>
                      <p:cNvPr id="308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5463" y="4365104"/>
                        <a:ext cx="1841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25"/>
          <p:cNvGraphicFramePr>
            <a:graphicFrameLocks noChangeAspect="1"/>
          </p:cNvGraphicFramePr>
          <p:nvPr>
            <p:extLst>
              <p:ext uri="{D42A27DB-BD31-4B8C-83A1-F6EECF244321}">
                <p14:modId xmlns:p14="http://schemas.microsoft.com/office/powerpoint/2010/main" val="1196037493"/>
              </p:ext>
            </p:extLst>
          </p:nvPr>
        </p:nvGraphicFramePr>
        <p:xfrm>
          <a:off x="2384425" y="5307013"/>
          <a:ext cx="4279900" cy="431800"/>
        </p:xfrm>
        <a:graphic>
          <a:graphicData uri="http://schemas.openxmlformats.org/presentationml/2006/ole">
            <mc:AlternateContent xmlns:mc="http://schemas.openxmlformats.org/markup-compatibility/2006">
              <mc:Choice xmlns:v="urn:schemas-microsoft-com:vml" Requires="v">
                <p:oleObj spid="_x0000_s58383" name="Equation" r:id="rId15" imgW="4279680" imgH="431640" progId="Equation.DSMT4">
                  <p:embed/>
                </p:oleObj>
              </mc:Choice>
              <mc:Fallback>
                <p:oleObj name="Equation" r:id="rId15" imgW="4279680" imgH="431640" progId="Equation.DSMT4">
                  <p:embed/>
                  <p:pic>
                    <p:nvPicPr>
                      <p:cNvPr id="3081" name="Object 25"/>
                      <p:cNvPicPr>
                        <a:picLocks noChangeAspect="1" noChangeArrowheads="1"/>
                      </p:cNvPicPr>
                      <p:nvPr/>
                    </p:nvPicPr>
                    <p:blipFill>
                      <a:blip r:embed="rId16"/>
                      <a:srcRect/>
                      <a:stretch>
                        <a:fillRect/>
                      </a:stretch>
                    </p:blipFill>
                    <p:spPr bwMode="auto">
                      <a:xfrm>
                        <a:off x="2384425" y="5307013"/>
                        <a:ext cx="4279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C17C7D-A861-4859-8EB2-A1E5FBC51625}" type="slidenum">
              <a:rPr lang="en-US" altLang="zh-CN"/>
              <a:pPr eaLnBrk="1" hangingPunct="1"/>
              <a:t>10</a:t>
            </a:fld>
            <a:endParaRPr lang="en-US" altLang="zh-CN"/>
          </a:p>
        </p:txBody>
      </p:sp>
    </p:spTree>
    <p:extLst>
      <p:ext uri="{BB962C8B-B14F-4D97-AF65-F5344CB8AC3E}">
        <p14:creationId xmlns:p14="http://schemas.microsoft.com/office/powerpoint/2010/main" val="369214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1176338"/>
          </a:xfrm>
        </p:spPr>
        <p:txBody>
          <a:bodyPr/>
          <a:lstStyle/>
          <a:p>
            <a:pPr eaLnBrk="1" hangingPunct="1"/>
            <a:r>
              <a:rPr lang="zh-CN" altLang="en-US" sz="4000" smtClean="0"/>
              <a:t>主成分的几何意义</a:t>
            </a:r>
          </a:p>
        </p:txBody>
      </p:sp>
      <p:sp>
        <p:nvSpPr>
          <p:cNvPr id="45059" name="Rectangle 3"/>
          <p:cNvSpPr>
            <a:spLocks noGrp="1" noRot="1" noChangeArrowheads="1"/>
          </p:cNvSpPr>
          <p:nvPr>
            <p:ph type="body" idx="1"/>
          </p:nvPr>
        </p:nvSpPr>
        <p:spPr>
          <a:xfrm>
            <a:off x="301625" y="1928813"/>
            <a:ext cx="8540750" cy="4170362"/>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在几何上，</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表明了第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主成分的方向，</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在</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上的投影值（其绝对值即为投影长度），</a:t>
            </a:r>
            <a:r>
              <a:rPr lang="en-US" altLang="zh-CN" sz="2800" i="1" dirty="0" err="1" smtClean="0">
                <a:solidFill>
                  <a:srgbClr val="000000"/>
                </a:solidFill>
                <a:latin typeface="Times New Roman" panose="02020603050405020304" pitchFamily="18" charset="0"/>
                <a:cs typeface="Times New Roman" panose="02020603050405020304" pitchFamily="18" charset="0"/>
              </a:rPr>
              <a:t>λ</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是这些值的方差，它反映了</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上投影点的变异程度。</a:t>
            </a:r>
          </a:p>
        </p:txBody>
      </p:sp>
      <p:pic>
        <p:nvPicPr>
          <p:cNvPr id="45060" name="Picture 11" descr="主成分"/>
          <p:cNvPicPr>
            <a:picLocks noChangeAspect="1" noChangeArrowheads="1"/>
          </p:cNvPicPr>
          <p:nvPr/>
        </p:nvPicPr>
        <p:blipFill>
          <a:blip r:embed="rId2">
            <a:extLst>
              <a:ext uri="{28A0092B-C50C-407E-A947-70E740481C1C}">
                <a14:useLocalDpi xmlns:a14="http://schemas.microsoft.com/office/drawing/2010/main" val="0"/>
              </a:ext>
            </a:extLst>
          </a:blip>
          <a:srcRect l="6984" t="34132" r="4492" b="13043"/>
          <a:stretch>
            <a:fillRect/>
          </a:stretch>
        </p:blipFill>
        <p:spPr bwMode="auto">
          <a:xfrm>
            <a:off x="1857375" y="3429000"/>
            <a:ext cx="54737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EEB234-8F50-4BE2-99A8-06A921DE8FB5}" type="slidenum">
              <a:rPr lang="en-US" altLang="zh-CN"/>
              <a:pPr eaLnBrk="1" hangingPunct="1"/>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title"/>
          </p:nvPr>
        </p:nvSpPr>
        <p:spPr/>
        <p:txBody>
          <a:bodyPr/>
          <a:lstStyle/>
          <a:p>
            <a:pPr eaLnBrk="1" hangingPunct="1"/>
            <a:r>
              <a:rPr lang="en-US" altLang="zh-CN" sz="4000" b="1" i="1" dirty="0" smtClean="0">
                <a:latin typeface="Times New Roman" panose="02020603050405020304" pitchFamily="18" charset="0"/>
                <a:cs typeface="Times New Roman" panose="02020603050405020304" pitchFamily="18" charset="0"/>
              </a:rPr>
              <a:t>x</a:t>
            </a:r>
            <a:r>
              <a:rPr lang="zh-CN" altLang="en-US" sz="4000" dirty="0" smtClean="0"/>
              <a:t>投影到</a:t>
            </a:r>
            <a:r>
              <a:rPr lang="en-US" altLang="zh-CN" sz="4000" b="1" i="1" dirty="0" smtClean="0">
                <a:latin typeface="Times New Roman" panose="02020603050405020304" pitchFamily="18" charset="0"/>
                <a:cs typeface="Times New Roman" panose="02020603050405020304" pitchFamily="18" charset="0"/>
              </a:rPr>
              <a:t>t</a:t>
            </a:r>
            <a:r>
              <a:rPr lang="en-US" altLang="zh-CN" sz="4000" i="1" baseline="-25000" dirty="0" smtClean="0">
                <a:latin typeface="Times New Roman" panose="02020603050405020304" pitchFamily="18" charset="0"/>
                <a:cs typeface="Times New Roman" panose="02020603050405020304" pitchFamily="18" charset="0"/>
              </a:rPr>
              <a:t>i</a:t>
            </a:r>
            <a:r>
              <a:rPr lang="zh-CN" altLang="en-US" sz="4000" dirty="0" smtClean="0"/>
              <a:t>上的值</a:t>
            </a:r>
          </a:p>
        </p:txBody>
      </p:sp>
      <p:sp>
        <p:nvSpPr>
          <p:cNvPr id="4100" name="Rectangle 3"/>
          <p:cNvSpPr>
            <a:spLocks noGrp="1" noRot="1" noChangeArrowheads="1"/>
          </p:cNvSpPr>
          <p:nvPr>
            <p:ph type="body" idx="1"/>
          </p:nvPr>
        </p:nvSpPr>
        <p:spPr/>
        <p:txBody>
          <a:bodyPr/>
          <a:lstStyle/>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其中</a:t>
            </a:r>
            <a:r>
              <a:rPr lang="en-US" altLang="zh-CN" sz="2800" i="1" dirty="0" err="1" smtClean="0">
                <a:solidFill>
                  <a:srgbClr val="000000"/>
                </a:solidFill>
                <a:latin typeface="Times New Roman" panose="02020603050405020304" pitchFamily="18" charset="0"/>
                <a:cs typeface="Times New Roman" panose="02020603050405020304" pitchFamily="18" charset="0"/>
              </a:rPr>
              <a:t>θ</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与</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的夹角。</a:t>
            </a:r>
          </a:p>
        </p:txBody>
      </p:sp>
      <p:graphicFrame>
        <p:nvGraphicFramePr>
          <p:cNvPr id="4098" name="Object 6"/>
          <p:cNvGraphicFramePr>
            <a:graphicFrameLocks noChangeAspect="1"/>
          </p:cNvGraphicFramePr>
          <p:nvPr/>
        </p:nvGraphicFramePr>
        <p:xfrm>
          <a:off x="2211388" y="2349500"/>
          <a:ext cx="4762500" cy="1028700"/>
        </p:xfrm>
        <a:graphic>
          <a:graphicData uri="http://schemas.openxmlformats.org/presentationml/2006/ole">
            <mc:AlternateContent xmlns:mc="http://schemas.openxmlformats.org/markup-compatibility/2006">
              <mc:Choice xmlns:v="urn:schemas-microsoft-com:vml" Requires="v">
                <p:oleObj spid="_x0000_s4187" name="Equation" r:id="rId3" imgW="4762440" imgH="1028520" progId="Equation.DSMT4">
                  <p:embed/>
                </p:oleObj>
              </mc:Choice>
              <mc:Fallback>
                <p:oleObj name="Equation" r:id="rId3" imgW="4762440" imgH="10285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2349500"/>
                        <a:ext cx="47625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F1A51B-20C3-4486-A041-24087D97602E}" type="slidenum">
              <a:rPr lang="en-US" altLang="zh-CN"/>
              <a:pPr eaLnBrk="1" hangingPunct="1"/>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Rot="1" noChangeArrowheads="1"/>
          </p:cNvSpPr>
          <p:nvPr>
            <p:ph type="title"/>
          </p:nvPr>
        </p:nvSpPr>
        <p:spPr/>
        <p:txBody>
          <a:bodyPr/>
          <a:lstStyle/>
          <a:p>
            <a:pPr eaLnBrk="1" hangingPunct="1"/>
            <a:r>
              <a:rPr lang="zh-CN" altLang="en-US" sz="4000" smtClean="0"/>
              <a:t>主成分向量与原始向量之间的关系式</a:t>
            </a:r>
          </a:p>
        </p:txBody>
      </p:sp>
      <p:sp>
        <p:nvSpPr>
          <p:cNvPr id="5126" name="Rectangle 3"/>
          <p:cNvSpPr>
            <a:spLocks noGrp="1" noRot="1" noChangeArrowheads="1"/>
          </p:cNvSpPr>
          <p:nvPr>
            <p:ph type="body" idx="1"/>
          </p:nvPr>
        </p:nvSpPr>
        <p:spPr/>
        <p:txBody>
          <a:bodyPr/>
          <a:lstStyle/>
          <a:p>
            <a:pPr eaLnBrk="1" hangingPunct="1"/>
            <a:endParaRPr lang="zh-CN" altLang="zh-CN" smtClean="0"/>
          </a:p>
        </p:txBody>
      </p:sp>
      <p:graphicFrame>
        <p:nvGraphicFramePr>
          <p:cNvPr id="5122" name="Object 7"/>
          <p:cNvGraphicFramePr>
            <a:graphicFrameLocks noChangeAspect="1"/>
          </p:cNvGraphicFramePr>
          <p:nvPr/>
        </p:nvGraphicFramePr>
        <p:xfrm>
          <a:off x="2335213" y="2203450"/>
          <a:ext cx="4597400" cy="2133600"/>
        </p:xfrm>
        <a:graphic>
          <a:graphicData uri="http://schemas.openxmlformats.org/presentationml/2006/ole">
            <mc:AlternateContent xmlns:mc="http://schemas.openxmlformats.org/markup-compatibility/2006">
              <mc:Choice xmlns:v="urn:schemas-microsoft-com:vml" Requires="v">
                <p:oleObj spid="_x0000_s56328" name="Equation" r:id="rId3" imgW="4597200" imgH="2133360" progId="Equation.DSMT4">
                  <p:embed/>
                </p:oleObj>
              </mc:Choice>
              <mc:Fallback>
                <p:oleObj name="Equation" r:id="rId3" imgW="4597200" imgH="2133360" progId="Equation.DSMT4">
                  <p:embed/>
                  <p:pic>
                    <p:nvPicPr>
                      <p:cNvPr id="5122" name="Object 7"/>
                      <p:cNvPicPr>
                        <a:picLocks noChangeAspect="1" noChangeArrowheads="1"/>
                      </p:cNvPicPr>
                      <p:nvPr/>
                    </p:nvPicPr>
                    <p:blipFill>
                      <a:blip r:embed="rId4"/>
                      <a:srcRect/>
                      <a:stretch>
                        <a:fillRect/>
                      </a:stretch>
                    </p:blipFill>
                    <p:spPr bwMode="auto">
                      <a:xfrm>
                        <a:off x="2335213" y="2203450"/>
                        <a:ext cx="45974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8"/>
          <p:cNvGraphicFramePr>
            <a:graphicFrameLocks noChangeAspect="1"/>
          </p:cNvGraphicFramePr>
          <p:nvPr/>
        </p:nvGraphicFramePr>
        <p:xfrm>
          <a:off x="630238" y="4672013"/>
          <a:ext cx="5956300" cy="558800"/>
        </p:xfrm>
        <a:graphic>
          <a:graphicData uri="http://schemas.openxmlformats.org/presentationml/2006/ole">
            <mc:AlternateContent xmlns:mc="http://schemas.openxmlformats.org/markup-compatibility/2006">
              <mc:Choice xmlns:v="urn:schemas-microsoft-com:vml" Requires="v">
                <p:oleObj spid="_x0000_s56329" name="Equation" r:id="rId5" imgW="5956200" imgH="558720" progId="Equation.DSMT4">
                  <p:embed/>
                </p:oleObj>
              </mc:Choice>
              <mc:Fallback>
                <p:oleObj name="Equation" r:id="rId5" imgW="5956200" imgH="558720" progId="Equation.DSMT4">
                  <p:embed/>
                  <p:pic>
                    <p:nvPicPr>
                      <p:cNvPr id="5123" name="Object 8"/>
                      <p:cNvPicPr>
                        <a:picLocks noChangeAspect="1" noChangeArrowheads="1"/>
                      </p:cNvPicPr>
                      <p:nvPr/>
                    </p:nvPicPr>
                    <p:blipFill>
                      <a:blip r:embed="rId6"/>
                      <a:srcRect/>
                      <a:stretch>
                        <a:fillRect/>
                      </a:stretch>
                    </p:blipFill>
                    <p:spPr bwMode="auto">
                      <a:xfrm>
                        <a:off x="630238" y="4672013"/>
                        <a:ext cx="59563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4079875" y="5516563"/>
          <a:ext cx="1041400" cy="406400"/>
        </p:xfrm>
        <a:graphic>
          <a:graphicData uri="http://schemas.openxmlformats.org/presentationml/2006/ole">
            <mc:AlternateContent xmlns:mc="http://schemas.openxmlformats.org/markup-compatibility/2006">
              <mc:Choice xmlns:v="urn:schemas-microsoft-com:vml" Requires="v">
                <p:oleObj spid="_x0000_s56330" name="Equation" r:id="rId7" imgW="1041120" imgH="406080" progId="Equation.DSMT4">
                  <p:embed/>
                </p:oleObj>
              </mc:Choice>
              <mc:Fallback>
                <p:oleObj name="Equation" r:id="rId7" imgW="1041120" imgH="406080" progId="Equation.DSMT4">
                  <p:embed/>
                  <p:pic>
                    <p:nvPicPr>
                      <p:cNvPr id="512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75" y="5516563"/>
                        <a:ext cx="1041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C8B37C4-ED1F-45F0-A363-8671CCA2EFD7}" type="slidenum">
              <a:rPr lang="en-US" altLang="zh-CN"/>
              <a:pPr eaLnBrk="1" hangingPunct="1"/>
              <a:t>13</a:t>
            </a:fld>
            <a:endParaRPr lang="en-US" altLang="zh-CN"/>
          </a:p>
        </p:txBody>
      </p:sp>
    </p:spTree>
    <p:extLst>
      <p:ext uri="{BB962C8B-B14F-4D97-AF65-F5344CB8AC3E}">
        <p14:creationId xmlns:p14="http://schemas.microsoft.com/office/powerpoint/2010/main" val="280188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rrowheads="1"/>
          </p:cNvSpPr>
          <p:nvPr>
            <p:ph type="title"/>
          </p:nvPr>
        </p:nvSpPr>
        <p:spPr/>
        <p:txBody>
          <a:bodyPr/>
          <a:lstStyle/>
          <a:p>
            <a:pPr eaLnBrk="1" hangingPunct="1"/>
            <a:endParaRPr lang="zh-CN" altLang="zh-CN" smtClean="0"/>
          </a:p>
        </p:txBody>
      </p:sp>
      <p:sp>
        <p:nvSpPr>
          <p:cNvPr id="6148" name="Rectangle 3"/>
          <p:cNvSpPr>
            <a:spLocks noGrp="1" noRot="1" noChangeArrowheads="1"/>
          </p:cNvSpPr>
          <p:nvPr>
            <p:ph type="body" idx="1"/>
          </p:nvPr>
        </p:nvSpPr>
        <p:spPr/>
        <p:txBody>
          <a:bodyPr/>
          <a:lstStyle/>
          <a:p>
            <a:pPr eaLnBrk="1" hangingPunct="1"/>
            <a:endParaRPr lang="zh-CN" altLang="zh-CN" smtClean="0"/>
          </a:p>
        </p:txBody>
      </p:sp>
      <p:graphicFrame>
        <p:nvGraphicFramePr>
          <p:cNvPr id="6146" name="Object 4"/>
          <p:cNvGraphicFramePr>
            <a:graphicFrameLocks noChangeAspect="1"/>
          </p:cNvGraphicFramePr>
          <p:nvPr/>
        </p:nvGraphicFramePr>
        <p:xfrm>
          <a:off x="2276475" y="1139825"/>
          <a:ext cx="4648200" cy="4368800"/>
        </p:xfrm>
        <a:graphic>
          <a:graphicData uri="http://schemas.openxmlformats.org/presentationml/2006/ole">
            <mc:AlternateContent xmlns:mc="http://schemas.openxmlformats.org/markup-compatibility/2006">
              <mc:Choice xmlns:v="urn:schemas-microsoft-com:vml" Requires="v">
                <p:oleObj spid="_x0000_s57348" name="Equation" r:id="rId3" imgW="4647960" imgH="4368600" progId="Equation.DSMT4">
                  <p:embed/>
                </p:oleObj>
              </mc:Choice>
              <mc:Fallback>
                <p:oleObj name="Equation" r:id="rId3" imgW="4647960" imgH="4368600" progId="Equation.DSMT4">
                  <p:embed/>
                  <p:pic>
                    <p:nvPicPr>
                      <p:cNvPr id="6146" name="Object 4"/>
                      <p:cNvPicPr>
                        <a:picLocks noChangeAspect="1" noChangeArrowheads="1"/>
                      </p:cNvPicPr>
                      <p:nvPr/>
                    </p:nvPicPr>
                    <p:blipFill>
                      <a:blip r:embed="rId4"/>
                      <a:srcRect/>
                      <a:stretch>
                        <a:fillRect/>
                      </a:stretch>
                    </p:blipFill>
                    <p:spPr bwMode="auto">
                      <a:xfrm>
                        <a:off x="2276475" y="1139825"/>
                        <a:ext cx="464820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B1856E-531A-4E19-87BC-5F230A27BF18}" type="slidenum">
              <a:rPr lang="en-US" altLang="zh-CN"/>
              <a:pPr eaLnBrk="1" hangingPunct="1"/>
              <a:t>14</a:t>
            </a:fld>
            <a:endParaRPr lang="en-US" altLang="zh-CN"/>
          </a:p>
        </p:txBody>
      </p:sp>
    </p:spTree>
    <p:extLst>
      <p:ext uri="{BB962C8B-B14F-4D97-AF65-F5344CB8AC3E}">
        <p14:creationId xmlns:p14="http://schemas.microsoft.com/office/powerpoint/2010/main" val="869205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r>
              <a:rPr lang="zh-CN" altLang="en-US" sz="3600" smtClean="0"/>
              <a:t>主成分与原始变量之间的关系式矩阵</a:t>
            </a:r>
          </a:p>
        </p:txBody>
      </p:sp>
      <p:sp>
        <p:nvSpPr>
          <p:cNvPr id="46083" name="Rectangle 3"/>
          <p:cNvSpPr>
            <a:spLocks noGrp="1" noRot="1" noChangeArrowheads="1"/>
          </p:cNvSpPr>
          <p:nvPr>
            <p:ph type="body" idx="1"/>
          </p:nvPr>
        </p:nvSpPr>
        <p:spPr/>
        <p:txBody>
          <a:bodyPr/>
          <a:lstStyle/>
          <a:p>
            <a:pPr eaLnBrk="1" hangingPunct="1"/>
            <a:endParaRPr lang="zh-CN" altLang="zh-CN" smtClean="0"/>
          </a:p>
        </p:txBody>
      </p:sp>
      <p:graphicFrame>
        <p:nvGraphicFramePr>
          <p:cNvPr id="5" name="表格 4"/>
          <p:cNvGraphicFramePr>
            <a:graphicFrameLocks noGrp="1"/>
          </p:cNvGraphicFramePr>
          <p:nvPr/>
        </p:nvGraphicFramePr>
        <p:xfrm>
          <a:off x="323850" y="2205038"/>
          <a:ext cx="8496299" cy="3384550"/>
        </p:xfrm>
        <a:graphic>
          <a:graphicData uri="http://schemas.openxmlformats.org/drawingml/2006/table">
            <a:tbl>
              <a:tblPr/>
              <a:tblGrid>
                <a:gridCol w="1824452">
                  <a:extLst>
                    <a:ext uri="{9D8B030D-6E8A-4147-A177-3AD203B41FA5}">
                      <a16:colId xmlns:a16="http://schemas.microsoft.com/office/drawing/2014/main" val="20000"/>
                    </a:ext>
                  </a:extLst>
                </a:gridCol>
                <a:gridCol w="1666935">
                  <a:extLst>
                    <a:ext uri="{9D8B030D-6E8A-4147-A177-3AD203B41FA5}">
                      <a16:colId xmlns:a16="http://schemas.microsoft.com/office/drawing/2014/main" val="20001"/>
                    </a:ext>
                  </a:extLst>
                </a:gridCol>
                <a:gridCol w="1668304">
                  <a:extLst>
                    <a:ext uri="{9D8B030D-6E8A-4147-A177-3AD203B41FA5}">
                      <a16:colId xmlns:a16="http://schemas.microsoft.com/office/drawing/2014/main" val="20002"/>
                    </a:ext>
                  </a:extLst>
                </a:gridCol>
                <a:gridCol w="1668304">
                  <a:extLst>
                    <a:ext uri="{9D8B030D-6E8A-4147-A177-3AD203B41FA5}">
                      <a16:colId xmlns:a16="http://schemas.microsoft.com/office/drawing/2014/main" val="20003"/>
                    </a:ext>
                  </a:extLst>
                </a:gridCol>
                <a:gridCol w="1668304">
                  <a:extLst>
                    <a:ext uri="{9D8B030D-6E8A-4147-A177-3AD203B41FA5}">
                      <a16:colId xmlns:a16="http://schemas.microsoft.com/office/drawing/2014/main" val="20004"/>
                    </a:ext>
                  </a:extLst>
                </a:gridCol>
              </a:tblGrid>
              <a:tr h="676910">
                <a:tc>
                  <a:txBody>
                    <a:bodyPr/>
                    <a:lstStyle/>
                    <a:p>
                      <a:pPr algn="ctr">
                        <a:spcAft>
                          <a:spcPts val="0"/>
                        </a:spcAft>
                      </a:pPr>
                      <a:endParaRPr lang="en-US" sz="24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kern="100" baseline="-25000">
                          <a:solidFill>
                            <a:srgbClr val="000000"/>
                          </a:solidFill>
                          <a:latin typeface="Times New Roman"/>
                          <a:ea typeface="宋体"/>
                          <a:cs typeface="Times New Roman"/>
                        </a:rPr>
                        <a:t>2</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12</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kern="100" baseline="-25000">
                          <a:solidFill>
                            <a:srgbClr val="000000"/>
                          </a:solidFill>
                          <a:latin typeface="Times New Roman"/>
                          <a:ea typeface="宋体"/>
                          <a:cs typeface="Times New Roman"/>
                        </a:rPr>
                        <a:t>2</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22</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676910">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2400" kern="100" dirty="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i="1" kern="100" baseline="-25000">
                          <a:solidFill>
                            <a:srgbClr val="000000"/>
                          </a:solidFill>
                          <a:latin typeface="Times New Roman"/>
                          <a:ea typeface="宋体"/>
                          <a:cs typeface="Times New Roman"/>
                        </a:rPr>
                        <a:t>p</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i="1" kern="100" baseline="-25000">
                          <a:solidFill>
                            <a:srgbClr val="000000"/>
                          </a:solidFill>
                          <a:latin typeface="Times New Roman"/>
                          <a:ea typeface="宋体"/>
                          <a:cs typeface="Times New Roman"/>
                        </a:rPr>
                        <a:t>p</a:t>
                      </a:r>
                      <a:r>
                        <a:rPr lang="en-US" sz="2400" kern="100" baseline="-25000">
                          <a:solidFill>
                            <a:srgbClr val="000000"/>
                          </a:solidFill>
                          <a:latin typeface="Times New Roman"/>
                          <a:ea typeface="宋体"/>
                          <a:cs typeface="Times New Roman"/>
                        </a:rPr>
                        <a:t> 2</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dirty="0" err="1">
                          <a:solidFill>
                            <a:srgbClr val="000000"/>
                          </a:solidFill>
                          <a:latin typeface="Times New Roman"/>
                          <a:ea typeface="宋体"/>
                          <a:cs typeface="Times New Roman"/>
                        </a:rPr>
                        <a:t>t</a:t>
                      </a:r>
                      <a:r>
                        <a:rPr lang="en-US" sz="2400" i="1" kern="100" baseline="-25000" dirty="0" err="1">
                          <a:solidFill>
                            <a:srgbClr val="000000"/>
                          </a:solidFill>
                          <a:latin typeface="Times New Roman"/>
                          <a:ea typeface="宋体"/>
                          <a:cs typeface="Times New Roman"/>
                        </a:rPr>
                        <a:t>pp</a:t>
                      </a:r>
                      <a:endParaRPr lang="zh-CN" sz="2400" kern="100" dirty="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6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8927F9-0738-4872-BD3C-D0853988696F}" type="slidenum">
              <a:rPr lang="en-US" altLang="zh-CN"/>
              <a:pPr eaLnBrk="1" hangingPunct="1"/>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a:xfrm>
            <a:off x="301625" y="609600"/>
            <a:ext cx="8540750" cy="1235075"/>
          </a:xfrm>
        </p:spPr>
        <p:txBody>
          <a:bodyPr/>
          <a:lstStyle/>
          <a:p>
            <a:pPr eaLnBrk="1" hangingPunct="1"/>
            <a:r>
              <a:rPr lang="zh-CN" altLang="en-US" sz="4000" smtClean="0"/>
              <a:t>正交变换          的几何意义</a:t>
            </a:r>
          </a:p>
        </p:txBody>
      </p:sp>
      <p:sp>
        <p:nvSpPr>
          <p:cNvPr id="7173" name="Rectangle 3"/>
          <p:cNvSpPr>
            <a:spLocks noGrp="1" noRot="1" noChangeArrowheads="1"/>
          </p:cNvSpPr>
          <p:nvPr>
            <p:ph type="body" idx="1"/>
          </p:nvPr>
        </p:nvSpPr>
        <p:spPr>
          <a:xfrm>
            <a:off x="301625" y="2060575"/>
            <a:ext cx="8540750" cy="4038600"/>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正交变换            的几何意义是将</a:t>
            </a:r>
            <a:r>
              <a:rPr lang="en-US" altLang="zh-CN" sz="2800" i="1" dirty="0" err="1" smtClean="0">
                <a:solidFill>
                  <a:srgbClr val="000000"/>
                </a:solidFill>
                <a:latin typeface="Times New Roman" panose="02020603050405020304" pitchFamily="18" charset="0"/>
                <a:cs typeface="Times New Roman" panose="02020603050405020304" pitchFamily="18" charset="0"/>
              </a:rPr>
              <a:t>R</a:t>
            </a:r>
            <a:r>
              <a:rPr lang="en-US" altLang="zh-CN" sz="2800" i="1" baseline="30000" dirty="0" err="1"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中由</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构成的原</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维坐标轴作一正交旋转，一组正交单位向量</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表明了</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个新坐标轴的方向，这些新坐标轴彼此仍保持正交（或说垂直）。</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170" name="Object 15"/>
          <p:cNvGraphicFramePr>
            <a:graphicFrameLocks noChangeAspect="1"/>
          </p:cNvGraphicFramePr>
          <p:nvPr/>
        </p:nvGraphicFramePr>
        <p:xfrm>
          <a:off x="2195513" y="2133600"/>
          <a:ext cx="1003300" cy="368300"/>
        </p:xfrm>
        <a:graphic>
          <a:graphicData uri="http://schemas.openxmlformats.org/presentationml/2006/ole">
            <mc:AlternateContent xmlns:mc="http://schemas.openxmlformats.org/markup-compatibility/2006">
              <mc:Choice xmlns:v="urn:schemas-microsoft-com:vml" Requires="v">
                <p:oleObj spid="_x0000_s7343" name="Equation" r:id="rId3" imgW="1002960" imgH="368280" progId="Equation.DSMT4">
                  <p:embed/>
                </p:oleObj>
              </mc:Choice>
              <mc:Fallback>
                <p:oleObj name="Equation" r:id="rId3" imgW="1002960" imgH="36828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133600"/>
                        <a:ext cx="1003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25"/>
          <p:cNvGraphicFramePr>
            <a:graphicFrameLocks noChangeAspect="1"/>
          </p:cNvGraphicFramePr>
          <p:nvPr/>
        </p:nvGraphicFramePr>
        <p:xfrm>
          <a:off x="3635375" y="1052513"/>
          <a:ext cx="1295400" cy="474662"/>
        </p:xfrm>
        <a:graphic>
          <a:graphicData uri="http://schemas.openxmlformats.org/presentationml/2006/ole">
            <mc:AlternateContent xmlns:mc="http://schemas.openxmlformats.org/markup-compatibility/2006">
              <mc:Choice xmlns:v="urn:schemas-microsoft-com:vml" Requires="v">
                <p:oleObj spid="_x0000_s7344" name="Equation" r:id="rId5" imgW="1002960" imgH="368280" progId="Equation.DSMT4">
                  <p:embed/>
                </p:oleObj>
              </mc:Choice>
              <mc:Fallback>
                <p:oleObj name="Equation" r:id="rId5" imgW="1002960" imgH="36828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1052513"/>
                        <a:ext cx="12954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FF1321-72C1-4A36-9878-65124CA2723F}" type="slidenum">
              <a:rPr lang="en-US" altLang="zh-CN"/>
              <a:pPr eaLnBrk="1" hangingPunct="1"/>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多元正态总体的主成分方向</a:t>
            </a:r>
            <a:endParaRPr lang="zh-CN" altLang="en-US" sz="4000" dirty="0"/>
          </a:p>
        </p:txBody>
      </p:sp>
      <p:sp>
        <p:nvSpPr>
          <p:cNvPr id="3" name="内容占位符 2"/>
          <p:cNvSpPr>
            <a:spLocks noGrp="1"/>
          </p:cNvSpPr>
          <p:nvPr>
            <p:ph idx="1"/>
          </p:nvPr>
        </p:nvSpPr>
        <p:spPr/>
        <p:txBody>
          <a:bodyPr/>
          <a:lstStyle/>
          <a:p>
            <a:r>
              <a:rPr lang="zh-CN" altLang="en-US" sz="2800" dirty="0" smtClean="0">
                <a:solidFill>
                  <a:srgbClr val="000000"/>
                </a:solidFill>
              </a:rPr>
              <a:t>以二元正态密度的等高线族为例。</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17</a:t>
            </a:fld>
            <a:endParaRPr lang="en-US" altLang="zh-CN"/>
          </a:p>
        </p:txBody>
      </p:sp>
      <p:pic>
        <p:nvPicPr>
          <p:cNvPr id="6" name="图片 5"/>
          <p:cNvPicPr>
            <a:picLocks noChangeAspect="1"/>
          </p:cNvPicPr>
          <p:nvPr/>
        </p:nvPicPr>
        <p:blipFill>
          <a:blip r:embed="rId2"/>
          <a:stretch>
            <a:fillRect/>
          </a:stretch>
        </p:blipFill>
        <p:spPr>
          <a:xfrm>
            <a:off x="2477754" y="2775173"/>
            <a:ext cx="4188492" cy="2886075"/>
          </a:xfrm>
          <a:prstGeom prst="rect">
            <a:avLst/>
          </a:prstGeom>
        </p:spPr>
      </p:pic>
    </p:spTree>
    <p:extLst>
      <p:ext uri="{BB962C8B-B14F-4D97-AF65-F5344CB8AC3E}">
        <p14:creationId xmlns:p14="http://schemas.microsoft.com/office/powerpoint/2010/main" val="1052474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z="4000" smtClean="0"/>
              <a:t>二、主成分的性质</a:t>
            </a:r>
          </a:p>
        </p:txBody>
      </p:sp>
      <p:sp>
        <p:nvSpPr>
          <p:cNvPr id="47107" name="内容占位符 2"/>
          <p:cNvSpPr>
            <a:spLocks noGrp="1"/>
          </p:cNvSpPr>
          <p:nvPr>
            <p:ph idx="1"/>
          </p:nvPr>
        </p:nvSpPr>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主成分向量的协方差矩阵</a:t>
            </a:r>
          </a:p>
          <a:p>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主成分的总方差 </a:t>
            </a:r>
          </a:p>
          <a:p>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原始变量</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与主成分</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之间的相关系数</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5.</a:t>
            </a:r>
            <a:r>
              <a:rPr lang="zh-CN" altLang="zh-CN" sz="2800" dirty="0" smtClean="0">
                <a:solidFill>
                  <a:srgbClr val="000000"/>
                </a:solidFill>
                <a:latin typeface="Times New Roman" panose="02020603050405020304" pitchFamily="18" charset="0"/>
                <a:cs typeface="Times New Roman" panose="02020603050405020304" pitchFamily="18" charset="0"/>
              </a:rPr>
              <a:t>原始变量对主成分的影响</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DDF863-5B5D-475C-9D66-D609C06E73B8}" type="slidenum">
              <a:rPr lang="en-US" altLang="zh-CN"/>
              <a:pPr eaLnBrk="1" hangingPunct="1"/>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1.</a:t>
            </a:r>
            <a:r>
              <a:rPr lang="zh-CN" altLang="en-US" sz="4000" dirty="0">
                <a:latin typeface="Times New Roman" panose="02020603050405020304" pitchFamily="18" charset="0"/>
                <a:cs typeface="Times New Roman" panose="02020603050405020304" pitchFamily="18" charset="0"/>
              </a:rPr>
              <a:t>主成分向量的协方差矩阵</a:t>
            </a:r>
            <a:endParaRPr lang="zh-CN" altLang="en-US" sz="4000" dirty="0"/>
          </a:p>
        </p:txBody>
      </p:sp>
      <p:sp>
        <p:nvSpPr>
          <p:cNvPr id="3" name="内容占位符 2"/>
          <p:cNvSpPr>
            <a:spLocks noGrp="1"/>
          </p:cNvSpPr>
          <p:nvPr>
            <p:ph idx="1"/>
          </p:nvPr>
        </p:nvSpPr>
        <p:spPr/>
        <p:txBody>
          <a:bodyPr/>
          <a:lstStyle/>
          <a:p>
            <a:r>
              <a:rPr lang="en-US" altLang="zh-CN" dirty="0" smtClean="0">
                <a:solidFill>
                  <a:srgbClr val="000000"/>
                </a:solidFill>
                <a:latin typeface="Times New Roman" panose="02020603050405020304" pitchFamily="18" charset="0"/>
                <a:cs typeface="Times New Roman" panose="02020603050405020304" pitchFamily="18" charset="0"/>
              </a:rPr>
              <a:t> 				</a:t>
            </a:r>
            <a:r>
              <a:rPr lang="en-US" altLang="zh-CN" i="1" dirty="0" smtClean="0">
                <a:solidFill>
                  <a:srgbClr val="000000"/>
                </a:solidFill>
                <a:latin typeface="Times New Roman" panose="02020603050405020304" pitchFamily="18" charset="0"/>
                <a:cs typeface="Times New Roman" panose="02020603050405020304" pitchFamily="18" charset="0"/>
              </a:rPr>
              <a:t>V</a:t>
            </a:r>
            <a:r>
              <a:rPr lang="en-US" altLang="zh-CN" dirty="0" smtClean="0">
                <a:solidFill>
                  <a:srgbClr val="000000"/>
                </a:solidFill>
                <a:latin typeface="Times New Roman" panose="02020603050405020304" pitchFamily="18" charset="0"/>
                <a:cs typeface="Times New Roman" panose="02020603050405020304" pitchFamily="18" charset="0"/>
              </a:rPr>
              <a:t>(</a:t>
            </a:r>
            <a:r>
              <a:rPr lang="en-US" altLang="zh-CN" b="1" i="1" dirty="0" smtClean="0">
                <a:solidFill>
                  <a:srgbClr val="000000"/>
                </a:solidFill>
                <a:latin typeface="Times New Roman" panose="02020603050405020304" pitchFamily="18" charset="0"/>
                <a:cs typeface="Times New Roman" panose="02020603050405020304" pitchFamily="18" charset="0"/>
              </a:rPr>
              <a:t>y</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b="1" i="1" dirty="0">
                <a:solidFill>
                  <a:srgbClr val="000000"/>
                </a:solidFill>
                <a:latin typeface="Times New Roman" panose="02020603050405020304" pitchFamily="18" charset="0"/>
                <a:cs typeface="Times New Roman" panose="02020603050405020304" pitchFamily="18" charset="0"/>
              </a:rPr>
              <a:t>Λ</a:t>
            </a:r>
            <a:endParaRPr lang="en-US" altLang="zh-CN" dirty="0">
              <a:solidFill>
                <a:srgbClr val="000000"/>
              </a:solidFill>
              <a:latin typeface="Times New Roman" panose="02020603050405020304" pitchFamily="18" charset="0"/>
              <a:cs typeface="Times New Roman" panose="02020603050405020304" pitchFamily="18" charset="0"/>
            </a:endParaRPr>
          </a:p>
          <a:p>
            <a:pPr marL="0" indent="0">
              <a:buNone/>
            </a:pPr>
            <a:r>
              <a:rPr lang="zh-CN" altLang="en-US" dirty="0" smtClean="0">
                <a:solidFill>
                  <a:srgbClr val="000000"/>
                </a:solidFill>
                <a:latin typeface="Times New Roman" panose="02020603050405020304" pitchFamily="18" charset="0"/>
                <a:cs typeface="Times New Roman" panose="02020603050405020304" pitchFamily="18" charset="0"/>
              </a:rPr>
              <a:t>其中</a:t>
            </a:r>
            <a:r>
              <a:rPr lang="en-US" altLang="zh-CN" b="1" i="1" dirty="0">
                <a:solidFill>
                  <a:srgbClr val="000000"/>
                </a:solidFill>
                <a:latin typeface="Times New Roman" panose="02020603050405020304" pitchFamily="18" charset="0"/>
                <a:cs typeface="Times New Roman" panose="02020603050405020304" pitchFamily="18" charset="0"/>
              </a:rPr>
              <a:t>Λ</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err="1">
                <a:solidFill>
                  <a:srgbClr val="000000"/>
                </a:solidFill>
                <a:latin typeface="Times New Roman" panose="02020603050405020304" pitchFamily="18" charset="0"/>
                <a:cs typeface="Times New Roman" panose="02020603050405020304" pitchFamily="18" charset="0"/>
              </a:rPr>
              <a:t>diag</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λ</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λ</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λ</a:t>
            </a:r>
            <a:r>
              <a:rPr lang="en-US" altLang="zh-CN" i="1" baseline="-25000" dirty="0">
                <a:solidFill>
                  <a:srgbClr val="000000"/>
                </a:solidFill>
                <a:latin typeface="Times New Roman" panose="02020603050405020304" pitchFamily="18" charset="0"/>
                <a:cs typeface="Times New Roman" panose="02020603050405020304" pitchFamily="18" charset="0"/>
              </a:rPr>
              <a:t>p</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，即</a:t>
            </a:r>
            <a:r>
              <a:rPr lang="en-US" altLang="zh-CN" i="1" dirty="0">
                <a:solidFill>
                  <a:srgbClr val="000000"/>
                </a:solidFill>
                <a:latin typeface="Times New Roman" panose="02020603050405020304" pitchFamily="18" charset="0"/>
                <a:cs typeface="Times New Roman" panose="02020603050405020304" pitchFamily="18" charset="0"/>
              </a:rPr>
              <a:t>V</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err="1">
                <a:solidFill>
                  <a:srgbClr val="000000"/>
                </a:solidFill>
                <a:latin typeface="Times New Roman" panose="02020603050405020304" pitchFamily="18" charset="0"/>
                <a:cs typeface="Times New Roman" panose="02020603050405020304" pitchFamily="18" charset="0"/>
              </a:rPr>
              <a:t>y</a:t>
            </a:r>
            <a:r>
              <a:rPr lang="en-US" altLang="zh-CN" i="1" baseline="-25000" dirty="0" err="1">
                <a:solidFill>
                  <a:srgbClr val="000000"/>
                </a:solidFill>
                <a:latin typeface="Times New Roman" panose="02020603050405020304" pitchFamily="18" charset="0"/>
                <a:cs typeface="Times New Roman" panose="02020603050405020304" pitchFamily="18" charset="0"/>
              </a:rPr>
              <a:t>i</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λ</a:t>
            </a:r>
            <a:r>
              <a:rPr lang="en-US" altLang="zh-CN" i="1" baseline="-25000" dirty="0" err="1">
                <a:solidFill>
                  <a:srgbClr val="000000"/>
                </a:solidFill>
                <a:latin typeface="Times New Roman" panose="02020603050405020304" pitchFamily="18" charset="0"/>
                <a:cs typeface="Times New Roman" panose="02020603050405020304" pitchFamily="18" charset="0"/>
              </a:rPr>
              <a:t>i</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i</a:t>
            </a:r>
            <a:r>
              <a:rPr lang="en-US" altLang="zh-CN" i="1"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1,2,⋯,</a:t>
            </a:r>
            <a:r>
              <a:rPr lang="en-US" altLang="zh-CN" i="1" dirty="0">
                <a:solidFill>
                  <a:srgbClr val="000000"/>
                </a:solidFill>
                <a:latin typeface="Times New Roman" panose="02020603050405020304" pitchFamily="18" charset="0"/>
                <a:cs typeface="Times New Roman" panose="02020603050405020304" pitchFamily="18" charset="0"/>
              </a:rPr>
              <a:t>p</a:t>
            </a:r>
            <a:r>
              <a:rPr lang="zh-CN" altLang="en-US" dirty="0">
                <a:solidFill>
                  <a:srgbClr val="000000"/>
                </a:solidFill>
                <a:latin typeface="Times New Roman" panose="02020603050405020304" pitchFamily="18" charset="0"/>
                <a:cs typeface="Times New Roman" panose="02020603050405020304" pitchFamily="18" charset="0"/>
              </a:rPr>
              <a:t>，且</a:t>
            </a:r>
            <a:r>
              <a:rPr lang="en-US" altLang="zh-CN" i="1" dirty="0">
                <a:solidFill>
                  <a:srgbClr val="000000"/>
                </a:solidFill>
                <a:latin typeface="Times New Roman" panose="02020603050405020304" pitchFamily="18" charset="0"/>
                <a:cs typeface="Times New Roman" panose="02020603050405020304" pitchFamily="18" charset="0"/>
              </a:rPr>
              <a:t>y</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y</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y</a:t>
            </a:r>
            <a:r>
              <a:rPr lang="en-US" altLang="zh-CN" i="1" baseline="-25000" dirty="0">
                <a:solidFill>
                  <a:srgbClr val="000000"/>
                </a:solidFill>
                <a:latin typeface="Times New Roman" panose="02020603050405020304" pitchFamily="18" charset="0"/>
                <a:cs typeface="Times New Roman" panose="02020603050405020304" pitchFamily="18" charset="0"/>
              </a:rPr>
              <a:t>p</a:t>
            </a:r>
            <a:r>
              <a:rPr lang="zh-CN" altLang="en-US" dirty="0">
                <a:solidFill>
                  <a:srgbClr val="000000"/>
                </a:solidFill>
                <a:latin typeface="Times New Roman" panose="02020603050405020304" pitchFamily="18" charset="0"/>
                <a:cs typeface="Times New Roman" panose="02020603050405020304" pitchFamily="18" charset="0"/>
              </a:rPr>
              <a:t>互不相关。</a:t>
            </a:r>
          </a:p>
          <a:p>
            <a:endParaRPr lang="zh-CN" altLang="en-US"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19</a:t>
            </a:fld>
            <a:endParaRPr lang="en-US" altLang="zh-CN"/>
          </a:p>
        </p:txBody>
      </p:sp>
    </p:spTree>
    <p:extLst>
      <p:ext uri="{BB962C8B-B14F-4D97-AF65-F5344CB8AC3E}">
        <p14:creationId xmlns:p14="http://schemas.microsoft.com/office/powerpoint/2010/main" val="422020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sz="4000" smtClean="0"/>
              <a:t>§7.1  </a:t>
            </a:r>
            <a:r>
              <a:rPr lang="zh-CN" altLang="en-US" sz="4000" smtClean="0"/>
              <a:t>引言</a:t>
            </a:r>
          </a:p>
        </p:txBody>
      </p:sp>
      <p:sp>
        <p:nvSpPr>
          <p:cNvPr id="29699" name="Rectangle 3"/>
          <p:cNvSpPr>
            <a:spLocks noGrp="1" noRot="1" noChangeArrowheads="1"/>
          </p:cNvSpPr>
          <p:nvPr>
            <p:ph type="body" idx="1"/>
          </p:nvPr>
        </p:nvSpPr>
        <p:spPr/>
        <p:txBody>
          <a:bodyPr/>
          <a:lstStyle/>
          <a:p>
            <a:pPr eaLnBrk="1" hangingPunct="1">
              <a:lnSpc>
                <a:spcPct val="90000"/>
              </a:lnSpc>
              <a:defRPr/>
            </a:pPr>
            <a:r>
              <a:rPr lang="zh-CN" altLang="zh-CN" sz="2800" dirty="0" smtClean="0">
                <a:solidFill>
                  <a:srgbClr val="000000"/>
                </a:solidFill>
              </a:rPr>
              <a:t>主成分分析由</a:t>
            </a:r>
            <a:r>
              <a:rPr lang="zh-CN" altLang="zh-CN" sz="2800" dirty="0">
                <a:solidFill>
                  <a:srgbClr val="000000"/>
                </a:solidFill>
              </a:rPr>
              <a:t>皮尔逊（</a:t>
            </a:r>
            <a:r>
              <a:rPr lang="en-US" altLang="zh-CN" sz="2800" dirty="0">
                <a:solidFill>
                  <a:srgbClr val="000000"/>
                </a:solidFill>
              </a:rPr>
              <a:t>Pearson</a:t>
            </a:r>
            <a:r>
              <a:rPr lang="zh-CN" altLang="zh-CN" sz="2800" dirty="0">
                <a:solidFill>
                  <a:srgbClr val="000000"/>
                </a:solidFill>
              </a:rPr>
              <a:t>，</a:t>
            </a:r>
            <a:r>
              <a:rPr lang="en-US" altLang="zh-CN" sz="2800" dirty="0">
                <a:solidFill>
                  <a:srgbClr val="000000"/>
                </a:solidFill>
              </a:rPr>
              <a:t>1901</a:t>
            </a:r>
            <a:r>
              <a:rPr lang="zh-CN" altLang="zh-CN" sz="2800" dirty="0">
                <a:solidFill>
                  <a:srgbClr val="000000"/>
                </a:solidFill>
              </a:rPr>
              <a:t>）首先引入，后来被霍特林（</a:t>
            </a:r>
            <a:r>
              <a:rPr lang="en-US" altLang="zh-CN" sz="2800" dirty="0" err="1">
                <a:solidFill>
                  <a:srgbClr val="000000"/>
                </a:solidFill>
              </a:rPr>
              <a:t>Hotelling</a:t>
            </a:r>
            <a:r>
              <a:rPr lang="zh-CN" altLang="zh-CN" sz="2800" dirty="0">
                <a:solidFill>
                  <a:srgbClr val="000000"/>
                </a:solidFill>
              </a:rPr>
              <a:t>，</a:t>
            </a:r>
            <a:r>
              <a:rPr lang="en-US" altLang="zh-CN" sz="2800" dirty="0">
                <a:solidFill>
                  <a:srgbClr val="000000"/>
                </a:solidFill>
              </a:rPr>
              <a:t>1933</a:t>
            </a:r>
            <a:r>
              <a:rPr lang="zh-CN" altLang="zh-CN" sz="2800" dirty="0">
                <a:solidFill>
                  <a:srgbClr val="000000"/>
                </a:solidFill>
              </a:rPr>
              <a:t>）发展了</a:t>
            </a:r>
            <a:r>
              <a:rPr lang="zh-CN" altLang="zh-CN" sz="2800" dirty="0" smtClean="0">
                <a:solidFill>
                  <a:srgbClr val="000000"/>
                </a:solidFill>
              </a:rPr>
              <a:t>。</a:t>
            </a:r>
            <a:endParaRPr lang="en-US" altLang="zh-CN" sz="2800" dirty="0" smtClean="0">
              <a:solidFill>
                <a:srgbClr val="000000"/>
              </a:solidFill>
            </a:endParaRPr>
          </a:p>
          <a:p>
            <a:pPr eaLnBrk="1" hangingPunct="1">
              <a:lnSpc>
                <a:spcPct val="90000"/>
              </a:lnSpc>
              <a:defRPr/>
            </a:pPr>
            <a:r>
              <a:rPr lang="zh-CN" altLang="zh-CN" sz="2800" dirty="0" smtClean="0">
                <a:solidFill>
                  <a:srgbClr val="000000"/>
                </a:solidFill>
              </a:rPr>
              <a:t>主成分分析</a:t>
            </a:r>
            <a:r>
              <a:rPr lang="zh-CN" altLang="zh-CN" sz="2800" dirty="0">
                <a:solidFill>
                  <a:srgbClr val="000000"/>
                </a:solidFill>
              </a:rPr>
              <a:t>是一种通过降维技术把多个变量化为少数几个主成分（综合变量）的统计分析方法。这些主成分能够反映原始变量的绝大部分信息，它们通常表示为原始变量的某种</a:t>
            </a:r>
            <a:r>
              <a:rPr lang="zh-CN" altLang="zh-CN" sz="2800" dirty="0" smtClean="0">
                <a:solidFill>
                  <a:srgbClr val="000000"/>
                </a:solidFill>
              </a:rPr>
              <a:t>线性组合</a:t>
            </a:r>
            <a:r>
              <a:rPr lang="zh-CN" altLang="en-US" sz="2800" dirty="0" smtClean="0">
                <a:solidFill>
                  <a:srgbClr val="000000"/>
                </a:solidFill>
              </a:rPr>
              <a:t>，且彼此不相关</a:t>
            </a:r>
            <a:r>
              <a:rPr lang="zh-CN" altLang="zh-CN" sz="2800" dirty="0" smtClean="0">
                <a:solidFill>
                  <a:srgbClr val="000000"/>
                </a:solidFill>
              </a:rPr>
              <a:t>。</a:t>
            </a:r>
            <a:endParaRPr lang="zh-CN" altLang="en-US" sz="2800" dirty="0" smtClean="0">
              <a:solidFill>
                <a:srgbClr val="000000"/>
              </a:solidFill>
              <a:latin typeface="Times New Roman" pitchFamily="18" charset="0"/>
              <a:cs typeface="Times New Roman" pitchFamily="18" charset="0"/>
            </a:endParaRPr>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2580F7-B1CB-40D1-B122-68D0F10EFCBD}" type="slidenum">
              <a:rPr lang="en-US" altLang="zh-CN"/>
              <a:pPr eaLnBrk="1" hangingPunct="1"/>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2.</a:t>
            </a:r>
            <a:r>
              <a:rPr lang="zh-CN" altLang="en-US" sz="4000" smtClean="0">
                <a:latin typeface="Times New Roman" panose="02020603050405020304" pitchFamily="18" charset="0"/>
                <a:cs typeface="Times New Roman" panose="02020603050405020304" pitchFamily="18" charset="0"/>
              </a:rPr>
              <a:t>主成分的总方差 </a:t>
            </a:r>
            <a:endParaRPr lang="zh-CN" altLang="en-US" sz="4000" smtClean="0"/>
          </a:p>
        </p:txBody>
      </p:sp>
      <p:sp>
        <p:nvSpPr>
          <p:cNvPr id="8198" name="内容占位符 2"/>
          <p:cNvSpPr>
            <a:spLocks noGrp="1"/>
          </p:cNvSpPr>
          <p:nvPr>
            <p:ph idx="1"/>
          </p:nvPr>
        </p:nvSpPr>
        <p:spPr/>
        <p:txBody>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rPr>
              <a:t> </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或</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zh-CN" altLang="en-US" sz="2800" dirty="0" smtClean="0"/>
          </a:p>
        </p:txBody>
      </p:sp>
      <p:graphicFrame>
        <p:nvGraphicFramePr>
          <p:cNvPr id="8195" name="Object 3"/>
          <p:cNvGraphicFramePr>
            <a:graphicFrameLocks noChangeAspect="1"/>
          </p:cNvGraphicFramePr>
          <p:nvPr>
            <p:extLst>
              <p:ext uri="{D42A27DB-BD31-4B8C-83A1-F6EECF244321}">
                <p14:modId xmlns:p14="http://schemas.microsoft.com/office/powerpoint/2010/main" val="4242221014"/>
              </p:ext>
            </p:extLst>
          </p:nvPr>
        </p:nvGraphicFramePr>
        <p:xfrm>
          <a:off x="3742804" y="1989336"/>
          <a:ext cx="1765300" cy="863600"/>
        </p:xfrm>
        <a:graphic>
          <a:graphicData uri="http://schemas.openxmlformats.org/presentationml/2006/ole">
            <mc:AlternateContent xmlns:mc="http://schemas.openxmlformats.org/markup-compatibility/2006">
              <mc:Choice xmlns:v="urn:schemas-microsoft-com:vml" Requires="v">
                <p:oleObj spid="_x0000_s8375" name="Equation" r:id="rId3" imgW="1765080" imgH="863280" progId="Equation.DSMT4">
                  <p:embed/>
                </p:oleObj>
              </mc:Choice>
              <mc:Fallback>
                <p:oleObj name="Equation" r:id="rId3" imgW="1765080" imgH="8632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804" y="1989336"/>
                        <a:ext cx="17653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p:cNvGraphicFramePr>
            <a:graphicFrameLocks noChangeAspect="1"/>
          </p:cNvGraphicFramePr>
          <p:nvPr>
            <p:extLst>
              <p:ext uri="{D42A27DB-BD31-4B8C-83A1-F6EECF244321}">
                <p14:modId xmlns:p14="http://schemas.microsoft.com/office/powerpoint/2010/main" val="4215011274"/>
              </p:ext>
            </p:extLst>
          </p:nvPr>
        </p:nvGraphicFramePr>
        <p:xfrm>
          <a:off x="3203848" y="3645520"/>
          <a:ext cx="2692400" cy="863600"/>
        </p:xfrm>
        <a:graphic>
          <a:graphicData uri="http://schemas.openxmlformats.org/presentationml/2006/ole">
            <mc:AlternateContent xmlns:mc="http://schemas.openxmlformats.org/markup-compatibility/2006">
              <mc:Choice xmlns:v="urn:schemas-microsoft-com:vml" Requires="v">
                <p:oleObj spid="_x0000_s8376" name="Equation" r:id="rId5" imgW="2692080" imgH="863280" progId="Equation.DSMT4">
                  <p:embed/>
                </p:oleObj>
              </mc:Choice>
              <mc:Fallback>
                <p:oleObj name="Equation" r:id="rId5" imgW="2692080" imgH="8632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645520"/>
                        <a:ext cx="2692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A5717B-45B0-4A0B-ABD7-BB8162610CEC}" type="slidenum">
              <a:rPr lang="en-US" altLang="zh-CN"/>
              <a:pPr eaLnBrk="1" hangingPunct="1"/>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9220"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smtClean="0">
                <a:solidFill>
                  <a:srgbClr val="000000"/>
                </a:solidFill>
                <a:latin typeface="Times New Roman" pitchFamily="18" charset="0"/>
                <a:cs typeface="Times New Roman" pitchFamily="18" charset="0"/>
              </a:rPr>
              <a:t>总方差中属于第</a:t>
            </a:r>
            <a:r>
              <a:rPr lang="en-US" altLang="zh-CN" sz="2800" i="1"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主成分</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en-US" altLang="zh-CN" sz="2800" i="1"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（或被</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所解释）的比例为</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称为主成分</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贡献率</a:t>
            </a:r>
            <a:r>
              <a:rPr lang="zh-CN" altLang="en-US" sz="2800" dirty="0" smtClean="0">
                <a:solidFill>
                  <a:srgbClr val="000000"/>
                </a:solidFill>
                <a:latin typeface="Times New Roman" pitchFamily="18" charset="0"/>
                <a:cs typeface="Times New Roman" pitchFamily="18" charset="0"/>
              </a:rPr>
              <a:t>。</a:t>
            </a:r>
          </a:p>
          <a:p>
            <a:pPr eaLnBrk="1" hangingPunct="1">
              <a:defRPr/>
            </a:pPr>
            <a:r>
              <a:rPr lang="zh-CN" altLang="en-US" sz="2800" dirty="0" smtClean="0">
                <a:solidFill>
                  <a:srgbClr val="000000"/>
                </a:solidFill>
                <a:latin typeface="Times New Roman" pitchFamily="18" charset="0"/>
                <a:cs typeface="Times New Roman" pitchFamily="18" charset="0"/>
              </a:rPr>
              <a:t>第一主成分</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的贡献率最大，表明它解释原始变量</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的能力最强，而</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的解释能力依次递减。</a:t>
            </a:r>
          </a:p>
          <a:p>
            <a:pPr eaLnBrk="1" hangingPunct="1">
              <a:defRPr/>
            </a:pPr>
            <a:r>
              <a:rPr lang="zh-CN" altLang="en-US" sz="2800" dirty="0" smtClean="0">
                <a:solidFill>
                  <a:srgbClr val="000000"/>
                </a:solidFill>
                <a:latin typeface="Times New Roman" pitchFamily="18" charset="0"/>
                <a:cs typeface="Times New Roman" pitchFamily="18" charset="0"/>
              </a:rPr>
              <a:t>主成分分析的目的就是为了减少变量的个数，因而一般是不会使用所有</a:t>
            </a:r>
            <a:r>
              <a:rPr lang="en-US" altLang="zh-CN" sz="2800" i="1"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个主成分的，忽略一些带有较小方差的主成分将不会给总方差带来大的影响。 </a:t>
            </a:r>
          </a:p>
        </p:txBody>
      </p:sp>
      <p:graphicFrame>
        <p:nvGraphicFramePr>
          <p:cNvPr id="9218" name="Object 8"/>
          <p:cNvGraphicFramePr>
            <a:graphicFrameLocks noChangeAspect="1"/>
          </p:cNvGraphicFramePr>
          <p:nvPr>
            <p:extLst>
              <p:ext uri="{D42A27DB-BD31-4B8C-83A1-F6EECF244321}">
                <p14:modId xmlns:p14="http://schemas.microsoft.com/office/powerpoint/2010/main" val="1143646054"/>
              </p:ext>
            </p:extLst>
          </p:nvPr>
        </p:nvGraphicFramePr>
        <p:xfrm>
          <a:off x="3905250" y="1603375"/>
          <a:ext cx="1219200" cy="914400"/>
        </p:xfrm>
        <a:graphic>
          <a:graphicData uri="http://schemas.openxmlformats.org/presentationml/2006/ole">
            <mc:AlternateContent xmlns:mc="http://schemas.openxmlformats.org/markup-compatibility/2006">
              <mc:Choice xmlns:v="urn:schemas-microsoft-com:vml" Requires="v">
                <p:oleObj spid="_x0000_s9306" name="Equation" r:id="rId3" imgW="1218960" imgH="914400" progId="Equation.DSMT4">
                  <p:embed/>
                </p:oleObj>
              </mc:Choice>
              <mc:Fallback>
                <p:oleObj name="Equation" r:id="rId3" imgW="1218960" imgH="914400" progId="Equation.DSMT4">
                  <p:embed/>
                  <p:pic>
                    <p:nvPicPr>
                      <p:cNvPr id="0" name="Object 8"/>
                      <p:cNvPicPr>
                        <a:picLocks noChangeAspect="1" noChangeArrowheads="1"/>
                      </p:cNvPicPr>
                      <p:nvPr/>
                    </p:nvPicPr>
                    <p:blipFill>
                      <a:blip r:embed="rId4"/>
                      <a:srcRect/>
                      <a:stretch>
                        <a:fillRect/>
                      </a:stretch>
                    </p:blipFill>
                    <p:spPr bwMode="auto">
                      <a:xfrm>
                        <a:off x="3905250" y="1603375"/>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234387-3EBB-4FD1-A9A9-82CEC3CD190C}" type="slidenum">
              <a:rPr lang="en-US" altLang="zh-CN"/>
              <a:pPr eaLnBrk="1" hangingPunct="1"/>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0244" name="Rectangle 3"/>
          <p:cNvSpPr>
            <a:spLocks noGrp="1" noRot="1" noChangeArrowheads="1"/>
          </p:cNvSpPr>
          <p:nvPr>
            <p:ph type="body" idx="1"/>
          </p:nvPr>
        </p:nvSpPr>
        <p:spPr>
          <a:xfrm>
            <a:off x="301625" y="764704"/>
            <a:ext cx="8540750" cy="5334471"/>
          </a:xfrm>
        </p:spPr>
        <p:txBody>
          <a:bodyPr/>
          <a:lstStyle/>
          <a:p>
            <a:pPr eaLnBrk="1" hangingPunct="1">
              <a:defRPr/>
            </a:pPr>
            <a:r>
              <a:rPr lang="zh-CN" altLang="en-US" sz="2800" dirty="0" smtClean="0">
                <a:solidFill>
                  <a:srgbClr val="000000"/>
                </a:solidFill>
                <a:latin typeface="Times New Roman" pitchFamily="18" charset="0"/>
                <a:cs typeface="Times New Roman" pitchFamily="18" charset="0"/>
              </a:rPr>
              <a:t>前</a:t>
            </a:r>
            <a:r>
              <a:rPr lang="en-US" altLang="zh-CN" sz="2800" i="1"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个主成分的贡献率之和</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称为主成分</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累计贡献率</a:t>
            </a:r>
            <a:r>
              <a:rPr lang="zh-CN" altLang="en-US" sz="2800" dirty="0" smtClean="0">
                <a:solidFill>
                  <a:srgbClr val="000000"/>
                </a:solidFill>
                <a:latin typeface="Times New Roman" pitchFamily="18" charset="0"/>
                <a:cs typeface="Times New Roman" pitchFamily="18" charset="0"/>
              </a:rPr>
              <a:t>，它表明</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解释</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的能力。</a:t>
            </a:r>
          </a:p>
          <a:p>
            <a:pPr eaLnBrk="1" hangingPunct="1">
              <a:defRPr/>
            </a:pPr>
            <a:r>
              <a:rPr lang="zh-CN" altLang="en-US" sz="2800" dirty="0" smtClean="0">
                <a:solidFill>
                  <a:srgbClr val="000000"/>
                </a:solidFill>
                <a:latin typeface="Times New Roman" pitchFamily="18" charset="0"/>
                <a:cs typeface="Times New Roman" pitchFamily="18" charset="0"/>
              </a:rPr>
              <a:t>通常取（相对于</a:t>
            </a:r>
            <a:r>
              <a:rPr lang="en-US" altLang="zh-CN" sz="2800" i="1"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）较小的</a:t>
            </a:r>
            <a:r>
              <a:rPr lang="en-US" altLang="zh-CN" sz="2800" i="1" dirty="0" smtClean="0">
                <a:solidFill>
                  <a:srgbClr val="000000"/>
                </a:solidFill>
                <a:latin typeface="Times New Roman" pitchFamily="18" charset="0"/>
                <a:cs typeface="Times New Roman" pitchFamily="18" charset="0"/>
              </a:rPr>
              <a:t>m </a:t>
            </a:r>
            <a:r>
              <a:rPr lang="zh-CN" altLang="en-US" sz="2800" dirty="0" smtClean="0">
                <a:solidFill>
                  <a:srgbClr val="000000"/>
                </a:solidFill>
                <a:latin typeface="Times New Roman" pitchFamily="18" charset="0"/>
                <a:cs typeface="Times New Roman" pitchFamily="18" charset="0"/>
              </a:rPr>
              <a:t>，使得累计贡献达到一个较高的百分比（如</a:t>
            </a:r>
            <a:r>
              <a:rPr lang="en-US" altLang="zh-CN" sz="2800" dirty="0" smtClean="0">
                <a:solidFill>
                  <a:srgbClr val="000000"/>
                </a:solidFill>
                <a:latin typeface="Times New Roman" pitchFamily="18" charset="0"/>
                <a:cs typeface="Times New Roman" pitchFamily="18" charset="0"/>
              </a:rPr>
              <a:t>80</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90</a:t>
            </a:r>
            <a:r>
              <a:rPr lang="zh-CN" altLang="en-US" sz="2800" dirty="0" smtClean="0">
                <a:solidFill>
                  <a:srgbClr val="000000"/>
                </a:solidFill>
                <a:latin typeface="Times New Roman" pitchFamily="18" charset="0"/>
                <a:cs typeface="Times New Roman" pitchFamily="18" charset="0"/>
              </a:rPr>
              <a:t>％）。此时，</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可用来代替</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，从而达到降维的目的，而信息的损失却不多。</a:t>
            </a:r>
          </a:p>
        </p:txBody>
      </p:sp>
      <p:graphicFrame>
        <p:nvGraphicFramePr>
          <p:cNvPr id="10242" name="Object 5"/>
          <p:cNvGraphicFramePr>
            <a:graphicFrameLocks noChangeAspect="1"/>
          </p:cNvGraphicFramePr>
          <p:nvPr>
            <p:extLst>
              <p:ext uri="{D42A27DB-BD31-4B8C-83A1-F6EECF244321}">
                <p14:modId xmlns:p14="http://schemas.microsoft.com/office/powerpoint/2010/main" val="2818500099"/>
              </p:ext>
            </p:extLst>
          </p:nvPr>
        </p:nvGraphicFramePr>
        <p:xfrm>
          <a:off x="3708400" y="1268760"/>
          <a:ext cx="1651000" cy="863600"/>
        </p:xfrm>
        <a:graphic>
          <a:graphicData uri="http://schemas.openxmlformats.org/presentationml/2006/ole">
            <mc:AlternateContent xmlns:mc="http://schemas.openxmlformats.org/markup-compatibility/2006">
              <mc:Choice xmlns:v="urn:schemas-microsoft-com:vml" Requires="v">
                <p:oleObj spid="_x0000_s10331" name="Equation" r:id="rId3" imgW="1650960" imgH="863280" progId="Equation.DSMT4">
                  <p:embed/>
                </p:oleObj>
              </mc:Choice>
              <mc:Fallback>
                <p:oleObj name="Equation" r:id="rId3" imgW="1650960" imgH="8632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268760"/>
                        <a:ext cx="1651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DBE109-2C62-419E-973C-276BF2724FCC}" type="slidenum">
              <a:rPr lang="en-US" altLang="zh-CN"/>
              <a:pPr eaLnBrk="1" hangingPunct="1"/>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Rot="1" noChangeArrowheads="1"/>
          </p:cNvSpPr>
          <p:nvPr>
            <p:ph type="title"/>
          </p:nvPr>
        </p:nvSpPr>
        <p:spPr/>
        <p:txBody>
          <a:bodyPr/>
          <a:lstStyle/>
          <a:p>
            <a:pPr eaLnBrk="1" hangingPunct="1"/>
            <a:r>
              <a:rPr lang="en-US" altLang="zh-CN" sz="3600" smtClean="0">
                <a:latin typeface="Times New Roman" panose="02020603050405020304" pitchFamily="18" charset="0"/>
                <a:cs typeface="Times New Roman" panose="02020603050405020304" pitchFamily="18" charset="0"/>
              </a:rPr>
              <a:t>3.</a:t>
            </a:r>
            <a:r>
              <a:rPr lang="zh-CN" altLang="en-US" sz="3600" smtClean="0">
                <a:latin typeface="Times New Roman" panose="02020603050405020304" pitchFamily="18" charset="0"/>
                <a:cs typeface="Times New Roman" panose="02020603050405020304" pitchFamily="18" charset="0"/>
              </a:rPr>
              <a:t>原始变量</a:t>
            </a:r>
            <a:r>
              <a:rPr lang="en-US" altLang="zh-CN" sz="3600" i="1" smtClean="0">
                <a:latin typeface="Times New Roman" panose="02020603050405020304" pitchFamily="18" charset="0"/>
                <a:cs typeface="Times New Roman" panose="02020603050405020304" pitchFamily="18" charset="0"/>
              </a:rPr>
              <a:t>x</a:t>
            </a:r>
            <a:r>
              <a:rPr lang="en-US" altLang="zh-CN" sz="3600" i="1" baseline="-25000" smtClean="0">
                <a:latin typeface="Times New Roman" panose="02020603050405020304" pitchFamily="18" charset="0"/>
                <a:cs typeface="Times New Roman" panose="02020603050405020304" pitchFamily="18" charset="0"/>
              </a:rPr>
              <a:t>i</a:t>
            </a:r>
            <a:r>
              <a:rPr lang="zh-CN" altLang="en-US" sz="3600" smtClean="0">
                <a:latin typeface="Times New Roman" panose="02020603050405020304" pitchFamily="18" charset="0"/>
                <a:cs typeface="Times New Roman" panose="02020603050405020304" pitchFamily="18" charset="0"/>
              </a:rPr>
              <a:t>与主成分</a:t>
            </a:r>
            <a:r>
              <a:rPr lang="en-US" altLang="zh-CN" sz="3600" i="1" smtClean="0">
                <a:latin typeface="Times New Roman" panose="02020603050405020304" pitchFamily="18" charset="0"/>
                <a:cs typeface="Times New Roman" panose="02020603050405020304" pitchFamily="18" charset="0"/>
              </a:rPr>
              <a:t>y</a:t>
            </a:r>
            <a:r>
              <a:rPr lang="en-US" altLang="zh-CN" sz="3600" i="1" baseline="-25000" smtClean="0">
                <a:latin typeface="Times New Roman" panose="02020603050405020304" pitchFamily="18" charset="0"/>
                <a:cs typeface="Times New Roman" panose="02020603050405020304" pitchFamily="18" charset="0"/>
              </a:rPr>
              <a:t>k</a:t>
            </a:r>
            <a:r>
              <a:rPr lang="zh-CN" altLang="en-US" sz="3600" smtClean="0">
                <a:latin typeface="Times New Roman" panose="02020603050405020304" pitchFamily="18" charset="0"/>
                <a:cs typeface="Times New Roman" panose="02020603050405020304" pitchFamily="18" charset="0"/>
              </a:rPr>
              <a:t>之间的相关系数 </a:t>
            </a:r>
            <a:endParaRPr lang="zh-CN" altLang="zh-CN" sz="4000" smtClean="0"/>
          </a:p>
        </p:txBody>
      </p:sp>
      <p:sp>
        <p:nvSpPr>
          <p:cNvPr id="11269" name="Rectangle 3"/>
          <p:cNvSpPr>
            <a:spLocks noGrp="1" noRot="1" noChangeArrowheads="1"/>
          </p:cNvSpPr>
          <p:nvPr>
            <p:ph type="body" idx="1"/>
          </p:nvPr>
        </p:nvSpPr>
        <p:spPr/>
        <p:txBody>
          <a:bodyPr/>
          <a:lstStyle/>
          <a:p>
            <a:r>
              <a:rPr lang="en-US" altLang="zh-CN" sz="2800" b="1" i="1" dirty="0" smtClean="0">
                <a:solidFill>
                  <a:srgbClr val="000000"/>
                </a:solidFill>
                <a:latin typeface="Times New Roman" panose="02020603050405020304" pitchFamily="18" charset="0"/>
                <a:cs typeface="Times New Roman" panose="02020603050405020304" pitchFamily="18" charset="0"/>
              </a:rPr>
              <a:t>  				x</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Ty</a:t>
            </a: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即</a:t>
            </a:r>
          </a:p>
          <a:p>
            <a:pPr algn="ctr">
              <a:buFont typeface="Wingdings" panose="05000000000000000000" pitchFamily="2" charset="2"/>
              <a:buNone/>
            </a:pP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mn-ea"/>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ip</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p</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所以</a:t>
            </a:r>
          </a:p>
          <a:p>
            <a:pPr algn="ctr">
              <a:buFont typeface="Wingdings" panose="05000000000000000000" pitchFamily="2" charset="2"/>
              <a:buNone/>
            </a:pPr>
            <a:r>
              <a:rPr lang="en-US" altLang="zh-CN" sz="2800" dirty="0" err="1" smtClean="0">
                <a:solidFill>
                  <a:srgbClr val="000000"/>
                </a:solidFill>
                <a:latin typeface="Times New Roman" panose="02020603050405020304" pitchFamily="18" charset="0"/>
                <a:cs typeface="Times New Roman" panose="02020603050405020304" pitchFamily="18" charset="0"/>
              </a:rPr>
              <a:t>Cov</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err="1" smtClean="0">
                <a:solidFill>
                  <a:srgbClr val="000000"/>
                </a:solidFill>
                <a:latin typeface="Times New Roman" panose="02020603050405020304" pitchFamily="18" charset="0"/>
                <a:cs typeface="Times New Roman" panose="02020603050405020304" pitchFamily="18" charset="0"/>
              </a:rPr>
              <a:t>Cov</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ik</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ik</a:t>
            </a:r>
            <a:r>
              <a:rPr lang="en-US" altLang="zh-CN" sz="2800" i="1" dirty="0" err="1" smtClean="0">
                <a:solidFill>
                  <a:srgbClr val="000000"/>
                </a:solidFill>
                <a:latin typeface="Times New Roman" panose="02020603050405020304" pitchFamily="18" charset="0"/>
                <a:cs typeface="Times New Roman" panose="02020603050405020304" pitchFamily="18" charset="0"/>
              </a:rPr>
              <a:t>λ</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在实际应用中，通常我们只对</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与</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i="1"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m</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的相关系数感兴趣。</a:t>
            </a:r>
          </a:p>
        </p:txBody>
      </p:sp>
      <p:graphicFrame>
        <p:nvGraphicFramePr>
          <p:cNvPr id="11266" name="Object 6"/>
          <p:cNvGraphicFramePr>
            <a:graphicFrameLocks noChangeAspect="1"/>
          </p:cNvGraphicFramePr>
          <p:nvPr/>
        </p:nvGraphicFramePr>
        <p:xfrm>
          <a:off x="1187450" y="4437063"/>
          <a:ext cx="7175500" cy="1079500"/>
        </p:xfrm>
        <a:graphic>
          <a:graphicData uri="http://schemas.openxmlformats.org/presentationml/2006/ole">
            <mc:AlternateContent xmlns:mc="http://schemas.openxmlformats.org/markup-compatibility/2006">
              <mc:Choice xmlns:v="urn:schemas-microsoft-com:vml" Requires="v">
                <p:oleObj spid="_x0000_s11443" name="Equation" r:id="rId3" imgW="7175160" imgH="1079280" progId="Equation.DSMT4">
                  <p:embed/>
                </p:oleObj>
              </mc:Choice>
              <mc:Fallback>
                <p:oleObj name="Equation" r:id="rId3" imgW="7175160" imgH="10792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437063"/>
                        <a:ext cx="71755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11"/>
          <p:cNvGraphicFramePr>
            <a:graphicFrameLocks noChangeAspect="1"/>
          </p:cNvGraphicFramePr>
          <p:nvPr/>
        </p:nvGraphicFramePr>
        <p:xfrm>
          <a:off x="5629275" y="-387350"/>
          <a:ext cx="254000" cy="393700"/>
        </p:xfrm>
        <a:graphic>
          <a:graphicData uri="http://schemas.openxmlformats.org/presentationml/2006/ole">
            <mc:AlternateContent xmlns:mc="http://schemas.openxmlformats.org/markup-compatibility/2006">
              <mc:Choice xmlns:v="urn:schemas-microsoft-com:vml" Requires="v">
                <p:oleObj spid="_x0000_s11444" name="Equation" r:id="rId5" imgW="253800" imgH="393480" progId="Equation.DSMT4">
                  <p:embed/>
                </p:oleObj>
              </mc:Choice>
              <mc:Fallback>
                <p:oleObj name="Equation" r:id="rId5" imgW="253800" imgH="39348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275" y="-387350"/>
                        <a:ext cx="254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74D881-7A02-443A-A29E-7480C3ECE42C}" type="slidenum">
              <a:rPr lang="en-US" altLang="zh-CN"/>
              <a:pPr eaLnBrk="1" hangingPunct="1"/>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5.</a:t>
            </a:r>
            <a:r>
              <a:rPr lang="zh-CN" altLang="zh-CN" sz="4000" smtClean="0">
                <a:latin typeface="Times New Roman" panose="02020603050405020304" pitchFamily="18" charset="0"/>
                <a:cs typeface="Times New Roman" panose="02020603050405020304" pitchFamily="18" charset="0"/>
              </a:rPr>
              <a:t>原始变量对主成分的影响</a:t>
            </a:r>
            <a:endParaRPr lang="zh-CN" altLang="en-US" sz="4000" smtClean="0"/>
          </a:p>
        </p:txBody>
      </p:sp>
      <p:sp>
        <p:nvSpPr>
          <p:cNvPr id="3" name="内容占位符 2"/>
          <p:cNvSpPr>
            <a:spLocks noGrp="1"/>
          </p:cNvSpPr>
          <p:nvPr>
            <p:ph idx="1"/>
          </p:nvPr>
        </p:nvSpPr>
        <p:spPr>
          <a:xfrm>
            <a:off x="301625" y="1773238"/>
            <a:ext cx="8540750" cy="4325937"/>
          </a:xfrm>
        </p:spPr>
        <p:txBody>
          <a:bodyPr/>
          <a:lstStyle/>
          <a:p>
            <a:pPr>
              <a:defRPr/>
            </a:pPr>
            <a:r>
              <a:rPr lang="en-US" altLang="zh-CN" sz="2800" i="1"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t</a:t>
            </a:r>
            <a:r>
              <a:rPr lang="en-US" altLang="zh-CN" sz="2800" baseline="-25000" dirty="0" smtClean="0">
                <a:solidFill>
                  <a:srgbClr val="000000"/>
                </a:solidFill>
                <a:latin typeface="Times New Roman" pitchFamily="18" charset="0"/>
                <a:cs typeface="Times New Roman" pitchFamily="18" charset="0"/>
              </a:rPr>
              <a:t>1</a:t>
            </a:r>
            <a:r>
              <a:rPr lang="en-US" altLang="zh-CN" sz="2800" i="1" baseline="-25000" dirty="0" smtClean="0">
                <a:solidFill>
                  <a:srgbClr val="000000"/>
                </a:solidFill>
                <a:latin typeface="Times New Roman" pitchFamily="18" charset="0"/>
                <a:cs typeface="Times New Roman" pitchFamily="18" charset="0"/>
              </a:rPr>
              <a:t>k</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t</a:t>
            </a:r>
            <a:r>
              <a:rPr lang="en-US" altLang="zh-CN" sz="2800" baseline="-25000" dirty="0" smtClean="0">
                <a:solidFill>
                  <a:srgbClr val="000000"/>
                </a:solidFill>
                <a:latin typeface="Times New Roman" pitchFamily="18" charset="0"/>
                <a:cs typeface="Times New Roman" pitchFamily="18" charset="0"/>
              </a:rPr>
              <a:t>2</a:t>
            </a:r>
            <a:r>
              <a:rPr lang="en-US" altLang="zh-CN" sz="2800" i="1" baseline="-25000" dirty="0" smtClean="0">
                <a:solidFill>
                  <a:srgbClr val="000000"/>
                </a:solidFill>
                <a:latin typeface="Times New Roman" pitchFamily="18" charset="0"/>
                <a:cs typeface="Times New Roman" pitchFamily="18" charset="0"/>
              </a:rPr>
              <a:t>k</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t</a:t>
            </a:r>
            <a:r>
              <a:rPr lang="en-US" altLang="zh-CN" sz="2800" i="1" baseline="-25000" dirty="0" err="1" smtClean="0">
                <a:solidFill>
                  <a:srgbClr val="000000"/>
                </a:solidFill>
                <a:latin typeface="Times New Roman" pitchFamily="18" charset="0"/>
                <a:cs typeface="Times New Roman" pitchFamily="18" charset="0"/>
              </a:rPr>
              <a:t>pk</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p</a:t>
            </a: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称</a:t>
            </a:r>
            <a:r>
              <a:rPr lang="en-US" altLang="zh-CN" sz="2800" i="1" dirty="0" err="1" smtClean="0">
                <a:solidFill>
                  <a:srgbClr val="000000"/>
                </a:solidFill>
                <a:latin typeface="Times New Roman" pitchFamily="18" charset="0"/>
                <a:cs typeface="Times New Roman" pitchFamily="18" charset="0"/>
              </a:rPr>
              <a:t>t</a:t>
            </a:r>
            <a:r>
              <a:rPr lang="en-US" altLang="zh-CN" sz="2800" i="1" baseline="-25000" dirty="0" err="1" smtClean="0">
                <a:solidFill>
                  <a:srgbClr val="000000"/>
                </a:solidFill>
                <a:latin typeface="Times New Roman" pitchFamily="18" charset="0"/>
                <a:cs typeface="Times New Roman" pitchFamily="18" charset="0"/>
              </a:rPr>
              <a:t>ik</a:t>
            </a:r>
            <a:r>
              <a:rPr lang="zh-CN" altLang="zh-CN" sz="2800" dirty="0" smtClean="0">
                <a:solidFill>
                  <a:srgbClr val="000000"/>
                </a:solidFill>
                <a:latin typeface="Times New Roman" pitchFamily="18" charset="0"/>
                <a:cs typeface="Times New Roman" pitchFamily="18" charset="0"/>
              </a:rPr>
              <a:t>为</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zh-CN" altLang="zh-CN" sz="2800" dirty="0" smtClean="0">
                <a:solidFill>
                  <a:srgbClr val="000000"/>
                </a:solidFill>
                <a:latin typeface="Times New Roman" pitchFamily="18" charset="0"/>
                <a:cs typeface="Times New Roman" pitchFamily="18" charset="0"/>
              </a:rPr>
              <a:t>在</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上的</a:t>
            </a:r>
            <a:r>
              <a:rPr lang="zh-CN" altLang="zh-CN" sz="2800" dirty="0" smtClean="0">
                <a:solidFill>
                  <a:schemeClr val="accent6"/>
                </a:solidFill>
                <a:latin typeface="Times New Roman" pitchFamily="18" charset="0"/>
                <a:cs typeface="Times New Roman" pitchFamily="18" charset="0"/>
              </a:rPr>
              <a:t>载荷</a:t>
            </a:r>
            <a:r>
              <a:rPr lang="zh-CN" altLang="zh-CN" sz="2800" dirty="0" smtClean="0">
                <a:solidFill>
                  <a:srgbClr val="000000"/>
                </a:solidFill>
                <a:latin typeface="Times New Roman" pitchFamily="18" charset="0"/>
                <a:cs typeface="Times New Roman" pitchFamily="18" charset="0"/>
              </a:rPr>
              <a:t>，它</a:t>
            </a:r>
            <a:r>
              <a:rPr lang="zh-CN" altLang="en-US" sz="2800" dirty="0" smtClean="0">
                <a:solidFill>
                  <a:srgbClr val="000000"/>
                </a:solidFill>
                <a:latin typeface="Times New Roman" pitchFamily="18" charset="0"/>
                <a:cs typeface="Times New Roman" pitchFamily="18" charset="0"/>
              </a:rPr>
              <a:t>反映</a:t>
            </a:r>
            <a:r>
              <a:rPr lang="zh-CN" altLang="zh-CN" sz="2800" dirty="0" smtClean="0">
                <a:solidFill>
                  <a:srgbClr val="000000"/>
                </a:solidFill>
                <a:latin typeface="Times New Roman" pitchFamily="18" charset="0"/>
                <a:cs typeface="Times New Roman" pitchFamily="18" charset="0"/>
              </a:rPr>
              <a:t>了</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对</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zh-CN" altLang="zh-CN" sz="2800" dirty="0" smtClean="0">
                <a:solidFill>
                  <a:srgbClr val="000000"/>
                </a:solidFill>
                <a:latin typeface="Times New Roman" pitchFamily="18" charset="0"/>
                <a:cs typeface="Times New Roman" pitchFamily="18" charset="0"/>
              </a:rPr>
              <a:t>的重要程度。</a:t>
            </a:r>
            <a:endParaRPr lang="en-US" altLang="zh-CN" sz="2800" dirty="0" smtClean="0">
              <a:solidFill>
                <a:srgbClr val="000000"/>
              </a:solidFill>
              <a:latin typeface="Times New Roman" pitchFamily="18" charset="0"/>
              <a:cs typeface="Times New Roman" pitchFamily="18" charset="0"/>
            </a:endParaRPr>
          </a:p>
          <a:p>
            <a:pPr>
              <a:defRPr/>
            </a:pPr>
            <a:r>
              <a:rPr lang="en-US" altLang="zh-CN" sz="2800" dirty="0" smtClean="0">
                <a:solidFill>
                  <a:srgbClr val="000000"/>
                </a:solidFill>
                <a:latin typeface="Times New Roman" pitchFamily="18" charset="0"/>
                <a:cs typeface="Times New Roman" pitchFamily="18" charset="0"/>
              </a:rPr>
              <a:t> </a:t>
            </a: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r>
              <a:rPr lang="zh-CN" altLang="zh-CN" sz="2800" dirty="0" smtClean="0">
                <a:solidFill>
                  <a:srgbClr val="000000"/>
                </a:solidFill>
                <a:latin typeface="Times New Roman" pitchFamily="18" charset="0"/>
                <a:cs typeface="Times New Roman" pitchFamily="18" charset="0"/>
              </a:rPr>
              <a:t>在解释主成分时，我们需要考察载荷，同时也应考察一下相关系数</a:t>
            </a:r>
            <a:r>
              <a:rPr lang="zh-CN" altLang="en-US" sz="2800" dirty="0" smtClean="0">
                <a:solidFill>
                  <a:srgbClr val="000000"/>
                </a:solidFill>
                <a:latin typeface="Times New Roman" pitchFamily="18" charset="0"/>
                <a:cs typeface="Times New Roman" pitchFamily="18" charset="0"/>
              </a:rPr>
              <a:t>，前者更值得重视。</a:t>
            </a:r>
            <a:endParaRPr lang="en-US" altLang="zh-CN" sz="2800" dirty="0" smtClean="0">
              <a:solidFill>
                <a:srgbClr val="000000"/>
              </a:solidFill>
              <a:latin typeface="Times New Roman" pitchFamily="18" charset="0"/>
              <a:cs typeface="Times New Roman" pitchFamily="18" charset="0"/>
            </a:endParaRP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BFF672-1248-4480-B603-11581F6580F1}" type="slidenum">
              <a:rPr lang="en-US" altLang="zh-CN"/>
              <a:pPr eaLnBrk="1" hangingPunct="1"/>
              <a:t>24</a:t>
            </a:fld>
            <a:endParaRPr lang="en-US" altLang="zh-CN"/>
          </a:p>
        </p:txBody>
      </p:sp>
      <p:graphicFrame>
        <p:nvGraphicFramePr>
          <p:cNvPr id="5" name="Object 3"/>
          <p:cNvGraphicFramePr>
            <a:graphicFrameLocks noChangeAspect="1"/>
          </p:cNvGraphicFramePr>
          <p:nvPr>
            <p:extLst>
              <p:ext uri="{D42A27DB-BD31-4B8C-83A1-F6EECF244321}">
                <p14:modId xmlns:p14="http://schemas.microsoft.com/office/powerpoint/2010/main" val="3251786136"/>
              </p:ext>
            </p:extLst>
          </p:nvPr>
        </p:nvGraphicFramePr>
        <p:xfrm>
          <a:off x="2469232" y="2852936"/>
          <a:ext cx="4191000" cy="1562100"/>
        </p:xfrm>
        <a:graphic>
          <a:graphicData uri="http://schemas.openxmlformats.org/presentationml/2006/ole">
            <mc:AlternateContent xmlns:mc="http://schemas.openxmlformats.org/markup-compatibility/2006">
              <mc:Choice xmlns:v="urn:schemas-microsoft-com:vml" Requires="v">
                <p:oleObj spid="_x0000_s43078" name="Equation" r:id="rId3" imgW="4190760" imgH="1562040" progId="Equation.DSMT4">
                  <p:embed/>
                </p:oleObj>
              </mc:Choice>
              <mc:Fallback>
                <p:oleObj name="Equation" r:id="rId3" imgW="4190760" imgH="1562040" progId="Equation.DSMT4">
                  <p:embed/>
                  <p:pic>
                    <p:nvPicPr>
                      <p:cNvPr id="0" name=""/>
                      <p:cNvPicPr>
                        <a:picLocks noChangeAspect="1" noChangeArrowheads="1"/>
                      </p:cNvPicPr>
                      <p:nvPr/>
                    </p:nvPicPr>
                    <p:blipFill>
                      <a:blip r:embed="rId4"/>
                      <a:srcRect/>
                      <a:stretch>
                        <a:fillRect/>
                      </a:stretch>
                    </p:blipFill>
                    <p:spPr bwMode="auto">
                      <a:xfrm>
                        <a:off x="2469232" y="2852936"/>
                        <a:ext cx="41910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a:xfrm>
            <a:off x="301625" y="609600"/>
            <a:ext cx="8540750" cy="45719"/>
          </a:xfrm>
        </p:spPr>
        <p:txBody>
          <a:bodyPr/>
          <a:lstStyle/>
          <a:p>
            <a:endParaRPr lang="zh-CN" altLang="en-US" dirty="0" smtClean="0"/>
          </a:p>
        </p:txBody>
      </p:sp>
      <p:sp>
        <p:nvSpPr>
          <p:cNvPr id="4102" name="内容占位符 2"/>
          <p:cNvSpPr>
            <a:spLocks noGrp="1"/>
          </p:cNvSpPr>
          <p:nvPr>
            <p:ph idx="1"/>
          </p:nvPr>
        </p:nvSpPr>
        <p:spPr>
          <a:xfrm>
            <a:off x="301625" y="655320"/>
            <a:ext cx="8540750" cy="5443856"/>
          </a:xfrm>
        </p:spPr>
        <p:txBody>
          <a:bodyPr/>
          <a:lstStyle/>
          <a:p>
            <a:r>
              <a:rPr lang="zh-CN" altLang="zh-CN" sz="2800" dirty="0" smtClean="0">
                <a:solidFill>
                  <a:srgbClr val="000000"/>
                </a:solidFill>
                <a:latin typeface="Times New Roman" pitchFamily="18" charset="0"/>
                <a:cs typeface="Times New Roman" pitchFamily="18" charset="0"/>
              </a:rPr>
              <a:t>方差</a:t>
            </a:r>
            <a:r>
              <a:rPr lang="zh-CN" altLang="zh-CN" sz="2800" dirty="0">
                <a:solidFill>
                  <a:srgbClr val="000000"/>
                </a:solidFill>
                <a:latin typeface="Times New Roman" pitchFamily="18" charset="0"/>
                <a:cs typeface="Times New Roman" pitchFamily="18" charset="0"/>
              </a:rPr>
              <a:t>大的</a:t>
            </a:r>
            <a:r>
              <a:rPr lang="zh-CN" altLang="zh-CN" sz="2800" dirty="0" smtClean="0">
                <a:solidFill>
                  <a:srgbClr val="000000"/>
                </a:solidFill>
                <a:latin typeface="Times New Roman" pitchFamily="18" charset="0"/>
                <a:cs typeface="Times New Roman" pitchFamily="18" charset="0"/>
              </a:rPr>
              <a:t>主成分与</a:t>
            </a:r>
            <a:r>
              <a:rPr lang="zh-CN" altLang="en-US" sz="2800" dirty="0" smtClean="0">
                <a:solidFill>
                  <a:srgbClr val="000000"/>
                </a:solidFill>
                <a:latin typeface="Times New Roman" pitchFamily="18" charset="0"/>
                <a:cs typeface="Times New Roman" pitchFamily="18" charset="0"/>
              </a:rPr>
              <a:t>方差</a:t>
            </a:r>
            <a:r>
              <a:rPr lang="zh-CN" altLang="zh-CN" sz="2800" dirty="0" smtClean="0">
                <a:solidFill>
                  <a:srgbClr val="000000"/>
                </a:solidFill>
                <a:latin typeface="Times New Roman" pitchFamily="18" charset="0"/>
                <a:cs typeface="Times New Roman" pitchFamily="18" charset="0"/>
              </a:rPr>
              <a:t>大</a:t>
            </a:r>
            <a:r>
              <a:rPr lang="zh-CN" altLang="en-US" sz="2800" dirty="0" smtClean="0">
                <a:solidFill>
                  <a:srgbClr val="000000"/>
                </a:solidFill>
                <a:latin typeface="Times New Roman" pitchFamily="18" charset="0"/>
                <a:cs typeface="Times New Roman" pitchFamily="18" charset="0"/>
              </a:rPr>
              <a:t>的原始变量</a:t>
            </a:r>
            <a:r>
              <a:rPr lang="zh-CN" altLang="zh-CN" sz="2800" dirty="0" smtClean="0">
                <a:solidFill>
                  <a:srgbClr val="000000"/>
                </a:solidFill>
                <a:latin typeface="Times New Roman" pitchFamily="18" charset="0"/>
                <a:cs typeface="Times New Roman" pitchFamily="18" charset="0"/>
              </a:rPr>
              <a:t>有</a:t>
            </a:r>
            <a:r>
              <a:rPr lang="zh-CN" altLang="zh-CN" sz="2800" dirty="0">
                <a:solidFill>
                  <a:srgbClr val="000000"/>
                </a:solidFill>
                <a:latin typeface="Times New Roman" pitchFamily="18" charset="0"/>
                <a:cs typeface="Times New Roman" pitchFamily="18" charset="0"/>
              </a:rPr>
              <a:t>较密切的联系，而方差小的</a:t>
            </a:r>
            <a:r>
              <a:rPr lang="zh-CN" altLang="zh-CN" sz="2800" dirty="0" smtClean="0">
                <a:solidFill>
                  <a:srgbClr val="000000"/>
                </a:solidFill>
                <a:latin typeface="Times New Roman" pitchFamily="18" charset="0"/>
                <a:cs typeface="Times New Roman" pitchFamily="18" charset="0"/>
              </a:rPr>
              <a:t>主成分与</a:t>
            </a:r>
            <a:r>
              <a:rPr lang="zh-CN" altLang="en-US" sz="2800" dirty="0" smtClean="0">
                <a:solidFill>
                  <a:srgbClr val="000000"/>
                </a:solidFill>
                <a:latin typeface="Times New Roman" pitchFamily="18" charset="0"/>
                <a:cs typeface="Times New Roman" pitchFamily="18" charset="0"/>
              </a:rPr>
              <a:t>方差</a:t>
            </a:r>
            <a:r>
              <a:rPr lang="zh-CN" altLang="zh-CN" sz="2800" dirty="0" smtClean="0">
                <a:solidFill>
                  <a:srgbClr val="000000"/>
                </a:solidFill>
                <a:latin typeface="Times New Roman" pitchFamily="18" charset="0"/>
                <a:cs typeface="Times New Roman" pitchFamily="18" charset="0"/>
              </a:rPr>
              <a:t>小</a:t>
            </a:r>
            <a:r>
              <a:rPr lang="zh-CN" altLang="en-US" sz="2800" dirty="0" smtClean="0">
                <a:solidFill>
                  <a:srgbClr val="000000"/>
                </a:solidFill>
                <a:latin typeface="Times New Roman" pitchFamily="18" charset="0"/>
                <a:cs typeface="Times New Roman" pitchFamily="18" charset="0"/>
              </a:rPr>
              <a:t>的原始变量</a:t>
            </a:r>
            <a:r>
              <a:rPr lang="zh-CN" altLang="zh-CN" sz="2800" dirty="0" smtClean="0">
                <a:solidFill>
                  <a:srgbClr val="000000"/>
                </a:solidFill>
                <a:latin typeface="Times New Roman" pitchFamily="18" charset="0"/>
                <a:cs typeface="Times New Roman" pitchFamily="18" charset="0"/>
              </a:rPr>
              <a:t>有</a:t>
            </a:r>
            <a:r>
              <a:rPr lang="zh-CN" altLang="zh-CN" sz="2800" dirty="0">
                <a:solidFill>
                  <a:srgbClr val="000000"/>
                </a:solidFill>
                <a:latin typeface="Times New Roman" pitchFamily="18" charset="0"/>
                <a:cs typeface="Times New Roman" pitchFamily="18" charset="0"/>
              </a:rPr>
              <a:t>较强的联系</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r>
              <a:rPr lang="zh-CN" altLang="zh-CN" sz="2800" dirty="0" smtClean="0">
                <a:solidFill>
                  <a:srgbClr val="000000"/>
                </a:solidFill>
                <a:latin typeface="Times New Roman" pitchFamily="18" charset="0"/>
                <a:cs typeface="Times New Roman" pitchFamily="18" charset="0"/>
              </a:rPr>
              <a:t>通常</a:t>
            </a:r>
            <a:r>
              <a:rPr lang="zh-CN" altLang="zh-CN" sz="2800" dirty="0">
                <a:solidFill>
                  <a:srgbClr val="000000"/>
                </a:solidFill>
                <a:latin typeface="Times New Roman" pitchFamily="18" charset="0"/>
                <a:cs typeface="Times New Roman" pitchFamily="18" charset="0"/>
              </a:rPr>
              <a:t>我们取前几个主成分，因此所取主成分会过于照顾方差大</a:t>
            </a:r>
            <a:r>
              <a:rPr lang="zh-CN" altLang="zh-CN" sz="2800" dirty="0" smtClean="0">
                <a:solidFill>
                  <a:srgbClr val="000000"/>
                </a:solidFill>
                <a:latin typeface="Times New Roman" pitchFamily="18" charset="0"/>
                <a:cs typeface="Times New Roman" pitchFamily="18" charset="0"/>
              </a:rPr>
              <a:t>的</a:t>
            </a:r>
            <a:r>
              <a:rPr lang="zh-CN" altLang="en-US" sz="2800" dirty="0">
                <a:solidFill>
                  <a:srgbClr val="000000"/>
                </a:solidFill>
                <a:latin typeface="Times New Roman" pitchFamily="18" charset="0"/>
                <a:cs typeface="Times New Roman" pitchFamily="18" charset="0"/>
              </a:rPr>
              <a:t>原始</a:t>
            </a:r>
            <a:r>
              <a:rPr lang="zh-CN" altLang="zh-CN" sz="2800" dirty="0" smtClean="0">
                <a:solidFill>
                  <a:srgbClr val="000000"/>
                </a:solidFill>
                <a:latin typeface="Times New Roman" pitchFamily="18" charset="0"/>
                <a:cs typeface="Times New Roman" pitchFamily="18" charset="0"/>
              </a:rPr>
              <a:t>变量</a:t>
            </a:r>
            <a:r>
              <a:rPr lang="zh-CN" altLang="zh-CN" sz="2800" dirty="0">
                <a:solidFill>
                  <a:srgbClr val="000000"/>
                </a:solidFill>
                <a:latin typeface="Times New Roman" pitchFamily="18" charset="0"/>
                <a:cs typeface="Times New Roman" pitchFamily="18" charset="0"/>
              </a:rPr>
              <a:t>，而对方差小</a:t>
            </a:r>
            <a:r>
              <a:rPr lang="zh-CN" altLang="zh-CN" sz="2800" dirty="0" smtClean="0">
                <a:solidFill>
                  <a:srgbClr val="000000"/>
                </a:solidFill>
                <a:latin typeface="Times New Roman" pitchFamily="18" charset="0"/>
                <a:cs typeface="Times New Roman" pitchFamily="18" charset="0"/>
              </a:rPr>
              <a:t>的</a:t>
            </a:r>
            <a:r>
              <a:rPr lang="zh-CN" altLang="en-US" sz="2800" dirty="0">
                <a:solidFill>
                  <a:srgbClr val="000000"/>
                </a:solidFill>
                <a:latin typeface="Times New Roman" pitchFamily="18" charset="0"/>
                <a:cs typeface="Times New Roman" pitchFamily="18" charset="0"/>
              </a:rPr>
              <a:t>原始</a:t>
            </a:r>
            <a:r>
              <a:rPr lang="zh-CN" altLang="zh-CN" sz="2800" dirty="0" smtClean="0">
                <a:solidFill>
                  <a:srgbClr val="000000"/>
                </a:solidFill>
                <a:latin typeface="Times New Roman" pitchFamily="18" charset="0"/>
                <a:cs typeface="Times New Roman" pitchFamily="18" charset="0"/>
              </a:rPr>
              <a:t>变量</a:t>
            </a:r>
            <a:r>
              <a:rPr lang="zh-CN" altLang="zh-CN" sz="2800" dirty="0">
                <a:solidFill>
                  <a:srgbClr val="000000"/>
                </a:solidFill>
                <a:latin typeface="Times New Roman" pitchFamily="18" charset="0"/>
                <a:cs typeface="Times New Roman" pitchFamily="18" charset="0"/>
              </a:rPr>
              <a:t>却照顾得不够</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lnSpc>
                <a:spcPct val="150000"/>
              </a:lnSpc>
            </a:pPr>
            <a:r>
              <a:rPr lang="en-US" altLang="zh-CN" sz="2800" dirty="0">
                <a:solidFill>
                  <a:srgbClr val="000000"/>
                </a:solidFill>
                <a:latin typeface="Times New Roman" pitchFamily="18" charset="0"/>
                <a:cs typeface="Times New Roman" pitchFamily="18" charset="0"/>
              </a:rPr>
              <a:t> </a:t>
            </a:r>
          </a:p>
          <a:p>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的</a:t>
            </a:r>
            <a:r>
              <a:rPr lang="zh-CN" altLang="en-US" sz="2800" dirty="0">
                <a:solidFill>
                  <a:srgbClr val="000000"/>
                </a:solidFill>
                <a:latin typeface="Times New Roman" pitchFamily="18" charset="0"/>
                <a:cs typeface="Times New Roman" pitchFamily="18" charset="0"/>
              </a:rPr>
              <a:t>贡献率常常</a:t>
            </a:r>
            <a:r>
              <a:rPr lang="zh-CN" altLang="zh-CN" sz="2800" dirty="0">
                <a:solidFill>
                  <a:srgbClr val="000000"/>
                </a:solidFill>
                <a:latin typeface="Times New Roman" panose="02020603050405020304" pitchFamily="18" charset="0"/>
                <a:cs typeface="Times New Roman" panose="02020603050405020304" pitchFamily="18" charset="0"/>
              </a:rPr>
              <a:t>很小，可视作接近于一个常数（均值）。</a:t>
            </a:r>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可能揭示出原始变量之间存在着一个意外的多重共线性关系。</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solidFill>
                <a:srgbClr val="000000"/>
              </a:solidFill>
              <a:latin typeface="Times New Roman" pitchFamily="18" charset="0"/>
              <a:cs typeface="Times New Roman" pitchFamily="18" charset="0"/>
            </a:endParaRPr>
          </a:p>
          <a:p>
            <a:endParaRPr lang="zh-CN" altLang="en-US" sz="2800" dirty="0" smtClean="0"/>
          </a:p>
        </p:txBody>
      </p:sp>
      <p:graphicFrame>
        <p:nvGraphicFramePr>
          <p:cNvPr id="9" name="Object 17"/>
          <p:cNvGraphicFramePr>
            <a:graphicFrameLocks noChangeAspect="1"/>
          </p:cNvGraphicFramePr>
          <p:nvPr>
            <p:extLst>
              <p:ext uri="{D42A27DB-BD31-4B8C-83A1-F6EECF244321}">
                <p14:modId xmlns:p14="http://schemas.microsoft.com/office/powerpoint/2010/main" val="803831284"/>
              </p:ext>
            </p:extLst>
          </p:nvPr>
        </p:nvGraphicFramePr>
        <p:xfrm>
          <a:off x="2638425" y="3492872"/>
          <a:ext cx="3822700" cy="584200"/>
        </p:xfrm>
        <a:graphic>
          <a:graphicData uri="http://schemas.openxmlformats.org/presentationml/2006/ole">
            <mc:AlternateContent xmlns:mc="http://schemas.openxmlformats.org/markup-compatibility/2006">
              <mc:Choice xmlns:v="urn:schemas-microsoft-com:vml" Requires="v">
                <p:oleObj spid="_x0000_s45139" name="Equation" r:id="rId3" imgW="3822480" imgH="583920" progId="Equation.DSMT4">
                  <p:embed/>
                </p:oleObj>
              </mc:Choice>
              <mc:Fallback>
                <p:oleObj name="Equation" r:id="rId3" imgW="3822480" imgH="583920" progId="Equation.DSMT4">
                  <p:embed/>
                  <p:pic>
                    <p:nvPicPr>
                      <p:cNvPr id="0" name=""/>
                      <p:cNvPicPr>
                        <a:picLocks noChangeAspect="1" noChangeArrowheads="1"/>
                      </p:cNvPicPr>
                      <p:nvPr/>
                    </p:nvPicPr>
                    <p:blipFill>
                      <a:blip r:embed="rId4"/>
                      <a:srcRect/>
                      <a:stretch>
                        <a:fillRect/>
                      </a:stretch>
                    </p:blipFill>
                    <p:spPr bwMode="auto">
                      <a:xfrm>
                        <a:off x="2638425" y="3492872"/>
                        <a:ext cx="3822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2228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三、从相关阵出发求主成分</a:t>
            </a:r>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通常有两种情形不适合直接从协方差矩阵</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出发进行主成分分析</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一</a:t>
            </a:r>
            <a:r>
              <a:rPr lang="zh-CN" altLang="zh-CN" sz="2800" dirty="0">
                <a:solidFill>
                  <a:srgbClr val="000000"/>
                </a:solidFill>
                <a:latin typeface="Times New Roman" panose="02020603050405020304" pitchFamily="18" charset="0"/>
                <a:cs typeface="Times New Roman" panose="02020603050405020304" pitchFamily="18" charset="0"/>
              </a:rPr>
              <a:t>种是各变量的单位不全相同的</a:t>
            </a:r>
            <a:r>
              <a:rPr lang="zh-CN" altLang="zh-CN" sz="2800" dirty="0" smtClean="0">
                <a:solidFill>
                  <a:srgbClr val="000000"/>
                </a:solidFill>
                <a:latin typeface="Times New Roman" panose="02020603050405020304" pitchFamily="18" charset="0"/>
                <a:cs typeface="Times New Roman" panose="02020603050405020304" pitchFamily="18" charset="0"/>
              </a:rPr>
              <a:t>情形。</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另</a:t>
            </a:r>
            <a:r>
              <a:rPr lang="zh-CN" altLang="zh-CN" sz="2800" dirty="0">
                <a:solidFill>
                  <a:srgbClr val="000000"/>
                </a:solidFill>
                <a:latin typeface="Times New Roman" panose="02020603050405020304" pitchFamily="18" charset="0"/>
                <a:cs typeface="Times New Roman" panose="02020603050405020304" pitchFamily="18" charset="0"/>
              </a:rPr>
              <a:t>一种是各变量的单位虽相同，但其变量方差的差异</a:t>
            </a:r>
            <a:r>
              <a:rPr lang="zh-CN" altLang="zh-CN" sz="2800" dirty="0" smtClean="0">
                <a:solidFill>
                  <a:srgbClr val="000000"/>
                </a:solidFill>
                <a:latin typeface="Times New Roman" panose="02020603050405020304" pitchFamily="18" charset="0"/>
                <a:cs typeface="Times New Roman" panose="02020603050405020304" pitchFamily="18" charset="0"/>
              </a:rPr>
              <a:t>较大</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应用中常表现为各变量数据间的数值大小相差较大）的</a:t>
            </a:r>
            <a:r>
              <a:rPr lang="zh-CN" altLang="zh-CN" sz="2800" dirty="0" smtClean="0">
                <a:solidFill>
                  <a:srgbClr val="000000"/>
                </a:solidFill>
                <a:latin typeface="Times New Roman" panose="02020603050405020304" pitchFamily="18" charset="0"/>
                <a:cs typeface="Times New Roman" panose="02020603050405020304" pitchFamily="18" charset="0"/>
              </a:rPr>
              <a:t>情形</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26</a:t>
            </a:fld>
            <a:endParaRPr lang="en-US" altLang="zh-CN"/>
          </a:p>
        </p:txBody>
      </p:sp>
    </p:spTree>
    <p:extLst>
      <p:ext uri="{BB962C8B-B14F-4D97-AF65-F5344CB8AC3E}">
        <p14:creationId xmlns:p14="http://schemas.microsoft.com/office/powerpoint/2010/main" val="1817816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2"/>
          <p:cNvSpPr>
            <a:spLocks noGrp="1" noRot="1" noChangeArrowheads="1"/>
          </p:cNvSpPr>
          <p:nvPr>
            <p:ph type="title"/>
          </p:nvPr>
        </p:nvSpPr>
        <p:spPr>
          <a:xfrm>
            <a:off x="301625" y="609600"/>
            <a:ext cx="8540750" cy="69850"/>
          </a:xfrm>
        </p:spPr>
        <p:txBody>
          <a:bodyPr/>
          <a:lstStyle/>
          <a:p>
            <a:pPr eaLnBrk="1" hangingPunct="1"/>
            <a:endParaRPr lang="zh-CN" altLang="en-US" sz="4000" dirty="0" smtClean="0"/>
          </a:p>
        </p:txBody>
      </p:sp>
      <p:sp>
        <p:nvSpPr>
          <p:cNvPr id="17417" name="Rectangle 3"/>
          <p:cNvSpPr>
            <a:spLocks noGrp="1" noRot="1" noChangeArrowheads="1"/>
          </p:cNvSpPr>
          <p:nvPr>
            <p:ph type="body" idx="1"/>
          </p:nvPr>
        </p:nvSpPr>
        <p:spPr>
          <a:xfrm>
            <a:off x="301625" y="679450"/>
            <a:ext cx="8540750" cy="5419725"/>
          </a:xfrm>
        </p:spPr>
        <p:txBody>
          <a:bodyPr/>
          <a:lstStyle/>
          <a:p>
            <a:pPr>
              <a:lnSpc>
                <a:spcPct val="200000"/>
              </a:lnSpc>
            </a:pPr>
            <a:r>
              <a:rPr lang="zh-CN" altLang="zh-CN" sz="2400" dirty="0" smtClean="0">
                <a:solidFill>
                  <a:srgbClr val="000000"/>
                </a:solidFill>
                <a:latin typeface="Times New Roman" panose="02020603050405020304" pitchFamily="18" charset="0"/>
                <a:cs typeface="Times New Roman" panose="02020603050405020304" pitchFamily="18" charset="0"/>
              </a:rPr>
              <a:t>最常用的标准化变换是令</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显然，</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的协差阵正是</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的相关阵</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从</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zh-CN" sz="2400" dirty="0" smtClean="0">
                <a:solidFill>
                  <a:srgbClr val="000000"/>
                </a:solidFill>
                <a:latin typeface="Times New Roman" panose="02020603050405020304" pitchFamily="18" charset="0"/>
                <a:cs typeface="Times New Roman" panose="02020603050405020304" pitchFamily="18" charset="0"/>
              </a:rPr>
              <a:t>出发求主成分，主成分分析将均等地对待每一个原始变量。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个特征值，</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为相应的单位特征向量，且相互正交，则</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个主成分为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记</a:t>
            </a: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于是</a:t>
            </a:r>
          </a:p>
        </p:txBody>
      </p:sp>
      <p:graphicFrame>
        <p:nvGraphicFramePr>
          <p:cNvPr id="17410" name="Object 5"/>
          <p:cNvGraphicFramePr>
            <a:graphicFrameLocks noChangeAspect="1"/>
          </p:cNvGraphicFramePr>
          <p:nvPr>
            <p:extLst>
              <p:ext uri="{D42A27DB-BD31-4B8C-83A1-F6EECF244321}">
                <p14:modId xmlns:p14="http://schemas.microsoft.com/office/powerpoint/2010/main" val="988795112"/>
              </p:ext>
            </p:extLst>
          </p:nvPr>
        </p:nvGraphicFramePr>
        <p:xfrm>
          <a:off x="1042988" y="2780928"/>
          <a:ext cx="2540000" cy="457200"/>
        </p:xfrm>
        <a:graphic>
          <a:graphicData uri="http://schemas.openxmlformats.org/presentationml/2006/ole">
            <mc:AlternateContent xmlns:mc="http://schemas.openxmlformats.org/markup-compatibility/2006">
              <mc:Choice xmlns:v="urn:schemas-microsoft-com:vml" Requires="v">
                <p:oleObj spid="_x0000_s17968" name="Equation" r:id="rId3" imgW="2539800" imgH="457200" progId="Equation.DSMT4">
                  <p:embed/>
                </p:oleObj>
              </mc:Choice>
              <mc:Fallback>
                <p:oleObj name="Equation" r:id="rId3" imgW="25398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80928"/>
                        <a:ext cx="254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p:cNvGraphicFramePr>
            <a:graphicFrameLocks noChangeAspect="1"/>
          </p:cNvGraphicFramePr>
          <p:nvPr>
            <p:extLst>
              <p:ext uri="{D42A27DB-BD31-4B8C-83A1-F6EECF244321}">
                <p14:modId xmlns:p14="http://schemas.microsoft.com/office/powerpoint/2010/main" val="3984440360"/>
              </p:ext>
            </p:extLst>
          </p:nvPr>
        </p:nvGraphicFramePr>
        <p:xfrm>
          <a:off x="5940425" y="2755776"/>
          <a:ext cx="1320800" cy="457200"/>
        </p:xfrm>
        <a:graphic>
          <a:graphicData uri="http://schemas.openxmlformats.org/presentationml/2006/ole">
            <mc:AlternateContent xmlns:mc="http://schemas.openxmlformats.org/markup-compatibility/2006">
              <mc:Choice xmlns:v="urn:schemas-microsoft-com:vml" Requires="v">
                <p:oleObj spid="_x0000_s17969" name="Equation" r:id="rId5" imgW="1320480" imgH="457200" progId="Equation.DSMT4">
                  <p:embed/>
                </p:oleObj>
              </mc:Choice>
              <mc:Fallback>
                <p:oleObj name="Equation" r:id="rId5" imgW="132048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2755776"/>
                        <a:ext cx="1320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7"/>
          <p:cNvGraphicFramePr>
            <a:graphicFrameLocks noChangeAspect="1"/>
          </p:cNvGraphicFramePr>
          <p:nvPr>
            <p:extLst>
              <p:ext uri="{D42A27DB-BD31-4B8C-83A1-F6EECF244321}">
                <p14:modId xmlns:p14="http://schemas.microsoft.com/office/powerpoint/2010/main" val="1881839897"/>
              </p:ext>
            </p:extLst>
          </p:nvPr>
        </p:nvGraphicFramePr>
        <p:xfrm>
          <a:off x="2536825" y="3501008"/>
          <a:ext cx="4191000" cy="520700"/>
        </p:xfrm>
        <a:graphic>
          <a:graphicData uri="http://schemas.openxmlformats.org/presentationml/2006/ole">
            <mc:AlternateContent xmlns:mc="http://schemas.openxmlformats.org/markup-compatibility/2006">
              <mc:Choice xmlns:v="urn:schemas-microsoft-com:vml" Requires="v">
                <p:oleObj spid="_x0000_s17970" name="Equation" r:id="rId7" imgW="4190760" imgH="520560" progId="Equation.DSMT4">
                  <p:embed/>
                </p:oleObj>
              </mc:Choice>
              <mc:Fallback>
                <p:oleObj name="Equation" r:id="rId7" imgW="4190760" imgH="520560" progId="Equation.DSMT4">
                  <p:embed/>
                  <p:pic>
                    <p:nvPicPr>
                      <p:cNvPr id="0" name="Object 7"/>
                      <p:cNvPicPr>
                        <a:picLocks noChangeAspect="1" noChangeArrowheads="1"/>
                      </p:cNvPicPr>
                      <p:nvPr/>
                    </p:nvPicPr>
                    <p:blipFill>
                      <a:blip r:embed="rId8"/>
                      <a:srcRect/>
                      <a:stretch>
                        <a:fillRect/>
                      </a:stretch>
                    </p:blipFill>
                    <p:spPr bwMode="auto">
                      <a:xfrm>
                        <a:off x="2536825" y="3501008"/>
                        <a:ext cx="419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8"/>
          <p:cNvGraphicFramePr>
            <a:graphicFrameLocks noChangeAspect="1"/>
          </p:cNvGraphicFramePr>
          <p:nvPr>
            <p:extLst>
              <p:ext uri="{D42A27DB-BD31-4B8C-83A1-F6EECF244321}">
                <p14:modId xmlns:p14="http://schemas.microsoft.com/office/powerpoint/2010/main" val="4238833417"/>
              </p:ext>
            </p:extLst>
          </p:nvPr>
        </p:nvGraphicFramePr>
        <p:xfrm>
          <a:off x="1738313" y="4378325"/>
          <a:ext cx="5600700" cy="635000"/>
        </p:xfrm>
        <a:graphic>
          <a:graphicData uri="http://schemas.openxmlformats.org/presentationml/2006/ole">
            <mc:AlternateContent xmlns:mc="http://schemas.openxmlformats.org/markup-compatibility/2006">
              <mc:Choice xmlns:v="urn:schemas-microsoft-com:vml" Requires="v">
                <p:oleObj spid="_x0000_s17971" name="Equation" r:id="rId9" imgW="5600520" imgH="634680" progId="Equation.DSMT4">
                  <p:embed/>
                </p:oleObj>
              </mc:Choice>
              <mc:Fallback>
                <p:oleObj name="Equation" r:id="rId9" imgW="5600520" imgH="634680" progId="Equation.DSMT4">
                  <p:embed/>
                  <p:pic>
                    <p:nvPicPr>
                      <p:cNvPr id="0" name="Object 8"/>
                      <p:cNvPicPr>
                        <a:picLocks noChangeAspect="1" noChangeArrowheads="1"/>
                      </p:cNvPicPr>
                      <p:nvPr/>
                    </p:nvPicPr>
                    <p:blipFill>
                      <a:blip r:embed="rId10"/>
                      <a:srcRect/>
                      <a:stretch>
                        <a:fillRect/>
                      </a:stretch>
                    </p:blipFill>
                    <p:spPr bwMode="auto">
                      <a:xfrm>
                        <a:off x="1738313" y="4378325"/>
                        <a:ext cx="56007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p:cNvGraphicFramePr>
            <a:graphicFrameLocks noChangeAspect="1"/>
          </p:cNvGraphicFramePr>
          <p:nvPr>
            <p:extLst>
              <p:ext uri="{D42A27DB-BD31-4B8C-83A1-F6EECF244321}">
                <p14:modId xmlns:p14="http://schemas.microsoft.com/office/powerpoint/2010/main" val="4222506299"/>
              </p:ext>
            </p:extLst>
          </p:nvPr>
        </p:nvGraphicFramePr>
        <p:xfrm>
          <a:off x="4067175" y="764704"/>
          <a:ext cx="3276600" cy="850900"/>
        </p:xfrm>
        <a:graphic>
          <a:graphicData uri="http://schemas.openxmlformats.org/presentationml/2006/ole">
            <mc:AlternateContent xmlns:mc="http://schemas.openxmlformats.org/markup-compatibility/2006">
              <mc:Choice xmlns:v="urn:schemas-microsoft-com:vml" Requires="v">
                <p:oleObj spid="_x0000_s17972" name="Equation" r:id="rId11" imgW="3276360" imgH="850680" progId="Equation.DSMT4">
                  <p:embed/>
                </p:oleObj>
              </mc:Choice>
              <mc:Fallback>
                <p:oleObj name="Equation" r:id="rId11" imgW="3276360" imgH="8506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5" y="764704"/>
                        <a:ext cx="3276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9"/>
          <p:cNvGraphicFramePr>
            <a:graphicFrameLocks noChangeAspect="1"/>
          </p:cNvGraphicFramePr>
          <p:nvPr>
            <p:extLst>
              <p:ext uri="{D42A27DB-BD31-4B8C-83A1-F6EECF244321}">
                <p14:modId xmlns:p14="http://schemas.microsoft.com/office/powerpoint/2010/main" val="3605687344"/>
              </p:ext>
            </p:extLst>
          </p:nvPr>
        </p:nvGraphicFramePr>
        <p:xfrm>
          <a:off x="1619250" y="1353840"/>
          <a:ext cx="2387600" cy="635000"/>
        </p:xfrm>
        <a:graphic>
          <a:graphicData uri="http://schemas.openxmlformats.org/presentationml/2006/ole">
            <mc:AlternateContent xmlns:mc="http://schemas.openxmlformats.org/markup-compatibility/2006">
              <mc:Choice xmlns:v="urn:schemas-microsoft-com:vml" Requires="v">
                <p:oleObj spid="_x0000_s17973" name="Equation" r:id="rId13" imgW="2387520" imgH="634680" progId="Equation.DSMT4">
                  <p:embed/>
                </p:oleObj>
              </mc:Choice>
              <mc:Fallback>
                <p:oleObj name="Equation" r:id="rId13" imgW="2387520" imgH="63468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1353840"/>
                        <a:ext cx="23876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BBED12-3B84-468A-AC20-C81A39B0254A}" type="slidenum">
              <a:rPr lang="en-US" altLang="zh-CN"/>
              <a:pPr eaLnBrk="1" hangingPunct="1"/>
              <a:t>27</a:t>
            </a:fld>
            <a:endParaRPr lang="en-US" altLang="zh-CN"/>
          </a:p>
        </p:txBody>
      </p:sp>
      <p:graphicFrame>
        <p:nvGraphicFramePr>
          <p:cNvPr id="11" name="Object 8"/>
          <p:cNvGraphicFramePr>
            <a:graphicFrameLocks noChangeAspect="1"/>
          </p:cNvGraphicFramePr>
          <p:nvPr>
            <p:extLst>
              <p:ext uri="{D42A27DB-BD31-4B8C-83A1-F6EECF244321}">
                <p14:modId xmlns:p14="http://schemas.microsoft.com/office/powerpoint/2010/main" val="1652602208"/>
              </p:ext>
            </p:extLst>
          </p:nvPr>
        </p:nvGraphicFramePr>
        <p:xfrm>
          <a:off x="3851920" y="5551388"/>
          <a:ext cx="1270000" cy="469900"/>
        </p:xfrm>
        <a:graphic>
          <a:graphicData uri="http://schemas.openxmlformats.org/presentationml/2006/ole">
            <mc:AlternateContent xmlns:mc="http://schemas.openxmlformats.org/markup-compatibility/2006">
              <mc:Choice xmlns:v="urn:schemas-microsoft-com:vml" Requires="v">
                <p:oleObj spid="_x0000_s17974" name="Equation" r:id="rId15" imgW="1269720" imgH="469800" progId="Equation.DSMT4">
                  <p:embed/>
                </p:oleObj>
              </mc:Choice>
              <mc:Fallback>
                <p:oleObj name="Equation" r:id="rId15" imgW="1269720" imgH="469800" progId="Equation.DSMT4">
                  <p:embed/>
                  <p:pic>
                    <p:nvPicPr>
                      <p:cNvPr id="0" name=""/>
                      <p:cNvPicPr>
                        <a:picLocks noChangeAspect="1" noChangeArrowheads="1"/>
                      </p:cNvPicPr>
                      <p:nvPr/>
                    </p:nvPicPr>
                    <p:blipFill>
                      <a:blip r:embed="rId16"/>
                      <a:srcRect/>
                      <a:stretch>
                        <a:fillRect/>
                      </a:stretch>
                    </p:blipFill>
                    <p:spPr bwMode="auto">
                      <a:xfrm>
                        <a:off x="3851920" y="5551388"/>
                        <a:ext cx="1270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01625" y="609600"/>
            <a:ext cx="8540750" cy="1019175"/>
          </a:xfrm>
        </p:spPr>
        <p:txBody>
          <a:bodyPr/>
          <a:lstStyle/>
          <a:p>
            <a:pPr eaLnBrk="1" hangingPunct="1">
              <a:defRPr/>
            </a:pPr>
            <a:r>
              <a:rPr lang="zh-CN" altLang="zh-CN" sz="4000" dirty="0" smtClean="0">
                <a:latin typeface="Times New Roman" pitchFamily="18" charset="0"/>
                <a:cs typeface="Times New Roman" pitchFamily="18" charset="0"/>
              </a:rPr>
              <a:t>从</a:t>
            </a:r>
            <a:r>
              <a:rPr lang="en-US" altLang="zh-CN" sz="4000" b="1" i="1" dirty="0" smtClean="0">
                <a:latin typeface="Times New Roman" pitchFamily="18" charset="0"/>
                <a:cs typeface="Times New Roman" pitchFamily="18" charset="0"/>
              </a:rPr>
              <a:t>R</a:t>
            </a:r>
            <a:r>
              <a:rPr lang="zh-CN" altLang="zh-CN" sz="4000" dirty="0" smtClean="0">
                <a:latin typeface="Times New Roman" pitchFamily="18" charset="0"/>
                <a:cs typeface="Times New Roman" pitchFamily="18" charset="0"/>
              </a:rPr>
              <a:t>出发</a:t>
            </a:r>
            <a:r>
              <a:rPr lang="zh-CN" altLang="zh-CN" sz="4000" dirty="0" smtClean="0">
                <a:latin typeface="+mn-lt"/>
                <a:ea typeface="+mn-ea"/>
                <a:cs typeface="+mn-cs"/>
              </a:rPr>
              <a:t>的主成分性质</a:t>
            </a:r>
            <a:endParaRPr lang="zh-CN" altLang="zh-CN" sz="4000" dirty="0" smtClean="0"/>
          </a:p>
        </p:txBody>
      </p:sp>
      <p:sp>
        <p:nvSpPr>
          <p:cNvPr id="18441" name="Rectangle 3"/>
          <p:cNvSpPr>
            <a:spLocks noGrp="1" noRot="1" noChangeArrowheads="1"/>
          </p:cNvSpPr>
          <p:nvPr>
            <p:ph type="body" idx="1"/>
          </p:nvPr>
        </p:nvSpPr>
        <p:spPr>
          <a:xfrm>
            <a:off x="301625" y="1700213"/>
            <a:ext cx="8540750" cy="4398962"/>
          </a:xfrm>
        </p:spPr>
        <p:txBody>
          <a:bodyPr/>
          <a:lstStyle/>
          <a:p>
            <a:pPr>
              <a:defRPr/>
            </a:pPr>
            <a:r>
              <a:rPr lang="en-US" altLang="zh-CN" sz="2800" dirty="0" smtClean="0">
                <a:solidFill>
                  <a:schemeClr val="accent6"/>
                </a:solidFill>
                <a:latin typeface="Times New Roman" pitchFamily="18" charset="0"/>
                <a:cs typeface="Times New Roman" pitchFamily="18" charset="0"/>
              </a:rPr>
              <a:t>(1)</a:t>
            </a:r>
            <a:r>
              <a:rPr lang="en-US" altLang="zh-CN" sz="2800" i="1" dirty="0" smtClean="0">
                <a:solidFill>
                  <a:srgbClr val="000000"/>
                </a:solidFill>
                <a:latin typeface="Times New Roman" pitchFamily="18" charset="0"/>
                <a:cs typeface="Times New Roman" pitchFamily="18" charset="0"/>
              </a:rPr>
              <a:t>E</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a:t>
            </a:r>
            <a:r>
              <a:rPr lang="en-US" altLang="zh-CN" sz="2800" b="1"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V</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Λ</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，其中</a:t>
            </a:r>
            <a:r>
              <a:rPr lang="en-US" altLang="zh-CN" sz="2800" dirty="0" smtClean="0">
                <a:solidFill>
                  <a:srgbClr val="000000"/>
                </a:solidFill>
                <a:latin typeface="Times New Roman" pitchFamily="18" charset="0"/>
                <a:cs typeface="Times New Roman" pitchFamily="18" charset="0"/>
              </a:rPr>
              <a:t>			       </a:t>
            </a:r>
            <a:endParaRPr lang="zh-CN" altLang="zh-CN" sz="2800" dirty="0" smtClean="0">
              <a:solidFill>
                <a:srgbClr val="000000"/>
              </a:solidFill>
              <a:latin typeface="Times New Roman" pitchFamily="18" charset="0"/>
              <a:cs typeface="Times New Roman" pitchFamily="18" charset="0"/>
            </a:endParaRPr>
          </a:p>
          <a:p>
            <a:pPr>
              <a:lnSpc>
                <a:spcPct val="200000"/>
              </a:lnSpc>
              <a:defRPr/>
            </a:pPr>
            <a:r>
              <a:rPr lang="en-US" altLang="zh-CN" sz="2800" dirty="0" smtClean="0">
                <a:solidFill>
                  <a:schemeClr val="accent6"/>
                </a:solidFill>
                <a:latin typeface="Times New Roman" pitchFamily="18" charset="0"/>
                <a:cs typeface="Times New Roman" pitchFamily="18" charset="0"/>
              </a:rPr>
              <a:t>(2)  </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a:t>
            </a:r>
          </a:p>
          <a:p>
            <a:pPr>
              <a:defRPr/>
            </a:pPr>
            <a:r>
              <a:rPr lang="en-US" altLang="zh-CN" sz="2800" dirty="0" smtClean="0">
                <a:solidFill>
                  <a:schemeClr val="accent6"/>
                </a:solidFill>
                <a:latin typeface="Times New Roman" pitchFamily="18" charset="0"/>
                <a:cs typeface="Times New Roman" pitchFamily="18" charset="0"/>
              </a:rPr>
              <a:t>(3)</a:t>
            </a:r>
            <a:r>
              <a:rPr lang="zh-CN" altLang="zh-CN" sz="2800" dirty="0" smtClean="0">
                <a:solidFill>
                  <a:srgbClr val="000000"/>
                </a:solidFill>
                <a:latin typeface="Times New Roman" pitchFamily="18" charset="0"/>
                <a:cs typeface="Times New Roman" pitchFamily="18" charset="0"/>
              </a:rPr>
              <a:t>变量</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与主成分</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之间的相关系数</a:t>
            </a:r>
          </a:p>
          <a:p>
            <a:pPr>
              <a:lnSpc>
                <a:spcPct val="15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即有</a:t>
            </a:r>
          </a:p>
        </p:txBody>
      </p:sp>
      <p:graphicFrame>
        <p:nvGraphicFramePr>
          <p:cNvPr id="18434" name="Object 5"/>
          <p:cNvGraphicFramePr>
            <a:graphicFrameLocks noChangeAspect="1"/>
          </p:cNvGraphicFramePr>
          <p:nvPr/>
        </p:nvGraphicFramePr>
        <p:xfrm>
          <a:off x="5219700" y="1700213"/>
          <a:ext cx="3441700" cy="584200"/>
        </p:xfrm>
        <a:graphic>
          <a:graphicData uri="http://schemas.openxmlformats.org/presentationml/2006/ole">
            <mc:AlternateContent xmlns:mc="http://schemas.openxmlformats.org/markup-compatibility/2006">
              <mc:Choice xmlns:v="urn:schemas-microsoft-com:vml" Requires="v">
                <p:oleObj spid="_x0000_s18947" name="Equation" r:id="rId3" imgW="3441600" imgH="583920" progId="Equation.DSMT4">
                  <p:embed/>
                </p:oleObj>
              </mc:Choice>
              <mc:Fallback>
                <p:oleObj name="Equation" r:id="rId3" imgW="3441600" imgH="5839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700213"/>
                        <a:ext cx="3441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6"/>
          <p:cNvGraphicFramePr>
            <a:graphicFrameLocks noChangeAspect="1"/>
          </p:cNvGraphicFramePr>
          <p:nvPr/>
        </p:nvGraphicFramePr>
        <p:xfrm>
          <a:off x="1258888" y="2276475"/>
          <a:ext cx="1384300" cy="927100"/>
        </p:xfrm>
        <a:graphic>
          <a:graphicData uri="http://schemas.openxmlformats.org/presentationml/2006/ole">
            <mc:AlternateContent xmlns:mc="http://schemas.openxmlformats.org/markup-compatibility/2006">
              <mc:Choice xmlns:v="urn:schemas-microsoft-com:vml" Requires="v">
                <p:oleObj spid="_x0000_s18948" name="Equation" r:id="rId5" imgW="1384200" imgH="927000" progId="Equation.DSMT4">
                  <p:embed/>
                </p:oleObj>
              </mc:Choice>
              <mc:Fallback>
                <p:oleObj name="Equation" r:id="rId5" imgW="1384200" imgH="927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384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7"/>
          <p:cNvGraphicFramePr>
            <a:graphicFrameLocks noChangeAspect="1"/>
          </p:cNvGraphicFramePr>
          <p:nvPr/>
        </p:nvGraphicFramePr>
        <p:xfrm>
          <a:off x="1835150" y="3213100"/>
          <a:ext cx="317500" cy="469900"/>
        </p:xfrm>
        <a:graphic>
          <a:graphicData uri="http://schemas.openxmlformats.org/presentationml/2006/ole">
            <mc:AlternateContent xmlns:mc="http://schemas.openxmlformats.org/markup-compatibility/2006">
              <mc:Choice xmlns:v="urn:schemas-microsoft-com:vml" Requires="v">
                <p:oleObj spid="_x0000_s18949" name="Equation" r:id="rId7" imgW="317160" imgH="469800" progId="Equation.DSMT4">
                  <p:embed/>
                </p:oleObj>
              </mc:Choice>
              <mc:Fallback>
                <p:oleObj name="Equation" r:id="rId7" imgW="317160" imgH="469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213100"/>
                        <a:ext cx="31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8"/>
          <p:cNvGraphicFramePr>
            <a:graphicFrameLocks noChangeAspect="1"/>
          </p:cNvGraphicFramePr>
          <p:nvPr/>
        </p:nvGraphicFramePr>
        <p:xfrm>
          <a:off x="3492500" y="3141663"/>
          <a:ext cx="342900" cy="469900"/>
        </p:xfrm>
        <a:graphic>
          <a:graphicData uri="http://schemas.openxmlformats.org/presentationml/2006/ole">
            <mc:AlternateContent xmlns:mc="http://schemas.openxmlformats.org/markup-compatibility/2006">
              <mc:Choice xmlns:v="urn:schemas-microsoft-com:vml" Requires="v">
                <p:oleObj spid="_x0000_s18950" name="Equation" r:id="rId9" imgW="342720" imgH="469800" progId="Equation.DSMT4">
                  <p:embed/>
                </p:oleObj>
              </mc:Choice>
              <mc:Fallback>
                <p:oleObj name="Equation" r:id="rId9" imgW="342720" imgH="469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3141663"/>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9"/>
          <p:cNvGraphicFramePr>
            <a:graphicFrameLocks noChangeAspect="1"/>
          </p:cNvGraphicFramePr>
          <p:nvPr/>
        </p:nvGraphicFramePr>
        <p:xfrm>
          <a:off x="2051050" y="3716338"/>
          <a:ext cx="4978400" cy="635000"/>
        </p:xfrm>
        <a:graphic>
          <a:graphicData uri="http://schemas.openxmlformats.org/presentationml/2006/ole">
            <mc:AlternateContent xmlns:mc="http://schemas.openxmlformats.org/markup-compatibility/2006">
              <mc:Choice xmlns:v="urn:schemas-microsoft-com:vml" Requires="v">
                <p:oleObj spid="_x0000_s18951" name="Equation" r:id="rId11" imgW="4978080" imgH="634680" progId="Equation.DSMT4">
                  <p:embed/>
                </p:oleObj>
              </mc:Choice>
              <mc:Fallback>
                <p:oleObj name="Equation" r:id="rId11" imgW="4978080" imgH="6346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716338"/>
                        <a:ext cx="49784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0"/>
          <p:cNvGraphicFramePr>
            <a:graphicFrameLocks noChangeAspect="1"/>
          </p:cNvGraphicFramePr>
          <p:nvPr/>
        </p:nvGraphicFramePr>
        <p:xfrm>
          <a:off x="1187450" y="5013325"/>
          <a:ext cx="6921500" cy="1117600"/>
        </p:xfrm>
        <a:graphic>
          <a:graphicData uri="http://schemas.openxmlformats.org/presentationml/2006/ole">
            <mc:AlternateContent xmlns:mc="http://schemas.openxmlformats.org/markup-compatibility/2006">
              <mc:Choice xmlns:v="urn:schemas-microsoft-com:vml" Requires="v">
                <p:oleObj spid="_x0000_s18952" name="Equation" r:id="rId13" imgW="6921360" imgH="1117440" progId="Equation.DSMT4">
                  <p:embed/>
                </p:oleObj>
              </mc:Choice>
              <mc:Fallback>
                <p:oleObj name="Equation" r:id="rId13" imgW="6921360" imgH="111744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5013325"/>
                        <a:ext cx="69215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8B2450-48C8-4E03-9FF7-63A9613A01F0}" type="slidenum">
              <a:rPr lang="en-US" altLang="zh-CN"/>
              <a:pPr eaLnBrk="1" hangingPunct="1"/>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9467" name="Rectangle 3"/>
          <p:cNvSpPr>
            <a:spLocks noGrp="1" noRot="1" noChangeArrowheads="1"/>
          </p:cNvSpPr>
          <p:nvPr>
            <p:ph type="body" idx="1"/>
          </p:nvPr>
        </p:nvSpPr>
        <p:spPr>
          <a:xfrm>
            <a:off x="301625" y="692150"/>
            <a:ext cx="8540750" cy="5407025"/>
          </a:xfrm>
        </p:spPr>
        <p:txBody>
          <a:bodyPr/>
          <a:lstStyle/>
          <a:p>
            <a:pPr>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因此，在解释主成分</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时，</a:t>
            </a:r>
            <a:r>
              <a:rPr lang="zh-CN" altLang="en-US" sz="2800" dirty="0" smtClean="0">
                <a:solidFill>
                  <a:srgbClr val="000000"/>
                </a:solidFill>
                <a:latin typeface="Times New Roman" pitchFamily="18" charset="0"/>
                <a:cs typeface="Times New Roman" pitchFamily="18" charset="0"/>
              </a:rPr>
              <a:t>从</a:t>
            </a:r>
            <a:r>
              <a:rPr lang="zh-CN" altLang="zh-CN" sz="2800" dirty="0" smtClean="0">
                <a:solidFill>
                  <a:srgbClr val="000000"/>
                </a:solidFill>
                <a:latin typeface="Times New Roman" pitchFamily="18" charset="0"/>
                <a:cs typeface="Times New Roman" pitchFamily="18" charset="0"/>
              </a:rPr>
              <a:t>相关阵</a:t>
            </a:r>
            <a:r>
              <a:rPr lang="en-US" altLang="zh-CN" sz="2800" b="1" i="1" dirty="0" smtClean="0">
                <a:solidFill>
                  <a:srgbClr val="000000"/>
                </a:solidFill>
                <a:latin typeface="Times New Roman" pitchFamily="18" charset="0"/>
                <a:cs typeface="Times New Roman" pitchFamily="18" charset="0"/>
              </a:rPr>
              <a:t>R</a:t>
            </a:r>
            <a:r>
              <a:rPr lang="zh-CN" altLang="en-US" sz="2800" dirty="0">
                <a:solidFill>
                  <a:srgbClr val="000000"/>
                </a:solidFill>
                <a:latin typeface="Times New Roman" pitchFamily="18" charset="0"/>
                <a:cs typeface="Times New Roman" pitchFamily="18" charset="0"/>
              </a:rPr>
              <a:t>出发</a:t>
            </a:r>
            <a:r>
              <a:rPr lang="zh-CN" altLang="zh-CN" sz="2800" dirty="0" smtClean="0">
                <a:solidFill>
                  <a:srgbClr val="000000"/>
                </a:solidFill>
                <a:latin typeface="Times New Roman" pitchFamily="18" charset="0"/>
                <a:cs typeface="Times New Roman" pitchFamily="18" charset="0"/>
              </a:rPr>
              <a:t>求得的载荷</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和相关系数</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所起的作用是完全相同的，只需选其一用来作主成分解释即可。</a:t>
            </a:r>
          </a:p>
        </p:txBody>
      </p:sp>
      <p:graphicFrame>
        <p:nvGraphicFramePr>
          <p:cNvPr id="19458" name="Object 5"/>
          <p:cNvGraphicFramePr>
            <a:graphicFrameLocks noChangeAspect="1"/>
          </p:cNvGraphicFramePr>
          <p:nvPr/>
        </p:nvGraphicFramePr>
        <p:xfrm>
          <a:off x="3851275" y="692150"/>
          <a:ext cx="342900" cy="469900"/>
        </p:xfrm>
        <a:graphic>
          <a:graphicData uri="http://schemas.openxmlformats.org/presentationml/2006/ole">
            <mc:AlternateContent xmlns:mc="http://schemas.openxmlformats.org/markup-compatibility/2006">
              <mc:Choice xmlns:v="urn:schemas-microsoft-com:vml" Requires="v">
                <p:oleObj spid="_x0000_s20109" name="Equation" r:id="rId3" imgW="342720" imgH="469800" progId="Equation.DSMT4">
                  <p:embed/>
                </p:oleObj>
              </mc:Choice>
              <mc:Fallback>
                <p:oleObj name="Equation" r:id="rId3" imgW="342720" imgH="46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692150"/>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6"/>
          <p:cNvGraphicFramePr>
            <a:graphicFrameLocks noChangeAspect="1"/>
          </p:cNvGraphicFramePr>
          <p:nvPr>
            <p:extLst>
              <p:ext uri="{D42A27DB-BD31-4B8C-83A1-F6EECF244321}">
                <p14:modId xmlns:p14="http://schemas.microsoft.com/office/powerpoint/2010/main" val="3708613894"/>
              </p:ext>
            </p:extLst>
          </p:nvPr>
        </p:nvGraphicFramePr>
        <p:xfrm>
          <a:off x="1099344" y="1150520"/>
          <a:ext cx="1739900" cy="508000"/>
        </p:xfrm>
        <a:graphic>
          <a:graphicData uri="http://schemas.openxmlformats.org/presentationml/2006/ole">
            <mc:AlternateContent xmlns:mc="http://schemas.openxmlformats.org/markup-compatibility/2006">
              <mc:Choice xmlns:v="urn:schemas-microsoft-com:vml" Requires="v">
                <p:oleObj spid="_x0000_s20110" name="Equation" r:id="rId5" imgW="1739880" imgH="507960" progId="Equation.DSMT4">
                  <p:embed/>
                </p:oleObj>
              </mc:Choice>
              <mc:Fallback>
                <p:oleObj name="Equation" r:id="rId5" imgW="1739880" imgH="507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344" y="1150520"/>
                        <a:ext cx="1739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7"/>
          <p:cNvGraphicFramePr>
            <a:graphicFrameLocks noChangeAspect="1"/>
          </p:cNvGraphicFramePr>
          <p:nvPr>
            <p:extLst>
              <p:ext uri="{D42A27DB-BD31-4B8C-83A1-F6EECF244321}">
                <p14:modId xmlns:p14="http://schemas.microsoft.com/office/powerpoint/2010/main" val="1877702366"/>
              </p:ext>
            </p:extLst>
          </p:nvPr>
        </p:nvGraphicFramePr>
        <p:xfrm>
          <a:off x="4660044" y="1112420"/>
          <a:ext cx="3479800" cy="584200"/>
        </p:xfrm>
        <a:graphic>
          <a:graphicData uri="http://schemas.openxmlformats.org/presentationml/2006/ole">
            <mc:AlternateContent xmlns:mc="http://schemas.openxmlformats.org/markup-compatibility/2006">
              <mc:Choice xmlns:v="urn:schemas-microsoft-com:vml" Requires="v">
                <p:oleObj spid="_x0000_s20111" name="Equation" r:id="rId7" imgW="3479760" imgH="583920" progId="Equation.DSMT4">
                  <p:embed/>
                </p:oleObj>
              </mc:Choice>
              <mc:Fallback>
                <p:oleObj name="Equation" r:id="rId7" imgW="3479760" imgH="583920" progId="Equation.DSMT4">
                  <p:embed/>
                  <p:pic>
                    <p:nvPicPr>
                      <p:cNvPr id="0" name="Object 7"/>
                      <p:cNvPicPr>
                        <a:picLocks noChangeAspect="1" noChangeArrowheads="1"/>
                      </p:cNvPicPr>
                      <p:nvPr/>
                    </p:nvPicPr>
                    <p:blipFill>
                      <a:blip r:embed="rId8"/>
                      <a:srcRect/>
                      <a:stretch>
                        <a:fillRect/>
                      </a:stretch>
                    </p:blipFill>
                    <p:spPr bwMode="auto">
                      <a:xfrm>
                        <a:off x="4660044" y="1112420"/>
                        <a:ext cx="3479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8"/>
          <p:cNvGraphicFramePr>
            <a:graphicFrameLocks noChangeAspect="1"/>
          </p:cNvGraphicFramePr>
          <p:nvPr>
            <p:extLst>
              <p:ext uri="{D42A27DB-BD31-4B8C-83A1-F6EECF244321}">
                <p14:modId xmlns:p14="http://schemas.microsoft.com/office/powerpoint/2010/main" val="3893522607"/>
              </p:ext>
            </p:extLst>
          </p:nvPr>
        </p:nvGraphicFramePr>
        <p:xfrm>
          <a:off x="806450" y="1557338"/>
          <a:ext cx="1409700" cy="584200"/>
        </p:xfrm>
        <a:graphic>
          <a:graphicData uri="http://schemas.openxmlformats.org/presentationml/2006/ole">
            <mc:AlternateContent xmlns:mc="http://schemas.openxmlformats.org/markup-compatibility/2006">
              <mc:Choice xmlns:v="urn:schemas-microsoft-com:vml" Requires="v">
                <p:oleObj spid="_x0000_s20112" name="Equation" r:id="rId9" imgW="1409400" imgH="583920" progId="Equation.DSMT4">
                  <p:embed/>
                </p:oleObj>
              </mc:Choice>
              <mc:Fallback>
                <p:oleObj name="Equation" r:id="rId9" imgW="1409400" imgH="583920" progId="Equation.DSMT4">
                  <p:embed/>
                  <p:pic>
                    <p:nvPicPr>
                      <p:cNvPr id="0" name="Object 8"/>
                      <p:cNvPicPr>
                        <a:picLocks noChangeAspect="1" noChangeArrowheads="1"/>
                      </p:cNvPicPr>
                      <p:nvPr/>
                    </p:nvPicPr>
                    <p:blipFill>
                      <a:blip r:embed="rId10"/>
                      <a:srcRect/>
                      <a:stretch>
                        <a:fillRect/>
                      </a:stretch>
                    </p:blipFill>
                    <p:spPr bwMode="auto">
                      <a:xfrm>
                        <a:off x="806450" y="1557338"/>
                        <a:ext cx="1409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8"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50450E-ACF6-4B73-BAEE-D57877AB67EA}" type="slidenum">
              <a:rPr lang="en-US" altLang="zh-CN"/>
              <a:pPr eaLnBrk="1" hangingPunct="1"/>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43856"/>
          </a:xfrm>
        </p:spPr>
        <p:txBody>
          <a:bodyPr/>
          <a:lstStyle/>
          <a:p>
            <a:r>
              <a:rPr lang="zh-CN" altLang="en-US" sz="2800" dirty="0" smtClean="0">
                <a:solidFill>
                  <a:schemeClr val="accent6"/>
                </a:solidFill>
                <a:latin typeface="Times New Roman" panose="02020603050405020304" pitchFamily="18" charset="0"/>
                <a:cs typeface="Times New Roman" panose="02020603050405020304" pitchFamily="18" charset="0"/>
              </a:rPr>
              <a:t>习题</a:t>
            </a:r>
            <a:r>
              <a:rPr lang="en-US" altLang="zh-CN" sz="2800" dirty="0" smtClean="0">
                <a:solidFill>
                  <a:schemeClr val="accent6"/>
                </a:solidFill>
                <a:latin typeface="Times New Roman" panose="02020603050405020304" pitchFamily="18" charset="0"/>
                <a:cs typeface="Times New Roman" panose="02020603050405020304" pitchFamily="18" charset="0"/>
              </a:rPr>
              <a:t>7.6</a:t>
            </a:r>
            <a:r>
              <a:rPr lang="zh-CN" altLang="en-US" sz="2800" dirty="0" smtClean="0">
                <a:solidFill>
                  <a:schemeClr val="accent6"/>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下</a:t>
            </a:r>
            <a:r>
              <a:rPr lang="zh-CN" altLang="zh-CN" sz="2800" dirty="0" smtClean="0">
                <a:solidFill>
                  <a:srgbClr val="000000"/>
                </a:solidFill>
                <a:latin typeface="Times New Roman" panose="02020603050405020304" pitchFamily="18" charset="0"/>
                <a:cs typeface="Times New Roman" panose="02020603050405020304" pitchFamily="18" charset="0"/>
              </a:rPr>
              <a:t>表给出</a:t>
            </a:r>
            <a:r>
              <a:rPr lang="zh-CN" altLang="en-US" sz="2800" dirty="0" smtClean="0">
                <a:solidFill>
                  <a:srgbClr val="000000"/>
                </a:solidFill>
                <a:latin typeface="Times New Roman" panose="02020603050405020304" pitchFamily="18" charset="0"/>
                <a:cs typeface="Times New Roman" panose="02020603050405020304" pitchFamily="18" charset="0"/>
              </a:rPr>
              <a:t>的是</a:t>
            </a:r>
            <a:r>
              <a:rPr lang="zh-CN" altLang="zh-CN" sz="2800" dirty="0" smtClean="0">
                <a:solidFill>
                  <a:srgbClr val="000000"/>
                </a:solidFill>
                <a:latin typeface="Times New Roman" panose="02020603050405020304" pitchFamily="18" charset="0"/>
                <a:cs typeface="Times New Roman" panose="02020603050405020304" pitchFamily="18" charset="0"/>
              </a:rPr>
              <a:t>美国</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个州每</a:t>
            </a:r>
            <a:r>
              <a:rPr lang="en-US" altLang="zh-CN" sz="2800" dirty="0">
                <a:solidFill>
                  <a:srgbClr val="000000"/>
                </a:solidFill>
                <a:latin typeface="Times New Roman" panose="02020603050405020304" pitchFamily="18" charset="0"/>
                <a:cs typeface="Times New Roman" panose="02020603050405020304" pitchFamily="18" charset="0"/>
              </a:rPr>
              <a:t>100 000</a:t>
            </a:r>
            <a:r>
              <a:rPr lang="zh-CN" altLang="zh-CN" sz="2800" dirty="0">
                <a:solidFill>
                  <a:srgbClr val="000000"/>
                </a:solidFill>
                <a:latin typeface="Times New Roman" panose="02020603050405020304" pitchFamily="18" charset="0"/>
                <a:cs typeface="Times New Roman" panose="02020603050405020304" pitchFamily="18" charset="0"/>
              </a:rPr>
              <a:t>个人中七种犯罪的比率数据。这七种犯罪是：</a:t>
            </a: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杀人罪</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5</a:t>
            </a: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夜</a:t>
            </a:r>
            <a:r>
              <a:rPr lang="zh-CN" altLang="zh-CN" sz="2800" dirty="0">
                <a:solidFill>
                  <a:srgbClr val="000000"/>
                </a:solidFill>
                <a:latin typeface="Times New Roman" panose="02020603050405020304" pitchFamily="18" charset="0"/>
                <a:cs typeface="Times New Roman" panose="02020603050405020304" pitchFamily="18" charset="0"/>
              </a:rPr>
              <a:t>盗罪</a:t>
            </a: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强奸罪</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6</a:t>
            </a:r>
            <a:r>
              <a:rPr lang="zh-CN" altLang="en-US" sz="2800" dirty="0" smtClean="0">
                <a:solidFill>
                  <a:srgbClr val="000000"/>
                </a:solidFill>
                <a:latin typeface="Times New Roman" panose="02020603050405020304" pitchFamily="18" charset="0"/>
                <a:cs typeface="Times New Roman" panose="02020603050405020304" pitchFamily="18" charset="0"/>
              </a:rPr>
              <a:t> ：盗窃</a:t>
            </a:r>
            <a:r>
              <a:rPr lang="zh-CN" altLang="zh-CN" sz="2800" dirty="0" smtClean="0">
                <a:solidFill>
                  <a:srgbClr val="000000"/>
                </a:solidFill>
                <a:latin typeface="Times New Roman" panose="02020603050405020304" pitchFamily="18" charset="0"/>
                <a:cs typeface="Times New Roman" panose="02020603050405020304" pitchFamily="18" charset="0"/>
              </a:rPr>
              <a:t>罪</a:t>
            </a:r>
            <a:endParaRPr lang="zh-CN" altLang="zh-CN" sz="28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抢劫罪</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7</a:t>
            </a: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汽车</a:t>
            </a:r>
            <a:r>
              <a:rPr lang="zh-CN" altLang="zh-CN" sz="2800" dirty="0">
                <a:solidFill>
                  <a:srgbClr val="000000"/>
                </a:solidFill>
                <a:latin typeface="Times New Roman" panose="02020603050405020304" pitchFamily="18" charset="0"/>
                <a:cs typeface="Times New Roman" panose="02020603050405020304" pitchFamily="18" charset="0"/>
              </a:rPr>
              <a:t>犯罪</a:t>
            </a: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4</a:t>
            </a:r>
            <a:r>
              <a:rPr lang="zh-CN" altLang="en-US" sz="2800" dirty="0" smtClean="0">
                <a:solidFill>
                  <a:srgbClr val="000000"/>
                </a:solidFill>
                <a:latin typeface="Times New Roman" panose="02020603050405020304" pitchFamily="18" charset="0"/>
                <a:cs typeface="Times New Roman" panose="02020603050405020304" pitchFamily="18" charset="0"/>
              </a:rPr>
              <a:t>：伤害</a:t>
            </a:r>
            <a:r>
              <a:rPr lang="zh-CN" altLang="zh-CN" sz="2800" dirty="0" smtClean="0">
                <a:solidFill>
                  <a:srgbClr val="000000"/>
                </a:solidFill>
                <a:latin typeface="Times New Roman" panose="02020603050405020304" pitchFamily="18" charset="0"/>
                <a:cs typeface="Times New Roman" panose="02020603050405020304" pitchFamily="18" charset="0"/>
              </a:rPr>
              <a:t>罪</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358775" indent="-358775">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试图用降维的方式对</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个</a:t>
            </a:r>
            <a:r>
              <a:rPr lang="zh-CN" altLang="zh-CN" sz="2800" dirty="0" smtClean="0">
                <a:solidFill>
                  <a:srgbClr val="000000"/>
                </a:solidFill>
                <a:latin typeface="Times New Roman" panose="02020603050405020304" pitchFamily="18" charset="0"/>
                <a:cs typeface="Times New Roman" panose="02020603050405020304" pitchFamily="18" charset="0"/>
              </a:rPr>
              <a:t>州</a:t>
            </a:r>
            <a:r>
              <a:rPr lang="zh-CN" altLang="en-US" sz="2800" dirty="0" smtClean="0">
                <a:solidFill>
                  <a:srgbClr val="000000"/>
                </a:solidFill>
                <a:latin typeface="Times New Roman" panose="02020603050405020304" pitchFamily="18" charset="0"/>
                <a:cs typeface="Times New Roman" panose="02020603050405020304" pitchFamily="18" charset="0"/>
              </a:rPr>
              <a:t>的犯罪情况进行比较分析。</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3</a:t>
            </a:fld>
            <a:endParaRPr lang="en-US" altLang="zh-CN"/>
          </a:p>
        </p:txBody>
      </p:sp>
    </p:spTree>
    <p:extLst>
      <p:ext uri="{BB962C8B-B14F-4D97-AF65-F5344CB8AC3E}">
        <p14:creationId xmlns:p14="http://schemas.microsoft.com/office/powerpoint/2010/main" val="799919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标题 1"/>
          <p:cNvSpPr>
            <a:spLocks noGrp="1"/>
          </p:cNvSpPr>
          <p:nvPr>
            <p:ph type="title"/>
          </p:nvPr>
        </p:nvSpPr>
        <p:spPr>
          <a:xfrm>
            <a:off x="301625" y="609600"/>
            <a:ext cx="8540750" cy="82550"/>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7.2.3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7.2.2</a:t>
            </a:r>
            <a:r>
              <a:rPr lang="zh-CN" altLang="zh-CN" sz="2400" dirty="0" smtClean="0">
                <a:solidFill>
                  <a:srgbClr val="000000"/>
                </a:solidFill>
                <a:latin typeface="Times New Roman" pitchFamily="18" charset="0"/>
                <a:cs typeface="Times New Roman" pitchFamily="18" charset="0"/>
              </a:rPr>
              <a:t>中，</a:t>
            </a:r>
            <a:r>
              <a:rPr lang="en-US" altLang="zh-CN" sz="2400" b="1" i="1" dirty="0" smtClean="0">
                <a:solidFill>
                  <a:srgbClr val="000000"/>
                </a:solidFill>
                <a:latin typeface="Times New Roman" pitchFamily="18" charset="0"/>
                <a:cs typeface="Times New Roman" pitchFamily="18" charset="0"/>
              </a:rPr>
              <a:t>x</a:t>
            </a:r>
            <a:r>
              <a:rPr lang="zh-CN" altLang="zh-CN" sz="2400" dirty="0" smtClean="0">
                <a:solidFill>
                  <a:srgbClr val="000000"/>
                </a:solidFill>
                <a:latin typeface="Times New Roman" pitchFamily="18" charset="0"/>
                <a:cs typeface="Times New Roman" pitchFamily="18" charset="0"/>
              </a:rPr>
              <a:t>的相关阵</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b="1" i="1" dirty="0" smtClean="0">
                <a:solidFill>
                  <a:srgbClr val="000000"/>
                </a:solidFill>
                <a:latin typeface="Times New Roman" pitchFamily="18" charset="0"/>
                <a:cs typeface="Times New Roman" pitchFamily="18" charset="0"/>
              </a:rPr>
              <a:t>	R</a:t>
            </a:r>
            <a:r>
              <a:rPr lang="zh-CN" altLang="zh-CN" sz="2400" dirty="0" smtClean="0">
                <a:solidFill>
                  <a:srgbClr val="000000"/>
                </a:solidFill>
                <a:latin typeface="Times New Roman" pitchFamily="18" charset="0"/>
                <a:cs typeface="Times New Roman" pitchFamily="18" charset="0"/>
              </a:rPr>
              <a:t>的特征值及特征向量为</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相应的主成分分别为</a:t>
            </a:r>
          </a:p>
          <a:p>
            <a:pPr>
              <a:defRPr/>
            </a:pPr>
            <a:endParaRPr lang="zh-CN" altLang="en-US" sz="2800" dirty="0">
              <a:solidFill>
                <a:srgbClr val="000000"/>
              </a:solidFill>
              <a:latin typeface="Times New Roman" pitchFamily="18" charset="0"/>
              <a:cs typeface="Times New Roman" pitchFamily="18" charset="0"/>
            </a:endParaRPr>
          </a:p>
        </p:txBody>
      </p:sp>
      <p:graphicFrame>
        <p:nvGraphicFramePr>
          <p:cNvPr id="20482" name="Object 2"/>
          <p:cNvGraphicFramePr>
            <a:graphicFrameLocks noChangeAspect="1"/>
          </p:cNvGraphicFramePr>
          <p:nvPr/>
        </p:nvGraphicFramePr>
        <p:xfrm>
          <a:off x="3132138" y="1125538"/>
          <a:ext cx="2781300" cy="1346200"/>
        </p:xfrm>
        <a:graphic>
          <a:graphicData uri="http://schemas.openxmlformats.org/presentationml/2006/ole">
            <mc:AlternateContent xmlns:mc="http://schemas.openxmlformats.org/markup-compatibility/2006">
              <mc:Choice xmlns:v="urn:schemas-microsoft-com:vml" Requires="v">
                <p:oleObj spid="_x0000_s20743" name="Equation" r:id="rId3" imgW="2781000" imgH="1346040" progId="Equation.DSMT4">
                  <p:embed/>
                </p:oleObj>
              </mc:Choice>
              <mc:Fallback>
                <p:oleObj name="Equation" r:id="rId3" imgW="2781000" imgH="1346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125538"/>
                        <a:ext cx="27813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1763713" y="2852738"/>
          <a:ext cx="5664200" cy="1854200"/>
        </p:xfrm>
        <a:graphic>
          <a:graphicData uri="http://schemas.openxmlformats.org/presentationml/2006/ole">
            <mc:AlternateContent xmlns:mc="http://schemas.openxmlformats.org/markup-compatibility/2006">
              <mc:Choice xmlns:v="urn:schemas-microsoft-com:vml" Requires="v">
                <p:oleObj spid="_x0000_s20744" name="Equation" r:id="rId5" imgW="5663880" imgH="1854000" progId="Equation.DSMT4">
                  <p:embed/>
                </p:oleObj>
              </mc:Choice>
              <mc:Fallback>
                <p:oleObj name="Equation" r:id="rId5" imgW="5663880" imgH="1854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852738"/>
                        <a:ext cx="56642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555875" y="5013325"/>
          <a:ext cx="4152900" cy="1435100"/>
        </p:xfrm>
        <a:graphic>
          <a:graphicData uri="http://schemas.openxmlformats.org/presentationml/2006/ole">
            <mc:AlternateContent xmlns:mc="http://schemas.openxmlformats.org/markup-compatibility/2006">
              <mc:Choice xmlns:v="urn:schemas-microsoft-com:vml" Requires="v">
                <p:oleObj spid="_x0000_s20745" name="Equation" r:id="rId7" imgW="4152600" imgH="1434960" progId="Equation.DSMT4">
                  <p:embed/>
                </p:oleObj>
              </mc:Choice>
              <mc:Fallback>
                <p:oleObj name="Equation" r:id="rId7" imgW="4152600" imgH="1434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013325"/>
                        <a:ext cx="41529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FA6EA1-A310-422A-BFA8-99BD58C56257}" type="slidenum">
              <a:rPr lang="en-US" altLang="zh-CN"/>
              <a:pPr eaLnBrk="1" hangingPunct="1"/>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21515" name="Rectangle 3"/>
          <p:cNvSpPr>
            <a:spLocks noGrp="1" noRot="1" noChangeArrowheads="1"/>
          </p:cNvSpPr>
          <p:nvPr>
            <p:ph type="body" idx="1"/>
          </p:nvPr>
        </p:nvSpPr>
        <p:spPr>
          <a:xfrm>
            <a:off x="301625" y="476250"/>
            <a:ext cx="8540750" cy="5622925"/>
          </a:xfrm>
        </p:spPr>
        <p:txBody>
          <a:bodyPr/>
          <a:lstStyle/>
          <a:p>
            <a:pPr>
              <a:buFont typeface="Wingdings" panose="05000000000000000000" pitchFamily="2" charset="2"/>
              <a:buNone/>
            </a:pPr>
            <a:r>
              <a:rPr lang="en-US" altLang="zh-CN" sz="2800" dirty="0" smtClean="0">
                <a:solidFill>
                  <a:srgbClr val="000000"/>
                </a:solidFill>
              </a:rPr>
              <a:t>      </a:t>
            </a:r>
            <a:r>
              <a:rPr lang="en-US" altLang="zh-CN" sz="2800" dirty="0" err="1" smtClean="0">
                <a:solidFill>
                  <a:srgbClr val="000000"/>
                </a:solidFill>
              </a:rPr>
              <a:t>的贡献率为</a:t>
            </a:r>
            <a:endParaRPr lang="en-US" altLang="zh-CN" sz="2800" dirty="0" smtClean="0">
              <a:solidFill>
                <a:srgbClr val="000000"/>
              </a:solidFill>
            </a:endParaRPr>
          </a:p>
          <a:p>
            <a:endParaRPr lang="en-US" altLang="zh-CN" sz="2800" dirty="0" smtClean="0">
              <a:solidFill>
                <a:srgbClr val="000000"/>
              </a:solidFill>
            </a:endParaRPr>
          </a:p>
          <a:p>
            <a:pPr>
              <a:buFont typeface="Wingdings" panose="05000000000000000000" pitchFamily="2" charset="2"/>
              <a:buNone/>
            </a:pPr>
            <a:r>
              <a:rPr lang="en-US" altLang="zh-CN" sz="2800" dirty="0" smtClean="0">
                <a:solidFill>
                  <a:srgbClr val="000000"/>
                </a:solidFill>
              </a:rPr>
              <a:t>      </a:t>
            </a:r>
            <a:r>
              <a:rPr lang="zh-CN" altLang="zh-CN" sz="2800" dirty="0" smtClean="0">
                <a:solidFill>
                  <a:srgbClr val="000000"/>
                </a:solidFill>
              </a:rPr>
              <a:t>和</a:t>
            </a:r>
            <a:r>
              <a:rPr lang="en-US" altLang="zh-CN" sz="2800" dirty="0" smtClean="0">
                <a:solidFill>
                  <a:srgbClr val="000000"/>
                </a:solidFill>
              </a:rPr>
              <a:t>   </a:t>
            </a:r>
            <a:r>
              <a:rPr lang="zh-CN" altLang="zh-CN" sz="2800" dirty="0" smtClean="0">
                <a:solidFill>
                  <a:srgbClr val="000000"/>
                </a:solidFill>
              </a:rPr>
              <a:t>累计贡献率为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现比较本例中从</a:t>
            </a:r>
            <a:r>
              <a:rPr lang="en-US" altLang="zh-CN" sz="2800" b="1" i="1" dirty="0" smtClean="0">
                <a:solidFill>
                  <a:srgbClr val="000000"/>
                </a:solidFill>
                <a:latin typeface="Times New Roman" panose="02020603050405020304" pitchFamily="18" charset="0"/>
                <a:cs typeface="Times New Roman" panose="02020603050405020304" pitchFamily="18" charset="0"/>
              </a:rPr>
              <a:t>R</a:t>
            </a:r>
            <a:r>
              <a:rPr lang="zh-CN" altLang="en-US" sz="2800" dirty="0" smtClean="0">
                <a:solidFill>
                  <a:srgbClr val="000000"/>
                </a:solidFill>
                <a:latin typeface="Times New Roman" panose="02020603050405020304" pitchFamily="18" charset="0"/>
                <a:cs typeface="Times New Roman" panose="02020603050405020304" pitchFamily="18" charset="0"/>
              </a:rPr>
              <a:t>出发和例</a:t>
            </a:r>
            <a:r>
              <a:rPr lang="en-US" altLang="zh-CN" sz="2800" dirty="0" smtClean="0">
                <a:solidFill>
                  <a:srgbClr val="000000"/>
                </a:solidFill>
                <a:latin typeface="Times New Roman" panose="02020603050405020304" pitchFamily="18" charset="0"/>
                <a:cs typeface="Times New Roman" panose="02020603050405020304" pitchFamily="18" charset="0"/>
              </a:rPr>
              <a:t>7.2.2</a:t>
            </a:r>
            <a:r>
              <a:rPr lang="zh-CN" altLang="en-US" sz="2800" dirty="0" smtClean="0">
                <a:solidFill>
                  <a:srgbClr val="000000"/>
                </a:solidFill>
                <a:latin typeface="Times New Roman" panose="02020603050405020304" pitchFamily="18" charset="0"/>
                <a:cs typeface="Times New Roman" panose="02020603050405020304" pitchFamily="18" charset="0"/>
              </a:rPr>
              <a:t>中从 </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en-US" sz="2800" dirty="0" smtClean="0">
                <a:solidFill>
                  <a:srgbClr val="000000"/>
                </a:solidFill>
                <a:latin typeface="Times New Roman" panose="02020603050405020304" pitchFamily="18" charset="0"/>
                <a:cs typeface="Times New Roman" panose="02020603050405020304" pitchFamily="18" charset="0"/>
              </a:rPr>
              <a:t>出发的主成分计算结果。从</a:t>
            </a:r>
            <a:r>
              <a:rPr lang="en-US" altLang="zh-CN" sz="2800" b="1" i="1" dirty="0" smtClean="0">
                <a:solidFill>
                  <a:srgbClr val="000000"/>
                </a:solidFill>
                <a:latin typeface="Times New Roman" panose="02020603050405020304" pitchFamily="18" charset="0"/>
                <a:cs typeface="Times New Roman" panose="02020603050405020304" pitchFamily="18" charset="0"/>
              </a:rPr>
              <a:t>R</a:t>
            </a:r>
            <a:r>
              <a:rPr lang="zh-CN" altLang="en-US" sz="2800" dirty="0" smtClean="0">
                <a:solidFill>
                  <a:srgbClr val="000000"/>
                </a:solidFill>
                <a:latin typeface="Times New Roman" panose="02020603050405020304" pitchFamily="18" charset="0"/>
                <a:cs typeface="Times New Roman" panose="02020603050405020304" pitchFamily="18" charset="0"/>
              </a:rPr>
              <a:t>出发的    的贡献率</a:t>
            </a:r>
            <a:r>
              <a:rPr lang="en-US" altLang="zh-CN" sz="2800" dirty="0" smtClean="0">
                <a:solidFill>
                  <a:srgbClr val="000000"/>
                </a:solidFill>
                <a:latin typeface="Times New Roman" panose="02020603050405020304" pitchFamily="18" charset="0"/>
                <a:cs typeface="Times New Roman" panose="02020603050405020304" pitchFamily="18" charset="0"/>
              </a:rPr>
              <a:t>0.705</a:t>
            </a:r>
            <a:r>
              <a:rPr lang="zh-CN" altLang="en-US" sz="2800" dirty="0" smtClean="0">
                <a:solidFill>
                  <a:srgbClr val="000000"/>
                </a:solidFill>
                <a:latin typeface="Times New Roman" panose="02020603050405020304" pitchFamily="18" charset="0"/>
                <a:cs typeface="Times New Roman" panose="02020603050405020304" pitchFamily="18" charset="0"/>
              </a:rPr>
              <a:t>明显小于从</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en-US" sz="2800" dirty="0" smtClean="0">
                <a:solidFill>
                  <a:srgbClr val="000000"/>
                </a:solidFill>
                <a:latin typeface="Times New Roman" panose="02020603050405020304" pitchFamily="18" charset="0"/>
                <a:cs typeface="Times New Roman" panose="02020603050405020304" pitchFamily="18" charset="0"/>
              </a:rPr>
              <a:t>出发的</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的贡献率</a:t>
            </a:r>
            <a:r>
              <a:rPr lang="en-US" altLang="zh-CN" sz="2800" dirty="0" smtClean="0">
                <a:solidFill>
                  <a:srgbClr val="000000"/>
                </a:solidFill>
                <a:latin typeface="Times New Roman" panose="02020603050405020304" pitchFamily="18" charset="0"/>
                <a:cs typeface="Times New Roman" panose="02020603050405020304" pitchFamily="18" charset="0"/>
              </a:rPr>
              <a:t>0.938</a:t>
            </a:r>
            <a:r>
              <a:rPr lang="zh-CN" altLang="en-US" sz="2800" dirty="0" smtClean="0">
                <a:solidFill>
                  <a:srgbClr val="000000"/>
                </a:solidFill>
                <a:latin typeface="Times New Roman" panose="02020603050405020304" pitchFamily="18" charset="0"/>
                <a:cs typeface="Times New Roman" panose="02020603050405020304" pitchFamily="18" charset="0"/>
              </a:rPr>
              <a:t>，事实上，原始变量方差之间的差异越大，这一点也就倾向于越明显。</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              可用标准化前的原变量表达如下：</a:t>
            </a:r>
          </a:p>
        </p:txBody>
      </p:sp>
      <p:graphicFrame>
        <p:nvGraphicFramePr>
          <p:cNvPr id="21506" name="Object 8"/>
          <p:cNvGraphicFramePr>
            <a:graphicFrameLocks noChangeAspect="1"/>
          </p:cNvGraphicFramePr>
          <p:nvPr/>
        </p:nvGraphicFramePr>
        <p:xfrm>
          <a:off x="4211638" y="3213100"/>
          <a:ext cx="317500" cy="444500"/>
        </p:xfrm>
        <a:graphic>
          <a:graphicData uri="http://schemas.openxmlformats.org/presentationml/2006/ole">
            <mc:AlternateContent xmlns:mc="http://schemas.openxmlformats.org/markup-compatibility/2006">
              <mc:Choice xmlns:v="urn:schemas-microsoft-com:vml" Requires="v">
                <p:oleObj spid="_x0000_s22197" name="Equation" r:id="rId3" imgW="317160" imgH="444240" progId="Equation.DSMT4">
                  <p:embed/>
                </p:oleObj>
              </mc:Choice>
              <mc:Fallback>
                <p:oleObj name="Equation" r:id="rId3" imgW="317160" imgH="4442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213100"/>
                        <a:ext cx="317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11"/>
          <p:cNvGraphicFramePr>
            <a:graphicFrameLocks noChangeAspect="1"/>
          </p:cNvGraphicFramePr>
          <p:nvPr/>
        </p:nvGraphicFramePr>
        <p:xfrm>
          <a:off x="755650" y="4581525"/>
          <a:ext cx="1168400" cy="444500"/>
        </p:xfrm>
        <a:graphic>
          <a:graphicData uri="http://schemas.openxmlformats.org/presentationml/2006/ole">
            <mc:AlternateContent xmlns:mc="http://schemas.openxmlformats.org/markup-compatibility/2006">
              <mc:Choice xmlns:v="urn:schemas-microsoft-com:vml" Requires="v">
                <p:oleObj spid="_x0000_s22198" name="Equation" r:id="rId5" imgW="1168200" imgH="444240" progId="Equation.DSMT4">
                  <p:embed/>
                </p:oleObj>
              </mc:Choice>
              <mc:Fallback>
                <p:oleObj name="Equation" r:id="rId5" imgW="1168200" imgH="4442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581525"/>
                        <a:ext cx="1168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12"/>
          <p:cNvGraphicFramePr>
            <a:graphicFrameLocks noChangeAspect="1"/>
          </p:cNvGraphicFramePr>
          <p:nvPr/>
        </p:nvGraphicFramePr>
        <p:xfrm>
          <a:off x="827088" y="5013325"/>
          <a:ext cx="7404100" cy="1435100"/>
        </p:xfrm>
        <a:graphic>
          <a:graphicData uri="http://schemas.openxmlformats.org/presentationml/2006/ole">
            <mc:AlternateContent xmlns:mc="http://schemas.openxmlformats.org/markup-compatibility/2006">
              <mc:Choice xmlns:v="urn:schemas-microsoft-com:vml" Requires="v">
                <p:oleObj spid="_x0000_s22199" name="Equation" r:id="rId7" imgW="7403760" imgH="1434960" progId="Equation.DSMT4">
                  <p:embed/>
                </p:oleObj>
              </mc:Choice>
              <mc:Fallback>
                <p:oleObj name="Equation" r:id="rId7" imgW="7403760" imgH="143496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013325"/>
                        <a:ext cx="74041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684213" y="476250"/>
          <a:ext cx="330200" cy="469900"/>
        </p:xfrm>
        <a:graphic>
          <a:graphicData uri="http://schemas.openxmlformats.org/presentationml/2006/ole">
            <mc:AlternateContent xmlns:mc="http://schemas.openxmlformats.org/markup-compatibility/2006">
              <mc:Choice xmlns:v="urn:schemas-microsoft-com:vml" Requires="v">
                <p:oleObj spid="_x0000_s22200" name="Equation" r:id="rId9" imgW="330120" imgH="469800" progId="Equation.DSMT4">
                  <p:embed/>
                </p:oleObj>
              </mc:Choice>
              <mc:Fallback>
                <p:oleObj name="Equation" r:id="rId9" imgW="330120" imgH="469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76250"/>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9"/>
          <p:cNvGraphicFramePr>
            <a:graphicFrameLocks noChangeAspect="1"/>
          </p:cNvGraphicFramePr>
          <p:nvPr/>
        </p:nvGraphicFramePr>
        <p:xfrm>
          <a:off x="611188" y="1484313"/>
          <a:ext cx="330200" cy="469900"/>
        </p:xfrm>
        <a:graphic>
          <a:graphicData uri="http://schemas.openxmlformats.org/presentationml/2006/ole">
            <mc:AlternateContent xmlns:mc="http://schemas.openxmlformats.org/markup-compatibility/2006">
              <mc:Choice xmlns:v="urn:schemas-microsoft-com:vml" Requires="v">
                <p:oleObj spid="_x0000_s22201" name="Equation" r:id="rId11" imgW="330120" imgH="469800" progId="Equation.DSMT4">
                  <p:embed/>
                </p:oleObj>
              </mc:Choice>
              <mc:Fallback>
                <p:oleObj name="Equation" r:id="rId11" imgW="330120" imgH="4698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1484313"/>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0"/>
          <p:cNvGraphicFramePr>
            <a:graphicFrameLocks noChangeAspect="1"/>
          </p:cNvGraphicFramePr>
          <p:nvPr/>
        </p:nvGraphicFramePr>
        <p:xfrm>
          <a:off x="1331913" y="1484313"/>
          <a:ext cx="342900" cy="469900"/>
        </p:xfrm>
        <a:graphic>
          <a:graphicData uri="http://schemas.openxmlformats.org/presentationml/2006/ole">
            <mc:AlternateContent xmlns:mc="http://schemas.openxmlformats.org/markup-compatibility/2006">
              <mc:Choice xmlns:v="urn:schemas-microsoft-com:vml" Requires="v">
                <p:oleObj spid="_x0000_s22202" name="Equation" r:id="rId13" imgW="342720" imgH="469800" progId="Equation.DSMT4">
                  <p:embed/>
                </p:oleObj>
              </mc:Choice>
              <mc:Fallback>
                <p:oleObj name="Equation" r:id="rId13" imgW="342720" imgH="4698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1484313"/>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3132138" y="765175"/>
          <a:ext cx="2806700" cy="889000"/>
        </p:xfrm>
        <a:graphic>
          <a:graphicData uri="http://schemas.openxmlformats.org/presentationml/2006/ole">
            <mc:AlternateContent xmlns:mc="http://schemas.openxmlformats.org/markup-compatibility/2006">
              <mc:Choice xmlns:v="urn:schemas-microsoft-com:vml" Requires="v">
                <p:oleObj spid="_x0000_s22203" name="Equation" r:id="rId15" imgW="2806560" imgH="888840" progId="Equation.DSMT4">
                  <p:embed/>
                </p:oleObj>
              </mc:Choice>
              <mc:Fallback>
                <p:oleObj name="Equation" r:id="rId15" imgW="2806560" imgH="88884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138" y="765175"/>
                        <a:ext cx="2806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9"/>
          <p:cNvGraphicFramePr>
            <a:graphicFrameLocks noChangeAspect="1"/>
          </p:cNvGraphicFramePr>
          <p:nvPr/>
        </p:nvGraphicFramePr>
        <p:xfrm>
          <a:off x="2268538" y="1916113"/>
          <a:ext cx="4610100" cy="889000"/>
        </p:xfrm>
        <a:graphic>
          <a:graphicData uri="http://schemas.openxmlformats.org/presentationml/2006/ole">
            <mc:AlternateContent xmlns:mc="http://schemas.openxmlformats.org/markup-compatibility/2006">
              <mc:Choice xmlns:v="urn:schemas-microsoft-com:vml" Requires="v">
                <p:oleObj spid="_x0000_s22204" name="Equation" r:id="rId17" imgW="4609800" imgH="888840" progId="Equation.DSMT4">
                  <p:embed/>
                </p:oleObj>
              </mc:Choice>
              <mc:Fallback>
                <p:oleObj name="Equation" r:id="rId17" imgW="4609800" imgH="88884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68538" y="1916113"/>
                        <a:ext cx="4610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6"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E7A955-4070-4DDC-8E52-5D85D5A702A9}" type="slidenum">
              <a:rPr lang="en-US" altLang="zh-CN"/>
              <a:pPr eaLnBrk="1" hangingPunct="1"/>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22534" name="Rectangle 3"/>
          <p:cNvSpPr>
            <a:spLocks noGrp="1" noRot="1" noChangeArrowheads="1"/>
          </p:cNvSpPr>
          <p:nvPr>
            <p:ph type="body" idx="1"/>
          </p:nvPr>
        </p:nvSpPr>
        <p:spPr>
          <a:xfrm>
            <a:off x="301625" y="620713"/>
            <a:ext cx="8540750" cy="5478462"/>
          </a:xfrm>
        </p:spPr>
        <p:txBody>
          <a:bodyPr/>
          <a:lstStyle/>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smtClean="0">
                <a:solidFill>
                  <a:srgbClr val="000000"/>
                </a:solidFill>
                <a:latin typeface="Times New Roman" panose="02020603050405020304" pitchFamily="18" charset="0"/>
                <a:cs typeface="Times New Roman" panose="02020603050405020304" pitchFamily="18" charset="0"/>
              </a:rPr>
              <a:t>可见，    在原变量</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3</a:t>
            </a:r>
            <a:r>
              <a:rPr lang="zh-CN" altLang="en-US" sz="2800" smtClean="0">
                <a:solidFill>
                  <a:srgbClr val="000000"/>
                </a:solidFill>
                <a:latin typeface="Times New Roman" panose="02020603050405020304" pitchFamily="18" charset="0"/>
                <a:cs typeface="Times New Roman" panose="02020603050405020304" pitchFamily="18" charset="0"/>
              </a:rPr>
              <a:t>上的载荷相对大小与例</a:t>
            </a:r>
            <a:r>
              <a:rPr lang="en-US" altLang="zh-CN" sz="2800" smtClean="0">
                <a:solidFill>
                  <a:srgbClr val="000000"/>
                </a:solidFill>
                <a:latin typeface="Times New Roman" panose="02020603050405020304" pitchFamily="18" charset="0"/>
                <a:cs typeface="Times New Roman" panose="02020603050405020304" pitchFamily="18" charset="0"/>
              </a:rPr>
              <a:t>7.2.2</a:t>
            </a:r>
            <a:r>
              <a:rPr lang="zh-CN" altLang="en-US" sz="2800" smtClean="0">
                <a:solidFill>
                  <a:srgbClr val="000000"/>
                </a:solidFill>
                <a:latin typeface="Times New Roman" panose="02020603050405020304" pitchFamily="18" charset="0"/>
                <a:cs typeface="Times New Roman" panose="02020603050405020304" pitchFamily="18" charset="0"/>
              </a:rPr>
              <a:t>中</a:t>
            </a:r>
            <a:r>
              <a:rPr lang="en-US" altLang="zh-CN" sz="2800" i="1" smtClean="0">
                <a:solidFill>
                  <a:srgbClr val="000000"/>
                </a:solidFill>
                <a:latin typeface="Times New Roman" panose="02020603050405020304" pitchFamily="18" charset="0"/>
                <a:cs typeface="Times New Roman" panose="02020603050405020304" pitchFamily="18" charset="0"/>
              </a:rPr>
              <a:t>y</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en-US" sz="2800" smtClean="0">
                <a:solidFill>
                  <a:srgbClr val="000000"/>
                </a:solidFill>
                <a:latin typeface="Times New Roman" panose="02020603050405020304" pitchFamily="18" charset="0"/>
                <a:cs typeface="Times New Roman" panose="02020603050405020304" pitchFamily="18" charset="0"/>
              </a:rPr>
              <a:t>在</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3</a:t>
            </a:r>
            <a:r>
              <a:rPr lang="zh-CN" altLang="en-US" sz="2800" smtClean="0">
                <a:solidFill>
                  <a:srgbClr val="000000"/>
                </a:solidFill>
                <a:latin typeface="Times New Roman" panose="02020603050405020304" pitchFamily="18" charset="0"/>
                <a:cs typeface="Times New Roman" panose="02020603050405020304" pitchFamily="18" charset="0"/>
              </a:rPr>
              <a:t>上的载荷相对大小之间有着非常大的差异。这说明，标准化后的结论完全可能会发生很大的变化，因此标准化不是无关紧要的。</a:t>
            </a:r>
          </a:p>
        </p:txBody>
      </p:sp>
      <p:graphicFrame>
        <p:nvGraphicFramePr>
          <p:cNvPr id="22530" name="Object 5"/>
          <p:cNvGraphicFramePr>
            <a:graphicFrameLocks noChangeAspect="1"/>
          </p:cNvGraphicFramePr>
          <p:nvPr/>
        </p:nvGraphicFramePr>
        <p:xfrm>
          <a:off x="755650" y="836613"/>
          <a:ext cx="7556500" cy="1435100"/>
        </p:xfrm>
        <a:graphic>
          <a:graphicData uri="http://schemas.openxmlformats.org/presentationml/2006/ole">
            <mc:AlternateContent xmlns:mc="http://schemas.openxmlformats.org/markup-compatibility/2006">
              <mc:Choice xmlns:v="urn:schemas-microsoft-com:vml" Requires="v">
                <p:oleObj spid="_x0000_s22788" name="Equation" r:id="rId3" imgW="7556400" imgH="1434960" progId="Equation.DSMT4">
                  <p:embed/>
                </p:oleObj>
              </mc:Choice>
              <mc:Fallback>
                <p:oleObj name="Equation" r:id="rId3" imgW="7556400" imgH="1434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836613"/>
                        <a:ext cx="75565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6"/>
          <p:cNvGraphicFramePr>
            <a:graphicFrameLocks noChangeAspect="1"/>
          </p:cNvGraphicFramePr>
          <p:nvPr/>
        </p:nvGraphicFramePr>
        <p:xfrm>
          <a:off x="827088" y="2565400"/>
          <a:ext cx="7556500" cy="1435100"/>
        </p:xfrm>
        <a:graphic>
          <a:graphicData uri="http://schemas.openxmlformats.org/presentationml/2006/ole">
            <mc:AlternateContent xmlns:mc="http://schemas.openxmlformats.org/markup-compatibility/2006">
              <mc:Choice xmlns:v="urn:schemas-microsoft-com:vml" Requires="v">
                <p:oleObj spid="_x0000_s22789" name="Equation" r:id="rId5" imgW="7556400" imgH="1434960" progId="Equation.DSMT4">
                  <p:embed/>
                </p:oleObj>
              </mc:Choice>
              <mc:Fallback>
                <p:oleObj name="Equation" r:id="rId5" imgW="7556400" imgH="1434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565400"/>
                        <a:ext cx="75565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7"/>
          <p:cNvGraphicFramePr>
            <a:graphicFrameLocks noChangeAspect="1"/>
          </p:cNvGraphicFramePr>
          <p:nvPr/>
        </p:nvGraphicFramePr>
        <p:xfrm>
          <a:off x="1835150" y="4221163"/>
          <a:ext cx="317500" cy="444500"/>
        </p:xfrm>
        <a:graphic>
          <a:graphicData uri="http://schemas.openxmlformats.org/presentationml/2006/ole">
            <mc:AlternateContent xmlns:mc="http://schemas.openxmlformats.org/markup-compatibility/2006">
              <mc:Choice xmlns:v="urn:schemas-microsoft-com:vml" Requires="v">
                <p:oleObj spid="_x0000_s22790" name="Equation" r:id="rId7" imgW="317160" imgH="444240" progId="Equation.DSMT4">
                  <p:embed/>
                </p:oleObj>
              </mc:Choice>
              <mc:Fallback>
                <p:oleObj name="Equation" r:id="rId7" imgW="317160" imgH="4442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221163"/>
                        <a:ext cx="317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E56DA5-8D9A-4447-9CEE-DAAB5059D405}" type="slidenum">
              <a:rPr lang="en-US" altLang="zh-CN"/>
              <a:pPr eaLnBrk="1" hangingPunct="1"/>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rrowheads="1"/>
          </p:cNvSpPr>
          <p:nvPr>
            <p:ph type="title"/>
          </p:nvPr>
        </p:nvSpPr>
        <p:spPr>
          <a:xfrm>
            <a:off x="301625" y="549275"/>
            <a:ext cx="8540750" cy="1151533"/>
          </a:xfrm>
        </p:spPr>
        <p:txBody>
          <a:bodyPr/>
          <a:lstStyle/>
          <a:p>
            <a:pPr eaLnBrk="1" hangingPunct="1"/>
            <a:r>
              <a:rPr lang="en-US" altLang="zh-CN" sz="4000" dirty="0" smtClean="0"/>
              <a:t>§7.3  </a:t>
            </a:r>
            <a:r>
              <a:rPr lang="zh-CN" altLang="en-US" sz="4000" dirty="0" smtClean="0"/>
              <a:t>样本的主成分</a:t>
            </a:r>
          </a:p>
        </p:txBody>
      </p:sp>
      <p:sp>
        <p:nvSpPr>
          <p:cNvPr id="23558" name="Rectangle 3"/>
          <p:cNvSpPr>
            <a:spLocks noGrp="1" noRot="1" noChangeArrowheads="1"/>
          </p:cNvSpPr>
          <p:nvPr>
            <p:ph type="body" idx="1"/>
          </p:nvPr>
        </p:nvSpPr>
        <p:spPr>
          <a:xfrm>
            <a:off x="301625" y="1700808"/>
            <a:ext cx="8540750" cy="4398367"/>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设数据矩阵为</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则样本协差阵和样本相关阵分别为</a:t>
            </a:r>
          </a:p>
        </p:txBody>
      </p:sp>
      <p:graphicFrame>
        <p:nvGraphicFramePr>
          <p:cNvPr id="23554" name="Object 12"/>
          <p:cNvGraphicFramePr>
            <a:graphicFrameLocks noChangeAspect="1"/>
          </p:cNvGraphicFramePr>
          <p:nvPr/>
        </p:nvGraphicFramePr>
        <p:xfrm>
          <a:off x="2608263" y="2133600"/>
          <a:ext cx="3941762" cy="1792288"/>
        </p:xfrm>
        <a:graphic>
          <a:graphicData uri="http://schemas.openxmlformats.org/presentationml/2006/ole">
            <mc:AlternateContent xmlns:mc="http://schemas.openxmlformats.org/markup-compatibility/2006">
              <mc:Choice xmlns:v="urn:schemas-microsoft-com:vml" Requires="v">
                <p:oleObj spid="_x0000_s23815" name="Equation" r:id="rId3" imgW="4381200" imgH="1993680" progId="Equation.DSMT4">
                  <p:embed/>
                </p:oleObj>
              </mc:Choice>
              <mc:Fallback>
                <p:oleObj name="Equation" r:id="rId3" imgW="4381200" imgH="199368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263" y="2133600"/>
                        <a:ext cx="3941762" cy="179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13"/>
          <p:cNvGraphicFramePr>
            <a:graphicFrameLocks noChangeAspect="1"/>
          </p:cNvGraphicFramePr>
          <p:nvPr/>
        </p:nvGraphicFramePr>
        <p:xfrm>
          <a:off x="2203450" y="4437063"/>
          <a:ext cx="4635500" cy="850900"/>
        </p:xfrm>
        <a:graphic>
          <a:graphicData uri="http://schemas.openxmlformats.org/presentationml/2006/ole">
            <mc:AlternateContent xmlns:mc="http://schemas.openxmlformats.org/markup-compatibility/2006">
              <mc:Choice xmlns:v="urn:schemas-microsoft-com:vml" Requires="v">
                <p:oleObj spid="_x0000_s23816" name="Equation" r:id="rId5" imgW="4635360" imgH="850680" progId="Equation.DSMT4">
                  <p:embed/>
                </p:oleObj>
              </mc:Choice>
              <mc:Fallback>
                <p:oleObj name="Equation" r:id="rId5" imgW="4635360" imgH="8506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3450" y="4437063"/>
                        <a:ext cx="4635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14"/>
          <p:cNvGraphicFramePr>
            <a:graphicFrameLocks noChangeAspect="1"/>
          </p:cNvGraphicFramePr>
          <p:nvPr/>
        </p:nvGraphicFramePr>
        <p:xfrm>
          <a:off x="2836863" y="5229225"/>
          <a:ext cx="3263900" cy="1003300"/>
        </p:xfrm>
        <a:graphic>
          <a:graphicData uri="http://schemas.openxmlformats.org/presentationml/2006/ole">
            <mc:AlternateContent xmlns:mc="http://schemas.openxmlformats.org/markup-compatibility/2006">
              <mc:Choice xmlns:v="urn:schemas-microsoft-com:vml" Requires="v">
                <p:oleObj spid="_x0000_s23817" name="Equation" r:id="rId7" imgW="3263760" imgH="1002960" progId="Equation.DSMT4">
                  <p:embed/>
                </p:oleObj>
              </mc:Choice>
              <mc:Fallback>
                <p:oleObj name="Equation" r:id="rId7" imgW="3263760" imgH="100296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6863" y="5229225"/>
                        <a:ext cx="3263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6E32AE-26A3-4497-B77C-A17B29A5E02C}" type="slidenum">
              <a:rPr lang="en-US" altLang="zh-CN"/>
              <a:pPr eaLnBrk="1" hangingPunct="1"/>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rrowheads="1"/>
          </p:cNvSpPr>
          <p:nvPr>
            <p:ph type="title"/>
          </p:nvPr>
        </p:nvSpPr>
        <p:spPr/>
        <p:txBody>
          <a:bodyPr/>
          <a:lstStyle/>
          <a:p>
            <a:pPr eaLnBrk="1" hangingPunct="1"/>
            <a:r>
              <a:rPr lang="en-US" altLang="zh-CN" sz="4000" smtClean="0"/>
              <a:t>§7.3  </a:t>
            </a:r>
            <a:r>
              <a:rPr lang="zh-CN" altLang="en-US" sz="4000" smtClean="0"/>
              <a:t>样本的主成分</a:t>
            </a:r>
          </a:p>
        </p:txBody>
      </p:sp>
      <p:sp>
        <p:nvSpPr>
          <p:cNvPr id="24580"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二、从</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en-US" sz="2800" dirty="0" smtClean="0">
                <a:solidFill>
                  <a:srgbClr val="000000"/>
                </a:solidFill>
              </a:rPr>
              <a:t>出发求主成分</a:t>
            </a:r>
          </a:p>
          <a:p>
            <a:pPr eaLnBrk="1" hangingPunct="1"/>
            <a:r>
              <a:rPr lang="zh-CN" altLang="en-US" sz="2800" dirty="0" smtClean="0">
                <a:solidFill>
                  <a:srgbClr val="000000"/>
                </a:solidFill>
              </a:rPr>
              <a:t>三、从   出发求主成分</a:t>
            </a:r>
          </a:p>
          <a:p>
            <a:pPr eaLnBrk="1" hangingPunct="1"/>
            <a:r>
              <a:rPr lang="zh-CN" altLang="en-US" sz="2800" dirty="0" smtClean="0">
                <a:solidFill>
                  <a:srgbClr val="000000"/>
                </a:solidFill>
              </a:rPr>
              <a:t>四、主成分分析的应用</a:t>
            </a:r>
          </a:p>
        </p:txBody>
      </p:sp>
      <p:graphicFrame>
        <p:nvGraphicFramePr>
          <p:cNvPr id="24578" name="Object 5"/>
          <p:cNvGraphicFramePr>
            <a:graphicFrameLocks noChangeAspect="1"/>
          </p:cNvGraphicFramePr>
          <p:nvPr>
            <p:extLst>
              <p:ext uri="{D42A27DB-BD31-4B8C-83A1-F6EECF244321}">
                <p14:modId xmlns:p14="http://schemas.microsoft.com/office/powerpoint/2010/main" val="2843977980"/>
              </p:ext>
            </p:extLst>
          </p:nvPr>
        </p:nvGraphicFramePr>
        <p:xfrm>
          <a:off x="1763713" y="2420888"/>
          <a:ext cx="292100" cy="406400"/>
        </p:xfrm>
        <a:graphic>
          <a:graphicData uri="http://schemas.openxmlformats.org/presentationml/2006/ole">
            <mc:AlternateContent xmlns:mc="http://schemas.openxmlformats.org/markup-compatibility/2006">
              <mc:Choice xmlns:v="urn:schemas-microsoft-com:vml" Requires="v">
                <p:oleObj spid="_x0000_s24667" name="Equation" r:id="rId3" imgW="291960" imgH="406080" progId="Equation.DSMT4">
                  <p:embed/>
                </p:oleObj>
              </mc:Choice>
              <mc:Fallback>
                <p:oleObj name="Equation" r:id="rId3" imgW="291960" imgH="406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20888"/>
                        <a:ext cx="292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65B840-F68D-4182-BDC8-2689FD47DD72}" type="slidenum">
              <a:rPr lang="en-US" altLang="zh-CN"/>
              <a:pPr eaLnBrk="1" hangingPunct="1"/>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spect="1" noChangeArrowheads="1"/>
          </p:cNvSpPr>
          <p:nvPr>
            <p:ph type="title"/>
          </p:nvPr>
        </p:nvSpPr>
        <p:spPr/>
        <p:txBody>
          <a:bodyPr/>
          <a:lstStyle/>
          <a:p>
            <a:pPr eaLnBrk="1" hangingPunct="1">
              <a:defRPr/>
            </a:pPr>
            <a:r>
              <a:rPr lang="zh-CN" altLang="zh-CN" sz="4000" dirty="0" smtClean="0">
                <a:latin typeface="Times New Roman" pitchFamily="18" charset="0"/>
                <a:ea typeface="+mn-ea"/>
                <a:cs typeface="Times New Roman" pitchFamily="18" charset="0"/>
              </a:rPr>
              <a:t>二、从</a:t>
            </a:r>
            <a:r>
              <a:rPr lang="en-US" altLang="zh-CN" sz="4000" b="1" i="1" dirty="0" smtClean="0">
                <a:latin typeface="Times New Roman" pitchFamily="18" charset="0"/>
                <a:ea typeface="+mn-ea"/>
                <a:cs typeface="Times New Roman" pitchFamily="18" charset="0"/>
              </a:rPr>
              <a:t>S</a:t>
            </a:r>
            <a:r>
              <a:rPr lang="zh-CN" altLang="zh-CN" sz="4000" dirty="0" smtClean="0">
                <a:latin typeface="Times New Roman" pitchFamily="18" charset="0"/>
                <a:ea typeface="+mn-ea"/>
                <a:cs typeface="Times New Roman" pitchFamily="18" charset="0"/>
              </a:rPr>
              <a:t>出发求主成分</a:t>
            </a:r>
            <a:endParaRPr lang="zh-CN" altLang="zh-CN" dirty="0" smtClean="0">
              <a:latin typeface="Times New Roman" pitchFamily="18" charset="0"/>
              <a:cs typeface="Times New Roman" pitchFamily="18" charset="0"/>
            </a:endParaRPr>
          </a:p>
        </p:txBody>
      </p:sp>
      <p:sp>
        <p:nvSpPr>
          <p:cNvPr id="28681" name="Rectangle 3"/>
          <p:cNvSpPr>
            <a:spLocks noGrp="1" noRot="1" noChangeArrowheads="1"/>
          </p:cNvSpPr>
          <p:nvPr>
            <p:ph type="body"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用类似于上一节的方法，以</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smtClean="0">
                <a:solidFill>
                  <a:srgbClr val="000000"/>
                </a:solidFill>
                <a:latin typeface="Times New Roman" panose="02020603050405020304" pitchFamily="18" charset="0"/>
                <a:cs typeface="Times New Roman" panose="02020603050405020304" pitchFamily="18" charset="0"/>
              </a:rPr>
              <a:t>代替</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zh-CN" sz="2800" dirty="0" smtClean="0">
                <a:solidFill>
                  <a:srgbClr val="000000"/>
                </a:solidFill>
                <a:latin typeface="Times New Roman" panose="02020603050405020304" pitchFamily="18" charset="0"/>
                <a:cs typeface="Times New Roman" panose="02020603050405020304" pitchFamily="18" charset="0"/>
              </a:rPr>
              <a:t>即可求得样本主成分</a:t>
            </a:r>
            <a:r>
              <a:rPr lang="zh-CN" altLang="zh-CN" sz="2800" dirty="0">
                <a:solidFill>
                  <a:srgbClr val="000000"/>
                </a:solidFill>
                <a:latin typeface="Times New Roman" panose="02020603050405020304" pitchFamily="18" charset="0"/>
                <a:cs typeface="Times New Roman" panose="02020603050405020304" pitchFamily="18" charset="0"/>
              </a:rPr>
              <a:t>。设</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为</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的特征值，</a:t>
            </a:r>
            <a:r>
              <a:rPr lang="en-US" altLang="zh-CN" sz="2800" dirty="0">
                <a:solidFill>
                  <a:srgbClr val="000000"/>
                </a:solidFill>
                <a:latin typeface="Times New Roman" panose="02020603050405020304" pitchFamily="18" charset="0"/>
                <a:cs typeface="Times New Roman" panose="02020603050405020304" pitchFamily="18" charset="0"/>
              </a:rPr>
              <a:t> </a:t>
            </a:r>
          </a:p>
          <a:p>
            <a:pPr>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为相应的单位特征向量，且彼此正交。则第</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样本主成分为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，它具有</a:t>
            </a:r>
            <a:r>
              <a:rPr lang="zh-CN" altLang="zh-CN" sz="2800" dirty="0" smtClean="0">
                <a:solidFill>
                  <a:srgbClr val="000000"/>
                </a:solidFill>
                <a:latin typeface="Times New Roman" panose="02020603050405020304" pitchFamily="18" charset="0"/>
                <a:cs typeface="Times New Roman" panose="02020603050405020304" pitchFamily="18" charset="0"/>
              </a:rPr>
              <a:t>样本方差</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各主成分之间的样本协方差为零。</a:t>
            </a:r>
            <a:endParaRPr lang="en-US" altLang="zh-CN" sz="2800" dirty="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在几何上，</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zh-CN" sz="2800" dirty="0" smtClean="0">
                <a:solidFill>
                  <a:srgbClr val="000000"/>
                </a:solidFill>
                <a:latin typeface="Times New Roman" panose="02020603050405020304" pitchFamily="18" charset="0"/>
                <a:cs typeface="Times New Roman" panose="02020603050405020304" pitchFamily="18" charset="0"/>
              </a:rPr>
              <a:t>个样本主成分的方向为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所在的方向，且彼此垂直。</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zh-CN" altLang="zh-CN" sz="2800" dirty="0" smtClean="0">
                <a:solidFill>
                  <a:srgbClr val="000000"/>
                </a:solidFill>
                <a:latin typeface="Times New Roman" panose="02020603050405020304" pitchFamily="18" charset="0"/>
                <a:cs typeface="Times New Roman" panose="02020603050405020304" pitchFamily="18" charset="0"/>
              </a:rPr>
              <a:t>个样品点在</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上的投影点最为分散，在其余</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上投影点的分散程度依次递减。</a:t>
            </a:r>
          </a:p>
        </p:txBody>
      </p:sp>
      <p:graphicFrame>
        <p:nvGraphicFramePr>
          <p:cNvPr id="28674" name="Object 7"/>
          <p:cNvGraphicFramePr>
            <a:graphicFrameLocks noChangeAspect="1"/>
          </p:cNvGraphicFramePr>
          <p:nvPr/>
        </p:nvGraphicFramePr>
        <p:xfrm>
          <a:off x="2124075" y="2349500"/>
          <a:ext cx="2908300" cy="546100"/>
        </p:xfrm>
        <a:graphic>
          <a:graphicData uri="http://schemas.openxmlformats.org/presentationml/2006/ole">
            <mc:AlternateContent xmlns:mc="http://schemas.openxmlformats.org/markup-compatibility/2006">
              <mc:Choice xmlns:v="urn:schemas-microsoft-com:vml" Requires="v">
                <p:oleObj spid="_x0000_s29237" name="Equation" r:id="rId3" imgW="2908080" imgH="545760" progId="Equation.DSMT4">
                  <p:embed/>
                </p:oleObj>
              </mc:Choice>
              <mc:Fallback>
                <p:oleObj name="Equation" r:id="rId3" imgW="2908080" imgH="5457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349500"/>
                        <a:ext cx="29083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8"/>
          <p:cNvGraphicFramePr>
            <a:graphicFrameLocks noChangeAspect="1"/>
          </p:cNvGraphicFramePr>
          <p:nvPr/>
        </p:nvGraphicFramePr>
        <p:xfrm>
          <a:off x="7235825" y="2420938"/>
          <a:ext cx="1435100" cy="508000"/>
        </p:xfrm>
        <a:graphic>
          <a:graphicData uri="http://schemas.openxmlformats.org/presentationml/2006/ole">
            <mc:AlternateContent xmlns:mc="http://schemas.openxmlformats.org/markup-compatibility/2006">
              <mc:Choice xmlns:v="urn:schemas-microsoft-com:vml" Requires="v">
                <p:oleObj spid="_x0000_s29238" name="Equation" r:id="rId5" imgW="1434960" imgH="507960" progId="Equation.DSMT4">
                  <p:embed/>
                </p:oleObj>
              </mc:Choice>
              <mc:Fallback>
                <p:oleObj name="Equation" r:id="rId5" imgW="1434960" imgH="50796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825" y="2420938"/>
                        <a:ext cx="1435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9"/>
          <p:cNvGraphicFramePr>
            <a:graphicFrameLocks noChangeAspect="1"/>
          </p:cNvGraphicFramePr>
          <p:nvPr/>
        </p:nvGraphicFramePr>
        <p:xfrm>
          <a:off x="1835150" y="3357563"/>
          <a:ext cx="1092200" cy="469900"/>
        </p:xfrm>
        <a:graphic>
          <a:graphicData uri="http://schemas.openxmlformats.org/presentationml/2006/ole">
            <mc:AlternateContent xmlns:mc="http://schemas.openxmlformats.org/markup-compatibility/2006">
              <mc:Choice xmlns:v="urn:schemas-microsoft-com:vml" Requires="v">
                <p:oleObj spid="_x0000_s29239" name="Equation" r:id="rId7" imgW="1091880" imgH="469800" progId="Equation.DSMT4">
                  <p:embed/>
                </p:oleObj>
              </mc:Choice>
              <mc:Fallback>
                <p:oleObj name="Equation" r:id="rId7" imgW="1091880" imgH="469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357563"/>
                        <a:ext cx="1092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10"/>
          <p:cNvGraphicFramePr>
            <a:graphicFrameLocks noChangeAspect="1"/>
          </p:cNvGraphicFramePr>
          <p:nvPr>
            <p:extLst>
              <p:ext uri="{D42A27DB-BD31-4B8C-83A1-F6EECF244321}">
                <p14:modId xmlns:p14="http://schemas.microsoft.com/office/powerpoint/2010/main" val="3214822091"/>
              </p:ext>
            </p:extLst>
          </p:nvPr>
        </p:nvGraphicFramePr>
        <p:xfrm>
          <a:off x="6305252" y="4221088"/>
          <a:ext cx="1435100" cy="508000"/>
        </p:xfrm>
        <a:graphic>
          <a:graphicData uri="http://schemas.openxmlformats.org/presentationml/2006/ole">
            <mc:AlternateContent xmlns:mc="http://schemas.openxmlformats.org/markup-compatibility/2006">
              <mc:Choice xmlns:v="urn:schemas-microsoft-com:vml" Requires="v">
                <p:oleObj spid="_x0000_s29240" name="Equation" r:id="rId9" imgW="1434960" imgH="507960" progId="Equation.DSMT4">
                  <p:embed/>
                </p:oleObj>
              </mc:Choice>
              <mc:Fallback>
                <p:oleObj name="Equation" r:id="rId9" imgW="1434960" imgH="50796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5252" y="4221088"/>
                        <a:ext cx="1435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1"/>
          <p:cNvGraphicFramePr>
            <a:graphicFrameLocks noChangeAspect="1"/>
          </p:cNvGraphicFramePr>
          <p:nvPr>
            <p:extLst>
              <p:ext uri="{D42A27DB-BD31-4B8C-83A1-F6EECF244321}">
                <p14:modId xmlns:p14="http://schemas.microsoft.com/office/powerpoint/2010/main" val="350063455"/>
              </p:ext>
            </p:extLst>
          </p:nvPr>
        </p:nvGraphicFramePr>
        <p:xfrm>
          <a:off x="3277443" y="5085184"/>
          <a:ext cx="1104900" cy="508000"/>
        </p:xfrm>
        <a:graphic>
          <a:graphicData uri="http://schemas.openxmlformats.org/presentationml/2006/ole">
            <mc:AlternateContent xmlns:mc="http://schemas.openxmlformats.org/markup-compatibility/2006">
              <mc:Choice xmlns:v="urn:schemas-microsoft-com:vml" Requires="v">
                <p:oleObj spid="_x0000_s29241" name="Equation" r:id="rId11" imgW="1104840" imgH="507960" progId="Equation.DSMT4">
                  <p:embed/>
                </p:oleObj>
              </mc:Choice>
              <mc:Fallback>
                <p:oleObj name="Equation" r:id="rId11" imgW="1104840" imgH="50796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7443" y="5085184"/>
                        <a:ext cx="1104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extLst>
              <p:ext uri="{D42A27DB-BD31-4B8C-83A1-F6EECF244321}">
                <p14:modId xmlns:p14="http://schemas.microsoft.com/office/powerpoint/2010/main" val="2509964838"/>
              </p:ext>
            </p:extLst>
          </p:nvPr>
        </p:nvGraphicFramePr>
        <p:xfrm>
          <a:off x="6228184" y="4709621"/>
          <a:ext cx="215900" cy="469900"/>
        </p:xfrm>
        <a:graphic>
          <a:graphicData uri="http://schemas.openxmlformats.org/presentationml/2006/ole">
            <mc:AlternateContent xmlns:mc="http://schemas.openxmlformats.org/markup-compatibility/2006">
              <mc:Choice xmlns:v="urn:schemas-microsoft-com:vml" Requires="v">
                <p:oleObj spid="_x0000_s29242" name="Equation" r:id="rId13" imgW="215640" imgH="469800" progId="Equation.DSMT4">
                  <p:embed/>
                </p:oleObj>
              </mc:Choice>
              <mc:Fallback>
                <p:oleObj name="Equation" r:id="rId13" imgW="215640" imgH="4698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8184" y="4709621"/>
                        <a:ext cx="215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D68957-EE93-4D3D-AF00-18A58257100B}" type="slidenum">
              <a:rPr lang="en-US" altLang="zh-CN"/>
              <a:pPr eaLnBrk="1" hangingPunct="1"/>
              <a:t>35</a:t>
            </a:fld>
            <a:endParaRPr lang="en-US" altLang="zh-CN"/>
          </a:p>
        </p:txBody>
      </p:sp>
      <p:graphicFrame>
        <p:nvGraphicFramePr>
          <p:cNvPr id="11" name="Object 7"/>
          <p:cNvGraphicFramePr>
            <a:graphicFrameLocks noChangeAspect="1"/>
          </p:cNvGraphicFramePr>
          <p:nvPr>
            <p:extLst>
              <p:ext uri="{D42A27DB-BD31-4B8C-83A1-F6EECF244321}">
                <p14:modId xmlns:p14="http://schemas.microsoft.com/office/powerpoint/2010/main" val="2880267345"/>
              </p:ext>
            </p:extLst>
          </p:nvPr>
        </p:nvGraphicFramePr>
        <p:xfrm>
          <a:off x="5810841" y="3299176"/>
          <a:ext cx="2133600" cy="508000"/>
        </p:xfrm>
        <a:graphic>
          <a:graphicData uri="http://schemas.openxmlformats.org/presentationml/2006/ole">
            <mc:AlternateContent xmlns:mc="http://schemas.openxmlformats.org/markup-compatibility/2006">
              <mc:Choice xmlns:v="urn:schemas-microsoft-com:vml" Requires="v">
                <p:oleObj spid="_x0000_s29243" name="Equation" r:id="rId15" imgW="2133360" imgH="507960" progId="Equation.DSMT4">
                  <p:embed/>
                </p:oleObj>
              </mc:Choice>
              <mc:Fallback>
                <p:oleObj name="Equation" r:id="rId15" imgW="2133360" imgH="507960" progId="Equation.DSMT4">
                  <p:embed/>
                  <p:pic>
                    <p:nvPicPr>
                      <p:cNvPr id="0" name=""/>
                      <p:cNvPicPr>
                        <a:picLocks noChangeAspect="1" noChangeArrowheads="1"/>
                      </p:cNvPicPr>
                      <p:nvPr/>
                    </p:nvPicPr>
                    <p:blipFill>
                      <a:blip r:embed="rId16"/>
                      <a:srcRect/>
                      <a:stretch>
                        <a:fillRect/>
                      </a:stretch>
                    </p:blipFill>
                    <p:spPr bwMode="auto">
                      <a:xfrm>
                        <a:off x="5810841" y="3299176"/>
                        <a:ext cx="2133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标题 1"/>
          <p:cNvSpPr>
            <a:spLocks noGrp="1"/>
          </p:cNvSpPr>
          <p:nvPr>
            <p:ph type="title"/>
          </p:nvPr>
        </p:nvSpPr>
        <p:spPr>
          <a:xfrm>
            <a:off x="301625" y="609600"/>
            <a:ext cx="8540750" cy="45719"/>
          </a:xfrm>
        </p:spPr>
        <p:txBody>
          <a:bodyPr/>
          <a:lstStyle/>
          <a:p>
            <a:endParaRPr lang="zh-CN" altLang="en-US" dirty="0" smtClean="0"/>
          </a:p>
        </p:txBody>
      </p:sp>
      <p:sp>
        <p:nvSpPr>
          <p:cNvPr id="29703" name="内容占位符 2"/>
          <p:cNvSpPr>
            <a:spLocks noGrp="1"/>
          </p:cNvSpPr>
          <p:nvPr>
            <p:ph idx="1"/>
          </p:nvPr>
        </p:nvSpPr>
        <p:spPr>
          <a:xfrm>
            <a:off x="301625" y="655320"/>
            <a:ext cx="8540750" cy="5443856"/>
          </a:xfrm>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总样本方差</a:t>
            </a:r>
          </a:p>
          <a:p>
            <a:pPr>
              <a:lnSpc>
                <a:spcPct val="200000"/>
              </a:lnSpc>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endParaRPr lang="zh-CN" altLang="zh-CN" sz="2800" smtClean="0">
              <a:solidFill>
                <a:srgbClr val="000000"/>
              </a:solidFill>
              <a:latin typeface="Times New Roman" panose="02020603050405020304" pitchFamily="18" charset="0"/>
              <a:cs typeface="Times New Roman" panose="02020603050405020304" pitchFamily="18" charset="0"/>
            </a:endParaRPr>
          </a:p>
          <a:p>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zh-CN" sz="2800" smtClean="0">
                <a:solidFill>
                  <a:srgbClr val="000000"/>
                </a:solidFill>
                <a:latin typeface="Times New Roman" panose="02020603050405020304" pitchFamily="18" charset="0"/>
                <a:cs typeface="Times New Roman" panose="02020603050405020304" pitchFamily="18" charset="0"/>
              </a:rPr>
              <a:t>与</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的样本相关系数</a:t>
            </a:r>
          </a:p>
          <a:p>
            <a:endParaRPr lang="en-US"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endParaRPr lang="zh-CN" altLang="zh-CN" sz="280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其中</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k</a:t>
            </a:r>
            <a:r>
              <a:rPr lang="en-US" altLang="zh-CN" sz="2800" smtClean="0">
                <a:solidFill>
                  <a:srgbClr val="000000"/>
                </a:solidFill>
                <a:latin typeface="Times New Roman" panose="02020603050405020304" pitchFamily="18" charset="0"/>
                <a:cs typeface="Times New Roman" panose="02020603050405020304" pitchFamily="18" charset="0"/>
              </a:rPr>
              <a:t>=1,2,…,</a:t>
            </a:r>
            <a:r>
              <a:rPr lang="en-US" altLang="zh-CN" sz="2800" i="1" smtClean="0">
                <a:solidFill>
                  <a:srgbClr val="000000"/>
                </a:solidFill>
                <a:latin typeface="Times New Roman" panose="02020603050405020304" pitchFamily="18" charset="0"/>
                <a:cs typeface="Times New Roman" panose="02020603050405020304" pitchFamily="18" charset="0"/>
              </a:rPr>
              <a:t>p</a:t>
            </a:r>
            <a:r>
              <a:rPr lang="zh-CN" altLang="zh-CN" sz="2800" smtClean="0">
                <a:solidFill>
                  <a:srgbClr val="000000"/>
                </a:solidFill>
                <a:latin typeface="Times New Roman" panose="02020603050405020304" pitchFamily="18" charset="0"/>
                <a:cs typeface="Times New Roman" panose="02020603050405020304" pitchFamily="18" charset="0"/>
              </a:rPr>
              <a:t>。</a:t>
            </a:r>
            <a:endParaRPr lang="zh-CN" altLang="en-US" sz="28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9698" name="Object 2"/>
          <p:cNvGraphicFramePr>
            <a:graphicFrameLocks noChangeAspect="1"/>
          </p:cNvGraphicFramePr>
          <p:nvPr>
            <p:extLst/>
          </p:nvPr>
        </p:nvGraphicFramePr>
        <p:xfrm>
          <a:off x="3563938" y="1205756"/>
          <a:ext cx="1803400" cy="927100"/>
        </p:xfrm>
        <a:graphic>
          <a:graphicData uri="http://schemas.openxmlformats.org/presentationml/2006/ole">
            <mc:AlternateContent xmlns:mc="http://schemas.openxmlformats.org/markup-compatibility/2006">
              <mc:Choice xmlns:v="urn:schemas-microsoft-com:vml" Requires="v">
                <p:oleObj spid="_x0000_s55310" name="Equation" r:id="rId3" imgW="1803240" imgH="927000" progId="Equation.DSMT4">
                  <p:embed/>
                </p:oleObj>
              </mc:Choice>
              <mc:Fallback>
                <p:oleObj name="Equation" r:id="rId3" imgW="1803240" imgH="927000" progId="Equation.DSMT4">
                  <p:embed/>
                  <p:pic>
                    <p:nvPicPr>
                      <p:cNvPr id="296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205756"/>
                        <a:ext cx="1803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3"/>
          <p:cNvGraphicFramePr>
            <a:graphicFrameLocks noChangeAspect="1"/>
          </p:cNvGraphicFramePr>
          <p:nvPr>
            <p:extLst/>
          </p:nvPr>
        </p:nvGraphicFramePr>
        <p:xfrm>
          <a:off x="1258888" y="2205112"/>
          <a:ext cx="342900" cy="431800"/>
        </p:xfrm>
        <a:graphic>
          <a:graphicData uri="http://schemas.openxmlformats.org/presentationml/2006/ole">
            <mc:AlternateContent xmlns:mc="http://schemas.openxmlformats.org/markup-compatibility/2006">
              <mc:Choice xmlns:v="urn:schemas-microsoft-com:vml" Requires="v">
                <p:oleObj spid="_x0000_s55311" name="Equation" r:id="rId5" imgW="342720" imgH="431640" progId="Equation.DSMT4">
                  <p:embed/>
                </p:oleObj>
              </mc:Choice>
              <mc:Fallback>
                <p:oleObj name="Equation" r:id="rId5" imgW="342720" imgH="431640" progId="Equation.DSMT4">
                  <p:embed/>
                  <p:pic>
                    <p:nvPicPr>
                      <p:cNvPr id="296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05112"/>
                        <a:ext cx="342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extLst/>
          </p:nvPr>
        </p:nvGraphicFramePr>
        <p:xfrm>
          <a:off x="2163763" y="2682875"/>
          <a:ext cx="4889500" cy="1168400"/>
        </p:xfrm>
        <a:graphic>
          <a:graphicData uri="http://schemas.openxmlformats.org/presentationml/2006/ole">
            <mc:AlternateContent xmlns:mc="http://schemas.openxmlformats.org/markup-compatibility/2006">
              <mc:Choice xmlns:v="urn:schemas-microsoft-com:vml" Requires="v">
                <p:oleObj spid="_x0000_s55312" name="Equation" r:id="rId7" imgW="4889160" imgH="1168200" progId="Equation.DSMT4">
                  <p:embed/>
                </p:oleObj>
              </mc:Choice>
              <mc:Fallback>
                <p:oleObj name="Equation" r:id="rId7" imgW="4889160" imgH="1168200" progId="Equation.DSMT4">
                  <p:embed/>
                  <p:pic>
                    <p:nvPicPr>
                      <p:cNvPr id="29700" name="Object 4"/>
                      <p:cNvPicPr>
                        <a:picLocks noChangeAspect="1" noChangeArrowheads="1"/>
                      </p:cNvPicPr>
                      <p:nvPr/>
                    </p:nvPicPr>
                    <p:blipFill>
                      <a:blip r:embed="rId8"/>
                      <a:srcRect/>
                      <a:stretch>
                        <a:fillRect/>
                      </a:stretch>
                    </p:blipFill>
                    <p:spPr bwMode="auto">
                      <a:xfrm>
                        <a:off x="2163763" y="2682875"/>
                        <a:ext cx="48895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extLst/>
          </p:nvPr>
        </p:nvGraphicFramePr>
        <p:xfrm>
          <a:off x="1463675" y="3802063"/>
          <a:ext cx="2755900" cy="711200"/>
        </p:xfrm>
        <a:graphic>
          <a:graphicData uri="http://schemas.openxmlformats.org/presentationml/2006/ole">
            <mc:AlternateContent xmlns:mc="http://schemas.openxmlformats.org/markup-compatibility/2006">
              <mc:Choice xmlns:v="urn:schemas-microsoft-com:vml" Requires="v">
                <p:oleObj spid="_x0000_s55313" name="Equation" r:id="rId9" imgW="2755800" imgH="711000" progId="Equation.DSMT4">
                  <p:embed/>
                </p:oleObj>
              </mc:Choice>
              <mc:Fallback>
                <p:oleObj name="Equation" r:id="rId9" imgW="2755800" imgH="711000" progId="Equation.DSMT4">
                  <p:embed/>
                  <p:pic>
                    <p:nvPicPr>
                      <p:cNvPr id="29701" name="Object 5"/>
                      <p:cNvPicPr>
                        <a:picLocks noChangeAspect="1" noChangeArrowheads="1"/>
                      </p:cNvPicPr>
                      <p:nvPr/>
                    </p:nvPicPr>
                    <p:blipFill>
                      <a:blip r:embed="rId10"/>
                      <a:srcRect/>
                      <a:stretch>
                        <a:fillRect/>
                      </a:stretch>
                    </p:blipFill>
                    <p:spPr bwMode="auto">
                      <a:xfrm>
                        <a:off x="1463675" y="3802063"/>
                        <a:ext cx="2755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599C0-8FDB-4E56-BBEA-1FA1AD37671A}" type="slidenum">
              <a:rPr lang="en-US" altLang="zh-CN"/>
              <a:pPr eaLnBrk="1" hangingPunct="1"/>
              <a:t>36</a:t>
            </a:fld>
            <a:endParaRPr lang="en-US" altLang="zh-CN"/>
          </a:p>
        </p:txBody>
      </p:sp>
    </p:spTree>
    <p:extLst>
      <p:ext uri="{BB962C8B-B14F-4D97-AF65-F5344CB8AC3E}">
        <p14:creationId xmlns:p14="http://schemas.microsoft.com/office/powerpoint/2010/main" val="15879442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Rot="1" noChangeArrowheads="1"/>
          </p:cNvSpPr>
          <p:nvPr>
            <p:ph type="title"/>
          </p:nvPr>
        </p:nvSpPr>
        <p:spPr>
          <a:xfrm>
            <a:off x="323850" y="476250"/>
            <a:ext cx="8540750" cy="1120776"/>
          </a:xfrm>
        </p:spPr>
        <p:txBody>
          <a:bodyPr/>
          <a:lstStyle/>
          <a:p>
            <a:pPr eaLnBrk="1" hangingPunct="1"/>
            <a:r>
              <a:rPr lang="zh-CN" altLang="en-US" sz="4000" dirty="0" smtClean="0"/>
              <a:t>主成分得分</a:t>
            </a:r>
          </a:p>
        </p:txBody>
      </p:sp>
      <p:sp>
        <p:nvSpPr>
          <p:cNvPr id="20487" name="Rectangle 3"/>
          <p:cNvSpPr>
            <a:spLocks noGrp="1" noRot="1" noChangeArrowheads="1"/>
          </p:cNvSpPr>
          <p:nvPr>
            <p:ph type="body" idx="1"/>
          </p:nvPr>
        </p:nvSpPr>
        <p:spPr>
          <a:xfrm>
            <a:off x="301625" y="1743076"/>
            <a:ext cx="8540750" cy="4356099"/>
          </a:xfrm>
        </p:spPr>
        <p:txBody>
          <a:bodyPr/>
          <a:lstStyle/>
          <a:p>
            <a:pPr eaLnBrk="1" hangingPunct="1">
              <a:lnSpc>
                <a:spcPct val="90000"/>
              </a:lnSpc>
              <a:defRPr/>
            </a:pPr>
            <a:r>
              <a:rPr lang="en-US" altLang="zh-CN" sz="2400" dirty="0" smtClean="0">
                <a:solidFill>
                  <a:srgbClr val="000000"/>
                </a:solidFill>
                <a:latin typeface="Times New Roman" pitchFamily="18" charset="0"/>
                <a:cs typeface="Times New Roman" pitchFamily="18" charset="0"/>
              </a:rPr>
              <a:t> </a:t>
            </a:r>
          </a:p>
          <a:p>
            <a:pPr eaLnBrk="1" hangingPunct="1">
              <a:lnSpc>
                <a:spcPct val="9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en-US" altLang="zh-CN" sz="2400" dirty="0">
              <a:solidFill>
                <a:srgbClr val="000000"/>
              </a:solidFill>
              <a:latin typeface="Times New Roman" pitchFamily="18" charset="0"/>
              <a:cs typeface="Times New Roman" pitchFamily="18" charset="0"/>
            </a:endParaRPr>
          </a:p>
          <a:p>
            <a:pPr eaLnBrk="1" hangingPunct="1">
              <a:lnSpc>
                <a:spcPct val="90000"/>
              </a:lnSpc>
              <a:defRPr/>
            </a:pPr>
            <a:r>
              <a:rPr lang="zh-CN" altLang="en-US" sz="2400" dirty="0" smtClean="0">
                <a:solidFill>
                  <a:srgbClr val="000000"/>
                </a:solidFill>
                <a:latin typeface="Times New Roman" pitchFamily="18" charset="0"/>
                <a:cs typeface="Times New Roman" pitchFamily="18" charset="0"/>
              </a:rPr>
              <a:t>中心化</a:t>
            </a:r>
            <a:r>
              <a:rPr lang="zh-CN" altLang="en-US" sz="2400" dirty="0">
                <a:solidFill>
                  <a:srgbClr val="000000"/>
                </a:solidFill>
                <a:latin typeface="Times New Roman" pitchFamily="18" charset="0"/>
                <a:cs typeface="Times New Roman" pitchFamily="18" charset="0"/>
              </a:rPr>
              <a:t>的第</a:t>
            </a:r>
            <a:r>
              <a:rPr lang="en-US" altLang="zh-CN" sz="2400" i="1" dirty="0" err="1" smtClean="0">
                <a:solidFill>
                  <a:srgbClr val="000000"/>
                </a:solidFill>
                <a:latin typeface="Times New Roman" pitchFamily="18" charset="0"/>
                <a:cs typeface="Times New Roman" pitchFamily="18" charset="0"/>
              </a:rPr>
              <a:t>i</a:t>
            </a:r>
            <a:r>
              <a:rPr lang="zh-CN" altLang="en-US" sz="2400" dirty="0" smtClean="0">
                <a:solidFill>
                  <a:srgbClr val="000000"/>
                </a:solidFill>
                <a:latin typeface="Times New Roman" pitchFamily="18" charset="0"/>
                <a:cs typeface="Times New Roman" pitchFamily="18" charset="0"/>
              </a:rPr>
              <a:t>主成分</a:t>
            </a: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zh-CN" altLang="en-US" sz="2400" dirty="0" smtClean="0">
              <a:solidFill>
                <a:srgbClr val="000000"/>
              </a:solidFill>
              <a:latin typeface="Times New Roman" pitchFamily="18" charset="0"/>
              <a:cs typeface="Times New Roman" pitchFamily="18" charset="0"/>
            </a:endParaRPr>
          </a:p>
          <a:p>
            <a:pPr eaLnBrk="1" hangingPunct="1">
              <a:lnSpc>
                <a:spcPct val="90000"/>
              </a:lnSpc>
              <a:defRPr/>
            </a:pPr>
            <a:r>
              <a:rPr lang="zh-CN" altLang="en-US" sz="2400" dirty="0" smtClean="0">
                <a:solidFill>
                  <a:srgbClr val="000000"/>
                </a:solidFill>
                <a:latin typeface="Times New Roman" pitchFamily="18" charset="0"/>
                <a:cs typeface="Times New Roman" pitchFamily="18" charset="0"/>
              </a:rPr>
              <a:t>若将各观测值</a:t>
            </a:r>
            <a:r>
              <a:rPr lang="en-US" altLang="zh-CN" sz="2400" b="1" i="1" dirty="0" err="1" smtClean="0">
                <a:solidFill>
                  <a:srgbClr val="000000"/>
                </a:solidFill>
                <a:latin typeface="Times New Roman" pitchFamily="18" charset="0"/>
                <a:cs typeface="Times New Roman" pitchFamily="18" charset="0"/>
              </a:rPr>
              <a:t>x</a:t>
            </a:r>
            <a:r>
              <a:rPr lang="en-US" altLang="zh-CN" sz="2400" i="1" baseline="-25000" dirty="0" err="1" smtClean="0">
                <a:solidFill>
                  <a:srgbClr val="000000"/>
                </a:solidFill>
                <a:latin typeface="Times New Roman" pitchFamily="18" charset="0"/>
                <a:cs typeface="Times New Roman" pitchFamily="18" charset="0"/>
              </a:rPr>
              <a:t>j</a:t>
            </a:r>
            <a:r>
              <a:rPr lang="zh-CN" altLang="en-US" sz="2400" dirty="0" smtClean="0">
                <a:solidFill>
                  <a:srgbClr val="000000"/>
                </a:solidFill>
                <a:latin typeface="Times New Roman" pitchFamily="18" charset="0"/>
                <a:cs typeface="Times New Roman" pitchFamily="18" charset="0"/>
              </a:rPr>
              <a:t>代替上式中的</a:t>
            </a:r>
            <a:r>
              <a:rPr lang="en-US" altLang="zh-CN" sz="2400" b="1"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，则第</a:t>
            </a:r>
            <a:r>
              <a:rPr lang="en-US" altLang="zh-CN" sz="2400" i="1" dirty="0" err="1" smtClean="0">
                <a:solidFill>
                  <a:srgbClr val="000000"/>
                </a:solidFill>
                <a:latin typeface="Times New Roman" pitchFamily="18" charset="0"/>
                <a:cs typeface="Times New Roman" pitchFamily="18" charset="0"/>
              </a:rPr>
              <a:t>i</a:t>
            </a:r>
            <a:r>
              <a:rPr lang="zh-CN" altLang="en-US" sz="2400" dirty="0" smtClean="0">
                <a:solidFill>
                  <a:srgbClr val="000000"/>
                </a:solidFill>
                <a:latin typeface="Times New Roman" pitchFamily="18" charset="0"/>
                <a:cs typeface="Times New Roman" pitchFamily="18" charset="0"/>
              </a:rPr>
              <a:t>主成分的值</a:t>
            </a:r>
          </a:p>
          <a:p>
            <a:pPr eaLnBrk="1" hangingPunct="1">
              <a:lnSpc>
                <a:spcPct val="90000"/>
              </a:lnSpc>
              <a:buFont typeface="Wingdings" panose="05000000000000000000" pitchFamily="2" charset="2"/>
              <a:buNone/>
              <a:defRPr/>
            </a:pPr>
            <a:endParaRPr lang="zh-CN" altLang="en-US" sz="24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称之为观测值</a:t>
            </a:r>
            <a:r>
              <a:rPr lang="en-US" altLang="zh-CN" sz="2400" b="1" i="1" dirty="0" err="1" smtClean="0">
                <a:solidFill>
                  <a:srgbClr val="000000"/>
                </a:solidFill>
                <a:latin typeface="Times New Roman" pitchFamily="18" charset="0"/>
                <a:cs typeface="Times New Roman" pitchFamily="18" charset="0"/>
              </a:rPr>
              <a:t>x</a:t>
            </a:r>
            <a:r>
              <a:rPr lang="en-US" altLang="zh-CN" sz="2400" i="1" baseline="-25000" dirty="0" err="1" smtClean="0">
                <a:solidFill>
                  <a:srgbClr val="000000"/>
                </a:solidFill>
                <a:latin typeface="Times New Roman" pitchFamily="18" charset="0"/>
                <a:cs typeface="Times New Roman" pitchFamily="18" charset="0"/>
              </a:rPr>
              <a:t>j</a:t>
            </a:r>
            <a:r>
              <a:rPr lang="zh-CN" altLang="en-US" sz="2400" dirty="0" smtClean="0">
                <a:solidFill>
                  <a:srgbClr val="000000"/>
                </a:solidFill>
                <a:latin typeface="Times New Roman" pitchFamily="18" charset="0"/>
                <a:cs typeface="Times New Roman" pitchFamily="18" charset="0"/>
              </a:rPr>
              <a:t>的</a:t>
            </a:r>
            <a:r>
              <a:rPr lang="zh-CN" altLang="en-US" sz="2400" dirty="0" smtClean="0">
                <a:solidFill>
                  <a:schemeClr val="accent6"/>
                </a:solidFill>
                <a:latin typeface="Times New Roman" pitchFamily="18" charset="0"/>
                <a:cs typeface="Times New Roman" pitchFamily="18" charset="0"/>
              </a:rPr>
              <a:t>第</a:t>
            </a:r>
            <a:r>
              <a:rPr lang="en-US" altLang="zh-CN" sz="2400" i="1" dirty="0" err="1" smtClean="0">
                <a:solidFill>
                  <a:schemeClr val="accent6"/>
                </a:solidFill>
                <a:latin typeface="Times New Roman" pitchFamily="18" charset="0"/>
                <a:cs typeface="Times New Roman" pitchFamily="18" charset="0"/>
              </a:rPr>
              <a:t>i</a:t>
            </a:r>
            <a:r>
              <a:rPr lang="zh-CN" altLang="en-US" sz="2400" dirty="0" smtClean="0">
                <a:solidFill>
                  <a:schemeClr val="accent6"/>
                </a:solidFill>
                <a:latin typeface="Times New Roman" pitchFamily="18" charset="0"/>
                <a:cs typeface="Times New Roman" pitchFamily="18" charset="0"/>
              </a:rPr>
              <a:t>主成分得分</a:t>
            </a:r>
            <a:r>
              <a:rPr lang="zh-CN" altLang="en-US" sz="2400" dirty="0" smtClean="0">
                <a:solidFill>
                  <a:srgbClr val="000000"/>
                </a:solidFill>
                <a:latin typeface="Times New Roman" pitchFamily="18" charset="0"/>
                <a:cs typeface="Times New Roman" pitchFamily="18" charset="0"/>
              </a:rPr>
              <a:t>。所有观测值的平均主成分得分</a:t>
            </a:r>
          </a:p>
        </p:txBody>
      </p:sp>
      <p:graphicFrame>
        <p:nvGraphicFramePr>
          <p:cNvPr id="30723" name="Object 13"/>
          <p:cNvGraphicFramePr>
            <a:graphicFrameLocks noChangeAspect="1"/>
          </p:cNvGraphicFramePr>
          <p:nvPr>
            <p:extLst>
              <p:ext uri="{D42A27DB-BD31-4B8C-83A1-F6EECF244321}">
                <p14:modId xmlns:p14="http://schemas.microsoft.com/office/powerpoint/2010/main" val="233502850"/>
              </p:ext>
            </p:extLst>
          </p:nvPr>
        </p:nvGraphicFramePr>
        <p:xfrm>
          <a:off x="2771800" y="3357240"/>
          <a:ext cx="3581400" cy="431800"/>
        </p:xfrm>
        <a:graphic>
          <a:graphicData uri="http://schemas.openxmlformats.org/presentationml/2006/ole">
            <mc:AlternateContent xmlns:mc="http://schemas.openxmlformats.org/markup-compatibility/2006">
              <mc:Choice xmlns:v="urn:schemas-microsoft-com:vml" Requires="v">
                <p:oleObj spid="_x0000_s31059" name="Equation" r:id="rId3" imgW="3581280" imgH="431640" progId="Equation.DSMT4">
                  <p:embed/>
                </p:oleObj>
              </mc:Choice>
              <mc:Fallback>
                <p:oleObj name="Equation" r:id="rId3" imgW="3581280" imgH="431640" progId="Equation.DSMT4">
                  <p:embed/>
                  <p:pic>
                    <p:nvPicPr>
                      <p:cNvPr id="0" name="Object 13"/>
                      <p:cNvPicPr>
                        <a:picLocks noChangeAspect="1" noChangeArrowheads="1"/>
                      </p:cNvPicPr>
                      <p:nvPr/>
                    </p:nvPicPr>
                    <p:blipFill>
                      <a:blip r:embed="rId4"/>
                      <a:srcRect/>
                      <a:stretch>
                        <a:fillRect/>
                      </a:stretch>
                    </p:blipFill>
                    <p:spPr bwMode="auto">
                      <a:xfrm>
                        <a:off x="2771800" y="3357240"/>
                        <a:ext cx="3581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14"/>
          <p:cNvGraphicFramePr>
            <a:graphicFrameLocks noChangeAspect="1"/>
          </p:cNvGraphicFramePr>
          <p:nvPr>
            <p:extLst>
              <p:ext uri="{D42A27DB-BD31-4B8C-83A1-F6EECF244321}">
                <p14:modId xmlns:p14="http://schemas.microsoft.com/office/powerpoint/2010/main" val="2874294026"/>
              </p:ext>
            </p:extLst>
          </p:nvPr>
        </p:nvGraphicFramePr>
        <p:xfrm>
          <a:off x="2659608" y="4149080"/>
          <a:ext cx="3784600" cy="482600"/>
        </p:xfrm>
        <a:graphic>
          <a:graphicData uri="http://schemas.openxmlformats.org/presentationml/2006/ole">
            <mc:AlternateContent xmlns:mc="http://schemas.openxmlformats.org/markup-compatibility/2006">
              <mc:Choice xmlns:v="urn:schemas-microsoft-com:vml" Requires="v">
                <p:oleObj spid="_x0000_s31060" name="Equation" r:id="rId5" imgW="3784320" imgH="482400" progId="Equation.DSMT4">
                  <p:embed/>
                </p:oleObj>
              </mc:Choice>
              <mc:Fallback>
                <p:oleObj name="Equation" r:id="rId5" imgW="3784320" imgH="482400" progId="Equation.DSMT4">
                  <p:embed/>
                  <p:pic>
                    <p:nvPicPr>
                      <p:cNvPr id="0" name="Object 14"/>
                      <p:cNvPicPr>
                        <a:picLocks noChangeAspect="1" noChangeArrowheads="1"/>
                      </p:cNvPicPr>
                      <p:nvPr/>
                    </p:nvPicPr>
                    <p:blipFill>
                      <a:blip r:embed="rId6"/>
                      <a:srcRect/>
                      <a:stretch>
                        <a:fillRect/>
                      </a:stretch>
                    </p:blipFill>
                    <p:spPr bwMode="auto">
                      <a:xfrm>
                        <a:off x="2659608" y="4149080"/>
                        <a:ext cx="3784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15"/>
          <p:cNvGraphicFramePr>
            <a:graphicFrameLocks noChangeAspect="1"/>
          </p:cNvGraphicFramePr>
          <p:nvPr>
            <p:extLst>
              <p:ext uri="{D42A27DB-BD31-4B8C-83A1-F6EECF244321}">
                <p14:modId xmlns:p14="http://schemas.microsoft.com/office/powerpoint/2010/main" val="2792259125"/>
              </p:ext>
            </p:extLst>
          </p:nvPr>
        </p:nvGraphicFramePr>
        <p:xfrm>
          <a:off x="1528763" y="5322912"/>
          <a:ext cx="6184900" cy="914400"/>
        </p:xfrm>
        <a:graphic>
          <a:graphicData uri="http://schemas.openxmlformats.org/presentationml/2006/ole">
            <mc:AlternateContent xmlns:mc="http://schemas.openxmlformats.org/markup-compatibility/2006">
              <mc:Choice xmlns:v="urn:schemas-microsoft-com:vml" Requires="v">
                <p:oleObj spid="_x0000_s31061" name="Equation" r:id="rId7" imgW="6184800" imgH="914400" progId="Equation.DSMT4">
                  <p:embed/>
                </p:oleObj>
              </mc:Choice>
              <mc:Fallback>
                <p:oleObj name="Equation" r:id="rId7" imgW="6184800" imgH="914400" progId="Equation.DSMT4">
                  <p:embed/>
                  <p:pic>
                    <p:nvPicPr>
                      <p:cNvPr id="0" name="Object 15"/>
                      <p:cNvPicPr>
                        <a:picLocks noChangeAspect="1" noChangeArrowheads="1"/>
                      </p:cNvPicPr>
                      <p:nvPr/>
                    </p:nvPicPr>
                    <p:blipFill>
                      <a:blip r:embed="rId8"/>
                      <a:srcRect/>
                      <a:stretch>
                        <a:fillRect/>
                      </a:stretch>
                    </p:blipFill>
                    <p:spPr bwMode="auto">
                      <a:xfrm>
                        <a:off x="1528763" y="5322912"/>
                        <a:ext cx="6184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4218C1-2595-4901-BCCF-090366BC2C6D}" type="slidenum">
              <a:rPr lang="en-US" altLang="zh-CN"/>
              <a:pPr eaLnBrk="1" hangingPunct="1"/>
              <a:t>37</a:t>
            </a:fld>
            <a:endParaRPr lang="en-US" altLang="zh-CN"/>
          </a:p>
        </p:txBody>
      </p:sp>
      <p:graphicFrame>
        <p:nvGraphicFramePr>
          <p:cNvPr id="8" name="Object 5"/>
          <p:cNvGraphicFramePr>
            <a:graphicFrameLocks noChangeAspect="1"/>
          </p:cNvGraphicFramePr>
          <p:nvPr>
            <p:extLst>
              <p:ext uri="{D42A27DB-BD31-4B8C-83A1-F6EECF244321}">
                <p14:modId xmlns:p14="http://schemas.microsoft.com/office/powerpoint/2010/main" val="3573373045"/>
              </p:ext>
            </p:extLst>
          </p:nvPr>
        </p:nvGraphicFramePr>
        <p:xfrm>
          <a:off x="2627784" y="1743844"/>
          <a:ext cx="3987800" cy="1181100"/>
        </p:xfrm>
        <a:graphic>
          <a:graphicData uri="http://schemas.openxmlformats.org/presentationml/2006/ole">
            <mc:AlternateContent xmlns:mc="http://schemas.openxmlformats.org/markup-compatibility/2006">
              <mc:Choice xmlns:v="urn:schemas-microsoft-com:vml" Requires="v">
                <p:oleObj spid="_x0000_s31062" name="Equation" r:id="rId9" imgW="3987720" imgH="1180800" progId="Equation.DSMT4">
                  <p:embed/>
                </p:oleObj>
              </mc:Choice>
              <mc:Fallback>
                <p:oleObj name="Equation" r:id="rId9" imgW="3987720" imgH="1180800" progId="Equation.DSMT4">
                  <p:embed/>
                  <p:pic>
                    <p:nvPicPr>
                      <p:cNvPr id="0" name=""/>
                      <p:cNvPicPr>
                        <a:picLocks noChangeAspect="1" noChangeArrowheads="1"/>
                      </p:cNvPicPr>
                      <p:nvPr/>
                    </p:nvPicPr>
                    <p:blipFill>
                      <a:blip r:embed="rId10"/>
                      <a:srcRect/>
                      <a:stretch>
                        <a:fillRect/>
                      </a:stretch>
                    </p:blipFill>
                    <p:spPr bwMode="auto">
                      <a:xfrm>
                        <a:off x="2627784" y="1743844"/>
                        <a:ext cx="39878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2"/>
          <p:cNvSpPr>
            <a:spLocks noGrp="1" noRot="1" noChangeArrowheads="1"/>
          </p:cNvSpPr>
          <p:nvPr>
            <p:ph type="title"/>
          </p:nvPr>
        </p:nvSpPr>
        <p:spPr/>
        <p:txBody>
          <a:bodyPr/>
          <a:lstStyle/>
          <a:p>
            <a:pPr eaLnBrk="1" hangingPunct="1"/>
            <a:r>
              <a:rPr lang="zh-CN" altLang="en-US" sz="4000" smtClean="0"/>
              <a:t>三、从   出发求主成分</a:t>
            </a:r>
          </a:p>
        </p:txBody>
      </p:sp>
      <p:sp>
        <p:nvSpPr>
          <p:cNvPr id="31754"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设样本相关阵    的</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个特征值为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为相应的正交单位特征向量，则第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样本主成分</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zh-CN" altLang="en-US" sz="2800" dirty="0" smtClean="0">
                <a:solidFill>
                  <a:srgbClr val="000000"/>
                </a:solidFill>
                <a:latin typeface="Times New Roman" panose="02020603050405020304" pitchFamily="18" charset="0"/>
                <a:cs typeface="Times New Roman" panose="02020603050405020304" pitchFamily="18" charset="0"/>
              </a:rPr>
              <a:t>    其中</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baseline="300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是各分量经（样本）标准化了的向量，即</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1746" name="Object 4"/>
          <p:cNvGraphicFramePr>
            <a:graphicFrameLocks noChangeAspect="1"/>
          </p:cNvGraphicFramePr>
          <p:nvPr/>
        </p:nvGraphicFramePr>
        <p:xfrm>
          <a:off x="3578225" y="857250"/>
          <a:ext cx="381000" cy="520700"/>
        </p:xfrm>
        <a:graphic>
          <a:graphicData uri="http://schemas.openxmlformats.org/presentationml/2006/ole">
            <mc:AlternateContent xmlns:mc="http://schemas.openxmlformats.org/markup-compatibility/2006">
              <mc:Choice xmlns:v="urn:schemas-microsoft-com:vml" Requires="v">
                <p:oleObj spid="_x0000_s32358" name="Equation" r:id="rId3" imgW="380880" imgH="520560" progId="Equation.DSMT4">
                  <p:embed/>
                </p:oleObj>
              </mc:Choice>
              <mc:Fallback>
                <p:oleObj name="Equation" r:id="rId3" imgW="380880" imgH="520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8225" y="85725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5"/>
          <p:cNvGraphicFramePr>
            <a:graphicFrameLocks noChangeAspect="1"/>
          </p:cNvGraphicFramePr>
          <p:nvPr/>
        </p:nvGraphicFramePr>
        <p:xfrm>
          <a:off x="2916238" y="1916113"/>
          <a:ext cx="279400" cy="381000"/>
        </p:xfrm>
        <a:graphic>
          <a:graphicData uri="http://schemas.openxmlformats.org/presentationml/2006/ole">
            <mc:AlternateContent xmlns:mc="http://schemas.openxmlformats.org/markup-compatibility/2006">
              <mc:Choice xmlns:v="urn:schemas-microsoft-com:vml" Requires="v">
                <p:oleObj spid="_x0000_s32359" name="Equation" r:id="rId5" imgW="279360" imgH="380880" progId="Equation.DSMT4">
                  <p:embed/>
                </p:oleObj>
              </mc:Choice>
              <mc:Fallback>
                <p:oleObj name="Equation" r:id="rId5" imgW="279360" imgH="3808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916113"/>
                        <a:ext cx="279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7"/>
          <p:cNvGraphicFramePr>
            <a:graphicFrameLocks noChangeAspect="1"/>
          </p:cNvGraphicFramePr>
          <p:nvPr>
            <p:extLst>
              <p:ext uri="{D42A27DB-BD31-4B8C-83A1-F6EECF244321}">
                <p14:modId xmlns:p14="http://schemas.microsoft.com/office/powerpoint/2010/main" val="3084504941"/>
              </p:ext>
            </p:extLst>
          </p:nvPr>
        </p:nvGraphicFramePr>
        <p:xfrm>
          <a:off x="5546725" y="1958181"/>
          <a:ext cx="2794000" cy="508000"/>
        </p:xfrm>
        <a:graphic>
          <a:graphicData uri="http://schemas.openxmlformats.org/presentationml/2006/ole">
            <mc:AlternateContent xmlns:mc="http://schemas.openxmlformats.org/markup-compatibility/2006">
              <mc:Choice xmlns:v="urn:schemas-microsoft-com:vml" Requires="v">
                <p:oleObj spid="_x0000_s32360" name="Equation" r:id="rId7" imgW="2793960" imgH="507960" progId="Equation.DSMT4">
                  <p:embed/>
                </p:oleObj>
              </mc:Choice>
              <mc:Fallback>
                <p:oleObj name="Equation" r:id="rId7" imgW="2793960" imgH="507960" progId="Equation.DSMT4">
                  <p:embed/>
                  <p:pic>
                    <p:nvPicPr>
                      <p:cNvPr id="0" name="Object 7"/>
                      <p:cNvPicPr>
                        <a:picLocks noChangeAspect="1" noChangeArrowheads="1"/>
                      </p:cNvPicPr>
                      <p:nvPr/>
                    </p:nvPicPr>
                    <p:blipFill>
                      <a:blip r:embed="rId8"/>
                      <a:srcRect/>
                      <a:stretch>
                        <a:fillRect/>
                      </a:stretch>
                    </p:blipFill>
                    <p:spPr bwMode="auto">
                      <a:xfrm>
                        <a:off x="5546725" y="1958181"/>
                        <a:ext cx="2794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8"/>
          <p:cNvGraphicFramePr>
            <a:graphicFrameLocks noChangeAspect="1"/>
          </p:cNvGraphicFramePr>
          <p:nvPr/>
        </p:nvGraphicFramePr>
        <p:xfrm>
          <a:off x="755650" y="2492375"/>
          <a:ext cx="1435100" cy="495300"/>
        </p:xfrm>
        <a:graphic>
          <a:graphicData uri="http://schemas.openxmlformats.org/presentationml/2006/ole">
            <mc:AlternateContent xmlns:mc="http://schemas.openxmlformats.org/markup-compatibility/2006">
              <mc:Choice xmlns:v="urn:schemas-microsoft-com:vml" Requires="v">
                <p:oleObj spid="_x0000_s32361" name="Equation" r:id="rId9" imgW="1434960" imgH="495000" progId="Equation.DSMT4">
                  <p:embed/>
                </p:oleObj>
              </mc:Choice>
              <mc:Fallback>
                <p:oleObj name="Equation" r:id="rId9" imgW="1434960" imgH="4950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2492375"/>
                        <a:ext cx="1435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10"/>
          <p:cNvGraphicFramePr>
            <a:graphicFrameLocks noChangeAspect="1"/>
          </p:cNvGraphicFramePr>
          <p:nvPr>
            <p:extLst>
              <p:ext uri="{D42A27DB-BD31-4B8C-83A1-F6EECF244321}">
                <p14:modId xmlns:p14="http://schemas.microsoft.com/office/powerpoint/2010/main" val="481528556"/>
              </p:ext>
            </p:extLst>
          </p:nvPr>
        </p:nvGraphicFramePr>
        <p:xfrm>
          <a:off x="2982913" y="3319463"/>
          <a:ext cx="3276600" cy="520700"/>
        </p:xfrm>
        <a:graphic>
          <a:graphicData uri="http://schemas.openxmlformats.org/presentationml/2006/ole">
            <mc:AlternateContent xmlns:mc="http://schemas.openxmlformats.org/markup-compatibility/2006">
              <mc:Choice xmlns:v="urn:schemas-microsoft-com:vml" Requires="v">
                <p:oleObj spid="_x0000_s32362" name="Equation" r:id="rId11" imgW="3276360" imgH="520560" progId="Equation.DSMT4">
                  <p:embed/>
                </p:oleObj>
              </mc:Choice>
              <mc:Fallback>
                <p:oleObj name="Equation" r:id="rId11" imgW="3276360" imgH="520560" progId="Equation.DSMT4">
                  <p:embed/>
                  <p:pic>
                    <p:nvPicPr>
                      <p:cNvPr id="0" name="Object 10"/>
                      <p:cNvPicPr>
                        <a:picLocks noChangeAspect="1" noChangeArrowheads="1"/>
                      </p:cNvPicPr>
                      <p:nvPr/>
                    </p:nvPicPr>
                    <p:blipFill>
                      <a:blip r:embed="rId12"/>
                      <a:srcRect/>
                      <a:stretch>
                        <a:fillRect/>
                      </a:stretch>
                    </p:blipFill>
                    <p:spPr bwMode="auto">
                      <a:xfrm>
                        <a:off x="2982913" y="3319463"/>
                        <a:ext cx="3276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12"/>
          <p:cNvGraphicFramePr>
            <a:graphicFrameLocks noChangeAspect="1"/>
          </p:cNvGraphicFramePr>
          <p:nvPr>
            <p:extLst>
              <p:ext uri="{D42A27DB-BD31-4B8C-83A1-F6EECF244321}">
                <p14:modId xmlns:p14="http://schemas.microsoft.com/office/powerpoint/2010/main" val="4151827917"/>
              </p:ext>
            </p:extLst>
          </p:nvPr>
        </p:nvGraphicFramePr>
        <p:xfrm>
          <a:off x="3455020" y="4508500"/>
          <a:ext cx="2197100" cy="508000"/>
        </p:xfrm>
        <a:graphic>
          <a:graphicData uri="http://schemas.openxmlformats.org/presentationml/2006/ole">
            <mc:AlternateContent xmlns:mc="http://schemas.openxmlformats.org/markup-compatibility/2006">
              <mc:Choice xmlns:v="urn:schemas-microsoft-com:vml" Requires="v">
                <p:oleObj spid="_x0000_s32363" name="Equation" r:id="rId13" imgW="2197080" imgH="507960" progId="Equation.DSMT4">
                  <p:embed/>
                </p:oleObj>
              </mc:Choice>
              <mc:Fallback>
                <p:oleObj name="Equation" r:id="rId13" imgW="2197080" imgH="50796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5020" y="4508500"/>
                        <a:ext cx="2197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13"/>
          <p:cNvGraphicFramePr>
            <a:graphicFrameLocks noChangeAspect="1"/>
          </p:cNvGraphicFramePr>
          <p:nvPr>
            <p:extLst>
              <p:ext uri="{D42A27DB-BD31-4B8C-83A1-F6EECF244321}">
                <p14:modId xmlns:p14="http://schemas.microsoft.com/office/powerpoint/2010/main" val="3678878113"/>
              </p:ext>
            </p:extLst>
          </p:nvPr>
        </p:nvGraphicFramePr>
        <p:xfrm>
          <a:off x="2566516" y="5229225"/>
          <a:ext cx="3949700" cy="596900"/>
        </p:xfrm>
        <a:graphic>
          <a:graphicData uri="http://schemas.openxmlformats.org/presentationml/2006/ole">
            <mc:AlternateContent xmlns:mc="http://schemas.openxmlformats.org/markup-compatibility/2006">
              <mc:Choice xmlns:v="urn:schemas-microsoft-com:vml" Requires="v">
                <p:oleObj spid="_x0000_s32364" name="Equation" r:id="rId15" imgW="3949560" imgH="596880" progId="Equation.DSMT4">
                  <p:embed/>
                </p:oleObj>
              </mc:Choice>
              <mc:Fallback>
                <p:oleObj name="Equation" r:id="rId15" imgW="3949560" imgH="59688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6516" y="5229225"/>
                        <a:ext cx="39497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174916-C815-40D3-BE68-65CFD45CC262}" type="slidenum">
              <a:rPr lang="en-US" altLang="zh-CN"/>
              <a:pPr eaLnBrk="1" hangingPunct="1"/>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标准化后的主成分得分</a:t>
            </a:r>
          </a:p>
        </p:txBody>
      </p:sp>
      <p:sp>
        <p:nvSpPr>
          <p:cNvPr id="32774" name="Rectangle 3"/>
          <p:cNvSpPr>
            <a:spLocks noGrp="1" noRot="1" noChangeArrowheads="1"/>
          </p:cNvSpPr>
          <p:nvPr>
            <p:ph type="body" idx="1"/>
          </p:nvPr>
        </p:nvSpPr>
        <p:spPr>
          <a:xfrm>
            <a:off x="301625" y="1844675"/>
            <a:ext cx="8540750" cy="4254500"/>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令</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将其代替上述公式中的</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baseline="300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，即得观测值</a:t>
            </a:r>
            <a:r>
              <a:rPr lang="en-US" altLang="zh-CN" sz="2800" b="1" i="1" dirty="0" err="1"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j</a:t>
            </a:r>
            <a:r>
              <a:rPr lang="zh-CN" altLang="en-US" sz="2800" dirty="0" smtClean="0">
                <a:solidFill>
                  <a:srgbClr val="000000"/>
                </a:solidFill>
                <a:latin typeface="Times New Roman" panose="02020603050405020304" pitchFamily="18" charset="0"/>
                <a:cs typeface="Times New Roman" panose="02020603050405020304" pitchFamily="18" charset="0"/>
              </a:rPr>
              <a:t>在第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主成分上的得分</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所有观测值的平均主成分得分</a:t>
            </a:r>
          </a:p>
        </p:txBody>
      </p:sp>
      <p:graphicFrame>
        <p:nvGraphicFramePr>
          <p:cNvPr id="32770" name="Object 5"/>
          <p:cNvGraphicFramePr>
            <a:graphicFrameLocks noChangeAspect="1"/>
          </p:cNvGraphicFramePr>
          <p:nvPr/>
        </p:nvGraphicFramePr>
        <p:xfrm>
          <a:off x="3368675" y="2349500"/>
          <a:ext cx="2324100" cy="546100"/>
        </p:xfrm>
        <a:graphic>
          <a:graphicData uri="http://schemas.openxmlformats.org/presentationml/2006/ole">
            <mc:AlternateContent xmlns:mc="http://schemas.openxmlformats.org/markup-compatibility/2006">
              <mc:Choice xmlns:v="urn:schemas-microsoft-com:vml" Requires="v">
                <p:oleObj spid="_x0000_s33031" name="Equation" r:id="rId3" imgW="2323800" imgH="545760" progId="Equation.DSMT4">
                  <p:embed/>
                </p:oleObj>
              </mc:Choice>
              <mc:Fallback>
                <p:oleObj name="Equation" r:id="rId3" imgW="2323800" imgH="5457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675" y="2349500"/>
                        <a:ext cx="23241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10"/>
          <p:cNvGraphicFramePr>
            <a:graphicFrameLocks noChangeAspect="1"/>
          </p:cNvGraphicFramePr>
          <p:nvPr>
            <p:extLst>
              <p:ext uri="{D42A27DB-BD31-4B8C-83A1-F6EECF244321}">
                <p14:modId xmlns:p14="http://schemas.microsoft.com/office/powerpoint/2010/main" val="3668313562"/>
              </p:ext>
            </p:extLst>
          </p:nvPr>
        </p:nvGraphicFramePr>
        <p:xfrm>
          <a:off x="2917825" y="3838575"/>
          <a:ext cx="3340100" cy="558800"/>
        </p:xfrm>
        <a:graphic>
          <a:graphicData uri="http://schemas.openxmlformats.org/presentationml/2006/ole">
            <mc:AlternateContent xmlns:mc="http://schemas.openxmlformats.org/markup-compatibility/2006">
              <mc:Choice xmlns:v="urn:schemas-microsoft-com:vml" Requires="v">
                <p:oleObj spid="_x0000_s33032" name="Equation" r:id="rId5" imgW="3340080" imgH="558720" progId="Equation.DSMT4">
                  <p:embed/>
                </p:oleObj>
              </mc:Choice>
              <mc:Fallback>
                <p:oleObj name="Equation" r:id="rId5" imgW="3340080" imgH="558720" progId="Equation.DSMT4">
                  <p:embed/>
                  <p:pic>
                    <p:nvPicPr>
                      <p:cNvPr id="0" name="Object 10"/>
                      <p:cNvPicPr>
                        <a:picLocks noChangeAspect="1" noChangeArrowheads="1"/>
                      </p:cNvPicPr>
                      <p:nvPr/>
                    </p:nvPicPr>
                    <p:blipFill>
                      <a:blip r:embed="rId6"/>
                      <a:srcRect/>
                      <a:stretch>
                        <a:fillRect/>
                      </a:stretch>
                    </p:blipFill>
                    <p:spPr bwMode="auto">
                      <a:xfrm>
                        <a:off x="2917825" y="3838575"/>
                        <a:ext cx="33401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11"/>
          <p:cNvGraphicFramePr>
            <a:graphicFrameLocks noChangeAspect="1"/>
          </p:cNvGraphicFramePr>
          <p:nvPr>
            <p:extLst>
              <p:ext uri="{D42A27DB-BD31-4B8C-83A1-F6EECF244321}">
                <p14:modId xmlns:p14="http://schemas.microsoft.com/office/powerpoint/2010/main" val="2438038747"/>
              </p:ext>
            </p:extLst>
          </p:nvPr>
        </p:nvGraphicFramePr>
        <p:xfrm>
          <a:off x="1725613" y="4797152"/>
          <a:ext cx="5803900" cy="889000"/>
        </p:xfrm>
        <a:graphic>
          <a:graphicData uri="http://schemas.openxmlformats.org/presentationml/2006/ole">
            <mc:AlternateContent xmlns:mc="http://schemas.openxmlformats.org/markup-compatibility/2006">
              <mc:Choice xmlns:v="urn:schemas-microsoft-com:vml" Requires="v">
                <p:oleObj spid="_x0000_s33033" name="Equation" r:id="rId7" imgW="5803560" imgH="888840" progId="Equation.DSMT4">
                  <p:embed/>
                </p:oleObj>
              </mc:Choice>
              <mc:Fallback>
                <p:oleObj name="Equation" r:id="rId7" imgW="5803560" imgH="8888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5613" y="4797152"/>
                        <a:ext cx="5803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F72BE8-CA22-42D4-865A-6B70A9759ABD}" type="slidenum">
              <a:rPr lang="en-US" altLang="zh-CN"/>
              <a:pPr eaLnBrk="1" hangingPunct="1"/>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4</a:t>
            </a:fld>
            <a:endParaRPr lang="en-US" altLang="zh-CN"/>
          </a:p>
        </p:txBody>
      </p:sp>
      <p:graphicFrame>
        <p:nvGraphicFramePr>
          <p:cNvPr id="8" name="内容占位符 7"/>
          <p:cNvGraphicFramePr>
            <a:graphicFrameLocks noGrp="1"/>
          </p:cNvGraphicFramePr>
          <p:nvPr>
            <p:ph idx="1"/>
            <p:extLst>
              <p:ext uri="{D42A27DB-BD31-4B8C-83A1-F6EECF244321}">
                <p14:modId xmlns:p14="http://schemas.microsoft.com/office/powerpoint/2010/main" val="958495505"/>
              </p:ext>
            </p:extLst>
          </p:nvPr>
        </p:nvGraphicFramePr>
        <p:xfrm>
          <a:off x="755576" y="605185"/>
          <a:ext cx="7704859" cy="5640039"/>
        </p:xfrm>
        <a:graphic>
          <a:graphicData uri="http://schemas.openxmlformats.org/drawingml/2006/table">
            <a:tbl>
              <a:tblPr/>
              <a:tblGrid>
                <a:gridCol w="1451640">
                  <a:extLst>
                    <a:ext uri="{9D8B030D-6E8A-4147-A177-3AD203B41FA5}">
                      <a16:colId xmlns:a16="http://schemas.microsoft.com/office/drawing/2014/main" val="20000"/>
                    </a:ext>
                  </a:extLst>
                </a:gridCol>
                <a:gridCol w="893317">
                  <a:extLst>
                    <a:ext uri="{9D8B030D-6E8A-4147-A177-3AD203B41FA5}">
                      <a16:colId xmlns:a16="http://schemas.microsoft.com/office/drawing/2014/main" val="20001"/>
                    </a:ext>
                  </a:extLst>
                </a:gridCol>
                <a:gridCol w="893317">
                  <a:extLst>
                    <a:ext uri="{9D8B030D-6E8A-4147-A177-3AD203B41FA5}">
                      <a16:colId xmlns:a16="http://schemas.microsoft.com/office/drawing/2014/main" val="20002"/>
                    </a:ext>
                  </a:extLst>
                </a:gridCol>
                <a:gridCol w="893317">
                  <a:extLst>
                    <a:ext uri="{9D8B030D-6E8A-4147-A177-3AD203B41FA5}">
                      <a16:colId xmlns:a16="http://schemas.microsoft.com/office/drawing/2014/main" val="20003"/>
                    </a:ext>
                  </a:extLst>
                </a:gridCol>
                <a:gridCol w="893317">
                  <a:extLst>
                    <a:ext uri="{9D8B030D-6E8A-4147-A177-3AD203B41FA5}">
                      <a16:colId xmlns:a16="http://schemas.microsoft.com/office/drawing/2014/main" val="20004"/>
                    </a:ext>
                  </a:extLst>
                </a:gridCol>
                <a:gridCol w="893317">
                  <a:extLst>
                    <a:ext uri="{9D8B030D-6E8A-4147-A177-3AD203B41FA5}">
                      <a16:colId xmlns:a16="http://schemas.microsoft.com/office/drawing/2014/main" val="20005"/>
                    </a:ext>
                  </a:extLst>
                </a:gridCol>
                <a:gridCol w="893317">
                  <a:extLst>
                    <a:ext uri="{9D8B030D-6E8A-4147-A177-3AD203B41FA5}">
                      <a16:colId xmlns:a16="http://schemas.microsoft.com/office/drawing/2014/main" val="20006"/>
                    </a:ext>
                  </a:extLst>
                </a:gridCol>
                <a:gridCol w="893317">
                  <a:extLst>
                    <a:ext uri="{9D8B030D-6E8A-4147-A177-3AD203B41FA5}">
                      <a16:colId xmlns:a16="http://schemas.microsoft.com/office/drawing/2014/main" val="20007"/>
                    </a:ext>
                  </a:extLst>
                </a:gridCol>
              </a:tblGrid>
              <a:tr h="263788">
                <a:tc>
                  <a:txBody>
                    <a:bodyPr/>
                    <a:lstStyle/>
                    <a:p>
                      <a:pPr algn="l" fontAlgn="b"/>
                      <a:r>
                        <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state</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i="1" dirty="0" smtClean="0">
                          <a:solidFill>
                            <a:srgbClr val="000000"/>
                          </a:solidFill>
                          <a:latin typeface="Times New Roman" panose="02020603050405020304" pitchFamily="18" charset="0"/>
                          <a:cs typeface="Times New Roman" panose="02020603050405020304" pitchFamily="18" charset="0"/>
                        </a:rPr>
                        <a:t>x</a:t>
                      </a:r>
                      <a:r>
                        <a:rPr lang="en-US" altLang="zh-CN" sz="1400" baseline="-25000" dirty="0" smtClean="0">
                          <a:solidFill>
                            <a:srgbClr val="000000"/>
                          </a:solidFill>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i="1" dirty="0" smtClean="0">
                          <a:solidFill>
                            <a:srgbClr val="000000"/>
                          </a:solidFill>
                          <a:latin typeface="Times New Roman" panose="02020603050405020304" pitchFamily="18" charset="0"/>
                          <a:cs typeface="Times New Roman" panose="02020603050405020304" pitchFamily="18" charset="0"/>
                        </a:rPr>
                        <a:t>x</a:t>
                      </a:r>
                      <a:r>
                        <a:rPr lang="en-US" altLang="zh-CN" sz="1400" baseline="-25000" dirty="0" smtClean="0">
                          <a:solidFill>
                            <a:srgbClr val="000000"/>
                          </a:solidFill>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Alabama</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25.2</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278.3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1135.5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1881.9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280.7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Alaska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1331.7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3369.8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753.3</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Arizona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138.2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312.3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2346.1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4467.4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439.5</a:t>
                      </a: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Arkansas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203.4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972.6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1862.1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183.4</a:t>
                      </a: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California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2139.4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3499.8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663.5</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263788">
                <a:tc>
                  <a:txBody>
                    <a:bodyPr/>
                    <a:lstStyle/>
                    <a:p>
                      <a:pPr algn="l" fontAlgn="b"/>
                      <a:r>
                        <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Colorado</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292.9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1935.2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3903.2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477.1</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Connecticut</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129.5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131.8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1346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2620.7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593.2</a:t>
                      </a:r>
                    </a:p>
                  </a:txBody>
                  <a:tcPr marL="7620" marR="7620" marT="7620" marB="0" anchor="b">
                    <a:lnL>
                      <a:noFill/>
                    </a:lnL>
                    <a:lnR>
                      <a:noFill/>
                    </a:lnR>
                    <a:lnT>
                      <a:noFill/>
                    </a:lnT>
                    <a:lnB>
                      <a:noFill/>
                    </a:lnB>
                  </a:tcPr>
                </a:tc>
                <a:extLst>
                  <a:ext uri="{0D108BD9-81ED-4DB2-BD59-A6C34878D82A}">
                    <a16:rowId xmlns:a16="http://schemas.microsoft.com/office/drawing/2014/main" val="10007"/>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Delaware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1682.6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3678.4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467</a:t>
                      </a:r>
                    </a:p>
                  </a:txBody>
                  <a:tcPr marL="7620" marR="7620" marT="7620" marB="0" anchor="b">
                    <a:lnL>
                      <a:noFill/>
                    </a:lnL>
                    <a:lnR>
                      <a:noFill/>
                    </a:lnR>
                    <a:lnT>
                      <a:noFill/>
                    </a:lnT>
                    <a:lnB>
                      <a:noFill/>
                    </a:lnB>
                  </a:tcPr>
                </a:tc>
                <a:extLst>
                  <a:ext uri="{0D108BD9-81ED-4DB2-BD59-A6C34878D82A}">
                    <a16:rowId xmlns:a16="http://schemas.microsoft.com/office/drawing/2014/main" val="10008"/>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Florida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187.9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449.1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1859.9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3840.5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351.4</a:t>
                      </a:r>
                    </a:p>
                  </a:txBody>
                  <a:tcPr marL="7620" marR="7620" marT="7620" marB="0" anchor="b">
                    <a:lnL>
                      <a:noFill/>
                    </a:lnL>
                    <a:lnR>
                      <a:noFill/>
                    </a:lnR>
                    <a:lnT>
                      <a:noFill/>
                    </a:lnT>
                    <a:lnB>
                      <a:noFill/>
                    </a:lnB>
                  </a:tcPr>
                </a:tc>
                <a:extLst>
                  <a:ext uri="{0D108BD9-81ED-4DB2-BD59-A6C34878D82A}">
                    <a16:rowId xmlns:a16="http://schemas.microsoft.com/office/drawing/2014/main" val="10009"/>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Georgia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256.5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1351.1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2170.2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297.9</a:t>
                      </a:r>
                    </a:p>
                  </a:txBody>
                  <a:tcPr marL="7620" marR="7620" marT="7620" marB="0" anchor="b">
                    <a:lnL>
                      <a:noFill/>
                    </a:lnL>
                    <a:lnR>
                      <a:noFill/>
                    </a:lnR>
                    <a:lnT>
                      <a:noFill/>
                    </a:lnT>
                    <a:lnB>
                      <a:noFill/>
                    </a:lnB>
                  </a:tcPr>
                </a:tc>
                <a:extLst>
                  <a:ext uri="{0D108BD9-81ED-4DB2-BD59-A6C34878D82A}">
                    <a16:rowId xmlns:a16="http://schemas.microsoft.com/office/drawing/2014/main" val="10010"/>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Hawaii</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1911.5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3920.4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489.4</a:t>
                      </a:r>
                    </a:p>
                  </a:txBody>
                  <a:tcPr marL="7620" marR="7620" marT="7620" marB="0" anchor="b">
                    <a:lnL>
                      <a:noFill/>
                    </a:lnL>
                    <a:lnR>
                      <a:noFill/>
                    </a:lnR>
                    <a:lnT>
                      <a:noFill/>
                    </a:lnT>
                    <a:lnB>
                      <a:noFill/>
                    </a:lnB>
                  </a:tcPr>
                </a:tc>
                <a:extLst>
                  <a:ext uri="{0D108BD9-81ED-4DB2-BD59-A6C34878D82A}">
                    <a16:rowId xmlns:a16="http://schemas.microsoft.com/office/drawing/2014/main" val="10011"/>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Idaho</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1050.8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2599.6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237.6</a:t>
                      </a:r>
                    </a:p>
                  </a:txBody>
                  <a:tcPr marL="7620" marR="7620" marT="7620" marB="0" anchor="b">
                    <a:lnL>
                      <a:noFill/>
                    </a:lnL>
                    <a:lnR>
                      <a:noFill/>
                    </a:lnR>
                    <a:lnT>
                      <a:noFill/>
                    </a:lnT>
                    <a:lnB>
                      <a:noFill/>
                    </a:lnB>
                  </a:tcPr>
                </a:tc>
                <a:extLst>
                  <a:ext uri="{0D108BD9-81ED-4DB2-BD59-A6C34878D82A}">
                    <a16:rowId xmlns:a16="http://schemas.microsoft.com/office/drawing/2014/main" val="10012"/>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Illinois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9.9</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211.3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2828.5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528.6</a:t>
                      </a:r>
                    </a:p>
                  </a:txBody>
                  <a:tcPr marL="7620" marR="7620" marT="7620" marB="0" anchor="b">
                    <a:lnL>
                      <a:noFill/>
                    </a:lnL>
                    <a:lnR>
                      <a:noFill/>
                    </a:lnR>
                    <a:lnT>
                      <a:noFill/>
                    </a:lnT>
                    <a:lnB>
                      <a:noFill/>
                    </a:lnB>
                  </a:tcPr>
                </a:tc>
                <a:extLst>
                  <a:ext uri="{0D108BD9-81ED-4DB2-BD59-A6C34878D82A}">
                    <a16:rowId xmlns:a16="http://schemas.microsoft.com/office/drawing/2014/main" val="10013"/>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Indiana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153.5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1086.2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2498.7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377.4</a:t>
                      </a:r>
                    </a:p>
                  </a:txBody>
                  <a:tcPr marL="7620" marR="7620" marT="7620" marB="0" anchor="b">
                    <a:lnL>
                      <a:noFill/>
                    </a:lnL>
                    <a:lnR>
                      <a:noFill/>
                    </a:lnR>
                    <a:lnT>
                      <a:noFill/>
                    </a:lnT>
                    <a:lnB>
                      <a:noFill/>
                    </a:lnB>
                  </a:tcPr>
                </a:tc>
                <a:extLst>
                  <a:ext uri="{0D108BD9-81ED-4DB2-BD59-A6C34878D82A}">
                    <a16:rowId xmlns:a16="http://schemas.microsoft.com/office/drawing/2014/main" val="10014"/>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Iowa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812.5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2685.1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219.9</a:t>
                      </a:r>
                    </a:p>
                  </a:txBody>
                  <a:tcPr marL="7620" marR="7620" marT="7620" marB="0" anchor="b">
                    <a:lnL>
                      <a:noFill/>
                    </a:lnL>
                    <a:lnR>
                      <a:noFill/>
                    </a:lnR>
                    <a:lnT>
                      <a:noFill/>
                    </a:lnT>
                    <a:lnB>
                      <a:noFill/>
                    </a:lnB>
                  </a:tcPr>
                </a:tc>
                <a:extLst>
                  <a:ext uri="{0D108BD9-81ED-4DB2-BD59-A6C34878D82A}">
                    <a16:rowId xmlns:a16="http://schemas.microsoft.com/office/drawing/2014/main" val="10015"/>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Kansas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1270.4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2739.3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244.3</a:t>
                      </a:r>
                    </a:p>
                  </a:txBody>
                  <a:tcPr marL="7620" marR="7620" marT="7620" marB="0" anchor="b">
                    <a:lnL>
                      <a:noFill/>
                    </a:lnL>
                    <a:lnR>
                      <a:noFill/>
                    </a:lnR>
                    <a:lnT>
                      <a:noFill/>
                    </a:lnT>
                    <a:lnB>
                      <a:noFill/>
                    </a:lnB>
                  </a:tcPr>
                </a:tc>
                <a:extLst>
                  <a:ext uri="{0D108BD9-81ED-4DB2-BD59-A6C34878D82A}">
                    <a16:rowId xmlns:a16="http://schemas.microsoft.com/office/drawing/2014/main" val="10016"/>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Kentucky</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872.2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1662.1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245.4</a:t>
                      </a:r>
                    </a:p>
                  </a:txBody>
                  <a:tcPr marL="7620" marR="7620" marT="7620" marB="0" anchor="b">
                    <a:lnL>
                      <a:noFill/>
                    </a:lnL>
                    <a:lnR>
                      <a:noFill/>
                    </a:lnR>
                    <a:lnT>
                      <a:noFill/>
                    </a:lnT>
                    <a:lnB>
                      <a:noFill/>
                    </a:lnB>
                  </a:tcPr>
                </a:tc>
                <a:extLst>
                  <a:ext uri="{0D108BD9-81ED-4DB2-BD59-A6C34878D82A}">
                    <a16:rowId xmlns:a16="http://schemas.microsoft.com/office/drawing/2014/main" val="10017"/>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Louisiana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1165.5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2469.9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337.7</a:t>
                      </a:r>
                    </a:p>
                  </a:txBody>
                  <a:tcPr marL="7620" marR="7620" marT="7620" marB="0" anchor="b">
                    <a:lnL>
                      <a:noFill/>
                    </a:lnL>
                    <a:lnR>
                      <a:noFill/>
                    </a:lnR>
                    <a:lnT>
                      <a:noFill/>
                    </a:lnT>
                    <a:lnB>
                      <a:noFill/>
                    </a:lnB>
                  </a:tcPr>
                </a:tc>
                <a:extLst>
                  <a:ext uri="{0D108BD9-81ED-4DB2-BD59-A6C34878D82A}">
                    <a16:rowId xmlns:a16="http://schemas.microsoft.com/office/drawing/2014/main" val="10018"/>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Maine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1253.1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2350.7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246.9</a:t>
                      </a:r>
                    </a:p>
                  </a:txBody>
                  <a:tcPr marL="7620" marR="7620" marT="7620" marB="0" anchor="b">
                    <a:lnL>
                      <a:noFill/>
                    </a:lnL>
                    <a:lnR>
                      <a:noFill/>
                    </a:lnR>
                    <a:lnT>
                      <a:noFill/>
                    </a:lnT>
                    <a:lnB>
                      <a:noFill/>
                    </a:lnB>
                  </a:tcPr>
                </a:tc>
                <a:extLst>
                  <a:ext uri="{0D108BD9-81ED-4DB2-BD59-A6C34878D82A}">
                    <a16:rowId xmlns:a16="http://schemas.microsoft.com/office/drawing/2014/main" val="10019"/>
                  </a:ext>
                </a:extLst>
              </a:tr>
              <a:tr h="364279">
                <a:tc>
                  <a:txBody>
                    <a:bodyPr/>
                    <a:lstStyle/>
                    <a:p>
                      <a:pPr algn="l"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1104851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四、主成分分析的应用</a:t>
            </a:r>
          </a:p>
        </p:txBody>
      </p:sp>
      <p:sp>
        <p:nvSpPr>
          <p:cNvPr id="50179"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dirty="0" smtClean="0">
                <a:solidFill>
                  <a:srgbClr val="000000"/>
                </a:solidFill>
              </a:rPr>
              <a:t>在本身作为目标的主成分分析中，我们首先应保证所提取的前几个主成分的累计贡献率达到一个较高的水平，其次对这些被提取的主成分必须都能够给出符合实际背景和意义的解释。</a:t>
            </a:r>
          </a:p>
          <a:p>
            <a:pPr eaLnBrk="1" hangingPunct="1"/>
            <a:r>
              <a:rPr lang="zh-CN" altLang="en-US" sz="2800" dirty="0" smtClean="0">
                <a:solidFill>
                  <a:srgbClr val="000000"/>
                </a:solidFill>
              </a:rPr>
              <a:t>主成分的解释其含义一般多少带有点模糊性，不像原始变量的含义那么清楚、确切，这是变量降维过程中不得不付出的代价。因此，提取的主成分个数</a:t>
            </a:r>
            <a:r>
              <a:rPr lang="en-US" altLang="zh-CN" sz="2800" i="1" dirty="0" smtClean="0">
                <a:solidFill>
                  <a:srgbClr val="000000"/>
                </a:solidFill>
                <a:latin typeface="Times New Roman" panose="02020603050405020304" pitchFamily="18" charset="0"/>
              </a:rPr>
              <a:t>m</a:t>
            </a:r>
            <a:r>
              <a:rPr lang="zh-CN" altLang="en-US" sz="2800" dirty="0" smtClean="0">
                <a:solidFill>
                  <a:srgbClr val="000000"/>
                </a:solidFill>
              </a:rPr>
              <a:t>通常应明显小于原始变量个数</a:t>
            </a:r>
            <a:r>
              <a:rPr lang="en-US" altLang="zh-CN" sz="2800" i="1" dirty="0" smtClean="0">
                <a:solidFill>
                  <a:srgbClr val="000000"/>
                </a:solidFill>
                <a:latin typeface="Times New Roman" panose="02020603050405020304" pitchFamily="18" charset="0"/>
              </a:rPr>
              <a:t>p</a:t>
            </a:r>
            <a:r>
              <a:rPr lang="zh-CN" altLang="en-US" sz="2800" dirty="0" smtClean="0">
                <a:solidFill>
                  <a:srgbClr val="000000"/>
                </a:solidFill>
              </a:rPr>
              <a:t>（除非</a:t>
            </a:r>
            <a:r>
              <a:rPr lang="en-US" altLang="zh-CN" sz="2800" i="1" dirty="0" smtClean="0">
                <a:solidFill>
                  <a:srgbClr val="000000"/>
                </a:solidFill>
                <a:latin typeface="Times New Roman" panose="02020603050405020304" pitchFamily="18" charset="0"/>
              </a:rPr>
              <a:t>p</a:t>
            </a:r>
            <a:r>
              <a:rPr lang="zh-CN" altLang="en-US" sz="2800" dirty="0" smtClean="0">
                <a:solidFill>
                  <a:srgbClr val="000000"/>
                </a:solidFill>
              </a:rPr>
              <a:t>本身较小），否则维数降低的“利”可能抵不过主成分含义不如原始变量清楚的“弊”。</a:t>
            </a:r>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B519A2-8953-4268-98CB-54CB67AC6269}" type="slidenum">
              <a:rPr lang="en-US" altLang="zh-CN"/>
              <a:pPr eaLnBrk="1" hangingPunct="1"/>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51203" name="Rectangle 3"/>
          <p:cNvSpPr>
            <a:spLocks noGrp="1" noRot="1" noChangeArrowheads="1"/>
          </p:cNvSpPr>
          <p:nvPr>
            <p:ph type="body" idx="1"/>
          </p:nvPr>
        </p:nvSpPr>
        <p:spPr>
          <a:xfrm>
            <a:off x="301625" y="609600"/>
            <a:ext cx="8540750" cy="5489575"/>
          </a:xfrm>
        </p:spPr>
        <p:txBody>
          <a:bodyPr/>
          <a:lstStyle/>
          <a:p>
            <a:pPr eaLnBrk="1" hangingPunct="1"/>
            <a:r>
              <a:rPr lang="zh-CN" altLang="en-US" sz="2800" dirty="0" smtClean="0">
                <a:solidFill>
                  <a:srgbClr val="000000"/>
                </a:solidFill>
              </a:rPr>
              <a:t>如果原始变量之间具有较高的相关性，则前面少数几个主成分的累计贡献率通常就能达到一个较高水平，也就是说，此时的累计贡献率通常较易得到满足。</a:t>
            </a:r>
          </a:p>
          <a:p>
            <a:pPr eaLnBrk="1" hangingPunct="1"/>
            <a:r>
              <a:rPr lang="zh-CN" altLang="en-US" sz="2800" dirty="0" smtClean="0">
                <a:solidFill>
                  <a:srgbClr val="000000"/>
                </a:solidFill>
              </a:rPr>
              <a:t>主成分分析的困难之处主要在于要能够给出主成分的较好解释，所提取的主成分中如有一个主成分解释不了，本身作为目的的整个主成分分析也就失败了。</a:t>
            </a:r>
          </a:p>
          <a:p>
            <a:pPr eaLnBrk="1" hangingPunct="1"/>
            <a:r>
              <a:rPr lang="zh-CN" altLang="en-US" sz="2800" dirty="0" smtClean="0">
                <a:solidFill>
                  <a:srgbClr val="000000"/>
                </a:solidFill>
              </a:rPr>
              <a:t>简单的说，该方法要应用得成功，一是靠原始变量的合理选取，二是靠“运气”。</a:t>
            </a:r>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00D1E1-04CA-4342-BE47-88FE5B1A47A6}" type="slidenum">
              <a:rPr lang="en-US" altLang="zh-CN"/>
              <a:pPr eaLnBrk="1" hangingPunct="1"/>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01625" y="609600"/>
            <a:ext cx="8540750" cy="46038"/>
          </a:xfrm>
        </p:spPr>
        <p:txBody>
          <a:bodyPr/>
          <a:lstStyle/>
          <a:p>
            <a:pPr eaLnBrk="1" hangingPunct="1"/>
            <a:r>
              <a:rPr lang="en-US" altLang="zh-CN" sz="4000" dirty="0" smtClean="0"/>
              <a:t>                                                                                                                                                                                                                                    </a:t>
            </a:r>
          </a:p>
        </p:txBody>
      </p:sp>
      <p:sp>
        <p:nvSpPr>
          <p:cNvPr id="50179" name="Rectangle 3"/>
          <p:cNvSpPr>
            <a:spLocks noGrp="1" noRot="1" noChangeArrowheads="1"/>
          </p:cNvSpPr>
          <p:nvPr>
            <p:ph type="body" idx="1"/>
          </p:nvPr>
        </p:nvSpPr>
        <p:spPr>
          <a:xfrm>
            <a:off x="301625" y="476672"/>
            <a:ext cx="8540750" cy="5622503"/>
          </a:xfrm>
        </p:spPr>
        <p:txBody>
          <a:bodyPr/>
          <a:lstStyle/>
          <a:p>
            <a:pPr eaLnBrk="1" hangingPunct="1">
              <a:defRPr/>
            </a:pPr>
            <a:r>
              <a:rPr lang="zh-CN" altLang="en-US" sz="2400" dirty="0" smtClean="0">
                <a:solidFill>
                  <a:schemeClr val="accent6"/>
                </a:solidFill>
              </a:rPr>
              <a:t>例</a:t>
            </a:r>
            <a:r>
              <a:rPr lang="en-US" altLang="zh-CN" sz="2400" dirty="0" smtClean="0">
                <a:solidFill>
                  <a:schemeClr val="accent6"/>
                </a:solidFill>
              </a:rPr>
              <a:t>7.3.1   </a:t>
            </a:r>
            <a:r>
              <a:rPr lang="zh-CN" altLang="en-US" sz="2400" dirty="0" smtClean="0">
                <a:solidFill>
                  <a:srgbClr val="000000"/>
                </a:solidFill>
                <a:latin typeface="Times New Roman" pitchFamily="18" charset="0"/>
                <a:cs typeface="Times New Roman" pitchFamily="18" charset="0"/>
              </a:rPr>
              <a:t>在制定服装标准的过程中，对</a:t>
            </a:r>
            <a:r>
              <a:rPr lang="en-US" altLang="zh-CN" sz="2400" dirty="0" smtClean="0">
                <a:solidFill>
                  <a:srgbClr val="000000"/>
                </a:solidFill>
                <a:latin typeface="Times New Roman" pitchFamily="18" charset="0"/>
                <a:cs typeface="Times New Roman" pitchFamily="18" charset="0"/>
              </a:rPr>
              <a:t>128</a:t>
            </a:r>
            <a:r>
              <a:rPr lang="zh-CN" altLang="en-US" sz="2400" dirty="0" smtClean="0">
                <a:solidFill>
                  <a:srgbClr val="000000"/>
                </a:solidFill>
                <a:latin typeface="Times New Roman" pitchFamily="18" charset="0"/>
                <a:cs typeface="Times New Roman" pitchFamily="18" charset="0"/>
              </a:rPr>
              <a:t>名成年男子的身材进行了测量，每人测得的指标中含有这样六项：</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：身高</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4</a:t>
            </a:r>
            <a:r>
              <a:rPr lang="zh-CN" altLang="en-US" sz="2400" dirty="0" smtClean="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手臂长</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a:t>
            </a:r>
            <a:r>
              <a:rPr lang="en-US" altLang="zh-CN" sz="2400" i="1" dirty="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zh-CN" altLang="en-US" sz="2400" dirty="0">
                <a:solidFill>
                  <a:srgbClr val="000000"/>
                </a:solidFill>
                <a:latin typeface="Times New Roman" pitchFamily="18" charset="0"/>
                <a:cs typeface="Times New Roman" pitchFamily="18" charset="0"/>
              </a:rPr>
              <a:t>：坐</a:t>
            </a:r>
            <a:r>
              <a:rPr lang="zh-CN" altLang="en-US" sz="2400" dirty="0" smtClean="0">
                <a:solidFill>
                  <a:srgbClr val="000000"/>
                </a:solidFill>
                <a:latin typeface="Times New Roman" pitchFamily="18" charset="0"/>
                <a:cs typeface="Times New Roman" pitchFamily="18" charset="0"/>
              </a:rPr>
              <a:t>高</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5</a:t>
            </a:r>
            <a:r>
              <a:rPr lang="zh-CN" altLang="en-US" sz="2400" dirty="0" smtClean="0">
                <a:solidFill>
                  <a:srgbClr val="000000"/>
                </a:solidFill>
                <a:latin typeface="Times New Roman" pitchFamily="18" charset="0"/>
                <a:cs typeface="Times New Roman" pitchFamily="18" charset="0"/>
              </a:rPr>
              <a:t>：肋围</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3</a:t>
            </a:r>
            <a:r>
              <a:rPr lang="zh-CN" altLang="en-US" sz="2400" dirty="0" smtClean="0">
                <a:solidFill>
                  <a:srgbClr val="000000"/>
                </a:solidFill>
                <a:latin typeface="Times New Roman" pitchFamily="18" charset="0"/>
                <a:cs typeface="Times New Roman" pitchFamily="18" charset="0"/>
              </a:rPr>
              <a:t>：胸围</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6</a:t>
            </a:r>
            <a:r>
              <a:rPr lang="zh-CN" altLang="en-US" sz="2400" dirty="0" smtClean="0">
                <a:solidFill>
                  <a:srgbClr val="000000"/>
                </a:solidFill>
                <a:latin typeface="Times New Roman" pitchFamily="18" charset="0"/>
                <a:cs typeface="Times New Roman" pitchFamily="18" charset="0"/>
              </a:rPr>
              <a:t>：腰围</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zh-CN" altLang="en-US" sz="2400" dirty="0" smtClean="0">
                <a:solidFill>
                  <a:srgbClr val="000000"/>
                </a:solidFill>
                <a:latin typeface="Times New Roman" pitchFamily="18" charset="0"/>
                <a:cs typeface="Times New Roman" pitchFamily="18" charset="0"/>
              </a:rPr>
              <a:t>    所得样本相关矩阵列于表</a:t>
            </a:r>
            <a:r>
              <a:rPr lang="en-US" altLang="zh-CN" sz="2400" dirty="0" smtClean="0">
                <a:solidFill>
                  <a:srgbClr val="000000"/>
                </a:solidFill>
                <a:latin typeface="Times New Roman" pitchFamily="18" charset="0"/>
                <a:cs typeface="Times New Roman" pitchFamily="18" charset="0"/>
              </a:rPr>
              <a:t>7.3.1</a:t>
            </a:r>
            <a:r>
              <a:rPr lang="zh-CN" altLang="en-US" sz="2400" dirty="0" smtClean="0">
                <a:solidFill>
                  <a:srgbClr val="000000"/>
                </a:solidFill>
                <a:latin typeface="Times New Roman" pitchFamily="18" charset="0"/>
                <a:cs typeface="Times New Roman" pitchFamily="18" charset="0"/>
              </a:rPr>
              <a:t>。 </a:t>
            </a:r>
          </a:p>
        </p:txBody>
      </p:sp>
      <p:graphicFrame>
        <p:nvGraphicFramePr>
          <p:cNvPr id="5" name="表格 4"/>
          <p:cNvGraphicFramePr>
            <a:graphicFrameLocks noGrp="1"/>
          </p:cNvGraphicFramePr>
          <p:nvPr>
            <p:extLst>
              <p:ext uri="{D42A27DB-BD31-4B8C-83A1-F6EECF244321}">
                <p14:modId xmlns:p14="http://schemas.microsoft.com/office/powerpoint/2010/main" val="1561380511"/>
              </p:ext>
            </p:extLst>
          </p:nvPr>
        </p:nvGraphicFramePr>
        <p:xfrm>
          <a:off x="611188" y="3429597"/>
          <a:ext cx="7921627" cy="2879723"/>
        </p:xfrm>
        <a:graphic>
          <a:graphicData uri="http://schemas.openxmlformats.org/drawingml/2006/table">
            <a:tbl>
              <a:tblPr/>
              <a:tblGrid>
                <a:gridCol w="1223099">
                  <a:extLst>
                    <a:ext uri="{9D8B030D-6E8A-4147-A177-3AD203B41FA5}">
                      <a16:colId xmlns:a16="http://schemas.microsoft.com/office/drawing/2014/main" val="20000"/>
                    </a:ext>
                  </a:extLst>
                </a:gridCol>
                <a:gridCol w="1164479">
                  <a:extLst>
                    <a:ext uri="{9D8B030D-6E8A-4147-A177-3AD203B41FA5}">
                      <a16:colId xmlns:a16="http://schemas.microsoft.com/office/drawing/2014/main" val="20001"/>
                    </a:ext>
                  </a:extLst>
                </a:gridCol>
                <a:gridCol w="1164479">
                  <a:extLst>
                    <a:ext uri="{9D8B030D-6E8A-4147-A177-3AD203B41FA5}">
                      <a16:colId xmlns:a16="http://schemas.microsoft.com/office/drawing/2014/main" val="20002"/>
                    </a:ext>
                  </a:extLst>
                </a:gridCol>
                <a:gridCol w="1150221">
                  <a:extLst>
                    <a:ext uri="{9D8B030D-6E8A-4147-A177-3AD203B41FA5}">
                      <a16:colId xmlns:a16="http://schemas.microsoft.com/office/drawing/2014/main" val="20003"/>
                    </a:ext>
                  </a:extLst>
                </a:gridCol>
                <a:gridCol w="1164479">
                  <a:extLst>
                    <a:ext uri="{9D8B030D-6E8A-4147-A177-3AD203B41FA5}">
                      <a16:colId xmlns:a16="http://schemas.microsoft.com/office/drawing/2014/main" val="20004"/>
                    </a:ext>
                  </a:extLst>
                </a:gridCol>
                <a:gridCol w="1028227">
                  <a:extLst>
                    <a:ext uri="{9D8B030D-6E8A-4147-A177-3AD203B41FA5}">
                      <a16:colId xmlns:a16="http://schemas.microsoft.com/office/drawing/2014/main" val="20005"/>
                    </a:ext>
                  </a:extLst>
                </a:gridCol>
                <a:gridCol w="1026643">
                  <a:extLst>
                    <a:ext uri="{9D8B030D-6E8A-4147-A177-3AD203B41FA5}">
                      <a16:colId xmlns:a16="http://schemas.microsoft.com/office/drawing/2014/main" val="20006"/>
                    </a:ext>
                  </a:extLst>
                </a:gridCol>
              </a:tblGrid>
              <a:tr h="411389">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3</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4</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5</a:t>
                      </a: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6</a:t>
                      </a: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0.79</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2"/>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3</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0.36</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0.31</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3"/>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4</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0.76</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0.55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0.35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4"/>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5</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0.25</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0.17</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0.64</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0.16</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5"/>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6</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0.51</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0.35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0.58</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0.38</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0.63</a:t>
                      </a:r>
                      <a:endParaRPr lang="zh-CN" sz="2000" kern="100">
                        <a:solidFill>
                          <a:srgbClr val="000000"/>
                        </a:solidFill>
                        <a:latin typeface="Calibri"/>
                        <a:ea typeface="宋体"/>
                        <a:cs typeface="Times New Roman"/>
                      </a:endParaRPr>
                    </a:p>
                  </a:txBody>
                  <a:tcPr marL="68586" marR="6858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2282" name="矩形 5"/>
          <p:cNvSpPr>
            <a:spLocks noChangeArrowheads="1"/>
          </p:cNvSpPr>
          <p:nvPr/>
        </p:nvSpPr>
        <p:spPr bwMode="auto">
          <a:xfrm>
            <a:off x="684213" y="2955354"/>
            <a:ext cx="67675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7.3.1		 </a:t>
            </a:r>
            <a:r>
              <a:rPr lang="zh-CN" altLang="zh-CN" sz="2000" dirty="0">
                <a:solidFill>
                  <a:srgbClr val="7030A0"/>
                </a:solidFill>
                <a:latin typeface="黑体" panose="02010600030101010101" pitchFamily="2" charset="-122"/>
                <a:ea typeface="黑体" panose="02010600030101010101" pitchFamily="2" charset="-122"/>
              </a:rPr>
              <a:t>男子身材六项指标的样本相关矩阵</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52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57C86A-20B6-42F8-A094-534C572B5843}" type="slidenum">
              <a:rPr lang="en-US" altLang="zh-CN"/>
              <a:pPr eaLnBrk="1" hangingPunct="1"/>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4"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380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pPr>
            <a:endParaRPr lang="zh-CN" altLang="en-US" sz="2800" smtClean="0">
              <a:solidFill>
                <a:srgbClr val="000000"/>
              </a:solidFill>
            </a:endParaRPr>
          </a:p>
        </p:txBody>
      </p:sp>
      <p:sp>
        <p:nvSpPr>
          <p:cNvPr id="33806" name="矩形 5"/>
          <p:cNvSpPr>
            <a:spLocks noChangeArrowheads="1"/>
          </p:cNvSpPr>
          <p:nvPr/>
        </p:nvSpPr>
        <p:spPr bwMode="auto">
          <a:xfrm>
            <a:off x="468313" y="908050"/>
            <a:ext cx="662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7.3.2		  </a:t>
            </a:r>
            <a:r>
              <a:rPr lang="zh-CN" altLang="zh-CN" sz="2000">
                <a:solidFill>
                  <a:srgbClr val="7030A0"/>
                </a:solidFill>
                <a:latin typeface="黑体" panose="02010600030101010101" pitchFamily="2" charset="-122"/>
                <a:ea typeface="黑体" panose="02010600030101010101" pitchFamily="2" charset="-122"/>
              </a:rPr>
              <a:t>的前三个特征值、特征向量以及贡献率</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3794" name="Object 6"/>
          <p:cNvGraphicFramePr>
            <a:graphicFrameLocks noChangeAspect="1"/>
          </p:cNvGraphicFramePr>
          <p:nvPr/>
        </p:nvGraphicFramePr>
        <p:xfrm>
          <a:off x="2411413" y="963613"/>
          <a:ext cx="228600" cy="304800"/>
        </p:xfrm>
        <a:graphic>
          <a:graphicData uri="http://schemas.openxmlformats.org/presentationml/2006/ole">
            <mc:AlternateContent xmlns:mc="http://schemas.openxmlformats.org/markup-compatibility/2006">
              <mc:Choice xmlns:v="urn:schemas-microsoft-com:vml" Requires="v">
                <p:oleObj spid="_x0000_s34696" name="Equation" r:id="rId3" imgW="228600" imgH="304560" progId="Equation.DSMT4">
                  <p:embed/>
                </p:oleObj>
              </mc:Choice>
              <mc:Fallback>
                <p:oleObj name="Equation" r:id="rId3" imgW="228600" imgH="3045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6361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表格 7"/>
          <p:cNvGraphicFramePr>
            <a:graphicFrameLocks noGrp="1"/>
          </p:cNvGraphicFramePr>
          <p:nvPr/>
        </p:nvGraphicFramePr>
        <p:xfrm>
          <a:off x="539750" y="1412875"/>
          <a:ext cx="8064500" cy="4032250"/>
        </p:xfrm>
        <a:graphic>
          <a:graphicData uri="http://schemas.openxmlformats.org/drawingml/2006/table">
            <a:tbl>
              <a:tblPr/>
              <a:tblGrid>
                <a:gridCol w="2042149">
                  <a:extLst>
                    <a:ext uri="{9D8B030D-6E8A-4147-A177-3AD203B41FA5}">
                      <a16:colId xmlns:a16="http://schemas.microsoft.com/office/drawing/2014/main" val="20000"/>
                    </a:ext>
                  </a:extLst>
                </a:gridCol>
                <a:gridCol w="2042149">
                  <a:extLst>
                    <a:ext uri="{9D8B030D-6E8A-4147-A177-3AD203B41FA5}">
                      <a16:colId xmlns:a16="http://schemas.microsoft.com/office/drawing/2014/main" val="20001"/>
                    </a:ext>
                  </a:extLst>
                </a:gridCol>
                <a:gridCol w="2069591">
                  <a:extLst>
                    <a:ext uri="{9D8B030D-6E8A-4147-A177-3AD203B41FA5}">
                      <a16:colId xmlns:a16="http://schemas.microsoft.com/office/drawing/2014/main" val="20002"/>
                    </a:ext>
                  </a:extLst>
                </a:gridCol>
                <a:gridCol w="1910611">
                  <a:extLst>
                    <a:ext uri="{9D8B030D-6E8A-4147-A177-3AD203B41FA5}">
                      <a16:colId xmlns:a16="http://schemas.microsoft.com/office/drawing/2014/main" val="20003"/>
                    </a:ext>
                  </a:extLst>
                </a:gridCol>
              </a:tblGrid>
              <a:tr h="403225">
                <a:tc>
                  <a:txBody>
                    <a:bodyPr/>
                    <a:lstStyle/>
                    <a:p>
                      <a:pPr algn="ctr">
                        <a:spcAft>
                          <a:spcPts val="0"/>
                        </a:spcAft>
                        <a:tabLst>
                          <a:tab pos="2637155" algn="ctr"/>
                          <a:tab pos="5274310" algn="r"/>
                        </a:tabLst>
                      </a:pPr>
                      <a:r>
                        <a:rPr lang="zh-CN" sz="1800" kern="100" dirty="0">
                          <a:solidFill>
                            <a:srgbClr val="000000"/>
                          </a:solidFill>
                          <a:latin typeface="Times New Roman"/>
                          <a:ea typeface="宋体"/>
                          <a:cs typeface="Times New Roman"/>
                        </a:rPr>
                        <a:t>特征向量</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dirty="0">
                        <a:solidFill>
                          <a:srgbClr val="000000"/>
                        </a:solidFill>
                        <a:latin typeface="Times New Roman"/>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a:solidFill>
                          <a:srgbClr val="000000"/>
                        </a:solidFill>
                        <a:latin typeface="Times New Roman"/>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a:solidFill>
                          <a:srgbClr val="000000"/>
                        </a:solidFill>
                        <a:latin typeface="Times New Roman"/>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身高</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0.469</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−0.365</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0.092</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坐</a:t>
                      </a:r>
                      <a:r>
                        <a:rPr lang="zh-CN" sz="1800" kern="100" dirty="0">
                          <a:solidFill>
                            <a:srgbClr val="000000"/>
                          </a:solidFill>
                          <a:latin typeface="Times New Roman"/>
                          <a:ea typeface="宋体"/>
                          <a:cs typeface="Courier New"/>
                        </a:rPr>
                        <a:t>高</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0.404</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−0.397</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0.613</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2"/>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胸围</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0.394</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0.397</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−0.279</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3"/>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手臂</a:t>
                      </a:r>
                      <a:r>
                        <a:rPr lang="zh-CN" sz="1800" kern="100" dirty="0">
                          <a:solidFill>
                            <a:srgbClr val="000000"/>
                          </a:solidFill>
                          <a:latin typeface="Times New Roman"/>
                          <a:ea typeface="宋体"/>
                          <a:cs typeface="Courier New"/>
                        </a:rPr>
                        <a:t>长</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0.408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−0.365</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−0.705</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4"/>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Times New Roman"/>
                        </a:rPr>
                        <a:t>     </a:t>
                      </a:r>
                      <a:r>
                        <a:rPr lang="zh-CN" altLang="en-US" sz="1800" kern="100" dirty="0" smtClean="0">
                          <a:solidFill>
                            <a:srgbClr val="000000"/>
                          </a:solidFill>
                          <a:latin typeface="Times New Roman"/>
                          <a:ea typeface="宋体"/>
                          <a:cs typeface="Times New Roman"/>
                        </a:rPr>
                        <a:t>：</a:t>
                      </a:r>
                      <a:r>
                        <a:rPr lang="zh-CN" sz="1800" kern="100" dirty="0" smtClean="0">
                          <a:solidFill>
                            <a:srgbClr val="000000"/>
                          </a:solidFill>
                          <a:latin typeface="Times New Roman"/>
                          <a:ea typeface="宋体"/>
                          <a:cs typeface="Times New Roman"/>
                        </a:rPr>
                        <a:t>肋</a:t>
                      </a:r>
                      <a:r>
                        <a:rPr lang="zh-CN" sz="1800" kern="100" dirty="0">
                          <a:solidFill>
                            <a:srgbClr val="000000"/>
                          </a:solidFill>
                          <a:latin typeface="Times New Roman"/>
                          <a:ea typeface="宋体"/>
                          <a:cs typeface="Times New Roman"/>
                        </a:rPr>
                        <a:t>围</a:t>
                      </a:r>
                      <a:endParaRPr lang="zh-CN" sz="1800" kern="100" dirty="0">
                        <a:solidFill>
                          <a:srgbClr val="000000"/>
                        </a:solidFill>
                        <a:latin typeface="Calibri"/>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0.337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0.569</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0.164</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5"/>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腰围</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0.427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0.308</a:t>
                      </a:r>
                      <a:endParaRPr lang="zh-CN" sz="1800" kern="100">
                        <a:solidFill>
                          <a:srgbClr val="000000"/>
                        </a:solidFill>
                        <a:latin typeface="宋体"/>
                        <a:ea typeface="宋体"/>
                        <a:cs typeface="Courier New"/>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0.119</a:t>
                      </a:r>
                      <a:endParaRPr lang="zh-CN" sz="1800" kern="100">
                        <a:solidFill>
                          <a:srgbClr val="000000"/>
                        </a:solidFill>
                        <a:latin typeface="宋体"/>
                        <a:ea typeface="宋体"/>
                        <a:cs typeface="Courier New"/>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3225">
                <a:tc>
                  <a:txBody>
                    <a:bodyPr/>
                    <a:lstStyle/>
                    <a:p>
                      <a:pPr algn="l">
                        <a:spcAft>
                          <a:spcPts val="0"/>
                        </a:spcAft>
                        <a:tabLst>
                          <a:tab pos="2637155" algn="ctr"/>
                          <a:tab pos="5274310" algn="r"/>
                        </a:tabLst>
                      </a:pPr>
                      <a:r>
                        <a:rPr lang="zh-CN" sz="1800" kern="100" dirty="0" smtClean="0">
                          <a:solidFill>
                            <a:srgbClr val="000000"/>
                          </a:solidFill>
                          <a:latin typeface="Times New Roman"/>
                          <a:ea typeface="宋体"/>
                          <a:cs typeface="Times New Roman"/>
                        </a:rPr>
                        <a:t>特征值</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3.287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1.406</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0.459</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3225">
                <a:tc>
                  <a:txBody>
                    <a:bodyPr/>
                    <a:lstStyle/>
                    <a:p>
                      <a:pPr algn="l">
                        <a:spcAft>
                          <a:spcPts val="0"/>
                        </a:spcAft>
                        <a:tabLst>
                          <a:tab pos="2637155" algn="ctr"/>
                          <a:tab pos="5274310" algn="r"/>
                        </a:tabLst>
                      </a:pPr>
                      <a:r>
                        <a:rPr lang="zh-CN" sz="1800" kern="100" dirty="0" smtClean="0">
                          <a:solidFill>
                            <a:srgbClr val="000000"/>
                          </a:solidFill>
                          <a:latin typeface="Times New Roman"/>
                          <a:ea typeface="宋体"/>
                          <a:cs typeface="Times New Roman"/>
                        </a:rPr>
                        <a:t>贡献率</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0.548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0.234</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0.077</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3225">
                <a:tc>
                  <a:txBody>
                    <a:bodyPr/>
                    <a:lstStyle/>
                    <a:p>
                      <a:pPr algn="l">
                        <a:spcAft>
                          <a:spcPts val="0"/>
                        </a:spcAft>
                        <a:tabLst>
                          <a:tab pos="2637155" algn="ctr"/>
                          <a:tab pos="5274310" algn="r"/>
                        </a:tabLst>
                      </a:pPr>
                      <a:r>
                        <a:rPr lang="zh-CN" sz="1800" kern="100" dirty="0">
                          <a:solidFill>
                            <a:srgbClr val="000000"/>
                          </a:solidFill>
                          <a:latin typeface="Times New Roman"/>
                          <a:ea typeface="宋体"/>
                          <a:cs typeface="Times New Roman"/>
                        </a:rPr>
                        <a:t>累计贡献率</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0.548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0.782</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0.859</a:t>
                      </a:r>
                      <a:endParaRPr lang="zh-CN" sz="1800" kern="100" dirty="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33795" name="Object 7"/>
          <p:cNvGraphicFramePr>
            <a:graphicFrameLocks noChangeAspect="1"/>
          </p:cNvGraphicFramePr>
          <p:nvPr/>
        </p:nvGraphicFramePr>
        <p:xfrm>
          <a:off x="611188" y="1844675"/>
          <a:ext cx="215900" cy="330200"/>
        </p:xfrm>
        <a:graphic>
          <a:graphicData uri="http://schemas.openxmlformats.org/presentationml/2006/ole">
            <mc:AlternateContent xmlns:mc="http://schemas.openxmlformats.org/markup-compatibility/2006">
              <mc:Choice xmlns:v="urn:schemas-microsoft-com:vml" Requires="v">
                <p:oleObj spid="_x0000_s34697" name="Equation" r:id="rId5" imgW="215640" imgH="330120" progId="Equation.DSMT4">
                  <p:embed/>
                </p:oleObj>
              </mc:Choice>
              <mc:Fallback>
                <p:oleObj name="Equation" r:id="rId5" imgW="215640" imgH="3301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844675"/>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8"/>
          <p:cNvGraphicFramePr>
            <a:graphicFrameLocks noChangeAspect="1"/>
          </p:cNvGraphicFramePr>
          <p:nvPr/>
        </p:nvGraphicFramePr>
        <p:xfrm>
          <a:off x="611188" y="2276475"/>
          <a:ext cx="228600" cy="330200"/>
        </p:xfrm>
        <a:graphic>
          <a:graphicData uri="http://schemas.openxmlformats.org/presentationml/2006/ole">
            <mc:AlternateContent xmlns:mc="http://schemas.openxmlformats.org/markup-compatibility/2006">
              <mc:Choice xmlns:v="urn:schemas-microsoft-com:vml" Requires="v">
                <p:oleObj spid="_x0000_s34698" name="Equation" r:id="rId7" imgW="228600" imgH="330120" progId="Equation.DSMT4">
                  <p:embed/>
                </p:oleObj>
              </mc:Choice>
              <mc:Fallback>
                <p:oleObj name="Equation" r:id="rId7" imgW="228600" imgH="33012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276475"/>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9"/>
          <p:cNvGraphicFramePr>
            <a:graphicFrameLocks noChangeAspect="1"/>
          </p:cNvGraphicFramePr>
          <p:nvPr/>
        </p:nvGraphicFramePr>
        <p:xfrm>
          <a:off x="611188" y="2667000"/>
          <a:ext cx="215900" cy="330200"/>
        </p:xfrm>
        <a:graphic>
          <a:graphicData uri="http://schemas.openxmlformats.org/presentationml/2006/ole">
            <mc:AlternateContent xmlns:mc="http://schemas.openxmlformats.org/markup-compatibility/2006">
              <mc:Choice xmlns:v="urn:schemas-microsoft-com:vml" Requires="v">
                <p:oleObj spid="_x0000_s34699" name="Equation" r:id="rId9" imgW="215640" imgH="330120" progId="Equation.DSMT4">
                  <p:embed/>
                </p:oleObj>
              </mc:Choice>
              <mc:Fallback>
                <p:oleObj name="Equation" r:id="rId9" imgW="215640" imgH="33012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26670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10"/>
          <p:cNvGraphicFramePr>
            <a:graphicFrameLocks noChangeAspect="1"/>
          </p:cNvGraphicFramePr>
          <p:nvPr/>
        </p:nvGraphicFramePr>
        <p:xfrm>
          <a:off x="611188" y="3027363"/>
          <a:ext cx="228600" cy="330200"/>
        </p:xfrm>
        <a:graphic>
          <a:graphicData uri="http://schemas.openxmlformats.org/presentationml/2006/ole">
            <mc:AlternateContent xmlns:mc="http://schemas.openxmlformats.org/markup-compatibility/2006">
              <mc:Choice xmlns:v="urn:schemas-microsoft-com:vml" Requires="v">
                <p:oleObj spid="_x0000_s34700" name="Equation" r:id="rId11" imgW="228600" imgH="330120" progId="Equation.DSMT4">
                  <p:embed/>
                </p:oleObj>
              </mc:Choice>
              <mc:Fallback>
                <p:oleObj name="Equation" r:id="rId11" imgW="228600" imgH="33012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027363"/>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11"/>
          <p:cNvGraphicFramePr>
            <a:graphicFrameLocks noChangeAspect="1"/>
          </p:cNvGraphicFramePr>
          <p:nvPr/>
        </p:nvGraphicFramePr>
        <p:xfrm>
          <a:off x="611188" y="3429000"/>
          <a:ext cx="215900" cy="330200"/>
        </p:xfrm>
        <a:graphic>
          <a:graphicData uri="http://schemas.openxmlformats.org/presentationml/2006/ole">
            <mc:AlternateContent xmlns:mc="http://schemas.openxmlformats.org/markup-compatibility/2006">
              <mc:Choice xmlns:v="urn:schemas-microsoft-com:vml" Requires="v">
                <p:oleObj spid="_x0000_s34701" name="Equation" r:id="rId13" imgW="215640" imgH="330120" progId="Equation.DSMT4">
                  <p:embed/>
                </p:oleObj>
              </mc:Choice>
              <mc:Fallback>
                <p:oleObj name="Equation" r:id="rId13" imgW="215640" imgH="33012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34290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12"/>
          <p:cNvGraphicFramePr>
            <a:graphicFrameLocks noChangeAspect="1"/>
          </p:cNvGraphicFramePr>
          <p:nvPr/>
        </p:nvGraphicFramePr>
        <p:xfrm>
          <a:off x="611188" y="3860800"/>
          <a:ext cx="215900" cy="330200"/>
        </p:xfrm>
        <a:graphic>
          <a:graphicData uri="http://schemas.openxmlformats.org/presentationml/2006/ole">
            <mc:AlternateContent xmlns:mc="http://schemas.openxmlformats.org/markup-compatibility/2006">
              <mc:Choice xmlns:v="urn:schemas-microsoft-com:vml" Requires="v">
                <p:oleObj spid="_x0000_s34702" name="Equation" r:id="rId15" imgW="215640" imgH="330120" progId="Equation.DSMT4">
                  <p:embed/>
                </p:oleObj>
              </mc:Choice>
              <mc:Fallback>
                <p:oleObj name="Equation" r:id="rId15" imgW="215640" imgH="33012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38608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13"/>
          <p:cNvGraphicFramePr>
            <a:graphicFrameLocks noChangeAspect="1"/>
          </p:cNvGraphicFramePr>
          <p:nvPr/>
        </p:nvGraphicFramePr>
        <p:xfrm>
          <a:off x="3563938" y="1514475"/>
          <a:ext cx="165100" cy="330200"/>
        </p:xfrm>
        <a:graphic>
          <a:graphicData uri="http://schemas.openxmlformats.org/presentationml/2006/ole">
            <mc:AlternateContent xmlns:mc="http://schemas.openxmlformats.org/markup-compatibility/2006">
              <mc:Choice xmlns:v="urn:schemas-microsoft-com:vml" Requires="v">
                <p:oleObj spid="_x0000_s34703" name="Equation" r:id="rId17" imgW="164880" imgH="330120" progId="Equation.DSMT4">
                  <p:embed/>
                </p:oleObj>
              </mc:Choice>
              <mc:Fallback>
                <p:oleObj name="Equation" r:id="rId17" imgW="164880" imgH="33012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938" y="1514475"/>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14"/>
          <p:cNvGraphicFramePr>
            <a:graphicFrameLocks noChangeAspect="1"/>
          </p:cNvGraphicFramePr>
          <p:nvPr/>
        </p:nvGraphicFramePr>
        <p:xfrm>
          <a:off x="5580063" y="1514475"/>
          <a:ext cx="190500" cy="330200"/>
        </p:xfrm>
        <a:graphic>
          <a:graphicData uri="http://schemas.openxmlformats.org/presentationml/2006/ole">
            <mc:AlternateContent xmlns:mc="http://schemas.openxmlformats.org/markup-compatibility/2006">
              <mc:Choice xmlns:v="urn:schemas-microsoft-com:vml" Requires="v">
                <p:oleObj spid="_x0000_s34704" name="Equation" r:id="rId19" imgW="190440" imgH="330120" progId="Equation.DSMT4">
                  <p:embed/>
                </p:oleObj>
              </mc:Choice>
              <mc:Fallback>
                <p:oleObj name="Equation" r:id="rId19" imgW="190440" imgH="33012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0063" y="1514475"/>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15"/>
          <p:cNvGraphicFramePr>
            <a:graphicFrameLocks noChangeAspect="1"/>
          </p:cNvGraphicFramePr>
          <p:nvPr/>
        </p:nvGraphicFramePr>
        <p:xfrm>
          <a:off x="7524750" y="1514475"/>
          <a:ext cx="177800" cy="330200"/>
        </p:xfrm>
        <a:graphic>
          <a:graphicData uri="http://schemas.openxmlformats.org/presentationml/2006/ole">
            <mc:AlternateContent xmlns:mc="http://schemas.openxmlformats.org/markup-compatibility/2006">
              <mc:Choice xmlns:v="urn:schemas-microsoft-com:vml" Requires="v">
                <p:oleObj spid="_x0000_s34705" name="Equation" r:id="rId21" imgW="177480" imgH="330120" progId="Equation.DSMT4">
                  <p:embed/>
                </p:oleObj>
              </mc:Choice>
              <mc:Fallback>
                <p:oleObj name="Equation" r:id="rId21" imgW="177480" imgH="33012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24750" y="1514475"/>
                        <a:ext cx="177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55" name="灯片编号占位符 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742FD2-B218-475B-BB7F-9656D8FF8B9D}" type="slidenum">
              <a:rPr lang="en-US" altLang="zh-CN"/>
              <a:pPr eaLnBrk="1" hangingPunct="1"/>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24583" name="Rectangle 3"/>
          <p:cNvSpPr>
            <a:spLocks noGrp="1" noRot="1" noChangeArrowheads="1"/>
          </p:cNvSpPr>
          <p:nvPr>
            <p:ph type="body" idx="1"/>
          </p:nvPr>
        </p:nvSpPr>
        <p:spPr>
          <a:xfrm>
            <a:off x="301625" y="549275"/>
            <a:ext cx="8540750" cy="5808663"/>
          </a:xfrm>
        </p:spPr>
        <p:txBody>
          <a:bodyPr/>
          <a:lstStyle/>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前三个主成分分别为</a:t>
            </a: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根据累计贡献率可考虑取前面两个或三个主成分。</a:t>
            </a: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称第一主成分为（</a:t>
            </a:r>
            <a:r>
              <a:rPr lang="zh-CN" altLang="en-US" sz="2800" dirty="0" smtClean="0">
                <a:solidFill>
                  <a:schemeClr val="accent6"/>
                </a:solidFill>
                <a:latin typeface="Times New Roman" pitchFamily="18" charset="0"/>
                <a:cs typeface="Times New Roman" pitchFamily="18" charset="0"/>
              </a:rPr>
              <a:t>身材</a:t>
            </a:r>
            <a:r>
              <a:rPr lang="zh-CN" altLang="en-US" sz="2800" dirty="0" smtClean="0">
                <a:solidFill>
                  <a:srgbClr val="000000"/>
                </a:solidFill>
                <a:latin typeface="Times New Roman" pitchFamily="18" charset="0"/>
                <a:cs typeface="Times New Roman" pitchFamily="18" charset="0"/>
              </a:rPr>
              <a:t>）</a:t>
            </a:r>
            <a:r>
              <a:rPr lang="zh-CN" altLang="en-US" sz="2800" dirty="0" smtClean="0">
                <a:solidFill>
                  <a:schemeClr val="accent6"/>
                </a:solidFill>
                <a:latin typeface="Times New Roman" pitchFamily="18" charset="0"/>
                <a:cs typeface="Times New Roman" pitchFamily="18" charset="0"/>
              </a:rPr>
              <a:t>大小成分</a:t>
            </a:r>
            <a:r>
              <a:rPr lang="zh-CN" altLang="en-US" sz="2800" dirty="0" smtClean="0">
                <a:solidFill>
                  <a:srgbClr val="000000"/>
                </a:solidFill>
                <a:latin typeface="Times New Roman" pitchFamily="18" charset="0"/>
                <a:cs typeface="Times New Roman" pitchFamily="18" charset="0"/>
              </a:rPr>
              <a:t>，称第二主成分为</a:t>
            </a:r>
            <a:r>
              <a:rPr lang="zh-CN" altLang="en-US" sz="2800" dirty="0" smtClean="0">
                <a:solidFill>
                  <a:schemeClr val="accent6"/>
                </a:solidFill>
                <a:latin typeface="Times New Roman" pitchFamily="18" charset="0"/>
                <a:cs typeface="Times New Roman" pitchFamily="18" charset="0"/>
              </a:rPr>
              <a:t>形状成分</a:t>
            </a:r>
            <a:r>
              <a:rPr lang="zh-CN" altLang="en-US" sz="2800" dirty="0" smtClean="0">
                <a:solidFill>
                  <a:srgbClr val="000000"/>
                </a:solidFill>
                <a:latin typeface="Times New Roman" pitchFamily="18" charset="0"/>
                <a:cs typeface="Times New Roman" pitchFamily="18" charset="0"/>
              </a:rPr>
              <a:t>（或</a:t>
            </a:r>
            <a:r>
              <a:rPr lang="zh-CN" altLang="en-US" sz="2800" dirty="0" smtClean="0">
                <a:solidFill>
                  <a:schemeClr val="accent6"/>
                </a:solidFill>
                <a:latin typeface="Times New Roman" pitchFamily="18" charset="0"/>
                <a:cs typeface="Times New Roman" pitchFamily="18" charset="0"/>
              </a:rPr>
              <a:t>胖瘦成分</a:t>
            </a:r>
            <a:r>
              <a:rPr lang="zh-CN" altLang="en-US" sz="2800" dirty="0" smtClean="0">
                <a:solidFill>
                  <a:srgbClr val="000000"/>
                </a:solidFill>
                <a:latin typeface="Times New Roman" pitchFamily="18" charset="0"/>
                <a:cs typeface="Times New Roman" pitchFamily="18" charset="0"/>
              </a:rPr>
              <a:t>），称第三主成分为</a:t>
            </a:r>
            <a:r>
              <a:rPr lang="zh-CN" altLang="en-US" sz="2800" dirty="0" smtClean="0">
                <a:solidFill>
                  <a:schemeClr val="accent6"/>
                </a:solidFill>
                <a:latin typeface="Times New Roman" pitchFamily="18" charset="0"/>
                <a:cs typeface="Times New Roman" pitchFamily="18" charset="0"/>
              </a:rPr>
              <a:t>臂长成分</a:t>
            </a:r>
            <a:r>
              <a:rPr lang="zh-CN" altLang="en-US" sz="2800" dirty="0" smtClean="0">
                <a:solidFill>
                  <a:srgbClr val="000000"/>
                </a:solidFill>
                <a:latin typeface="Times New Roman" pitchFamily="18" charset="0"/>
                <a:cs typeface="Times New Roman" pitchFamily="18" charset="0"/>
              </a:rPr>
              <a:t>。 </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可考虑取前两个主成分。</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由于    非常小，所以存在</a:t>
            </a:r>
            <a:r>
              <a:rPr lang="zh-CN" altLang="en-US" sz="2800" dirty="0" smtClean="0">
                <a:solidFill>
                  <a:schemeClr val="accent6"/>
                </a:solidFill>
                <a:latin typeface="Times New Roman" pitchFamily="18" charset="0"/>
                <a:cs typeface="Times New Roman" pitchFamily="18" charset="0"/>
              </a:rPr>
              <a:t>共线性关系</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Char char="Ø"/>
              <a:defRPr/>
            </a:pPr>
            <a:endParaRPr lang="zh-CN" altLang="en-US" sz="2800" dirty="0" smtClean="0">
              <a:solidFill>
                <a:srgbClr val="000000"/>
              </a:solidFill>
              <a:latin typeface="Times New Roman" pitchFamily="18" charset="0"/>
              <a:cs typeface="Times New Roman" pitchFamily="18" charset="0"/>
            </a:endParaRPr>
          </a:p>
        </p:txBody>
      </p:sp>
      <p:graphicFrame>
        <p:nvGraphicFramePr>
          <p:cNvPr id="34818" name="Object 5"/>
          <p:cNvGraphicFramePr>
            <a:graphicFrameLocks noChangeAspect="1"/>
          </p:cNvGraphicFramePr>
          <p:nvPr/>
        </p:nvGraphicFramePr>
        <p:xfrm>
          <a:off x="323850" y="1052513"/>
          <a:ext cx="8547100" cy="1549400"/>
        </p:xfrm>
        <a:graphic>
          <a:graphicData uri="http://schemas.openxmlformats.org/presentationml/2006/ole">
            <mc:AlternateContent xmlns:mc="http://schemas.openxmlformats.org/markup-compatibility/2006">
              <mc:Choice xmlns:v="urn:schemas-microsoft-com:vml" Requires="v">
                <p:oleObj spid="_x0000_s35154" name="Equation" r:id="rId3" imgW="8546760" imgH="1549080" progId="Equation.DSMT4">
                  <p:embed/>
                </p:oleObj>
              </mc:Choice>
              <mc:Fallback>
                <p:oleObj name="Equation" r:id="rId3" imgW="8546760" imgH="1549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85471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38B3BA-6E38-4156-81CC-9966795A7F05}" type="slidenum">
              <a:rPr lang="en-US" altLang="zh-CN"/>
              <a:pPr eaLnBrk="1" hangingPunct="1"/>
              <a:t>44</a:t>
            </a:fld>
            <a:endParaRPr lang="en-US" altLang="zh-CN"/>
          </a:p>
        </p:txBody>
      </p:sp>
      <p:graphicFrame>
        <p:nvGraphicFramePr>
          <p:cNvPr id="34819" name="Object 13"/>
          <p:cNvGraphicFramePr>
            <a:graphicFrameLocks noChangeAspect="1"/>
          </p:cNvGraphicFramePr>
          <p:nvPr>
            <p:extLst>
              <p:ext uri="{D42A27DB-BD31-4B8C-83A1-F6EECF244321}">
                <p14:modId xmlns:p14="http://schemas.microsoft.com/office/powerpoint/2010/main" val="4173131291"/>
              </p:ext>
            </p:extLst>
          </p:nvPr>
        </p:nvGraphicFramePr>
        <p:xfrm>
          <a:off x="755650" y="5013176"/>
          <a:ext cx="7708900" cy="469900"/>
        </p:xfrm>
        <a:graphic>
          <a:graphicData uri="http://schemas.openxmlformats.org/presentationml/2006/ole">
            <mc:AlternateContent xmlns:mc="http://schemas.openxmlformats.org/markup-compatibility/2006">
              <mc:Choice xmlns:v="urn:schemas-microsoft-com:vml" Requires="v">
                <p:oleObj spid="_x0000_s35155" name="Equation" r:id="rId5" imgW="7708680" imgH="469800" progId="Equation.DSMT4">
                  <p:embed/>
                </p:oleObj>
              </mc:Choice>
              <mc:Fallback>
                <p:oleObj name="Equation" r:id="rId5" imgW="7708680" imgH="4698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013176"/>
                        <a:ext cx="7708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15"/>
          <p:cNvGraphicFramePr>
            <a:graphicFrameLocks noChangeAspect="1"/>
          </p:cNvGraphicFramePr>
          <p:nvPr/>
        </p:nvGraphicFramePr>
        <p:xfrm>
          <a:off x="539750" y="5949950"/>
          <a:ext cx="8356600" cy="444500"/>
        </p:xfrm>
        <a:graphic>
          <a:graphicData uri="http://schemas.openxmlformats.org/presentationml/2006/ole">
            <mc:AlternateContent xmlns:mc="http://schemas.openxmlformats.org/markup-compatibility/2006">
              <mc:Choice xmlns:v="urn:schemas-microsoft-com:vml" Requires="v">
                <p:oleObj spid="_x0000_s35156" name="Equation" r:id="rId7" imgW="8356320" imgH="444240" progId="Equation.DSMT4">
                  <p:embed/>
                </p:oleObj>
              </mc:Choice>
              <mc:Fallback>
                <p:oleObj name="Equation" r:id="rId7" imgW="8356320" imgH="4442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949950"/>
                        <a:ext cx="8356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2276046410"/>
              </p:ext>
            </p:extLst>
          </p:nvPr>
        </p:nvGraphicFramePr>
        <p:xfrm>
          <a:off x="1475656" y="5517357"/>
          <a:ext cx="304800" cy="469900"/>
        </p:xfrm>
        <a:graphic>
          <a:graphicData uri="http://schemas.openxmlformats.org/presentationml/2006/ole">
            <mc:AlternateContent xmlns:mc="http://schemas.openxmlformats.org/markup-compatibility/2006">
              <mc:Choice xmlns:v="urn:schemas-microsoft-com:vml" Requires="v">
                <p:oleObj spid="_x0000_s35157" name="Equation" r:id="rId9" imgW="304560" imgH="469800" progId="Equation.DSMT4">
                  <p:embed/>
                </p:oleObj>
              </mc:Choice>
              <mc:Fallback>
                <p:oleObj name="Equation" r:id="rId9" imgW="304560" imgH="469800" progId="Equation.DSMT4">
                  <p:embed/>
                  <p:pic>
                    <p:nvPicPr>
                      <p:cNvPr id="0" name=""/>
                      <p:cNvPicPr>
                        <a:picLocks noChangeAspect="1" noChangeArrowheads="1"/>
                      </p:cNvPicPr>
                      <p:nvPr/>
                    </p:nvPicPr>
                    <p:blipFill>
                      <a:blip r:embed="rId10"/>
                      <a:srcRect/>
                      <a:stretch>
                        <a:fillRect/>
                      </a:stretch>
                    </p:blipFill>
                    <p:spPr bwMode="auto">
                      <a:xfrm>
                        <a:off x="1475656" y="5517357"/>
                        <a:ext cx="304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01625" y="476250"/>
            <a:ext cx="8540750" cy="73025"/>
          </a:xfrm>
        </p:spPr>
        <p:txBody>
          <a:bodyPr/>
          <a:lstStyle/>
          <a:p>
            <a:pPr eaLnBrk="1" hangingPunct="1"/>
            <a:endParaRPr lang="en-US" altLang="zh-CN" sz="4000" smtClean="0"/>
          </a:p>
        </p:txBody>
      </p:sp>
      <p:sp>
        <p:nvSpPr>
          <p:cNvPr id="47107" name="Rectangle 3"/>
          <p:cNvSpPr>
            <a:spLocks noGrp="1" noRot="1" noChangeArrowheads="1"/>
          </p:cNvSpPr>
          <p:nvPr>
            <p:ph type="body" idx="1"/>
          </p:nvPr>
        </p:nvSpPr>
        <p:spPr>
          <a:xfrm>
            <a:off x="301625" y="549275"/>
            <a:ext cx="8540750" cy="5549900"/>
          </a:xfrm>
        </p:spPr>
        <p:txBody>
          <a:bodyPr/>
          <a:lstStyle/>
          <a:p>
            <a:pPr eaLnBrk="1" hangingPunct="1">
              <a:lnSpc>
                <a:spcPct val="90000"/>
              </a:lnSpc>
              <a:defRPr/>
            </a:pPr>
            <a:r>
              <a:rPr lang="zh-CN" altLang="en-US"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7.3.2   </a:t>
            </a:r>
            <a:r>
              <a:rPr lang="zh-CN" altLang="en-US" sz="2800" dirty="0" smtClean="0">
                <a:solidFill>
                  <a:srgbClr val="000000"/>
                </a:solidFill>
                <a:latin typeface="Times New Roman" pitchFamily="18" charset="0"/>
                <a:cs typeface="Times New Roman" pitchFamily="18" charset="0"/>
              </a:rPr>
              <a:t>在习题</a:t>
            </a:r>
            <a:r>
              <a:rPr lang="en-US" altLang="zh-CN" sz="2800" dirty="0" smtClean="0">
                <a:solidFill>
                  <a:srgbClr val="000000"/>
                </a:solidFill>
                <a:latin typeface="Times New Roman" pitchFamily="18" charset="0"/>
                <a:cs typeface="Times New Roman" pitchFamily="18" charset="0"/>
              </a:rPr>
              <a:t>6.5</a:t>
            </a:r>
            <a:r>
              <a:rPr lang="zh-CN" altLang="en-US" sz="2800" dirty="0" smtClean="0">
                <a:solidFill>
                  <a:srgbClr val="000000"/>
                </a:solidFill>
                <a:latin typeface="Times New Roman" pitchFamily="18" charset="0"/>
                <a:cs typeface="Times New Roman" pitchFamily="18" charset="0"/>
              </a:rPr>
              <a:t>中，如下八项男子径赛运动记录：</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100</a:t>
            </a:r>
            <a:r>
              <a:rPr lang="zh-CN" altLang="en-US" sz="2800" dirty="0" smtClean="0">
                <a:solidFill>
                  <a:srgbClr val="000000"/>
                </a:solidFill>
                <a:latin typeface="Times New Roman" pitchFamily="18" charset="0"/>
                <a:cs typeface="Times New Roman" pitchFamily="18" charset="0"/>
              </a:rPr>
              <a:t>米（秒）</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5</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1500</a:t>
            </a:r>
            <a:r>
              <a:rPr lang="zh-CN" altLang="en-US" sz="2800" dirty="0" smtClean="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200</a:t>
            </a:r>
            <a:r>
              <a:rPr lang="zh-CN" altLang="en-US" sz="2800" dirty="0" smtClean="0">
                <a:solidFill>
                  <a:srgbClr val="000000"/>
                </a:solidFill>
                <a:latin typeface="Times New Roman" pitchFamily="18" charset="0"/>
                <a:cs typeface="Times New Roman" pitchFamily="18" charset="0"/>
              </a:rPr>
              <a:t>米（秒）</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6</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5000</a:t>
            </a:r>
            <a:r>
              <a:rPr lang="zh-CN" altLang="en-US" sz="2800" dirty="0" smtClean="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400</a:t>
            </a:r>
            <a:r>
              <a:rPr lang="zh-CN" altLang="en-US" sz="2800" dirty="0" smtClean="0">
                <a:solidFill>
                  <a:srgbClr val="000000"/>
                </a:solidFill>
                <a:latin typeface="Times New Roman" pitchFamily="18" charset="0"/>
                <a:cs typeface="Times New Roman" pitchFamily="18" charset="0"/>
              </a:rPr>
              <a:t>米（秒）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7</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10000</a:t>
            </a:r>
            <a:r>
              <a:rPr lang="zh-CN" altLang="en-US" sz="2800" dirty="0" smtClean="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4</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800</a:t>
            </a:r>
            <a:r>
              <a:rPr lang="zh-CN" altLang="en-US" sz="2800" dirty="0" smtClean="0">
                <a:solidFill>
                  <a:srgbClr val="000000"/>
                </a:solidFill>
                <a:latin typeface="Times New Roman" pitchFamily="18" charset="0"/>
                <a:cs typeface="Times New Roman" pitchFamily="18" charset="0"/>
              </a:rPr>
              <a:t>米（秒）</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8</a:t>
            </a:r>
            <a:r>
              <a:rPr lang="zh-CN" altLang="en-US" sz="2800" dirty="0" smtClean="0">
                <a:solidFill>
                  <a:srgbClr val="000000"/>
                </a:solidFill>
                <a:latin typeface="Times New Roman" pitchFamily="18" charset="0"/>
                <a:cs typeface="Times New Roman" pitchFamily="18" charset="0"/>
              </a:rPr>
              <a:t>：马拉松（分）</a:t>
            </a:r>
          </a:p>
        </p:txBody>
      </p:sp>
      <p:sp>
        <p:nvSpPr>
          <p:cNvPr id="53252" name="Rectangle 5"/>
          <p:cNvSpPr>
            <a:spLocks noChangeArrowheads="1"/>
          </p:cNvSpPr>
          <p:nvPr/>
        </p:nvSpPr>
        <p:spPr bwMode="auto">
          <a:xfrm>
            <a:off x="250825" y="3068638"/>
            <a:ext cx="799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7.3.3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八项男子径赛运动记录的样本相关矩阵</a:t>
            </a:r>
          </a:p>
        </p:txBody>
      </p:sp>
      <p:graphicFrame>
        <p:nvGraphicFramePr>
          <p:cNvPr id="6" name="表格 5"/>
          <p:cNvGraphicFramePr>
            <a:graphicFrameLocks noGrp="1"/>
          </p:cNvGraphicFramePr>
          <p:nvPr/>
        </p:nvGraphicFramePr>
        <p:xfrm>
          <a:off x="323850" y="3500438"/>
          <a:ext cx="8496301" cy="2808288"/>
        </p:xfrm>
        <a:graphic>
          <a:graphicData uri="http://schemas.openxmlformats.org/drawingml/2006/table">
            <a:tbl>
              <a:tblPr/>
              <a:tblGrid>
                <a:gridCol w="1041855">
                  <a:extLst>
                    <a:ext uri="{9D8B030D-6E8A-4147-A177-3AD203B41FA5}">
                      <a16:colId xmlns:a16="http://schemas.microsoft.com/office/drawing/2014/main" val="20000"/>
                    </a:ext>
                  </a:extLst>
                </a:gridCol>
                <a:gridCol w="990867">
                  <a:extLst>
                    <a:ext uri="{9D8B030D-6E8A-4147-A177-3AD203B41FA5}">
                      <a16:colId xmlns:a16="http://schemas.microsoft.com/office/drawing/2014/main" val="20001"/>
                    </a:ext>
                  </a:extLst>
                </a:gridCol>
                <a:gridCol w="990867">
                  <a:extLst>
                    <a:ext uri="{9D8B030D-6E8A-4147-A177-3AD203B41FA5}">
                      <a16:colId xmlns:a16="http://schemas.microsoft.com/office/drawing/2014/main" val="20002"/>
                    </a:ext>
                  </a:extLst>
                </a:gridCol>
                <a:gridCol w="980669">
                  <a:extLst>
                    <a:ext uri="{9D8B030D-6E8A-4147-A177-3AD203B41FA5}">
                      <a16:colId xmlns:a16="http://schemas.microsoft.com/office/drawing/2014/main" val="20003"/>
                    </a:ext>
                  </a:extLst>
                </a:gridCol>
                <a:gridCol w="990867">
                  <a:extLst>
                    <a:ext uri="{9D8B030D-6E8A-4147-A177-3AD203B41FA5}">
                      <a16:colId xmlns:a16="http://schemas.microsoft.com/office/drawing/2014/main" val="20004"/>
                    </a:ext>
                  </a:extLst>
                </a:gridCol>
                <a:gridCol w="875294">
                  <a:extLst>
                    <a:ext uri="{9D8B030D-6E8A-4147-A177-3AD203B41FA5}">
                      <a16:colId xmlns:a16="http://schemas.microsoft.com/office/drawing/2014/main" val="20005"/>
                    </a:ext>
                  </a:extLst>
                </a:gridCol>
                <a:gridCol w="875294">
                  <a:extLst>
                    <a:ext uri="{9D8B030D-6E8A-4147-A177-3AD203B41FA5}">
                      <a16:colId xmlns:a16="http://schemas.microsoft.com/office/drawing/2014/main" val="20006"/>
                    </a:ext>
                  </a:extLst>
                </a:gridCol>
                <a:gridCol w="875294">
                  <a:extLst>
                    <a:ext uri="{9D8B030D-6E8A-4147-A177-3AD203B41FA5}">
                      <a16:colId xmlns:a16="http://schemas.microsoft.com/office/drawing/2014/main" val="20007"/>
                    </a:ext>
                  </a:extLst>
                </a:gridCol>
                <a:gridCol w="875294">
                  <a:extLst>
                    <a:ext uri="{9D8B030D-6E8A-4147-A177-3AD203B41FA5}">
                      <a16:colId xmlns:a16="http://schemas.microsoft.com/office/drawing/2014/main" val="20008"/>
                    </a:ext>
                  </a:extLst>
                </a:gridCol>
              </a:tblGrid>
              <a:tr h="312032">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5</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6</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7</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8</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0.923</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2"/>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0.841</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0.851</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3"/>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0.756</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0.807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0.870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4"/>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5</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0.700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0.775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0.835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0.918</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5"/>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6</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0.619</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0.695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0.779</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0.864</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0.928</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6"/>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7</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0.633</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0.697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0.787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0.869</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0.935</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0.975</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7"/>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8</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0.520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0.596</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0.705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0.806</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0.866</a:t>
                      </a:r>
                      <a:endParaRPr lang="zh-CN" sz="1800" kern="10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0.932</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0.943</a:t>
                      </a:r>
                      <a:endParaRPr lang="zh-CN" sz="1800" kern="10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333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F926F4-6CB0-4BEF-920D-B62E8AE017D2}" type="slidenum">
              <a:rPr lang="en-US" altLang="zh-CN"/>
              <a:pPr eaLnBrk="1" hangingPunct="1"/>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4"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585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None/>
            </a:pPr>
            <a:endParaRPr lang="zh-CN" altLang="en-US" sz="2800" smtClean="0">
              <a:solidFill>
                <a:srgbClr val="000000"/>
              </a:solidFill>
            </a:endParaRPr>
          </a:p>
        </p:txBody>
      </p:sp>
      <p:sp>
        <p:nvSpPr>
          <p:cNvPr id="35856" name="矩形 5"/>
          <p:cNvSpPr>
            <a:spLocks noChangeArrowheads="1"/>
          </p:cNvSpPr>
          <p:nvPr/>
        </p:nvSpPr>
        <p:spPr bwMode="auto">
          <a:xfrm>
            <a:off x="395288" y="549275"/>
            <a:ext cx="662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7.3.4  	  </a:t>
            </a:r>
            <a:r>
              <a:rPr lang="zh-CN" altLang="zh-CN" sz="2000">
                <a:solidFill>
                  <a:srgbClr val="7030A0"/>
                </a:solidFill>
                <a:latin typeface="黑体" panose="02010600030101010101" pitchFamily="2" charset="-122"/>
                <a:ea typeface="黑体" panose="02010600030101010101" pitchFamily="2" charset="-122"/>
              </a:rPr>
              <a:t>的前三个特征值、特征向量以及贡献率</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5842" name="Object 2"/>
          <p:cNvGraphicFramePr>
            <a:graphicFrameLocks noChangeAspect="1"/>
          </p:cNvGraphicFramePr>
          <p:nvPr/>
        </p:nvGraphicFramePr>
        <p:xfrm>
          <a:off x="2339975" y="620713"/>
          <a:ext cx="228600" cy="304800"/>
        </p:xfrm>
        <a:graphic>
          <a:graphicData uri="http://schemas.openxmlformats.org/presentationml/2006/ole">
            <mc:AlternateContent xmlns:mc="http://schemas.openxmlformats.org/markup-compatibility/2006">
              <mc:Choice xmlns:v="urn:schemas-microsoft-com:vml" Requires="v">
                <p:oleObj spid="_x0000_s53306" name="Equation" r:id="rId3" imgW="228600" imgH="304560" progId="Equation.DSMT4">
                  <p:embed/>
                </p:oleObj>
              </mc:Choice>
              <mc:Fallback>
                <p:oleObj name="Equation" r:id="rId3" imgW="228600" imgH="304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62071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表格 7"/>
          <p:cNvGraphicFramePr>
            <a:graphicFrameLocks noGrp="1"/>
          </p:cNvGraphicFramePr>
          <p:nvPr/>
        </p:nvGraphicFramePr>
        <p:xfrm>
          <a:off x="323850" y="981075"/>
          <a:ext cx="8496300" cy="5257800"/>
        </p:xfrm>
        <a:graphic>
          <a:graphicData uri="http://schemas.openxmlformats.org/drawingml/2006/table">
            <a:tbl>
              <a:tblPr/>
              <a:tblGrid>
                <a:gridCol w="2151063">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179637">
                  <a:extLst>
                    <a:ext uri="{9D8B030D-6E8A-4147-A177-3AD203B41FA5}">
                      <a16:colId xmlns:a16="http://schemas.microsoft.com/office/drawing/2014/main" val="20002"/>
                    </a:ext>
                  </a:extLst>
                </a:gridCol>
                <a:gridCol w="2012950">
                  <a:extLst>
                    <a:ext uri="{9D8B030D-6E8A-4147-A177-3AD203B41FA5}">
                      <a16:colId xmlns:a16="http://schemas.microsoft.com/office/drawing/2014/main" val="20003"/>
                    </a:ext>
                  </a:extLst>
                </a:gridCol>
              </a:tblGrid>
              <a:tr h="43815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特征向量</a:t>
                      </a:r>
                      <a:endParaRPr kumimoji="0" lang="zh-CN" sz="1800" b="0" i="0" u="none" strike="noStrike" cap="none" normalizeH="0" baseline="0" smtClean="0">
                        <a:ln>
                          <a:noFill/>
                        </a:ln>
                        <a:solidFill>
                          <a:srgbClr val="000000"/>
                        </a:solidFill>
                        <a:effectLst/>
                        <a:latin typeface="宋体" pitchFamily="2" charset="-122"/>
                        <a:ea typeface="宋体" pitchFamily="2" charset="-122"/>
                        <a:cs typeface="Courier New" pitchFamily="49"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0.567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0.332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0.337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0.462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0.361</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0.356</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0.248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0.560</a:t>
                      </a:r>
                      <a:endPar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0.369</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0.012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0.532</a:t>
                      </a:r>
                      <a:endPar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1500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0.373</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−0.140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0.153</a:t>
                      </a:r>
                      <a:endPar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5000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0.364</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0.190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−0.307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0.182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马拉松</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0.342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−0.439</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0.263</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特征值</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6.622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0.878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0.159</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贡献率</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0.828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0.110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0.020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累计贡献率</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0.828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0.937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0.957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35843" name="Object 3"/>
          <p:cNvGraphicFramePr>
            <a:graphicFrameLocks noChangeAspect="1"/>
          </p:cNvGraphicFramePr>
          <p:nvPr/>
        </p:nvGraphicFramePr>
        <p:xfrm>
          <a:off x="395288" y="1484313"/>
          <a:ext cx="215900" cy="330200"/>
        </p:xfrm>
        <a:graphic>
          <a:graphicData uri="http://schemas.openxmlformats.org/presentationml/2006/ole">
            <mc:AlternateContent xmlns:mc="http://schemas.openxmlformats.org/markup-compatibility/2006">
              <mc:Choice xmlns:v="urn:schemas-microsoft-com:vml" Requires="v">
                <p:oleObj spid="_x0000_s53307" name="Equation" r:id="rId5" imgW="215640" imgH="330120" progId="Equation.DSMT4">
                  <p:embed/>
                </p:oleObj>
              </mc:Choice>
              <mc:Fallback>
                <p:oleObj name="Equation" r:id="rId5" imgW="215640" imgH="3301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484313"/>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395288" y="1916113"/>
          <a:ext cx="228600" cy="330200"/>
        </p:xfrm>
        <a:graphic>
          <a:graphicData uri="http://schemas.openxmlformats.org/presentationml/2006/ole">
            <mc:AlternateContent xmlns:mc="http://schemas.openxmlformats.org/markup-compatibility/2006">
              <mc:Choice xmlns:v="urn:schemas-microsoft-com:vml" Requires="v">
                <p:oleObj spid="_x0000_s53308" name="Equation" r:id="rId7" imgW="228600" imgH="330120" progId="Equation.DSMT4">
                  <p:embed/>
                </p:oleObj>
              </mc:Choice>
              <mc:Fallback>
                <p:oleObj name="Equation" r:id="rId7" imgW="22860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916113"/>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395288" y="2349500"/>
          <a:ext cx="215900" cy="330200"/>
        </p:xfrm>
        <a:graphic>
          <a:graphicData uri="http://schemas.openxmlformats.org/presentationml/2006/ole">
            <mc:AlternateContent xmlns:mc="http://schemas.openxmlformats.org/markup-compatibility/2006">
              <mc:Choice xmlns:v="urn:schemas-microsoft-com:vml" Requires="v">
                <p:oleObj spid="_x0000_s53309" name="Equation" r:id="rId9" imgW="215640" imgH="330120" progId="Equation.DSMT4">
                  <p:embed/>
                </p:oleObj>
              </mc:Choice>
              <mc:Fallback>
                <p:oleObj name="Equation" r:id="rId9" imgW="215640" imgH="33012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3495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395288" y="2781300"/>
          <a:ext cx="228600" cy="330200"/>
        </p:xfrm>
        <a:graphic>
          <a:graphicData uri="http://schemas.openxmlformats.org/presentationml/2006/ole">
            <mc:AlternateContent xmlns:mc="http://schemas.openxmlformats.org/markup-compatibility/2006">
              <mc:Choice xmlns:v="urn:schemas-microsoft-com:vml" Requires="v">
                <p:oleObj spid="_x0000_s53310" name="Equation" r:id="rId11" imgW="228600" imgH="330120" progId="Equation.DSMT4">
                  <p:embed/>
                </p:oleObj>
              </mc:Choice>
              <mc:Fallback>
                <p:oleObj name="Equation" r:id="rId11" imgW="228600" imgH="33012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781300"/>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ChangeAspect="1"/>
          </p:cNvGraphicFramePr>
          <p:nvPr/>
        </p:nvGraphicFramePr>
        <p:xfrm>
          <a:off x="395288" y="3213100"/>
          <a:ext cx="215900" cy="330200"/>
        </p:xfrm>
        <a:graphic>
          <a:graphicData uri="http://schemas.openxmlformats.org/presentationml/2006/ole">
            <mc:AlternateContent xmlns:mc="http://schemas.openxmlformats.org/markup-compatibility/2006">
              <mc:Choice xmlns:v="urn:schemas-microsoft-com:vml" Requires="v">
                <p:oleObj spid="_x0000_s53311" name="Equation" r:id="rId13" imgW="215640" imgH="330120" progId="Equation.DSMT4">
                  <p:embed/>
                </p:oleObj>
              </mc:Choice>
              <mc:Fallback>
                <p:oleObj name="Equation" r:id="rId13" imgW="215640" imgH="33012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2131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395288" y="3644900"/>
          <a:ext cx="215900" cy="330200"/>
        </p:xfrm>
        <a:graphic>
          <a:graphicData uri="http://schemas.openxmlformats.org/presentationml/2006/ole">
            <mc:AlternateContent xmlns:mc="http://schemas.openxmlformats.org/markup-compatibility/2006">
              <mc:Choice xmlns:v="urn:schemas-microsoft-com:vml" Requires="v">
                <p:oleObj spid="_x0000_s53312" name="Equation" r:id="rId15" imgW="215640" imgH="330120" progId="Equation.DSMT4">
                  <p:embed/>
                </p:oleObj>
              </mc:Choice>
              <mc:Fallback>
                <p:oleObj name="Equation" r:id="rId15" imgW="215640" imgH="33012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6449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p:cNvGraphicFramePr>
            <a:graphicFrameLocks noChangeAspect="1"/>
          </p:cNvGraphicFramePr>
          <p:nvPr/>
        </p:nvGraphicFramePr>
        <p:xfrm>
          <a:off x="3419475" y="1052513"/>
          <a:ext cx="165100" cy="330200"/>
        </p:xfrm>
        <a:graphic>
          <a:graphicData uri="http://schemas.openxmlformats.org/presentationml/2006/ole">
            <mc:AlternateContent xmlns:mc="http://schemas.openxmlformats.org/markup-compatibility/2006">
              <mc:Choice xmlns:v="urn:schemas-microsoft-com:vml" Requires="v">
                <p:oleObj spid="_x0000_s53313" name="Equation" r:id="rId17" imgW="164880" imgH="330120" progId="Equation.DSMT4">
                  <p:embed/>
                </p:oleObj>
              </mc:Choice>
              <mc:Fallback>
                <p:oleObj name="Equation" r:id="rId17" imgW="164880" imgH="33012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19475" y="1052513"/>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p:cNvGraphicFramePr>
            <a:graphicFrameLocks noChangeAspect="1"/>
          </p:cNvGraphicFramePr>
          <p:nvPr/>
        </p:nvGraphicFramePr>
        <p:xfrm>
          <a:off x="5580063" y="1052513"/>
          <a:ext cx="190500" cy="330200"/>
        </p:xfrm>
        <a:graphic>
          <a:graphicData uri="http://schemas.openxmlformats.org/presentationml/2006/ole">
            <mc:AlternateContent xmlns:mc="http://schemas.openxmlformats.org/markup-compatibility/2006">
              <mc:Choice xmlns:v="urn:schemas-microsoft-com:vml" Requires="v">
                <p:oleObj spid="_x0000_s53314" name="Equation" r:id="rId19" imgW="190440" imgH="330120" progId="Equation.DSMT4">
                  <p:embed/>
                </p:oleObj>
              </mc:Choice>
              <mc:Fallback>
                <p:oleObj name="Equation" r:id="rId19" imgW="190440" imgH="33012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0063" y="1052513"/>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1" name="Object 11"/>
          <p:cNvGraphicFramePr>
            <a:graphicFrameLocks noChangeAspect="1"/>
          </p:cNvGraphicFramePr>
          <p:nvPr/>
        </p:nvGraphicFramePr>
        <p:xfrm>
          <a:off x="7667625" y="1052513"/>
          <a:ext cx="177800" cy="330200"/>
        </p:xfrm>
        <a:graphic>
          <a:graphicData uri="http://schemas.openxmlformats.org/presentationml/2006/ole">
            <mc:AlternateContent xmlns:mc="http://schemas.openxmlformats.org/markup-compatibility/2006">
              <mc:Choice xmlns:v="urn:schemas-microsoft-com:vml" Requires="v">
                <p:oleObj spid="_x0000_s53315" name="Equation" r:id="rId21" imgW="177480" imgH="330120" progId="Equation.DSMT4">
                  <p:embed/>
                </p:oleObj>
              </mc:Choice>
              <mc:Fallback>
                <p:oleObj name="Equation" r:id="rId21" imgW="177480" imgH="33012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67625" y="1052513"/>
                        <a:ext cx="177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2" name="Object 12"/>
          <p:cNvGraphicFramePr>
            <a:graphicFrameLocks noChangeAspect="1"/>
          </p:cNvGraphicFramePr>
          <p:nvPr/>
        </p:nvGraphicFramePr>
        <p:xfrm>
          <a:off x="395288" y="4076700"/>
          <a:ext cx="228600" cy="330200"/>
        </p:xfrm>
        <a:graphic>
          <a:graphicData uri="http://schemas.openxmlformats.org/presentationml/2006/ole">
            <mc:AlternateContent xmlns:mc="http://schemas.openxmlformats.org/markup-compatibility/2006">
              <mc:Choice xmlns:v="urn:schemas-microsoft-com:vml" Requires="v">
                <p:oleObj spid="_x0000_s53316" name="Equation" r:id="rId23" imgW="228600" imgH="330120" progId="Equation.DSMT4">
                  <p:embed/>
                </p:oleObj>
              </mc:Choice>
              <mc:Fallback>
                <p:oleObj name="Equation" r:id="rId23" imgW="228600" imgH="330120" progId="Equation.DSMT4">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288" y="4076700"/>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13"/>
          <p:cNvGraphicFramePr>
            <a:graphicFrameLocks noChangeAspect="1"/>
          </p:cNvGraphicFramePr>
          <p:nvPr/>
        </p:nvGraphicFramePr>
        <p:xfrm>
          <a:off x="395288" y="4508500"/>
          <a:ext cx="215900" cy="330200"/>
        </p:xfrm>
        <a:graphic>
          <a:graphicData uri="http://schemas.openxmlformats.org/presentationml/2006/ole">
            <mc:AlternateContent xmlns:mc="http://schemas.openxmlformats.org/markup-compatibility/2006">
              <mc:Choice xmlns:v="urn:schemas-microsoft-com:vml" Requires="v">
                <p:oleObj spid="_x0000_s53317" name="Equation" r:id="rId25" imgW="215640" imgH="330120" progId="Equation.DSMT4">
                  <p:embed/>
                </p:oleObj>
              </mc:Choice>
              <mc:Fallback>
                <p:oleObj name="Equation" r:id="rId25" imgW="215640" imgH="33012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5288" y="45085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13"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15F098-A990-43B3-B420-FA8E36277D43}" type="slidenum">
              <a:rPr lang="en-US" altLang="zh-CN"/>
              <a:pPr eaLnBrk="1" hangingPunct="1"/>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584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defRPr/>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径赛项目上的</a:t>
            </a:r>
            <a:r>
              <a:rPr lang="zh-CN" altLang="zh-CN" sz="2800" dirty="0">
                <a:solidFill>
                  <a:schemeClr val="accent6"/>
                </a:solidFill>
                <a:latin typeface="Times New Roman" panose="02020603050405020304" pitchFamily="18" charset="0"/>
                <a:cs typeface="Times New Roman" panose="02020603050405020304" pitchFamily="18" charset="0"/>
              </a:rPr>
              <a:t>强弱</a:t>
            </a:r>
            <a:r>
              <a:rPr lang="zh-CN" altLang="zh-CN" sz="2800" dirty="0" smtClean="0">
                <a:solidFill>
                  <a:schemeClr val="accent6"/>
                </a:solidFill>
                <a:latin typeface="Times New Roman" panose="02020603050405020304" pitchFamily="18" charset="0"/>
                <a:cs typeface="Times New Roman" panose="02020603050405020304" pitchFamily="18" charset="0"/>
              </a:rPr>
              <a:t>成分</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反映了速度与耐力成绩的对比。</a:t>
            </a:r>
            <a:endParaRPr lang="en-US" altLang="zh-CN" sz="2800" dirty="0">
              <a:solidFill>
                <a:srgbClr val="000000"/>
              </a:solidFill>
              <a:latin typeface="Times New Roman" pitchFamily="18" charset="0"/>
              <a:cs typeface="Times New Roman" pitchFamily="18" charset="0"/>
            </a:endParaRPr>
          </a:p>
          <a:p>
            <a:pPr eaLnBrk="1" hangingPunct="1">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7.3.3   </a:t>
            </a:r>
            <a:r>
              <a:rPr lang="zh-CN" altLang="zh-CN" sz="2800" dirty="0" smtClean="0">
                <a:solidFill>
                  <a:srgbClr val="000000"/>
                </a:solidFill>
                <a:latin typeface="Times New Roman" pitchFamily="18" charset="0"/>
                <a:cs typeface="Times New Roman" pitchFamily="18" charset="0"/>
              </a:rPr>
              <a:t>对例</a:t>
            </a:r>
            <a:r>
              <a:rPr lang="en-US" altLang="zh-CN" sz="2800" dirty="0" smtClean="0">
                <a:solidFill>
                  <a:srgbClr val="000000"/>
                </a:solidFill>
                <a:latin typeface="Times New Roman" pitchFamily="18" charset="0"/>
                <a:cs typeface="Times New Roman" pitchFamily="18" charset="0"/>
              </a:rPr>
              <a:t>6.3.3</a:t>
            </a:r>
            <a:r>
              <a:rPr lang="zh-CN" altLang="zh-CN" sz="2800" dirty="0" smtClean="0">
                <a:solidFill>
                  <a:srgbClr val="000000"/>
                </a:solidFill>
                <a:latin typeface="Times New Roman" pitchFamily="18" charset="0"/>
                <a:cs typeface="Times New Roman" pitchFamily="18" charset="0"/>
              </a:rPr>
              <a:t>中的数据从相关矩阵出发进行主成分分析。</a:t>
            </a:r>
          </a:p>
          <a:p>
            <a:pPr eaLnBrk="1" hangingPunct="1">
              <a:defRPr/>
            </a:pPr>
            <a:endParaRPr lang="zh-CN" altLang="zh-CN" sz="2800" dirty="0" smtClean="0">
              <a:solidFill>
                <a:srgbClr val="000000"/>
              </a:solidFill>
              <a:latin typeface="Times New Roman" pitchFamily="18" charset="0"/>
              <a:cs typeface="Times New Roman" pitchFamily="18" charset="0"/>
            </a:endParaRPr>
          </a:p>
        </p:txBody>
      </p:sp>
      <p:sp>
        <p:nvSpPr>
          <p:cNvPr id="54363"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069DC5-3FB7-4BF4-9E84-BAE0D791B054}" type="slidenum">
              <a:rPr lang="en-US" altLang="zh-CN"/>
              <a:pPr eaLnBrk="1" hangingPunct="1"/>
              <a:t>47</a:t>
            </a:fld>
            <a:endParaRPr lang="en-US" altLang="zh-CN"/>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824106" y="2746054"/>
            <a:ext cx="7564318" cy="2627162"/>
          </a:xfrm>
          <a:prstGeom prst="rect">
            <a:avLst/>
          </a:prstGeom>
          <a:noFill/>
          <a:ln>
            <a:noFill/>
          </a:ln>
        </p:spPr>
      </p:pic>
      <p:sp>
        <p:nvSpPr>
          <p:cNvPr id="2" name="矩形 1"/>
          <p:cNvSpPr/>
          <p:nvPr/>
        </p:nvSpPr>
        <p:spPr>
          <a:xfrm>
            <a:off x="3563888" y="5445224"/>
            <a:ext cx="2177199" cy="400110"/>
          </a:xfrm>
          <a:prstGeom prst="rect">
            <a:avLst/>
          </a:prstGeom>
        </p:spPr>
        <p:txBody>
          <a:bodyPr wrap="none">
            <a:spAutoFit/>
          </a:bodyPr>
          <a:lstStyle/>
          <a:p>
            <a:r>
              <a:rPr lang="zh-CN" altLang="zh-CN" sz="2000" kern="100" dirty="0">
                <a:solidFill>
                  <a:srgbClr val="7030A0"/>
                </a:solidFill>
                <a:ea typeface="黑体" panose="02010600030101010101" pitchFamily="2" charset="-122"/>
                <a:cs typeface="Times New Roman" panose="02020603050405020304" pitchFamily="18" charset="0"/>
              </a:rPr>
              <a:t>图</a:t>
            </a:r>
            <a:r>
              <a:rPr lang="en-US" altLang="zh-CN" sz="2000" kern="100" dirty="0">
                <a:solidFill>
                  <a:srgbClr val="7030A0"/>
                </a:solidFill>
                <a:ea typeface="黑体" panose="02010600030101010101" pitchFamily="2" charset="-122"/>
                <a:cs typeface="Times New Roman" panose="02020603050405020304" pitchFamily="18" charset="0"/>
              </a:rPr>
              <a:t>7.3.1  </a:t>
            </a:r>
            <a:r>
              <a:rPr lang="zh-CN" altLang="zh-CN" sz="2000" kern="100" dirty="0">
                <a:solidFill>
                  <a:srgbClr val="7030A0"/>
                </a:solidFill>
                <a:ea typeface="黑体" panose="02010600030101010101" pitchFamily="2" charset="-122"/>
                <a:cs typeface="Times New Roman" panose="02020603050405020304" pitchFamily="18" charset="0"/>
              </a:rPr>
              <a:t>相关矩阵</a:t>
            </a:r>
            <a:endParaRPr lang="zh-CN" altLang="en-US" sz="2000" dirty="0">
              <a:solidFill>
                <a:srgbClr val="7030A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02441339"/>
              </p:ext>
            </p:extLst>
          </p:nvPr>
        </p:nvGraphicFramePr>
        <p:xfrm>
          <a:off x="665356" y="740563"/>
          <a:ext cx="317500" cy="438151"/>
        </p:xfrm>
        <a:graphic>
          <a:graphicData uri="http://schemas.openxmlformats.org/presentationml/2006/ole">
            <mc:AlternateContent xmlns:mc="http://schemas.openxmlformats.org/markup-compatibility/2006">
              <mc:Choice xmlns:v="urn:schemas-microsoft-com:vml" Requires="v">
                <p:oleObj spid="_x0000_s44157" name="Equation" r:id="rId4" imgW="317160" imgH="431640" progId="Equation.DSMT4">
                  <p:embed/>
                </p:oleObj>
              </mc:Choice>
              <mc:Fallback>
                <p:oleObj name="Equation" r:id="rId4" imgW="317160" imgH="431640" progId="Equation.DSMT4">
                  <p:embed/>
                  <p:pic>
                    <p:nvPicPr>
                      <p:cNvPr id="0" name="Object 1"/>
                      <p:cNvPicPr>
                        <a:picLocks noChangeAspect="1" noChangeArrowheads="1"/>
                      </p:cNvPicPr>
                      <p:nvPr/>
                    </p:nvPicPr>
                    <p:blipFill>
                      <a:blip r:embed="rId5"/>
                      <a:srcRect/>
                      <a:stretch>
                        <a:fillRect/>
                      </a:stretch>
                    </p:blipFill>
                    <p:spPr bwMode="auto">
                      <a:xfrm>
                        <a:off x="665356" y="740563"/>
                        <a:ext cx="317500" cy="438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78778646"/>
              </p:ext>
            </p:extLst>
          </p:nvPr>
        </p:nvGraphicFramePr>
        <p:xfrm>
          <a:off x="655638" y="1227138"/>
          <a:ext cx="342900" cy="438150"/>
        </p:xfrm>
        <a:graphic>
          <a:graphicData uri="http://schemas.openxmlformats.org/presentationml/2006/ole">
            <mc:AlternateContent xmlns:mc="http://schemas.openxmlformats.org/markup-compatibility/2006">
              <mc:Choice xmlns:v="urn:schemas-microsoft-com:vml" Requires="v">
                <p:oleObj spid="_x0000_s44158" name="Equation" r:id="rId6" imgW="342720" imgH="431640" progId="Equation.DSMT4">
                  <p:embed/>
                </p:oleObj>
              </mc:Choice>
              <mc:Fallback>
                <p:oleObj name="Equation" r:id="rId6" imgW="342720" imgH="431640" progId="Equation.DSMT4">
                  <p:embed/>
                  <p:pic>
                    <p:nvPicPr>
                      <p:cNvPr id="0" name=""/>
                      <p:cNvPicPr>
                        <a:picLocks noChangeAspect="1" noChangeArrowheads="1"/>
                      </p:cNvPicPr>
                      <p:nvPr/>
                    </p:nvPicPr>
                    <p:blipFill>
                      <a:blip r:embed="rId7"/>
                      <a:srcRect/>
                      <a:stretch>
                        <a:fillRect/>
                      </a:stretch>
                    </p:blipFill>
                    <p:spPr bwMode="auto">
                      <a:xfrm>
                        <a:off x="655638" y="1227138"/>
                        <a:ext cx="3429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48</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01625" y="606686"/>
            <a:ext cx="8540750" cy="4647739"/>
          </a:xfrm>
          <a:prstGeom prst="rect">
            <a:avLst/>
          </a:prstGeom>
          <a:noFill/>
          <a:ln>
            <a:noFill/>
          </a:ln>
        </p:spPr>
      </p:pic>
      <p:sp>
        <p:nvSpPr>
          <p:cNvPr id="6" name="矩形 5"/>
          <p:cNvSpPr/>
          <p:nvPr/>
        </p:nvSpPr>
        <p:spPr>
          <a:xfrm>
            <a:off x="3059832" y="5406825"/>
            <a:ext cx="3203121" cy="400110"/>
          </a:xfrm>
          <a:prstGeom prst="rect">
            <a:avLst/>
          </a:prstGeom>
        </p:spPr>
        <p:txBody>
          <a:bodyPr wrap="none">
            <a:spAutoFit/>
          </a:bodyPr>
          <a:lstStyle/>
          <a:p>
            <a:r>
              <a:rPr lang="zh-CN" altLang="zh-CN" sz="2000" kern="100" dirty="0">
                <a:solidFill>
                  <a:srgbClr val="7030A0"/>
                </a:solidFill>
                <a:ea typeface="黑体" panose="02010600030101010101" pitchFamily="2" charset="-122"/>
                <a:cs typeface="Times New Roman" panose="02020603050405020304" pitchFamily="18" charset="0"/>
              </a:rPr>
              <a:t>图</a:t>
            </a:r>
            <a:r>
              <a:rPr lang="en-US" altLang="zh-CN" sz="2000" kern="100" dirty="0">
                <a:solidFill>
                  <a:srgbClr val="7030A0"/>
                </a:solidFill>
                <a:ea typeface="黑体" panose="02010600030101010101" pitchFamily="2" charset="-122"/>
                <a:cs typeface="Times New Roman" panose="02020603050405020304" pitchFamily="18" charset="0"/>
              </a:rPr>
              <a:t>7.3.2  </a:t>
            </a:r>
            <a:r>
              <a:rPr lang="zh-CN" altLang="zh-CN" sz="2000" kern="100" dirty="0">
                <a:solidFill>
                  <a:srgbClr val="7030A0"/>
                </a:solidFill>
                <a:ea typeface="黑体" panose="02010600030101010101" pitchFamily="2" charset="-122"/>
                <a:cs typeface="Times New Roman" panose="02020603050405020304" pitchFamily="18" charset="0"/>
              </a:rPr>
              <a:t>特征值和特征向量</a:t>
            </a:r>
            <a:endParaRPr lang="zh-CN" altLang="en-US" sz="2000" dirty="0">
              <a:solidFill>
                <a:srgbClr val="7030A0"/>
              </a:solidFill>
            </a:endParaRPr>
          </a:p>
        </p:txBody>
      </p:sp>
    </p:spTree>
    <p:extLst>
      <p:ext uri="{BB962C8B-B14F-4D97-AF65-F5344CB8AC3E}">
        <p14:creationId xmlns:p14="http://schemas.microsoft.com/office/powerpoint/2010/main" val="3204476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buFont typeface="Wingdings" panose="05000000000000000000" pitchFamily="2" charset="2"/>
              <a:buChar char="Ø"/>
            </a:pPr>
            <a:r>
              <a:rPr lang="zh-CN" altLang="zh-CN" sz="2800" dirty="0">
                <a:solidFill>
                  <a:srgbClr val="000000"/>
                </a:solidFill>
              </a:rPr>
              <a:t>第一主成分可称为</a:t>
            </a:r>
            <a:r>
              <a:rPr lang="zh-CN" altLang="zh-CN" sz="2800" dirty="0">
                <a:solidFill>
                  <a:schemeClr val="accent6"/>
                </a:solidFill>
              </a:rPr>
              <a:t>综合消费性支出</a:t>
            </a:r>
            <a:r>
              <a:rPr lang="zh-CN" altLang="zh-CN" sz="2800" dirty="0" smtClean="0">
                <a:solidFill>
                  <a:schemeClr val="accent6"/>
                </a:solidFill>
              </a:rPr>
              <a:t>成分</a:t>
            </a:r>
            <a:r>
              <a:rPr lang="zh-CN" altLang="en-US" sz="2800" dirty="0" smtClean="0">
                <a:solidFill>
                  <a:srgbClr val="000000"/>
                </a:solidFill>
              </a:rPr>
              <a:t>。</a:t>
            </a:r>
            <a:r>
              <a:rPr lang="zh-CN" altLang="zh-CN" sz="2800" dirty="0" smtClean="0">
                <a:solidFill>
                  <a:srgbClr val="000000"/>
                </a:solidFill>
              </a:rPr>
              <a:t>第二</a:t>
            </a:r>
            <a:r>
              <a:rPr lang="zh-CN" altLang="zh-CN" sz="2800" dirty="0">
                <a:solidFill>
                  <a:srgbClr val="000000"/>
                </a:solidFill>
              </a:rPr>
              <a:t>主成分可称为（受地区气候影响的）</a:t>
            </a:r>
            <a:r>
              <a:rPr lang="zh-CN" altLang="zh-CN" sz="2800" dirty="0">
                <a:solidFill>
                  <a:schemeClr val="accent6"/>
                </a:solidFill>
              </a:rPr>
              <a:t>消费</a:t>
            </a:r>
            <a:r>
              <a:rPr lang="zh-CN" altLang="zh-CN" sz="2800" dirty="0">
                <a:solidFill>
                  <a:srgbClr val="000000"/>
                </a:solidFill>
              </a:rPr>
              <a:t>（结构）</a:t>
            </a:r>
            <a:r>
              <a:rPr lang="zh-CN" altLang="zh-CN" sz="2800" dirty="0">
                <a:solidFill>
                  <a:schemeClr val="accent6"/>
                </a:solidFill>
              </a:rPr>
              <a:t>倾向成分</a:t>
            </a:r>
            <a:r>
              <a:rPr lang="zh-CN" altLang="zh-CN" sz="2800" dirty="0">
                <a:solidFill>
                  <a:srgbClr val="000000"/>
                </a:solidFill>
              </a:rPr>
              <a:t>，后面表</a:t>
            </a:r>
            <a:r>
              <a:rPr lang="en-US" altLang="zh-CN" sz="2800" dirty="0">
                <a:solidFill>
                  <a:srgbClr val="000000"/>
                </a:solidFill>
              </a:rPr>
              <a:t>7.3.6</a:t>
            </a:r>
            <a:r>
              <a:rPr lang="zh-CN" altLang="zh-CN" sz="2800" dirty="0">
                <a:solidFill>
                  <a:srgbClr val="000000"/>
                </a:solidFill>
              </a:rPr>
              <a:t>中的排序进一步支持了这一解释。第三主成分很难给出明显的解释，因此我们只取前面两个主成分。</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49</a:t>
            </a:fld>
            <a:endParaRPr lang="en-US" altLang="zh-CN"/>
          </a:p>
        </p:txBody>
      </p:sp>
    </p:spTree>
    <p:extLst>
      <p:ext uri="{BB962C8B-B14F-4D97-AF65-F5344CB8AC3E}">
        <p14:creationId xmlns:p14="http://schemas.microsoft.com/office/powerpoint/2010/main" val="2492343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sz="2800" dirty="0" smtClean="0">
              <a:solidFill>
                <a:srgbClr val="000000"/>
              </a:solidFill>
            </a:endParaRPr>
          </a:p>
          <a:p>
            <a:endParaRPr lang="en-US" altLang="zh-CN" sz="2800" dirty="0">
              <a:solidFill>
                <a:srgbClr val="000000"/>
              </a:solidFill>
            </a:endParaRPr>
          </a:p>
          <a:p>
            <a:endParaRPr lang="en-US" altLang="zh-CN" sz="2800" dirty="0" smtClean="0">
              <a:solidFill>
                <a:srgbClr val="000000"/>
              </a:solidFill>
            </a:endParaRPr>
          </a:p>
          <a:p>
            <a:r>
              <a:rPr lang="zh-CN" altLang="en-US" sz="2800" dirty="0" smtClean="0">
                <a:solidFill>
                  <a:srgbClr val="000000"/>
                </a:solidFill>
              </a:rPr>
              <a:t>该相关矩阵表明，变量之间存在一定的相关性，即彼此之间</a:t>
            </a:r>
            <a:r>
              <a:rPr lang="zh-CN" altLang="en-US" sz="2800" dirty="0">
                <a:solidFill>
                  <a:srgbClr val="000000"/>
                </a:solidFill>
              </a:rPr>
              <a:t>信息</a:t>
            </a:r>
            <a:r>
              <a:rPr lang="zh-CN" altLang="en-US" sz="2800" dirty="0" smtClean="0">
                <a:solidFill>
                  <a:srgbClr val="000000"/>
                </a:solidFill>
              </a:rPr>
              <a:t>有不少是重复的，从而有一定的降维空间。</a:t>
            </a:r>
            <a:endParaRPr lang="en-US" altLang="zh-CN" sz="2800" dirty="0" smtClean="0">
              <a:solidFill>
                <a:srgbClr val="000000"/>
              </a:solidFill>
            </a:endParaRPr>
          </a:p>
          <a:p>
            <a:r>
              <a:rPr lang="zh-CN" altLang="en-US" sz="2800" dirty="0" smtClean="0">
                <a:solidFill>
                  <a:srgbClr val="000000"/>
                </a:solidFill>
              </a:rPr>
              <a:t>该案例可用主成分分析进行降维，降了维之后再进行比较分析。</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a:t>
            </a:fld>
            <a:endParaRPr lang="en-US" altLang="zh-CN"/>
          </a:p>
        </p:txBody>
      </p:sp>
      <p:pic>
        <p:nvPicPr>
          <p:cNvPr id="6" name="图片 5"/>
          <p:cNvPicPr>
            <a:picLocks noChangeAspect="1"/>
          </p:cNvPicPr>
          <p:nvPr/>
        </p:nvPicPr>
        <p:blipFill>
          <a:blip r:embed="rId2"/>
          <a:stretch>
            <a:fillRect/>
          </a:stretch>
        </p:blipFill>
        <p:spPr>
          <a:xfrm>
            <a:off x="899592" y="908720"/>
            <a:ext cx="7381772" cy="2232248"/>
          </a:xfrm>
          <a:prstGeom prst="rect">
            <a:avLst/>
          </a:prstGeom>
        </p:spPr>
      </p:pic>
    </p:spTree>
    <p:extLst>
      <p:ext uri="{BB962C8B-B14F-4D97-AF65-F5344CB8AC3E}">
        <p14:creationId xmlns:p14="http://schemas.microsoft.com/office/powerpoint/2010/main" val="639305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2"/>
          <p:cNvSpPr>
            <a:spLocks noGrp="1" noRot="1" noChangeArrowheads="1"/>
          </p:cNvSpPr>
          <p:nvPr>
            <p:ph type="title"/>
          </p:nvPr>
        </p:nvSpPr>
        <p:spPr/>
        <p:txBody>
          <a:bodyPr/>
          <a:lstStyle/>
          <a:p>
            <a:pPr eaLnBrk="1" hangingPunct="1"/>
            <a:endParaRPr lang="zh-CN" altLang="zh-CN" sz="4000" smtClean="0"/>
          </a:p>
        </p:txBody>
      </p:sp>
      <p:sp>
        <p:nvSpPr>
          <p:cNvPr id="37895" name="Rectangle 3"/>
          <p:cNvSpPr>
            <a:spLocks noGrp="1" noRot="1" noChangeArrowheads="1"/>
          </p:cNvSpPr>
          <p:nvPr>
            <p:ph type="body" idx="1"/>
          </p:nvPr>
        </p:nvSpPr>
        <p:spPr/>
        <p:txBody>
          <a:bodyPr/>
          <a:lstStyle/>
          <a:p>
            <a:pPr eaLnBrk="1" hangingPunct="1"/>
            <a:endParaRPr lang="zh-CN" altLang="zh-CN" sz="2800" smtClean="0"/>
          </a:p>
        </p:txBody>
      </p:sp>
      <p:sp>
        <p:nvSpPr>
          <p:cNvPr id="37896" name="Rectangle 5"/>
          <p:cNvSpPr>
            <a:spLocks noChangeArrowheads="1"/>
          </p:cNvSpPr>
          <p:nvPr/>
        </p:nvSpPr>
        <p:spPr bwMode="auto">
          <a:xfrm>
            <a:off x="323850" y="620713"/>
            <a:ext cx="6135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7.3.5</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按第一主成分排序的</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31</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个地区</a:t>
            </a:r>
          </a:p>
        </p:txBody>
      </p:sp>
      <p:graphicFrame>
        <p:nvGraphicFramePr>
          <p:cNvPr id="6" name="表格 5"/>
          <p:cNvGraphicFramePr>
            <a:graphicFrameLocks noGrp="1"/>
          </p:cNvGraphicFramePr>
          <p:nvPr/>
        </p:nvGraphicFramePr>
        <p:xfrm>
          <a:off x="323850" y="1052513"/>
          <a:ext cx="8496302" cy="5256210"/>
        </p:xfrm>
        <a:graphic>
          <a:graphicData uri="http://schemas.openxmlformats.org/drawingml/2006/table">
            <a:tbl>
              <a:tblPr/>
              <a:tblGrid>
                <a:gridCol w="1415718">
                  <a:extLst>
                    <a:ext uri="{9D8B030D-6E8A-4147-A177-3AD203B41FA5}">
                      <a16:colId xmlns:a16="http://schemas.microsoft.com/office/drawing/2014/main" val="20000"/>
                    </a:ext>
                  </a:extLst>
                </a:gridCol>
                <a:gridCol w="1415718">
                  <a:extLst>
                    <a:ext uri="{9D8B030D-6E8A-4147-A177-3AD203B41FA5}">
                      <a16:colId xmlns:a16="http://schemas.microsoft.com/office/drawing/2014/main" val="20001"/>
                    </a:ext>
                  </a:extLst>
                </a:gridCol>
                <a:gridCol w="1415718">
                  <a:extLst>
                    <a:ext uri="{9D8B030D-6E8A-4147-A177-3AD203B41FA5}">
                      <a16:colId xmlns:a16="http://schemas.microsoft.com/office/drawing/2014/main" val="20002"/>
                    </a:ext>
                  </a:extLst>
                </a:gridCol>
                <a:gridCol w="1415718">
                  <a:extLst>
                    <a:ext uri="{9D8B030D-6E8A-4147-A177-3AD203B41FA5}">
                      <a16:colId xmlns:a16="http://schemas.microsoft.com/office/drawing/2014/main" val="20003"/>
                    </a:ext>
                  </a:extLst>
                </a:gridCol>
                <a:gridCol w="1416715">
                  <a:extLst>
                    <a:ext uri="{9D8B030D-6E8A-4147-A177-3AD203B41FA5}">
                      <a16:colId xmlns:a16="http://schemas.microsoft.com/office/drawing/2014/main" val="20004"/>
                    </a:ext>
                  </a:extLst>
                </a:gridCol>
                <a:gridCol w="1416715">
                  <a:extLst>
                    <a:ext uri="{9D8B030D-6E8A-4147-A177-3AD203B41FA5}">
                      <a16:colId xmlns:a16="http://schemas.microsoft.com/office/drawing/2014/main" val="20005"/>
                    </a:ext>
                  </a:extLst>
                </a:gridCol>
              </a:tblGrid>
              <a:tr h="376962">
                <a:tc>
                  <a:txBody>
                    <a:bodyPr/>
                    <a:lstStyle/>
                    <a:p>
                      <a:pPr algn="ctr">
                        <a:spcAft>
                          <a:spcPts val="0"/>
                        </a:spcAft>
                      </a:pPr>
                      <a:r>
                        <a:rPr lang="zh-CN" sz="1600" kern="100" dirty="0">
                          <a:solidFill>
                            <a:srgbClr val="000000"/>
                          </a:solidFill>
                          <a:latin typeface="Times New Roman"/>
                          <a:ea typeface="宋体"/>
                          <a:cs typeface="Times New Roman"/>
                        </a:rPr>
                        <a:t>地区</a:t>
                      </a:r>
                      <a:endParaRPr lang="zh-CN" sz="1600" kern="100" dirty="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Times New Roman"/>
                          <a:ea typeface="宋体"/>
                          <a:cs typeface="Times New Roman"/>
                        </a:rPr>
                        <a:t>地区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953">
                <a:tc>
                  <a:txBody>
                    <a:bodyPr/>
                    <a:lstStyle/>
                    <a:p>
                      <a:pPr algn="ctr">
                        <a:spcAft>
                          <a:spcPts val="0"/>
                        </a:spcAft>
                      </a:pPr>
                      <a:r>
                        <a:rPr lang="zh-CN" sz="1600" kern="100">
                          <a:solidFill>
                            <a:srgbClr val="000000"/>
                          </a:solidFill>
                          <a:latin typeface="Times New Roman"/>
                          <a:ea typeface="宋体"/>
                          <a:cs typeface="Times New Roman"/>
                        </a:rPr>
                        <a:t>江西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−2.234</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−1.867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100">
                          <a:solidFill>
                            <a:srgbClr val="000000"/>
                          </a:solidFill>
                          <a:latin typeface="Times New Roman"/>
                          <a:ea typeface="宋体"/>
                          <a:cs typeface="Times New Roman"/>
                        </a:rPr>
                        <a:t>新疆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−0.697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0.647</a:t>
                      </a:r>
                      <a:endParaRPr lang="zh-CN" sz="16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4953">
                <a:tc>
                  <a:txBody>
                    <a:bodyPr/>
                    <a:lstStyle/>
                    <a:p>
                      <a:pPr algn="ctr">
                        <a:spcAft>
                          <a:spcPts val="0"/>
                        </a:spcAft>
                      </a:pPr>
                      <a:r>
                        <a:rPr lang="zh-CN" sz="1600" kern="100">
                          <a:solidFill>
                            <a:srgbClr val="000000"/>
                          </a:solidFill>
                          <a:latin typeface="Times New Roman"/>
                          <a:ea typeface="宋体"/>
                          <a:cs typeface="Times New Roman"/>
                        </a:rPr>
                        <a:t>河南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−0.388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四川</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04953">
                <a:tc>
                  <a:txBody>
                    <a:bodyPr/>
                    <a:lstStyle/>
                    <a:p>
                      <a:pPr algn="ctr">
                        <a:spcAft>
                          <a:spcPts val="0"/>
                        </a:spcAft>
                      </a:pPr>
                      <a:r>
                        <a:rPr lang="zh-CN" sz="1600" kern="100">
                          <a:solidFill>
                            <a:srgbClr val="000000"/>
                          </a:solidFill>
                          <a:latin typeface="Times New Roman"/>
                          <a:ea typeface="宋体"/>
                          <a:cs typeface="Times New Roman"/>
                        </a:rPr>
                        <a:t>黑龙江</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0.636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广西</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−0.251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−2.058</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04953">
                <a:tc>
                  <a:txBody>
                    <a:bodyPr/>
                    <a:lstStyle/>
                    <a:p>
                      <a:pPr algn="ctr">
                        <a:spcAft>
                          <a:spcPts val="0"/>
                        </a:spcAft>
                      </a:pPr>
                      <a:r>
                        <a:rPr lang="zh-CN" sz="1600" kern="100">
                          <a:solidFill>
                            <a:srgbClr val="000000"/>
                          </a:solidFill>
                          <a:latin typeface="Times New Roman"/>
                          <a:ea typeface="宋体"/>
                          <a:cs typeface="Times New Roman"/>
                        </a:rPr>
                        <a:t>吉林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0.151</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山东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0.983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04953">
                <a:tc>
                  <a:txBody>
                    <a:bodyPr/>
                    <a:lstStyle/>
                    <a:p>
                      <a:pPr algn="ctr">
                        <a:spcAft>
                          <a:spcPts val="0"/>
                        </a:spcAft>
                      </a:pPr>
                      <a:r>
                        <a:rPr lang="zh-CN" sz="1600" kern="100">
                          <a:solidFill>
                            <a:srgbClr val="000000"/>
                          </a:solidFill>
                          <a:latin typeface="Times New Roman"/>
                          <a:ea typeface="宋体"/>
                          <a:cs typeface="Times New Roman"/>
                        </a:rPr>
                        <a:t>山西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−1.848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福建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−1.337</a:t>
                      </a:r>
                      <a:endParaRPr lang="zh-CN" sz="1600" kern="100" dirty="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04953">
                <a:tc>
                  <a:txBody>
                    <a:bodyPr/>
                    <a:lstStyle/>
                    <a:p>
                      <a:pPr algn="ctr">
                        <a:spcAft>
                          <a:spcPts val="0"/>
                        </a:spcAft>
                      </a:pPr>
                      <a:r>
                        <a:rPr lang="zh-CN" sz="1600" kern="100">
                          <a:solidFill>
                            <a:srgbClr val="000000"/>
                          </a:solidFill>
                          <a:latin typeface="Times New Roman"/>
                          <a:ea typeface="宋体"/>
                          <a:cs typeface="Times New Roman"/>
                        </a:rPr>
                        <a:t>内蒙古</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0.509</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湖南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04953">
                <a:tc>
                  <a:txBody>
                    <a:bodyPr/>
                    <a:lstStyle/>
                    <a:p>
                      <a:pPr algn="ctr">
                        <a:spcAft>
                          <a:spcPts val="0"/>
                        </a:spcAft>
                      </a:pPr>
                      <a:r>
                        <a:rPr lang="zh-CN" sz="1600" kern="100">
                          <a:solidFill>
                            <a:srgbClr val="000000"/>
                          </a:solidFill>
                          <a:latin typeface="Times New Roman"/>
                          <a:ea typeface="宋体"/>
                          <a:cs typeface="Times New Roman"/>
                        </a:rPr>
                        <a:t>安徽</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−1.796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−0.519</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江苏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−0.311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04953">
                <a:tc>
                  <a:txBody>
                    <a:bodyPr/>
                    <a:lstStyle/>
                    <a:p>
                      <a:pPr algn="ctr">
                        <a:spcAft>
                          <a:spcPts val="0"/>
                        </a:spcAft>
                      </a:pPr>
                      <a:r>
                        <a:rPr lang="zh-CN" sz="1600" kern="100">
                          <a:solidFill>
                            <a:srgbClr val="000000"/>
                          </a:solidFill>
                          <a:latin typeface="Times New Roman"/>
                          <a:ea typeface="宋体"/>
                          <a:cs typeface="Times New Roman"/>
                        </a:rPr>
                        <a:t>甘肃</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−1.549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云南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0.479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04953">
                <a:tc>
                  <a:txBody>
                    <a:bodyPr/>
                    <a:lstStyle/>
                    <a:p>
                      <a:pPr algn="ctr">
                        <a:spcAft>
                          <a:spcPts val="0"/>
                        </a:spcAft>
                      </a:pPr>
                      <a:r>
                        <a:rPr lang="zh-CN" sz="1600" kern="100">
                          <a:solidFill>
                            <a:srgbClr val="000000"/>
                          </a:solidFill>
                          <a:latin typeface="Times New Roman"/>
                          <a:ea typeface="宋体"/>
                          <a:cs typeface="Times New Roman"/>
                        </a:rPr>
                        <a:t>宁夏</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0.906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西藏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04953">
                <a:tc>
                  <a:txBody>
                    <a:bodyPr/>
                    <a:lstStyle/>
                    <a:p>
                      <a:pPr algn="ctr">
                        <a:spcAft>
                          <a:spcPts val="0"/>
                        </a:spcAft>
                      </a:pPr>
                      <a:r>
                        <a:rPr lang="zh-CN" sz="1600" kern="100">
                          <a:solidFill>
                            <a:srgbClr val="000000"/>
                          </a:solidFill>
                          <a:latin typeface="Times New Roman"/>
                          <a:ea typeface="宋体"/>
                          <a:cs typeface="Times New Roman"/>
                        </a:rPr>
                        <a:t>辽宁</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−1.313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0.844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重庆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1.115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304953">
                <a:tc>
                  <a:txBody>
                    <a:bodyPr/>
                    <a:lstStyle/>
                    <a:p>
                      <a:pPr algn="ctr">
                        <a:spcAft>
                          <a:spcPts val="0"/>
                        </a:spcAft>
                      </a:pPr>
                      <a:r>
                        <a:rPr lang="zh-CN" sz="1600" kern="100">
                          <a:solidFill>
                            <a:srgbClr val="000000"/>
                          </a:solidFill>
                          <a:latin typeface="Times New Roman"/>
                          <a:ea typeface="宋体"/>
                          <a:cs typeface="Times New Roman"/>
                        </a:rPr>
                        <a:t>贵州</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−1.298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天津</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2.006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0.044</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304953">
                <a:tc>
                  <a:txBody>
                    <a:bodyPr/>
                    <a:lstStyle/>
                    <a:p>
                      <a:pPr algn="ctr">
                        <a:spcAft>
                          <a:spcPts val="0"/>
                        </a:spcAft>
                      </a:pPr>
                      <a:r>
                        <a:rPr lang="zh-CN" sz="1600" kern="100">
                          <a:solidFill>
                            <a:srgbClr val="000000"/>
                          </a:solidFill>
                          <a:latin typeface="Times New Roman"/>
                          <a:ea typeface="宋体"/>
                          <a:cs typeface="Times New Roman"/>
                        </a:rPr>
                        <a:t>海南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−1.157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2"/>
                  </a:ext>
                </a:extLst>
              </a:tr>
              <a:tr h="304953">
                <a:tc>
                  <a:txBody>
                    <a:bodyPr/>
                    <a:lstStyle/>
                    <a:p>
                      <a:pPr algn="ctr">
                        <a:spcAft>
                          <a:spcPts val="0"/>
                        </a:spcAft>
                      </a:pPr>
                      <a:r>
                        <a:rPr lang="zh-CN" sz="1600" kern="100">
                          <a:solidFill>
                            <a:srgbClr val="000000"/>
                          </a:solidFill>
                          <a:latin typeface="Times New Roman"/>
                          <a:ea typeface="宋体"/>
                          <a:cs typeface="Times New Roman"/>
                        </a:rPr>
                        <a:t>青海</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−1.045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北京</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5.426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2.466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3"/>
                  </a:ext>
                </a:extLst>
              </a:tr>
              <a:tr h="304953">
                <a:tc>
                  <a:txBody>
                    <a:bodyPr/>
                    <a:lstStyle/>
                    <a:p>
                      <a:pPr algn="ctr">
                        <a:spcAft>
                          <a:spcPts val="0"/>
                        </a:spcAft>
                      </a:pPr>
                      <a:r>
                        <a:rPr lang="zh-CN" sz="1600" kern="100">
                          <a:solidFill>
                            <a:srgbClr val="000000"/>
                          </a:solidFill>
                          <a:latin typeface="Times New Roman"/>
                          <a:ea typeface="宋体"/>
                          <a:cs typeface="Times New Roman"/>
                        </a:rPr>
                        <a:t>陕西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广东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−3.072</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4"/>
                  </a:ext>
                </a:extLst>
              </a:tr>
              <a:tr h="304953">
                <a:tc>
                  <a:txBody>
                    <a:bodyPr/>
                    <a:lstStyle/>
                    <a:p>
                      <a:pPr algn="ctr">
                        <a:spcAft>
                          <a:spcPts val="0"/>
                        </a:spcAft>
                      </a:pPr>
                      <a:r>
                        <a:rPr lang="zh-CN" sz="1600" kern="100">
                          <a:solidFill>
                            <a:srgbClr val="000000"/>
                          </a:solidFill>
                          <a:latin typeface="Times New Roman"/>
                          <a:ea typeface="宋体"/>
                          <a:cs typeface="Times New Roman"/>
                        </a:rPr>
                        <a:t>河北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−0.769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0.580</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上海</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5.866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−0.195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5"/>
                  </a:ext>
                </a:extLst>
              </a:tr>
              <a:tr h="304953">
                <a:tc>
                  <a:txBody>
                    <a:bodyPr/>
                    <a:lstStyle/>
                    <a:p>
                      <a:pPr algn="ctr">
                        <a:spcAft>
                          <a:spcPts val="0"/>
                        </a:spcAft>
                      </a:pPr>
                      <a:r>
                        <a:rPr lang="zh-CN" sz="1600" kern="100">
                          <a:solidFill>
                            <a:srgbClr val="000000"/>
                          </a:solidFill>
                          <a:latin typeface="Times New Roman"/>
                          <a:ea typeface="宋体"/>
                          <a:cs typeface="Times New Roman"/>
                        </a:rPr>
                        <a:t>湖北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−0.717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−0.247</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37890" name="Object 6"/>
          <p:cNvGraphicFramePr>
            <a:graphicFrameLocks noChangeAspect="1"/>
          </p:cNvGraphicFramePr>
          <p:nvPr/>
        </p:nvGraphicFramePr>
        <p:xfrm>
          <a:off x="3779838" y="1125538"/>
          <a:ext cx="211137" cy="274637"/>
        </p:xfrm>
        <a:graphic>
          <a:graphicData uri="http://schemas.openxmlformats.org/presentationml/2006/ole">
            <mc:AlternateContent xmlns:mc="http://schemas.openxmlformats.org/markup-compatibility/2006">
              <mc:Choice xmlns:v="urn:schemas-microsoft-com:vml" Requires="v">
                <p:oleObj spid="_x0000_s38347" name="Equation" r:id="rId3" imgW="215640" imgH="279360" progId="Equation.DSMT4">
                  <p:embed/>
                </p:oleObj>
              </mc:Choice>
              <mc:Fallback>
                <p:oleObj name="Equation" r:id="rId3" imgW="215640" imgH="2793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125538"/>
                        <a:ext cx="211137"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10"/>
          <p:cNvGraphicFramePr>
            <a:graphicFrameLocks noChangeAspect="1"/>
          </p:cNvGraphicFramePr>
          <p:nvPr/>
        </p:nvGraphicFramePr>
        <p:xfrm>
          <a:off x="8027988" y="1125538"/>
          <a:ext cx="215900" cy="279400"/>
        </p:xfrm>
        <a:graphic>
          <a:graphicData uri="http://schemas.openxmlformats.org/presentationml/2006/ole">
            <mc:AlternateContent xmlns:mc="http://schemas.openxmlformats.org/markup-compatibility/2006">
              <mc:Choice xmlns:v="urn:schemas-microsoft-com:vml" Requires="v">
                <p:oleObj spid="_x0000_s38348" name="Equation" r:id="rId5" imgW="215640" imgH="279360" progId="Equation.DSMT4">
                  <p:embed/>
                </p:oleObj>
              </mc:Choice>
              <mc:Fallback>
                <p:oleObj name="Equation" r:id="rId5" imgW="215640" imgH="2793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7988" y="1125538"/>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11"/>
          <p:cNvGraphicFramePr>
            <a:graphicFrameLocks noChangeAspect="1"/>
          </p:cNvGraphicFramePr>
          <p:nvPr/>
        </p:nvGraphicFramePr>
        <p:xfrm>
          <a:off x="2411413" y="1125538"/>
          <a:ext cx="190500" cy="279400"/>
        </p:xfrm>
        <a:graphic>
          <a:graphicData uri="http://schemas.openxmlformats.org/presentationml/2006/ole">
            <mc:AlternateContent xmlns:mc="http://schemas.openxmlformats.org/markup-compatibility/2006">
              <mc:Choice xmlns:v="urn:schemas-microsoft-com:vml" Requires="v">
                <p:oleObj spid="_x0000_s38349" name="Equation" r:id="rId7" imgW="190440" imgH="279360" progId="Equation.DSMT4">
                  <p:embed/>
                </p:oleObj>
              </mc:Choice>
              <mc:Fallback>
                <p:oleObj name="Equation" r:id="rId7" imgW="19044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1125538"/>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12"/>
          <p:cNvGraphicFramePr>
            <a:graphicFrameLocks noChangeAspect="1"/>
          </p:cNvGraphicFramePr>
          <p:nvPr/>
        </p:nvGraphicFramePr>
        <p:xfrm>
          <a:off x="6659563" y="1125538"/>
          <a:ext cx="190500" cy="279400"/>
        </p:xfrm>
        <a:graphic>
          <a:graphicData uri="http://schemas.openxmlformats.org/presentationml/2006/ole">
            <mc:AlternateContent xmlns:mc="http://schemas.openxmlformats.org/markup-compatibility/2006">
              <mc:Choice xmlns:v="urn:schemas-microsoft-com:vml" Requires="v">
                <p:oleObj spid="_x0000_s38350" name="Equation" r:id="rId9" imgW="190440" imgH="279360" progId="Equation.DSMT4">
                  <p:embed/>
                </p:oleObj>
              </mc:Choice>
              <mc:Fallback>
                <p:oleObj name="Equation" r:id="rId9" imgW="19044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9563" y="1125538"/>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0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9BF37B-FAAD-46B0-959C-D9893FC85C75}" type="slidenum">
              <a:rPr lang="en-US" altLang="zh-CN"/>
              <a:pPr eaLnBrk="1" hangingPunct="1"/>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Grp="1" noRot="1" noChangeArrowheads="1"/>
          </p:cNvSpPr>
          <p:nvPr>
            <p:ph type="title"/>
          </p:nvPr>
        </p:nvSpPr>
        <p:spPr/>
        <p:txBody>
          <a:bodyPr/>
          <a:lstStyle/>
          <a:p>
            <a:pPr eaLnBrk="1" hangingPunct="1"/>
            <a:endParaRPr lang="zh-CN" altLang="zh-CN" sz="4000" smtClean="0"/>
          </a:p>
        </p:txBody>
      </p:sp>
      <p:sp>
        <p:nvSpPr>
          <p:cNvPr id="38919" name="Rectangle 3"/>
          <p:cNvSpPr>
            <a:spLocks noGrp="1" noRot="1" noChangeArrowheads="1"/>
          </p:cNvSpPr>
          <p:nvPr>
            <p:ph type="body" idx="1"/>
          </p:nvPr>
        </p:nvSpPr>
        <p:spPr/>
        <p:txBody>
          <a:bodyPr/>
          <a:lstStyle/>
          <a:p>
            <a:pPr eaLnBrk="1" hangingPunct="1"/>
            <a:endParaRPr lang="zh-CN" altLang="zh-CN" sz="2800" smtClean="0"/>
          </a:p>
        </p:txBody>
      </p:sp>
      <p:sp>
        <p:nvSpPr>
          <p:cNvPr id="38920" name="矩形 4"/>
          <p:cNvSpPr>
            <a:spLocks noChangeArrowheads="1"/>
          </p:cNvSpPr>
          <p:nvPr/>
        </p:nvSpPr>
        <p:spPr bwMode="auto">
          <a:xfrm>
            <a:off x="323850" y="476250"/>
            <a:ext cx="6605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7.3.6</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按第二主成分排序的</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31</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个地区</a:t>
            </a:r>
          </a:p>
        </p:txBody>
      </p:sp>
      <p:graphicFrame>
        <p:nvGraphicFramePr>
          <p:cNvPr id="6" name="表格 5"/>
          <p:cNvGraphicFramePr>
            <a:graphicFrameLocks noGrp="1"/>
          </p:cNvGraphicFramePr>
          <p:nvPr/>
        </p:nvGraphicFramePr>
        <p:xfrm>
          <a:off x="323850" y="908050"/>
          <a:ext cx="8496302" cy="5400676"/>
        </p:xfrm>
        <a:graphic>
          <a:graphicData uri="http://schemas.openxmlformats.org/drawingml/2006/table">
            <a:tbl>
              <a:tblPr/>
              <a:tblGrid>
                <a:gridCol w="1415718">
                  <a:extLst>
                    <a:ext uri="{9D8B030D-6E8A-4147-A177-3AD203B41FA5}">
                      <a16:colId xmlns:a16="http://schemas.microsoft.com/office/drawing/2014/main" val="20000"/>
                    </a:ext>
                  </a:extLst>
                </a:gridCol>
                <a:gridCol w="1415718">
                  <a:extLst>
                    <a:ext uri="{9D8B030D-6E8A-4147-A177-3AD203B41FA5}">
                      <a16:colId xmlns:a16="http://schemas.microsoft.com/office/drawing/2014/main" val="20001"/>
                    </a:ext>
                  </a:extLst>
                </a:gridCol>
                <a:gridCol w="1415718">
                  <a:extLst>
                    <a:ext uri="{9D8B030D-6E8A-4147-A177-3AD203B41FA5}">
                      <a16:colId xmlns:a16="http://schemas.microsoft.com/office/drawing/2014/main" val="20002"/>
                    </a:ext>
                  </a:extLst>
                </a:gridCol>
                <a:gridCol w="1415718">
                  <a:extLst>
                    <a:ext uri="{9D8B030D-6E8A-4147-A177-3AD203B41FA5}">
                      <a16:colId xmlns:a16="http://schemas.microsoft.com/office/drawing/2014/main" val="20003"/>
                    </a:ext>
                  </a:extLst>
                </a:gridCol>
                <a:gridCol w="1416715">
                  <a:extLst>
                    <a:ext uri="{9D8B030D-6E8A-4147-A177-3AD203B41FA5}">
                      <a16:colId xmlns:a16="http://schemas.microsoft.com/office/drawing/2014/main" val="20004"/>
                    </a:ext>
                  </a:extLst>
                </a:gridCol>
                <a:gridCol w="1416715">
                  <a:extLst>
                    <a:ext uri="{9D8B030D-6E8A-4147-A177-3AD203B41FA5}">
                      <a16:colId xmlns:a16="http://schemas.microsoft.com/office/drawing/2014/main" val="20005"/>
                    </a:ext>
                  </a:extLst>
                </a:gridCol>
              </a:tblGrid>
              <a:tr h="385460">
                <a:tc>
                  <a:txBody>
                    <a:bodyPr/>
                    <a:lstStyle/>
                    <a:p>
                      <a:pPr algn="ctr">
                        <a:spcAft>
                          <a:spcPts val="0"/>
                        </a:spcAft>
                      </a:pPr>
                      <a:r>
                        <a:rPr lang="zh-CN" sz="1600" kern="100" dirty="0">
                          <a:solidFill>
                            <a:srgbClr val="000000"/>
                          </a:solidFill>
                          <a:latin typeface="Times New Roman"/>
                          <a:ea typeface="宋体"/>
                          <a:cs typeface="Times New Roman"/>
                        </a:rPr>
                        <a:t>地区</a:t>
                      </a:r>
                      <a:endParaRPr lang="zh-CN" sz="1600" kern="100" dirty="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Times New Roman"/>
                          <a:ea typeface="宋体"/>
                          <a:cs typeface="Times New Roman"/>
                        </a:rPr>
                        <a:t>地区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3451">
                <a:tc>
                  <a:txBody>
                    <a:bodyPr/>
                    <a:lstStyle/>
                    <a:p>
                      <a:pPr algn="ctr">
                        <a:spcAft>
                          <a:spcPts val="0"/>
                        </a:spcAft>
                      </a:pPr>
                      <a:r>
                        <a:rPr lang="zh-CN" sz="1600" kern="100">
                          <a:solidFill>
                            <a:srgbClr val="000000"/>
                          </a:solidFill>
                          <a:latin typeface="Times New Roman"/>
                          <a:ea typeface="宋体"/>
                          <a:cs typeface="Times New Roman"/>
                        </a:rPr>
                        <a:t>广东</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5.583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−3.072</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100">
                          <a:solidFill>
                            <a:srgbClr val="000000"/>
                          </a:solidFill>
                          <a:latin typeface="Times New Roman"/>
                          <a:ea typeface="宋体"/>
                          <a:cs typeface="Times New Roman"/>
                        </a:rPr>
                        <a:t>山西</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−1.848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0.404</a:t>
                      </a:r>
                      <a:endParaRPr lang="zh-CN" sz="16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3451">
                <a:tc>
                  <a:txBody>
                    <a:bodyPr/>
                    <a:lstStyle/>
                    <a:p>
                      <a:pPr algn="ctr">
                        <a:spcAft>
                          <a:spcPts val="0"/>
                        </a:spcAft>
                      </a:pPr>
                      <a:r>
                        <a:rPr lang="zh-CN" sz="1600" kern="100">
                          <a:solidFill>
                            <a:srgbClr val="000000"/>
                          </a:solidFill>
                          <a:latin typeface="Times New Roman"/>
                          <a:ea typeface="宋体"/>
                          <a:cs typeface="Times New Roman"/>
                        </a:rPr>
                        <a:t>广西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−0.251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−2.058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重庆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1.115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13451">
                <a:tc>
                  <a:txBody>
                    <a:bodyPr/>
                    <a:lstStyle/>
                    <a:p>
                      <a:pPr algn="ctr">
                        <a:spcAft>
                          <a:spcPts val="0"/>
                        </a:spcAft>
                      </a:pPr>
                      <a:r>
                        <a:rPr lang="zh-CN" sz="1600" kern="100">
                          <a:solidFill>
                            <a:srgbClr val="000000"/>
                          </a:solidFill>
                          <a:latin typeface="Times New Roman"/>
                          <a:ea typeface="宋体"/>
                          <a:cs typeface="Times New Roman"/>
                        </a:rPr>
                        <a:t>海南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−1.157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青海</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−1.045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13451">
                <a:tc>
                  <a:txBody>
                    <a:bodyPr/>
                    <a:lstStyle/>
                    <a:p>
                      <a:pPr algn="ctr">
                        <a:spcAft>
                          <a:spcPts val="0"/>
                        </a:spcAft>
                      </a:pPr>
                      <a:r>
                        <a:rPr lang="zh-CN" sz="1600" kern="100">
                          <a:solidFill>
                            <a:srgbClr val="000000"/>
                          </a:solidFill>
                          <a:latin typeface="Times New Roman"/>
                          <a:ea typeface="宋体"/>
                          <a:cs typeface="Times New Roman"/>
                        </a:rPr>
                        <a:t>江西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−2.234</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−1.867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云南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0.479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13451">
                <a:tc>
                  <a:txBody>
                    <a:bodyPr/>
                    <a:lstStyle/>
                    <a:p>
                      <a:pPr algn="ctr">
                        <a:spcAft>
                          <a:spcPts val="0"/>
                        </a:spcAft>
                      </a:pPr>
                      <a:r>
                        <a:rPr lang="zh-CN" sz="1600" kern="100">
                          <a:solidFill>
                            <a:srgbClr val="000000"/>
                          </a:solidFill>
                          <a:latin typeface="Times New Roman"/>
                          <a:ea typeface="宋体"/>
                          <a:cs typeface="Times New Roman"/>
                        </a:rPr>
                        <a:t>福建</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−1.337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内蒙古</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13451">
                <a:tc>
                  <a:txBody>
                    <a:bodyPr/>
                    <a:lstStyle/>
                    <a:p>
                      <a:pPr algn="ctr">
                        <a:spcAft>
                          <a:spcPts val="0"/>
                        </a:spcAft>
                      </a:pPr>
                      <a:r>
                        <a:rPr lang="zh-CN" sz="1600" kern="100">
                          <a:solidFill>
                            <a:srgbClr val="000000"/>
                          </a:solidFill>
                          <a:latin typeface="Times New Roman"/>
                          <a:ea typeface="宋体"/>
                          <a:cs typeface="Times New Roman"/>
                        </a:rPr>
                        <a:t>安徽</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−1.796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−0.519</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甘肃</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−1.549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13451">
                <a:tc>
                  <a:txBody>
                    <a:bodyPr/>
                    <a:lstStyle/>
                    <a:p>
                      <a:pPr algn="ctr">
                        <a:spcAft>
                          <a:spcPts val="0"/>
                        </a:spcAft>
                      </a:pPr>
                      <a:r>
                        <a:rPr lang="zh-CN" sz="1600" kern="100">
                          <a:solidFill>
                            <a:srgbClr val="000000"/>
                          </a:solidFill>
                          <a:latin typeface="Times New Roman"/>
                          <a:ea typeface="宋体"/>
                          <a:cs typeface="Times New Roman"/>
                        </a:rPr>
                        <a:t>陕西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13451">
                <a:tc>
                  <a:txBody>
                    <a:bodyPr/>
                    <a:lstStyle/>
                    <a:p>
                      <a:pPr algn="ctr">
                        <a:spcAft>
                          <a:spcPts val="0"/>
                        </a:spcAft>
                      </a:pPr>
                      <a:r>
                        <a:rPr lang="zh-CN" sz="1600" kern="100">
                          <a:solidFill>
                            <a:srgbClr val="000000"/>
                          </a:solidFill>
                          <a:latin typeface="Times New Roman"/>
                          <a:ea typeface="宋体"/>
                          <a:cs typeface="Times New Roman"/>
                        </a:rPr>
                        <a:t>河南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−0.388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河北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−0.769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0.580</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13451">
                <a:tc>
                  <a:txBody>
                    <a:bodyPr/>
                    <a:lstStyle/>
                    <a:p>
                      <a:pPr algn="ctr">
                        <a:spcAft>
                          <a:spcPts val="0"/>
                        </a:spcAft>
                      </a:pPr>
                      <a:r>
                        <a:rPr lang="zh-CN" sz="1600" kern="100">
                          <a:solidFill>
                            <a:srgbClr val="000000"/>
                          </a:solidFill>
                          <a:latin typeface="Times New Roman"/>
                          <a:ea typeface="宋体"/>
                          <a:cs typeface="Times New Roman"/>
                        </a:rPr>
                        <a:t>贵州</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−1.298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黑龙江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0.636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13451">
                <a:tc>
                  <a:txBody>
                    <a:bodyPr/>
                    <a:lstStyle/>
                    <a:p>
                      <a:pPr algn="ctr">
                        <a:spcAft>
                          <a:spcPts val="0"/>
                        </a:spcAft>
                      </a:pPr>
                      <a:r>
                        <a:rPr lang="zh-CN" sz="1600" kern="100">
                          <a:solidFill>
                            <a:srgbClr val="000000"/>
                          </a:solidFill>
                          <a:latin typeface="Times New Roman"/>
                          <a:ea typeface="宋体"/>
                          <a:cs typeface="Times New Roman"/>
                        </a:rPr>
                        <a:t>江苏</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−0.311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新疆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−0.697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0.647</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313451">
                <a:tc>
                  <a:txBody>
                    <a:bodyPr/>
                    <a:lstStyle/>
                    <a:p>
                      <a:pPr algn="ctr">
                        <a:spcAft>
                          <a:spcPts val="0"/>
                        </a:spcAft>
                      </a:pPr>
                      <a:r>
                        <a:rPr lang="zh-CN" sz="1600" kern="100">
                          <a:solidFill>
                            <a:srgbClr val="000000"/>
                          </a:solidFill>
                          <a:latin typeface="Times New Roman"/>
                          <a:ea typeface="宋体"/>
                          <a:cs typeface="Times New Roman"/>
                        </a:rPr>
                        <a:t>湖北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−0.717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−0.247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辽宁</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−1.313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0.844</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313451">
                <a:tc>
                  <a:txBody>
                    <a:bodyPr/>
                    <a:lstStyle/>
                    <a:p>
                      <a:pPr algn="ctr">
                        <a:spcAft>
                          <a:spcPts val="0"/>
                        </a:spcAft>
                      </a:pPr>
                      <a:r>
                        <a:rPr lang="zh-CN" sz="1600" kern="100">
                          <a:solidFill>
                            <a:srgbClr val="000000"/>
                          </a:solidFill>
                          <a:latin typeface="Times New Roman"/>
                          <a:ea typeface="宋体"/>
                          <a:cs typeface="Times New Roman"/>
                        </a:rPr>
                        <a:t>湖南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宁夏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0.906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2"/>
                  </a:ext>
                </a:extLst>
              </a:tr>
              <a:tr h="313451">
                <a:tc>
                  <a:txBody>
                    <a:bodyPr/>
                    <a:lstStyle/>
                    <a:p>
                      <a:pPr algn="ctr">
                        <a:spcAft>
                          <a:spcPts val="0"/>
                        </a:spcAft>
                      </a:pPr>
                      <a:r>
                        <a:rPr lang="zh-CN" sz="1600" kern="100">
                          <a:solidFill>
                            <a:srgbClr val="000000"/>
                          </a:solidFill>
                          <a:latin typeface="Times New Roman"/>
                          <a:ea typeface="宋体"/>
                          <a:cs typeface="Times New Roman"/>
                        </a:rPr>
                        <a:t>上海</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5.866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−0.195</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山东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0.983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3"/>
                  </a:ext>
                </a:extLst>
              </a:tr>
              <a:tr h="313451">
                <a:tc>
                  <a:txBody>
                    <a:bodyPr/>
                    <a:lstStyle/>
                    <a:p>
                      <a:pPr algn="ctr">
                        <a:spcAft>
                          <a:spcPts val="0"/>
                        </a:spcAft>
                      </a:pPr>
                      <a:r>
                        <a:rPr lang="zh-CN" sz="1600" kern="100">
                          <a:solidFill>
                            <a:srgbClr val="000000"/>
                          </a:solidFill>
                          <a:latin typeface="Times New Roman"/>
                          <a:ea typeface="宋体"/>
                          <a:cs typeface="Times New Roman"/>
                        </a:rPr>
                        <a:t>四川</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西藏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4"/>
                  </a:ext>
                </a:extLst>
              </a:tr>
              <a:tr h="313451">
                <a:tc>
                  <a:txBody>
                    <a:bodyPr/>
                    <a:lstStyle/>
                    <a:p>
                      <a:pPr algn="ctr">
                        <a:spcAft>
                          <a:spcPts val="0"/>
                        </a:spcAft>
                      </a:pPr>
                      <a:r>
                        <a:rPr lang="zh-CN" sz="1600" kern="100">
                          <a:solidFill>
                            <a:srgbClr val="000000"/>
                          </a:solidFill>
                          <a:latin typeface="Times New Roman"/>
                          <a:ea typeface="宋体"/>
                          <a:cs typeface="Times New Roman"/>
                        </a:rPr>
                        <a:t>天津</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2.006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北京</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5.426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2.466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5"/>
                  </a:ext>
                </a:extLst>
              </a:tr>
              <a:tr h="313451">
                <a:tc>
                  <a:txBody>
                    <a:bodyPr/>
                    <a:lstStyle/>
                    <a:p>
                      <a:pPr algn="ctr">
                        <a:spcAft>
                          <a:spcPts val="0"/>
                        </a:spcAft>
                      </a:pPr>
                      <a:r>
                        <a:rPr lang="zh-CN" sz="1600" kern="100">
                          <a:solidFill>
                            <a:srgbClr val="000000"/>
                          </a:solidFill>
                          <a:latin typeface="Times New Roman"/>
                          <a:ea typeface="宋体"/>
                          <a:cs typeface="Times New Roman"/>
                        </a:rPr>
                        <a:t>吉林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−1.859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0.151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38914" name="Object 9"/>
          <p:cNvGraphicFramePr>
            <a:graphicFrameLocks noChangeAspect="1"/>
          </p:cNvGraphicFramePr>
          <p:nvPr/>
        </p:nvGraphicFramePr>
        <p:xfrm>
          <a:off x="2339975" y="981075"/>
          <a:ext cx="190500" cy="279400"/>
        </p:xfrm>
        <a:graphic>
          <a:graphicData uri="http://schemas.openxmlformats.org/presentationml/2006/ole">
            <mc:AlternateContent xmlns:mc="http://schemas.openxmlformats.org/markup-compatibility/2006">
              <mc:Choice xmlns:v="urn:schemas-microsoft-com:vml" Requires="v">
                <p:oleObj spid="_x0000_s39371" name="Equation" r:id="rId3" imgW="190440" imgH="279360" progId="Equation.DSMT4">
                  <p:embed/>
                </p:oleObj>
              </mc:Choice>
              <mc:Fallback>
                <p:oleObj name="Equation" r:id="rId3" imgW="190440" imgH="2793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981075"/>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10"/>
          <p:cNvGraphicFramePr>
            <a:graphicFrameLocks noChangeAspect="1"/>
          </p:cNvGraphicFramePr>
          <p:nvPr/>
        </p:nvGraphicFramePr>
        <p:xfrm>
          <a:off x="6588125" y="981075"/>
          <a:ext cx="190500" cy="279400"/>
        </p:xfrm>
        <a:graphic>
          <a:graphicData uri="http://schemas.openxmlformats.org/presentationml/2006/ole">
            <mc:AlternateContent xmlns:mc="http://schemas.openxmlformats.org/markup-compatibility/2006">
              <mc:Choice xmlns:v="urn:schemas-microsoft-com:vml" Requires="v">
                <p:oleObj spid="_x0000_s39372" name="Equation" r:id="rId5" imgW="190440" imgH="279360" progId="Equation.DSMT4">
                  <p:embed/>
                </p:oleObj>
              </mc:Choice>
              <mc:Fallback>
                <p:oleObj name="Equation" r:id="rId5" imgW="190440" imgH="2793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981075"/>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11"/>
          <p:cNvGraphicFramePr>
            <a:graphicFrameLocks noChangeAspect="1"/>
          </p:cNvGraphicFramePr>
          <p:nvPr/>
        </p:nvGraphicFramePr>
        <p:xfrm>
          <a:off x="3779838" y="981075"/>
          <a:ext cx="215900" cy="279400"/>
        </p:xfrm>
        <a:graphic>
          <a:graphicData uri="http://schemas.openxmlformats.org/presentationml/2006/ole">
            <mc:AlternateContent xmlns:mc="http://schemas.openxmlformats.org/markup-compatibility/2006">
              <mc:Choice xmlns:v="urn:schemas-microsoft-com:vml" Requires="v">
                <p:oleObj spid="_x0000_s39373" name="Equation" r:id="rId7" imgW="215640" imgH="279360" progId="Equation.DSMT4">
                  <p:embed/>
                </p:oleObj>
              </mc:Choice>
              <mc:Fallback>
                <p:oleObj name="Equation" r:id="rId7" imgW="21564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981075"/>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12"/>
          <p:cNvGraphicFramePr>
            <a:graphicFrameLocks noChangeAspect="1"/>
          </p:cNvGraphicFramePr>
          <p:nvPr/>
        </p:nvGraphicFramePr>
        <p:xfrm>
          <a:off x="8027988" y="981075"/>
          <a:ext cx="215900" cy="279400"/>
        </p:xfrm>
        <a:graphic>
          <a:graphicData uri="http://schemas.openxmlformats.org/presentationml/2006/ole">
            <mc:AlternateContent xmlns:mc="http://schemas.openxmlformats.org/markup-compatibility/2006">
              <mc:Choice xmlns:v="urn:schemas-microsoft-com:vml" Requires="v">
                <p:oleObj spid="_x0000_s39374" name="Equation" r:id="rId9" imgW="215640" imgH="279360" progId="Equation.DSMT4">
                  <p:embed/>
                </p:oleObj>
              </mc:Choice>
              <mc:Fallback>
                <p:oleObj name="Equation" r:id="rId9" imgW="21564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7988" y="981075"/>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30"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3FED1A-1AEC-4C98-97A3-9829CD43CD67}" type="slidenum">
              <a:rPr lang="en-US" altLang="zh-CN"/>
              <a:pPr eaLnBrk="1" hangingPunct="1"/>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52</a:t>
            </a:fld>
            <a:endParaRPr lang="en-US" altLang="zh-CN"/>
          </a:p>
        </p:txBody>
      </p:sp>
      <p:pic>
        <p:nvPicPr>
          <p:cNvPr id="5" name="图片 4"/>
          <p:cNvPicPr>
            <a:picLocks noChangeAspect="1"/>
          </p:cNvPicPr>
          <p:nvPr/>
        </p:nvPicPr>
        <p:blipFill>
          <a:blip r:embed="rId2"/>
          <a:stretch>
            <a:fillRect/>
          </a:stretch>
        </p:blipFill>
        <p:spPr>
          <a:xfrm>
            <a:off x="1306547" y="441701"/>
            <a:ext cx="6530906" cy="5974598"/>
          </a:xfrm>
          <a:prstGeom prst="rect">
            <a:avLst/>
          </a:prstGeom>
        </p:spPr>
      </p:pic>
    </p:spTree>
    <p:extLst>
      <p:ext uri="{BB962C8B-B14F-4D97-AF65-F5344CB8AC3E}">
        <p14:creationId xmlns:p14="http://schemas.microsoft.com/office/powerpoint/2010/main" val="28358423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endParaRPr lang="zh-CN" altLang="zh-CN" sz="4000" smtClean="0"/>
          </a:p>
        </p:txBody>
      </p:sp>
      <p:sp>
        <p:nvSpPr>
          <p:cNvPr id="55299" name="Rectangle 3"/>
          <p:cNvSpPr>
            <a:spLocks noGrp="1" noRot="1" noChangeArrowheads="1"/>
          </p:cNvSpPr>
          <p:nvPr>
            <p:ph type="body" idx="1"/>
          </p:nvPr>
        </p:nvSpPr>
        <p:spPr/>
        <p:txBody>
          <a:bodyPr/>
          <a:lstStyle/>
          <a:p>
            <a:pPr eaLnBrk="1" hangingPunct="1"/>
            <a:endParaRPr lang="zh-CN" altLang="zh-CN" sz="2800" smtClean="0"/>
          </a:p>
        </p:txBody>
      </p:sp>
      <p:pic>
        <p:nvPicPr>
          <p:cNvPr id="55300" name="Picture 4"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657225"/>
            <a:ext cx="86296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FD466A-43DB-487E-9673-3F2F68C9C587}" type="slidenum">
              <a:rPr lang="en-US" altLang="zh-CN"/>
              <a:pPr eaLnBrk="1" hangingPunct="1"/>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endParaRPr lang="zh-CN" altLang="zh-CN" sz="4000" smtClean="0"/>
          </a:p>
        </p:txBody>
      </p:sp>
      <p:sp>
        <p:nvSpPr>
          <p:cNvPr id="56323" name="Rectangle 3"/>
          <p:cNvSpPr>
            <a:spLocks noGrp="1" noRot="1" noChangeArrowheads="1"/>
          </p:cNvSpPr>
          <p:nvPr>
            <p:ph type="body" idx="1"/>
          </p:nvPr>
        </p:nvSpPr>
        <p:spPr/>
        <p:txBody>
          <a:bodyPr/>
          <a:lstStyle/>
          <a:p>
            <a:pPr eaLnBrk="1" hangingPunct="1"/>
            <a:endParaRPr lang="zh-CN" altLang="zh-CN" sz="2800" smtClean="0"/>
          </a:p>
        </p:txBody>
      </p:sp>
      <p:pic>
        <p:nvPicPr>
          <p:cNvPr id="56324" name="Picture 5"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657225"/>
            <a:ext cx="86296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301408-2C49-49B7-A99F-7526498107C2}" type="slidenum">
              <a:rPr lang="en-US" altLang="zh-CN"/>
              <a:pPr eaLnBrk="1" hangingPunct="1"/>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r>
              <a:rPr lang="en-US" altLang="zh-CN" sz="3600" dirty="0"/>
              <a:t>§7.4  </a:t>
            </a:r>
            <a:r>
              <a:rPr lang="zh-CN" altLang="en-US" sz="3600" dirty="0"/>
              <a:t>若干补充及应用中需注意的问题</a:t>
            </a:r>
          </a:p>
        </p:txBody>
      </p:sp>
      <p:sp>
        <p:nvSpPr>
          <p:cNvPr id="57347" name="Rectangle 3"/>
          <p:cNvSpPr>
            <a:spLocks noGrp="1" noRot="1" noChangeArrowheads="1"/>
          </p:cNvSpPr>
          <p:nvPr>
            <p:ph type="body" idx="1"/>
          </p:nvPr>
        </p:nvSpPr>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二</a:t>
            </a:r>
            <a:r>
              <a:rPr lang="zh-CN" altLang="zh-CN" sz="2400" dirty="0">
                <a:solidFill>
                  <a:srgbClr val="000000"/>
                </a:solidFill>
                <a:latin typeface="Times New Roman" panose="02020603050405020304" pitchFamily="18" charset="0"/>
                <a:cs typeface="Times New Roman" panose="02020603050405020304" pitchFamily="18" charset="0"/>
              </a:rPr>
              <a:t>、主成分的保留</a:t>
            </a:r>
            <a:r>
              <a:rPr lang="zh-CN" altLang="zh-CN" sz="2400" dirty="0" smtClean="0">
                <a:solidFill>
                  <a:srgbClr val="000000"/>
                </a:solidFill>
                <a:latin typeface="Times New Roman" panose="02020603050405020304" pitchFamily="18" charset="0"/>
                <a:cs typeface="Times New Roman" panose="02020603050405020304" pitchFamily="18" charset="0"/>
              </a:rPr>
              <a:t>个数</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三、关于样本容量</a:t>
            </a:r>
            <a:r>
              <a:rPr lang="en-US" altLang="zh-CN" sz="2400" i="1" dirty="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的大小</a:t>
            </a: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四、关于异常值的影响</a:t>
            </a: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五、关于时间序列数据</a:t>
            </a: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六、主成分用于聚类分析</a:t>
            </a: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七、关于不同时期的主成分分析</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九</a:t>
            </a:r>
            <a:r>
              <a:rPr lang="zh-CN" altLang="zh-CN" sz="2400" dirty="0">
                <a:solidFill>
                  <a:srgbClr val="000000"/>
                </a:solidFill>
                <a:latin typeface="Times New Roman" panose="02020603050405020304" pitchFamily="18" charset="0"/>
                <a:cs typeface="Times New Roman" panose="02020603050405020304" pitchFamily="18" charset="0"/>
              </a:rPr>
              <a:t>、对主成分综合得分方法的质疑</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4D9900-D92C-41DA-AE54-CF7ABB2B1794}" type="slidenum">
              <a:rPr lang="en-US" altLang="zh-CN"/>
              <a:pPr eaLnBrk="1" hangingPunct="1"/>
              <a:t>55</a:t>
            </a:fld>
            <a:endParaRPr lang="en-US" altLang="zh-CN"/>
          </a:p>
        </p:txBody>
      </p:sp>
    </p:spTree>
    <p:extLst>
      <p:ext uri="{BB962C8B-B14F-4D97-AF65-F5344CB8AC3E}">
        <p14:creationId xmlns:p14="http://schemas.microsoft.com/office/powerpoint/2010/main" val="7901806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二、主成分的保留</a:t>
            </a:r>
            <a:r>
              <a:rPr lang="zh-CN" altLang="en-US" sz="4000" dirty="0" smtClean="0"/>
              <a:t>个数</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应保留多少个主成分要视具体情况，很难一概而论，最终一般还得依赖于主观判断</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单</a:t>
            </a:r>
            <a:r>
              <a:rPr lang="zh-CN" altLang="zh-CN" sz="2800" dirty="0">
                <a:solidFill>
                  <a:srgbClr val="000000"/>
                </a:solidFill>
                <a:latin typeface="Times New Roman" panose="02020603050405020304" pitchFamily="18" charset="0"/>
                <a:cs typeface="Times New Roman" panose="02020603050405020304" pitchFamily="18" charset="0"/>
              </a:rPr>
              <a:t>从保留信息量的角度通常有以下几种选择主成分个数的方法：</a:t>
            </a: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保留</a:t>
            </a:r>
            <a:r>
              <a:rPr lang="zh-CN" altLang="zh-CN" sz="2800" dirty="0">
                <a:solidFill>
                  <a:srgbClr val="000000"/>
                </a:solidFill>
                <a:latin typeface="Times New Roman" panose="02020603050405020304" pitchFamily="18" charset="0"/>
                <a:cs typeface="Times New Roman" panose="02020603050405020304" pitchFamily="18" charset="0"/>
              </a:rPr>
              <a:t>的前几个主成分能使其累计贡献率达到一个较高的比例（如</a:t>
            </a:r>
            <a:r>
              <a:rPr lang="en-US" altLang="zh-CN" sz="2800" dirty="0">
                <a:solidFill>
                  <a:srgbClr val="000000"/>
                </a:solidFill>
                <a:latin typeface="Times New Roman" panose="02020603050405020304" pitchFamily="18" charset="0"/>
                <a:cs typeface="Times New Roman" panose="02020603050405020304" pitchFamily="18" charset="0"/>
              </a:rPr>
              <a:t>80%</a:t>
            </a:r>
            <a:r>
              <a:rPr lang="zh-CN" altLang="zh-CN" sz="2800" dirty="0">
                <a:solidFill>
                  <a:srgbClr val="000000"/>
                </a:solidFill>
                <a:latin typeface="Times New Roman" panose="02020603050405020304" pitchFamily="18" charset="0"/>
                <a:cs typeface="Times New Roman" panose="02020603050405020304" pitchFamily="18" charset="0"/>
              </a:rPr>
              <a:t>），具体需主观判断确定，</a:t>
            </a:r>
            <a:r>
              <a:rPr lang="zh-CN" altLang="zh-CN" sz="2800" dirty="0" smtClean="0">
                <a:solidFill>
                  <a:srgbClr val="000000"/>
                </a:solidFill>
                <a:latin typeface="Times New Roman" panose="02020603050405020304" pitchFamily="18" charset="0"/>
                <a:cs typeface="Times New Roman" panose="02020603050405020304" pitchFamily="18" charset="0"/>
              </a:rPr>
              <a:t>这是</a:t>
            </a:r>
            <a:r>
              <a:rPr lang="zh-CN" altLang="zh-CN" sz="2800" dirty="0">
                <a:solidFill>
                  <a:srgbClr val="000000"/>
                </a:solidFill>
                <a:latin typeface="Times New Roman" panose="02020603050405020304" pitchFamily="18" charset="0"/>
                <a:cs typeface="Times New Roman" panose="02020603050405020304" pitchFamily="18" charset="0"/>
              </a:rPr>
              <a:t>我们最为推荐的方法</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zh-CN" altLang="zh-CN"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56</a:t>
            </a:fld>
            <a:endParaRPr lang="en-US" altLang="zh-CN"/>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384781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150000"/>
              </a:lnSpc>
              <a:buFont typeface="Wingdings" panose="05000000000000000000" pitchFamily="2" charset="2"/>
              <a:buChar char="Ø"/>
            </a:pPr>
            <a:r>
              <a:rPr lang="en-US" altLang="zh-CN" sz="28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当从</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（或</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）出发求主成分时，有一个经验规则是只保留特征值大于其平均值</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（或</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）的主成分。这是一个粗略的经验规则，只宜作为选择主成分个数的初步参考。</a:t>
            </a:r>
            <a:endParaRPr lang="zh-CN" altLang="en-US"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一</a:t>
            </a:r>
            <a:r>
              <a:rPr lang="zh-CN" altLang="zh-CN" sz="2800" dirty="0">
                <a:solidFill>
                  <a:srgbClr val="000000"/>
                </a:solidFill>
                <a:latin typeface="Times New Roman" panose="02020603050405020304" pitchFamily="18" charset="0"/>
                <a:cs typeface="Times New Roman" panose="02020603050405020304" pitchFamily="18" charset="0"/>
              </a:rPr>
              <a:t>种能够帮助我们确定主成分个数的视觉工具，即所谓的陡坡图</a:t>
            </a:r>
            <a:r>
              <a:rPr lang="zh-CN" altLang="zh-CN" sz="2800" dirty="0" smtClean="0">
                <a:solidFill>
                  <a:srgbClr val="000000"/>
                </a:solidFill>
                <a:latin typeface="Times New Roman" panose="02020603050405020304" pitchFamily="18" charset="0"/>
                <a:cs typeface="Times New Roman" panose="02020603050405020304" pitchFamily="18" charset="0"/>
              </a:rPr>
              <a:t>，见</a:t>
            </a:r>
            <a:r>
              <a:rPr lang="zh-CN" altLang="zh-CN" sz="2800" dirty="0">
                <a:solidFill>
                  <a:srgbClr val="000000"/>
                </a:solidFill>
                <a:latin typeface="Times New Roman" panose="02020603050405020304" pitchFamily="18" charset="0"/>
                <a:cs typeface="Times New Roman" panose="02020603050405020304" pitchFamily="18" charset="0"/>
              </a:rPr>
              <a:t>附录</a:t>
            </a:r>
            <a:r>
              <a:rPr lang="en-US" altLang="zh-CN" sz="2800" dirty="0">
                <a:solidFill>
                  <a:srgbClr val="000000"/>
                </a:solidFill>
                <a:latin typeface="Times New Roman" panose="02020603050405020304" pitchFamily="18" charset="0"/>
                <a:cs typeface="Times New Roman" panose="02020603050405020304" pitchFamily="18" charset="0"/>
              </a:rPr>
              <a:t>7-1</a:t>
            </a:r>
            <a:r>
              <a:rPr lang="zh-CN" altLang="zh-CN" sz="2800" dirty="0">
                <a:solidFill>
                  <a:srgbClr val="000000"/>
                </a:solidFill>
                <a:latin typeface="Times New Roman" panose="02020603050405020304" pitchFamily="18" charset="0"/>
                <a:cs typeface="Times New Roman" panose="02020603050405020304" pitchFamily="18" charset="0"/>
              </a:rPr>
              <a:t>中的输出</a:t>
            </a:r>
            <a:r>
              <a:rPr lang="en-US" altLang="zh-CN" sz="2800" dirty="0">
                <a:solidFill>
                  <a:srgbClr val="000000"/>
                </a:solidFill>
                <a:latin typeface="Times New Roman" panose="02020603050405020304" pitchFamily="18" charset="0"/>
                <a:cs typeface="Times New Roman" panose="02020603050405020304" pitchFamily="18" charset="0"/>
              </a:rPr>
              <a:t>7-1.1</a:t>
            </a:r>
            <a:r>
              <a:rPr lang="zh-CN" altLang="zh-CN" sz="2800" dirty="0">
                <a:solidFill>
                  <a:srgbClr val="000000"/>
                </a:solidFill>
                <a:latin typeface="Times New Roman" panose="02020603050405020304" pitchFamily="18" charset="0"/>
                <a:cs typeface="Times New Roman" panose="02020603050405020304" pitchFamily="18" charset="0"/>
              </a:rPr>
              <a:t>（续）及其说明</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zh-CN" altLang="zh-CN"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57</a:t>
            </a:fld>
            <a:endParaRPr lang="en-US" altLang="zh-CN"/>
          </a:p>
        </p:txBody>
      </p:sp>
      <p:graphicFrame>
        <p:nvGraphicFramePr>
          <p:cNvPr id="5" name="对象 4"/>
          <p:cNvGraphicFramePr>
            <a:graphicFrameLocks noChangeAspect="1"/>
          </p:cNvGraphicFramePr>
          <p:nvPr>
            <p:extLst/>
          </p:nvPr>
        </p:nvGraphicFramePr>
        <p:xfrm>
          <a:off x="2771800" y="803052"/>
          <a:ext cx="292100" cy="393700"/>
        </p:xfrm>
        <a:graphic>
          <a:graphicData uri="http://schemas.openxmlformats.org/presentationml/2006/ole">
            <mc:AlternateContent xmlns:mc="http://schemas.openxmlformats.org/markup-compatibility/2006">
              <mc:Choice xmlns:v="urn:schemas-microsoft-com:vml" Requires="v">
                <p:oleObj spid="_x0000_s48146"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2771800" y="803052"/>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nvPr>
        </p:nvGraphicFramePr>
        <p:xfrm>
          <a:off x="5364088" y="1196752"/>
          <a:ext cx="1065212" cy="968375"/>
        </p:xfrm>
        <a:graphic>
          <a:graphicData uri="http://schemas.openxmlformats.org/presentationml/2006/ole">
            <mc:AlternateContent xmlns:mc="http://schemas.openxmlformats.org/markup-compatibility/2006">
              <mc:Choice xmlns:v="urn:schemas-microsoft-com:vml" Requires="v">
                <p:oleObj spid="_x0000_s48147" name="Equation" r:id="rId5" imgW="1054080" imgH="939600" progId="Equation.DSMT4">
                  <p:embed/>
                </p:oleObj>
              </mc:Choice>
              <mc:Fallback>
                <p:oleObj name="Equation" r:id="rId5" imgW="1054080" imgH="939600" progId="Equation.DSMT4">
                  <p:embed/>
                  <p:pic>
                    <p:nvPicPr>
                      <p:cNvPr id="0" name=""/>
                      <p:cNvPicPr>
                        <a:picLocks noChangeAspect="1" noChangeArrowheads="1"/>
                      </p:cNvPicPr>
                      <p:nvPr/>
                    </p:nvPicPr>
                    <p:blipFill>
                      <a:blip r:embed="rId6"/>
                      <a:srcRect/>
                      <a:stretch>
                        <a:fillRect/>
                      </a:stretch>
                    </p:blipFill>
                    <p:spPr bwMode="auto">
                      <a:xfrm>
                        <a:off x="5364088" y="1196752"/>
                        <a:ext cx="106521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9525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800" dirty="0">
                <a:solidFill>
                  <a:srgbClr val="000000"/>
                </a:solidFill>
                <a:latin typeface="Times New Roman" panose="02020603050405020304" pitchFamily="18" charset="0"/>
                <a:cs typeface="Times New Roman" panose="02020603050405020304" pitchFamily="18" charset="0"/>
              </a:rPr>
              <a:t>如果我们需要对主成分进行解释，则选用多少个主成分就还需考虑所选主成分是否都能作出成功的解释，有时可能会为此降低了点累计贡献率</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smtClean="0">
                <a:solidFill>
                  <a:srgbClr val="000000"/>
                </a:solidFill>
                <a:latin typeface="Times New Roman" panose="02020603050405020304" pitchFamily="18" charset="0"/>
                <a:cs typeface="Times New Roman" panose="02020603050405020304" pitchFamily="18" charset="0"/>
              </a:rPr>
              <a:t>如果</a:t>
            </a:r>
            <a:r>
              <a:rPr lang="zh-CN" altLang="en-US" sz="2800" dirty="0">
                <a:solidFill>
                  <a:srgbClr val="000000"/>
                </a:solidFill>
                <a:latin typeface="Times New Roman" panose="02020603050405020304" pitchFamily="18" charset="0"/>
                <a:cs typeface="Times New Roman" panose="02020603050405020304" pitchFamily="18" charset="0"/>
              </a:rPr>
              <a:t>不需要对主成分作出解释（此时的主成分得分通常只是作为进入下一阶段分析的输入数据，即主成分仅是整个分析的中间结果），则主成分个数的选择一般更倾向于保持一个足够高的累计贡献率，除非需要画散点图。</a:t>
            </a: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58</a:t>
            </a:fld>
            <a:endParaRPr lang="en-US" altLang="zh-CN"/>
          </a:p>
        </p:txBody>
      </p:sp>
    </p:spTree>
    <p:extLst>
      <p:ext uri="{BB962C8B-B14F-4D97-AF65-F5344CB8AC3E}">
        <p14:creationId xmlns:p14="http://schemas.microsoft.com/office/powerpoint/2010/main" val="492083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a:solidFill>
                  <a:srgbClr val="000000"/>
                </a:solidFill>
                <a:latin typeface="Times New Roman" panose="02020603050405020304" pitchFamily="18" charset="0"/>
                <a:cs typeface="Times New Roman" panose="02020603050405020304" pitchFamily="18" charset="0"/>
              </a:rPr>
              <a:t>取多少个主成分有时也要视作图或排序的需要而定</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zh-CN" altLang="en-US" sz="2400" dirty="0">
                <a:solidFill>
                  <a:srgbClr val="000000"/>
                </a:solidFill>
                <a:latin typeface="Times New Roman" panose="02020603050405020304" pitchFamily="18" charset="0"/>
                <a:cs typeface="Times New Roman" panose="02020603050405020304" pitchFamily="18" charset="0"/>
              </a:rPr>
              <a:t>取三个和四个主成分都可行时，选取三个有一大好处，就是可以利用三维旋转图对所有样品的三个主成分得分进行直观的比较分析</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zh-CN" altLang="en-US" sz="2400" dirty="0">
                <a:solidFill>
                  <a:srgbClr val="000000"/>
                </a:solidFill>
                <a:latin typeface="Times New Roman" panose="02020603050405020304" pitchFamily="18" charset="0"/>
                <a:cs typeface="Times New Roman" panose="02020603050405020304" pitchFamily="18" charset="0"/>
              </a:rPr>
              <a:t>取两个和三个主成分都可行时，选取两个的主要好处是，平面散点图可以比三维旋转图观测得更为清楚和方便，且可打印输出</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zh-CN" altLang="en-US" sz="2400" dirty="0">
                <a:solidFill>
                  <a:srgbClr val="000000"/>
                </a:solidFill>
                <a:latin typeface="Times New Roman" panose="02020603050405020304" pitchFamily="18" charset="0"/>
                <a:cs typeface="Times New Roman" panose="02020603050405020304" pitchFamily="18" charset="0"/>
              </a:rPr>
              <a:t>取一个和两个主成分都可行时，取一个的优点是可以对各样品进行排序（如果这种排序是有实际意义的） ，取两个的优点是可以画散点图及保留更多的信息。如果我们对样品的排序不感兴趣，则一般应考虑取两个主成分，哪怕第二主成分的贡献率明显偏低些，因为取一个主成分不利于作图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此外</a:t>
            </a:r>
            <a:r>
              <a:rPr lang="zh-CN" altLang="en-US" sz="2400" dirty="0">
                <a:solidFill>
                  <a:srgbClr val="000000"/>
                </a:solidFill>
                <a:latin typeface="Times New Roman" panose="02020603050405020304" pitchFamily="18" charset="0"/>
                <a:cs typeface="Times New Roman" panose="02020603050405020304" pitchFamily="18" charset="0"/>
              </a:rPr>
              <a:t>，通过对前两个或三个主成分的作图，</a:t>
            </a:r>
            <a:r>
              <a:rPr lang="zh-CN" altLang="en-US" sz="2400" dirty="0" smtClean="0">
                <a:solidFill>
                  <a:srgbClr val="000000"/>
                </a:solidFill>
                <a:latin typeface="Times New Roman" panose="02020603050405020304" pitchFamily="18" charset="0"/>
                <a:cs typeface="Times New Roman" panose="02020603050405020304" pitchFamily="18" charset="0"/>
              </a:rPr>
              <a:t>还有助于从</a:t>
            </a:r>
            <a:r>
              <a:rPr lang="zh-CN" altLang="en-US" sz="2400" dirty="0">
                <a:solidFill>
                  <a:srgbClr val="000000"/>
                </a:solidFill>
                <a:latin typeface="Times New Roman" panose="02020603050405020304" pitchFamily="18" charset="0"/>
                <a:cs typeface="Times New Roman" panose="02020603050405020304" pitchFamily="18" charset="0"/>
              </a:rPr>
              <a:t>直觉上发现异常值、评估正态性以及进行其他的探索性分析等。</a:t>
            </a: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59</a:t>
            </a:fld>
            <a:endParaRPr lang="en-US" altLang="zh-CN"/>
          </a:p>
        </p:txBody>
      </p:sp>
    </p:spTree>
    <p:extLst>
      <p:ext uri="{BB962C8B-B14F-4D97-AF65-F5344CB8AC3E}">
        <p14:creationId xmlns:p14="http://schemas.microsoft.com/office/powerpoint/2010/main" val="229769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091208"/>
          </a:xfrm>
        </p:spPr>
        <p:txBody>
          <a:bodyPr/>
          <a:lstStyle/>
          <a:p>
            <a:r>
              <a:rPr lang="zh-CN" altLang="zh-CN" sz="4000" dirty="0"/>
              <a:t>主成分的应用</a:t>
            </a:r>
            <a:endParaRPr lang="zh-CN" altLang="en-US" sz="4000" dirty="0"/>
          </a:p>
        </p:txBody>
      </p:sp>
      <p:sp>
        <p:nvSpPr>
          <p:cNvPr id="3" name="内容占位符 2"/>
          <p:cNvSpPr>
            <a:spLocks noGrp="1"/>
          </p:cNvSpPr>
          <p:nvPr>
            <p:ph idx="1"/>
          </p:nvPr>
        </p:nvSpPr>
        <p:spPr>
          <a:xfrm>
            <a:off x="301625" y="1752600"/>
            <a:ext cx="8540750" cy="4346575"/>
          </a:xfrm>
        </p:spPr>
        <p:txBody>
          <a:bodyPr/>
          <a:lstStyle/>
          <a:p>
            <a:r>
              <a:rPr lang="en-US" altLang="zh-CN" sz="2800" dirty="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在一些应用中，用前少数几个主成分替代众原始变量以作分析，这些主成分本身就成了分析的目标</a:t>
            </a:r>
            <a:r>
              <a:rPr lang="zh-CN" altLang="en-US" sz="2800" dirty="0" smtClean="0">
                <a:solidFill>
                  <a:srgbClr val="000000"/>
                </a:solidFill>
                <a:latin typeface="Times New Roman" panose="02020603050405020304" pitchFamily="18" charset="0"/>
                <a:cs typeface="Times New Roman" panose="02020603050405020304" pitchFamily="18" charset="0"/>
              </a:rPr>
              <a:t>。需要</a:t>
            </a:r>
            <a:r>
              <a:rPr lang="zh-CN" altLang="en-US" sz="2800" dirty="0">
                <a:solidFill>
                  <a:srgbClr val="000000"/>
                </a:solidFill>
                <a:latin typeface="Times New Roman" panose="02020603050405020304" pitchFamily="18" charset="0"/>
                <a:cs typeface="Times New Roman" panose="02020603050405020304" pitchFamily="18" charset="0"/>
              </a:rPr>
              <a:t>给出这前几个主成分一个符合实际背景和意义的解释</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在更多的另一些应用中，主成分只是要达到目的的一个中间结果（或步骤），而非目的本身。</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例如，主成分聚类、主成分回归、评估正态性、寻找异常值，以及</a:t>
            </a:r>
            <a:r>
              <a:rPr lang="zh-CN" altLang="en-US" sz="2800" dirty="0" smtClean="0">
                <a:solidFill>
                  <a:srgbClr val="000000"/>
                </a:solidFill>
                <a:latin typeface="Times New Roman" panose="02020603050405020304" pitchFamily="18" charset="0"/>
                <a:cs typeface="Times New Roman" panose="02020603050405020304" pitchFamily="18" charset="0"/>
              </a:rPr>
              <a:t>寻找</a:t>
            </a:r>
            <a:r>
              <a:rPr lang="zh-CN" altLang="zh-CN" sz="2800" dirty="0" smtClean="0">
                <a:solidFill>
                  <a:srgbClr val="000000"/>
                </a:solidFill>
                <a:latin typeface="Times New Roman" panose="02020603050405020304" pitchFamily="18" charset="0"/>
                <a:cs typeface="Times New Roman" panose="02020603050405020304" pitchFamily="18" charset="0"/>
              </a:rPr>
              <a:t>原始变量间的多重共线性关系等</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此时的主成分可不必给出解释。</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a:t>
            </a:fld>
            <a:endParaRPr lang="en-US" altLang="zh-CN"/>
          </a:p>
        </p:txBody>
      </p:sp>
    </p:spTree>
    <p:extLst>
      <p:ext uri="{BB962C8B-B14F-4D97-AF65-F5344CB8AC3E}">
        <p14:creationId xmlns:p14="http://schemas.microsoft.com/office/powerpoint/2010/main" val="28676686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三、关于样本容量</a:t>
            </a:r>
            <a:r>
              <a:rPr lang="en-US" altLang="zh-CN" sz="4000" i="1" dirty="0">
                <a:latin typeface="Times New Roman" panose="02020603050405020304" pitchFamily="18" charset="0"/>
                <a:cs typeface="Times New Roman" panose="02020603050405020304" pitchFamily="18" charset="0"/>
              </a:rPr>
              <a:t>n</a:t>
            </a:r>
            <a:r>
              <a:rPr lang="zh-CN" altLang="en-US" sz="4000" dirty="0"/>
              <a:t>的</a:t>
            </a:r>
            <a:r>
              <a:rPr lang="zh-CN" altLang="en-US" sz="4000" dirty="0" smtClean="0"/>
              <a:t>大小</a:t>
            </a:r>
            <a:endParaRPr lang="zh-CN" altLang="en-US" sz="4000" dirty="0"/>
          </a:p>
        </p:txBody>
      </p:sp>
      <p:sp>
        <p:nvSpPr>
          <p:cNvPr id="3" name="内容占位符 2"/>
          <p:cNvSpPr>
            <a:spLocks noGrp="1"/>
          </p:cNvSpPr>
          <p:nvPr>
            <p:ph idx="1"/>
          </p:nvPr>
        </p:nvSpPr>
        <p:spPr/>
        <p:txBody>
          <a:bodyPr/>
          <a:lstStyle/>
          <a:p>
            <a:r>
              <a:rPr lang="zh-CN" altLang="en-US" sz="2800" dirty="0">
                <a:solidFill>
                  <a:srgbClr val="000000"/>
                </a:solidFill>
                <a:latin typeface="Times New Roman" panose="02020603050405020304" pitchFamily="18" charset="0"/>
                <a:cs typeface="Times New Roman" panose="02020603050405020304" pitchFamily="18" charset="0"/>
              </a:rPr>
              <a:t>不同于判别分析，在主成分的计算过程中不涉及</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逆，故理论上允许</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一般（特别是在主成分本身作为目标的分析中）较理想的是能满足</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很大（如</a:t>
            </a:r>
            <a:r>
              <a:rPr lang="en-US" altLang="zh-CN" sz="2800" i="1" dirty="0">
                <a:solidFill>
                  <a:srgbClr val="000000"/>
                </a:solidFill>
                <a:latin typeface="Times New Roman" panose="02020603050405020304" pitchFamily="18" charset="0"/>
                <a:cs typeface="Times New Roman" panose="02020603050405020304" pitchFamily="18" charset="0"/>
              </a:rPr>
              <a:t>n</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）且</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至少是</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的五倍，这样通常可</a:t>
            </a:r>
            <a:r>
              <a:rPr lang="zh-CN" altLang="zh-CN" sz="2800" dirty="0" smtClean="0">
                <a:solidFill>
                  <a:srgbClr val="000000"/>
                </a:solidFill>
                <a:latin typeface="Times New Roman" panose="02020603050405020304" pitchFamily="18" charset="0"/>
                <a:cs typeface="Times New Roman" panose="02020603050405020304" pitchFamily="18" charset="0"/>
              </a:rPr>
              <a:t>使</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值比较稳定，分析结果</a:t>
            </a:r>
            <a:r>
              <a:rPr lang="zh-CN" altLang="zh-CN" sz="2800" dirty="0" smtClean="0">
                <a:solidFill>
                  <a:srgbClr val="000000"/>
                </a:solidFill>
                <a:latin typeface="Times New Roman" panose="02020603050405020304" pitchFamily="18" charset="0"/>
                <a:cs typeface="Times New Roman" panose="02020603050405020304" pitchFamily="18" charset="0"/>
              </a:rPr>
              <a:t>一般</a:t>
            </a:r>
            <a:r>
              <a:rPr lang="zh-CN" altLang="en-US" sz="2800" dirty="0" smtClean="0">
                <a:solidFill>
                  <a:srgbClr val="000000"/>
                </a:solidFill>
                <a:latin typeface="Times New Roman" panose="02020603050405020304" pitchFamily="18" charset="0"/>
                <a:cs typeface="Times New Roman" panose="02020603050405020304" pitchFamily="18" charset="0"/>
              </a:rPr>
              <a:t>也就</a:t>
            </a:r>
            <a:r>
              <a:rPr lang="zh-CN" altLang="zh-CN" sz="2800" dirty="0" smtClean="0">
                <a:solidFill>
                  <a:srgbClr val="000000"/>
                </a:solidFill>
                <a:latin typeface="Times New Roman" panose="02020603050405020304" pitchFamily="18" charset="0"/>
                <a:cs typeface="Times New Roman" panose="02020603050405020304" pitchFamily="18" charset="0"/>
              </a:rPr>
              <a:t>不会</a:t>
            </a:r>
            <a:r>
              <a:rPr lang="zh-CN" altLang="zh-CN" sz="2800" dirty="0">
                <a:solidFill>
                  <a:srgbClr val="000000"/>
                </a:solidFill>
                <a:latin typeface="Times New Roman" panose="02020603050405020304" pitchFamily="18" charset="0"/>
                <a:cs typeface="Times New Roman" panose="02020603050405020304" pitchFamily="18" charset="0"/>
              </a:rPr>
              <a:t>随样本的变化而发生较大的改变，从而结论更加可信。</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60</a:t>
            </a:fld>
            <a:endParaRPr lang="en-US" altLang="zh-CN"/>
          </a:p>
        </p:txBody>
      </p:sp>
      <p:graphicFrame>
        <p:nvGraphicFramePr>
          <p:cNvPr id="5" name="对象 4"/>
          <p:cNvGraphicFramePr>
            <a:graphicFrameLocks noChangeAspect="1"/>
          </p:cNvGraphicFramePr>
          <p:nvPr>
            <p:extLst/>
          </p:nvPr>
        </p:nvGraphicFramePr>
        <p:xfrm>
          <a:off x="4495924" y="3717032"/>
          <a:ext cx="292100" cy="393700"/>
        </p:xfrm>
        <a:graphic>
          <a:graphicData uri="http://schemas.openxmlformats.org/presentationml/2006/ole">
            <mc:AlternateContent xmlns:mc="http://schemas.openxmlformats.org/markup-compatibility/2006">
              <mc:Choice xmlns:v="urn:schemas-microsoft-com:vml" Requires="v">
                <p:oleObj spid="_x0000_s49170"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4495924" y="3717032"/>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nvPr>
        </p:nvGraphicFramePr>
        <p:xfrm>
          <a:off x="1403648" y="2348880"/>
          <a:ext cx="292100" cy="393700"/>
        </p:xfrm>
        <a:graphic>
          <a:graphicData uri="http://schemas.openxmlformats.org/presentationml/2006/ole">
            <mc:AlternateContent xmlns:mc="http://schemas.openxmlformats.org/markup-compatibility/2006">
              <mc:Choice xmlns:v="urn:schemas-microsoft-com:vml" Requires="v">
                <p:oleObj spid="_x0000_s49171" name="Equation" r:id="rId5" imgW="291960" imgH="393480" progId="Equation.DSMT4">
                  <p:embed/>
                </p:oleObj>
              </mc:Choice>
              <mc:Fallback>
                <p:oleObj name="Equation" r:id="rId5" imgW="291960" imgH="393480" progId="Equation.DSMT4">
                  <p:embed/>
                  <p:pic>
                    <p:nvPicPr>
                      <p:cNvPr id="0" name=""/>
                      <p:cNvPicPr>
                        <a:picLocks noChangeAspect="1" noChangeArrowheads="1"/>
                      </p:cNvPicPr>
                      <p:nvPr/>
                    </p:nvPicPr>
                    <p:blipFill>
                      <a:blip r:embed="rId4"/>
                      <a:srcRect/>
                      <a:stretch>
                        <a:fillRect/>
                      </a:stretch>
                    </p:blipFill>
                    <p:spPr bwMode="auto">
                      <a:xfrm>
                        <a:off x="1403648" y="2348880"/>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6317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a:t>四、关于异常值的影响</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有时少数几个异常值就可对</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的值产生较大、甚至是非常大的</a:t>
            </a:r>
            <a:r>
              <a:rPr lang="zh-CN" altLang="zh-CN" sz="2800" dirty="0" smtClean="0">
                <a:solidFill>
                  <a:srgbClr val="000000"/>
                </a:solidFill>
                <a:latin typeface="Times New Roman" panose="02020603050405020304" pitchFamily="18" charset="0"/>
                <a:cs typeface="Times New Roman" panose="02020603050405020304" pitchFamily="18" charset="0"/>
              </a:rPr>
              <a:t>影响。</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遇到</a:t>
            </a:r>
            <a:r>
              <a:rPr lang="zh-CN" altLang="zh-CN" sz="2800" dirty="0">
                <a:solidFill>
                  <a:srgbClr val="000000"/>
                </a:solidFill>
                <a:latin typeface="Times New Roman" panose="02020603050405020304" pitchFamily="18" charset="0"/>
                <a:cs typeface="Times New Roman" panose="02020603050405020304" pitchFamily="18" charset="0"/>
              </a:rPr>
              <a:t>这种异常值通常可有两种处理方法</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其中</a:t>
            </a:r>
            <a:r>
              <a:rPr lang="zh-CN" altLang="zh-CN" sz="2800" dirty="0" smtClean="0">
                <a:solidFill>
                  <a:srgbClr val="000000"/>
                </a:solidFill>
                <a:latin typeface="Times New Roman" panose="02020603050405020304" pitchFamily="18" charset="0"/>
                <a:cs typeface="Times New Roman" panose="02020603050405020304" pitchFamily="18" charset="0"/>
              </a:rPr>
              <a:t>一</a:t>
            </a:r>
            <a:r>
              <a:rPr lang="zh-CN" altLang="zh-CN" sz="2800" dirty="0">
                <a:solidFill>
                  <a:srgbClr val="000000"/>
                </a:solidFill>
                <a:latin typeface="Times New Roman" panose="02020603050405020304" pitchFamily="18" charset="0"/>
                <a:cs typeface="Times New Roman" panose="02020603050405020304" pitchFamily="18" charset="0"/>
              </a:rPr>
              <a:t>种是从数据中找出并直接删除</a:t>
            </a:r>
            <a:r>
              <a:rPr lang="zh-CN" altLang="zh-CN" sz="2800" dirty="0" smtClean="0">
                <a:solidFill>
                  <a:srgbClr val="000000"/>
                </a:solidFill>
                <a:latin typeface="Times New Roman" panose="02020603050405020304" pitchFamily="18" charset="0"/>
                <a:cs typeface="Times New Roman" panose="02020603050405020304" pitchFamily="18" charset="0"/>
              </a:rPr>
              <a:t>之，如例</a:t>
            </a:r>
            <a:r>
              <a:rPr lang="en-US" altLang="zh-CN" sz="2800" dirty="0" smtClean="0">
                <a:solidFill>
                  <a:srgbClr val="000000"/>
                </a:solidFill>
                <a:latin typeface="Times New Roman" panose="02020603050405020304" pitchFamily="18" charset="0"/>
                <a:cs typeface="Times New Roman" panose="02020603050405020304" pitchFamily="18" charset="0"/>
              </a:rPr>
              <a:t>8.4.4</a:t>
            </a:r>
            <a:r>
              <a:rPr lang="zh-CN" altLang="zh-CN" sz="2800" dirty="0" smtClean="0">
                <a:solidFill>
                  <a:srgbClr val="000000"/>
                </a:solidFill>
                <a:latin typeface="Times New Roman" panose="02020603050405020304" pitchFamily="18" charset="0"/>
                <a:cs typeface="Times New Roman" panose="02020603050405020304" pitchFamily="18" charset="0"/>
              </a:rPr>
              <a:t>的“注”中所说明的</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61</a:t>
            </a:fld>
            <a:endParaRPr lang="en-US" altLang="zh-CN"/>
          </a:p>
        </p:txBody>
      </p:sp>
      <p:graphicFrame>
        <p:nvGraphicFramePr>
          <p:cNvPr id="6" name="对象 5"/>
          <p:cNvGraphicFramePr>
            <a:graphicFrameLocks noChangeAspect="1"/>
          </p:cNvGraphicFramePr>
          <p:nvPr/>
        </p:nvGraphicFramePr>
        <p:xfrm>
          <a:off x="5868144" y="1905000"/>
          <a:ext cx="292100" cy="393700"/>
        </p:xfrm>
        <a:graphic>
          <a:graphicData uri="http://schemas.openxmlformats.org/presentationml/2006/ole">
            <mc:AlternateContent xmlns:mc="http://schemas.openxmlformats.org/markup-compatibility/2006">
              <mc:Choice xmlns:v="urn:schemas-microsoft-com:vml" Requires="v">
                <p:oleObj spid="_x0000_s50186"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5868144" y="1905000"/>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2889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五、关于时间序列</a:t>
            </a:r>
            <a:r>
              <a:rPr lang="zh-CN" altLang="en-US" sz="4000" dirty="0" smtClean="0"/>
              <a:t>数据</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在绝大多数场合下，时间序列数据</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彼此间不是独立的，而是相关的，从而不是一个简单随机样本</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此时</a:t>
            </a:r>
            <a:r>
              <a:rPr lang="zh-CN" altLang="zh-CN" sz="2800" dirty="0">
                <a:solidFill>
                  <a:srgbClr val="000000"/>
                </a:solidFill>
                <a:latin typeface="Times New Roman" panose="02020603050405020304" pitchFamily="18" charset="0"/>
                <a:cs typeface="Times New Roman" panose="02020603050405020304" pitchFamily="18" charset="0"/>
              </a:rPr>
              <a:t>，由</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算得的</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一般将不再是</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的无偏估计，尤其当</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彼此间的相关程度较高时，用</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估计</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一般会有较严重的偏差，</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也就不适合作为</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的估计了，</a:t>
            </a:r>
            <a:r>
              <a:rPr lang="zh-CN" altLang="zh-CN" sz="2800" dirty="0" smtClean="0">
                <a:solidFill>
                  <a:srgbClr val="000000"/>
                </a:solidFill>
                <a:latin typeface="Times New Roman" panose="02020603050405020304" pitchFamily="18" charset="0"/>
                <a:cs typeface="Times New Roman" panose="02020603050405020304" pitchFamily="18" charset="0"/>
              </a:rPr>
              <a:t>连带</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也</a:t>
            </a:r>
            <a:r>
              <a:rPr lang="zh-CN" altLang="zh-CN" sz="2800" dirty="0">
                <a:solidFill>
                  <a:srgbClr val="000000"/>
                </a:solidFill>
                <a:latin typeface="Times New Roman" panose="02020603050405020304" pitchFamily="18" charset="0"/>
                <a:cs typeface="Times New Roman" panose="02020603050405020304" pitchFamily="18" charset="0"/>
              </a:rPr>
              <a:t>不宜用来估计</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zh-CN" altLang="zh-CN" sz="2800" dirty="0">
                <a:solidFill>
                  <a:srgbClr val="000000"/>
                </a:solidFill>
                <a:latin typeface="Times New Roman" panose="02020603050405020304" pitchFamily="18" charset="0"/>
                <a:cs typeface="Times New Roman" panose="02020603050405020304" pitchFamily="18" charset="0"/>
              </a:rPr>
              <a:t>了</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smtClean="0">
                <a:solidFill>
                  <a:srgbClr val="000000"/>
                </a:solidFill>
                <a:latin typeface="Times New Roman" panose="02020603050405020304" pitchFamily="18" charset="0"/>
                <a:cs typeface="Times New Roman" panose="02020603050405020304" pitchFamily="18" charset="0"/>
              </a:rPr>
              <a:t>此时，</a:t>
            </a:r>
            <a:r>
              <a:rPr lang="zh-CN" altLang="zh-CN" sz="2800" dirty="0">
                <a:solidFill>
                  <a:srgbClr val="000000"/>
                </a:solidFill>
                <a:latin typeface="Times New Roman" panose="02020603050405020304" pitchFamily="18" charset="0"/>
                <a:cs typeface="Times New Roman" panose="02020603050405020304" pitchFamily="18" charset="0"/>
              </a:rPr>
              <a:t>从</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出发进行的主成分分析（或其他分析，如第八章的因子分析等）是没有意义</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62</a:t>
            </a:fld>
            <a:endParaRPr lang="en-US" altLang="zh-CN"/>
          </a:p>
        </p:txBody>
      </p:sp>
      <p:graphicFrame>
        <p:nvGraphicFramePr>
          <p:cNvPr id="8" name="对象 7"/>
          <p:cNvGraphicFramePr>
            <a:graphicFrameLocks noChangeAspect="1"/>
          </p:cNvGraphicFramePr>
          <p:nvPr>
            <p:extLst/>
          </p:nvPr>
        </p:nvGraphicFramePr>
        <p:xfrm>
          <a:off x="3059832" y="5085184"/>
          <a:ext cx="292100" cy="393700"/>
        </p:xfrm>
        <a:graphic>
          <a:graphicData uri="http://schemas.openxmlformats.org/presentationml/2006/ole">
            <mc:AlternateContent xmlns:mc="http://schemas.openxmlformats.org/markup-compatibility/2006">
              <mc:Choice xmlns:v="urn:schemas-microsoft-com:vml" Requires="v">
                <p:oleObj spid="_x0000_s51218"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3059832" y="5085184"/>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nvPr>
        </p:nvGraphicFramePr>
        <p:xfrm>
          <a:off x="3205882" y="4545434"/>
          <a:ext cx="292100" cy="393700"/>
        </p:xfrm>
        <a:graphic>
          <a:graphicData uri="http://schemas.openxmlformats.org/presentationml/2006/ole">
            <mc:AlternateContent xmlns:mc="http://schemas.openxmlformats.org/markup-compatibility/2006">
              <mc:Choice xmlns:v="urn:schemas-microsoft-com:vml" Requires="v">
                <p:oleObj spid="_x0000_s51219" name="Equation" r:id="rId5" imgW="291960" imgH="393480" progId="Equation.DSMT4">
                  <p:embed/>
                </p:oleObj>
              </mc:Choice>
              <mc:Fallback>
                <p:oleObj name="Equation" r:id="rId5" imgW="291960" imgH="393480" progId="Equation.DSMT4">
                  <p:embed/>
                  <p:pic>
                    <p:nvPicPr>
                      <p:cNvPr id="0" name=""/>
                      <p:cNvPicPr>
                        <a:picLocks noChangeAspect="1" noChangeArrowheads="1"/>
                      </p:cNvPicPr>
                      <p:nvPr/>
                    </p:nvPicPr>
                    <p:blipFill>
                      <a:blip r:embed="rId4"/>
                      <a:srcRect/>
                      <a:stretch>
                        <a:fillRect/>
                      </a:stretch>
                    </p:blipFill>
                    <p:spPr bwMode="auto">
                      <a:xfrm>
                        <a:off x="3205882" y="4545434"/>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48836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可作主成分分析的时间序列例子</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63</a:t>
            </a:fld>
            <a:endParaRPr lang="en-US" altLang="zh-CN"/>
          </a:p>
        </p:txBody>
      </p:sp>
      <p:pic>
        <p:nvPicPr>
          <p:cNvPr id="5" name="图片 4"/>
          <p:cNvPicPr>
            <a:picLocks noChangeAspect="1"/>
          </p:cNvPicPr>
          <p:nvPr/>
        </p:nvPicPr>
        <p:blipFill>
          <a:blip r:embed="rId2"/>
          <a:stretch>
            <a:fillRect/>
          </a:stretch>
        </p:blipFill>
        <p:spPr>
          <a:xfrm>
            <a:off x="304340" y="1905736"/>
            <a:ext cx="8538035" cy="4205089"/>
          </a:xfrm>
          <a:prstGeom prst="rect">
            <a:avLst/>
          </a:prstGeom>
        </p:spPr>
      </p:pic>
    </p:spTree>
    <p:extLst>
      <p:ext uri="{BB962C8B-B14F-4D97-AF65-F5344CB8AC3E}">
        <p14:creationId xmlns:p14="http://schemas.microsoft.com/office/powerpoint/2010/main" val="27029372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六、主成分用于</a:t>
            </a:r>
            <a:r>
              <a:rPr lang="zh-CN" altLang="zh-CN" dirty="0" smtClean="0"/>
              <a:t>聚类分析</a:t>
            </a:r>
            <a:endParaRPr lang="zh-CN" altLang="en-US" dirty="0"/>
          </a:p>
        </p:txBody>
      </p:sp>
      <p:sp>
        <p:nvSpPr>
          <p:cNvPr id="3" name="内容占位符 2"/>
          <p:cNvSpPr>
            <a:spLocks noGrp="1"/>
          </p:cNvSpPr>
          <p:nvPr>
            <p:ph idx="1"/>
          </p:nvPr>
        </p:nvSpPr>
        <p:spPr/>
        <p:txBody>
          <a:bodyPr/>
          <a:lstStyle/>
          <a:p>
            <a:r>
              <a:rPr lang="en-US" altLang="zh-CN" sz="2800" dirty="0" smtClean="0">
                <a:solidFill>
                  <a:srgbClr val="000000"/>
                </a:solidFill>
              </a:rPr>
              <a:t>1</a:t>
            </a:r>
            <a:r>
              <a:rPr lang="en-US" altLang="zh-CN" sz="2800" dirty="0">
                <a:solidFill>
                  <a:srgbClr val="000000"/>
                </a:solidFill>
              </a:rPr>
              <a:t>.</a:t>
            </a:r>
            <a:r>
              <a:rPr lang="zh-CN" altLang="zh-CN" sz="2800" dirty="0">
                <a:solidFill>
                  <a:srgbClr val="000000"/>
                </a:solidFill>
              </a:rPr>
              <a:t>用目测法在主成分得分图上</a:t>
            </a:r>
            <a:r>
              <a:rPr lang="zh-CN" altLang="zh-CN" sz="2800" dirty="0" smtClean="0">
                <a:solidFill>
                  <a:srgbClr val="000000"/>
                </a:solidFill>
              </a:rPr>
              <a:t>聚类</a:t>
            </a:r>
            <a:endParaRPr lang="en-US" altLang="zh-CN" sz="2800" dirty="0" smtClean="0">
              <a:solidFill>
                <a:srgbClr val="000000"/>
              </a:solidFill>
            </a:endParaRPr>
          </a:p>
          <a:p>
            <a:r>
              <a:rPr lang="en-US" altLang="zh-CN" sz="2800" dirty="0">
                <a:solidFill>
                  <a:srgbClr val="000000"/>
                </a:solidFill>
              </a:rPr>
              <a:t>2</a:t>
            </a:r>
            <a:r>
              <a:rPr lang="en-US" altLang="zh-CN" sz="2800" dirty="0" smtClean="0">
                <a:solidFill>
                  <a:srgbClr val="000000"/>
                </a:solidFill>
              </a:rPr>
              <a:t>.</a:t>
            </a:r>
            <a:r>
              <a:rPr lang="zh-CN" altLang="en-US" sz="2800" dirty="0">
                <a:solidFill>
                  <a:srgbClr val="000000"/>
                </a:solidFill>
              </a:rPr>
              <a:t>对样品</a:t>
            </a:r>
            <a:r>
              <a:rPr lang="zh-CN" altLang="en-US" sz="2800" dirty="0" smtClean="0">
                <a:solidFill>
                  <a:srgbClr val="000000"/>
                </a:solidFill>
              </a:rPr>
              <a:t>之间</a:t>
            </a:r>
            <a:r>
              <a:rPr lang="zh-CN" altLang="en-US" sz="2800" dirty="0">
                <a:solidFill>
                  <a:srgbClr val="000000"/>
                </a:solidFill>
              </a:rPr>
              <a:t>的</a:t>
            </a:r>
            <a:r>
              <a:rPr lang="zh-CN" altLang="en-US" sz="2800" dirty="0" smtClean="0">
                <a:solidFill>
                  <a:srgbClr val="000000"/>
                </a:solidFill>
              </a:rPr>
              <a:t>距离计算</a:t>
            </a:r>
            <a:r>
              <a:rPr lang="zh-CN" altLang="en-US" sz="2800" dirty="0">
                <a:solidFill>
                  <a:srgbClr val="000000"/>
                </a:solidFill>
              </a:rPr>
              <a:t>主成分不如原始变量</a:t>
            </a:r>
            <a:endParaRPr lang="en-US" altLang="zh-CN" sz="2800" dirty="0" smtClean="0">
              <a:solidFill>
                <a:srgbClr val="000000"/>
              </a:solidFill>
            </a:endParaRPr>
          </a:p>
          <a:p>
            <a:r>
              <a:rPr lang="en-US" altLang="zh-CN" sz="2800" dirty="0" smtClean="0">
                <a:solidFill>
                  <a:srgbClr val="000000"/>
                </a:solidFill>
              </a:rPr>
              <a:t>3.</a:t>
            </a:r>
            <a:r>
              <a:rPr lang="zh-CN" altLang="zh-CN" sz="2800" dirty="0" smtClean="0">
                <a:solidFill>
                  <a:srgbClr val="000000"/>
                </a:solidFill>
              </a:rPr>
              <a:t>费希尔判别函数比主成分更适用于</a:t>
            </a:r>
            <a:r>
              <a:rPr lang="zh-CN" altLang="en-US" sz="2800" dirty="0" smtClean="0">
                <a:solidFill>
                  <a:srgbClr val="000000"/>
                </a:solidFill>
              </a:rPr>
              <a:t>对</a:t>
            </a:r>
            <a:r>
              <a:rPr lang="zh-CN" altLang="zh-CN" sz="2800" dirty="0" smtClean="0">
                <a:solidFill>
                  <a:srgbClr val="000000"/>
                </a:solidFill>
              </a:rPr>
              <a:t>聚类结果的图形评估</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64</a:t>
            </a:fld>
            <a:endParaRPr lang="en-US" altLang="zh-CN"/>
          </a:p>
        </p:txBody>
      </p:sp>
    </p:spTree>
    <p:extLst>
      <p:ext uri="{BB962C8B-B14F-4D97-AF65-F5344CB8AC3E}">
        <p14:creationId xmlns:p14="http://schemas.microsoft.com/office/powerpoint/2010/main" val="21828638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a:t>
            </a:r>
            <a:r>
              <a:rPr lang="zh-CN" altLang="en-US" sz="4000" dirty="0"/>
              <a:t>用目测法在主成分得分图上</a:t>
            </a:r>
            <a:r>
              <a:rPr lang="zh-CN" altLang="en-US" sz="4000" dirty="0" smtClean="0"/>
              <a:t>聚类</a:t>
            </a:r>
            <a:endParaRPr lang="zh-CN" altLang="en-US" sz="4000" dirty="0"/>
          </a:p>
        </p:txBody>
      </p:sp>
      <p:sp>
        <p:nvSpPr>
          <p:cNvPr id="3" name="内容占位符 2"/>
          <p:cNvSpPr>
            <a:spLocks noGrp="1"/>
          </p:cNvSpPr>
          <p:nvPr>
            <p:ph idx="1"/>
          </p:nvPr>
        </p:nvSpPr>
        <p:spPr/>
        <p:txBody>
          <a:bodyPr/>
          <a:lstStyle/>
          <a:p>
            <a:r>
              <a:rPr lang="zh-CN" altLang="zh-CN" sz="2800" dirty="0" smtClean="0">
                <a:solidFill>
                  <a:srgbClr val="000000"/>
                </a:solidFill>
              </a:rPr>
              <a:t>当</a:t>
            </a:r>
            <a:r>
              <a:rPr lang="en-US" altLang="zh-CN" sz="2800" dirty="0" smtClean="0">
                <a:solidFill>
                  <a:srgbClr val="000000"/>
                </a:solidFill>
              </a:rPr>
              <a:t>         </a:t>
            </a:r>
            <a:r>
              <a:rPr lang="zh-CN" altLang="zh-CN" sz="2800" dirty="0" smtClean="0">
                <a:solidFill>
                  <a:srgbClr val="000000"/>
                </a:solidFill>
              </a:rPr>
              <a:t>的</a:t>
            </a:r>
            <a:r>
              <a:rPr lang="zh-CN" altLang="zh-CN" sz="2800" dirty="0">
                <a:solidFill>
                  <a:srgbClr val="000000"/>
                </a:solidFill>
              </a:rPr>
              <a:t>累计贡献率达到了一个较高百分比时，可将各样</a:t>
            </a:r>
            <a:r>
              <a:rPr lang="zh-CN" altLang="zh-CN" sz="2800" dirty="0" smtClean="0">
                <a:solidFill>
                  <a:srgbClr val="000000"/>
                </a:solidFill>
              </a:rPr>
              <a:t>品</a:t>
            </a:r>
            <a:r>
              <a:rPr lang="en-US" altLang="zh-CN" sz="2800" dirty="0" smtClean="0">
                <a:solidFill>
                  <a:srgbClr val="000000"/>
                </a:solidFill>
              </a:rPr>
              <a:t>         </a:t>
            </a:r>
            <a:r>
              <a:rPr lang="zh-CN" altLang="zh-CN" sz="2800" dirty="0" smtClean="0">
                <a:solidFill>
                  <a:srgbClr val="000000"/>
                </a:solidFill>
              </a:rPr>
              <a:t>的</a:t>
            </a:r>
            <a:r>
              <a:rPr lang="zh-CN" altLang="zh-CN" sz="2800" dirty="0">
                <a:solidFill>
                  <a:srgbClr val="000000"/>
                </a:solidFill>
              </a:rPr>
              <a:t>得分画成如图</a:t>
            </a:r>
            <a:r>
              <a:rPr lang="en-US" altLang="zh-CN" sz="2800" dirty="0">
                <a:solidFill>
                  <a:srgbClr val="000000"/>
                </a:solidFill>
              </a:rPr>
              <a:t>7.3.3</a:t>
            </a:r>
            <a:r>
              <a:rPr lang="zh-CN" altLang="zh-CN" sz="2800" dirty="0">
                <a:solidFill>
                  <a:srgbClr val="000000"/>
                </a:solidFill>
              </a:rPr>
              <a:t>一样的散点图，然后用目测的方法直接在图上进行直观的聚类</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尽管</a:t>
            </a:r>
            <a:r>
              <a:rPr lang="zh-CN" altLang="zh-CN" sz="2800" dirty="0">
                <a:solidFill>
                  <a:srgbClr val="000000"/>
                </a:solidFill>
              </a:rPr>
              <a:t>仅使用两个主成分会使信息有所损失，但样品散点图中却常常包含着正规的聚类方法所反映不出的丰富信息，这也许能足以弥补因降维而造成的信息损失，并由此或许可以得到比正规聚类方法更为合理的聚类结果</a:t>
            </a:r>
            <a:r>
              <a:rPr lang="zh-CN" altLang="zh-CN" sz="2800" dirty="0" smtClean="0">
                <a:solidFill>
                  <a:srgbClr val="000000"/>
                </a:solidFill>
              </a:rPr>
              <a:t>。</a:t>
            </a:r>
            <a:endParaRPr lang="en-US" altLang="zh-CN" sz="2800" dirty="0" smtClean="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65</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1058962" y="1938338"/>
          <a:ext cx="920750" cy="450850"/>
        </p:xfrm>
        <a:graphic>
          <a:graphicData uri="http://schemas.openxmlformats.org/presentationml/2006/ole">
            <mc:AlternateContent xmlns:mc="http://schemas.openxmlformats.org/markup-compatibility/2006">
              <mc:Choice xmlns:v="urn:schemas-microsoft-com:vml" Requires="v">
                <p:oleObj spid="_x0000_s52242" name="Equation" r:id="rId3" imgW="914400" imgH="431640" progId="Equation.DSMT4">
                  <p:embed/>
                </p:oleObj>
              </mc:Choice>
              <mc:Fallback>
                <p:oleObj name="Equation" r:id="rId3" imgW="914400" imgH="431640" progId="Equation.DSMT4">
                  <p:embed/>
                  <p:pic>
                    <p:nvPicPr>
                      <p:cNvPr id="0" name=""/>
                      <p:cNvPicPr>
                        <a:picLocks noChangeAspect="1" noChangeArrowheads="1"/>
                      </p:cNvPicPr>
                      <p:nvPr/>
                    </p:nvPicPr>
                    <p:blipFill>
                      <a:blip r:embed="rId4"/>
                      <a:srcRect/>
                      <a:stretch>
                        <a:fillRect/>
                      </a:stretch>
                    </p:blipFill>
                    <p:spPr bwMode="auto">
                      <a:xfrm>
                        <a:off x="1058962" y="1938338"/>
                        <a:ext cx="9207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2067074" y="2330078"/>
          <a:ext cx="920750" cy="450850"/>
        </p:xfrm>
        <a:graphic>
          <a:graphicData uri="http://schemas.openxmlformats.org/presentationml/2006/ole">
            <mc:AlternateContent xmlns:mc="http://schemas.openxmlformats.org/markup-compatibility/2006">
              <mc:Choice xmlns:v="urn:schemas-microsoft-com:vml" Requires="v">
                <p:oleObj spid="_x0000_s52243" name="Equation" r:id="rId5" imgW="914400" imgH="431640" progId="Equation.DSMT4">
                  <p:embed/>
                </p:oleObj>
              </mc:Choice>
              <mc:Fallback>
                <p:oleObj name="Equation" r:id="rId5" imgW="914400" imgH="431640" progId="Equation.DSMT4">
                  <p:embed/>
                  <p:pic>
                    <p:nvPicPr>
                      <p:cNvPr id="0" name=""/>
                      <p:cNvPicPr>
                        <a:picLocks noChangeAspect="1" noChangeArrowheads="1"/>
                      </p:cNvPicPr>
                      <p:nvPr/>
                    </p:nvPicPr>
                    <p:blipFill>
                      <a:blip r:embed="rId6"/>
                      <a:srcRect/>
                      <a:stretch>
                        <a:fillRect/>
                      </a:stretch>
                    </p:blipFill>
                    <p:spPr bwMode="auto">
                      <a:xfrm>
                        <a:off x="2067074" y="2330078"/>
                        <a:ext cx="9207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65718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rPr>
              <a:t>当取前三个主成分才能使累计贡献率达到了一个较高百分比时，可使用统计软件产生各样品得分的三维旋转图，通过该图的不断旋转用目测法作主观的</a:t>
            </a:r>
            <a:r>
              <a:rPr lang="zh-CN" altLang="zh-CN" sz="2800" dirty="0" smtClean="0">
                <a:solidFill>
                  <a:srgbClr val="000000"/>
                </a:solidFill>
              </a:rPr>
              <a:t>聚类。</a:t>
            </a:r>
            <a:endParaRPr lang="en-US" altLang="zh-CN" sz="2800" dirty="0" smtClean="0">
              <a:solidFill>
                <a:srgbClr val="000000"/>
              </a:solidFill>
            </a:endParaRPr>
          </a:p>
          <a:p>
            <a:r>
              <a:rPr lang="zh-CN" altLang="zh-CN" sz="2800" dirty="0" smtClean="0">
                <a:solidFill>
                  <a:srgbClr val="000000"/>
                </a:solidFill>
              </a:rPr>
              <a:t>目测</a:t>
            </a:r>
            <a:r>
              <a:rPr lang="zh-CN" altLang="zh-CN" sz="2800" dirty="0">
                <a:solidFill>
                  <a:srgbClr val="000000"/>
                </a:solidFill>
              </a:rPr>
              <a:t>三维旋转图要比目测平面散点图困难许多</a:t>
            </a:r>
            <a:r>
              <a:rPr lang="zh-CN" altLang="zh-CN" sz="2800" dirty="0" smtClean="0">
                <a:solidFill>
                  <a:srgbClr val="000000"/>
                </a:solidFill>
              </a:rPr>
              <a:t>，故</a:t>
            </a:r>
            <a:r>
              <a:rPr lang="zh-CN" altLang="zh-CN" sz="2800" dirty="0">
                <a:solidFill>
                  <a:srgbClr val="000000"/>
                </a:solidFill>
              </a:rPr>
              <a:t>在实践中一般很少使用三个主成分进行聚类</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在</a:t>
            </a:r>
            <a:r>
              <a:rPr lang="zh-CN" altLang="zh-CN" sz="2800" dirty="0">
                <a:solidFill>
                  <a:srgbClr val="000000"/>
                </a:solidFill>
              </a:rPr>
              <a:t>实际应用中，我们也可将由（客观的）正规聚类方法得到结果显示于（降维后的）图形中，然后对聚类结果的合理性进行（主观的）评估，并在必要时对聚类结果作（主观的）适当调整，以使所作的聚类更为合理、更符合我们的实际需要</a:t>
            </a:r>
            <a:r>
              <a:rPr lang="zh-CN" altLang="zh-CN" sz="2800" dirty="0" smtClean="0">
                <a:solidFill>
                  <a:srgbClr val="000000"/>
                </a:solidFill>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66</a:t>
            </a:fld>
            <a:endParaRPr lang="en-US" altLang="zh-CN"/>
          </a:p>
        </p:txBody>
      </p:sp>
    </p:spTree>
    <p:extLst>
      <p:ext uri="{BB962C8B-B14F-4D97-AF65-F5344CB8AC3E}">
        <p14:creationId xmlns:p14="http://schemas.microsoft.com/office/powerpoint/2010/main" val="19317391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2.</a:t>
            </a:r>
            <a:r>
              <a:rPr lang="zh-CN" altLang="en-US" sz="3200" dirty="0"/>
              <a:t>对样品</a:t>
            </a:r>
            <a:r>
              <a:rPr lang="zh-CN" altLang="en-US" sz="3200" dirty="0" smtClean="0"/>
              <a:t>之间</a:t>
            </a:r>
            <a:r>
              <a:rPr lang="zh-CN" altLang="en-US" sz="3200" dirty="0"/>
              <a:t>的</a:t>
            </a:r>
            <a:r>
              <a:rPr lang="zh-CN" altLang="en-US" sz="3200" dirty="0" smtClean="0"/>
              <a:t>距离计算</a:t>
            </a:r>
            <a:r>
              <a:rPr lang="zh-CN" altLang="en-US" sz="3200" dirty="0"/>
              <a:t>主成分不如原始</a:t>
            </a:r>
            <a:r>
              <a:rPr lang="zh-CN" altLang="en-US" sz="3200" dirty="0" smtClean="0"/>
              <a:t>变量</a:t>
            </a:r>
            <a:endParaRPr lang="zh-CN" altLang="en-US" sz="3200" dirty="0"/>
          </a:p>
        </p:txBody>
      </p:sp>
      <p:sp>
        <p:nvSpPr>
          <p:cNvPr id="3" name="内容占位符 2"/>
          <p:cNvSpPr>
            <a:spLocks noGrp="1"/>
          </p:cNvSpPr>
          <p:nvPr>
            <p:ph idx="1"/>
          </p:nvPr>
        </p:nvSpPr>
        <p:spPr>
          <a:xfrm>
            <a:off x="301625" y="1752600"/>
            <a:ext cx="8540750" cy="4346575"/>
          </a:xfrm>
        </p:spPr>
        <p:txBody>
          <a:bodyPr/>
          <a:lstStyle/>
          <a:p>
            <a:r>
              <a:rPr lang="zh-CN" altLang="zh-CN" sz="2800" dirty="0">
                <a:solidFill>
                  <a:srgbClr val="000000"/>
                </a:solidFill>
              </a:rPr>
              <a:t>主成分用于聚类的优势就在于能够从直观的散点图上进行（或许更有效、合理的）分类，而如将主成分得分用来计算各样品之间的距离，那优势就不再了，与从原始变量出发相比一般反而处于劣势</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使用</a:t>
            </a:r>
            <a:r>
              <a:rPr lang="zh-CN" altLang="zh-CN" sz="2800" dirty="0">
                <a:solidFill>
                  <a:srgbClr val="000000"/>
                </a:solidFill>
              </a:rPr>
              <a:t>主成分计算样品之间的距离一般还不如直接用原始变量来计算</a:t>
            </a:r>
            <a:r>
              <a:rPr lang="zh-CN" altLang="zh-CN" sz="2800" dirty="0" smtClean="0">
                <a:solidFill>
                  <a:srgbClr val="000000"/>
                </a:solidFill>
              </a:rPr>
              <a:t>。</a:t>
            </a:r>
            <a:endParaRPr lang="zh-CN" altLang="zh-CN"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67</a:t>
            </a:fld>
            <a:endParaRPr lang="en-US" altLang="zh-CN"/>
          </a:p>
        </p:txBody>
      </p:sp>
    </p:spTree>
    <p:extLst>
      <p:ext uri="{BB962C8B-B14F-4D97-AF65-F5344CB8AC3E}">
        <p14:creationId xmlns:p14="http://schemas.microsoft.com/office/powerpoint/2010/main" val="11607087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a:t>
            </a:r>
            <a:r>
              <a:rPr lang="zh-CN" altLang="en-US" sz="3200" dirty="0"/>
              <a:t>费希尔判别函数比主成分</a:t>
            </a:r>
            <a:r>
              <a:rPr lang="zh-CN" altLang="en-US" sz="3200" dirty="0" smtClean="0"/>
              <a:t>更</a:t>
            </a:r>
            <a:r>
              <a:rPr lang="en-US" altLang="zh-CN" sz="3200" dirty="0" smtClean="0"/>
              <a:t/>
            </a:r>
            <a:br>
              <a:rPr lang="en-US" altLang="zh-CN" sz="3200" dirty="0" smtClean="0"/>
            </a:br>
            <a:r>
              <a:rPr lang="zh-CN" altLang="en-US" sz="3200" smtClean="0"/>
              <a:t>适用于对</a:t>
            </a:r>
            <a:r>
              <a:rPr lang="zh-CN" altLang="en-US" sz="3200" dirty="0"/>
              <a:t>聚类结果的</a:t>
            </a:r>
            <a:r>
              <a:rPr lang="zh-CN" altLang="en-US" sz="3200"/>
              <a:t>图形</a:t>
            </a:r>
            <a:r>
              <a:rPr lang="zh-CN" altLang="en-US" sz="3200" smtClean="0"/>
              <a:t>评估</a:t>
            </a:r>
            <a:endParaRPr lang="zh-CN" altLang="en-US" sz="3200" dirty="0"/>
          </a:p>
        </p:txBody>
      </p:sp>
      <p:sp>
        <p:nvSpPr>
          <p:cNvPr id="3" name="内容占位符 2"/>
          <p:cNvSpPr>
            <a:spLocks noGrp="1"/>
          </p:cNvSpPr>
          <p:nvPr>
            <p:ph idx="1"/>
          </p:nvPr>
        </p:nvSpPr>
        <p:spPr/>
        <p:txBody>
          <a:bodyPr/>
          <a:lstStyle/>
          <a:p>
            <a:r>
              <a:rPr lang="zh-CN" altLang="zh-CN" sz="2800" dirty="0">
                <a:solidFill>
                  <a:srgbClr val="000000"/>
                </a:solidFill>
              </a:rPr>
              <a:t>如果我们希望用图形的方法来评估最终的聚类结果，则使用费希尔判别函数比使用主成分更为合适</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原因</a:t>
            </a:r>
            <a:r>
              <a:rPr lang="zh-CN" altLang="zh-CN" sz="2800" dirty="0">
                <a:solidFill>
                  <a:srgbClr val="000000"/>
                </a:solidFill>
              </a:rPr>
              <a:t>就在于，由两个（或三个）费希尔判别得分构成的散点图（或三维旋转图）能最大限度地显现出类之间的差异，而由同样个数的主成分得分构成的图形最大限度显现的却是样品之间的差异，相对来说不是最适合聚类效果评估的要求。</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68</a:t>
            </a:fld>
            <a:endParaRPr lang="en-US" altLang="zh-CN"/>
          </a:p>
        </p:txBody>
      </p:sp>
    </p:spTree>
    <p:extLst>
      <p:ext uri="{BB962C8B-B14F-4D97-AF65-F5344CB8AC3E}">
        <p14:creationId xmlns:p14="http://schemas.microsoft.com/office/powerpoint/2010/main" val="36542373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69</a:t>
            </a:fld>
            <a:endParaRPr lang="en-US" altLang="zh-CN"/>
          </a:p>
        </p:txBody>
      </p:sp>
      <p:pic>
        <p:nvPicPr>
          <p:cNvPr id="6" name="图片 5"/>
          <p:cNvPicPr>
            <a:picLocks noChangeAspect="1"/>
          </p:cNvPicPr>
          <p:nvPr/>
        </p:nvPicPr>
        <p:blipFill>
          <a:blip r:embed="rId2"/>
          <a:stretch>
            <a:fillRect/>
          </a:stretch>
        </p:blipFill>
        <p:spPr>
          <a:xfrm>
            <a:off x="1577107" y="1181100"/>
            <a:ext cx="6120680" cy="4435997"/>
          </a:xfrm>
          <a:prstGeom prst="rect">
            <a:avLst/>
          </a:prstGeom>
        </p:spPr>
      </p:pic>
    </p:spTree>
    <p:extLst>
      <p:ext uri="{BB962C8B-B14F-4D97-AF65-F5344CB8AC3E}">
        <p14:creationId xmlns:p14="http://schemas.microsoft.com/office/powerpoint/2010/main" val="1288685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通过一个简单二维例子理解主成分</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a:t>
            </a:fld>
            <a:endParaRPr lang="en-US" altLang="zh-CN"/>
          </a:p>
        </p:txBody>
      </p:sp>
      <p:sp>
        <p:nvSpPr>
          <p:cNvPr id="6" name="矩形 5"/>
          <p:cNvSpPr/>
          <p:nvPr/>
        </p:nvSpPr>
        <p:spPr>
          <a:xfrm>
            <a:off x="971600" y="5373216"/>
            <a:ext cx="3888432" cy="400110"/>
          </a:xfrm>
          <a:prstGeom prst="rect">
            <a:avLst/>
          </a:prstGeom>
        </p:spPr>
        <p:txBody>
          <a:bodyPr wrap="square">
            <a:spAutoFit/>
          </a:bodyPr>
          <a:lstStyle/>
          <a:p>
            <a:r>
              <a:rPr lang="zh-CN" altLang="en-US" sz="2000" dirty="0" smtClean="0">
                <a:solidFill>
                  <a:srgbClr val="7030A0"/>
                </a:solidFill>
                <a:latin typeface="黑体" panose="02010600030101010101" pitchFamily="2" charset="-122"/>
                <a:ea typeface="黑体" panose="02010600030101010101" pitchFamily="2" charset="-122"/>
              </a:rPr>
              <a:t>图</a:t>
            </a:r>
            <a:r>
              <a:rPr lang="en-US" altLang="zh-CN" sz="2000" dirty="0" smtClean="0">
                <a:solidFill>
                  <a:srgbClr val="7030A0"/>
                </a:solidFill>
                <a:latin typeface="黑体" panose="02010600030101010101" pitchFamily="2" charset="-122"/>
                <a:ea typeface="黑体" panose="02010600030101010101" pitchFamily="2" charset="-122"/>
              </a:rPr>
              <a:t>7.1.1  </a:t>
            </a:r>
            <a:r>
              <a:rPr lang="zh-CN" altLang="en-US" sz="2000" dirty="0" smtClean="0">
                <a:solidFill>
                  <a:srgbClr val="7030A0"/>
                </a:solidFill>
                <a:latin typeface="黑体" panose="02010600030101010101" pitchFamily="2" charset="-122"/>
                <a:ea typeface="黑体" panose="02010600030101010101" pitchFamily="2" charset="-122"/>
              </a:rPr>
              <a:t>寻找</a:t>
            </a:r>
            <a:r>
              <a:rPr lang="zh-CN" altLang="en-US" sz="2000" dirty="0">
                <a:solidFill>
                  <a:srgbClr val="7030A0"/>
                </a:solidFill>
                <a:latin typeface="黑体" panose="02010600030101010101" pitchFamily="2" charset="-122"/>
                <a:ea typeface="黑体" panose="02010600030101010101" pitchFamily="2" charset="-122"/>
              </a:rPr>
              <a:t>主成分的正交旋转 </a:t>
            </a:r>
          </a:p>
        </p:txBody>
      </p:sp>
      <p:graphicFrame>
        <p:nvGraphicFramePr>
          <p:cNvPr id="7" name="Object 5"/>
          <p:cNvGraphicFramePr>
            <a:graphicFrameLocks noChangeAspect="1"/>
          </p:cNvGraphicFramePr>
          <p:nvPr>
            <p:extLst/>
          </p:nvPr>
        </p:nvGraphicFramePr>
        <p:xfrm>
          <a:off x="5652120" y="3084513"/>
          <a:ext cx="3022600" cy="889000"/>
        </p:xfrm>
        <a:graphic>
          <a:graphicData uri="http://schemas.openxmlformats.org/presentationml/2006/ole">
            <mc:AlternateContent xmlns:mc="http://schemas.openxmlformats.org/markup-compatibility/2006">
              <mc:Choice xmlns:v="urn:schemas-microsoft-com:vml" Requires="v">
                <p:oleObj spid="_x0000_s54278" name="Equation" r:id="rId3" imgW="3022560" imgH="888840" progId="Equation.DSMT4">
                  <p:embed/>
                </p:oleObj>
              </mc:Choice>
              <mc:Fallback>
                <p:oleObj name="Equation" r:id="rId3" imgW="3022560" imgH="888840" progId="Equation.DSMT4">
                  <p:embed/>
                  <p:pic>
                    <p:nvPicPr>
                      <p:cNvPr id="7" name="Object 5"/>
                      <p:cNvPicPr>
                        <a:picLocks noChangeAspect="1" noChangeArrowheads="1"/>
                      </p:cNvPicPr>
                      <p:nvPr/>
                    </p:nvPicPr>
                    <p:blipFill>
                      <a:blip r:embed="rId4"/>
                      <a:srcRect/>
                      <a:stretch>
                        <a:fillRect/>
                      </a:stretch>
                    </p:blipFill>
                    <p:spPr bwMode="auto">
                      <a:xfrm>
                        <a:off x="5652120" y="3084513"/>
                        <a:ext cx="3022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矩形 7"/>
          <p:cNvSpPr/>
          <p:nvPr/>
        </p:nvSpPr>
        <p:spPr>
          <a:xfrm>
            <a:off x="5580112" y="2463279"/>
            <a:ext cx="1723549" cy="461665"/>
          </a:xfrm>
          <a:prstGeom prst="rect">
            <a:avLst/>
          </a:prstGeom>
        </p:spPr>
        <p:txBody>
          <a:bodyPr wrap="none">
            <a:spAutoFit/>
          </a:bodyPr>
          <a:lstStyle/>
          <a:p>
            <a:pPr eaLnBrk="1" hangingPunct="1"/>
            <a:r>
              <a:rPr lang="zh-CN" altLang="en-US" sz="2400" dirty="0">
                <a:solidFill>
                  <a:srgbClr val="C00000"/>
                </a:solidFill>
              </a:rPr>
              <a:t>旋转公式：</a:t>
            </a:r>
          </a:p>
        </p:txBody>
      </p:sp>
      <p:pic>
        <p:nvPicPr>
          <p:cNvPr id="9" name="图片 8"/>
          <p:cNvPicPr>
            <a:picLocks noChangeAspect="1"/>
          </p:cNvPicPr>
          <p:nvPr/>
        </p:nvPicPr>
        <p:blipFill>
          <a:blip r:embed="rId5"/>
          <a:stretch>
            <a:fillRect/>
          </a:stretch>
        </p:blipFill>
        <p:spPr>
          <a:xfrm>
            <a:off x="581321" y="2146637"/>
            <a:ext cx="4640658" cy="3150379"/>
          </a:xfrm>
          <a:prstGeom prst="rect">
            <a:avLst/>
          </a:prstGeom>
        </p:spPr>
      </p:pic>
    </p:spTree>
    <p:extLst>
      <p:ext uri="{BB962C8B-B14F-4D97-AF65-F5344CB8AC3E}">
        <p14:creationId xmlns:p14="http://schemas.microsoft.com/office/powerpoint/2010/main" val="17480437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七、关于不同时期的主成分分析</a:t>
            </a:r>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例</a:t>
            </a:r>
            <a:r>
              <a:rPr lang="en-US" altLang="zh-CN" sz="2800" dirty="0">
                <a:solidFill>
                  <a:srgbClr val="000000"/>
                </a:solidFill>
                <a:latin typeface="Times New Roman" panose="02020603050405020304" pitchFamily="18" charset="0"/>
                <a:cs typeface="Times New Roman" panose="02020603050405020304" pitchFamily="18" charset="0"/>
              </a:rPr>
              <a:t>7.3.3</a:t>
            </a:r>
            <a:r>
              <a:rPr lang="zh-CN" altLang="zh-CN" sz="2800" dirty="0">
                <a:solidFill>
                  <a:srgbClr val="000000"/>
                </a:solidFill>
                <a:latin typeface="Times New Roman" panose="02020603050405020304" pitchFamily="18" charset="0"/>
                <a:cs typeface="Times New Roman" panose="02020603050405020304" pitchFamily="18" charset="0"/>
              </a:rPr>
              <a:t>是</a:t>
            </a:r>
            <a:r>
              <a:rPr lang="en-US" altLang="zh-CN" sz="2800" dirty="0">
                <a:solidFill>
                  <a:srgbClr val="000000"/>
                </a:solidFill>
                <a:latin typeface="Times New Roman" panose="02020603050405020304" pitchFamily="18" charset="0"/>
                <a:cs typeface="Times New Roman" panose="02020603050405020304" pitchFamily="18" charset="0"/>
              </a:rPr>
              <a:t>1999</a:t>
            </a:r>
            <a:r>
              <a:rPr lang="zh-CN" altLang="zh-CN" sz="2800" dirty="0">
                <a:solidFill>
                  <a:srgbClr val="000000"/>
                </a:solidFill>
                <a:latin typeface="Times New Roman" panose="02020603050405020304" pitchFamily="18" charset="0"/>
                <a:cs typeface="Times New Roman" panose="02020603050405020304" pitchFamily="18" charset="0"/>
              </a:rPr>
              <a:t>年的数据，如果用</a:t>
            </a:r>
            <a:r>
              <a:rPr lang="en-US" altLang="zh-CN" sz="2800" dirty="0">
                <a:solidFill>
                  <a:srgbClr val="000000"/>
                </a:solidFill>
                <a:latin typeface="Times New Roman" panose="02020603050405020304" pitchFamily="18" charset="0"/>
                <a:cs typeface="Times New Roman" panose="02020603050405020304" pitchFamily="18" charset="0"/>
              </a:rPr>
              <a:t>1998</a:t>
            </a:r>
            <a:r>
              <a:rPr lang="zh-CN" altLang="zh-CN" sz="2800" dirty="0">
                <a:solidFill>
                  <a:srgbClr val="000000"/>
                </a:solidFill>
                <a:latin typeface="Times New Roman" panose="02020603050405020304" pitchFamily="18" charset="0"/>
                <a:cs typeface="Times New Roman" panose="02020603050405020304" pitchFamily="18" charset="0"/>
              </a:rPr>
              <a:t>年的数据（缺西藏）来算，得到的结果是相近的，前两个主成分的累计贡献率为</a:t>
            </a:r>
            <a:r>
              <a:rPr lang="en-US" altLang="zh-CN" sz="2800" dirty="0">
                <a:solidFill>
                  <a:srgbClr val="000000"/>
                </a:solidFill>
                <a:latin typeface="Times New Roman" panose="02020603050405020304" pitchFamily="18" charset="0"/>
                <a:cs typeface="Times New Roman" panose="02020603050405020304" pitchFamily="18" charset="0"/>
              </a:rPr>
              <a:t>83.8%</a:t>
            </a:r>
            <a:r>
              <a:rPr lang="zh-CN" altLang="zh-CN" sz="2800" dirty="0">
                <a:solidFill>
                  <a:srgbClr val="000000"/>
                </a:solidFill>
                <a:latin typeface="Times New Roman" panose="02020603050405020304" pitchFamily="18" charset="0"/>
                <a:cs typeface="Times New Roman" panose="02020603050405020304" pitchFamily="18" charset="0"/>
              </a:rPr>
              <a:t>，它们得到的解释与例</a:t>
            </a:r>
            <a:r>
              <a:rPr lang="en-US" altLang="zh-CN" sz="2800" dirty="0">
                <a:solidFill>
                  <a:srgbClr val="000000"/>
                </a:solidFill>
                <a:latin typeface="Times New Roman" panose="02020603050405020304" pitchFamily="18" charset="0"/>
                <a:cs typeface="Times New Roman" panose="02020603050405020304" pitchFamily="18" charset="0"/>
              </a:rPr>
              <a:t>7.3.3</a:t>
            </a:r>
            <a:r>
              <a:rPr lang="zh-CN" altLang="zh-CN" sz="2800" dirty="0">
                <a:solidFill>
                  <a:srgbClr val="000000"/>
                </a:solidFill>
                <a:latin typeface="Times New Roman" panose="02020603050405020304" pitchFamily="18" charset="0"/>
                <a:cs typeface="Times New Roman" panose="02020603050405020304" pitchFamily="18" charset="0"/>
              </a:rPr>
              <a:t>相同</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一般来说</a:t>
            </a:r>
            <a:r>
              <a:rPr lang="zh-CN" altLang="zh-CN" sz="2800" dirty="0">
                <a:solidFill>
                  <a:srgbClr val="000000"/>
                </a:solidFill>
                <a:latin typeface="Times New Roman" panose="02020603050405020304" pitchFamily="18" charset="0"/>
                <a:cs typeface="Times New Roman" panose="02020603050405020304" pitchFamily="18" charset="0"/>
              </a:rPr>
              <a:t>，对于同样的一些原始变量，某个时期的主成分分析能成功未必意味着其他时期的主成分分析也能成功；不同时期同样成功的主成分分析其主成分解释可能相同，也可能有差异；即使给出相同的解释，其主成分的具体</a:t>
            </a:r>
            <a:r>
              <a:rPr lang="zh-CN" altLang="zh-CN" sz="2800" dirty="0" smtClean="0">
                <a:solidFill>
                  <a:srgbClr val="000000"/>
                </a:solidFill>
                <a:latin typeface="Times New Roman" panose="02020603050405020304" pitchFamily="18" charset="0"/>
                <a:cs typeface="Times New Roman" panose="02020603050405020304" pitchFamily="18" charset="0"/>
              </a:rPr>
              <a:t>内涵一般</a:t>
            </a:r>
            <a:r>
              <a:rPr lang="zh-CN" altLang="zh-CN" sz="2800" dirty="0">
                <a:solidFill>
                  <a:srgbClr val="000000"/>
                </a:solidFill>
                <a:latin typeface="Times New Roman" panose="02020603050405020304" pitchFamily="18" charset="0"/>
                <a:cs typeface="Times New Roman" panose="02020603050405020304" pitchFamily="18" charset="0"/>
              </a:rPr>
              <a:t>也不会完全相同，故不同时期的主成分之间一般是不可比较的。</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70</a:t>
            </a:fld>
            <a:endParaRPr lang="en-US" altLang="zh-CN"/>
          </a:p>
        </p:txBody>
      </p:sp>
    </p:spTree>
    <p:extLst>
      <p:ext uri="{BB962C8B-B14F-4D97-AF65-F5344CB8AC3E}">
        <p14:creationId xmlns:p14="http://schemas.microsoft.com/office/powerpoint/2010/main" val="210757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sz="4000" smtClean="0"/>
              <a:t>§7.2  </a:t>
            </a:r>
            <a:r>
              <a:rPr lang="zh-CN" altLang="en-US" sz="4000" smtClean="0"/>
              <a:t>总体的主成分</a:t>
            </a:r>
          </a:p>
        </p:txBody>
      </p:sp>
      <p:sp>
        <p:nvSpPr>
          <p:cNvPr id="44035" name="Rectangle 3"/>
          <p:cNvSpPr>
            <a:spLocks noGrp="1" noRot="1" noChangeArrowheads="1"/>
          </p:cNvSpPr>
          <p:nvPr>
            <p:ph type="body" idx="1"/>
          </p:nvPr>
        </p:nvSpPr>
        <p:spPr/>
        <p:txBody>
          <a:bodyPr/>
          <a:lstStyle/>
          <a:p>
            <a:pPr eaLnBrk="1" hangingPunct="1"/>
            <a:r>
              <a:rPr lang="zh-CN" altLang="en-US" sz="2800" smtClean="0">
                <a:solidFill>
                  <a:srgbClr val="000000"/>
                </a:solidFill>
              </a:rPr>
              <a:t>一、主成分的定义及导出</a:t>
            </a:r>
          </a:p>
          <a:p>
            <a:pPr eaLnBrk="1" hangingPunct="1"/>
            <a:r>
              <a:rPr lang="zh-CN" altLang="en-US" sz="2800" smtClean="0">
                <a:solidFill>
                  <a:srgbClr val="000000"/>
                </a:solidFill>
              </a:rPr>
              <a:t>二、主成分的性质</a:t>
            </a:r>
          </a:p>
          <a:p>
            <a:pPr eaLnBrk="1" hangingPunct="1"/>
            <a:r>
              <a:rPr lang="zh-CN" altLang="en-US" sz="2800" smtClean="0">
                <a:solidFill>
                  <a:srgbClr val="000000"/>
                </a:solidFill>
              </a:rPr>
              <a:t>三、从相关阵出发求主成分</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FFD6F6-740F-4BB0-B049-05BA6D2605A2}" type="slidenum">
              <a:rPr lang="en-US" altLang="zh-CN"/>
              <a:pPr eaLnBrk="1" hangingPunct="1"/>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Rot="1" noChangeArrowheads="1"/>
          </p:cNvSpPr>
          <p:nvPr>
            <p:ph type="title"/>
          </p:nvPr>
        </p:nvSpPr>
        <p:spPr>
          <a:xfrm>
            <a:off x="301625" y="609600"/>
            <a:ext cx="8540750" cy="1033463"/>
          </a:xfrm>
        </p:spPr>
        <p:txBody>
          <a:bodyPr/>
          <a:lstStyle/>
          <a:p>
            <a:pPr eaLnBrk="1" hangingPunct="1"/>
            <a:r>
              <a:rPr lang="zh-CN" altLang="en-US" sz="4000" smtClean="0"/>
              <a:t>一、主成分的定义及导出</a:t>
            </a:r>
          </a:p>
        </p:txBody>
      </p:sp>
      <p:sp>
        <p:nvSpPr>
          <p:cNvPr id="2057" name="Rectangle 3"/>
          <p:cNvSpPr>
            <a:spLocks noGrp="1" noRot="1" noChangeArrowheads="1"/>
          </p:cNvSpPr>
          <p:nvPr>
            <p:ph type="body" idx="1"/>
          </p:nvPr>
        </p:nvSpPr>
        <p:spPr>
          <a:xfrm>
            <a:off x="301625" y="1785938"/>
            <a:ext cx="8540750" cy="4572000"/>
          </a:xfrm>
        </p:spPr>
        <p:txBody>
          <a:bodyPr/>
          <a:lstStyle/>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设                           ，</a:t>
            </a:r>
            <a:r>
              <a:rPr lang="en-US" altLang="zh-CN" sz="2800" i="1" dirty="0" smtClean="0">
                <a:solidFill>
                  <a:srgbClr val="000000"/>
                </a:solidFill>
                <a:latin typeface="Times New Roman" pitchFamily="18" charset="0"/>
                <a:cs typeface="Times New Roman" pitchFamily="18" charset="0"/>
              </a:rPr>
              <a:t>E</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μ</a:t>
            </a:r>
            <a:r>
              <a:rPr lang="zh-CN" altLang="en-US"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V</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Σ</a:t>
            </a:r>
            <a:r>
              <a:rPr lang="zh-CN" altLang="en-US" sz="2800" dirty="0" smtClean="0">
                <a:solidFill>
                  <a:srgbClr val="000000"/>
                </a:solidFill>
                <a:latin typeface="Times New Roman" pitchFamily="18" charset="0"/>
                <a:cs typeface="Times New Roman" pitchFamily="18" charset="0"/>
              </a:rPr>
              <a:t>。考虑如下的线性变换</a:t>
            </a: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希望在约束条件           下寻求向量</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，使得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就称为</a:t>
            </a:r>
            <a:r>
              <a:rPr lang="zh-CN" altLang="en-US" sz="2800" dirty="0" smtClean="0">
                <a:solidFill>
                  <a:schemeClr val="accent6"/>
                </a:solidFill>
                <a:latin typeface="Times New Roman" pitchFamily="18" charset="0"/>
                <a:cs typeface="Times New Roman" pitchFamily="18" charset="0"/>
              </a:rPr>
              <a:t>第一主成分</a:t>
            </a:r>
            <a:r>
              <a:rPr lang="zh-CN" altLang="en-US" sz="2800" dirty="0" smtClean="0">
                <a:solidFill>
                  <a:srgbClr val="000000"/>
                </a:solidFill>
                <a:latin typeface="Times New Roman" pitchFamily="18" charset="0"/>
                <a:cs typeface="Times New Roman" pitchFamily="18" charset="0"/>
              </a:rPr>
              <a:t>。</a:t>
            </a:r>
          </a:p>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设</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 λ</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λ</a:t>
            </a:r>
            <a:r>
              <a:rPr lang="en-US" altLang="zh-CN" sz="2800" i="1" baseline="-25000"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为</a:t>
            </a:r>
            <a:r>
              <a:rPr lang="en-US" altLang="zh-CN" sz="2800" b="1" i="1" dirty="0" smtClean="0">
                <a:solidFill>
                  <a:srgbClr val="000000"/>
                </a:solidFill>
                <a:latin typeface="Times New Roman" pitchFamily="18" charset="0"/>
                <a:cs typeface="Times New Roman" pitchFamily="18" charset="0"/>
              </a:rPr>
              <a:t>Σ</a:t>
            </a:r>
            <a:r>
              <a:rPr lang="zh-CN" altLang="en-US" sz="2800" dirty="0" smtClean="0">
                <a:solidFill>
                  <a:srgbClr val="000000"/>
                </a:solidFill>
                <a:latin typeface="Times New Roman" pitchFamily="18" charset="0"/>
                <a:cs typeface="Times New Roman" pitchFamily="18" charset="0"/>
              </a:rPr>
              <a:t>的特征值，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p>
          <a:p>
            <a:pPr eaLnBrk="1" hangingPunct="1">
              <a:lnSpc>
                <a:spcPct val="90000"/>
              </a:lnSpc>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i</a:t>
            </a:r>
            <a:r>
              <a:rPr lang="en-US" altLang="zh-CN" sz="2800" i="1"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1,2,⋯,</a:t>
            </a:r>
            <a:r>
              <a:rPr lang="en-US" altLang="zh-CN" sz="2800" i="1"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为相应的</a:t>
            </a:r>
            <a:r>
              <a:rPr lang="zh-CN" altLang="en-US" sz="2800" dirty="0">
                <a:solidFill>
                  <a:srgbClr val="000000"/>
                </a:solidFill>
                <a:latin typeface="Times New Roman" pitchFamily="18" charset="0"/>
                <a:cs typeface="Times New Roman" pitchFamily="18" charset="0"/>
              </a:rPr>
              <a:t>一组正交单位特征</a:t>
            </a:r>
            <a:r>
              <a:rPr lang="zh-CN" altLang="en-US" sz="2800" dirty="0" smtClean="0">
                <a:solidFill>
                  <a:srgbClr val="000000"/>
                </a:solidFill>
                <a:latin typeface="Times New Roman" pitchFamily="18" charset="0"/>
                <a:cs typeface="Times New Roman" pitchFamily="18" charset="0"/>
              </a:rPr>
              <a:t>向量。则可求得第一主成分为</a:t>
            </a:r>
          </a:p>
          <a:p>
            <a:pPr eaLnBrk="1" hangingPunct="1">
              <a:lnSpc>
                <a:spcPct val="90000"/>
              </a:lnSpc>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它的方差具有最大值</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endParaRPr lang="zh-CN"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p:txBody>
      </p:sp>
      <p:graphicFrame>
        <p:nvGraphicFramePr>
          <p:cNvPr id="2050" name="Object 5"/>
          <p:cNvGraphicFramePr>
            <a:graphicFrameLocks noChangeAspect="1"/>
          </p:cNvGraphicFramePr>
          <p:nvPr/>
        </p:nvGraphicFramePr>
        <p:xfrm>
          <a:off x="1123950" y="1785938"/>
          <a:ext cx="2387600" cy="444500"/>
        </p:xfrm>
        <a:graphic>
          <a:graphicData uri="http://schemas.openxmlformats.org/presentationml/2006/ole">
            <mc:AlternateContent xmlns:mc="http://schemas.openxmlformats.org/markup-compatibility/2006">
              <mc:Choice xmlns:v="urn:schemas-microsoft-com:vml" Requires="v">
                <p:oleObj spid="_x0000_s2569" name="Equation" r:id="rId3" imgW="2387520" imgH="444240" progId="Equation.DSMT4">
                  <p:embed/>
                </p:oleObj>
              </mc:Choice>
              <mc:Fallback>
                <p:oleObj name="Equation" r:id="rId3" imgW="2387520" imgH="444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1785938"/>
                        <a:ext cx="2387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1042590987"/>
              </p:ext>
            </p:extLst>
          </p:nvPr>
        </p:nvGraphicFramePr>
        <p:xfrm>
          <a:off x="2332038" y="2636912"/>
          <a:ext cx="4533900" cy="444500"/>
        </p:xfrm>
        <a:graphic>
          <a:graphicData uri="http://schemas.openxmlformats.org/presentationml/2006/ole">
            <mc:AlternateContent xmlns:mc="http://schemas.openxmlformats.org/markup-compatibility/2006">
              <mc:Choice xmlns:v="urn:schemas-microsoft-com:vml" Requires="v">
                <p:oleObj spid="_x0000_s2570" name="Equation" r:id="rId5" imgW="4533840" imgH="444240" progId="Equation.DSMT4">
                  <p:embed/>
                </p:oleObj>
              </mc:Choice>
              <mc:Fallback>
                <p:oleObj name="Equation" r:id="rId5" imgW="4533840" imgH="4442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2038" y="2636912"/>
                        <a:ext cx="4533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9"/>
          <p:cNvGraphicFramePr>
            <a:graphicFrameLocks noChangeAspect="1"/>
          </p:cNvGraphicFramePr>
          <p:nvPr>
            <p:extLst>
              <p:ext uri="{D42A27DB-BD31-4B8C-83A1-F6EECF244321}">
                <p14:modId xmlns:p14="http://schemas.microsoft.com/office/powerpoint/2010/main" val="874362671"/>
              </p:ext>
            </p:extLst>
          </p:nvPr>
        </p:nvGraphicFramePr>
        <p:xfrm>
          <a:off x="3227388" y="3116263"/>
          <a:ext cx="939800" cy="444500"/>
        </p:xfrm>
        <a:graphic>
          <a:graphicData uri="http://schemas.openxmlformats.org/presentationml/2006/ole">
            <mc:AlternateContent xmlns:mc="http://schemas.openxmlformats.org/markup-compatibility/2006">
              <mc:Choice xmlns:v="urn:schemas-microsoft-com:vml" Requires="v">
                <p:oleObj spid="_x0000_s2571" name="Equation" r:id="rId7" imgW="939600" imgH="444240" progId="Equation.DSMT4">
                  <p:embed/>
                </p:oleObj>
              </mc:Choice>
              <mc:Fallback>
                <p:oleObj name="Equation" r:id="rId7" imgW="939600" imgH="444240" progId="Equation.DSMT4">
                  <p:embed/>
                  <p:pic>
                    <p:nvPicPr>
                      <p:cNvPr id="0" name="Object 9"/>
                      <p:cNvPicPr>
                        <a:picLocks noChangeAspect="1" noChangeArrowheads="1"/>
                      </p:cNvPicPr>
                      <p:nvPr/>
                    </p:nvPicPr>
                    <p:blipFill>
                      <a:blip r:embed="rId8"/>
                      <a:srcRect/>
                      <a:stretch>
                        <a:fillRect/>
                      </a:stretch>
                    </p:blipFill>
                    <p:spPr bwMode="auto">
                      <a:xfrm>
                        <a:off x="3227388" y="3116263"/>
                        <a:ext cx="939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1"/>
          <p:cNvGraphicFramePr>
            <a:graphicFrameLocks noChangeAspect="1"/>
          </p:cNvGraphicFramePr>
          <p:nvPr>
            <p:extLst>
              <p:ext uri="{D42A27DB-BD31-4B8C-83A1-F6EECF244321}">
                <p14:modId xmlns:p14="http://schemas.microsoft.com/office/powerpoint/2010/main" val="447460889"/>
              </p:ext>
            </p:extLst>
          </p:nvPr>
        </p:nvGraphicFramePr>
        <p:xfrm>
          <a:off x="755650" y="3501008"/>
          <a:ext cx="1854200" cy="469900"/>
        </p:xfrm>
        <a:graphic>
          <a:graphicData uri="http://schemas.openxmlformats.org/presentationml/2006/ole">
            <mc:AlternateContent xmlns:mc="http://schemas.openxmlformats.org/markup-compatibility/2006">
              <mc:Choice xmlns:v="urn:schemas-microsoft-com:vml" Requires="v">
                <p:oleObj spid="_x0000_s2572" name="Equation" r:id="rId9" imgW="1854000" imgH="469800" progId="Equation.DSMT4">
                  <p:embed/>
                </p:oleObj>
              </mc:Choice>
              <mc:Fallback>
                <p:oleObj name="Equation" r:id="rId9" imgW="1854000" imgH="46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3501008"/>
                        <a:ext cx="185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5"/>
          <p:cNvGraphicFramePr>
            <a:graphicFrameLocks noChangeAspect="1"/>
          </p:cNvGraphicFramePr>
          <p:nvPr>
            <p:extLst>
              <p:ext uri="{D42A27DB-BD31-4B8C-83A1-F6EECF244321}">
                <p14:modId xmlns:p14="http://schemas.microsoft.com/office/powerpoint/2010/main" val="1545578779"/>
              </p:ext>
            </p:extLst>
          </p:nvPr>
        </p:nvGraphicFramePr>
        <p:xfrm>
          <a:off x="5502275" y="3789040"/>
          <a:ext cx="2387600" cy="673100"/>
        </p:xfrm>
        <a:graphic>
          <a:graphicData uri="http://schemas.openxmlformats.org/presentationml/2006/ole">
            <mc:AlternateContent xmlns:mc="http://schemas.openxmlformats.org/markup-compatibility/2006">
              <mc:Choice xmlns:v="urn:schemas-microsoft-com:vml" Requires="v">
                <p:oleObj spid="_x0000_s2573" name="Equation" r:id="rId11" imgW="2387520" imgH="672840" progId="Equation.DSMT4">
                  <p:embed/>
                </p:oleObj>
              </mc:Choice>
              <mc:Fallback>
                <p:oleObj name="Equation" r:id="rId11" imgW="2387520" imgH="672840" progId="Equation.DSMT4">
                  <p:embed/>
                  <p:pic>
                    <p:nvPicPr>
                      <p:cNvPr id="0" name="Object 15"/>
                      <p:cNvPicPr>
                        <a:picLocks noChangeAspect="1" noChangeArrowheads="1"/>
                      </p:cNvPicPr>
                      <p:nvPr/>
                    </p:nvPicPr>
                    <p:blipFill>
                      <a:blip r:embed="rId12"/>
                      <a:srcRect/>
                      <a:stretch>
                        <a:fillRect/>
                      </a:stretch>
                    </p:blipFill>
                    <p:spPr bwMode="auto">
                      <a:xfrm>
                        <a:off x="5502275" y="3789040"/>
                        <a:ext cx="23876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7"/>
          <p:cNvGraphicFramePr>
            <a:graphicFrameLocks noChangeAspect="1"/>
          </p:cNvGraphicFramePr>
          <p:nvPr>
            <p:extLst>
              <p:ext uri="{D42A27DB-BD31-4B8C-83A1-F6EECF244321}">
                <p14:modId xmlns:p14="http://schemas.microsoft.com/office/powerpoint/2010/main" val="2732640434"/>
              </p:ext>
            </p:extLst>
          </p:nvPr>
        </p:nvGraphicFramePr>
        <p:xfrm>
          <a:off x="2416175" y="5301208"/>
          <a:ext cx="4241800" cy="444500"/>
        </p:xfrm>
        <a:graphic>
          <a:graphicData uri="http://schemas.openxmlformats.org/presentationml/2006/ole">
            <mc:AlternateContent xmlns:mc="http://schemas.openxmlformats.org/markup-compatibility/2006">
              <mc:Choice xmlns:v="urn:schemas-microsoft-com:vml" Requires="v">
                <p:oleObj spid="_x0000_s2574" name="Equation" r:id="rId13" imgW="4241520" imgH="444240" progId="Equation.DSMT4">
                  <p:embed/>
                </p:oleObj>
              </mc:Choice>
              <mc:Fallback>
                <p:oleObj name="Equation" r:id="rId13" imgW="4241520" imgH="44424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6175" y="5301208"/>
                        <a:ext cx="4241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E0156C-D16D-4D0F-BF2F-17DECA2C904F}" type="slidenum">
              <a:rPr lang="en-US" altLang="zh-CN"/>
              <a:pPr eaLnBrk="1" hangingPunct="1"/>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1761728</TotalTime>
  <Words>3661</Words>
  <Application>Microsoft Office PowerPoint</Application>
  <PresentationFormat>全屏显示(4:3)</PresentationFormat>
  <Paragraphs>893</Paragraphs>
  <Slides>70</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2" baseType="lpstr">
      <vt:lpstr>MS Mincho</vt:lpstr>
      <vt:lpstr>黑体</vt:lpstr>
      <vt:lpstr>宋体</vt:lpstr>
      <vt:lpstr>Arial</vt:lpstr>
      <vt:lpstr>Calibri</vt:lpstr>
      <vt:lpstr>Cambria Math</vt:lpstr>
      <vt:lpstr>Courier New</vt:lpstr>
      <vt:lpstr>Times New Roman</vt:lpstr>
      <vt:lpstr>Wingdings</vt:lpstr>
      <vt:lpstr>诗情画意</vt:lpstr>
      <vt:lpstr>Equation</vt:lpstr>
      <vt:lpstr>MathType 6.0 Equation</vt:lpstr>
      <vt:lpstr>第七章  主成分分析</vt:lpstr>
      <vt:lpstr>§7.1  引言</vt:lpstr>
      <vt:lpstr>PowerPoint 演示文稿</vt:lpstr>
      <vt:lpstr>PowerPoint 演示文稿</vt:lpstr>
      <vt:lpstr>PowerPoint 演示文稿</vt:lpstr>
      <vt:lpstr>主成分的应用</vt:lpstr>
      <vt:lpstr>通过一个简单二维例子理解主成分</vt:lpstr>
      <vt:lpstr>§7.2  总体的主成分</vt:lpstr>
      <vt:lpstr>一、主成分的定义及导出</vt:lpstr>
      <vt:lpstr>PowerPoint 演示文稿</vt:lpstr>
      <vt:lpstr>主成分的几何意义</vt:lpstr>
      <vt:lpstr>x投影到ti上的值</vt:lpstr>
      <vt:lpstr>主成分向量与原始向量之间的关系式</vt:lpstr>
      <vt:lpstr>PowerPoint 演示文稿</vt:lpstr>
      <vt:lpstr>主成分与原始变量之间的关系式矩阵</vt:lpstr>
      <vt:lpstr>正交变换          的几何意义</vt:lpstr>
      <vt:lpstr>多元正态总体的主成分方向</vt:lpstr>
      <vt:lpstr>二、主成分的性质</vt:lpstr>
      <vt:lpstr>1.主成分向量的协方差矩阵</vt:lpstr>
      <vt:lpstr>2.主成分的总方差 </vt:lpstr>
      <vt:lpstr>PowerPoint 演示文稿</vt:lpstr>
      <vt:lpstr>PowerPoint 演示文稿</vt:lpstr>
      <vt:lpstr>3.原始变量xi与主成分yk之间的相关系数 </vt:lpstr>
      <vt:lpstr>5.原始变量对主成分的影响</vt:lpstr>
      <vt:lpstr>PowerPoint 演示文稿</vt:lpstr>
      <vt:lpstr>三、从相关阵出发求主成分</vt:lpstr>
      <vt:lpstr>PowerPoint 演示文稿</vt:lpstr>
      <vt:lpstr>从R出发的主成分性质</vt:lpstr>
      <vt:lpstr>PowerPoint 演示文稿</vt:lpstr>
      <vt:lpstr>PowerPoint 演示文稿</vt:lpstr>
      <vt:lpstr>PowerPoint 演示文稿</vt:lpstr>
      <vt:lpstr>PowerPoint 演示文稿</vt:lpstr>
      <vt:lpstr>§7.3  样本的主成分</vt:lpstr>
      <vt:lpstr>§7.3  样本的主成分</vt:lpstr>
      <vt:lpstr>二、从S出发求主成分</vt:lpstr>
      <vt:lpstr>PowerPoint 演示文稿</vt:lpstr>
      <vt:lpstr>主成分得分</vt:lpstr>
      <vt:lpstr>三、从   出发求主成分</vt:lpstr>
      <vt:lpstr>标准化后的主成分得分</vt:lpstr>
      <vt:lpstr>四、主成分分析的应用</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若干补充及应用中需注意的问题</vt:lpstr>
      <vt:lpstr>二、主成分的保留个数</vt:lpstr>
      <vt:lpstr>PowerPoint 演示文稿</vt:lpstr>
      <vt:lpstr>PowerPoint 演示文稿</vt:lpstr>
      <vt:lpstr>PowerPoint 演示文稿</vt:lpstr>
      <vt:lpstr>三、关于样本容量n的大小</vt:lpstr>
      <vt:lpstr>四、关于异常值的影响</vt:lpstr>
      <vt:lpstr>五、关于时间序列数据</vt:lpstr>
      <vt:lpstr>可作主成分分析的时间序列例子</vt:lpstr>
      <vt:lpstr>六、主成分用于聚类分析</vt:lpstr>
      <vt:lpstr>1.用目测法在主成分得分图上聚类</vt:lpstr>
      <vt:lpstr>PowerPoint 演示文稿</vt:lpstr>
      <vt:lpstr>2.对样品之间的距离计算主成分不如原始变量</vt:lpstr>
      <vt:lpstr>3.费希尔判别函数比主成分更 适用于对聚类结果的图形评估</vt:lpstr>
      <vt:lpstr>PowerPoint 演示文稿</vt:lpstr>
      <vt:lpstr>七、关于不同时期的主成分分析</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主成分分析</dc:title>
  <dc:creator>王学民</dc:creator>
  <cp:lastModifiedBy>wxuemin</cp:lastModifiedBy>
  <cp:revision>347</cp:revision>
  <cp:lastPrinted>2014-03-30T13:28:32Z</cp:lastPrinted>
  <dcterms:created xsi:type="dcterms:W3CDTF">2009-07-08T10:45:18Z</dcterms:created>
  <dcterms:modified xsi:type="dcterms:W3CDTF">2019-04-21T10:23:13Z</dcterms:modified>
</cp:coreProperties>
</file>