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25" r:id="rId3"/>
    <p:sldId id="260" r:id="rId4"/>
    <p:sldId id="381" r:id="rId5"/>
    <p:sldId id="382" r:id="rId6"/>
    <p:sldId id="309" r:id="rId7"/>
    <p:sldId id="338" r:id="rId8"/>
    <p:sldId id="329" r:id="rId9"/>
    <p:sldId id="365" r:id="rId10"/>
    <p:sldId id="330" r:id="rId11"/>
    <p:sldId id="380" r:id="rId12"/>
    <p:sldId id="379" r:id="rId13"/>
    <p:sldId id="378" r:id="rId14"/>
    <p:sldId id="370" r:id="rId15"/>
    <p:sldId id="371" r:id="rId16"/>
    <p:sldId id="372" r:id="rId17"/>
    <p:sldId id="373" r:id="rId18"/>
  </p:sldIdLst>
  <p:sldSz cx="9144000" cy="6858000" type="screen4x3"/>
  <p:notesSz cx="9942513" cy="67611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808"/>
    <a:srgbClr val="00040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7" autoAdjust="0"/>
    <p:restoredTop sz="94660"/>
  </p:normalViewPr>
  <p:slideViewPr>
    <p:cSldViewPr>
      <p:cViewPr varScale="1">
        <p:scale>
          <a:sx n="79" d="100"/>
          <a:sy n="79" d="100"/>
        </p:scale>
        <p:origin x="133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29F5885-8636-4143-AA5C-E08578A5A80F}" type="datetimeFigureOut">
              <a:rPr lang="zh-CN" altLang="en-US"/>
              <a:pPr>
                <a:defRPr/>
              </a:pPr>
              <a:t>2018/7/13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A9BCAD-2850-40EF-B411-50004BE14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53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D6A2892-C61C-4175-8F97-D81873DEB905}" type="datetimeFigureOut">
              <a:rPr lang="zh-CN" altLang="en-US"/>
              <a:pPr>
                <a:defRPr/>
              </a:pPr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79775" y="506413"/>
            <a:ext cx="33829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11513"/>
            <a:ext cx="7954963" cy="304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1CC37B-B562-472F-8A38-B133A5A4A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57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8269-21EE-4A5A-83AE-04DB9CE82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34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731CD-2D31-4F01-9C8F-852B830BEE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04852-6D4A-43A3-9842-280C7066C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5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ADA9-1CCE-43B4-9D8E-86FDA8057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44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82533-4754-48FD-B91D-C04874DCFF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50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931B2-E56C-400F-8B83-04F50DA10D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52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E9E9-331E-4915-90CB-5F2CF8E4AA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2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4FF5-7D12-4A65-890C-02283B34C2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6C88F-A399-4A6C-9D69-34E2B8D7D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9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80BE5-7F76-4961-9F44-D351B853E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86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62C65-B428-40ED-9B41-37ACE9AC8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0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B114886-8198-485D-9F9F-4FCA57B4B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第三章  多元正态分布</a:t>
            </a:r>
          </a:p>
        </p:txBody>
      </p:sp>
      <p:sp>
        <p:nvSpPr>
          <p:cNvPr id="102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§3.1  </a:t>
            </a:r>
            <a:r>
              <a:rPr lang="zh-CN" altLang="en-US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多元正态分布的定义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§3.3  </a:t>
            </a:r>
            <a:r>
              <a:rPr lang="zh-CN" altLang="en-US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极大似然估计及估计量的性质</a:t>
            </a:r>
            <a:endParaRPr lang="en-US" altLang="zh-CN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BC3066-71BE-4063-9A83-4E3F1CD8460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163638"/>
          </a:xfrm>
        </p:spPr>
        <p:txBody>
          <a:bodyPr/>
          <a:lstStyle/>
          <a:p>
            <a:r>
              <a:rPr lang="en-US" altLang="zh-CN" sz="4000" smtClean="0"/>
              <a:t>2.</a:t>
            </a:r>
            <a:r>
              <a:rPr lang="zh-CN" altLang="en-US" sz="4000" smtClean="0"/>
              <a:t>相关系数的极大似然估计</a:t>
            </a:r>
          </a:p>
        </p:txBody>
      </p:sp>
      <p:sp>
        <p:nvSpPr>
          <p:cNvPr id="2355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相关系数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的极大似然估计为</a:t>
            </a: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其中                                             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。称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样本相关系数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样本相关矩阵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39750" y="2276475"/>
          <a:ext cx="81946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Equation" r:id="rId3" imgW="8204200" imgH="1968500" progId="Equation.DSMT4">
                  <p:embed/>
                </p:oleObj>
              </mc:Choice>
              <mc:Fallback>
                <p:oleObj name="Equation" r:id="rId3" imgW="8204200" imgH="196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8194675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476375" y="4349750"/>
          <a:ext cx="5359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Equation" r:id="rId5" imgW="5359400" imgH="736600" progId="Equation.DSMT4">
                  <p:embed/>
                </p:oleObj>
              </mc:Choice>
              <mc:Fallback>
                <p:oleObj name="Equation" r:id="rId5" imgW="5359400" imgH="736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49750"/>
                        <a:ext cx="5359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771775" y="5148263"/>
          <a:ext cx="1185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name="Equation" r:id="rId7" imgW="1193800" imgH="584200" progId="Equation.DSMT4">
                  <p:embed/>
                </p:oleObj>
              </mc:Choice>
              <mc:Fallback>
                <p:oleObj name="Equation" r:id="rId7" imgW="1193800" imgH="584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148263"/>
                        <a:ext cx="11858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E1829F-0B68-4FDA-89DD-6792240AE09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zh-CN" altLang="en-US" sz="4000" dirty="0"/>
              <a:t>二、估计量</a:t>
            </a:r>
            <a:r>
              <a:rPr lang="zh-CN" altLang="en-US" sz="4000" dirty="0" smtClean="0"/>
              <a:t>的性质</a:t>
            </a:r>
          </a:p>
        </p:txBody>
      </p:sp>
      <p:sp>
        <p:nvSpPr>
          <p:cNvPr id="27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00213"/>
            <a:ext cx="8540750" cy="4398962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000808"/>
                </a:solidFill>
              </a:rPr>
              <a:t>1.</a:t>
            </a:r>
            <a:r>
              <a:rPr lang="zh-CN" altLang="en-US" sz="2800" dirty="0">
                <a:solidFill>
                  <a:srgbClr val="000808"/>
                </a:solidFill>
              </a:rPr>
              <a:t>无偏性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如果                ，则称估计量   是被估参数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的一个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无偏估计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，否则就称为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有偏的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					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   是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的有偏估计。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141413" y="132556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3" imgW="190417" imgH="330057" progId="Equation.DSMT4">
                  <p:embed/>
                </p:oleObj>
              </mc:Choice>
              <mc:Fallback>
                <p:oleObj name="Equation" r:id="rId3" imgW="190417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325563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049358"/>
              </p:ext>
            </p:extLst>
          </p:nvPr>
        </p:nvGraphicFramePr>
        <p:xfrm>
          <a:off x="1476375" y="2564904"/>
          <a:ext cx="1346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5" imgW="1346200" imgH="660400" progId="Equation.DSMT4">
                  <p:embed/>
                </p:oleObj>
              </mc:Choice>
              <mc:Fallback>
                <p:oleObj name="Equation" r:id="rId5" imgW="13462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4904"/>
                        <a:ext cx="1346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644187"/>
              </p:ext>
            </p:extLst>
          </p:nvPr>
        </p:nvGraphicFramePr>
        <p:xfrm>
          <a:off x="5003800" y="2636912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7" imgW="228600" imgH="419100" progId="Equation.DSMT4">
                  <p:embed/>
                </p:oleObj>
              </mc:Choice>
              <mc:Fallback>
                <p:oleObj name="Equation" r:id="rId7" imgW="228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636912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967673"/>
              </p:ext>
            </p:extLst>
          </p:nvPr>
        </p:nvGraphicFramePr>
        <p:xfrm>
          <a:off x="721370" y="3738736"/>
          <a:ext cx="466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9" imgW="4660560" imgH="914400" progId="Equation.DSMT4">
                  <p:embed/>
                </p:oleObj>
              </mc:Choice>
              <mc:Fallback>
                <p:oleObj name="Equation" r:id="rId9" imgW="4660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70" y="3738736"/>
                        <a:ext cx="4660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755650" y="4679032"/>
          <a:ext cx="223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11" imgW="2235200" imgH="838200" progId="Equation.DSMT4">
                  <p:embed/>
                </p:oleObj>
              </mc:Choice>
              <mc:Fallback>
                <p:oleObj name="Equation" r:id="rId11" imgW="22352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79032"/>
                        <a:ext cx="223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8"/>
          <p:cNvGraphicFramePr>
            <a:graphicFrameLocks noChangeAspect="1"/>
          </p:cNvGraphicFramePr>
          <p:nvPr/>
        </p:nvGraphicFramePr>
        <p:xfrm>
          <a:off x="3347864" y="4822924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13" imgW="317225" imgH="406048" progId="Equation.DSMT4">
                  <p:embed/>
                </p:oleObj>
              </mc:Choice>
              <mc:Fallback>
                <p:oleObj name="Equation" r:id="rId13" imgW="317225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22924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灯片编号占位符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11A8F8-C060-4F0C-B1FB-D3050063C42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11857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3.4.2  </a:t>
            </a:r>
            <a:r>
              <a:rPr lang="en-US" altLang="zh-CN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个人进行人体测试，考察或测试的七个指标是： 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年龄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体重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肺活量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——1.5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英里跑的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休息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脉搏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跑步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脉搏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跑步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时记录的最大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脉搏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8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30A2C-413A-4523-B995-D4E24460D6A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smtClean="0"/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52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7" y="141626"/>
            <a:ext cx="8505850" cy="65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r="59274"/>
          <a:stretch/>
        </p:blipFill>
        <p:spPr>
          <a:xfrm>
            <a:off x="2424881" y="2132856"/>
            <a:ext cx="437936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22757"/>
            <a:ext cx="6984776" cy="66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0962"/>
            <a:ext cx="65246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540767"/>
            <a:ext cx="5976664" cy="58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090613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§3.1  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多元正态分布的定义</a:t>
            </a:r>
          </a:p>
        </p:txBody>
      </p:sp>
      <p:sp>
        <p:nvSpPr>
          <p:cNvPr id="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000404"/>
                </a:solidFill>
              </a:rPr>
              <a:t>一元</a:t>
            </a:r>
            <a:r>
              <a:rPr lang="zh-CN" alt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正态分布</a:t>
            </a:r>
            <a:r>
              <a:rPr lang="en-US" altLang="zh-CN" sz="2400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baseline="300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的概率密度函数</a:t>
            </a:r>
            <a:r>
              <a:rPr lang="zh-CN" altLang="en-US" sz="2400" dirty="0" smtClean="0">
                <a:solidFill>
                  <a:srgbClr val="000404"/>
                </a:solidFill>
              </a:rPr>
              <a:t>为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若随机向量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       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的概率密度函数为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服从</a:t>
            </a:r>
            <a:r>
              <a:rPr lang="en-US" altLang="zh-CN" sz="24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元正态分布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4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4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，其中，参数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分别为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的均值和协差阵。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684213" y="2205038"/>
          <a:ext cx="79105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3" imgW="7924800" imgH="1828800" progId="Equation.DSMT4">
                  <p:embed/>
                </p:oleObj>
              </mc:Choice>
              <mc:Fallback>
                <p:oleObj name="Equation" r:id="rId3" imgW="7924800" imgH="182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791051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"/>
          <p:cNvGraphicFramePr>
            <a:graphicFrameLocks noChangeAspect="1"/>
          </p:cNvGraphicFramePr>
          <p:nvPr/>
        </p:nvGraphicFramePr>
        <p:xfrm>
          <a:off x="2339975" y="4149725"/>
          <a:ext cx="223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5" imgW="2235200" imgH="419100" progId="Equation.DSMT4">
                  <p:embed/>
                </p:oleObj>
              </mc:Choice>
              <mc:Fallback>
                <p:oleObj name="Equation" r:id="rId5" imgW="22352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223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4"/>
          <p:cNvGraphicFramePr>
            <a:graphicFrameLocks noChangeAspect="1"/>
          </p:cNvGraphicFramePr>
          <p:nvPr/>
        </p:nvGraphicFramePr>
        <p:xfrm>
          <a:off x="1246188" y="4581525"/>
          <a:ext cx="6451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7" imgW="6451600" imgH="812800" progId="Equation.DSMT4">
                  <p:embed/>
                </p:oleObj>
              </mc:Choice>
              <mc:Fallback>
                <p:oleObj name="Equation" r:id="rId7" imgW="64516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581525"/>
                        <a:ext cx="6451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8FA41-F323-47BA-9EF8-22AE7484937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549275"/>
            <a:ext cx="8540750" cy="936625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例</a:t>
            </a:r>
            <a:r>
              <a:rPr lang="en-US" altLang="zh-CN" sz="4000" smtClean="0"/>
              <a:t>3.1.2</a:t>
            </a:r>
            <a:r>
              <a:rPr lang="zh-CN" altLang="en-US" sz="4000" smtClean="0"/>
              <a:t>（</a:t>
            </a:r>
            <a:r>
              <a:rPr lang="zh-CN" altLang="en-US" sz="4000" dirty="0" smtClean="0"/>
              <a:t>二元正态分布 ）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46863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，这里</a:t>
            </a:r>
          </a:p>
          <a:p>
            <a:pPr eaLnBrk="1" hangingPunct="1"/>
            <a:endParaRPr lang="zh-CN" altLang="en-US" sz="280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易见，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的相关系数。当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|&lt;1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时，可得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的概率密度函数为</a:t>
            </a:r>
          </a:p>
        </p:txBody>
      </p:sp>
      <p:sp>
        <p:nvSpPr>
          <p:cNvPr id="71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173" name="Object 11"/>
          <p:cNvGraphicFramePr>
            <a:graphicFrameLocks noChangeAspect="1"/>
          </p:cNvGraphicFramePr>
          <p:nvPr/>
        </p:nvGraphicFramePr>
        <p:xfrm>
          <a:off x="1350963" y="2092325"/>
          <a:ext cx="6591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3" imgW="6591300" imgH="1066800" progId="Equation.DSMT4">
                  <p:embed/>
                </p:oleObj>
              </mc:Choice>
              <mc:Fallback>
                <p:oleObj name="Equation" r:id="rId3" imgW="6591300" imgH="106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092325"/>
                        <a:ext cx="6591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175" name="Rectangle 20"/>
          <p:cNvSpPr>
            <a:spLocks noChangeArrowheads="1"/>
          </p:cNvSpPr>
          <p:nvPr/>
        </p:nvSpPr>
        <p:spPr bwMode="auto">
          <a:xfrm>
            <a:off x="0" y="2420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176" name="Object 19"/>
          <p:cNvGraphicFramePr>
            <a:graphicFrameLocks noChangeAspect="1"/>
          </p:cNvGraphicFramePr>
          <p:nvPr/>
        </p:nvGraphicFramePr>
        <p:xfrm>
          <a:off x="323850" y="4076700"/>
          <a:ext cx="860425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5" imgW="8826500" imgH="2159000" progId="Equation.DSMT4">
                  <p:embed/>
                </p:oleObj>
              </mc:Choice>
              <mc:Fallback>
                <p:oleObj name="Equation" r:id="rId5" imgW="8826500" imgH="2159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700"/>
                        <a:ext cx="860425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38F83-EDB3-4688-B891-FF76CC59CD3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813"/>
            <a:ext cx="8540750" cy="10080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二元正态分布的密度曲面图 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84313"/>
            <a:ext cx="8540750" cy="4614862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404"/>
                </a:solidFill>
              </a:rPr>
              <a:t>下图是当                            时二元正态分布的钟形密度曲面图。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271713" y="1497013"/>
          <a:ext cx="25225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3" imgW="2514600" imgH="469900" progId="Equation.DSMT4">
                  <p:embed/>
                </p:oleObj>
              </mc:Choice>
              <mc:Fallback>
                <p:oleObj name="Equation" r:id="rId3" imgW="2514600" imgH="469900" progId="Equation.DSMT4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497013"/>
                        <a:ext cx="25225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E4351D-472F-4B54-AE2E-91A200BA928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500245"/>
            <a:ext cx="4320480" cy="37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二元正态分布的密度等高线族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zh-CN" dirty="0" smtClean="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527C8-E95E-4CBD-A454-A69F25BAA75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339752" y="5543268"/>
            <a:ext cx="4673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dirty="0" smtClean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图</a:t>
            </a:r>
            <a:r>
              <a:rPr lang="en-US" altLang="zh-CN" sz="2000" dirty="0" smtClean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3.1.2  </a:t>
            </a:r>
            <a:r>
              <a:rPr lang="zh-CN" altLang="en-US" sz="2000" dirty="0" smtClean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二</a:t>
            </a:r>
            <a:r>
              <a:rPr lang="zh-CN" altLang="en-US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元正态分布的密度等高线族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1" y="2108288"/>
            <a:ext cx="8064896" cy="32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089025"/>
          </a:xfrm>
        </p:spPr>
        <p:txBody>
          <a:bodyPr/>
          <a:lstStyle/>
          <a:p>
            <a:r>
              <a:rPr lang="en-US" altLang="zh-CN" sz="4000" smtClean="0"/>
              <a:t>§3.3   </a:t>
            </a:r>
            <a:r>
              <a:rPr lang="zh-CN" altLang="en-US" sz="4000" smtClean="0"/>
              <a:t>极大似然估计及估计量的性质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844675"/>
            <a:ext cx="8540750" cy="4254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简单随机样本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（简称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）：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满足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独立，且与总体分布相同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 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从中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抽取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的一个样本。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数据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观测值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一、极大似然估计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二、估计量的性质</a:t>
            </a:r>
            <a:endParaRPr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5F5DC-B173-4930-BB21-BBBB19AB547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/>
          </a:p>
        </p:txBody>
      </p:sp>
      <p:graphicFrame>
        <p:nvGraphicFramePr>
          <p:cNvPr id="20485" name="Object 11"/>
          <p:cNvGraphicFramePr>
            <a:graphicFrameLocks noChangeAspect="1"/>
          </p:cNvGraphicFramePr>
          <p:nvPr/>
        </p:nvGraphicFramePr>
        <p:xfrm>
          <a:off x="2592388" y="3573463"/>
          <a:ext cx="40767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3" imgW="4076700" imgH="1828800" progId="Equation.DSMT4">
                  <p:embed/>
                </p:oleObj>
              </mc:Choice>
              <mc:Fallback>
                <p:oleObj name="Equation" r:id="rId3" imgW="4076700" imgH="1828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573463"/>
                        <a:ext cx="40767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一、极大似然估计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zh-CN" altLang="en-US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</a:t>
            </a:r>
            <a:endParaRPr lang="en-US" altLang="zh-CN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相关系数的极大似然估计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FB705-0D0C-4E5D-9C40-A80A33DC94B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089025"/>
          </a:xfrm>
        </p:spPr>
        <p:txBody>
          <a:bodyPr/>
          <a:lstStyle/>
          <a:p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4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4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4000" smtClean="0"/>
              <a:t>极大似然估计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844675"/>
            <a:ext cx="8540750" cy="4254500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似然函数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：可以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是样本联合概率密度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的任意正常数倍，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记为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。不妨取</a:t>
            </a:r>
            <a:endParaRPr lang="zh-CN" altLang="en-US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/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55961"/>
              </p:ext>
            </p:extLst>
          </p:nvPr>
        </p:nvGraphicFramePr>
        <p:xfrm>
          <a:off x="1752600" y="2780928"/>
          <a:ext cx="557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3" imgW="5574960" imgH="914400" progId="Equation.DSMT4">
                  <p:embed/>
                </p:oleObj>
              </mc:Choice>
              <mc:Fallback>
                <p:oleObj name="Equation" r:id="rId3" imgW="557496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80928"/>
                        <a:ext cx="5575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493820-E7D0-48FE-8D3F-B5409D36FF6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638175"/>
          </a:xfrm>
        </p:spPr>
        <p:txBody>
          <a:bodyPr/>
          <a:lstStyle/>
          <a:p>
            <a:r>
              <a:rPr lang="zh-CN" altLang="en-US" sz="4000" smtClean="0"/>
              <a:t>极大似然估计</a:t>
            </a:r>
          </a:p>
        </p:txBody>
      </p:sp>
      <p:sp>
        <p:nvSpPr>
          <p:cNvPr id="2150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4830762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一元正态情形：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多元正态情形：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其中    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样本均值向量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（简称为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样本均值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），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				    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样本协方差矩阵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2987675" y="1668463"/>
          <a:ext cx="3378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Equation" r:id="rId3" imgW="3378200" imgH="1473200" progId="Equation.DSMT4">
                  <p:embed/>
                </p:oleObj>
              </mc:Choice>
              <mc:Fallback>
                <p:oleObj name="Equation" r:id="rId3" imgW="3378200" imgH="147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68463"/>
                        <a:ext cx="33782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626671"/>
              </p:ext>
            </p:extLst>
          </p:nvPr>
        </p:nvGraphicFramePr>
        <p:xfrm>
          <a:off x="1271588" y="3332163"/>
          <a:ext cx="6654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Equation" r:id="rId5" imgW="6654600" imgH="1473120" progId="Equation.DSMT4">
                  <p:embed/>
                </p:oleObj>
              </mc:Choice>
              <mc:Fallback>
                <p:oleObj name="Equation" r:id="rId5" imgW="665460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3332163"/>
                        <a:ext cx="66548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996875"/>
              </p:ext>
            </p:extLst>
          </p:nvPr>
        </p:nvGraphicFramePr>
        <p:xfrm>
          <a:off x="1378372" y="499745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Equation" r:id="rId7" imgW="241200" imgH="266400" progId="Equation.DSMT4">
                  <p:embed/>
                </p:oleObj>
              </mc:Choice>
              <mc:Fallback>
                <p:oleObj name="Equation" r:id="rId7" imgW="241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372" y="499745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10625-4966-43AF-919B-631B06E9D14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smtClean="0"/>
          </a:p>
        </p:txBody>
      </p:sp>
      <p:graphicFrame>
        <p:nvGraphicFramePr>
          <p:cNvPr id="2356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084020"/>
              </p:ext>
            </p:extLst>
          </p:nvPr>
        </p:nvGraphicFramePr>
        <p:xfrm>
          <a:off x="755576" y="5373216"/>
          <a:ext cx="3619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Equation" r:id="rId9" imgW="3619440" imgH="812520" progId="Equation.DSMT4">
                  <p:embed/>
                </p:oleObj>
              </mc:Choice>
              <mc:Fallback>
                <p:oleObj name="Equation" r:id="rId9" imgW="3619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73216"/>
                        <a:ext cx="3619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8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4943</TotalTime>
  <Words>315</Words>
  <Application>Microsoft Office PowerPoint</Application>
  <PresentationFormat>全屏显示(4:3)</PresentationFormat>
  <Paragraphs>89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Arial</vt:lpstr>
      <vt:lpstr>Calibri</vt:lpstr>
      <vt:lpstr>Times New Roman</vt:lpstr>
      <vt:lpstr>Wingdings</vt:lpstr>
      <vt:lpstr>诗情画意</vt:lpstr>
      <vt:lpstr>Equation</vt:lpstr>
      <vt:lpstr>第三章  多元正态分布</vt:lpstr>
      <vt:lpstr>§3.1  多元正态分布的定义</vt:lpstr>
      <vt:lpstr>例3.1.2（二元正态分布 ）</vt:lpstr>
      <vt:lpstr>二元正态分布的密度曲面图 </vt:lpstr>
      <vt:lpstr>二元正态分布的密度等高线族</vt:lpstr>
      <vt:lpstr>§3.3   极大似然估计及估计量的性质</vt:lpstr>
      <vt:lpstr>一、极大似然估计</vt:lpstr>
      <vt:lpstr>1.μ和Σ的极大似然估计</vt:lpstr>
      <vt:lpstr>极大似然估计</vt:lpstr>
      <vt:lpstr>2.相关系数的极大似然估计</vt:lpstr>
      <vt:lpstr>二、估计量的性质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多元正态分布</dc:title>
  <dc:creator>王学民</dc:creator>
  <cp:lastModifiedBy>wxuemin</cp:lastModifiedBy>
  <cp:revision>311</cp:revision>
  <cp:lastPrinted>2014-02-21T08:56:07Z</cp:lastPrinted>
  <dcterms:created xsi:type="dcterms:W3CDTF">2009-07-04T12:01:02Z</dcterms:created>
  <dcterms:modified xsi:type="dcterms:W3CDTF">2018-07-13T10:42:35Z</dcterms:modified>
</cp:coreProperties>
</file>