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258" r:id="rId2"/>
    <p:sldId id="257" r:id="rId3"/>
    <p:sldId id="259" r:id="rId4"/>
    <p:sldId id="260" r:id="rId5"/>
    <p:sldId id="261" r:id="rId6"/>
    <p:sldId id="262" r:id="rId7"/>
    <p:sldId id="263" r:id="rId8"/>
    <p:sldId id="264" r:id="rId9"/>
    <p:sldId id="289" r:id="rId10"/>
    <p:sldId id="329" r:id="rId11"/>
    <p:sldId id="266" r:id="rId12"/>
    <p:sldId id="300" r:id="rId13"/>
    <p:sldId id="268" r:id="rId14"/>
    <p:sldId id="269" r:id="rId15"/>
    <p:sldId id="270" r:id="rId16"/>
    <p:sldId id="271" r:id="rId17"/>
    <p:sldId id="290" r:id="rId18"/>
    <p:sldId id="301" r:id="rId19"/>
    <p:sldId id="272" r:id="rId20"/>
    <p:sldId id="302" r:id="rId21"/>
    <p:sldId id="328" r:id="rId22"/>
    <p:sldId id="273" r:id="rId23"/>
    <p:sldId id="304" r:id="rId24"/>
    <p:sldId id="294" r:id="rId25"/>
    <p:sldId id="296" r:id="rId26"/>
    <p:sldId id="297" r:id="rId27"/>
    <p:sldId id="278" r:id="rId28"/>
    <p:sldId id="319" r:id="rId29"/>
    <p:sldId id="320" r:id="rId30"/>
    <p:sldId id="321" r:id="rId31"/>
    <p:sldId id="284" r:id="rId32"/>
    <p:sldId id="285" r:id="rId33"/>
    <p:sldId id="322" r:id="rId34"/>
    <p:sldId id="299" r:id="rId35"/>
    <p:sldId id="327" r:id="rId36"/>
    <p:sldId id="281" r:id="rId37"/>
    <p:sldId id="308" r:id="rId38"/>
    <p:sldId id="326" r:id="rId39"/>
    <p:sldId id="314" r:id="rId40"/>
    <p:sldId id="315" r:id="rId41"/>
    <p:sldId id="316" r:id="rId42"/>
    <p:sldId id="317" r:id="rId43"/>
    <p:sldId id="325" r:id="rId44"/>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94660"/>
  </p:normalViewPr>
  <p:slideViewPr>
    <p:cSldViewPr>
      <p:cViewPr varScale="1">
        <p:scale>
          <a:sx n="79" d="100"/>
          <a:sy n="79" d="100"/>
        </p:scale>
        <p:origin x="1387"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e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CF895924-050F-4B5B-9EEA-8A7589102A29}" type="datetimeFigureOut">
              <a:rPr lang="zh-CN" altLang="en-US" smtClean="0"/>
              <a:t>2018/10/1</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B80813EF-98B8-4491-8C53-6406DAB73C97}" type="slidenum">
              <a:rPr lang="zh-CN" altLang="en-US" smtClean="0"/>
              <a:t>‹#›</a:t>
            </a:fld>
            <a:endParaRPr lang="zh-CN" altLang="en-US"/>
          </a:p>
        </p:txBody>
      </p:sp>
    </p:spTree>
    <p:extLst>
      <p:ext uri="{BB962C8B-B14F-4D97-AF65-F5344CB8AC3E}">
        <p14:creationId xmlns:p14="http://schemas.microsoft.com/office/powerpoint/2010/main" val="1037445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67DAAFA5-AE1D-4ED2-83EE-F5005875A33F}" type="datetimeFigureOut">
              <a:rPr lang="zh-CN" altLang="en-US" smtClean="0"/>
              <a:t>2018/10/1</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F0E652B5-3237-4F59-B4C5-1913347E7194}" type="slidenum">
              <a:rPr lang="zh-CN" altLang="en-US" smtClean="0"/>
              <a:t>‹#›</a:t>
            </a:fld>
            <a:endParaRPr lang="zh-CN" altLang="en-US"/>
          </a:p>
        </p:txBody>
      </p:sp>
    </p:spTree>
    <p:extLst>
      <p:ext uri="{BB962C8B-B14F-4D97-AF65-F5344CB8AC3E}">
        <p14:creationId xmlns:p14="http://schemas.microsoft.com/office/powerpoint/2010/main" val="23759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E652B5-3237-4F59-B4C5-1913347E7194}" type="slidenum">
              <a:rPr lang="zh-CN" altLang="en-US" smtClean="0"/>
              <a:t>15</a:t>
            </a:fld>
            <a:endParaRPr lang="zh-CN" altLang="en-US"/>
          </a:p>
        </p:txBody>
      </p:sp>
    </p:spTree>
    <p:extLst>
      <p:ext uri="{BB962C8B-B14F-4D97-AF65-F5344CB8AC3E}">
        <p14:creationId xmlns:p14="http://schemas.microsoft.com/office/powerpoint/2010/main" val="129825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97D5BA0-5237-46DB-9A33-1524306F92D1}" type="slidenum">
              <a:rPr lang="en-US" altLang="zh-CN"/>
              <a:pPr/>
              <a:t>‹#›</a:t>
            </a:fld>
            <a:endParaRPr lang="en-US" altLang="zh-CN"/>
          </a:p>
        </p:txBody>
      </p:sp>
    </p:spTree>
    <p:extLst>
      <p:ext uri="{BB962C8B-B14F-4D97-AF65-F5344CB8AC3E}">
        <p14:creationId xmlns:p14="http://schemas.microsoft.com/office/powerpoint/2010/main" val="7907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EAC8A20-1596-4FC4-9B25-CDB9AC979C18}" type="slidenum">
              <a:rPr lang="en-US" altLang="zh-CN"/>
              <a:pPr/>
              <a:t>‹#›</a:t>
            </a:fld>
            <a:endParaRPr lang="en-US" altLang="zh-CN"/>
          </a:p>
        </p:txBody>
      </p:sp>
    </p:spTree>
    <p:extLst>
      <p:ext uri="{BB962C8B-B14F-4D97-AF65-F5344CB8AC3E}">
        <p14:creationId xmlns:p14="http://schemas.microsoft.com/office/powerpoint/2010/main" val="157286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5CF453D-1B5F-4373-94FE-1D601D2F01D0}" type="slidenum">
              <a:rPr lang="en-US" altLang="zh-CN"/>
              <a:pPr/>
              <a:t>‹#›</a:t>
            </a:fld>
            <a:endParaRPr lang="en-US" altLang="zh-CN"/>
          </a:p>
        </p:txBody>
      </p:sp>
    </p:spTree>
    <p:extLst>
      <p:ext uri="{BB962C8B-B14F-4D97-AF65-F5344CB8AC3E}">
        <p14:creationId xmlns:p14="http://schemas.microsoft.com/office/powerpoint/2010/main" val="24181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32DB195-AE47-4669-B8F0-F4B01D5DE511}" type="slidenum">
              <a:rPr lang="en-US" altLang="zh-CN"/>
              <a:pPr/>
              <a:t>‹#›</a:t>
            </a:fld>
            <a:endParaRPr lang="en-US" altLang="zh-CN"/>
          </a:p>
        </p:txBody>
      </p:sp>
    </p:spTree>
    <p:extLst>
      <p:ext uri="{BB962C8B-B14F-4D97-AF65-F5344CB8AC3E}">
        <p14:creationId xmlns:p14="http://schemas.microsoft.com/office/powerpoint/2010/main" val="46174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CB7F623-4EB3-4939-8474-0A47D343349A}" type="slidenum">
              <a:rPr lang="en-US" altLang="zh-CN"/>
              <a:pPr/>
              <a:t>‹#›</a:t>
            </a:fld>
            <a:endParaRPr lang="en-US" altLang="zh-CN"/>
          </a:p>
        </p:txBody>
      </p:sp>
    </p:spTree>
    <p:extLst>
      <p:ext uri="{BB962C8B-B14F-4D97-AF65-F5344CB8AC3E}">
        <p14:creationId xmlns:p14="http://schemas.microsoft.com/office/powerpoint/2010/main" val="314874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80F692B-3763-4B6E-92E5-4FF8C37D6DF0}" type="slidenum">
              <a:rPr lang="en-US" altLang="zh-CN"/>
              <a:pPr/>
              <a:t>‹#›</a:t>
            </a:fld>
            <a:endParaRPr lang="en-US" altLang="zh-CN"/>
          </a:p>
        </p:txBody>
      </p:sp>
    </p:spTree>
    <p:extLst>
      <p:ext uri="{BB962C8B-B14F-4D97-AF65-F5344CB8AC3E}">
        <p14:creationId xmlns:p14="http://schemas.microsoft.com/office/powerpoint/2010/main" val="182214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ACC74472-C71B-43C5-B731-2B3CF48398E6}" type="slidenum">
              <a:rPr lang="en-US" altLang="zh-CN"/>
              <a:pPr/>
              <a:t>‹#›</a:t>
            </a:fld>
            <a:endParaRPr lang="en-US" altLang="zh-CN"/>
          </a:p>
        </p:txBody>
      </p:sp>
    </p:spTree>
    <p:extLst>
      <p:ext uri="{BB962C8B-B14F-4D97-AF65-F5344CB8AC3E}">
        <p14:creationId xmlns:p14="http://schemas.microsoft.com/office/powerpoint/2010/main" val="107896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B6F025B-A63D-4BA2-82EC-E4B1EAD749F9}" type="slidenum">
              <a:rPr lang="en-US" altLang="zh-CN"/>
              <a:pPr/>
              <a:t>‹#›</a:t>
            </a:fld>
            <a:endParaRPr lang="en-US" altLang="zh-CN"/>
          </a:p>
        </p:txBody>
      </p:sp>
    </p:spTree>
    <p:extLst>
      <p:ext uri="{BB962C8B-B14F-4D97-AF65-F5344CB8AC3E}">
        <p14:creationId xmlns:p14="http://schemas.microsoft.com/office/powerpoint/2010/main" val="95316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C4F6E399-A4EF-4E44-8CC1-0723904D6BC3}" type="slidenum">
              <a:rPr lang="en-US" altLang="zh-CN"/>
              <a:pPr/>
              <a:t>‹#›</a:t>
            </a:fld>
            <a:endParaRPr lang="en-US" altLang="zh-CN"/>
          </a:p>
        </p:txBody>
      </p:sp>
    </p:spTree>
    <p:extLst>
      <p:ext uri="{BB962C8B-B14F-4D97-AF65-F5344CB8AC3E}">
        <p14:creationId xmlns:p14="http://schemas.microsoft.com/office/powerpoint/2010/main" val="314308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D6519C7-8246-4F0D-B1F9-2F6E92EF7614}" type="slidenum">
              <a:rPr lang="en-US" altLang="zh-CN"/>
              <a:pPr/>
              <a:t>‹#›</a:t>
            </a:fld>
            <a:endParaRPr lang="en-US" altLang="zh-CN"/>
          </a:p>
        </p:txBody>
      </p:sp>
    </p:spTree>
    <p:extLst>
      <p:ext uri="{BB962C8B-B14F-4D97-AF65-F5344CB8AC3E}">
        <p14:creationId xmlns:p14="http://schemas.microsoft.com/office/powerpoint/2010/main" val="219020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A42BF8A-C2B9-489B-8B00-17563394E42B}" type="slidenum">
              <a:rPr lang="en-US" altLang="zh-CN"/>
              <a:pPr/>
              <a:t>‹#›</a:t>
            </a:fld>
            <a:endParaRPr lang="en-US" altLang="zh-CN"/>
          </a:p>
        </p:txBody>
      </p:sp>
    </p:spTree>
    <p:extLst>
      <p:ext uri="{BB962C8B-B14F-4D97-AF65-F5344CB8AC3E}">
        <p14:creationId xmlns:p14="http://schemas.microsoft.com/office/powerpoint/2010/main" val="190945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3"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7E24B4C-87F6-49EE-BDC0-C1CD75432B5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5.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8.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3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4.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36.bin"/><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3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41.bin"/></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43.bin"/><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46.bin"/><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0.emf"/><Relationship Id="rId5" Type="http://schemas.openxmlformats.org/officeDocument/2006/relationships/oleObject" Target="../embeddings/oleObject53.bin"/><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2.wmf"/></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4.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64.bin"/><Relationship Id="rId4" Type="http://schemas.openxmlformats.org/officeDocument/2006/relationships/image" Target="../media/image6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3.wmf"/></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21.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23.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mtClean="0"/>
              <a:t>第九章  对应分析</a:t>
            </a:r>
          </a:p>
        </p:txBody>
      </p:sp>
      <p:sp>
        <p:nvSpPr>
          <p:cNvPr id="28675" name="Rectangle 3"/>
          <p:cNvSpPr>
            <a:spLocks noGrp="1" noRot="1" noChangeArrowheads="1"/>
          </p:cNvSpPr>
          <p:nvPr>
            <p:ph type="body" idx="1"/>
          </p:nvPr>
        </p:nvSpPr>
        <p:spPr/>
        <p:txBody>
          <a:bodyPr/>
          <a:lstStyle/>
          <a:p>
            <a:pPr eaLnBrk="1" hangingPunct="1"/>
            <a:r>
              <a:rPr lang="en-US" altLang="zh-CN" dirty="0" smtClean="0">
                <a:solidFill>
                  <a:srgbClr val="000000"/>
                </a:solidFill>
              </a:rPr>
              <a:t>§9.1  </a:t>
            </a:r>
            <a:r>
              <a:rPr lang="zh-CN" altLang="en-US" dirty="0" smtClean="0">
                <a:solidFill>
                  <a:srgbClr val="000000"/>
                </a:solidFill>
              </a:rPr>
              <a:t>引言</a:t>
            </a:r>
          </a:p>
          <a:p>
            <a:pPr eaLnBrk="1" hangingPunct="1"/>
            <a:r>
              <a:rPr lang="en-US" altLang="zh-CN" dirty="0" smtClean="0">
                <a:solidFill>
                  <a:srgbClr val="000000"/>
                </a:solidFill>
              </a:rPr>
              <a:t>§9.2  </a:t>
            </a:r>
            <a:r>
              <a:rPr lang="zh-CN" altLang="en-US" dirty="0" smtClean="0">
                <a:solidFill>
                  <a:srgbClr val="000000"/>
                </a:solidFill>
              </a:rPr>
              <a:t>行</a:t>
            </a:r>
            <a:r>
              <a:rPr lang="zh-CN" altLang="en-US" dirty="0">
                <a:solidFill>
                  <a:srgbClr val="000000"/>
                </a:solidFill>
              </a:rPr>
              <a:t>轮廓和列轮廓</a:t>
            </a:r>
            <a:endParaRPr lang="zh-CN" altLang="en-US" dirty="0" smtClean="0">
              <a:solidFill>
                <a:srgbClr val="000000"/>
              </a:solidFill>
            </a:endParaRPr>
          </a:p>
          <a:p>
            <a:pPr eaLnBrk="1" hangingPunct="1"/>
            <a:r>
              <a:rPr lang="en-US" altLang="zh-CN" dirty="0" smtClean="0">
                <a:solidFill>
                  <a:srgbClr val="000000"/>
                </a:solidFill>
              </a:rPr>
              <a:t>§9.3  </a:t>
            </a:r>
            <a:r>
              <a:rPr lang="zh-CN" altLang="en-US" dirty="0" smtClean="0">
                <a:solidFill>
                  <a:srgbClr val="000000"/>
                </a:solidFill>
              </a:rPr>
              <a:t>独立性</a:t>
            </a:r>
            <a:r>
              <a:rPr lang="zh-CN" altLang="en-US" dirty="0">
                <a:solidFill>
                  <a:srgbClr val="000000"/>
                </a:solidFill>
              </a:rPr>
              <a:t>的检验和总惯量</a:t>
            </a:r>
            <a:endParaRPr lang="zh-CN" altLang="en-US" dirty="0" smtClean="0">
              <a:solidFill>
                <a:srgbClr val="000000"/>
              </a:solidFill>
            </a:endParaRPr>
          </a:p>
          <a:p>
            <a:pPr eaLnBrk="1" hangingPunct="1"/>
            <a:r>
              <a:rPr lang="en-US" altLang="zh-CN" dirty="0" smtClean="0">
                <a:solidFill>
                  <a:srgbClr val="000000"/>
                </a:solidFill>
              </a:rPr>
              <a:t>§9.4  </a:t>
            </a:r>
            <a:r>
              <a:rPr lang="zh-CN" altLang="en-US" dirty="0" smtClean="0">
                <a:solidFill>
                  <a:srgbClr val="000000"/>
                </a:solidFill>
              </a:rPr>
              <a:t>行</a:t>
            </a:r>
            <a:r>
              <a:rPr lang="zh-CN" altLang="en-US" dirty="0">
                <a:solidFill>
                  <a:srgbClr val="000000"/>
                </a:solidFill>
              </a:rPr>
              <a:t>、列轮廓的坐标</a:t>
            </a:r>
            <a:endParaRPr lang="en-US" altLang="zh-CN" dirty="0" smtClean="0">
              <a:solidFill>
                <a:srgbClr val="000000"/>
              </a:solidFill>
            </a:endParaRPr>
          </a:p>
          <a:p>
            <a:pPr eaLnBrk="1" hangingPunct="1"/>
            <a:r>
              <a:rPr lang="en-US" altLang="zh-CN" dirty="0">
                <a:solidFill>
                  <a:srgbClr val="000000"/>
                </a:solidFill>
              </a:rPr>
              <a:t>§</a:t>
            </a:r>
            <a:r>
              <a:rPr lang="en-US" altLang="zh-CN" dirty="0" smtClean="0">
                <a:solidFill>
                  <a:srgbClr val="000000"/>
                </a:solidFill>
              </a:rPr>
              <a:t>9.5  </a:t>
            </a:r>
            <a:r>
              <a:rPr lang="zh-CN" altLang="en-US" dirty="0" smtClean="0">
                <a:solidFill>
                  <a:srgbClr val="000000"/>
                </a:solidFill>
              </a:rPr>
              <a:t>对应分析</a:t>
            </a:r>
            <a:r>
              <a:rPr lang="zh-CN" altLang="en-US" dirty="0">
                <a:solidFill>
                  <a:srgbClr val="000000"/>
                </a:solidFill>
              </a:rPr>
              <a:t>图</a:t>
            </a:r>
            <a:endParaRPr lang="zh-CN" altLang="en-US" dirty="0" smtClean="0">
              <a:solidFill>
                <a:srgbClr val="000000"/>
              </a:solidFill>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7174" name="Rectangle 3"/>
          <p:cNvSpPr>
            <a:spLocks noGrp="1" noRot="1" noChangeArrowheads="1"/>
          </p:cNvSpPr>
          <p:nvPr>
            <p:ph type="body" idx="1"/>
          </p:nvPr>
        </p:nvSpPr>
        <p:spPr>
          <a:xfrm>
            <a:off x="301625" y="620713"/>
            <a:ext cx="8540750" cy="5478462"/>
          </a:xfrm>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 </a:t>
            </a: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800" dirty="0">
                <a:solidFill>
                  <a:srgbClr val="000000"/>
                </a:solidFill>
                <a:latin typeface="Times New Roman" panose="02020603050405020304" pitchFamily="18" charset="0"/>
                <a:cs typeface="Times New Roman" panose="02020603050405020304" pitchFamily="18" charset="0"/>
              </a:rPr>
              <a:t>可见，</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zh-CN" sz="2800" dirty="0">
                <a:solidFill>
                  <a:srgbClr val="000000"/>
                </a:solidFill>
                <a:latin typeface="Times New Roman" panose="02020603050405020304" pitchFamily="18" charset="0"/>
                <a:cs typeface="Times New Roman" panose="02020603050405020304" pitchFamily="18" charset="0"/>
              </a:rPr>
              <a:t>是各列轮廓的加权平均，可看成是</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i="1" baseline="-25000" dirty="0">
                <a:solidFill>
                  <a:srgbClr val="000000"/>
                </a:solidFill>
                <a:latin typeface="Times New Roman" panose="02020603050405020304" pitchFamily="18" charset="0"/>
                <a:cs typeface="Times New Roman" panose="02020603050405020304" pitchFamily="18" charset="0"/>
              </a:rPr>
              <a:t>q</a:t>
            </a:r>
            <a:r>
              <a:rPr lang="zh-CN" altLang="zh-CN" sz="2800" dirty="0">
                <a:solidFill>
                  <a:srgbClr val="000000"/>
                </a:solidFill>
                <a:latin typeface="Times New Roman" panose="02020603050405020304" pitchFamily="18" charset="0"/>
                <a:cs typeface="Times New Roman" panose="02020603050405020304" pitchFamily="18" charset="0"/>
              </a:rPr>
              <a:t>的（某种）中心</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类似地，</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即</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是各行轮廓的加权平均，可看成是</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的（某种）中心。</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170" name="Object 6"/>
          <p:cNvGraphicFramePr>
            <a:graphicFrameLocks noChangeAspect="1"/>
          </p:cNvGraphicFramePr>
          <p:nvPr/>
        </p:nvGraphicFramePr>
        <p:xfrm>
          <a:off x="933450" y="765175"/>
          <a:ext cx="7137400" cy="1993900"/>
        </p:xfrm>
        <a:graphic>
          <a:graphicData uri="http://schemas.openxmlformats.org/presentationml/2006/ole">
            <mc:AlternateContent xmlns:mc="http://schemas.openxmlformats.org/markup-compatibility/2006">
              <mc:Choice xmlns:v="urn:schemas-microsoft-com:vml" Requires="v">
                <p:oleObj spid="_x0000_s38914" name="Equation" r:id="rId3" imgW="7137360" imgH="1993680" progId="Equation.DSMT4">
                  <p:embed/>
                </p:oleObj>
              </mc:Choice>
              <mc:Fallback>
                <p:oleObj name="Equation" r:id="rId3" imgW="7137360" imgH="1993680" progId="Equation.DSMT4">
                  <p:embed/>
                  <p:pic>
                    <p:nvPicPr>
                      <p:cNvPr id="71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765175"/>
                        <a:ext cx="7137400" cy="199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8"/>
          <p:cNvGraphicFramePr>
            <a:graphicFrameLocks noChangeAspect="1"/>
          </p:cNvGraphicFramePr>
          <p:nvPr>
            <p:extLst/>
          </p:nvPr>
        </p:nvGraphicFramePr>
        <p:xfrm>
          <a:off x="2317750" y="4143375"/>
          <a:ext cx="4508500" cy="876300"/>
        </p:xfrm>
        <a:graphic>
          <a:graphicData uri="http://schemas.openxmlformats.org/presentationml/2006/ole">
            <mc:AlternateContent xmlns:mc="http://schemas.openxmlformats.org/markup-compatibility/2006">
              <mc:Choice xmlns:v="urn:schemas-microsoft-com:vml" Requires="v">
                <p:oleObj spid="_x0000_s38915" name="Equation" r:id="rId5" imgW="4508280" imgH="876240" progId="Equation.DSMT4">
                  <p:embed/>
                </p:oleObj>
              </mc:Choice>
              <mc:Fallback>
                <p:oleObj name="Equation" r:id="rId5" imgW="4508280" imgH="876240" progId="Equation.DSMT4">
                  <p:embed/>
                  <p:pic>
                    <p:nvPicPr>
                      <p:cNvPr id="7171" name="Object 8"/>
                      <p:cNvPicPr>
                        <a:picLocks noChangeAspect="1" noChangeArrowheads="1"/>
                      </p:cNvPicPr>
                      <p:nvPr/>
                    </p:nvPicPr>
                    <p:blipFill>
                      <a:blip r:embed="rId6"/>
                      <a:srcRect/>
                      <a:stretch>
                        <a:fillRect/>
                      </a:stretch>
                    </p:blipFill>
                    <p:spPr bwMode="auto">
                      <a:xfrm>
                        <a:off x="2317750" y="4143375"/>
                        <a:ext cx="45085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10</a:t>
            </a:fld>
            <a:endParaRPr lang="en-US" altLang="zh-CN"/>
          </a:p>
        </p:txBody>
      </p:sp>
    </p:spTree>
    <p:extLst>
      <p:ext uri="{BB962C8B-B14F-4D97-AF65-F5344CB8AC3E}">
        <p14:creationId xmlns:p14="http://schemas.microsoft.com/office/powerpoint/2010/main" val="331480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609600"/>
            <a:ext cx="8540750" cy="45719"/>
          </a:xfrm>
        </p:spPr>
        <p:txBody>
          <a:bodyPr/>
          <a:lstStyle/>
          <a:p>
            <a:pPr eaLnBrk="1" hangingPunct="1"/>
            <a:endParaRPr lang="en-US" altLang="zh-CN" sz="4000" dirty="0" smtClean="0"/>
          </a:p>
        </p:txBody>
      </p:sp>
      <p:sp>
        <p:nvSpPr>
          <p:cNvPr id="30723" name="Rectangle 3"/>
          <p:cNvSpPr>
            <a:spLocks noGrp="1" noRot="1" noChangeArrowheads="1"/>
          </p:cNvSpPr>
          <p:nvPr>
            <p:ph type="body" idx="1"/>
          </p:nvPr>
        </p:nvSpPr>
        <p:spPr>
          <a:xfrm>
            <a:off x="301625" y="655319"/>
            <a:ext cx="8540750" cy="5443856"/>
          </a:xfrm>
        </p:spPr>
        <p:txBody>
          <a:bodyPr/>
          <a:lstStyle/>
          <a:p>
            <a:pPr eaLnBrk="1" hangingPunct="1"/>
            <a:r>
              <a:rPr lang="zh-CN" altLang="en-US"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9.2.1   </a:t>
            </a:r>
            <a:r>
              <a:rPr lang="zh-CN" altLang="en-US" sz="2800" dirty="0" smtClean="0">
                <a:solidFill>
                  <a:srgbClr val="000000"/>
                </a:solidFill>
                <a:latin typeface="Times New Roman" panose="02020603050405020304" pitchFamily="18" charset="0"/>
                <a:cs typeface="Times New Roman" panose="02020603050405020304" pitchFamily="18" charset="0"/>
              </a:rPr>
              <a:t>将由</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=1660</a:t>
            </a:r>
            <a:r>
              <a:rPr lang="zh-CN" altLang="en-US" sz="2800" dirty="0" smtClean="0">
                <a:solidFill>
                  <a:srgbClr val="000000"/>
                </a:solidFill>
                <a:latin typeface="Times New Roman" panose="02020603050405020304" pitchFamily="18" charset="0"/>
                <a:cs typeface="Times New Roman" panose="02020603050405020304" pitchFamily="18" charset="0"/>
              </a:rPr>
              <a:t>个人组成的样本按心理健康状况与父母社会经济地位进行交叉分类，分类结果见表</a:t>
            </a:r>
            <a:r>
              <a:rPr lang="en-US" altLang="zh-CN" sz="2800" dirty="0" smtClean="0">
                <a:solidFill>
                  <a:srgbClr val="000000"/>
                </a:solidFill>
                <a:latin typeface="Times New Roman" panose="02020603050405020304" pitchFamily="18" charset="0"/>
                <a:cs typeface="Times New Roman" panose="02020603050405020304" pitchFamily="18" charset="0"/>
              </a:rPr>
              <a:t>9.2.3</a:t>
            </a:r>
            <a:r>
              <a:rPr lang="zh-CN" altLang="en-US" sz="2800" dirty="0" smtClean="0">
                <a:solidFill>
                  <a:srgbClr val="000000"/>
                </a:solidFill>
                <a:latin typeface="Times New Roman" panose="02020603050405020304" pitchFamily="18" charset="0"/>
                <a:cs typeface="Times New Roman" panose="02020603050405020304" pitchFamily="18" charset="0"/>
              </a:rPr>
              <a:t>。 </a:t>
            </a:r>
          </a:p>
        </p:txBody>
      </p:sp>
      <p:sp>
        <p:nvSpPr>
          <p:cNvPr id="30724" name="Rectangle 5"/>
          <p:cNvSpPr>
            <a:spLocks noChangeArrowheads="1"/>
          </p:cNvSpPr>
          <p:nvPr/>
        </p:nvSpPr>
        <p:spPr bwMode="auto">
          <a:xfrm>
            <a:off x="539552" y="1988810"/>
            <a:ext cx="6404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63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9.2.3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心理健康状况</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父母社会</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经济状况数据</a:t>
            </a:r>
          </a:p>
        </p:txBody>
      </p:sp>
      <p:graphicFrame>
        <p:nvGraphicFramePr>
          <p:cNvPr id="6" name="表格 5"/>
          <p:cNvGraphicFramePr>
            <a:graphicFrameLocks noGrp="1"/>
          </p:cNvGraphicFramePr>
          <p:nvPr>
            <p:extLst>
              <p:ext uri="{D42A27DB-BD31-4B8C-83A1-F6EECF244321}">
                <p14:modId xmlns:p14="http://schemas.microsoft.com/office/powerpoint/2010/main" val="1948852268"/>
              </p:ext>
            </p:extLst>
          </p:nvPr>
        </p:nvGraphicFramePr>
        <p:xfrm>
          <a:off x="755575" y="2492896"/>
          <a:ext cx="7632851" cy="3139016"/>
        </p:xfrm>
        <a:graphic>
          <a:graphicData uri="http://schemas.openxmlformats.org/drawingml/2006/table">
            <a:tbl>
              <a:tblPr/>
              <a:tblGrid>
                <a:gridCol w="1425378">
                  <a:extLst>
                    <a:ext uri="{9D8B030D-6E8A-4147-A177-3AD203B41FA5}">
                      <a16:colId xmlns:a16="http://schemas.microsoft.com/office/drawing/2014/main" val="20000"/>
                    </a:ext>
                  </a:extLst>
                </a:gridCol>
                <a:gridCol w="1388563">
                  <a:extLst>
                    <a:ext uri="{9D8B030D-6E8A-4147-A177-3AD203B41FA5}">
                      <a16:colId xmlns:a16="http://schemas.microsoft.com/office/drawing/2014/main" val="20001"/>
                    </a:ext>
                  </a:extLst>
                </a:gridCol>
                <a:gridCol w="963782">
                  <a:extLst>
                    <a:ext uri="{9D8B030D-6E8A-4147-A177-3AD203B41FA5}">
                      <a16:colId xmlns:a16="http://schemas.microsoft.com/office/drawing/2014/main" val="20002"/>
                    </a:ext>
                  </a:extLst>
                </a:gridCol>
                <a:gridCol w="963782">
                  <a:extLst>
                    <a:ext uri="{9D8B030D-6E8A-4147-A177-3AD203B41FA5}">
                      <a16:colId xmlns:a16="http://schemas.microsoft.com/office/drawing/2014/main" val="20003"/>
                    </a:ext>
                  </a:extLst>
                </a:gridCol>
                <a:gridCol w="963782">
                  <a:extLst>
                    <a:ext uri="{9D8B030D-6E8A-4147-A177-3AD203B41FA5}">
                      <a16:colId xmlns:a16="http://schemas.microsoft.com/office/drawing/2014/main" val="20004"/>
                    </a:ext>
                  </a:extLst>
                </a:gridCol>
                <a:gridCol w="963782">
                  <a:extLst>
                    <a:ext uri="{9D8B030D-6E8A-4147-A177-3AD203B41FA5}">
                      <a16:colId xmlns:a16="http://schemas.microsoft.com/office/drawing/2014/main" val="20005"/>
                    </a:ext>
                  </a:extLst>
                </a:gridCol>
                <a:gridCol w="963782">
                  <a:extLst>
                    <a:ext uri="{9D8B030D-6E8A-4147-A177-3AD203B41FA5}">
                      <a16:colId xmlns:a16="http://schemas.microsoft.com/office/drawing/2014/main" val="20006"/>
                    </a:ext>
                  </a:extLst>
                </a:gridCol>
              </a:tblGrid>
              <a:tr h="479954">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altLang="en-US" sz="2000" kern="100" dirty="0" smtClean="0">
                          <a:solidFill>
                            <a:srgbClr val="000000"/>
                          </a:solidFill>
                          <a:latin typeface="Times New Roman"/>
                          <a:ea typeface="宋体"/>
                          <a:cs typeface="Times New Roman"/>
                        </a:rPr>
                        <a:t>父母</a:t>
                      </a:r>
                      <a:r>
                        <a:rPr lang="zh-CN" sz="2000" kern="100" dirty="0" smtClean="0">
                          <a:solidFill>
                            <a:srgbClr val="000000"/>
                          </a:solidFill>
                          <a:latin typeface="Times New Roman"/>
                          <a:ea typeface="宋体"/>
                          <a:cs typeface="Times New Roman"/>
                        </a:rPr>
                        <a:t>社会经济</a:t>
                      </a:r>
                      <a:r>
                        <a:rPr lang="zh-CN" altLang="en-US" sz="2000" kern="100" dirty="0" smtClean="0">
                          <a:solidFill>
                            <a:srgbClr val="000000"/>
                          </a:solidFill>
                          <a:latin typeface="Times New Roman"/>
                          <a:ea typeface="宋体"/>
                          <a:cs typeface="Times New Roman"/>
                        </a:rPr>
                        <a:t>地位</a:t>
                      </a:r>
                      <a:endParaRPr lang="zh-CN" sz="2000" kern="100" dirty="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2000" kern="100">
                          <a:solidFill>
                            <a:srgbClr val="000000"/>
                          </a:solidFill>
                          <a:latin typeface="Times New Roman"/>
                          <a:ea typeface="宋体"/>
                          <a:cs typeface="Times New Roman"/>
                        </a:rPr>
                        <a:t>A</a:t>
                      </a:r>
                      <a:r>
                        <a:rPr lang="zh-CN" sz="2000" kern="100">
                          <a:solidFill>
                            <a:srgbClr val="000000"/>
                          </a:solidFill>
                          <a:latin typeface="Times New Roman"/>
                          <a:ea typeface="宋体"/>
                          <a:cs typeface="Times New Roman"/>
                        </a:rPr>
                        <a:t>（高）</a:t>
                      </a: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B</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C</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D</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E</a:t>
                      </a:r>
                      <a:r>
                        <a:rPr lang="zh-CN" sz="2000" kern="100">
                          <a:solidFill>
                            <a:srgbClr val="000000"/>
                          </a:solidFill>
                          <a:latin typeface="Times New Roman"/>
                          <a:ea typeface="宋体"/>
                          <a:cs typeface="Times New Roman"/>
                        </a:rPr>
                        <a:t>（低）</a:t>
                      </a: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9954">
                <a:tc>
                  <a:txBody>
                    <a:bodyPr/>
                    <a:lstStyle/>
                    <a:p>
                      <a:pPr algn="just">
                        <a:spcAft>
                          <a:spcPts val="0"/>
                        </a:spcAft>
                      </a:pPr>
                      <a:r>
                        <a:rPr lang="zh-CN" sz="2000" kern="100" dirty="0" smtClean="0">
                          <a:solidFill>
                            <a:srgbClr val="000000"/>
                          </a:solidFill>
                          <a:latin typeface="Times New Roman"/>
                          <a:ea typeface="宋体"/>
                          <a:cs typeface="Times New Roman"/>
                        </a:rPr>
                        <a:t>心理健康</a:t>
                      </a:r>
                      <a:endParaRPr lang="en-US" altLang="zh-CN" sz="2000" kern="100" dirty="0" smtClean="0">
                        <a:solidFill>
                          <a:srgbClr val="000000"/>
                        </a:solidFill>
                        <a:latin typeface="Times New Roman"/>
                        <a:ea typeface="宋体"/>
                        <a:cs typeface="Times New Roman"/>
                      </a:endParaRPr>
                    </a:p>
                    <a:p>
                      <a:pPr algn="just">
                        <a:spcAft>
                          <a:spcPts val="0"/>
                        </a:spcAft>
                      </a:pPr>
                      <a:r>
                        <a:rPr lang="zh-CN" sz="2000" kern="100" dirty="0" smtClean="0">
                          <a:solidFill>
                            <a:srgbClr val="000000"/>
                          </a:solidFill>
                          <a:latin typeface="Times New Roman"/>
                          <a:ea typeface="宋体"/>
                          <a:cs typeface="Times New Roman"/>
                        </a:rPr>
                        <a:t>状况</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dirty="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79954">
                <a:tc gridSpan="2">
                  <a:txBody>
                    <a:bodyPr/>
                    <a:lstStyle/>
                    <a:p>
                      <a:pPr algn="just">
                        <a:spcAft>
                          <a:spcPts val="0"/>
                        </a:spcAft>
                      </a:pPr>
                      <a:r>
                        <a:rPr lang="en-US" sz="2000" kern="100">
                          <a:solidFill>
                            <a:srgbClr val="000000"/>
                          </a:solidFill>
                          <a:latin typeface="Times New Roman"/>
                          <a:ea typeface="宋体"/>
                          <a:cs typeface="Times New Roman"/>
                        </a:rPr>
                        <a:t>0</a:t>
                      </a:r>
                      <a:r>
                        <a:rPr lang="zh-CN" sz="2000" kern="100">
                          <a:solidFill>
                            <a:srgbClr val="000000"/>
                          </a:solidFill>
                          <a:latin typeface="Times New Roman"/>
                          <a:ea typeface="宋体"/>
                          <a:cs typeface="Times New Roman"/>
                        </a:rPr>
                        <a:t>（好）</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2000" kern="100" dirty="0">
                          <a:solidFill>
                            <a:srgbClr val="000000"/>
                          </a:solidFill>
                          <a:latin typeface="Times New Roman"/>
                          <a:ea typeface="宋体"/>
                          <a:cs typeface="Times New Roman"/>
                        </a:rPr>
                        <a:t>121</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57</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72</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36</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21</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79954">
                <a:tc gridSpan="2">
                  <a:txBody>
                    <a:bodyPr/>
                    <a:lstStyle/>
                    <a:p>
                      <a:pPr algn="just">
                        <a:spcAft>
                          <a:spcPts val="0"/>
                        </a:spcAft>
                      </a:pPr>
                      <a:r>
                        <a:rPr lang="en-US" sz="2000" kern="100">
                          <a:solidFill>
                            <a:srgbClr val="000000"/>
                          </a:solidFill>
                          <a:latin typeface="Times New Roman"/>
                          <a:ea typeface="宋体"/>
                          <a:cs typeface="Times New Roman"/>
                        </a:rPr>
                        <a:t>1</a:t>
                      </a:r>
                      <a:r>
                        <a:rPr lang="zh-CN" sz="2000" kern="100">
                          <a:solidFill>
                            <a:srgbClr val="000000"/>
                          </a:solidFill>
                          <a:latin typeface="Times New Roman"/>
                          <a:ea typeface="宋体"/>
                          <a:cs typeface="Times New Roman"/>
                        </a:rPr>
                        <a:t>（轻微症状形成）</a:t>
                      </a: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188</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105</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141</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97</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71</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extLst>
                  <a:ext uri="{0D108BD9-81ED-4DB2-BD59-A6C34878D82A}">
                    <a16:rowId xmlns:a16="http://schemas.microsoft.com/office/drawing/2014/main" val="10003"/>
                  </a:ext>
                </a:extLst>
              </a:tr>
              <a:tr h="479954">
                <a:tc gridSpan="2">
                  <a:txBody>
                    <a:bodyPr/>
                    <a:lstStyle/>
                    <a:p>
                      <a:pPr algn="just">
                        <a:spcAft>
                          <a:spcPts val="0"/>
                        </a:spcAft>
                      </a:pPr>
                      <a:r>
                        <a:rPr lang="en-US" sz="2000" kern="100">
                          <a:solidFill>
                            <a:srgbClr val="000000"/>
                          </a:solidFill>
                          <a:latin typeface="Times New Roman"/>
                          <a:ea typeface="宋体"/>
                          <a:cs typeface="Times New Roman"/>
                        </a:rPr>
                        <a:t>2</a:t>
                      </a:r>
                      <a:r>
                        <a:rPr lang="zh-CN" sz="2000" kern="100">
                          <a:solidFill>
                            <a:srgbClr val="000000"/>
                          </a:solidFill>
                          <a:latin typeface="Times New Roman"/>
                          <a:ea typeface="宋体"/>
                          <a:cs typeface="Times New Roman"/>
                        </a:rPr>
                        <a:t>（中等症状形成）</a:t>
                      </a: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112</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65</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77</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54</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54</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extLst>
                  <a:ext uri="{0D108BD9-81ED-4DB2-BD59-A6C34878D82A}">
                    <a16:rowId xmlns:a16="http://schemas.microsoft.com/office/drawing/2014/main" val="10004"/>
                  </a:ext>
                </a:extLst>
              </a:tr>
              <a:tr h="479954">
                <a:tc gridSpan="2">
                  <a:txBody>
                    <a:bodyPr/>
                    <a:lstStyle/>
                    <a:p>
                      <a:pPr algn="just">
                        <a:spcAft>
                          <a:spcPts val="0"/>
                        </a:spcAft>
                      </a:pPr>
                      <a:r>
                        <a:rPr lang="en-US" sz="2000" kern="100" dirty="0">
                          <a:solidFill>
                            <a:srgbClr val="000000"/>
                          </a:solidFill>
                          <a:latin typeface="Times New Roman"/>
                          <a:ea typeface="宋体"/>
                          <a:cs typeface="Times New Roman"/>
                        </a:rPr>
                        <a:t>3</a:t>
                      </a:r>
                      <a:r>
                        <a:rPr lang="zh-CN" sz="2000" kern="100" dirty="0">
                          <a:solidFill>
                            <a:srgbClr val="000000"/>
                          </a:solidFill>
                          <a:latin typeface="Times New Roman"/>
                          <a:ea typeface="宋体"/>
                          <a:cs typeface="Times New Roman"/>
                        </a:rPr>
                        <a:t>（受损）</a:t>
                      </a: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86</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60</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94</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78</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71</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表</a:t>
            </a:r>
            <a:r>
              <a:rPr lang="en-US" altLang="zh-CN" sz="2800" dirty="0">
                <a:solidFill>
                  <a:srgbClr val="000000"/>
                </a:solidFill>
                <a:latin typeface="Times New Roman" panose="02020603050405020304" pitchFamily="18" charset="0"/>
                <a:cs typeface="Times New Roman" panose="02020603050405020304" pitchFamily="18" charset="0"/>
              </a:rPr>
              <a:t>9.2.4</a:t>
            </a:r>
            <a:r>
              <a:rPr lang="zh-CN" altLang="en-US" sz="2800" dirty="0">
                <a:solidFill>
                  <a:srgbClr val="000000"/>
                </a:solidFill>
                <a:latin typeface="Times New Roman" panose="02020603050405020304" pitchFamily="18" charset="0"/>
                <a:cs typeface="Times New Roman" panose="02020603050405020304" pitchFamily="18" charset="0"/>
              </a:rPr>
              <a:t>给出的行边缘频率和列边缘频率向量为</a:t>
            </a:r>
          </a:p>
          <a:p>
            <a:endParaRPr lang="zh-CN" altLang="en-US" dirty="0"/>
          </a:p>
        </p:txBody>
      </p:sp>
      <p:sp>
        <p:nvSpPr>
          <p:cNvPr id="4" name="Rectangle 6"/>
          <p:cNvSpPr>
            <a:spLocks noChangeArrowheads="1"/>
          </p:cNvSpPr>
          <p:nvPr/>
        </p:nvSpPr>
        <p:spPr bwMode="auto">
          <a:xfrm>
            <a:off x="467544" y="548680"/>
            <a:ext cx="5903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9.2.4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从</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9.2.3</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算得的对应矩阵</a:t>
            </a:r>
          </a:p>
        </p:txBody>
      </p:sp>
      <p:graphicFrame>
        <p:nvGraphicFramePr>
          <p:cNvPr id="5" name="表格 4"/>
          <p:cNvGraphicFramePr>
            <a:graphicFrameLocks noGrp="1"/>
          </p:cNvGraphicFramePr>
          <p:nvPr>
            <p:extLst>
              <p:ext uri="{D42A27DB-BD31-4B8C-83A1-F6EECF244321}">
                <p14:modId xmlns:p14="http://schemas.microsoft.com/office/powerpoint/2010/main" val="2255063879"/>
              </p:ext>
            </p:extLst>
          </p:nvPr>
        </p:nvGraphicFramePr>
        <p:xfrm>
          <a:off x="478319" y="1035096"/>
          <a:ext cx="8280402" cy="2897960"/>
        </p:xfrm>
        <a:graphic>
          <a:graphicData uri="http://schemas.openxmlformats.org/drawingml/2006/table">
            <a:tbl>
              <a:tblPr/>
              <a:tblGrid>
                <a:gridCol w="1401212">
                  <a:extLst>
                    <a:ext uri="{9D8B030D-6E8A-4147-A177-3AD203B41FA5}">
                      <a16:colId xmlns:a16="http://schemas.microsoft.com/office/drawing/2014/main" val="20000"/>
                    </a:ext>
                  </a:extLst>
                </a:gridCol>
                <a:gridCol w="1403104">
                  <a:extLst>
                    <a:ext uri="{9D8B030D-6E8A-4147-A177-3AD203B41FA5}">
                      <a16:colId xmlns:a16="http://schemas.microsoft.com/office/drawing/2014/main" val="20001"/>
                    </a:ext>
                  </a:extLst>
                </a:gridCol>
                <a:gridCol w="912681">
                  <a:extLst>
                    <a:ext uri="{9D8B030D-6E8A-4147-A177-3AD203B41FA5}">
                      <a16:colId xmlns:a16="http://schemas.microsoft.com/office/drawing/2014/main" val="20002"/>
                    </a:ext>
                  </a:extLst>
                </a:gridCol>
                <a:gridCol w="912681">
                  <a:extLst>
                    <a:ext uri="{9D8B030D-6E8A-4147-A177-3AD203B41FA5}">
                      <a16:colId xmlns:a16="http://schemas.microsoft.com/office/drawing/2014/main" val="20003"/>
                    </a:ext>
                  </a:extLst>
                </a:gridCol>
                <a:gridCol w="912681">
                  <a:extLst>
                    <a:ext uri="{9D8B030D-6E8A-4147-A177-3AD203B41FA5}">
                      <a16:colId xmlns:a16="http://schemas.microsoft.com/office/drawing/2014/main" val="20004"/>
                    </a:ext>
                  </a:extLst>
                </a:gridCol>
                <a:gridCol w="912681">
                  <a:extLst>
                    <a:ext uri="{9D8B030D-6E8A-4147-A177-3AD203B41FA5}">
                      <a16:colId xmlns:a16="http://schemas.microsoft.com/office/drawing/2014/main" val="20005"/>
                    </a:ext>
                  </a:extLst>
                </a:gridCol>
                <a:gridCol w="912681">
                  <a:extLst>
                    <a:ext uri="{9D8B030D-6E8A-4147-A177-3AD203B41FA5}">
                      <a16:colId xmlns:a16="http://schemas.microsoft.com/office/drawing/2014/main" val="20006"/>
                    </a:ext>
                  </a:extLst>
                </a:gridCol>
                <a:gridCol w="912681">
                  <a:extLst>
                    <a:ext uri="{9D8B030D-6E8A-4147-A177-3AD203B41FA5}">
                      <a16:colId xmlns:a16="http://schemas.microsoft.com/office/drawing/2014/main" val="20007"/>
                    </a:ext>
                  </a:extLst>
                </a:gridCol>
              </a:tblGrid>
              <a:tr h="360136">
                <a:tc>
                  <a:txBody>
                    <a:bodyPr/>
                    <a:lstStyle/>
                    <a:p>
                      <a:pPr algn="ctr">
                        <a:spcAft>
                          <a:spcPts val="0"/>
                        </a:spcAft>
                      </a:pPr>
                      <a:endParaRPr lang="en-US" sz="1800" kern="100" dirty="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altLang="en-US" sz="1800" kern="100" dirty="0" smtClean="0">
                          <a:solidFill>
                            <a:srgbClr val="000000"/>
                          </a:solidFill>
                          <a:latin typeface="Times New Roman"/>
                          <a:ea typeface="宋体"/>
                          <a:cs typeface="Times New Roman"/>
                        </a:rPr>
                        <a:t>父母</a:t>
                      </a:r>
                      <a:r>
                        <a:rPr lang="zh-CN" sz="1800" kern="100" dirty="0" smtClean="0">
                          <a:solidFill>
                            <a:srgbClr val="000000"/>
                          </a:solidFill>
                          <a:latin typeface="Times New Roman"/>
                          <a:ea typeface="宋体"/>
                          <a:cs typeface="Times New Roman"/>
                        </a:rPr>
                        <a:t>社会</a:t>
                      </a:r>
                      <a:endParaRPr lang="en-US" altLang="zh-CN" sz="1800" kern="100" dirty="0" smtClean="0">
                        <a:solidFill>
                          <a:srgbClr val="000000"/>
                        </a:solidFill>
                        <a:latin typeface="Times New Roman"/>
                        <a:ea typeface="宋体"/>
                        <a:cs typeface="Times New Roman"/>
                      </a:endParaRPr>
                    </a:p>
                    <a:p>
                      <a:pPr algn="ctr">
                        <a:spcAft>
                          <a:spcPts val="0"/>
                        </a:spcAft>
                      </a:pPr>
                      <a:r>
                        <a:rPr lang="zh-CN" sz="1800" kern="100" dirty="0" smtClean="0">
                          <a:solidFill>
                            <a:srgbClr val="000000"/>
                          </a:solidFill>
                          <a:latin typeface="Times New Roman"/>
                          <a:ea typeface="宋体"/>
                          <a:cs typeface="Times New Roman"/>
                        </a:rPr>
                        <a:t>经济</a:t>
                      </a:r>
                      <a:r>
                        <a:rPr lang="zh-CN" sz="1800" kern="100" dirty="0">
                          <a:solidFill>
                            <a:srgbClr val="000000"/>
                          </a:solidFill>
                          <a:latin typeface="Times New Roman"/>
                          <a:ea typeface="宋体"/>
                          <a:cs typeface="Times New Roman"/>
                        </a:rPr>
                        <a:t>状况</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800" kern="100">
                          <a:solidFill>
                            <a:srgbClr val="000000"/>
                          </a:solidFill>
                          <a:latin typeface="Times New Roman"/>
                          <a:ea typeface="宋体"/>
                          <a:cs typeface="Times New Roman"/>
                        </a:rPr>
                        <a:t>A</a:t>
                      </a:r>
                      <a:r>
                        <a:rPr lang="zh-CN" sz="1800" kern="100">
                          <a:solidFill>
                            <a:srgbClr val="000000"/>
                          </a:solidFill>
                          <a:latin typeface="Times New Roman"/>
                          <a:ea typeface="宋体"/>
                          <a:cs typeface="Times New Roman"/>
                        </a:rPr>
                        <a:t>（高）</a:t>
                      </a: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B</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C</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D</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dirty="0">
                          <a:solidFill>
                            <a:srgbClr val="000000"/>
                          </a:solidFill>
                          <a:latin typeface="Times New Roman"/>
                          <a:ea typeface="宋体"/>
                          <a:cs typeface="Times New Roman"/>
                        </a:rPr>
                        <a:t>E</a:t>
                      </a:r>
                      <a:r>
                        <a:rPr lang="zh-CN" sz="1800" kern="100" dirty="0">
                          <a:solidFill>
                            <a:srgbClr val="000000"/>
                          </a:solidFill>
                          <a:latin typeface="Times New Roman"/>
                          <a:ea typeface="宋体"/>
                          <a:cs typeface="Times New Roman"/>
                        </a:rPr>
                        <a:t>（低）</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136">
                <a:tc>
                  <a:txBody>
                    <a:bodyPr/>
                    <a:lstStyle/>
                    <a:p>
                      <a:pPr algn="just">
                        <a:spcAft>
                          <a:spcPts val="0"/>
                        </a:spcAft>
                      </a:pPr>
                      <a:r>
                        <a:rPr lang="zh-CN" sz="1800" kern="100" dirty="0" smtClean="0">
                          <a:solidFill>
                            <a:srgbClr val="000000"/>
                          </a:solidFill>
                          <a:latin typeface="Times New Roman"/>
                          <a:ea typeface="宋体"/>
                          <a:cs typeface="Times New Roman"/>
                        </a:rPr>
                        <a:t>心理健康</a:t>
                      </a:r>
                      <a:endParaRPr lang="en-US" altLang="zh-CN" sz="1800" kern="100" dirty="0" smtClean="0">
                        <a:solidFill>
                          <a:srgbClr val="000000"/>
                        </a:solidFill>
                        <a:latin typeface="Times New Roman"/>
                        <a:ea typeface="宋体"/>
                        <a:cs typeface="Times New Roman"/>
                      </a:endParaRPr>
                    </a:p>
                    <a:p>
                      <a:pPr algn="just">
                        <a:spcAft>
                          <a:spcPts val="0"/>
                        </a:spcAft>
                      </a:pPr>
                      <a:r>
                        <a:rPr lang="zh-CN" sz="1800" kern="100" dirty="0" smtClean="0">
                          <a:solidFill>
                            <a:srgbClr val="000000"/>
                          </a:solidFill>
                          <a:latin typeface="Times New Roman"/>
                          <a:ea typeface="宋体"/>
                          <a:cs typeface="Times New Roman"/>
                        </a:rPr>
                        <a:t>状况</a:t>
                      </a:r>
                      <a:endParaRPr lang="zh-CN" sz="1800" kern="100" dirty="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kern="100" dirty="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60136">
                <a:tc gridSpan="2">
                  <a:txBody>
                    <a:bodyPr/>
                    <a:lstStyle/>
                    <a:p>
                      <a:pPr algn="just">
                        <a:spcAft>
                          <a:spcPts val="0"/>
                        </a:spcAft>
                      </a:pPr>
                      <a:r>
                        <a:rPr lang="en-US" sz="1800" kern="100">
                          <a:solidFill>
                            <a:srgbClr val="000000"/>
                          </a:solidFill>
                          <a:latin typeface="Times New Roman"/>
                          <a:ea typeface="宋体"/>
                          <a:cs typeface="Times New Roman"/>
                        </a:rPr>
                        <a:t>0</a:t>
                      </a:r>
                      <a:r>
                        <a:rPr lang="zh-CN" sz="1800" kern="100">
                          <a:solidFill>
                            <a:srgbClr val="000000"/>
                          </a:solidFill>
                          <a:latin typeface="Times New Roman"/>
                          <a:ea typeface="宋体"/>
                          <a:cs typeface="Times New Roman"/>
                        </a:rPr>
                        <a:t>（好）</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a:ea typeface="宋体"/>
                          <a:cs typeface="Times New Roman"/>
                        </a:rPr>
                        <a:t>0.073</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0.034</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0.022</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0.013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0.185</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0136">
                <a:tc gridSpan="2">
                  <a:txBody>
                    <a:bodyPr/>
                    <a:lstStyle/>
                    <a:p>
                      <a:pPr algn="just">
                        <a:spcAft>
                          <a:spcPts val="0"/>
                        </a:spcAft>
                      </a:pPr>
                      <a:r>
                        <a:rPr lang="en-US" sz="1800" kern="100">
                          <a:solidFill>
                            <a:srgbClr val="000000"/>
                          </a:solidFill>
                          <a:latin typeface="Times New Roman"/>
                          <a:ea typeface="宋体"/>
                          <a:cs typeface="Times New Roman"/>
                        </a:rPr>
                        <a:t>1</a:t>
                      </a:r>
                      <a:r>
                        <a:rPr lang="zh-CN" sz="1800" kern="100">
                          <a:solidFill>
                            <a:srgbClr val="000000"/>
                          </a:solidFill>
                          <a:latin typeface="Times New Roman"/>
                          <a:ea typeface="宋体"/>
                          <a:cs typeface="Times New Roman"/>
                        </a:rPr>
                        <a:t>（轻微症状形成）</a:t>
                      </a: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0.113</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0.063</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0.085</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0.058</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0.363</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0136">
                <a:tc gridSpan="2">
                  <a:txBody>
                    <a:bodyPr/>
                    <a:lstStyle/>
                    <a:p>
                      <a:pPr algn="just">
                        <a:spcAft>
                          <a:spcPts val="0"/>
                        </a:spcAft>
                      </a:pPr>
                      <a:r>
                        <a:rPr lang="en-US" sz="1800" kern="100">
                          <a:solidFill>
                            <a:srgbClr val="000000"/>
                          </a:solidFill>
                          <a:latin typeface="Times New Roman"/>
                          <a:ea typeface="宋体"/>
                          <a:cs typeface="Times New Roman"/>
                        </a:rPr>
                        <a:t>2</a:t>
                      </a:r>
                      <a:r>
                        <a:rPr lang="zh-CN" sz="1800" kern="100">
                          <a:solidFill>
                            <a:srgbClr val="000000"/>
                          </a:solidFill>
                          <a:latin typeface="Times New Roman"/>
                          <a:ea typeface="宋体"/>
                          <a:cs typeface="Times New Roman"/>
                        </a:rPr>
                        <a:t>（中等症状形成）</a:t>
                      </a: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0.067</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0.039</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0.046</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0.033</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0.218</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0136">
                <a:tc gridSpan="2">
                  <a:txBody>
                    <a:bodyPr/>
                    <a:lstStyle/>
                    <a:p>
                      <a:pPr algn="just">
                        <a:spcAft>
                          <a:spcPts val="0"/>
                        </a:spcAft>
                      </a:pPr>
                      <a:r>
                        <a:rPr lang="en-US" sz="1800" kern="100">
                          <a:solidFill>
                            <a:srgbClr val="000000"/>
                          </a:solidFill>
                          <a:latin typeface="Times New Roman"/>
                          <a:ea typeface="宋体"/>
                          <a:cs typeface="Times New Roman"/>
                        </a:rPr>
                        <a:t>3</a:t>
                      </a:r>
                      <a:r>
                        <a:rPr lang="zh-CN" sz="1800" kern="100">
                          <a:solidFill>
                            <a:srgbClr val="000000"/>
                          </a:solidFill>
                          <a:latin typeface="Times New Roman"/>
                          <a:ea typeface="宋体"/>
                          <a:cs typeface="Times New Roman"/>
                        </a:rPr>
                        <a:t>（受损）</a:t>
                      </a: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0.052</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0.036</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0.057</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0.047</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0.234</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0136">
                <a:tc grid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a:ea typeface="宋体"/>
                          <a:cs typeface="Times New Roman"/>
                        </a:rPr>
                        <a:t>0.305</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0.173</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0.231</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0.160</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0.131</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13173909"/>
              </p:ext>
            </p:extLst>
          </p:nvPr>
        </p:nvGraphicFramePr>
        <p:xfrm>
          <a:off x="1463377" y="4540845"/>
          <a:ext cx="6276975" cy="1768475"/>
        </p:xfrm>
        <a:graphic>
          <a:graphicData uri="http://schemas.openxmlformats.org/presentationml/2006/ole">
            <mc:AlternateContent xmlns:mc="http://schemas.openxmlformats.org/markup-compatibility/2006">
              <mc:Choice xmlns:v="urn:schemas-microsoft-com:vml" Requires="v">
                <p:oleObj spid="_x0000_s25701" name="Equation" r:id="rId3" imgW="6895800" imgH="1942920" progId="Equation.DSMT4">
                  <p:embed/>
                </p:oleObj>
              </mc:Choice>
              <mc:Fallback>
                <p:oleObj name="Equation" r:id="rId3" imgW="6895800" imgH="1942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377" y="4540845"/>
                        <a:ext cx="6276975"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332DB195-AE47-4669-B8F0-F4B01D5DE511}" type="slidenum">
              <a:rPr lang="en-US" altLang="zh-CN" smtClean="0"/>
              <a:pPr/>
              <a:t>12</a:t>
            </a:fld>
            <a:endParaRPr lang="en-US" altLang="zh-CN"/>
          </a:p>
        </p:txBody>
      </p:sp>
    </p:spTree>
    <p:extLst>
      <p:ext uri="{BB962C8B-B14F-4D97-AF65-F5344CB8AC3E}">
        <p14:creationId xmlns:p14="http://schemas.microsoft.com/office/powerpoint/2010/main" val="302806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9221"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r>
              <a:rPr lang="zh-CN" altLang="en-US" sz="2800" dirty="0" smtClean="0">
                <a:solidFill>
                  <a:srgbClr val="000000"/>
                </a:solidFill>
              </a:rPr>
              <a:t>行轮廓矩阵为</a:t>
            </a:r>
            <a:endParaRPr lang="en-US" altLang="zh-CN"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r>
              <a:rPr lang="zh-CN" altLang="en-US" sz="2800" dirty="0" smtClean="0">
                <a:solidFill>
                  <a:srgbClr val="000000"/>
                </a:solidFill>
              </a:rPr>
              <a:t>   </a:t>
            </a:r>
          </a:p>
          <a:p>
            <a:pPr eaLnBrk="1" hangingPunct="1">
              <a:buFont typeface="Wingdings" panose="05000000000000000000" pitchFamily="2" charset="2"/>
              <a:buChar char="Ø"/>
            </a:pPr>
            <a:r>
              <a:rPr lang="zh-CN" altLang="en-US" sz="2800" dirty="0" smtClean="0">
                <a:solidFill>
                  <a:srgbClr val="000000"/>
                </a:solidFill>
              </a:rPr>
              <a:t>列轮廓矩阵为</a:t>
            </a:r>
          </a:p>
        </p:txBody>
      </p:sp>
      <p:graphicFrame>
        <p:nvGraphicFramePr>
          <p:cNvPr id="9218" name="Object 7"/>
          <p:cNvGraphicFramePr>
            <a:graphicFrameLocks noChangeAspect="1"/>
          </p:cNvGraphicFramePr>
          <p:nvPr/>
        </p:nvGraphicFramePr>
        <p:xfrm>
          <a:off x="1042988" y="1341438"/>
          <a:ext cx="6921500" cy="1943100"/>
        </p:xfrm>
        <a:graphic>
          <a:graphicData uri="http://schemas.openxmlformats.org/presentationml/2006/ole">
            <mc:AlternateContent xmlns:mc="http://schemas.openxmlformats.org/markup-compatibility/2006">
              <mc:Choice xmlns:v="urn:schemas-microsoft-com:vml" Requires="v">
                <p:oleObj spid="_x0000_s9424" name="Equation" r:id="rId3" imgW="6921360" imgH="1942920" progId="Equation.DSMT4">
                  <p:embed/>
                </p:oleObj>
              </mc:Choice>
              <mc:Fallback>
                <p:oleObj name="Equation" r:id="rId3" imgW="6921360" imgH="19429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69215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8"/>
          <p:cNvGraphicFramePr>
            <a:graphicFrameLocks noChangeAspect="1"/>
          </p:cNvGraphicFramePr>
          <p:nvPr/>
        </p:nvGraphicFramePr>
        <p:xfrm>
          <a:off x="1187450" y="3933825"/>
          <a:ext cx="6896100" cy="1943100"/>
        </p:xfrm>
        <a:graphic>
          <a:graphicData uri="http://schemas.openxmlformats.org/presentationml/2006/ole">
            <mc:AlternateContent xmlns:mc="http://schemas.openxmlformats.org/markup-compatibility/2006">
              <mc:Choice xmlns:v="urn:schemas-microsoft-com:vml" Requires="v">
                <p:oleObj spid="_x0000_s9425" name="Equation" r:id="rId5" imgW="6895800" imgH="1942920" progId="Equation.DSMT4">
                  <p:embed/>
                </p:oleObj>
              </mc:Choice>
              <mc:Fallback>
                <p:oleObj name="Equation" r:id="rId5" imgW="6895800" imgH="19429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933825"/>
                        <a:ext cx="68961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09600"/>
            <a:ext cx="8540750" cy="873150"/>
          </a:xfrm>
        </p:spPr>
        <p:txBody>
          <a:bodyPr/>
          <a:lstStyle/>
          <a:p>
            <a:pPr eaLnBrk="1" hangingPunct="1"/>
            <a:r>
              <a:rPr lang="zh-CN" altLang="en-US" sz="4000" dirty="0" smtClean="0"/>
              <a:t>两个马赛克图</a:t>
            </a:r>
            <a:r>
              <a:rPr lang="zh-CN" altLang="en-US" dirty="0" smtClean="0"/>
              <a:t> </a:t>
            </a:r>
          </a:p>
        </p:txBody>
      </p:sp>
      <p:sp>
        <p:nvSpPr>
          <p:cNvPr id="31747" name="Rectangle 3"/>
          <p:cNvSpPr>
            <a:spLocks noGrp="1" noRot="1" noChangeArrowheads="1"/>
          </p:cNvSpPr>
          <p:nvPr>
            <p:ph type="body" idx="1"/>
          </p:nvPr>
        </p:nvSpPr>
        <p:spPr/>
        <p:txBody>
          <a:bodyPr/>
          <a:lstStyle/>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对心理健康的每一种状况，</a:t>
            </a:r>
            <a:r>
              <a:rPr lang="en-US" altLang="zh-CN" sz="2400" dirty="0" smtClean="0">
                <a:solidFill>
                  <a:srgbClr val="000000"/>
                </a:solidFill>
                <a:latin typeface="Times New Roman" panose="02020603050405020304" pitchFamily="18" charset="0"/>
                <a:cs typeface="Times New Roman" panose="02020603050405020304" pitchFamily="18" charset="0"/>
              </a:rPr>
              <a:t>A,B,C,D,E</a:t>
            </a:r>
            <a:r>
              <a:rPr lang="zh-CN" altLang="en-US" sz="2400" dirty="0" smtClean="0">
                <a:solidFill>
                  <a:srgbClr val="000000"/>
                </a:solidFill>
                <a:latin typeface="Times New Roman" panose="02020603050405020304" pitchFamily="18" charset="0"/>
                <a:cs typeface="Times New Roman" panose="02020603050405020304" pitchFamily="18" charset="0"/>
              </a:rPr>
              <a:t>五个小方块的宽度显示了行轮廓，</a:t>
            </a:r>
            <a:r>
              <a:rPr lang="en-US" altLang="zh-CN" sz="2400" dirty="0" smtClean="0">
                <a:solidFill>
                  <a:srgbClr val="000000"/>
                </a:solidFill>
                <a:latin typeface="Times New Roman" panose="02020603050405020304" pitchFamily="18" charset="0"/>
                <a:cs typeface="Times New Roman" panose="02020603050405020304" pitchFamily="18" charset="0"/>
              </a:rPr>
              <a:t>0,1,2,3</a:t>
            </a:r>
            <a:r>
              <a:rPr lang="zh-CN" altLang="en-US" sz="2400" dirty="0" smtClean="0">
                <a:solidFill>
                  <a:srgbClr val="000000"/>
                </a:solidFill>
                <a:latin typeface="Times New Roman" panose="02020603050405020304" pitchFamily="18" charset="0"/>
                <a:cs typeface="Times New Roman" panose="02020603050405020304" pitchFamily="18" charset="0"/>
              </a:rPr>
              <a:t>四种心理健康状况的小方块高度显示了</a:t>
            </a:r>
            <a:r>
              <a:rPr lang="zh-CN" altLang="en-US" sz="2400" dirty="0">
                <a:solidFill>
                  <a:srgbClr val="000000"/>
                </a:solidFill>
                <a:latin typeface="Times New Roman" panose="02020603050405020304" pitchFamily="18" charset="0"/>
                <a:cs typeface="Times New Roman" panose="02020603050405020304" pitchFamily="18" charset="0"/>
              </a:rPr>
              <a:t>行边缘频率。 </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14</a:t>
            </a:fld>
            <a:endParaRPr lang="en-US" altLang="zh-CN"/>
          </a:p>
        </p:txBody>
      </p:sp>
      <p:pic>
        <p:nvPicPr>
          <p:cNvPr id="4" name="图片 3"/>
          <p:cNvPicPr>
            <a:picLocks noChangeAspect="1"/>
          </p:cNvPicPr>
          <p:nvPr/>
        </p:nvPicPr>
        <p:blipFill>
          <a:blip r:embed="rId2"/>
          <a:stretch>
            <a:fillRect/>
          </a:stretch>
        </p:blipFill>
        <p:spPr>
          <a:xfrm>
            <a:off x="3419872" y="1482750"/>
            <a:ext cx="2578707" cy="352839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endParaRPr lang="zh-CN" altLang="zh-CN" sz="4000" smtClean="0"/>
          </a:p>
        </p:txBody>
      </p:sp>
      <p:sp>
        <p:nvSpPr>
          <p:cNvPr id="32771" name="Rectangle 3"/>
          <p:cNvSpPr>
            <a:spLocks noGrp="1" noRot="1" noChangeArrowheads="1"/>
          </p:cNvSpPr>
          <p:nvPr>
            <p:ph type="body" idx="1"/>
          </p:nvPr>
        </p:nvSpPr>
        <p:spPr/>
        <p:txBody>
          <a:bodyPr/>
          <a:lstStyle/>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对</a:t>
            </a:r>
            <a:r>
              <a:rPr lang="zh-CN" altLang="en-US" sz="2800" dirty="0">
                <a:solidFill>
                  <a:srgbClr val="000000"/>
                </a:solidFill>
                <a:latin typeface="Times New Roman" panose="02020603050405020304" pitchFamily="18" charset="0"/>
                <a:cs typeface="Times New Roman" panose="02020603050405020304" pitchFamily="18" charset="0"/>
              </a:rPr>
              <a:t>父母社会</a:t>
            </a:r>
            <a:r>
              <a:rPr lang="zh-CN" altLang="en-US" sz="2800" dirty="0" smtClean="0">
                <a:solidFill>
                  <a:srgbClr val="000000"/>
                </a:solidFill>
                <a:latin typeface="Times New Roman" panose="02020603050405020304" pitchFamily="18" charset="0"/>
                <a:cs typeface="Times New Roman" panose="02020603050405020304" pitchFamily="18" charset="0"/>
              </a:rPr>
              <a:t>经济的每</a:t>
            </a:r>
            <a:r>
              <a:rPr lang="zh-CN" altLang="en-US" sz="2800" dirty="0">
                <a:solidFill>
                  <a:srgbClr val="000000"/>
                </a:solidFill>
                <a:latin typeface="Times New Roman" panose="02020603050405020304" pitchFamily="18" charset="0"/>
                <a:cs typeface="Times New Roman" panose="02020603050405020304" pitchFamily="18" charset="0"/>
              </a:rPr>
              <a:t>一</a:t>
            </a:r>
            <a:r>
              <a:rPr lang="zh-CN" altLang="en-US" sz="2800" dirty="0" smtClean="0">
                <a:solidFill>
                  <a:srgbClr val="000000"/>
                </a:solidFill>
                <a:latin typeface="Times New Roman" panose="02020603050405020304" pitchFamily="18" charset="0"/>
                <a:cs typeface="Times New Roman" panose="02020603050405020304" pitchFamily="18" charset="0"/>
              </a:rPr>
              <a:t>种地位，</a:t>
            </a:r>
            <a:r>
              <a:rPr lang="en-US" altLang="zh-CN" sz="2800" dirty="0" smtClean="0">
                <a:solidFill>
                  <a:srgbClr val="000000"/>
                </a:solidFill>
                <a:latin typeface="Times New Roman" panose="02020603050405020304" pitchFamily="18" charset="0"/>
                <a:cs typeface="Times New Roman" panose="02020603050405020304" pitchFamily="18" charset="0"/>
              </a:rPr>
              <a:t>0,1,2,3</a:t>
            </a:r>
            <a:r>
              <a:rPr lang="zh-CN" altLang="en-US" sz="2800" dirty="0" smtClean="0">
                <a:solidFill>
                  <a:srgbClr val="000000"/>
                </a:solidFill>
                <a:latin typeface="Times New Roman" panose="02020603050405020304" pitchFamily="18" charset="0"/>
                <a:cs typeface="Times New Roman" panose="02020603050405020304" pitchFamily="18" charset="0"/>
              </a:rPr>
              <a:t>四个小方块的高度显示了列轮廓，</a:t>
            </a:r>
            <a:r>
              <a:rPr lang="en-US" altLang="zh-CN" sz="2800" dirty="0" smtClean="0">
                <a:solidFill>
                  <a:srgbClr val="000000"/>
                </a:solidFill>
                <a:latin typeface="Times New Roman" panose="02020603050405020304" pitchFamily="18" charset="0"/>
                <a:cs typeface="Times New Roman" panose="02020603050405020304" pitchFamily="18" charset="0"/>
              </a:rPr>
              <a:t>A,B,C,D,E</a:t>
            </a:r>
            <a:r>
              <a:rPr lang="zh-CN" altLang="en-US" sz="2800" dirty="0" smtClean="0">
                <a:solidFill>
                  <a:srgbClr val="000000"/>
                </a:solidFill>
                <a:latin typeface="Times New Roman" panose="02020603050405020304" pitchFamily="18" charset="0"/>
                <a:cs typeface="Times New Roman" panose="02020603050405020304" pitchFamily="18" charset="0"/>
              </a:rPr>
              <a:t>五种</a:t>
            </a:r>
            <a:r>
              <a:rPr lang="zh-CN" altLang="en-US" sz="2800" dirty="0">
                <a:solidFill>
                  <a:srgbClr val="000000"/>
                </a:solidFill>
                <a:latin typeface="Times New Roman" panose="02020603050405020304" pitchFamily="18" charset="0"/>
                <a:cs typeface="Times New Roman" panose="02020603050405020304" pitchFamily="18" charset="0"/>
              </a:rPr>
              <a:t>父母</a:t>
            </a:r>
            <a:r>
              <a:rPr lang="zh-CN" altLang="en-US" sz="2800" dirty="0" smtClean="0">
                <a:solidFill>
                  <a:srgbClr val="000000"/>
                </a:solidFill>
                <a:latin typeface="Times New Roman" panose="02020603050405020304" pitchFamily="18" charset="0"/>
                <a:cs typeface="Times New Roman" panose="02020603050405020304" pitchFamily="18" charset="0"/>
              </a:rPr>
              <a:t>社会经济地位的小方块宽度显示了</a:t>
            </a:r>
            <a:r>
              <a:rPr lang="zh-CN" altLang="en-US" sz="2800" dirty="0">
                <a:solidFill>
                  <a:srgbClr val="000000"/>
                </a:solidFill>
                <a:latin typeface="Times New Roman" panose="02020603050405020304" pitchFamily="18" charset="0"/>
                <a:cs typeface="Times New Roman" panose="02020603050405020304" pitchFamily="18" charset="0"/>
              </a:rPr>
              <a:t>列边缘频率。</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15</a:t>
            </a:fld>
            <a:endParaRPr lang="en-US" altLang="zh-CN"/>
          </a:p>
        </p:txBody>
      </p:sp>
      <p:pic>
        <p:nvPicPr>
          <p:cNvPr id="3" name="图片 2"/>
          <p:cNvPicPr>
            <a:picLocks noChangeAspect="1"/>
          </p:cNvPicPr>
          <p:nvPr/>
        </p:nvPicPr>
        <p:blipFill>
          <a:blip r:embed="rId3"/>
          <a:stretch>
            <a:fillRect/>
          </a:stretch>
        </p:blipFill>
        <p:spPr>
          <a:xfrm>
            <a:off x="2520952" y="1340768"/>
            <a:ext cx="4283296" cy="295232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301625" y="609600"/>
            <a:ext cx="8540750" cy="1090613"/>
          </a:xfrm>
        </p:spPr>
        <p:txBody>
          <a:bodyPr/>
          <a:lstStyle/>
          <a:p>
            <a:pPr eaLnBrk="1" hangingPunct="1"/>
            <a:r>
              <a:rPr lang="en-US" altLang="zh-CN" sz="4000" dirty="0" smtClean="0"/>
              <a:t>§9.3  </a:t>
            </a:r>
            <a:r>
              <a:rPr lang="zh-CN" altLang="en-US" sz="4000" dirty="0" smtClean="0"/>
              <a:t>独立性的检验和总惯量</a:t>
            </a:r>
            <a:endParaRPr lang="zh-CN" altLang="en-US" dirty="0" smtClean="0"/>
          </a:p>
        </p:txBody>
      </p:sp>
      <p:sp>
        <p:nvSpPr>
          <p:cNvPr id="33795" name="Rectangle 3"/>
          <p:cNvSpPr>
            <a:spLocks noGrp="1" noRot="1" noChangeArrowheads="1"/>
          </p:cNvSpPr>
          <p:nvPr>
            <p:ph type="body" idx="1"/>
          </p:nvPr>
        </p:nvSpPr>
        <p:spPr/>
        <p:txBody>
          <a:bodyPr/>
          <a:lstStyle/>
          <a:p>
            <a:pPr eaLnBrk="1" hangingPunct="1"/>
            <a:r>
              <a:rPr lang="zh-CN" altLang="en-US" sz="2800" smtClean="0">
                <a:solidFill>
                  <a:srgbClr val="000000"/>
                </a:solidFill>
              </a:rPr>
              <a:t>一、行、列独立的检验 </a:t>
            </a:r>
          </a:p>
          <a:p>
            <a:pPr eaLnBrk="1" hangingPunct="1"/>
            <a:r>
              <a:rPr lang="zh-CN" altLang="en-US" sz="2800" smtClean="0">
                <a:solidFill>
                  <a:srgbClr val="000000"/>
                </a:solidFill>
              </a:rPr>
              <a:t>二、总惯量</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Rot="1" noChangeArrowheads="1"/>
          </p:cNvSpPr>
          <p:nvPr>
            <p:ph type="title"/>
          </p:nvPr>
        </p:nvSpPr>
        <p:spPr/>
        <p:txBody>
          <a:bodyPr/>
          <a:lstStyle/>
          <a:p>
            <a:pPr eaLnBrk="1" hangingPunct="1"/>
            <a:r>
              <a:rPr lang="zh-CN" altLang="en-US" sz="4000" dirty="0" smtClean="0"/>
              <a:t>一、行、列独立的检验</a:t>
            </a:r>
          </a:p>
        </p:txBody>
      </p:sp>
      <p:sp>
        <p:nvSpPr>
          <p:cNvPr id="10247"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在列联表中，检验行变量和列变量相互独立假设的统计量为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当独立性的原假设为真，且样本容量</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zh-CN" altLang="en-US" sz="2800" dirty="0" smtClean="0">
                <a:solidFill>
                  <a:srgbClr val="000000"/>
                </a:solidFill>
                <a:latin typeface="Times New Roman" panose="02020603050405020304" pitchFamily="18" charset="0"/>
                <a:cs typeface="Times New Roman" panose="02020603050405020304" pitchFamily="18" charset="0"/>
              </a:rPr>
              <a:t>充分大，期望频数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时，</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ctr" eaLnBrk="1" hangingPunct="1">
              <a:lnSpc>
                <a:spcPct val="90000"/>
              </a:lnSpc>
              <a:buNone/>
            </a:pPr>
            <a:r>
              <a:rPr lang="zh-CN" altLang="en-US" sz="2800" dirty="0" smtClean="0">
                <a:solidFill>
                  <a:srgbClr val="000000"/>
                </a:solidFill>
                <a:latin typeface="Times New Roman" panose="02020603050405020304" pitchFamily="18" charset="0"/>
                <a:cs typeface="Times New Roman" panose="02020603050405020304" pitchFamily="18" charset="0"/>
              </a:rPr>
              <a:t>若</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                              ，则拒绝独立性的原假设</a:t>
            </a:r>
          </a:p>
          <a:p>
            <a:pPr eaLnBrk="1" hangingPunct="1">
              <a:lnSpc>
                <a:spcPct val="9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0242" name="Object 4"/>
          <p:cNvGraphicFramePr>
            <a:graphicFrameLocks noChangeAspect="1"/>
          </p:cNvGraphicFramePr>
          <p:nvPr/>
        </p:nvGraphicFramePr>
        <p:xfrm>
          <a:off x="2916238" y="2636838"/>
          <a:ext cx="3467100" cy="1117600"/>
        </p:xfrm>
        <a:graphic>
          <a:graphicData uri="http://schemas.openxmlformats.org/presentationml/2006/ole">
            <mc:AlternateContent xmlns:mc="http://schemas.openxmlformats.org/markup-compatibility/2006">
              <mc:Choice xmlns:v="urn:schemas-microsoft-com:vml" Requires="v">
                <p:oleObj spid="_x0000_s10652" name="Equation" r:id="rId3" imgW="3466800" imgH="1117440" progId="Equation.DSMT4">
                  <p:embed/>
                </p:oleObj>
              </mc:Choice>
              <mc:Fallback>
                <p:oleObj name="Equation" r:id="rId3" imgW="3466800" imgH="1117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636838"/>
                        <a:ext cx="34671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6"/>
          <p:cNvGraphicFramePr>
            <a:graphicFrameLocks noChangeAspect="1"/>
          </p:cNvGraphicFramePr>
          <p:nvPr>
            <p:extLst>
              <p:ext uri="{D42A27DB-BD31-4B8C-83A1-F6EECF244321}">
                <p14:modId xmlns:p14="http://schemas.microsoft.com/office/powerpoint/2010/main" val="2626472041"/>
              </p:ext>
            </p:extLst>
          </p:nvPr>
        </p:nvGraphicFramePr>
        <p:xfrm>
          <a:off x="1476375" y="4136628"/>
          <a:ext cx="5257800" cy="444500"/>
        </p:xfrm>
        <a:graphic>
          <a:graphicData uri="http://schemas.openxmlformats.org/presentationml/2006/ole">
            <mc:AlternateContent xmlns:mc="http://schemas.openxmlformats.org/markup-compatibility/2006">
              <mc:Choice xmlns:v="urn:schemas-microsoft-com:vml" Requires="v">
                <p:oleObj spid="_x0000_s10653" name="Equation" r:id="rId5" imgW="5257800" imgH="444240" progId="Equation.DSMT4">
                  <p:embed/>
                </p:oleObj>
              </mc:Choice>
              <mc:Fallback>
                <p:oleObj name="Equation" r:id="rId5" imgW="5257800" imgH="4442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136628"/>
                        <a:ext cx="5257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1"/>
          <p:cNvGraphicFramePr>
            <a:graphicFrameLocks noChangeAspect="1"/>
          </p:cNvGraphicFramePr>
          <p:nvPr>
            <p:extLst>
              <p:ext uri="{D42A27DB-BD31-4B8C-83A1-F6EECF244321}">
                <p14:modId xmlns:p14="http://schemas.microsoft.com/office/powerpoint/2010/main" val="3906258110"/>
              </p:ext>
            </p:extLst>
          </p:nvPr>
        </p:nvGraphicFramePr>
        <p:xfrm>
          <a:off x="1187624" y="5742012"/>
          <a:ext cx="3225800" cy="495300"/>
        </p:xfrm>
        <a:graphic>
          <a:graphicData uri="http://schemas.openxmlformats.org/presentationml/2006/ole">
            <mc:AlternateContent xmlns:mc="http://schemas.openxmlformats.org/markup-compatibility/2006">
              <mc:Choice xmlns:v="urn:schemas-microsoft-com:vml" Requires="v">
                <p:oleObj spid="_x0000_s10654" name="Equation" r:id="rId7" imgW="3225600" imgH="495000" progId="Equation.DSMT4">
                  <p:embed/>
                </p:oleObj>
              </mc:Choice>
              <mc:Fallback>
                <p:oleObj name="Equation" r:id="rId7" imgW="3225600" imgH="495000" progId="Equation.DSMT4">
                  <p:embed/>
                  <p:pic>
                    <p:nvPicPr>
                      <p:cNvPr id="0" name="Object 11"/>
                      <p:cNvPicPr>
                        <a:picLocks noChangeAspect="1" noChangeArrowheads="1"/>
                      </p:cNvPicPr>
                      <p:nvPr/>
                    </p:nvPicPr>
                    <p:blipFill>
                      <a:blip r:embed="rId8"/>
                      <a:srcRect/>
                      <a:stretch>
                        <a:fillRect/>
                      </a:stretch>
                    </p:blipFill>
                    <p:spPr bwMode="auto">
                      <a:xfrm>
                        <a:off x="1187624" y="5742012"/>
                        <a:ext cx="3225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1158853743"/>
              </p:ext>
            </p:extLst>
          </p:nvPr>
        </p:nvGraphicFramePr>
        <p:xfrm>
          <a:off x="3074988" y="4581525"/>
          <a:ext cx="3149600" cy="647700"/>
        </p:xfrm>
        <a:graphic>
          <a:graphicData uri="http://schemas.openxmlformats.org/presentationml/2006/ole">
            <mc:AlternateContent xmlns:mc="http://schemas.openxmlformats.org/markup-compatibility/2006">
              <mc:Choice xmlns:v="urn:schemas-microsoft-com:vml" Requires="v">
                <p:oleObj spid="_x0000_s10655" name="Equation" r:id="rId9" imgW="3149280" imgH="647640" progId="Equation.DSMT4">
                  <p:embed/>
                </p:oleObj>
              </mc:Choice>
              <mc:Fallback>
                <p:oleObj name="Equation" r:id="rId9" imgW="3149280" imgH="647640" progId="Equation.DSMT4">
                  <p:embed/>
                  <p:pic>
                    <p:nvPicPr>
                      <p:cNvPr id="0" name=""/>
                      <p:cNvPicPr>
                        <a:picLocks noChangeAspect="1" noChangeArrowheads="1"/>
                      </p:cNvPicPr>
                      <p:nvPr/>
                    </p:nvPicPr>
                    <p:blipFill>
                      <a:blip r:embed="rId10"/>
                      <a:srcRect/>
                      <a:stretch>
                        <a:fillRect/>
                      </a:stretch>
                    </p:blipFill>
                    <p:spPr bwMode="auto">
                      <a:xfrm>
                        <a:off x="3074988" y="4581525"/>
                        <a:ext cx="3149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200000"/>
              </a:lnSpc>
            </a:pPr>
            <a:r>
              <a:rPr lang="en-US" altLang="zh-CN" sz="2400" i="1" dirty="0" smtClean="0">
                <a:solidFill>
                  <a:srgbClr val="000000"/>
                </a:solidFill>
                <a:latin typeface="Times New Roman" panose="02020603050405020304" pitchFamily="18" charset="0"/>
                <a:cs typeface="Times New Roman" panose="02020603050405020304" pitchFamily="18" charset="0"/>
              </a:rPr>
              <a:t>χ</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值取决于</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这</a:t>
            </a:r>
            <a:r>
              <a:rPr lang="zh-CN" altLang="zh-CN" sz="2400" dirty="0">
                <a:solidFill>
                  <a:srgbClr val="000000"/>
                </a:solidFill>
                <a:latin typeface="Times New Roman" panose="02020603050405020304" pitchFamily="18" charset="0"/>
                <a:cs typeface="Times New Roman" panose="02020603050405020304" pitchFamily="18" charset="0"/>
              </a:rPr>
              <a:t>两</a:t>
            </a:r>
            <a:r>
              <a:rPr lang="zh-CN" altLang="zh-CN" sz="2400" dirty="0" smtClean="0">
                <a:solidFill>
                  <a:srgbClr val="000000"/>
                </a:solidFill>
                <a:latin typeface="Times New Roman" panose="02020603050405020304" pitchFamily="18" charset="0"/>
                <a:cs typeface="Times New Roman" panose="02020603050405020304" pitchFamily="18" charset="0"/>
              </a:rPr>
              <a:t>部分</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越</a:t>
            </a:r>
            <a:r>
              <a:rPr lang="zh-CN" altLang="zh-CN" sz="2400" dirty="0">
                <a:solidFill>
                  <a:srgbClr val="000000"/>
                </a:solidFill>
                <a:latin typeface="Times New Roman" panose="02020603050405020304" pitchFamily="18" charset="0"/>
                <a:cs typeface="Times New Roman" panose="02020603050405020304" pitchFamily="18" charset="0"/>
              </a:rPr>
              <a:t>大，表明实际频率</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与独立假设下的期望频率</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baseline="-250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baseline="-25000" dirty="0">
                <a:solidFill>
                  <a:srgbClr val="000000"/>
                </a:solidFill>
                <a:latin typeface="Times New Roman" panose="02020603050405020304" pitchFamily="18" charset="0"/>
                <a:cs typeface="Times New Roman" panose="02020603050405020304" pitchFamily="18" charset="0"/>
              </a:rPr>
              <a:t>•</a:t>
            </a:r>
            <a:r>
              <a:rPr lang="en-US" altLang="zh-CN" sz="2400" i="1" baseline="-25000"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总体上差异越大，也就认为样本数据越是偏离</a:t>
            </a:r>
            <a:r>
              <a:rPr lang="zh-CN" altLang="zh-CN" sz="2400" dirty="0" smtClean="0">
                <a:solidFill>
                  <a:srgbClr val="000000"/>
                </a:solidFill>
                <a:latin typeface="Times New Roman" panose="02020603050405020304" pitchFamily="18" charset="0"/>
                <a:cs typeface="Times New Roman" panose="02020603050405020304" pitchFamily="18" charset="0"/>
              </a:rPr>
              <a:t>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列变量相互独立的情形，从而越应拒绝独立性的</a:t>
            </a:r>
            <a:r>
              <a:rPr lang="zh-CN" altLang="zh-CN" sz="2400" dirty="0" smtClean="0">
                <a:solidFill>
                  <a:srgbClr val="000000"/>
                </a:solidFill>
                <a:latin typeface="Times New Roman" panose="02020603050405020304" pitchFamily="18" charset="0"/>
                <a:cs typeface="Times New Roman" panose="02020603050405020304" pitchFamily="18" charset="0"/>
              </a:rPr>
              <a:t>原假设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越大，表明样本所含的信息越多，越易检测出对原假设的偏离。</a:t>
            </a:r>
          </a:p>
          <a:p>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zh-CN" altLang="zh-CN" sz="2400" dirty="0">
                <a:solidFill>
                  <a:srgbClr val="000000"/>
                </a:solidFill>
                <a:latin typeface="Times New Roman" panose="02020603050405020304" pitchFamily="18" charset="0"/>
                <a:cs typeface="Times New Roman" panose="02020603050405020304" pitchFamily="18" charset="0"/>
              </a:rPr>
              <a:t>表</a:t>
            </a:r>
            <a:r>
              <a:rPr lang="en-US" altLang="zh-CN" sz="2400" dirty="0">
                <a:solidFill>
                  <a:srgbClr val="000000"/>
                </a:solidFill>
                <a:latin typeface="Times New Roman" panose="02020603050405020304" pitchFamily="18" charset="0"/>
                <a:cs typeface="Times New Roman" panose="02020603050405020304" pitchFamily="18" charset="0"/>
              </a:rPr>
              <a:t>9.2.1</a:t>
            </a:r>
            <a:r>
              <a:rPr lang="zh-CN" altLang="zh-CN" sz="2400" dirty="0">
                <a:solidFill>
                  <a:srgbClr val="000000"/>
                </a:solidFill>
                <a:latin typeface="Times New Roman" panose="02020603050405020304" pitchFamily="18" charset="0"/>
                <a:cs typeface="Times New Roman" panose="02020603050405020304" pitchFamily="18" charset="0"/>
              </a:rPr>
              <a:t>的列联表中有些单元格的频数很小或为零，上述的</a:t>
            </a:r>
            <a:r>
              <a:rPr lang="en-US" altLang="zh-CN" sz="2400" i="1" dirty="0">
                <a:solidFill>
                  <a:srgbClr val="000000"/>
                </a:solidFill>
                <a:latin typeface="Times New Roman" panose="02020603050405020304" pitchFamily="18" charset="0"/>
                <a:cs typeface="Times New Roman" panose="02020603050405020304" pitchFamily="18" charset="0"/>
              </a:rPr>
              <a:t>χ</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近似就不会很令人满意，在这种情况</a:t>
            </a:r>
            <a:r>
              <a:rPr lang="zh-CN" altLang="zh-CN" sz="2400" dirty="0" smtClean="0">
                <a:solidFill>
                  <a:srgbClr val="000000"/>
                </a:solidFill>
                <a:latin typeface="Times New Roman" panose="02020603050405020304" pitchFamily="18" charset="0"/>
                <a:cs typeface="Times New Roman" panose="02020603050405020304" pitchFamily="18" charset="0"/>
              </a:rPr>
              <a:t>下</a:t>
            </a:r>
            <a:r>
              <a:rPr lang="zh-CN" altLang="en-US" sz="2400" dirty="0" smtClean="0">
                <a:solidFill>
                  <a:srgbClr val="000000"/>
                </a:solidFill>
                <a:latin typeface="Times New Roman" panose="02020603050405020304" pitchFamily="18" charset="0"/>
                <a:cs typeface="Times New Roman" panose="02020603050405020304" pitchFamily="18" charset="0"/>
              </a:rPr>
              <a:t>或需</a:t>
            </a:r>
            <a:r>
              <a:rPr lang="zh-CN" altLang="zh-CN" sz="2400" dirty="0" smtClean="0">
                <a:solidFill>
                  <a:srgbClr val="000000"/>
                </a:solidFill>
                <a:latin typeface="Times New Roman" panose="02020603050405020304" pitchFamily="18" charset="0"/>
                <a:cs typeface="Times New Roman" panose="02020603050405020304" pitchFamily="18" charset="0"/>
              </a:rPr>
              <a:t>借助于</a:t>
            </a:r>
            <a:r>
              <a:rPr lang="zh-CN" altLang="zh-CN" sz="2400" dirty="0">
                <a:solidFill>
                  <a:srgbClr val="000000"/>
                </a:solidFill>
                <a:latin typeface="Times New Roman" panose="02020603050405020304" pitchFamily="18" charset="0"/>
                <a:cs typeface="Times New Roman" panose="02020603050405020304" pitchFamily="18" charset="0"/>
              </a:rPr>
              <a:t>对应分析将一些具有相近行轮廓（或列轮廓）的类别合并以增加单元格的频数。</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7293047"/>
              </p:ext>
            </p:extLst>
          </p:nvPr>
        </p:nvGraphicFramePr>
        <p:xfrm>
          <a:off x="2627784" y="548680"/>
          <a:ext cx="2425700" cy="1022351"/>
        </p:xfrm>
        <a:graphic>
          <a:graphicData uri="http://schemas.openxmlformats.org/presentationml/2006/ole">
            <mc:AlternateContent xmlns:mc="http://schemas.openxmlformats.org/markup-compatibility/2006">
              <mc:Choice xmlns:v="urn:schemas-microsoft-com:vml" Requires="v">
                <p:oleObj spid="_x0000_s26825" name="Equation" r:id="rId3" imgW="2425680" imgH="1015920" progId="Equation.DSMT4">
                  <p:embed/>
                </p:oleObj>
              </mc:Choice>
              <mc:Fallback>
                <p:oleObj name="Equation" r:id="rId3" imgW="2425680" imgH="1015920" progId="Equation.DSMT4">
                  <p:embed/>
                  <p:pic>
                    <p:nvPicPr>
                      <p:cNvPr id="0" name="Object 1"/>
                      <p:cNvPicPr>
                        <a:picLocks noChangeAspect="1" noChangeArrowheads="1"/>
                      </p:cNvPicPr>
                      <p:nvPr/>
                    </p:nvPicPr>
                    <p:blipFill>
                      <a:blip r:embed="rId4"/>
                      <a:srcRect/>
                      <a:stretch>
                        <a:fillRect/>
                      </a:stretch>
                    </p:blipFill>
                    <p:spPr bwMode="auto">
                      <a:xfrm>
                        <a:off x="2627784" y="548680"/>
                        <a:ext cx="2425700" cy="1022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64396126"/>
              </p:ext>
            </p:extLst>
          </p:nvPr>
        </p:nvGraphicFramePr>
        <p:xfrm>
          <a:off x="683568" y="1412776"/>
          <a:ext cx="2425700" cy="1022351"/>
        </p:xfrm>
        <a:graphic>
          <a:graphicData uri="http://schemas.openxmlformats.org/presentationml/2006/ole">
            <mc:AlternateContent xmlns:mc="http://schemas.openxmlformats.org/markup-compatibility/2006">
              <mc:Choice xmlns:v="urn:schemas-microsoft-com:vml" Requires="v">
                <p:oleObj spid="_x0000_s26826" name="Equation" r:id="rId5" imgW="2425680" imgH="1015920" progId="Equation.DSMT4">
                  <p:embed/>
                </p:oleObj>
              </mc:Choice>
              <mc:Fallback>
                <p:oleObj name="Equation" r:id="rId5" imgW="2425680" imgH="1015920" progId="Equation.DSMT4">
                  <p:embed/>
                  <p:pic>
                    <p:nvPicPr>
                      <p:cNvPr id="0" name=""/>
                      <p:cNvPicPr>
                        <a:picLocks noChangeAspect="1" noChangeArrowheads="1"/>
                      </p:cNvPicPr>
                      <p:nvPr/>
                    </p:nvPicPr>
                    <p:blipFill>
                      <a:blip r:embed="rId4"/>
                      <a:srcRect/>
                      <a:stretch>
                        <a:fillRect/>
                      </a:stretch>
                    </p:blipFill>
                    <p:spPr bwMode="auto">
                      <a:xfrm>
                        <a:off x="683568" y="1412776"/>
                        <a:ext cx="2425700" cy="1022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332DB195-AE47-4669-B8F0-F4B01D5DE511}" type="slidenum">
              <a:rPr lang="en-US" altLang="zh-CN" smtClean="0"/>
              <a:pPr/>
              <a:t>18</a:t>
            </a:fld>
            <a:endParaRPr lang="en-US" altLang="zh-CN"/>
          </a:p>
        </p:txBody>
      </p:sp>
    </p:spTree>
    <p:extLst>
      <p:ext uri="{BB962C8B-B14F-4D97-AF65-F5344CB8AC3E}">
        <p14:creationId xmlns:p14="http://schemas.microsoft.com/office/powerpoint/2010/main" val="1277025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Rot="1" noChangeArrowheads="1"/>
          </p:cNvSpPr>
          <p:nvPr>
            <p:ph type="title"/>
          </p:nvPr>
        </p:nvSpPr>
        <p:spPr/>
        <p:txBody>
          <a:bodyPr/>
          <a:lstStyle/>
          <a:p>
            <a:pPr eaLnBrk="1" hangingPunct="1"/>
            <a:r>
              <a:rPr lang="zh-CN" altLang="en-US" sz="4000" smtClean="0"/>
              <a:t>二、总惯量</a:t>
            </a:r>
          </a:p>
        </p:txBody>
      </p:sp>
      <p:sp>
        <p:nvSpPr>
          <p:cNvPr id="11270" name="Rectangle 3"/>
          <p:cNvSpPr>
            <a:spLocks noGrp="1" noRot="1" noChangeArrowheads="1"/>
          </p:cNvSpPr>
          <p:nvPr>
            <p:ph type="body" idx="1"/>
          </p:nvPr>
        </p:nvSpPr>
        <p:spPr/>
        <p:txBody>
          <a:bodyPr/>
          <a:lstStyle/>
          <a:p>
            <a:pPr eaLnBrk="1" hangingPunct="1">
              <a:defRPr/>
            </a:pPr>
            <a:r>
              <a:rPr lang="en-US" altLang="zh-CN" sz="2800" dirty="0" smtClean="0"/>
              <a:t>  </a:t>
            </a:r>
          </a:p>
          <a:p>
            <a:pPr eaLnBrk="1" hangingPunct="1">
              <a:lnSpc>
                <a:spcPct val="150000"/>
              </a:lnSpc>
              <a:defRPr/>
            </a:pPr>
            <a:endParaRPr lang="en-US" altLang="zh-CN" sz="2800" dirty="0"/>
          </a:p>
          <a:p>
            <a:pPr eaLnBrk="1" hangingPunct="1">
              <a:defRPr/>
            </a:pPr>
            <a:r>
              <a:rPr lang="zh-CN" altLang="en-US" sz="2800" dirty="0">
                <a:solidFill>
                  <a:schemeClr val="accent6"/>
                </a:solidFill>
              </a:rPr>
              <a:t>总惯量</a:t>
            </a:r>
            <a:r>
              <a:rPr lang="zh-CN" altLang="zh-CN" sz="2800" dirty="0">
                <a:solidFill>
                  <a:srgbClr val="000000"/>
                </a:solidFill>
              </a:rPr>
              <a:t>可作为行、列变量之间关联性的度量</a:t>
            </a:r>
            <a:r>
              <a:rPr lang="zh-CN" altLang="en-US" sz="2800" dirty="0">
                <a:solidFill>
                  <a:srgbClr val="000000"/>
                </a:solidFill>
              </a:rPr>
              <a:t>。</a:t>
            </a:r>
            <a:endParaRPr lang="en-US" altLang="zh-CN" sz="2800" dirty="0">
              <a:solidFill>
                <a:srgbClr val="000000"/>
              </a:solidFill>
            </a:endParaRPr>
          </a:p>
          <a:p>
            <a:r>
              <a:rPr lang="zh-CN" altLang="zh-CN" sz="2800" dirty="0" smtClean="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9.3.1   </a:t>
            </a:r>
            <a:r>
              <a:rPr lang="zh-CN" altLang="zh-CN" sz="2800" dirty="0">
                <a:solidFill>
                  <a:srgbClr val="000000"/>
                </a:solidFill>
                <a:latin typeface="Times New Roman" pitchFamily="18" charset="0"/>
                <a:cs typeface="Times New Roman" pitchFamily="18" charset="0"/>
              </a:rPr>
              <a:t>例</a:t>
            </a:r>
            <a:r>
              <a:rPr lang="en-US" altLang="zh-CN" sz="2800" dirty="0">
                <a:solidFill>
                  <a:srgbClr val="000000"/>
                </a:solidFill>
                <a:latin typeface="Times New Roman" pitchFamily="18" charset="0"/>
                <a:cs typeface="Times New Roman" pitchFamily="18" charset="0"/>
              </a:rPr>
              <a:t>9.2.1</a:t>
            </a:r>
            <a:r>
              <a:rPr lang="zh-CN" altLang="zh-CN" sz="2800" dirty="0">
                <a:solidFill>
                  <a:srgbClr val="000000"/>
                </a:solidFill>
                <a:latin typeface="Times New Roman" pitchFamily="18" charset="0"/>
                <a:cs typeface="Times New Roman" pitchFamily="18" charset="0"/>
              </a:rPr>
              <a:t>中，</a:t>
            </a:r>
            <a:r>
              <a:rPr lang="en-US" altLang="zh-CN" sz="2800" i="1" dirty="0">
                <a:solidFill>
                  <a:srgbClr val="000000"/>
                </a:solidFill>
                <a:latin typeface="Times New Roman" pitchFamily="18" charset="0"/>
                <a:cs typeface="Times New Roman" pitchFamily="18" charset="0"/>
              </a:rPr>
              <a:t>χ</a:t>
            </a:r>
            <a:r>
              <a:rPr lang="en-US" altLang="zh-CN" sz="2800" baseline="30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=45.594&gt;21.026=	</a:t>
            </a:r>
          </a:p>
          <a:p>
            <a:pPr marL="358775" indent="0">
              <a:buNone/>
            </a:pPr>
            <a:r>
              <a:rPr lang="zh-CN" altLang="zh-CN" sz="2800" dirty="0" smtClean="0">
                <a:solidFill>
                  <a:srgbClr val="000000"/>
                </a:solidFill>
                <a:latin typeface="Times New Roman" pitchFamily="18" charset="0"/>
                <a:cs typeface="Times New Roman" pitchFamily="18" charset="0"/>
              </a:rPr>
              <a:t>故</a:t>
            </a:r>
            <a:r>
              <a:rPr lang="zh-CN" altLang="zh-CN" sz="2800" dirty="0">
                <a:solidFill>
                  <a:srgbClr val="000000"/>
                </a:solidFill>
                <a:latin typeface="Times New Roman" pitchFamily="18" charset="0"/>
                <a:cs typeface="Times New Roman" pitchFamily="18" charset="0"/>
              </a:rPr>
              <a:t>拒绝心理健康状况</a:t>
            </a:r>
            <a:r>
              <a:rPr lang="zh-CN" altLang="zh-CN" sz="2800" dirty="0" smtClean="0">
                <a:solidFill>
                  <a:srgbClr val="000000"/>
                </a:solidFill>
                <a:latin typeface="Times New Roman" pitchFamily="18" charset="0"/>
                <a:cs typeface="Times New Roman" pitchFamily="18" charset="0"/>
              </a:rPr>
              <a:t>与</a:t>
            </a:r>
            <a:r>
              <a:rPr lang="zh-CN" altLang="en-US" sz="2800" dirty="0" smtClean="0">
                <a:solidFill>
                  <a:srgbClr val="000000"/>
                </a:solidFill>
                <a:latin typeface="Times New Roman" pitchFamily="18" charset="0"/>
                <a:cs typeface="Times New Roman" pitchFamily="18" charset="0"/>
              </a:rPr>
              <a:t>父母</a:t>
            </a:r>
            <a:r>
              <a:rPr lang="zh-CN" altLang="zh-CN" sz="2800" dirty="0" smtClean="0">
                <a:solidFill>
                  <a:srgbClr val="000000"/>
                </a:solidFill>
                <a:latin typeface="Times New Roman" pitchFamily="18" charset="0"/>
                <a:cs typeface="Times New Roman" pitchFamily="18" charset="0"/>
              </a:rPr>
              <a:t>社会经济</a:t>
            </a:r>
            <a:r>
              <a:rPr lang="zh-CN" altLang="en-US" sz="2800" dirty="0" smtClean="0">
                <a:solidFill>
                  <a:srgbClr val="000000"/>
                </a:solidFill>
                <a:latin typeface="Times New Roman" pitchFamily="18" charset="0"/>
                <a:cs typeface="Times New Roman" pitchFamily="18" charset="0"/>
              </a:rPr>
              <a:t>地位</a:t>
            </a:r>
            <a:r>
              <a:rPr lang="zh-CN" altLang="zh-CN" sz="2800" dirty="0" smtClean="0">
                <a:solidFill>
                  <a:srgbClr val="000000"/>
                </a:solidFill>
                <a:latin typeface="Times New Roman" pitchFamily="18" charset="0"/>
                <a:cs typeface="Times New Roman" pitchFamily="18" charset="0"/>
              </a:rPr>
              <a:t>相互</a:t>
            </a:r>
            <a:r>
              <a:rPr lang="zh-CN" altLang="zh-CN" sz="2800" dirty="0">
                <a:solidFill>
                  <a:srgbClr val="000000"/>
                </a:solidFill>
                <a:latin typeface="Times New Roman" pitchFamily="18" charset="0"/>
                <a:cs typeface="Times New Roman" pitchFamily="18" charset="0"/>
              </a:rPr>
              <a:t>独立的</a:t>
            </a:r>
            <a:r>
              <a:rPr lang="zh-CN" altLang="zh-CN" sz="2800" dirty="0" smtClean="0">
                <a:solidFill>
                  <a:srgbClr val="000000"/>
                </a:solidFill>
                <a:latin typeface="Times New Roman" pitchFamily="18" charset="0"/>
                <a:cs typeface="Times New Roman" pitchFamily="18" charset="0"/>
              </a:rPr>
              <a:t>原假设</a:t>
            </a:r>
            <a:r>
              <a:rPr lang="zh-CN" altLang="en-US" sz="2800" dirty="0" smtClean="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p</a:t>
            </a:r>
            <a:r>
              <a:rPr lang="en-US" altLang="zh-CN" sz="2800" dirty="0">
                <a:solidFill>
                  <a:srgbClr val="000000"/>
                </a:solidFill>
                <a:latin typeface="Times New Roman" pitchFamily="18" charset="0"/>
                <a:cs typeface="Times New Roman" pitchFamily="18" charset="0"/>
              </a:rPr>
              <a:t>=8.15×10</a:t>
            </a:r>
            <a:r>
              <a:rPr lang="en-US" altLang="zh-CN" sz="2800" baseline="30000" dirty="0">
                <a:solidFill>
                  <a:srgbClr val="000000"/>
                </a:solidFill>
                <a:latin typeface="Times New Roman" pitchFamily="18" charset="0"/>
                <a:cs typeface="Times New Roman" pitchFamily="18" charset="0"/>
              </a:rPr>
              <a:t>-6</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endParaRPr lang="en-US" altLang="zh-CN" sz="2800" dirty="0">
              <a:solidFill>
                <a:srgbClr val="000000"/>
              </a:solidFill>
              <a:latin typeface="Times New Roman" pitchFamily="18" charset="0"/>
              <a:cs typeface="Times New Roman" pitchFamily="18" charset="0"/>
            </a:endParaRPr>
          </a:p>
          <a:p>
            <a:pPr eaLnBrk="1" hangingPunct="1">
              <a:defRPr/>
            </a:pPr>
            <a:endParaRPr lang="en-US" altLang="zh-CN" sz="2800" dirty="0" smtClean="0"/>
          </a:p>
          <a:p>
            <a:pPr marL="0" indent="0" eaLnBrk="1" hangingPunct="1">
              <a:lnSpc>
                <a:spcPct val="150000"/>
              </a:lnSpc>
              <a:buNone/>
              <a:defRPr/>
            </a:pPr>
            <a:endParaRPr lang="en-US" altLang="zh-CN" sz="2800" dirty="0" smtClean="0">
              <a:solidFill>
                <a:schemeClr val="accent6"/>
              </a:solidFill>
            </a:endParaRPr>
          </a:p>
          <a:p>
            <a:pPr marL="0" indent="0" eaLnBrk="1" hangingPunct="1">
              <a:buNone/>
              <a:defRPr/>
            </a:pPr>
            <a:r>
              <a:rPr lang="zh-CN" altLang="en-US" sz="2800" dirty="0" smtClean="0">
                <a:solidFill>
                  <a:schemeClr val="accent6"/>
                </a:solidFill>
              </a:rPr>
              <a:t>    </a:t>
            </a:r>
            <a:endParaRPr lang="en-US" altLang="zh-CN" sz="2800" dirty="0"/>
          </a:p>
        </p:txBody>
      </p:sp>
      <p:graphicFrame>
        <p:nvGraphicFramePr>
          <p:cNvPr id="11266" name="Object 7"/>
          <p:cNvGraphicFramePr>
            <a:graphicFrameLocks noChangeAspect="1"/>
          </p:cNvGraphicFramePr>
          <p:nvPr>
            <p:extLst>
              <p:ext uri="{D42A27DB-BD31-4B8C-83A1-F6EECF244321}">
                <p14:modId xmlns:p14="http://schemas.microsoft.com/office/powerpoint/2010/main" val="1410235960"/>
              </p:ext>
            </p:extLst>
          </p:nvPr>
        </p:nvGraphicFramePr>
        <p:xfrm>
          <a:off x="2071688" y="2031876"/>
          <a:ext cx="5041900" cy="1181100"/>
        </p:xfrm>
        <a:graphic>
          <a:graphicData uri="http://schemas.openxmlformats.org/presentationml/2006/ole">
            <mc:AlternateContent xmlns:mc="http://schemas.openxmlformats.org/markup-compatibility/2006">
              <mc:Choice xmlns:v="urn:schemas-microsoft-com:vml" Requires="v">
                <p:oleObj spid="_x0000_s11565" name="Equation" r:id="rId3" imgW="5041800" imgH="1180800" progId="Equation.DSMT4">
                  <p:embed/>
                </p:oleObj>
              </mc:Choice>
              <mc:Fallback>
                <p:oleObj name="Equation" r:id="rId3" imgW="5041800" imgH="1180800" progId="Equation.DSMT4">
                  <p:embed/>
                  <p:pic>
                    <p:nvPicPr>
                      <p:cNvPr id="0" name="Object 7"/>
                      <p:cNvPicPr>
                        <a:picLocks noChangeAspect="1" noChangeArrowheads="1"/>
                      </p:cNvPicPr>
                      <p:nvPr/>
                    </p:nvPicPr>
                    <p:blipFill>
                      <a:blip r:embed="rId4"/>
                      <a:srcRect/>
                      <a:stretch>
                        <a:fillRect/>
                      </a:stretch>
                    </p:blipFill>
                    <p:spPr bwMode="auto">
                      <a:xfrm>
                        <a:off x="2071688" y="2031876"/>
                        <a:ext cx="5041900"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4042818413"/>
              </p:ext>
            </p:extLst>
          </p:nvPr>
        </p:nvGraphicFramePr>
        <p:xfrm>
          <a:off x="2274888" y="5087938"/>
          <a:ext cx="4635500" cy="889000"/>
        </p:xfrm>
        <a:graphic>
          <a:graphicData uri="http://schemas.openxmlformats.org/presentationml/2006/ole">
            <mc:AlternateContent xmlns:mc="http://schemas.openxmlformats.org/markup-compatibility/2006">
              <mc:Choice xmlns:v="urn:schemas-microsoft-com:vml" Requires="v">
                <p:oleObj spid="_x0000_s11566" name="Equation" r:id="rId5" imgW="4635360" imgH="888840" progId="Equation.DSMT4">
                  <p:embed/>
                </p:oleObj>
              </mc:Choice>
              <mc:Fallback>
                <p:oleObj name="Equation" r:id="rId5" imgW="4635360" imgH="888840" progId="Equation.DSMT4">
                  <p:embed/>
                  <p:pic>
                    <p:nvPicPr>
                      <p:cNvPr id="0" name=""/>
                      <p:cNvPicPr>
                        <a:picLocks noChangeAspect="1" noChangeArrowheads="1"/>
                      </p:cNvPicPr>
                      <p:nvPr/>
                    </p:nvPicPr>
                    <p:blipFill>
                      <a:blip r:embed="rId6"/>
                      <a:srcRect/>
                      <a:stretch>
                        <a:fillRect/>
                      </a:stretch>
                    </p:blipFill>
                    <p:spPr bwMode="auto">
                      <a:xfrm>
                        <a:off x="2274888" y="5087938"/>
                        <a:ext cx="46355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941654610"/>
              </p:ext>
            </p:extLst>
          </p:nvPr>
        </p:nvGraphicFramePr>
        <p:xfrm>
          <a:off x="6660232" y="3645024"/>
          <a:ext cx="1384300" cy="495300"/>
        </p:xfrm>
        <a:graphic>
          <a:graphicData uri="http://schemas.openxmlformats.org/presentationml/2006/ole">
            <mc:AlternateContent xmlns:mc="http://schemas.openxmlformats.org/markup-compatibility/2006">
              <mc:Choice xmlns:v="urn:schemas-microsoft-com:vml" Requires="v">
                <p:oleObj spid="_x0000_s11567" name="Equation" r:id="rId7" imgW="1384200" imgH="495000" progId="Equation.DSMT4">
                  <p:embed/>
                </p:oleObj>
              </mc:Choice>
              <mc:Fallback>
                <p:oleObj name="Equation" r:id="rId7" imgW="1384200" imgH="495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3645024"/>
                        <a:ext cx="1384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301625" y="609600"/>
            <a:ext cx="8540750" cy="1235075"/>
          </a:xfrm>
        </p:spPr>
        <p:txBody>
          <a:bodyPr/>
          <a:lstStyle/>
          <a:p>
            <a:pPr eaLnBrk="1" hangingPunct="1"/>
            <a:r>
              <a:rPr lang="en-US" altLang="zh-CN" sz="4000" dirty="0"/>
              <a:t>§9.1  </a:t>
            </a:r>
            <a:r>
              <a:rPr lang="zh-CN" altLang="en-US" sz="4000" dirty="0"/>
              <a:t>引言</a:t>
            </a:r>
          </a:p>
        </p:txBody>
      </p:sp>
      <p:sp>
        <p:nvSpPr>
          <p:cNvPr id="26627" name="Rectangle 3"/>
          <p:cNvSpPr>
            <a:spLocks noGrp="1" noRot="1" noChangeArrowheads="1"/>
          </p:cNvSpPr>
          <p:nvPr>
            <p:ph type="body" idx="1"/>
          </p:nvPr>
        </p:nvSpPr>
        <p:spPr>
          <a:xfrm>
            <a:off x="323850" y="1916113"/>
            <a:ext cx="8540750" cy="4392612"/>
          </a:xfrm>
        </p:spPr>
        <p:txBody>
          <a:bodyPr/>
          <a:lstStyle/>
          <a:p>
            <a:pPr latinLnBrk="1"/>
            <a:r>
              <a:rPr lang="zh-CN" altLang="en-US" sz="2400" dirty="0" smtClean="0">
                <a:solidFill>
                  <a:schemeClr val="accent6"/>
                </a:solidFill>
                <a:latin typeface="Times New Roman" pitchFamily="18" charset="0"/>
                <a:cs typeface="Times New Roman" pitchFamily="18" charset="0"/>
              </a:rPr>
              <a:t>对应分析</a:t>
            </a:r>
            <a:r>
              <a:rPr lang="zh-CN" altLang="zh-CN" sz="2400" dirty="0" smtClean="0">
                <a:solidFill>
                  <a:srgbClr val="000000"/>
                </a:solidFill>
                <a:latin typeface="Times New Roman" panose="02020603050405020304" pitchFamily="18" charset="0"/>
                <a:cs typeface="Times New Roman" panose="02020603050405020304" pitchFamily="18" charset="0"/>
              </a:rPr>
              <a:t>是</a:t>
            </a:r>
            <a:r>
              <a:rPr lang="zh-CN" altLang="zh-CN" sz="2400" dirty="0">
                <a:solidFill>
                  <a:srgbClr val="000000"/>
                </a:solidFill>
                <a:latin typeface="Times New Roman" panose="02020603050405020304" pitchFamily="18" charset="0"/>
                <a:cs typeface="Times New Roman" panose="02020603050405020304" pitchFamily="18" charset="0"/>
              </a:rPr>
              <a:t>用于寻找列联表的行和列之间关联的一种低维图形表示法，它同时可以揭示同一分类变量的各个类别之间的差异</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latinLnBrk="1"/>
            <a:r>
              <a:rPr lang="zh-CN" altLang="zh-CN" sz="2400" dirty="0" smtClean="0">
                <a:solidFill>
                  <a:srgbClr val="000000"/>
                </a:solidFill>
                <a:latin typeface="Times New Roman" panose="02020603050405020304" pitchFamily="18" charset="0"/>
                <a:cs typeface="Times New Roman" panose="02020603050405020304" pitchFamily="18" charset="0"/>
              </a:rPr>
              <a:t>对应分析</a:t>
            </a:r>
            <a:r>
              <a:rPr lang="zh-CN" altLang="zh-CN" sz="2400" dirty="0">
                <a:solidFill>
                  <a:srgbClr val="000000"/>
                </a:solidFill>
                <a:latin typeface="Times New Roman" panose="02020603050405020304" pitchFamily="18" charset="0"/>
                <a:cs typeface="Times New Roman" panose="02020603050405020304" pitchFamily="18" charset="0"/>
              </a:rPr>
              <a:t>是由</a:t>
            </a:r>
            <a:r>
              <a:rPr lang="zh-CN" altLang="zh-CN" sz="2400" dirty="0" smtClean="0">
                <a:solidFill>
                  <a:srgbClr val="000000"/>
                </a:solidFill>
                <a:latin typeface="Times New Roman" panose="02020603050405020304" pitchFamily="18" charset="0"/>
                <a:cs typeface="Times New Roman" panose="02020603050405020304" pitchFamily="18" charset="0"/>
              </a:rPr>
              <a:t>法国人</a:t>
            </a:r>
            <a:r>
              <a:rPr lang="en-US" altLang="zh-CN" sz="2400" dirty="0" err="1" smtClean="0">
                <a:solidFill>
                  <a:srgbClr val="000000"/>
                </a:solidFill>
                <a:latin typeface="Times New Roman" panose="02020603050405020304" pitchFamily="18" charset="0"/>
                <a:cs typeface="Times New Roman" panose="02020603050405020304" pitchFamily="18" charset="0"/>
              </a:rPr>
              <a:t>Benzecri</a:t>
            </a:r>
            <a:r>
              <a:rPr lang="zh-CN" altLang="zh-CN" sz="2400" dirty="0">
                <a:solidFill>
                  <a:srgbClr val="000000"/>
                </a:solidFill>
                <a:latin typeface="Times New Roman" panose="02020603050405020304" pitchFamily="18" charset="0"/>
                <a:cs typeface="Times New Roman" panose="02020603050405020304" pitchFamily="18" charset="0"/>
              </a:rPr>
              <a:t>于</a:t>
            </a:r>
            <a:r>
              <a:rPr lang="en-US" altLang="zh-CN" sz="2400" dirty="0">
                <a:solidFill>
                  <a:srgbClr val="000000"/>
                </a:solidFill>
                <a:latin typeface="Times New Roman" panose="02020603050405020304" pitchFamily="18" charset="0"/>
                <a:cs typeface="Times New Roman" panose="02020603050405020304" pitchFamily="18" charset="0"/>
              </a:rPr>
              <a:t>1970</a:t>
            </a:r>
            <a:r>
              <a:rPr lang="zh-CN" altLang="zh-CN" sz="2400" dirty="0">
                <a:solidFill>
                  <a:srgbClr val="000000"/>
                </a:solidFill>
                <a:latin typeface="Times New Roman" panose="02020603050405020304" pitchFamily="18" charset="0"/>
                <a:cs typeface="Times New Roman" panose="02020603050405020304" pitchFamily="18" charset="0"/>
              </a:rPr>
              <a:t>年提出的，起初在法国和日本最为流行，然后引入到美国。</a:t>
            </a:r>
          </a:p>
          <a:p>
            <a:r>
              <a:rPr lang="zh-CN" altLang="zh-CN" sz="2400" dirty="0">
                <a:solidFill>
                  <a:srgbClr val="000000"/>
                </a:solidFill>
                <a:latin typeface="Times New Roman" panose="02020603050405020304" pitchFamily="18" charset="0"/>
                <a:cs typeface="Times New Roman" panose="02020603050405020304" pitchFamily="18" charset="0"/>
              </a:rPr>
              <a:t>在对应分析中，列联表的每一行对应（最常是二维）图中的一点，每一列也对应同一图中的一点</a:t>
            </a:r>
            <a:r>
              <a:rPr lang="zh-CN" altLang="zh-CN" sz="2400" dirty="0" smtClean="0">
                <a:solidFill>
                  <a:srgbClr val="000000"/>
                </a:solidFill>
                <a:latin typeface="Times New Roman" panose="02020603050405020304" pitchFamily="18" charset="0"/>
                <a:cs typeface="Times New Roman" panose="02020603050405020304" pitchFamily="18" charset="0"/>
              </a:rPr>
              <a:t>。该</a:t>
            </a:r>
            <a:r>
              <a:rPr lang="zh-CN" altLang="zh-CN" sz="2400" dirty="0">
                <a:solidFill>
                  <a:srgbClr val="000000"/>
                </a:solidFill>
                <a:latin typeface="Times New Roman" panose="02020603050405020304" pitchFamily="18" charset="0"/>
                <a:cs typeface="Times New Roman" panose="02020603050405020304" pitchFamily="18" charset="0"/>
              </a:rPr>
              <a:t>图形方法特别适用于有许多类别的列联表，它能有效地用直观、简洁的图形来描述庞杂的列联表数据中所蕴含的对应关系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由于</a:t>
            </a:r>
            <a:r>
              <a:rPr lang="zh-CN" altLang="zh-CN" sz="2400" dirty="0">
                <a:solidFill>
                  <a:srgbClr val="000000"/>
                </a:solidFill>
                <a:latin typeface="Times New Roman" panose="02020603050405020304" pitchFamily="18" charset="0"/>
                <a:cs typeface="Times New Roman" panose="02020603050405020304" pitchFamily="18" charset="0"/>
              </a:rPr>
              <a:t>列联表中行变量和列变量的地位是对称的，所以对应分析方法本身及其所得结论对于行和列也是对称的。</a:t>
            </a:r>
            <a:endParaRPr lang="zh-CN" altLang="en-US" sz="2400" dirty="0" smtClean="0">
              <a:solidFill>
                <a:srgbClr val="000000"/>
              </a:solidFill>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18"/>
            <a:ext cx="8540750" cy="5443857"/>
          </a:xfrm>
        </p:spPr>
        <p:txBody>
          <a:bodyPr/>
          <a:lstStyle/>
          <a:p>
            <a:r>
              <a:rPr lang="zh-CN" altLang="en-US" dirty="0" smtClean="0">
                <a:solidFill>
                  <a:srgbClr val="000000"/>
                </a:solidFill>
                <a:latin typeface="Times New Roman" pitchFamily="18" charset="0"/>
                <a:cs typeface="Times New Roman" pitchFamily="18" charset="0"/>
              </a:rPr>
              <a:t>总惯量也可度量行</a:t>
            </a:r>
            <a:r>
              <a:rPr lang="zh-CN" altLang="en-US" dirty="0">
                <a:solidFill>
                  <a:srgbClr val="000000"/>
                </a:solidFill>
                <a:latin typeface="Times New Roman" pitchFamily="18" charset="0"/>
                <a:cs typeface="Times New Roman" pitchFamily="18" charset="0"/>
              </a:rPr>
              <a:t>轮廓之间的总变</a:t>
            </a:r>
            <a:r>
              <a:rPr lang="zh-CN" altLang="en-US" dirty="0" smtClean="0">
                <a:solidFill>
                  <a:srgbClr val="000000"/>
                </a:solidFill>
                <a:latin typeface="Times New Roman" pitchFamily="18" charset="0"/>
                <a:cs typeface="Times New Roman" pitchFamily="18" charset="0"/>
              </a:rPr>
              <a:t>差和列</a:t>
            </a:r>
            <a:r>
              <a:rPr lang="zh-CN" altLang="en-US" dirty="0">
                <a:solidFill>
                  <a:srgbClr val="000000"/>
                </a:solidFill>
                <a:latin typeface="Times New Roman" pitchFamily="18" charset="0"/>
                <a:cs typeface="Times New Roman" pitchFamily="18" charset="0"/>
              </a:rPr>
              <a:t>轮廓之间的总变差</a:t>
            </a:r>
            <a:r>
              <a:rPr lang="zh-CN" altLang="en-US" dirty="0" smtClean="0">
                <a:solidFill>
                  <a:srgbClr val="000000"/>
                </a:solidFill>
                <a:latin typeface="Times New Roman" pitchFamily="18" charset="0"/>
                <a:cs typeface="Times New Roman" pitchFamily="18" charset="0"/>
              </a:rPr>
              <a:t>。</a:t>
            </a:r>
            <a:endParaRPr lang="en-US" altLang="zh-CN" dirty="0" smtClean="0">
              <a:solidFill>
                <a:srgbClr val="000000"/>
              </a:solidFill>
              <a:latin typeface="Times New Roman" pitchFamily="18" charset="0"/>
              <a:cs typeface="Times New Roman" pitchFamily="18" charset="0"/>
            </a:endParaRPr>
          </a:p>
          <a:p>
            <a:r>
              <a:rPr lang="zh-CN" altLang="zh-CN" dirty="0" smtClean="0">
                <a:solidFill>
                  <a:srgbClr val="000404"/>
                </a:solidFill>
              </a:rPr>
              <a:t>行</a:t>
            </a:r>
            <a:r>
              <a:rPr lang="zh-CN" altLang="zh-CN" dirty="0">
                <a:solidFill>
                  <a:srgbClr val="000404"/>
                </a:solidFill>
              </a:rPr>
              <a:t>和列之间的关联性越强，行（列）轮廓之间的差异性就越大；反之亦然。</a:t>
            </a:r>
            <a:endParaRPr lang="zh-CN" altLang="en-US" dirty="0">
              <a:solidFill>
                <a:srgbClr val="000404"/>
              </a:solidFill>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20</a:t>
            </a:fld>
            <a:endParaRPr lang="en-US" altLang="zh-CN"/>
          </a:p>
        </p:txBody>
      </p:sp>
    </p:spTree>
    <p:extLst>
      <p:ext uri="{BB962C8B-B14F-4D97-AF65-F5344CB8AC3E}">
        <p14:creationId xmlns:p14="http://schemas.microsoft.com/office/powerpoint/2010/main" val="164317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1914"/>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a:solidFill>
                  <a:schemeClr val="accent6"/>
                </a:solidFill>
                <a:latin typeface="Times New Roman" panose="02020603050405020304" pitchFamily="18" charset="0"/>
                <a:cs typeface="Times New Roman" panose="02020603050405020304" pitchFamily="18" charset="0"/>
              </a:rPr>
              <a:t>9.3.2  </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在</a:t>
            </a:r>
            <a:r>
              <a:rPr lang="zh-CN" altLang="zh-CN" sz="2800" dirty="0">
                <a:solidFill>
                  <a:srgbClr val="000404"/>
                </a:solidFill>
                <a:latin typeface="Times New Roman" panose="02020603050405020304" pitchFamily="18" charset="0"/>
                <a:cs typeface="Times New Roman" panose="02020603050405020304" pitchFamily="18" charset="0"/>
              </a:rPr>
              <a:t>表</a:t>
            </a:r>
            <a:r>
              <a:rPr lang="en-US" altLang="zh-CN" sz="2800" dirty="0">
                <a:solidFill>
                  <a:srgbClr val="000404"/>
                </a:solidFill>
                <a:latin typeface="Times New Roman" panose="02020603050405020304" pitchFamily="18" charset="0"/>
                <a:cs typeface="Times New Roman" panose="02020603050405020304" pitchFamily="18" charset="0"/>
              </a:rPr>
              <a:t>9.3.1</a:t>
            </a:r>
            <a:r>
              <a:rPr lang="zh-CN" altLang="zh-CN" sz="2800" dirty="0">
                <a:solidFill>
                  <a:srgbClr val="000404"/>
                </a:solidFill>
                <a:latin typeface="Times New Roman" panose="02020603050405020304" pitchFamily="18" charset="0"/>
                <a:cs typeface="Times New Roman" panose="02020603050405020304" pitchFamily="18" charset="0"/>
              </a:rPr>
              <a:t>中，显然所有的行轮廓都相同，从而总惯量必为零，故这也意味着所有的列轮廓也都相同，且每一行、列类别组合的实际频数等于相应的期望频数。</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en-US" altLang="zh-CN" sz="2400" dirty="0" smtClean="0">
              <a:solidFill>
                <a:srgbClr val="000404"/>
              </a:solidFill>
            </a:endParaRPr>
          </a:p>
        </p:txBody>
      </p:sp>
      <p:sp>
        <p:nvSpPr>
          <p:cNvPr id="4" name="矩形 3"/>
          <p:cNvSpPr/>
          <p:nvPr/>
        </p:nvSpPr>
        <p:spPr>
          <a:xfrm>
            <a:off x="683568" y="2596842"/>
            <a:ext cx="7776866" cy="400110"/>
          </a:xfrm>
          <a:prstGeom prst="rect">
            <a:avLst/>
          </a:prstGeom>
        </p:spPr>
        <p:txBody>
          <a:bodyPr wrap="square">
            <a:spAutoFit/>
          </a:bodyPr>
          <a:lstStyle/>
          <a:p>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Times New Roman" panose="02020603050405020304" pitchFamily="18" charset="0"/>
                <a:ea typeface="黑体" panose="02010600030101010101" pitchFamily="2" charset="-122"/>
              </a:rPr>
              <a:t>9.3.1		      </a:t>
            </a:r>
            <a:r>
              <a:rPr lang="zh-CN" altLang="zh-CN" sz="2000"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行</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（或列）轮廓都相同的数据</a:t>
            </a:r>
            <a:endParaRPr lang="zh-CN" altLang="en-US" sz="2000" dirty="0">
              <a:solidFill>
                <a:srgbClr val="7030A0"/>
              </a:solidFill>
            </a:endParaRPr>
          </a:p>
        </p:txBody>
      </p:sp>
      <p:graphicFrame>
        <p:nvGraphicFramePr>
          <p:cNvPr id="6" name="表格 5"/>
          <p:cNvGraphicFramePr>
            <a:graphicFrameLocks noGrp="1"/>
          </p:cNvGraphicFramePr>
          <p:nvPr>
            <p:extLst/>
          </p:nvPr>
        </p:nvGraphicFramePr>
        <p:xfrm>
          <a:off x="683568" y="3062064"/>
          <a:ext cx="7776866" cy="2743200"/>
        </p:xfrm>
        <a:graphic>
          <a:graphicData uri="http://schemas.openxmlformats.org/drawingml/2006/table">
            <a:tbl>
              <a:tblPr firstRow="1" firstCol="1" lastRow="1" lastCol="1" bandRow="1" bandCol="1"/>
              <a:tblGrid>
                <a:gridCol w="1352732">
                  <a:extLst>
                    <a:ext uri="{9D8B030D-6E8A-4147-A177-3AD203B41FA5}">
                      <a16:colId xmlns:a16="http://schemas.microsoft.com/office/drawing/2014/main" val="20000"/>
                    </a:ext>
                  </a:extLst>
                </a:gridCol>
                <a:gridCol w="1317794">
                  <a:extLst>
                    <a:ext uri="{9D8B030D-6E8A-4147-A177-3AD203B41FA5}">
                      <a16:colId xmlns:a16="http://schemas.microsoft.com/office/drawing/2014/main" val="20001"/>
                    </a:ext>
                  </a:extLst>
                </a:gridCol>
                <a:gridCol w="1021268">
                  <a:extLst>
                    <a:ext uri="{9D8B030D-6E8A-4147-A177-3AD203B41FA5}">
                      <a16:colId xmlns:a16="http://schemas.microsoft.com/office/drawing/2014/main" val="20002"/>
                    </a:ext>
                  </a:extLst>
                </a:gridCol>
                <a:gridCol w="1021268">
                  <a:extLst>
                    <a:ext uri="{9D8B030D-6E8A-4147-A177-3AD203B41FA5}">
                      <a16:colId xmlns:a16="http://schemas.microsoft.com/office/drawing/2014/main" val="20003"/>
                    </a:ext>
                  </a:extLst>
                </a:gridCol>
                <a:gridCol w="1021268">
                  <a:extLst>
                    <a:ext uri="{9D8B030D-6E8A-4147-A177-3AD203B41FA5}">
                      <a16:colId xmlns:a16="http://schemas.microsoft.com/office/drawing/2014/main" val="20004"/>
                    </a:ext>
                  </a:extLst>
                </a:gridCol>
                <a:gridCol w="1021268">
                  <a:extLst>
                    <a:ext uri="{9D8B030D-6E8A-4147-A177-3AD203B41FA5}">
                      <a16:colId xmlns:a16="http://schemas.microsoft.com/office/drawing/2014/main" val="20005"/>
                    </a:ext>
                  </a:extLst>
                </a:gridCol>
                <a:gridCol w="1021268">
                  <a:extLst>
                    <a:ext uri="{9D8B030D-6E8A-4147-A177-3AD203B41FA5}">
                      <a16:colId xmlns:a16="http://schemas.microsoft.com/office/drawing/2014/main" val="20006"/>
                    </a:ext>
                  </a:extLst>
                </a:gridCol>
              </a:tblGrid>
              <a:tr h="437240">
                <a:tc>
                  <a:txBody>
                    <a:bodyPr/>
                    <a:lstStyle/>
                    <a:p>
                      <a:pPr algn="ctr">
                        <a:lnSpc>
                          <a:spcPct val="150000"/>
                        </a:lnSpc>
                        <a:spcAft>
                          <a:spcPts val="0"/>
                        </a:spcAft>
                      </a:pPr>
                      <a:r>
                        <a:rPr lang="en-US" sz="2000" kern="100" dirty="0">
                          <a:solidFill>
                            <a:srgbClr val="000404"/>
                          </a:solidFill>
                          <a:effectLst/>
                          <a:latin typeface="Times New Roman" panose="02020603050405020304" pitchFamily="18" charset="0"/>
                          <a:ea typeface="宋体" panose="02010600030101010101" pitchFamily="2" charset="-122"/>
                        </a:rPr>
                        <a:t> </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000" kern="100" dirty="0">
                          <a:solidFill>
                            <a:srgbClr val="000404"/>
                          </a:solidFill>
                          <a:effectLst/>
                          <a:latin typeface="Times New Roman" panose="02020603050405020304" pitchFamily="18" charset="0"/>
                          <a:ea typeface="宋体" panose="02010600030101010101" pitchFamily="2" charset="-122"/>
                        </a:rPr>
                        <a:t>列变量</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A</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B</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C</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D</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合计</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240">
                <a:tc>
                  <a:txBody>
                    <a:bodyPr/>
                    <a:lstStyle/>
                    <a:p>
                      <a:pPr algn="just">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行变量</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 </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34</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7</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55</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70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550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21</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165</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7240">
                <a:tc gridSpan="2">
                  <a:txBody>
                    <a:bodyPr/>
                    <a:lstStyle/>
                    <a:p>
                      <a:pPr algn="ctr">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合计</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476</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98</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56</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404"/>
                          </a:solidFill>
                          <a:effectLst/>
                          <a:latin typeface="Times New Roman" panose="02020603050405020304" pitchFamily="18" charset="0"/>
                          <a:ea typeface="宋体" panose="02010600030101010101" pitchFamily="2" charset="-122"/>
                        </a:rPr>
                        <a:t>770</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灯片编号占位符 4"/>
          <p:cNvSpPr>
            <a:spLocks noGrp="1"/>
          </p:cNvSpPr>
          <p:nvPr>
            <p:ph type="sldNum" sz="quarter" idx="12"/>
          </p:nvPr>
        </p:nvSpPr>
        <p:spPr/>
        <p:txBody>
          <a:bodyPr/>
          <a:lstStyle/>
          <a:p>
            <a:fld id="{332DB195-AE47-4669-B8F0-F4B01D5DE511}" type="slidenum">
              <a:rPr lang="en-US" altLang="zh-CN" smtClean="0"/>
              <a:pPr/>
              <a:t>21</a:t>
            </a:fld>
            <a:endParaRPr lang="en-US" altLang="zh-CN"/>
          </a:p>
        </p:txBody>
      </p:sp>
    </p:spTree>
    <p:extLst>
      <p:ext uri="{BB962C8B-B14F-4D97-AF65-F5344CB8AC3E}">
        <p14:creationId xmlns:p14="http://schemas.microsoft.com/office/powerpoint/2010/main" val="1824964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Rot="1" noChangeArrowheads="1"/>
          </p:cNvSpPr>
          <p:nvPr>
            <p:ph type="title"/>
          </p:nvPr>
        </p:nvSpPr>
        <p:spPr/>
        <p:txBody>
          <a:bodyPr/>
          <a:lstStyle/>
          <a:p>
            <a:pPr eaLnBrk="1" hangingPunct="1"/>
            <a:r>
              <a:rPr lang="zh-CN" altLang="en-US" sz="4000" smtClean="0"/>
              <a:t>总惯量为零的等价情形 </a:t>
            </a:r>
          </a:p>
        </p:txBody>
      </p:sp>
      <p:sp>
        <p:nvSpPr>
          <p:cNvPr id="13319"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总惯量为零与以下三种情形的任一种等价：</a:t>
            </a:r>
          </a:p>
          <a:p>
            <a:pPr eaLnBrk="1" hangingPunct="1">
              <a:buFont typeface="Wingdings" panose="05000000000000000000" pitchFamily="2" charset="2"/>
              <a:buNone/>
            </a:pPr>
            <a:r>
              <a:rPr lang="en-US" altLang="zh-CN" sz="2800" dirty="0" smtClean="0">
                <a:solidFill>
                  <a:srgbClr val="000000"/>
                </a:solidFill>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                                                         ，或表示为           ；</a:t>
            </a: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(2)</a:t>
            </a:r>
            <a:r>
              <a:rPr lang="zh-CN" altLang="en-US" sz="2800" dirty="0" smtClean="0">
                <a:solidFill>
                  <a:srgbClr val="000000"/>
                </a:solidFill>
                <a:latin typeface="Times New Roman" panose="02020603050405020304" pitchFamily="18" charset="0"/>
                <a:cs typeface="Times New Roman" panose="02020603050405020304" pitchFamily="18" charset="0"/>
              </a:rPr>
              <a:t>所有的行轮廓相等，即                             ；</a:t>
            </a: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(3)</a:t>
            </a:r>
            <a:r>
              <a:rPr lang="zh-CN" altLang="en-US" sz="2800" dirty="0" smtClean="0">
                <a:solidFill>
                  <a:srgbClr val="000000"/>
                </a:solidFill>
                <a:latin typeface="Times New Roman" panose="02020603050405020304" pitchFamily="18" charset="0"/>
                <a:cs typeface="Times New Roman" panose="02020603050405020304" pitchFamily="18" charset="0"/>
              </a:rPr>
              <a:t>所有的列轮廓相等，即                             。</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所以，如果行变量与列变量相互独立，则我们可以期望（由样本数据构成的）列联表中所有的行有相近的轮廓，所有的列亦</a:t>
            </a:r>
            <a:r>
              <a:rPr lang="zh-CN" altLang="en-US" sz="2800" dirty="0" smtClean="0">
                <a:solidFill>
                  <a:srgbClr val="000000"/>
                </a:solidFill>
              </a:rPr>
              <a:t>有相近的轮廓。</a:t>
            </a:r>
          </a:p>
        </p:txBody>
      </p:sp>
      <p:graphicFrame>
        <p:nvGraphicFramePr>
          <p:cNvPr id="13314" name="Object 8"/>
          <p:cNvGraphicFramePr>
            <a:graphicFrameLocks noChangeAspect="1"/>
          </p:cNvGraphicFramePr>
          <p:nvPr/>
        </p:nvGraphicFramePr>
        <p:xfrm>
          <a:off x="1187450" y="2492375"/>
          <a:ext cx="4889500" cy="444500"/>
        </p:xfrm>
        <a:graphic>
          <a:graphicData uri="http://schemas.openxmlformats.org/presentationml/2006/ole">
            <mc:AlternateContent xmlns:mc="http://schemas.openxmlformats.org/markup-compatibility/2006">
              <mc:Choice xmlns:v="urn:schemas-microsoft-com:vml" Requires="v">
                <p:oleObj spid="_x0000_s13720" name="Equation" r:id="rId3" imgW="4889160" imgH="444240" progId="Equation.DSMT4">
                  <p:embed/>
                </p:oleObj>
              </mc:Choice>
              <mc:Fallback>
                <p:oleObj name="Equation" r:id="rId3" imgW="488916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492375"/>
                        <a:ext cx="4889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9"/>
          <p:cNvGraphicFramePr>
            <a:graphicFrameLocks noChangeAspect="1"/>
          </p:cNvGraphicFramePr>
          <p:nvPr/>
        </p:nvGraphicFramePr>
        <p:xfrm>
          <a:off x="1116013" y="2997200"/>
          <a:ext cx="977900" cy="304800"/>
        </p:xfrm>
        <a:graphic>
          <a:graphicData uri="http://schemas.openxmlformats.org/presentationml/2006/ole">
            <mc:AlternateContent xmlns:mc="http://schemas.openxmlformats.org/markup-compatibility/2006">
              <mc:Choice xmlns:v="urn:schemas-microsoft-com:vml" Requires="v">
                <p:oleObj spid="_x0000_s13721" name="Equation" r:id="rId5" imgW="977760" imgH="304560" progId="Equation.DSMT4">
                  <p:embed/>
                </p:oleObj>
              </mc:Choice>
              <mc:Fallback>
                <p:oleObj name="Equation" r:id="rId5" imgW="977760" imgH="3045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997200"/>
                        <a:ext cx="9779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0"/>
          <p:cNvGraphicFramePr>
            <a:graphicFrameLocks noChangeAspect="1"/>
          </p:cNvGraphicFramePr>
          <p:nvPr/>
        </p:nvGraphicFramePr>
        <p:xfrm>
          <a:off x="4716463" y="3429000"/>
          <a:ext cx="2578100" cy="444500"/>
        </p:xfrm>
        <a:graphic>
          <a:graphicData uri="http://schemas.openxmlformats.org/presentationml/2006/ole">
            <mc:AlternateContent xmlns:mc="http://schemas.openxmlformats.org/markup-compatibility/2006">
              <mc:Choice xmlns:v="urn:schemas-microsoft-com:vml" Requires="v">
                <p:oleObj spid="_x0000_s13722" name="Equation" r:id="rId7" imgW="2577960" imgH="444240" progId="Equation.DSMT4">
                  <p:embed/>
                </p:oleObj>
              </mc:Choice>
              <mc:Fallback>
                <p:oleObj name="Equation" r:id="rId7" imgW="2577960" imgH="4442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3429000"/>
                        <a:ext cx="2578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1"/>
          <p:cNvGraphicFramePr>
            <a:graphicFrameLocks noChangeAspect="1"/>
          </p:cNvGraphicFramePr>
          <p:nvPr/>
        </p:nvGraphicFramePr>
        <p:xfrm>
          <a:off x="4716463" y="3933825"/>
          <a:ext cx="2603500" cy="444500"/>
        </p:xfrm>
        <a:graphic>
          <a:graphicData uri="http://schemas.openxmlformats.org/presentationml/2006/ole">
            <mc:AlternateContent xmlns:mc="http://schemas.openxmlformats.org/markup-compatibility/2006">
              <mc:Choice xmlns:v="urn:schemas-microsoft-com:vml" Requires="v">
                <p:oleObj spid="_x0000_s13723" name="Equation" r:id="rId9" imgW="2603160" imgH="444240" progId="Equation.DSMT4">
                  <p:embed/>
                </p:oleObj>
              </mc:Choice>
              <mc:Fallback>
                <p:oleObj name="Equation" r:id="rId9" imgW="2603160" imgH="4442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3933825"/>
                        <a:ext cx="2603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总惯量的分解</a:t>
            </a:r>
          </a:p>
        </p:txBody>
      </p:sp>
      <p:sp>
        <p:nvSpPr>
          <p:cNvPr id="3" name="内容占位符 2"/>
          <p:cNvSpPr>
            <a:spLocks noGrp="1"/>
          </p:cNvSpPr>
          <p:nvPr>
            <p:ph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对</a:t>
            </a:r>
            <a:r>
              <a:rPr lang="en-US" altLang="zh-CN" sz="2800" b="1" i="1" dirty="0"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mn-ea"/>
                <a:cs typeface="Times New Roman"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rc</a:t>
            </a:r>
            <a:r>
              <a:rPr lang="en-US"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构造标准化矩阵</a:t>
            </a: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其元素为</a:t>
            </a:r>
            <a:endParaRPr lang="en-US" altLang="zh-CN" sz="2800" dirty="0">
              <a:solidFill>
                <a:srgbClr val="000000"/>
              </a:solidFill>
              <a:latin typeface="Times New Roman" pitchFamily="18" charset="0"/>
              <a:cs typeface="Times New Roman" pitchFamily="18" charset="0"/>
            </a:endParaRPr>
          </a:p>
          <a:p>
            <a:pPr>
              <a:lnSpc>
                <a:spcPct val="200000"/>
              </a:lnSpc>
              <a:buNone/>
              <a:defRPr/>
            </a:pPr>
            <a:endParaRPr lang="en-US" altLang="zh-CN" sz="2800" dirty="0">
              <a:solidFill>
                <a:srgbClr val="000000"/>
              </a:solidFill>
              <a:latin typeface="Times New Roman" pitchFamily="18" charset="0"/>
              <a:cs typeface="Times New Roman" pitchFamily="18" charset="0"/>
            </a:endParaRPr>
          </a:p>
          <a:p>
            <a:pPr>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记</a:t>
            </a:r>
            <a:r>
              <a:rPr lang="en-US" altLang="zh-CN" sz="2800" i="1"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=rank(</a:t>
            </a:r>
            <a:r>
              <a:rPr lang="en-US" altLang="zh-CN" sz="2800" b="1" i="1" dirty="0">
                <a:solidFill>
                  <a:srgbClr val="000000"/>
                </a:solidFill>
                <a:latin typeface="Times New Roman" pitchFamily="18" charset="0"/>
                <a:cs typeface="Times New Roman" pitchFamily="18" charset="0"/>
              </a:rPr>
              <a:t>Z</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，有</a:t>
            </a:r>
            <a:r>
              <a:rPr lang="en-US" altLang="zh-CN" sz="2800" i="1" dirty="0" err="1">
                <a:solidFill>
                  <a:srgbClr val="000000"/>
                </a:solidFill>
                <a:latin typeface="Times New Roman" pitchFamily="18" charset="0"/>
                <a:cs typeface="Times New Roman" pitchFamily="18" charset="0"/>
              </a:rPr>
              <a:t>k</a:t>
            </a:r>
            <a:r>
              <a:rPr lang="en-US" altLang="zh-CN" sz="2800" dirty="0" err="1">
                <a:solidFill>
                  <a:srgbClr val="000000"/>
                </a:solidFill>
                <a:latin typeface="Times New Roman" pitchFamily="18" charset="0"/>
                <a:cs typeface="Times New Roman" pitchFamily="18" charset="0"/>
              </a:rPr>
              <a:t>≤min</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p</a:t>
            </a:r>
            <a:r>
              <a:rPr lang="en-US" altLang="zh-CN" sz="2800" dirty="0">
                <a:solidFill>
                  <a:srgbClr val="000000"/>
                </a:solidFill>
                <a:latin typeface="+mn-ea"/>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en-US" altLang="zh-CN" sz="2800" i="1" dirty="0">
                <a:solidFill>
                  <a:srgbClr val="000000"/>
                </a:solidFill>
                <a:latin typeface="Times New Roman" pitchFamily="18" charset="0"/>
                <a:cs typeface="Times New Roman" pitchFamily="18" charset="0"/>
              </a:rPr>
              <a:t>q</a:t>
            </a:r>
            <a:r>
              <a:rPr lang="en-US" altLang="zh-CN" sz="2800" dirty="0">
                <a:solidFill>
                  <a:srgbClr val="000000"/>
                </a:solidFill>
                <a:latin typeface="+mn-ea"/>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zh-CN" altLang="en-US" sz="2800" dirty="0" smtClean="0">
                <a:solidFill>
                  <a:srgbClr val="000000"/>
                </a:solidFill>
                <a:latin typeface="Times New Roman" pitchFamily="18" charset="0"/>
                <a:cs typeface="Times New Roman" pitchFamily="18" charset="0"/>
              </a:rPr>
              <a:t>这是</a:t>
            </a:r>
            <a:r>
              <a:rPr lang="zh-CN" altLang="zh-CN" sz="2800" dirty="0" smtClean="0">
                <a:solidFill>
                  <a:srgbClr val="000000"/>
                </a:solidFill>
                <a:latin typeface="Times New Roman" pitchFamily="18" charset="0"/>
                <a:cs typeface="Times New Roman" pitchFamily="18" charset="0"/>
              </a:rPr>
              <a:t>因为 </a:t>
            </a:r>
            <a:endParaRPr lang="en-US" altLang="zh-CN" sz="2800" dirty="0">
              <a:solidFill>
                <a:srgbClr val="000000"/>
              </a:solidFill>
              <a:latin typeface="Times New Roman" pitchFamily="18" charset="0"/>
              <a:cs typeface="Times New Roman" pitchFamily="18" charset="0"/>
            </a:endParaRPr>
          </a:p>
          <a:p>
            <a:endParaRPr lang="zh-CN" alt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571079145"/>
              </p:ext>
            </p:extLst>
          </p:nvPr>
        </p:nvGraphicFramePr>
        <p:xfrm>
          <a:off x="2903538" y="2420888"/>
          <a:ext cx="3403600" cy="495300"/>
        </p:xfrm>
        <a:graphic>
          <a:graphicData uri="http://schemas.openxmlformats.org/presentationml/2006/ole">
            <mc:AlternateContent xmlns:mc="http://schemas.openxmlformats.org/markup-compatibility/2006">
              <mc:Choice xmlns:v="urn:schemas-microsoft-com:vml" Requires="v">
                <p:oleObj spid="_x0000_s29956" name="Equation" r:id="rId3" imgW="3403440" imgH="495000" progId="Equation.DSMT4">
                  <p:embed/>
                </p:oleObj>
              </mc:Choice>
              <mc:Fallback>
                <p:oleObj name="Equation" r:id="rId3" imgW="3403440" imgH="495000" progId="Equation.DSMT4">
                  <p:embed/>
                  <p:pic>
                    <p:nvPicPr>
                      <p:cNvPr id="0" name=""/>
                      <p:cNvPicPr>
                        <a:picLocks noChangeAspect="1" noChangeArrowheads="1"/>
                      </p:cNvPicPr>
                      <p:nvPr/>
                    </p:nvPicPr>
                    <p:blipFill>
                      <a:blip r:embed="rId4"/>
                      <a:srcRect/>
                      <a:stretch>
                        <a:fillRect/>
                      </a:stretch>
                    </p:blipFill>
                    <p:spPr bwMode="auto">
                      <a:xfrm>
                        <a:off x="2903538" y="2420888"/>
                        <a:ext cx="3403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00180467"/>
              </p:ext>
            </p:extLst>
          </p:nvPr>
        </p:nvGraphicFramePr>
        <p:xfrm>
          <a:off x="3492500" y="3370312"/>
          <a:ext cx="2222500" cy="1066800"/>
        </p:xfrm>
        <a:graphic>
          <a:graphicData uri="http://schemas.openxmlformats.org/presentationml/2006/ole">
            <mc:AlternateContent xmlns:mc="http://schemas.openxmlformats.org/markup-compatibility/2006">
              <mc:Choice xmlns:v="urn:schemas-microsoft-com:vml" Requires="v">
                <p:oleObj spid="_x0000_s29957" name="Equation" r:id="rId5" imgW="2222280" imgH="1066680" progId="Equation.DSMT4">
                  <p:embed/>
                </p:oleObj>
              </mc:Choice>
              <mc:Fallback>
                <p:oleObj name="Equation" r:id="rId5" imgW="2222280" imgH="1066680" progId="Equation.DSMT4">
                  <p:embed/>
                  <p:pic>
                    <p:nvPicPr>
                      <p:cNvPr id="0" name=""/>
                      <p:cNvPicPr>
                        <a:picLocks noChangeAspect="1" noChangeArrowheads="1"/>
                      </p:cNvPicPr>
                      <p:nvPr/>
                    </p:nvPicPr>
                    <p:blipFill>
                      <a:blip r:embed="rId6"/>
                      <a:srcRect/>
                      <a:stretch>
                        <a:fillRect/>
                      </a:stretch>
                    </p:blipFill>
                    <p:spPr bwMode="auto">
                      <a:xfrm>
                        <a:off x="3492500" y="3370312"/>
                        <a:ext cx="22225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03529279"/>
              </p:ext>
            </p:extLst>
          </p:nvPr>
        </p:nvGraphicFramePr>
        <p:xfrm>
          <a:off x="2281238" y="4929188"/>
          <a:ext cx="4635500" cy="1092200"/>
        </p:xfrm>
        <a:graphic>
          <a:graphicData uri="http://schemas.openxmlformats.org/presentationml/2006/ole">
            <mc:AlternateContent xmlns:mc="http://schemas.openxmlformats.org/markup-compatibility/2006">
              <mc:Choice xmlns:v="urn:schemas-microsoft-com:vml" Requires="v">
                <p:oleObj spid="_x0000_s29958" name="Equation" r:id="rId7" imgW="4635360" imgH="1091880" progId="Equation.DSMT4">
                  <p:embed/>
                </p:oleObj>
              </mc:Choice>
              <mc:Fallback>
                <p:oleObj name="Equation" r:id="rId7" imgW="4635360" imgH="1091880" progId="Equation.DSMT4">
                  <p:embed/>
                  <p:pic>
                    <p:nvPicPr>
                      <p:cNvPr id="0" name=""/>
                      <p:cNvPicPr>
                        <a:picLocks noChangeAspect="1" noChangeArrowheads="1"/>
                      </p:cNvPicPr>
                      <p:nvPr/>
                    </p:nvPicPr>
                    <p:blipFill>
                      <a:blip r:embed="rId8"/>
                      <a:srcRect/>
                      <a:stretch>
                        <a:fillRect/>
                      </a:stretch>
                    </p:blipFill>
                    <p:spPr bwMode="auto">
                      <a:xfrm>
                        <a:off x="2281238" y="4929188"/>
                        <a:ext cx="46355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332DB195-AE47-4669-B8F0-F4B01D5DE511}" type="slidenum">
              <a:rPr lang="en-US" altLang="zh-CN" smtClean="0"/>
              <a:pPr/>
              <a:t>23</a:t>
            </a:fld>
            <a:endParaRPr lang="en-US" altLang="zh-CN"/>
          </a:p>
        </p:txBody>
      </p:sp>
    </p:spTree>
    <p:extLst>
      <p:ext uri="{BB962C8B-B14F-4D97-AF65-F5344CB8AC3E}">
        <p14:creationId xmlns:p14="http://schemas.microsoft.com/office/powerpoint/2010/main" val="66541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标题 1"/>
          <p:cNvSpPr>
            <a:spLocks noGrp="1"/>
          </p:cNvSpPr>
          <p:nvPr>
            <p:ph type="title"/>
          </p:nvPr>
        </p:nvSpPr>
        <p:spPr>
          <a:xfrm>
            <a:off x="301625" y="609600"/>
            <a:ext cx="8540750" cy="45719"/>
          </a:xfrm>
        </p:spPr>
        <p:txBody>
          <a:bodyPr/>
          <a:lstStyle/>
          <a:p>
            <a:r>
              <a:rPr lang="en-US" altLang="zh-CN" sz="4000" dirty="0" smtClean="0"/>
              <a:t/>
            </a:r>
            <a:br>
              <a:rPr lang="en-US" altLang="zh-CN" sz="4000" dirty="0" smtClean="0"/>
            </a:br>
            <a:r>
              <a:rPr lang="en-US" altLang="zh-CN" sz="4000" dirty="0"/>
              <a:t/>
            </a:r>
            <a:br>
              <a:rPr lang="en-US" altLang="zh-CN" sz="4000" dirty="0"/>
            </a:br>
            <a:r>
              <a:rPr lang="en-US" altLang="zh-CN" sz="4000" dirty="0" smtClean="0"/>
              <a:t/>
            </a:r>
            <a:br>
              <a:rPr lang="en-US" altLang="zh-CN" sz="4000" dirty="0" smtClean="0"/>
            </a:br>
            <a:endParaRPr lang="zh-CN" altLang="en-US" sz="4000" dirty="0" smtClean="0"/>
          </a:p>
        </p:txBody>
      </p:sp>
      <p:sp>
        <p:nvSpPr>
          <p:cNvPr id="14344" name="内容占位符 2"/>
          <p:cNvSpPr>
            <a:spLocks noGrp="1"/>
          </p:cNvSpPr>
          <p:nvPr>
            <p:ph idx="1"/>
          </p:nvPr>
        </p:nvSpPr>
        <p:spPr>
          <a:xfrm>
            <a:off x="301625" y="655320"/>
            <a:ext cx="8540750" cy="5443856"/>
          </a:xfrm>
        </p:spPr>
        <p:txBody>
          <a:bodyPr/>
          <a:lstStyle/>
          <a:p>
            <a:pPr>
              <a:defRPr/>
            </a:pPr>
            <a:r>
              <a:rPr lang="zh-CN" altLang="en-US" sz="2800" dirty="0" smtClean="0">
                <a:solidFill>
                  <a:srgbClr val="000000"/>
                </a:solidFill>
                <a:latin typeface="Times New Roman" pitchFamily="18" charset="0"/>
                <a:cs typeface="Times New Roman" pitchFamily="18" charset="0"/>
              </a:rPr>
              <a:t>设</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是</a:t>
            </a:r>
            <a:r>
              <a:rPr lang="en-US" altLang="zh-CN" sz="2800" b="1" i="1" dirty="0">
                <a:solidFill>
                  <a:srgbClr val="000404"/>
                </a:solidFill>
                <a:latin typeface="Times New Roman" panose="02020603050405020304" pitchFamily="18" charset="0"/>
                <a:cs typeface="Times New Roman" panose="02020603050405020304" pitchFamily="18" charset="0"/>
              </a:rPr>
              <a:t>ZZ</a:t>
            </a:r>
            <a:r>
              <a:rPr lang="en-US"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的正特征值。</a:t>
            </a:r>
            <a:endParaRPr lang="en-US" altLang="zh-CN" sz="2800" dirty="0">
              <a:solidFill>
                <a:srgbClr val="000000"/>
              </a:solidFill>
              <a:latin typeface="Times New Roman" pitchFamily="18" charset="0"/>
              <a:cs typeface="Times New Roman" pitchFamily="18" charset="0"/>
            </a:endParaRPr>
          </a:p>
          <a:p>
            <a:pPr>
              <a:lnSpc>
                <a:spcPct val="200000"/>
              </a:lnSpc>
              <a:defRPr/>
            </a:pPr>
            <a:r>
              <a:rPr lang="en-US" altLang="zh-CN" sz="2800" dirty="0" smtClean="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endParaRPr lang="zh-CN" altLang="en-US" sz="2800" dirty="0" smtClean="0">
              <a:solidFill>
                <a:srgbClr val="000000"/>
              </a:solidFill>
              <a:latin typeface="Times New Roman" pitchFamily="18"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3675867922"/>
              </p:ext>
            </p:extLst>
          </p:nvPr>
        </p:nvGraphicFramePr>
        <p:xfrm>
          <a:off x="1115616" y="693691"/>
          <a:ext cx="3022600" cy="469900"/>
        </p:xfrm>
        <a:graphic>
          <a:graphicData uri="http://schemas.openxmlformats.org/presentationml/2006/ole">
            <mc:AlternateContent xmlns:mc="http://schemas.openxmlformats.org/markup-compatibility/2006">
              <mc:Choice xmlns:v="urn:schemas-microsoft-com:vml" Requires="v">
                <p:oleObj spid="_x0000_s14657" name="Equation" r:id="rId3" imgW="3022560" imgH="469800" progId="Equation.DSMT4">
                  <p:embed/>
                </p:oleObj>
              </mc:Choice>
              <mc:Fallback>
                <p:oleObj name="Equation" r:id="rId3" imgW="3022560" imgH="469800" progId="Equation.DSMT4">
                  <p:embed/>
                  <p:pic>
                    <p:nvPicPr>
                      <p:cNvPr id="0" name=""/>
                      <p:cNvPicPr>
                        <a:picLocks noChangeAspect="1" noChangeArrowheads="1"/>
                      </p:cNvPicPr>
                      <p:nvPr/>
                    </p:nvPicPr>
                    <p:blipFill>
                      <a:blip r:embed="rId4"/>
                      <a:srcRect/>
                      <a:stretch>
                        <a:fillRect/>
                      </a:stretch>
                    </p:blipFill>
                    <p:spPr bwMode="auto">
                      <a:xfrm>
                        <a:off x="1115616" y="693691"/>
                        <a:ext cx="3022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2681690388"/>
              </p:ext>
            </p:extLst>
          </p:nvPr>
        </p:nvGraphicFramePr>
        <p:xfrm>
          <a:off x="1792312" y="1484784"/>
          <a:ext cx="5588000" cy="2235200"/>
        </p:xfrm>
        <a:graphic>
          <a:graphicData uri="http://schemas.openxmlformats.org/presentationml/2006/ole">
            <mc:AlternateContent xmlns:mc="http://schemas.openxmlformats.org/markup-compatibility/2006">
              <mc:Choice xmlns:v="urn:schemas-microsoft-com:vml" Requires="v">
                <p:oleObj spid="_x0000_s14658" name="Equation" r:id="rId5" imgW="5587920" imgH="2234880" progId="Equation.DSMT4">
                  <p:embed/>
                </p:oleObj>
              </mc:Choice>
              <mc:Fallback>
                <p:oleObj name="Equation" r:id="rId5" imgW="5587920" imgH="2234880" progId="Equation.DSMT4">
                  <p:embed/>
                  <p:pic>
                    <p:nvPicPr>
                      <p:cNvPr id="0" name=""/>
                      <p:cNvPicPr>
                        <a:picLocks noChangeAspect="1" noChangeArrowheads="1"/>
                      </p:cNvPicPr>
                      <p:nvPr/>
                    </p:nvPicPr>
                    <p:blipFill>
                      <a:blip r:embed="rId6"/>
                      <a:srcRect/>
                      <a:stretch>
                        <a:fillRect/>
                      </a:stretch>
                    </p:blipFill>
                    <p:spPr bwMode="auto">
                      <a:xfrm>
                        <a:off x="1792312" y="1484784"/>
                        <a:ext cx="558800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标题 1"/>
          <p:cNvSpPr>
            <a:spLocks noGrp="1"/>
          </p:cNvSpPr>
          <p:nvPr>
            <p:ph type="title"/>
          </p:nvPr>
        </p:nvSpPr>
        <p:spPr/>
        <p:txBody>
          <a:bodyPr/>
          <a:lstStyle/>
          <a:p>
            <a:r>
              <a:rPr lang="en-US" altLang="zh-CN" sz="4000" dirty="0" smtClean="0"/>
              <a:t>§9.4  </a:t>
            </a:r>
            <a:r>
              <a:rPr lang="zh-CN" altLang="en-US" sz="4000" dirty="0" smtClean="0"/>
              <a:t>行、列轮廓的坐标</a:t>
            </a:r>
          </a:p>
        </p:txBody>
      </p:sp>
      <p:sp>
        <p:nvSpPr>
          <p:cNvPr id="16391" name="内容占位符 2"/>
          <p:cNvSpPr>
            <a:spLocks noGrp="1"/>
          </p:cNvSpPr>
          <p:nvPr>
            <p:ph idx="1"/>
          </p:nvPr>
        </p:nvSpPr>
        <p:spPr/>
        <p:txBody>
          <a:bodyPr/>
          <a:lstStyle/>
          <a:p>
            <a:pPr>
              <a:defRPr/>
            </a:pPr>
            <a:r>
              <a:rPr lang="zh-CN" altLang="en-US" sz="2800" dirty="0" smtClean="0">
                <a:solidFill>
                  <a:srgbClr val="000000"/>
                </a:solidFill>
              </a:rPr>
              <a:t>将中心化的行轮廓</a:t>
            </a:r>
            <a:r>
              <a:rPr lang="en-US" altLang="zh-CN" sz="2800" dirty="0" smtClean="0">
                <a:solidFill>
                  <a:srgbClr val="000000"/>
                </a:solidFill>
              </a:rPr>
              <a:t>			     </a:t>
            </a:r>
            <a:r>
              <a:rPr lang="zh-CN" altLang="en-US" sz="2800" dirty="0" smtClean="0">
                <a:solidFill>
                  <a:srgbClr val="000000"/>
                </a:solidFill>
              </a:rPr>
              <a:t>和</a:t>
            </a:r>
            <a:r>
              <a:rPr lang="zh-CN" altLang="en-US" sz="2800" dirty="0">
                <a:solidFill>
                  <a:srgbClr val="000000"/>
                </a:solidFill>
              </a:rPr>
              <a:t>中心化</a:t>
            </a:r>
            <a:r>
              <a:rPr lang="zh-CN" altLang="en-US" sz="2800" dirty="0" smtClean="0">
                <a:solidFill>
                  <a:srgbClr val="000000"/>
                </a:solidFill>
              </a:rPr>
              <a:t>的列轮廓</a:t>
            </a:r>
            <a:r>
              <a:rPr lang="en-US" altLang="zh-CN" sz="2800" dirty="0" smtClean="0">
                <a:solidFill>
                  <a:srgbClr val="000000"/>
                </a:solidFill>
              </a:rPr>
              <a:t>			</a:t>
            </a:r>
            <a:r>
              <a:rPr lang="en-US" altLang="zh-CN" sz="2800" dirty="0">
                <a:solidFill>
                  <a:srgbClr val="000000"/>
                </a:solidFill>
              </a:rPr>
              <a:t>  </a:t>
            </a:r>
            <a:r>
              <a:rPr lang="zh-CN" altLang="en-US" sz="2800" dirty="0" smtClean="0">
                <a:solidFill>
                  <a:srgbClr val="000000"/>
                </a:solidFill>
              </a:rPr>
              <a:t>置于同一</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rPr>
              <a:t>维</a:t>
            </a:r>
            <a:r>
              <a:rPr lang="zh-CN" altLang="zh-CN" sz="2800" dirty="0">
                <a:solidFill>
                  <a:srgbClr val="000000"/>
                </a:solidFill>
                <a:latin typeface="Times New Roman" panose="02020603050405020304" pitchFamily="18" charset="0"/>
                <a:cs typeface="Times New Roman" panose="02020603050405020304" pitchFamily="18" charset="0"/>
              </a:rPr>
              <a:t>坐标系</a:t>
            </a:r>
            <a:r>
              <a:rPr lang="zh-CN" altLang="zh-CN" sz="2800" dirty="0" smtClean="0">
                <a:solidFill>
                  <a:srgbClr val="000000"/>
                </a:solidFill>
                <a:latin typeface="Times New Roman" panose="02020603050405020304" pitchFamily="18" charset="0"/>
                <a:cs typeface="Times New Roman" panose="02020603050405020304" pitchFamily="18" charset="0"/>
              </a:rPr>
              <a:t>中</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pPr>
              <a:defRPr/>
            </a:pPr>
            <a:r>
              <a:rPr lang="zh-CN" altLang="en-US" sz="2800" dirty="0">
                <a:solidFill>
                  <a:srgbClr val="000000"/>
                </a:solidFill>
                <a:latin typeface="Times New Roman" panose="02020603050405020304" pitchFamily="18" charset="0"/>
                <a:cs typeface="Times New Roman" panose="02020603050405020304" pitchFamily="18" charset="0"/>
              </a:rPr>
              <a:t>设</a:t>
            </a:r>
            <a:r>
              <a:rPr lang="zh-CN" altLang="en-US" sz="2800" dirty="0" smtClean="0">
                <a:solidFill>
                  <a:srgbClr val="000000"/>
                </a:solidFill>
                <a:latin typeface="Times New Roman" panose="02020603050405020304" pitchFamily="18" charset="0"/>
                <a:cs typeface="Times New Roman" panose="02020603050405020304" pitchFamily="18" charset="0"/>
              </a:rPr>
              <a:t>在</a:t>
            </a:r>
            <a:r>
              <a:rPr lang="zh-CN" altLang="en-US" sz="2800" dirty="0">
                <a:solidFill>
                  <a:srgbClr val="000000"/>
                </a:solidFill>
                <a:latin typeface="Times New Roman" panose="02020603050405020304" pitchFamily="18" charset="0"/>
                <a:cs typeface="Times New Roman" panose="02020603050405020304" pitchFamily="18" charset="0"/>
              </a:rPr>
              <a:t>该</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en-US" sz="2800" dirty="0">
                <a:solidFill>
                  <a:srgbClr val="000000"/>
                </a:solidFill>
              </a:rPr>
              <a:t>维</a:t>
            </a:r>
            <a:r>
              <a:rPr lang="zh-CN" altLang="zh-CN" sz="2800" dirty="0">
                <a:solidFill>
                  <a:srgbClr val="000000"/>
                </a:solidFill>
                <a:latin typeface="Times New Roman" panose="02020603050405020304" pitchFamily="18" charset="0"/>
                <a:cs typeface="Times New Roman" panose="02020603050405020304" pitchFamily="18" charset="0"/>
              </a:rPr>
              <a:t>坐标系</a:t>
            </a:r>
            <a:r>
              <a:rPr lang="zh-CN" altLang="zh-CN" sz="2800" dirty="0" smtClean="0">
                <a:solidFill>
                  <a:srgbClr val="000000"/>
                </a:solidFill>
                <a:latin typeface="Times New Roman" panose="02020603050405020304" pitchFamily="18" charset="0"/>
                <a:cs typeface="Times New Roman" panose="02020603050405020304" pitchFamily="18" charset="0"/>
              </a:rPr>
              <a:t>中</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坐标</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坐标为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j=</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q</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200000"/>
              </a:lnSpc>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defRPr/>
            </a:pPr>
            <a:r>
              <a:rPr lang="zh-CN" altLang="zh-CN" sz="2800" dirty="0" smtClean="0">
                <a:solidFill>
                  <a:srgbClr val="000000"/>
                </a:solidFill>
                <a:latin typeface="Times New Roman" panose="02020603050405020304" pitchFamily="18" charset="0"/>
                <a:cs typeface="Times New Roman" panose="02020603050405020304" pitchFamily="18" charset="0"/>
              </a:rPr>
              <a:t>即</a:t>
            </a:r>
            <a:r>
              <a:rPr lang="zh-CN" altLang="zh-CN" sz="2800" dirty="0">
                <a:solidFill>
                  <a:srgbClr val="000000"/>
                </a:solidFill>
                <a:latin typeface="Times New Roman" panose="02020603050405020304" pitchFamily="18" charset="0"/>
                <a:cs typeface="Times New Roman" panose="02020603050405020304" pitchFamily="18" charset="0"/>
              </a:rPr>
              <a:t>各行点</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en-US" sz="2800" dirty="0" smtClean="0">
                <a:solidFill>
                  <a:srgbClr val="000000"/>
                </a:solidFill>
                <a:latin typeface="Times New Roman" panose="02020603050405020304" pitchFamily="18" charset="0"/>
                <a:cs typeface="Times New Roman" panose="02020603050405020304" pitchFamily="18" charset="0"/>
              </a:rPr>
              <a:t>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rPr>
              <a:t>维</a:t>
            </a:r>
            <a:r>
              <a:rPr lang="zh-CN" altLang="zh-CN" sz="2800" dirty="0" smtClean="0">
                <a:solidFill>
                  <a:srgbClr val="000000"/>
                </a:solidFill>
                <a:latin typeface="Times New Roman" panose="02020603050405020304" pitchFamily="18" charset="0"/>
                <a:cs typeface="Times New Roman" panose="02020603050405020304" pitchFamily="18" charset="0"/>
              </a:rPr>
              <a:t>坐标轴上</a:t>
            </a:r>
            <a:r>
              <a:rPr lang="zh-CN" altLang="zh-CN" sz="2800" dirty="0">
                <a:solidFill>
                  <a:srgbClr val="000000"/>
                </a:solidFill>
                <a:latin typeface="Times New Roman" panose="02020603050405020304" pitchFamily="18" charset="0"/>
                <a:cs typeface="Times New Roman" panose="02020603050405020304" pitchFamily="18" charset="0"/>
              </a:rPr>
              <a:t>坐标的加权平均值为</a:t>
            </a:r>
            <a:r>
              <a:rPr lang="en-US" altLang="zh-CN" sz="28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i="1"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en-US" sz="2400" dirty="0" smtClean="0">
              <a:solidFill>
                <a:srgbClr val="000000"/>
              </a:solidFill>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25</a:t>
            </a:fld>
            <a:endParaRPr lang="en-US" altLang="zh-CN"/>
          </a:p>
        </p:txBody>
      </p:sp>
      <p:graphicFrame>
        <p:nvGraphicFramePr>
          <p:cNvPr id="8" name="Object 10"/>
          <p:cNvGraphicFramePr>
            <a:graphicFrameLocks noChangeAspect="1"/>
          </p:cNvGraphicFramePr>
          <p:nvPr>
            <p:extLst>
              <p:ext uri="{D42A27DB-BD31-4B8C-83A1-F6EECF244321}">
                <p14:modId xmlns:p14="http://schemas.microsoft.com/office/powerpoint/2010/main" val="680351225"/>
              </p:ext>
            </p:extLst>
          </p:nvPr>
        </p:nvGraphicFramePr>
        <p:xfrm>
          <a:off x="3660775" y="1954213"/>
          <a:ext cx="2667000" cy="431800"/>
        </p:xfrm>
        <a:graphic>
          <a:graphicData uri="http://schemas.openxmlformats.org/presentationml/2006/ole">
            <mc:AlternateContent xmlns:mc="http://schemas.openxmlformats.org/markup-compatibility/2006">
              <mc:Choice xmlns:v="urn:schemas-microsoft-com:vml" Requires="v">
                <p:oleObj spid="_x0000_s16720" name="Equation" r:id="rId3" imgW="2666880" imgH="431640" progId="Equation.DSMT4">
                  <p:embed/>
                </p:oleObj>
              </mc:Choice>
              <mc:Fallback>
                <p:oleObj name="Equation" r:id="rId3" imgW="2666880" imgH="431640" progId="Equation.DSMT4">
                  <p:embed/>
                  <p:pic>
                    <p:nvPicPr>
                      <p:cNvPr id="0" name=""/>
                      <p:cNvPicPr>
                        <a:picLocks noChangeAspect="1" noChangeArrowheads="1"/>
                      </p:cNvPicPr>
                      <p:nvPr/>
                    </p:nvPicPr>
                    <p:blipFill>
                      <a:blip r:embed="rId4"/>
                      <a:srcRect/>
                      <a:stretch>
                        <a:fillRect/>
                      </a:stretch>
                    </p:blipFill>
                    <p:spPr bwMode="auto">
                      <a:xfrm>
                        <a:off x="3660775" y="1954213"/>
                        <a:ext cx="2667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344225343"/>
              </p:ext>
            </p:extLst>
          </p:nvPr>
        </p:nvGraphicFramePr>
        <p:xfrm>
          <a:off x="1462608" y="2408308"/>
          <a:ext cx="2717800" cy="469900"/>
        </p:xfrm>
        <a:graphic>
          <a:graphicData uri="http://schemas.openxmlformats.org/presentationml/2006/ole">
            <mc:AlternateContent xmlns:mc="http://schemas.openxmlformats.org/markup-compatibility/2006">
              <mc:Choice xmlns:v="urn:schemas-microsoft-com:vml" Requires="v">
                <p:oleObj spid="_x0000_s16721" name="Equation" r:id="rId5" imgW="2717640" imgH="469800" progId="Equation.DSMT4">
                  <p:embed/>
                </p:oleObj>
              </mc:Choice>
              <mc:Fallback>
                <p:oleObj name="Equation" r:id="rId5" imgW="2717640" imgH="469800" progId="Equation.DSMT4">
                  <p:embed/>
                  <p:pic>
                    <p:nvPicPr>
                      <p:cNvPr id="0" name=""/>
                      <p:cNvPicPr>
                        <a:picLocks noChangeAspect="1" noChangeArrowheads="1"/>
                      </p:cNvPicPr>
                      <p:nvPr/>
                    </p:nvPicPr>
                    <p:blipFill>
                      <a:blip r:embed="rId6"/>
                      <a:srcRect/>
                      <a:stretch>
                        <a:fillRect/>
                      </a:stretch>
                    </p:blipFill>
                    <p:spPr bwMode="auto">
                      <a:xfrm>
                        <a:off x="1462608" y="2408308"/>
                        <a:ext cx="2717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4034206391"/>
              </p:ext>
            </p:extLst>
          </p:nvPr>
        </p:nvGraphicFramePr>
        <p:xfrm>
          <a:off x="4103688" y="2878138"/>
          <a:ext cx="800100" cy="431800"/>
        </p:xfrm>
        <a:graphic>
          <a:graphicData uri="http://schemas.openxmlformats.org/presentationml/2006/ole">
            <mc:AlternateContent xmlns:mc="http://schemas.openxmlformats.org/markup-compatibility/2006">
              <mc:Choice xmlns:v="urn:schemas-microsoft-com:vml" Requires="v">
                <p:oleObj spid="_x0000_s16722" name="Equation" r:id="rId7" imgW="799920" imgH="431640" progId="Equation.DSMT4">
                  <p:embed/>
                </p:oleObj>
              </mc:Choice>
              <mc:Fallback>
                <p:oleObj name="Equation" r:id="rId7" imgW="799920" imgH="431640" progId="Equation.DSMT4">
                  <p:embed/>
                  <p:pic>
                    <p:nvPicPr>
                      <p:cNvPr id="0" name=""/>
                      <p:cNvPicPr>
                        <a:picLocks noChangeAspect="1" noChangeArrowheads="1"/>
                      </p:cNvPicPr>
                      <p:nvPr/>
                    </p:nvPicPr>
                    <p:blipFill>
                      <a:blip r:embed="rId8"/>
                      <a:srcRect/>
                      <a:stretch>
                        <a:fillRect/>
                      </a:stretch>
                    </p:blipFill>
                    <p:spPr bwMode="auto">
                      <a:xfrm>
                        <a:off x="4103688" y="2878138"/>
                        <a:ext cx="800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548430487"/>
              </p:ext>
            </p:extLst>
          </p:nvPr>
        </p:nvGraphicFramePr>
        <p:xfrm>
          <a:off x="2483768" y="3329264"/>
          <a:ext cx="812800" cy="469900"/>
        </p:xfrm>
        <a:graphic>
          <a:graphicData uri="http://schemas.openxmlformats.org/presentationml/2006/ole">
            <mc:AlternateContent xmlns:mc="http://schemas.openxmlformats.org/markup-compatibility/2006">
              <mc:Choice xmlns:v="urn:schemas-microsoft-com:vml" Requires="v">
                <p:oleObj spid="_x0000_s16723" name="Equation" r:id="rId9" imgW="812520" imgH="469800" progId="Equation.DSMT4">
                  <p:embed/>
                </p:oleObj>
              </mc:Choice>
              <mc:Fallback>
                <p:oleObj name="Equation" r:id="rId9" imgW="812520" imgH="469800" progId="Equation.DSMT4">
                  <p:embed/>
                  <p:pic>
                    <p:nvPicPr>
                      <p:cNvPr id="0" name=""/>
                      <p:cNvPicPr>
                        <a:picLocks noChangeAspect="1" noChangeArrowheads="1"/>
                      </p:cNvPicPr>
                      <p:nvPr/>
                    </p:nvPicPr>
                    <p:blipFill>
                      <a:blip r:embed="rId10"/>
                      <a:srcRect/>
                      <a:stretch>
                        <a:fillRect/>
                      </a:stretch>
                    </p:blipFill>
                    <p:spPr bwMode="auto">
                      <a:xfrm>
                        <a:off x="2483768" y="3329264"/>
                        <a:ext cx="812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61398019"/>
              </p:ext>
            </p:extLst>
          </p:nvPr>
        </p:nvGraphicFramePr>
        <p:xfrm>
          <a:off x="2730500" y="3861048"/>
          <a:ext cx="3822700" cy="990600"/>
        </p:xfrm>
        <a:graphic>
          <a:graphicData uri="http://schemas.openxmlformats.org/presentationml/2006/ole">
            <mc:AlternateContent xmlns:mc="http://schemas.openxmlformats.org/markup-compatibility/2006">
              <mc:Choice xmlns:v="urn:schemas-microsoft-com:vml" Requires="v">
                <p:oleObj spid="_x0000_s16724" name="Equation" r:id="rId11" imgW="3822480" imgH="990360" progId="Equation.DSMT4">
                  <p:embed/>
                </p:oleObj>
              </mc:Choice>
              <mc:Fallback>
                <p:oleObj name="Equation" r:id="rId11" imgW="3822480" imgH="990360" progId="Equation.DSMT4">
                  <p:embed/>
                  <p:pic>
                    <p:nvPicPr>
                      <p:cNvPr id="0" name=""/>
                      <p:cNvPicPr>
                        <a:picLocks noChangeAspect="1" noChangeArrowheads="1"/>
                      </p:cNvPicPr>
                      <p:nvPr/>
                    </p:nvPicPr>
                    <p:blipFill>
                      <a:blip r:embed="rId12"/>
                      <a:srcRect/>
                      <a:stretch>
                        <a:fillRect/>
                      </a:stretch>
                    </p:blipFill>
                    <p:spPr bwMode="auto">
                      <a:xfrm>
                        <a:off x="2730500" y="3861048"/>
                        <a:ext cx="3822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标题 1"/>
          <p:cNvSpPr>
            <a:spLocks noGrp="1"/>
          </p:cNvSpPr>
          <p:nvPr>
            <p:ph type="title"/>
          </p:nvPr>
        </p:nvSpPr>
        <p:spPr>
          <a:xfrm>
            <a:off x="301625" y="609600"/>
            <a:ext cx="8540750" cy="46038"/>
          </a:xfrm>
        </p:spPr>
        <p:txBody>
          <a:bodyPr/>
          <a:lstStyle/>
          <a:p>
            <a:endParaRPr lang="zh-CN" altLang="en-US" smtClean="0"/>
          </a:p>
        </p:txBody>
      </p:sp>
      <p:sp>
        <p:nvSpPr>
          <p:cNvPr id="18438" name="内容占位符 2"/>
          <p:cNvSpPr>
            <a:spLocks noGrp="1"/>
          </p:cNvSpPr>
          <p:nvPr>
            <p:ph idx="1"/>
          </p:nvPr>
        </p:nvSpPr>
        <p:spPr>
          <a:xfrm>
            <a:off x="301625" y="692150"/>
            <a:ext cx="8540750" cy="5407025"/>
          </a:xfrm>
        </p:spPr>
        <p:txBody>
          <a:bodyPr/>
          <a:lstStyle/>
          <a:p>
            <a:pPr>
              <a:lnSpc>
                <a:spcPct val="200000"/>
              </a:lnSpc>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即</a:t>
            </a:r>
            <a:r>
              <a:rPr lang="zh-CN" altLang="zh-CN" sz="2400" dirty="0">
                <a:solidFill>
                  <a:srgbClr val="000000"/>
                </a:solidFill>
                <a:latin typeface="Times New Roman" panose="02020603050405020304" pitchFamily="18" charset="0"/>
                <a:cs typeface="Times New Roman" panose="02020603050405020304" pitchFamily="18" charset="0"/>
              </a:rPr>
              <a:t>各列</a:t>
            </a:r>
            <a:r>
              <a:rPr lang="zh-CN" altLang="zh-CN" sz="2400" dirty="0" smtClean="0">
                <a:solidFill>
                  <a:srgbClr val="000000"/>
                </a:solidFill>
                <a:latin typeface="Times New Roman" panose="02020603050405020304" pitchFamily="18" charset="0"/>
                <a:cs typeface="Times New Roman" panose="02020603050405020304" pitchFamily="18" charset="0"/>
              </a:rPr>
              <a:t>点在</a:t>
            </a:r>
            <a:r>
              <a:rPr lang="zh-CN" altLang="en-US" sz="2400" dirty="0">
                <a:solidFill>
                  <a:srgbClr val="000000"/>
                </a:solidFill>
                <a:latin typeface="Times New Roman" panose="02020603050405020304" pitchFamily="18" charset="0"/>
                <a:cs typeface="Times New Roman" panose="02020603050405020304" pitchFamily="18" charset="0"/>
              </a:rPr>
              <a:t>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rPr>
              <a:t>维</a:t>
            </a:r>
            <a:r>
              <a:rPr lang="zh-CN" altLang="zh-CN" sz="2400" dirty="0" smtClean="0">
                <a:solidFill>
                  <a:srgbClr val="000000"/>
                </a:solidFill>
                <a:latin typeface="Times New Roman" panose="02020603050405020304" pitchFamily="18" charset="0"/>
                <a:cs typeface="Times New Roman" panose="02020603050405020304" pitchFamily="18" charset="0"/>
              </a:rPr>
              <a:t>坐标轴上</a:t>
            </a:r>
            <a:r>
              <a:rPr lang="zh-CN" altLang="zh-CN" sz="2400" dirty="0">
                <a:solidFill>
                  <a:srgbClr val="000000"/>
                </a:solidFill>
                <a:latin typeface="Times New Roman" panose="02020603050405020304" pitchFamily="18" charset="0"/>
                <a:cs typeface="Times New Roman" panose="02020603050405020304" pitchFamily="18" charset="0"/>
              </a:rPr>
              <a:t>坐标的加权平均值也为</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i="1"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a:solidFill>
                  <a:srgbClr val="000000"/>
                </a:solidFill>
                <a:latin typeface="Times New Roman" panose="02020603050405020304" pitchFamily="18" charset="0"/>
                <a:cs typeface="Times New Roman" panose="02020603050405020304" pitchFamily="18" charset="0"/>
              </a:rPr>
              <a:t>即各行点和列点在第</a:t>
            </a:r>
            <a:r>
              <a:rPr lang="en-US" altLang="zh-CN" sz="2400" i="1"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坐标轴上的坐标平方的加权平均都等于</a:t>
            </a:r>
            <a:r>
              <a:rPr lang="en-US" altLang="zh-CN" sz="2400" dirty="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称之为</a:t>
            </a:r>
            <a:r>
              <a:rPr lang="zh-CN" altLang="zh-CN"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zh-CN" sz="2400" dirty="0">
                <a:solidFill>
                  <a:schemeClr val="accent6"/>
                </a:solidFill>
                <a:latin typeface="Times New Roman" pitchFamily="18" charset="0"/>
                <a:cs typeface="Times New Roman" pitchFamily="18" charset="0"/>
              </a:rPr>
              <a:t>主惯量</a:t>
            </a:r>
            <a:r>
              <a:rPr lang="zh-CN" altLang="en-US" sz="2400" dirty="0">
                <a:solidFill>
                  <a:srgbClr val="000000"/>
                </a:solidFill>
                <a:latin typeface="Times New Roman" pitchFamily="18" charset="0"/>
                <a:cs typeface="Times New Roman" pitchFamily="18" charset="0"/>
              </a:rPr>
              <a:t>或</a:t>
            </a:r>
            <a:r>
              <a:rPr lang="zh-CN" altLang="zh-CN"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zh-CN" sz="2400" dirty="0">
                <a:solidFill>
                  <a:schemeClr val="accent6"/>
                </a:solidFill>
                <a:latin typeface="Times New Roman" pitchFamily="18" charset="0"/>
                <a:cs typeface="Times New Roman" pitchFamily="18" charset="0"/>
              </a:rPr>
              <a:t>惯量</a:t>
            </a:r>
            <a:r>
              <a:rPr lang="zh-CN" altLang="en-US"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i</a:t>
            </a:r>
            <a:r>
              <a:rPr lang="en-US" altLang="zh-CN" sz="2400" i="1"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000"/>
                </a:solidFill>
                <a:latin typeface="Times New Roman" panose="02020603050405020304" pitchFamily="18" charset="0"/>
                <a:cs typeface="Times New Roman" panose="02020603050405020304" pitchFamily="18" charset="0"/>
              </a:rPr>
              <a:t>主</a:t>
            </a:r>
            <a:r>
              <a:rPr lang="zh-CN" altLang="zh-CN" sz="2400" dirty="0">
                <a:solidFill>
                  <a:srgbClr val="000000"/>
                </a:solidFill>
                <a:latin typeface="Times New Roman" panose="02020603050405020304" pitchFamily="18" charset="0"/>
                <a:cs typeface="Times New Roman" panose="02020603050405020304" pitchFamily="18" charset="0"/>
              </a:rPr>
              <a:t>惯量度量了在每一坐标轴上的变</a:t>
            </a:r>
            <a:r>
              <a:rPr lang="zh-CN" altLang="zh-CN" sz="2400" dirty="0" smtClean="0">
                <a:solidFill>
                  <a:srgbClr val="000000"/>
                </a:solidFill>
                <a:latin typeface="Times New Roman" panose="02020603050405020304" pitchFamily="18" charset="0"/>
                <a:cs typeface="Times New Roman" panose="02020603050405020304" pitchFamily="18" charset="0"/>
              </a:rPr>
              <a:t>差</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类似于</a:t>
            </a:r>
            <a:r>
              <a:rPr lang="zh-CN" altLang="zh-CN" sz="2400" dirty="0">
                <a:solidFill>
                  <a:srgbClr val="000000"/>
                </a:solidFill>
                <a:latin typeface="Times New Roman" panose="02020603050405020304" pitchFamily="18" charset="0"/>
                <a:cs typeface="Times New Roman" panose="02020603050405020304" pitchFamily="18" charset="0"/>
              </a:rPr>
              <a:t>主成分的方差。</a:t>
            </a:r>
            <a:endParaRPr lang="en-US" altLang="zh-CN" sz="2400" dirty="0">
              <a:solidFill>
                <a:srgbClr val="000000"/>
              </a:solidFill>
              <a:latin typeface="Times New Roman" pitchFamily="18" charset="0"/>
              <a:cs typeface="Times New Roman"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总惯量可以分解为各主惯量之</a:t>
            </a:r>
            <a:r>
              <a:rPr lang="zh-CN" altLang="zh-CN" sz="2400" dirty="0" smtClean="0">
                <a:solidFill>
                  <a:srgbClr val="000000"/>
                </a:solidFill>
                <a:latin typeface="Times New Roman" panose="02020603050405020304" pitchFamily="18" charset="0"/>
                <a:cs typeface="Times New Roman" panose="02020603050405020304" pitchFamily="18" charset="0"/>
              </a:rPr>
              <a:t>和。</a:t>
            </a:r>
          </a:p>
        </p:txBody>
      </p:sp>
      <p:sp>
        <p:nvSpPr>
          <p:cNvPr id="2"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95880392"/>
              </p:ext>
            </p:extLst>
          </p:nvPr>
        </p:nvGraphicFramePr>
        <p:xfrm>
          <a:off x="2771800" y="717318"/>
          <a:ext cx="3316288" cy="838200"/>
        </p:xfrm>
        <a:graphic>
          <a:graphicData uri="http://schemas.openxmlformats.org/presentationml/2006/ole">
            <mc:AlternateContent xmlns:mc="http://schemas.openxmlformats.org/markup-compatibility/2006">
              <mc:Choice xmlns:v="urn:schemas-microsoft-com:vml" Requires="v">
                <p:oleObj spid="_x0000_s18755" name="Equation" r:id="rId3" imgW="3327120" imgH="838080" progId="Equation.DSMT4">
                  <p:embed/>
                </p:oleObj>
              </mc:Choice>
              <mc:Fallback>
                <p:oleObj name="Equation" r:id="rId3" imgW="3327120" imgH="838080" progId="Equation.DSMT4">
                  <p:embed/>
                  <p:pic>
                    <p:nvPicPr>
                      <p:cNvPr id="0" name="Object 63"/>
                      <p:cNvPicPr>
                        <a:picLocks noChangeAspect="1" noChangeArrowheads="1"/>
                      </p:cNvPicPr>
                      <p:nvPr/>
                    </p:nvPicPr>
                    <p:blipFill>
                      <a:blip r:embed="rId4"/>
                      <a:srcRect/>
                      <a:stretch>
                        <a:fillRect/>
                      </a:stretch>
                    </p:blipFill>
                    <p:spPr bwMode="auto">
                      <a:xfrm>
                        <a:off x="2771800" y="717318"/>
                        <a:ext cx="3316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332DB195-AE47-4669-B8F0-F4B01D5DE511}" type="slidenum">
              <a:rPr lang="en-US" altLang="zh-CN" smtClean="0"/>
              <a:pPr/>
              <a:t>26</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3259431830"/>
              </p:ext>
            </p:extLst>
          </p:nvPr>
        </p:nvGraphicFramePr>
        <p:xfrm>
          <a:off x="2171700" y="2276872"/>
          <a:ext cx="4799013" cy="849313"/>
        </p:xfrm>
        <a:graphic>
          <a:graphicData uri="http://schemas.openxmlformats.org/presentationml/2006/ole">
            <mc:AlternateContent xmlns:mc="http://schemas.openxmlformats.org/markup-compatibility/2006">
              <mc:Choice xmlns:v="urn:schemas-microsoft-com:vml" Requires="v">
                <p:oleObj spid="_x0000_s18756" name="Equation" r:id="rId5" imgW="4799158" imgH="848910" progId="Equation.DSMT4">
                  <p:embed/>
                </p:oleObj>
              </mc:Choice>
              <mc:Fallback>
                <p:oleObj name="Equation" r:id="rId5" imgW="4799158" imgH="848910" progId="Equation.DSMT4">
                  <p:embed/>
                  <p:pic>
                    <p:nvPicPr>
                      <p:cNvPr id="0" name=""/>
                      <p:cNvPicPr/>
                      <p:nvPr/>
                    </p:nvPicPr>
                    <p:blipFill>
                      <a:blip r:embed="rId6"/>
                      <a:stretch>
                        <a:fillRect/>
                      </a:stretch>
                    </p:blipFill>
                    <p:spPr>
                      <a:xfrm>
                        <a:off x="2171700" y="2276872"/>
                        <a:ext cx="4799013" cy="849313"/>
                      </a:xfrm>
                      <a:prstGeom prst="rect">
                        <a:avLst/>
                      </a:prstGeom>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45892909"/>
              </p:ext>
            </p:extLst>
          </p:nvPr>
        </p:nvGraphicFramePr>
        <p:xfrm>
          <a:off x="827088" y="3573016"/>
          <a:ext cx="330200" cy="419100"/>
        </p:xfrm>
        <a:graphic>
          <a:graphicData uri="http://schemas.openxmlformats.org/presentationml/2006/ole">
            <mc:AlternateContent xmlns:mc="http://schemas.openxmlformats.org/markup-compatibility/2006">
              <mc:Choice xmlns:v="urn:schemas-microsoft-com:vml" Requires="v">
                <p:oleObj spid="_x0000_s18757" name="Equation" r:id="rId7" imgW="330120" imgH="419040" progId="Equation.DSMT4">
                  <p:embed/>
                </p:oleObj>
              </mc:Choice>
              <mc:Fallback>
                <p:oleObj name="Equation" r:id="rId7" imgW="33012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573016"/>
                        <a:ext cx="330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en-US" altLang="zh-CN" sz="4000" dirty="0" smtClean="0"/>
              <a:t>§9.5  </a:t>
            </a:r>
            <a:r>
              <a:rPr lang="zh-CN" altLang="en-US" sz="4000" dirty="0" smtClean="0"/>
              <a:t>对应分析图</a:t>
            </a:r>
          </a:p>
        </p:txBody>
      </p:sp>
      <p:sp>
        <p:nvSpPr>
          <p:cNvPr id="34819"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一</a:t>
            </a:r>
            <a:r>
              <a:rPr lang="zh-CN" altLang="en-US" sz="2800" dirty="0">
                <a:solidFill>
                  <a:srgbClr val="000000"/>
                </a:solidFill>
              </a:rPr>
              <a:t>、对应分析图的构建</a:t>
            </a:r>
            <a:endParaRPr lang="zh-CN" altLang="en-US" sz="2800" dirty="0" smtClean="0">
              <a:solidFill>
                <a:srgbClr val="000000"/>
              </a:solidFill>
            </a:endParaRPr>
          </a:p>
          <a:p>
            <a:pPr eaLnBrk="1" hangingPunct="1"/>
            <a:r>
              <a:rPr lang="zh-CN" altLang="en-US" sz="2800" dirty="0" smtClean="0">
                <a:solidFill>
                  <a:srgbClr val="000000"/>
                </a:solidFill>
              </a:rPr>
              <a:t>二、行（列）点之间的距离 </a:t>
            </a:r>
          </a:p>
          <a:p>
            <a:pPr eaLnBrk="1" hangingPunct="1"/>
            <a:r>
              <a:rPr lang="zh-CN" altLang="en-US" sz="2800" dirty="0" smtClean="0">
                <a:solidFill>
                  <a:srgbClr val="000000"/>
                </a:solidFill>
              </a:rPr>
              <a:t>三、行点和列点相近的意涵</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sz="4000" dirty="0"/>
          </a:p>
        </p:txBody>
      </p:sp>
      <p:sp>
        <p:nvSpPr>
          <p:cNvPr id="3" name="内容占位符 2"/>
          <p:cNvSpPr>
            <a:spLocks noGrp="1"/>
          </p:cNvSpPr>
          <p:nvPr>
            <p:ph idx="1"/>
          </p:nvPr>
        </p:nvSpPr>
        <p:spPr>
          <a:xfrm>
            <a:off x="301625" y="764704"/>
            <a:ext cx="8540750" cy="5334472"/>
          </a:xfrm>
        </p:spPr>
        <p:txBody>
          <a:bodyPr/>
          <a:lstStyle/>
          <a:p>
            <a:pPr>
              <a:lnSpc>
                <a:spcPct val="150000"/>
              </a:lnSpc>
            </a:pPr>
            <a:r>
              <a:rPr lang="zh-CN" altLang="en-US" sz="2800" dirty="0" smtClean="0">
                <a:solidFill>
                  <a:srgbClr val="000000"/>
                </a:solidFill>
                <a:latin typeface="Times New Roman" panose="02020603050405020304" pitchFamily="18" charset="0"/>
                <a:cs typeface="Times New Roman" panose="02020603050405020304" pitchFamily="18" charset="0"/>
              </a:rPr>
              <a:t>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足够大时，前</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000"/>
                </a:solidFill>
                <a:latin typeface="Times New Roman" panose="02020603050405020304" pitchFamily="18" charset="0"/>
                <a:cs typeface="Times New Roman" panose="02020603050405020304" pitchFamily="18" charset="0"/>
              </a:rPr>
              <a:t>维集中了足够多的关于列联表关联性（或</a:t>
            </a:r>
            <a:r>
              <a:rPr lang="zh-CN" altLang="zh-CN" sz="2800" dirty="0" smtClean="0">
                <a:solidFill>
                  <a:srgbClr val="000000"/>
                </a:solidFill>
                <a:latin typeface="Times New Roman" panose="02020603050405020304" pitchFamily="18" charset="0"/>
                <a:cs typeface="Times New Roman" panose="02020603050405020304" pitchFamily="18" charset="0"/>
              </a:rPr>
              <a:t>所有</a:t>
            </a:r>
            <a:r>
              <a:rPr lang="zh-CN" altLang="zh-CN" sz="2800" dirty="0">
                <a:solidFill>
                  <a:srgbClr val="000000"/>
                </a:solidFill>
                <a:latin typeface="Times New Roman" panose="02020603050405020304" pitchFamily="18" charset="0"/>
                <a:cs typeface="Times New Roman" panose="02020603050405020304" pitchFamily="18" charset="0"/>
              </a:rPr>
              <a:t>变差</a:t>
            </a:r>
            <a:r>
              <a:rPr lang="zh-CN" altLang="en-US" sz="2800" dirty="0" smtClean="0">
                <a:solidFill>
                  <a:srgbClr val="000000"/>
                </a:solidFill>
                <a:latin typeface="Times New Roman" panose="02020603050405020304" pitchFamily="18" charset="0"/>
                <a:cs typeface="Times New Roman" panose="02020603050405020304" pitchFamily="18" charset="0"/>
              </a:rPr>
              <a:t>）的信息，此时可将</a:t>
            </a:r>
            <a:r>
              <a:rPr lang="en-US" altLang="zh-CN" sz="2800" i="1" dirty="0" smtClean="0">
                <a:solidFill>
                  <a:srgbClr val="000404"/>
                </a:solidFill>
                <a:latin typeface="Times New Roman" panose="02020603050405020304" pitchFamily="18" charset="0"/>
                <a:cs typeface="Times New Roman" panose="02020603050405020304" pitchFamily="18" charset="0"/>
              </a:rPr>
              <a:t>k</a:t>
            </a:r>
            <a:r>
              <a:rPr lang="zh-CN" altLang="zh-CN" sz="2800" dirty="0" smtClean="0">
                <a:solidFill>
                  <a:srgbClr val="000404"/>
                </a:solidFill>
                <a:latin typeface="Times New Roman" panose="02020603050405020304" pitchFamily="18" charset="0"/>
                <a:cs typeface="Times New Roman" panose="02020603050405020304" pitchFamily="18" charset="0"/>
              </a:rPr>
              <a:t>维坐标系</a:t>
            </a:r>
            <a:r>
              <a:rPr lang="zh-CN" altLang="en-US" sz="2800" dirty="0" smtClean="0">
                <a:solidFill>
                  <a:srgbClr val="000404"/>
                </a:solidFill>
                <a:latin typeface="Times New Roman" panose="02020603050405020304" pitchFamily="18" charset="0"/>
                <a:cs typeface="Times New Roman" panose="02020603050405020304" pitchFamily="18" charset="0"/>
              </a:rPr>
              <a:t>降维成由其前</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zh-CN" altLang="zh-CN" sz="2800" dirty="0" smtClean="0">
                <a:solidFill>
                  <a:srgbClr val="000404"/>
                </a:solidFill>
                <a:latin typeface="Times New Roman" panose="02020603050405020304" pitchFamily="18" charset="0"/>
                <a:cs typeface="Times New Roman" panose="02020603050405020304" pitchFamily="18" charset="0"/>
              </a:rPr>
              <a:t>维</a:t>
            </a:r>
            <a:r>
              <a:rPr lang="zh-CN" altLang="en-US" sz="2800" dirty="0" smtClean="0">
                <a:solidFill>
                  <a:srgbClr val="000404"/>
                </a:solidFill>
                <a:latin typeface="Times New Roman" panose="02020603050405020304" pitchFamily="18" charset="0"/>
                <a:cs typeface="Times New Roman" panose="02020603050405020304" pitchFamily="18" charset="0"/>
              </a:rPr>
              <a:t>构成的</a:t>
            </a:r>
            <a:r>
              <a:rPr lang="zh-CN" altLang="zh-CN" sz="2800" dirty="0" smtClean="0">
                <a:solidFill>
                  <a:srgbClr val="000404"/>
                </a:solidFill>
                <a:latin typeface="Times New Roman" panose="02020603050405020304" pitchFamily="18" charset="0"/>
                <a:cs typeface="Times New Roman" panose="02020603050405020304" pitchFamily="18" charset="0"/>
              </a:rPr>
              <a:t>坐标系</a:t>
            </a:r>
            <a:r>
              <a:rPr lang="zh-CN" altLang="en-US" sz="2800" dirty="0" smtClean="0">
                <a:solidFill>
                  <a:srgbClr val="000404"/>
                </a:solidFill>
                <a:latin typeface="Times New Roman" panose="02020603050405020304" pitchFamily="18" charset="0"/>
                <a:cs typeface="Times New Roman" panose="02020603050405020304" pitchFamily="18" charset="0"/>
              </a:rPr>
              <a:t>进行对应分析。</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为了</a:t>
            </a:r>
            <a:r>
              <a:rPr lang="zh-CN" altLang="zh-CN" sz="2800" dirty="0">
                <a:solidFill>
                  <a:srgbClr val="000404"/>
                </a:solidFill>
                <a:latin typeface="Times New Roman" panose="02020603050405020304" pitchFamily="18" charset="0"/>
                <a:cs typeface="Times New Roman" panose="02020603050405020304" pitchFamily="18" charset="0"/>
              </a:rPr>
              <a:t>作图的目的，我们通常取维数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 =1,2,3</a:t>
            </a:r>
            <a:r>
              <a:rPr lang="zh-CN" altLang="zh-CN" sz="2800" dirty="0">
                <a:solidFill>
                  <a:srgbClr val="000404"/>
                </a:solidFill>
                <a:latin typeface="Times New Roman" panose="02020603050405020304" pitchFamily="18" charset="0"/>
                <a:cs typeface="Times New Roman" panose="02020603050405020304" pitchFamily="18" charset="0"/>
              </a:rPr>
              <a:t>，可将各（中心化的）行轮廓和列轮廓在</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维坐标系上用点标出，并同时作到同一张图上</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在</a:t>
            </a:r>
            <a:r>
              <a:rPr lang="zh-CN" altLang="zh-CN" sz="2800" dirty="0">
                <a:solidFill>
                  <a:srgbClr val="000404"/>
                </a:solidFill>
                <a:latin typeface="Times New Roman" panose="02020603050405020304" pitchFamily="18" charset="0"/>
                <a:cs typeface="Times New Roman" panose="02020603050405020304" pitchFamily="18" charset="0"/>
              </a:rPr>
              <a:t>以下的讨论中，为表述方便，我们只涉及最常用、最典型的</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时的情形，</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=1</a:t>
            </a:r>
            <a:r>
              <a:rPr lang="zh-CN" altLang="zh-CN" sz="2800" dirty="0">
                <a:solidFill>
                  <a:srgbClr val="000404"/>
                </a:solidFill>
                <a:latin typeface="Times New Roman" panose="02020603050405020304" pitchFamily="18" charset="0"/>
                <a:cs typeface="Times New Roman" panose="02020603050405020304" pitchFamily="18" charset="0"/>
              </a:rPr>
              <a:t>或</a:t>
            </a:r>
            <a:r>
              <a:rPr lang="en-US" altLang="zh-CN" sz="2800" dirty="0">
                <a:solidFill>
                  <a:srgbClr val="000404"/>
                </a:solidFill>
                <a:latin typeface="Times New Roman" panose="02020603050405020304" pitchFamily="18" charset="0"/>
                <a:cs typeface="Times New Roman" panose="02020603050405020304" pitchFamily="18" charset="0"/>
              </a:rPr>
              <a:t>3</a:t>
            </a:r>
            <a:r>
              <a:rPr lang="zh-CN" altLang="zh-CN" sz="2800" dirty="0">
                <a:solidFill>
                  <a:srgbClr val="000404"/>
                </a:solidFill>
                <a:latin typeface="Times New Roman" panose="02020603050405020304" pitchFamily="18" charset="0"/>
                <a:cs typeface="Times New Roman" panose="02020603050405020304" pitchFamily="18" charset="0"/>
              </a:rPr>
              <a:t>时情形的讨论是完全类似的。 </a:t>
            </a:r>
            <a:r>
              <a:rPr lang="en-US" altLang="zh-CN" sz="2800" dirty="0" smtClean="0">
                <a:solidFill>
                  <a:srgbClr val="000000"/>
                </a:solidFill>
                <a:latin typeface="Times New Roman" panose="02020603050405020304" pitchFamily="18" charset="0"/>
                <a:cs typeface="Times New Roman" panose="02020603050405020304" pitchFamily="18" charset="0"/>
              </a:rPr>
              <a:t>	</a:t>
            </a:r>
          </a:p>
          <a:p>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28</a:t>
            </a:fld>
            <a:endParaRPr lang="en-US" altLang="zh-CN"/>
          </a:p>
        </p:txBody>
      </p:sp>
      <p:graphicFrame>
        <p:nvGraphicFramePr>
          <p:cNvPr id="5" name="Object 9"/>
          <p:cNvGraphicFramePr>
            <a:graphicFrameLocks noChangeAspect="1"/>
          </p:cNvGraphicFramePr>
          <p:nvPr>
            <p:extLst>
              <p:ext uri="{D42A27DB-BD31-4B8C-83A1-F6EECF244321}">
                <p14:modId xmlns:p14="http://schemas.microsoft.com/office/powerpoint/2010/main" val="4111474388"/>
              </p:ext>
            </p:extLst>
          </p:nvPr>
        </p:nvGraphicFramePr>
        <p:xfrm>
          <a:off x="1137816" y="714400"/>
          <a:ext cx="1930400" cy="914400"/>
        </p:xfrm>
        <a:graphic>
          <a:graphicData uri="http://schemas.openxmlformats.org/presentationml/2006/ole">
            <mc:AlternateContent xmlns:mc="http://schemas.openxmlformats.org/markup-compatibility/2006">
              <mc:Choice xmlns:v="urn:schemas-microsoft-com:vml" Requires="v">
                <p:oleObj spid="_x0000_s33951" name="Equation" r:id="rId3" imgW="1930320" imgH="914400" progId="Equation.DSMT4">
                  <p:embed/>
                </p:oleObj>
              </mc:Choice>
              <mc:Fallback>
                <p:oleObj name="Equation" r:id="rId3" imgW="1930320" imgH="914400" progId="Equation.DSMT4">
                  <p:embed/>
                  <p:pic>
                    <p:nvPicPr>
                      <p:cNvPr id="0" name=""/>
                      <p:cNvPicPr>
                        <a:picLocks noChangeAspect="1" noChangeArrowheads="1"/>
                      </p:cNvPicPr>
                      <p:nvPr/>
                    </p:nvPicPr>
                    <p:blipFill>
                      <a:blip r:embed="rId4"/>
                      <a:srcRect/>
                      <a:stretch>
                        <a:fillRect/>
                      </a:stretch>
                    </p:blipFill>
                    <p:spPr bwMode="auto">
                      <a:xfrm>
                        <a:off x="1137816" y="714400"/>
                        <a:ext cx="1930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186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一、对应分析图的构建</a:t>
            </a:r>
          </a:p>
        </p:txBody>
      </p:sp>
      <p:sp>
        <p:nvSpPr>
          <p:cNvPr id="3" name="内容占位符 2"/>
          <p:cNvSpPr>
            <a:spLocks noGrp="1"/>
          </p:cNvSpPr>
          <p:nvPr>
            <p:ph idx="1"/>
          </p:nvPr>
        </p:nvSpPr>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在由</a:t>
            </a:r>
            <a:r>
              <a:rPr lang="zh-CN" altLang="en-US" sz="2800" dirty="0" smtClean="0">
                <a:solidFill>
                  <a:srgbClr val="000000"/>
                </a:solidFill>
                <a:latin typeface="Times New Roman" panose="02020603050405020304" pitchFamily="18" charset="0"/>
                <a:cs typeface="Times New Roman" panose="02020603050405020304" pitchFamily="18" charset="0"/>
              </a:rPr>
              <a:t>前二维</a:t>
            </a:r>
            <a:r>
              <a:rPr lang="zh-CN" altLang="zh-CN" sz="2800" dirty="0" smtClean="0">
                <a:solidFill>
                  <a:srgbClr val="000000"/>
                </a:solidFill>
                <a:latin typeface="Times New Roman" panose="02020603050405020304" pitchFamily="18" charset="0"/>
                <a:cs typeface="Times New Roman" panose="02020603050405020304" pitchFamily="18" charset="0"/>
              </a:rPr>
              <a:t>构成</a:t>
            </a:r>
            <a:r>
              <a:rPr lang="zh-CN" altLang="zh-CN" sz="2800" dirty="0">
                <a:solidFill>
                  <a:srgbClr val="000000"/>
                </a:solidFill>
                <a:latin typeface="Times New Roman" panose="02020603050405020304" pitchFamily="18" charset="0"/>
                <a:cs typeface="Times New Roman" panose="02020603050405020304" pitchFamily="18" charset="0"/>
              </a:rPr>
              <a:t>的平面坐标系中的</a:t>
            </a:r>
            <a:r>
              <a:rPr lang="zh-CN" altLang="zh-CN" sz="2800" dirty="0" smtClean="0">
                <a:solidFill>
                  <a:srgbClr val="000000"/>
                </a:solidFill>
                <a:latin typeface="Times New Roman" panose="02020603050405020304" pitchFamily="18" charset="0"/>
                <a:cs typeface="Times New Roman" panose="02020603050405020304" pitchFamily="18" charset="0"/>
              </a:rPr>
              <a:t>坐标</a:t>
            </a:r>
            <a:r>
              <a:rPr lang="zh-CN" altLang="en-US" sz="2800" dirty="0" smtClean="0">
                <a:solidFill>
                  <a:srgbClr val="000000"/>
                </a:solidFill>
                <a:latin typeface="Times New Roman" panose="02020603050405020304" pitchFamily="18" charset="0"/>
                <a:cs typeface="Times New Roman" panose="02020603050405020304" pitchFamily="18" charset="0"/>
              </a:rPr>
              <a:t>分别</a:t>
            </a:r>
            <a:r>
              <a:rPr lang="zh-CN" altLang="zh-CN" sz="2800" dirty="0" smtClean="0">
                <a:solidFill>
                  <a:srgbClr val="000000"/>
                </a:solidFill>
                <a:latin typeface="Times New Roman" panose="02020603050405020304" pitchFamily="18" charset="0"/>
                <a:cs typeface="Times New Roman" panose="02020603050405020304" pitchFamily="18" charset="0"/>
              </a:rPr>
              <a:t>是</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p>
          <a:p>
            <a:pPr>
              <a:lnSpc>
                <a:spcPct val="200000"/>
              </a:lnSpc>
            </a:pPr>
            <a:r>
              <a:rPr lang="zh-CN" altLang="zh-CN" sz="2800" dirty="0" smtClean="0">
                <a:solidFill>
                  <a:srgbClr val="000000"/>
                </a:solidFill>
                <a:latin typeface="Times New Roman" panose="02020603050405020304" pitchFamily="18" charset="0"/>
                <a:cs typeface="Times New Roman" panose="02020603050405020304" pitchFamily="18" charset="0"/>
              </a:rPr>
              <a:t>第一</a:t>
            </a:r>
            <a:r>
              <a:rPr lang="zh-CN" altLang="zh-CN" sz="2800" dirty="0">
                <a:solidFill>
                  <a:srgbClr val="000000"/>
                </a:solidFill>
                <a:latin typeface="Times New Roman" panose="02020603050405020304" pitchFamily="18" charset="0"/>
                <a:cs typeface="Times New Roman" panose="02020603050405020304" pitchFamily="18" charset="0"/>
              </a:rPr>
              <a:t>维坐标轴</a:t>
            </a:r>
            <a:r>
              <a:rPr lang="zh-CN" altLang="zh-CN" sz="2800" dirty="0" smtClean="0">
                <a:solidFill>
                  <a:srgbClr val="000000"/>
                </a:solidFill>
                <a:latin typeface="Times New Roman" panose="02020603050405020304" pitchFamily="18" charset="0"/>
                <a:cs typeface="Times New Roman" panose="02020603050405020304" pitchFamily="18" charset="0"/>
              </a:rPr>
              <a:t>上</a:t>
            </a:r>
            <a:r>
              <a:rPr lang="zh-CN" altLang="en-US"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smtClean="0">
                <a:solidFill>
                  <a:srgbClr val="000000"/>
                </a:solidFill>
                <a:latin typeface="Times New Roman" panose="02020603050405020304" pitchFamily="18" charset="0"/>
                <a:cs typeface="Times New Roman" panose="02020603050405020304" pitchFamily="18" charset="0"/>
              </a:rPr>
              <a:t>主惯量</a:t>
            </a:r>
            <a:r>
              <a:rPr lang="zh-CN" altLang="en-US"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其对</a:t>
            </a:r>
            <a:r>
              <a:rPr lang="zh-CN" altLang="zh-CN" sz="2800" dirty="0">
                <a:solidFill>
                  <a:srgbClr val="000000"/>
                </a:solidFill>
                <a:latin typeface="Times New Roman" panose="02020603050405020304" pitchFamily="18" charset="0"/>
                <a:cs typeface="Times New Roman" panose="02020603050405020304" pitchFamily="18" charset="0"/>
              </a:rPr>
              <a:t>总惯量的贡献率为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。第二</a:t>
            </a:r>
            <a:r>
              <a:rPr lang="zh-CN" altLang="zh-CN" sz="2800" dirty="0">
                <a:solidFill>
                  <a:srgbClr val="000000"/>
                </a:solidFill>
                <a:latin typeface="Times New Roman" panose="02020603050405020304" pitchFamily="18" charset="0"/>
                <a:cs typeface="Times New Roman" panose="02020603050405020304" pitchFamily="18" charset="0"/>
              </a:rPr>
              <a:t>维坐标轴</a:t>
            </a:r>
            <a:r>
              <a:rPr lang="zh-CN" altLang="zh-CN" sz="2800" dirty="0" smtClean="0">
                <a:solidFill>
                  <a:srgbClr val="000000"/>
                </a:solidFill>
                <a:latin typeface="Times New Roman" panose="02020603050405020304" pitchFamily="18" charset="0"/>
                <a:cs typeface="Times New Roman" panose="02020603050405020304" pitchFamily="18" charset="0"/>
              </a:rPr>
              <a:t>上</a:t>
            </a:r>
            <a:r>
              <a:rPr lang="zh-CN" altLang="en-US" sz="2800" dirty="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主惯量</a:t>
            </a:r>
            <a:r>
              <a:rPr lang="zh-CN" altLang="en-US" sz="2800" dirty="0">
                <a:solidFill>
                  <a:srgbClr val="000000"/>
                </a:solidFill>
                <a:latin typeface="Times New Roman" panose="02020603050405020304" pitchFamily="18" charset="0"/>
                <a:cs typeface="Times New Roman" panose="02020603050405020304" pitchFamily="18" charset="0"/>
              </a:rPr>
              <a:t>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a:t>
            </a:r>
            <a:r>
              <a:rPr lang="zh-CN" altLang="zh-CN" sz="2800" dirty="0">
                <a:solidFill>
                  <a:srgbClr val="000000"/>
                </a:solidFill>
                <a:latin typeface="Times New Roman" panose="02020603050405020304" pitchFamily="18" charset="0"/>
                <a:cs typeface="Times New Roman" panose="02020603050405020304" pitchFamily="18" charset="0"/>
              </a:rPr>
              <a:t>对总惯量的贡献率</a:t>
            </a:r>
            <a:r>
              <a:rPr lang="zh-CN" altLang="zh-CN" sz="2800" dirty="0" smtClean="0">
                <a:solidFill>
                  <a:srgbClr val="000000"/>
                </a:solidFill>
                <a:latin typeface="Times New Roman" panose="02020603050405020304" pitchFamily="18" charset="0"/>
                <a:cs typeface="Times New Roman" panose="02020603050405020304" pitchFamily="18" charset="0"/>
              </a:rPr>
              <a:t>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29</a:t>
            </a:fld>
            <a:endParaRPr lang="en-US" altLang="zh-CN"/>
          </a:p>
        </p:txBody>
      </p:sp>
      <p:graphicFrame>
        <p:nvGraphicFramePr>
          <p:cNvPr id="10" name="Object 10"/>
          <p:cNvGraphicFramePr>
            <a:graphicFrameLocks noChangeAspect="1"/>
          </p:cNvGraphicFramePr>
          <p:nvPr>
            <p:extLst>
              <p:ext uri="{D42A27DB-BD31-4B8C-83A1-F6EECF244321}">
                <p14:modId xmlns:p14="http://schemas.microsoft.com/office/powerpoint/2010/main" val="1304344841"/>
              </p:ext>
            </p:extLst>
          </p:nvPr>
        </p:nvGraphicFramePr>
        <p:xfrm>
          <a:off x="827584" y="1938288"/>
          <a:ext cx="1930400" cy="482600"/>
        </p:xfrm>
        <a:graphic>
          <a:graphicData uri="http://schemas.openxmlformats.org/presentationml/2006/ole">
            <mc:AlternateContent xmlns:mc="http://schemas.openxmlformats.org/markup-compatibility/2006">
              <mc:Choice xmlns:v="urn:schemas-microsoft-com:vml" Requires="v">
                <p:oleObj spid="_x0000_s35051" name="Equation" r:id="rId3" imgW="1930320" imgH="482400" progId="Equation.DSMT4">
                  <p:embed/>
                </p:oleObj>
              </mc:Choice>
              <mc:Fallback>
                <p:oleObj name="Equation" r:id="rId3" imgW="1930320" imgH="482400" progId="Equation.DSMT4">
                  <p:embed/>
                  <p:pic>
                    <p:nvPicPr>
                      <p:cNvPr id="0" name=""/>
                      <p:cNvPicPr>
                        <a:picLocks noChangeAspect="1" noChangeArrowheads="1"/>
                      </p:cNvPicPr>
                      <p:nvPr/>
                    </p:nvPicPr>
                    <p:blipFill>
                      <a:blip r:embed="rId4"/>
                      <a:srcRect/>
                      <a:stretch>
                        <a:fillRect/>
                      </a:stretch>
                    </p:blipFill>
                    <p:spPr bwMode="auto">
                      <a:xfrm>
                        <a:off x="827584" y="1938288"/>
                        <a:ext cx="1930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2699303862"/>
              </p:ext>
            </p:extLst>
          </p:nvPr>
        </p:nvGraphicFramePr>
        <p:xfrm>
          <a:off x="1476375" y="3802831"/>
          <a:ext cx="1422400" cy="914400"/>
        </p:xfrm>
        <a:graphic>
          <a:graphicData uri="http://schemas.openxmlformats.org/presentationml/2006/ole">
            <mc:AlternateContent xmlns:mc="http://schemas.openxmlformats.org/markup-compatibility/2006">
              <mc:Choice xmlns:v="urn:schemas-microsoft-com:vml" Requires="v">
                <p:oleObj spid="_x0000_s35052" name="Equation" r:id="rId5" imgW="1422360" imgH="914400" progId="Equation.DSMT4">
                  <p:embed/>
                </p:oleObj>
              </mc:Choice>
              <mc:Fallback>
                <p:oleObj name="Equation" r:id="rId5" imgW="1422360" imgH="914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802831"/>
                        <a:ext cx="142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4170761214"/>
              </p:ext>
            </p:extLst>
          </p:nvPr>
        </p:nvGraphicFramePr>
        <p:xfrm>
          <a:off x="5004048" y="3175124"/>
          <a:ext cx="368300" cy="469900"/>
        </p:xfrm>
        <a:graphic>
          <a:graphicData uri="http://schemas.openxmlformats.org/presentationml/2006/ole">
            <mc:AlternateContent xmlns:mc="http://schemas.openxmlformats.org/markup-compatibility/2006">
              <mc:Choice xmlns:v="urn:schemas-microsoft-com:vml" Requires="v">
                <p:oleObj spid="_x0000_s35053" name="Equation" r:id="rId7" imgW="368280" imgH="469800" progId="Equation.DSMT4">
                  <p:embed/>
                </p:oleObj>
              </mc:Choice>
              <mc:Fallback>
                <p:oleObj name="Equation" r:id="rId7" imgW="36828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3175124"/>
                        <a:ext cx="368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879880055"/>
              </p:ext>
            </p:extLst>
          </p:nvPr>
        </p:nvGraphicFramePr>
        <p:xfrm>
          <a:off x="7596336" y="4039220"/>
          <a:ext cx="368300" cy="469900"/>
        </p:xfrm>
        <a:graphic>
          <a:graphicData uri="http://schemas.openxmlformats.org/presentationml/2006/ole">
            <mc:AlternateContent xmlns:mc="http://schemas.openxmlformats.org/markup-compatibility/2006">
              <mc:Choice xmlns:v="urn:schemas-microsoft-com:vml" Requires="v">
                <p:oleObj spid="_x0000_s35054" name="Equation" r:id="rId9" imgW="368280" imgH="469800" progId="Equation.DSMT4">
                  <p:embed/>
                </p:oleObj>
              </mc:Choice>
              <mc:Fallback>
                <p:oleObj name="Equation" r:id="rId9" imgW="36828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6336" y="4039220"/>
                        <a:ext cx="368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
          <p:cNvGraphicFramePr>
            <a:graphicFrameLocks noChangeAspect="1"/>
          </p:cNvGraphicFramePr>
          <p:nvPr>
            <p:extLst>
              <p:ext uri="{D42A27DB-BD31-4B8C-83A1-F6EECF244321}">
                <p14:modId xmlns:p14="http://schemas.microsoft.com/office/powerpoint/2010/main" val="4074932743"/>
              </p:ext>
            </p:extLst>
          </p:nvPr>
        </p:nvGraphicFramePr>
        <p:xfrm>
          <a:off x="3906387" y="4717231"/>
          <a:ext cx="1422400" cy="914400"/>
        </p:xfrm>
        <a:graphic>
          <a:graphicData uri="http://schemas.openxmlformats.org/presentationml/2006/ole">
            <mc:AlternateContent xmlns:mc="http://schemas.openxmlformats.org/markup-compatibility/2006">
              <mc:Choice xmlns:v="urn:schemas-microsoft-com:vml" Requires="v">
                <p:oleObj spid="_x0000_s35055" name="Equation" r:id="rId11" imgW="1422360" imgH="914400" progId="Equation.DSMT4">
                  <p:embed/>
                </p:oleObj>
              </mc:Choice>
              <mc:Fallback>
                <p:oleObj name="Equation" r:id="rId11" imgW="1422360" imgH="914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6387" y="4717231"/>
                        <a:ext cx="142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186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dirty="0" smtClean="0"/>
              <a:t>§9.2  </a:t>
            </a:r>
            <a:r>
              <a:rPr lang="zh-CN" altLang="en-US" sz="4000" dirty="0" smtClean="0"/>
              <a:t>行轮廓和列轮廓</a:t>
            </a:r>
          </a:p>
        </p:txBody>
      </p:sp>
      <p:sp>
        <p:nvSpPr>
          <p:cNvPr id="29699" name="Rectangle 3"/>
          <p:cNvSpPr>
            <a:spLocks noGrp="1" noRot="1" noChangeArrowheads="1"/>
          </p:cNvSpPr>
          <p:nvPr>
            <p:ph type="body" idx="1"/>
          </p:nvPr>
        </p:nvSpPr>
        <p:spPr/>
        <p:txBody>
          <a:bodyPr/>
          <a:lstStyle/>
          <a:p>
            <a:pPr eaLnBrk="1" hangingPunct="1"/>
            <a:r>
              <a:rPr lang="zh-CN" altLang="en-US" sz="2800" smtClean="0">
                <a:solidFill>
                  <a:srgbClr val="000000"/>
                </a:solidFill>
              </a:rPr>
              <a:t>一、列联表</a:t>
            </a:r>
          </a:p>
          <a:p>
            <a:pPr eaLnBrk="1" hangingPunct="1"/>
            <a:r>
              <a:rPr lang="zh-CN" altLang="en-US" sz="2800" smtClean="0">
                <a:solidFill>
                  <a:srgbClr val="000000"/>
                </a:solidFill>
              </a:rPr>
              <a:t>二、对应矩阵</a:t>
            </a:r>
          </a:p>
          <a:p>
            <a:pPr eaLnBrk="1" hangingPunct="1"/>
            <a:r>
              <a:rPr lang="zh-CN" altLang="en-US" sz="2800" smtClean="0">
                <a:solidFill>
                  <a:srgbClr val="000000"/>
                </a:solidFill>
              </a:rPr>
              <a:t>三、行、列轮廓</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150000"/>
              </a:lnSpc>
            </a:pPr>
            <a:r>
              <a:rPr lang="zh-CN" altLang="zh-CN" sz="2800" dirty="0">
                <a:solidFill>
                  <a:srgbClr val="000000"/>
                </a:solidFill>
                <a:latin typeface="Times New Roman" panose="02020603050405020304" pitchFamily="18" charset="0"/>
                <a:cs typeface="Times New Roman" panose="02020603050405020304" pitchFamily="18" charset="0"/>
              </a:rPr>
              <a:t>前二维对总惯量的累计贡献率为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，该</a:t>
            </a:r>
            <a:r>
              <a:rPr lang="zh-CN" altLang="zh-CN" sz="2800" dirty="0">
                <a:solidFill>
                  <a:srgbClr val="000000"/>
                </a:solidFill>
                <a:latin typeface="Times New Roman" panose="02020603050405020304" pitchFamily="18" charset="0"/>
                <a:cs typeface="Times New Roman" panose="02020603050405020304" pitchFamily="18" charset="0"/>
              </a:rPr>
              <a:t>值如很大，则说明所作的对应分析图几乎解释了</a:t>
            </a:r>
            <a:r>
              <a:rPr lang="zh-CN" altLang="en-US" sz="2800" dirty="0">
                <a:solidFill>
                  <a:srgbClr val="000000"/>
                </a:solidFill>
                <a:latin typeface="Times New Roman" panose="02020603050405020304" pitchFamily="18" charset="0"/>
                <a:cs typeface="Times New Roman" panose="02020603050405020304" pitchFamily="18" charset="0"/>
              </a:rPr>
              <a:t>列联表</a:t>
            </a:r>
            <a:r>
              <a:rPr lang="zh-CN" altLang="zh-CN" sz="2800" dirty="0">
                <a:solidFill>
                  <a:srgbClr val="000000"/>
                </a:solidFill>
                <a:latin typeface="Times New Roman" panose="02020603050405020304" pitchFamily="18" charset="0"/>
                <a:cs typeface="Times New Roman" panose="02020603050405020304" pitchFamily="18" charset="0"/>
              </a:rPr>
              <a:t>数据的所有变差。</a:t>
            </a:r>
            <a:endParaRPr lang="en-US" altLang="zh-CN" sz="28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solidFill>
                  <a:srgbClr val="000404"/>
                </a:solidFill>
                <a:latin typeface="Times New Roman" panose="02020603050405020304" pitchFamily="18" charset="0"/>
                <a:cs typeface="Times New Roman" panose="02020603050405020304" pitchFamily="18" charset="0"/>
              </a:rPr>
              <a:t>作图</a:t>
            </a:r>
            <a:r>
              <a:rPr lang="zh-CN" altLang="zh-CN" sz="2800" dirty="0">
                <a:solidFill>
                  <a:srgbClr val="000404"/>
                </a:solidFill>
                <a:latin typeface="Times New Roman" panose="02020603050405020304" pitchFamily="18" charset="0"/>
                <a:cs typeface="Times New Roman" panose="02020603050405020304" pitchFamily="18" charset="0"/>
              </a:rPr>
              <a:t>时</a:t>
            </a:r>
            <a:r>
              <a:rPr lang="zh-CN" altLang="zh-CN" sz="2800" dirty="0" smtClean="0">
                <a:solidFill>
                  <a:srgbClr val="000404"/>
                </a:solidFill>
                <a:latin typeface="Times New Roman" panose="02020603050405020304" pitchFamily="18" charset="0"/>
                <a:cs typeface="Times New Roman" panose="02020603050405020304" pitchFamily="18" charset="0"/>
              </a:rPr>
              <a:t>我们将</a:t>
            </a:r>
            <a:r>
              <a:rPr lang="zh-CN" altLang="zh-CN" sz="2800" dirty="0">
                <a:solidFill>
                  <a:srgbClr val="000404"/>
                </a:solidFill>
                <a:latin typeface="Times New Roman" panose="02020603050405020304" pitchFamily="18" charset="0"/>
                <a:cs typeface="Times New Roman" panose="02020603050405020304" pitchFamily="18" charset="0"/>
              </a:rPr>
              <a:t>第一维和第二维坐标轴画成是垂直的。如果还要取第三维坐标轴，则这三个维的坐标轴应作成彼此垂直。</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en-US" altLang="zh-CN" sz="2800" dirty="0">
              <a:solidFill>
                <a:srgbClr val="000404"/>
              </a:solidFill>
              <a:latin typeface="Times New Roman" panose="02020603050405020304" pitchFamily="18" charset="0"/>
              <a:cs typeface="Times New Roman" panose="02020603050405020304" pitchFamily="18" charset="0"/>
            </a:endParaRPr>
          </a:p>
          <a:p>
            <a:pPr marL="358775" indent="0">
              <a:buNone/>
            </a:pPr>
            <a:endParaRPr lang="zh-CN"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30</a:t>
            </a:fld>
            <a:endParaRPr lang="en-US" altLang="zh-CN"/>
          </a:p>
        </p:txBody>
      </p:sp>
      <p:graphicFrame>
        <p:nvGraphicFramePr>
          <p:cNvPr id="5" name="Object 9"/>
          <p:cNvGraphicFramePr>
            <a:graphicFrameLocks noChangeAspect="1"/>
          </p:cNvGraphicFramePr>
          <p:nvPr>
            <p:extLst>
              <p:ext uri="{D42A27DB-BD31-4B8C-83A1-F6EECF244321}">
                <p14:modId xmlns:p14="http://schemas.microsoft.com/office/powerpoint/2010/main" val="3397361557"/>
              </p:ext>
            </p:extLst>
          </p:nvPr>
        </p:nvGraphicFramePr>
        <p:xfrm>
          <a:off x="5759400" y="548680"/>
          <a:ext cx="2413000" cy="914400"/>
        </p:xfrm>
        <a:graphic>
          <a:graphicData uri="http://schemas.openxmlformats.org/presentationml/2006/ole">
            <mc:AlternateContent xmlns:mc="http://schemas.openxmlformats.org/markup-compatibility/2006">
              <mc:Choice xmlns:v="urn:schemas-microsoft-com:vml" Requires="v">
                <p:oleObj spid="_x0000_s35881" name="Equation" r:id="rId3" imgW="2412720" imgH="914400" progId="Equation.DSMT4">
                  <p:embed/>
                </p:oleObj>
              </mc:Choice>
              <mc:Fallback>
                <p:oleObj name="Equation" r:id="rId3" imgW="241272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00" y="548680"/>
                        <a:ext cx="2413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8954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rrowheads="1"/>
          </p:cNvSpPr>
          <p:nvPr>
            <p:ph type="title"/>
          </p:nvPr>
        </p:nvSpPr>
        <p:spPr/>
        <p:txBody>
          <a:bodyPr/>
          <a:lstStyle/>
          <a:p>
            <a:pPr eaLnBrk="1" hangingPunct="1"/>
            <a:r>
              <a:rPr lang="zh-CN" altLang="en-US" sz="4000" dirty="0" smtClean="0"/>
              <a:t>二、行（列）点之间的距离</a:t>
            </a:r>
          </a:p>
        </p:txBody>
      </p:sp>
      <p:sp>
        <p:nvSpPr>
          <p:cNvPr id="23556" name="Rectangle 3"/>
          <p:cNvSpPr>
            <a:spLocks noGrp="1" noRot="1" noChangeArrowheads="1"/>
          </p:cNvSpPr>
          <p:nvPr>
            <p:ph type="body" idx="1"/>
          </p:nvPr>
        </p:nvSpPr>
        <p:spPr/>
        <p:txBody>
          <a:bodyPr/>
          <a:lstStyle/>
          <a:p>
            <a:pPr>
              <a:lnSpc>
                <a:spcPct val="150000"/>
              </a:lnSpc>
            </a:pPr>
            <a:r>
              <a:rPr lang="zh-CN" altLang="en-US" sz="2800" dirty="0" smtClean="0">
                <a:solidFill>
                  <a:srgbClr val="000000"/>
                </a:solidFill>
                <a:latin typeface="Times New Roman" panose="02020603050405020304" pitchFamily="18" charset="0"/>
                <a:cs typeface="Times New Roman" panose="02020603050405020304" pitchFamily="18" charset="0"/>
              </a:rPr>
              <a:t>在累计贡献率</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足够大的对应分析图中，</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rPr>
              <a:t>如果</a:t>
            </a:r>
            <a:r>
              <a:rPr lang="zh-CN" altLang="zh-CN" sz="2800" dirty="0">
                <a:solidFill>
                  <a:srgbClr val="000000"/>
                </a:solidFill>
              </a:rPr>
              <a:t>两个行（列）点</a:t>
            </a:r>
            <a:r>
              <a:rPr lang="zh-CN" altLang="en-US" sz="2800" dirty="0">
                <a:solidFill>
                  <a:srgbClr val="000000"/>
                </a:solidFill>
              </a:rPr>
              <a:t>越</a:t>
            </a:r>
            <a:r>
              <a:rPr lang="zh-CN" altLang="zh-CN" sz="2800" dirty="0">
                <a:solidFill>
                  <a:srgbClr val="000000"/>
                </a:solidFill>
              </a:rPr>
              <a:t>接近</a:t>
            </a:r>
            <a:r>
              <a:rPr lang="zh-CN" altLang="en-US" sz="2800" dirty="0" smtClean="0">
                <a:solidFill>
                  <a:srgbClr val="000000"/>
                </a:solidFill>
              </a:rPr>
              <a:t>（远离</a:t>
            </a:r>
            <a:r>
              <a:rPr lang="zh-CN" altLang="en-US" sz="2800" dirty="0">
                <a:solidFill>
                  <a:srgbClr val="000000"/>
                </a:solidFill>
              </a:rPr>
              <a:t>）</a:t>
            </a:r>
            <a:r>
              <a:rPr lang="zh-CN" altLang="zh-CN" sz="2800" dirty="0">
                <a:solidFill>
                  <a:srgbClr val="000000"/>
                </a:solidFill>
              </a:rPr>
              <a:t>，则表明相应的两个行（列）轮廓</a:t>
            </a:r>
            <a:r>
              <a:rPr lang="zh-CN" altLang="en-US" sz="2800" dirty="0">
                <a:solidFill>
                  <a:srgbClr val="000000"/>
                </a:solidFill>
              </a:rPr>
              <a:t>越</a:t>
            </a:r>
            <a:r>
              <a:rPr lang="zh-CN" altLang="en-US" sz="2800">
                <a:solidFill>
                  <a:srgbClr val="000000"/>
                </a:solidFill>
              </a:rPr>
              <a:t>相似</a:t>
            </a:r>
            <a:r>
              <a:rPr lang="zh-CN" altLang="en-US" sz="2800" smtClean="0">
                <a:solidFill>
                  <a:srgbClr val="000000"/>
                </a:solidFill>
              </a:rPr>
              <a:t>（不</a:t>
            </a:r>
            <a:r>
              <a:rPr lang="zh-CN" altLang="en-US" sz="2800" dirty="0">
                <a:solidFill>
                  <a:srgbClr val="000000"/>
                </a:solidFill>
              </a:rPr>
              <a:t>相似）</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zh-CN" sz="2800" dirty="0" smtClean="0">
                <a:solidFill>
                  <a:srgbClr val="000000"/>
                </a:solidFill>
              </a:rPr>
              <a:t>对应分析</a:t>
            </a:r>
            <a:r>
              <a:rPr lang="zh-CN" altLang="zh-CN" sz="2800" dirty="0">
                <a:solidFill>
                  <a:srgbClr val="000000"/>
                </a:solidFill>
              </a:rPr>
              <a:t>图中行（列）点的方位是富有意义的，而行点与列点之间的距离并没有意义。</a:t>
            </a:r>
            <a:endParaRPr lang="zh-CN" altLang="en-US" sz="2800" dirty="0">
              <a:solidFill>
                <a:srgbClr val="000000"/>
              </a:solidFill>
            </a:endParaRPr>
          </a:p>
          <a:p>
            <a:pPr eaLnBrk="1" hangingPunct="1">
              <a:lnSpc>
                <a:spcPct val="15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3554" name="Object 4"/>
          <p:cNvGraphicFramePr>
            <a:graphicFrameLocks noChangeAspect="1"/>
          </p:cNvGraphicFramePr>
          <p:nvPr>
            <p:extLst>
              <p:ext uri="{D42A27DB-BD31-4B8C-83A1-F6EECF244321}">
                <p14:modId xmlns:p14="http://schemas.microsoft.com/office/powerpoint/2010/main" val="667743864"/>
              </p:ext>
            </p:extLst>
          </p:nvPr>
        </p:nvGraphicFramePr>
        <p:xfrm>
          <a:off x="2915816" y="1887872"/>
          <a:ext cx="2425700" cy="914400"/>
        </p:xfrm>
        <a:graphic>
          <a:graphicData uri="http://schemas.openxmlformats.org/presentationml/2006/ole">
            <mc:AlternateContent xmlns:mc="http://schemas.openxmlformats.org/markup-compatibility/2006">
              <mc:Choice xmlns:v="urn:schemas-microsoft-com:vml" Requires="v">
                <p:oleObj spid="_x0000_s23787" name="Equation" r:id="rId3" imgW="2425680" imgH="914400" progId="Equation.DSMT4">
                  <p:embed/>
                </p:oleObj>
              </mc:Choice>
              <mc:Fallback>
                <p:oleObj name="Equation" r:id="rId3" imgW="2425680" imgH="914400" progId="Equation.DSMT4">
                  <p:embed/>
                  <p:pic>
                    <p:nvPicPr>
                      <p:cNvPr id="0" name="Object 4"/>
                      <p:cNvPicPr>
                        <a:picLocks noChangeAspect="1" noChangeArrowheads="1"/>
                      </p:cNvPicPr>
                      <p:nvPr/>
                    </p:nvPicPr>
                    <p:blipFill>
                      <a:blip r:embed="rId4"/>
                      <a:srcRect/>
                      <a:stretch>
                        <a:fillRect/>
                      </a:stretch>
                    </p:blipFill>
                    <p:spPr bwMode="auto">
                      <a:xfrm>
                        <a:off x="2915816" y="1887872"/>
                        <a:ext cx="24257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r>
              <a:rPr lang="zh-CN" altLang="en-US" sz="4000" smtClean="0"/>
              <a:t>三、行点和列点相近的意涵</a:t>
            </a:r>
          </a:p>
        </p:txBody>
      </p:sp>
      <p:sp>
        <p:nvSpPr>
          <p:cNvPr id="35843" name="Rectangle 3"/>
          <p:cNvSpPr>
            <a:spLocks noGrp="1" noRot="1" noChangeArrowheads="1"/>
          </p:cNvSpPr>
          <p:nvPr>
            <p:ph type="body" idx="1"/>
          </p:nvPr>
        </p:nvSpPr>
        <p:spPr/>
        <p:txBody>
          <a:bodyPr/>
          <a:lstStyle/>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如果对应分析图上第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个行点和第</a:t>
            </a:r>
            <a:r>
              <a:rPr lang="en-US" altLang="zh-CN" sz="2400" i="1"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个列点相近，即有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lnSpc>
                <a:spcPct val="200000"/>
              </a:lnSpc>
            </a:pPr>
            <a:r>
              <a:rPr lang="zh-CN" altLang="en-US" sz="2400" dirty="0" smtClean="0">
                <a:solidFill>
                  <a:srgbClr val="000000"/>
                </a:solidFill>
                <a:latin typeface="Times New Roman" panose="02020603050405020304" pitchFamily="18" charset="0"/>
                <a:cs typeface="Times New Roman" panose="02020603050405020304" pitchFamily="18" charset="0"/>
              </a:rPr>
              <a:t>则在</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足够</a:t>
            </a:r>
            <a:r>
              <a:rPr lang="zh-CN" altLang="zh-CN" sz="2400" dirty="0">
                <a:solidFill>
                  <a:srgbClr val="000000"/>
                </a:solidFill>
                <a:latin typeface="Times New Roman" panose="02020603050405020304" pitchFamily="18" charset="0"/>
                <a:cs typeface="Times New Roman" panose="02020603050405020304" pitchFamily="18" charset="0"/>
              </a:rPr>
              <a:t>大的条件下</a:t>
            </a:r>
            <a:r>
              <a:rPr lang="zh-CN" altLang="zh-CN" sz="2400" dirty="0" smtClean="0">
                <a:solidFill>
                  <a:srgbClr val="000000"/>
                </a:solidFill>
                <a:latin typeface="Times New Roman" panose="02020603050405020304" pitchFamily="18" charset="0"/>
                <a:cs typeface="Times New Roman" panose="02020603050405020304" pitchFamily="18" charset="0"/>
              </a:rPr>
              <a:t>，有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945311946"/>
              </p:ext>
            </p:extLst>
          </p:nvPr>
        </p:nvGraphicFramePr>
        <p:xfrm>
          <a:off x="3242677" y="2371331"/>
          <a:ext cx="2474913" cy="482600"/>
        </p:xfrm>
        <a:graphic>
          <a:graphicData uri="http://schemas.openxmlformats.org/presentationml/2006/ole">
            <mc:AlternateContent xmlns:mc="http://schemas.openxmlformats.org/markup-compatibility/2006">
              <mc:Choice xmlns:v="urn:schemas-microsoft-com:vml" Requires="v">
                <p:oleObj spid="_x0000_s32003" name="Equation" r:id="rId3" imgW="2463480" imgH="482400" progId="Equation.DSMT4">
                  <p:embed/>
                </p:oleObj>
              </mc:Choice>
              <mc:Fallback>
                <p:oleObj name="Equation" r:id="rId3" imgW="2463480" imgH="482400" progId="Equation.DSMT4">
                  <p:embed/>
                  <p:pic>
                    <p:nvPicPr>
                      <p:cNvPr id="0" name="Object 1"/>
                      <p:cNvPicPr>
                        <a:picLocks noChangeAspect="1" noChangeArrowheads="1"/>
                      </p:cNvPicPr>
                      <p:nvPr/>
                    </p:nvPicPr>
                    <p:blipFill>
                      <a:blip r:embed="rId4"/>
                      <a:srcRect/>
                      <a:stretch>
                        <a:fillRect/>
                      </a:stretch>
                    </p:blipFill>
                    <p:spPr bwMode="auto">
                      <a:xfrm>
                        <a:off x="3242677" y="2371331"/>
                        <a:ext cx="24749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8317307"/>
              </p:ext>
            </p:extLst>
          </p:nvPr>
        </p:nvGraphicFramePr>
        <p:xfrm>
          <a:off x="1403648" y="2852738"/>
          <a:ext cx="2117725" cy="803275"/>
        </p:xfrm>
        <a:graphic>
          <a:graphicData uri="http://schemas.openxmlformats.org/presentationml/2006/ole">
            <mc:AlternateContent xmlns:mc="http://schemas.openxmlformats.org/markup-compatibility/2006">
              <mc:Choice xmlns:v="urn:schemas-microsoft-com:vml" Requires="v">
                <p:oleObj spid="_x0000_s32004" name="Equation" r:id="rId5" imgW="2108160" imgH="812520" progId="Equation.DSMT4">
                  <p:embed/>
                </p:oleObj>
              </mc:Choice>
              <mc:Fallback>
                <p:oleObj name="Equation" r:id="rId5" imgW="2108160" imgH="812520" progId="Equation.DSMT4">
                  <p:embed/>
                  <p:pic>
                    <p:nvPicPr>
                      <p:cNvPr id="0" name="Object 3"/>
                      <p:cNvPicPr>
                        <a:picLocks noChangeAspect="1" noChangeArrowheads="1"/>
                      </p:cNvPicPr>
                      <p:nvPr/>
                    </p:nvPicPr>
                    <p:blipFill>
                      <a:blip r:embed="rId6"/>
                      <a:srcRect/>
                      <a:stretch>
                        <a:fillRect/>
                      </a:stretch>
                    </p:blipFill>
                    <p:spPr bwMode="auto">
                      <a:xfrm>
                        <a:off x="1403648" y="2852738"/>
                        <a:ext cx="211772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652049949"/>
              </p:ext>
            </p:extLst>
          </p:nvPr>
        </p:nvGraphicFramePr>
        <p:xfrm>
          <a:off x="2805113" y="3637632"/>
          <a:ext cx="3490912" cy="1879600"/>
        </p:xfrm>
        <a:graphic>
          <a:graphicData uri="http://schemas.openxmlformats.org/presentationml/2006/ole">
            <mc:AlternateContent xmlns:mc="http://schemas.openxmlformats.org/markup-compatibility/2006">
              <mc:Choice xmlns:v="urn:schemas-microsoft-com:vml" Requires="v">
                <p:oleObj spid="_x0000_s32005" name="Equation" r:id="rId7" imgW="3454200" imgH="1879560" progId="Equation.DSMT4">
                  <p:embed/>
                </p:oleObj>
              </mc:Choice>
              <mc:Fallback>
                <p:oleObj name="Equation" r:id="rId7" imgW="3454200" imgH="1879560" progId="Equation.DSMT4">
                  <p:embed/>
                  <p:pic>
                    <p:nvPicPr>
                      <p:cNvPr id="0" name="Object 5"/>
                      <p:cNvPicPr>
                        <a:picLocks noChangeAspect="1" noChangeArrowheads="1"/>
                      </p:cNvPicPr>
                      <p:nvPr/>
                    </p:nvPicPr>
                    <p:blipFill>
                      <a:blip r:embed="rId8"/>
                      <a:srcRect/>
                      <a:stretch>
                        <a:fillRect/>
                      </a:stretch>
                    </p:blipFill>
                    <p:spPr bwMode="auto">
                      <a:xfrm>
                        <a:off x="2805113" y="3637632"/>
                        <a:ext cx="3490912"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332DB195-AE47-4669-B8F0-F4B01D5DE511}" type="slidenum">
              <a:rPr lang="en-US" altLang="zh-CN"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可见，如果一个行点和一个列点相近，则表明行、列两个变量的相应类别组合发生的实际频数（</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i="1" baseline="-25000" dirty="0" err="1">
                <a:solidFill>
                  <a:srgbClr val="000000"/>
                </a:solidFill>
                <a:latin typeface="Times New Roman" panose="02020603050405020304" pitchFamily="18" charset="0"/>
                <a:cs typeface="Times New Roman" panose="02020603050405020304" pitchFamily="18" charset="0"/>
              </a:rPr>
              <a:t>ij</a:t>
            </a:r>
            <a:r>
              <a:rPr lang="zh-CN" altLang="zh-CN" sz="2800" dirty="0">
                <a:solidFill>
                  <a:srgbClr val="000000"/>
                </a:solidFill>
                <a:latin typeface="Times New Roman" panose="02020603050405020304" pitchFamily="18" charset="0"/>
                <a:cs typeface="Times New Roman" panose="02020603050405020304" pitchFamily="18" charset="0"/>
              </a:rPr>
              <a:t>）一般会高于这两个变量相互独立情形下的期望频数</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也就意味着该行类别与该列类别相关联</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一般地，对于相近的行点和列点，它们离原点越远，其关联性就越强，也就是其类别组合的实际频数越是明显高于两变量独立情形下的期望频数。如果它们都在原点附近，则其关联性一般较弱、甚至可能几乎无关联性。</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33</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3799495"/>
              </p:ext>
            </p:extLst>
          </p:nvPr>
        </p:nvGraphicFramePr>
        <p:xfrm>
          <a:off x="1115616" y="1988840"/>
          <a:ext cx="1066800" cy="469900"/>
        </p:xfrm>
        <a:graphic>
          <a:graphicData uri="http://schemas.openxmlformats.org/presentationml/2006/ole">
            <mc:AlternateContent xmlns:mc="http://schemas.openxmlformats.org/markup-compatibility/2006">
              <mc:Choice xmlns:v="urn:schemas-microsoft-com:vml" Requires="v">
                <p:oleObj spid="_x0000_s36902" name="Equation" r:id="rId3" imgW="1066680" imgH="469800" progId="Equation.DSMT4">
                  <p:embed/>
                </p:oleObj>
              </mc:Choice>
              <mc:Fallback>
                <p:oleObj name="Equation" r:id="rId3" imgW="1066680" imgH="469800" progId="Equation.DSMT4">
                  <p:embed/>
                  <p:pic>
                    <p:nvPicPr>
                      <p:cNvPr id="0" name="Object 1"/>
                      <p:cNvPicPr>
                        <a:picLocks noChangeAspect="1" noChangeArrowheads="1"/>
                      </p:cNvPicPr>
                      <p:nvPr/>
                    </p:nvPicPr>
                    <p:blipFill>
                      <a:blip r:embed="rId4"/>
                      <a:srcRect/>
                      <a:stretch>
                        <a:fillRect/>
                      </a:stretch>
                    </p:blipFill>
                    <p:spPr bwMode="auto">
                      <a:xfrm>
                        <a:off x="1115616" y="1988840"/>
                        <a:ext cx="1066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6672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01625" y="609600"/>
            <a:ext cx="8540750" cy="45719"/>
          </a:xfrm>
        </p:spPr>
        <p:txBody>
          <a:bodyPr/>
          <a:lstStyle/>
          <a:p>
            <a:endParaRPr lang="zh-CN" altLang="en-US" sz="4000" dirty="0" smtClean="0"/>
          </a:p>
        </p:txBody>
      </p:sp>
      <p:sp>
        <p:nvSpPr>
          <p:cNvPr id="36867" name="内容占位符 2"/>
          <p:cNvSpPr>
            <a:spLocks noGrp="1"/>
          </p:cNvSpPr>
          <p:nvPr>
            <p:ph idx="1"/>
          </p:nvPr>
        </p:nvSpPr>
        <p:spPr>
          <a:xfrm>
            <a:off x="301625" y="655319"/>
            <a:ext cx="8540750" cy="5443856"/>
          </a:xfrm>
        </p:spPr>
        <p:txBody>
          <a:bodyPr/>
          <a:lstStyle/>
          <a:p>
            <a:r>
              <a:rPr lang="zh-CN" altLang="en-US" sz="2800" dirty="0" smtClean="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9.5.1</a:t>
            </a:r>
            <a:r>
              <a:rPr lang="zh-CN" altLang="en-US" sz="2800" dirty="0" smtClean="0">
                <a:solidFill>
                  <a:srgbClr val="000000"/>
                </a:solidFill>
                <a:latin typeface="Times New Roman" panose="02020603050405020304" pitchFamily="18" charset="0"/>
                <a:cs typeface="Times New Roman" panose="02020603050405020304" pitchFamily="18" charset="0"/>
              </a:rPr>
              <a:t>   在例</a:t>
            </a:r>
            <a:r>
              <a:rPr lang="en-US" altLang="zh-CN" sz="2800" dirty="0" smtClean="0">
                <a:solidFill>
                  <a:srgbClr val="000000"/>
                </a:solidFill>
                <a:latin typeface="Times New Roman" panose="02020603050405020304" pitchFamily="18" charset="0"/>
                <a:cs typeface="Times New Roman" panose="02020603050405020304" pitchFamily="18" charset="0"/>
              </a:rPr>
              <a:t>9.2.1</a:t>
            </a:r>
            <a:r>
              <a:rPr lang="zh-CN" altLang="en-US" sz="2800" dirty="0" smtClean="0">
                <a:solidFill>
                  <a:srgbClr val="000000"/>
                </a:solidFill>
                <a:latin typeface="Times New Roman" panose="02020603050405020304" pitchFamily="18" charset="0"/>
                <a:cs typeface="Times New Roman" panose="02020603050405020304" pitchFamily="18" charset="0"/>
              </a:rPr>
              <a:t>中，总惯量的</a:t>
            </a:r>
            <a:r>
              <a:rPr lang="en-US" altLang="zh-CN" sz="2800" dirty="0" smtClean="0">
                <a:solidFill>
                  <a:srgbClr val="000000"/>
                </a:solidFill>
                <a:latin typeface="Times New Roman" panose="02020603050405020304" pitchFamily="18" charset="0"/>
                <a:cs typeface="Times New Roman" panose="02020603050405020304" pitchFamily="18" charset="0"/>
              </a:rPr>
              <a:t>94.75%</a:t>
            </a:r>
            <a:r>
              <a:rPr lang="zh-CN" altLang="en-US" sz="2800" dirty="0" smtClean="0">
                <a:solidFill>
                  <a:srgbClr val="000000"/>
                </a:solidFill>
                <a:latin typeface="Times New Roman" panose="02020603050405020304" pitchFamily="18" charset="0"/>
                <a:cs typeface="Times New Roman" panose="02020603050405020304" pitchFamily="18" charset="0"/>
              </a:rPr>
              <a:t>可由第一维来解释，前二维解释了高达</a:t>
            </a:r>
            <a:r>
              <a:rPr lang="en-US" altLang="zh-CN" sz="2800" dirty="0" smtClean="0">
                <a:solidFill>
                  <a:srgbClr val="000000"/>
                </a:solidFill>
                <a:latin typeface="Times New Roman" panose="02020603050405020304" pitchFamily="18" charset="0"/>
                <a:cs typeface="Times New Roman" panose="02020603050405020304" pitchFamily="18" charset="0"/>
              </a:rPr>
              <a:t>99.76%</a:t>
            </a:r>
            <a:r>
              <a:rPr lang="zh-CN" altLang="en-US" sz="2800" dirty="0" smtClean="0">
                <a:solidFill>
                  <a:srgbClr val="000000"/>
                </a:solidFill>
                <a:latin typeface="Times New Roman" panose="02020603050405020304" pitchFamily="18" charset="0"/>
                <a:cs typeface="Times New Roman" panose="02020603050405020304" pitchFamily="18" charset="0"/>
              </a:rPr>
              <a:t>的总惯量，几乎解释了列联表数据的所有变差。</a:t>
            </a:r>
            <a:endParaRPr lang="zh-CN" altLang="en-US" sz="28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34</a:t>
            </a:fld>
            <a:endParaRPr lang="en-US" altLang="zh-CN"/>
          </a:p>
        </p:txBody>
      </p:sp>
      <p:pic>
        <p:nvPicPr>
          <p:cNvPr id="3" name="图片 2"/>
          <p:cNvPicPr>
            <a:picLocks noChangeAspect="1"/>
          </p:cNvPicPr>
          <p:nvPr/>
        </p:nvPicPr>
        <p:blipFill>
          <a:blip r:embed="rId2"/>
          <a:stretch>
            <a:fillRect/>
          </a:stretch>
        </p:blipFill>
        <p:spPr>
          <a:xfrm>
            <a:off x="393065" y="2204864"/>
            <a:ext cx="8427407" cy="261582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35</a:t>
            </a:fld>
            <a:endParaRPr lang="en-US" altLang="zh-CN"/>
          </a:p>
        </p:txBody>
      </p:sp>
      <p:pic>
        <p:nvPicPr>
          <p:cNvPr id="5" name="图片 4"/>
          <p:cNvPicPr>
            <a:picLocks noChangeAspect="1"/>
          </p:cNvPicPr>
          <p:nvPr/>
        </p:nvPicPr>
        <p:blipFill>
          <a:blip r:embed="rId2"/>
          <a:stretch>
            <a:fillRect/>
          </a:stretch>
        </p:blipFill>
        <p:spPr>
          <a:xfrm>
            <a:off x="2185987" y="1047750"/>
            <a:ext cx="4772025" cy="4762500"/>
          </a:xfrm>
          <a:prstGeom prst="rect">
            <a:avLst/>
          </a:prstGeom>
        </p:spPr>
      </p:pic>
    </p:spTree>
    <p:extLst>
      <p:ext uri="{BB962C8B-B14F-4D97-AF65-F5344CB8AC3E}">
        <p14:creationId xmlns:p14="http://schemas.microsoft.com/office/powerpoint/2010/main" val="348525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endParaRPr lang="zh-CN" altLang="zh-CN" sz="4000" smtClean="0"/>
          </a:p>
        </p:txBody>
      </p:sp>
      <p:sp>
        <p:nvSpPr>
          <p:cNvPr id="38915" name="Rectangle 3"/>
          <p:cNvSpPr>
            <a:spLocks noGrp="1" noRot="1" noChangeArrowheads="1"/>
          </p:cNvSpPr>
          <p:nvPr>
            <p:ph type="body" idx="1"/>
          </p:nvPr>
        </p:nvSpPr>
        <p:spPr/>
        <p:txBody>
          <a:bodyPr/>
          <a:lstStyle/>
          <a:p>
            <a:pPr eaLnBrk="1" hangingPunct="1"/>
            <a:endParaRPr lang="zh-CN" altLang="zh-CN" sz="2800" smtClean="0"/>
          </a:p>
        </p:txBody>
      </p:sp>
      <p:sp>
        <p:nvSpPr>
          <p:cNvPr id="38916" name="Rectangle 5"/>
          <p:cNvSpPr>
            <a:spLocks noChangeArrowheads="1"/>
          </p:cNvSpPr>
          <p:nvPr/>
        </p:nvSpPr>
        <p:spPr bwMode="auto">
          <a:xfrm>
            <a:off x="250825" y="682848"/>
            <a:ext cx="803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9.5.2   </a:t>
            </a:r>
            <a:r>
              <a:rPr lang="zh-CN" altLang="en-US" dirty="0">
                <a:solidFill>
                  <a:srgbClr val="7030A0"/>
                </a:solidFill>
                <a:latin typeface="黑体" panose="02010600030101010101" pitchFamily="2" charset="-122"/>
                <a:ea typeface="黑体" panose="02010600030101010101" pitchFamily="2" charset="-122"/>
                <a:cs typeface="Times New Roman" panose="02020603050405020304" pitchFamily="18" charset="0"/>
              </a:rPr>
              <a:t>行点和列点靠近的分类组合频数及行、列独立情形下的频数期望值</a:t>
            </a:r>
          </a:p>
        </p:txBody>
      </p:sp>
      <p:graphicFrame>
        <p:nvGraphicFramePr>
          <p:cNvPr id="8" name="表格 7"/>
          <p:cNvGraphicFramePr>
            <a:graphicFrameLocks noGrp="1"/>
          </p:cNvGraphicFramePr>
          <p:nvPr>
            <p:extLst>
              <p:ext uri="{D42A27DB-BD31-4B8C-83A1-F6EECF244321}">
                <p14:modId xmlns:p14="http://schemas.microsoft.com/office/powerpoint/2010/main" val="354529788"/>
              </p:ext>
            </p:extLst>
          </p:nvPr>
        </p:nvGraphicFramePr>
        <p:xfrm>
          <a:off x="323850" y="1124744"/>
          <a:ext cx="8496299" cy="4212115"/>
        </p:xfrm>
        <a:graphic>
          <a:graphicData uri="http://schemas.openxmlformats.org/drawingml/2006/table">
            <a:tbl>
              <a:tblPr/>
              <a:tblGrid>
                <a:gridCol w="1477872">
                  <a:extLst>
                    <a:ext uri="{9D8B030D-6E8A-4147-A177-3AD203B41FA5}">
                      <a16:colId xmlns:a16="http://schemas.microsoft.com/office/drawing/2014/main" val="20000"/>
                    </a:ext>
                  </a:extLst>
                </a:gridCol>
                <a:gridCol w="1439702">
                  <a:extLst>
                    <a:ext uri="{9D8B030D-6E8A-4147-A177-3AD203B41FA5}">
                      <a16:colId xmlns:a16="http://schemas.microsoft.com/office/drawing/2014/main" val="20001"/>
                    </a:ext>
                  </a:extLst>
                </a:gridCol>
                <a:gridCol w="1115745">
                  <a:extLst>
                    <a:ext uri="{9D8B030D-6E8A-4147-A177-3AD203B41FA5}">
                      <a16:colId xmlns:a16="http://schemas.microsoft.com/office/drawing/2014/main" val="20002"/>
                    </a:ext>
                  </a:extLst>
                </a:gridCol>
                <a:gridCol w="1115745">
                  <a:extLst>
                    <a:ext uri="{9D8B030D-6E8A-4147-A177-3AD203B41FA5}">
                      <a16:colId xmlns:a16="http://schemas.microsoft.com/office/drawing/2014/main" val="20003"/>
                    </a:ext>
                  </a:extLst>
                </a:gridCol>
                <a:gridCol w="1115745">
                  <a:extLst>
                    <a:ext uri="{9D8B030D-6E8A-4147-A177-3AD203B41FA5}">
                      <a16:colId xmlns:a16="http://schemas.microsoft.com/office/drawing/2014/main" val="20004"/>
                    </a:ext>
                  </a:extLst>
                </a:gridCol>
                <a:gridCol w="1115745">
                  <a:extLst>
                    <a:ext uri="{9D8B030D-6E8A-4147-A177-3AD203B41FA5}">
                      <a16:colId xmlns:a16="http://schemas.microsoft.com/office/drawing/2014/main" val="20005"/>
                    </a:ext>
                  </a:extLst>
                </a:gridCol>
                <a:gridCol w="1115745">
                  <a:extLst>
                    <a:ext uri="{9D8B030D-6E8A-4147-A177-3AD203B41FA5}">
                      <a16:colId xmlns:a16="http://schemas.microsoft.com/office/drawing/2014/main" val="20006"/>
                    </a:ext>
                  </a:extLst>
                </a:gridCol>
              </a:tblGrid>
              <a:tr h="696119">
                <a:tc>
                  <a:txBody>
                    <a:bodyPr/>
                    <a:lstStyle/>
                    <a:p>
                      <a:pPr algn="ctr">
                        <a:lnSpc>
                          <a:spcPct val="150000"/>
                        </a:lnSpc>
                        <a:spcAft>
                          <a:spcPts val="0"/>
                        </a:spcAft>
                      </a:pPr>
                      <a:endParaRPr lang="en-US" sz="1600" kern="100" dirty="0">
                        <a:solidFill>
                          <a:srgbClr val="000000"/>
                        </a:solidFill>
                        <a:latin typeface="Times New Roman"/>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altLang="en-US" sz="1600" kern="100" dirty="0" smtClean="0">
                          <a:solidFill>
                            <a:srgbClr val="000000"/>
                          </a:solidFill>
                          <a:latin typeface="Times New Roman"/>
                          <a:ea typeface="宋体"/>
                          <a:cs typeface="Times New Roman"/>
                        </a:rPr>
                        <a:t>父母</a:t>
                      </a:r>
                      <a:r>
                        <a:rPr lang="zh-CN" sz="1600" kern="100" dirty="0" smtClean="0">
                          <a:solidFill>
                            <a:srgbClr val="000000"/>
                          </a:solidFill>
                          <a:latin typeface="Times New Roman"/>
                          <a:ea typeface="宋体"/>
                          <a:cs typeface="Times New Roman"/>
                        </a:rPr>
                        <a:t>社会</a:t>
                      </a:r>
                      <a:endParaRPr lang="en-US" altLang="zh-CN" sz="1600" kern="100" dirty="0" smtClean="0">
                        <a:solidFill>
                          <a:srgbClr val="000000"/>
                        </a:solidFill>
                        <a:latin typeface="Times New Roman"/>
                        <a:ea typeface="宋体"/>
                        <a:cs typeface="Times New Roman"/>
                      </a:endParaRPr>
                    </a:p>
                    <a:p>
                      <a:pPr algn="ctr">
                        <a:lnSpc>
                          <a:spcPct val="150000"/>
                        </a:lnSpc>
                        <a:spcAft>
                          <a:spcPts val="0"/>
                        </a:spcAft>
                      </a:pPr>
                      <a:r>
                        <a:rPr lang="zh-CN" sz="1600" kern="100" dirty="0" smtClean="0">
                          <a:solidFill>
                            <a:srgbClr val="000000"/>
                          </a:solidFill>
                          <a:latin typeface="Times New Roman"/>
                          <a:ea typeface="宋体"/>
                          <a:cs typeface="Times New Roman"/>
                        </a:rPr>
                        <a:t>经济</a:t>
                      </a:r>
                      <a:r>
                        <a:rPr lang="zh-CN" altLang="en-US" sz="1600" kern="100" dirty="0" smtClean="0">
                          <a:solidFill>
                            <a:srgbClr val="000000"/>
                          </a:solidFill>
                          <a:latin typeface="Times New Roman"/>
                          <a:ea typeface="宋体"/>
                          <a:cs typeface="Times New Roman"/>
                        </a:rPr>
                        <a:t>地位</a:t>
                      </a:r>
                      <a:endParaRPr lang="zh-CN" sz="1600" kern="100" dirty="0">
                        <a:solidFill>
                          <a:srgbClr val="000000"/>
                        </a:solidFill>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A</a:t>
                      </a:r>
                      <a:r>
                        <a:rPr lang="zh-CN" sz="1600" kern="100">
                          <a:solidFill>
                            <a:srgbClr val="000000"/>
                          </a:solidFill>
                          <a:latin typeface="Times New Roman"/>
                          <a:ea typeface="宋体"/>
                          <a:cs typeface="Times New Roman"/>
                        </a:rPr>
                        <a:t>（高）</a:t>
                      </a: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B</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dirty="0">
                          <a:solidFill>
                            <a:srgbClr val="000000"/>
                          </a:solidFill>
                          <a:latin typeface="Times New Roman"/>
                          <a:ea typeface="宋体"/>
                          <a:cs typeface="Times New Roman"/>
                        </a:rPr>
                        <a:t>C</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D</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E</a:t>
                      </a:r>
                      <a:r>
                        <a:rPr lang="zh-CN" sz="1600" kern="100">
                          <a:solidFill>
                            <a:srgbClr val="000000"/>
                          </a:solidFill>
                          <a:latin typeface="Times New Roman"/>
                          <a:ea typeface="宋体"/>
                          <a:cs typeface="Times New Roman"/>
                        </a:rPr>
                        <a:t>（低）</a:t>
                      </a: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6119">
                <a:tc>
                  <a:txBody>
                    <a:bodyPr/>
                    <a:lstStyle/>
                    <a:p>
                      <a:pPr algn="just">
                        <a:lnSpc>
                          <a:spcPct val="150000"/>
                        </a:lnSpc>
                        <a:spcAft>
                          <a:spcPts val="0"/>
                        </a:spcAft>
                      </a:pPr>
                      <a:r>
                        <a:rPr lang="zh-CN" sz="1600" kern="100" dirty="0" smtClean="0">
                          <a:solidFill>
                            <a:srgbClr val="000000"/>
                          </a:solidFill>
                          <a:latin typeface="Times New Roman"/>
                          <a:ea typeface="宋体"/>
                          <a:cs typeface="Times New Roman"/>
                        </a:rPr>
                        <a:t>心理健康状况</a:t>
                      </a:r>
                      <a:endParaRPr lang="zh-CN" sz="1600" kern="100" dirty="0">
                        <a:solidFill>
                          <a:srgbClr val="000000"/>
                        </a:solidFill>
                        <a:latin typeface="Times New Roman"/>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600" kern="100">
                        <a:solidFill>
                          <a:srgbClr val="000000"/>
                        </a:solidFill>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0</a:t>
                      </a:r>
                      <a:r>
                        <a:rPr lang="zh-CN" sz="1600" kern="100">
                          <a:solidFill>
                            <a:srgbClr val="000000"/>
                          </a:solidFill>
                          <a:latin typeface="Times New Roman"/>
                          <a:ea typeface="宋体"/>
                          <a:cs typeface="Times New Roman"/>
                        </a:rPr>
                        <a:t>（好）</a:t>
                      </a: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121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93.8</a:t>
                      </a:r>
                      <a:r>
                        <a:rPr lang="zh-CN" sz="1600" kern="100" dirty="0">
                          <a:solidFill>
                            <a:srgbClr val="000000"/>
                          </a:solidFill>
                          <a:latin typeface="Times New Roman"/>
                          <a:ea typeface="宋体"/>
                          <a:cs typeface="Times New Roman"/>
                        </a:rPr>
                        <a:t>）</a:t>
                      </a: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57</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72</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36</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21</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1</a:t>
                      </a:r>
                      <a:r>
                        <a:rPr lang="zh-CN" sz="1600" kern="100">
                          <a:solidFill>
                            <a:srgbClr val="000000"/>
                          </a:solidFill>
                          <a:latin typeface="Times New Roman"/>
                          <a:ea typeface="宋体"/>
                          <a:cs typeface="Times New Roman"/>
                        </a:rPr>
                        <a:t>（轻微症状形成）</a:t>
                      </a: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188</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105</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104.1</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141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139.3</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97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2</a:t>
                      </a:r>
                      <a:r>
                        <a:rPr lang="zh-CN" sz="1600" kern="100">
                          <a:solidFill>
                            <a:srgbClr val="000000"/>
                          </a:solidFill>
                          <a:latin typeface="Times New Roman"/>
                          <a:ea typeface="宋体"/>
                          <a:cs typeface="Times New Roman"/>
                        </a:rPr>
                        <a:t>（中等症状形成）</a:t>
                      </a: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112</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65</a:t>
                      </a:r>
                      <a:r>
                        <a:rPr lang="zh-CN" sz="1600" kern="100">
                          <a:solidFill>
                            <a:srgbClr val="000000"/>
                          </a:solidFill>
                          <a:latin typeface="Times New Roman"/>
                          <a:ea typeface="宋体"/>
                          <a:cs typeface="Times New Roman"/>
                        </a:rPr>
                        <a:t>（</a:t>
                      </a:r>
                      <a:r>
                        <a:rPr lang="en-US" sz="1600" kern="100">
                          <a:solidFill>
                            <a:srgbClr val="000000"/>
                          </a:solidFill>
                          <a:latin typeface="Times New Roman"/>
                          <a:ea typeface="宋体"/>
                          <a:cs typeface="Times New Roman"/>
                        </a:rPr>
                        <a:t>62.6</a:t>
                      </a:r>
                      <a:r>
                        <a:rPr lang="zh-CN" sz="1600" kern="10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3</a:t>
                      </a:r>
                      <a:r>
                        <a:rPr lang="zh-CN" sz="1600" kern="100">
                          <a:solidFill>
                            <a:srgbClr val="000000"/>
                          </a:solidFill>
                          <a:latin typeface="Times New Roman"/>
                          <a:ea typeface="宋体"/>
                          <a:cs typeface="Times New Roman"/>
                        </a:rPr>
                        <a:t>（受损）</a:t>
                      </a: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86</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60</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94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78</a:t>
                      </a:r>
                      <a:r>
                        <a:rPr lang="zh-CN" sz="1600" kern="100">
                          <a:solidFill>
                            <a:srgbClr val="000000"/>
                          </a:solidFill>
                          <a:latin typeface="Times New Roman"/>
                          <a:ea typeface="宋体"/>
                          <a:cs typeface="Times New Roman"/>
                        </a:rPr>
                        <a:t>（</a:t>
                      </a:r>
                      <a:r>
                        <a:rPr lang="en-US" sz="1600" kern="100">
                          <a:solidFill>
                            <a:srgbClr val="000000"/>
                          </a:solidFill>
                          <a:latin typeface="Times New Roman"/>
                          <a:ea typeface="宋体"/>
                          <a:cs typeface="Times New Roman"/>
                        </a:rPr>
                        <a:t>62.1</a:t>
                      </a:r>
                      <a:r>
                        <a:rPr lang="zh-CN" sz="1600" kern="100">
                          <a:solidFill>
                            <a:srgbClr val="000000"/>
                          </a:solidFill>
                          <a:latin typeface="Times New Roman"/>
                          <a:ea typeface="宋体"/>
                          <a:cs typeface="Times New Roman"/>
                        </a:rPr>
                        <a:t>）</a:t>
                      </a: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71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50.9</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a:solidFill>
                  <a:schemeClr val="accent6"/>
                </a:solidFill>
                <a:latin typeface="Times New Roman" panose="02020603050405020304" pitchFamily="18" charset="0"/>
                <a:cs typeface="Times New Roman" panose="02020603050405020304" pitchFamily="18" charset="0"/>
              </a:rPr>
              <a:t>9.5.2 </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en-US" sz="2800" smtClean="0">
                <a:solidFill>
                  <a:srgbClr val="000000"/>
                </a:solidFill>
                <a:latin typeface="Times New Roman" panose="02020603050405020304" pitchFamily="18" charset="0"/>
                <a:cs typeface="Times New Roman" panose="02020603050405020304" pitchFamily="18" charset="0"/>
              </a:rPr>
              <a:t>以下</a:t>
            </a:r>
            <a:r>
              <a:rPr lang="zh-CN" altLang="zh-CN" sz="2800" smtClean="0">
                <a:solidFill>
                  <a:srgbClr val="000000"/>
                </a:solidFill>
                <a:latin typeface="Times New Roman" panose="02020603050405020304" pitchFamily="18" charset="0"/>
                <a:cs typeface="Times New Roman" panose="02020603050405020304" pitchFamily="18" charset="0"/>
              </a:rPr>
              <a:t>数据</a:t>
            </a:r>
            <a:r>
              <a:rPr lang="zh-CN" altLang="zh-CN" sz="2800" dirty="0">
                <a:solidFill>
                  <a:srgbClr val="000000"/>
                </a:solidFill>
                <a:latin typeface="Times New Roman" panose="02020603050405020304" pitchFamily="18" charset="0"/>
                <a:cs typeface="Times New Roman" panose="02020603050405020304" pitchFamily="18" charset="0"/>
              </a:rPr>
              <a:t>来源于奶酪品尝的实验，实验记录了九种不同响应和四种不同奶酪添加剂的交叉频数。九种不同的响应是从最不喜欢到最喜欢，品尝者依次打分为</a:t>
            </a:r>
            <a:r>
              <a:rPr lang="en-US" altLang="zh-CN" sz="2800" dirty="0">
                <a:solidFill>
                  <a:srgbClr val="000000"/>
                </a:solidFill>
                <a:latin typeface="Times New Roman" panose="02020603050405020304" pitchFamily="18" charset="0"/>
                <a:cs typeface="Times New Roman" panose="02020603050405020304" pitchFamily="18" charset="0"/>
              </a:rPr>
              <a:t>1,2,⋯,9</a:t>
            </a:r>
            <a:r>
              <a:rPr lang="zh-CN" altLang="zh-CN" sz="2800" dirty="0">
                <a:solidFill>
                  <a:srgbClr val="000000"/>
                </a:solidFill>
                <a:latin typeface="Times New Roman" panose="02020603050405020304" pitchFamily="18" charset="0"/>
                <a:cs typeface="Times New Roman" panose="02020603050405020304" pitchFamily="18" charset="0"/>
              </a:rPr>
              <a:t>，四种不同的奶酪添加剂分别为</a:t>
            </a:r>
            <a:r>
              <a:rPr lang="en-US" altLang="zh-CN" sz="2800" dirty="0">
                <a:solidFill>
                  <a:srgbClr val="000000"/>
                </a:solidFill>
                <a:latin typeface="Times New Roman" panose="02020603050405020304" pitchFamily="18" charset="0"/>
                <a:cs typeface="Times New Roman" panose="02020603050405020304" pitchFamily="18" charset="0"/>
              </a:rPr>
              <a:t>A,B,C,D</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37</a:t>
            </a:fld>
            <a:endParaRPr lang="en-US" altLang="zh-CN"/>
          </a:p>
        </p:txBody>
      </p:sp>
    </p:spTree>
    <p:extLst>
      <p:ext uri="{BB962C8B-B14F-4D97-AF65-F5344CB8AC3E}">
        <p14:creationId xmlns:p14="http://schemas.microsoft.com/office/powerpoint/2010/main" val="39033414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38</a:t>
            </a:fld>
            <a:endParaRPr lang="en-US" altLang="zh-CN"/>
          </a:p>
        </p:txBody>
      </p:sp>
      <p:pic>
        <p:nvPicPr>
          <p:cNvPr id="5" name="图片 4"/>
          <p:cNvPicPr>
            <a:picLocks noChangeAspect="1"/>
          </p:cNvPicPr>
          <p:nvPr/>
        </p:nvPicPr>
        <p:blipFill>
          <a:blip r:embed="rId2"/>
          <a:stretch>
            <a:fillRect/>
          </a:stretch>
        </p:blipFill>
        <p:spPr>
          <a:xfrm>
            <a:off x="1115616" y="1309687"/>
            <a:ext cx="3209925" cy="4238625"/>
          </a:xfrm>
          <a:prstGeom prst="rect">
            <a:avLst/>
          </a:prstGeom>
        </p:spPr>
      </p:pic>
      <p:pic>
        <p:nvPicPr>
          <p:cNvPr id="6" name="图片 5"/>
          <p:cNvPicPr>
            <a:picLocks noChangeAspect="1"/>
          </p:cNvPicPr>
          <p:nvPr/>
        </p:nvPicPr>
        <p:blipFill>
          <a:blip r:embed="rId3"/>
          <a:stretch>
            <a:fillRect/>
          </a:stretch>
        </p:blipFill>
        <p:spPr>
          <a:xfrm>
            <a:off x="4890467" y="1295400"/>
            <a:ext cx="3209925" cy="4267200"/>
          </a:xfrm>
          <a:prstGeom prst="rect">
            <a:avLst/>
          </a:prstGeom>
        </p:spPr>
      </p:pic>
    </p:spTree>
    <p:extLst>
      <p:ext uri="{BB962C8B-B14F-4D97-AF65-F5344CB8AC3E}">
        <p14:creationId xmlns:p14="http://schemas.microsoft.com/office/powerpoint/2010/main" val="1048308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6" name="矩形 5"/>
          <p:cNvSpPr/>
          <p:nvPr/>
        </p:nvSpPr>
        <p:spPr>
          <a:xfrm>
            <a:off x="683568" y="4221088"/>
            <a:ext cx="3223959" cy="369332"/>
          </a:xfrm>
          <a:prstGeom prst="rect">
            <a:avLst/>
          </a:prstGeom>
        </p:spPr>
        <p:txBody>
          <a:bodyPr wrap="none">
            <a:spAutoFit/>
          </a:bodyPr>
          <a:lstStyle/>
          <a:p>
            <a:r>
              <a:rPr lang="en-US" altLang="zh-CN" kern="100" dirty="0" smtClean="0">
                <a:solidFill>
                  <a:srgbClr val="7030A0"/>
                </a:solidFill>
                <a:latin typeface="Times New Roman" panose="02020603050405020304" pitchFamily="18" charset="0"/>
              </a:rPr>
              <a:t>(1)</a:t>
            </a:r>
            <a:r>
              <a:rPr lang="zh-CN" altLang="zh-CN" kern="100" dirty="0" smtClean="0">
                <a:solidFill>
                  <a:srgbClr val="7030A0"/>
                </a:solidFill>
                <a:latin typeface="Times New Roman" panose="02020603050405020304" pitchFamily="18" charset="0"/>
                <a:cs typeface="Times New Roman" panose="02020603050405020304" pitchFamily="18" charset="0"/>
              </a:rPr>
              <a:t>奶酪添加剂轮廓及</a:t>
            </a:r>
            <a:r>
              <a:rPr lang="zh-CN" altLang="en-US" kern="100" dirty="0" smtClean="0">
                <a:solidFill>
                  <a:srgbClr val="7030A0"/>
                </a:solidFill>
                <a:latin typeface="Times New Roman" panose="02020603050405020304" pitchFamily="18" charset="0"/>
                <a:cs typeface="Times New Roman" panose="02020603050405020304" pitchFamily="18" charset="0"/>
              </a:rPr>
              <a:t>边缘频率</a:t>
            </a:r>
            <a:endParaRPr lang="zh-CN" altLang="en-US" dirty="0">
              <a:solidFill>
                <a:srgbClr val="7030A0"/>
              </a:solidFill>
            </a:endParaRPr>
          </a:p>
        </p:txBody>
      </p:sp>
      <p:sp>
        <p:nvSpPr>
          <p:cNvPr id="7" name="矩形 6"/>
          <p:cNvSpPr/>
          <p:nvPr/>
        </p:nvSpPr>
        <p:spPr>
          <a:xfrm>
            <a:off x="5580112" y="4221088"/>
            <a:ext cx="2531462" cy="369332"/>
          </a:xfrm>
          <a:prstGeom prst="rect">
            <a:avLst/>
          </a:prstGeom>
        </p:spPr>
        <p:txBody>
          <a:bodyPr wrap="none">
            <a:spAutoFit/>
          </a:bodyPr>
          <a:lstStyle/>
          <a:p>
            <a:r>
              <a:rPr lang="en-US" altLang="zh-CN" kern="100" dirty="0">
                <a:solidFill>
                  <a:srgbClr val="7030A0"/>
                </a:solidFill>
                <a:latin typeface="Times New Roman" panose="02020603050405020304" pitchFamily="18" charset="0"/>
                <a:ea typeface="黑体" panose="02010600030101010101" pitchFamily="2" charset="-122"/>
              </a:rPr>
              <a:t>(2)</a:t>
            </a:r>
            <a:r>
              <a:rPr lang="zh-CN" altLang="zh-CN" kern="100" dirty="0">
                <a:solidFill>
                  <a:srgbClr val="7030A0"/>
                </a:solidFill>
                <a:latin typeface="Times New Roman" panose="02020603050405020304" pitchFamily="18" charset="0"/>
                <a:cs typeface="Times New Roman" panose="02020603050405020304" pitchFamily="18" charset="0"/>
              </a:rPr>
              <a:t>响应轮廓</a:t>
            </a:r>
            <a:r>
              <a:rPr lang="zh-CN" altLang="zh-CN" kern="100" dirty="0" smtClean="0">
                <a:solidFill>
                  <a:srgbClr val="7030A0"/>
                </a:solidFill>
                <a:latin typeface="Times New Roman" panose="02020603050405020304" pitchFamily="18" charset="0"/>
                <a:cs typeface="Times New Roman" panose="02020603050405020304" pitchFamily="18" charset="0"/>
              </a:rPr>
              <a:t>及</a:t>
            </a:r>
            <a:r>
              <a:rPr lang="zh-CN" altLang="en-US" kern="100" dirty="0" smtClean="0">
                <a:solidFill>
                  <a:srgbClr val="7030A0"/>
                </a:solidFill>
                <a:latin typeface="Times New Roman" panose="02020603050405020304" pitchFamily="18" charset="0"/>
                <a:cs typeface="Times New Roman" panose="02020603050405020304" pitchFamily="18" charset="0"/>
              </a:rPr>
              <a:t>边缘频率</a:t>
            </a:r>
            <a:endParaRPr lang="zh-CN" altLang="en-US" dirty="0">
              <a:solidFill>
                <a:srgbClr val="7030A0"/>
              </a:solidFill>
            </a:endParaRPr>
          </a:p>
        </p:txBody>
      </p:sp>
      <p:sp>
        <p:nvSpPr>
          <p:cNvPr id="8" name="矩形 7"/>
          <p:cNvSpPr/>
          <p:nvPr/>
        </p:nvSpPr>
        <p:spPr>
          <a:xfrm>
            <a:off x="2305995" y="4715852"/>
            <a:ext cx="5051383" cy="369332"/>
          </a:xfrm>
          <a:prstGeom prst="rect">
            <a:avLst/>
          </a:prstGeom>
        </p:spPr>
        <p:txBody>
          <a:bodyPr wrap="non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9.5.2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响应数据的轮廓</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及</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边缘频率</a:t>
            </a:r>
            <a:endParaRPr lang="zh-CN" altLang="en-US" dirty="0">
              <a:solidFill>
                <a:srgbClr val="7030A0"/>
              </a:solidFill>
            </a:endParaRPr>
          </a:p>
        </p:txBody>
      </p:sp>
      <p:sp>
        <p:nvSpPr>
          <p:cNvPr id="9" name="灯片编号占位符 8"/>
          <p:cNvSpPr>
            <a:spLocks noGrp="1"/>
          </p:cNvSpPr>
          <p:nvPr>
            <p:ph type="sldNum" sz="quarter" idx="12"/>
          </p:nvPr>
        </p:nvSpPr>
        <p:spPr/>
        <p:txBody>
          <a:bodyPr/>
          <a:lstStyle/>
          <a:p>
            <a:fld id="{332DB195-AE47-4669-B8F0-F4B01D5DE511}" type="slidenum">
              <a:rPr lang="en-US" altLang="zh-CN" smtClean="0"/>
              <a:pPr/>
              <a:t>39</a:t>
            </a:fld>
            <a:endParaRPr lang="en-US" altLang="zh-CN"/>
          </a:p>
        </p:txBody>
      </p:sp>
      <p:pic>
        <p:nvPicPr>
          <p:cNvPr id="10" name="图片 9"/>
          <p:cNvPicPr>
            <a:picLocks noChangeAspect="1"/>
          </p:cNvPicPr>
          <p:nvPr/>
        </p:nvPicPr>
        <p:blipFill>
          <a:blip r:embed="rId2"/>
          <a:stretch>
            <a:fillRect/>
          </a:stretch>
        </p:blipFill>
        <p:spPr>
          <a:xfrm>
            <a:off x="4788024" y="1340218"/>
            <a:ext cx="4032448" cy="2808862"/>
          </a:xfrm>
          <a:prstGeom prst="rect">
            <a:avLst/>
          </a:prstGeom>
        </p:spPr>
      </p:pic>
      <p:pic>
        <p:nvPicPr>
          <p:cNvPr id="11" name="图片 10"/>
          <p:cNvPicPr>
            <a:picLocks noChangeAspect="1"/>
          </p:cNvPicPr>
          <p:nvPr/>
        </p:nvPicPr>
        <p:blipFill>
          <a:blip r:embed="rId3"/>
          <a:stretch>
            <a:fillRect/>
          </a:stretch>
        </p:blipFill>
        <p:spPr>
          <a:xfrm>
            <a:off x="301625" y="1339577"/>
            <a:ext cx="4125248" cy="2809503"/>
          </a:xfrm>
          <a:prstGeom prst="rect">
            <a:avLst/>
          </a:prstGeom>
        </p:spPr>
      </p:pic>
    </p:spTree>
    <p:extLst>
      <p:ext uri="{BB962C8B-B14F-4D97-AF65-F5344CB8AC3E}">
        <p14:creationId xmlns:p14="http://schemas.microsoft.com/office/powerpoint/2010/main" val="24429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Rot="1" noChangeArrowheads="1"/>
          </p:cNvSpPr>
          <p:nvPr>
            <p:ph type="title"/>
          </p:nvPr>
        </p:nvSpPr>
        <p:spPr>
          <a:xfrm>
            <a:off x="301625" y="609600"/>
            <a:ext cx="8540750" cy="1163216"/>
          </a:xfrm>
        </p:spPr>
        <p:txBody>
          <a:bodyPr/>
          <a:lstStyle/>
          <a:p>
            <a:pPr eaLnBrk="1" hangingPunct="1"/>
            <a:r>
              <a:rPr lang="zh-CN" altLang="en-US" sz="4000" dirty="0" smtClean="0"/>
              <a:t>一、列联表</a:t>
            </a:r>
          </a:p>
        </p:txBody>
      </p:sp>
      <p:sp>
        <p:nvSpPr>
          <p:cNvPr id="1030" name="Rectangle 3"/>
          <p:cNvSpPr>
            <a:spLocks noGrp="1" noRot="1" noChangeArrowheads="1"/>
          </p:cNvSpPr>
          <p:nvPr>
            <p:ph type="body" idx="1"/>
          </p:nvPr>
        </p:nvSpPr>
        <p:spPr/>
        <p:txBody>
          <a:bodyPr/>
          <a:lstStyle/>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p>
        </p:txBody>
      </p:sp>
      <p:graphicFrame>
        <p:nvGraphicFramePr>
          <p:cNvPr id="13" name="表格 12"/>
          <p:cNvGraphicFramePr>
            <a:graphicFrameLocks noGrp="1"/>
          </p:cNvGraphicFramePr>
          <p:nvPr>
            <p:extLst>
              <p:ext uri="{D42A27DB-BD31-4B8C-83A1-F6EECF244321}">
                <p14:modId xmlns:p14="http://schemas.microsoft.com/office/powerpoint/2010/main" val="4168175176"/>
              </p:ext>
            </p:extLst>
          </p:nvPr>
        </p:nvGraphicFramePr>
        <p:xfrm>
          <a:off x="539749" y="2447925"/>
          <a:ext cx="8064502" cy="2087561"/>
        </p:xfrm>
        <a:graphic>
          <a:graphicData uri="http://schemas.openxmlformats.org/drawingml/2006/table">
            <a:tbl>
              <a:tblPr/>
              <a:tblGrid>
                <a:gridCol w="1150720">
                  <a:extLst>
                    <a:ext uri="{9D8B030D-6E8A-4147-A177-3AD203B41FA5}">
                      <a16:colId xmlns:a16="http://schemas.microsoft.com/office/drawing/2014/main" val="20000"/>
                    </a:ext>
                  </a:extLst>
                </a:gridCol>
                <a:gridCol w="1151667">
                  <a:extLst>
                    <a:ext uri="{9D8B030D-6E8A-4147-A177-3AD203B41FA5}">
                      <a16:colId xmlns:a16="http://schemas.microsoft.com/office/drawing/2014/main" val="20001"/>
                    </a:ext>
                  </a:extLst>
                </a:gridCol>
                <a:gridCol w="1151667">
                  <a:extLst>
                    <a:ext uri="{9D8B030D-6E8A-4147-A177-3AD203B41FA5}">
                      <a16:colId xmlns:a16="http://schemas.microsoft.com/office/drawing/2014/main" val="20002"/>
                    </a:ext>
                  </a:extLst>
                </a:gridCol>
                <a:gridCol w="1152612">
                  <a:extLst>
                    <a:ext uri="{9D8B030D-6E8A-4147-A177-3AD203B41FA5}">
                      <a16:colId xmlns:a16="http://schemas.microsoft.com/office/drawing/2014/main" val="20003"/>
                    </a:ext>
                  </a:extLst>
                </a:gridCol>
                <a:gridCol w="1152612">
                  <a:extLst>
                    <a:ext uri="{9D8B030D-6E8A-4147-A177-3AD203B41FA5}">
                      <a16:colId xmlns:a16="http://schemas.microsoft.com/office/drawing/2014/main" val="20004"/>
                    </a:ext>
                  </a:extLst>
                </a:gridCol>
                <a:gridCol w="1152612">
                  <a:extLst>
                    <a:ext uri="{9D8B030D-6E8A-4147-A177-3AD203B41FA5}">
                      <a16:colId xmlns:a16="http://schemas.microsoft.com/office/drawing/2014/main" val="20005"/>
                    </a:ext>
                  </a:extLst>
                </a:gridCol>
                <a:gridCol w="1152612">
                  <a:extLst>
                    <a:ext uri="{9D8B030D-6E8A-4147-A177-3AD203B41FA5}">
                      <a16:colId xmlns:a16="http://schemas.microsoft.com/office/drawing/2014/main" val="20006"/>
                    </a:ext>
                  </a:extLst>
                </a:gridCol>
              </a:tblGrid>
              <a:tr h="298223">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7" marR="68577"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600" kern="100">
                          <a:solidFill>
                            <a:srgbClr val="000000"/>
                          </a:solidFill>
                          <a:latin typeface="Times New Roman"/>
                          <a:ea typeface="宋体"/>
                          <a:cs typeface="Times New Roman"/>
                        </a:rPr>
                        <a:t>列</a:t>
                      </a:r>
                    </a:p>
                  </a:txBody>
                  <a:tcPr marL="68577" marR="685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600" kern="100" dirty="0">
                          <a:solidFill>
                            <a:srgbClr val="000000"/>
                          </a:solidFill>
                          <a:latin typeface="Times New Roman"/>
                          <a:ea typeface="宋体"/>
                          <a:cs typeface="Times New Roman"/>
                        </a:rPr>
                        <a:t>1</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dirty="0">
                          <a:solidFill>
                            <a:srgbClr val="000000"/>
                          </a:solidFill>
                          <a:latin typeface="Cambria Math"/>
                          <a:ea typeface="宋体"/>
                          <a:cs typeface="Times New Roman"/>
                        </a:rPr>
                        <a:t>⋯</a:t>
                      </a:r>
                      <a:endParaRPr lang="zh-CN" sz="1600" kern="100" dirty="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i="1" kern="1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600" kern="100" dirty="0" smtClean="0">
                          <a:solidFill>
                            <a:srgbClr val="000000"/>
                          </a:solidFill>
                          <a:latin typeface="Times New Roman"/>
                          <a:ea typeface="宋体"/>
                          <a:cs typeface="Times New Roman"/>
                        </a:rPr>
                        <a:t>合</a:t>
                      </a:r>
                      <a:r>
                        <a:rPr lang="en-US" altLang="zh-CN" sz="1600" kern="100" dirty="0" smtClean="0">
                          <a:solidFill>
                            <a:srgbClr val="000000"/>
                          </a:solidFill>
                          <a:latin typeface="Times New Roman"/>
                          <a:ea typeface="宋体"/>
                          <a:cs typeface="Times New Roman"/>
                        </a:rPr>
                        <a:t>   </a:t>
                      </a:r>
                      <a:r>
                        <a:rPr lang="zh-CN" sz="1600" kern="100" dirty="0" smtClean="0">
                          <a:solidFill>
                            <a:srgbClr val="000000"/>
                          </a:solidFill>
                          <a:latin typeface="Times New Roman"/>
                          <a:ea typeface="宋体"/>
                          <a:cs typeface="Times New Roman"/>
                        </a:rPr>
                        <a:t>计</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8223">
                <a:tc>
                  <a:txBody>
                    <a:bodyPr/>
                    <a:lstStyle/>
                    <a:p>
                      <a:pPr algn="ctr">
                        <a:spcAft>
                          <a:spcPts val="0"/>
                        </a:spcAft>
                      </a:pPr>
                      <a:r>
                        <a:rPr lang="zh-CN" sz="1600" kern="100">
                          <a:solidFill>
                            <a:srgbClr val="000000"/>
                          </a:solidFill>
                          <a:latin typeface="Times New Roman"/>
                          <a:ea typeface="宋体"/>
                          <a:cs typeface="Times New Roman"/>
                        </a:rPr>
                        <a:t>行</a:t>
                      </a:r>
                    </a:p>
                  </a:txBody>
                  <a:tcPr marL="68577" marR="685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7" marR="68577"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98223">
                <a:tc gridSpan="2">
                  <a:txBody>
                    <a:bodyPr/>
                    <a:lstStyle/>
                    <a:p>
                      <a:pPr algn="ctr">
                        <a:spcAft>
                          <a:spcPts val="0"/>
                        </a:spcAft>
                      </a:pPr>
                      <a:r>
                        <a:rPr lang="en-US" sz="1600" kern="1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8223">
                <a:tc gridSpan="2">
                  <a:txBody>
                    <a:bodyPr/>
                    <a:lstStyle/>
                    <a:p>
                      <a:pPr algn="ctr">
                        <a:spcAft>
                          <a:spcPts val="0"/>
                        </a:spcAft>
                      </a:pPr>
                      <a:r>
                        <a:rPr lang="en-US" sz="1600" kern="1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22</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98223">
                <a:tc gridSpan="2">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98223">
                <a:tc gridSpan="2">
                  <a:txBody>
                    <a:bodyPr/>
                    <a:lstStyle/>
                    <a:p>
                      <a:pPr algn="ctr">
                        <a:spcAft>
                          <a:spcPts val="0"/>
                        </a:spcAft>
                      </a:pPr>
                      <a:r>
                        <a:rPr lang="en-US" sz="1600" i="1" kern="100">
                          <a:solidFill>
                            <a:srgbClr val="000000"/>
                          </a:solidFill>
                          <a:latin typeface="Times New Roman"/>
                          <a:ea typeface="宋体"/>
                          <a:cs typeface="Times New Roman"/>
                        </a:rPr>
                        <a:t>p</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dirty="0" smtClean="0">
                          <a:solidFill>
                            <a:srgbClr val="000000"/>
                          </a:solidFill>
                          <a:latin typeface="Times New Roman"/>
                          <a:ea typeface="宋体"/>
                          <a:cs typeface="Times New Roman"/>
                        </a:rPr>
                        <a:t>n</a:t>
                      </a:r>
                      <a:r>
                        <a:rPr lang="en-US" sz="1600" i="1" kern="100" baseline="-25000" dirty="0" smtClean="0">
                          <a:solidFill>
                            <a:srgbClr val="000000"/>
                          </a:solidFill>
                          <a:latin typeface="Times New Roman"/>
                          <a:ea typeface="宋体"/>
                          <a:cs typeface="Times New Roman"/>
                        </a:rPr>
                        <a:t>p</a:t>
                      </a:r>
                      <a:r>
                        <a:rPr lang="en-US" sz="1600" kern="100" baseline="-25000" dirty="0" smtClean="0">
                          <a:solidFill>
                            <a:srgbClr val="000000"/>
                          </a:solidFill>
                          <a:latin typeface="Times New Roman"/>
                          <a:ea typeface="宋体"/>
                          <a:cs typeface="Times New Roman"/>
                        </a:rPr>
                        <a:t>2</a:t>
                      </a:r>
                      <a:endParaRPr lang="zh-CN" sz="1600" kern="100" dirty="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a:t>
                      </a:r>
                      <a:r>
                        <a:rPr lang="en-US" sz="1600" kern="100" baseline="-25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223">
                <a:tc gridSpan="2">
                  <a:txBody>
                    <a:bodyPr/>
                    <a:lstStyle/>
                    <a:p>
                      <a:pPr algn="ctr">
                        <a:spcAft>
                          <a:spcPts val="0"/>
                        </a:spcAft>
                      </a:pPr>
                      <a:r>
                        <a:rPr lang="zh-CN" sz="1600" kern="100" dirty="0" smtClean="0">
                          <a:solidFill>
                            <a:srgbClr val="000000"/>
                          </a:solidFill>
                          <a:latin typeface="Times New Roman"/>
                          <a:ea typeface="宋体"/>
                          <a:cs typeface="Times New Roman"/>
                        </a:rPr>
                        <a:t>合</a:t>
                      </a:r>
                      <a:r>
                        <a:rPr lang="en-US" altLang="zh-CN" sz="1600" kern="100" dirty="0" smtClean="0">
                          <a:solidFill>
                            <a:srgbClr val="000000"/>
                          </a:solidFill>
                          <a:latin typeface="Times New Roman"/>
                          <a:ea typeface="宋体"/>
                          <a:cs typeface="Times New Roman"/>
                        </a:rPr>
                        <a:t>   </a:t>
                      </a:r>
                      <a:r>
                        <a:rPr lang="zh-CN" sz="1600" kern="100" dirty="0" smtClean="0">
                          <a:solidFill>
                            <a:srgbClr val="000000"/>
                          </a:solidFill>
                          <a:latin typeface="Times New Roman"/>
                          <a:ea typeface="宋体"/>
                          <a:cs typeface="Times New Roman"/>
                        </a:rPr>
                        <a:t>计</a:t>
                      </a:r>
                      <a:endParaRPr lang="zh-CN" sz="16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dirty="0">
                          <a:solidFill>
                            <a:srgbClr val="000000"/>
                          </a:solidFill>
                          <a:latin typeface="Times New Roman"/>
                          <a:ea typeface="宋体"/>
                          <a:cs typeface="Times New Roman"/>
                        </a:rPr>
                        <a:t>n</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82" name="Rectangle 13"/>
          <p:cNvSpPr>
            <a:spLocks noChangeArrowheads="1"/>
          </p:cNvSpPr>
          <p:nvPr/>
        </p:nvSpPr>
        <p:spPr bwMode="auto">
          <a:xfrm>
            <a:off x="467544" y="1988840"/>
            <a:ext cx="604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9.2.1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en-US" altLang="zh-CN" sz="2000" b="1" i="1" dirty="0" err="1">
                <a:solidFill>
                  <a:srgbClr val="7030A0"/>
                </a:solidFill>
                <a:latin typeface="Times New Roman" panose="02020603050405020304" pitchFamily="18" charset="0"/>
                <a:ea typeface="黑体" panose="02010600030101010101" pitchFamily="2" charset="-122"/>
                <a:cs typeface="Times New Roman" panose="02020603050405020304" pitchFamily="18" charset="0"/>
              </a:rPr>
              <a:t>p</a:t>
            </a:r>
            <a:r>
              <a:rPr lang="en-US" altLang="zh-CN" sz="2000" dirty="0" err="1">
                <a:solidFill>
                  <a:srgbClr val="7030A0"/>
                </a:solidFill>
                <a:latin typeface="黑体" panose="02010600030101010101" pitchFamily="2" charset="-122"/>
                <a:ea typeface="黑体" panose="02010600030101010101" pitchFamily="2" charset="-122"/>
                <a:cs typeface="Times New Roman" panose="02020603050405020304" pitchFamily="18" charset="0"/>
              </a:rPr>
              <a:t>×</a:t>
            </a:r>
            <a:r>
              <a:rPr lang="en-US" altLang="zh-CN" sz="2000" b="1" i="1" dirty="0" err="1">
                <a:solidFill>
                  <a:srgbClr val="7030A0"/>
                </a:solidFill>
                <a:latin typeface="Times New Roman" panose="02020603050405020304" pitchFamily="18" charset="0"/>
                <a:ea typeface="黑体" panose="02010600030101010101" pitchFamily="2" charset="-122"/>
                <a:cs typeface="Times New Roman" panose="02020603050405020304" pitchFamily="18" charset="0"/>
              </a:rPr>
              <a:t>q</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列联表</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5" name="矩形 4"/>
          <p:cNvSpPr/>
          <p:nvPr/>
        </p:nvSpPr>
        <p:spPr>
          <a:xfrm>
            <a:off x="1835696" y="4725144"/>
            <a:ext cx="5688632" cy="369332"/>
          </a:xfrm>
          <a:prstGeom prst="rect">
            <a:avLst/>
          </a:prstGeom>
        </p:spPr>
        <p:txBody>
          <a:bodyPr wrap="squar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9.5.3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奇异值</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、主惯量、贡献率以及行、列点的坐标</a:t>
            </a:r>
            <a:endParaRPr lang="zh-CN" altLang="en-US" dirty="0">
              <a:solidFill>
                <a:srgbClr val="7030A0"/>
              </a:solidFill>
            </a:endParaRPr>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40</a:t>
            </a:fld>
            <a:endParaRPr lang="en-US" altLang="zh-CN"/>
          </a:p>
        </p:txBody>
      </p:sp>
      <p:pic>
        <p:nvPicPr>
          <p:cNvPr id="7" name="图片 6"/>
          <p:cNvPicPr>
            <a:picLocks noChangeAspect="1"/>
          </p:cNvPicPr>
          <p:nvPr/>
        </p:nvPicPr>
        <p:blipFill>
          <a:blip r:embed="rId2"/>
          <a:stretch>
            <a:fillRect/>
          </a:stretch>
        </p:blipFill>
        <p:spPr>
          <a:xfrm>
            <a:off x="1043608" y="1199554"/>
            <a:ext cx="7080552" cy="3381574"/>
          </a:xfrm>
          <a:prstGeom prst="rect">
            <a:avLst/>
          </a:prstGeom>
        </p:spPr>
      </p:pic>
    </p:spTree>
    <p:extLst>
      <p:ext uri="{BB962C8B-B14F-4D97-AF65-F5344CB8AC3E}">
        <p14:creationId xmlns:p14="http://schemas.microsoft.com/office/powerpoint/2010/main" val="16553963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5" name="矩形 4"/>
          <p:cNvSpPr/>
          <p:nvPr/>
        </p:nvSpPr>
        <p:spPr>
          <a:xfrm>
            <a:off x="2411760" y="5572145"/>
            <a:ext cx="4608512" cy="369332"/>
          </a:xfrm>
          <a:prstGeom prst="rect">
            <a:avLst/>
          </a:prstGeom>
        </p:spPr>
        <p:txBody>
          <a:bodyPr wrap="squar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9.5.4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响应数据的对应分析图</a:t>
            </a:r>
            <a:endParaRPr lang="zh-CN" altLang="en-US" dirty="0">
              <a:solidFill>
                <a:srgbClr val="7030A0"/>
              </a:solidFill>
            </a:endParaRPr>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41</a:t>
            </a:fld>
            <a:endParaRPr lang="en-US" altLang="zh-CN"/>
          </a:p>
        </p:txBody>
      </p:sp>
      <p:pic>
        <p:nvPicPr>
          <p:cNvPr id="7" name="图片 6"/>
          <p:cNvPicPr>
            <a:picLocks noChangeAspect="1"/>
          </p:cNvPicPr>
          <p:nvPr/>
        </p:nvPicPr>
        <p:blipFill>
          <a:blip r:embed="rId2"/>
          <a:stretch>
            <a:fillRect/>
          </a:stretch>
        </p:blipFill>
        <p:spPr>
          <a:xfrm>
            <a:off x="2214562" y="764704"/>
            <a:ext cx="4714875" cy="4724400"/>
          </a:xfrm>
          <a:prstGeom prst="rect">
            <a:avLst/>
          </a:prstGeom>
        </p:spPr>
      </p:pic>
    </p:spTree>
    <p:extLst>
      <p:ext uri="{BB962C8B-B14F-4D97-AF65-F5344CB8AC3E}">
        <p14:creationId xmlns:p14="http://schemas.microsoft.com/office/powerpoint/2010/main" val="1463191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5" name="矩形 4"/>
          <p:cNvSpPr/>
          <p:nvPr/>
        </p:nvSpPr>
        <p:spPr>
          <a:xfrm>
            <a:off x="2123728" y="5939988"/>
            <a:ext cx="5040560" cy="369332"/>
          </a:xfrm>
          <a:prstGeom prst="rect">
            <a:avLst/>
          </a:prstGeom>
        </p:spPr>
        <p:txBody>
          <a:bodyPr wrap="squar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9.5.5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响应数据的三维对应分析图</a:t>
            </a:r>
            <a:endParaRPr lang="zh-CN" altLang="en-US" dirty="0">
              <a:solidFill>
                <a:srgbClr val="7030A0"/>
              </a:solidFill>
            </a:endParaRPr>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42</a:t>
            </a:fld>
            <a:endParaRPr lang="en-US" altLang="zh-CN"/>
          </a:p>
        </p:txBody>
      </p:sp>
      <p:pic>
        <p:nvPicPr>
          <p:cNvPr id="7" name="图片 6"/>
          <p:cNvPicPr>
            <a:picLocks noChangeAspect="1"/>
          </p:cNvPicPr>
          <p:nvPr/>
        </p:nvPicPr>
        <p:blipFill>
          <a:blip r:embed="rId2"/>
          <a:stretch>
            <a:fillRect/>
          </a:stretch>
        </p:blipFill>
        <p:spPr>
          <a:xfrm>
            <a:off x="1946560" y="609599"/>
            <a:ext cx="5304631" cy="5313051"/>
          </a:xfrm>
          <a:prstGeom prst="rect">
            <a:avLst/>
          </a:prstGeom>
        </p:spPr>
      </p:pic>
    </p:spTree>
    <p:extLst>
      <p:ext uri="{BB962C8B-B14F-4D97-AF65-F5344CB8AC3E}">
        <p14:creationId xmlns:p14="http://schemas.microsoft.com/office/powerpoint/2010/main" val="560303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43</a:t>
            </a:fld>
            <a:endParaRPr lang="en-US" altLang="zh-CN"/>
          </a:p>
        </p:txBody>
      </p:sp>
      <p:sp>
        <p:nvSpPr>
          <p:cNvPr id="5" name="矩形 4"/>
          <p:cNvSpPr/>
          <p:nvPr/>
        </p:nvSpPr>
        <p:spPr>
          <a:xfrm>
            <a:off x="395536" y="3491716"/>
            <a:ext cx="7560840" cy="369332"/>
          </a:xfrm>
          <a:prstGeom prst="rect">
            <a:avLst/>
          </a:prstGeom>
        </p:spPr>
        <p:txBody>
          <a:bodyPr wrap="square">
            <a:spAutoFit/>
          </a:bodyPr>
          <a:lstStyle/>
          <a:p>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9.5.6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类别</a:t>
            </a:r>
            <a:r>
              <a:rPr lang="zh-CN" altLang="en-US"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组合的实际频数及两变量独立情形下的期望频数</a:t>
            </a:r>
            <a:endParaRPr lang="zh-CN" altLang="en-US" dirty="0">
              <a:solidFill>
                <a:srgbClr val="7030A0"/>
              </a:solidFill>
            </a:endParaRPr>
          </a:p>
        </p:txBody>
      </p:sp>
      <p:sp>
        <p:nvSpPr>
          <p:cNvPr id="7" name="矩形 6"/>
          <p:cNvSpPr/>
          <p:nvPr/>
        </p:nvSpPr>
        <p:spPr>
          <a:xfrm>
            <a:off x="611560" y="5764140"/>
            <a:ext cx="7560840" cy="369332"/>
          </a:xfrm>
          <a:prstGeom prst="rect">
            <a:avLst/>
          </a:prstGeom>
        </p:spPr>
        <p:txBody>
          <a:bodyPr wrap="square">
            <a:spAutoFit/>
          </a:bodyPr>
          <a:lstStyle/>
          <a:p>
            <a:pPr lvl="2"/>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9.5.7   </a:t>
            </a:r>
            <a:r>
              <a:rPr lang="zh-CN" altLang="en-US" kern="10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en-US"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添加剂的轮廓（</a:t>
            </a:r>
            <a:r>
              <a:rPr lang="en-US"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zh-CN" altLang="en-US"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endParaRPr lang="zh-CN" altLang="en-US" dirty="0">
              <a:solidFill>
                <a:srgbClr val="7030A0"/>
              </a:solidFill>
            </a:endParaRPr>
          </a:p>
        </p:txBody>
      </p:sp>
      <p:pic>
        <p:nvPicPr>
          <p:cNvPr id="8" name="图片 7"/>
          <p:cNvPicPr/>
          <p:nvPr/>
        </p:nvPicPr>
        <p:blipFill>
          <a:blip r:embed="rId2"/>
          <a:stretch>
            <a:fillRect/>
          </a:stretch>
        </p:blipFill>
        <p:spPr>
          <a:xfrm>
            <a:off x="827584" y="4194046"/>
            <a:ext cx="7574530" cy="1535798"/>
          </a:xfrm>
          <a:prstGeom prst="rect">
            <a:avLst/>
          </a:prstGeom>
        </p:spPr>
      </p:pic>
      <p:pic>
        <p:nvPicPr>
          <p:cNvPr id="10" name="图片 9"/>
          <p:cNvPicPr>
            <a:picLocks noChangeAspect="1"/>
          </p:cNvPicPr>
          <p:nvPr/>
        </p:nvPicPr>
        <p:blipFill>
          <a:blip r:embed="rId3"/>
          <a:stretch>
            <a:fillRect/>
          </a:stretch>
        </p:blipFill>
        <p:spPr>
          <a:xfrm>
            <a:off x="301625" y="545486"/>
            <a:ext cx="8540750" cy="2941015"/>
          </a:xfrm>
          <a:prstGeom prst="rect">
            <a:avLst/>
          </a:prstGeom>
        </p:spPr>
      </p:pic>
    </p:spTree>
    <p:extLst>
      <p:ext uri="{BB962C8B-B14F-4D97-AF65-F5344CB8AC3E}">
        <p14:creationId xmlns:p14="http://schemas.microsoft.com/office/powerpoint/2010/main" val="403508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noRot="1" noChangeArrowheads="1"/>
          </p:cNvSpPr>
          <p:nvPr>
            <p:ph type="title"/>
          </p:nvPr>
        </p:nvSpPr>
        <p:spPr>
          <a:xfrm>
            <a:off x="301625" y="476250"/>
            <a:ext cx="8540750" cy="1223963"/>
          </a:xfrm>
        </p:spPr>
        <p:txBody>
          <a:bodyPr/>
          <a:lstStyle/>
          <a:p>
            <a:pPr eaLnBrk="1" hangingPunct="1"/>
            <a:r>
              <a:rPr lang="zh-CN" altLang="en-US" sz="4000" dirty="0" smtClean="0"/>
              <a:t>二、对应矩阵</a:t>
            </a:r>
          </a:p>
        </p:txBody>
      </p:sp>
      <p:sp>
        <p:nvSpPr>
          <p:cNvPr id="2061" name="Rectangle 3"/>
          <p:cNvSpPr>
            <a:spLocks noGrp="1" noRot="1" noChangeArrowheads="1"/>
          </p:cNvSpPr>
          <p:nvPr>
            <p:ph type="body" idx="1"/>
          </p:nvPr>
        </p:nvSpPr>
        <p:spPr>
          <a:xfrm>
            <a:off x="301625" y="1905000"/>
            <a:ext cx="8540750" cy="4452938"/>
          </a:xfrm>
        </p:spPr>
        <p:txBody>
          <a:bodyPr/>
          <a:lstStyle/>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lnSpc>
                <a:spcPct val="18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这里，                                                                。</a:t>
            </a:r>
          </a:p>
          <a:p>
            <a:pPr eaLnBrk="1" hangingPunct="1">
              <a:lnSpc>
                <a:spcPct val="18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显然有                       。 </a:t>
            </a:r>
          </a:p>
        </p:txBody>
      </p:sp>
      <p:graphicFrame>
        <p:nvGraphicFramePr>
          <p:cNvPr id="2050" name="Object 330"/>
          <p:cNvGraphicFramePr>
            <a:graphicFrameLocks noChangeAspect="1"/>
          </p:cNvGraphicFramePr>
          <p:nvPr>
            <p:extLst>
              <p:ext uri="{D42A27DB-BD31-4B8C-83A1-F6EECF244321}">
                <p14:modId xmlns:p14="http://schemas.microsoft.com/office/powerpoint/2010/main" val="3682515617"/>
              </p:ext>
            </p:extLst>
          </p:nvPr>
        </p:nvGraphicFramePr>
        <p:xfrm>
          <a:off x="2016125" y="4502150"/>
          <a:ext cx="5740400" cy="927100"/>
        </p:xfrm>
        <a:graphic>
          <a:graphicData uri="http://schemas.openxmlformats.org/presentationml/2006/ole">
            <mc:AlternateContent xmlns:mc="http://schemas.openxmlformats.org/markup-compatibility/2006">
              <mc:Choice xmlns:v="urn:schemas-microsoft-com:vml" Requires="v">
                <p:oleObj spid="_x0000_s37927" name="Equation" r:id="rId3" imgW="5740200" imgH="927000" progId="Equation.DSMT4">
                  <p:embed/>
                </p:oleObj>
              </mc:Choice>
              <mc:Fallback>
                <p:oleObj name="Equation" r:id="rId3" imgW="5740200" imgH="927000" progId="Equation.DSMT4">
                  <p:embed/>
                  <p:pic>
                    <p:nvPicPr>
                      <p:cNvPr id="0" name="Object 330"/>
                      <p:cNvPicPr>
                        <a:picLocks noChangeAspect="1" noChangeArrowheads="1"/>
                      </p:cNvPicPr>
                      <p:nvPr/>
                    </p:nvPicPr>
                    <p:blipFill>
                      <a:blip r:embed="rId4"/>
                      <a:srcRect/>
                      <a:stretch>
                        <a:fillRect/>
                      </a:stretch>
                    </p:blipFill>
                    <p:spPr bwMode="auto">
                      <a:xfrm>
                        <a:off x="2016125" y="4502150"/>
                        <a:ext cx="57404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31"/>
          <p:cNvGraphicFramePr>
            <a:graphicFrameLocks noChangeAspect="1"/>
          </p:cNvGraphicFramePr>
          <p:nvPr>
            <p:extLst>
              <p:ext uri="{D42A27DB-BD31-4B8C-83A1-F6EECF244321}">
                <p14:modId xmlns:p14="http://schemas.microsoft.com/office/powerpoint/2010/main" val="2901699215"/>
              </p:ext>
            </p:extLst>
          </p:nvPr>
        </p:nvGraphicFramePr>
        <p:xfrm>
          <a:off x="1781944" y="5373688"/>
          <a:ext cx="2286000" cy="901700"/>
        </p:xfrm>
        <a:graphic>
          <a:graphicData uri="http://schemas.openxmlformats.org/presentationml/2006/ole">
            <mc:AlternateContent xmlns:mc="http://schemas.openxmlformats.org/markup-compatibility/2006">
              <mc:Choice xmlns:v="urn:schemas-microsoft-com:vml" Requires="v">
                <p:oleObj spid="_x0000_s37928" name="Equation" r:id="rId5" imgW="2286000" imgH="901440" progId="Equation.DSMT4">
                  <p:embed/>
                </p:oleObj>
              </mc:Choice>
              <mc:Fallback>
                <p:oleObj name="Equation" r:id="rId5" imgW="2286000" imgH="901440" progId="Equation.DSMT4">
                  <p:embed/>
                  <p:pic>
                    <p:nvPicPr>
                      <p:cNvPr id="0" name="Object 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944" y="5373688"/>
                        <a:ext cx="22860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345363402"/>
              </p:ext>
            </p:extLst>
          </p:nvPr>
        </p:nvGraphicFramePr>
        <p:xfrm>
          <a:off x="539750" y="2205038"/>
          <a:ext cx="8064497" cy="2232027"/>
        </p:xfrm>
        <a:graphic>
          <a:graphicData uri="http://schemas.openxmlformats.org/drawingml/2006/table">
            <a:tbl>
              <a:tblPr/>
              <a:tblGrid>
                <a:gridCol w="1150719">
                  <a:extLst>
                    <a:ext uri="{9D8B030D-6E8A-4147-A177-3AD203B41FA5}">
                      <a16:colId xmlns:a16="http://schemas.microsoft.com/office/drawing/2014/main" val="20000"/>
                    </a:ext>
                  </a:extLst>
                </a:gridCol>
                <a:gridCol w="1151665">
                  <a:extLst>
                    <a:ext uri="{9D8B030D-6E8A-4147-A177-3AD203B41FA5}">
                      <a16:colId xmlns:a16="http://schemas.microsoft.com/office/drawing/2014/main" val="20001"/>
                    </a:ext>
                  </a:extLst>
                </a:gridCol>
                <a:gridCol w="1151665">
                  <a:extLst>
                    <a:ext uri="{9D8B030D-6E8A-4147-A177-3AD203B41FA5}">
                      <a16:colId xmlns:a16="http://schemas.microsoft.com/office/drawing/2014/main" val="20002"/>
                    </a:ext>
                  </a:extLst>
                </a:gridCol>
                <a:gridCol w="1152612">
                  <a:extLst>
                    <a:ext uri="{9D8B030D-6E8A-4147-A177-3AD203B41FA5}">
                      <a16:colId xmlns:a16="http://schemas.microsoft.com/office/drawing/2014/main" val="20003"/>
                    </a:ext>
                  </a:extLst>
                </a:gridCol>
                <a:gridCol w="1152612">
                  <a:extLst>
                    <a:ext uri="{9D8B030D-6E8A-4147-A177-3AD203B41FA5}">
                      <a16:colId xmlns:a16="http://schemas.microsoft.com/office/drawing/2014/main" val="20004"/>
                    </a:ext>
                  </a:extLst>
                </a:gridCol>
                <a:gridCol w="1152612">
                  <a:extLst>
                    <a:ext uri="{9D8B030D-6E8A-4147-A177-3AD203B41FA5}">
                      <a16:colId xmlns:a16="http://schemas.microsoft.com/office/drawing/2014/main" val="20005"/>
                    </a:ext>
                  </a:extLst>
                </a:gridCol>
                <a:gridCol w="1152612">
                  <a:extLst>
                    <a:ext uri="{9D8B030D-6E8A-4147-A177-3AD203B41FA5}">
                      <a16:colId xmlns:a16="http://schemas.microsoft.com/office/drawing/2014/main" val="20006"/>
                    </a:ext>
                  </a:extLst>
                </a:gridCol>
              </a:tblGrid>
              <a:tr h="318861">
                <a:tc>
                  <a:txBody>
                    <a:bodyPr/>
                    <a:lstStyle/>
                    <a:p>
                      <a:pPr algn="ctr">
                        <a:spcAft>
                          <a:spcPts val="0"/>
                        </a:spcAft>
                      </a:pPr>
                      <a:endParaRPr lang="en-US" sz="1800" kern="100" dirty="0">
                        <a:solidFill>
                          <a:srgbClr val="000000"/>
                        </a:solidFill>
                        <a:latin typeface="Times New Roman"/>
                        <a:ea typeface="宋体"/>
                        <a:cs typeface="Times New Roman"/>
                      </a:endParaRPr>
                    </a:p>
                  </a:txBody>
                  <a:tcPr marL="68577" marR="68577"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800" kern="100" dirty="0">
                          <a:solidFill>
                            <a:srgbClr val="000000"/>
                          </a:solidFill>
                          <a:latin typeface="Times New Roman"/>
                          <a:ea typeface="宋体"/>
                          <a:cs typeface="Times New Roman"/>
                        </a:rPr>
                        <a:t>列</a:t>
                      </a:r>
                    </a:p>
                  </a:txBody>
                  <a:tcPr marL="68577" marR="685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800" kern="100" dirty="0">
                          <a:solidFill>
                            <a:srgbClr val="000000"/>
                          </a:solidFill>
                          <a:latin typeface="Times New Roman"/>
                          <a:ea typeface="宋体"/>
                          <a:cs typeface="Times New Roman"/>
                        </a:rPr>
                        <a:t>1</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i="1" kern="1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8861">
                <a:tc>
                  <a:txBody>
                    <a:bodyPr/>
                    <a:lstStyle/>
                    <a:p>
                      <a:pPr algn="ctr">
                        <a:spcAft>
                          <a:spcPts val="0"/>
                        </a:spcAft>
                      </a:pPr>
                      <a:r>
                        <a:rPr lang="zh-CN" sz="1800" kern="100">
                          <a:solidFill>
                            <a:srgbClr val="000000"/>
                          </a:solidFill>
                          <a:latin typeface="Times New Roman"/>
                          <a:ea typeface="宋体"/>
                          <a:cs typeface="Times New Roman"/>
                        </a:rPr>
                        <a:t>行</a:t>
                      </a:r>
                    </a:p>
                  </a:txBody>
                  <a:tcPr marL="68577" marR="685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7" marR="68577"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18861">
                <a:tc gridSpan="2">
                  <a:txBody>
                    <a:bodyPr/>
                    <a:lstStyle/>
                    <a:p>
                      <a:pPr algn="ctr">
                        <a:spcAft>
                          <a:spcPts val="0"/>
                        </a:spcAft>
                      </a:pPr>
                      <a:r>
                        <a:rPr lang="en-US" sz="1800" kern="1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18861">
                <a:tc gridSpan="2">
                  <a:txBody>
                    <a:bodyPr/>
                    <a:lstStyle/>
                    <a:p>
                      <a:pPr algn="ctr">
                        <a:spcAft>
                          <a:spcPts val="0"/>
                        </a:spcAft>
                      </a:pPr>
                      <a:r>
                        <a:rPr lang="en-US" sz="1800" kern="1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22</a:t>
                      </a:r>
                      <a:endParaRPr lang="zh-CN" sz="18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18861">
                <a:tc gridSpan="2">
                  <a:txBody>
                    <a:bodyPr/>
                    <a:lstStyle/>
                    <a:p>
                      <a:pPr algn="ctr">
                        <a:spcAft>
                          <a:spcPts val="0"/>
                        </a:spcAft>
                      </a:pPr>
                      <a:r>
                        <a:rPr lang="en-US" sz="1800" kern="100" dirty="0" smtClean="0">
                          <a:solidFill>
                            <a:srgbClr val="000000"/>
                          </a:solidFill>
                          <a:latin typeface="Times New Roman"/>
                          <a:ea typeface="宋体"/>
                          <a:cs typeface="Times New Roman"/>
                        </a:rPr>
                        <a:t>⁝</a:t>
                      </a:r>
                      <a:endParaRPr lang="en-US" sz="18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a:noFill/>
                    </a:lnL>
                    <a:lnR>
                      <a:noFill/>
                    </a:lnR>
                    <a:lnT>
                      <a:noFill/>
                    </a:lnT>
                    <a:lnB>
                      <a:noFill/>
                    </a:lnB>
                  </a:tcPr>
                </a:tc>
                <a:tc>
                  <a:txBody>
                    <a:bodyPr/>
                    <a:lstStyle/>
                    <a:p>
                      <a:pPr algn="ctr">
                        <a:spcAft>
                          <a:spcPts val="0"/>
                        </a:spcAft>
                      </a:pP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18861">
                <a:tc gridSpan="2">
                  <a:txBody>
                    <a:bodyPr/>
                    <a:lstStyle/>
                    <a:p>
                      <a:pPr algn="ctr">
                        <a:spcAft>
                          <a:spcPts val="0"/>
                        </a:spcAft>
                      </a:pPr>
                      <a:r>
                        <a:rPr lang="en-US" sz="1800" i="1" kern="100">
                          <a:solidFill>
                            <a:srgbClr val="000000"/>
                          </a:solidFill>
                          <a:latin typeface="Times New Roman"/>
                          <a:ea typeface="宋体"/>
                          <a:cs typeface="Times New Roman"/>
                        </a:rPr>
                        <a:t>p</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smtClean="0">
                          <a:solidFill>
                            <a:srgbClr val="000000"/>
                          </a:solidFill>
                          <a:latin typeface="Times New Roman"/>
                          <a:ea typeface="宋体"/>
                          <a:cs typeface="Times New Roman"/>
                        </a:rPr>
                        <a:t>p</a:t>
                      </a:r>
                      <a:r>
                        <a:rPr lang="en-US" sz="1800" i="1" kern="100" baseline="-25000" dirty="0" smtClean="0">
                          <a:solidFill>
                            <a:srgbClr val="000000"/>
                          </a:solidFill>
                          <a:latin typeface="Times New Roman"/>
                          <a:ea typeface="宋体"/>
                          <a:cs typeface="Times New Roman"/>
                        </a:rPr>
                        <a:t>p</a:t>
                      </a:r>
                      <a:r>
                        <a:rPr lang="en-US" sz="1800" kern="100" baseline="-25000" dirty="0" smtClean="0">
                          <a:solidFill>
                            <a:srgbClr val="000000"/>
                          </a:solidFill>
                          <a:latin typeface="Times New Roman"/>
                          <a:ea typeface="宋体"/>
                          <a:cs typeface="Times New Roman"/>
                        </a:rPr>
                        <a:t>2</a:t>
                      </a:r>
                      <a:endParaRPr lang="zh-CN" sz="1800" kern="100" dirty="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861">
                <a:tc grid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rgbClr val="000404"/>
                          </a:solidFill>
                          <a:effectLst/>
                          <a:latin typeface="+mn-lt"/>
                          <a:ea typeface="+mn-ea"/>
                          <a:cs typeface="+mn-cs"/>
                        </a:rPr>
                        <a:t>⋯</a:t>
                      </a:r>
                      <a:endParaRPr lang="en-US" altLang="zh-CN" sz="1800" kern="100" dirty="0" smtClean="0">
                        <a:solidFill>
                          <a:srgbClr val="000404"/>
                        </a:solidFill>
                        <a:latin typeface="Times New Roman"/>
                        <a:ea typeface="+mn-ea"/>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2052" name="Object 16"/>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7929" name="Equation" r:id="rId7" imgW="152268" imgH="101512" progId="Equation.DSMT4">
                  <p:embed/>
                </p:oleObj>
              </mc:Choice>
              <mc:Fallback>
                <p:oleObj name="Equation" r:id="rId7" imgW="152268" imgH="101512"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5"/>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7930" name="Equation" r:id="rId9" imgW="152268" imgH="101512" progId="Equation.DSMT4">
                  <p:embed/>
                </p:oleObj>
              </mc:Choice>
              <mc:Fallback>
                <p:oleObj name="Equation" r:id="rId9" imgW="152268" imgH="101512"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14"/>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7931" name="Equation" r:id="rId10" imgW="152268" imgH="101512" progId="Equation.DSMT4">
                  <p:embed/>
                </p:oleObj>
              </mc:Choice>
              <mc:Fallback>
                <p:oleObj name="Equation" r:id="rId10" imgW="152268" imgH="101512"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3"/>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7932" name="Equation" r:id="rId11" imgW="76068" imgH="152136" progId="Equation.DSMT4">
                  <p:embed/>
                </p:oleObj>
              </mc:Choice>
              <mc:Fallback>
                <p:oleObj name="Equation" r:id="rId11" imgW="76068" imgH="152136"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2"/>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7933" name="Equation" r:id="rId13" imgW="76068" imgH="152136" progId="Equation.DSMT4">
                  <p:embed/>
                </p:oleObj>
              </mc:Choice>
              <mc:Fallback>
                <p:oleObj name="Equation" r:id="rId13" imgW="76068" imgH="152136"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11"/>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7934" name="Equation" r:id="rId14" imgW="76068" imgH="152136" progId="Equation.DSMT4">
                  <p:embed/>
                </p:oleObj>
              </mc:Choice>
              <mc:Fallback>
                <p:oleObj name="Equation" r:id="rId14" imgW="76068" imgH="152136"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10"/>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7935" name="Equation" r:id="rId15" imgW="76068" imgH="152136" progId="Equation.DSMT4">
                  <p:embed/>
                </p:oleObj>
              </mc:Choice>
              <mc:Fallback>
                <p:oleObj name="Equation" r:id="rId15" imgW="76068" imgH="152136"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9"/>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7936" name="Equation" r:id="rId16" imgW="76068" imgH="152136" progId="Equation.DSMT4">
                  <p:embed/>
                </p:oleObj>
              </mc:Choice>
              <mc:Fallback>
                <p:oleObj name="Equation" r:id="rId16" imgW="76068" imgH="152136"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0" name="Rectangle 28"/>
          <p:cNvSpPr>
            <a:spLocks noChangeArrowheads="1"/>
          </p:cNvSpPr>
          <p:nvPr/>
        </p:nvSpPr>
        <p:spPr bwMode="auto">
          <a:xfrm>
            <a:off x="468313" y="1770063"/>
            <a:ext cx="487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9.2.2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对应矩阵</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081"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404"/>
                </a:solidFill>
                <a:latin typeface="Times New Roman" pitchFamily="18" charset="0"/>
                <a:cs typeface="Times New Roman" pitchFamily="18" charset="0"/>
              </a:rPr>
              <a:t>称      	   	     </a:t>
            </a:r>
            <a:endParaRPr lang="en-US" altLang="zh-CN" sz="2800" dirty="0" smtClean="0">
              <a:solidFill>
                <a:srgbClr val="000404"/>
              </a:solidFill>
              <a:latin typeface="Times New Roman" pitchFamily="18" charset="0"/>
              <a:cs typeface="Times New Roman" pitchFamily="18" charset="0"/>
            </a:endParaRPr>
          </a:p>
          <a:p>
            <a:pPr eaLnBrk="1" hangingPunct="1">
              <a:defRPr/>
            </a:pPr>
            <a:endParaRPr lang="en-US" altLang="zh-CN" sz="2800" dirty="0">
              <a:solidFill>
                <a:srgbClr val="000404"/>
              </a:solidFill>
              <a:latin typeface="Times New Roman" pitchFamily="18" charset="0"/>
              <a:cs typeface="Times New Roman" pitchFamily="18" charset="0"/>
            </a:endParaRPr>
          </a:p>
          <a:p>
            <a:pPr marL="0" indent="0" eaLnBrk="1" hangingPunct="1">
              <a:buNone/>
              <a:defRPr/>
            </a:pPr>
            <a:r>
              <a:rPr lang="en-US" altLang="zh-CN" sz="2800" dirty="0">
                <a:solidFill>
                  <a:srgbClr val="000404"/>
                </a:solidFill>
                <a:latin typeface="Times New Roman" pitchFamily="18" charset="0"/>
                <a:cs typeface="Times New Roman" pitchFamily="18" charset="0"/>
              </a:rPr>
              <a:t> </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为</a:t>
            </a:r>
            <a:r>
              <a:rPr lang="zh-CN" altLang="en-US" sz="2800" dirty="0" smtClean="0">
                <a:solidFill>
                  <a:schemeClr val="accent6"/>
                </a:solidFill>
                <a:latin typeface="Times New Roman" pitchFamily="18" charset="0"/>
                <a:cs typeface="Times New Roman" pitchFamily="18" charset="0"/>
              </a:rPr>
              <a:t>对应矩阵</a:t>
            </a:r>
            <a:r>
              <a:rPr lang="zh-CN" altLang="en-US" sz="2800" dirty="0" smtClean="0">
                <a:solidFill>
                  <a:srgbClr val="000404"/>
                </a:solidFill>
                <a:latin typeface="Times New Roman" pitchFamily="18" charset="0"/>
                <a:cs typeface="Times New Roman" pitchFamily="18" charset="0"/>
              </a:rPr>
              <a:t>。将对应矩阵表中的最后一列用</a:t>
            </a:r>
            <a:r>
              <a:rPr lang="en-US" altLang="zh-CN" sz="2800" b="1" i="1" dirty="0" smtClean="0">
                <a:solidFill>
                  <a:srgbClr val="000404"/>
                </a:solidFill>
                <a:latin typeface="Times New Roman" pitchFamily="18" charset="0"/>
                <a:cs typeface="Times New Roman" pitchFamily="18" charset="0"/>
              </a:rPr>
              <a:t>r</a:t>
            </a:r>
            <a:r>
              <a:rPr lang="zh-CN" altLang="en-US" sz="2800" dirty="0" smtClean="0">
                <a:solidFill>
                  <a:srgbClr val="000404"/>
                </a:solidFill>
                <a:latin typeface="Times New Roman" pitchFamily="18" charset="0"/>
                <a:cs typeface="Times New Roman" pitchFamily="18" charset="0"/>
              </a:rPr>
              <a:t>表示， 即</a:t>
            </a:r>
          </a:p>
          <a:p>
            <a:pPr eaLnBrk="1" hangingPunct="1">
              <a:buFont typeface="Wingdings" panose="05000000000000000000" pitchFamily="2" charset="2"/>
              <a:buNone/>
              <a:defRPr/>
            </a:pPr>
            <a:endParaRPr lang="zh-CN" altLang="en-US" sz="2800" dirty="0" smtClean="0">
              <a:solidFill>
                <a:srgbClr val="000404"/>
              </a:solidFill>
              <a:latin typeface="Times New Roman" pitchFamily="18" charset="0"/>
              <a:cs typeface="Times New Roman" pitchFamily="18" charset="0"/>
            </a:endParaRPr>
          </a:p>
          <a:p>
            <a:pPr eaLnBrk="1" hangingPunct="1">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，最后一行用</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itchFamily="18" charset="0"/>
                <a:cs typeface="Times New Roman" pitchFamily="18" charset="0"/>
              </a:rPr>
              <a:t>表示，即</a:t>
            </a:r>
          </a:p>
          <a:p>
            <a:pPr eaLnBrk="1" hangingPunct="1">
              <a:buFont typeface="Wingdings" panose="05000000000000000000" pitchFamily="2" charset="2"/>
              <a:buNone/>
              <a:defRPr/>
            </a:pPr>
            <a:r>
              <a:rPr lang="zh-CN" altLang="en-US" sz="2800" dirty="0" smtClean="0">
                <a:solidFill>
                  <a:srgbClr val="000404"/>
                </a:solidFill>
                <a:latin typeface="Times New Roman" pitchFamily="18" charset="0"/>
                <a:cs typeface="Times New Roman" pitchFamily="18" charset="0"/>
              </a:rPr>
              <a:t>				   	</a:t>
            </a:r>
          </a:p>
          <a:p>
            <a:pPr eaLnBrk="1" hangingPunct="1">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，向量</a:t>
            </a:r>
            <a:r>
              <a:rPr lang="en-US" altLang="zh-CN" sz="2800" b="1" i="1" dirty="0" smtClean="0">
                <a:solidFill>
                  <a:srgbClr val="000404"/>
                </a:solidFill>
                <a:latin typeface="Times New Roman" pitchFamily="18" charset="0"/>
                <a:cs typeface="Times New Roman" pitchFamily="18" charset="0"/>
              </a:rPr>
              <a:t>r</a:t>
            </a:r>
            <a:r>
              <a:rPr lang="zh-CN" altLang="en-US" sz="2800" dirty="0" smtClean="0">
                <a:solidFill>
                  <a:srgbClr val="000404"/>
                </a:solidFill>
                <a:latin typeface="Times New Roman" pitchFamily="18" charset="0"/>
                <a:cs typeface="Times New Roman" pitchFamily="18" charset="0"/>
              </a:rPr>
              <a:t>和</a:t>
            </a:r>
            <a:r>
              <a:rPr lang="en-US" altLang="zh-CN" sz="2800" b="1" i="1" dirty="0" smtClean="0">
                <a:solidFill>
                  <a:srgbClr val="000404"/>
                </a:solidFill>
                <a:latin typeface="Times New Roman" pitchFamily="18" charset="0"/>
                <a:cs typeface="Times New Roman" pitchFamily="18" charset="0"/>
              </a:rPr>
              <a:t>c</a:t>
            </a:r>
            <a:r>
              <a:rPr lang="zh-CN" altLang="en-US" sz="2800" dirty="0" smtClean="0">
                <a:solidFill>
                  <a:srgbClr val="000404"/>
                </a:solidFill>
                <a:latin typeface="Times New Roman" pitchFamily="18" charset="0"/>
                <a:cs typeface="Times New Roman" pitchFamily="18" charset="0"/>
              </a:rPr>
              <a:t>的元素</a:t>
            </a:r>
            <a:r>
              <a:rPr lang="zh-CN" altLang="en-US" sz="2800" dirty="0">
                <a:solidFill>
                  <a:srgbClr val="000404"/>
                </a:solidFill>
                <a:latin typeface="Times New Roman" pitchFamily="18" charset="0"/>
                <a:cs typeface="Times New Roman" pitchFamily="18" charset="0"/>
              </a:rPr>
              <a:t>分别是</a:t>
            </a:r>
            <a:r>
              <a:rPr lang="zh-CN" altLang="en-US" sz="2800" dirty="0" smtClean="0">
                <a:solidFill>
                  <a:schemeClr val="accent6"/>
                </a:solidFill>
                <a:latin typeface="Times New Roman" pitchFamily="18" charset="0"/>
                <a:cs typeface="Times New Roman" pitchFamily="18" charset="0"/>
              </a:rPr>
              <a:t>行边缘频率</a:t>
            </a:r>
            <a:r>
              <a:rPr lang="zh-CN" altLang="en-US" sz="2800" dirty="0" smtClean="0">
                <a:solidFill>
                  <a:srgbClr val="000404"/>
                </a:solidFill>
                <a:latin typeface="Times New Roman" pitchFamily="18" charset="0"/>
                <a:cs typeface="Times New Roman" pitchFamily="18" charset="0"/>
              </a:rPr>
              <a:t>和</a:t>
            </a:r>
            <a:r>
              <a:rPr lang="zh-CN" altLang="en-US" sz="2800" dirty="0" smtClean="0">
                <a:solidFill>
                  <a:schemeClr val="accent6"/>
                </a:solidFill>
                <a:latin typeface="Times New Roman" pitchFamily="18" charset="0"/>
                <a:cs typeface="Times New Roman" pitchFamily="18" charset="0"/>
              </a:rPr>
              <a:t>列</a:t>
            </a:r>
            <a:r>
              <a:rPr lang="zh-CN" altLang="en-US" sz="2800" dirty="0">
                <a:solidFill>
                  <a:schemeClr val="accent6"/>
                </a:solidFill>
                <a:latin typeface="Times New Roman" pitchFamily="18" charset="0"/>
                <a:cs typeface="Times New Roman" pitchFamily="18" charset="0"/>
              </a:rPr>
              <a:t>边缘</a:t>
            </a:r>
            <a:r>
              <a:rPr lang="zh-CN" altLang="en-US" sz="2800" dirty="0" smtClean="0">
                <a:solidFill>
                  <a:schemeClr val="accent6"/>
                </a:solidFill>
                <a:latin typeface="Times New Roman" pitchFamily="18" charset="0"/>
                <a:cs typeface="Times New Roman" pitchFamily="18" charset="0"/>
              </a:rPr>
              <a:t>频率</a:t>
            </a:r>
            <a:r>
              <a:rPr lang="zh-CN" altLang="en-US" sz="2800" dirty="0" smtClean="0">
                <a:solidFill>
                  <a:srgbClr val="000404"/>
                </a:solidFill>
                <a:latin typeface="Times New Roman" pitchFamily="18" charset="0"/>
                <a:cs typeface="Times New Roman" pitchFamily="18" charset="0"/>
              </a:rPr>
              <a:t>，有时称为</a:t>
            </a:r>
            <a:r>
              <a:rPr lang="zh-CN" altLang="en-US" sz="2800" dirty="0" smtClean="0">
                <a:solidFill>
                  <a:schemeClr val="accent6"/>
                </a:solidFill>
                <a:latin typeface="Times New Roman" pitchFamily="18" charset="0"/>
                <a:cs typeface="Times New Roman" pitchFamily="18" charset="0"/>
              </a:rPr>
              <a:t>行</a:t>
            </a:r>
            <a:r>
              <a:rPr lang="zh-CN" altLang="en-US" sz="2800" dirty="0" smtClean="0">
                <a:solidFill>
                  <a:srgbClr val="000404"/>
                </a:solidFill>
                <a:latin typeface="Times New Roman" pitchFamily="18" charset="0"/>
                <a:cs typeface="Times New Roman" pitchFamily="18" charset="0"/>
              </a:rPr>
              <a:t>和</a:t>
            </a:r>
            <a:r>
              <a:rPr lang="zh-CN" altLang="en-US" sz="2800" dirty="0" smtClean="0">
                <a:solidFill>
                  <a:schemeClr val="accent6"/>
                </a:solidFill>
                <a:latin typeface="Times New Roman" pitchFamily="18" charset="0"/>
                <a:cs typeface="Times New Roman" pitchFamily="18" charset="0"/>
              </a:rPr>
              <a:t>列密度</a:t>
            </a:r>
            <a:r>
              <a:rPr lang="zh-CN" altLang="en-US" sz="2800" dirty="0" smtClean="0">
                <a:solidFill>
                  <a:srgbClr val="000404"/>
                </a:solidFill>
                <a:latin typeface="Times New Roman" pitchFamily="18" charset="0"/>
                <a:cs typeface="Times New Roman" pitchFamily="18" charset="0"/>
              </a:rPr>
              <a:t>（或</a:t>
            </a:r>
            <a:r>
              <a:rPr lang="zh-CN" altLang="en-US" sz="2800" dirty="0" smtClean="0">
                <a:solidFill>
                  <a:schemeClr val="accent6"/>
                </a:solidFill>
                <a:latin typeface="Times New Roman" pitchFamily="18" charset="0"/>
                <a:cs typeface="Times New Roman" pitchFamily="18" charset="0"/>
              </a:rPr>
              <a:t>质量</a:t>
            </a:r>
            <a:r>
              <a:rPr lang="zh-CN" altLang="en-US" sz="2800" dirty="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mass</a:t>
            </a:r>
            <a:r>
              <a:rPr lang="zh-CN" altLang="en-US" sz="2800" dirty="0" smtClean="0">
                <a:solidFill>
                  <a:srgbClr val="000404"/>
                </a:solidFill>
                <a:latin typeface="Times New Roman" pitchFamily="18" charset="0"/>
                <a:cs typeface="Times New Roman" pitchFamily="18" charset="0"/>
              </a:rPr>
              <a:t>）。</a:t>
            </a:r>
          </a:p>
        </p:txBody>
      </p:sp>
      <p:graphicFrame>
        <p:nvGraphicFramePr>
          <p:cNvPr id="3074" name="Object 7"/>
          <p:cNvGraphicFramePr>
            <a:graphicFrameLocks noChangeAspect="1"/>
          </p:cNvGraphicFramePr>
          <p:nvPr>
            <p:extLst>
              <p:ext uri="{D42A27DB-BD31-4B8C-83A1-F6EECF244321}">
                <p14:modId xmlns:p14="http://schemas.microsoft.com/office/powerpoint/2010/main" val="2042011196"/>
              </p:ext>
            </p:extLst>
          </p:nvPr>
        </p:nvGraphicFramePr>
        <p:xfrm>
          <a:off x="3254375" y="1176338"/>
          <a:ext cx="2425700" cy="546100"/>
        </p:xfrm>
        <a:graphic>
          <a:graphicData uri="http://schemas.openxmlformats.org/presentationml/2006/ole">
            <mc:AlternateContent xmlns:mc="http://schemas.openxmlformats.org/markup-compatibility/2006">
              <mc:Choice xmlns:v="urn:schemas-microsoft-com:vml" Requires="v">
                <p:oleObj spid="_x0000_s3650" name="Equation" r:id="rId3" imgW="2425680" imgH="545760" progId="Equation.DSMT4">
                  <p:embed/>
                </p:oleObj>
              </mc:Choice>
              <mc:Fallback>
                <p:oleObj name="Equation" r:id="rId3" imgW="2425680" imgH="5457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1176338"/>
                        <a:ext cx="24257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9"/>
          <p:cNvGraphicFramePr>
            <a:graphicFrameLocks noChangeAspect="1"/>
          </p:cNvGraphicFramePr>
          <p:nvPr>
            <p:extLst>
              <p:ext uri="{D42A27DB-BD31-4B8C-83A1-F6EECF244321}">
                <p14:modId xmlns:p14="http://schemas.microsoft.com/office/powerpoint/2010/main" val="1798719655"/>
              </p:ext>
            </p:extLst>
          </p:nvPr>
        </p:nvGraphicFramePr>
        <p:xfrm>
          <a:off x="2890838" y="2539876"/>
          <a:ext cx="3340100" cy="673100"/>
        </p:xfrm>
        <a:graphic>
          <a:graphicData uri="http://schemas.openxmlformats.org/presentationml/2006/ole">
            <mc:AlternateContent xmlns:mc="http://schemas.openxmlformats.org/markup-compatibility/2006">
              <mc:Choice xmlns:v="urn:schemas-microsoft-com:vml" Requires="v">
                <p:oleObj spid="_x0000_s3651" name="Equation" r:id="rId5" imgW="3340080" imgH="672840" progId="Equation.DSMT4">
                  <p:embed/>
                </p:oleObj>
              </mc:Choice>
              <mc:Fallback>
                <p:oleObj name="Equation" r:id="rId5" imgW="3340080" imgH="672840" progId="Equation.DSMT4">
                  <p:embed/>
                  <p:pic>
                    <p:nvPicPr>
                      <p:cNvPr id="0" name="Object 9"/>
                      <p:cNvPicPr>
                        <a:picLocks noChangeAspect="1" noChangeArrowheads="1"/>
                      </p:cNvPicPr>
                      <p:nvPr/>
                    </p:nvPicPr>
                    <p:blipFill>
                      <a:blip r:embed="rId6"/>
                      <a:srcRect/>
                      <a:stretch>
                        <a:fillRect/>
                      </a:stretch>
                    </p:blipFill>
                    <p:spPr bwMode="auto">
                      <a:xfrm>
                        <a:off x="2890838" y="2539876"/>
                        <a:ext cx="33401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0"/>
          <p:cNvGraphicFramePr>
            <a:graphicFrameLocks noChangeAspect="1"/>
          </p:cNvGraphicFramePr>
          <p:nvPr>
            <p:extLst>
              <p:ext uri="{D42A27DB-BD31-4B8C-83A1-F6EECF244321}">
                <p14:modId xmlns:p14="http://schemas.microsoft.com/office/powerpoint/2010/main" val="3627964655"/>
              </p:ext>
            </p:extLst>
          </p:nvPr>
        </p:nvGraphicFramePr>
        <p:xfrm>
          <a:off x="1477144" y="3113088"/>
          <a:ext cx="2590800" cy="596900"/>
        </p:xfrm>
        <a:graphic>
          <a:graphicData uri="http://schemas.openxmlformats.org/presentationml/2006/ole">
            <mc:AlternateContent xmlns:mc="http://schemas.openxmlformats.org/markup-compatibility/2006">
              <mc:Choice xmlns:v="urn:schemas-microsoft-com:vml" Requires="v">
                <p:oleObj spid="_x0000_s3652" name="Equation" r:id="rId7" imgW="2590560" imgH="596880" progId="Equation.DSMT4">
                  <p:embed/>
                </p:oleObj>
              </mc:Choice>
              <mc:Fallback>
                <p:oleObj name="Equation" r:id="rId7" imgW="2590560" imgH="596880" progId="Equation.DSMT4">
                  <p:embed/>
                  <p:pic>
                    <p:nvPicPr>
                      <p:cNvPr id="0" name="Object 10"/>
                      <p:cNvPicPr>
                        <a:picLocks noChangeAspect="1" noChangeArrowheads="1"/>
                      </p:cNvPicPr>
                      <p:nvPr/>
                    </p:nvPicPr>
                    <p:blipFill>
                      <a:blip r:embed="rId8"/>
                      <a:srcRect/>
                      <a:stretch>
                        <a:fillRect/>
                      </a:stretch>
                    </p:blipFill>
                    <p:spPr bwMode="auto">
                      <a:xfrm>
                        <a:off x="1477144" y="3113088"/>
                        <a:ext cx="25908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3"/>
          <p:cNvGraphicFramePr>
            <a:graphicFrameLocks noChangeAspect="1"/>
          </p:cNvGraphicFramePr>
          <p:nvPr>
            <p:extLst>
              <p:ext uri="{D42A27DB-BD31-4B8C-83A1-F6EECF244321}">
                <p14:modId xmlns:p14="http://schemas.microsoft.com/office/powerpoint/2010/main" val="2480118983"/>
              </p:ext>
            </p:extLst>
          </p:nvPr>
        </p:nvGraphicFramePr>
        <p:xfrm>
          <a:off x="2884488" y="3674988"/>
          <a:ext cx="3416300" cy="546100"/>
        </p:xfrm>
        <a:graphic>
          <a:graphicData uri="http://schemas.openxmlformats.org/presentationml/2006/ole">
            <mc:AlternateContent xmlns:mc="http://schemas.openxmlformats.org/markup-compatibility/2006">
              <mc:Choice xmlns:v="urn:schemas-microsoft-com:vml" Requires="v">
                <p:oleObj spid="_x0000_s3653" name="Equation" r:id="rId9" imgW="3416040" imgH="545760" progId="Equation.DSMT4">
                  <p:embed/>
                </p:oleObj>
              </mc:Choice>
              <mc:Fallback>
                <p:oleObj name="Equation" r:id="rId9" imgW="3416040" imgH="54576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488" y="3674988"/>
                        <a:ext cx="34163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6</a:t>
            </a:fld>
            <a:endParaRPr lang="en-US" altLang="zh-CN"/>
          </a:p>
        </p:txBody>
      </p:sp>
      <p:graphicFrame>
        <p:nvGraphicFramePr>
          <p:cNvPr id="11" name="Object 10"/>
          <p:cNvGraphicFramePr>
            <a:graphicFrameLocks noChangeAspect="1"/>
          </p:cNvGraphicFramePr>
          <p:nvPr>
            <p:extLst>
              <p:ext uri="{D42A27DB-BD31-4B8C-83A1-F6EECF244321}">
                <p14:modId xmlns:p14="http://schemas.microsoft.com/office/powerpoint/2010/main" val="1242633567"/>
              </p:ext>
            </p:extLst>
          </p:nvPr>
        </p:nvGraphicFramePr>
        <p:xfrm>
          <a:off x="1439044" y="4127500"/>
          <a:ext cx="2628900" cy="596900"/>
        </p:xfrm>
        <a:graphic>
          <a:graphicData uri="http://schemas.openxmlformats.org/presentationml/2006/ole">
            <mc:AlternateContent xmlns:mc="http://schemas.openxmlformats.org/markup-compatibility/2006">
              <mc:Choice xmlns:v="urn:schemas-microsoft-com:vml" Requires="v">
                <p:oleObj spid="_x0000_s3654" name="Equation" r:id="rId11" imgW="2628720" imgH="596880" progId="Equation.DSMT4">
                  <p:embed/>
                </p:oleObj>
              </mc:Choice>
              <mc:Fallback>
                <p:oleObj name="Equation" r:id="rId11" imgW="2628720" imgH="596880" progId="Equation.DSMT4">
                  <p:embed/>
                  <p:pic>
                    <p:nvPicPr>
                      <p:cNvPr id="0" name=""/>
                      <p:cNvPicPr>
                        <a:picLocks noChangeAspect="1" noChangeArrowheads="1"/>
                      </p:cNvPicPr>
                      <p:nvPr/>
                    </p:nvPicPr>
                    <p:blipFill>
                      <a:blip r:embed="rId12"/>
                      <a:srcRect/>
                      <a:stretch>
                        <a:fillRect/>
                      </a:stretch>
                    </p:blipFill>
                    <p:spPr bwMode="auto">
                      <a:xfrm>
                        <a:off x="1439044" y="4127500"/>
                        <a:ext cx="26289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Rot="1" noChangeArrowheads="1"/>
          </p:cNvSpPr>
          <p:nvPr>
            <p:ph type="title"/>
          </p:nvPr>
        </p:nvSpPr>
        <p:spPr/>
        <p:txBody>
          <a:bodyPr/>
          <a:lstStyle/>
          <a:p>
            <a:pPr eaLnBrk="1" hangingPunct="1"/>
            <a:r>
              <a:rPr lang="zh-CN" altLang="en-US" sz="4000" smtClean="0"/>
              <a:t>三、行、列轮廓</a:t>
            </a:r>
          </a:p>
        </p:txBody>
      </p:sp>
      <p:sp>
        <p:nvSpPr>
          <p:cNvPr id="4103" name="Rectangle 3"/>
          <p:cNvSpPr>
            <a:spLocks noGrp="1" noRot="1" noChangeArrowheads="1"/>
          </p:cNvSpPr>
          <p:nvPr>
            <p:ph type="body" idx="1"/>
          </p:nvPr>
        </p:nvSpPr>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第</a:t>
            </a:r>
            <a:r>
              <a:rPr lang="en-US" altLang="zh-CN" sz="2800" i="1" dirty="0" err="1" smtClean="0">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行轮廓</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其各元素之和等于</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，即                             。</a:t>
            </a:r>
          </a:p>
          <a:p>
            <a:pPr eaLnBrk="1" hangingPunct="1">
              <a:defRPr/>
            </a:pPr>
            <a:r>
              <a:rPr lang="zh-CN" altLang="en-US" sz="2800" dirty="0" smtClean="0">
                <a:solidFill>
                  <a:schemeClr val="accent6"/>
                </a:solidFill>
                <a:latin typeface="Times New Roman" pitchFamily="18" charset="0"/>
                <a:cs typeface="Times New Roman" pitchFamily="18" charset="0"/>
              </a:rPr>
              <a:t>第</a:t>
            </a:r>
            <a:r>
              <a:rPr lang="en-US" altLang="zh-CN" sz="2800" i="1" dirty="0" smtClean="0">
                <a:solidFill>
                  <a:schemeClr val="accent6"/>
                </a:solidFill>
                <a:latin typeface="Times New Roman" pitchFamily="18" charset="0"/>
                <a:cs typeface="Times New Roman" pitchFamily="18" charset="0"/>
              </a:rPr>
              <a:t>j</a:t>
            </a:r>
            <a:r>
              <a:rPr lang="zh-CN" altLang="en-US" sz="2800" dirty="0" smtClean="0">
                <a:solidFill>
                  <a:schemeClr val="accent6"/>
                </a:solidFill>
                <a:latin typeface="Times New Roman" pitchFamily="18" charset="0"/>
                <a:cs typeface="Times New Roman" pitchFamily="18" charset="0"/>
              </a:rPr>
              <a:t>列轮廓</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其各元素之和等于</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，即                               。</a:t>
            </a:r>
          </a:p>
        </p:txBody>
      </p:sp>
      <p:graphicFrame>
        <p:nvGraphicFramePr>
          <p:cNvPr id="4098" name="Object 6"/>
          <p:cNvGraphicFramePr>
            <a:graphicFrameLocks noChangeAspect="1"/>
          </p:cNvGraphicFramePr>
          <p:nvPr/>
        </p:nvGraphicFramePr>
        <p:xfrm>
          <a:off x="1908175" y="2420938"/>
          <a:ext cx="5473700" cy="977900"/>
        </p:xfrm>
        <a:graphic>
          <a:graphicData uri="http://schemas.openxmlformats.org/presentationml/2006/ole">
            <mc:AlternateContent xmlns:mc="http://schemas.openxmlformats.org/markup-compatibility/2006">
              <mc:Choice xmlns:v="urn:schemas-microsoft-com:vml" Requires="v">
                <p:oleObj spid="_x0000_s4508" name="Equation" r:id="rId3" imgW="5473440" imgH="977760" progId="Equation.DSMT4">
                  <p:embed/>
                </p:oleObj>
              </mc:Choice>
              <mc:Fallback>
                <p:oleObj name="Equation" r:id="rId3" imgW="5473440" imgH="9777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420938"/>
                        <a:ext cx="54737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
          <p:cNvGraphicFramePr>
            <a:graphicFrameLocks noChangeAspect="1"/>
          </p:cNvGraphicFramePr>
          <p:nvPr/>
        </p:nvGraphicFramePr>
        <p:xfrm>
          <a:off x="4500563" y="3500438"/>
          <a:ext cx="2527300" cy="393700"/>
        </p:xfrm>
        <a:graphic>
          <a:graphicData uri="http://schemas.openxmlformats.org/presentationml/2006/ole">
            <mc:AlternateContent xmlns:mc="http://schemas.openxmlformats.org/markup-compatibility/2006">
              <mc:Choice xmlns:v="urn:schemas-microsoft-com:vml" Requires="v">
                <p:oleObj spid="_x0000_s4509" name="Equation" r:id="rId5" imgW="2527200" imgH="393480" progId="Equation.DSMT4">
                  <p:embed/>
                </p:oleObj>
              </mc:Choice>
              <mc:Fallback>
                <p:oleObj name="Equation" r:id="rId5" imgW="252720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3500438"/>
                        <a:ext cx="25273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9"/>
          <p:cNvGraphicFramePr>
            <a:graphicFrameLocks noChangeAspect="1"/>
          </p:cNvGraphicFramePr>
          <p:nvPr>
            <p:extLst>
              <p:ext uri="{D42A27DB-BD31-4B8C-83A1-F6EECF244321}">
                <p14:modId xmlns:p14="http://schemas.microsoft.com/office/powerpoint/2010/main" val="210349742"/>
              </p:ext>
            </p:extLst>
          </p:nvPr>
        </p:nvGraphicFramePr>
        <p:xfrm>
          <a:off x="1600200" y="4292600"/>
          <a:ext cx="5981700" cy="1193800"/>
        </p:xfrm>
        <a:graphic>
          <a:graphicData uri="http://schemas.openxmlformats.org/presentationml/2006/ole">
            <mc:AlternateContent xmlns:mc="http://schemas.openxmlformats.org/markup-compatibility/2006">
              <mc:Choice xmlns:v="urn:schemas-microsoft-com:vml" Requires="v">
                <p:oleObj spid="_x0000_s4510" name="Equation" r:id="rId7" imgW="5981400" imgH="1193760" progId="Equation.DSMT4">
                  <p:embed/>
                </p:oleObj>
              </mc:Choice>
              <mc:Fallback>
                <p:oleObj name="Equation" r:id="rId7" imgW="5981400" imgH="1193760" progId="Equation.DSMT4">
                  <p:embed/>
                  <p:pic>
                    <p:nvPicPr>
                      <p:cNvPr id="0" name="Object 9"/>
                      <p:cNvPicPr>
                        <a:picLocks noChangeAspect="1" noChangeArrowheads="1"/>
                      </p:cNvPicPr>
                      <p:nvPr/>
                    </p:nvPicPr>
                    <p:blipFill>
                      <a:blip r:embed="rId8"/>
                      <a:srcRect/>
                      <a:stretch>
                        <a:fillRect/>
                      </a:stretch>
                    </p:blipFill>
                    <p:spPr bwMode="auto">
                      <a:xfrm>
                        <a:off x="1600200" y="4292600"/>
                        <a:ext cx="598170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0"/>
          <p:cNvGraphicFramePr>
            <a:graphicFrameLocks noChangeAspect="1"/>
          </p:cNvGraphicFramePr>
          <p:nvPr/>
        </p:nvGraphicFramePr>
        <p:xfrm>
          <a:off x="4427538" y="5589588"/>
          <a:ext cx="2717800" cy="444500"/>
        </p:xfrm>
        <a:graphic>
          <a:graphicData uri="http://schemas.openxmlformats.org/presentationml/2006/ole">
            <mc:AlternateContent xmlns:mc="http://schemas.openxmlformats.org/markup-compatibility/2006">
              <mc:Choice xmlns:v="urn:schemas-microsoft-com:vml" Requires="v">
                <p:oleObj spid="_x0000_s4511" name="Equation" r:id="rId9" imgW="2717640" imgH="444240" progId="Equation.DSMT4">
                  <p:embed/>
                </p:oleObj>
              </mc:Choice>
              <mc:Fallback>
                <p:oleObj name="Equation" r:id="rId9" imgW="2717640" imgH="4442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5589588"/>
                        <a:ext cx="2717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Rot="1" noChangeArrowheads="1"/>
          </p:cNvSpPr>
          <p:nvPr>
            <p:ph type="title"/>
          </p:nvPr>
        </p:nvSpPr>
        <p:spPr/>
        <p:txBody>
          <a:bodyPr/>
          <a:lstStyle/>
          <a:p>
            <a:pPr eaLnBrk="1" hangingPunct="1"/>
            <a:r>
              <a:rPr lang="zh-CN" altLang="en-US" sz="4000" smtClean="0"/>
              <a:t>行轮廓矩阵 </a:t>
            </a:r>
          </a:p>
        </p:txBody>
      </p:sp>
      <p:sp>
        <p:nvSpPr>
          <p:cNvPr id="5125" name="Rectangle 3"/>
          <p:cNvSpPr>
            <a:spLocks noGrp="1" noRot="1" noChangeArrowheads="1"/>
          </p:cNvSpPr>
          <p:nvPr>
            <p:ph type="body" idx="1"/>
          </p:nvPr>
        </p:nvSpPr>
        <p:spPr/>
        <p:txBody>
          <a:bodyPr/>
          <a:lstStyle/>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其中                                  。</a:t>
            </a:r>
          </a:p>
        </p:txBody>
      </p:sp>
      <p:graphicFrame>
        <p:nvGraphicFramePr>
          <p:cNvPr id="5122" name="Object 5"/>
          <p:cNvGraphicFramePr>
            <a:graphicFrameLocks noChangeAspect="1"/>
          </p:cNvGraphicFramePr>
          <p:nvPr/>
        </p:nvGraphicFramePr>
        <p:xfrm>
          <a:off x="1660525" y="1916113"/>
          <a:ext cx="5651500" cy="3517900"/>
        </p:xfrm>
        <a:graphic>
          <a:graphicData uri="http://schemas.openxmlformats.org/presentationml/2006/ole">
            <mc:AlternateContent xmlns:mc="http://schemas.openxmlformats.org/markup-compatibility/2006">
              <mc:Choice xmlns:v="urn:schemas-microsoft-com:vml" Requires="v">
                <p:oleObj spid="_x0000_s5326" name="Equation" r:id="rId3" imgW="5651280" imgH="3517560" progId="Equation.DSMT4">
                  <p:embed/>
                </p:oleObj>
              </mc:Choice>
              <mc:Fallback>
                <p:oleObj name="Equation" r:id="rId3" imgW="5651280" imgH="3517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5" y="1916113"/>
                        <a:ext cx="5651500" cy="351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
          <p:cNvGraphicFramePr>
            <a:graphicFrameLocks noChangeAspect="1"/>
          </p:cNvGraphicFramePr>
          <p:nvPr/>
        </p:nvGraphicFramePr>
        <p:xfrm>
          <a:off x="1403350" y="5516563"/>
          <a:ext cx="3378200" cy="546100"/>
        </p:xfrm>
        <a:graphic>
          <a:graphicData uri="http://schemas.openxmlformats.org/presentationml/2006/ole">
            <mc:AlternateContent xmlns:mc="http://schemas.openxmlformats.org/markup-compatibility/2006">
              <mc:Choice xmlns:v="urn:schemas-microsoft-com:vml" Requires="v">
                <p:oleObj spid="_x0000_s5327" name="Equation" r:id="rId5" imgW="3377880" imgH="545760" progId="Equation.DSMT4">
                  <p:embed/>
                </p:oleObj>
              </mc:Choice>
              <mc:Fallback>
                <p:oleObj name="Equation" r:id="rId5" imgW="3377880" imgH="5457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516563"/>
                        <a:ext cx="33782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Rot="1" noChangeArrowheads="1"/>
          </p:cNvSpPr>
          <p:nvPr>
            <p:ph type="title"/>
          </p:nvPr>
        </p:nvSpPr>
        <p:spPr/>
        <p:txBody>
          <a:bodyPr/>
          <a:lstStyle/>
          <a:p>
            <a:pPr eaLnBrk="1" hangingPunct="1"/>
            <a:r>
              <a:rPr lang="zh-CN" altLang="en-US" sz="4000" smtClean="0"/>
              <a:t>列轮廓矩阵 </a:t>
            </a:r>
          </a:p>
        </p:txBody>
      </p:sp>
      <p:sp>
        <p:nvSpPr>
          <p:cNvPr id="6149" name="Rectangle 3"/>
          <p:cNvSpPr>
            <a:spLocks noGrp="1" noRot="1" noChangeArrowheads="1"/>
          </p:cNvSpPr>
          <p:nvPr>
            <p:ph type="body" idx="1"/>
          </p:nvPr>
        </p:nvSpPr>
        <p:spPr/>
        <p:txBody>
          <a:bodyPr/>
          <a:lstStyle/>
          <a:p>
            <a:pPr eaLnBrk="1" hangingPunct="1">
              <a:lnSpc>
                <a:spcPct val="90000"/>
              </a:lnSpc>
            </a:pPr>
            <a:r>
              <a:rPr lang="en-US" altLang="zh-CN" sz="2400" dirty="0" smtClean="0"/>
              <a:t> </a:t>
            </a:r>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buFont typeface="Wingdings" panose="05000000000000000000" pitchFamily="2" charset="2"/>
              <a:buNone/>
            </a:pPr>
            <a:r>
              <a:rPr lang="en-US" altLang="zh-CN" sz="2800" dirty="0" smtClean="0">
                <a:solidFill>
                  <a:srgbClr val="000000"/>
                </a:solidFill>
              </a:rPr>
              <a:t>	</a:t>
            </a:r>
            <a:r>
              <a:rPr lang="zh-CN" altLang="en-US" sz="2800" dirty="0" smtClean="0">
                <a:solidFill>
                  <a:srgbClr val="000000"/>
                </a:solidFill>
              </a:rPr>
              <a:t>其中</a:t>
            </a:r>
            <a:r>
              <a:rPr lang="zh-CN" altLang="en-US" sz="2800" dirty="0" smtClean="0"/>
              <a:t>                                   </a:t>
            </a:r>
            <a:r>
              <a:rPr lang="zh-CN" altLang="en-US" sz="2800" dirty="0" smtClean="0">
                <a:solidFill>
                  <a:srgbClr val="000404"/>
                </a:solidFill>
              </a:rPr>
              <a:t>。</a:t>
            </a:r>
          </a:p>
        </p:txBody>
      </p:sp>
      <p:graphicFrame>
        <p:nvGraphicFramePr>
          <p:cNvPr id="6146" name="Object 4"/>
          <p:cNvGraphicFramePr>
            <a:graphicFrameLocks noChangeAspect="1"/>
          </p:cNvGraphicFramePr>
          <p:nvPr/>
        </p:nvGraphicFramePr>
        <p:xfrm>
          <a:off x="1227138" y="1700213"/>
          <a:ext cx="6743700" cy="3594100"/>
        </p:xfrm>
        <a:graphic>
          <a:graphicData uri="http://schemas.openxmlformats.org/presentationml/2006/ole">
            <mc:AlternateContent xmlns:mc="http://schemas.openxmlformats.org/markup-compatibility/2006">
              <mc:Choice xmlns:v="urn:schemas-microsoft-com:vml" Requires="v">
                <p:oleObj spid="_x0000_s6352" name="Equation" r:id="rId3" imgW="6743520" imgH="3593880" progId="Equation.DSMT4">
                  <p:embed/>
                </p:oleObj>
              </mc:Choice>
              <mc:Fallback>
                <p:oleObj name="Equation" r:id="rId3" imgW="6743520" imgH="35938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138" y="1700213"/>
                        <a:ext cx="6743700" cy="359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1470025" y="5516563"/>
          <a:ext cx="3378200" cy="546100"/>
        </p:xfrm>
        <a:graphic>
          <a:graphicData uri="http://schemas.openxmlformats.org/presentationml/2006/ole">
            <mc:AlternateContent xmlns:mc="http://schemas.openxmlformats.org/markup-compatibility/2006">
              <mc:Choice xmlns:v="urn:schemas-microsoft-com:vml" Requires="v">
                <p:oleObj spid="_x0000_s6353" name="Equation" r:id="rId5" imgW="3377880" imgH="545760" progId="Equation.DSMT4">
                  <p:embed/>
                </p:oleObj>
              </mc:Choice>
              <mc:Fallback>
                <p:oleObj name="Equation" r:id="rId5" imgW="3377880" imgH="5457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025" y="5516563"/>
                        <a:ext cx="33782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4134</TotalTime>
  <Words>1345</Words>
  <Application>Microsoft Office PowerPoint</Application>
  <PresentationFormat>全屏显示(4:3)</PresentationFormat>
  <Paragraphs>455</Paragraphs>
  <Slides>43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3" baseType="lpstr">
      <vt:lpstr>黑体</vt:lpstr>
      <vt:lpstr>宋体</vt:lpstr>
      <vt:lpstr>Arial</vt:lpstr>
      <vt:lpstr>Calibri</vt:lpstr>
      <vt:lpstr>Cambria Math</vt:lpstr>
      <vt:lpstr>Times New Roman</vt:lpstr>
      <vt:lpstr>Wingdings</vt:lpstr>
      <vt:lpstr>诗情画意</vt:lpstr>
      <vt:lpstr>Equation</vt:lpstr>
      <vt:lpstr>MathType 6.0 Equation</vt:lpstr>
      <vt:lpstr>第九章  对应分析</vt:lpstr>
      <vt:lpstr>§9.1  引言</vt:lpstr>
      <vt:lpstr>§9.2  行轮廓和列轮廓</vt:lpstr>
      <vt:lpstr>一、列联表</vt:lpstr>
      <vt:lpstr>二、对应矩阵</vt:lpstr>
      <vt:lpstr>PowerPoint 演示文稿</vt:lpstr>
      <vt:lpstr>三、行、列轮廓</vt:lpstr>
      <vt:lpstr>行轮廓矩阵 </vt:lpstr>
      <vt:lpstr>列轮廓矩阵 </vt:lpstr>
      <vt:lpstr>PowerPoint 演示文稿</vt:lpstr>
      <vt:lpstr>PowerPoint 演示文稿</vt:lpstr>
      <vt:lpstr>PowerPoint 演示文稿</vt:lpstr>
      <vt:lpstr>PowerPoint 演示文稿</vt:lpstr>
      <vt:lpstr>两个马赛克图 </vt:lpstr>
      <vt:lpstr>PowerPoint 演示文稿</vt:lpstr>
      <vt:lpstr>§9.3  独立性的检验和总惯量</vt:lpstr>
      <vt:lpstr>一、行、列独立的检验</vt:lpstr>
      <vt:lpstr>PowerPoint 演示文稿</vt:lpstr>
      <vt:lpstr>二、总惯量</vt:lpstr>
      <vt:lpstr>PowerPoint 演示文稿</vt:lpstr>
      <vt:lpstr>PowerPoint 演示文稿</vt:lpstr>
      <vt:lpstr>总惯量为零的等价情形 </vt:lpstr>
      <vt:lpstr>总惯量的分解</vt:lpstr>
      <vt:lpstr>   </vt:lpstr>
      <vt:lpstr>§9.4  行、列轮廓的坐标</vt:lpstr>
      <vt:lpstr>PowerPoint 演示文稿</vt:lpstr>
      <vt:lpstr>§9.5  对应分析图</vt:lpstr>
      <vt:lpstr>PowerPoint 演示文稿</vt:lpstr>
      <vt:lpstr>一、对应分析图的构建</vt:lpstr>
      <vt:lpstr>PowerPoint 演示文稿</vt:lpstr>
      <vt:lpstr>二、行（列）点之间的距离</vt:lpstr>
      <vt:lpstr>三、行点和列点相近的意涵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对应分析</dc:title>
  <dc:creator>王学民</dc:creator>
  <cp:lastModifiedBy>wxuemin</cp:lastModifiedBy>
  <cp:revision>219</cp:revision>
  <cp:lastPrinted>2014-04-18T02:13:47Z</cp:lastPrinted>
  <dcterms:created xsi:type="dcterms:W3CDTF">2009-09-18T01:52:44Z</dcterms:created>
  <dcterms:modified xsi:type="dcterms:W3CDTF">2018-10-01T04:50:13Z</dcterms:modified>
</cp:coreProperties>
</file>