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259" r:id="rId2"/>
    <p:sldId id="260" r:id="rId3"/>
    <p:sldId id="314" r:id="rId4"/>
    <p:sldId id="313" r:id="rId5"/>
    <p:sldId id="263" r:id="rId6"/>
    <p:sldId id="264" r:id="rId7"/>
    <p:sldId id="265" r:id="rId8"/>
    <p:sldId id="266" r:id="rId9"/>
    <p:sldId id="316" r:id="rId10"/>
    <p:sldId id="317" r:id="rId11"/>
    <p:sldId id="268" r:id="rId12"/>
    <p:sldId id="300" r:id="rId13"/>
    <p:sldId id="275" r:id="rId14"/>
    <p:sldId id="286" r:id="rId15"/>
    <p:sldId id="276" r:id="rId16"/>
    <p:sldId id="323" r:id="rId17"/>
    <p:sldId id="324" r:id="rId18"/>
    <p:sldId id="327" r:id="rId19"/>
    <p:sldId id="328" r:id="rId20"/>
    <p:sldId id="329" r:id="rId21"/>
    <p:sldId id="330" r:id="rId22"/>
    <p:sldId id="282" r:id="rId23"/>
    <p:sldId id="320" r:id="rId24"/>
    <p:sldId id="283" r:id="rId25"/>
    <p:sldId id="305" r:id="rId26"/>
    <p:sldId id="306" r:id="rId27"/>
    <p:sldId id="321" r:id="rId28"/>
    <p:sldId id="331" r:id="rId29"/>
    <p:sldId id="332" r:id="rId30"/>
    <p:sldId id="340" r:id="rId31"/>
    <p:sldId id="334" r:id="rId32"/>
    <p:sldId id="336" r:id="rId33"/>
    <p:sldId id="338" r:id="rId34"/>
    <p:sldId id="339" r:id="rId35"/>
  </p:sldIdLst>
  <p:sldSz cx="9144000" cy="6858000" type="screen4x3"/>
  <p:notesSz cx="9144000" cy="6858000"/>
  <p:defaultTextStyle>
    <a:defPPr>
      <a:defRPr lang="zh-CN"/>
    </a:defPPr>
    <a:lvl1pPr algn="l" rtl="0" eaLnBrk="0" fontAlgn="base" hangingPunct="0">
      <a:spcBef>
        <a:spcPct val="0"/>
      </a:spcBef>
      <a:spcAft>
        <a:spcPct val="0"/>
      </a:spcAft>
      <a:defRPr kern="1200">
        <a:solidFill>
          <a:srgbClr val="000808"/>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rgbClr val="000808"/>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rgbClr val="000808"/>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rgbClr val="000808"/>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rgbClr val="000808"/>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rgbClr val="000808"/>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rgbClr val="000808"/>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rgbClr val="000808"/>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rgbClr val="000808"/>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404"/>
    <a:srgbClr val="00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98"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eaLnBrk="1" hangingPunct="1">
              <a:defRPr sz="1200">
                <a:latin typeface="Arial" charset="0"/>
              </a:defRPr>
            </a:lvl1pPr>
          </a:lstStyle>
          <a:p>
            <a:pPr>
              <a:defRPr/>
            </a:pPr>
            <a:fld id="{5153C230-D44B-40DF-B27D-BAE31E1098B3}" type="datetimeFigureOut">
              <a:rPr lang="zh-CN" altLang="en-US"/>
              <a:pPr>
                <a:defRPr/>
              </a:pPr>
              <a:t>2018/7/13</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A0E7D2B-3B15-4F7E-BBBF-AD47BB994849}" type="slidenum">
              <a:rPr lang="zh-CN" altLang="en-US"/>
              <a:pPr>
                <a:defRPr/>
              </a:pPr>
              <a:t>‹#›</a:t>
            </a:fld>
            <a:endParaRPr lang="zh-CN" altLang="en-US"/>
          </a:p>
        </p:txBody>
      </p:sp>
    </p:spTree>
    <p:extLst>
      <p:ext uri="{BB962C8B-B14F-4D97-AF65-F5344CB8AC3E}">
        <p14:creationId xmlns:p14="http://schemas.microsoft.com/office/powerpoint/2010/main" val="3645102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eaLnBrk="1" hangingPunct="1">
              <a:defRPr sz="1200">
                <a:latin typeface="Arial" charset="0"/>
              </a:defRPr>
            </a:lvl1pPr>
          </a:lstStyle>
          <a:p>
            <a:pPr>
              <a:defRPr/>
            </a:pPr>
            <a:fld id="{D8CBE435-580B-421D-8325-47817FAC9140}" type="datetimeFigureOut">
              <a:rPr lang="zh-CN" altLang="en-US"/>
              <a:pPr>
                <a:defRPr/>
              </a:pPr>
              <a:t>2018/7/13</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EE839A4-BA95-43F1-974C-DC1DB42B4561}" type="slidenum">
              <a:rPr lang="zh-CN" altLang="en-US"/>
              <a:pPr>
                <a:defRPr/>
              </a:pPr>
              <a:t>‹#›</a:t>
            </a:fld>
            <a:endParaRPr lang="zh-CN" altLang="en-US"/>
          </a:p>
        </p:txBody>
      </p:sp>
    </p:spTree>
    <p:extLst>
      <p:ext uri="{BB962C8B-B14F-4D97-AF65-F5344CB8AC3E}">
        <p14:creationId xmlns:p14="http://schemas.microsoft.com/office/powerpoint/2010/main" val="1207056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808"/>
                </a:solidFill>
                <a:latin typeface="Arial" panose="020B0604020202020204" pitchFamily="34" charset="0"/>
                <a:ea typeface="宋体" panose="02010600030101010101" pitchFamily="2" charset="-122"/>
              </a:defRPr>
            </a:lvl1pPr>
            <a:lvl2pPr marL="742950" indent="-285750">
              <a:defRPr>
                <a:solidFill>
                  <a:srgbClr val="000808"/>
                </a:solidFill>
                <a:latin typeface="Arial" panose="020B0604020202020204" pitchFamily="34" charset="0"/>
                <a:ea typeface="宋体" panose="02010600030101010101" pitchFamily="2" charset="-122"/>
              </a:defRPr>
            </a:lvl2pPr>
            <a:lvl3pPr marL="1143000" indent="-228600">
              <a:defRPr>
                <a:solidFill>
                  <a:srgbClr val="000808"/>
                </a:solidFill>
                <a:latin typeface="Arial" panose="020B0604020202020204" pitchFamily="34" charset="0"/>
                <a:ea typeface="宋体" panose="02010600030101010101" pitchFamily="2" charset="-122"/>
              </a:defRPr>
            </a:lvl3pPr>
            <a:lvl4pPr marL="1600200" indent="-228600">
              <a:defRPr>
                <a:solidFill>
                  <a:srgbClr val="000808"/>
                </a:solidFill>
                <a:latin typeface="Arial" panose="020B0604020202020204" pitchFamily="34" charset="0"/>
                <a:ea typeface="宋体" panose="02010600030101010101" pitchFamily="2" charset="-122"/>
              </a:defRPr>
            </a:lvl4pPr>
            <a:lvl5pPr marL="2057400" indent="-228600">
              <a:defRPr>
                <a:solidFill>
                  <a:srgbClr val="000808"/>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9pPr>
          </a:lstStyle>
          <a:p>
            <a:fld id="{A4FDA399-6AED-4754-97ED-2BC4468A661F}" type="slidenum">
              <a:rPr lang="zh-CN" altLang="en-US" smtClean="0"/>
              <a:pPr/>
              <a:t>23</a:t>
            </a:fld>
            <a:endParaRPr lang="zh-CN" altLang="en-US" smtClean="0"/>
          </a:p>
        </p:txBody>
      </p:sp>
    </p:spTree>
    <p:extLst>
      <p:ext uri="{BB962C8B-B14F-4D97-AF65-F5344CB8AC3E}">
        <p14:creationId xmlns:p14="http://schemas.microsoft.com/office/powerpoint/2010/main" val="119201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808"/>
                </a:solidFill>
                <a:latin typeface="Arial" panose="020B0604020202020204" pitchFamily="34" charset="0"/>
                <a:ea typeface="宋体" panose="02010600030101010101" pitchFamily="2" charset="-122"/>
              </a:defRPr>
            </a:lvl1pPr>
            <a:lvl2pPr marL="742950" indent="-285750">
              <a:defRPr>
                <a:solidFill>
                  <a:srgbClr val="000808"/>
                </a:solidFill>
                <a:latin typeface="Arial" panose="020B0604020202020204" pitchFamily="34" charset="0"/>
                <a:ea typeface="宋体" panose="02010600030101010101" pitchFamily="2" charset="-122"/>
              </a:defRPr>
            </a:lvl2pPr>
            <a:lvl3pPr marL="1143000" indent="-228600">
              <a:defRPr>
                <a:solidFill>
                  <a:srgbClr val="000808"/>
                </a:solidFill>
                <a:latin typeface="Arial" panose="020B0604020202020204" pitchFamily="34" charset="0"/>
                <a:ea typeface="宋体" panose="02010600030101010101" pitchFamily="2" charset="-122"/>
              </a:defRPr>
            </a:lvl3pPr>
            <a:lvl4pPr marL="1600200" indent="-228600">
              <a:defRPr>
                <a:solidFill>
                  <a:srgbClr val="000808"/>
                </a:solidFill>
                <a:latin typeface="Arial" panose="020B0604020202020204" pitchFamily="34" charset="0"/>
                <a:ea typeface="宋体" panose="02010600030101010101" pitchFamily="2" charset="-122"/>
              </a:defRPr>
            </a:lvl4pPr>
            <a:lvl5pPr marL="2057400" indent="-228600">
              <a:defRPr>
                <a:solidFill>
                  <a:srgbClr val="000808"/>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808"/>
                </a:solidFill>
                <a:latin typeface="Arial" panose="020B0604020202020204" pitchFamily="34" charset="0"/>
                <a:ea typeface="宋体" panose="02010600030101010101" pitchFamily="2" charset="-122"/>
              </a:defRPr>
            </a:lvl9pPr>
          </a:lstStyle>
          <a:p>
            <a:fld id="{2CD1C386-3E93-4B2C-83A3-BAFD5529287E}" type="slidenum">
              <a:rPr lang="zh-CN" altLang="en-US" smtClean="0"/>
              <a:pPr/>
              <a:t>27</a:t>
            </a:fld>
            <a:endParaRPr lang="zh-CN" altLang="en-US" smtClean="0"/>
          </a:p>
        </p:txBody>
      </p:sp>
    </p:spTree>
    <p:extLst>
      <p:ext uri="{BB962C8B-B14F-4D97-AF65-F5344CB8AC3E}">
        <p14:creationId xmlns:p14="http://schemas.microsoft.com/office/powerpoint/2010/main" val="1397826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F2B2F0F-D8E2-4B3D-A4FD-03D5A8C062BB}" type="slidenum">
              <a:rPr lang="en-US" altLang="zh-CN"/>
              <a:pPr>
                <a:defRPr/>
              </a:pPr>
              <a:t>‹#›</a:t>
            </a:fld>
            <a:endParaRPr lang="en-US" altLang="zh-CN"/>
          </a:p>
        </p:txBody>
      </p:sp>
    </p:spTree>
    <p:extLst>
      <p:ext uri="{BB962C8B-B14F-4D97-AF65-F5344CB8AC3E}">
        <p14:creationId xmlns:p14="http://schemas.microsoft.com/office/powerpoint/2010/main" val="357885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0324DD-BCF7-49D3-99FA-E0AD97C25451}" type="slidenum">
              <a:rPr lang="en-US" altLang="zh-CN"/>
              <a:pPr>
                <a:defRPr/>
              </a:pPr>
              <a:t>‹#›</a:t>
            </a:fld>
            <a:endParaRPr lang="en-US" altLang="zh-CN"/>
          </a:p>
        </p:txBody>
      </p:sp>
    </p:spTree>
    <p:extLst>
      <p:ext uri="{BB962C8B-B14F-4D97-AF65-F5344CB8AC3E}">
        <p14:creationId xmlns:p14="http://schemas.microsoft.com/office/powerpoint/2010/main" val="288919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609F90F-F1DB-4D8D-B056-7BD37191CE06}" type="slidenum">
              <a:rPr lang="en-US" altLang="zh-CN"/>
              <a:pPr>
                <a:defRPr/>
              </a:pPr>
              <a:t>‹#›</a:t>
            </a:fld>
            <a:endParaRPr lang="en-US" altLang="zh-CN"/>
          </a:p>
        </p:txBody>
      </p:sp>
    </p:spTree>
    <p:extLst>
      <p:ext uri="{BB962C8B-B14F-4D97-AF65-F5344CB8AC3E}">
        <p14:creationId xmlns:p14="http://schemas.microsoft.com/office/powerpoint/2010/main" val="4207669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263CE3E-FE46-497C-A78D-5B053C9F40D4}" type="slidenum">
              <a:rPr lang="en-US" altLang="zh-CN"/>
              <a:pPr>
                <a:defRPr/>
              </a:pPr>
              <a:t>‹#›</a:t>
            </a:fld>
            <a:endParaRPr lang="en-US" altLang="zh-CN"/>
          </a:p>
        </p:txBody>
      </p:sp>
    </p:spTree>
    <p:extLst>
      <p:ext uri="{BB962C8B-B14F-4D97-AF65-F5344CB8AC3E}">
        <p14:creationId xmlns:p14="http://schemas.microsoft.com/office/powerpoint/2010/main" val="810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9871C4-EF8C-4FE3-8A42-B49352737E0D}" type="slidenum">
              <a:rPr lang="en-US" altLang="zh-CN"/>
              <a:pPr>
                <a:defRPr/>
              </a:pPr>
              <a:t>‹#›</a:t>
            </a:fld>
            <a:endParaRPr lang="en-US" altLang="zh-CN"/>
          </a:p>
        </p:txBody>
      </p:sp>
    </p:spTree>
    <p:extLst>
      <p:ext uri="{BB962C8B-B14F-4D97-AF65-F5344CB8AC3E}">
        <p14:creationId xmlns:p14="http://schemas.microsoft.com/office/powerpoint/2010/main" val="325213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59206C-F9BE-47A2-BD73-94B6B9C1DE3C}" type="slidenum">
              <a:rPr lang="en-US" altLang="zh-CN"/>
              <a:pPr>
                <a:defRPr/>
              </a:pPr>
              <a:t>‹#›</a:t>
            </a:fld>
            <a:endParaRPr lang="en-US" altLang="zh-CN"/>
          </a:p>
        </p:txBody>
      </p:sp>
    </p:spTree>
    <p:extLst>
      <p:ext uri="{BB962C8B-B14F-4D97-AF65-F5344CB8AC3E}">
        <p14:creationId xmlns:p14="http://schemas.microsoft.com/office/powerpoint/2010/main" val="197897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787A119-044D-4D31-BE3E-6BFDBF1095B1}" type="slidenum">
              <a:rPr lang="en-US" altLang="zh-CN"/>
              <a:pPr>
                <a:defRPr/>
              </a:pPr>
              <a:t>‹#›</a:t>
            </a:fld>
            <a:endParaRPr lang="en-US" altLang="zh-CN"/>
          </a:p>
        </p:txBody>
      </p:sp>
    </p:spTree>
    <p:extLst>
      <p:ext uri="{BB962C8B-B14F-4D97-AF65-F5344CB8AC3E}">
        <p14:creationId xmlns:p14="http://schemas.microsoft.com/office/powerpoint/2010/main" val="420288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9F32878-41F7-4905-882E-2B6602F548B9}" type="slidenum">
              <a:rPr lang="en-US" altLang="zh-CN"/>
              <a:pPr>
                <a:defRPr/>
              </a:pPr>
              <a:t>‹#›</a:t>
            </a:fld>
            <a:endParaRPr lang="en-US" altLang="zh-CN"/>
          </a:p>
        </p:txBody>
      </p:sp>
    </p:spTree>
    <p:extLst>
      <p:ext uri="{BB962C8B-B14F-4D97-AF65-F5344CB8AC3E}">
        <p14:creationId xmlns:p14="http://schemas.microsoft.com/office/powerpoint/2010/main" val="374416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42E9726-661C-42EE-B8CA-407C9B5DB0B6}" type="slidenum">
              <a:rPr lang="en-US" altLang="zh-CN"/>
              <a:pPr>
                <a:defRPr/>
              </a:pPr>
              <a:t>‹#›</a:t>
            </a:fld>
            <a:endParaRPr lang="en-US" altLang="zh-CN"/>
          </a:p>
        </p:txBody>
      </p:sp>
    </p:spTree>
    <p:extLst>
      <p:ext uri="{BB962C8B-B14F-4D97-AF65-F5344CB8AC3E}">
        <p14:creationId xmlns:p14="http://schemas.microsoft.com/office/powerpoint/2010/main" val="337748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9586375-5A0A-4044-A3F8-0B145F6368FF}" type="slidenum">
              <a:rPr lang="en-US" altLang="zh-CN"/>
              <a:pPr>
                <a:defRPr/>
              </a:pPr>
              <a:t>‹#›</a:t>
            </a:fld>
            <a:endParaRPr lang="en-US" altLang="zh-CN"/>
          </a:p>
        </p:txBody>
      </p:sp>
    </p:spTree>
    <p:extLst>
      <p:ext uri="{BB962C8B-B14F-4D97-AF65-F5344CB8AC3E}">
        <p14:creationId xmlns:p14="http://schemas.microsoft.com/office/powerpoint/2010/main" val="416636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B09955-C406-4502-828E-7F15CB4D95CA}" type="slidenum">
              <a:rPr lang="en-US" altLang="zh-CN"/>
              <a:pPr>
                <a:defRPr/>
              </a:pPr>
              <a:t>‹#›</a:t>
            </a:fld>
            <a:endParaRPr lang="en-US" altLang="zh-CN"/>
          </a:p>
        </p:txBody>
      </p:sp>
    </p:spTree>
    <p:extLst>
      <p:ext uri="{BB962C8B-B14F-4D97-AF65-F5344CB8AC3E}">
        <p14:creationId xmlns:p14="http://schemas.microsoft.com/office/powerpoint/2010/main" val="162460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16CA04D-5A63-40CD-B6C2-89A3A6350733}" type="slidenum">
              <a:rPr lang="en-US" altLang="zh-CN"/>
              <a:pPr>
                <a:defRPr/>
              </a:pPr>
              <a:t>‹#›</a:t>
            </a:fld>
            <a:endParaRPr lang="en-US" altLang="zh-CN"/>
          </a:p>
        </p:txBody>
      </p:sp>
    </p:spTree>
    <p:extLst>
      <p:ext uri="{BB962C8B-B14F-4D97-AF65-F5344CB8AC3E}">
        <p14:creationId xmlns:p14="http://schemas.microsoft.com/office/powerpoint/2010/main" val="380920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chemeClr val="tx1"/>
                </a:solidFill>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E8E30850-AF8B-43EE-9BA2-0496CA6D12F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51"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0.wmf"/><Relationship Id="rId5" Type="http://schemas.openxmlformats.org/officeDocument/2006/relationships/oleObject" Target="../embeddings/oleObject28.bin"/><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30.bin"/><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5.wmf"/><Relationship Id="rId5" Type="http://schemas.openxmlformats.org/officeDocument/2006/relationships/oleObject" Target="../embeddings/oleObject33.bin"/><Relationship Id="rId4"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7.wmf"/><Relationship Id="rId5" Type="http://schemas.openxmlformats.org/officeDocument/2006/relationships/oleObject" Target="../embeddings/oleObject35.bin"/><Relationship Id="rId4" Type="http://schemas.openxmlformats.org/officeDocument/2006/relationships/image" Target="../media/image3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9.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9.bin"/><Relationship Id="rId5" Type="http://schemas.openxmlformats.org/officeDocument/2006/relationships/image" Target="../media/image40.wmf"/><Relationship Id="rId4" Type="http://schemas.openxmlformats.org/officeDocument/2006/relationships/oleObject" Target="../embeddings/oleObject38.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3.wmf"/><Relationship Id="rId5" Type="http://schemas.openxmlformats.org/officeDocument/2006/relationships/oleObject" Target="../embeddings/oleObject41.bin"/><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5.wmf"/><Relationship Id="rId4" Type="http://schemas.openxmlformats.org/officeDocument/2006/relationships/oleObject" Target="../embeddings/oleObject43.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4.bin"/><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7.wmf"/><Relationship Id="rId5" Type="http://schemas.openxmlformats.org/officeDocument/2006/relationships/oleObject" Target="../embeddings/oleObject45.bin"/><Relationship Id="rId4" Type="http://schemas.openxmlformats.org/officeDocument/2006/relationships/image" Target="../media/image46.wmf"/><Relationship Id="rId9" Type="http://schemas.openxmlformats.org/officeDocument/2006/relationships/image" Target="../media/image4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2.wmf"/><Relationship Id="rId5" Type="http://schemas.openxmlformats.org/officeDocument/2006/relationships/oleObject" Target="../embeddings/oleObject48.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0.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5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8.wmf"/><Relationship Id="rId5" Type="http://schemas.openxmlformats.org/officeDocument/2006/relationships/oleObject" Target="../embeddings/oleObject54.bin"/><Relationship Id="rId4" Type="http://schemas.openxmlformats.org/officeDocument/2006/relationships/image" Target="../media/image57.wmf"/></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zh-CN" altLang="en-US" smtClean="0"/>
              <a:t>第二章  随机向量</a:t>
            </a:r>
          </a:p>
        </p:txBody>
      </p:sp>
      <p:sp>
        <p:nvSpPr>
          <p:cNvPr id="5123" name="Rectangle 3"/>
          <p:cNvSpPr>
            <a:spLocks noGrp="1" noRot="1" noChangeArrowheads="1"/>
          </p:cNvSpPr>
          <p:nvPr>
            <p:ph type="body" idx="1"/>
          </p:nvPr>
        </p:nvSpPr>
        <p:spPr/>
        <p:txBody>
          <a:bodyPr/>
          <a:lstStyle/>
          <a:p>
            <a:pPr eaLnBrk="1" hangingPunct="1"/>
            <a:r>
              <a:rPr lang="en-US" altLang="zh-CN" dirty="0" smtClean="0">
                <a:solidFill>
                  <a:srgbClr val="000404"/>
                </a:solidFill>
              </a:rPr>
              <a:t>§2.1  </a:t>
            </a:r>
            <a:r>
              <a:rPr lang="zh-CN" altLang="en-US" dirty="0" smtClean="0">
                <a:solidFill>
                  <a:srgbClr val="000404"/>
                </a:solidFill>
              </a:rPr>
              <a:t>多元分布</a:t>
            </a:r>
          </a:p>
          <a:p>
            <a:pPr eaLnBrk="1" hangingPunct="1"/>
            <a:r>
              <a:rPr lang="en-US" altLang="zh-CN" dirty="0" smtClean="0">
                <a:solidFill>
                  <a:srgbClr val="000404"/>
                </a:solidFill>
              </a:rPr>
              <a:t>§2.2  </a:t>
            </a:r>
            <a:r>
              <a:rPr lang="zh-CN" altLang="en-US" dirty="0" smtClean="0">
                <a:solidFill>
                  <a:srgbClr val="000404"/>
                </a:solidFill>
              </a:rPr>
              <a:t>数字特征</a:t>
            </a:r>
          </a:p>
          <a:p>
            <a:pPr eaLnBrk="1" hangingPunct="1"/>
            <a:r>
              <a:rPr lang="en-US" altLang="zh-CN" dirty="0" smtClean="0">
                <a:solidFill>
                  <a:srgbClr val="000404"/>
                </a:solidFill>
              </a:rPr>
              <a:t>§2.3  </a:t>
            </a:r>
            <a:r>
              <a:rPr lang="zh-CN" altLang="en-US" dirty="0" smtClean="0">
                <a:solidFill>
                  <a:srgbClr val="000404"/>
                </a:solidFill>
              </a:rPr>
              <a:t>欧氏距离和马氏距离</a:t>
            </a:r>
          </a:p>
        </p:txBody>
      </p:sp>
      <p:sp>
        <p:nvSpPr>
          <p:cNvPr id="51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C6D8B7-C56A-40BD-AA25-840CE1ADE13B}" type="slidenum">
              <a:rPr lang="en-US" altLang="zh-CN" sz="1400" smtClean="0"/>
              <a:pPr>
                <a:spcBef>
                  <a:spcPct val="0"/>
                </a:spcBef>
                <a:buClrTx/>
                <a:buSzTx/>
                <a:buFontTx/>
                <a:buNone/>
              </a:pPr>
              <a:t>1</a:t>
            </a:fld>
            <a:endParaRPr lang="en-US" altLang="zh-CN"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sz="4000" dirty="0" smtClean="0">
                <a:latin typeface="+mn-lt"/>
                <a:ea typeface="+mn-ea"/>
                <a:cs typeface="+mn-cs"/>
              </a:rPr>
              <a:t>随机矩阵</a:t>
            </a:r>
            <a:r>
              <a:rPr lang="en-US" altLang="zh-CN" sz="4000" b="1" i="1" dirty="0" smtClean="0">
                <a:latin typeface="Times New Roman" pitchFamily="18" charset="0"/>
                <a:ea typeface="+mn-ea"/>
                <a:cs typeface="Times New Roman" pitchFamily="18" charset="0"/>
              </a:rPr>
              <a:t>X</a:t>
            </a:r>
            <a:r>
              <a:rPr lang="zh-CN" altLang="zh-CN" sz="4000" dirty="0" smtClean="0">
                <a:latin typeface="+mn-lt"/>
                <a:ea typeface="+mn-ea"/>
                <a:cs typeface="+mn-cs"/>
              </a:rPr>
              <a:t>的数学期望</a:t>
            </a:r>
            <a:r>
              <a:rPr lang="zh-CN" altLang="en-US" sz="4000" dirty="0" smtClean="0">
                <a:latin typeface="+mn-lt"/>
                <a:ea typeface="+mn-ea"/>
                <a:cs typeface="+mn-cs"/>
              </a:rPr>
              <a:t>的</a:t>
            </a:r>
            <a:r>
              <a:rPr lang="zh-CN" altLang="zh-CN" sz="4000" dirty="0" smtClean="0">
                <a:latin typeface="+mn-lt"/>
                <a:ea typeface="+mn-ea"/>
                <a:cs typeface="+mn-cs"/>
              </a:rPr>
              <a:t>性质</a:t>
            </a:r>
            <a:endParaRPr lang="zh-CN" altLang="en-US" sz="4000" dirty="0"/>
          </a:p>
        </p:txBody>
      </p:sp>
      <p:sp>
        <p:nvSpPr>
          <p:cNvPr id="14339" name="内容占位符 2"/>
          <p:cNvSpPr>
            <a:spLocks noGrp="1"/>
          </p:cNvSpPr>
          <p:nvPr>
            <p:ph idx="1"/>
          </p:nvPr>
        </p:nvSpPr>
        <p:spPr/>
        <p:txBody>
          <a:bodyPr/>
          <a:lstStyle/>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(1)</a:t>
            </a:r>
            <a:r>
              <a:rPr lang="zh-CN" altLang="zh-CN" sz="2800" dirty="0" smtClean="0">
                <a:solidFill>
                  <a:srgbClr val="000808"/>
                </a:solidFill>
                <a:latin typeface="Times New Roman" panose="02020603050405020304" pitchFamily="18" charset="0"/>
                <a:cs typeface="Times New Roman" panose="02020603050405020304" pitchFamily="18" charset="0"/>
              </a:rPr>
              <a:t>设</a:t>
            </a:r>
            <a:r>
              <a:rPr lang="en-US" altLang="zh-CN" sz="2800" i="1" dirty="0" smtClean="0">
                <a:solidFill>
                  <a:srgbClr val="000808"/>
                </a:solidFill>
                <a:latin typeface="Times New Roman" panose="02020603050405020304" pitchFamily="18" charset="0"/>
                <a:cs typeface="Times New Roman" panose="02020603050405020304" pitchFamily="18" charset="0"/>
              </a:rPr>
              <a:t>a</a:t>
            </a:r>
            <a:r>
              <a:rPr lang="zh-CN" altLang="zh-CN" sz="2800" dirty="0" smtClean="0">
                <a:solidFill>
                  <a:srgbClr val="000808"/>
                </a:solidFill>
                <a:latin typeface="Times New Roman" panose="02020603050405020304" pitchFamily="18" charset="0"/>
                <a:cs typeface="Times New Roman" panose="02020603050405020304" pitchFamily="18" charset="0"/>
              </a:rPr>
              <a:t>为常数，则</a:t>
            </a:r>
          </a:p>
          <a:p>
            <a:pPr algn="ctr">
              <a:buFont typeface="Wingdings" panose="05000000000000000000" pitchFamily="2" charset="2"/>
              <a:buNone/>
              <a:defRPr/>
            </a:pP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err="1" smtClean="0">
                <a:solidFill>
                  <a:srgbClr val="000808"/>
                </a:solidFill>
                <a:latin typeface="Times New Roman" panose="02020603050405020304" pitchFamily="18" charset="0"/>
                <a:cs typeface="Times New Roman" panose="02020603050405020304" pitchFamily="18" charset="0"/>
              </a:rPr>
              <a:t>a</a:t>
            </a:r>
            <a:r>
              <a:rPr lang="en-US" altLang="zh-CN" sz="2800" b="1" i="1" dirty="0" err="1" smtClean="0">
                <a:solidFill>
                  <a:srgbClr val="000808"/>
                </a:solidFill>
                <a:latin typeface="Times New Roman" panose="02020603050405020304" pitchFamily="18" charset="0"/>
                <a:cs typeface="Times New Roman" panose="02020603050405020304" pitchFamily="18" charset="0"/>
              </a:rPr>
              <a:t>X</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err="1" smtClean="0">
                <a:solidFill>
                  <a:srgbClr val="000808"/>
                </a:solidFill>
                <a:latin typeface="Times New Roman" panose="02020603050405020304" pitchFamily="18" charset="0"/>
                <a:cs typeface="Times New Roman" panose="02020603050405020304" pitchFamily="18" charset="0"/>
              </a:rPr>
              <a:t>aE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dirty="0" smtClean="0">
                <a:solidFill>
                  <a:srgbClr val="000808"/>
                </a:solidFill>
                <a:latin typeface="Times New Roman" panose="02020603050405020304" pitchFamily="18" charset="0"/>
                <a:cs typeface="Times New Roman" panose="02020603050405020304" pitchFamily="18" charset="0"/>
              </a:rPr>
              <a:t>)</a:t>
            </a:r>
            <a:endParaRPr lang="zh-CN" altLang="zh-CN" sz="2800" dirty="0" smtClean="0">
              <a:solidFill>
                <a:srgbClr val="000808"/>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(2)</a:t>
            </a:r>
            <a:r>
              <a:rPr lang="zh-CN" altLang="zh-CN" sz="2800" dirty="0" smtClean="0">
                <a:solidFill>
                  <a:srgbClr val="000808"/>
                </a:solidFill>
                <a:latin typeface="Times New Roman" panose="02020603050405020304" pitchFamily="18" charset="0"/>
                <a:cs typeface="Times New Roman" panose="02020603050405020304" pitchFamily="18" charset="0"/>
              </a:rPr>
              <a:t>设</a:t>
            </a:r>
            <a:r>
              <a:rPr lang="en-US" altLang="zh-CN" sz="2800" b="1" i="1" dirty="0" smtClean="0">
                <a:solidFill>
                  <a:srgbClr val="000808"/>
                </a:solidFill>
                <a:latin typeface="Times New Roman" panose="02020603050405020304" pitchFamily="18" charset="0"/>
                <a:cs typeface="Times New Roman" panose="02020603050405020304" pitchFamily="18" charset="0"/>
              </a:rPr>
              <a:t>A</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B</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C</a:t>
            </a:r>
            <a:r>
              <a:rPr lang="zh-CN" altLang="zh-CN" sz="2800" dirty="0" smtClean="0">
                <a:solidFill>
                  <a:srgbClr val="000808"/>
                </a:solidFill>
                <a:latin typeface="Times New Roman" panose="02020603050405020304" pitchFamily="18" charset="0"/>
                <a:cs typeface="Times New Roman" panose="02020603050405020304" pitchFamily="18" charset="0"/>
              </a:rPr>
              <a:t>为常数矩阵，则</a:t>
            </a:r>
          </a:p>
          <a:p>
            <a:pPr algn="ctr">
              <a:buFont typeface="Wingdings" panose="05000000000000000000" pitchFamily="2" charset="2"/>
              <a:buNone/>
              <a:defRPr/>
            </a:pP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AXB</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C</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A</a:t>
            </a: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B</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C</a:t>
            </a:r>
            <a:endParaRPr lang="zh-CN" altLang="zh-CN" sz="28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800" dirty="0" smtClean="0">
                <a:solidFill>
                  <a:srgbClr val="000808"/>
                </a:solidFill>
                <a:latin typeface="Times New Roman" panose="02020603050405020304" pitchFamily="18" charset="0"/>
                <a:cs typeface="Times New Roman" panose="02020603050405020304" pitchFamily="18" charset="0"/>
              </a:rPr>
              <a:t>特别地，对于随机向量</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zh-CN" altLang="zh-CN" sz="2800" dirty="0" smtClean="0">
                <a:solidFill>
                  <a:srgbClr val="000808"/>
                </a:solidFill>
                <a:latin typeface="Times New Roman" panose="02020603050405020304" pitchFamily="18" charset="0"/>
                <a:cs typeface="Times New Roman" panose="02020603050405020304" pitchFamily="18" charset="0"/>
              </a:rPr>
              <a:t>，有</a:t>
            </a:r>
          </a:p>
          <a:p>
            <a:pPr algn="ctr">
              <a:buFont typeface="Wingdings" panose="05000000000000000000" pitchFamily="2" charset="2"/>
              <a:buNone/>
              <a:defRPr/>
            </a:pP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Ax</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A</a:t>
            </a: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dirty="0" smtClean="0">
                <a:solidFill>
                  <a:srgbClr val="000808"/>
                </a:solidFill>
                <a:latin typeface="Times New Roman" panose="02020603050405020304" pitchFamily="18" charset="0"/>
                <a:cs typeface="Times New Roman" panose="02020603050405020304" pitchFamily="18" charset="0"/>
              </a:rPr>
              <a:t>)</a:t>
            </a:r>
            <a:endParaRPr lang="zh-CN" altLang="zh-CN" sz="2800" dirty="0" smtClean="0">
              <a:solidFill>
                <a:srgbClr val="000808"/>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(3)</a:t>
            </a:r>
            <a:r>
              <a:rPr lang="zh-CN" altLang="zh-CN" sz="2800" dirty="0" smtClean="0">
                <a:solidFill>
                  <a:srgbClr val="000808"/>
                </a:solidFill>
                <a:latin typeface="Times New Roman" panose="02020603050405020304" pitchFamily="18" charset="0"/>
                <a:cs typeface="Times New Roman" panose="02020603050405020304" pitchFamily="18" charset="0"/>
              </a:rPr>
              <a:t>设</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808"/>
                </a:solidFill>
                <a:latin typeface="Times New Roman" panose="02020603050405020304" pitchFamily="18" charset="0"/>
                <a:cs typeface="Times New Roman" panose="02020603050405020304" pitchFamily="18" charset="0"/>
              </a:rPr>
              <a:t>n</a:t>
            </a:r>
            <a:r>
              <a:rPr lang="zh-CN" altLang="zh-CN" sz="2800" dirty="0" smtClean="0">
                <a:solidFill>
                  <a:srgbClr val="000808"/>
                </a:solidFill>
                <a:latin typeface="Times New Roman" panose="02020603050405020304" pitchFamily="18" charset="0"/>
                <a:cs typeface="Times New Roman" panose="02020603050405020304" pitchFamily="18" charset="0"/>
              </a:rPr>
              <a:t>为</a:t>
            </a:r>
            <a:r>
              <a:rPr lang="en-US" altLang="zh-CN" sz="2800" i="1" dirty="0" smtClean="0">
                <a:solidFill>
                  <a:srgbClr val="000808"/>
                </a:solidFill>
                <a:latin typeface="Times New Roman" panose="02020603050405020304" pitchFamily="18" charset="0"/>
                <a:cs typeface="Times New Roman" panose="02020603050405020304" pitchFamily="18" charset="0"/>
              </a:rPr>
              <a:t>n</a:t>
            </a:r>
            <a:r>
              <a:rPr lang="zh-CN" altLang="zh-CN" sz="2800" dirty="0" smtClean="0">
                <a:solidFill>
                  <a:srgbClr val="000808"/>
                </a:solidFill>
                <a:latin typeface="Times New Roman" panose="02020603050405020304" pitchFamily="18" charset="0"/>
                <a:cs typeface="Times New Roman" panose="02020603050405020304" pitchFamily="18" charset="0"/>
              </a:rPr>
              <a:t>个同阶的随机矩阵，则</a:t>
            </a:r>
          </a:p>
          <a:p>
            <a:pPr algn="ctr">
              <a:buFont typeface="Wingdings" panose="05000000000000000000" pitchFamily="2" charset="2"/>
              <a:buNone/>
              <a:defRPr/>
            </a:pP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err="1" smtClean="0">
                <a:solidFill>
                  <a:srgbClr val="000808"/>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808"/>
                </a:solidFill>
                <a:latin typeface="Times New Roman" panose="02020603050405020304" pitchFamily="18" charset="0"/>
                <a:cs typeface="Times New Roman" panose="02020603050405020304" pitchFamily="18" charset="0"/>
              </a:rPr>
              <a:t>n</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smtClean="0">
                <a:solidFill>
                  <a:srgbClr val="000808"/>
                </a:solidFill>
                <a:latin typeface="Times New Roman" panose="02020603050405020304" pitchFamily="18" charset="0"/>
                <a:cs typeface="Times New Roman" panose="02020603050405020304" pitchFamily="18" charset="0"/>
              </a:rPr>
              <a:t>E</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err="1" smtClean="0">
                <a:solidFill>
                  <a:srgbClr val="000808"/>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808"/>
                </a:solidFill>
                <a:latin typeface="Times New Roman" panose="02020603050405020304" pitchFamily="18" charset="0"/>
                <a:cs typeface="Times New Roman" panose="02020603050405020304" pitchFamily="18" charset="0"/>
              </a:rPr>
              <a:t>n</a:t>
            </a:r>
            <a:r>
              <a:rPr lang="en-US" altLang="zh-CN" sz="2800" dirty="0" smtClean="0">
                <a:solidFill>
                  <a:srgbClr val="000808"/>
                </a:solidFill>
                <a:latin typeface="Times New Roman" panose="02020603050405020304" pitchFamily="18" charset="0"/>
                <a:cs typeface="Times New Roman" panose="02020603050405020304" pitchFamily="18" charset="0"/>
              </a:rPr>
              <a:t>)</a:t>
            </a:r>
            <a:endParaRPr lang="zh-CN" altLang="en-US" sz="2800" dirty="0" smtClean="0">
              <a:solidFill>
                <a:srgbClr val="000808"/>
              </a:solidFill>
              <a:latin typeface="Times New Roman" panose="02020603050405020304" pitchFamily="18" charset="0"/>
              <a:cs typeface="Times New Roman" panose="02020603050405020304" pitchFamily="18" charset="0"/>
            </a:endParaRPr>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FD13A6-4631-43B7-B116-947D41E914A1}" type="slidenum">
              <a:rPr lang="en-US" altLang="zh-CN" sz="1400" smtClean="0"/>
              <a:pPr>
                <a:spcBef>
                  <a:spcPct val="0"/>
                </a:spcBef>
                <a:buClrTx/>
                <a:buSzTx/>
                <a:buFontTx/>
                <a:buNone/>
              </a:pPr>
              <a:t>10</a:t>
            </a:fld>
            <a:endParaRPr lang="en-US" altLang="zh-CN" sz="14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zh-CN" altLang="en-US" sz="4000" smtClean="0"/>
              <a:t>二、协方差矩阵</a:t>
            </a:r>
          </a:p>
        </p:txBody>
      </p:sp>
      <p:sp>
        <p:nvSpPr>
          <p:cNvPr id="7174" name="Rectangle 3"/>
          <p:cNvSpPr>
            <a:spLocks noGrp="1" noRot="1" noChangeArrowheads="1"/>
          </p:cNvSpPr>
          <p:nvPr>
            <p:ph type="body" idx="1"/>
          </p:nvPr>
        </p:nvSpPr>
        <p:spPr/>
        <p:txBody>
          <a:bodyPr/>
          <a:lstStyle/>
          <a:p>
            <a:pPr eaLnBrk="1" hangingPunct="1">
              <a:defRPr/>
            </a:pPr>
            <a:r>
              <a:rPr lang="zh-CN" altLang="en-US" sz="2800" dirty="0" smtClean="0">
                <a:solidFill>
                  <a:schemeClr val="accent6"/>
                </a:solidFill>
                <a:latin typeface="Times New Roman" pitchFamily="18" charset="0"/>
                <a:cs typeface="Times New Roman" pitchFamily="18" charset="0"/>
              </a:rPr>
              <a:t>协方差</a:t>
            </a:r>
            <a:r>
              <a:rPr lang="zh-CN" altLang="en-US" sz="2800" dirty="0" smtClean="0">
                <a:solidFill>
                  <a:srgbClr val="000808"/>
                </a:solidFill>
                <a:latin typeface="Times New Roman" pitchFamily="18" charset="0"/>
                <a:cs typeface="Times New Roman" pitchFamily="18" charset="0"/>
              </a:rPr>
              <a:t>定义为</a:t>
            </a:r>
            <a:endParaRPr lang="zh-CN" altLang="en-US" sz="2800" dirty="0" smtClean="0">
              <a:solidFill>
                <a:schemeClr val="accent6"/>
              </a:solidFill>
              <a:latin typeface="Times New Roman" pitchFamily="18" charset="0"/>
              <a:cs typeface="Times New Roman" pitchFamily="18" charset="0"/>
            </a:endParaRPr>
          </a:p>
          <a:p>
            <a:pPr eaLnBrk="1" hangingPunct="1">
              <a:buFont typeface="Wingdings" panose="05000000000000000000" pitchFamily="2" charset="2"/>
              <a:buNone/>
              <a:defRPr/>
            </a:pPr>
            <a:endParaRPr lang="zh-CN" altLang="en-US" sz="2800" dirty="0" smtClean="0">
              <a:solidFill>
                <a:srgbClr val="000808"/>
              </a:solidFill>
              <a:latin typeface="Times New Roman" pitchFamily="18" charset="0"/>
              <a:cs typeface="Times New Roman" pitchFamily="18" charset="0"/>
            </a:endParaRPr>
          </a:p>
          <a:p>
            <a:pPr eaLnBrk="1" hangingPunct="1">
              <a:defRPr/>
            </a:pPr>
            <a:r>
              <a:rPr lang="zh-CN" altLang="en-US" sz="2800" dirty="0" smtClean="0">
                <a:solidFill>
                  <a:srgbClr val="000808"/>
                </a:solidFill>
                <a:latin typeface="Times New Roman" pitchFamily="18" charset="0"/>
                <a:cs typeface="Times New Roman" pitchFamily="18" charset="0"/>
              </a:rPr>
              <a:t>若</a:t>
            </a:r>
            <a:r>
              <a:rPr lang="en-US" altLang="zh-CN" sz="2800" dirty="0" err="1" smtClean="0">
                <a:solidFill>
                  <a:srgbClr val="000808"/>
                </a:solidFill>
                <a:latin typeface="Times New Roman" pitchFamily="18" charset="0"/>
                <a:cs typeface="Times New Roman" pitchFamily="18" charset="0"/>
              </a:rPr>
              <a:t>Cov</a:t>
            </a:r>
            <a:r>
              <a:rPr lang="en-US" altLang="zh-CN" sz="2800" dirty="0"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x</a:t>
            </a:r>
            <a:r>
              <a:rPr lang="en-US" altLang="zh-CN" sz="2800" dirty="0" err="1"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y</a:t>
            </a:r>
            <a:r>
              <a:rPr lang="en-US" altLang="zh-CN" sz="2800" dirty="0" smtClean="0">
                <a:solidFill>
                  <a:srgbClr val="000808"/>
                </a:solidFill>
                <a:latin typeface="Times New Roman" pitchFamily="18" charset="0"/>
                <a:cs typeface="Times New Roman" pitchFamily="18" charset="0"/>
              </a:rPr>
              <a:t>)=0</a:t>
            </a:r>
            <a:r>
              <a:rPr lang="zh-CN" altLang="en-US" sz="2800" dirty="0" smtClean="0">
                <a:solidFill>
                  <a:srgbClr val="000808"/>
                </a:solidFill>
                <a:latin typeface="Times New Roman" pitchFamily="18" charset="0"/>
                <a:cs typeface="Times New Roman" pitchFamily="18" charset="0"/>
              </a:rPr>
              <a:t>，则称</a:t>
            </a:r>
            <a:r>
              <a:rPr lang="en-US" altLang="zh-CN" sz="2800" i="1" dirty="0" smtClean="0">
                <a:solidFill>
                  <a:srgbClr val="000808"/>
                </a:solidFill>
                <a:latin typeface="Times New Roman" pitchFamily="18" charset="0"/>
                <a:cs typeface="Times New Roman" pitchFamily="18" charset="0"/>
              </a:rPr>
              <a:t>x</a:t>
            </a:r>
            <a:r>
              <a:rPr lang="zh-CN" altLang="en-US" sz="2800" dirty="0" smtClean="0">
                <a:solidFill>
                  <a:srgbClr val="000808"/>
                </a:solidFill>
                <a:latin typeface="Times New Roman" pitchFamily="18" charset="0"/>
                <a:cs typeface="Times New Roman" pitchFamily="18" charset="0"/>
              </a:rPr>
              <a:t>和</a:t>
            </a:r>
            <a:r>
              <a:rPr lang="en-US" altLang="zh-CN" sz="2800" i="1" dirty="0" smtClean="0">
                <a:solidFill>
                  <a:srgbClr val="000808"/>
                </a:solidFill>
                <a:latin typeface="Times New Roman" pitchFamily="18" charset="0"/>
                <a:cs typeface="Times New Roman" pitchFamily="18" charset="0"/>
              </a:rPr>
              <a:t>y</a:t>
            </a:r>
            <a:r>
              <a:rPr lang="zh-CN" altLang="en-US" sz="2800" dirty="0" smtClean="0">
                <a:solidFill>
                  <a:schemeClr val="accent6"/>
                </a:solidFill>
                <a:latin typeface="Times New Roman" pitchFamily="18" charset="0"/>
                <a:cs typeface="Times New Roman" pitchFamily="18" charset="0"/>
              </a:rPr>
              <a:t>不相关</a:t>
            </a:r>
            <a:r>
              <a:rPr lang="zh-CN" altLang="en-US" sz="2800" dirty="0" smtClean="0">
                <a:solidFill>
                  <a:srgbClr val="000808"/>
                </a:solidFill>
                <a:latin typeface="Times New Roman" pitchFamily="18" charset="0"/>
                <a:cs typeface="Times New Roman" pitchFamily="18" charset="0"/>
              </a:rPr>
              <a:t>。</a:t>
            </a:r>
          </a:p>
          <a:p>
            <a:pPr eaLnBrk="1" hangingPunct="1">
              <a:defRPr/>
            </a:pPr>
            <a:r>
              <a:rPr lang="zh-CN" altLang="en-US" sz="2800" dirty="0" smtClean="0">
                <a:solidFill>
                  <a:srgbClr val="000808"/>
                </a:solidFill>
                <a:latin typeface="Times New Roman" pitchFamily="18" charset="0"/>
                <a:cs typeface="Times New Roman" pitchFamily="18" charset="0"/>
              </a:rPr>
              <a:t>两个独立的随机变量必然不相关，但两个不相关的随机变量未必独立。</a:t>
            </a:r>
          </a:p>
          <a:p>
            <a:pPr eaLnBrk="1" hangingPunct="1">
              <a:defRPr/>
            </a:pPr>
            <a:r>
              <a:rPr lang="zh-CN" altLang="en-US" sz="2800" dirty="0" smtClean="0">
                <a:solidFill>
                  <a:srgbClr val="000808"/>
                </a:solidFill>
                <a:latin typeface="Times New Roman" pitchFamily="18" charset="0"/>
                <a:cs typeface="Times New Roman" pitchFamily="18" charset="0"/>
              </a:rPr>
              <a:t>当</a:t>
            </a:r>
            <a:r>
              <a:rPr lang="en-US" altLang="zh-CN" sz="2800" i="1" dirty="0" smtClean="0">
                <a:solidFill>
                  <a:srgbClr val="000808"/>
                </a:solidFill>
                <a:latin typeface="Times New Roman" pitchFamily="18" charset="0"/>
                <a:cs typeface="Times New Roman" pitchFamily="18" charset="0"/>
              </a:rPr>
              <a:t>x</a:t>
            </a:r>
            <a:r>
              <a:rPr lang="en-US" altLang="zh-CN" sz="2800" dirty="0" smtClean="0">
                <a:solidFill>
                  <a:srgbClr val="000808"/>
                </a:solidFill>
                <a:latin typeface="Times New Roman" pitchFamily="18" charset="0"/>
                <a:cs typeface="Times New Roman" pitchFamily="18" charset="0"/>
              </a:rPr>
              <a:t>=</a:t>
            </a:r>
            <a:r>
              <a:rPr lang="en-US" altLang="zh-CN" sz="2800" i="1" dirty="0" smtClean="0">
                <a:solidFill>
                  <a:srgbClr val="000808"/>
                </a:solidFill>
                <a:latin typeface="Times New Roman" pitchFamily="18" charset="0"/>
                <a:cs typeface="Times New Roman" pitchFamily="18" charset="0"/>
              </a:rPr>
              <a:t>y</a:t>
            </a:r>
            <a:r>
              <a:rPr lang="zh-CN" altLang="en-US" sz="2800" dirty="0" smtClean="0">
                <a:solidFill>
                  <a:srgbClr val="000808"/>
                </a:solidFill>
                <a:latin typeface="Times New Roman" pitchFamily="18" charset="0"/>
                <a:cs typeface="Times New Roman" pitchFamily="18" charset="0"/>
              </a:rPr>
              <a:t>时，协方差即为</a:t>
            </a:r>
            <a:r>
              <a:rPr lang="zh-CN" altLang="en-US" sz="2800" dirty="0" smtClean="0">
                <a:solidFill>
                  <a:schemeClr val="accent6"/>
                </a:solidFill>
                <a:latin typeface="Times New Roman" pitchFamily="18" charset="0"/>
                <a:cs typeface="Times New Roman" pitchFamily="18" charset="0"/>
              </a:rPr>
              <a:t>方差</a:t>
            </a:r>
            <a:r>
              <a:rPr lang="zh-CN" altLang="en-US" sz="2800" dirty="0" smtClean="0">
                <a:solidFill>
                  <a:srgbClr val="000808"/>
                </a:solidFill>
                <a:latin typeface="Times New Roman" pitchFamily="18" charset="0"/>
                <a:cs typeface="Times New Roman" pitchFamily="18" charset="0"/>
              </a:rPr>
              <a:t>，也就是</a:t>
            </a:r>
            <a:endParaRPr lang="en-US" altLang="zh-CN" sz="2800" dirty="0" smtClean="0">
              <a:solidFill>
                <a:srgbClr val="000808"/>
              </a:solidFill>
              <a:latin typeface="Times New Roman" pitchFamily="18" charset="0"/>
              <a:cs typeface="Times New Roman" pitchFamily="18" charset="0"/>
            </a:endParaRP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defRPr/>
            </a:pPr>
            <a:r>
              <a:rPr lang="zh-CN" altLang="en-US" sz="2800" dirty="0" smtClean="0">
                <a:solidFill>
                  <a:srgbClr val="000808"/>
                </a:solidFill>
                <a:latin typeface="Times New Roman" pitchFamily="18" charset="0"/>
                <a:cs typeface="Times New Roman" pitchFamily="18" charset="0"/>
              </a:rPr>
              <a:t>                     </a:t>
            </a:r>
            <a:r>
              <a:rPr lang="en-US" altLang="zh-CN" sz="2800" dirty="0" smtClean="0">
                <a:solidFill>
                  <a:srgbClr val="000808"/>
                </a:solidFill>
                <a:latin typeface="Times New Roman" pitchFamily="18" charset="0"/>
                <a:cs typeface="Times New Roman" pitchFamily="18" charset="0"/>
              </a:rPr>
              <a:t>		</a:t>
            </a:r>
            <a:r>
              <a:rPr lang="zh-CN" altLang="en-US" sz="2800" dirty="0" smtClean="0">
                <a:solidFill>
                  <a:srgbClr val="000808"/>
                </a:solidFill>
                <a:latin typeface="Times New Roman" pitchFamily="18" charset="0"/>
                <a:cs typeface="Times New Roman" pitchFamily="18" charset="0"/>
              </a:rPr>
              <a:t>                        的</a:t>
            </a:r>
            <a:r>
              <a:rPr lang="zh-CN" altLang="en-US" sz="2800" dirty="0" smtClean="0">
                <a:solidFill>
                  <a:schemeClr val="accent6"/>
                </a:solidFill>
                <a:latin typeface="Times New Roman" pitchFamily="18" charset="0"/>
                <a:cs typeface="Times New Roman" pitchFamily="18" charset="0"/>
              </a:rPr>
              <a:t>协方差矩阵</a:t>
            </a:r>
            <a:r>
              <a:rPr lang="zh-CN" altLang="en-US" sz="2800" dirty="0" smtClean="0">
                <a:solidFill>
                  <a:srgbClr val="000808"/>
                </a:solidFill>
                <a:latin typeface="Times New Roman" pitchFamily="18" charset="0"/>
                <a:cs typeface="Times New Roman" pitchFamily="18" charset="0"/>
              </a:rPr>
              <a:t>（简称</a:t>
            </a:r>
            <a:r>
              <a:rPr lang="zh-CN" altLang="en-US" sz="2800" dirty="0" smtClean="0">
                <a:solidFill>
                  <a:schemeClr val="accent6"/>
                </a:solidFill>
                <a:latin typeface="Times New Roman" pitchFamily="18" charset="0"/>
                <a:cs typeface="Times New Roman" pitchFamily="18" charset="0"/>
              </a:rPr>
              <a:t>协差阵</a:t>
            </a:r>
            <a:r>
              <a:rPr lang="zh-CN" altLang="en-US" sz="2800" dirty="0" smtClean="0">
                <a:solidFill>
                  <a:srgbClr val="000808"/>
                </a:solidFill>
                <a:latin typeface="Times New Roman" pitchFamily="18" charset="0"/>
                <a:cs typeface="Times New Roman" pitchFamily="18" charset="0"/>
              </a:rPr>
              <a:t>）定义为					 </a:t>
            </a:r>
          </a:p>
        </p:txBody>
      </p:sp>
      <p:sp>
        <p:nvSpPr>
          <p:cNvPr id="153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15365"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15366" name="Rectangle 1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15367" name="Object 13"/>
          <p:cNvGraphicFramePr>
            <a:graphicFrameLocks noChangeAspect="1"/>
          </p:cNvGraphicFramePr>
          <p:nvPr/>
        </p:nvGraphicFramePr>
        <p:xfrm>
          <a:off x="684213" y="5229225"/>
          <a:ext cx="5524500" cy="736600"/>
        </p:xfrm>
        <a:graphic>
          <a:graphicData uri="http://schemas.openxmlformats.org/presentationml/2006/ole">
            <mc:AlternateContent xmlns:mc="http://schemas.openxmlformats.org/markup-compatibility/2006">
              <mc:Choice xmlns:v="urn:schemas-microsoft-com:vml" Requires="v">
                <p:oleObj spid="_x0000_s15494" name="Equation" r:id="rId3" imgW="5524500" imgH="736600" progId="Equation.DSMT4">
                  <p:embed/>
                </p:oleObj>
              </mc:Choice>
              <mc:Fallback>
                <p:oleObj name="Equation" r:id="rId3" imgW="5524500" imgH="7366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229225"/>
                        <a:ext cx="55245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Object 10"/>
          <p:cNvGraphicFramePr>
            <a:graphicFrameLocks noChangeAspect="1"/>
          </p:cNvGraphicFramePr>
          <p:nvPr/>
        </p:nvGraphicFramePr>
        <p:xfrm>
          <a:off x="1908175" y="2420938"/>
          <a:ext cx="5308600" cy="558800"/>
        </p:xfrm>
        <a:graphic>
          <a:graphicData uri="http://schemas.openxmlformats.org/presentationml/2006/ole">
            <mc:AlternateContent xmlns:mc="http://schemas.openxmlformats.org/markup-compatibility/2006">
              <mc:Choice xmlns:v="urn:schemas-microsoft-com:vml" Requires="v">
                <p:oleObj spid="_x0000_s15495" name="Equation" r:id="rId5" imgW="5308600" imgH="558800" progId="Equation.DSMT4">
                  <p:embed/>
                </p:oleObj>
              </mc:Choice>
              <mc:Fallback>
                <p:oleObj name="Equation" r:id="rId5" imgW="5308600" imgH="5588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420938"/>
                        <a:ext cx="53086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11"/>
          <p:cNvGraphicFramePr>
            <a:graphicFrameLocks noChangeAspect="1"/>
          </p:cNvGraphicFramePr>
          <p:nvPr>
            <p:extLst>
              <p:ext uri="{D42A27DB-BD31-4B8C-83A1-F6EECF244321}">
                <p14:modId xmlns:p14="http://schemas.microsoft.com/office/powerpoint/2010/main" val="105718606"/>
              </p:ext>
            </p:extLst>
          </p:nvPr>
        </p:nvGraphicFramePr>
        <p:xfrm>
          <a:off x="3348038" y="4869160"/>
          <a:ext cx="2514600" cy="482600"/>
        </p:xfrm>
        <a:graphic>
          <a:graphicData uri="http://schemas.openxmlformats.org/presentationml/2006/ole">
            <mc:AlternateContent xmlns:mc="http://schemas.openxmlformats.org/markup-compatibility/2006">
              <mc:Choice xmlns:v="urn:schemas-microsoft-com:vml" Requires="v">
                <p:oleObj spid="_x0000_s15496" name="Equation" r:id="rId7" imgW="2514600" imgH="482600" progId="Equation.DSMT4">
                  <p:embed/>
                </p:oleObj>
              </mc:Choice>
              <mc:Fallback>
                <p:oleObj name="Equation" r:id="rId7" imgW="2514600" imgH="482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4869160"/>
                        <a:ext cx="2514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181B5B-C398-4266-A915-54E422C81BFF}" type="slidenum">
              <a:rPr lang="en-US" altLang="zh-CN" sz="1400" smtClean="0"/>
              <a:pPr>
                <a:spcBef>
                  <a:spcPct val="0"/>
                </a:spcBef>
                <a:buClrTx/>
                <a:buSzTx/>
                <a:buFontTx/>
                <a:buNone/>
              </a:pPr>
              <a:t>11</a:t>
            </a:fld>
            <a:endParaRPr lang="en-US" altLang="zh-CN" sz="1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endParaRPr lang="zh-CN" altLang="zh-CN" smtClean="0"/>
          </a:p>
        </p:txBody>
      </p:sp>
      <p:sp>
        <p:nvSpPr>
          <p:cNvPr id="16387" name="Rectangle 3"/>
          <p:cNvSpPr>
            <a:spLocks noGrp="1" noRot="1" noChangeArrowheads="1"/>
          </p:cNvSpPr>
          <p:nvPr>
            <p:ph type="body" idx="1"/>
          </p:nvPr>
        </p:nvSpPr>
        <p:spPr/>
        <p:txBody>
          <a:bodyPr/>
          <a:lstStyle/>
          <a:p>
            <a:pPr eaLnBrk="1" hangingPunct="1"/>
            <a:endParaRPr lang="zh-CN" altLang="zh-CN" smtClean="0"/>
          </a:p>
        </p:txBody>
      </p:sp>
      <p:sp>
        <p:nvSpPr>
          <p:cNvPr id="16388" name="Rectangle 4"/>
          <p:cNvSpPr>
            <a:spLocks noChangeArrowheads="1"/>
          </p:cNvSpPr>
          <p:nvPr/>
        </p:nvSpPr>
        <p:spPr bwMode="auto">
          <a:xfrm>
            <a:off x="0" y="1004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16389" name="Object 7"/>
          <p:cNvGraphicFramePr>
            <a:graphicFrameLocks noChangeAspect="1"/>
          </p:cNvGraphicFramePr>
          <p:nvPr/>
        </p:nvGraphicFramePr>
        <p:xfrm>
          <a:off x="468313" y="836613"/>
          <a:ext cx="8166100" cy="5308600"/>
        </p:xfrm>
        <a:graphic>
          <a:graphicData uri="http://schemas.openxmlformats.org/presentationml/2006/ole">
            <mc:AlternateContent xmlns:mc="http://schemas.openxmlformats.org/markup-compatibility/2006">
              <mc:Choice xmlns:v="urn:schemas-microsoft-com:vml" Requires="v">
                <p:oleObj spid="_x0000_s16431" name="Equation" r:id="rId3" imgW="8166100" imgH="5308600" progId="Equation.DSMT4">
                  <p:embed/>
                </p:oleObj>
              </mc:Choice>
              <mc:Fallback>
                <p:oleObj name="Equation" r:id="rId3" imgW="8166100" imgH="530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836613"/>
                        <a:ext cx="81661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5A68F4-F86A-4F43-AAEE-6C4E5588ECB1}" type="slidenum">
              <a:rPr lang="en-US" altLang="zh-CN" sz="1400" smtClean="0"/>
              <a:pPr>
                <a:spcBef>
                  <a:spcPct val="0"/>
                </a:spcBef>
                <a:buClrTx/>
                <a:buSzTx/>
                <a:buFontTx/>
                <a:buNone/>
              </a:pPr>
              <a:t>12</a:t>
            </a:fld>
            <a:endParaRPr lang="en-US" altLang="zh-CN" sz="1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301625" y="609600"/>
            <a:ext cx="8540750" cy="82550"/>
          </a:xfrm>
        </p:spPr>
        <p:txBody>
          <a:bodyPr/>
          <a:lstStyle/>
          <a:p>
            <a:pPr eaLnBrk="1" hangingPunct="1"/>
            <a:endParaRPr lang="zh-CN" altLang="en-US" smtClean="0"/>
          </a:p>
        </p:txBody>
      </p:sp>
      <p:sp>
        <p:nvSpPr>
          <p:cNvPr id="9221" name="Rectangle 3"/>
          <p:cNvSpPr>
            <a:spLocks noGrp="1" noRot="1" noChangeArrowheads="1"/>
          </p:cNvSpPr>
          <p:nvPr>
            <p:ph type="body" idx="1"/>
          </p:nvPr>
        </p:nvSpPr>
        <p:spPr>
          <a:xfrm>
            <a:off x="301625" y="765175"/>
            <a:ext cx="8540750" cy="5334000"/>
          </a:xfrm>
        </p:spPr>
        <p:txBody>
          <a:bodyPr/>
          <a:lstStyle/>
          <a:p>
            <a:pPr eaLnBrk="1" hangingPunct="1">
              <a:lnSpc>
                <a:spcPct val="90000"/>
              </a:lnSpc>
              <a:buFont typeface="Wingdings" panose="05000000000000000000" pitchFamily="2" charset="2"/>
              <a:buNone/>
              <a:defRPr/>
            </a:pPr>
            <a:endParaRPr lang="zh-CN" altLang="en-US" sz="2400" dirty="0" smtClean="0">
              <a:solidFill>
                <a:srgbClr val="000808"/>
              </a:solidFill>
              <a:latin typeface="Times New Roman" pitchFamily="18" charset="0"/>
              <a:cs typeface="Times New Roman" pitchFamily="18" charset="0"/>
            </a:endParaRPr>
          </a:p>
          <a:p>
            <a:pPr eaLnBrk="1" hangingPunct="1">
              <a:lnSpc>
                <a:spcPct val="90000"/>
              </a:lnSpc>
              <a:defRPr/>
            </a:pPr>
            <a:r>
              <a:rPr lang="zh-CN" altLang="en-US" sz="2400" dirty="0" smtClean="0">
                <a:solidFill>
                  <a:srgbClr val="000808"/>
                </a:solidFill>
                <a:latin typeface="Times New Roman" pitchFamily="18" charset="0"/>
                <a:cs typeface="Times New Roman" pitchFamily="18" charset="0"/>
              </a:rPr>
              <a:t>若</a:t>
            </a:r>
            <a:r>
              <a:rPr lang="en-US" altLang="zh-CN" sz="2400" dirty="0" err="1" smtClean="0">
                <a:solidFill>
                  <a:srgbClr val="000808"/>
                </a:solidFill>
                <a:latin typeface="Times New Roman" pitchFamily="18" charset="0"/>
                <a:cs typeface="Times New Roman" pitchFamily="18" charset="0"/>
              </a:rPr>
              <a:t>Cov</a:t>
            </a:r>
            <a:r>
              <a:rPr lang="en-US" altLang="zh-CN" sz="2400" dirty="0" smtClean="0">
                <a:solidFill>
                  <a:srgbClr val="000808"/>
                </a:solidFill>
                <a:latin typeface="Times New Roman" pitchFamily="18" charset="0"/>
                <a:cs typeface="Times New Roman" pitchFamily="18" charset="0"/>
              </a:rPr>
              <a:t>(</a:t>
            </a:r>
            <a:r>
              <a:rPr lang="en-US" altLang="zh-CN" sz="2400" b="1" i="1" dirty="0" err="1" smtClean="0">
                <a:solidFill>
                  <a:srgbClr val="000808"/>
                </a:solidFill>
                <a:latin typeface="Times New Roman" pitchFamily="18" charset="0"/>
                <a:cs typeface="Times New Roman" pitchFamily="18" charset="0"/>
              </a:rPr>
              <a:t>x</a:t>
            </a:r>
            <a:r>
              <a:rPr lang="en-US" altLang="zh-CN" sz="2400" dirty="0" err="1" smtClean="0">
                <a:solidFill>
                  <a:srgbClr val="000808"/>
                </a:solidFill>
                <a:latin typeface="Times New Roman" pitchFamily="18" charset="0"/>
                <a:cs typeface="Times New Roman" pitchFamily="18" charset="0"/>
              </a:rPr>
              <a:t>,</a:t>
            </a:r>
            <a:r>
              <a:rPr lang="en-US" altLang="zh-CN" sz="2400" b="1" i="1" dirty="0" err="1" smtClean="0">
                <a:solidFill>
                  <a:srgbClr val="000808"/>
                </a:solidFill>
                <a:latin typeface="Times New Roman" pitchFamily="18" charset="0"/>
                <a:cs typeface="Times New Roman" pitchFamily="18" charset="0"/>
              </a:rPr>
              <a:t>y</a:t>
            </a:r>
            <a:r>
              <a:rPr lang="en-US" altLang="zh-CN" sz="2400" dirty="0" smtClean="0">
                <a:solidFill>
                  <a:srgbClr val="000808"/>
                </a:solidFill>
                <a:latin typeface="Times New Roman" pitchFamily="18" charset="0"/>
                <a:cs typeface="Times New Roman" pitchFamily="18" charset="0"/>
              </a:rPr>
              <a:t>)=</a:t>
            </a:r>
            <a:r>
              <a:rPr lang="en-US" altLang="zh-CN" sz="2400" b="1" dirty="0" smtClean="0">
                <a:solidFill>
                  <a:srgbClr val="000808"/>
                </a:solidFill>
                <a:latin typeface="Times New Roman" pitchFamily="18" charset="0"/>
                <a:cs typeface="Times New Roman" pitchFamily="18" charset="0"/>
              </a:rPr>
              <a:t>0</a:t>
            </a:r>
            <a:r>
              <a:rPr lang="zh-CN" altLang="en-US" sz="2400" dirty="0" smtClean="0">
                <a:solidFill>
                  <a:srgbClr val="000808"/>
                </a:solidFill>
                <a:latin typeface="Times New Roman" pitchFamily="18" charset="0"/>
                <a:cs typeface="Times New Roman" pitchFamily="18" charset="0"/>
              </a:rPr>
              <a:t>，则称</a:t>
            </a:r>
            <a:r>
              <a:rPr lang="en-US" altLang="zh-CN" sz="2400" b="1" i="1" dirty="0" smtClean="0">
                <a:solidFill>
                  <a:srgbClr val="000808"/>
                </a:solidFill>
                <a:latin typeface="Times New Roman" pitchFamily="18" charset="0"/>
                <a:cs typeface="Times New Roman" pitchFamily="18" charset="0"/>
              </a:rPr>
              <a:t>x</a:t>
            </a:r>
            <a:r>
              <a:rPr lang="zh-CN" altLang="en-US" sz="2400" dirty="0" smtClean="0">
                <a:solidFill>
                  <a:srgbClr val="000808"/>
                </a:solidFill>
                <a:latin typeface="Times New Roman" pitchFamily="18" charset="0"/>
                <a:cs typeface="Times New Roman" pitchFamily="18" charset="0"/>
              </a:rPr>
              <a:t>和</a:t>
            </a:r>
            <a:r>
              <a:rPr lang="en-US" altLang="zh-CN" sz="2400" b="1" i="1" dirty="0" smtClean="0">
                <a:solidFill>
                  <a:srgbClr val="000808"/>
                </a:solidFill>
                <a:latin typeface="Times New Roman" pitchFamily="18" charset="0"/>
                <a:cs typeface="Times New Roman" pitchFamily="18" charset="0"/>
              </a:rPr>
              <a:t>y</a:t>
            </a:r>
            <a:r>
              <a:rPr lang="zh-CN" altLang="en-US" sz="2400" dirty="0" smtClean="0">
                <a:solidFill>
                  <a:schemeClr val="accent6"/>
                </a:solidFill>
                <a:latin typeface="Times New Roman" pitchFamily="18" charset="0"/>
                <a:cs typeface="Times New Roman" pitchFamily="18" charset="0"/>
              </a:rPr>
              <a:t>不相关</a:t>
            </a:r>
            <a:r>
              <a:rPr lang="zh-CN" altLang="en-US" sz="2400" dirty="0" smtClean="0">
                <a:solidFill>
                  <a:srgbClr val="000808"/>
                </a:solidFill>
                <a:latin typeface="Times New Roman" pitchFamily="18" charset="0"/>
                <a:cs typeface="Times New Roman" pitchFamily="18" charset="0"/>
              </a:rPr>
              <a:t>。</a:t>
            </a:r>
          </a:p>
          <a:p>
            <a:pPr eaLnBrk="1" hangingPunct="1">
              <a:lnSpc>
                <a:spcPct val="90000"/>
              </a:lnSpc>
              <a:defRPr/>
            </a:pPr>
            <a:r>
              <a:rPr lang="zh-CN" altLang="en-US" sz="2400" dirty="0" smtClean="0">
                <a:solidFill>
                  <a:srgbClr val="000808"/>
                </a:solidFill>
                <a:latin typeface="Times New Roman" pitchFamily="18" charset="0"/>
                <a:cs typeface="Times New Roman" pitchFamily="18" charset="0"/>
              </a:rPr>
              <a:t>两个独立的随机向量必然不相关，但两个不相关的随机向量未必独立。</a:t>
            </a:r>
            <a:endParaRPr lang="en-US" altLang="zh-CN" sz="2400" dirty="0" smtClean="0">
              <a:solidFill>
                <a:srgbClr val="000808"/>
              </a:solidFill>
              <a:latin typeface="Times New Roman" pitchFamily="18" charset="0"/>
              <a:cs typeface="Times New Roman" pitchFamily="18" charset="0"/>
            </a:endParaRPr>
          </a:p>
          <a:p>
            <a:pPr eaLnBrk="1" hangingPunct="1">
              <a:lnSpc>
                <a:spcPct val="90000"/>
              </a:lnSpc>
              <a:defRPr/>
            </a:pPr>
            <a:r>
              <a:rPr lang="en-US" altLang="zh-CN" sz="2400" dirty="0" smtClean="0">
                <a:solidFill>
                  <a:srgbClr val="000808"/>
                </a:solidFill>
                <a:latin typeface="Times New Roman" pitchFamily="18" charset="0"/>
                <a:cs typeface="Times New Roman" pitchFamily="18" charset="0"/>
              </a:rPr>
              <a:t> </a:t>
            </a:r>
          </a:p>
          <a:p>
            <a:pPr eaLnBrk="1" hangingPunct="1">
              <a:lnSpc>
                <a:spcPct val="90000"/>
              </a:lnSpc>
              <a:defRPr/>
            </a:pPr>
            <a:endParaRPr lang="en-US" altLang="zh-CN" sz="2400" dirty="0">
              <a:solidFill>
                <a:srgbClr val="000808"/>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808"/>
              </a:solidFill>
              <a:latin typeface="Times New Roman" pitchFamily="18" charset="0"/>
              <a:cs typeface="Times New Roman" pitchFamily="18" charset="0"/>
            </a:endParaRPr>
          </a:p>
          <a:p>
            <a:pPr eaLnBrk="1" hangingPunct="1">
              <a:lnSpc>
                <a:spcPct val="90000"/>
              </a:lnSpc>
              <a:defRPr/>
            </a:pPr>
            <a:endParaRPr lang="en-US" altLang="zh-CN" sz="2400" dirty="0">
              <a:solidFill>
                <a:srgbClr val="000808"/>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808"/>
              </a:solidFill>
              <a:latin typeface="Times New Roman" pitchFamily="18" charset="0"/>
              <a:cs typeface="Times New Roman" pitchFamily="18" charset="0"/>
            </a:endParaRPr>
          </a:p>
          <a:p>
            <a:pPr eaLnBrk="1" hangingPunct="1">
              <a:lnSpc>
                <a:spcPct val="90000"/>
              </a:lnSpc>
              <a:defRPr/>
            </a:pPr>
            <a:endParaRPr lang="en-US" altLang="zh-CN" sz="2400" dirty="0">
              <a:solidFill>
                <a:srgbClr val="000808"/>
              </a:solidFill>
              <a:latin typeface="Times New Roman" pitchFamily="18" charset="0"/>
              <a:cs typeface="Times New Roman" pitchFamily="18" charset="0"/>
            </a:endParaRPr>
          </a:p>
          <a:p>
            <a:pPr marL="0" indent="0" eaLnBrk="1" hangingPunct="1">
              <a:lnSpc>
                <a:spcPct val="90000"/>
              </a:lnSpc>
              <a:buNone/>
              <a:defRPr/>
            </a:pPr>
            <a:r>
              <a:rPr lang="en-US" altLang="zh-CN" sz="2400" dirty="0" smtClean="0">
                <a:solidFill>
                  <a:srgbClr val="000808"/>
                </a:solidFill>
                <a:latin typeface="Times New Roman" pitchFamily="18" charset="0"/>
                <a:cs typeface="Times New Roman" pitchFamily="18" charset="0"/>
              </a:rPr>
              <a:t> </a:t>
            </a:r>
          </a:p>
          <a:p>
            <a:pPr eaLnBrk="1" hangingPunct="1">
              <a:lnSpc>
                <a:spcPct val="90000"/>
              </a:lnSpc>
              <a:defRPr/>
            </a:pPr>
            <a:r>
              <a:rPr lang="en-US" altLang="zh-CN" sz="2400" i="1" dirty="0" smtClean="0">
                <a:solidFill>
                  <a:srgbClr val="000808"/>
                </a:solidFill>
                <a:latin typeface="Times New Roman" pitchFamily="18" charset="0"/>
                <a:cs typeface="Times New Roman" pitchFamily="18" charset="0"/>
              </a:rPr>
              <a:t>V</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dirty="0" smtClean="0">
                <a:solidFill>
                  <a:srgbClr val="000808"/>
                </a:solidFill>
                <a:latin typeface="Times New Roman" pitchFamily="18" charset="0"/>
                <a:cs typeface="Times New Roman" pitchFamily="18" charset="0"/>
              </a:rPr>
              <a:t>)</a:t>
            </a:r>
            <a:r>
              <a:rPr lang="zh-CN" altLang="en-US" sz="2400" dirty="0" smtClean="0">
                <a:solidFill>
                  <a:srgbClr val="000808"/>
                </a:solidFill>
                <a:latin typeface="Times New Roman" pitchFamily="18" charset="0"/>
                <a:cs typeface="Times New Roman" pitchFamily="18" charset="0"/>
              </a:rPr>
              <a:t>亦记作</a:t>
            </a:r>
            <a:r>
              <a:rPr lang="en-US" altLang="zh-CN" sz="2400" b="1" i="1" dirty="0" smtClean="0">
                <a:solidFill>
                  <a:srgbClr val="000808"/>
                </a:solidFill>
                <a:latin typeface="Times New Roman" pitchFamily="18" charset="0"/>
                <a:cs typeface="Times New Roman" pitchFamily="18" charset="0"/>
              </a:rPr>
              <a:t>Σ</a:t>
            </a:r>
            <a:r>
              <a:rPr lang="en-US" altLang="zh-CN" sz="2400" dirty="0"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σ</a:t>
            </a:r>
            <a:r>
              <a:rPr lang="en-US" altLang="zh-CN" sz="2400" i="1" baseline="-25000" dirty="0" err="1" smtClean="0">
                <a:solidFill>
                  <a:srgbClr val="000808"/>
                </a:solidFill>
                <a:latin typeface="Times New Roman" pitchFamily="18" charset="0"/>
                <a:cs typeface="Times New Roman" pitchFamily="18" charset="0"/>
              </a:rPr>
              <a:t>ij</a:t>
            </a:r>
            <a:r>
              <a:rPr lang="en-US" altLang="zh-CN" sz="2400" dirty="0" smtClean="0">
                <a:solidFill>
                  <a:srgbClr val="000808"/>
                </a:solidFill>
                <a:latin typeface="Times New Roman" pitchFamily="18" charset="0"/>
                <a:cs typeface="Times New Roman" pitchFamily="18" charset="0"/>
              </a:rPr>
              <a:t>)</a:t>
            </a:r>
            <a:r>
              <a:rPr lang="zh-CN" altLang="en-US" sz="2400" dirty="0" smtClean="0">
                <a:solidFill>
                  <a:srgbClr val="000808"/>
                </a:solidFill>
                <a:latin typeface="Times New Roman" pitchFamily="18" charset="0"/>
                <a:cs typeface="Times New Roman" pitchFamily="18" charset="0"/>
              </a:rPr>
              <a:t>，其中</a:t>
            </a:r>
            <a:r>
              <a:rPr lang="en-US" altLang="zh-CN" sz="2400" i="1" dirty="0" err="1" smtClean="0">
                <a:solidFill>
                  <a:srgbClr val="000808"/>
                </a:solidFill>
                <a:latin typeface="Times New Roman" pitchFamily="18" charset="0"/>
                <a:cs typeface="Times New Roman" pitchFamily="18" charset="0"/>
              </a:rPr>
              <a:t>σ</a:t>
            </a:r>
            <a:r>
              <a:rPr lang="en-US" altLang="zh-CN" sz="2400" i="1" baseline="-25000" dirty="0" err="1" smtClean="0">
                <a:solidFill>
                  <a:srgbClr val="000808"/>
                </a:solidFill>
                <a:latin typeface="Times New Roman" pitchFamily="18" charset="0"/>
                <a:cs typeface="Times New Roman" pitchFamily="18" charset="0"/>
              </a:rPr>
              <a:t>ij</a:t>
            </a:r>
            <a:r>
              <a:rPr lang="en-US" altLang="zh-CN" sz="2400" dirty="0" smtClean="0">
                <a:solidFill>
                  <a:srgbClr val="000808"/>
                </a:solidFill>
                <a:latin typeface="Times New Roman" pitchFamily="18" charset="0"/>
                <a:cs typeface="Times New Roman" pitchFamily="18" charset="0"/>
              </a:rPr>
              <a:t>=</a:t>
            </a:r>
            <a:r>
              <a:rPr lang="en-US" altLang="zh-CN" sz="2400" dirty="0" err="1" smtClean="0">
                <a:solidFill>
                  <a:srgbClr val="000808"/>
                </a:solidFill>
                <a:latin typeface="Times New Roman" pitchFamily="18" charset="0"/>
                <a:cs typeface="Times New Roman" pitchFamily="18" charset="0"/>
              </a:rPr>
              <a:t>Cov</a:t>
            </a:r>
            <a:r>
              <a:rPr lang="en-US" altLang="zh-CN" sz="2400" dirty="0"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x</a:t>
            </a:r>
            <a:r>
              <a:rPr lang="en-US" altLang="zh-CN" sz="2400" i="1" baseline="-25000" dirty="0" err="1" smtClean="0">
                <a:solidFill>
                  <a:srgbClr val="000808"/>
                </a:solidFill>
                <a:latin typeface="Times New Roman" pitchFamily="18" charset="0"/>
                <a:cs typeface="Times New Roman" pitchFamily="18" charset="0"/>
              </a:rPr>
              <a:t>i</a:t>
            </a:r>
            <a:r>
              <a:rPr lang="en-US" altLang="zh-CN" sz="2400" dirty="0" err="1"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x</a:t>
            </a:r>
            <a:r>
              <a:rPr lang="en-US" altLang="zh-CN" sz="2400" i="1" baseline="-25000" dirty="0" err="1" smtClean="0">
                <a:solidFill>
                  <a:srgbClr val="000808"/>
                </a:solidFill>
                <a:latin typeface="Times New Roman" pitchFamily="18" charset="0"/>
                <a:cs typeface="Times New Roman" pitchFamily="18" charset="0"/>
              </a:rPr>
              <a:t>j</a:t>
            </a:r>
            <a:r>
              <a:rPr lang="en-US" altLang="zh-CN" sz="2400" dirty="0" smtClean="0">
                <a:solidFill>
                  <a:srgbClr val="000808"/>
                </a:solidFill>
                <a:latin typeface="Times New Roman" pitchFamily="18" charset="0"/>
                <a:cs typeface="Times New Roman" pitchFamily="18" charset="0"/>
              </a:rPr>
              <a:t>)</a:t>
            </a:r>
            <a:r>
              <a:rPr lang="zh-CN" altLang="en-US" sz="2400" dirty="0" smtClean="0">
                <a:solidFill>
                  <a:srgbClr val="000808"/>
                </a:solidFill>
                <a:latin typeface="Times New Roman" pitchFamily="18" charset="0"/>
                <a:cs typeface="Times New Roman" pitchFamily="18" charset="0"/>
              </a:rPr>
              <a:t>，</a:t>
            </a:r>
            <a:r>
              <a:rPr lang="en-US" altLang="zh-CN" sz="2400" i="1" dirty="0" err="1" smtClean="0">
                <a:solidFill>
                  <a:srgbClr val="000404"/>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404"/>
                </a:solidFill>
                <a:latin typeface="Times New Roman" panose="02020603050405020304" pitchFamily="18" charset="0"/>
                <a:cs typeface="Times New Roman" panose="02020603050405020304" pitchFamily="18" charset="0"/>
              </a:rPr>
              <a:t>ii</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i="1" dirty="0" err="1" smtClean="0">
                <a:solidFill>
                  <a:srgbClr val="000404"/>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404"/>
                </a:solidFill>
                <a:latin typeface="Times New Roman" panose="02020603050405020304" pitchFamily="18" charset="0"/>
                <a:cs typeface="Times New Roman" panose="02020603050405020304" pitchFamily="18" charset="0"/>
              </a:rPr>
              <a:t>i</a:t>
            </a:r>
            <a:r>
              <a:rPr lang="en-US" altLang="zh-CN" sz="2400" baseline="-25000" dirty="0" smtClean="0">
                <a:solidFill>
                  <a:srgbClr val="000404"/>
                </a:solidFill>
                <a:latin typeface="Times New Roman" panose="02020603050405020304" pitchFamily="18" charset="0"/>
                <a:cs typeface="Times New Roman" panose="02020603050405020304" pitchFamily="18" charset="0"/>
              </a:rPr>
              <a:t> </a:t>
            </a:r>
            <a:r>
              <a:rPr lang="en-US" altLang="zh-CN" sz="2400" baseline="30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V</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i="1" baseline="-25000" dirty="0">
                <a:solidFill>
                  <a:srgbClr val="000404"/>
                </a:solidFill>
                <a:latin typeface="Times New Roman" panose="02020603050405020304" pitchFamily="18" charset="0"/>
                <a:cs typeface="Times New Roman" panose="02020603050405020304" pitchFamily="18" charset="0"/>
              </a:rPr>
              <a:t>i</a:t>
            </a:r>
            <a:r>
              <a:rPr lang="en-US" altLang="zh-CN" sz="2400" dirty="0">
                <a:solidFill>
                  <a:srgbClr val="000404"/>
                </a:solidFill>
                <a:latin typeface="Times New Roman" panose="02020603050405020304" pitchFamily="18" charset="0"/>
                <a:cs typeface="Times New Roman" panose="02020603050405020304" pitchFamily="18" charset="0"/>
              </a:rPr>
              <a:t>)</a:t>
            </a:r>
            <a:r>
              <a:rPr lang="zh-CN" altLang="zh-CN" sz="2400" dirty="0" smtClean="0">
                <a:solidFill>
                  <a:srgbClr val="000404"/>
                </a:solidFill>
                <a:latin typeface="Times New Roman" panose="02020603050405020304" pitchFamily="18" charset="0"/>
                <a:cs typeface="Times New Roman" panose="02020603050405020304" pitchFamily="18" charset="0"/>
              </a:rPr>
              <a:t>。</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defRPr/>
            </a:pPr>
            <a:r>
              <a:rPr lang="zh-CN" altLang="en-US" sz="2400" dirty="0">
                <a:solidFill>
                  <a:srgbClr val="000404"/>
                </a:solidFill>
              </a:rPr>
              <a:t>协差阵</a:t>
            </a:r>
            <a:r>
              <a:rPr lang="en-US" altLang="zh-CN" sz="2400" b="1" i="1" dirty="0">
                <a:solidFill>
                  <a:srgbClr val="000808"/>
                </a:solidFill>
                <a:latin typeface="Times New Roman" pitchFamily="18" charset="0"/>
                <a:cs typeface="Times New Roman" pitchFamily="18" charset="0"/>
              </a:rPr>
              <a:t>Σ</a:t>
            </a:r>
            <a:r>
              <a:rPr lang="zh-CN" altLang="en-US" sz="2400" dirty="0">
                <a:solidFill>
                  <a:srgbClr val="000808"/>
                </a:solidFill>
                <a:latin typeface="Times New Roman" pitchFamily="18" charset="0"/>
                <a:cs typeface="Times New Roman" pitchFamily="18" charset="0"/>
              </a:rPr>
              <a:t>既包含了</a:t>
            </a:r>
            <a:r>
              <a:rPr lang="en-US" altLang="zh-CN" sz="2400" b="1" i="1" dirty="0">
                <a:solidFill>
                  <a:srgbClr val="000808"/>
                </a:solidFill>
                <a:latin typeface="Times New Roman" pitchFamily="18" charset="0"/>
                <a:cs typeface="Times New Roman" pitchFamily="18" charset="0"/>
              </a:rPr>
              <a:t>x</a:t>
            </a:r>
            <a:r>
              <a:rPr lang="zh-CN" altLang="en-US" sz="2400" dirty="0">
                <a:solidFill>
                  <a:srgbClr val="000808"/>
                </a:solidFill>
                <a:latin typeface="Times New Roman" pitchFamily="18" charset="0"/>
                <a:cs typeface="Times New Roman" pitchFamily="18" charset="0"/>
              </a:rPr>
              <a:t>各分量的方差，也包含了每两个分量之间的协方差。显然，</a:t>
            </a:r>
            <a:r>
              <a:rPr lang="en-US" altLang="zh-CN" sz="2400" b="1" i="1" dirty="0">
                <a:solidFill>
                  <a:srgbClr val="000808"/>
                </a:solidFill>
                <a:latin typeface="Times New Roman" pitchFamily="18" charset="0"/>
                <a:cs typeface="Times New Roman" pitchFamily="18" charset="0"/>
              </a:rPr>
              <a:t>Σ</a:t>
            </a:r>
            <a:r>
              <a:rPr lang="zh-CN" altLang="en-US" sz="2400" dirty="0">
                <a:solidFill>
                  <a:srgbClr val="000808"/>
                </a:solidFill>
                <a:latin typeface="Times New Roman" pitchFamily="18" charset="0"/>
                <a:cs typeface="Times New Roman" pitchFamily="18" charset="0"/>
              </a:rPr>
              <a:t>是一</a:t>
            </a:r>
            <a:r>
              <a:rPr lang="zh-CN" altLang="en-US" sz="2400" dirty="0">
                <a:solidFill>
                  <a:srgbClr val="000404"/>
                </a:solidFill>
              </a:rPr>
              <a:t>个对称矩阵</a:t>
            </a:r>
            <a:r>
              <a:rPr lang="zh-CN" altLang="en-US" sz="2400" dirty="0" smtClean="0">
                <a:solidFill>
                  <a:srgbClr val="000404"/>
                </a:solidFill>
              </a:rPr>
              <a:t>。</a:t>
            </a:r>
            <a:r>
              <a:rPr lang="zh-CN" altLang="en-US" sz="2400" dirty="0" smtClean="0">
                <a:solidFill>
                  <a:srgbClr val="000404"/>
                </a:solidFill>
                <a:latin typeface="Times New Roman" pitchFamily="18" charset="0"/>
                <a:cs typeface="Times New Roman" pitchFamily="18" charset="0"/>
              </a:rPr>
              <a:t> </a:t>
            </a:r>
            <a:r>
              <a:rPr lang="zh-CN" altLang="en-US" sz="2400" dirty="0" smtClean="0">
                <a:solidFill>
                  <a:srgbClr val="000808"/>
                </a:solidFill>
                <a:latin typeface="Times New Roman" pitchFamily="18" charset="0"/>
                <a:cs typeface="Times New Roman" pitchFamily="18" charset="0"/>
              </a:rPr>
              <a:t>	</a:t>
            </a:r>
            <a:endParaRPr lang="en-US" altLang="zh-CN" sz="2400" dirty="0" smtClean="0">
              <a:solidFill>
                <a:srgbClr val="000808"/>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zh-CN" altLang="en-US" sz="2400" dirty="0" smtClean="0">
                <a:solidFill>
                  <a:srgbClr val="000808"/>
                </a:solidFill>
                <a:latin typeface="Times New Roman" pitchFamily="18" charset="0"/>
                <a:cs typeface="Times New Roman" pitchFamily="18" charset="0"/>
              </a:rPr>
              <a:t>	 </a:t>
            </a:r>
          </a:p>
        </p:txBody>
      </p:sp>
      <p:sp>
        <p:nvSpPr>
          <p:cNvPr id="174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17413" name="Object 5"/>
          <p:cNvGraphicFramePr>
            <a:graphicFrameLocks noChangeAspect="1"/>
          </p:cNvGraphicFramePr>
          <p:nvPr/>
        </p:nvGraphicFramePr>
        <p:xfrm>
          <a:off x="2916238" y="620713"/>
          <a:ext cx="3217862" cy="617537"/>
        </p:xfrm>
        <a:graphic>
          <a:graphicData uri="http://schemas.openxmlformats.org/presentationml/2006/ole">
            <mc:AlternateContent xmlns:mc="http://schemas.openxmlformats.org/markup-compatibility/2006">
              <mc:Choice xmlns:v="urn:schemas-microsoft-com:vml" Requires="v">
                <p:oleObj spid="_x0000_s17500" name="Equation" r:id="rId3" imgW="3213100" imgH="609600" progId="Equation.DSMT4">
                  <p:embed/>
                </p:oleObj>
              </mc:Choice>
              <mc:Fallback>
                <p:oleObj name="Equation" r:id="rId3" imgW="3213100" imgH="609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620713"/>
                        <a:ext cx="3217862"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17415" name="Rectangle 11"/>
          <p:cNvSpPr>
            <a:spLocks noChangeArrowheads="1"/>
          </p:cNvSpPr>
          <p:nvPr/>
        </p:nvSpPr>
        <p:spPr bwMode="auto">
          <a:xfrm>
            <a:off x="0" y="3789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17416" name="Object 8"/>
          <p:cNvGraphicFramePr>
            <a:graphicFrameLocks noChangeAspect="1"/>
          </p:cNvGraphicFramePr>
          <p:nvPr>
            <p:extLst>
              <p:ext uri="{D42A27DB-BD31-4B8C-83A1-F6EECF244321}">
                <p14:modId xmlns:p14="http://schemas.microsoft.com/office/powerpoint/2010/main" val="4237537063"/>
              </p:ext>
            </p:extLst>
          </p:nvPr>
        </p:nvGraphicFramePr>
        <p:xfrm>
          <a:off x="1136476" y="2211388"/>
          <a:ext cx="6819900" cy="2870200"/>
        </p:xfrm>
        <a:graphic>
          <a:graphicData uri="http://schemas.openxmlformats.org/presentationml/2006/ole">
            <mc:AlternateContent xmlns:mc="http://schemas.openxmlformats.org/markup-compatibility/2006">
              <mc:Choice xmlns:v="urn:schemas-microsoft-com:vml" Requires="v">
                <p:oleObj spid="_x0000_s17501" name="Equation" r:id="rId5" imgW="6819840" imgH="2869920" progId="Equation.DSMT4">
                  <p:embed/>
                </p:oleObj>
              </mc:Choice>
              <mc:Fallback>
                <p:oleObj name="Equation" r:id="rId5" imgW="6819840" imgH="2869920" progId="Equation.DSMT4">
                  <p:embed/>
                  <p:pic>
                    <p:nvPicPr>
                      <p:cNvPr id="0" name="Object 8"/>
                      <p:cNvPicPr>
                        <a:picLocks noChangeAspect="1" noChangeArrowheads="1"/>
                      </p:cNvPicPr>
                      <p:nvPr/>
                    </p:nvPicPr>
                    <p:blipFill>
                      <a:blip r:embed="rId6"/>
                      <a:srcRect/>
                      <a:stretch>
                        <a:fillRect/>
                      </a:stretch>
                    </p:blipFill>
                    <p:spPr bwMode="auto">
                      <a:xfrm>
                        <a:off x="1136476" y="2211388"/>
                        <a:ext cx="681990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B607A45-28D0-44B2-84E9-51DC8E61FB43}" type="slidenum">
              <a:rPr lang="en-US" altLang="zh-CN" sz="1400" smtClean="0"/>
              <a:pPr>
                <a:spcBef>
                  <a:spcPct val="0"/>
                </a:spcBef>
                <a:buClrTx/>
                <a:buSzTx/>
                <a:buFontTx/>
                <a:buNone/>
              </a:pPr>
              <a:t>13</a:t>
            </a:fld>
            <a:endParaRPr lang="en-US" altLang="zh-CN" sz="1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549275"/>
            <a:ext cx="8540750" cy="44450"/>
          </a:xfrm>
        </p:spPr>
        <p:txBody>
          <a:bodyPr/>
          <a:lstStyle/>
          <a:p>
            <a:pPr eaLnBrk="1" hangingPunct="1"/>
            <a:endParaRPr lang="zh-CN" altLang="en-US" smtClean="0"/>
          </a:p>
        </p:txBody>
      </p:sp>
      <p:sp>
        <p:nvSpPr>
          <p:cNvPr id="10244" name="Rectangle 3"/>
          <p:cNvSpPr>
            <a:spLocks noGrp="1" noRot="1" noChangeArrowheads="1"/>
          </p:cNvSpPr>
          <p:nvPr>
            <p:ph type="body" idx="1"/>
          </p:nvPr>
        </p:nvSpPr>
        <p:spPr>
          <a:xfrm>
            <a:off x="301625" y="620713"/>
            <a:ext cx="8540750" cy="5688012"/>
          </a:xfrm>
        </p:spPr>
        <p:txBody>
          <a:bodyPr/>
          <a:lstStyle/>
          <a:p>
            <a:pPr eaLnBrk="1" hangingPunct="1">
              <a:defRPr/>
            </a:pPr>
            <a:r>
              <a:rPr lang="zh-CN" altLang="en-US" sz="2400" dirty="0" smtClean="0">
                <a:solidFill>
                  <a:schemeClr val="accent6"/>
                </a:solidFill>
              </a:rPr>
              <a:t>例</a:t>
            </a:r>
            <a:r>
              <a:rPr lang="en-US" altLang="zh-CN" sz="2400" dirty="0" smtClean="0">
                <a:solidFill>
                  <a:schemeClr val="accent6"/>
                </a:solidFill>
              </a:rPr>
              <a:t>2.2.1   </a:t>
            </a:r>
            <a:r>
              <a:rPr lang="zh-CN" altLang="zh-CN" sz="2400" dirty="0" smtClean="0">
                <a:solidFill>
                  <a:srgbClr val="000808"/>
                </a:solidFill>
                <a:latin typeface="Times New Roman" panose="02020603050405020304" pitchFamily="18" charset="0"/>
                <a:cs typeface="Times New Roman" panose="02020603050405020304" pitchFamily="18" charset="0"/>
              </a:rPr>
              <a:t>一</a:t>
            </a:r>
            <a:r>
              <a:rPr lang="zh-CN" altLang="zh-CN" sz="2400" dirty="0">
                <a:solidFill>
                  <a:srgbClr val="000808"/>
                </a:solidFill>
                <a:latin typeface="Times New Roman" panose="02020603050405020304" pitchFamily="18" charset="0"/>
                <a:cs typeface="Times New Roman" panose="02020603050405020304" pitchFamily="18" charset="0"/>
              </a:rPr>
              <a:t>随机向量由</a:t>
            </a:r>
            <a:r>
              <a:rPr lang="en-US" altLang="zh-CN" sz="2400" b="1" i="1" dirty="0">
                <a:solidFill>
                  <a:srgbClr val="000808"/>
                </a:solidFill>
                <a:latin typeface="Times New Roman" panose="02020603050405020304" pitchFamily="18" charset="0"/>
                <a:cs typeface="Times New Roman" panose="02020603050405020304" pitchFamily="18" charset="0"/>
              </a:rPr>
              <a:t>x</a:t>
            </a:r>
            <a:r>
              <a:rPr lang="zh-CN" altLang="zh-CN" sz="2400" dirty="0">
                <a:solidFill>
                  <a:srgbClr val="000808"/>
                </a:solidFill>
                <a:latin typeface="Times New Roman" panose="02020603050405020304" pitchFamily="18" charset="0"/>
                <a:cs typeface="Times New Roman" panose="02020603050405020304" pitchFamily="18" charset="0"/>
              </a:rPr>
              <a:t>和</a:t>
            </a:r>
            <a:r>
              <a:rPr lang="en-US" altLang="zh-CN" sz="2400" b="1" i="1" dirty="0">
                <a:solidFill>
                  <a:srgbClr val="000808"/>
                </a:solidFill>
                <a:latin typeface="Times New Roman" panose="02020603050405020304" pitchFamily="18" charset="0"/>
                <a:cs typeface="Times New Roman" panose="02020603050405020304" pitchFamily="18" charset="0"/>
              </a:rPr>
              <a:t>y</a:t>
            </a:r>
            <a:r>
              <a:rPr lang="zh-CN" altLang="zh-CN" sz="2400" dirty="0">
                <a:solidFill>
                  <a:srgbClr val="000808"/>
                </a:solidFill>
                <a:latin typeface="Times New Roman" panose="02020603050405020304" pitchFamily="18" charset="0"/>
                <a:cs typeface="Times New Roman" panose="02020603050405020304" pitchFamily="18" charset="0"/>
              </a:rPr>
              <a:t>组成，其</a:t>
            </a:r>
            <a:r>
              <a:rPr lang="zh-CN" altLang="zh-CN" sz="2400" dirty="0" smtClean="0">
                <a:solidFill>
                  <a:srgbClr val="000808"/>
                </a:solidFill>
                <a:latin typeface="Times New Roman" panose="02020603050405020304" pitchFamily="18" charset="0"/>
                <a:cs typeface="Times New Roman" panose="02020603050405020304" pitchFamily="18" charset="0"/>
              </a:rPr>
              <a:t>协差阵</a:t>
            </a:r>
            <a:r>
              <a:rPr lang="zh-CN" altLang="zh-CN" sz="2400" dirty="0">
                <a:solidFill>
                  <a:srgbClr val="000808"/>
                </a:solidFill>
                <a:latin typeface="Times New Roman" panose="02020603050405020304" pitchFamily="18" charset="0"/>
                <a:cs typeface="Times New Roman" panose="02020603050405020304" pitchFamily="18" charset="0"/>
              </a:rPr>
              <a:t>可作如下剖分</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defRPr/>
            </a:pPr>
            <a:endParaRPr lang="en-US" altLang="zh-CN" sz="2400" dirty="0">
              <a:solidFill>
                <a:srgbClr val="000808"/>
              </a:solidFill>
              <a:latin typeface="Times New Roman" panose="02020603050405020304" pitchFamily="18" charset="0"/>
              <a:cs typeface="Times New Roman" panose="02020603050405020304" pitchFamily="18" charset="0"/>
            </a:endParaRPr>
          </a:p>
          <a:p>
            <a:pPr eaLnBrk="1" hangingPunct="1">
              <a:defRPr/>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defRPr/>
            </a:pPr>
            <a:endParaRPr lang="en-US" altLang="zh-CN" sz="2400" dirty="0">
              <a:solidFill>
                <a:srgbClr val="000808"/>
              </a:solidFill>
              <a:latin typeface="Times New Roman" panose="02020603050405020304" pitchFamily="18" charset="0"/>
              <a:cs typeface="Times New Roman" panose="02020603050405020304" pitchFamily="18" charset="0"/>
            </a:endParaRPr>
          </a:p>
          <a:p>
            <a:pPr eaLnBrk="1" hangingPunct="1">
              <a:defRPr/>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defRPr/>
            </a:pPr>
            <a:endParaRPr lang="en-US" altLang="zh-CN" sz="2400" dirty="0">
              <a:solidFill>
                <a:srgbClr val="000808"/>
              </a:solidFill>
              <a:latin typeface="Times New Roman" panose="02020603050405020304" pitchFamily="18" charset="0"/>
              <a:cs typeface="Times New Roman" panose="02020603050405020304" pitchFamily="18" charset="0"/>
            </a:endParaRPr>
          </a:p>
          <a:p>
            <a:pPr eaLnBrk="1" hangingPunct="1">
              <a:defRPr/>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defRPr/>
            </a:pPr>
            <a:endParaRPr lang="en-US" altLang="zh-CN" sz="2400" dirty="0">
              <a:solidFill>
                <a:srgbClr val="000808"/>
              </a:solidFill>
              <a:latin typeface="Times New Roman" panose="02020603050405020304" pitchFamily="18" charset="0"/>
              <a:cs typeface="Times New Roman" panose="02020603050405020304" pitchFamily="18" charset="0"/>
            </a:endParaRPr>
          </a:p>
          <a:p>
            <a:pPr eaLnBrk="1" hangingPunct="1">
              <a:defRPr/>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defRPr/>
            </a:pPr>
            <a:endParaRPr lang="en-US" altLang="zh-CN" sz="2400" dirty="0">
              <a:solidFill>
                <a:srgbClr val="000808"/>
              </a:solidFill>
              <a:latin typeface="Times New Roman" panose="02020603050405020304" pitchFamily="18" charset="0"/>
              <a:cs typeface="Times New Roman" panose="02020603050405020304" pitchFamily="18" charset="0"/>
            </a:endParaRPr>
          </a:p>
          <a:p>
            <a:pPr eaLnBrk="1" hangingPunct="1">
              <a:defRPr/>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a:solidFill>
                  <a:schemeClr val="accent6"/>
                </a:solidFill>
                <a:latin typeface="楷体" panose="02010609060101010101" pitchFamily="49" charset="-122"/>
                <a:ea typeface="楷体" panose="02010609060101010101" pitchFamily="49" charset="-122"/>
              </a:rPr>
              <a:t>注：</a:t>
            </a:r>
            <a:r>
              <a:rPr lang="zh-CN" altLang="en-US" sz="2400" dirty="0">
                <a:latin typeface="楷体" panose="02010609060101010101" pitchFamily="49" charset="-122"/>
                <a:ea typeface="楷体" panose="02010609060101010101" pitchFamily="49" charset="-122"/>
              </a:rPr>
              <a:t>该例的重要性在于理解分块矩阵中每一块的含义，在多元统计中经常会出现这样的矩阵分块。</a:t>
            </a:r>
          </a:p>
        </p:txBody>
      </p:sp>
      <p:graphicFrame>
        <p:nvGraphicFramePr>
          <p:cNvPr id="18436" name="Object 7"/>
          <p:cNvGraphicFramePr>
            <a:graphicFrameLocks noChangeAspect="1"/>
          </p:cNvGraphicFramePr>
          <p:nvPr>
            <p:extLst>
              <p:ext uri="{D42A27DB-BD31-4B8C-83A1-F6EECF244321}">
                <p14:modId xmlns:p14="http://schemas.microsoft.com/office/powerpoint/2010/main" val="748485476"/>
              </p:ext>
            </p:extLst>
          </p:nvPr>
        </p:nvGraphicFramePr>
        <p:xfrm>
          <a:off x="1476375" y="1052736"/>
          <a:ext cx="6286500" cy="4343400"/>
        </p:xfrm>
        <a:graphic>
          <a:graphicData uri="http://schemas.openxmlformats.org/presentationml/2006/ole">
            <mc:AlternateContent xmlns:mc="http://schemas.openxmlformats.org/markup-compatibility/2006">
              <mc:Choice xmlns:v="urn:schemas-microsoft-com:vml" Requires="v">
                <p:oleObj spid="_x0000_s18481" name="Equation" r:id="rId3" imgW="6286320" imgH="4343400" progId="Equation.DSMT4">
                  <p:embed/>
                </p:oleObj>
              </mc:Choice>
              <mc:Fallback>
                <p:oleObj name="Equation" r:id="rId3" imgW="6286320" imgH="4343400" progId="Equation.DSMT4">
                  <p:embed/>
                  <p:pic>
                    <p:nvPicPr>
                      <p:cNvPr id="0" name="Object 7"/>
                      <p:cNvPicPr>
                        <a:picLocks noChangeAspect="1" noChangeArrowheads="1"/>
                      </p:cNvPicPr>
                      <p:nvPr/>
                    </p:nvPicPr>
                    <p:blipFill>
                      <a:blip r:embed="rId4"/>
                      <a:srcRect/>
                      <a:stretch>
                        <a:fillRect/>
                      </a:stretch>
                    </p:blipFill>
                    <p:spPr bwMode="auto">
                      <a:xfrm>
                        <a:off x="1476375" y="1052736"/>
                        <a:ext cx="62865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13B389-DD6F-4C7F-A42C-BD31AF462886}" type="slidenum">
              <a:rPr lang="en-US" altLang="zh-CN" sz="1400" smtClean="0"/>
              <a:pPr>
                <a:spcBef>
                  <a:spcPct val="0"/>
                </a:spcBef>
                <a:buClrTx/>
                <a:buSzTx/>
                <a:buFontTx/>
                <a:buNone/>
              </a:pPr>
              <a:t>14</a:t>
            </a:fld>
            <a:endParaRPr lang="en-US" altLang="zh-CN"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zh-CN" altLang="en-US" sz="4000" smtClean="0"/>
              <a:t>协差阵的性质</a:t>
            </a:r>
          </a:p>
        </p:txBody>
      </p:sp>
      <p:sp>
        <p:nvSpPr>
          <p:cNvPr id="11270" name="Rectangle 3"/>
          <p:cNvSpPr>
            <a:spLocks noGrp="1" noRot="1" noChangeArrowheads="1"/>
          </p:cNvSpPr>
          <p:nvPr>
            <p:ph type="body" idx="1"/>
          </p:nvPr>
        </p:nvSpPr>
        <p:spPr/>
        <p:txBody>
          <a:bodyPr/>
          <a:lstStyle/>
          <a:p>
            <a:pPr eaLnBrk="1" hangingPunct="1">
              <a:defRPr/>
            </a:pPr>
            <a:r>
              <a:rPr lang="en-US" altLang="zh-CN" sz="2400" dirty="0" smtClean="0">
                <a:solidFill>
                  <a:schemeClr val="accent6"/>
                </a:solidFill>
                <a:latin typeface="Times New Roman" pitchFamily="18" charset="0"/>
                <a:cs typeface="Times New Roman" pitchFamily="18" charset="0"/>
              </a:rPr>
              <a:t>(1)</a:t>
            </a:r>
            <a:r>
              <a:rPr lang="en-US" altLang="zh-CN" sz="2400" b="1" i="1" dirty="0" smtClean="0">
                <a:solidFill>
                  <a:srgbClr val="000808"/>
                </a:solidFill>
                <a:latin typeface="Times New Roman" pitchFamily="18" charset="0"/>
                <a:cs typeface="Times New Roman" pitchFamily="18" charset="0"/>
              </a:rPr>
              <a:t>Σ</a:t>
            </a:r>
            <a:r>
              <a:rPr lang="en-US" altLang="zh-CN" sz="2400" dirty="0" smtClean="0">
                <a:solidFill>
                  <a:srgbClr val="000808"/>
                </a:solidFill>
                <a:latin typeface="Times New Roman" pitchFamily="18" charset="0"/>
                <a:cs typeface="Times New Roman" pitchFamily="18" charset="0"/>
              </a:rPr>
              <a:t>≥0</a:t>
            </a:r>
            <a:r>
              <a:rPr lang="zh-CN" altLang="en-US" sz="2400" dirty="0" smtClean="0">
                <a:solidFill>
                  <a:srgbClr val="000808"/>
                </a:solidFill>
                <a:latin typeface="Times New Roman" pitchFamily="18" charset="0"/>
                <a:cs typeface="Times New Roman" pitchFamily="18" charset="0"/>
              </a:rPr>
              <a:t>。</a:t>
            </a:r>
          </a:p>
          <a:p>
            <a:pPr eaLnBrk="1" hangingPunct="1">
              <a:buFont typeface="Wingdings" panose="05000000000000000000" pitchFamily="2" charset="2"/>
              <a:buChar char="Ø"/>
              <a:defRPr/>
            </a:pPr>
            <a:r>
              <a:rPr lang="zh-CN" altLang="en-US" sz="2400" dirty="0" smtClean="0">
                <a:solidFill>
                  <a:schemeClr val="accent6"/>
                </a:solidFill>
                <a:latin typeface="Times New Roman" pitchFamily="18" charset="0"/>
                <a:cs typeface="Times New Roman" pitchFamily="18" charset="0"/>
              </a:rPr>
              <a:t>推论</a:t>
            </a:r>
            <a:r>
              <a:rPr lang="zh-CN" altLang="en-US" sz="2400" dirty="0" smtClean="0">
                <a:solidFill>
                  <a:srgbClr val="000808"/>
                </a:solidFill>
                <a:latin typeface="Times New Roman" pitchFamily="18" charset="0"/>
                <a:cs typeface="Times New Roman" pitchFamily="18" charset="0"/>
              </a:rPr>
              <a:t>   若</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en-US" altLang="zh-CN" sz="2400" dirty="0" smtClean="0">
                <a:solidFill>
                  <a:srgbClr val="000808"/>
                </a:solidFill>
                <a:latin typeface="Times New Roman" pitchFamily="18" charset="0"/>
                <a:cs typeface="Times New Roman" pitchFamily="18" charset="0"/>
              </a:rPr>
              <a:t>|≠0</a:t>
            </a:r>
            <a:r>
              <a:rPr lang="zh-CN" altLang="en-US" sz="2400" dirty="0" smtClean="0">
                <a:solidFill>
                  <a:srgbClr val="000808"/>
                </a:solidFill>
                <a:latin typeface="Times New Roman" pitchFamily="18" charset="0"/>
                <a:cs typeface="Times New Roman" pitchFamily="18" charset="0"/>
              </a:rPr>
              <a:t>，则</a:t>
            </a:r>
            <a:r>
              <a:rPr lang="en-US" altLang="zh-CN" sz="2400" b="1" i="1" dirty="0" smtClean="0">
                <a:solidFill>
                  <a:srgbClr val="000808"/>
                </a:solidFill>
                <a:latin typeface="Times New Roman" pitchFamily="18" charset="0"/>
                <a:cs typeface="Times New Roman" pitchFamily="18" charset="0"/>
              </a:rPr>
              <a:t>Σ</a:t>
            </a:r>
            <a:r>
              <a:rPr lang="en-US" altLang="zh-CN" sz="2400" dirty="0" smtClean="0">
                <a:solidFill>
                  <a:srgbClr val="000808"/>
                </a:solidFill>
                <a:latin typeface="Times New Roman" pitchFamily="18" charset="0"/>
                <a:cs typeface="Times New Roman" pitchFamily="18" charset="0"/>
              </a:rPr>
              <a:t>&gt;0</a:t>
            </a:r>
            <a:r>
              <a:rPr lang="zh-CN" altLang="en-US" sz="2400" dirty="0" smtClean="0">
                <a:solidFill>
                  <a:srgbClr val="000808"/>
                </a:solidFill>
                <a:latin typeface="Times New Roman" pitchFamily="18" charset="0"/>
                <a:cs typeface="Times New Roman" pitchFamily="18" charset="0"/>
              </a:rPr>
              <a:t>。 </a:t>
            </a:r>
          </a:p>
          <a:p>
            <a:pPr eaLnBrk="1" hangingPunct="1">
              <a:defRPr/>
            </a:pPr>
            <a:r>
              <a:rPr lang="en-US" altLang="zh-CN" sz="2400" dirty="0" smtClean="0">
                <a:solidFill>
                  <a:schemeClr val="accent6"/>
                </a:solidFill>
                <a:latin typeface="Times New Roman" pitchFamily="18" charset="0"/>
                <a:cs typeface="Times New Roman" pitchFamily="18" charset="0"/>
              </a:rPr>
              <a:t>(2)</a:t>
            </a:r>
            <a:r>
              <a:rPr lang="zh-CN" altLang="en-US" sz="2400" dirty="0" smtClean="0">
                <a:solidFill>
                  <a:srgbClr val="000808"/>
                </a:solidFill>
                <a:latin typeface="Times New Roman" pitchFamily="18" charset="0"/>
                <a:cs typeface="Times New Roman" pitchFamily="18" charset="0"/>
              </a:rPr>
              <a:t>设</a:t>
            </a:r>
            <a:r>
              <a:rPr lang="en-US" altLang="zh-CN" sz="2400" b="1" i="1" dirty="0" smtClean="0">
                <a:solidFill>
                  <a:srgbClr val="000808"/>
                </a:solidFill>
                <a:latin typeface="Times New Roman" pitchFamily="18" charset="0"/>
                <a:cs typeface="Times New Roman" pitchFamily="18" charset="0"/>
              </a:rPr>
              <a:t>A</a:t>
            </a:r>
            <a:r>
              <a:rPr lang="zh-CN" altLang="en-US" sz="2400" dirty="0" smtClean="0">
                <a:solidFill>
                  <a:srgbClr val="000808"/>
                </a:solidFill>
                <a:latin typeface="Times New Roman" pitchFamily="18" charset="0"/>
                <a:cs typeface="Times New Roman" pitchFamily="18" charset="0"/>
              </a:rPr>
              <a:t>为常数矩阵，</a:t>
            </a:r>
            <a:r>
              <a:rPr lang="en-US" altLang="zh-CN" sz="2400" b="1" i="1" dirty="0" smtClean="0">
                <a:solidFill>
                  <a:srgbClr val="000808"/>
                </a:solidFill>
                <a:latin typeface="Times New Roman" pitchFamily="18" charset="0"/>
                <a:cs typeface="Times New Roman" pitchFamily="18" charset="0"/>
              </a:rPr>
              <a:t>b</a:t>
            </a:r>
            <a:r>
              <a:rPr lang="zh-CN" altLang="en-US" sz="2400" dirty="0" smtClean="0">
                <a:solidFill>
                  <a:srgbClr val="000808"/>
                </a:solidFill>
                <a:latin typeface="Times New Roman" pitchFamily="18" charset="0"/>
                <a:cs typeface="Times New Roman" pitchFamily="18" charset="0"/>
              </a:rPr>
              <a:t>为常数向量，则</a:t>
            </a:r>
          </a:p>
          <a:p>
            <a:pPr eaLnBrk="1" hangingPunct="1">
              <a:defRPr/>
            </a:pPr>
            <a:endParaRPr lang="zh-CN" altLang="en-US" sz="24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808"/>
                </a:solidFill>
                <a:latin typeface="Times New Roman" pitchFamily="18" charset="0"/>
                <a:cs typeface="Times New Roman" pitchFamily="18" charset="0"/>
              </a:rPr>
              <a:t>当</a:t>
            </a:r>
            <a:r>
              <a:rPr lang="en-US" altLang="zh-CN" sz="2400" i="1" dirty="0" smtClean="0">
                <a:solidFill>
                  <a:srgbClr val="000808"/>
                </a:solidFill>
                <a:latin typeface="Times New Roman" pitchFamily="18" charset="0"/>
                <a:cs typeface="Times New Roman" pitchFamily="18" charset="0"/>
              </a:rPr>
              <a:t>p</a:t>
            </a:r>
            <a:r>
              <a:rPr lang="en-US" altLang="zh-CN" sz="2400" dirty="0" smtClean="0">
                <a:solidFill>
                  <a:srgbClr val="000808"/>
                </a:solidFill>
                <a:latin typeface="Times New Roman" pitchFamily="18" charset="0"/>
                <a:cs typeface="Times New Roman" pitchFamily="18" charset="0"/>
              </a:rPr>
              <a:t>=1</a:t>
            </a:r>
            <a:r>
              <a:rPr lang="zh-CN" altLang="en-US" sz="2400" dirty="0" smtClean="0">
                <a:solidFill>
                  <a:srgbClr val="000808"/>
                </a:solidFill>
                <a:latin typeface="Times New Roman" pitchFamily="18" charset="0"/>
                <a:cs typeface="Times New Roman" pitchFamily="18" charset="0"/>
              </a:rPr>
              <a:t>时，退化为熟知的</a:t>
            </a: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defRPr/>
            </a:pPr>
            <a:r>
              <a:rPr lang="zh-CN" altLang="en-US" sz="2400" dirty="0" smtClean="0">
                <a:solidFill>
                  <a:schemeClr val="accent6"/>
                </a:solidFill>
              </a:rPr>
              <a:t>例</a:t>
            </a:r>
            <a:r>
              <a:rPr lang="en-US" altLang="zh-CN" sz="2400" dirty="0" smtClean="0">
                <a:solidFill>
                  <a:schemeClr val="accent6"/>
                </a:solidFill>
              </a:rPr>
              <a:t>2.2.2</a:t>
            </a:r>
            <a:r>
              <a:rPr lang="zh-CN" altLang="en-US" sz="2400" dirty="0" smtClean="0">
                <a:solidFill>
                  <a:srgbClr val="000404"/>
                </a:solidFill>
              </a:rPr>
              <a:t>    </a:t>
            </a:r>
            <a:r>
              <a:rPr lang="en-US" altLang="zh-CN" sz="2400" dirty="0" smtClean="0"/>
              <a:t>		      </a:t>
            </a:r>
            <a:r>
              <a:rPr lang="zh-CN" altLang="en-US" sz="2400" dirty="0" smtClean="0">
                <a:solidFill>
                  <a:srgbClr val="000808"/>
                </a:solidFill>
                <a:latin typeface="Times New Roman" pitchFamily="18" charset="0"/>
                <a:cs typeface="Times New Roman" pitchFamily="18" charset="0"/>
              </a:rPr>
              <a:t>的分量之间存在线性关系（以概率</a:t>
            </a:r>
            <a:r>
              <a:rPr lang="en-US" altLang="zh-CN" sz="2400" dirty="0" smtClean="0">
                <a:solidFill>
                  <a:srgbClr val="000808"/>
                </a:solidFill>
                <a:latin typeface="Times New Roman" pitchFamily="18" charset="0"/>
                <a:cs typeface="Times New Roman" pitchFamily="18" charset="0"/>
              </a:rPr>
              <a:t>1</a:t>
            </a:r>
            <a:r>
              <a:rPr lang="zh-CN" altLang="en-US" sz="2400" dirty="0" smtClean="0">
                <a:solidFill>
                  <a:srgbClr val="000808"/>
                </a:solidFill>
                <a:latin typeface="Times New Roman" pitchFamily="18" charset="0"/>
                <a:cs typeface="Times New Roman" pitchFamily="18" charset="0"/>
              </a:rPr>
              <a:t>）。</a:t>
            </a:r>
            <a:endParaRPr lang="en-US"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Char char="Ø"/>
            </a:pPr>
            <a:r>
              <a:rPr lang="zh-CN" altLang="en-US" sz="2400" dirty="0">
                <a:solidFill>
                  <a:schemeClr val="accent6"/>
                </a:solidFill>
                <a:latin typeface="楷体" panose="02010609060101010101" pitchFamily="49" charset="-122"/>
                <a:ea typeface="楷体" panose="02010609060101010101" pitchFamily="49" charset="-122"/>
              </a:rPr>
              <a:t>注：</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该例的重要性在于告诉我们，只要删去“多余”的变量就可确保</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&gt;0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，从而</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Σ</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存在，这样可使数学问题得以简化。以后总假定</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&gt;0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，并不失一般性。</a:t>
            </a:r>
          </a:p>
        </p:txBody>
      </p:sp>
      <p:sp>
        <p:nvSpPr>
          <p:cNvPr id="1946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19461" name="Object 7"/>
          <p:cNvGraphicFramePr>
            <a:graphicFrameLocks noChangeAspect="1"/>
          </p:cNvGraphicFramePr>
          <p:nvPr>
            <p:extLst>
              <p:ext uri="{D42A27DB-BD31-4B8C-83A1-F6EECF244321}">
                <p14:modId xmlns:p14="http://schemas.microsoft.com/office/powerpoint/2010/main" val="3141910942"/>
              </p:ext>
            </p:extLst>
          </p:nvPr>
        </p:nvGraphicFramePr>
        <p:xfrm>
          <a:off x="1979712" y="4581376"/>
          <a:ext cx="1460500" cy="431800"/>
        </p:xfrm>
        <a:graphic>
          <a:graphicData uri="http://schemas.openxmlformats.org/presentationml/2006/ole">
            <mc:AlternateContent xmlns:mc="http://schemas.openxmlformats.org/markup-compatibility/2006">
              <mc:Choice xmlns:v="urn:schemas-microsoft-com:vml" Requires="v">
                <p:oleObj spid="_x0000_s19591" name="Equation" r:id="rId3" imgW="1460160" imgH="431640" progId="Equation.DSMT4">
                  <p:embed/>
                </p:oleObj>
              </mc:Choice>
              <mc:Fallback>
                <p:oleObj name="Equation" r:id="rId3" imgW="1460160" imgH="431640" progId="Equation.DSMT4">
                  <p:embed/>
                  <p:pic>
                    <p:nvPicPr>
                      <p:cNvPr id="0" name="Object 7"/>
                      <p:cNvPicPr>
                        <a:picLocks noChangeAspect="1" noChangeArrowheads="1"/>
                      </p:cNvPicPr>
                      <p:nvPr/>
                    </p:nvPicPr>
                    <p:blipFill>
                      <a:blip r:embed="rId4"/>
                      <a:srcRect/>
                      <a:stretch>
                        <a:fillRect/>
                      </a:stretch>
                    </p:blipFill>
                    <p:spPr bwMode="auto">
                      <a:xfrm>
                        <a:off x="1979712" y="4581376"/>
                        <a:ext cx="1460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2" name="Object 8"/>
          <p:cNvGraphicFramePr>
            <a:graphicFrameLocks noChangeAspect="1"/>
          </p:cNvGraphicFramePr>
          <p:nvPr>
            <p:extLst>
              <p:ext uri="{D42A27DB-BD31-4B8C-83A1-F6EECF244321}">
                <p14:modId xmlns:p14="http://schemas.microsoft.com/office/powerpoint/2010/main" val="3153002775"/>
              </p:ext>
            </p:extLst>
          </p:nvPr>
        </p:nvGraphicFramePr>
        <p:xfrm>
          <a:off x="3078163" y="3212976"/>
          <a:ext cx="2882900" cy="431800"/>
        </p:xfrm>
        <a:graphic>
          <a:graphicData uri="http://schemas.openxmlformats.org/presentationml/2006/ole">
            <mc:AlternateContent xmlns:mc="http://schemas.openxmlformats.org/markup-compatibility/2006">
              <mc:Choice xmlns:v="urn:schemas-microsoft-com:vml" Requires="v">
                <p:oleObj spid="_x0000_s19592" name="Equation" r:id="rId5" imgW="2882880" imgH="431640" progId="Equation.DSMT4">
                  <p:embed/>
                </p:oleObj>
              </mc:Choice>
              <mc:Fallback>
                <p:oleObj name="Equation" r:id="rId5" imgW="2882880" imgH="431640" progId="Equation.DSMT4">
                  <p:embed/>
                  <p:pic>
                    <p:nvPicPr>
                      <p:cNvPr id="0" name="Object 8"/>
                      <p:cNvPicPr>
                        <a:picLocks noChangeAspect="1" noChangeArrowheads="1"/>
                      </p:cNvPicPr>
                      <p:nvPr/>
                    </p:nvPicPr>
                    <p:blipFill>
                      <a:blip r:embed="rId6"/>
                      <a:srcRect/>
                      <a:stretch>
                        <a:fillRect/>
                      </a:stretch>
                    </p:blipFill>
                    <p:spPr bwMode="auto">
                      <a:xfrm>
                        <a:off x="3078163" y="3212976"/>
                        <a:ext cx="2882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9"/>
          <p:cNvGraphicFramePr>
            <a:graphicFrameLocks noChangeAspect="1"/>
          </p:cNvGraphicFramePr>
          <p:nvPr>
            <p:extLst>
              <p:ext uri="{D42A27DB-BD31-4B8C-83A1-F6EECF244321}">
                <p14:modId xmlns:p14="http://schemas.microsoft.com/office/powerpoint/2010/main" val="1456668880"/>
              </p:ext>
            </p:extLst>
          </p:nvPr>
        </p:nvGraphicFramePr>
        <p:xfrm>
          <a:off x="3544888" y="4077072"/>
          <a:ext cx="2438400" cy="444500"/>
        </p:xfrm>
        <a:graphic>
          <a:graphicData uri="http://schemas.openxmlformats.org/presentationml/2006/ole">
            <mc:AlternateContent xmlns:mc="http://schemas.openxmlformats.org/markup-compatibility/2006">
              <mc:Choice xmlns:v="urn:schemas-microsoft-com:vml" Requires="v">
                <p:oleObj spid="_x0000_s19593" name="Equation" r:id="rId7" imgW="2438280" imgH="444240" progId="Equation.DSMT4">
                  <p:embed/>
                </p:oleObj>
              </mc:Choice>
              <mc:Fallback>
                <p:oleObj name="Equation" r:id="rId7" imgW="2438280" imgH="444240" progId="Equation.DSMT4">
                  <p:embed/>
                  <p:pic>
                    <p:nvPicPr>
                      <p:cNvPr id="0" name="Object 9"/>
                      <p:cNvPicPr>
                        <a:picLocks noChangeAspect="1" noChangeArrowheads="1"/>
                      </p:cNvPicPr>
                      <p:nvPr/>
                    </p:nvPicPr>
                    <p:blipFill>
                      <a:blip r:embed="rId8"/>
                      <a:srcRect/>
                      <a:stretch>
                        <a:fillRect/>
                      </a:stretch>
                    </p:blipFill>
                    <p:spPr bwMode="auto">
                      <a:xfrm>
                        <a:off x="3544888" y="4077072"/>
                        <a:ext cx="2438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90F3B1A-8C95-44DE-8BB1-EDC5C4DD49B2}" type="slidenum">
              <a:rPr lang="en-US" altLang="zh-CN" sz="1400" smtClean="0"/>
              <a:pPr>
                <a:spcBef>
                  <a:spcPct val="0"/>
                </a:spcBef>
                <a:buClrTx/>
                <a:buSzTx/>
                <a:buFontTx/>
                <a:buNone/>
              </a:pPr>
              <a:t>15</a:t>
            </a:fld>
            <a:endParaRPr lang="en-US" altLang="zh-CN" sz="1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301625" y="609600"/>
            <a:ext cx="8540750" cy="82550"/>
          </a:xfrm>
        </p:spPr>
        <p:txBody>
          <a:bodyPr/>
          <a:lstStyle/>
          <a:p>
            <a:endParaRPr lang="zh-CN" altLang="en-US" smtClean="0"/>
          </a:p>
        </p:txBody>
      </p:sp>
      <p:sp>
        <p:nvSpPr>
          <p:cNvPr id="3" name="内容占位符 2"/>
          <p:cNvSpPr>
            <a:spLocks noGrp="1"/>
          </p:cNvSpPr>
          <p:nvPr>
            <p:ph idx="1"/>
          </p:nvPr>
        </p:nvSpPr>
        <p:spPr>
          <a:xfrm>
            <a:off x="301625" y="765175"/>
            <a:ext cx="8540750" cy="5334000"/>
          </a:xfrm>
        </p:spPr>
        <p:txBody>
          <a:bodyPr/>
          <a:lstStyle/>
          <a:p>
            <a:pPr eaLnBrk="1" hangingPunct="1">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2.2.3   </a:t>
            </a:r>
            <a:r>
              <a:rPr lang="zh-CN" altLang="zh-CN" sz="2400" dirty="0" smtClean="0">
                <a:solidFill>
                  <a:srgbClr val="000404"/>
                </a:solidFill>
                <a:latin typeface="Times New Roman" pitchFamily="18" charset="0"/>
                <a:cs typeface="Times New Roman" pitchFamily="18" charset="0"/>
              </a:rPr>
              <a:t>设</a:t>
            </a:r>
            <a:r>
              <a:rPr lang="en-US" altLang="zh-CN" sz="2400" b="1" i="1" dirty="0" smtClean="0">
                <a:solidFill>
                  <a:srgbClr val="000404"/>
                </a:solidFill>
                <a:latin typeface="Times New Roman" pitchFamily="18" charset="0"/>
                <a:cs typeface="Times New Roman" pitchFamily="18" charset="0"/>
              </a:rPr>
              <a:t>x</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zh-CN" altLang="zh-CN" sz="2400" dirty="0" smtClean="0">
                <a:solidFill>
                  <a:srgbClr val="000404"/>
                </a:solidFill>
                <a:latin typeface="Times New Roman" pitchFamily="18" charset="0"/>
                <a:cs typeface="Times New Roman" pitchFamily="18" charset="0"/>
              </a:rPr>
              <a:t>的数学期望和协差阵分别为</a:t>
            </a:r>
            <a:endParaRPr lang="en-US" altLang="zh-CN" sz="2400" dirty="0" smtClean="0">
              <a:solidFill>
                <a:srgbClr val="000404"/>
              </a:solidFill>
              <a:latin typeface="Times New Roman" pitchFamily="18" charset="0"/>
              <a:cs typeface="Times New Roman" pitchFamily="18" charset="0"/>
            </a:endParaRPr>
          </a:p>
          <a:p>
            <a:pPr eaLnBrk="1" hangingPunct="1">
              <a:defRPr/>
            </a:pPr>
            <a:endParaRPr lang="en-US" altLang="zh-CN" sz="2400" dirty="0" smtClean="0">
              <a:solidFill>
                <a:srgbClr val="000404"/>
              </a:solidFill>
              <a:latin typeface="Times New Roman" pitchFamily="18" charset="0"/>
              <a:cs typeface="Times New Roman" pitchFamily="18" charset="0"/>
            </a:endParaRPr>
          </a:p>
          <a:p>
            <a:pPr eaLnBrk="1" hangingPunct="1">
              <a:defRPr/>
            </a:pPr>
            <a:endParaRPr lang="en-US" altLang="zh-CN" sz="2400" dirty="0" smtClean="0">
              <a:solidFill>
                <a:srgbClr val="000404"/>
              </a:solidFill>
              <a:latin typeface="Times New Roman" pitchFamily="18" charset="0"/>
              <a:cs typeface="Times New Roman" pitchFamily="18" charset="0"/>
            </a:endParaRPr>
          </a:p>
          <a:p>
            <a:pPr eaLnBrk="1" hangingPunct="1">
              <a:defRPr/>
            </a:pPr>
            <a:endParaRPr lang="en-US" altLang="zh-CN" sz="2400" dirty="0" smtClean="0">
              <a:solidFill>
                <a:srgbClr val="000404"/>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令</a:t>
            </a:r>
            <a:r>
              <a:rPr lang="en-US" altLang="zh-CN" sz="2400" i="1" dirty="0" smtClean="0">
                <a:solidFill>
                  <a:srgbClr val="000404"/>
                </a:solidFill>
                <a:latin typeface="Times New Roman" pitchFamily="18" charset="0"/>
                <a:cs typeface="Times New Roman" pitchFamily="18" charset="0"/>
              </a:rPr>
              <a:t>y</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=2</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+4</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y</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y</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+3</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−2</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zh-CN" altLang="zh-CN" sz="2400" dirty="0" smtClean="0">
                <a:solidFill>
                  <a:srgbClr val="000404"/>
                </a:solidFill>
                <a:latin typeface="Times New Roman" pitchFamily="18" charset="0"/>
                <a:cs typeface="Times New Roman" pitchFamily="18" charset="0"/>
              </a:rPr>
              <a:t>试求</a:t>
            </a:r>
            <a:r>
              <a:rPr lang="en-US" altLang="zh-CN" sz="2400" b="1" i="1" dirty="0" smtClean="0">
                <a:solidFill>
                  <a:srgbClr val="000404"/>
                </a:solidFill>
                <a:latin typeface="Times New Roman" pitchFamily="18" charset="0"/>
                <a:cs typeface="Times New Roman" pitchFamily="18" charset="0"/>
              </a:rPr>
              <a:t>y</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y</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y</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y</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zh-CN" altLang="zh-CN" sz="2400" dirty="0" smtClean="0">
                <a:solidFill>
                  <a:srgbClr val="000404"/>
                </a:solidFill>
                <a:latin typeface="Times New Roman" pitchFamily="18" charset="0"/>
                <a:cs typeface="Times New Roman" pitchFamily="18" charset="0"/>
              </a:rPr>
              <a:t>的数学期望和协方差矩阵。</a:t>
            </a:r>
            <a:endParaRPr lang="en-US" altLang="zh-CN" sz="2400" dirty="0" smtClean="0">
              <a:solidFill>
                <a:srgbClr val="000404"/>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chemeClr val="accent6"/>
                </a:solidFill>
              </a:rPr>
              <a:t>解</a:t>
            </a:r>
            <a:endParaRPr lang="en-US" altLang="zh-CN" sz="2400" dirty="0" smtClean="0">
              <a:solidFill>
                <a:schemeClr val="accent6"/>
              </a:solidFill>
            </a:endParaRPr>
          </a:p>
          <a:p>
            <a:pPr>
              <a:buFont typeface="Wingdings" panose="05000000000000000000" pitchFamily="2" charset="2"/>
              <a:buNone/>
              <a:defRPr/>
            </a:pPr>
            <a:endParaRPr lang="zh-CN" altLang="zh-CN" sz="2400" dirty="0" smtClean="0">
              <a:solidFill>
                <a:srgbClr val="000404"/>
              </a:solidFill>
              <a:latin typeface="Times New Roman" pitchFamily="18" charset="0"/>
              <a:cs typeface="Times New Roman" pitchFamily="18" charset="0"/>
            </a:endParaRPr>
          </a:p>
          <a:p>
            <a:pPr>
              <a:defRPr/>
            </a:pPr>
            <a:endParaRPr lang="zh-CN" altLang="en-US" sz="2400" dirty="0">
              <a:solidFill>
                <a:srgbClr val="000404"/>
              </a:solidFill>
              <a:latin typeface="Times New Roman" pitchFamily="18" charset="0"/>
              <a:cs typeface="Times New Roman" pitchFamily="18" charset="0"/>
            </a:endParaRPr>
          </a:p>
        </p:txBody>
      </p:sp>
      <p:sp>
        <p:nvSpPr>
          <p:cNvPr id="2048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97BA97-D186-4396-879A-0F092D4FC235}" type="slidenum">
              <a:rPr lang="en-US" altLang="zh-CN" sz="1400" smtClean="0"/>
              <a:pPr>
                <a:spcBef>
                  <a:spcPct val="0"/>
                </a:spcBef>
                <a:buClrTx/>
                <a:buSzTx/>
                <a:buFontTx/>
                <a:buNone/>
              </a:pPr>
              <a:t>16</a:t>
            </a:fld>
            <a:endParaRPr lang="en-US" altLang="zh-CN" sz="1400" smtClean="0"/>
          </a:p>
        </p:txBody>
      </p:sp>
      <p:graphicFrame>
        <p:nvGraphicFramePr>
          <p:cNvPr id="20488" name="Object 7"/>
          <p:cNvGraphicFramePr>
            <a:graphicFrameLocks noChangeAspect="1"/>
          </p:cNvGraphicFramePr>
          <p:nvPr/>
        </p:nvGraphicFramePr>
        <p:xfrm>
          <a:off x="2371725" y="1268413"/>
          <a:ext cx="4216400" cy="1346200"/>
        </p:xfrm>
        <a:graphic>
          <a:graphicData uri="http://schemas.openxmlformats.org/presentationml/2006/ole">
            <mc:AlternateContent xmlns:mc="http://schemas.openxmlformats.org/markup-compatibility/2006">
              <mc:Choice xmlns:v="urn:schemas-microsoft-com:vml" Requires="v">
                <p:oleObj spid="_x0000_s43052" name="Equation" r:id="rId3" imgW="4216400" imgH="1346200" progId="Equation.DSMT4">
                  <p:embed/>
                </p:oleObj>
              </mc:Choice>
              <mc:Fallback>
                <p:oleObj name="Equation" r:id="rId3" imgW="4216400" imgH="1346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25" y="1268413"/>
                        <a:ext cx="42164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nvGraphicFramePr>
        <p:xfrm>
          <a:off x="1763688" y="3559200"/>
          <a:ext cx="5684837" cy="2678112"/>
        </p:xfrm>
        <a:graphic>
          <a:graphicData uri="http://schemas.openxmlformats.org/presentationml/2006/ole">
            <mc:AlternateContent xmlns:mc="http://schemas.openxmlformats.org/markup-compatibility/2006">
              <mc:Choice xmlns:v="urn:schemas-microsoft-com:vml" Requires="v">
                <p:oleObj spid="_x0000_s43053" name="Equation" r:id="rId5" imgW="5702040" imgH="2844720" progId="Equation.DSMT4">
                  <p:embed/>
                </p:oleObj>
              </mc:Choice>
              <mc:Fallback>
                <p:oleObj name="Equation" r:id="rId5" imgW="5702040" imgH="2844720" progId="Equation.DSMT4">
                  <p:embed/>
                  <p:pic>
                    <p:nvPicPr>
                      <p:cNvPr id="0" name=""/>
                      <p:cNvPicPr>
                        <a:picLocks noChangeAspect="1" noChangeArrowheads="1"/>
                      </p:cNvPicPr>
                      <p:nvPr/>
                    </p:nvPicPr>
                    <p:blipFill>
                      <a:blip r:embed="rId6"/>
                      <a:srcRect/>
                      <a:stretch>
                        <a:fillRect/>
                      </a:stretch>
                    </p:blipFill>
                    <p:spPr bwMode="auto">
                      <a:xfrm>
                        <a:off x="1763688" y="3559200"/>
                        <a:ext cx="5684837" cy="267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152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845096"/>
            <a:ext cx="8540750" cy="5254079"/>
          </a:xfrm>
        </p:spPr>
        <p:txBody>
          <a:bodyPr/>
          <a:lstStyle/>
          <a:p>
            <a:pPr eaLnBrk="1" hangingPunct="1">
              <a:defRPr/>
            </a:pPr>
            <a:endParaRPr lang="en-US" altLang="zh-CN" sz="2400" dirty="0" smtClean="0">
              <a:solidFill>
                <a:schemeClr val="accent6"/>
              </a:solidFill>
            </a:endParaRPr>
          </a:p>
          <a:p>
            <a:pPr eaLnBrk="1" hangingPunct="1">
              <a:defRPr/>
            </a:pPr>
            <a:endParaRPr lang="en-US" altLang="zh-CN" sz="2400" dirty="0">
              <a:solidFill>
                <a:schemeClr val="accent6"/>
              </a:solidFill>
            </a:endParaRPr>
          </a:p>
          <a:p>
            <a:pPr eaLnBrk="1" hangingPunct="1">
              <a:defRPr/>
            </a:pPr>
            <a:endParaRPr lang="en-US" altLang="zh-CN" sz="2400" dirty="0" smtClean="0">
              <a:solidFill>
                <a:schemeClr val="accent6"/>
              </a:solidFill>
            </a:endParaRPr>
          </a:p>
          <a:p>
            <a:pPr eaLnBrk="1" hangingPunct="1">
              <a:defRPr/>
            </a:pPr>
            <a:endParaRPr lang="en-US" altLang="zh-CN" sz="2400" dirty="0">
              <a:solidFill>
                <a:schemeClr val="accent6"/>
              </a:solidFill>
            </a:endParaRPr>
          </a:p>
          <a:p>
            <a:pPr eaLnBrk="1" hangingPunct="1">
              <a:defRPr/>
            </a:pPr>
            <a:endParaRPr lang="en-US" altLang="zh-CN" sz="2400" dirty="0" smtClean="0">
              <a:solidFill>
                <a:schemeClr val="accent6"/>
              </a:solidFill>
            </a:endParaRPr>
          </a:p>
          <a:p>
            <a:pPr eaLnBrk="1" hangingPunct="1">
              <a:defRPr/>
            </a:pPr>
            <a:endParaRPr lang="en-US" altLang="zh-CN" sz="2400" dirty="0">
              <a:solidFill>
                <a:schemeClr val="accent6"/>
              </a:solidFill>
            </a:endParaRPr>
          </a:p>
          <a:p>
            <a:pPr eaLnBrk="1" hangingPunct="1">
              <a:defRPr/>
            </a:pPr>
            <a:r>
              <a:rPr lang="en-US" altLang="zh-CN" sz="2400" dirty="0" smtClean="0">
                <a:solidFill>
                  <a:schemeClr val="accent6"/>
                </a:solidFill>
              </a:rPr>
              <a:t>(</a:t>
            </a:r>
            <a:r>
              <a:rPr lang="en-US" altLang="zh-CN" sz="2400" dirty="0">
                <a:solidFill>
                  <a:schemeClr val="accent6"/>
                </a:solidFill>
              </a:rPr>
              <a:t>3)</a:t>
            </a:r>
            <a:r>
              <a:rPr lang="zh-CN" altLang="en-US" sz="2400" dirty="0">
                <a:solidFill>
                  <a:srgbClr val="000404"/>
                </a:solidFill>
              </a:rPr>
              <a:t>设</a:t>
            </a:r>
            <a:r>
              <a:rPr lang="en-US" altLang="zh-CN" sz="2400" b="1" i="1" dirty="0">
                <a:solidFill>
                  <a:srgbClr val="000808"/>
                </a:solidFill>
                <a:latin typeface="Times New Roman" pitchFamily="18" charset="0"/>
                <a:cs typeface="Times New Roman" pitchFamily="18" charset="0"/>
              </a:rPr>
              <a:t>A</a:t>
            </a:r>
            <a:r>
              <a:rPr lang="zh-CN" altLang="en-US" sz="2400" dirty="0">
                <a:solidFill>
                  <a:srgbClr val="000404"/>
                </a:solidFill>
              </a:rPr>
              <a:t>和</a:t>
            </a:r>
            <a:r>
              <a:rPr lang="en-US" altLang="zh-CN" sz="2400" b="1" i="1" dirty="0">
                <a:solidFill>
                  <a:srgbClr val="000808"/>
                </a:solidFill>
                <a:latin typeface="Times New Roman" pitchFamily="18" charset="0"/>
                <a:cs typeface="Times New Roman" pitchFamily="18" charset="0"/>
              </a:rPr>
              <a:t>B</a:t>
            </a:r>
            <a:r>
              <a:rPr lang="zh-CN" altLang="en-US" sz="2400" dirty="0">
                <a:solidFill>
                  <a:srgbClr val="000404"/>
                </a:solidFill>
              </a:rPr>
              <a:t>为常数矩阵，则</a:t>
            </a:r>
          </a:p>
          <a:p>
            <a:pPr eaLnBrk="1" hangingPunct="1">
              <a:defRPr/>
            </a:pPr>
            <a:endParaRPr lang="zh-CN" altLang="en-US" sz="2400" dirty="0">
              <a:solidFill>
                <a:srgbClr val="000404"/>
              </a:solidFill>
            </a:endParaRPr>
          </a:p>
          <a:p>
            <a:endParaRPr lang="zh-CN" altLang="en-US" sz="2400" dirty="0"/>
          </a:p>
        </p:txBody>
      </p:sp>
      <p:sp>
        <p:nvSpPr>
          <p:cNvPr id="4" name="灯片编号占位符 3"/>
          <p:cNvSpPr>
            <a:spLocks noGrp="1"/>
          </p:cNvSpPr>
          <p:nvPr>
            <p:ph type="sldNum" sz="quarter" idx="12"/>
          </p:nvPr>
        </p:nvSpPr>
        <p:spPr/>
        <p:txBody>
          <a:bodyPr/>
          <a:lstStyle/>
          <a:p>
            <a:pPr>
              <a:defRPr/>
            </a:pPr>
            <a:fld id="{909871C4-EF8C-4FE3-8A42-B49352737E0D}" type="slidenum">
              <a:rPr lang="en-US" altLang="zh-CN" smtClean="0"/>
              <a:pPr>
                <a:defRPr/>
              </a:pPr>
              <a:t>17</a:t>
            </a:fld>
            <a:endParaRPr lang="en-US" altLang="zh-CN"/>
          </a:p>
        </p:txBody>
      </p:sp>
      <p:graphicFrame>
        <p:nvGraphicFramePr>
          <p:cNvPr id="6" name="对象 5"/>
          <p:cNvGraphicFramePr>
            <a:graphicFrameLocks noChangeAspect="1"/>
          </p:cNvGraphicFramePr>
          <p:nvPr/>
        </p:nvGraphicFramePr>
        <p:xfrm>
          <a:off x="765819" y="836712"/>
          <a:ext cx="7694613" cy="2605087"/>
        </p:xfrm>
        <a:graphic>
          <a:graphicData uri="http://schemas.openxmlformats.org/presentationml/2006/ole">
            <mc:AlternateContent xmlns:mc="http://schemas.openxmlformats.org/markup-compatibility/2006">
              <mc:Choice xmlns:v="urn:schemas-microsoft-com:vml" Requires="v">
                <p:oleObj spid="_x0000_s44076" name="Equation" r:id="rId3" imgW="7670520" imgH="2768400" progId="Equation.DSMT4">
                  <p:embed/>
                </p:oleObj>
              </mc:Choice>
              <mc:Fallback>
                <p:oleObj name="Equation" r:id="rId3" imgW="7670520" imgH="2768400" progId="Equation.DSMT4">
                  <p:embed/>
                  <p:pic>
                    <p:nvPicPr>
                      <p:cNvPr id="0" name=""/>
                      <p:cNvPicPr>
                        <a:picLocks noChangeAspect="1" noChangeArrowheads="1"/>
                      </p:cNvPicPr>
                      <p:nvPr/>
                    </p:nvPicPr>
                    <p:blipFill>
                      <a:blip r:embed="rId4"/>
                      <a:srcRect/>
                      <a:stretch>
                        <a:fillRect/>
                      </a:stretch>
                    </p:blipFill>
                    <p:spPr bwMode="auto">
                      <a:xfrm>
                        <a:off x="765819" y="836712"/>
                        <a:ext cx="7694613" cy="2605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1066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3"/>
          <p:cNvGraphicFramePr>
            <a:graphicFrameLocks noChangeAspect="1"/>
          </p:cNvGraphicFramePr>
          <p:nvPr/>
        </p:nvGraphicFramePr>
        <p:xfrm>
          <a:off x="2700338" y="3933304"/>
          <a:ext cx="3848100" cy="431800"/>
        </p:xfrm>
        <a:graphic>
          <a:graphicData uri="http://schemas.openxmlformats.org/presentationml/2006/ole">
            <mc:AlternateContent xmlns:mc="http://schemas.openxmlformats.org/markup-compatibility/2006">
              <mc:Choice xmlns:v="urn:schemas-microsoft-com:vml" Requires="v">
                <p:oleObj spid="_x0000_s44077" name="Equation" r:id="rId5" imgW="3848100" imgH="431800" progId="Equation.DSMT4">
                  <p:embed/>
                </p:oleObj>
              </mc:Choice>
              <mc:Fallback>
                <p:oleObj name="Equation" r:id="rId5" imgW="38481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933304"/>
                        <a:ext cx="3848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1309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01625" y="476250"/>
            <a:ext cx="8540750" cy="936625"/>
          </a:xfrm>
        </p:spPr>
        <p:txBody>
          <a:bodyPr/>
          <a:lstStyle/>
          <a:p>
            <a:pPr eaLnBrk="1" hangingPunct="1"/>
            <a:r>
              <a:rPr lang="zh-CN" altLang="en-US" sz="4000" smtClean="0"/>
              <a:t>三、相关矩阵</a:t>
            </a:r>
          </a:p>
        </p:txBody>
      </p:sp>
      <p:sp>
        <p:nvSpPr>
          <p:cNvPr id="15366" name="Rectangle 3"/>
          <p:cNvSpPr>
            <a:spLocks noGrp="1" noRot="1" noChangeArrowheads="1"/>
          </p:cNvSpPr>
          <p:nvPr>
            <p:ph type="body" idx="1"/>
          </p:nvPr>
        </p:nvSpPr>
        <p:spPr>
          <a:xfrm>
            <a:off x="301625" y="1412875"/>
            <a:ext cx="8540750" cy="4686300"/>
          </a:xfrm>
        </p:spPr>
        <p:txBody>
          <a:bodyPr/>
          <a:lstStyle/>
          <a:p>
            <a:pPr eaLnBrk="1" hangingPunct="1">
              <a:defRPr/>
            </a:pPr>
            <a:r>
              <a:rPr lang="zh-CN" altLang="en-US" sz="2800" dirty="0" smtClean="0">
                <a:solidFill>
                  <a:srgbClr val="000404"/>
                </a:solidFill>
              </a:rPr>
              <a:t>随机变量</a:t>
            </a:r>
            <a:r>
              <a:rPr lang="en-US" altLang="zh-CN" sz="2800" i="1" dirty="0" smtClean="0">
                <a:solidFill>
                  <a:srgbClr val="000808"/>
                </a:solidFill>
                <a:latin typeface="Times New Roman" pitchFamily="18" charset="0"/>
                <a:cs typeface="Times New Roman" pitchFamily="18" charset="0"/>
              </a:rPr>
              <a:t>x</a:t>
            </a:r>
            <a:r>
              <a:rPr lang="zh-CN" altLang="en-US" sz="2800" dirty="0" smtClean="0">
                <a:solidFill>
                  <a:srgbClr val="000808"/>
                </a:solidFill>
                <a:latin typeface="Times New Roman" pitchFamily="18" charset="0"/>
                <a:cs typeface="Times New Roman" pitchFamily="18" charset="0"/>
              </a:rPr>
              <a:t>和</a:t>
            </a:r>
            <a:r>
              <a:rPr lang="en-US" altLang="zh-CN" sz="2800" i="1" dirty="0" smtClean="0">
                <a:solidFill>
                  <a:srgbClr val="000808"/>
                </a:solidFill>
                <a:latin typeface="Times New Roman" pitchFamily="18" charset="0"/>
                <a:cs typeface="Times New Roman" pitchFamily="18" charset="0"/>
              </a:rPr>
              <a:t>y</a:t>
            </a:r>
            <a:r>
              <a:rPr lang="zh-CN" altLang="en-US" sz="2800" dirty="0" smtClean="0">
                <a:solidFill>
                  <a:srgbClr val="000808"/>
                </a:solidFill>
                <a:latin typeface="Times New Roman" pitchFamily="18" charset="0"/>
                <a:cs typeface="Times New Roman" pitchFamily="18" charset="0"/>
              </a:rPr>
              <a:t>的</a:t>
            </a:r>
            <a:r>
              <a:rPr lang="zh-CN" altLang="en-US" sz="2800" dirty="0" smtClean="0">
                <a:solidFill>
                  <a:schemeClr val="accent6"/>
                </a:solidFill>
              </a:rPr>
              <a:t>相关系数</a:t>
            </a:r>
            <a:r>
              <a:rPr lang="zh-CN" altLang="en-US" sz="2800" dirty="0" smtClean="0">
                <a:solidFill>
                  <a:srgbClr val="000404"/>
                </a:solidFill>
              </a:rPr>
              <a:t>定义为</a:t>
            </a:r>
          </a:p>
          <a:p>
            <a:pPr eaLnBrk="1" hangingPunct="1">
              <a:defRPr/>
            </a:pPr>
            <a:endParaRPr lang="zh-CN" altLang="en-US" sz="2800" dirty="0" smtClean="0">
              <a:solidFill>
                <a:srgbClr val="000404"/>
              </a:solidFill>
            </a:endParaRPr>
          </a:p>
          <a:p>
            <a:pPr eaLnBrk="1" hangingPunct="1">
              <a:buFont typeface="Wingdings" panose="05000000000000000000" pitchFamily="2" charset="2"/>
              <a:buNone/>
              <a:defRPr/>
            </a:pPr>
            <a:endParaRPr lang="zh-CN" altLang="en-US" sz="2800" dirty="0" smtClean="0"/>
          </a:p>
          <a:p>
            <a:pPr eaLnBrk="1" hangingPunct="1">
              <a:defRPr/>
            </a:pPr>
            <a:r>
              <a:rPr lang="zh-CN" altLang="en-US" sz="2800" dirty="0" smtClean="0"/>
              <a:t>                           </a:t>
            </a:r>
            <a:r>
              <a:rPr lang="zh-CN" altLang="en-US" sz="2800" dirty="0" smtClean="0">
                <a:solidFill>
                  <a:srgbClr val="000404"/>
                </a:solidFill>
              </a:rPr>
              <a:t>                             的</a:t>
            </a:r>
            <a:r>
              <a:rPr lang="zh-CN" altLang="en-US" sz="2800" dirty="0" smtClean="0">
                <a:solidFill>
                  <a:schemeClr val="accent6"/>
                </a:solidFill>
              </a:rPr>
              <a:t>相关阵</a:t>
            </a:r>
            <a:r>
              <a:rPr lang="zh-CN" altLang="en-US" sz="2800" dirty="0" smtClean="0">
                <a:solidFill>
                  <a:srgbClr val="000404"/>
                </a:solidFill>
              </a:rPr>
              <a:t>定义为</a:t>
            </a:r>
          </a:p>
          <a:p>
            <a:pPr eaLnBrk="1" hangingPunct="1">
              <a:buFont typeface="Wingdings" panose="05000000000000000000" pitchFamily="2" charset="2"/>
              <a:buNone/>
              <a:defRPr/>
            </a:pPr>
            <a:endParaRPr lang="en-US" altLang="zh-CN" sz="2800" dirty="0" smtClean="0">
              <a:solidFill>
                <a:srgbClr val="000404"/>
              </a:solidFill>
            </a:endParaRPr>
          </a:p>
        </p:txBody>
      </p:sp>
      <p:sp>
        <p:nvSpPr>
          <p:cNvPr id="2355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355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23558" name="Object 10"/>
          <p:cNvGraphicFramePr>
            <a:graphicFrameLocks noChangeAspect="1"/>
          </p:cNvGraphicFramePr>
          <p:nvPr/>
        </p:nvGraphicFramePr>
        <p:xfrm>
          <a:off x="2484438" y="1844675"/>
          <a:ext cx="3898900" cy="1104900"/>
        </p:xfrm>
        <a:graphic>
          <a:graphicData uri="http://schemas.openxmlformats.org/presentationml/2006/ole">
            <mc:AlternateContent xmlns:mc="http://schemas.openxmlformats.org/markup-compatibility/2006">
              <mc:Choice xmlns:v="urn:schemas-microsoft-com:vml" Requires="v">
                <p:oleObj spid="_x0000_s45121" name="Equation" r:id="rId3" imgW="3898900" imgH="1104900" progId="Equation.DSMT4">
                  <p:embed/>
                </p:oleObj>
              </mc:Choice>
              <mc:Fallback>
                <p:oleObj name="Equation" r:id="rId3" imgW="3898900" imgH="1104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844675"/>
                        <a:ext cx="38989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11"/>
          <p:cNvGraphicFramePr>
            <a:graphicFrameLocks noChangeAspect="1"/>
          </p:cNvGraphicFramePr>
          <p:nvPr/>
        </p:nvGraphicFramePr>
        <p:xfrm>
          <a:off x="827088" y="3068638"/>
          <a:ext cx="5410200" cy="469900"/>
        </p:xfrm>
        <a:graphic>
          <a:graphicData uri="http://schemas.openxmlformats.org/presentationml/2006/ole">
            <mc:AlternateContent xmlns:mc="http://schemas.openxmlformats.org/markup-compatibility/2006">
              <mc:Choice xmlns:v="urn:schemas-microsoft-com:vml" Requires="v">
                <p:oleObj spid="_x0000_s45122" name="Equation" r:id="rId5" imgW="5410200" imgH="469900" progId="Equation.DSMT4">
                  <p:embed/>
                </p:oleObj>
              </mc:Choice>
              <mc:Fallback>
                <p:oleObj name="Equation" r:id="rId5" imgW="5410200" imgH="469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068638"/>
                        <a:ext cx="541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12"/>
          <p:cNvGraphicFramePr>
            <a:graphicFrameLocks noChangeAspect="1"/>
          </p:cNvGraphicFramePr>
          <p:nvPr>
            <p:extLst/>
          </p:nvPr>
        </p:nvGraphicFramePr>
        <p:xfrm>
          <a:off x="944563" y="3657600"/>
          <a:ext cx="7251700" cy="2514600"/>
        </p:xfrm>
        <a:graphic>
          <a:graphicData uri="http://schemas.openxmlformats.org/presentationml/2006/ole">
            <mc:AlternateContent xmlns:mc="http://schemas.openxmlformats.org/markup-compatibility/2006">
              <mc:Choice xmlns:v="urn:schemas-microsoft-com:vml" Requires="v">
                <p:oleObj spid="_x0000_s45123" name="Equation" r:id="rId7" imgW="7251480" imgH="2514600" progId="Equation.DSMT4">
                  <p:embed/>
                </p:oleObj>
              </mc:Choice>
              <mc:Fallback>
                <p:oleObj name="Equation" r:id="rId7" imgW="7251480" imgH="2514600" progId="Equation.DSMT4">
                  <p:embed/>
                  <p:pic>
                    <p:nvPicPr>
                      <p:cNvPr id="0" name=""/>
                      <p:cNvPicPr>
                        <a:picLocks noChangeAspect="1" noChangeArrowheads="1"/>
                      </p:cNvPicPr>
                      <p:nvPr/>
                    </p:nvPicPr>
                    <p:blipFill>
                      <a:blip r:embed="rId8"/>
                      <a:srcRect/>
                      <a:stretch>
                        <a:fillRect/>
                      </a:stretch>
                    </p:blipFill>
                    <p:spPr bwMode="auto">
                      <a:xfrm>
                        <a:off x="944563" y="3657600"/>
                        <a:ext cx="7251700" cy="251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1"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C0F672-18DB-40C5-A05E-6B5E7F9B0022}" type="slidenum">
              <a:rPr lang="en-US" altLang="zh-CN" sz="1400" smtClean="0"/>
              <a:pPr>
                <a:spcBef>
                  <a:spcPct val="0"/>
                </a:spcBef>
                <a:buClrTx/>
                <a:buSzTx/>
                <a:buFontTx/>
                <a:buNone/>
              </a:pPr>
              <a:t>18</a:t>
            </a:fld>
            <a:endParaRPr lang="en-US" altLang="zh-CN" sz="1400" smtClean="0"/>
          </a:p>
        </p:txBody>
      </p:sp>
    </p:spTree>
    <p:extLst>
      <p:ext uri="{BB962C8B-B14F-4D97-AF65-F5344CB8AC3E}">
        <p14:creationId xmlns:p14="http://schemas.microsoft.com/office/powerpoint/2010/main" val="2821662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301625" y="476250"/>
            <a:ext cx="8540750" cy="73025"/>
          </a:xfrm>
        </p:spPr>
        <p:txBody>
          <a:bodyPr/>
          <a:lstStyle/>
          <a:p>
            <a:pPr eaLnBrk="1" hangingPunct="1"/>
            <a:endParaRPr lang="zh-CN" altLang="en-US" smtClean="0"/>
          </a:p>
        </p:txBody>
      </p:sp>
      <p:sp>
        <p:nvSpPr>
          <p:cNvPr id="16389" name="Rectangle 3"/>
          <p:cNvSpPr>
            <a:spLocks noGrp="1" noRot="1" noChangeArrowheads="1"/>
          </p:cNvSpPr>
          <p:nvPr>
            <p:ph type="body" idx="1"/>
          </p:nvPr>
        </p:nvSpPr>
        <p:spPr>
          <a:xfrm>
            <a:off x="301625" y="620713"/>
            <a:ext cx="8540750" cy="5478462"/>
          </a:xfrm>
        </p:spPr>
        <p:txBody>
          <a:bodyPr/>
          <a:lstStyle/>
          <a:p>
            <a:pPr eaLnBrk="1" hangingPunct="1">
              <a:defRPr/>
            </a:pPr>
            <a:r>
              <a:rPr lang="zh-CN" altLang="en-US" sz="2800" dirty="0" smtClean="0">
                <a:solidFill>
                  <a:srgbClr val="000808"/>
                </a:solidFill>
                <a:latin typeface="Times New Roman" pitchFamily="18" charset="0"/>
                <a:cs typeface="Times New Roman" pitchFamily="18" charset="0"/>
              </a:rPr>
              <a:t>若</a:t>
            </a:r>
            <a:r>
              <a:rPr lang="en-US" altLang="zh-CN" sz="2800" i="1" dirty="0" smtClean="0">
                <a:solidFill>
                  <a:srgbClr val="000808"/>
                </a:solidFill>
                <a:latin typeface="Times New Roman" pitchFamily="18" charset="0"/>
                <a:cs typeface="Times New Roman" pitchFamily="18" charset="0"/>
              </a:rPr>
              <a:t>ρ</a:t>
            </a:r>
            <a:r>
              <a:rPr lang="en-US" altLang="zh-CN" sz="2800" dirty="0" smtClean="0">
                <a:solidFill>
                  <a:srgbClr val="000808"/>
                </a:solidFill>
                <a:latin typeface="Times New Roman" pitchFamily="18" charset="0"/>
                <a:cs typeface="Times New Roman" pitchFamily="18" charset="0"/>
              </a:rPr>
              <a:t>(</a:t>
            </a:r>
            <a:r>
              <a:rPr lang="en-US" altLang="zh-CN" sz="2800" b="1" i="1" dirty="0" err="1" smtClean="0">
                <a:solidFill>
                  <a:srgbClr val="000808"/>
                </a:solidFill>
                <a:latin typeface="Times New Roman" pitchFamily="18" charset="0"/>
                <a:cs typeface="Times New Roman" pitchFamily="18" charset="0"/>
              </a:rPr>
              <a:t>x</a:t>
            </a:r>
            <a:r>
              <a:rPr lang="en-US" altLang="zh-CN" sz="2800" dirty="0" err="1" smtClean="0">
                <a:solidFill>
                  <a:srgbClr val="000808"/>
                </a:solidFill>
                <a:latin typeface="Times New Roman" pitchFamily="18" charset="0"/>
                <a:cs typeface="Times New Roman" pitchFamily="18" charset="0"/>
              </a:rPr>
              <a:t>,</a:t>
            </a:r>
            <a:r>
              <a:rPr lang="en-US" altLang="zh-CN" sz="2800" b="1" i="1" dirty="0" err="1" smtClean="0">
                <a:solidFill>
                  <a:srgbClr val="000808"/>
                </a:solidFill>
                <a:latin typeface="Times New Roman" pitchFamily="18" charset="0"/>
                <a:cs typeface="Times New Roman" pitchFamily="18" charset="0"/>
              </a:rPr>
              <a:t>y</a:t>
            </a:r>
            <a:r>
              <a:rPr lang="en-US" altLang="zh-CN" sz="2800" dirty="0" smtClean="0">
                <a:solidFill>
                  <a:srgbClr val="000808"/>
                </a:solidFill>
                <a:latin typeface="Times New Roman" pitchFamily="18" charset="0"/>
                <a:cs typeface="Times New Roman" pitchFamily="18" charset="0"/>
              </a:rPr>
              <a:t>)=</a:t>
            </a:r>
            <a:r>
              <a:rPr lang="en-US" altLang="zh-CN" sz="2800" b="1" dirty="0" smtClean="0">
                <a:solidFill>
                  <a:srgbClr val="000808"/>
                </a:solidFill>
                <a:latin typeface="Times New Roman" pitchFamily="18" charset="0"/>
                <a:cs typeface="Times New Roman" pitchFamily="18" charset="0"/>
              </a:rPr>
              <a:t>0</a:t>
            </a:r>
            <a:r>
              <a:rPr lang="zh-CN" altLang="en-US" sz="2800" dirty="0" smtClean="0">
                <a:solidFill>
                  <a:srgbClr val="000808"/>
                </a:solidFill>
                <a:latin typeface="Times New Roman" pitchFamily="18" charset="0"/>
                <a:cs typeface="Times New Roman" pitchFamily="18" charset="0"/>
              </a:rPr>
              <a:t>，则表明</a:t>
            </a:r>
            <a:r>
              <a:rPr lang="en-US" altLang="zh-CN" sz="2800" b="1" i="1" dirty="0" smtClean="0">
                <a:solidFill>
                  <a:srgbClr val="000808"/>
                </a:solidFill>
                <a:latin typeface="Times New Roman" pitchFamily="18" charset="0"/>
                <a:cs typeface="Times New Roman" pitchFamily="18" charset="0"/>
              </a:rPr>
              <a:t>x</a:t>
            </a:r>
            <a:r>
              <a:rPr lang="zh-CN" altLang="en-US" sz="2800" dirty="0" smtClean="0">
                <a:solidFill>
                  <a:srgbClr val="000808"/>
                </a:solidFill>
                <a:latin typeface="Times New Roman" pitchFamily="18" charset="0"/>
                <a:cs typeface="Times New Roman" pitchFamily="18" charset="0"/>
              </a:rPr>
              <a:t>和</a:t>
            </a:r>
            <a:r>
              <a:rPr lang="en-US" altLang="zh-CN" sz="2800" b="1" i="1" dirty="0" smtClean="0">
                <a:solidFill>
                  <a:srgbClr val="000808"/>
                </a:solidFill>
                <a:latin typeface="Times New Roman" pitchFamily="18" charset="0"/>
                <a:cs typeface="Times New Roman" pitchFamily="18" charset="0"/>
              </a:rPr>
              <a:t>y</a:t>
            </a:r>
            <a:r>
              <a:rPr lang="zh-CN" altLang="en-US" sz="2800" dirty="0" smtClean="0">
                <a:solidFill>
                  <a:srgbClr val="000808"/>
                </a:solidFill>
                <a:latin typeface="Times New Roman" pitchFamily="18" charset="0"/>
                <a:cs typeface="Times New Roman" pitchFamily="18" charset="0"/>
              </a:rPr>
              <a:t>不相关。</a:t>
            </a:r>
          </a:p>
          <a:p>
            <a:pPr eaLnBrk="1" hangingPunct="1">
              <a:defRPr/>
            </a:pPr>
            <a:r>
              <a:rPr lang="zh-CN" altLang="en-US" sz="2800" dirty="0" smtClean="0">
                <a:solidFill>
                  <a:srgbClr val="000808"/>
                </a:solidFill>
                <a:latin typeface="Times New Roman" pitchFamily="18" charset="0"/>
                <a:cs typeface="Times New Roman" pitchFamily="18" charset="0"/>
              </a:rPr>
              <a:t> </a:t>
            </a:r>
            <a:r>
              <a:rPr lang="en-US" altLang="zh-CN" sz="2800" b="1" i="1" dirty="0" smtClean="0">
                <a:solidFill>
                  <a:srgbClr val="000808"/>
                </a:solidFill>
                <a:latin typeface="Times New Roman" pitchFamily="18" charset="0"/>
                <a:cs typeface="Times New Roman" pitchFamily="18" charset="0"/>
              </a:rPr>
              <a:t>x</a:t>
            </a:r>
            <a:r>
              <a:rPr lang="en-US" altLang="zh-CN" sz="2800" dirty="0" smtClean="0">
                <a:solidFill>
                  <a:srgbClr val="000808"/>
                </a:solidFill>
                <a:latin typeface="Times New Roman" pitchFamily="18" charset="0"/>
                <a:cs typeface="Times New Roman" pitchFamily="18" charset="0"/>
              </a:rPr>
              <a:t>=</a:t>
            </a:r>
            <a:r>
              <a:rPr lang="en-US" altLang="zh-CN" sz="2800" b="1" i="1" dirty="0" smtClean="0">
                <a:solidFill>
                  <a:srgbClr val="000808"/>
                </a:solidFill>
                <a:latin typeface="Times New Roman" pitchFamily="18" charset="0"/>
                <a:cs typeface="Times New Roman" pitchFamily="18" charset="0"/>
              </a:rPr>
              <a:t>y</a:t>
            </a:r>
            <a:r>
              <a:rPr lang="zh-CN" altLang="en-US" sz="2800" dirty="0" smtClean="0">
                <a:solidFill>
                  <a:srgbClr val="000808"/>
                </a:solidFill>
                <a:latin typeface="Times New Roman" pitchFamily="18" charset="0"/>
                <a:cs typeface="Times New Roman" pitchFamily="18" charset="0"/>
              </a:rPr>
              <a:t>时的相关阵</a:t>
            </a:r>
            <a:r>
              <a:rPr lang="en-US" altLang="zh-CN" sz="2800" i="1" dirty="0" smtClean="0">
                <a:solidFill>
                  <a:srgbClr val="000808"/>
                </a:solidFill>
                <a:latin typeface="Times New Roman" pitchFamily="18" charset="0"/>
                <a:cs typeface="Times New Roman" pitchFamily="18" charset="0"/>
              </a:rPr>
              <a:t>ρ</a:t>
            </a:r>
            <a:r>
              <a:rPr lang="en-US" altLang="zh-CN" sz="2800" dirty="0" smtClean="0">
                <a:solidFill>
                  <a:srgbClr val="000808"/>
                </a:solidFill>
                <a:latin typeface="Times New Roman" pitchFamily="18" charset="0"/>
                <a:cs typeface="Times New Roman" pitchFamily="18" charset="0"/>
              </a:rPr>
              <a:t>(</a:t>
            </a:r>
            <a:r>
              <a:rPr lang="en-US" altLang="zh-CN" sz="2800" b="1" i="1" dirty="0" err="1" smtClean="0">
                <a:solidFill>
                  <a:srgbClr val="000808"/>
                </a:solidFill>
                <a:latin typeface="Times New Roman" pitchFamily="18" charset="0"/>
                <a:cs typeface="Times New Roman" pitchFamily="18" charset="0"/>
              </a:rPr>
              <a:t>x</a:t>
            </a:r>
            <a:r>
              <a:rPr lang="en-US" altLang="zh-CN" sz="2800" dirty="0" err="1" smtClean="0">
                <a:solidFill>
                  <a:srgbClr val="000808"/>
                </a:solidFill>
                <a:latin typeface="Times New Roman" pitchFamily="18" charset="0"/>
                <a:cs typeface="Times New Roman" pitchFamily="18" charset="0"/>
              </a:rPr>
              <a:t>,</a:t>
            </a:r>
            <a:r>
              <a:rPr lang="en-US" altLang="zh-CN" sz="2800" b="1" i="1" dirty="0" err="1" smtClean="0">
                <a:solidFill>
                  <a:srgbClr val="000808"/>
                </a:solidFill>
                <a:latin typeface="Times New Roman" pitchFamily="18" charset="0"/>
                <a:cs typeface="Times New Roman" pitchFamily="18" charset="0"/>
              </a:rPr>
              <a:t>x</a:t>
            </a:r>
            <a:r>
              <a:rPr lang="en-US" altLang="zh-CN" sz="2800" dirty="0" smtClean="0">
                <a:solidFill>
                  <a:srgbClr val="000808"/>
                </a:solidFill>
                <a:latin typeface="Times New Roman" pitchFamily="18" charset="0"/>
                <a:cs typeface="Times New Roman" pitchFamily="18" charset="0"/>
              </a:rPr>
              <a:t>)</a:t>
            </a:r>
            <a:r>
              <a:rPr lang="zh-CN" altLang="en-US" sz="2800" dirty="0" smtClean="0">
                <a:solidFill>
                  <a:srgbClr val="000808"/>
                </a:solidFill>
                <a:latin typeface="Times New Roman" pitchFamily="18" charset="0"/>
                <a:cs typeface="Times New Roman" pitchFamily="18" charset="0"/>
              </a:rPr>
              <a:t>称为</a:t>
            </a:r>
            <a:r>
              <a:rPr lang="en-US" altLang="zh-CN" sz="2800" b="1" i="1" dirty="0" smtClean="0">
                <a:solidFill>
                  <a:srgbClr val="000808"/>
                </a:solidFill>
                <a:latin typeface="Times New Roman" pitchFamily="18" charset="0"/>
                <a:cs typeface="Times New Roman" pitchFamily="18" charset="0"/>
              </a:rPr>
              <a:t>x</a:t>
            </a:r>
            <a:r>
              <a:rPr lang="zh-CN" altLang="en-US" sz="2800" dirty="0" smtClean="0">
                <a:solidFill>
                  <a:srgbClr val="000808"/>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相关阵</a:t>
            </a:r>
            <a:r>
              <a:rPr lang="zh-CN" altLang="en-US" sz="2800" dirty="0" smtClean="0">
                <a:solidFill>
                  <a:srgbClr val="000808"/>
                </a:solidFill>
                <a:latin typeface="Times New Roman" pitchFamily="18" charset="0"/>
                <a:cs typeface="Times New Roman" pitchFamily="18" charset="0"/>
              </a:rPr>
              <a:t>，记作</a:t>
            </a:r>
            <a:r>
              <a:rPr lang="en-US" altLang="zh-CN" sz="2800" b="1" i="1" dirty="0" smtClean="0">
                <a:solidFill>
                  <a:srgbClr val="000808"/>
                </a:solidFill>
                <a:latin typeface="Times New Roman" pitchFamily="18" charset="0"/>
                <a:cs typeface="Times New Roman" pitchFamily="18" charset="0"/>
              </a:rPr>
              <a:t>R</a:t>
            </a:r>
            <a:r>
              <a:rPr lang="en-US" altLang="zh-CN" sz="2800" dirty="0"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ρ</a:t>
            </a:r>
            <a:r>
              <a:rPr lang="en-US" altLang="zh-CN" sz="2800" i="1" baseline="-25000" dirty="0" err="1" smtClean="0">
                <a:solidFill>
                  <a:srgbClr val="000808"/>
                </a:solidFill>
                <a:latin typeface="Times New Roman" pitchFamily="18" charset="0"/>
                <a:cs typeface="Times New Roman" pitchFamily="18" charset="0"/>
              </a:rPr>
              <a:t>ij</a:t>
            </a:r>
            <a:r>
              <a:rPr lang="en-US" altLang="zh-CN" sz="2800" dirty="0" smtClean="0">
                <a:solidFill>
                  <a:srgbClr val="000808"/>
                </a:solidFill>
                <a:latin typeface="Times New Roman" pitchFamily="18" charset="0"/>
                <a:cs typeface="Times New Roman" pitchFamily="18" charset="0"/>
              </a:rPr>
              <a:t>)</a:t>
            </a:r>
            <a:r>
              <a:rPr lang="zh-CN" altLang="en-US" sz="2800" dirty="0" smtClean="0">
                <a:solidFill>
                  <a:srgbClr val="000808"/>
                </a:solidFill>
                <a:latin typeface="Times New Roman" pitchFamily="18" charset="0"/>
                <a:cs typeface="Times New Roman" pitchFamily="18" charset="0"/>
              </a:rPr>
              <a:t>，这里</a:t>
            </a:r>
            <a:r>
              <a:rPr lang="en-US" altLang="zh-CN" sz="2800" i="1" dirty="0" err="1" smtClean="0">
                <a:solidFill>
                  <a:srgbClr val="000808"/>
                </a:solidFill>
                <a:latin typeface="Times New Roman" pitchFamily="18" charset="0"/>
                <a:cs typeface="Times New Roman" pitchFamily="18" charset="0"/>
              </a:rPr>
              <a:t>ρ</a:t>
            </a:r>
            <a:r>
              <a:rPr lang="en-US" altLang="zh-CN" sz="2800" i="1" baseline="-25000" dirty="0" err="1" smtClean="0">
                <a:solidFill>
                  <a:srgbClr val="000808"/>
                </a:solidFill>
                <a:latin typeface="Times New Roman" pitchFamily="18" charset="0"/>
                <a:cs typeface="Times New Roman" pitchFamily="18" charset="0"/>
              </a:rPr>
              <a:t>ij</a:t>
            </a:r>
            <a:r>
              <a:rPr lang="en-US" altLang="zh-CN" sz="2800" dirty="0" smtClean="0">
                <a:solidFill>
                  <a:srgbClr val="000808"/>
                </a:solidFill>
                <a:latin typeface="Times New Roman" pitchFamily="18" charset="0"/>
                <a:cs typeface="Times New Roman" pitchFamily="18" charset="0"/>
              </a:rPr>
              <a:t>=</a:t>
            </a:r>
            <a:r>
              <a:rPr lang="en-US" altLang="zh-CN" sz="2800" i="1" dirty="0" smtClean="0">
                <a:solidFill>
                  <a:srgbClr val="000808"/>
                </a:solidFill>
                <a:latin typeface="Times New Roman" pitchFamily="18" charset="0"/>
                <a:cs typeface="Times New Roman" pitchFamily="18" charset="0"/>
              </a:rPr>
              <a:t>ρ</a:t>
            </a:r>
            <a:r>
              <a:rPr lang="en-US" altLang="zh-CN" sz="2800" dirty="0"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x</a:t>
            </a:r>
            <a:r>
              <a:rPr lang="en-US" altLang="zh-CN" sz="2800" i="1" baseline="-25000" dirty="0" err="1" smtClean="0">
                <a:solidFill>
                  <a:srgbClr val="000808"/>
                </a:solidFill>
                <a:latin typeface="Times New Roman" pitchFamily="18" charset="0"/>
                <a:cs typeface="Times New Roman" pitchFamily="18" charset="0"/>
              </a:rPr>
              <a:t>i</a:t>
            </a:r>
            <a:r>
              <a:rPr lang="en-US" altLang="zh-CN" sz="2800" dirty="0" err="1"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x</a:t>
            </a:r>
            <a:r>
              <a:rPr lang="en-US" altLang="zh-CN" sz="2800" i="1" baseline="-25000" dirty="0" err="1" smtClean="0">
                <a:solidFill>
                  <a:srgbClr val="000808"/>
                </a:solidFill>
                <a:latin typeface="Times New Roman" pitchFamily="18" charset="0"/>
                <a:cs typeface="Times New Roman" pitchFamily="18" charset="0"/>
              </a:rPr>
              <a:t>j</a:t>
            </a:r>
            <a:r>
              <a:rPr lang="en-US" altLang="zh-CN" sz="2800" dirty="0" smtClean="0">
                <a:solidFill>
                  <a:srgbClr val="000808"/>
                </a:solidFill>
                <a:latin typeface="Times New Roman" pitchFamily="18" charset="0"/>
                <a:cs typeface="Times New Roman" pitchFamily="18" charset="0"/>
              </a:rPr>
              <a:t>),</a:t>
            </a:r>
            <a:r>
              <a:rPr lang="en-US" altLang="zh-CN" sz="2800" i="1" dirty="0" smtClean="0">
                <a:solidFill>
                  <a:srgbClr val="000808"/>
                </a:solidFill>
                <a:latin typeface="Times New Roman" pitchFamily="18" charset="0"/>
                <a:cs typeface="Times New Roman" pitchFamily="18" charset="0"/>
              </a:rPr>
              <a:t> </a:t>
            </a:r>
            <a:r>
              <a:rPr lang="en-US" altLang="zh-CN" sz="2800" i="1" dirty="0" err="1" smtClean="0">
                <a:solidFill>
                  <a:srgbClr val="000808"/>
                </a:solidFill>
                <a:latin typeface="Times New Roman" pitchFamily="18" charset="0"/>
                <a:cs typeface="Times New Roman" pitchFamily="18" charset="0"/>
              </a:rPr>
              <a:t>ρ</a:t>
            </a:r>
            <a:r>
              <a:rPr lang="en-US" altLang="zh-CN" sz="2800" i="1" baseline="-25000" dirty="0" err="1" smtClean="0">
                <a:solidFill>
                  <a:srgbClr val="000808"/>
                </a:solidFill>
                <a:latin typeface="Times New Roman" pitchFamily="18" charset="0"/>
                <a:cs typeface="Times New Roman" pitchFamily="18" charset="0"/>
              </a:rPr>
              <a:t>ii</a:t>
            </a:r>
            <a:r>
              <a:rPr lang="en-US" altLang="zh-CN" sz="2800" dirty="0" smtClean="0">
                <a:solidFill>
                  <a:srgbClr val="000808"/>
                </a:solidFill>
                <a:latin typeface="Times New Roman" pitchFamily="18" charset="0"/>
                <a:cs typeface="Times New Roman" pitchFamily="18" charset="0"/>
              </a:rPr>
              <a:t>=1</a:t>
            </a:r>
            <a:r>
              <a:rPr lang="zh-CN" altLang="en-US" sz="2800" dirty="0" smtClean="0">
                <a:solidFill>
                  <a:srgbClr val="000808"/>
                </a:solidFill>
                <a:latin typeface="Times New Roman" pitchFamily="18" charset="0"/>
                <a:cs typeface="Times New Roman" pitchFamily="18" charset="0"/>
              </a:rPr>
              <a:t>。即  </a:t>
            </a:r>
            <a:endParaRPr lang="en-US" altLang="zh-CN" sz="2800" dirty="0" smtClean="0">
              <a:solidFill>
                <a:srgbClr val="000808"/>
              </a:solidFill>
              <a:latin typeface="Times New Roman" pitchFamily="18" charset="0"/>
              <a:cs typeface="Times New Roman" pitchFamily="18" charset="0"/>
            </a:endParaRP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defRPr/>
            </a:pPr>
            <a:r>
              <a:rPr lang="en-US" altLang="zh-CN" sz="2800" b="1" i="1" dirty="0" smtClean="0">
                <a:solidFill>
                  <a:srgbClr val="000808"/>
                </a:solidFill>
                <a:latin typeface="Times New Roman" pitchFamily="18" charset="0"/>
                <a:cs typeface="Times New Roman" pitchFamily="18" charset="0"/>
              </a:rPr>
              <a:t>R</a:t>
            </a:r>
            <a:r>
              <a:rPr lang="en-US" altLang="zh-CN" sz="2800" dirty="0"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ρ</a:t>
            </a:r>
            <a:r>
              <a:rPr lang="en-US" altLang="zh-CN" sz="2800" i="1" baseline="-25000" dirty="0" err="1" smtClean="0">
                <a:solidFill>
                  <a:srgbClr val="000808"/>
                </a:solidFill>
                <a:latin typeface="Times New Roman" pitchFamily="18" charset="0"/>
                <a:cs typeface="Times New Roman" pitchFamily="18" charset="0"/>
              </a:rPr>
              <a:t>ij</a:t>
            </a:r>
            <a:r>
              <a:rPr lang="en-US" altLang="zh-CN" sz="2800" dirty="0" smtClean="0">
                <a:solidFill>
                  <a:srgbClr val="000808"/>
                </a:solidFill>
                <a:latin typeface="Times New Roman" pitchFamily="18" charset="0"/>
                <a:cs typeface="Times New Roman" pitchFamily="18" charset="0"/>
              </a:rPr>
              <a:t>)</a:t>
            </a:r>
            <a:r>
              <a:rPr lang="zh-CN" altLang="en-US" sz="2800" dirty="0" smtClean="0">
                <a:solidFill>
                  <a:srgbClr val="000808"/>
                </a:solidFill>
                <a:latin typeface="Times New Roman" pitchFamily="18" charset="0"/>
                <a:cs typeface="Times New Roman" pitchFamily="18" charset="0"/>
              </a:rPr>
              <a:t>和</a:t>
            </a:r>
            <a:r>
              <a:rPr lang="en-US" altLang="zh-CN" sz="2800" b="1" i="1" dirty="0" smtClean="0">
                <a:solidFill>
                  <a:srgbClr val="000808"/>
                </a:solidFill>
                <a:latin typeface="Times New Roman" pitchFamily="18" charset="0"/>
                <a:cs typeface="Times New Roman" pitchFamily="18" charset="0"/>
              </a:rPr>
              <a:t>Σ </a:t>
            </a:r>
            <a:r>
              <a:rPr lang="en-US" altLang="zh-CN" sz="2800" dirty="0"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σ</a:t>
            </a:r>
            <a:r>
              <a:rPr lang="en-US" altLang="zh-CN" sz="2800" i="1" baseline="-25000" dirty="0" err="1" smtClean="0">
                <a:solidFill>
                  <a:srgbClr val="000808"/>
                </a:solidFill>
                <a:latin typeface="Times New Roman" pitchFamily="18" charset="0"/>
                <a:cs typeface="Times New Roman" pitchFamily="18" charset="0"/>
              </a:rPr>
              <a:t>ij</a:t>
            </a:r>
            <a:r>
              <a:rPr lang="en-US" altLang="zh-CN" sz="2800" dirty="0" smtClean="0">
                <a:solidFill>
                  <a:srgbClr val="000808"/>
                </a:solidFill>
                <a:latin typeface="Times New Roman" pitchFamily="18" charset="0"/>
                <a:cs typeface="Times New Roman" pitchFamily="18" charset="0"/>
              </a:rPr>
              <a:t>)</a:t>
            </a:r>
            <a:r>
              <a:rPr lang="zh-CN" altLang="en-US" sz="2800" dirty="0" smtClean="0">
                <a:solidFill>
                  <a:srgbClr val="000808"/>
                </a:solidFill>
                <a:latin typeface="Times New Roman" pitchFamily="18" charset="0"/>
                <a:cs typeface="Times New Roman" pitchFamily="18" charset="0"/>
              </a:rPr>
              <a:t>之间有关系式：</a:t>
            </a:r>
          </a:p>
          <a:p>
            <a:pPr algn="ctr" eaLnBrk="1" hangingPunct="1">
              <a:buNone/>
              <a:defRPr/>
            </a:pPr>
            <a:r>
              <a:rPr lang="en-US" altLang="zh-CN" sz="2800" b="1" i="1" dirty="0" smtClean="0">
                <a:solidFill>
                  <a:srgbClr val="000808"/>
                </a:solidFill>
                <a:latin typeface="Times New Roman" pitchFamily="18" charset="0"/>
                <a:cs typeface="Times New Roman" pitchFamily="18" charset="0"/>
              </a:rPr>
              <a:t>R</a:t>
            </a:r>
            <a:r>
              <a:rPr lang="en-US" altLang="zh-CN" sz="2800" dirty="0" smtClean="0">
                <a:solidFill>
                  <a:srgbClr val="000808"/>
                </a:solidFill>
                <a:latin typeface="Times New Roman" pitchFamily="18" charset="0"/>
                <a:cs typeface="Times New Roman" pitchFamily="18" charset="0"/>
              </a:rPr>
              <a:t>=</a:t>
            </a:r>
            <a:r>
              <a:rPr lang="en-US" altLang="zh-CN" sz="2800" b="1" i="1" dirty="0" smtClean="0">
                <a:solidFill>
                  <a:srgbClr val="000808"/>
                </a:solidFill>
                <a:latin typeface="Times New Roman" pitchFamily="18" charset="0"/>
                <a:cs typeface="Times New Roman" pitchFamily="18" charset="0"/>
              </a:rPr>
              <a:t>D</a:t>
            </a:r>
            <a:r>
              <a:rPr lang="en-US" altLang="zh-CN" sz="2800" baseline="30000">
                <a:solidFill>
                  <a:srgbClr val="000808"/>
                </a:solidFill>
                <a:latin typeface="Times New Roman" pitchFamily="18" charset="0"/>
                <a:cs typeface="Times New Roman" pitchFamily="18" charset="0"/>
              </a:rPr>
              <a:t>−</a:t>
            </a:r>
            <a:r>
              <a:rPr lang="en-US" altLang="zh-CN" sz="2800" baseline="30000" smtClean="0">
                <a:solidFill>
                  <a:srgbClr val="000808"/>
                </a:solidFill>
                <a:latin typeface="Times New Roman" pitchFamily="18" charset="0"/>
                <a:cs typeface="Times New Roman" pitchFamily="18" charset="0"/>
              </a:rPr>
              <a:t>1</a:t>
            </a:r>
            <a:r>
              <a:rPr lang="en-US" altLang="zh-CN" sz="2800" b="1" i="1" smtClean="0">
                <a:solidFill>
                  <a:srgbClr val="000808"/>
                </a:solidFill>
                <a:latin typeface="Times New Roman" pitchFamily="18" charset="0"/>
                <a:cs typeface="Times New Roman" pitchFamily="18" charset="0"/>
              </a:rPr>
              <a:t>ΣD</a:t>
            </a:r>
            <a:r>
              <a:rPr lang="en-US" altLang="zh-CN" sz="2800" baseline="30000">
                <a:solidFill>
                  <a:srgbClr val="000808"/>
                </a:solidFill>
                <a:latin typeface="Times New Roman" pitchFamily="18" charset="0"/>
                <a:cs typeface="Times New Roman" pitchFamily="18" charset="0"/>
              </a:rPr>
              <a:t>−1</a:t>
            </a:r>
            <a:r>
              <a:rPr lang="zh-CN" altLang="en-US" sz="2800" smtClean="0">
                <a:solidFill>
                  <a:srgbClr val="000808"/>
                </a:solidFill>
                <a:latin typeface="Times New Roman" pitchFamily="18" charset="0"/>
                <a:cs typeface="Times New Roman" pitchFamily="18" charset="0"/>
              </a:rPr>
              <a:t>   </a:t>
            </a:r>
            <a:endParaRPr lang="zh-CN" altLang="en-US" sz="28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808"/>
                </a:solidFill>
                <a:latin typeface="Times New Roman" pitchFamily="18" charset="0"/>
                <a:cs typeface="Times New Roman" pitchFamily="18" charset="0"/>
              </a:rPr>
              <a:t>	</a:t>
            </a:r>
            <a:r>
              <a:rPr lang="zh-CN" altLang="en-US" sz="2800" dirty="0" smtClean="0">
                <a:solidFill>
                  <a:srgbClr val="000808"/>
                </a:solidFill>
                <a:latin typeface="Times New Roman" pitchFamily="18" charset="0"/>
                <a:cs typeface="Times New Roman" pitchFamily="18" charset="0"/>
              </a:rPr>
              <a:t>其中</a:t>
            </a:r>
            <a:r>
              <a:rPr lang="en-US" altLang="zh-CN" sz="2800" dirty="0" smtClean="0">
                <a:solidFill>
                  <a:srgbClr val="000808"/>
                </a:solidFill>
                <a:latin typeface="Times New Roman" pitchFamily="18" charset="0"/>
                <a:cs typeface="Times New Roman" pitchFamily="18" charset="0"/>
              </a:rPr>
              <a:t>			</a:t>
            </a:r>
            <a:r>
              <a:rPr lang="zh-CN" altLang="en-US" sz="2800" dirty="0" smtClean="0">
                <a:solidFill>
                  <a:srgbClr val="000808"/>
                </a:solidFill>
                <a:latin typeface="Times New Roman" pitchFamily="18" charset="0"/>
                <a:cs typeface="Times New Roman" pitchFamily="18" charset="0"/>
              </a:rPr>
              <a:t>                     ；</a:t>
            </a:r>
            <a:r>
              <a:rPr lang="en-US" altLang="zh-CN" sz="2800" b="1" i="1" dirty="0" smtClean="0">
                <a:solidFill>
                  <a:srgbClr val="000808"/>
                </a:solidFill>
                <a:latin typeface="Times New Roman" pitchFamily="18" charset="0"/>
                <a:cs typeface="Times New Roman" pitchFamily="18" charset="0"/>
              </a:rPr>
              <a:t>R</a:t>
            </a:r>
            <a:r>
              <a:rPr lang="zh-CN" altLang="en-US" sz="2800" dirty="0" smtClean="0">
                <a:solidFill>
                  <a:srgbClr val="000808"/>
                </a:solidFill>
                <a:latin typeface="Times New Roman" pitchFamily="18" charset="0"/>
                <a:cs typeface="Times New Roman" pitchFamily="18" charset="0"/>
              </a:rPr>
              <a:t>和</a:t>
            </a:r>
            <a:r>
              <a:rPr lang="en-US" altLang="zh-CN" sz="2800" b="1" i="1" dirty="0" smtClean="0">
                <a:solidFill>
                  <a:srgbClr val="000808"/>
                </a:solidFill>
                <a:latin typeface="Times New Roman" pitchFamily="18" charset="0"/>
                <a:cs typeface="Times New Roman" pitchFamily="18" charset="0"/>
              </a:rPr>
              <a:t>Σ</a:t>
            </a:r>
            <a:r>
              <a:rPr lang="zh-CN" altLang="en-US" sz="2800" dirty="0" smtClean="0">
                <a:solidFill>
                  <a:srgbClr val="000808"/>
                </a:solidFill>
                <a:latin typeface="Times New Roman" pitchFamily="18" charset="0"/>
                <a:cs typeface="Times New Roman" pitchFamily="18" charset="0"/>
              </a:rPr>
              <a:t>的相应元素之间的关系式为 </a:t>
            </a:r>
          </a:p>
          <a:p>
            <a:pPr eaLnBrk="1" hangingPunct="1">
              <a:defRPr/>
            </a:pPr>
            <a:endParaRPr lang="en-US" altLang="zh-CN" sz="2800" dirty="0" smtClean="0">
              <a:solidFill>
                <a:srgbClr val="000808"/>
              </a:solidFill>
              <a:latin typeface="Times New Roman" pitchFamily="18" charset="0"/>
              <a:cs typeface="Times New Roman" pitchFamily="18" charset="0"/>
            </a:endParaRPr>
          </a:p>
          <a:p>
            <a:pPr eaLnBrk="1" hangingPunct="1">
              <a:lnSpc>
                <a:spcPct val="150000"/>
              </a:lnSpc>
              <a:buFont typeface="Wingdings" panose="05000000000000000000" pitchFamily="2" charset="2"/>
              <a:buNone/>
              <a:defRPr/>
            </a:pPr>
            <a:r>
              <a:rPr lang="zh-CN" altLang="en-US" sz="2800" dirty="0" smtClean="0">
                <a:solidFill>
                  <a:srgbClr val="000808"/>
                </a:solidFill>
                <a:latin typeface="Times New Roman" pitchFamily="18" charset="0"/>
                <a:cs typeface="Times New Roman" pitchFamily="18" charset="0"/>
              </a:rPr>
              <a:t>           </a:t>
            </a:r>
          </a:p>
        </p:txBody>
      </p:sp>
      <p:sp>
        <p:nvSpPr>
          <p:cNvPr id="2458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458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4582" name="Rectangle 11"/>
          <p:cNvSpPr>
            <a:spLocks noChangeArrowheads="1"/>
          </p:cNvSpPr>
          <p:nvPr/>
        </p:nvSpPr>
        <p:spPr bwMode="auto">
          <a:xfrm>
            <a:off x="0" y="3789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4583"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24584" name="Object 30"/>
          <p:cNvGraphicFramePr>
            <a:graphicFrameLocks noChangeAspect="1"/>
          </p:cNvGraphicFramePr>
          <p:nvPr/>
        </p:nvGraphicFramePr>
        <p:xfrm>
          <a:off x="2719388" y="2060575"/>
          <a:ext cx="3797300" cy="2133600"/>
        </p:xfrm>
        <a:graphic>
          <a:graphicData uri="http://schemas.openxmlformats.org/presentationml/2006/ole">
            <mc:AlternateContent xmlns:mc="http://schemas.openxmlformats.org/markup-compatibility/2006">
              <mc:Choice xmlns:v="urn:schemas-microsoft-com:vml" Requires="v">
                <p:oleObj spid="_x0000_s46124" name="Equation" r:id="rId3" imgW="3797300" imgH="2133600" progId="Equation.DSMT4">
                  <p:embed/>
                </p:oleObj>
              </mc:Choice>
              <mc:Fallback>
                <p:oleObj name="Equation" r:id="rId3" imgW="3797300" imgH="213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388" y="2060575"/>
                        <a:ext cx="37973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5" name="Object 9"/>
          <p:cNvGraphicFramePr>
            <a:graphicFrameLocks noChangeAspect="1"/>
          </p:cNvGraphicFramePr>
          <p:nvPr/>
        </p:nvGraphicFramePr>
        <p:xfrm>
          <a:off x="1403350" y="5084763"/>
          <a:ext cx="4470400" cy="660400"/>
        </p:xfrm>
        <a:graphic>
          <a:graphicData uri="http://schemas.openxmlformats.org/presentationml/2006/ole">
            <mc:AlternateContent xmlns:mc="http://schemas.openxmlformats.org/markup-compatibility/2006">
              <mc:Choice xmlns:v="urn:schemas-microsoft-com:vml" Requires="v">
                <p:oleObj spid="_x0000_s46125" name="Equation" r:id="rId5" imgW="4470400" imgH="660400" progId="Equation.DSMT4">
                  <p:embed/>
                </p:oleObj>
              </mc:Choice>
              <mc:Fallback>
                <p:oleObj name="Equation" r:id="rId5" imgW="4470400" imgH="660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084763"/>
                        <a:ext cx="447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6"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AF0223-1277-4834-897A-A01D214FE28F}" type="slidenum">
              <a:rPr lang="en-US" altLang="zh-CN" sz="1400" smtClean="0"/>
              <a:pPr>
                <a:spcBef>
                  <a:spcPct val="0"/>
                </a:spcBef>
                <a:buClrTx/>
                <a:buSzTx/>
                <a:buFontTx/>
                <a:buNone/>
              </a:pPr>
              <a:t>19</a:t>
            </a:fld>
            <a:endParaRPr lang="en-US" altLang="zh-CN" sz="1400" smtClean="0"/>
          </a:p>
        </p:txBody>
      </p:sp>
    </p:spTree>
    <p:extLst>
      <p:ext uri="{BB962C8B-B14F-4D97-AF65-F5344CB8AC3E}">
        <p14:creationId xmlns:p14="http://schemas.microsoft.com/office/powerpoint/2010/main" val="2726227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altLang="zh-CN" smtClean="0"/>
              <a:t>§2.1  </a:t>
            </a:r>
            <a:r>
              <a:rPr lang="zh-CN" altLang="en-US" smtClean="0"/>
              <a:t>多元分布</a:t>
            </a:r>
          </a:p>
        </p:txBody>
      </p:sp>
      <p:sp>
        <p:nvSpPr>
          <p:cNvPr id="6147" name="Rectangle 3"/>
          <p:cNvSpPr>
            <a:spLocks noGrp="1" noRot="1" noChangeArrowheads="1"/>
          </p:cNvSpPr>
          <p:nvPr>
            <p:ph type="body" idx="1"/>
          </p:nvPr>
        </p:nvSpPr>
        <p:spPr/>
        <p:txBody>
          <a:bodyPr/>
          <a:lstStyle/>
          <a:p>
            <a:pPr eaLnBrk="1" hangingPunct="1"/>
            <a:r>
              <a:rPr lang="zh-CN" altLang="en-US" dirty="0" smtClean="0">
                <a:solidFill>
                  <a:srgbClr val="000404"/>
                </a:solidFill>
              </a:rPr>
              <a:t>一、多元概率分布函数</a:t>
            </a:r>
          </a:p>
          <a:p>
            <a:pPr eaLnBrk="1" hangingPunct="1"/>
            <a:r>
              <a:rPr lang="zh-CN" altLang="en-US" dirty="0" smtClean="0">
                <a:solidFill>
                  <a:srgbClr val="000404"/>
                </a:solidFill>
              </a:rPr>
              <a:t>三、多元概率密度函数</a:t>
            </a:r>
          </a:p>
          <a:p>
            <a:pPr eaLnBrk="1" hangingPunct="1"/>
            <a:r>
              <a:rPr lang="zh-CN" altLang="en-US" dirty="0" smtClean="0">
                <a:solidFill>
                  <a:srgbClr val="000404"/>
                </a:solidFill>
              </a:rPr>
              <a:t>四、边缘分布</a:t>
            </a:r>
          </a:p>
          <a:p>
            <a:pPr eaLnBrk="1" hangingPunct="1"/>
            <a:r>
              <a:rPr lang="zh-CN" altLang="en-US" dirty="0" smtClean="0">
                <a:solidFill>
                  <a:srgbClr val="000404"/>
                </a:solidFill>
              </a:rPr>
              <a:t>五、条件分布</a:t>
            </a:r>
          </a:p>
          <a:p>
            <a:pPr eaLnBrk="1" hangingPunct="1"/>
            <a:r>
              <a:rPr lang="zh-CN" altLang="en-US" dirty="0" smtClean="0">
                <a:solidFill>
                  <a:srgbClr val="000404"/>
                </a:solidFill>
              </a:rPr>
              <a:t>六、独立性</a:t>
            </a:r>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CBAB79D-73B6-4FCA-93D0-0EC99FE58526}" type="slidenum">
              <a:rPr lang="en-US" altLang="zh-CN" sz="1400" smtClean="0"/>
              <a:pPr>
                <a:spcBef>
                  <a:spcPct val="0"/>
                </a:spcBef>
                <a:buClrTx/>
                <a:buSzTx/>
                <a:buFontTx/>
                <a:buNone/>
              </a:pPr>
              <a:t>2</a:t>
            </a:fld>
            <a:endParaRPr lang="en-US" altLang="zh-CN"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5603" name="Rectangle 3"/>
          <p:cNvSpPr>
            <a:spLocks noGrp="1" noRot="1" noChangeArrowheads="1"/>
          </p:cNvSpPr>
          <p:nvPr>
            <p:ph type="body" idx="1"/>
          </p:nvPr>
        </p:nvSpPr>
        <p:spPr>
          <a:xfrm>
            <a:off x="301625" y="1196975"/>
            <a:ext cx="8540750" cy="4902200"/>
          </a:xfrm>
        </p:spPr>
        <p:txBody>
          <a:bodyPr/>
          <a:lstStyle/>
          <a:p>
            <a:pPr eaLnBrk="1" hangingPunct="1">
              <a:lnSpc>
                <a:spcPct val="200000"/>
              </a:lnSpc>
              <a:buFont typeface="Wingdings" panose="05000000000000000000" pitchFamily="2" charset="2"/>
              <a:buNone/>
            </a:pPr>
            <a:r>
              <a:rPr lang="zh-CN" altLang="en-US" sz="2400" smtClean="0">
                <a:solidFill>
                  <a:srgbClr val="000404"/>
                </a:solidFill>
              </a:rPr>
              <a:t>前述关系式即为</a:t>
            </a:r>
          </a:p>
        </p:txBody>
      </p:sp>
      <p:graphicFrame>
        <p:nvGraphicFramePr>
          <p:cNvPr id="25604" name="Object 22"/>
          <p:cNvGraphicFramePr>
            <a:graphicFrameLocks noChangeAspect="1"/>
          </p:cNvGraphicFramePr>
          <p:nvPr/>
        </p:nvGraphicFramePr>
        <p:xfrm>
          <a:off x="3557588" y="546100"/>
          <a:ext cx="1885950" cy="927100"/>
        </p:xfrm>
        <a:graphic>
          <a:graphicData uri="http://schemas.openxmlformats.org/presentationml/2006/ole">
            <mc:AlternateContent xmlns:mc="http://schemas.openxmlformats.org/markup-compatibility/2006">
              <mc:Choice xmlns:v="urn:schemas-microsoft-com:vml" Requires="v">
                <p:oleObj spid="_x0000_s47148" name="Equation" r:id="rId3" imgW="1892300" imgH="927100" progId="Equation.DSMT4">
                  <p:embed/>
                </p:oleObj>
              </mc:Choice>
              <mc:Fallback>
                <p:oleObj name="Equation" r:id="rId3" imgW="1892300" imgH="927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7588" y="546100"/>
                        <a:ext cx="188595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6"/>
          <p:cNvGraphicFramePr>
            <a:graphicFrameLocks noChangeAspect="1"/>
          </p:cNvGraphicFramePr>
          <p:nvPr/>
        </p:nvGraphicFramePr>
        <p:xfrm>
          <a:off x="395288" y="1916113"/>
          <a:ext cx="8382000" cy="4368800"/>
        </p:xfrm>
        <a:graphic>
          <a:graphicData uri="http://schemas.openxmlformats.org/presentationml/2006/ole">
            <mc:AlternateContent xmlns:mc="http://schemas.openxmlformats.org/markup-compatibility/2006">
              <mc:Choice xmlns:v="urn:schemas-microsoft-com:vml" Requires="v">
                <p:oleObj spid="_x0000_s47149" name="Equation" r:id="rId5" imgW="8382000" imgH="4368800" progId="Equation.DSMT4">
                  <p:embed/>
                </p:oleObj>
              </mc:Choice>
              <mc:Fallback>
                <p:oleObj name="Equation" r:id="rId5" imgW="8382000" imgH="4368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916113"/>
                        <a:ext cx="838200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E74C11F-E881-46E9-827D-DF0388E11724}" type="slidenum">
              <a:rPr lang="en-US" altLang="zh-CN" sz="1400" smtClean="0"/>
              <a:pPr>
                <a:spcBef>
                  <a:spcPct val="0"/>
                </a:spcBef>
                <a:buClrTx/>
                <a:buSzTx/>
                <a:buFontTx/>
                <a:buNone/>
              </a:pPr>
              <a:t>20</a:t>
            </a:fld>
            <a:endParaRPr lang="en-US" altLang="zh-CN" sz="1400" smtClean="0"/>
          </a:p>
        </p:txBody>
      </p:sp>
    </p:spTree>
    <p:extLst>
      <p:ext uri="{BB962C8B-B14F-4D97-AF65-F5344CB8AC3E}">
        <p14:creationId xmlns:p14="http://schemas.microsoft.com/office/powerpoint/2010/main" val="31125781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301625" y="609600"/>
            <a:ext cx="8540750" cy="82550"/>
          </a:xfrm>
        </p:spPr>
        <p:txBody>
          <a:bodyPr/>
          <a:lstStyle/>
          <a:p>
            <a:endParaRPr lang="zh-CN" altLang="en-US" smtClean="0"/>
          </a:p>
        </p:txBody>
      </p:sp>
      <p:sp>
        <p:nvSpPr>
          <p:cNvPr id="3" name="内容占位符 2"/>
          <p:cNvSpPr>
            <a:spLocks noGrp="1"/>
          </p:cNvSpPr>
          <p:nvPr>
            <p:ph idx="1"/>
          </p:nvPr>
        </p:nvSpPr>
        <p:spPr>
          <a:xfrm>
            <a:off x="301625" y="765175"/>
            <a:ext cx="8540750" cy="5334000"/>
          </a:xfrm>
        </p:spPr>
        <p:txBody>
          <a:bodyPr/>
          <a:lstStyle/>
          <a:p>
            <a:pPr eaLnBrk="1" hangingPunct="1">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2.2.5   </a:t>
            </a:r>
            <a:r>
              <a:rPr lang="zh-CN" altLang="en-US" sz="2400" dirty="0" smtClean="0">
                <a:solidFill>
                  <a:srgbClr val="000404"/>
                </a:solidFill>
                <a:latin typeface="Times New Roman" pitchFamily="18" charset="0"/>
                <a:cs typeface="Times New Roman" pitchFamily="18" charset="0"/>
              </a:rPr>
              <a:t>在例</a:t>
            </a:r>
            <a:r>
              <a:rPr lang="en-US" altLang="zh-CN" sz="2400" dirty="0" smtClean="0">
                <a:solidFill>
                  <a:srgbClr val="000404"/>
                </a:solidFill>
                <a:latin typeface="Times New Roman" pitchFamily="18" charset="0"/>
                <a:cs typeface="Times New Roman" pitchFamily="18" charset="0"/>
              </a:rPr>
              <a:t>2.2.3</a:t>
            </a:r>
            <a:r>
              <a:rPr lang="zh-CN" altLang="en-US" sz="2400" dirty="0" smtClean="0">
                <a:solidFill>
                  <a:srgbClr val="000404"/>
                </a:solidFill>
                <a:latin typeface="Times New Roman" pitchFamily="18" charset="0"/>
                <a:cs typeface="Times New Roman" pitchFamily="18" charset="0"/>
              </a:rPr>
              <a:t>中，</a:t>
            </a:r>
            <a:r>
              <a:rPr lang="en-US" altLang="zh-CN" sz="2400" b="1" i="1" dirty="0" smtClean="0">
                <a:solidFill>
                  <a:srgbClr val="000404"/>
                </a:solidFill>
                <a:latin typeface="Times New Roman" pitchFamily="18" charset="0"/>
                <a:cs typeface="Times New Roman" pitchFamily="18" charset="0"/>
              </a:rPr>
              <a:t>x </a:t>
            </a:r>
            <a:r>
              <a:rPr lang="zh-CN" altLang="en-US" sz="2400" dirty="0" smtClean="0">
                <a:solidFill>
                  <a:srgbClr val="000404"/>
                </a:solidFill>
                <a:latin typeface="Times New Roman" pitchFamily="18" charset="0"/>
                <a:cs typeface="Times New Roman" pitchFamily="18" charset="0"/>
              </a:rPr>
              <a:t>的相关</a:t>
            </a:r>
            <a:r>
              <a:rPr lang="zh-CN" altLang="zh-CN" sz="2400" dirty="0" smtClean="0">
                <a:solidFill>
                  <a:srgbClr val="000404"/>
                </a:solidFill>
                <a:latin typeface="Times New Roman" pitchFamily="18" charset="0"/>
                <a:cs typeface="Times New Roman" pitchFamily="18" charset="0"/>
              </a:rPr>
              <a:t>阵为</a:t>
            </a:r>
            <a:endParaRPr lang="en-US" altLang="zh-CN" sz="2400" dirty="0" smtClean="0">
              <a:solidFill>
                <a:srgbClr val="000404"/>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chemeClr val="accent6"/>
                </a:solidFill>
              </a:rPr>
              <a:t>解</a:t>
            </a:r>
            <a:endParaRPr lang="en-US" altLang="zh-CN" sz="2400" dirty="0" smtClean="0">
              <a:solidFill>
                <a:schemeClr val="accent6"/>
              </a:solidFill>
            </a:endParaRPr>
          </a:p>
          <a:p>
            <a:pPr>
              <a:buFont typeface="Wingdings" panose="05000000000000000000" pitchFamily="2" charset="2"/>
              <a:buNone/>
              <a:defRPr/>
            </a:pPr>
            <a:endParaRPr lang="zh-CN" altLang="zh-CN" sz="2400" dirty="0" smtClean="0">
              <a:solidFill>
                <a:srgbClr val="000404"/>
              </a:solidFill>
              <a:latin typeface="Times New Roman" pitchFamily="18" charset="0"/>
              <a:cs typeface="Times New Roman" pitchFamily="18" charset="0"/>
            </a:endParaRPr>
          </a:p>
          <a:p>
            <a:pPr>
              <a:defRPr/>
            </a:pPr>
            <a:endParaRPr lang="zh-CN" altLang="en-US" sz="2400" dirty="0">
              <a:solidFill>
                <a:srgbClr val="000404"/>
              </a:solidFill>
              <a:latin typeface="Times New Roman" pitchFamily="18" charset="0"/>
              <a:cs typeface="Times New Roman" pitchFamily="18" charset="0"/>
            </a:endParaRPr>
          </a:p>
        </p:txBody>
      </p:sp>
      <p:sp>
        <p:nvSpPr>
          <p:cNvPr id="2048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97BA97-D186-4396-879A-0F092D4FC235}" type="slidenum">
              <a:rPr lang="en-US" altLang="zh-CN" sz="1400" smtClean="0"/>
              <a:pPr>
                <a:spcBef>
                  <a:spcPct val="0"/>
                </a:spcBef>
                <a:buClrTx/>
                <a:buSzTx/>
                <a:buFontTx/>
                <a:buNone/>
              </a:pPr>
              <a:t>21</a:t>
            </a:fld>
            <a:endParaRPr lang="en-US" altLang="zh-CN" sz="1400" smtClean="0"/>
          </a:p>
        </p:txBody>
      </p:sp>
      <p:graphicFrame>
        <p:nvGraphicFramePr>
          <p:cNvPr id="7" name="对象 6"/>
          <p:cNvGraphicFramePr>
            <a:graphicFrameLocks noChangeAspect="1"/>
          </p:cNvGraphicFramePr>
          <p:nvPr/>
        </p:nvGraphicFramePr>
        <p:xfrm>
          <a:off x="1439863" y="1650007"/>
          <a:ext cx="6345237" cy="4659313"/>
        </p:xfrm>
        <a:graphic>
          <a:graphicData uri="http://schemas.openxmlformats.org/presentationml/2006/ole">
            <mc:AlternateContent xmlns:mc="http://schemas.openxmlformats.org/markup-compatibility/2006">
              <mc:Choice xmlns:v="urn:schemas-microsoft-com:vml" Requires="v">
                <p:oleObj spid="_x0000_s48151" name="Equation" r:id="rId3" imgW="6324480" imgH="4952880" progId="Equation.DSMT4">
                  <p:embed/>
                </p:oleObj>
              </mc:Choice>
              <mc:Fallback>
                <p:oleObj name="Equation" r:id="rId3" imgW="6324480" imgH="4952880" progId="Equation.DSMT4">
                  <p:embed/>
                  <p:pic>
                    <p:nvPicPr>
                      <p:cNvPr id="0" name=""/>
                      <p:cNvPicPr>
                        <a:picLocks noChangeAspect="1" noChangeArrowheads="1"/>
                      </p:cNvPicPr>
                      <p:nvPr/>
                    </p:nvPicPr>
                    <p:blipFill>
                      <a:blip r:embed="rId4"/>
                      <a:srcRect/>
                      <a:stretch>
                        <a:fillRect/>
                      </a:stretch>
                    </p:blipFill>
                    <p:spPr bwMode="auto">
                      <a:xfrm>
                        <a:off x="1439863" y="1650007"/>
                        <a:ext cx="6345237" cy="465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7653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zh-CN" altLang="en-US" sz="4000" smtClean="0"/>
              <a:t>标准化变换</a:t>
            </a:r>
          </a:p>
        </p:txBody>
      </p:sp>
      <p:sp>
        <p:nvSpPr>
          <p:cNvPr id="18438" name="Rectangle 3"/>
          <p:cNvSpPr>
            <a:spLocks noGrp="1" noRot="1" noChangeArrowheads="1"/>
          </p:cNvSpPr>
          <p:nvPr>
            <p:ph type="body" idx="1"/>
          </p:nvPr>
        </p:nvSpPr>
        <p:spPr/>
        <p:txBody>
          <a:bodyPr/>
          <a:lstStyle/>
          <a:p>
            <a:pPr eaLnBrk="1" hangingPunct="1">
              <a:lnSpc>
                <a:spcPct val="80000"/>
              </a:lnSpc>
              <a:defRPr/>
            </a:pPr>
            <a:r>
              <a:rPr lang="zh-CN" altLang="en-US" sz="2800" dirty="0" smtClean="0">
                <a:solidFill>
                  <a:srgbClr val="000404"/>
                </a:solidFill>
              </a:rPr>
              <a:t>最常用的</a:t>
            </a:r>
            <a:r>
              <a:rPr lang="zh-CN" altLang="en-US" sz="2800" dirty="0" smtClean="0">
                <a:solidFill>
                  <a:schemeClr val="accent6"/>
                </a:solidFill>
              </a:rPr>
              <a:t>标准化变换</a:t>
            </a:r>
            <a:r>
              <a:rPr lang="zh-CN" altLang="en-US" sz="2800" dirty="0" smtClean="0">
                <a:solidFill>
                  <a:srgbClr val="000404"/>
                </a:solidFill>
              </a:rPr>
              <a:t>是令</a:t>
            </a:r>
            <a:endParaRPr lang="en-US" altLang="zh-CN" sz="2800" dirty="0" smtClean="0">
              <a:solidFill>
                <a:srgbClr val="000404"/>
              </a:solidFill>
            </a:endParaRPr>
          </a:p>
          <a:p>
            <a:pPr eaLnBrk="1" hangingPunct="1">
              <a:lnSpc>
                <a:spcPct val="80000"/>
              </a:lnSpc>
              <a:defRPr/>
            </a:pPr>
            <a:endParaRPr lang="zh-CN" altLang="en-US" sz="2800" dirty="0" smtClean="0">
              <a:solidFill>
                <a:srgbClr val="000404"/>
              </a:solidFill>
            </a:endParaRPr>
          </a:p>
          <a:p>
            <a:pPr eaLnBrk="1" hangingPunct="1">
              <a:lnSpc>
                <a:spcPct val="80000"/>
              </a:lnSpc>
              <a:buFont typeface="Wingdings" panose="05000000000000000000" pitchFamily="2" charset="2"/>
              <a:buNone/>
              <a:defRPr/>
            </a:pPr>
            <a:endParaRPr lang="zh-CN" altLang="en-US" sz="2800" dirty="0" smtClean="0">
              <a:solidFill>
                <a:srgbClr val="000404"/>
              </a:solidFill>
            </a:endParaRPr>
          </a:p>
          <a:p>
            <a:pPr eaLnBrk="1" hangingPunct="1">
              <a:lnSpc>
                <a:spcPct val="80000"/>
              </a:lnSpc>
              <a:defRPr/>
            </a:pPr>
            <a:endParaRPr lang="zh-CN" altLang="en-US" sz="2800" dirty="0" smtClean="0">
              <a:solidFill>
                <a:srgbClr val="000404"/>
              </a:solidFill>
            </a:endParaRPr>
          </a:p>
          <a:p>
            <a:pPr eaLnBrk="1" hangingPunct="1">
              <a:lnSpc>
                <a:spcPct val="80000"/>
              </a:lnSpc>
              <a:defRPr/>
            </a:pPr>
            <a:endParaRPr lang="zh-CN" altLang="en-US" sz="2800" dirty="0" smtClean="0">
              <a:solidFill>
                <a:srgbClr val="000404"/>
              </a:solidFill>
            </a:endParaRPr>
          </a:p>
          <a:p>
            <a:pPr eaLnBrk="1" hangingPunct="1">
              <a:lnSpc>
                <a:spcPct val="80000"/>
              </a:lnSpc>
              <a:buFont typeface="Wingdings" panose="05000000000000000000" pitchFamily="2" charset="2"/>
              <a:buNone/>
              <a:defRPr/>
            </a:pPr>
            <a:endParaRPr lang="zh-CN" altLang="en-US" sz="2800" dirty="0" smtClean="0">
              <a:solidFill>
                <a:srgbClr val="000404"/>
              </a:solidFill>
            </a:endParaRPr>
          </a:p>
          <a:p>
            <a:pPr eaLnBrk="1" hangingPunct="1">
              <a:lnSpc>
                <a:spcPct val="80000"/>
              </a:lnSpc>
              <a:buFont typeface="Wingdings" panose="05000000000000000000" pitchFamily="2" charset="2"/>
              <a:buNone/>
              <a:defRPr/>
            </a:pPr>
            <a:r>
              <a:rPr lang="en-US" altLang="zh-CN" sz="2800" dirty="0" smtClean="0">
                <a:solidFill>
                  <a:srgbClr val="000404"/>
                </a:solidFill>
              </a:rPr>
              <a:t>	</a:t>
            </a:r>
            <a:endParaRPr lang="zh-CN" altLang="en-US" sz="2800" dirty="0" smtClean="0">
              <a:solidFill>
                <a:srgbClr val="000404"/>
              </a:solidFill>
            </a:endParaRPr>
          </a:p>
        </p:txBody>
      </p:sp>
      <p:sp>
        <p:nvSpPr>
          <p:cNvPr id="266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662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2663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26631" name="Object 10"/>
          <p:cNvGraphicFramePr>
            <a:graphicFrameLocks noChangeAspect="1"/>
          </p:cNvGraphicFramePr>
          <p:nvPr/>
        </p:nvGraphicFramePr>
        <p:xfrm>
          <a:off x="2700338" y="2349500"/>
          <a:ext cx="3797300" cy="977900"/>
        </p:xfrm>
        <a:graphic>
          <a:graphicData uri="http://schemas.openxmlformats.org/presentationml/2006/ole">
            <mc:AlternateContent xmlns:mc="http://schemas.openxmlformats.org/markup-compatibility/2006">
              <mc:Choice xmlns:v="urn:schemas-microsoft-com:vml" Requires="v">
                <p:oleObj spid="_x0000_s26673" name="Equation" r:id="rId3" imgW="3797300" imgH="977900" progId="Equation.DSMT4">
                  <p:embed/>
                </p:oleObj>
              </mc:Choice>
              <mc:Fallback>
                <p:oleObj name="Equation" r:id="rId3" imgW="3797300" imgH="9779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349500"/>
                        <a:ext cx="37973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F4C76E-95E2-4288-8AFF-C83B9AADD78D}" type="slidenum">
              <a:rPr lang="en-US" altLang="zh-CN" sz="1400" smtClean="0"/>
              <a:pPr>
                <a:spcBef>
                  <a:spcPct val="0"/>
                </a:spcBef>
                <a:buClrTx/>
                <a:buSzTx/>
                <a:buFontTx/>
                <a:buNone/>
              </a:pPr>
              <a:t>22</a:t>
            </a:fld>
            <a:endParaRPr lang="en-US" altLang="zh-CN" sz="1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endParaRPr lang="zh-CN" altLang="zh-CN" smtClean="0"/>
          </a:p>
        </p:txBody>
      </p:sp>
      <p:sp>
        <p:nvSpPr>
          <p:cNvPr id="27651" name="Rectangle 3"/>
          <p:cNvSpPr>
            <a:spLocks noGrp="1" noRot="1" noChangeArrowheads="1"/>
          </p:cNvSpPr>
          <p:nvPr>
            <p:ph type="body" idx="1"/>
          </p:nvPr>
        </p:nvSpPr>
        <p:spPr/>
        <p:txBody>
          <a:bodyPr/>
          <a:lstStyle/>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r>
              <a:rPr lang="zh-CN" altLang="en-US" sz="2400" smtClean="0">
                <a:solidFill>
                  <a:srgbClr val="000404"/>
                </a:solidFill>
              </a:rPr>
              <a:t>可见，相关阵</a:t>
            </a:r>
            <a:r>
              <a:rPr lang="en-US" altLang="zh-CN" sz="2400" b="1" i="1" smtClean="0">
                <a:solidFill>
                  <a:srgbClr val="000808"/>
                </a:solidFill>
                <a:latin typeface="Times New Roman" panose="02020603050405020304" pitchFamily="18" charset="0"/>
                <a:cs typeface="Times New Roman" panose="02020603050405020304" pitchFamily="18" charset="0"/>
              </a:rPr>
              <a:t>R</a:t>
            </a:r>
            <a:r>
              <a:rPr lang="zh-CN" altLang="en-US" sz="2400" smtClean="0">
                <a:solidFill>
                  <a:srgbClr val="000404"/>
                </a:solidFill>
              </a:rPr>
              <a:t>也是一个非负定阵。</a:t>
            </a:r>
            <a:endParaRPr lang="zh-CN" altLang="zh-CN" sz="2400" smtClean="0"/>
          </a:p>
        </p:txBody>
      </p:sp>
      <p:graphicFrame>
        <p:nvGraphicFramePr>
          <p:cNvPr id="27652" name="Object 2"/>
          <p:cNvGraphicFramePr>
            <a:graphicFrameLocks noChangeAspect="1"/>
          </p:cNvGraphicFramePr>
          <p:nvPr/>
        </p:nvGraphicFramePr>
        <p:xfrm>
          <a:off x="1447800" y="723900"/>
          <a:ext cx="6248400" cy="3784600"/>
        </p:xfrm>
        <a:graphic>
          <a:graphicData uri="http://schemas.openxmlformats.org/presentationml/2006/ole">
            <mc:AlternateContent xmlns:mc="http://schemas.openxmlformats.org/markup-compatibility/2006">
              <mc:Choice xmlns:v="urn:schemas-microsoft-com:vml" Requires="v">
                <p:oleObj spid="_x0000_s27735" name="Equation" r:id="rId4" imgW="6248400" imgH="3784600" progId="Equation.DSMT4">
                  <p:embed/>
                </p:oleObj>
              </mc:Choice>
              <mc:Fallback>
                <p:oleObj name="Equation" r:id="rId4" imgW="6248400" imgH="3784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723900"/>
                        <a:ext cx="6248400" cy="378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3"/>
          <p:cNvGraphicFramePr>
            <a:graphicFrameLocks noChangeAspect="1"/>
          </p:cNvGraphicFramePr>
          <p:nvPr/>
        </p:nvGraphicFramePr>
        <p:xfrm>
          <a:off x="2124075" y="4640263"/>
          <a:ext cx="4991100" cy="1092200"/>
        </p:xfrm>
        <a:graphic>
          <a:graphicData uri="http://schemas.openxmlformats.org/presentationml/2006/ole">
            <mc:AlternateContent xmlns:mc="http://schemas.openxmlformats.org/markup-compatibility/2006">
              <mc:Choice xmlns:v="urn:schemas-microsoft-com:vml" Requires="v">
                <p:oleObj spid="_x0000_s27736" name="Equation" r:id="rId6" imgW="4991100" imgH="1092200" progId="Equation.DSMT4">
                  <p:embed/>
                </p:oleObj>
              </mc:Choice>
              <mc:Fallback>
                <p:oleObj name="Equation" r:id="rId6" imgW="4991100" imgH="1092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4640263"/>
                        <a:ext cx="49911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21E197-395B-494C-A8C4-5A343A9A6BE7}" type="slidenum">
              <a:rPr lang="en-US" altLang="zh-CN" sz="1400" smtClean="0"/>
              <a:pPr>
                <a:spcBef>
                  <a:spcPct val="0"/>
                </a:spcBef>
                <a:buClrTx/>
                <a:buSzTx/>
                <a:buFontTx/>
                <a:buNone/>
              </a:pPr>
              <a:t>23</a:t>
            </a:fld>
            <a:endParaRPr lang="en-US" altLang="zh-CN" sz="1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altLang="zh-CN" smtClean="0"/>
              <a:t>§2.3  </a:t>
            </a:r>
            <a:r>
              <a:rPr lang="zh-CN" altLang="en-US" smtClean="0"/>
              <a:t>欧氏距离和马氏距离</a:t>
            </a:r>
          </a:p>
        </p:txBody>
      </p:sp>
      <p:sp>
        <p:nvSpPr>
          <p:cNvPr id="29699" name="Rectangle 3"/>
          <p:cNvSpPr>
            <a:spLocks noGrp="1" noRot="1" noChangeArrowheads="1"/>
          </p:cNvSpPr>
          <p:nvPr>
            <p:ph type="body" idx="1"/>
          </p:nvPr>
        </p:nvSpPr>
        <p:spPr/>
        <p:txBody>
          <a:bodyPr/>
          <a:lstStyle/>
          <a:p>
            <a:pPr eaLnBrk="1" hangingPunct="1"/>
            <a:r>
              <a:rPr lang="zh-CN" altLang="en-US" smtClean="0">
                <a:solidFill>
                  <a:srgbClr val="000404"/>
                </a:solidFill>
              </a:rPr>
              <a:t>一、欧氏距离</a:t>
            </a:r>
          </a:p>
          <a:p>
            <a:pPr eaLnBrk="1" hangingPunct="1"/>
            <a:r>
              <a:rPr lang="zh-CN" altLang="en-US" smtClean="0">
                <a:solidFill>
                  <a:srgbClr val="000404"/>
                </a:solidFill>
              </a:rPr>
              <a:t>二、马氏距离</a:t>
            </a:r>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EB5B73B-48FC-4BD8-BC0D-D3C4B03A3A05}" type="slidenum">
              <a:rPr lang="en-US" altLang="zh-CN" sz="1400" smtClean="0"/>
              <a:pPr>
                <a:spcBef>
                  <a:spcPct val="0"/>
                </a:spcBef>
                <a:buClrTx/>
                <a:buSzTx/>
                <a:buFontTx/>
                <a:buNone/>
              </a:pPr>
              <a:t>24</a:t>
            </a:fld>
            <a:endParaRPr lang="en-US" altLang="zh-CN" sz="1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609600"/>
            <a:ext cx="8540750" cy="803275"/>
          </a:xfrm>
        </p:spPr>
        <p:txBody>
          <a:bodyPr/>
          <a:lstStyle/>
          <a:p>
            <a:pPr eaLnBrk="1" hangingPunct="1"/>
            <a:r>
              <a:rPr lang="zh-CN" altLang="en-US" sz="4000" smtClean="0"/>
              <a:t>一、欧氏距离</a:t>
            </a:r>
          </a:p>
        </p:txBody>
      </p:sp>
      <p:sp>
        <p:nvSpPr>
          <p:cNvPr id="19462" name="Rectangle 3"/>
          <p:cNvSpPr>
            <a:spLocks noGrp="1" noRot="1" noChangeArrowheads="1"/>
          </p:cNvSpPr>
          <p:nvPr>
            <p:ph type="body" idx="1"/>
          </p:nvPr>
        </p:nvSpPr>
        <p:spPr>
          <a:xfrm>
            <a:off x="301625" y="1484313"/>
            <a:ext cx="8540750" cy="4614862"/>
          </a:xfrm>
        </p:spPr>
        <p:txBody>
          <a:bodyPr/>
          <a:lstStyle/>
          <a:p>
            <a:pPr eaLnBrk="1" hangingPunct="1">
              <a:lnSpc>
                <a:spcPct val="150000"/>
              </a:lnSpc>
              <a:defRPr/>
            </a:pPr>
            <a:r>
              <a:rPr lang="en-US" altLang="zh-CN" sz="2800" dirty="0" smtClean="0"/>
              <a:t>                           </a:t>
            </a:r>
            <a:r>
              <a:rPr lang="zh-CN" altLang="en-US" sz="2800" dirty="0" smtClean="0">
                <a:solidFill>
                  <a:srgbClr val="000404"/>
                </a:solidFill>
              </a:rPr>
              <a:t>                             之间的</a:t>
            </a:r>
            <a:r>
              <a:rPr lang="zh-CN" altLang="en-US" sz="2800" dirty="0" smtClean="0">
                <a:solidFill>
                  <a:schemeClr val="accent6"/>
                </a:solidFill>
              </a:rPr>
              <a:t>欧氏距离</a:t>
            </a:r>
            <a:r>
              <a:rPr lang="zh-CN" altLang="en-US" sz="2800" dirty="0" smtClean="0">
                <a:solidFill>
                  <a:srgbClr val="000404"/>
                </a:solidFill>
              </a:rPr>
              <a:t>为</a:t>
            </a:r>
          </a:p>
          <a:p>
            <a:pPr eaLnBrk="1" hangingPunct="1">
              <a:defRPr/>
            </a:pPr>
            <a:endParaRPr lang="zh-CN" altLang="en-US" sz="2800" dirty="0" smtClean="0">
              <a:solidFill>
                <a:srgbClr val="000404"/>
              </a:solidFill>
            </a:endParaRPr>
          </a:p>
          <a:p>
            <a:pPr eaLnBrk="1" hangingPunct="1">
              <a:defRPr/>
            </a:pPr>
            <a:endParaRPr lang="zh-CN" altLang="en-US" sz="2800" dirty="0" smtClean="0">
              <a:solidFill>
                <a:srgbClr val="000404"/>
              </a:solidFill>
            </a:endParaRPr>
          </a:p>
          <a:p>
            <a:pPr eaLnBrk="1" hangingPunct="1">
              <a:defRPr/>
            </a:pPr>
            <a:r>
              <a:rPr lang="zh-CN" altLang="en-US" sz="2800" dirty="0" smtClean="0">
                <a:solidFill>
                  <a:srgbClr val="000404"/>
                </a:solidFill>
              </a:rPr>
              <a:t>平方欧氏距离为                         </a:t>
            </a:r>
          </a:p>
        </p:txBody>
      </p:sp>
      <p:sp>
        <p:nvSpPr>
          <p:cNvPr id="3072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3072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30726" name="Rectangle 8"/>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30727" name="Object 11"/>
          <p:cNvGraphicFramePr>
            <a:graphicFrameLocks noChangeAspect="1"/>
          </p:cNvGraphicFramePr>
          <p:nvPr/>
        </p:nvGraphicFramePr>
        <p:xfrm>
          <a:off x="755650" y="1484313"/>
          <a:ext cx="5549900" cy="736600"/>
        </p:xfrm>
        <a:graphic>
          <a:graphicData uri="http://schemas.openxmlformats.org/presentationml/2006/ole">
            <mc:AlternateContent xmlns:mc="http://schemas.openxmlformats.org/markup-compatibility/2006">
              <mc:Choice xmlns:v="urn:schemas-microsoft-com:vml" Requires="v">
                <p:oleObj spid="_x0000_s30851" name="Equation" r:id="rId3" imgW="5549900" imgH="736600" progId="Equation.DSMT4">
                  <p:embed/>
                </p:oleObj>
              </mc:Choice>
              <mc:Fallback>
                <p:oleObj name="Equation" r:id="rId3" imgW="5549900" imgH="7366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484313"/>
                        <a:ext cx="55499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12"/>
          <p:cNvGraphicFramePr>
            <a:graphicFrameLocks noChangeAspect="1"/>
          </p:cNvGraphicFramePr>
          <p:nvPr/>
        </p:nvGraphicFramePr>
        <p:xfrm>
          <a:off x="971550" y="2924175"/>
          <a:ext cx="7200900" cy="749300"/>
        </p:xfrm>
        <a:graphic>
          <a:graphicData uri="http://schemas.openxmlformats.org/presentationml/2006/ole">
            <mc:AlternateContent xmlns:mc="http://schemas.openxmlformats.org/markup-compatibility/2006">
              <mc:Choice xmlns:v="urn:schemas-microsoft-com:vml" Requires="v">
                <p:oleObj spid="_x0000_s30852" name="Equation" r:id="rId5" imgW="7200900" imgH="749300" progId="Equation.DSMT4">
                  <p:embed/>
                </p:oleObj>
              </mc:Choice>
              <mc:Fallback>
                <p:oleObj name="Equation" r:id="rId5" imgW="7200900" imgH="7493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924175"/>
                        <a:ext cx="72009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13"/>
          <p:cNvGraphicFramePr>
            <a:graphicFrameLocks noChangeAspect="1"/>
          </p:cNvGraphicFramePr>
          <p:nvPr/>
        </p:nvGraphicFramePr>
        <p:xfrm>
          <a:off x="1023938" y="4508500"/>
          <a:ext cx="7086600" cy="1397000"/>
        </p:xfrm>
        <a:graphic>
          <a:graphicData uri="http://schemas.openxmlformats.org/presentationml/2006/ole">
            <mc:AlternateContent xmlns:mc="http://schemas.openxmlformats.org/markup-compatibility/2006">
              <mc:Choice xmlns:v="urn:schemas-microsoft-com:vml" Requires="v">
                <p:oleObj spid="_x0000_s30853" name="Equation" r:id="rId7" imgW="7086600" imgH="1397000" progId="Equation.DSMT4">
                  <p:embed/>
                </p:oleObj>
              </mc:Choice>
              <mc:Fallback>
                <p:oleObj name="Equation" r:id="rId7" imgW="7086600" imgH="13970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3938" y="4508500"/>
                        <a:ext cx="7086600"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0"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63B5E5-51F8-48BF-AE20-C874F08DE7CA}" type="slidenum">
              <a:rPr lang="en-US" altLang="zh-CN" sz="1400" smtClean="0"/>
              <a:pPr>
                <a:spcBef>
                  <a:spcPct val="0"/>
                </a:spcBef>
                <a:buClrTx/>
                <a:buSzTx/>
                <a:buFontTx/>
                <a:buNone/>
              </a:pPr>
              <a:t>25</a:t>
            </a:fld>
            <a:endParaRPr lang="en-US" altLang="zh-CN" sz="1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250825" y="620713"/>
            <a:ext cx="8540750" cy="647700"/>
          </a:xfrm>
        </p:spPr>
        <p:txBody>
          <a:bodyPr/>
          <a:lstStyle/>
          <a:p>
            <a:pPr eaLnBrk="1" hangingPunct="1"/>
            <a:r>
              <a:rPr lang="zh-CN" altLang="en-US" sz="3600" smtClean="0"/>
              <a:t>不适合直接使用欧氏距离的例子</a:t>
            </a:r>
          </a:p>
        </p:txBody>
      </p:sp>
      <p:sp>
        <p:nvSpPr>
          <p:cNvPr id="31747" name="Rectangle 3"/>
          <p:cNvSpPr>
            <a:spLocks noGrp="1" noRot="1" noChangeArrowheads="1"/>
          </p:cNvSpPr>
          <p:nvPr>
            <p:ph type="body" idx="1"/>
          </p:nvPr>
        </p:nvSpPr>
        <p:spPr>
          <a:xfrm>
            <a:off x="301625" y="1341438"/>
            <a:ext cx="8540750" cy="4757737"/>
          </a:xfrm>
        </p:spPr>
        <p:txBody>
          <a:bodyPr/>
          <a:lstStyle/>
          <a:p>
            <a:pPr eaLnBrk="1" hangingPunct="1"/>
            <a:r>
              <a:rPr lang="zh-CN" altLang="en-US" sz="2400" smtClean="0">
                <a:solidFill>
                  <a:srgbClr val="000404"/>
                </a:solidFill>
              </a:rPr>
              <a:t>下面是各国家和地区男子径赛记录的数据（</a:t>
            </a:r>
            <a:r>
              <a:rPr lang="en-US" altLang="zh-CN" sz="2400" smtClean="0">
                <a:solidFill>
                  <a:srgbClr val="000404"/>
                </a:solidFill>
              </a:rPr>
              <a:t>1984</a:t>
            </a:r>
            <a:r>
              <a:rPr lang="zh-CN" altLang="en-US" sz="2400" smtClean="0">
                <a:solidFill>
                  <a:srgbClr val="000404"/>
                </a:solidFill>
              </a:rPr>
              <a:t>年）：</a:t>
            </a:r>
          </a:p>
        </p:txBody>
      </p:sp>
      <p:graphicFrame>
        <p:nvGraphicFramePr>
          <p:cNvPr id="6" name="表格 5"/>
          <p:cNvGraphicFramePr>
            <a:graphicFrameLocks noGrp="1"/>
          </p:cNvGraphicFramePr>
          <p:nvPr/>
        </p:nvGraphicFramePr>
        <p:xfrm>
          <a:off x="395288" y="1916113"/>
          <a:ext cx="8353422" cy="4392615"/>
        </p:xfrm>
        <a:graphic>
          <a:graphicData uri="http://schemas.openxmlformats.org/drawingml/2006/table">
            <a:tbl>
              <a:tblPr/>
              <a:tblGrid>
                <a:gridCol w="928158">
                  <a:extLst>
                    <a:ext uri="{9D8B030D-6E8A-4147-A177-3AD203B41FA5}">
                      <a16:colId xmlns:a16="http://schemas.microsoft.com/office/drawing/2014/main" val="20000"/>
                    </a:ext>
                  </a:extLst>
                </a:gridCol>
                <a:gridCol w="928158">
                  <a:extLst>
                    <a:ext uri="{9D8B030D-6E8A-4147-A177-3AD203B41FA5}">
                      <a16:colId xmlns:a16="http://schemas.microsoft.com/office/drawing/2014/main" val="20001"/>
                    </a:ext>
                  </a:extLst>
                </a:gridCol>
                <a:gridCol w="928158">
                  <a:extLst>
                    <a:ext uri="{9D8B030D-6E8A-4147-A177-3AD203B41FA5}">
                      <a16:colId xmlns:a16="http://schemas.microsoft.com/office/drawing/2014/main" val="20002"/>
                    </a:ext>
                  </a:extLst>
                </a:gridCol>
                <a:gridCol w="928158">
                  <a:extLst>
                    <a:ext uri="{9D8B030D-6E8A-4147-A177-3AD203B41FA5}">
                      <a16:colId xmlns:a16="http://schemas.microsoft.com/office/drawing/2014/main" val="20003"/>
                    </a:ext>
                  </a:extLst>
                </a:gridCol>
                <a:gridCol w="928158">
                  <a:extLst>
                    <a:ext uri="{9D8B030D-6E8A-4147-A177-3AD203B41FA5}">
                      <a16:colId xmlns:a16="http://schemas.microsoft.com/office/drawing/2014/main" val="20004"/>
                    </a:ext>
                  </a:extLst>
                </a:gridCol>
                <a:gridCol w="928158">
                  <a:extLst>
                    <a:ext uri="{9D8B030D-6E8A-4147-A177-3AD203B41FA5}">
                      <a16:colId xmlns:a16="http://schemas.microsoft.com/office/drawing/2014/main" val="20005"/>
                    </a:ext>
                  </a:extLst>
                </a:gridCol>
                <a:gridCol w="928158">
                  <a:extLst>
                    <a:ext uri="{9D8B030D-6E8A-4147-A177-3AD203B41FA5}">
                      <a16:colId xmlns:a16="http://schemas.microsoft.com/office/drawing/2014/main" val="20006"/>
                    </a:ext>
                  </a:extLst>
                </a:gridCol>
                <a:gridCol w="928158">
                  <a:extLst>
                    <a:ext uri="{9D8B030D-6E8A-4147-A177-3AD203B41FA5}">
                      <a16:colId xmlns:a16="http://schemas.microsoft.com/office/drawing/2014/main" val="20007"/>
                    </a:ext>
                  </a:extLst>
                </a:gridCol>
                <a:gridCol w="928158">
                  <a:extLst>
                    <a:ext uri="{9D8B030D-6E8A-4147-A177-3AD203B41FA5}">
                      <a16:colId xmlns:a16="http://schemas.microsoft.com/office/drawing/2014/main" val="20008"/>
                    </a:ext>
                  </a:extLst>
                </a:gridCol>
              </a:tblGrid>
              <a:tr h="639171">
                <a:tc>
                  <a:txBody>
                    <a:bodyPr/>
                    <a:lstStyle/>
                    <a:p>
                      <a:pPr algn="ctr">
                        <a:spcAft>
                          <a:spcPts val="0"/>
                        </a:spcAft>
                      </a:pPr>
                      <a:r>
                        <a:rPr lang="zh-CN" sz="1400" kern="100">
                          <a:solidFill>
                            <a:srgbClr val="000808"/>
                          </a:solidFill>
                          <a:latin typeface="Times New Roman"/>
                          <a:ea typeface="宋体"/>
                          <a:cs typeface="Times New Roman"/>
                        </a:rPr>
                        <a:t>国家和地区</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100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（秒）</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200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（秒）</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400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（秒）</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800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（分）</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1500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（分）</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5000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（分）</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Times New Roman"/>
                          <a:ea typeface="宋体"/>
                          <a:cs typeface="Times New Roman"/>
                        </a:rPr>
                        <a:t>10000</a:t>
                      </a:r>
                      <a:r>
                        <a:rPr lang="zh-CN" sz="1400" kern="100">
                          <a:solidFill>
                            <a:srgbClr val="000808"/>
                          </a:solidFill>
                          <a:latin typeface="Times New Roman"/>
                          <a:ea typeface="宋体"/>
                          <a:cs typeface="Times New Roman"/>
                        </a:rPr>
                        <a:t>米</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（分）</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solidFill>
                            <a:srgbClr val="000808"/>
                          </a:solidFill>
                          <a:latin typeface="Times New Roman"/>
                          <a:ea typeface="宋体"/>
                          <a:cs typeface="Times New Roman"/>
                        </a:rPr>
                        <a:t>马拉松</a:t>
                      </a:r>
                      <a:endParaRPr lang="zh-CN" sz="1400" kern="100">
                        <a:solidFill>
                          <a:srgbClr val="000808"/>
                        </a:solidFill>
                        <a:latin typeface="Calibri"/>
                        <a:ea typeface="宋体"/>
                        <a:cs typeface="Times New Roman"/>
                      </a:endParaRPr>
                    </a:p>
                    <a:p>
                      <a:pPr algn="ctr">
                        <a:spcAft>
                          <a:spcPts val="0"/>
                        </a:spcAft>
                      </a:pPr>
                      <a:r>
                        <a:rPr lang="zh-CN" sz="1400" kern="100">
                          <a:solidFill>
                            <a:srgbClr val="000808"/>
                          </a:solidFill>
                          <a:latin typeface="Times New Roman"/>
                          <a:ea typeface="宋体"/>
                          <a:cs typeface="Times New Roman"/>
                        </a:rPr>
                        <a:t>（分）</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2787">
                <a:tc>
                  <a:txBody>
                    <a:bodyPr/>
                    <a:lstStyle/>
                    <a:p>
                      <a:pPr algn="just">
                        <a:spcAft>
                          <a:spcPts val="0"/>
                        </a:spcAft>
                      </a:pPr>
                      <a:r>
                        <a:rPr lang="zh-CN" sz="1400" kern="100">
                          <a:solidFill>
                            <a:srgbClr val="000808"/>
                          </a:solidFill>
                          <a:latin typeface="Times New Roman"/>
                          <a:ea typeface="宋体"/>
                          <a:cs typeface="Times New Roman"/>
                        </a:rPr>
                        <a:t>阿根廷</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rgbClr val="000808"/>
                          </a:solidFill>
                          <a:latin typeface="Times New Roman"/>
                          <a:ea typeface="宋体"/>
                          <a:cs typeface="Times New Roman"/>
                        </a:rPr>
                        <a:t>10.39</a:t>
                      </a:r>
                      <a:endParaRPr lang="zh-CN" sz="1400" kern="100" dirty="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20.81</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46.84</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1.81</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3.7</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14.04</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29.36</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808"/>
                          </a:solidFill>
                          <a:latin typeface="Times New Roman"/>
                          <a:ea typeface="宋体"/>
                          <a:cs typeface="Times New Roman"/>
                        </a:rPr>
                        <a:t>137.72</a:t>
                      </a:r>
                      <a:endParaRPr lang="zh-CN" sz="1400" kern="100">
                        <a:solidFill>
                          <a:srgbClr val="000808"/>
                        </a:solidFill>
                        <a:latin typeface="Calibri"/>
                        <a:ea typeface="宋体"/>
                        <a:cs typeface="Times New Roman"/>
                      </a:endParaRPr>
                    </a:p>
                  </a:txBody>
                  <a:tcPr marL="8255" marR="8255" marT="8255"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2787">
                <a:tc>
                  <a:txBody>
                    <a:bodyPr/>
                    <a:lstStyle/>
                    <a:p>
                      <a:pPr algn="just">
                        <a:spcAft>
                          <a:spcPts val="0"/>
                        </a:spcAft>
                      </a:pPr>
                      <a:r>
                        <a:rPr lang="zh-CN" sz="1400" kern="100">
                          <a:solidFill>
                            <a:srgbClr val="000808"/>
                          </a:solidFill>
                          <a:latin typeface="Times New Roman"/>
                          <a:ea typeface="宋体"/>
                          <a:cs typeface="Times New Roman"/>
                        </a:rPr>
                        <a:t>澳大利亚</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10.31</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20.06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44.84</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1.74</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3.57</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13.28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27.66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128.3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2"/>
                  </a:ext>
                </a:extLst>
              </a:tr>
              <a:tr h="312787">
                <a:tc>
                  <a:txBody>
                    <a:bodyPr/>
                    <a:lstStyle/>
                    <a:p>
                      <a:pPr algn="just">
                        <a:spcAft>
                          <a:spcPts val="0"/>
                        </a:spcAft>
                      </a:pPr>
                      <a:r>
                        <a:rPr lang="zh-CN" sz="1400" kern="100">
                          <a:solidFill>
                            <a:srgbClr val="000808"/>
                          </a:solidFill>
                          <a:latin typeface="Times New Roman"/>
                          <a:ea typeface="宋体"/>
                          <a:cs typeface="Times New Roman"/>
                        </a:rPr>
                        <a:t>奥地利</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10.44</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20.81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46.82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1.79</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13.26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27.72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135.9</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3"/>
                  </a:ext>
                </a:extLst>
              </a:tr>
              <a:tr h="312787">
                <a:tc>
                  <a:txBody>
                    <a:bodyPr/>
                    <a:lstStyle/>
                    <a:p>
                      <a:pPr algn="just">
                        <a:spcAft>
                          <a:spcPts val="0"/>
                        </a:spcAft>
                      </a:pPr>
                      <a:r>
                        <a:rPr lang="zh-CN" sz="1400" kern="100">
                          <a:solidFill>
                            <a:srgbClr val="000808"/>
                          </a:solidFill>
                          <a:latin typeface="Times New Roman"/>
                          <a:ea typeface="宋体"/>
                          <a:cs typeface="Times New Roman"/>
                        </a:rPr>
                        <a:t>比利时</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10.34</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20.68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45.04</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1.73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13.22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27.45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129.95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4"/>
                  </a:ext>
                </a:extLst>
              </a:tr>
              <a:tr h="312787">
                <a:tc>
                  <a:txBody>
                    <a:bodyPr/>
                    <a:lstStyle/>
                    <a:p>
                      <a:pPr algn="just">
                        <a:spcAft>
                          <a:spcPts val="0"/>
                        </a:spcAft>
                      </a:pPr>
                      <a:r>
                        <a:rPr lang="zh-CN" sz="1400" kern="100">
                          <a:solidFill>
                            <a:srgbClr val="000808"/>
                          </a:solidFill>
                          <a:latin typeface="Times New Roman"/>
                          <a:ea typeface="宋体"/>
                          <a:cs typeface="Times New Roman"/>
                        </a:rPr>
                        <a:t>百慕大</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10.28</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20.58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45.91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3.75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14.68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30.55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146.62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5"/>
                  </a:ext>
                </a:extLst>
              </a:tr>
              <a:tr h="312787">
                <a:tc>
                  <a:txBody>
                    <a:bodyPr/>
                    <a:lstStyle/>
                    <a:p>
                      <a:pPr algn="just">
                        <a:spcAft>
                          <a:spcPts val="0"/>
                        </a:spcAft>
                      </a:pPr>
                      <a:r>
                        <a:rPr lang="zh-CN" sz="1400" kern="100">
                          <a:solidFill>
                            <a:srgbClr val="000808"/>
                          </a:solidFill>
                          <a:latin typeface="Times New Roman"/>
                          <a:ea typeface="宋体"/>
                          <a:cs typeface="Times New Roman"/>
                        </a:rPr>
                        <a:t>巴西</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10.22</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20.43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45.21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1.73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3.66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13.62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28.62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133.13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6"/>
                  </a:ext>
                </a:extLst>
              </a:tr>
              <a:tr h="312787">
                <a:tc>
                  <a:txBody>
                    <a:bodyPr/>
                    <a:lstStyle/>
                    <a:p>
                      <a:pPr algn="just">
                        <a:spcAft>
                          <a:spcPts val="0"/>
                        </a:spcAft>
                      </a:pPr>
                      <a:r>
                        <a:rPr lang="zh-CN" sz="1400" kern="100">
                          <a:solidFill>
                            <a:srgbClr val="000808"/>
                          </a:solidFill>
                          <a:latin typeface="Times New Roman"/>
                          <a:ea typeface="宋体"/>
                          <a:cs typeface="Times New Roman"/>
                        </a:rPr>
                        <a:t>缅甸</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10.64</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21.52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48.3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3.85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14.45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30.28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139.95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7"/>
                  </a:ext>
                </a:extLst>
              </a:tr>
              <a:tr h="312787">
                <a:tc>
                  <a:txBody>
                    <a:bodyPr/>
                    <a:lstStyle/>
                    <a:p>
                      <a:pPr algn="just">
                        <a:spcAft>
                          <a:spcPts val="0"/>
                        </a:spcAft>
                      </a:pPr>
                      <a:r>
                        <a:rPr lang="zh-CN" sz="1400" kern="100">
                          <a:solidFill>
                            <a:srgbClr val="000808"/>
                          </a:solidFill>
                          <a:latin typeface="Times New Roman"/>
                          <a:ea typeface="宋体"/>
                          <a:cs typeface="Times New Roman"/>
                        </a:rPr>
                        <a:t>加拿大</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10.17</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20.22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45.68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1.76</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3.63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13.55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28.09</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130.15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8"/>
                  </a:ext>
                </a:extLst>
              </a:tr>
              <a:tr h="312787">
                <a:tc>
                  <a:txBody>
                    <a:bodyPr/>
                    <a:lstStyle/>
                    <a:p>
                      <a:pPr algn="just">
                        <a:spcAft>
                          <a:spcPts val="0"/>
                        </a:spcAft>
                      </a:pPr>
                      <a:r>
                        <a:rPr lang="zh-CN" sz="1400" kern="100">
                          <a:solidFill>
                            <a:srgbClr val="000808"/>
                          </a:solidFill>
                          <a:latin typeface="Times New Roman"/>
                          <a:ea typeface="宋体"/>
                          <a:cs typeface="Times New Roman"/>
                        </a:rPr>
                        <a:t>智利</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10.34</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20.8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46.2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1.79</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3.71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13.61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29.3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134.03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09"/>
                  </a:ext>
                </a:extLst>
              </a:tr>
              <a:tr h="312787">
                <a:tc>
                  <a:txBody>
                    <a:bodyPr/>
                    <a:lstStyle/>
                    <a:p>
                      <a:pPr algn="just">
                        <a:spcAft>
                          <a:spcPts val="0"/>
                        </a:spcAft>
                      </a:pPr>
                      <a:r>
                        <a:rPr lang="zh-CN" sz="1400" kern="100">
                          <a:solidFill>
                            <a:srgbClr val="000808"/>
                          </a:solidFill>
                          <a:latin typeface="Times New Roman"/>
                          <a:ea typeface="宋体"/>
                          <a:cs typeface="Times New Roman"/>
                        </a:rPr>
                        <a:t>中国</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10.51</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21.04</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47.3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1.81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3.73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13.9</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29.13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133.53</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10"/>
                  </a:ext>
                </a:extLst>
              </a:tr>
              <a:tr h="312787">
                <a:tc>
                  <a:txBody>
                    <a:bodyPr/>
                    <a:lstStyle/>
                    <a:p>
                      <a:pPr algn="just">
                        <a:spcAft>
                          <a:spcPts val="0"/>
                        </a:spcAft>
                      </a:pPr>
                      <a:r>
                        <a:rPr lang="zh-CN" sz="1400" kern="100">
                          <a:solidFill>
                            <a:srgbClr val="000808"/>
                          </a:solidFill>
                          <a:latin typeface="Times New Roman"/>
                          <a:ea typeface="宋体"/>
                          <a:cs typeface="Times New Roman"/>
                        </a:rPr>
                        <a:t>哥伦比亚</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10.43</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21.05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46.1</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1.82</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3.74</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13.49</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27.88</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tc>
                  <a:txBody>
                    <a:bodyPr/>
                    <a:lstStyle/>
                    <a:p>
                      <a:pPr algn="ctr">
                        <a:spcAft>
                          <a:spcPts val="0"/>
                        </a:spcAft>
                      </a:pPr>
                      <a:r>
                        <a:rPr lang="en-US" sz="1400" kern="100">
                          <a:solidFill>
                            <a:srgbClr val="000808"/>
                          </a:solidFill>
                          <a:latin typeface="Times New Roman"/>
                          <a:ea typeface="宋体"/>
                          <a:cs typeface="Times New Roman"/>
                        </a:rPr>
                        <a:t>131.35</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a:noFill/>
                    </a:lnB>
                  </a:tcPr>
                </a:tc>
                <a:extLst>
                  <a:ext uri="{0D108BD9-81ED-4DB2-BD59-A6C34878D82A}">
                    <a16:rowId xmlns:a16="http://schemas.microsoft.com/office/drawing/2014/main" val="10011"/>
                  </a:ext>
                </a:extLst>
              </a:tr>
              <a:tr h="312787">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solidFill>
                            <a:srgbClr val="000808"/>
                          </a:solidFill>
                          <a:latin typeface="Cambria Math"/>
                          <a:ea typeface="宋体"/>
                          <a:cs typeface="Times New Roman"/>
                        </a:rPr>
                        <a:t>⋮</a:t>
                      </a:r>
                      <a:endParaRPr lang="zh-CN" sz="1400" kern="10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Cambria Math"/>
                          <a:ea typeface="宋体"/>
                          <a:cs typeface="Times New Roman"/>
                        </a:rPr>
                        <a:t>⋮</a:t>
                      </a:r>
                      <a:endParaRPr lang="zh-CN" sz="1400" kern="100" dirty="0">
                        <a:solidFill>
                          <a:srgbClr val="000808"/>
                        </a:solidFill>
                        <a:latin typeface="Calibri"/>
                        <a:ea typeface="宋体"/>
                        <a:cs typeface="Times New Roman"/>
                      </a:endParaRPr>
                    </a:p>
                  </a:txBody>
                  <a:tcPr marL="8255" marR="8255" marT="825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3187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EB3F8F-AB98-4066-BDFD-C43A8BB6FDA1}" type="slidenum">
              <a:rPr lang="en-US" altLang="zh-CN" sz="1400" smtClean="0"/>
              <a:pPr>
                <a:spcBef>
                  <a:spcPct val="0"/>
                </a:spcBef>
                <a:buClrTx/>
                <a:buSzTx/>
                <a:buFontTx/>
                <a:buNone/>
              </a:pPr>
              <a:t>26</a:t>
            </a:fld>
            <a:endParaRPr lang="en-US" altLang="zh-CN" sz="1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301625" y="609600"/>
            <a:ext cx="8540750" cy="803275"/>
          </a:xfrm>
        </p:spPr>
        <p:txBody>
          <a:bodyPr/>
          <a:lstStyle/>
          <a:p>
            <a:pPr eaLnBrk="1" hangingPunct="1"/>
            <a:endParaRPr lang="zh-CN" altLang="zh-CN" smtClean="0"/>
          </a:p>
        </p:txBody>
      </p:sp>
      <p:sp>
        <p:nvSpPr>
          <p:cNvPr id="32771" name="Rectangle 3"/>
          <p:cNvSpPr>
            <a:spLocks noGrp="1" noRot="1" noChangeArrowheads="1"/>
          </p:cNvSpPr>
          <p:nvPr>
            <p:ph type="body" idx="1"/>
          </p:nvPr>
        </p:nvSpPr>
        <p:spPr>
          <a:xfrm>
            <a:off x="301625" y="1484313"/>
            <a:ext cx="8540750" cy="4614862"/>
          </a:xfrm>
        </p:spPr>
        <p:txBody>
          <a:bodyPr/>
          <a:lstStyle/>
          <a:p>
            <a:pPr eaLnBrk="1" hangingPunct="1"/>
            <a:endParaRPr lang="en-US" altLang="zh-CN" sz="2800" smtClean="0">
              <a:solidFill>
                <a:srgbClr val="000404"/>
              </a:solidFill>
            </a:endParaRPr>
          </a:p>
          <a:p>
            <a:pPr eaLnBrk="1" hangingPunct="1"/>
            <a:endParaRPr lang="en-US" altLang="zh-CN" sz="2800" smtClean="0">
              <a:solidFill>
                <a:srgbClr val="000404"/>
              </a:solidFill>
            </a:endParaRPr>
          </a:p>
          <a:p>
            <a:pPr eaLnBrk="1" hangingPunct="1"/>
            <a:endParaRPr lang="en-US" altLang="zh-CN" sz="2800" smtClean="0">
              <a:solidFill>
                <a:srgbClr val="000404"/>
              </a:solidFill>
            </a:endParaRPr>
          </a:p>
          <a:p>
            <a:pPr eaLnBrk="1" hangingPunct="1"/>
            <a:endParaRPr lang="en-US" altLang="zh-CN" sz="2800" smtClean="0">
              <a:solidFill>
                <a:srgbClr val="000404"/>
              </a:solidFill>
            </a:endParaRPr>
          </a:p>
          <a:p>
            <a:pPr eaLnBrk="1" hangingPunct="1"/>
            <a:endParaRPr lang="en-US" altLang="zh-CN" sz="2800" smtClean="0">
              <a:solidFill>
                <a:srgbClr val="000404"/>
              </a:solidFill>
            </a:endParaRPr>
          </a:p>
          <a:p>
            <a:pPr eaLnBrk="1" hangingPunct="1"/>
            <a:r>
              <a:rPr lang="zh-CN" altLang="en-US" sz="2800" smtClean="0">
                <a:solidFill>
                  <a:srgbClr val="000404"/>
                </a:solidFill>
              </a:rPr>
              <a:t>即使单位全相同，但如果各分量的变异性差异很大，则变异性大的分量在欧氏距离的平方和中起着决定性的作用，而变异性小的分量却几乎不起什么作用。</a:t>
            </a:r>
          </a:p>
        </p:txBody>
      </p:sp>
      <p:sp>
        <p:nvSpPr>
          <p:cNvPr id="3277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3277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32774" name="Rectangle 7"/>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32775" name="Object 3"/>
          <p:cNvGraphicFramePr>
            <a:graphicFrameLocks noChangeAspect="1"/>
          </p:cNvGraphicFramePr>
          <p:nvPr/>
        </p:nvGraphicFramePr>
        <p:xfrm>
          <a:off x="717550" y="819150"/>
          <a:ext cx="7721600" cy="2819400"/>
        </p:xfrm>
        <a:graphic>
          <a:graphicData uri="http://schemas.openxmlformats.org/presentationml/2006/ole">
            <mc:AlternateContent xmlns:mc="http://schemas.openxmlformats.org/markup-compatibility/2006">
              <mc:Choice xmlns:v="urn:schemas-microsoft-com:vml" Requires="v">
                <p:oleObj spid="_x0000_s32819" name="Equation" r:id="rId4" imgW="7721600" imgH="2819400" progId="Equation.DSMT4">
                  <p:embed/>
                </p:oleObj>
              </mc:Choice>
              <mc:Fallback>
                <p:oleObj name="Equation" r:id="rId4" imgW="7721600" imgH="2819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819150"/>
                        <a:ext cx="7721600"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6" name="矩形 8"/>
          <p:cNvSpPr>
            <a:spLocks noChangeArrowheads="1"/>
          </p:cNvSpPr>
          <p:nvPr/>
        </p:nvSpPr>
        <p:spPr bwMode="auto">
          <a:xfrm>
            <a:off x="454025" y="2393950"/>
            <a:ext cx="16557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800">
                <a:solidFill>
                  <a:srgbClr val="C00000"/>
                </a:solidFill>
              </a:rPr>
              <a:t>平均</a:t>
            </a:r>
            <a:r>
              <a:rPr lang="zh-CN" altLang="en-US" sz="2800">
                <a:solidFill>
                  <a:srgbClr val="C00000"/>
                </a:solidFill>
              </a:rPr>
              <a:t>大小</a:t>
            </a:r>
          </a:p>
        </p:txBody>
      </p:sp>
      <p:sp>
        <p:nvSpPr>
          <p:cNvPr id="32777" name="矩形 9"/>
          <p:cNvSpPr>
            <a:spLocks noChangeArrowheads="1"/>
          </p:cNvSpPr>
          <p:nvPr/>
        </p:nvSpPr>
        <p:spPr bwMode="auto">
          <a:xfrm>
            <a:off x="827088" y="3114675"/>
            <a:ext cx="107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C00000"/>
                </a:solidFill>
              </a:rPr>
              <a:t>等于</a:t>
            </a:r>
          </a:p>
        </p:txBody>
      </p:sp>
      <p:sp>
        <p:nvSpPr>
          <p:cNvPr id="3277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539B08-0FAD-4E5C-9CBD-356560028235}" type="slidenum">
              <a:rPr lang="en-US" altLang="zh-CN" sz="1400" smtClean="0"/>
              <a:pPr>
                <a:spcBef>
                  <a:spcPct val="0"/>
                </a:spcBef>
                <a:buClrTx/>
                <a:buSzTx/>
                <a:buFontTx/>
                <a:buNone/>
              </a:pPr>
              <a:t>27</a:t>
            </a:fld>
            <a:endParaRPr lang="en-US" altLang="zh-CN" sz="1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549275"/>
            <a:ext cx="8540750" cy="60325"/>
          </a:xfrm>
        </p:spPr>
        <p:txBody>
          <a:bodyPr/>
          <a:lstStyle/>
          <a:p>
            <a:pPr eaLnBrk="1" hangingPunct="1"/>
            <a:endParaRPr lang="zh-CN" altLang="en-US" sz="4000" smtClean="0"/>
          </a:p>
        </p:txBody>
      </p:sp>
      <p:sp>
        <p:nvSpPr>
          <p:cNvPr id="34819" name="Rectangle 3"/>
          <p:cNvSpPr>
            <a:spLocks noGrp="1" noRot="1" noChangeArrowheads="1"/>
          </p:cNvSpPr>
          <p:nvPr>
            <p:ph type="body" idx="1"/>
          </p:nvPr>
        </p:nvSpPr>
        <p:spPr>
          <a:xfrm>
            <a:off x="301625" y="609600"/>
            <a:ext cx="8540750" cy="5489575"/>
          </a:xfrm>
        </p:spPr>
        <p:txBody>
          <a:bodyPr/>
          <a:lstStyle/>
          <a:p>
            <a:pPr eaLnBrk="1" hangingPunct="1"/>
            <a:r>
              <a:rPr lang="zh-CN" altLang="en-US" sz="2400" dirty="0" smtClean="0">
                <a:solidFill>
                  <a:srgbClr val="000404"/>
                </a:solidFill>
              </a:rPr>
              <a:t>图中两个外点哪个更离群？</a:t>
            </a:r>
            <a:endParaRPr lang="en-US" altLang="zh-CN" sz="2400" dirty="0" smtClean="0">
              <a:solidFill>
                <a:srgbClr val="000404"/>
              </a:solidFill>
            </a:endParaRPr>
          </a:p>
          <a:p>
            <a:pPr eaLnBrk="1" hangingPunct="1"/>
            <a:endParaRPr lang="en-US" altLang="zh-CN" sz="2400" dirty="0" smtClean="0">
              <a:solidFill>
                <a:srgbClr val="000404"/>
              </a:solidFill>
            </a:endParaRPr>
          </a:p>
          <a:p>
            <a:pPr eaLnBrk="1" hangingPunct="1"/>
            <a:endParaRPr lang="en-US" altLang="zh-CN" sz="2400" dirty="0" smtClean="0">
              <a:solidFill>
                <a:srgbClr val="000404"/>
              </a:solidFill>
            </a:endParaRPr>
          </a:p>
          <a:p>
            <a:pPr eaLnBrk="1" hangingPunct="1"/>
            <a:endParaRPr lang="en-US" altLang="zh-CN" sz="2400" dirty="0" smtClean="0">
              <a:solidFill>
                <a:srgbClr val="000404"/>
              </a:solidFill>
            </a:endParaRPr>
          </a:p>
          <a:p>
            <a:pPr eaLnBrk="1" hangingPunct="1"/>
            <a:endParaRPr lang="en-US" altLang="zh-CN" sz="2400" dirty="0" smtClean="0">
              <a:solidFill>
                <a:srgbClr val="000404"/>
              </a:solidFill>
            </a:endParaRPr>
          </a:p>
          <a:p>
            <a:pPr eaLnBrk="1" hangingPunct="1"/>
            <a:endParaRPr lang="en-US" altLang="zh-CN" sz="2400" dirty="0" smtClean="0">
              <a:solidFill>
                <a:srgbClr val="000404"/>
              </a:solidFill>
            </a:endParaRPr>
          </a:p>
          <a:p>
            <a:pPr eaLnBrk="1" hangingPunct="1"/>
            <a:r>
              <a:rPr lang="zh-CN" altLang="en-US" sz="2400" dirty="0" smtClean="0">
                <a:solidFill>
                  <a:srgbClr val="000404"/>
                </a:solidFill>
              </a:rPr>
              <a:t>在实际应用中，为了消除单位的影响和均等地对待每一分量，我们常须先对各分量作标准化变换，然后再计算欧氏距离。</a:t>
            </a:r>
            <a:endParaRPr lang="en-US" altLang="zh-CN" sz="2400" dirty="0" smtClean="0">
              <a:solidFill>
                <a:srgbClr val="000404"/>
              </a:solidFill>
            </a:endParaRPr>
          </a:p>
          <a:p>
            <a:pPr eaLnBrk="1" hangingPunct="1"/>
            <a:r>
              <a:rPr lang="zh-CN" altLang="en-US" sz="2400" dirty="0" smtClean="0">
                <a:solidFill>
                  <a:srgbClr val="000404"/>
                </a:solidFill>
              </a:rPr>
              <a:t>令</a:t>
            </a:r>
            <a:r>
              <a:rPr lang="en-US" altLang="zh-CN" sz="2400" dirty="0" smtClean="0">
                <a:solidFill>
                  <a:srgbClr val="000404"/>
                </a:solidFill>
              </a:rPr>
              <a:t>		 </a:t>
            </a:r>
            <a:r>
              <a:rPr lang="zh-CN" altLang="en-US" sz="2400" dirty="0" smtClean="0">
                <a:solidFill>
                  <a:srgbClr val="000404"/>
                </a:solidFill>
              </a:rPr>
              <a:t>                                               ，则</a:t>
            </a:r>
            <a:endParaRPr lang="en-US" altLang="zh-CN" sz="2400" dirty="0" smtClean="0">
              <a:solidFill>
                <a:srgbClr val="000404"/>
              </a:solidFill>
            </a:endParaRPr>
          </a:p>
          <a:p>
            <a:pPr eaLnBrk="1" hangingPunct="1"/>
            <a:endParaRPr lang="en-US" altLang="zh-CN" sz="2400" dirty="0">
              <a:solidFill>
                <a:srgbClr val="000404"/>
              </a:solidFill>
            </a:endParaRPr>
          </a:p>
          <a:p>
            <a:pPr eaLnBrk="1" hangingPunct="1"/>
            <a:endParaRPr lang="en-US" altLang="zh-CN" sz="2400" dirty="0" smtClean="0">
              <a:solidFill>
                <a:srgbClr val="000404"/>
              </a:solidFill>
            </a:endParaRPr>
          </a:p>
          <a:p>
            <a:pPr eaLnBrk="1" hangingPunct="1"/>
            <a:r>
              <a:rPr lang="zh-CN" altLang="en-US" sz="2400" dirty="0">
                <a:solidFill>
                  <a:srgbClr val="000404"/>
                </a:solidFill>
                <a:latin typeface="Times New Roman" panose="02020603050405020304" pitchFamily="18" charset="0"/>
                <a:cs typeface="Times New Roman" panose="02020603050405020304" pitchFamily="18" charset="0"/>
              </a:rPr>
              <a:t>由于   </a:t>
            </a:r>
            <a:r>
              <a:rPr lang="en-US" altLang="zh-CN" sz="2400" dirty="0">
                <a:solidFill>
                  <a:srgbClr val="000404"/>
                </a:solidFill>
                <a:latin typeface="Times New Roman" panose="02020603050405020304" pitchFamily="18" charset="0"/>
                <a:cs typeface="Times New Roman" panose="02020603050405020304" pitchFamily="18" charset="0"/>
              </a:rPr>
              <a:t>	</a:t>
            </a:r>
            <a:r>
              <a:rPr lang="zh-CN" altLang="en-US" sz="2400" dirty="0">
                <a:solidFill>
                  <a:srgbClr val="000404"/>
                </a:solidFill>
                <a:latin typeface="Times New Roman" panose="02020603050405020304" pitchFamily="18" charset="0"/>
                <a:cs typeface="Times New Roman" panose="02020603050405020304" pitchFamily="18" charset="0"/>
              </a:rPr>
              <a:t>                                        </a:t>
            </a:r>
            <a:r>
              <a:rPr lang="zh-CN" altLang="en-US" sz="2400" dirty="0" smtClean="0">
                <a:solidFill>
                  <a:srgbClr val="000404"/>
                </a:solidFill>
                <a:latin typeface="Times New Roman" panose="02020603050405020304" pitchFamily="18" charset="0"/>
                <a:cs typeface="Times New Roman" panose="02020603050405020304" pitchFamily="18" charset="0"/>
              </a:rPr>
              <a:t>，</a:t>
            </a:r>
            <a:r>
              <a:rPr lang="zh-CN" altLang="en-US" sz="2400" dirty="0">
                <a:solidFill>
                  <a:srgbClr val="000404"/>
                </a:solidFill>
                <a:latin typeface="Times New Roman" panose="02020603050405020304" pitchFamily="18" charset="0"/>
                <a:cs typeface="Times New Roman" panose="02020603050405020304" pitchFamily="18" charset="0"/>
              </a:rPr>
              <a:t>故平方和中各分量所起的平均作用都一样。</a:t>
            </a:r>
            <a:endParaRPr lang="en-US" altLang="zh-CN" sz="2400" dirty="0">
              <a:solidFill>
                <a:srgbClr val="000404"/>
              </a:solidFill>
              <a:latin typeface="Times New Roman" panose="02020603050405020304" pitchFamily="18" charset="0"/>
              <a:cs typeface="Times New Roman" panose="02020603050405020304" pitchFamily="18" charset="0"/>
            </a:endParaRPr>
          </a:p>
          <a:p>
            <a:pPr eaLnBrk="1" hangingPunct="1"/>
            <a:endParaRPr lang="zh-CN" altLang="en-US" sz="2400" dirty="0" smtClean="0">
              <a:solidFill>
                <a:srgbClr val="000404"/>
              </a:solidFill>
            </a:endParaRPr>
          </a:p>
        </p:txBody>
      </p:sp>
      <p:graphicFrame>
        <p:nvGraphicFramePr>
          <p:cNvPr id="34820" name="Object 4"/>
          <p:cNvGraphicFramePr>
            <a:graphicFrameLocks noChangeAspect="1"/>
          </p:cNvGraphicFramePr>
          <p:nvPr/>
        </p:nvGraphicFramePr>
        <p:xfrm>
          <a:off x="1043608" y="3933056"/>
          <a:ext cx="5207000" cy="850900"/>
        </p:xfrm>
        <a:graphic>
          <a:graphicData uri="http://schemas.openxmlformats.org/presentationml/2006/ole">
            <mc:AlternateContent xmlns:mc="http://schemas.openxmlformats.org/markup-compatibility/2006">
              <mc:Choice xmlns:v="urn:schemas-microsoft-com:vml" Requires="v">
                <p:oleObj spid="_x0000_s49202" name="Equation" r:id="rId3" imgW="5206680" imgH="850680" progId="Equation.DSMT4">
                  <p:embed/>
                </p:oleObj>
              </mc:Choice>
              <mc:Fallback>
                <p:oleObj name="Equation" r:id="rId3" imgW="5206680" imgH="850680" progId="Equation.DSMT4">
                  <p:embed/>
                  <p:pic>
                    <p:nvPicPr>
                      <p:cNvPr id="0" name=""/>
                      <p:cNvPicPr>
                        <a:picLocks noChangeAspect="1" noChangeArrowheads="1"/>
                      </p:cNvPicPr>
                      <p:nvPr/>
                    </p:nvPicPr>
                    <p:blipFill>
                      <a:blip r:embed="rId4"/>
                      <a:srcRect/>
                      <a:stretch>
                        <a:fillRect/>
                      </a:stretch>
                    </p:blipFill>
                    <p:spPr bwMode="auto">
                      <a:xfrm>
                        <a:off x="1043608" y="3933056"/>
                        <a:ext cx="5207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5"/>
          <p:cNvGraphicFramePr>
            <a:graphicFrameLocks noChangeAspect="1"/>
          </p:cNvGraphicFramePr>
          <p:nvPr/>
        </p:nvGraphicFramePr>
        <p:xfrm>
          <a:off x="2663825" y="4725144"/>
          <a:ext cx="4000500" cy="546100"/>
        </p:xfrm>
        <a:graphic>
          <a:graphicData uri="http://schemas.openxmlformats.org/presentationml/2006/ole">
            <mc:AlternateContent xmlns:mc="http://schemas.openxmlformats.org/markup-compatibility/2006">
              <mc:Choice xmlns:v="urn:schemas-microsoft-com:vml" Requires="v">
                <p:oleObj spid="_x0000_s49203" name="Equation" r:id="rId5" imgW="4000320" imgH="545760" progId="Equation.DSMT4">
                  <p:embed/>
                </p:oleObj>
              </mc:Choice>
              <mc:Fallback>
                <p:oleObj name="Equation" r:id="rId5" imgW="4000320" imgH="545760" progId="Equation.DSMT4">
                  <p:embed/>
                  <p:pic>
                    <p:nvPicPr>
                      <p:cNvPr id="0" name=""/>
                      <p:cNvPicPr>
                        <a:picLocks noChangeAspect="1" noChangeArrowheads="1"/>
                      </p:cNvPicPr>
                      <p:nvPr/>
                    </p:nvPicPr>
                    <p:blipFill>
                      <a:blip r:embed="rId6"/>
                      <a:srcRect/>
                      <a:stretch>
                        <a:fillRect/>
                      </a:stretch>
                    </p:blipFill>
                    <p:spPr bwMode="auto">
                      <a:xfrm>
                        <a:off x="2663825" y="4725144"/>
                        <a:ext cx="40005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21D85C-055C-4B62-8FB5-A014D82C659A}" type="slidenum">
              <a:rPr lang="en-US" altLang="zh-CN" sz="1400" smtClean="0"/>
              <a:pPr>
                <a:spcBef>
                  <a:spcPct val="0"/>
                </a:spcBef>
                <a:buClrTx/>
                <a:buSzTx/>
                <a:buFontTx/>
                <a:buNone/>
              </a:pPr>
              <a:t>28</a:t>
            </a:fld>
            <a:endParaRPr lang="en-US" altLang="zh-CN" sz="1400" smtClean="0"/>
          </a:p>
        </p:txBody>
      </p:sp>
      <p:pic>
        <p:nvPicPr>
          <p:cNvPr id="34823" name="Picture 2" descr="D:\个人重要资料(勿删)\Administrator\My Documents\未命名.bmp"/>
          <p:cNvPicPr>
            <a:picLocks noChangeAspect="1" noChangeArrowheads="1"/>
          </p:cNvPicPr>
          <p:nvPr/>
        </p:nvPicPr>
        <p:blipFill>
          <a:blip r:embed="rId7">
            <a:extLst>
              <a:ext uri="{28A0092B-C50C-407E-A947-70E740481C1C}">
                <a14:useLocalDpi xmlns:a14="http://schemas.microsoft.com/office/drawing/2010/main" val="0"/>
              </a:ext>
            </a:extLst>
          </a:blip>
          <a:srcRect l="18993" t="14563" r="2751" b="28345"/>
          <a:stretch>
            <a:fillRect/>
          </a:stretch>
        </p:blipFill>
        <p:spPr bwMode="auto">
          <a:xfrm>
            <a:off x="2588121" y="1052736"/>
            <a:ext cx="3928095" cy="214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9"/>
          <p:cNvGraphicFramePr>
            <a:graphicFrameLocks noChangeAspect="1"/>
          </p:cNvGraphicFramePr>
          <p:nvPr>
            <p:extLst/>
          </p:nvPr>
        </p:nvGraphicFramePr>
        <p:xfrm>
          <a:off x="1331640" y="5369272"/>
          <a:ext cx="3975100" cy="508000"/>
        </p:xfrm>
        <a:graphic>
          <a:graphicData uri="http://schemas.openxmlformats.org/presentationml/2006/ole">
            <mc:AlternateContent xmlns:mc="http://schemas.openxmlformats.org/markup-compatibility/2006">
              <mc:Choice xmlns:v="urn:schemas-microsoft-com:vml" Requires="v">
                <p:oleObj spid="_x0000_s49204" name="Equation" r:id="rId8" imgW="3974760" imgH="507960" progId="Equation.DSMT4">
                  <p:embed/>
                </p:oleObj>
              </mc:Choice>
              <mc:Fallback>
                <p:oleObj name="Equation" r:id="rId8" imgW="3974760" imgH="507960" progId="Equation.DSMT4">
                  <p:embed/>
                  <p:pic>
                    <p:nvPicPr>
                      <p:cNvPr id="0" name=""/>
                      <p:cNvPicPr>
                        <a:picLocks noChangeAspect="1" noChangeArrowheads="1"/>
                      </p:cNvPicPr>
                      <p:nvPr/>
                    </p:nvPicPr>
                    <p:blipFill>
                      <a:blip r:embed="rId9"/>
                      <a:srcRect/>
                      <a:stretch>
                        <a:fillRect/>
                      </a:stretch>
                    </p:blipFill>
                    <p:spPr bwMode="auto">
                      <a:xfrm>
                        <a:off x="1331640" y="5369272"/>
                        <a:ext cx="3975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05223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二、马氏距离</a:t>
            </a:r>
            <a:endParaRPr lang="zh-CN" altLang="en-US" sz="4000" dirty="0"/>
          </a:p>
        </p:txBody>
      </p:sp>
      <p:sp>
        <p:nvSpPr>
          <p:cNvPr id="3" name="内容占位符 2"/>
          <p:cNvSpPr>
            <a:spLocks noGrp="1"/>
          </p:cNvSpPr>
          <p:nvPr>
            <p:ph idx="1"/>
          </p:nvPr>
        </p:nvSpPr>
        <p:spPr/>
        <p:txBody>
          <a:bodyPr/>
          <a:lstStyle/>
          <a:p>
            <a:r>
              <a:rPr lang="en-US" altLang="zh-CN" sz="2800" dirty="0" smtClean="0">
                <a:solidFill>
                  <a:srgbClr val="000404"/>
                </a:solidFill>
              </a:rPr>
              <a:t>1.</a:t>
            </a:r>
            <a:r>
              <a:rPr lang="zh-CN" altLang="en-US" sz="2800" dirty="0" smtClean="0">
                <a:solidFill>
                  <a:srgbClr val="000404"/>
                </a:solidFill>
              </a:rPr>
              <a:t>马氏距离概念的引出</a:t>
            </a:r>
            <a:endParaRPr lang="en-US" altLang="zh-CN" sz="2800" dirty="0" smtClean="0">
              <a:solidFill>
                <a:srgbClr val="000404"/>
              </a:solidFill>
            </a:endParaRPr>
          </a:p>
          <a:p>
            <a:r>
              <a:rPr lang="en-US" altLang="zh-CN" sz="2800" dirty="0" smtClean="0">
                <a:solidFill>
                  <a:srgbClr val="000404"/>
                </a:solidFill>
              </a:rPr>
              <a:t>3.</a:t>
            </a:r>
            <a:r>
              <a:rPr lang="zh-CN" altLang="en-US" sz="2800" dirty="0" smtClean="0">
                <a:solidFill>
                  <a:srgbClr val="000404"/>
                </a:solidFill>
              </a:rPr>
              <a:t>马氏距离的定义</a:t>
            </a:r>
            <a:endParaRPr lang="en-US" altLang="zh-CN" sz="2800" dirty="0" smtClean="0">
              <a:solidFill>
                <a:srgbClr val="000404"/>
              </a:solidFill>
            </a:endParaRPr>
          </a:p>
          <a:p>
            <a:r>
              <a:rPr lang="en-US" altLang="zh-CN" sz="2800" dirty="0" smtClean="0">
                <a:solidFill>
                  <a:srgbClr val="000404"/>
                </a:solidFill>
              </a:rPr>
              <a:t>4.</a:t>
            </a:r>
            <a:r>
              <a:rPr lang="zh-CN" altLang="en-US" sz="2800" dirty="0">
                <a:solidFill>
                  <a:srgbClr val="000404"/>
                </a:solidFill>
              </a:rPr>
              <a:t>马氏距离</a:t>
            </a:r>
            <a:r>
              <a:rPr lang="zh-CN" altLang="en-US" sz="2800" dirty="0" smtClean="0">
                <a:solidFill>
                  <a:srgbClr val="000404"/>
                </a:solidFill>
              </a:rPr>
              <a:t>的特点</a:t>
            </a:r>
            <a:endParaRPr lang="zh-CN" altLang="en-US" sz="2800" dirty="0">
              <a:solidFill>
                <a:srgbClr val="000404"/>
              </a:solidFill>
            </a:endParaRPr>
          </a:p>
        </p:txBody>
      </p:sp>
      <p:sp>
        <p:nvSpPr>
          <p:cNvPr id="4" name="灯片编号占位符 3"/>
          <p:cNvSpPr>
            <a:spLocks noGrp="1"/>
          </p:cNvSpPr>
          <p:nvPr>
            <p:ph type="sldNum" sz="quarter" idx="12"/>
          </p:nvPr>
        </p:nvSpPr>
        <p:spPr/>
        <p:txBody>
          <a:bodyPr/>
          <a:lstStyle/>
          <a:p>
            <a:pPr>
              <a:defRPr/>
            </a:pPr>
            <a:fld id="{909871C4-EF8C-4FE3-8A42-B49352737E0D}" type="slidenum">
              <a:rPr lang="en-US" altLang="zh-CN" smtClean="0"/>
              <a:pPr>
                <a:defRPr/>
              </a:pPr>
              <a:t>29</a:t>
            </a:fld>
            <a:endParaRPr lang="en-US" altLang="zh-CN"/>
          </a:p>
        </p:txBody>
      </p:sp>
    </p:spTree>
    <p:extLst>
      <p:ext uri="{BB962C8B-B14F-4D97-AF65-F5344CB8AC3E}">
        <p14:creationId xmlns:p14="http://schemas.microsoft.com/office/powerpoint/2010/main" val="2773072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zh-CN" altLang="en-US" sz="4000" smtClean="0"/>
              <a:t>一、多元概率分布函数</a:t>
            </a:r>
          </a:p>
        </p:txBody>
      </p:sp>
      <p:sp>
        <p:nvSpPr>
          <p:cNvPr id="1030" name="Rectangle 3"/>
          <p:cNvSpPr>
            <a:spLocks noGrp="1" noRot="1" noChangeArrowheads="1"/>
          </p:cNvSpPr>
          <p:nvPr>
            <p:ph type="body" idx="1"/>
          </p:nvPr>
        </p:nvSpPr>
        <p:spPr/>
        <p:txBody>
          <a:bodyPr/>
          <a:lstStyle/>
          <a:p>
            <a:pPr eaLnBrk="1" hangingPunct="1">
              <a:defRPr/>
            </a:pPr>
            <a:r>
              <a:rPr lang="zh-CN" altLang="zh-CN" sz="2800" dirty="0" smtClean="0">
                <a:solidFill>
                  <a:srgbClr val="000808"/>
                </a:solidFill>
              </a:rPr>
              <a:t>一个向量，若它的分量都是随机变量，则称之为</a:t>
            </a:r>
            <a:r>
              <a:rPr lang="zh-CN" altLang="zh-CN" sz="2800" dirty="0" smtClean="0">
                <a:solidFill>
                  <a:schemeClr val="accent6"/>
                </a:solidFill>
              </a:rPr>
              <a:t>随机向量</a:t>
            </a:r>
            <a:r>
              <a:rPr lang="zh-CN" altLang="zh-CN" sz="2800" dirty="0" smtClean="0">
                <a:solidFill>
                  <a:srgbClr val="000808"/>
                </a:solidFill>
              </a:rPr>
              <a:t>。</a:t>
            </a:r>
          </a:p>
          <a:p>
            <a:pPr eaLnBrk="1" hangingPunct="1">
              <a:defRPr/>
            </a:pPr>
            <a:r>
              <a:rPr lang="zh-CN" altLang="en-US" sz="2800" dirty="0" smtClean="0">
                <a:solidFill>
                  <a:srgbClr val="000808"/>
                </a:solidFill>
              </a:rPr>
              <a:t>随机变量</a:t>
            </a:r>
            <a:r>
              <a:rPr lang="en-US" altLang="zh-CN" sz="2800" i="1" dirty="0" smtClean="0">
                <a:solidFill>
                  <a:srgbClr val="000808"/>
                </a:solidFill>
                <a:latin typeface="Times New Roman" pitchFamily="18" charset="0"/>
                <a:cs typeface="Times New Roman" pitchFamily="18" charset="0"/>
              </a:rPr>
              <a:t>x</a:t>
            </a:r>
            <a:r>
              <a:rPr lang="zh-CN" altLang="en-US" sz="2800" dirty="0" smtClean="0">
                <a:solidFill>
                  <a:srgbClr val="000808"/>
                </a:solidFill>
              </a:rPr>
              <a:t>的</a:t>
            </a:r>
            <a:r>
              <a:rPr lang="zh-CN" altLang="en-US" sz="2800" dirty="0" smtClean="0">
                <a:solidFill>
                  <a:schemeClr val="accent6"/>
                </a:solidFill>
              </a:rPr>
              <a:t>分布函数</a:t>
            </a:r>
            <a:r>
              <a:rPr lang="zh-CN" altLang="en-US" sz="2800" dirty="0" smtClean="0">
                <a:solidFill>
                  <a:srgbClr val="000808"/>
                </a:solidFill>
              </a:rPr>
              <a:t>：</a:t>
            </a:r>
          </a:p>
          <a:p>
            <a:pPr eaLnBrk="1" hangingPunct="1">
              <a:defRPr/>
            </a:pPr>
            <a:endParaRPr lang="zh-CN" altLang="en-US" sz="2800" dirty="0" smtClean="0">
              <a:solidFill>
                <a:srgbClr val="000808"/>
              </a:solidFill>
            </a:endParaRPr>
          </a:p>
          <a:p>
            <a:pPr eaLnBrk="1" hangingPunct="1">
              <a:defRPr/>
            </a:pPr>
            <a:endParaRPr lang="zh-CN" altLang="en-US" sz="2800" dirty="0" smtClean="0">
              <a:solidFill>
                <a:srgbClr val="000808"/>
              </a:solidFill>
            </a:endParaRPr>
          </a:p>
          <a:p>
            <a:pPr eaLnBrk="1" hangingPunct="1">
              <a:defRPr/>
            </a:pPr>
            <a:r>
              <a:rPr lang="zh-CN" altLang="en-US" sz="2800" dirty="0" smtClean="0">
                <a:solidFill>
                  <a:srgbClr val="000808"/>
                </a:solidFill>
              </a:rPr>
              <a:t>随机向量</a:t>
            </a:r>
            <a:r>
              <a:rPr lang="en-US" altLang="zh-CN" sz="2800" dirty="0" smtClean="0">
                <a:solidFill>
                  <a:srgbClr val="000808"/>
                </a:solidFill>
              </a:rPr>
              <a:t>		</a:t>
            </a:r>
            <a:r>
              <a:rPr lang="zh-CN" altLang="en-US" sz="2800" dirty="0" smtClean="0">
                <a:solidFill>
                  <a:srgbClr val="000808"/>
                </a:solidFill>
              </a:rPr>
              <a:t>                 的</a:t>
            </a:r>
            <a:r>
              <a:rPr lang="zh-CN" altLang="en-US" sz="2800" dirty="0" smtClean="0">
                <a:solidFill>
                  <a:schemeClr val="accent6"/>
                </a:solidFill>
              </a:rPr>
              <a:t>分布函数</a:t>
            </a:r>
            <a:r>
              <a:rPr lang="zh-CN" altLang="en-US" sz="2800" dirty="0" smtClean="0">
                <a:solidFill>
                  <a:srgbClr val="000808"/>
                </a:solidFill>
              </a:rPr>
              <a:t>：</a:t>
            </a:r>
          </a:p>
        </p:txBody>
      </p:sp>
      <p:graphicFrame>
        <p:nvGraphicFramePr>
          <p:cNvPr id="7172" name="Object 2"/>
          <p:cNvGraphicFramePr>
            <a:graphicFrameLocks noChangeAspect="1"/>
          </p:cNvGraphicFramePr>
          <p:nvPr/>
        </p:nvGraphicFramePr>
        <p:xfrm>
          <a:off x="2268538" y="4221163"/>
          <a:ext cx="2578100" cy="736600"/>
        </p:xfrm>
        <a:graphic>
          <a:graphicData uri="http://schemas.openxmlformats.org/presentationml/2006/ole">
            <mc:AlternateContent xmlns:mc="http://schemas.openxmlformats.org/markup-compatibility/2006">
              <mc:Choice xmlns:v="urn:schemas-microsoft-com:vml" Requires="v">
                <p:oleObj spid="_x0000_s7296" name="Equation" r:id="rId3" imgW="2578100" imgH="736600" progId="Equation.DSMT4">
                  <p:embed/>
                </p:oleObj>
              </mc:Choice>
              <mc:Fallback>
                <p:oleObj name="Equation" r:id="rId3" imgW="2578100" imgH="736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221163"/>
                        <a:ext cx="25781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3"/>
          <p:cNvGraphicFramePr>
            <a:graphicFrameLocks noChangeAspect="1"/>
          </p:cNvGraphicFramePr>
          <p:nvPr/>
        </p:nvGraphicFramePr>
        <p:xfrm>
          <a:off x="3348038" y="3644900"/>
          <a:ext cx="2438400" cy="482600"/>
        </p:xfrm>
        <a:graphic>
          <a:graphicData uri="http://schemas.openxmlformats.org/presentationml/2006/ole">
            <mc:AlternateContent xmlns:mc="http://schemas.openxmlformats.org/markup-compatibility/2006">
              <mc:Choice xmlns:v="urn:schemas-microsoft-com:vml" Requires="v">
                <p:oleObj spid="_x0000_s7297" name="Equation" r:id="rId5" imgW="2438400" imgH="482600" progId="Equation.DSMT4">
                  <p:embed/>
                </p:oleObj>
              </mc:Choice>
              <mc:Fallback>
                <p:oleObj name="Equation" r:id="rId5" imgW="2438400" imgH="482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3644900"/>
                        <a:ext cx="2438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4"/>
          <p:cNvGraphicFramePr>
            <a:graphicFrameLocks noChangeAspect="1"/>
          </p:cNvGraphicFramePr>
          <p:nvPr/>
        </p:nvGraphicFramePr>
        <p:xfrm>
          <a:off x="1187450" y="5157788"/>
          <a:ext cx="6769100" cy="584200"/>
        </p:xfrm>
        <a:graphic>
          <a:graphicData uri="http://schemas.openxmlformats.org/presentationml/2006/ole">
            <mc:AlternateContent xmlns:mc="http://schemas.openxmlformats.org/markup-compatibility/2006">
              <mc:Choice xmlns:v="urn:schemas-microsoft-com:vml" Requires="v">
                <p:oleObj spid="_x0000_s7298" name="Equation" r:id="rId7" imgW="6769100" imgH="584200" progId="Equation.DSMT4">
                  <p:embed/>
                </p:oleObj>
              </mc:Choice>
              <mc:Fallback>
                <p:oleObj name="Equation" r:id="rId7" imgW="6769100" imgH="584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5157788"/>
                        <a:ext cx="67691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8B47CC-2707-45EA-8D4A-7FA5974C6D2F}" type="slidenum">
              <a:rPr lang="en-US" altLang="zh-CN" sz="1400" smtClean="0"/>
              <a:pPr>
                <a:spcBef>
                  <a:spcPct val="0"/>
                </a:spcBef>
                <a:buClrTx/>
                <a:buSzTx/>
                <a:buFontTx/>
                <a:buNone/>
              </a:pPr>
              <a:t>3</a:t>
            </a:fld>
            <a:endParaRPr lang="en-US" altLang="zh-CN" sz="1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a:t>
            </a:r>
            <a:r>
              <a:rPr lang="zh-CN" altLang="en-US" sz="4000" dirty="0"/>
              <a:t>马氏距离概念的</a:t>
            </a:r>
            <a:r>
              <a:rPr lang="zh-CN" altLang="en-US" sz="4000" dirty="0" smtClean="0"/>
              <a:t>引出</a:t>
            </a:r>
            <a:endParaRPr lang="zh-CN" altLang="en-US" sz="4000" dirty="0"/>
          </a:p>
        </p:txBody>
      </p:sp>
      <p:sp>
        <p:nvSpPr>
          <p:cNvPr id="3" name="内容占位符 2"/>
          <p:cNvSpPr>
            <a:spLocks noGrp="1"/>
          </p:cNvSpPr>
          <p:nvPr>
            <p:ph idx="1"/>
          </p:nvPr>
        </p:nvSpPr>
        <p:spPr/>
        <p:txBody>
          <a:bodyPr/>
          <a:lstStyle/>
          <a:p>
            <a:r>
              <a:rPr lang="zh-CN" altLang="en-US" sz="2800" dirty="0">
                <a:solidFill>
                  <a:srgbClr val="000404"/>
                </a:solidFill>
                <a:latin typeface="Times New Roman" panose="02020603050405020304" pitchFamily="18" charset="0"/>
                <a:cs typeface="Times New Roman" panose="02020603050405020304" pitchFamily="18" charset="0"/>
              </a:rPr>
              <a:t>欧氏距离经变量的标准化之后能够消除各变量的单位或方差差异的影响，但不能消除变量</a:t>
            </a:r>
            <a:r>
              <a:rPr lang="zh-CN" altLang="en-US" sz="2800" dirty="0" smtClean="0">
                <a:solidFill>
                  <a:srgbClr val="000404"/>
                </a:solidFill>
                <a:latin typeface="Times New Roman" panose="02020603050405020304" pitchFamily="18" charset="0"/>
                <a:cs typeface="Times New Roman" panose="02020603050405020304" pitchFamily="18" charset="0"/>
              </a:rPr>
              <a:t>之间相关性的影响</a:t>
            </a:r>
            <a:r>
              <a:rPr lang="zh-CN" altLang="en-US" sz="2800" dirty="0">
                <a:solidFill>
                  <a:srgbClr val="000404"/>
                </a:solidFill>
                <a:latin typeface="Times New Roman" panose="02020603050405020304" pitchFamily="18" charset="0"/>
                <a:cs typeface="Times New Roman" panose="02020603050405020304" pitchFamily="18" charset="0"/>
              </a:rPr>
              <a:t>。</a:t>
            </a:r>
          </a:p>
          <a:p>
            <a:endParaRPr lang="zh-CN" altLang="en-US" sz="2800" dirty="0"/>
          </a:p>
        </p:txBody>
      </p:sp>
      <p:sp>
        <p:nvSpPr>
          <p:cNvPr id="4" name="灯片编号占位符 3"/>
          <p:cNvSpPr>
            <a:spLocks noGrp="1"/>
          </p:cNvSpPr>
          <p:nvPr>
            <p:ph type="sldNum" sz="quarter" idx="12"/>
          </p:nvPr>
        </p:nvSpPr>
        <p:spPr/>
        <p:txBody>
          <a:bodyPr/>
          <a:lstStyle/>
          <a:p>
            <a:pPr>
              <a:defRPr/>
            </a:pPr>
            <a:fld id="{909871C4-EF8C-4FE3-8A42-B49352737E0D}" type="slidenum">
              <a:rPr lang="en-US" altLang="zh-CN" smtClean="0"/>
              <a:pPr>
                <a:defRPr/>
              </a:pPr>
              <a:t>30</a:t>
            </a:fld>
            <a:endParaRPr lang="en-US" altLang="zh-CN"/>
          </a:p>
        </p:txBody>
      </p:sp>
      <p:pic>
        <p:nvPicPr>
          <p:cNvPr id="6" name="图片 5"/>
          <p:cNvPicPr>
            <a:picLocks noChangeAspect="1"/>
          </p:cNvPicPr>
          <p:nvPr/>
        </p:nvPicPr>
        <p:blipFill>
          <a:blip r:embed="rId2"/>
          <a:stretch>
            <a:fillRect/>
          </a:stretch>
        </p:blipFill>
        <p:spPr>
          <a:xfrm>
            <a:off x="2483768" y="3379313"/>
            <a:ext cx="4176464" cy="2872262"/>
          </a:xfrm>
          <a:prstGeom prst="rect">
            <a:avLst/>
          </a:prstGeom>
        </p:spPr>
      </p:pic>
    </p:spTree>
    <p:extLst>
      <p:ext uri="{BB962C8B-B14F-4D97-AF65-F5344CB8AC3E}">
        <p14:creationId xmlns:p14="http://schemas.microsoft.com/office/powerpoint/2010/main" val="2764208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r>
              <a:rPr lang="en-US" altLang="zh-CN" sz="4000" dirty="0" smtClean="0"/>
              <a:t>3.</a:t>
            </a:r>
            <a:r>
              <a:rPr lang="zh-CN" altLang="en-US" sz="4000" dirty="0" smtClean="0"/>
              <a:t>马氏距离的定义</a:t>
            </a:r>
          </a:p>
        </p:txBody>
      </p:sp>
      <p:sp>
        <p:nvSpPr>
          <p:cNvPr id="23559" name="Rectangle 3"/>
          <p:cNvSpPr>
            <a:spLocks noGrp="1" noRot="1" noChangeArrowheads="1"/>
          </p:cNvSpPr>
          <p:nvPr>
            <p:ph type="body" idx="1"/>
          </p:nvPr>
        </p:nvSpPr>
        <p:spPr/>
        <p:txBody>
          <a:bodyPr/>
          <a:lstStyle/>
          <a:p>
            <a:pPr eaLnBrk="1" hangingPunct="1">
              <a:defRPr/>
            </a:pPr>
            <a:r>
              <a:rPr lang="en-US" altLang="zh-CN" sz="2800" dirty="0" smtClean="0"/>
              <a:t>                           </a:t>
            </a:r>
            <a:r>
              <a:rPr lang="zh-CN" altLang="en-US" sz="2800" dirty="0" smtClean="0">
                <a:solidFill>
                  <a:srgbClr val="000404"/>
                </a:solidFill>
              </a:rPr>
              <a:t>                              之间的平方</a:t>
            </a:r>
            <a:r>
              <a:rPr lang="zh-CN" altLang="en-US" sz="2800" dirty="0" smtClean="0">
                <a:solidFill>
                  <a:schemeClr val="accent6"/>
                </a:solidFill>
              </a:rPr>
              <a:t>马氏距离</a:t>
            </a:r>
            <a:r>
              <a:rPr lang="zh-CN" altLang="en-US" sz="2800" dirty="0" smtClean="0">
                <a:solidFill>
                  <a:srgbClr val="000404"/>
                </a:solidFill>
              </a:rPr>
              <a:t>定义为</a:t>
            </a:r>
          </a:p>
          <a:p>
            <a:pPr eaLnBrk="1" hangingPunct="1">
              <a:defRPr/>
            </a:pPr>
            <a:endParaRPr lang="zh-CN" altLang="en-US" sz="2800" dirty="0" smtClean="0">
              <a:solidFill>
                <a:srgbClr val="000404"/>
              </a:solidFill>
            </a:endParaRPr>
          </a:p>
          <a:p>
            <a:pPr eaLnBrk="1" hangingPunct="1">
              <a:defRPr/>
            </a:pPr>
            <a:r>
              <a:rPr lang="zh-CN" altLang="en-US" sz="2800" dirty="0" smtClean="0">
                <a:solidFill>
                  <a:srgbClr val="000404"/>
                </a:solidFill>
              </a:rPr>
              <a:t>                           到总体</a:t>
            </a:r>
            <a:r>
              <a:rPr lang="en-US" altLang="zh-CN" sz="2800" i="1" dirty="0" smtClean="0">
                <a:solidFill>
                  <a:srgbClr val="000808"/>
                </a:solidFill>
                <a:latin typeface="Times New Roman" pitchFamily="18" charset="0"/>
                <a:cs typeface="Times New Roman" pitchFamily="18" charset="0"/>
              </a:rPr>
              <a:t>π</a:t>
            </a:r>
            <a:r>
              <a:rPr lang="zh-CN" altLang="en-US" sz="2800" dirty="0" smtClean="0">
                <a:solidFill>
                  <a:srgbClr val="000404"/>
                </a:solidFill>
              </a:rPr>
              <a:t>的平方</a:t>
            </a:r>
            <a:r>
              <a:rPr lang="zh-CN" altLang="en-US" sz="2800" dirty="0" smtClean="0">
                <a:solidFill>
                  <a:schemeClr val="accent6"/>
                </a:solidFill>
              </a:rPr>
              <a:t>马氏距离</a:t>
            </a:r>
            <a:r>
              <a:rPr lang="zh-CN" altLang="en-US" sz="2800" dirty="0" smtClean="0">
                <a:solidFill>
                  <a:srgbClr val="000404"/>
                </a:solidFill>
              </a:rPr>
              <a:t>定义为</a:t>
            </a:r>
            <a:endParaRPr lang="en-US" altLang="zh-CN" sz="2800" dirty="0" smtClean="0">
              <a:solidFill>
                <a:srgbClr val="000404"/>
              </a:solidFill>
            </a:endParaRPr>
          </a:p>
          <a:p>
            <a:pPr eaLnBrk="1" hangingPunct="1">
              <a:defRPr/>
            </a:pPr>
            <a:endParaRPr lang="en-US" altLang="zh-CN" sz="2800" dirty="0" smtClean="0">
              <a:solidFill>
                <a:srgbClr val="000404"/>
              </a:solidFill>
            </a:endParaRPr>
          </a:p>
          <a:p>
            <a:pPr eaLnBrk="1" hangingPunct="1">
              <a:defRPr/>
            </a:pPr>
            <a:endParaRPr lang="en-US" altLang="zh-CN" sz="2800" dirty="0" smtClean="0">
              <a:solidFill>
                <a:srgbClr val="000404"/>
              </a:solidFill>
            </a:endParaRPr>
          </a:p>
          <a:p>
            <a:pPr eaLnBrk="1" hangingPunct="1">
              <a:defRPr/>
            </a:pPr>
            <a:endParaRPr lang="en-US" altLang="zh-CN" sz="2800" dirty="0" smtClean="0">
              <a:solidFill>
                <a:srgbClr val="000404"/>
              </a:solidFill>
            </a:endParaRPr>
          </a:p>
          <a:p>
            <a:pPr eaLnBrk="1" hangingPunct="1">
              <a:defRPr/>
            </a:pPr>
            <a:endParaRPr lang="zh-CN" altLang="en-US" sz="2800" dirty="0" smtClean="0">
              <a:solidFill>
                <a:srgbClr val="000404"/>
              </a:solidFill>
            </a:endParaRPr>
          </a:p>
        </p:txBody>
      </p:sp>
      <p:sp>
        <p:nvSpPr>
          <p:cNvPr id="3686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3686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36870" name="Rectangle 8"/>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36871" name="Object 12"/>
          <p:cNvGraphicFramePr>
            <a:graphicFrameLocks noChangeAspect="1"/>
          </p:cNvGraphicFramePr>
          <p:nvPr/>
        </p:nvGraphicFramePr>
        <p:xfrm>
          <a:off x="827088" y="1700213"/>
          <a:ext cx="5549900" cy="736600"/>
        </p:xfrm>
        <a:graphic>
          <a:graphicData uri="http://schemas.openxmlformats.org/presentationml/2006/ole">
            <mc:AlternateContent xmlns:mc="http://schemas.openxmlformats.org/markup-compatibility/2006">
              <mc:Choice xmlns:v="urn:schemas-microsoft-com:vml" Requires="v">
                <p:oleObj spid="_x0000_s50242" name="Equation" r:id="rId3" imgW="5549900" imgH="736600" progId="Equation.DSMT4">
                  <p:embed/>
                </p:oleObj>
              </mc:Choice>
              <mc:Fallback>
                <p:oleObj name="Equation" r:id="rId3" imgW="5549900" imgH="736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00213"/>
                        <a:ext cx="55499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2" name="Object 13"/>
          <p:cNvGraphicFramePr>
            <a:graphicFrameLocks noChangeAspect="1"/>
          </p:cNvGraphicFramePr>
          <p:nvPr/>
        </p:nvGraphicFramePr>
        <p:xfrm>
          <a:off x="2346325" y="2708275"/>
          <a:ext cx="4381500" cy="635000"/>
        </p:xfrm>
        <a:graphic>
          <a:graphicData uri="http://schemas.openxmlformats.org/presentationml/2006/ole">
            <mc:AlternateContent xmlns:mc="http://schemas.openxmlformats.org/markup-compatibility/2006">
              <mc:Choice xmlns:v="urn:schemas-microsoft-com:vml" Requires="v">
                <p:oleObj spid="_x0000_s50243" name="Equation" r:id="rId5" imgW="4381500" imgH="635000" progId="Equation.DSMT4">
                  <p:embed/>
                </p:oleObj>
              </mc:Choice>
              <mc:Fallback>
                <p:oleObj name="Equation" r:id="rId5" imgW="4381500" imgH="635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6325" y="2708275"/>
                        <a:ext cx="43815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3" name="Object 4"/>
          <p:cNvGraphicFramePr>
            <a:graphicFrameLocks noChangeAspect="1"/>
          </p:cNvGraphicFramePr>
          <p:nvPr/>
        </p:nvGraphicFramePr>
        <p:xfrm>
          <a:off x="827088" y="3213100"/>
          <a:ext cx="2578100" cy="736600"/>
        </p:xfrm>
        <a:graphic>
          <a:graphicData uri="http://schemas.openxmlformats.org/presentationml/2006/ole">
            <mc:AlternateContent xmlns:mc="http://schemas.openxmlformats.org/markup-compatibility/2006">
              <mc:Choice xmlns:v="urn:schemas-microsoft-com:vml" Requires="v">
                <p:oleObj spid="_x0000_s50244" name="Equation" r:id="rId7" imgW="2578100" imgH="736600" progId="Equation.DSMT4">
                  <p:embed/>
                </p:oleObj>
              </mc:Choice>
              <mc:Fallback>
                <p:oleObj name="Equation" r:id="rId7" imgW="2578100" imgH="736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213100"/>
                        <a:ext cx="25781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4" name="Object 15"/>
          <p:cNvGraphicFramePr>
            <a:graphicFrameLocks noChangeAspect="1"/>
          </p:cNvGraphicFramePr>
          <p:nvPr/>
        </p:nvGraphicFramePr>
        <p:xfrm>
          <a:off x="2333625" y="3789363"/>
          <a:ext cx="4457700" cy="635000"/>
        </p:xfrm>
        <a:graphic>
          <a:graphicData uri="http://schemas.openxmlformats.org/presentationml/2006/ole">
            <mc:AlternateContent xmlns:mc="http://schemas.openxmlformats.org/markup-compatibility/2006">
              <mc:Choice xmlns:v="urn:schemas-microsoft-com:vml" Requires="v">
                <p:oleObj spid="_x0000_s50245" name="Equation" r:id="rId9" imgW="4457700" imgH="635000" progId="Equation.DSMT4">
                  <p:embed/>
                </p:oleObj>
              </mc:Choice>
              <mc:Fallback>
                <p:oleObj name="Equation" r:id="rId9" imgW="4457700" imgH="635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3625" y="3789363"/>
                        <a:ext cx="44577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5"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CBCC30-B786-4E6B-971C-B38EE46CFADF}" type="slidenum">
              <a:rPr lang="en-US" altLang="zh-CN" sz="1400" smtClean="0"/>
              <a:pPr>
                <a:spcBef>
                  <a:spcPct val="0"/>
                </a:spcBef>
                <a:buClrTx/>
                <a:buSzTx/>
                <a:buFontTx/>
                <a:buNone/>
              </a:pPr>
              <a:t>31</a:t>
            </a:fld>
            <a:endParaRPr lang="en-US" altLang="zh-CN" sz="1400" smtClean="0"/>
          </a:p>
        </p:txBody>
      </p:sp>
    </p:spTree>
    <p:extLst>
      <p:ext uri="{BB962C8B-B14F-4D97-AF65-F5344CB8AC3E}">
        <p14:creationId xmlns:p14="http://schemas.microsoft.com/office/powerpoint/2010/main" val="3251928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4.</a:t>
            </a:r>
            <a:r>
              <a:rPr lang="zh-CN" altLang="en-US" sz="4000" dirty="0" smtClean="0"/>
              <a:t>马氏距离的特点</a:t>
            </a:r>
            <a:endParaRPr lang="zh-CN" altLang="en-US" sz="4000" dirty="0"/>
          </a:p>
        </p:txBody>
      </p:sp>
      <p:sp>
        <p:nvSpPr>
          <p:cNvPr id="3" name="内容占位符 2"/>
          <p:cNvSpPr>
            <a:spLocks noGrp="1"/>
          </p:cNvSpPr>
          <p:nvPr>
            <p:ph idx="1"/>
          </p:nvPr>
        </p:nvSpPr>
        <p:spPr/>
        <p:txBody>
          <a:bodyPr/>
          <a:lstStyle/>
          <a:p>
            <a:r>
              <a:rPr lang="zh-CN" altLang="en-US" sz="2800" dirty="0">
                <a:solidFill>
                  <a:schemeClr val="accent6"/>
                </a:solidFill>
              </a:rPr>
              <a:t>特点</a:t>
            </a:r>
            <a:r>
              <a:rPr lang="en-US" altLang="zh-CN" sz="2800" dirty="0">
                <a:solidFill>
                  <a:schemeClr val="accent6"/>
                </a:solidFill>
              </a:rPr>
              <a:t>(1</a:t>
            </a:r>
            <a:r>
              <a:rPr lang="en-US" altLang="zh-CN" sz="2800" dirty="0" smtClean="0">
                <a:solidFill>
                  <a:schemeClr val="accent6"/>
                </a:solidFill>
              </a:rPr>
              <a:t>)   </a:t>
            </a:r>
            <a:r>
              <a:rPr lang="zh-CN" altLang="zh-CN" sz="2800" dirty="0" smtClean="0">
                <a:solidFill>
                  <a:srgbClr val="000808"/>
                </a:solidFill>
                <a:latin typeface="Times New Roman" panose="02020603050405020304" pitchFamily="18" charset="0"/>
                <a:cs typeface="Times New Roman" panose="02020603050405020304" pitchFamily="18" charset="0"/>
              </a:rPr>
              <a:t>马氏</a:t>
            </a:r>
            <a:r>
              <a:rPr lang="zh-CN" altLang="zh-CN" sz="2800" dirty="0">
                <a:solidFill>
                  <a:srgbClr val="000808"/>
                </a:solidFill>
                <a:latin typeface="Times New Roman" panose="02020603050405020304" pitchFamily="18" charset="0"/>
                <a:cs typeface="Times New Roman" panose="02020603050405020304" pitchFamily="18" charset="0"/>
              </a:rPr>
              <a:t>距离对下列形式的</a:t>
            </a:r>
            <a:r>
              <a:rPr lang="en-US" altLang="zh-CN" sz="2800" i="1" dirty="0">
                <a:solidFill>
                  <a:srgbClr val="000808"/>
                </a:solidFill>
                <a:latin typeface="Times New Roman" panose="02020603050405020304" pitchFamily="18" charset="0"/>
                <a:cs typeface="Times New Roman" panose="02020603050405020304" pitchFamily="18" charset="0"/>
              </a:rPr>
              <a:t>p</a:t>
            </a:r>
            <a:r>
              <a:rPr lang="zh-CN" altLang="zh-CN" sz="2800" dirty="0">
                <a:solidFill>
                  <a:srgbClr val="000808"/>
                </a:solidFill>
                <a:latin typeface="Times New Roman" panose="02020603050405020304" pitchFamily="18" charset="0"/>
                <a:cs typeface="Times New Roman" panose="02020603050405020304" pitchFamily="18" charset="0"/>
              </a:rPr>
              <a:t>维向量</a:t>
            </a:r>
            <a:r>
              <a:rPr lang="en-US" altLang="zh-CN" sz="2800" b="1" i="1" dirty="0">
                <a:solidFill>
                  <a:srgbClr val="000808"/>
                </a:solidFill>
                <a:latin typeface="Times New Roman" panose="02020603050405020304" pitchFamily="18" charset="0"/>
                <a:cs typeface="Times New Roman" panose="02020603050405020304" pitchFamily="18" charset="0"/>
              </a:rPr>
              <a:t>x</a:t>
            </a:r>
            <a:r>
              <a:rPr lang="zh-CN" altLang="zh-CN" sz="2800" dirty="0">
                <a:solidFill>
                  <a:srgbClr val="000808"/>
                </a:solidFill>
                <a:latin typeface="Times New Roman" panose="02020603050405020304" pitchFamily="18" charset="0"/>
                <a:cs typeface="Times New Roman" panose="02020603050405020304" pitchFamily="18" charset="0"/>
              </a:rPr>
              <a:t>度量单位的改变具有不变性</a:t>
            </a:r>
            <a:r>
              <a:rPr lang="zh-CN" altLang="zh-CN" sz="2800" dirty="0" smtClean="0">
                <a:solidFill>
                  <a:srgbClr val="000808"/>
                </a:solidFill>
                <a:latin typeface="Times New Roman" panose="02020603050405020304" pitchFamily="18" charset="0"/>
                <a:cs typeface="Times New Roman" panose="02020603050405020304" pitchFamily="18" charset="0"/>
              </a:rPr>
              <a:t>：</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pPr marL="0" indent="0" algn="ctr">
              <a:buNone/>
            </a:pPr>
            <a:r>
              <a:rPr lang="en-US" altLang="zh-CN" sz="2800" b="1" i="1" dirty="0" smtClean="0">
                <a:solidFill>
                  <a:srgbClr val="000808"/>
                </a:solidFill>
                <a:latin typeface="Times New Roman" panose="02020603050405020304" pitchFamily="18" charset="0"/>
                <a:cs typeface="Times New Roman" panose="02020603050405020304" pitchFamily="18" charset="0"/>
              </a:rPr>
              <a:t>y</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err="1" smtClean="0">
                <a:solidFill>
                  <a:srgbClr val="000808"/>
                </a:solidFill>
                <a:latin typeface="Times New Roman" panose="02020603050405020304" pitchFamily="18" charset="0"/>
                <a:cs typeface="Times New Roman" panose="02020603050405020304" pitchFamily="18" charset="0"/>
              </a:rPr>
              <a:t>Cx</a:t>
            </a:r>
            <a:r>
              <a:rPr lang="en-US" altLang="zh-CN" sz="2800" dirty="0" err="1" smtClean="0">
                <a:solidFill>
                  <a:srgbClr val="000808"/>
                </a:solidFill>
                <a:latin typeface="Times New Roman" panose="02020603050405020304" pitchFamily="18" charset="0"/>
                <a:cs typeface="Times New Roman" panose="02020603050405020304" pitchFamily="18" charset="0"/>
              </a:rPr>
              <a:t>+</a:t>
            </a:r>
            <a:r>
              <a:rPr lang="en-US" altLang="zh-CN" sz="2800" b="1" i="1" dirty="0" err="1" smtClean="0">
                <a:solidFill>
                  <a:srgbClr val="000808"/>
                </a:solidFill>
                <a:latin typeface="Times New Roman" panose="02020603050405020304" pitchFamily="18" charset="0"/>
                <a:cs typeface="Times New Roman" panose="02020603050405020304" pitchFamily="18" charset="0"/>
              </a:rPr>
              <a:t>b</a:t>
            </a:r>
            <a:endParaRPr lang="en-US" altLang="zh-CN" sz="2800" b="1" i="1" dirty="0">
              <a:solidFill>
                <a:srgbClr val="000808"/>
              </a:solidFill>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0808"/>
                </a:solidFill>
                <a:latin typeface="Times New Roman" panose="02020603050405020304" pitchFamily="18" charset="0"/>
                <a:cs typeface="Times New Roman" panose="02020603050405020304" pitchFamily="18" charset="0"/>
              </a:rPr>
              <a:t>    </a:t>
            </a:r>
            <a:r>
              <a:rPr lang="zh-CN" altLang="zh-CN" sz="2800" dirty="0" smtClean="0">
                <a:solidFill>
                  <a:srgbClr val="000808"/>
                </a:solidFill>
                <a:latin typeface="Times New Roman" panose="02020603050405020304" pitchFamily="18" charset="0"/>
                <a:cs typeface="Times New Roman" panose="02020603050405020304" pitchFamily="18" charset="0"/>
              </a:rPr>
              <a:t>其中</a:t>
            </a:r>
            <a:r>
              <a:rPr lang="en-US" altLang="zh-CN" sz="2800" dirty="0" smtClean="0">
                <a:solidFill>
                  <a:srgbClr val="000808"/>
                </a:solidFill>
                <a:latin typeface="Times New Roman" panose="02020603050405020304" pitchFamily="18" charset="0"/>
                <a:cs typeface="Times New Roman" panose="02020603050405020304" pitchFamily="18" charset="0"/>
              </a:rPr>
              <a:t>						       </a:t>
            </a:r>
            <a:r>
              <a:rPr lang="zh-CN"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b="1" i="1" dirty="0">
                <a:solidFill>
                  <a:srgbClr val="000808"/>
                </a:solidFill>
                <a:latin typeface="Times New Roman" panose="02020603050405020304" pitchFamily="18" charset="0"/>
                <a:cs typeface="Times New Roman" panose="02020603050405020304" pitchFamily="18" charset="0"/>
              </a:rPr>
              <a:t>b</a:t>
            </a:r>
            <a:r>
              <a:rPr lang="zh-CN" altLang="zh-CN" sz="2800" dirty="0">
                <a:solidFill>
                  <a:srgbClr val="000808"/>
                </a:solidFill>
                <a:latin typeface="Times New Roman" panose="02020603050405020304" pitchFamily="18" charset="0"/>
                <a:cs typeface="Times New Roman" panose="02020603050405020304" pitchFamily="18" charset="0"/>
              </a:rPr>
              <a:t>为</a:t>
            </a:r>
            <a:r>
              <a:rPr lang="en-US" altLang="zh-CN" sz="2800" i="1" dirty="0">
                <a:solidFill>
                  <a:srgbClr val="000808"/>
                </a:solidFill>
                <a:latin typeface="Times New Roman" panose="02020603050405020304" pitchFamily="18" charset="0"/>
                <a:cs typeface="Times New Roman" panose="02020603050405020304" pitchFamily="18" charset="0"/>
              </a:rPr>
              <a:t>p</a:t>
            </a:r>
            <a:r>
              <a:rPr lang="zh-CN" altLang="zh-CN" sz="2800" dirty="0">
                <a:solidFill>
                  <a:srgbClr val="000808"/>
                </a:solidFill>
                <a:latin typeface="Times New Roman" panose="02020603050405020304" pitchFamily="18" charset="0"/>
                <a:cs typeface="Times New Roman" panose="02020603050405020304" pitchFamily="18" charset="0"/>
              </a:rPr>
              <a:t>维常数向量</a:t>
            </a:r>
            <a:r>
              <a:rPr lang="zh-CN" altLang="zh-CN" sz="2800" dirty="0" smtClean="0">
                <a:solidFill>
                  <a:srgbClr val="000808"/>
                </a:solidFill>
                <a:latin typeface="Times New Roman" panose="02020603050405020304" pitchFamily="18" charset="0"/>
                <a:cs typeface="Times New Roman" panose="02020603050405020304" pitchFamily="18" charset="0"/>
              </a:rPr>
              <a:t>。</a:t>
            </a:r>
            <a:r>
              <a:rPr lang="zh-CN" altLang="en-US" sz="2800" dirty="0" smtClean="0">
                <a:solidFill>
                  <a:srgbClr val="000808"/>
                </a:solidFill>
                <a:latin typeface="Times New Roman" panose="02020603050405020304" pitchFamily="18" charset="0"/>
                <a:cs typeface="Times New Roman" panose="02020603050405020304" pitchFamily="18" charset="0"/>
              </a:rPr>
              <a:t> </a:t>
            </a:r>
            <a:endParaRPr lang="zh-CN" altLang="en-US" sz="2800" dirty="0">
              <a:solidFill>
                <a:srgbClr val="0008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909871C4-EF8C-4FE3-8A42-B49352737E0D}" type="slidenum">
              <a:rPr lang="en-US" altLang="zh-CN" smtClean="0"/>
              <a:pPr>
                <a:defRPr/>
              </a:pPr>
              <a:t>32</a:t>
            </a:fld>
            <a:endParaRPr lang="en-US" altLang="zh-CN"/>
          </a:p>
        </p:txBody>
      </p:sp>
      <p:graphicFrame>
        <p:nvGraphicFramePr>
          <p:cNvPr id="5" name="Object 8"/>
          <p:cNvGraphicFramePr>
            <a:graphicFrameLocks noChangeAspect="1"/>
          </p:cNvGraphicFramePr>
          <p:nvPr>
            <p:extLst>
              <p:ext uri="{D42A27DB-BD31-4B8C-83A1-F6EECF244321}">
                <p14:modId xmlns:p14="http://schemas.microsoft.com/office/powerpoint/2010/main" val="3097841983"/>
              </p:ext>
            </p:extLst>
          </p:nvPr>
        </p:nvGraphicFramePr>
        <p:xfrm>
          <a:off x="1475656" y="3396135"/>
          <a:ext cx="5943600" cy="584200"/>
        </p:xfrm>
        <a:graphic>
          <a:graphicData uri="http://schemas.openxmlformats.org/presentationml/2006/ole">
            <mc:AlternateContent xmlns:mc="http://schemas.openxmlformats.org/markup-compatibility/2006">
              <mc:Choice xmlns:v="urn:schemas-microsoft-com:vml" Requires="v">
                <p:oleObj spid="_x0000_s54287" name="Equation" r:id="rId3" imgW="5943600" imgH="584200" progId="Equation.DSMT4">
                  <p:embed/>
                </p:oleObj>
              </mc:Choice>
              <mc:Fallback>
                <p:oleObj name="Equation" r:id="rId3" imgW="5943600" imgH="584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396135"/>
                        <a:ext cx="59436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67203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301625" y="609600"/>
            <a:ext cx="8540750" cy="1019175"/>
          </a:xfrm>
        </p:spPr>
        <p:txBody>
          <a:bodyPr/>
          <a:lstStyle/>
          <a:p>
            <a:pPr eaLnBrk="1" hangingPunct="1"/>
            <a:r>
              <a:rPr lang="zh-CN" altLang="en-US" sz="4000" smtClean="0"/>
              <a:t>比例单位变换</a:t>
            </a:r>
          </a:p>
        </p:txBody>
      </p:sp>
      <p:sp>
        <p:nvSpPr>
          <p:cNvPr id="37891" name="Rectangle 3"/>
          <p:cNvSpPr>
            <a:spLocks noGrp="1" noRot="1" noChangeArrowheads="1"/>
          </p:cNvSpPr>
          <p:nvPr>
            <p:ph type="body" idx="1"/>
          </p:nvPr>
        </p:nvSpPr>
        <p:spPr>
          <a:xfrm>
            <a:off x="301625" y="1628775"/>
            <a:ext cx="8540750" cy="4752975"/>
          </a:xfrm>
        </p:spPr>
        <p:txBody>
          <a:bodyPr/>
          <a:lstStyle/>
          <a:p>
            <a:pPr eaLnBrk="1" hangingPunct="1"/>
            <a:r>
              <a:rPr lang="zh-CN" altLang="en-US" sz="2800" dirty="0" smtClean="0">
                <a:solidFill>
                  <a:srgbClr val="000404"/>
                </a:solidFill>
              </a:rPr>
              <a:t>如</a:t>
            </a:r>
            <a:r>
              <a:rPr lang="en-US" altLang="zh-CN" sz="2800" b="1" i="1" dirty="0" smtClean="0">
                <a:solidFill>
                  <a:srgbClr val="000808"/>
                </a:solidFill>
                <a:latin typeface="Times New Roman" panose="02020603050405020304" pitchFamily="18" charset="0"/>
                <a:cs typeface="Times New Roman" panose="02020603050405020304" pitchFamily="18" charset="0"/>
              </a:rPr>
              <a:t>x</a:t>
            </a:r>
            <a:r>
              <a:rPr lang="zh-CN" altLang="en-US" sz="2800" dirty="0" smtClean="0">
                <a:solidFill>
                  <a:srgbClr val="000404"/>
                </a:solidFill>
              </a:rPr>
              <a:t>的分量是长度、重量、速度、费用和用时等，则变量的单位变换可表达为</a:t>
            </a:r>
          </a:p>
          <a:p>
            <a:pPr eaLnBrk="1" hangingPunct="1"/>
            <a:endParaRPr lang="zh-CN" altLang="en-US" sz="2800" dirty="0" smtClean="0">
              <a:solidFill>
                <a:srgbClr val="000404"/>
              </a:solidFill>
            </a:endParaRPr>
          </a:p>
          <a:p>
            <a:pPr eaLnBrk="1" hangingPunct="1"/>
            <a:endParaRPr lang="zh-CN" altLang="en-US" sz="2800" dirty="0" smtClean="0">
              <a:solidFill>
                <a:srgbClr val="000404"/>
              </a:solidFill>
            </a:endParaRPr>
          </a:p>
          <a:p>
            <a:pPr eaLnBrk="1" hangingPunct="1"/>
            <a:endParaRPr lang="zh-CN" altLang="en-US" sz="2800" dirty="0" smtClean="0">
              <a:solidFill>
                <a:srgbClr val="000404"/>
              </a:solidFill>
            </a:endParaRPr>
          </a:p>
          <a:p>
            <a:pPr eaLnBrk="1" hangingPunct="1"/>
            <a:endParaRPr lang="zh-CN" altLang="en-US" sz="2800" dirty="0" smtClean="0">
              <a:solidFill>
                <a:srgbClr val="000404"/>
              </a:solidFill>
            </a:endParaRPr>
          </a:p>
          <a:p>
            <a:pPr eaLnBrk="1" hangingPunct="1"/>
            <a:endParaRPr lang="zh-CN" altLang="en-US" sz="2800" dirty="0" smtClean="0">
              <a:solidFill>
                <a:srgbClr val="000404"/>
              </a:solidFill>
            </a:endParaRPr>
          </a:p>
          <a:p>
            <a:pPr eaLnBrk="1" hangingPunct="1">
              <a:buFont typeface="Wingdings" panose="05000000000000000000" pitchFamily="2" charset="2"/>
              <a:buNone/>
            </a:pPr>
            <a:endParaRPr lang="zh-CN" altLang="en-US" sz="2800" dirty="0" smtClean="0">
              <a:solidFill>
                <a:srgbClr val="000404"/>
              </a:solidFill>
            </a:endParaRPr>
          </a:p>
          <a:p>
            <a:pPr eaLnBrk="1" hangingPunct="1">
              <a:buFont typeface="Wingdings" panose="05000000000000000000" pitchFamily="2" charset="2"/>
              <a:buNone/>
            </a:pPr>
            <a:r>
              <a:rPr lang="zh-CN" altLang="en-US" sz="2800" dirty="0" smtClean="0">
                <a:solidFill>
                  <a:srgbClr val="000404"/>
                </a:solidFill>
              </a:rPr>
              <a:t>   </a:t>
            </a:r>
          </a:p>
        </p:txBody>
      </p:sp>
      <p:graphicFrame>
        <p:nvGraphicFramePr>
          <p:cNvPr id="37892" name="Object 7"/>
          <p:cNvGraphicFramePr>
            <a:graphicFrameLocks noChangeAspect="1"/>
          </p:cNvGraphicFramePr>
          <p:nvPr/>
        </p:nvGraphicFramePr>
        <p:xfrm>
          <a:off x="1692275" y="2781300"/>
          <a:ext cx="5689600" cy="2667000"/>
        </p:xfrm>
        <a:graphic>
          <a:graphicData uri="http://schemas.openxmlformats.org/presentationml/2006/ole">
            <mc:AlternateContent xmlns:mc="http://schemas.openxmlformats.org/markup-compatibility/2006">
              <mc:Choice xmlns:v="urn:schemas-microsoft-com:vml" Requires="v">
                <p:oleObj spid="_x0000_s52245" name="Equation" r:id="rId3" imgW="5689600" imgH="2667000" progId="Equation.DSMT4">
                  <p:embed/>
                </p:oleObj>
              </mc:Choice>
              <mc:Fallback>
                <p:oleObj name="Equation" r:id="rId3" imgW="5689600" imgH="2667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781300"/>
                        <a:ext cx="56896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E56E4A-F6E9-40FD-A63E-09CA681994A1}" type="slidenum">
              <a:rPr lang="en-US" altLang="zh-CN" sz="1400" smtClean="0"/>
              <a:pPr>
                <a:spcBef>
                  <a:spcPct val="0"/>
                </a:spcBef>
                <a:buClrTx/>
                <a:buSzTx/>
                <a:buFontTx/>
                <a:buNone/>
              </a:pPr>
              <a:t>33</a:t>
            </a:fld>
            <a:endParaRPr lang="en-US" altLang="zh-CN" sz="1400" smtClean="0"/>
          </a:p>
        </p:txBody>
      </p:sp>
    </p:spTree>
    <p:extLst>
      <p:ext uri="{BB962C8B-B14F-4D97-AF65-F5344CB8AC3E}">
        <p14:creationId xmlns:p14="http://schemas.microsoft.com/office/powerpoint/2010/main" val="25144134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zh-CN" altLang="en-US" sz="4000" smtClean="0"/>
              <a:t>带有常数项的单位变换</a:t>
            </a:r>
          </a:p>
        </p:txBody>
      </p:sp>
      <p:sp>
        <p:nvSpPr>
          <p:cNvPr id="25605" name="Rectangle 3"/>
          <p:cNvSpPr>
            <a:spLocks noGrp="1" noRot="1" noChangeArrowheads="1"/>
          </p:cNvSpPr>
          <p:nvPr>
            <p:ph type="body" idx="1"/>
          </p:nvPr>
        </p:nvSpPr>
        <p:spPr/>
        <p:txBody>
          <a:bodyPr/>
          <a:lstStyle/>
          <a:p>
            <a:pPr eaLnBrk="1" hangingPunct="1">
              <a:defRPr/>
            </a:pPr>
            <a:r>
              <a:rPr lang="zh-CN" altLang="en-US" sz="2800" dirty="0" smtClean="0">
                <a:solidFill>
                  <a:schemeClr val="accent6"/>
                </a:solidFill>
              </a:rPr>
              <a:t>例子</a:t>
            </a:r>
            <a:r>
              <a:rPr lang="zh-CN" altLang="en-US" sz="2800" dirty="0" smtClean="0">
                <a:solidFill>
                  <a:srgbClr val="000404"/>
                </a:solidFill>
              </a:rPr>
              <a:t>   摄氏温度与华氏温度的换算公式： </a:t>
            </a:r>
            <a:br>
              <a:rPr lang="zh-CN" altLang="en-US" sz="2800" dirty="0" smtClean="0">
                <a:solidFill>
                  <a:srgbClr val="000404"/>
                </a:solidFill>
              </a:rPr>
            </a:br>
            <a:r>
              <a:rPr lang="en-US" altLang="zh-CN" sz="2800" dirty="0" smtClean="0">
                <a:solidFill>
                  <a:srgbClr val="000404"/>
                </a:solidFill>
              </a:rPr>
              <a:t>	  </a:t>
            </a:r>
            <a:r>
              <a:rPr lang="en-US" altLang="zh-CN" sz="2800" i="1" dirty="0" smtClean="0">
                <a:solidFill>
                  <a:srgbClr val="000404"/>
                </a:solidFill>
                <a:latin typeface="Times New Roman" pitchFamily="18" charset="0"/>
              </a:rPr>
              <a:t>F</a:t>
            </a:r>
            <a:r>
              <a:rPr lang="zh-CN" altLang="en-US" sz="2800" dirty="0" smtClean="0">
                <a:solidFill>
                  <a:srgbClr val="000404"/>
                </a:solidFill>
                <a:latin typeface="Times New Roman" pitchFamily="18" charset="0"/>
              </a:rPr>
              <a:t>＝</a:t>
            </a:r>
            <a:r>
              <a:rPr lang="en-US" altLang="zh-CN" sz="2800" dirty="0" smtClean="0">
                <a:solidFill>
                  <a:srgbClr val="000404"/>
                </a:solidFill>
                <a:latin typeface="Times New Roman" pitchFamily="18" charset="0"/>
              </a:rPr>
              <a:t>(</a:t>
            </a:r>
            <a:r>
              <a:rPr lang="en-US" altLang="zh-CN" sz="2800" i="1" dirty="0" smtClean="0">
                <a:solidFill>
                  <a:srgbClr val="000404"/>
                </a:solidFill>
                <a:latin typeface="Times New Roman" pitchFamily="18" charset="0"/>
              </a:rPr>
              <a:t>C</a:t>
            </a:r>
            <a:r>
              <a:rPr lang="en-US" altLang="zh-CN" sz="2800" dirty="0" smtClean="0">
                <a:solidFill>
                  <a:srgbClr val="000404"/>
                </a:solidFill>
                <a:latin typeface="Times New Roman" pitchFamily="18" charset="0"/>
              </a:rPr>
              <a:t>×9</a:t>
            </a:r>
            <a:r>
              <a:rPr lang="zh-CN" altLang="en-US" sz="2800" dirty="0" smtClean="0">
                <a:solidFill>
                  <a:srgbClr val="000404"/>
                </a:solidFill>
                <a:latin typeface="Times New Roman" pitchFamily="18" charset="0"/>
              </a:rPr>
              <a:t>／</a:t>
            </a:r>
            <a:r>
              <a:rPr lang="en-US" altLang="zh-CN" sz="2800" dirty="0" smtClean="0">
                <a:solidFill>
                  <a:srgbClr val="000404"/>
                </a:solidFill>
                <a:latin typeface="Times New Roman" pitchFamily="18" charset="0"/>
              </a:rPr>
              <a:t>5)</a:t>
            </a:r>
            <a:r>
              <a:rPr lang="zh-CN" altLang="en-US" sz="2800" dirty="0" smtClean="0">
                <a:solidFill>
                  <a:srgbClr val="000404"/>
                </a:solidFill>
                <a:latin typeface="Times New Roman" pitchFamily="18" charset="0"/>
              </a:rPr>
              <a:t>＋</a:t>
            </a:r>
            <a:r>
              <a:rPr lang="en-US" altLang="zh-CN" sz="2800" dirty="0" smtClean="0">
                <a:solidFill>
                  <a:srgbClr val="000404"/>
                </a:solidFill>
                <a:latin typeface="Times New Roman" pitchFamily="18" charset="0"/>
              </a:rPr>
              <a:t>32 </a:t>
            </a:r>
            <a:r>
              <a:rPr lang="zh-CN" altLang="en-US" sz="2800" dirty="0" smtClean="0">
                <a:solidFill>
                  <a:srgbClr val="000404"/>
                </a:solidFill>
                <a:latin typeface="Times New Roman" pitchFamily="18" charset="0"/>
              </a:rPr>
              <a:t>， </a:t>
            </a:r>
            <a:r>
              <a:rPr lang="en-US" altLang="zh-CN" sz="2800" i="1" dirty="0" smtClean="0">
                <a:solidFill>
                  <a:srgbClr val="000404"/>
                </a:solidFill>
                <a:latin typeface="Times New Roman" pitchFamily="18" charset="0"/>
              </a:rPr>
              <a:t>C</a:t>
            </a:r>
            <a:r>
              <a:rPr lang="zh-CN" altLang="en-US" sz="2800" dirty="0" smtClean="0">
                <a:solidFill>
                  <a:srgbClr val="000404"/>
                </a:solidFill>
                <a:latin typeface="Times New Roman" pitchFamily="18" charset="0"/>
              </a:rPr>
              <a:t>＝</a:t>
            </a:r>
            <a:r>
              <a:rPr lang="en-US" altLang="zh-CN" sz="2800" dirty="0" smtClean="0">
                <a:solidFill>
                  <a:srgbClr val="000404"/>
                </a:solidFill>
                <a:latin typeface="Times New Roman" pitchFamily="18" charset="0"/>
              </a:rPr>
              <a:t>(</a:t>
            </a:r>
            <a:r>
              <a:rPr lang="en-US" altLang="zh-CN" sz="2800" i="1" dirty="0" smtClean="0">
                <a:solidFill>
                  <a:srgbClr val="000404"/>
                </a:solidFill>
                <a:latin typeface="Times New Roman" pitchFamily="18" charset="0"/>
              </a:rPr>
              <a:t>F</a:t>
            </a:r>
            <a:r>
              <a:rPr lang="zh-CN" altLang="en-US" sz="2800" dirty="0" smtClean="0">
                <a:solidFill>
                  <a:srgbClr val="000404"/>
                </a:solidFill>
                <a:latin typeface="Times New Roman" pitchFamily="18" charset="0"/>
              </a:rPr>
              <a:t>－</a:t>
            </a:r>
            <a:r>
              <a:rPr lang="en-US" altLang="zh-CN" sz="2800" dirty="0" smtClean="0">
                <a:solidFill>
                  <a:srgbClr val="000404"/>
                </a:solidFill>
                <a:latin typeface="Times New Roman" pitchFamily="18" charset="0"/>
              </a:rPr>
              <a:t>32)×5</a:t>
            </a:r>
            <a:r>
              <a:rPr lang="zh-CN" altLang="en-US" sz="2800" dirty="0" smtClean="0">
                <a:solidFill>
                  <a:srgbClr val="000404"/>
                </a:solidFill>
                <a:latin typeface="Times New Roman" pitchFamily="18" charset="0"/>
              </a:rPr>
              <a:t>／</a:t>
            </a:r>
            <a:r>
              <a:rPr lang="en-US" altLang="zh-CN" sz="2800" dirty="0" smtClean="0">
                <a:solidFill>
                  <a:srgbClr val="000404"/>
                </a:solidFill>
                <a:latin typeface="Times New Roman" pitchFamily="18" charset="0"/>
              </a:rPr>
              <a:t>9</a:t>
            </a:r>
            <a:r>
              <a:rPr lang="en-US" altLang="zh-CN" sz="2800" dirty="0" smtClean="0">
                <a:solidFill>
                  <a:srgbClr val="000404"/>
                </a:solidFill>
              </a:rPr>
              <a:t>  </a:t>
            </a:r>
            <a:br>
              <a:rPr lang="en-US" altLang="zh-CN" sz="2800" dirty="0" smtClean="0">
                <a:solidFill>
                  <a:srgbClr val="000404"/>
                </a:solidFill>
              </a:rPr>
            </a:br>
            <a:r>
              <a:rPr lang="zh-CN" altLang="en-US" sz="2800" dirty="0" smtClean="0">
                <a:solidFill>
                  <a:srgbClr val="000404"/>
                </a:solidFill>
              </a:rPr>
              <a:t>式中</a:t>
            </a:r>
            <a:r>
              <a:rPr lang="en-US" altLang="zh-CN" sz="2800" i="1" dirty="0" smtClean="0">
                <a:solidFill>
                  <a:srgbClr val="000404"/>
                </a:solidFill>
                <a:latin typeface="Times New Roman" pitchFamily="18" charset="0"/>
              </a:rPr>
              <a:t>F</a:t>
            </a:r>
            <a:r>
              <a:rPr lang="en-US" altLang="zh-CN" sz="2800" dirty="0" smtClean="0">
                <a:solidFill>
                  <a:srgbClr val="000404"/>
                </a:solidFill>
                <a:latin typeface="Times New Roman" pitchFamily="18" charset="0"/>
              </a:rPr>
              <a:t>——</a:t>
            </a:r>
            <a:r>
              <a:rPr lang="zh-CN" altLang="en-US" sz="2800" dirty="0" smtClean="0">
                <a:solidFill>
                  <a:srgbClr val="000404"/>
                </a:solidFill>
              </a:rPr>
              <a:t>华氏温度，</a:t>
            </a:r>
            <a:r>
              <a:rPr lang="en-US" altLang="zh-CN" sz="2800" i="1" dirty="0" smtClean="0">
                <a:solidFill>
                  <a:srgbClr val="000404"/>
                </a:solidFill>
                <a:latin typeface="Times New Roman" pitchFamily="18" charset="0"/>
              </a:rPr>
              <a:t>C</a:t>
            </a:r>
            <a:r>
              <a:rPr lang="en-US" altLang="zh-CN" sz="2800" dirty="0" smtClean="0">
                <a:solidFill>
                  <a:srgbClr val="000404"/>
                </a:solidFill>
                <a:latin typeface="Times New Roman" pitchFamily="18" charset="0"/>
              </a:rPr>
              <a:t>——</a:t>
            </a:r>
            <a:r>
              <a:rPr lang="zh-CN" altLang="en-US" sz="2800" dirty="0" smtClean="0">
                <a:solidFill>
                  <a:srgbClr val="000404"/>
                </a:solidFill>
              </a:rPr>
              <a:t>摄氏温度。</a:t>
            </a:r>
            <a:endParaRPr lang="en-US" altLang="zh-CN" sz="2800" dirty="0" smtClean="0">
              <a:solidFill>
                <a:srgbClr val="000404"/>
              </a:solidFill>
            </a:endParaRPr>
          </a:p>
          <a:p>
            <a:pPr eaLnBrk="1" hangingPunct="1">
              <a:defRPr/>
            </a:pPr>
            <a:r>
              <a:rPr lang="zh-CN" altLang="en-US" sz="2800" dirty="0" smtClean="0">
                <a:solidFill>
                  <a:srgbClr val="000404"/>
                </a:solidFill>
              </a:rPr>
              <a:t> </a:t>
            </a:r>
          </a:p>
        </p:txBody>
      </p:sp>
      <p:graphicFrame>
        <p:nvGraphicFramePr>
          <p:cNvPr id="38916" name="Object 4"/>
          <p:cNvGraphicFramePr>
            <a:graphicFrameLocks noChangeAspect="1"/>
          </p:cNvGraphicFramePr>
          <p:nvPr/>
        </p:nvGraphicFramePr>
        <p:xfrm>
          <a:off x="900113" y="3500438"/>
          <a:ext cx="7340600" cy="2133600"/>
        </p:xfrm>
        <a:graphic>
          <a:graphicData uri="http://schemas.openxmlformats.org/presentationml/2006/ole">
            <mc:AlternateContent xmlns:mc="http://schemas.openxmlformats.org/markup-compatibility/2006">
              <mc:Choice xmlns:v="urn:schemas-microsoft-com:vml" Requires="v">
                <p:oleObj spid="_x0000_s53282" name="Equation" r:id="rId3" imgW="7340600" imgH="2133600" progId="Equation.DSMT4">
                  <p:embed/>
                </p:oleObj>
              </mc:Choice>
              <mc:Fallback>
                <p:oleObj name="Equation" r:id="rId3" imgW="7340600" imgH="213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500438"/>
                        <a:ext cx="7340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7" name="Object 5"/>
          <p:cNvGraphicFramePr>
            <a:graphicFrameLocks noChangeAspect="1"/>
          </p:cNvGraphicFramePr>
          <p:nvPr/>
        </p:nvGraphicFramePr>
        <p:xfrm>
          <a:off x="3708400" y="5876925"/>
          <a:ext cx="1549400" cy="393700"/>
        </p:xfrm>
        <a:graphic>
          <a:graphicData uri="http://schemas.openxmlformats.org/presentationml/2006/ole">
            <mc:AlternateContent xmlns:mc="http://schemas.openxmlformats.org/markup-compatibility/2006">
              <mc:Choice xmlns:v="urn:schemas-microsoft-com:vml" Requires="v">
                <p:oleObj spid="_x0000_s53283" name="Equation" r:id="rId5" imgW="1548728" imgH="393529" progId="Equation.DSMT4">
                  <p:embed/>
                </p:oleObj>
              </mc:Choice>
              <mc:Fallback>
                <p:oleObj name="Equation" r:id="rId5" imgW="1548728"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5876925"/>
                        <a:ext cx="1549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9E6E9E-9D00-46E7-9688-3C3A8C61582C}" type="slidenum">
              <a:rPr lang="en-US" altLang="zh-CN" sz="1400" smtClean="0"/>
              <a:pPr>
                <a:spcBef>
                  <a:spcPct val="0"/>
                </a:spcBef>
                <a:buClrTx/>
                <a:buSzTx/>
                <a:buFontTx/>
                <a:buNone/>
              </a:pPr>
              <a:t>34</a:t>
            </a:fld>
            <a:endParaRPr lang="en-US" altLang="zh-CN" sz="1400" smtClean="0"/>
          </a:p>
        </p:txBody>
      </p:sp>
    </p:spTree>
    <p:extLst>
      <p:ext uri="{BB962C8B-B14F-4D97-AF65-F5344CB8AC3E}">
        <p14:creationId xmlns:p14="http://schemas.microsoft.com/office/powerpoint/2010/main" val="370834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01625" y="609600"/>
            <a:ext cx="8540750" cy="1047602"/>
          </a:xfrm>
        </p:spPr>
        <p:txBody>
          <a:bodyPr/>
          <a:lstStyle/>
          <a:p>
            <a:r>
              <a:rPr lang="zh-CN" altLang="en-US" sz="4000" dirty="0" smtClean="0"/>
              <a:t>三、多元概率密度函数</a:t>
            </a:r>
          </a:p>
        </p:txBody>
      </p:sp>
      <p:sp>
        <p:nvSpPr>
          <p:cNvPr id="2054" name="内容占位符 2"/>
          <p:cNvSpPr>
            <a:spLocks noGrp="1"/>
          </p:cNvSpPr>
          <p:nvPr>
            <p:ph idx="1"/>
          </p:nvPr>
        </p:nvSpPr>
        <p:spPr>
          <a:xfrm>
            <a:off x="301625" y="1772816"/>
            <a:ext cx="8540750" cy="4326358"/>
          </a:xfrm>
        </p:spPr>
        <p:txBody>
          <a:bodyPr/>
          <a:lstStyle/>
          <a:p>
            <a:pPr eaLnBrk="1" hangingPunct="1">
              <a:defRPr/>
            </a:pPr>
            <a:r>
              <a:rPr lang="zh-CN" altLang="en-US" sz="2800" dirty="0" smtClean="0">
                <a:solidFill>
                  <a:srgbClr val="000404"/>
                </a:solidFill>
              </a:rPr>
              <a:t>一元的情形：</a:t>
            </a:r>
          </a:p>
          <a:p>
            <a:pPr eaLnBrk="1" hangingPunct="1">
              <a:lnSpc>
                <a:spcPct val="150000"/>
              </a:lnSpc>
              <a:defRPr/>
            </a:pPr>
            <a:endParaRPr lang="zh-CN" altLang="en-US" sz="2800" dirty="0" smtClean="0">
              <a:solidFill>
                <a:srgbClr val="000404"/>
              </a:solidFill>
            </a:endParaRPr>
          </a:p>
          <a:p>
            <a:pPr eaLnBrk="1" hangingPunct="1">
              <a:defRPr/>
            </a:pPr>
            <a:r>
              <a:rPr lang="zh-CN" altLang="en-US" sz="2800" dirty="0" smtClean="0">
                <a:solidFill>
                  <a:srgbClr val="000404"/>
                </a:solidFill>
              </a:rPr>
              <a:t>多元的情形：</a:t>
            </a:r>
            <a:endParaRPr lang="en-US" altLang="zh-CN" sz="2800" dirty="0" smtClean="0">
              <a:solidFill>
                <a:srgbClr val="000404"/>
              </a:solidFill>
            </a:endParaRPr>
          </a:p>
          <a:p>
            <a:pPr eaLnBrk="1" hangingPunct="1">
              <a:lnSpc>
                <a:spcPct val="150000"/>
              </a:lnSpc>
              <a:defRPr/>
            </a:pPr>
            <a:endParaRPr lang="en-US" altLang="zh-CN" sz="2800" dirty="0" smtClean="0">
              <a:solidFill>
                <a:srgbClr val="000404"/>
              </a:solidFill>
            </a:endParaRPr>
          </a:p>
          <a:p>
            <a:pPr eaLnBrk="1" hangingPunct="1">
              <a:defRPr/>
            </a:pPr>
            <a:r>
              <a:rPr lang="zh-CN" altLang="en-US" sz="2800" dirty="0" smtClean="0">
                <a:solidFill>
                  <a:srgbClr val="000404"/>
                </a:solidFill>
              </a:rPr>
              <a:t>多元密度</a:t>
            </a:r>
            <a:r>
              <a:rPr lang="en-US" altLang="zh-CN" sz="2800" i="1" dirty="0" smtClean="0">
                <a:solidFill>
                  <a:srgbClr val="000404"/>
                </a:solidFill>
                <a:latin typeface="Times New Roman" pitchFamily="18" charset="0"/>
                <a:cs typeface="Times New Roman" pitchFamily="18" charset="0"/>
              </a:rPr>
              <a:t>f </a:t>
            </a:r>
            <a:r>
              <a:rPr lang="en-US" altLang="zh-CN" sz="2800" dirty="0" smtClean="0">
                <a:solidFill>
                  <a:srgbClr val="000404"/>
                </a:solidFill>
                <a:latin typeface="Times New Roman" pitchFamily="18" charset="0"/>
                <a:cs typeface="Times New Roman" pitchFamily="18" charset="0"/>
              </a:rPr>
              <a:t>(</a:t>
            </a:r>
            <a:r>
              <a:rPr lang="en-US" altLang="zh-CN" sz="2800" i="1" smtClean="0">
                <a:solidFill>
                  <a:srgbClr val="000404"/>
                </a:solidFill>
                <a:latin typeface="Times New Roman" pitchFamily="18" charset="0"/>
                <a:cs typeface="Times New Roman" pitchFamily="18" charset="0"/>
              </a:rPr>
              <a:t>x</a:t>
            </a:r>
            <a:r>
              <a:rPr lang="en-US" altLang="zh-CN" sz="2800" baseline="-25000" smtClean="0">
                <a:solidFill>
                  <a:srgbClr val="000404"/>
                </a:solidFill>
                <a:latin typeface="Times New Roman" pitchFamily="18" charset="0"/>
                <a:cs typeface="Times New Roman" pitchFamily="18" charset="0"/>
              </a:rPr>
              <a:t>1</a:t>
            </a:r>
            <a:r>
              <a:rPr lang="en-US" altLang="zh-CN" sz="2800" smtClean="0">
                <a:solidFill>
                  <a:srgbClr val="000404"/>
                </a:solidFill>
                <a:latin typeface="Times New Roman" pitchFamily="18" charset="0"/>
                <a:cs typeface="Times New Roman" pitchFamily="18" charset="0"/>
              </a:rPr>
              <a:t>,⋯</a:t>
            </a:r>
            <a:r>
              <a:rPr lang="en-US" altLang="zh-CN" sz="2800" dirty="0" smtClean="0">
                <a:solidFill>
                  <a:srgbClr val="000404"/>
                </a:solidFill>
                <a:latin typeface="Times New Roman" pitchFamily="18" charset="0"/>
                <a:cs typeface="Times New Roman" pitchFamily="18" charset="0"/>
              </a:rPr>
              <a:t>,</a:t>
            </a:r>
            <a:r>
              <a:rPr lang="en-US" altLang="zh-CN" sz="2800" i="1" dirty="0" err="1" smtClean="0">
                <a:solidFill>
                  <a:srgbClr val="000404"/>
                </a:solidFill>
                <a:latin typeface="Times New Roman" pitchFamily="18" charset="0"/>
                <a:cs typeface="Times New Roman" pitchFamily="18" charset="0"/>
              </a:rPr>
              <a:t>x</a:t>
            </a:r>
            <a:r>
              <a:rPr lang="en-US" altLang="zh-CN" sz="2800" i="1" baseline="-25000" dirty="0" err="1" smtClean="0">
                <a:solidFill>
                  <a:srgbClr val="000404"/>
                </a:solidFill>
                <a:latin typeface="Times New Roman" pitchFamily="18" charset="0"/>
                <a:cs typeface="Times New Roman" pitchFamily="18" charset="0"/>
              </a:rPr>
              <a:t>p</a:t>
            </a:r>
            <a:r>
              <a:rPr lang="en-US" altLang="zh-CN" sz="2800" dirty="0" smtClean="0">
                <a:solidFill>
                  <a:srgbClr val="000404"/>
                </a:solidFill>
                <a:latin typeface="Times New Roman" pitchFamily="18" charset="0"/>
                <a:cs typeface="Times New Roman" pitchFamily="18" charset="0"/>
              </a:rPr>
              <a:t>)</a:t>
            </a:r>
            <a:r>
              <a:rPr lang="zh-CN" altLang="en-US" sz="2800" dirty="0" smtClean="0">
                <a:solidFill>
                  <a:srgbClr val="000404"/>
                </a:solidFill>
              </a:rPr>
              <a:t>的</a:t>
            </a:r>
            <a:r>
              <a:rPr lang="zh-CN" altLang="en-US" sz="2800" dirty="0" smtClean="0">
                <a:solidFill>
                  <a:schemeClr val="accent6"/>
                </a:solidFill>
              </a:rPr>
              <a:t>性质</a:t>
            </a:r>
            <a:r>
              <a:rPr lang="zh-CN" altLang="en-US" sz="2800" dirty="0" smtClean="0">
                <a:solidFill>
                  <a:srgbClr val="000404"/>
                </a:solidFill>
              </a:rPr>
              <a:t>：</a:t>
            </a:r>
          </a:p>
          <a:p>
            <a:pPr>
              <a:defRPr/>
            </a:pPr>
            <a:endParaRPr lang="zh-CN" altLang="en-US" sz="2800" dirty="0" smtClean="0">
              <a:solidFill>
                <a:srgbClr val="000404"/>
              </a:solidFill>
            </a:endParaRPr>
          </a:p>
        </p:txBody>
      </p:sp>
      <p:graphicFrame>
        <p:nvGraphicFramePr>
          <p:cNvPr id="8196" name="Object 2"/>
          <p:cNvGraphicFramePr>
            <a:graphicFrameLocks noChangeAspect="1"/>
          </p:cNvGraphicFramePr>
          <p:nvPr>
            <p:extLst>
              <p:ext uri="{D42A27DB-BD31-4B8C-83A1-F6EECF244321}">
                <p14:modId xmlns:p14="http://schemas.microsoft.com/office/powerpoint/2010/main" val="259489277"/>
              </p:ext>
            </p:extLst>
          </p:nvPr>
        </p:nvGraphicFramePr>
        <p:xfrm>
          <a:off x="1619250" y="2167260"/>
          <a:ext cx="5651500" cy="901700"/>
        </p:xfrm>
        <a:graphic>
          <a:graphicData uri="http://schemas.openxmlformats.org/presentationml/2006/ole">
            <mc:AlternateContent xmlns:mc="http://schemas.openxmlformats.org/markup-compatibility/2006">
              <mc:Choice xmlns:v="urn:schemas-microsoft-com:vml" Requires="v">
                <p:oleObj spid="_x0000_s8320" name="Equation" r:id="rId3" imgW="5651500" imgH="901700" progId="Equation.DSMT4">
                  <p:embed/>
                </p:oleObj>
              </mc:Choice>
              <mc:Fallback>
                <p:oleObj name="Equation" r:id="rId3" imgW="5651500" imgH="901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167260"/>
                        <a:ext cx="56515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3"/>
          <p:cNvGraphicFramePr>
            <a:graphicFrameLocks noChangeAspect="1"/>
          </p:cNvGraphicFramePr>
          <p:nvPr>
            <p:extLst>
              <p:ext uri="{D42A27DB-BD31-4B8C-83A1-F6EECF244321}">
                <p14:modId xmlns:p14="http://schemas.microsoft.com/office/powerpoint/2010/main" val="2433792256"/>
              </p:ext>
            </p:extLst>
          </p:nvPr>
        </p:nvGraphicFramePr>
        <p:xfrm>
          <a:off x="1295400" y="3535288"/>
          <a:ext cx="6553200" cy="685800"/>
        </p:xfrm>
        <a:graphic>
          <a:graphicData uri="http://schemas.openxmlformats.org/presentationml/2006/ole">
            <mc:AlternateContent xmlns:mc="http://schemas.openxmlformats.org/markup-compatibility/2006">
              <mc:Choice xmlns:v="urn:schemas-microsoft-com:vml" Requires="v">
                <p:oleObj spid="_x0000_s8321" name="Equation" r:id="rId5" imgW="6553080" imgH="685800" progId="Equation.DSMT4">
                  <p:embed/>
                </p:oleObj>
              </mc:Choice>
              <mc:Fallback>
                <p:oleObj name="Equation" r:id="rId5" imgW="6553080" imgH="685800" progId="Equation.DSMT4">
                  <p:embed/>
                  <p:pic>
                    <p:nvPicPr>
                      <p:cNvPr id="0" name="Object 3"/>
                      <p:cNvPicPr>
                        <a:picLocks noChangeAspect="1" noChangeArrowheads="1"/>
                      </p:cNvPicPr>
                      <p:nvPr/>
                    </p:nvPicPr>
                    <p:blipFill>
                      <a:blip r:embed="rId6"/>
                      <a:srcRect/>
                      <a:stretch>
                        <a:fillRect/>
                      </a:stretch>
                    </p:blipFill>
                    <p:spPr bwMode="auto">
                      <a:xfrm>
                        <a:off x="1295400" y="3535288"/>
                        <a:ext cx="6553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4"/>
          <p:cNvGraphicFramePr>
            <a:graphicFrameLocks noChangeAspect="1"/>
          </p:cNvGraphicFramePr>
          <p:nvPr>
            <p:extLst>
              <p:ext uri="{D42A27DB-BD31-4B8C-83A1-F6EECF244321}">
                <p14:modId xmlns:p14="http://schemas.microsoft.com/office/powerpoint/2010/main" val="670328530"/>
              </p:ext>
            </p:extLst>
          </p:nvPr>
        </p:nvGraphicFramePr>
        <p:xfrm>
          <a:off x="769938" y="4941888"/>
          <a:ext cx="5880100" cy="1295400"/>
        </p:xfrm>
        <a:graphic>
          <a:graphicData uri="http://schemas.openxmlformats.org/presentationml/2006/ole">
            <mc:AlternateContent xmlns:mc="http://schemas.openxmlformats.org/markup-compatibility/2006">
              <mc:Choice xmlns:v="urn:schemas-microsoft-com:vml" Requires="v">
                <p:oleObj spid="_x0000_s8322" name="Equation" r:id="rId7" imgW="5879880" imgH="1295280" progId="Equation.DSMT4">
                  <p:embed/>
                </p:oleObj>
              </mc:Choice>
              <mc:Fallback>
                <p:oleObj name="Equation" r:id="rId7" imgW="5879880" imgH="1295280" progId="Equation.DSMT4">
                  <p:embed/>
                  <p:pic>
                    <p:nvPicPr>
                      <p:cNvPr id="0" name="Object 4"/>
                      <p:cNvPicPr>
                        <a:picLocks noChangeAspect="1" noChangeArrowheads="1"/>
                      </p:cNvPicPr>
                      <p:nvPr/>
                    </p:nvPicPr>
                    <p:blipFill>
                      <a:blip r:embed="rId8"/>
                      <a:srcRect/>
                      <a:stretch>
                        <a:fillRect/>
                      </a:stretch>
                    </p:blipFill>
                    <p:spPr bwMode="auto">
                      <a:xfrm>
                        <a:off x="769938" y="4941888"/>
                        <a:ext cx="58801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3C3D61-1A84-4F5F-8D59-48F8B96F2A78}" type="slidenum">
              <a:rPr lang="en-US" altLang="zh-CN" sz="1400" smtClean="0"/>
              <a:pPr>
                <a:spcBef>
                  <a:spcPct val="0"/>
                </a:spcBef>
                <a:buClrTx/>
                <a:buSzTx/>
                <a:buFontTx/>
                <a:buNone/>
              </a:pPr>
              <a:t>4</a:t>
            </a:fld>
            <a:endParaRPr lang="en-US" altLang="zh-CN" sz="1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r>
              <a:rPr lang="zh-CN" altLang="en-US" sz="4000" smtClean="0"/>
              <a:t>四、边缘分布</a:t>
            </a:r>
          </a:p>
        </p:txBody>
      </p:sp>
      <p:sp>
        <p:nvSpPr>
          <p:cNvPr id="3077" name="Rectangle 3"/>
          <p:cNvSpPr>
            <a:spLocks noGrp="1" noRot="1" noChangeArrowheads="1"/>
          </p:cNvSpPr>
          <p:nvPr>
            <p:ph type="body" idx="1"/>
          </p:nvPr>
        </p:nvSpPr>
        <p:spPr/>
        <p:txBody>
          <a:bodyPr/>
          <a:lstStyle/>
          <a:p>
            <a:pPr eaLnBrk="1" hangingPunct="1">
              <a:defRPr/>
            </a:pPr>
            <a:r>
              <a:rPr lang="zh-CN" altLang="en-US" sz="2800" dirty="0" smtClean="0">
                <a:solidFill>
                  <a:srgbClr val="000808"/>
                </a:solidFill>
                <a:latin typeface="Times New Roman" pitchFamily="18" charset="0"/>
                <a:cs typeface="Times New Roman" pitchFamily="18" charset="0"/>
              </a:rPr>
              <a:t>设</a:t>
            </a:r>
            <a:r>
              <a:rPr lang="en-US" altLang="zh-CN" sz="2800" b="1" i="1" dirty="0" smtClean="0">
                <a:solidFill>
                  <a:srgbClr val="000808"/>
                </a:solidFill>
                <a:latin typeface="Times New Roman" pitchFamily="18" charset="0"/>
                <a:cs typeface="Times New Roman" pitchFamily="18" charset="0"/>
              </a:rPr>
              <a:t>x</a:t>
            </a:r>
            <a:r>
              <a:rPr lang="zh-CN" altLang="en-US" sz="2800" dirty="0" smtClean="0">
                <a:solidFill>
                  <a:srgbClr val="000808"/>
                </a:solidFill>
                <a:latin typeface="Times New Roman" pitchFamily="18" charset="0"/>
                <a:cs typeface="Times New Roman" pitchFamily="18" charset="0"/>
              </a:rPr>
              <a:t>是</a:t>
            </a:r>
            <a:r>
              <a:rPr lang="en-US" altLang="zh-CN" sz="2800" i="1" dirty="0" smtClean="0">
                <a:solidFill>
                  <a:srgbClr val="000808"/>
                </a:solidFill>
                <a:latin typeface="Times New Roman" pitchFamily="18" charset="0"/>
                <a:cs typeface="Times New Roman" pitchFamily="18" charset="0"/>
              </a:rPr>
              <a:t>p</a:t>
            </a:r>
            <a:r>
              <a:rPr lang="zh-CN" altLang="en-US" sz="2800" dirty="0" smtClean="0">
                <a:solidFill>
                  <a:srgbClr val="000808"/>
                </a:solidFill>
                <a:latin typeface="Times New Roman" pitchFamily="18" charset="0"/>
                <a:cs typeface="Times New Roman" pitchFamily="18" charset="0"/>
              </a:rPr>
              <a:t>维随机向量，由它的</a:t>
            </a:r>
            <a:r>
              <a:rPr lang="en-US" altLang="zh-CN" sz="2800" i="1" dirty="0" smtClean="0">
                <a:solidFill>
                  <a:srgbClr val="000808"/>
                </a:solidFill>
                <a:latin typeface="Times New Roman" pitchFamily="18" charset="0"/>
                <a:cs typeface="Times New Roman" pitchFamily="18" charset="0"/>
              </a:rPr>
              <a:t>q</a:t>
            </a:r>
            <a:r>
              <a:rPr lang="en-US" altLang="zh-CN" sz="2800" dirty="0" smtClean="0">
                <a:solidFill>
                  <a:srgbClr val="000808"/>
                </a:solidFill>
                <a:latin typeface="Times New Roman" pitchFamily="18" charset="0"/>
                <a:cs typeface="Times New Roman" pitchFamily="18" charset="0"/>
              </a:rPr>
              <a:t>(&lt;</a:t>
            </a:r>
            <a:r>
              <a:rPr lang="en-US" altLang="zh-CN" sz="2800" i="1" dirty="0" smtClean="0">
                <a:solidFill>
                  <a:srgbClr val="000808"/>
                </a:solidFill>
                <a:latin typeface="Times New Roman" pitchFamily="18" charset="0"/>
                <a:cs typeface="Times New Roman" pitchFamily="18" charset="0"/>
              </a:rPr>
              <a:t>p</a:t>
            </a:r>
            <a:r>
              <a:rPr lang="en-US" altLang="zh-CN" sz="2800" dirty="0" smtClean="0">
                <a:solidFill>
                  <a:srgbClr val="000808"/>
                </a:solidFill>
                <a:latin typeface="Times New Roman" pitchFamily="18" charset="0"/>
                <a:cs typeface="Times New Roman" pitchFamily="18" charset="0"/>
              </a:rPr>
              <a:t>)</a:t>
            </a:r>
            <a:r>
              <a:rPr lang="zh-CN" altLang="en-US" sz="2800" dirty="0" smtClean="0">
                <a:solidFill>
                  <a:srgbClr val="000808"/>
                </a:solidFill>
                <a:latin typeface="Times New Roman" pitchFamily="18" charset="0"/>
                <a:cs typeface="Times New Roman" pitchFamily="18" charset="0"/>
              </a:rPr>
              <a:t> 个分量组成的向量</a:t>
            </a:r>
            <a:r>
              <a:rPr lang="en-US" altLang="zh-CN" sz="2800" b="1" i="1" dirty="0" smtClean="0">
                <a:solidFill>
                  <a:srgbClr val="000808"/>
                </a:solidFill>
                <a:latin typeface="Times New Roman" pitchFamily="18" charset="0"/>
                <a:cs typeface="Times New Roman" pitchFamily="18" charset="0"/>
              </a:rPr>
              <a:t>x</a:t>
            </a:r>
            <a:r>
              <a:rPr lang="en-US" altLang="zh-CN" sz="2800" baseline="-25000" dirty="0" smtClean="0">
                <a:solidFill>
                  <a:srgbClr val="000808"/>
                </a:solidFill>
                <a:latin typeface="Times New Roman" pitchFamily="18" charset="0"/>
                <a:cs typeface="Times New Roman" pitchFamily="18" charset="0"/>
              </a:rPr>
              <a:t>(1)</a:t>
            </a:r>
            <a:r>
              <a:rPr lang="zh-CN" altLang="en-US" sz="2800" dirty="0" smtClean="0">
                <a:solidFill>
                  <a:srgbClr val="000808"/>
                </a:solidFill>
                <a:latin typeface="Times New Roman" pitchFamily="18" charset="0"/>
                <a:cs typeface="Times New Roman" pitchFamily="18" charset="0"/>
              </a:rPr>
              <a:t>的分布称为</a:t>
            </a:r>
            <a:r>
              <a:rPr lang="en-US" altLang="zh-CN" sz="2800" b="1" i="1" dirty="0" smtClean="0">
                <a:solidFill>
                  <a:srgbClr val="000808"/>
                </a:solidFill>
                <a:latin typeface="Times New Roman" pitchFamily="18" charset="0"/>
                <a:cs typeface="Times New Roman" pitchFamily="18" charset="0"/>
              </a:rPr>
              <a:t>x</a:t>
            </a:r>
            <a:r>
              <a:rPr lang="zh-CN" altLang="en-US" sz="2800" dirty="0" smtClean="0">
                <a:solidFill>
                  <a:srgbClr val="000808"/>
                </a:solidFill>
                <a:latin typeface="Times New Roman" pitchFamily="18" charset="0"/>
                <a:cs typeface="Times New Roman" pitchFamily="18" charset="0"/>
              </a:rPr>
              <a:t>的关于</a:t>
            </a:r>
            <a:r>
              <a:rPr lang="en-US" altLang="zh-CN" sz="2800" b="1" i="1" dirty="0" smtClean="0">
                <a:solidFill>
                  <a:srgbClr val="000808"/>
                </a:solidFill>
                <a:latin typeface="Times New Roman" pitchFamily="18" charset="0"/>
                <a:cs typeface="Times New Roman" pitchFamily="18" charset="0"/>
              </a:rPr>
              <a:t>x</a:t>
            </a:r>
            <a:r>
              <a:rPr lang="en-US" altLang="zh-CN" sz="2800" baseline="-25000" dirty="0" smtClean="0">
                <a:solidFill>
                  <a:srgbClr val="000808"/>
                </a:solidFill>
                <a:latin typeface="Times New Roman" pitchFamily="18" charset="0"/>
                <a:cs typeface="Times New Roman" pitchFamily="18" charset="0"/>
              </a:rPr>
              <a:t>(1)</a:t>
            </a:r>
            <a:r>
              <a:rPr lang="zh-CN" altLang="en-US" sz="2800" dirty="0" smtClean="0">
                <a:solidFill>
                  <a:srgbClr val="000808"/>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边缘分布</a:t>
            </a:r>
            <a:r>
              <a:rPr lang="zh-CN" altLang="en-US" sz="2800" dirty="0" smtClean="0">
                <a:solidFill>
                  <a:srgbClr val="000404"/>
                </a:solidFill>
              </a:rPr>
              <a:t>。</a:t>
            </a:r>
          </a:p>
          <a:p>
            <a:pPr eaLnBrk="1" hangingPunct="1">
              <a:defRPr/>
            </a:pPr>
            <a:endParaRPr lang="zh-CN" altLang="en-US" sz="2800" dirty="0" smtClean="0"/>
          </a:p>
          <a:p>
            <a:pPr eaLnBrk="1" hangingPunct="1">
              <a:defRPr/>
            </a:pPr>
            <a:endParaRPr lang="zh-CN" altLang="en-US" sz="2800" dirty="0" smtClean="0"/>
          </a:p>
          <a:p>
            <a:pPr eaLnBrk="1" hangingPunct="1">
              <a:defRPr/>
            </a:pPr>
            <a:endParaRPr lang="zh-CN" altLang="en-US" sz="2800" dirty="0" smtClean="0"/>
          </a:p>
          <a:p>
            <a:pPr eaLnBrk="1" hangingPunct="1">
              <a:buFont typeface="Wingdings" panose="05000000000000000000" pitchFamily="2" charset="2"/>
              <a:buNone/>
              <a:defRPr/>
            </a:pPr>
            <a:endParaRPr lang="zh-CN" altLang="en-US" sz="2800" dirty="0" smtClean="0"/>
          </a:p>
          <a:p>
            <a:pPr eaLnBrk="1" hangingPunct="1">
              <a:defRPr/>
            </a:pPr>
            <a:endParaRPr lang="en-US" altLang="zh-CN" sz="2800" dirty="0" smtClean="0"/>
          </a:p>
        </p:txBody>
      </p:sp>
      <p:sp>
        <p:nvSpPr>
          <p:cNvPr id="92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2115F4-B4C8-4790-82C0-CDC89E91F319}" type="slidenum">
              <a:rPr lang="en-US" altLang="zh-CN" sz="1400" smtClean="0"/>
              <a:pPr>
                <a:spcBef>
                  <a:spcPct val="0"/>
                </a:spcBef>
                <a:buClrTx/>
                <a:buSzTx/>
                <a:buFontTx/>
                <a:buNone/>
              </a:pPr>
              <a:t>5</a:t>
            </a:fld>
            <a:endParaRPr lang="en-US" altLang="zh-CN" sz="1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301625" y="609600"/>
            <a:ext cx="8540750" cy="1163216"/>
          </a:xfrm>
        </p:spPr>
        <p:txBody>
          <a:bodyPr/>
          <a:lstStyle/>
          <a:p>
            <a:pPr eaLnBrk="1" hangingPunct="1"/>
            <a:r>
              <a:rPr lang="zh-CN" altLang="en-US" sz="4000" dirty="0" smtClean="0"/>
              <a:t>五、条件分布 </a:t>
            </a:r>
          </a:p>
        </p:txBody>
      </p:sp>
      <p:sp>
        <p:nvSpPr>
          <p:cNvPr id="2" name="Rectangle 3"/>
          <p:cNvSpPr>
            <a:spLocks noGrp="1" noRot="1" noChangeArrowheads="1"/>
          </p:cNvSpPr>
          <p:nvPr>
            <p:ph type="body" idx="1"/>
          </p:nvPr>
        </p:nvSpPr>
        <p:spPr>
          <a:xfrm>
            <a:off x="301625" y="1844824"/>
            <a:ext cx="8540750" cy="4254351"/>
          </a:xfrm>
        </p:spPr>
        <p:txBody>
          <a:bodyPr/>
          <a:lstStyle/>
          <a:p>
            <a:pPr eaLnBrk="1" hangingPunct="1">
              <a:lnSpc>
                <a:spcPct val="150000"/>
              </a:lnSpc>
              <a:defRPr/>
            </a:pPr>
            <a:r>
              <a:rPr lang="zh-CN" altLang="en-US" sz="2800" dirty="0" smtClean="0">
                <a:solidFill>
                  <a:srgbClr val="000404"/>
                </a:solidFill>
              </a:rPr>
              <a:t>设                      是</a:t>
            </a:r>
            <a:r>
              <a:rPr lang="en-US" altLang="zh-CN" sz="2800" i="1" dirty="0" smtClean="0">
                <a:solidFill>
                  <a:srgbClr val="000404"/>
                </a:solidFill>
                <a:latin typeface="Times New Roman" pitchFamily="18" charset="0"/>
                <a:cs typeface="Times New Roman" pitchFamily="18" charset="0"/>
              </a:rPr>
              <a:t>p</a:t>
            </a:r>
            <a:r>
              <a:rPr lang="zh-CN" altLang="en-US" sz="2800" dirty="0" smtClean="0">
                <a:solidFill>
                  <a:srgbClr val="000404"/>
                </a:solidFill>
              </a:rPr>
              <a:t>维连续型的随机向量，在给</a:t>
            </a:r>
          </a:p>
          <a:p>
            <a:pPr eaLnBrk="1" hangingPunct="1">
              <a:lnSpc>
                <a:spcPct val="150000"/>
              </a:lnSpc>
              <a:buFont typeface="Wingdings" panose="05000000000000000000" pitchFamily="2" charset="2"/>
              <a:buNone/>
              <a:defRPr/>
            </a:pPr>
            <a:r>
              <a:rPr lang="en-US" altLang="zh-CN" sz="2800" dirty="0" smtClean="0">
                <a:solidFill>
                  <a:srgbClr val="000404"/>
                </a:solidFill>
              </a:rPr>
              <a:t>	</a:t>
            </a:r>
            <a:r>
              <a:rPr lang="zh-CN" altLang="en-US" sz="2800" dirty="0" smtClean="0">
                <a:solidFill>
                  <a:srgbClr val="000404"/>
                </a:solidFill>
              </a:rPr>
              <a:t>定                                                  的条件下，</a:t>
            </a:r>
          </a:p>
          <a:p>
            <a:pPr eaLnBrk="1" hangingPunct="1">
              <a:lnSpc>
                <a:spcPct val="150000"/>
              </a:lnSpc>
              <a:buFont typeface="Wingdings" panose="05000000000000000000" pitchFamily="2" charset="2"/>
              <a:buNone/>
              <a:defRPr/>
            </a:pPr>
            <a:r>
              <a:rPr lang="zh-CN" altLang="en-US" sz="2800" dirty="0" smtClean="0">
                <a:solidFill>
                  <a:srgbClr val="000404"/>
                </a:solidFill>
              </a:rPr>
              <a:t>                        </a:t>
            </a:r>
            <a:r>
              <a:rPr lang="en-US" altLang="zh-CN" sz="2800" dirty="0" smtClean="0">
                <a:solidFill>
                  <a:srgbClr val="000404"/>
                </a:solidFill>
              </a:rPr>
              <a:t>	</a:t>
            </a:r>
            <a:r>
              <a:rPr lang="zh-CN" altLang="en-US" sz="2800" dirty="0" smtClean="0">
                <a:solidFill>
                  <a:srgbClr val="000404"/>
                </a:solidFill>
              </a:rPr>
              <a:t>的分布称为</a:t>
            </a:r>
            <a:r>
              <a:rPr lang="zh-CN" altLang="en-US" sz="2800" dirty="0" smtClean="0">
                <a:solidFill>
                  <a:schemeClr val="accent6"/>
                </a:solidFill>
              </a:rPr>
              <a:t>条件分布。</a:t>
            </a:r>
            <a:endParaRPr lang="en-US" altLang="zh-CN" sz="2800" dirty="0" smtClean="0">
              <a:solidFill>
                <a:srgbClr val="000404"/>
              </a:solidFill>
            </a:endParaRPr>
          </a:p>
          <a:p>
            <a:pPr eaLnBrk="1" hangingPunct="1">
              <a:lnSpc>
                <a:spcPct val="150000"/>
              </a:lnSpc>
              <a:buFont typeface="Wingdings" panose="05000000000000000000" pitchFamily="2" charset="2"/>
              <a:buNone/>
              <a:defRPr/>
            </a:pPr>
            <a:endParaRPr lang="en-US" altLang="zh-CN" sz="2800" dirty="0" smtClean="0">
              <a:solidFill>
                <a:srgbClr val="000404"/>
              </a:solidFill>
            </a:endParaRPr>
          </a:p>
          <a:p>
            <a:pPr eaLnBrk="1" hangingPunct="1">
              <a:lnSpc>
                <a:spcPct val="200000"/>
              </a:lnSpc>
              <a:buFont typeface="Wingdings" panose="05000000000000000000" pitchFamily="2" charset="2"/>
              <a:buNone/>
              <a:defRPr/>
            </a:pPr>
            <a:r>
              <a:rPr lang="en-US" altLang="zh-CN" sz="2800" dirty="0" smtClean="0">
                <a:solidFill>
                  <a:srgbClr val="000404"/>
                </a:solidFill>
              </a:rPr>
              <a:t>	</a:t>
            </a:r>
            <a:endParaRPr lang="zh-CN" altLang="en-US" sz="2800" dirty="0" smtClean="0"/>
          </a:p>
          <a:p>
            <a:pPr eaLnBrk="1" hangingPunct="1">
              <a:defRPr/>
            </a:pPr>
            <a:endParaRPr lang="zh-CN" altLang="en-US" sz="2800" dirty="0" smtClean="0"/>
          </a:p>
          <a:p>
            <a:pPr eaLnBrk="1" hangingPunct="1">
              <a:defRPr/>
            </a:pPr>
            <a:endParaRPr lang="en-US" altLang="zh-CN" sz="2800" dirty="0" smtClean="0"/>
          </a:p>
        </p:txBody>
      </p:sp>
      <p:graphicFrame>
        <p:nvGraphicFramePr>
          <p:cNvPr id="10244" name="Object 8"/>
          <p:cNvGraphicFramePr>
            <a:graphicFrameLocks noChangeAspect="1"/>
          </p:cNvGraphicFramePr>
          <p:nvPr>
            <p:extLst>
              <p:ext uri="{D42A27DB-BD31-4B8C-83A1-F6EECF244321}">
                <p14:modId xmlns:p14="http://schemas.microsoft.com/office/powerpoint/2010/main" val="2614040545"/>
              </p:ext>
            </p:extLst>
          </p:nvPr>
        </p:nvGraphicFramePr>
        <p:xfrm>
          <a:off x="1096963" y="1853704"/>
          <a:ext cx="2184400" cy="711200"/>
        </p:xfrm>
        <a:graphic>
          <a:graphicData uri="http://schemas.openxmlformats.org/presentationml/2006/ole">
            <mc:AlternateContent xmlns:mc="http://schemas.openxmlformats.org/markup-compatibility/2006">
              <mc:Choice xmlns:v="urn:schemas-microsoft-com:vml" Requires="v">
                <p:oleObj spid="_x0000_s10426" name="Equation" r:id="rId3" imgW="2184120" imgH="711000" progId="Equation.DSMT4">
                  <p:embed/>
                </p:oleObj>
              </mc:Choice>
              <mc:Fallback>
                <p:oleObj name="Equation" r:id="rId3" imgW="2184120" imgH="711000" progId="Equation.DSMT4">
                  <p:embed/>
                  <p:pic>
                    <p:nvPicPr>
                      <p:cNvPr id="0" name="Object 8"/>
                      <p:cNvPicPr>
                        <a:picLocks noChangeAspect="1" noChangeArrowheads="1"/>
                      </p:cNvPicPr>
                      <p:nvPr/>
                    </p:nvPicPr>
                    <p:blipFill>
                      <a:blip r:embed="rId4"/>
                      <a:srcRect/>
                      <a:stretch>
                        <a:fillRect/>
                      </a:stretch>
                    </p:blipFill>
                    <p:spPr bwMode="auto">
                      <a:xfrm>
                        <a:off x="1096963" y="1853704"/>
                        <a:ext cx="21844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9"/>
          <p:cNvGraphicFramePr>
            <a:graphicFrameLocks noChangeAspect="1"/>
          </p:cNvGraphicFramePr>
          <p:nvPr>
            <p:extLst>
              <p:ext uri="{D42A27DB-BD31-4B8C-83A1-F6EECF244321}">
                <p14:modId xmlns:p14="http://schemas.microsoft.com/office/powerpoint/2010/main" val="3452381562"/>
              </p:ext>
            </p:extLst>
          </p:nvPr>
        </p:nvGraphicFramePr>
        <p:xfrm>
          <a:off x="1071563" y="2569592"/>
          <a:ext cx="4914900" cy="787400"/>
        </p:xfrm>
        <a:graphic>
          <a:graphicData uri="http://schemas.openxmlformats.org/presentationml/2006/ole">
            <mc:AlternateContent xmlns:mc="http://schemas.openxmlformats.org/markup-compatibility/2006">
              <mc:Choice xmlns:v="urn:schemas-microsoft-com:vml" Requires="v">
                <p:oleObj spid="_x0000_s10427" name="Equation" r:id="rId5" imgW="4914720" imgH="787320" progId="Equation.DSMT4">
                  <p:embed/>
                </p:oleObj>
              </mc:Choice>
              <mc:Fallback>
                <p:oleObj name="Equation" r:id="rId5" imgW="4914720" imgH="787320" progId="Equation.DSMT4">
                  <p:embed/>
                  <p:pic>
                    <p:nvPicPr>
                      <p:cNvPr id="0" name="Object 9"/>
                      <p:cNvPicPr>
                        <a:picLocks noChangeAspect="1" noChangeArrowheads="1"/>
                      </p:cNvPicPr>
                      <p:nvPr/>
                    </p:nvPicPr>
                    <p:blipFill>
                      <a:blip r:embed="rId6"/>
                      <a:srcRect/>
                      <a:stretch>
                        <a:fillRect/>
                      </a:stretch>
                    </p:blipFill>
                    <p:spPr bwMode="auto">
                      <a:xfrm>
                        <a:off x="1071563" y="2569592"/>
                        <a:ext cx="49149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10"/>
          <p:cNvGraphicFramePr>
            <a:graphicFrameLocks noChangeAspect="1"/>
          </p:cNvGraphicFramePr>
          <p:nvPr>
            <p:extLst>
              <p:ext uri="{D42A27DB-BD31-4B8C-83A1-F6EECF244321}">
                <p14:modId xmlns:p14="http://schemas.microsoft.com/office/powerpoint/2010/main" val="3716201786"/>
              </p:ext>
            </p:extLst>
          </p:nvPr>
        </p:nvGraphicFramePr>
        <p:xfrm>
          <a:off x="730250" y="3284984"/>
          <a:ext cx="2413000" cy="723900"/>
        </p:xfrm>
        <a:graphic>
          <a:graphicData uri="http://schemas.openxmlformats.org/presentationml/2006/ole">
            <mc:AlternateContent xmlns:mc="http://schemas.openxmlformats.org/markup-compatibility/2006">
              <mc:Choice xmlns:v="urn:schemas-microsoft-com:vml" Requires="v">
                <p:oleObj spid="_x0000_s10428" name="Equation" r:id="rId7" imgW="2412720" imgH="723600" progId="Equation.DSMT4">
                  <p:embed/>
                </p:oleObj>
              </mc:Choice>
              <mc:Fallback>
                <p:oleObj name="Equation" r:id="rId7" imgW="2412720" imgH="723600" progId="Equation.DSMT4">
                  <p:embed/>
                  <p:pic>
                    <p:nvPicPr>
                      <p:cNvPr id="0" name="Object 10"/>
                      <p:cNvPicPr>
                        <a:picLocks noChangeAspect="1" noChangeArrowheads="1"/>
                      </p:cNvPicPr>
                      <p:nvPr/>
                    </p:nvPicPr>
                    <p:blipFill>
                      <a:blip r:embed="rId8"/>
                      <a:srcRect/>
                      <a:stretch>
                        <a:fillRect/>
                      </a:stretch>
                    </p:blipFill>
                    <p:spPr bwMode="auto">
                      <a:xfrm>
                        <a:off x="730250" y="3284984"/>
                        <a:ext cx="24130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9"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4C88DB-AE4C-4C82-98EA-A3252848CCBF}" type="slidenum">
              <a:rPr lang="en-US" altLang="zh-CN" sz="1400" smtClean="0"/>
              <a:pPr>
                <a:spcBef>
                  <a:spcPct val="0"/>
                </a:spcBef>
                <a:buClrTx/>
                <a:buSzTx/>
                <a:buFontTx/>
                <a:buNone/>
              </a:pPr>
              <a:t>6</a:t>
            </a:fld>
            <a:endParaRPr lang="en-US" altLang="zh-CN" sz="1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zh-CN" altLang="en-US" sz="4000" smtClean="0"/>
              <a:t>六、独立性 </a:t>
            </a:r>
          </a:p>
        </p:txBody>
      </p:sp>
      <p:sp>
        <p:nvSpPr>
          <p:cNvPr id="5125" name="Rectangle 3"/>
          <p:cNvSpPr>
            <a:spLocks noGrp="1" noRot="1" noChangeArrowheads="1"/>
          </p:cNvSpPr>
          <p:nvPr>
            <p:ph type="body" idx="1"/>
          </p:nvPr>
        </p:nvSpPr>
        <p:spPr/>
        <p:txBody>
          <a:bodyPr/>
          <a:lstStyle/>
          <a:p>
            <a:pPr eaLnBrk="1" hangingPunct="1">
              <a:defRPr/>
            </a:pPr>
            <a:r>
              <a:rPr lang="zh-CN" altLang="en-US" sz="2800" dirty="0" smtClean="0">
                <a:solidFill>
                  <a:srgbClr val="000404"/>
                </a:solidFill>
              </a:rPr>
              <a:t>两个连续型随机向量的</a:t>
            </a:r>
            <a:r>
              <a:rPr lang="zh-CN" altLang="en-US" sz="2800" dirty="0" smtClean="0">
                <a:solidFill>
                  <a:schemeClr val="accent6"/>
                </a:solidFill>
              </a:rPr>
              <a:t>独立</a:t>
            </a:r>
          </a:p>
          <a:p>
            <a:pPr eaLnBrk="1" hangingPunct="1">
              <a:defRPr/>
            </a:pPr>
            <a:endParaRPr lang="zh-CN" altLang="en-US" sz="2800" dirty="0" smtClean="0">
              <a:solidFill>
                <a:srgbClr val="000404"/>
              </a:solidFill>
            </a:endParaRPr>
          </a:p>
          <a:p>
            <a:pPr eaLnBrk="1" hangingPunct="1">
              <a:defRPr/>
            </a:pPr>
            <a:r>
              <a:rPr lang="en-US" altLang="zh-CN" sz="2800" i="1" dirty="0" smtClean="0">
                <a:solidFill>
                  <a:srgbClr val="000404"/>
                </a:solidFill>
                <a:latin typeface="Times New Roman" pitchFamily="18" charset="0"/>
                <a:cs typeface="Times New Roman" pitchFamily="18" charset="0"/>
              </a:rPr>
              <a:t>n</a:t>
            </a:r>
            <a:r>
              <a:rPr lang="zh-CN" altLang="en-US" sz="2800" dirty="0" smtClean="0">
                <a:solidFill>
                  <a:srgbClr val="000404"/>
                </a:solidFill>
              </a:rPr>
              <a:t>个连续型随机向量的</a:t>
            </a:r>
            <a:r>
              <a:rPr lang="zh-CN" altLang="en-US" sz="2800" dirty="0" smtClean="0">
                <a:solidFill>
                  <a:schemeClr val="accent6"/>
                </a:solidFill>
              </a:rPr>
              <a:t>独立</a:t>
            </a:r>
          </a:p>
          <a:p>
            <a:pPr eaLnBrk="1" hangingPunct="1">
              <a:defRPr/>
            </a:pPr>
            <a:endParaRPr lang="zh-CN" altLang="en-US" sz="2800" dirty="0" smtClean="0">
              <a:solidFill>
                <a:srgbClr val="000404"/>
              </a:solidFill>
            </a:endParaRPr>
          </a:p>
          <a:p>
            <a:pPr eaLnBrk="1" hangingPunct="1">
              <a:defRPr/>
            </a:pPr>
            <a:r>
              <a:rPr lang="zh-CN" altLang="en-US" sz="2800" dirty="0" smtClean="0">
                <a:solidFill>
                  <a:srgbClr val="000404"/>
                </a:solidFill>
              </a:rPr>
              <a:t>在实际应用中，若随机向量之间的取值互不影响，则认为它们之间是相互独立的</a:t>
            </a:r>
            <a:r>
              <a:rPr lang="zh-CN" altLang="en-US" dirty="0" smtClean="0">
                <a:solidFill>
                  <a:srgbClr val="000404"/>
                </a:solidFill>
              </a:rPr>
              <a:t>。</a:t>
            </a:r>
          </a:p>
        </p:txBody>
      </p:sp>
      <p:graphicFrame>
        <p:nvGraphicFramePr>
          <p:cNvPr id="11268" name="Object 6"/>
          <p:cNvGraphicFramePr>
            <a:graphicFrameLocks noChangeAspect="1"/>
          </p:cNvGraphicFramePr>
          <p:nvPr/>
        </p:nvGraphicFramePr>
        <p:xfrm>
          <a:off x="2771775" y="2492375"/>
          <a:ext cx="3365500" cy="495300"/>
        </p:xfrm>
        <a:graphic>
          <a:graphicData uri="http://schemas.openxmlformats.org/presentationml/2006/ole">
            <mc:AlternateContent xmlns:mc="http://schemas.openxmlformats.org/markup-compatibility/2006">
              <mc:Choice xmlns:v="urn:schemas-microsoft-com:vml" Requires="v">
                <p:oleObj spid="_x0000_s11351" name="Equation" r:id="rId3" imgW="3365500" imgH="495300" progId="Equation.DSMT4">
                  <p:embed/>
                </p:oleObj>
              </mc:Choice>
              <mc:Fallback>
                <p:oleObj name="Equation" r:id="rId3" imgW="3365500" imgH="4953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492375"/>
                        <a:ext cx="3365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7"/>
          <p:cNvGraphicFramePr>
            <a:graphicFrameLocks noChangeAspect="1"/>
          </p:cNvGraphicFramePr>
          <p:nvPr/>
        </p:nvGraphicFramePr>
        <p:xfrm>
          <a:off x="2195513" y="3500438"/>
          <a:ext cx="4432300" cy="482600"/>
        </p:xfrm>
        <a:graphic>
          <a:graphicData uri="http://schemas.openxmlformats.org/presentationml/2006/ole">
            <mc:AlternateContent xmlns:mc="http://schemas.openxmlformats.org/markup-compatibility/2006">
              <mc:Choice xmlns:v="urn:schemas-microsoft-com:vml" Requires="v">
                <p:oleObj spid="_x0000_s11352" name="Equation" r:id="rId5" imgW="4432300" imgH="482600" progId="Equation.DSMT4">
                  <p:embed/>
                </p:oleObj>
              </mc:Choice>
              <mc:Fallback>
                <p:oleObj name="Equation" r:id="rId5" imgW="4432300" imgH="482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500438"/>
                        <a:ext cx="4432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94A8B51-3ABE-4CC1-9CA2-DA44CEC9E640}" type="slidenum">
              <a:rPr lang="en-US" altLang="zh-CN" sz="1400" smtClean="0"/>
              <a:pPr>
                <a:spcBef>
                  <a:spcPct val="0"/>
                </a:spcBef>
                <a:buClrTx/>
                <a:buSzTx/>
                <a:buFontTx/>
                <a:buNone/>
              </a:pPr>
              <a:t>7</a:t>
            </a:fld>
            <a:endParaRPr lang="en-US" altLang="zh-CN" sz="1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r>
              <a:rPr lang="en-US" altLang="zh-CN" smtClean="0"/>
              <a:t>§2.2  </a:t>
            </a:r>
            <a:r>
              <a:rPr lang="zh-CN" altLang="en-US" smtClean="0"/>
              <a:t>数字特征</a:t>
            </a:r>
          </a:p>
        </p:txBody>
      </p:sp>
      <p:sp>
        <p:nvSpPr>
          <p:cNvPr id="12291" name="Rectangle 3"/>
          <p:cNvSpPr>
            <a:spLocks noGrp="1" noRot="1" noChangeArrowheads="1"/>
          </p:cNvSpPr>
          <p:nvPr>
            <p:ph type="body" idx="1"/>
          </p:nvPr>
        </p:nvSpPr>
        <p:spPr/>
        <p:txBody>
          <a:bodyPr/>
          <a:lstStyle/>
          <a:p>
            <a:pPr eaLnBrk="1" hangingPunct="1"/>
            <a:r>
              <a:rPr lang="zh-CN" altLang="en-US" dirty="0" smtClean="0">
                <a:solidFill>
                  <a:srgbClr val="000404"/>
                </a:solidFill>
              </a:rPr>
              <a:t>一、数学期望（均值）</a:t>
            </a:r>
            <a:r>
              <a:rPr lang="en-US" altLang="zh-CN" dirty="0" smtClean="0">
                <a:solidFill>
                  <a:srgbClr val="000404"/>
                </a:solidFill>
              </a:rPr>
              <a:t> </a:t>
            </a:r>
          </a:p>
          <a:p>
            <a:pPr eaLnBrk="1" hangingPunct="1"/>
            <a:r>
              <a:rPr lang="zh-CN" altLang="en-US" dirty="0" smtClean="0">
                <a:solidFill>
                  <a:srgbClr val="000404"/>
                </a:solidFill>
              </a:rPr>
              <a:t>二、协方差矩阵</a:t>
            </a:r>
          </a:p>
          <a:p>
            <a:pPr eaLnBrk="1" hangingPunct="1"/>
            <a:r>
              <a:rPr lang="zh-CN" altLang="en-US" dirty="0" smtClean="0">
                <a:solidFill>
                  <a:srgbClr val="000404"/>
                </a:solidFill>
              </a:rPr>
              <a:t>三、相关矩阵 </a:t>
            </a:r>
          </a:p>
        </p:txBody>
      </p:sp>
      <p:sp>
        <p:nvSpPr>
          <p:cNvPr id="122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A3C26A8-5A2C-412C-8440-3B9DDCA6CE49}" type="slidenum">
              <a:rPr lang="en-US" altLang="zh-CN" sz="1400" smtClean="0"/>
              <a:pPr>
                <a:spcBef>
                  <a:spcPct val="0"/>
                </a:spcBef>
                <a:buClrTx/>
                <a:buSzTx/>
                <a:buFontTx/>
                <a:buNone/>
              </a:pPr>
              <a:t>8</a:t>
            </a:fld>
            <a:endParaRPr lang="en-US" altLang="zh-CN" sz="1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323850" y="620713"/>
            <a:ext cx="8540750" cy="792162"/>
          </a:xfrm>
        </p:spPr>
        <p:txBody>
          <a:bodyPr/>
          <a:lstStyle/>
          <a:p>
            <a:pPr eaLnBrk="1" hangingPunct="1"/>
            <a:r>
              <a:rPr lang="zh-CN" altLang="en-US" sz="4000" smtClean="0"/>
              <a:t>一、数学期望（均值）</a:t>
            </a:r>
            <a:endParaRPr lang="en-US" altLang="zh-CN" sz="4000" smtClean="0"/>
          </a:p>
        </p:txBody>
      </p:sp>
      <p:sp>
        <p:nvSpPr>
          <p:cNvPr id="3078" name="Rectangle 3"/>
          <p:cNvSpPr>
            <a:spLocks noGrp="1" noRot="1" noChangeArrowheads="1"/>
          </p:cNvSpPr>
          <p:nvPr>
            <p:ph type="body" idx="1"/>
          </p:nvPr>
        </p:nvSpPr>
        <p:spPr>
          <a:xfrm>
            <a:off x="301625" y="1557338"/>
            <a:ext cx="8540750" cy="4541837"/>
          </a:xfrm>
        </p:spPr>
        <p:txBody>
          <a:bodyPr/>
          <a:lstStyle/>
          <a:p>
            <a:pPr eaLnBrk="1" hangingPunct="1">
              <a:defRPr/>
            </a:pPr>
            <a:r>
              <a:rPr lang="zh-CN" altLang="en-US" sz="2800" dirty="0" smtClean="0">
                <a:solidFill>
                  <a:srgbClr val="000404"/>
                </a:solidFill>
              </a:rPr>
              <a:t>随机向量                          的</a:t>
            </a:r>
            <a:r>
              <a:rPr lang="zh-CN" altLang="en-US" sz="2800" dirty="0" smtClean="0">
                <a:solidFill>
                  <a:schemeClr val="accent6"/>
                </a:solidFill>
              </a:rPr>
              <a:t>数学期望</a:t>
            </a:r>
            <a:endParaRPr lang="en-US" altLang="zh-CN" sz="2800" dirty="0" smtClean="0">
              <a:solidFill>
                <a:schemeClr val="accent6"/>
              </a:solidFill>
            </a:endParaRPr>
          </a:p>
          <a:p>
            <a:pPr eaLnBrk="1" hangingPunct="1">
              <a:lnSpc>
                <a:spcPct val="150000"/>
              </a:lnSpc>
              <a:defRPr/>
            </a:pPr>
            <a:endParaRPr lang="en-US" altLang="zh-CN" sz="2800" dirty="0" smtClean="0">
              <a:solidFill>
                <a:schemeClr val="accent6"/>
              </a:solidFill>
            </a:endParaRPr>
          </a:p>
          <a:p>
            <a:pPr eaLnBrk="1" hangingPunct="1">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记为</a:t>
            </a:r>
            <a:r>
              <a:rPr lang="en-US" altLang="zh-CN" sz="2800" b="1" i="1" dirty="0" smtClean="0">
                <a:solidFill>
                  <a:srgbClr val="000404"/>
                </a:solidFill>
                <a:latin typeface="Times New Roman" pitchFamily="18" charset="0"/>
                <a:cs typeface="Times New Roman" pitchFamily="18" charset="0"/>
              </a:rPr>
              <a:t>μ</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μ</a:t>
            </a:r>
            <a:r>
              <a:rPr lang="en-US" altLang="zh-CN" sz="2800" baseline="-25000" dirty="0" smtClean="0">
                <a:solidFill>
                  <a:srgbClr val="000404"/>
                </a:solidFill>
                <a:latin typeface="Times New Roman" pitchFamily="18" charset="0"/>
                <a:cs typeface="Times New Roman" pitchFamily="18" charset="0"/>
              </a:rPr>
              <a:t>1</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μ</a:t>
            </a:r>
            <a:r>
              <a:rPr lang="en-US" altLang="zh-CN" sz="2800" baseline="-25000" dirty="0" smtClean="0">
                <a:solidFill>
                  <a:srgbClr val="000404"/>
                </a:solidFill>
                <a:latin typeface="Times New Roman" pitchFamily="18" charset="0"/>
                <a:cs typeface="Times New Roman" pitchFamily="18" charset="0"/>
              </a:rPr>
              <a:t>2</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μ</a:t>
            </a:r>
            <a:r>
              <a:rPr lang="en-US" altLang="zh-CN" sz="2800" i="1" baseline="-25000" dirty="0" smtClean="0">
                <a:solidFill>
                  <a:srgbClr val="000404"/>
                </a:solidFill>
                <a:latin typeface="Times New Roman" pitchFamily="18" charset="0"/>
                <a:cs typeface="Times New Roman" pitchFamily="18" charset="0"/>
              </a:rPr>
              <a:t>p</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a:t>
            </a:r>
            <a:endParaRPr lang="en-US" altLang="zh-CN" sz="2800" dirty="0" smtClean="0">
              <a:solidFill>
                <a:srgbClr val="000404"/>
              </a:solidFill>
              <a:latin typeface="Times New Roman" pitchFamily="18" charset="0"/>
              <a:cs typeface="Times New Roman" pitchFamily="18" charset="0"/>
            </a:endParaRPr>
          </a:p>
          <a:p>
            <a:pPr eaLnBrk="1" hangingPunct="1">
              <a:defRPr/>
            </a:pPr>
            <a:r>
              <a:rPr lang="zh-CN" altLang="en-US" sz="2800" dirty="0" smtClean="0">
                <a:solidFill>
                  <a:srgbClr val="000404"/>
                </a:solidFill>
              </a:rPr>
              <a:t>随机矩阵</a:t>
            </a:r>
            <a:r>
              <a:rPr lang="en-US" altLang="zh-CN" sz="2800" b="1" i="1" dirty="0" smtClean="0">
                <a:solidFill>
                  <a:srgbClr val="000808"/>
                </a:solidFill>
                <a:latin typeface="Times New Roman" pitchFamily="18" charset="0"/>
                <a:cs typeface="Times New Roman" pitchFamily="18" charset="0"/>
              </a:rPr>
              <a:t>X</a:t>
            </a:r>
            <a:r>
              <a:rPr lang="en-US" altLang="zh-CN" sz="2800" dirty="0" smtClean="0">
                <a:solidFill>
                  <a:srgbClr val="000808"/>
                </a:solidFill>
                <a:latin typeface="Times New Roman" pitchFamily="18" charset="0"/>
                <a:cs typeface="Times New Roman" pitchFamily="18" charset="0"/>
              </a:rPr>
              <a:t>=(</a:t>
            </a:r>
            <a:r>
              <a:rPr lang="en-US" altLang="zh-CN" sz="2800" i="1" dirty="0" err="1" smtClean="0">
                <a:solidFill>
                  <a:srgbClr val="000808"/>
                </a:solidFill>
                <a:latin typeface="Times New Roman" pitchFamily="18" charset="0"/>
                <a:cs typeface="Times New Roman" pitchFamily="18" charset="0"/>
              </a:rPr>
              <a:t>x</a:t>
            </a:r>
            <a:r>
              <a:rPr lang="en-US" altLang="zh-CN" sz="2800" i="1" baseline="-25000" dirty="0" err="1" smtClean="0">
                <a:solidFill>
                  <a:srgbClr val="000808"/>
                </a:solidFill>
                <a:latin typeface="Times New Roman" pitchFamily="18" charset="0"/>
                <a:cs typeface="Times New Roman" pitchFamily="18" charset="0"/>
              </a:rPr>
              <a:t>ij</a:t>
            </a:r>
            <a:r>
              <a:rPr lang="en-US" altLang="zh-CN" sz="2800" dirty="0" smtClean="0">
                <a:solidFill>
                  <a:srgbClr val="000808"/>
                </a:solidFill>
                <a:latin typeface="Times New Roman" pitchFamily="18" charset="0"/>
                <a:cs typeface="Times New Roman" pitchFamily="18" charset="0"/>
              </a:rPr>
              <a:t>)</a:t>
            </a:r>
            <a:r>
              <a:rPr lang="zh-CN" altLang="en-US" sz="2800" dirty="0" smtClean="0">
                <a:solidFill>
                  <a:srgbClr val="000404"/>
                </a:solidFill>
              </a:rPr>
              <a:t>的</a:t>
            </a:r>
            <a:r>
              <a:rPr lang="zh-CN" altLang="en-US" sz="2800" dirty="0" smtClean="0">
                <a:solidFill>
                  <a:schemeClr val="accent6"/>
                </a:solidFill>
              </a:rPr>
              <a:t>数学期望</a:t>
            </a:r>
          </a:p>
          <a:p>
            <a:pPr eaLnBrk="1" hangingPunct="1">
              <a:buFont typeface="Wingdings" panose="05000000000000000000" pitchFamily="2" charset="2"/>
              <a:buNone/>
              <a:defRPr/>
            </a:pPr>
            <a:endParaRPr lang="zh-CN" altLang="en-US" sz="2800" dirty="0" smtClean="0">
              <a:solidFill>
                <a:srgbClr val="000404"/>
              </a:solidFill>
            </a:endParaRPr>
          </a:p>
          <a:p>
            <a:pPr eaLnBrk="1" hangingPunct="1">
              <a:defRPr/>
            </a:pPr>
            <a:endParaRPr lang="en-US" altLang="zh-CN" sz="2800" dirty="0" smtClean="0"/>
          </a:p>
        </p:txBody>
      </p:sp>
      <p:sp>
        <p:nvSpPr>
          <p:cNvPr id="133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1331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1331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sp>
        <p:nvSpPr>
          <p:cNvPr id="1331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808"/>
              </a:solidFill>
            </a:endParaRPr>
          </a:p>
        </p:txBody>
      </p:sp>
      <p:graphicFrame>
        <p:nvGraphicFramePr>
          <p:cNvPr id="13320" name="Object 2"/>
          <p:cNvGraphicFramePr>
            <a:graphicFrameLocks noChangeAspect="1"/>
          </p:cNvGraphicFramePr>
          <p:nvPr/>
        </p:nvGraphicFramePr>
        <p:xfrm>
          <a:off x="2195513" y="1628775"/>
          <a:ext cx="2552700" cy="469900"/>
        </p:xfrm>
        <a:graphic>
          <a:graphicData uri="http://schemas.openxmlformats.org/presentationml/2006/ole">
            <mc:AlternateContent xmlns:mc="http://schemas.openxmlformats.org/markup-compatibility/2006">
              <mc:Choice xmlns:v="urn:schemas-microsoft-com:vml" Requires="v">
                <p:oleObj spid="_x0000_s13444" name="Equation" r:id="rId3" imgW="2552700" imgH="469900" progId="Equation.DSMT4">
                  <p:embed/>
                </p:oleObj>
              </mc:Choice>
              <mc:Fallback>
                <p:oleObj name="Equation" r:id="rId3" imgW="2552700" imgH="469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628775"/>
                        <a:ext cx="2552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3"/>
          <p:cNvGraphicFramePr>
            <a:graphicFrameLocks noChangeAspect="1"/>
          </p:cNvGraphicFramePr>
          <p:nvPr>
            <p:extLst>
              <p:ext uri="{D42A27DB-BD31-4B8C-83A1-F6EECF244321}">
                <p14:modId xmlns:p14="http://schemas.microsoft.com/office/powerpoint/2010/main" val="3631349150"/>
              </p:ext>
            </p:extLst>
          </p:nvPr>
        </p:nvGraphicFramePr>
        <p:xfrm>
          <a:off x="2060575" y="2060575"/>
          <a:ext cx="5029200" cy="787400"/>
        </p:xfrm>
        <a:graphic>
          <a:graphicData uri="http://schemas.openxmlformats.org/presentationml/2006/ole">
            <mc:AlternateContent xmlns:mc="http://schemas.openxmlformats.org/markup-compatibility/2006">
              <mc:Choice xmlns:v="urn:schemas-microsoft-com:vml" Requires="v">
                <p:oleObj spid="_x0000_s13445" name="Equation" r:id="rId5" imgW="5029200" imgH="787320" progId="Equation.DSMT4">
                  <p:embed/>
                </p:oleObj>
              </mc:Choice>
              <mc:Fallback>
                <p:oleObj name="Equation" r:id="rId5" imgW="5029200" imgH="787320" progId="Equation.DSMT4">
                  <p:embed/>
                  <p:pic>
                    <p:nvPicPr>
                      <p:cNvPr id="0" name="Object 3"/>
                      <p:cNvPicPr>
                        <a:picLocks noChangeAspect="1" noChangeArrowheads="1"/>
                      </p:cNvPicPr>
                      <p:nvPr/>
                    </p:nvPicPr>
                    <p:blipFill>
                      <a:blip r:embed="rId6"/>
                      <a:srcRect/>
                      <a:stretch>
                        <a:fillRect/>
                      </a:stretch>
                    </p:blipFill>
                    <p:spPr bwMode="auto">
                      <a:xfrm>
                        <a:off x="2060575" y="2060575"/>
                        <a:ext cx="50292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4"/>
          <p:cNvGraphicFramePr>
            <a:graphicFrameLocks noChangeAspect="1"/>
          </p:cNvGraphicFramePr>
          <p:nvPr/>
        </p:nvGraphicFramePr>
        <p:xfrm>
          <a:off x="827088" y="3789363"/>
          <a:ext cx="7429500" cy="2540000"/>
        </p:xfrm>
        <a:graphic>
          <a:graphicData uri="http://schemas.openxmlformats.org/presentationml/2006/ole">
            <mc:AlternateContent xmlns:mc="http://schemas.openxmlformats.org/markup-compatibility/2006">
              <mc:Choice xmlns:v="urn:schemas-microsoft-com:vml" Requires="v">
                <p:oleObj spid="_x0000_s13446" name="Equation" r:id="rId7" imgW="7429500" imgH="2540000" progId="Equation.DSMT4">
                  <p:embed/>
                </p:oleObj>
              </mc:Choice>
              <mc:Fallback>
                <p:oleObj name="Equation" r:id="rId7" imgW="7429500" imgH="25400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789363"/>
                        <a:ext cx="7429500" cy="2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5210D01-415F-4049-ACE7-7E9D76531169}" type="slidenum">
              <a:rPr lang="en-US" altLang="zh-CN" sz="1400" smtClean="0"/>
              <a:pPr>
                <a:spcBef>
                  <a:spcPct val="0"/>
                </a:spcBef>
                <a:buClrTx/>
                <a:buSzTx/>
                <a:buFontTx/>
                <a:buNone/>
              </a:pPr>
              <a:t>9</a:t>
            </a:fld>
            <a:endParaRPr lang="en-US" altLang="zh-CN" sz="1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808"/>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808"/>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3406</TotalTime>
  <Words>1119</Words>
  <Application>Microsoft Office PowerPoint</Application>
  <PresentationFormat>全屏显示(4:3)</PresentationFormat>
  <Paragraphs>368</Paragraphs>
  <Slides>34</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3" baseType="lpstr">
      <vt:lpstr>楷体</vt:lpstr>
      <vt:lpstr>宋体</vt:lpstr>
      <vt:lpstr>Arial</vt:lpstr>
      <vt:lpstr>Calibri</vt:lpstr>
      <vt:lpstr>Cambria Math</vt:lpstr>
      <vt:lpstr>Times New Roman</vt:lpstr>
      <vt:lpstr>Wingdings</vt:lpstr>
      <vt:lpstr>诗情画意</vt:lpstr>
      <vt:lpstr>Equation</vt:lpstr>
      <vt:lpstr>第二章  随机向量</vt:lpstr>
      <vt:lpstr>§2.1  多元分布</vt:lpstr>
      <vt:lpstr>一、多元概率分布函数</vt:lpstr>
      <vt:lpstr>三、多元概率密度函数</vt:lpstr>
      <vt:lpstr>四、边缘分布</vt:lpstr>
      <vt:lpstr>五、条件分布 </vt:lpstr>
      <vt:lpstr>六、独立性 </vt:lpstr>
      <vt:lpstr>§2.2  数字特征</vt:lpstr>
      <vt:lpstr>一、数学期望（均值）</vt:lpstr>
      <vt:lpstr>随机矩阵X的数学期望的性质</vt:lpstr>
      <vt:lpstr>二、协方差矩阵</vt:lpstr>
      <vt:lpstr>PowerPoint 演示文稿</vt:lpstr>
      <vt:lpstr>PowerPoint 演示文稿</vt:lpstr>
      <vt:lpstr>PowerPoint 演示文稿</vt:lpstr>
      <vt:lpstr>协差阵的性质</vt:lpstr>
      <vt:lpstr>PowerPoint 演示文稿</vt:lpstr>
      <vt:lpstr>PowerPoint 演示文稿</vt:lpstr>
      <vt:lpstr>三、相关矩阵</vt:lpstr>
      <vt:lpstr>PowerPoint 演示文稿</vt:lpstr>
      <vt:lpstr>PowerPoint 演示文稿</vt:lpstr>
      <vt:lpstr>PowerPoint 演示文稿</vt:lpstr>
      <vt:lpstr>标准化变换</vt:lpstr>
      <vt:lpstr>PowerPoint 演示文稿</vt:lpstr>
      <vt:lpstr>§2.3  欧氏距离和马氏距离</vt:lpstr>
      <vt:lpstr>一、欧氏距离</vt:lpstr>
      <vt:lpstr>不适合直接使用欧氏距离的例子</vt:lpstr>
      <vt:lpstr>PowerPoint 演示文稿</vt:lpstr>
      <vt:lpstr>PowerPoint 演示文稿</vt:lpstr>
      <vt:lpstr>二、马氏距离</vt:lpstr>
      <vt:lpstr>1.马氏距离概念的引出</vt:lpstr>
      <vt:lpstr>3.马氏距离的定义</vt:lpstr>
      <vt:lpstr>4.马氏距离的特点</vt:lpstr>
      <vt:lpstr>比例单位变换</vt:lpstr>
      <vt:lpstr>带有常数项的单位变换</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随机向量</dc:title>
  <dc:creator>王学民</dc:creator>
  <cp:lastModifiedBy>wxuemin</cp:lastModifiedBy>
  <cp:revision>275</cp:revision>
  <dcterms:created xsi:type="dcterms:W3CDTF">2009-06-29T12:56:27Z</dcterms:created>
  <dcterms:modified xsi:type="dcterms:W3CDTF">2018-07-13T12:02:31Z</dcterms:modified>
</cp:coreProperties>
</file>