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6"/>
  </p:notesMasterIdLst>
  <p:handoutMasterIdLst>
    <p:handoutMasterId r:id="rId67"/>
  </p:handoutMasterIdLst>
  <p:sldIdLst>
    <p:sldId id="257" r:id="rId2"/>
    <p:sldId id="258" r:id="rId3"/>
    <p:sldId id="275" r:id="rId4"/>
    <p:sldId id="402" r:id="rId5"/>
    <p:sldId id="358" r:id="rId6"/>
    <p:sldId id="320" r:id="rId7"/>
    <p:sldId id="321" r:id="rId8"/>
    <p:sldId id="267" r:id="rId9"/>
    <p:sldId id="276" r:id="rId10"/>
    <p:sldId id="286" r:id="rId11"/>
    <p:sldId id="328" r:id="rId12"/>
    <p:sldId id="365" r:id="rId13"/>
    <p:sldId id="288" r:id="rId14"/>
    <p:sldId id="268" r:id="rId15"/>
    <p:sldId id="395" r:id="rId16"/>
    <p:sldId id="290" r:id="rId17"/>
    <p:sldId id="291" r:id="rId18"/>
    <p:sldId id="292" r:id="rId19"/>
    <p:sldId id="329" r:id="rId20"/>
    <p:sldId id="330" r:id="rId21"/>
    <p:sldId id="403" r:id="rId22"/>
    <p:sldId id="366" r:id="rId23"/>
    <p:sldId id="368" r:id="rId24"/>
    <p:sldId id="294" r:id="rId25"/>
    <p:sldId id="331" r:id="rId26"/>
    <p:sldId id="360" r:id="rId27"/>
    <p:sldId id="404" r:id="rId28"/>
    <p:sldId id="375" r:id="rId29"/>
    <p:sldId id="400" r:id="rId30"/>
    <p:sldId id="396" r:id="rId31"/>
    <p:sldId id="299" r:id="rId32"/>
    <p:sldId id="333" r:id="rId33"/>
    <p:sldId id="334" r:id="rId34"/>
    <p:sldId id="300" r:id="rId35"/>
    <p:sldId id="405" r:id="rId36"/>
    <p:sldId id="304" r:id="rId37"/>
    <p:sldId id="377" r:id="rId38"/>
    <p:sldId id="380" r:id="rId39"/>
    <p:sldId id="381" r:id="rId40"/>
    <p:sldId id="378" r:id="rId41"/>
    <p:sldId id="337" r:id="rId42"/>
    <p:sldId id="401" r:id="rId43"/>
    <p:sldId id="398" r:id="rId44"/>
    <p:sldId id="393" r:id="rId45"/>
    <p:sldId id="362" r:id="rId46"/>
    <p:sldId id="354" r:id="rId47"/>
    <p:sldId id="376" r:id="rId48"/>
    <p:sldId id="399" r:id="rId49"/>
    <p:sldId id="394" r:id="rId50"/>
    <p:sldId id="383" r:id="rId51"/>
    <p:sldId id="384" r:id="rId52"/>
    <p:sldId id="391" r:id="rId53"/>
    <p:sldId id="386" r:id="rId54"/>
    <p:sldId id="387" r:id="rId55"/>
    <p:sldId id="388" r:id="rId56"/>
    <p:sldId id="389" r:id="rId57"/>
    <p:sldId id="390" r:id="rId58"/>
    <p:sldId id="310" r:id="rId59"/>
    <p:sldId id="318" r:id="rId60"/>
    <p:sldId id="314" r:id="rId61"/>
    <p:sldId id="379" r:id="rId62"/>
    <p:sldId id="350" r:id="rId63"/>
    <p:sldId id="356" r:id="rId64"/>
    <p:sldId id="357" r:id="rId65"/>
  </p:sldIdLst>
  <p:sldSz cx="9144000" cy="6858000" type="screen4x3"/>
  <p:notesSz cx="9144000" cy="6858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2" autoAdjust="0"/>
    <p:restoredTop sz="94683" autoAdjust="0"/>
  </p:normalViewPr>
  <p:slideViewPr>
    <p:cSldViewPr>
      <p:cViewPr varScale="1">
        <p:scale>
          <a:sx n="79" d="100"/>
          <a:sy n="79" d="100"/>
        </p:scale>
        <p:origin x="140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9"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18" Type="http://schemas.openxmlformats.org/officeDocument/2006/relationships/image" Target="../media/image64.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63.wmf"/><Relationship Id="rId2" Type="http://schemas.openxmlformats.org/officeDocument/2006/relationships/image" Target="../media/image48.wmf"/><Relationship Id="rId16" Type="http://schemas.openxmlformats.org/officeDocument/2006/relationships/image" Target="../media/image62.wmf"/><Relationship Id="rId20" Type="http://schemas.openxmlformats.org/officeDocument/2006/relationships/image" Target="../media/image66.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wmf"/><Relationship Id="rId10" Type="http://schemas.openxmlformats.org/officeDocument/2006/relationships/image" Target="../media/image56.wmf"/><Relationship Id="rId19" Type="http://schemas.openxmlformats.org/officeDocument/2006/relationships/image" Target="../media/image65.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47.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9.wmf"/><Relationship Id="rId4" Type="http://schemas.openxmlformats.org/officeDocument/2006/relationships/image" Target="../media/image99.wmf"/><Relationship Id="rId9"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23.wmf"/><Relationship Id="rId4" Type="http://schemas.openxmlformats.org/officeDocument/2006/relationships/image" Target="../media/image100.wmf"/><Relationship Id="rId9"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23.wmf"/><Relationship Id="rId4" Type="http://schemas.openxmlformats.org/officeDocument/2006/relationships/image" Target="../media/image100.wmf"/><Relationship Id="rId9"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70.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71.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5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7066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6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03CF27-2759-4C7D-BBAB-F8D90D42DE50}" type="slidenum">
              <a:rPr lang="en-US" altLang="zh-CN"/>
              <a:pPr/>
              <a:t>‹#›</a:t>
            </a:fld>
            <a:endParaRPr lang="en-US" altLang="zh-CN"/>
          </a:p>
        </p:txBody>
      </p:sp>
    </p:spTree>
    <p:extLst>
      <p:ext uri="{BB962C8B-B14F-4D97-AF65-F5344CB8AC3E}">
        <p14:creationId xmlns:p14="http://schemas.microsoft.com/office/powerpoint/2010/main" val="2787606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0CFFDC-7108-4EDF-8B74-D9C0A3AE9051}" type="slidenum">
              <a:rPr lang="en-US" altLang="zh-CN"/>
              <a:pPr/>
              <a:t>‹#›</a:t>
            </a:fld>
            <a:endParaRPr lang="en-US" altLang="zh-CN"/>
          </a:p>
        </p:txBody>
      </p:sp>
    </p:spTree>
    <p:extLst>
      <p:ext uri="{BB962C8B-B14F-4D97-AF65-F5344CB8AC3E}">
        <p14:creationId xmlns:p14="http://schemas.microsoft.com/office/powerpoint/2010/main" val="6335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21</a:t>
            </a:fld>
            <a:endParaRPr lang="en-US" altLang="zh-CN"/>
          </a:p>
        </p:txBody>
      </p:sp>
    </p:spTree>
    <p:extLst>
      <p:ext uri="{BB962C8B-B14F-4D97-AF65-F5344CB8AC3E}">
        <p14:creationId xmlns:p14="http://schemas.microsoft.com/office/powerpoint/2010/main" val="151939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30</a:t>
            </a:fld>
            <a:endParaRPr lang="en-US" altLang="zh-CN"/>
          </a:p>
        </p:txBody>
      </p:sp>
    </p:spTree>
    <p:extLst>
      <p:ext uri="{BB962C8B-B14F-4D97-AF65-F5344CB8AC3E}">
        <p14:creationId xmlns:p14="http://schemas.microsoft.com/office/powerpoint/2010/main" val="39386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58</a:t>
            </a:fld>
            <a:endParaRPr lang="en-US" altLang="zh-CN"/>
          </a:p>
        </p:txBody>
      </p:sp>
    </p:spTree>
    <p:extLst>
      <p:ext uri="{BB962C8B-B14F-4D97-AF65-F5344CB8AC3E}">
        <p14:creationId xmlns:p14="http://schemas.microsoft.com/office/powerpoint/2010/main" val="133155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60</a:t>
            </a:fld>
            <a:endParaRPr lang="en-US" altLang="zh-CN"/>
          </a:p>
        </p:txBody>
      </p:sp>
    </p:spTree>
    <p:extLst>
      <p:ext uri="{BB962C8B-B14F-4D97-AF65-F5344CB8AC3E}">
        <p14:creationId xmlns:p14="http://schemas.microsoft.com/office/powerpoint/2010/main" val="241837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399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94F5402-25F6-48F2-B5E2-787C16317E4B}" type="slidenum">
              <a:rPr lang="en-US" altLang="zh-CN"/>
              <a:pPr/>
              <a:t>‹#›</a:t>
            </a:fld>
            <a:endParaRPr lang="en-US" altLang="zh-CN"/>
          </a:p>
        </p:txBody>
      </p:sp>
    </p:spTree>
    <p:extLst>
      <p:ext uri="{BB962C8B-B14F-4D97-AF65-F5344CB8AC3E}">
        <p14:creationId xmlns:p14="http://schemas.microsoft.com/office/powerpoint/2010/main" val="290213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39A7E10-7BCA-4696-AE54-8A2310123380}" type="slidenum">
              <a:rPr lang="en-US" altLang="zh-CN"/>
              <a:pPr/>
              <a:t>‹#›</a:t>
            </a:fld>
            <a:endParaRPr lang="en-US" altLang="zh-CN"/>
          </a:p>
        </p:txBody>
      </p:sp>
    </p:spTree>
    <p:extLst>
      <p:ext uri="{BB962C8B-B14F-4D97-AF65-F5344CB8AC3E}">
        <p14:creationId xmlns:p14="http://schemas.microsoft.com/office/powerpoint/2010/main" val="30643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374C93-EDB7-4466-B17A-A1BEC4D7A681}" type="slidenum">
              <a:rPr lang="en-US" altLang="zh-CN"/>
              <a:pPr/>
              <a:t>‹#›</a:t>
            </a:fld>
            <a:endParaRPr lang="en-US" altLang="zh-CN"/>
          </a:p>
        </p:txBody>
      </p:sp>
    </p:spTree>
    <p:extLst>
      <p:ext uri="{BB962C8B-B14F-4D97-AF65-F5344CB8AC3E}">
        <p14:creationId xmlns:p14="http://schemas.microsoft.com/office/powerpoint/2010/main" val="184279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18D62E5-1FEF-4236-8965-ECB95AF5A714}" type="slidenum">
              <a:rPr lang="en-US" altLang="zh-CN"/>
              <a:pPr/>
              <a:t>‹#›</a:t>
            </a:fld>
            <a:endParaRPr lang="en-US" altLang="zh-CN"/>
          </a:p>
        </p:txBody>
      </p:sp>
    </p:spTree>
    <p:extLst>
      <p:ext uri="{BB962C8B-B14F-4D97-AF65-F5344CB8AC3E}">
        <p14:creationId xmlns:p14="http://schemas.microsoft.com/office/powerpoint/2010/main" val="397093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CE4FFED-AB88-4140-9F4C-6E97624AA359}" type="slidenum">
              <a:rPr lang="en-US" altLang="zh-CN"/>
              <a:pPr/>
              <a:t>‹#›</a:t>
            </a:fld>
            <a:endParaRPr lang="en-US" altLang="zh-CN"/>
          </a:p>
        </p:txBody>
      </p:sp>
    </p:spTree>
    <p:extLst>
      <p:ext uri="{BB962C8B-B14F-4D97-AF65-F5344CB8AC3E}">
        <p14:creationId xmlns:p14="http://schemas.microsoft.com/office/powerpoint/2010/main" val="38729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2EA59F-64F5-4B8A-BAFE-86D0114ECC5B}" type="slidenum">
              <a:rPr lang="en-US" altLang="zh-CN"/>
              <a:pPr/>
              <a:t>‹#›</a:t>
            </a:fld>
            <a:endParaRPr lang="en-US" altLang="zh-CN"/>
          </a:p>
        </p:txBody>
      </p:sp>
    </p:spTree>
    <p:extLst>
      <p:ext uri="{BB962C8B-B14F-4D97-AF65-F5344CB8AC3E}">
        <p14:creationId xmlns:p14="http://schemas.microsoft.com/office/powerpoint/2010/main" val="38648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C3F346B-33DA-47D5-9BE3-166C7604C4AF}" type="slidenum">
              <a:rPr lang="en-US" altLang="zh-CN"/>
              <a:pPr/>
              <a:t>‹#›</a:t>
            </a:fld>
            <a:endParaRPr lang="en-US" altLang="zh-CN"/>
          </a:p>
        </p:txBody>
      </p:sp>
    </p:spTree>
    <p:extLst>
      <p:ext uri="{BB962C8B-B14F-4D97-AF65-F5344CB8AC3E}">
        <p14:creationId xmlns:p14="http://schemas.microsoft.com/office/powerpoint/2010/main" val="254903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0916C10-2D54-42EE-A87B-08FF856CF71D}" type="slidenum">
              <a:rPr lang="en-US" altLang="zh-CN"/>
              <a:pPr/>
              <a:t>‹#›</a:t>
            </a:fld>
            <a:endParaRPr lang="en-US" altLang="zh-CN"/>
          </a:p>
        </p:txBody>
      </p:sp>
    </p:spTree>
    <p:extLst>
      <p:ext uri="{BB962C8B-B14F-4D97-AF65-F5344CB8AC3E}">
        <p14:creationId xmlns:p14="http://schemas.microsoft.com/office/powerpoint/2010/main" val="78119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89DF518D-FF9A-459B-8AE7-0FA5A1C265F6}" type="slidenum">
              <a:rPr lang="en-US" altLang="zh-CN"/>
              <a:pPr/>
              <a:t>‹#›</a:t>
            </a:fld>
            <a:endParaRPr lang="en-US" altLang="zh-CN"/>
          </a:p>
        </p:txBody>
      </p:sp>
    </p:spTree>
    <p:extLst>
      <p:ext uri="{BB962C8B-B14F-4D97-AF65-F5344CB8AC3E}">
        <p14:creationId xmlns:p14="http://schemas.microsoft.com/office/powerpoint/2010/main" val="402548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29D1E20-EF25-480A-932C-981E96F5A4B3}" type="slidenum">
              <a:rPr lang="en-US" altLang="zh-CN"/>
              <a:pPr/>
              <a:t>‹#›</a:t>
            </a:fld>
            <a:endParaRPr lang="en-US" altLang="zh-CN"/>
          </a:p>
        </p:txBody>
      </p:sp>
    </p:spTree>
    <p:extLst>
      <p:ext uri="{BB962C8B-B14F-4D97-AF65-F5344CB8AC3E}">
        <p14:creationId xmlns:p14="http://schemas.microsoft.com/office/powerpoint/2010/main" val="260071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D4308CA-DB83-4FE2-B762-D118AD162D0E}" type="slidenum">
              <a:rPr lang="en-US" altLang="zh-CN"/>
              <a:pPr/>
              <a:t>‹#›</a:t>
            </a:fld>
            <a:endParaRPr lang="en-US" altLang="zh-CN"/>
          </a:p>
        </p:txBody>
      </p:sp>
    </p:spTree>
    <p:extLst>
      <p:ext uri="{BB962C8B-B14F-4D97-AF65-F5344CB8AC3E}">
        <p14:creationId xmlns:p14="http://schemas.microsoft.com/office/powerpoint/2010/main" val="381282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686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6"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389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
        <p:nvSpPr>
          <p:cNvPr id="3891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AFFA71D-AC47-4484-A21C-31B7926FF0B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86"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9.bin"/><Relationship Id="rId18" Type="http://schemas.openxmlformats.org/officeDocument/2006/relationships/image" Target="../media/image42.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9.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13.vml"/><Relationship Id="rId6" Type="http://schemas.openxmlformats.org/officeDocument/2006/relationships/image" Target="../media/image36.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8.wmf"/><Relationship Id="rId19" Type="http://schemas.openxmlformats.org/officeDocument/2006/relationships/oleObject" Target="../embeddings/oleObject42.bin"/><Relationship Id="rId4" Type="http://schemas.openxmlformats.org/officeDocument/2006/relationships/image" Target="../media/image35.wmf"/><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52.bin"/><Relationship Id="rId18" Type="http://schemas.openxmlformats.org/officeDocument/2006/relationships/image" Target="../media/image53.wmf"/><Relationship Id="rId26" Type="http://schemas.openxmlformats.org/officeDocument/2006/relationships/image" Target="../media/image57.wmf"/><Relationship Id="rId39" Type="http://schemas.openxmlformats.org/officeDocument/2006/relationships/oleObject" Target="../embeddings/oleObject65.bin"/><Relationship Id="rId21" Type="http://schemas.openxmlformats.org/officeDocument/2006/relationships/oleObject" Target="../embeddings/oleObject56.bin"/><Relationship Id="rId34" Type="http://schemas.openxmlformats.org/officeDocument/2006/relationships/image" Target="../media/image61.wmf"/><Relationship Id="rId42" Type="http://schemas.openxmlformats.org/officeDocument/2006/relationships/image" Target="../media/image65.wmf"/><Relationship Id="rId7"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52.wmf"/><Relationship Id="rId20" Type="http://schemas.openxmlformats.org/officeDocument/2006/relationships/image" Target="../media/image54.wmf"/><Relationship Id="rId29" Type="http://schemas.openxmlformats.org/officeDocument/2006/relationships/oleObject" Target="../embeddings/oleObject60.bin"/><Relationship Id="rId41" Type="http://schemas.openxmlformats.org/officeDocument/2006/relationships/oleObject" Target="../embeddings/oleObject66.bin"/><Relationship Id="rId1" Type="http://schemas.openxmlformats.org/officeDocument/2006/relationships/vmlDrawing" Target="../drawings/vmlDrawing15.vml"/><Relationship Id="rId6" Type="http://schemas.openxmlformats.org/officeDocument/2006/relationships/image" Target="../media/image48.wmf"/><Relationship Id="rId11" Type="http://schemas.openxmlformats.org/officeDocument/2006/relationships/oleObject" Target="../embeddings/oleObject51.bin"/><Relationship Id="rId24" Type="http://schemas.openxmlformats.org/officeDocument/2006/relationships/image" Target="../media/image56.wmf"/><Relationship Id="rId32" Type="http://schemas.openxmlformats.org/officeDocument/2006/relationships/image" Target="../media/image60.wmf"/><Relationship Id="rId37" Type="http://schemas.openxmlformats.org/officeDocument/2006/relationships/oleObject" Target="../embeddings/oleObject64.bin"/><Relationship Id="rId40" Type="http://schemas.openxmlformats.org/officeDocument/2006/relationships/image" Target="../media/image64.wmf"/><Relationship Id="rId5" Type="http://schemas.openxmlformats.org/officeDocument/2006/relationships/oleObject" Target="../embeddings/oleObject47.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58.wmf"/><Relationship Id="rId36" Type="http://schemas.openxmlformats.org/officeDocument/2006/relationships/image" Target="../media/image62.wmf"/><Relationship Id="rId10" Type="http://schemas.openxmlformats.org/officeDocument/2006/relationships/oleObject" Target="../embeddings/oleObject50.bin"/><Relationship Id="rId19" Type="http://schemas.openxmlformats.org/officeDocument/2006/relationships/oleObject" Target="../embeddings/oleObject55.bin"/><Relationship Id="rId31" Type="http://schemas.openxmlformats.org/officeDocument/2006/relationships/oleObject" Target="../embeddings/oleObject61.bin"/><Relationship Id="rId44" Type="http://schemas.openxmlformats.org/officeDocument/2006/relationships/image" Target="../media/image66.wmf"/><Relationship Id="rId4" Type="http://schemas.openxmlformats.org/officeDocument/2006/relationships/image" Target="../media/image47.wmf"/><Relationship Id="rId9" Type="http://schemas.openxmlformats.org/officeDocument/2006/relationships/image" Target="../media/image49.wmf"/><Relationship Id="rId14" Type="http://schemas.openxmlformats.org/officeDocument/2006/relationships/image" Target="../media/image51.wmf"/><Relationship Id="rId22" Type="http://schemas.openxmlformats.org/officeDocument/2006/relationships/image" Target="../media/image55.wmf"/><Relationship Id="rId27" Type="http://schemas.openxmlformats.org/officeDocument/2006/relationships/oleObject" Target="../embeddings/oleObject59.bin"/><Relationship Id="rId30" Type="http://schemas.openxmlformats.org/officeDocument/2006/relationships/image" Target="../media/image59.wmf"/><Relationship Id="rId35" Type="http://schemas.openxmlformats.org/officeDocument/2006/relationships/oleObject" Target="../embeddings/oleObject63.bin"/><Relationship Id="rId43" Type="http://schemas.openxmlformats.org/officeDocument/2006/relationships/oleObject" Target="../embeddings/oleObject67.bin"/><Relationship Id="rId8" Type="http://schemas.openxmlformats.org/officeDocument/2006/relationships/oleObject" Target="../embeddings/oleObject49.bin"/><Relationship Id="rId3" Type="http://schemas.openxmlformats.org/officeDocument/2006/relationships/oleObject" Target="../embeddings/oleObject46.bin"/><Relationship Id="rId12" Type="http://schemas.openxmlformats.org/officeDocument/2006/relationships/image" Target="../media/image50.wmf"/><Relationship Id="rId17" Type="http://schemas.openxmlformats.org/officeDocument/2006/relationships/oleObject" Target="../embeddings/oleObject54.bin"/><Relationship Id="rId25" Type="http://schemas.openxmlformats.org/officeDocument/2006/relationships/oleObject" Target="../embeddings/oleObject58.bin"/><Relationship Id="rId33" Type="http://schemas.openxmlformats.org/officeDocument/2006/relationships/oleObject" Target="../embeddings/oleObject62.bin"/><Relationship Id="rId38" Type="http://schemas.openxmlformats.org/officeDocument/2006/relationships/image" Target="../media/image63.wmf"/></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69.wmf"/><Relationship Id="rId4" Type="http://schemas.openxmlformats.org/officeDocument/2006/relationships/oleObject" Target="../embeddings/oleObject69.bin"/></Relationships>
</file>

<file path=ppt/slides/_rels/slide31.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5.bin"/><Relationship Id="rId1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4.wmf"/><Relationship Id="rId17"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8.vml"/><Relationship Id="rId6" Type="http://schemas.openxmlformats.org/officeDocument/2006/relationships/image" Target="../media/image71.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73.wmf"/><Relationship Id="rId19" Type="http://schemas.openxmlformats.org/officeDocument/2006/relationships/oleObject" Target="../embeddings/oleObject78.bin"/><Relationship Id="rId4" Type="http://schemas.openxmlformats.org/officeDocument/2006/relationships/image" Target="../media/image70.wmf"/><Relationship Id="rId9" Type="http://schemas.openxmlformats.org/officeDocument/2006/relationships/oleObject" Target="../embeddings/oleObject73.bin"/><Relationship Id="rId14" Type="http://schemas.openxmlformats.org/officeDocument/2006/relationships/image" Target="../media/image7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s>
</file>

<file path=ppt/slides/_rels/slide3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6.bin"/><Relationship Id="rId18" Type="http://schemas.openxmlformats.org/officeDocument/2006/relationships/image" Target="../media/image88.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5.w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20.vml"/><Relationship Id="rId6" Type="http://schemas.openxmlformats.org/officeDocument/2006/relationships/image" Target="../media/image82.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4.wmf"/><Relationship Id="rId19" Type="http://schemas.openxmlformats.org/officeDocument/2006/relationships/oleObject" Target="../embeddings/oleObject89.bin"/><Relationship Id="rId4" Type="http://schemas.openxmlformats.org/officeDocument/2006/relationships/image" Target="../media/image81.wmf"/><Relationship Id="rId9" Type="http://schemas.openxmlformats.org/officeDocument/2006/relationships/oleObject" Target="../embeddings/oleObject84.bin"/><Relationship Id="rId14" Type="http://schemas.openxmlformats.org/officeDocument/2006/relationships/image" Target="../media/image86.wmf"/></Relationships>
</file>

<file path=ppt/slides/_rels/slide3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4.wmf"/><Relationship Id="rId5" Type="http://schemas.openxmlformats.org/officeDocument/2006/relationships/oleObject" Target="../embeddings/oleObject94.bin"/><Relationship Id="rId4" Type="http://schemas.openxmlformats.org/officeDocument/2006/relationships/image" Target="../media/image93.wmf"/></Relationships>
</file>

<file path=ppt/slides/_rels/slide3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1.bin"/><Relationship Id="rId18" Type="http://schemas.openxmlformats.org/officeDocument/2006/relationships/image" Target="../media/image102.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99.wmf"/><Relationship Id="rId17"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23.vml"/><Relationship Id="rId6" Type="http://schemas.openxmlformats.org/officeDocument/2006/relationships/image" Target="../media/image9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8.wmf"/><Relationship Id="rId19" Type="http://schemas.openxmlformats.org/officeDocument/2006/relationships/oleObject" Target="../embeddings/oleObject104.bin"/><Relationship Id="rId4" Type="http://schemas.openxmlformats.org/officeDocument/2006/relationships/image" Target="../media/image47.wmf"/><Relationship Id="rId9" Type="http://schemas.openxmlformats.org/officeDocument/2006/relationships/oleObject" Target="../embeddings/oleObject99.bin"/><Relationship Id="rId14" Type="http://schemas.openxmlformats.org/officeDocument/2006/relationships/image" Target="../media/image100.wmf"/><Relationship Id="rId22" Type="http://schemas.openxmlformats.org/officeDocument/2006/relationships/image" Target="../media/image104.wmf"/></Relationships>
</file>

<file path=ppt/slides/_rels/slide3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7.wmf"/><Relationship Id="rId5" Type="http://schemas.openxmlformats.org/officeDocument/2006/relationships/oleObject" Target="../embeddings/oleObject107.bin"/><Relationship Id="rId4" Type="http://schemas.openxmlformats.org/officeDocument/2006/relationships/image" Target="../media/image106.wmf"/></Relationships>
</file>

<file path=ppt/slides/_rels/slide39.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14.bin"/><Relationship Id="rId18" Type="http://schemas.openxmlformats.org/officeDocument/2006/relationships/image" Target="../media/image103.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00.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5.vml"/><Relationship Id="rId6" Type="http://schemas.openxmlformats.org/officeDocument/2006/relationships/image" Target="../media/image97.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99.wmf"/><Relationship Id="rId19" Type="http://schemas.openxmlformats.org/officeDocument/2006/relationships/oleObject" Target="../embeddings/oleObject117.bin"/><Relationship Id="rId4" Type="http://schemas.openxmlformats.org/officeDocument/2006/relationships/image" Target="../media/image96.wmf"/><Relationship Id="rId9" Type="http://schemas.openxmlformats.org/officeDocument/2006/relationships/oleObject" Target="../embeddings/oleObject112.bin"/><Relationship Id="rId14" Type="http://schemas.openxmlformats.org/officeDocument/2006/relationships/image" Target="../media/image101.wmf"/><Relationship Id="rId22" Type="http://schemas.openxmlformats.org/officeDocument/2006/relationships/image" Target="../media/image109.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2.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2.bin"/></Relationships>
</file>

<file path=ppt/slides/_rels/slide43.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7.wmf"/><Relationship Id="rId5" Type="http://schemas.openxmlformats.org/officeDocument/2006/relationships/oleObject" Target="../embeddings/oleObject125.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27.bin"/></Relationships>
</file>

<file path=ppt/slides/_rels/slide4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21.wmf"/></Relationships>
</file>

<file path=ppt/slides/_rels/slide4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34.bin"/><Relationship Id="rId18" Type="http://schemas.openxmlformats.org/officeDocument/2006/relationships/image" Target="../media/image104.wmf"/><Relationship Id="rId26" Type="http://schemas.openxmlformats.org/officeDocument/2006/relationships/oleObject" Target="../embeddings/oleObject142.bin"/><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101.wmf"/><Relationship Id="rId17" Type="http://schemas.openxmlformats.org/officeDocument/2006/relationships/oleObject" Target="../embeddings/oleObject136.bin"/><Relationship Id="rId25"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22.wmf"/><Relationship Id="rId1" Type="http://schemas.openxmlformats.org/officeDocument/2006/relationships/vmlDrawing" Target="../drawings/vmlDrawing29.vml"/><Relationship Id="rId6" Type="http://schemas.openxmlformats.org/officeDocument/2006/relationships/image" Target="../media/image98.wmf"/><Relationship Id="rId11" Type="http://schemas.openxmlformats.org/officeDocument/2006/relationships/oleObject" Target="../embeddings/oleObject133.bin"/><Relationship Id="rId24" Type="http://schemas.openxmlformats.org/officeDocument/2006/relationships/oleObject" Target="../embeddings/oleObject140.bin"/><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10" Type="http://schemas.openxmlformats.org/officeDocument/2006/relationships/image" Target="../media/image100.wmf"/><Relationship Id="rId19" Type="http://schemas.openxmlformats.org/officeDocument/2006/relationships/oleObject" Target="../embeddings/oleObject137.bin"/><Relationship Id="rId4" Type="http://schemas.openxmlformats.org/officeDocument/2006/relationships/image" Target="../media/image97.wmf"/><Relationship Id="rId9" Type="http://schemas.openxmlformats.org/officeDocument/2006/relationships/oleObject" Target="../embeddings/oleObject132.bin"/><Relationship Id="rId14" Type="http://schemas.openxmlformats.org/officeDocument/2006/relationships/image" Target="../media/image102.wmf"/><Relationship Id="rId22" Type="http://schemas.openxmlformats.org/officeDocument/2006/relationships/image" Target="../media/image123.wmf"/></Relationships>
</file>

<file path=ppt/slides/_rels/slide4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48.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8.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46.bin"/></Relationships>
</file>

<file path=ppt/slides/_rels/slide4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53.bin"/><Relationship Id="rId18" Type="http://schemas.openxmlformats.org/officeDocument/2006/relationships/image" Target="../media/image104.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01.wmf"/><Relationship Id="rId17" Type="http://schemas.openxmlformats.org/officeDocument/2006/relationships/oleObject" Target="../embeddings/oleObject155.bin"/><Relationship Id="rId2" Type="http://schemas.openxmlformats.org/officeDocument/2006/relationships/slideLayout" Target="../slideLayouts/slideLayout2.xml"/><Relationship Id="rId16" Type="http://schemas.openxmlformats.org/officeDocument/2006/relationships/image" Target="../media/image103.wmf"/><Relationship Id="rId1" Type="http://schemas.openxmlformats.org/officeDocument/2006/relationships/vmlDrawing" Target="../drawings/vmlDrawing31.vml"/><Relationship Id="rId6" Type="http://schemas.openxmlformats.org/officeDocument/2006/relationships/image" Target="../media/image98.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51.bin"/><Relationship Id="rId14" Type="http://schemas.openxmlformats.org/officeDocument/2006/relationships/image" Target="../media/image102.wmf"/></Relationships>
</file>

<file path=ppt/slides/_rels/slide52.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61.bin"/><Relationship Id="rId18" Type="http://schemas.openxmlformats.org/officeDocument/2006/relationships/image" Target="../media/image104.wmf"/><Relationship Id="rId26" Type="http://schemas.openxmlformats.org/officeDocument/2006/relationships/oleObject" Target="../embeddings/oleObject169.bin"/><Relationship Id="rId3" Type="http://schemas.openxmlformats.org/officeDocument/2006/relationships/oleObject" Target="../embeddings/oleObject156.bin"/><Relationship Id="rId21" Type="http://schemas.openxmlformats.org/officeDocument/2006/relationships/oleObject" Target="../embeddings/oleObject165.bin"/><Relationship Id="rId7" Type="http://schemas.openxmlformats.org/officeDocument/2006/relationships/oleObject" Target="../embeddings/oleObject158.bin"/><Relationship Id="rId12" Type="http://schemas.openxmlformats.org/officeDocument/2006/relationships/image" Target="../media/image101.wmf"/><Relationship Id="rId17" Type="http://schemas.openxmlformats.org/officeDocument/2006/relationships/oleObject" Target="../embeddings/oleObject163.bin"/><Relationship Id="rId25" Type="http://schemas.openxmlformats.org/officeDocument/2006/relationships/oleObject" Target="../embeddings/oleObject168.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22.wmf"/><Relationship Id="rId1" Type="http://schemas.openxmlformats.org/officeDocument/2006/relationships/vmlDrawing" Target="../drawings/vmlDrawing32.vml"/><Relationship Id="rId6" Type="http://schemas.openxmlformats.org/officeDocument/2006/relationships/image" Target="../media/image98.wmf"/><Relationship Id="rId11" Type="http://schemas.openxmlformats.org/officeDocument/2006/relationships/oleObject" Target="../embeddings/oleObject160.bin"/><Relationship Id="rId24" Type="http://schemas.openxmlformats.org/officeDocument/2006/relationships/oleObject" Target="../embeddings/oleObject167.bin"/><Relationship Id="rId5" Type="http://schemas.openxmlformats.org/officeDocument/2006/relationships/oleObject" Target="../embeddings/oleObject157.bin"/><Relationship Id="rId15" Type="http://schemas.openxmlformats.org/officeDocument/2006/relationships/oleObject" Target="../embeddings/oleObject162.bin"/><Relationship Id="rId23" Type="http://schemas.openxmlformats.org/officeDocument/2006/relationships/oleObject" Target="../embeddings/oleObject166.bin"/><Relationship Id="rId10" Type="http://schemas.openxmlformats.org/officeDocument/2006/relationships/image" Target="../media/image100.wmf"/><Relationship Id="rId19" Type="http://schemas.openxmlformats.org/officeDocument/2006/relationships/oleObject" Target="../embeddings/oleObject164.bin"/><Relationship Id="rId4" Type="http://schemas.openxmlformats.org/officeDocument/2006/relationships/image" Target="../media/image97.wmf"/><Relationship Id="rId9" Type="http://schemas.openxmlformats.org/officeDocument/2006/relationships/oleObject" Target="../embeddings/oleObject159.bin"/><Relationship Id="rId14" Type="http://schemas.openxmlformats.org/officeDocument/2006/relationships/image" Target="../media/image102.wmf"/><Relationship Id="rId22" Type="http://schemas.openxmlformats.org/officeDocument/2006/relationships/image" Target="../media/image123.wmf"/></Relationships>
</file>

<file path=ppt/slides/_rels/slide53.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4.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73.bin"/><Relationship Id="rId14" Type="http://schemas.openxmlformats.org/officeDocument/2006/relationships/image" Target="../media/image13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39.wmf"/></Relationships>
</file>

<file path=ppt/slides/_rels/slide56.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82.bin"/><Relationship Id="rId18" Type="http://schemas.openxmlformats.org/officeDocument/2006/relationships/image" Target="../media/image147.wmf"/><Relationship Id="rId3" Type="http://schemas.openxmlformats.org/officeDocument/2006/relationships/oleObject" Target="../embeddings/oleObject177.bin"/><Relationship Id="rId21" Type="http://schemas.openxmlformats.org/officeDocument/2006/relationships/oleObject" Target="../embeddings/oleObject186.bin"/><Relationship Id="rId7" Type="http://schemas.openxmlformats.org/officeDocument/2006/relationships/oleObject" Target="../embeddings/oleObject179.bin"/><Relationship Id="rId12" Type="http://schemas.openxmlformats.org/officeDocument/2006/relationships/image" Target="../media/image144.wmf"/><Relationship Id="rId17" Type="http://schemas.openxmlformats.org/officeDocument/2006/relationships/oleObject" Target="../embeddings/oleObject184.bin"/><Relationship Id="rId2" Type="http://schemas.openxmlformats.org/officeDocument/2006/relationships/slideLayout" Target="../slideLayouts/slideLayout2.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35.vml"/><Relationship Id="rId6" Type="http://schemas.openxmlformats.org/officeDocument/2006/relationships/image" Target="../media/image141.wmf"/><Relationship Id="rId11" Type="http://schemas.openxmlformats.org/officeDocument/2006/relationships/oleObject" Target="../embeddings/oleObject181.bin"/><Relationship Id="rId24" Type="http://schemas.openxmlformats.org/officeDocument/2006/relationships/image" Target="../media/image150.wmf"/><Relationship Id="rId5" Type="http://schemas.openxmlformats.org/officeDocument/2006/relationships/oleObject" Target="../embeddings/oleObject178.bin"/><Relationship Id="rId15" Type="http://schemas.openxmlformats.org/officeDocument/2006/relationships/oleObject" Target="../embeddings/oleObject183.bin"/><Relationship Id="rId23" Type="http://schemas.openxmlformats.org/officeDocument/2006/relationships/oleObject" Target="../embeddings/oleObject187.bin"/><Relationship Id="rId10" Type="http://schemas.openxmlformats.org/officeDocument/2006/relationships/image" Target="../media/image143.wmf"/><Relationship Id="rId19" Type="http://schemas.openxmlformats.org/officeDocument/2006/relationships/oleObject" Target="../embeddings/oleObject185.bin"/><Relationship Id="rId4" Type="http://schemas.openxmlformats.org/officeDocument/2006/relationships/image" Target="../media/image140.wmf"/><Relationship Id="rId9" Type="http://schemas.openxmlformats.org/officeDocument/2006/relationships/oleObject" Target="../embeddings/oleObject180.bin"/><Relationship Id="rId14" Type="http://schemas.openxmlformats.org/officeDocument/2006/relationships/image" Target="../media/image145.wmf"/><Relationship Id="rId22" Type="http://schemas.openxmlformats.org/officeDocument/2006/relationships/image" Target="../media/image149.wmf"/></Relationships>
</file>

<file path=ppt/slides/_rels/slide57.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93.bin"/><Relationship Id="rId18" Type="http://schemas.openxmlformats.org/officeDocument/2006/relationships/image" Target="../media/image147.wmf"/><Relationship Id="rId26" Type="http://schemas.openxmlformats.org/officeDocument/2006/relationships/image" Target="../media/image151.wmf"/><Relationship Id="rId3" Type="http://schemas.openxmlformats.org/officeDocument/2006/relationships/oleObject" Target="../embeddings/oleObject188.bin"/><Relationship Id="rId21" Type="http://schemas.openxmlformats.org/officeDocument/2006/relationships/oleObject" Target="../embeddings/oleObject197.bin"/><Relationship Id="rId7" Type="http://schemas.openxmlformats.org/officeDocument/2006/relationships/oleObject" Target="../embeddings/oleObject190.bin"/><Relationship Id="rId12" Type="http://schemas.openxmlformats.org/officeDocument/2006/relationships/image" Target="../media/image144.wmf"/><Relationship Id="rId17" Type="http://schemas.openxmlformats.org/officeDocument/2006/relationships/oleObject" Target="../embeddings/oleObject195.bin"/><Relationship Id="rId25"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201.bin"/><Relationship Id="rId1" Type="http://schemas.openxmlformats.org/officeDocument/2006/relationships/vmlDrawing" Target="../drawings/vmlDrawing36.vml"/><Relationship Id="rId6" Type="http://schemas.openxmlformats.org/officeDocument/2006/relationships/image" Target="../media/image141.wmf"/><Relationship Id="rId11" Type="http://schemas.openxmlformats.org/officeDocument/2006/relationships/oleObject" Target="../embeddings/oleObject192.bin"/><Relationship Id="rId24" Type="http://schemas.openxmlformats.org/officeDocument/2006/relationships/image" Target="../media/image150.wmf"/><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28" Type="http://schemas.openxmlformats.org/officeDocument/2006/relationships/image" Target="../media/image152.wmf"/><Relationship Id="rId10" Type="http://schemas.openxmlformats.org/officeDocument/2006/relationships/image" Target="../media/image143.wmf"/><Relationship Id="rId19" Type="http://schemas.openxmlformats.org/officeDocument/2006/relationships/oleObject" Target="../embeddings/oleObject196.bin"/><Relationship Id="rId4" Type="http://schemas.openxmlformats.org/officeDocument/2006/relationships/image" Target="../media/image140.wmf"/><Relationship Id="rId9" Type="http://schemas.openxmlformats.org/officeDocument/2006/relationships/oleObject" Target="../embeddings/oleObject191.bin"/><Relationship Id="rId14" Type="http://schemas.openxmlformats.org/officeDocument/2006/relationships/image" Target="../media/image145.wmf"/><Relationship Id="rId22" Type="http://schemas.openxmlformats.org/officeDocument/2006/relationships/image" Target="../media/image149.wmf"/><Relationship Id="rId27" Type="http://schemas.openxmlformats.org/officeDocument/2006/relationships/oleObject" Target="../embeddings/oleObject200.bin"/><Relationship Id="rId30" Type="http://schemas.openxmlformats.org/officeDocument/2006/relationships/image" Target="../media/image15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58.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55.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20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notesSlide" Target="../notesSlides/notesSlide4.xml"/><Relationship Id="rId7"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08.bin"/><Relationship Id="rId5" Type="http://schemas.openxmlformats.org/officeDocument/2006/relationships/image" Target="../media/image159.wmf"/><Relationship Id="rId4" Type="http://schemas.openxmlformats.org/officeDocument/2006/relationships/oleObject" Target="../embeddings/oleObject207.bin"/><Relationship Id="rId9" Type="http://schemas.openxmlformats.org/officeDocument/2006/relationships/image" Target="../media/image161.wmf"/></Relationships>
</file>

<file path=ppt/slides/_rels/slide61.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67.wmf"/><Relationship Id="rId2" Type="http://schemas.openxmlformats.org/officeDocument/2006/relationships/slideLayout" Target="../slideLayouts/slideLayout2.xml"/><Relationship Id="rId16" Type="http://schemas.openxmlformats.org/officeDocument/2006/relationships/image" Target="../media/image169.wmf"/><Relationship Id="rId1" Type="http://schemas.openxmlformats.org/officeDocument/2006/relationships/vmlDrawing" Target="../drawings/vmlDrawing39.vml"/><Relationship Id="rId6" Type="http://schemas.openxmlformats.org/officeDocument/2006/relationships/image" Target="../media/image164.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213.bin"/><Relationship Id="rId14" Type="http://schemas.openxmlformats.org/officeDocument/2006/relationships/image" Target="../media/image168.wmf"/></Relationships>
</file>

<file path=ppt/slides/_rels/slide63.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67.wmf"/><Relationship Id="rId2" Type="http://schemas.openxmlformats.org/officeDocument/2006/relationships/slideLayout" Target="../slideLayouts/slideLayout2.xml"/><Relationship Id="rId16" Type="http://schemas.openxmlformats.org/officeDocument/2006/relationships/image" Target="../media/image170.wmf"/><Relationship Id="rId1" Type="http://schemas.openxmlformats.org/officeDocument/2006/relationships/vmlDrawing" Target="../drawings/vmlDrawing40.vml"/><Relationship Id="rId6" Type="http://schemas.openxmlformats.org/officeDocument/2006/relationships/image" Target="../media/image164.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220.bin"/><Relationship Id="rId14" Type="http://schemas.openxmlformats.org/officeDocument/2006/relationships/image" Target="../media/image168.wmf"/></Relationships>
</file>

<file path=ppt/slides/_rels/slide64.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167.wmf"/><Relationship Id="rId2" Type="http://schemas.openxmlformats.org/officeDocument/2006/relationships/slideLayout" Target="../slideLayouts/slideLayout2.xml"/><Relationship Id="rId16" Type="http://schemas.openxmlformats.org/officeDocument/2006/relationships/image" Target="../media/image171.wmf"/><Relationship Id="rId1" Type="http://schemas.openxmlformats.org/officeDocument/2006/relationships/vmlDrawing" Target="../drawings/vmlDrawing41.vml"/><Relationship Id="rId6" Type="http://schemas.openxmlformats.org/officeDocument/2006/relationships/image" Target="../media/image164.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227.bin"/><Relationship Id="rId14" Type="http://schemas.openxmlformats.org/officeDocument/2006/relationships/image" Target="../media/image16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mtClean="0"/>
              <a:t>第八章  因子分析</a:t>
            </a:r>
          </a:p>
        </p:txBody>
      </p:sp>
      <p:sp>
        <p:nvSpPr>
          <p:cNvPr id="38915" name="Rectangle 3"/>
          <p:cNvSpPr>
            <a:spLocks noGrp="1" noRot="1" noChangeArrowheads="1"/>
          </p:cNvSpPr>
          <p:nvPr>
            <p:ph type="body" idx="1"/>
          </p:nvPr>
        </p:nvSpPr>
        <p:spPr/>
        <p:txBody>
          <a:bodyPr/>
          <a:lstStyle/>
          <a:p>
            <a:pPr eaLnBrk="1" hangingPunct="1"/>
            <a:r>
              <a:rPr lang="en-US" altLang="zh-CN" smtClean="0">
                <a:solidFill>
                  <a:srgbClr val="000404"/>
                </a:solidFill>
              </a:rPr>
              <a:t>§8.1  </a:t>
            </a:r>
            <a:r>
              <a:rPr lang="zh-CN" altLang="en-US" smtClean="0">
                <a:solidFill>
                  <a:srgbClr val="000404"/>
                </a:solidFill>
              </a:rPr>
              <a:t>引言 </a:t>
            </a:r>
          </a:p>
          <a:p>
            <a:pPr eaLnBrk="1" hangingPunct="1"/>
            <a:r>
              <a:rPr lang="en-US" altLang="zh-CN" smtClean="0">
                <a:solidFill>
                  <a:srgbClr val="000404"/>
                </a:solidFill>
              </a:rPr>
              <a:t>§8.2  </a:t>
            </a:r>
            <a:r>
              <a:rPr lang="zh-CN" altLang="en-US" smtClean="0">
                <a:solidFill>
                  <a:srgbClr val="000404"/>
                </a:solidFill>
              </a:rPr>
              <a:t>正交因子模型 </a:t>
            </a:r>
          </a:p>
          <a:p>
            <a:pPr eaLnBrk="1" hangingPunct="1"/>
            <a:r>
              <a:rPr lang="en-US" altLang="zh-CN" smtClean="0">
                <a:solidFill>
                  <a:srgbClr val="000404"/>
                </a:solidFill>
              </a:rPr>
              <a:t>§8.3  </a:t>
            </a:r>
            <a:r>
              <a:rPr lang="zh-CN" altLang="en-US" smtClean="0">
                <a:solidFill>
                  <a:srgbClr val="000404"/>
                </a:solidFill>
              </a:rPr>
              <a:t>参数估计 </a:t>
            </a:r>
          </a:p>
          <a:p>
            <a:pPr eaLnBrk="1" hangingPunct="1"/>
            <a:r>
              <a:rPr lang="en-US" altLang="zh-CN" smtClean="0">
                <a:solidFill>
                  <a:srgbClr val="000404"/>
                </a:solidFill>
              </a:rPr>
              <a:t>§8.4  </a:t>
            </a:r>
            <a:r>
              <a:rPr lang="zh-CN" altLang="en-US" smtClean="0">
                <a:solidFill>
                  <a:srgbClr val="000404"/>
                </a:solidFill>
              </a:rPr>
              <a:t>因子旋转 </a:t>
            </a:r>
          </a:p>
          <a:p>
            <a:pPr eaLnBrk="1" hangingPunct="1"/>
            <a:r>
              <a:rPr lang="en-US" altLang="zh-CN" smtClean="0">
                <a:solidFill>
                  <a:srgbClr val="000404"/>
                </a:solidFill>
              </a:rPr>
              <a:t>§8.5  </a:t>
            </a:r>
            <a:r>
              <a:rPr lang="zh-CN" altLang="en-US" smtClean="0">
                <a:solidFill>
                  <a:srgbClr val="000404"/>
                </a:solidFill>
              </a:rPr>
              <a:t>因子得分 </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055" name="Rectangle 3"/>
          <p:cNvSpPr>
            <a:spLocks noGrp="1" noRot="1" noChangeArrowheads="1"/>
          </p:cNvSpPr>
          <p:nvPr>
            <p:ph type="body" idx="1"/>
          </p:nvPr>
        </p:nvSpPr>
        <p:spPr>
          <a:xfrm>
            <a:off x="301625" y="620713"/>
            <a:ext cx="8540750" cy="5688012"/>
          </a:xfrm>
        </p:spPr>
        <p:txBody>
          <a:bodyPr/>
          <a:lstStyle/>
          <a:p>
            <a:pPr eaLnBrk="1" hangingPunct="1">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式中                         为公共因子向量，</a:t>
            </a:r>
          </a:p>
          <a:p>
            <a:pPr eaLnBrk="1" hangingPunct="1">
              <a:buFont typeface="Wingdings" panose="05000000000000000000" pitchFamily="2" charset="2"/>
              <a:buNone/>
              <a:defRPr/>
            </a:pPr>
            <a:r>
              <a:rPr lang="zh-CN" altLang="en-US" sz="2800" dirty="0" smtClean="0">
                <a:solidFill>
                  <a:srgbClr val="000404"/>
                </a:solidFill>
              </a:rPr>
              <a:t>   为特殊因子向量，                     称为</a:t>
            </a:r>
            <a:r>
              <a:rPr lang="zh-CN" altLang="en-US" sz="2800" dirty="0" smtClean="0">
                <a:solidFill>
                  <a:schemeClr val="accent6"/>
                </a:solidFill>
              </a:rPr>
              <a:t>因子载荷矩阵</a:t>
            </a:r>
            <a:r>
              <a:rPr lang="zh-CN" altLang="en-US" sz="2800" dirty="0" smtClean="0">
                <a:solidFill>
                  <a:srgbClr val="000404"/>
                </a:solidFill>
              </a:rPr>
              <a:t>。通常假定</a:t>
            </a: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sz="2800" dirty="0" smtClean="0"/>
          </a:p>
          <a:p>
            <a:pPr eaLnBrk="1" hangingPunct="1">
              <a:defRPr/>
            </a:pPr>
            <a:r>
              <a:rPr lang="zh-CN" altLang="en-US" sz="2800" dirty="0" smtClean="0">
                <a:solidFill>
                  <a:srgbClr val="000404"/>
                </a:solidFill>
              </a:rPr>
              <a:t>该假定和上述关系式构成了</a:t>
            </a:r>
            <a:r>
              <a:rPr lang="zh-CN" altLang="en-US" sz="2800" dirty="0" smtClean="0">
                <a:solidFill>
                  <a:schemeClr val="accent6"/>
                </a:solidFill>
              </a:rPr>
              <a:t>正交因子模型</a:t>
            </a:r>
            <a:r>
              <a:rPr lang="zh-CN" altLang="en-US" sz="2800" dirty="0" smtClean="0">
                <a:solidFill>
                  <a:srgbClr val="000404"/>
                </a:solidFill>
              </a:rPr>
              <a:t>。由上述假定可以看出，公共因子彼此不相关且具有单位方差，特殊因子也彼此不相关且和公共因子也不相关。 </a:t>
            </a:r>
          </a:p>
        </p:txBody>
      </p:sp>
      <p:graphicFrame>
        <p:nvGraphicFramePr>
          <p:cNvPr id="2050" name="Object 7"/>
          <p:cNvGraphicFramePr>
            <a:graphicFrameLocks noChangeAspect="1"/>
          </p:cNvGraphicFramePr>
          <p:nvPr>
            <p:extLst>
              <p:ext uri="{D42A27DB-BD31-4B8C-83A1-F6EECF244321}">
                <p14:modId xmlns:p14="http://schemas.microsoft.com/office/powerpoint/2010/main" val="3598777520"/>
              </p:ext>
            </p:extLst>
          </p:nvPr>
        </p:nvGraphicFramePr>
        <p:xfrm>
          <a:off x="1397000" y="549275"/>
          <a:ext cx="2514600" cy="609600"/>
        </p:xfrm>
        <a:graphic>
          <a:graphicData uri="http://schemas.openxmlformats.org/presentationml/2006/ole">
            <mc:AlternateContent xmlns:mc="http://schemas.openxmlformats.org/markup-compatibility/2006">
              <mc:Choice xmlns:v="urn:schemas-microsoft-com:vml" Requires="v">
                <p:oleObj spid="_x0000_s2420" name="Equation" r:id="rId3" imgW="2514600" imgH="609480" progId="Equation.DSMT4">
                  <p:embed/>
                </p:oleObj>
              </mc:Choice>
              <mc:Fallback>
                <p:oleObj name="Equation" r:id="rId3" imgW="2514600" imgH="609480" progId="Equation.DSMT4">
                  <p:embed/>
                  <p:pic>
                    <p:nvPicPr>
                      <p:cNvPr id="0" name="Object 7"/>
                      <p:cNvPicPr>
                        <a:picLocks noChangeAspect="1" noChangeArrowheads="1"/>
                      </p:cNvPicPr>
                      <p:nvPr/>
                    </p:nvPicPr>
                    <p:blipFill>
                      <a:blip r:embed="rId4"/>
                      <a:srcRect/>
                      <a:stretch>
                        <a:fillRect/>
                      </a:stretch>
                    </p:blipFill>
                    <p:spPr bwMode="auto">
                      <a:xfrm>
                        <a:off x="1397000" y="549275"/>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658774816"/>
              </p:ext>
            </p:extLst>
          </p:nvPr>
        </p:nvGraphicFramePr>
        <p:xfrm>
          <a:off x="6510338" y="555625"/>
          <a:ext cx="2349500" cy="673100"/>
        </p:xfrm>
        <a:graphic>
          <a:graphicData uri="http://schemas.openxmlformats.org/presentationml/2006/ole">
            <mc:AlternateContent xmlns:mc="http://schemas.openxmlformats.org/markup-compatibility/2006">
              <mc:Choice xmlns:v="urn:schemas-microsoft-com:vml" Requires="v">
                <p:oleObj spid="_x0000_s2421" name="Equation" r:id="rId5" imgW="2349360" imgH="672840" progId="Equation.DSMT4">
                  <p:embed/>
                </p:oleObj>
              </mc:Choice>
              <mc:Fallback>
                <p:oleObj name="Equation" r:id="rId5" imgW="2349360" imgH="672840" progId="Equation.DSMT4">
                  <p:embed/>
                  <p:pic>
                    <p:nvPicPr>
                      <p:cNvPr id="0" name="Object 8"/>
                      <p:cNvPicPr>
                        <a:picLocks noChangeAspect="1" noChangeArrowheads="1"/>
                      </p:cNvPicPr>
                      <p:nvPr/>
                    </p:nvPicPr>
                    <p:blipFill>
                      <a:blip r:embed="rId6"/>
                      <a:srcRect/>
                      <a:stretch>
                        <a:fillRect/>
                      </a:stretch>
                    </p:blipFill>
                    <p:spPr bwMode="auto">
                      <a:xfrm>
                        <a:off x="6510338" y="555625"/>
                        <a:ext cx="23495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nvGraphicFramePr>
        <p:xfrm>
          <a:off x="3348038" y="1196975"/>
          <a:ext cx="2095500" cy="546100"/>
        </p:xfrm>
        <a:graphic>
          <a:graphicData uri="http://schemas.openxmlformats.org/presentationml/2006/ole">
            <mc:AlternateContent xmlns:mc="http://schemas.openxmlformats.org/markup-compatibility/2006">
              <mc:Choice xmlns:v="urn:schemas-microsoft-com:vml" Requires="v">
                <p:oleObj spid="_x0000_s2422" name="Equation" r:id="rId7" imgW="2095200" imgH="545760" progId="Equation.DSMT4">
                  <p:embed/>
                </p:oleObj>
              </mc:Choice>
              <mc:Fallback>
                <p:oleObj name="Equation" r:id="rId7" imgW="2095200" imgH="54576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196975"/>
                        <a:ext cx="2095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0"/>
          <p:cNvGraphicFramePr>
            <a:graphicFrameLocks noChangeAspect="1"/>
          </p:cNvGraphicFramePr>
          <p:nvPr/>
        </p:nvGraphicFramePr>
        <p:xfrm>
          <a:off x="2339975" y="2205038"/>
          <a:ext cx="4483100" cy="2654300"/>
        </p:xfrm>
        <a:graphic>
          <a:graphicData uri="http://schemas.openxmlformats.org/presentationml/2006/ole">
            <mc:AlternateContent xmlns:mc="http://schemas.openxmlformats.org/markup-compatibility/2006">
              <mc:Choice xmlns:v="urn:schemas-microsoft-com:vml" Requires="v">
                <p:oleObj spid="_x0000_s2423" name="Equation" r:id="rId9" imgW="4483080" imgH="2654280" progId="Equation.DSMT4">
                  <p:embed/>
                </p:oleObj>
              </mc:Choice>
              <mc:Fallback>
                <p:oleObj name="Equation" r:id="rId9" imgW="4483080" imgH="265428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2205038"/>
                        <a:ext cx="44831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二、正交因子模型的性质</a:t>
            </a:r>
          </a:p>
        </p:txBody>
      </p:sp>
      <p:sp>
        <p:nvSpPr>
          <p:cNvPr id="45059" name="内容占位符 2"/>
          <p:cNvSpPr>
            <a:spLocks noGrp="1"/>
          </p:cNvSpPr>
          <p:nvPr>
            <p:ph idx="1"/>
          </p:nvPr>
        </p:nvSpPr>
        <p:spPr/>
        <p:txBody>
          <a:bodyPr/>
          <a:lstStyle/>
          <a:p>
            <a:r>
              <a:rPr lang="en-US" altLang="zh-CN" dirty="0" smtClean="0">
                <a:solidFill>
                  <a:srgbClr val="000404"/>
                </a:solidFill>
                <a:latin typeface="Times New Roman" panose="02020603050405020304" pitchFamily="18" charset="0"/>
                <a:cs typeface="Times New Roman" panose="02020603050405020304" pitchFamily="18" charset="0"/>
              </a:rPr>
              <a:t>1.</a:t>
            </a:r>
            <a:r>
              <a:rPr lang="en-US" altLang="zh-CN" b="1" i="1" dirty="0" smtClean="0">
                <a:solidFill>
                  <a:srgbClr val="000404"/>
                </a:solidFill>
                <a:latin typeface="Times New Roman" panose="02020603050405020304" pitchFamily="18" charset="0"/>
                <a:cs typeface="Times New Roman" panose="02020603050405020304" pitchFamily="18" charset="0"/>
              </a:rPr>
              <a:t> x</a:t>
            </a:r>
            <a:r>
              <a:rPr lang="zh-CN" altLang="en-US" dirty="0" smtClean="0">
                <a:solidFill>
                  <a:srgbClr val="000404"/>
                </a:solidFill>
                <a:latin typeface="Times New Roman" panose="02020603050405020304" pitchFamily="18" charset="0"/>
                <a:cs typeface="Times New Roman" panose="02020603050405020304" pitchFamily="18" charset="0"/>
              </a:rPr>
              <a:t>的协差阵</a:t>
            </a:r>
            <a:r>
              <a:rPr lang="en-US" altLang="zh-CN" b="1" i="1" dirty="0" smtClean="0">
                <a:solidFill>
                  <a:srgbClr val="000404"/>
                </a:solidFill>
                <a:latin typeface="Times New Roman" panose="02020603050405020304" pitchFamily="18" charset="0"/>
                <a:cs typeface="Times New Roman" panose="02020603050405020304" pitchFamily="18" charset="0"/>
              </a:rPr>
              <a:t>Σ</a:t>
            </a:r>
            <a:r>
              <a:rPr lang="zh-CN" altLang="en-US" dirty="0" smtClean="0">
                <a:solidFill>
                  <a:srgbClr val="000404"/>
                </a:solidFill>
                <a:latin typeface="Times New Roman" panose="02020603050405020304" pitchFamily="18" charset="0"/>
                <a:cs typeface="Times New Roman" panose="02020603050405020304" pitchFamily="18" charset="0"/>
              </a:rPr>
              <a:t>的分解</a:t>
            </a:r>
          </a:p>
          <a:p>
            <a:r>
              <a:rPr lang="en-US" altLang="zh-CN" dirty="0" smtClean="0">
                <a:solidFill>
                  <a:srgbClr val="000404"/>
                </a:solidFill>
                <a:latin typeface="Times New Roman" panose="02020603050405020304" pitchFamily="18" charset="0"/>
                <a:cs typeface="Times New Roman" panose="02020603050405020304" pitchFamily="18" charset="0"/>
              </a:rPr>
              <a:t>3.</a:t>
            </a:r>
            <a:r>
              <a:rPr lang="zh-CN" altLang="zh-CN" dirty="0" smtClean="0">
                <a:solidFill>
                  <a:srgbClr val="000404"/>
                </a:solidFill>
                <a:latin typeface="Times New Roman" panose="02020603050405020304" pitchFamily="18" charset="0"/>
                <a:cs typeface="Times New Roman" panose="02020603050405020304" pitchFamily="18" charset="0"/>
              </a:rPr>
              <a:t>因子载荷是不</a:t>
            </a:r>
            <a:r>
              <a:rPr lang="zh-CN" altLang="en-US" dirty="0" smtClean="0">
                <a:solidFill>
                  <a:srgbClr val="000404"/>
                </a:solidFill>
                <a:latin typeface="Times New Roman" panose="02020603050405020304" pitchFamily="18" charset="0"/>
                <a:cs typeface="Times New Roman" panose="02020603050405020304" pitchFamily="18" charset="0"/>
              </a:rPr>
              <a:t>唯一</a:t>
            </a:r>
            <a:r>
              <a:rPr lang="zh-CN" altLang="zh-CN" dirty="0" smtClean="0">
                <a:solidFill>
                  <a:srgbClr val="000404"/>
                </a:solidFill>
                <a:latin typeface="Times New Roman" panose="02020603050405020304" pitchFamily="18" charset="0"/>
                <a:cs typeface="Times New Roman" panose="02020603050405020304" pitchFamily="18" charset="0"/>
              </a:rPr>
              <a:t>的</a:t>
            </a:r>
            <a:endParaRPr lang="zh-CN" altLang="en-US"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en-US" altLang="zh-CN" sz="4000" b="1" i="1" dirty="0">
                <a:latin typeface="Times New Roman" panose="02020603050405020304" pitchFamily="18" charset="0"/>
                <a:cs typeface="Times New Roman" panose="02020603050405020304" pitchFamily="18" charset="0"/>
              </a:rPr>
              <a:t> x</a:t>
            </a:r>
            <a:r>
              <a:rPr lang="zh-CN" altLang="en-US" sz="4000" dirty="0">
                <a:latin typeface="Times New Roman" panose="02020603050405020304" pitchFamily="18" charset="0"/>
                <a:cs typeface="Times New Roman" panose="02020603050405020304" pitchFamily="18" charset="0"/>
              </a:rPr>
              <a:t>的协差阵</a:t>
            </a:r>
            <a:r>
              <a:rPr lang="en-US" altLang="zh-CN" sz="4000" b="1" i="1" dirty="0">
                <a:latin typeface="Times New Roman" panose="02020603050405020304" pitchFamily="18" charset="0"/>
                <a:cs typeface="Times New Roman" panose="02020603050405020304" pitchFamily="18" charset="0"/>
              </a:rPr>
              <a:t>Σ</a:t>
            </a:r>
            <a:r>
              <a:rPr lang="zh-CN" altLang="en-US" sz="4000" dirty="0">
                <a:latin typeface="Times New Roman" panose="02020603050405020304" pitchFamily="18" charset="0"/>
                <a:cs typeface="Times New Roman" panose="02020603050405020304" pitchFamily="18" charset="0"/>
              </a:rPr>
              <a:t>的分解</a:t>
            </a:r>
            <a:endParaRPr lang="zh-CN" altLang="en-US" sz="4000" dirty="0"/>
          </a:p>
        </p:txBody>
      </p:sp>
      <p:sp>
        <p:nvSpPr>
          <p:cNvPr id="3" name="内容占位符 2"/>
          <p:cNvSpPr>
            <a:spLocks noGrp="1"/>
          </p:cNvSpPr>
          <p:nvPr>
            <p:ph idx="1"/>
          </p:nvPr>
        </p:nvSpPr>
        <p:spPr/>
        <p:txBody>
          <a:bodyPr/>
          <a:lstStyle/>
          <a:p>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Af</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Af</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f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endParaRPr lang="zh-CN" altLang="en-US"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只有少数几列，则上述分解式揭示了</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的一个简单结构。由于</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zh-CN" altLang="zh-CN" sz="2400" dirty="0">
                <a:solidFill>
                  <a:srgbClr val="000000"/>
                </a:solidFill>
                <a:latin typeface="Times New Roman" panose="02020603050405020304" pitchFamily="18" charset="0"/>
                <a:cs typeface="Times New Roman" panose="02020603050405020304" pitchFamily="18" charset="0"/>
              </a:rPr>
              <a:t>是对角矩阵，故</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的非对角线元素可由</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的元素确定，即因子载荷完全决定了原始变量之间的</a:t>
            </a:r>
            <a:r>
              <a:rPr lang="zh-CN" altLang="zh-CN" sz="2400" dirty="0" smtClean="0">
                <a:solidFill>
                  <a:srgbClr val="000000"/>
                </a:solidFill>
                <a:latin typeface="Times New Roman" panose="02020603050405020304" pitchFamily="18" charset="0"/>
                <a:cs typeface="Times New Roman" panose="02020603050405020304" pitchFamily="18" charset="0"/>
              </a:rPr>
              <a:t>协方差</a:t>
            </a:r>
            <a:r>
              <a:rPr lang="zh-CN" altLang="en-US" sz="2400" dirty="0" smtClean="0">
                <a:solidFill>
                  <a:srgbClr val="000000"/>
                </a:solidFill>
                <a:latin typeface="Times New Roman" panose="02020603050405020304" pitchFamily="18" charset="0"/>
                <a:cs typeface="Times New Roman" panose="02020603050405020304" pitchFamily="18" charset="0"/>
              </a:rPr>
              <a:t>，具体有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en-US" sz="2400" dirty="0">
                <a:solidFill>
                  <a:srgbClr val="000000"/>
                </a:solidFill>
                <a:latin typeface="Times New Roman" panose="02020603050405020304" pitchFamily="18" charset="0"/>
                <a:cs typeface="Times New Roman" panose="02020603050405020304" pitchFamily="18" charset="0"/>
              </a:rPr>
              <a:t>为各分量已标准化了的随机向量，则</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en-US" sz="2400" dirty="0">
                <a:solidFill>
                  <a:srgbClr val="000000"/>
                </a:solidFill>
                <a:latin typeface="Times New Roman" panose="02020603050405020304" pitchFamily="18" charset="0"/>
                <a:cs typeface="Times New Roman" panose="02020603050405020304" pitchFamily="18" charset="0"/>
              </a:rPr>
              <a:t>就是相关阵</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en-US" sz="2400" dirty="0">
                <a:solidFill>
                  <a:srgbClr val="000000"/>
                </a:solidFill>
                <a:latin typeface="Times New Roman" panose="02020603050405020304" pitchFamily="18" charset="0"/>
                <a:cs typeface="Times New Roman" panose="02020603050405020304" pitchFamily="18" charset="0"/>
              </a:rPr>
              <a:t>，即有</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R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D</a:t>
            </a:r>
          </a:p>
          <a:p>
            <a:pP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相应地有</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12</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82495546"/>
              </p:ext>
            </p:extLst>
          </p:nvPr>
        </p:nvGraphicFramePr>
        <p:xfrm>
          <a:off x="1763688" y="3582987"/>
          <a:ext cx="5618163" cy="419100"/>
        </p:xfrm>
        <a:graphic>
          <a:graphicData uri="http://schemas.openxmlformats.org/presentationml/2006/ole">
            <mc:AlternateContent xmlns:mc="http://schemas.openxmlformats.org/markup-compatibility/2006">
              <mc:Choice xmlns:v="urn:schemas-microsoft-com:vml" Requires="v">
                <p:oleObj spid="_x0000_s43128" name="Equation" r:id="rId3" imgW="5689440" imgH="419040" progId="Equation.DSMT4">
                  <p:embed/>
                </p:oleObj>
              </mc:Choice>
              <mc:Fallback>
                <p:oleObj name="Equation" r:id="rId3" imgW="5689440" imgH="419040" progId="Equation.DSMT4">
                  <p:embed/>
                  <p:pic>
                    <p:nvPicPr>
                      <p:cNvPr id="0" name="Object 1"/>
                      <p:cNvPicPr>
                        <a:picLocks noChangeAspect="1" noChangeArrowheads="1"/>
                      </p:cNvPicPr>
                      <p:nvPr/>
                    </p:nvPicPr>
                    <p:blipFill>
                      <a:blip r:embed="rId4"/>
                      <a:srcRect/>
                      <a:stretch>
                        <a:fillRect/>
                      </a:stretch>
                    </p:blipFill>
                    <p:spPr bwMode="auto">
                      <a:xfrm>
                        <a:off x="1763688" y="3582987"/>
                        <a:ext cx="56181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1358521"/>
              </p:ext>
            </p:extLst>
          </p:nvPr>
        </p:nvGraphicFramePr>
        <p:xfrm>
          <a:off x="1797004" y="5733256"/>
          <a:ext cx="5605463" cy="419100"/>
        </p:xfrm>
        <a:graphic>
          <a:graphicData uri="http://schemas.openxmlformats.org/presentationml/2006/ole">
            <mc:AlternateContent xmlns:mc="http://schemas.openxmlformats.org/markup-compatibility/2006">
              <mc:Choice xmlns:v="urn:schemas-microsoft-com:vml" Requires="v">
                <p:oleObj spid="_x0000_s43129" name="Equation" r:id="rId5" imgW="5676840" imgH="419040" progId="Equation.DSMT4">
                  <p:embed/>
                </p:oleObj>
              </mc:Choice>
              <mc:Fallback>
                <p:oleObj name="Equation" r:id="rId5" imgW="5676840" imgH="419040" progId="Equation.DSMT4">
                  <p:embed/>
                  <p:pic>
                    <p:nvPicPr>
                      <p:cNvPr id="0" name="Object 4"/>
                      <p:cNvPicPr>
                        <a:picLocks noChangeAspect="1" noChangeArrowheads="1"/>
                      </p:cNvPicPr>
                      <p:nvPr/>
                    </p:nvPicPr>
                    <p:blipFill>
                      <a:blip r:embed="rId6"/>
                      <a:srcRect/>
                      <a:stretch>
                        <a:fillRect/>
                      </a:stretch>
                    </p:blipFill>
                    <p:spPr bwMode="auto">
                      <a:xfrm>
                        <a:off x="1797004" y="5733256"/>
                        <a:ext cx="56054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4930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16387" name="Rectangle 3"/>
          <p:cNvSpPr>
            <a:spLocks noGrp="1" noRot="1" noChangeArrowheads="1"/>
          </p:cNvSpPr>
          <p:nvPr>
            <p:ph type="body" idx="1"/>
          </p:nvPr>
        </p:nvSpPr>
        <p:spPr>
          <a:xfrm>
            <a:off x="301625" y="549275"/>
            <a:ext cx="8540750" cy="5549900"/>
          </a:xfrm>
        </p:spPr>
        <p:txBody>
          <a:bodyPr/>
          <a:lstStyle/>
          <a:p>
            <a:pPr>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8.2.1   </a:t>
            </a:r>
            <a:r>
              <a:rPr lang="zh-CN" altLang="zh-CN" sz="2400" dirty="0" smtClean="0">
                <a:solidFill>
                  <a:srgbClr val="000404"/>
                </a:solidFill>
                <a:latin typeface="Times New Roman" pitchFamily="18" charset="0"/>
                <a:cs typeface="Times New Roman" pitchFamily="18" charset="0"/>
              </a:rPr>
              <a:t>设随机向量</a:t>
            </a:r>
            <a:r>
              <a:rPr lang="en-US" altLang="zh-CN" sz="2400" b="1" i="1" dirty="0" smtClean="0">
                <a:solidFill>
                  <a:srgbClr val="000404"/>
                </a:solidFill>
                <a:latin typeface="Times New Roman" pitchFamily="18" charset="0"/>
                <a:cs typeface="Times New Roman" pitchFamily="18" charset="0"/>
              </a:rPr>
              <a:t>x</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4</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的协方差矩阵为</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lnSpc>
                <a:spcPct val="150000"/>
              </a:lnSpc>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则</a:t>
            </a:r>
            <a:r>
              <a:rPr lang="en-US" altLang="zh-CN" sz="2400" b="1" i="1" dirty="0" smtClean="0">
                <a:solidFill>
                  <a:srgbClr val="000404"/>
                </a:solidFill>
                <a:latin typeface="Times New Roman" pitchFamily="18" charset="0"/>
                <a:cs typeface="Times New Roman" pitchFamily="18" charset="0"/>
              </a:rPr>
              <a:t>Σ</a:t>
            </a:r>
            <a:r>
              <a:rPr lang="zh-CN" altLang="zh-CN" sz="2400" dirty="0" smtClean="0">
                <a:solidFill>
                  <a:srgbClr val="000404"/>
                </a:solidFill>
                <a:latin typeface="Times New Roman" pitchFamily="18" charset="0"/>
                <a:cs typeface="Times New Roman" pitchFamily="18" charset="0"/>
              </a:rPr>
              <a:t>可分解为</a:t>
            </a:r>
            <a:endParaRPr lang="en-US" altLang="zh-CN" sz="2400" dirty="0" smtClean="0">
              <a:solidFill>
                <a:srgbClr val="000404"/>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b="1" i="1" dirty="0" smtClean="0">
                <a:solidFill>
                  <a:srgbClr val="000404"/>
                </a:solidFill>
                <a:latin typeface="Times New Roman" pitchFamily="18" charset="0"/>
                <a:cs typeface="Times New Roman" pitchFamily="18" charset="0"/>
              </a:rPr>
              <a:t>Σ</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AA</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D</a:t>
            </a:r>
            <a:endParaRPr lang="zh-CN" altLang="en-US"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en-US" sz="2400" dirty="0" smtClean="0">
                <a:solidFill>
                  <a:srgbClr val="000404"/>
                </a:solidFill>
                <a:latin typeface="Times New Roman" pitchFamily="18" charset="0"/>
                <a:cs typeface="Times New Roman" pitchFamily="18" charset="0"/>
              </a:rPr>
              <a:t>其中</a:t>
            </a:r>
            <a:endParaRPr lang="zh-CN" altLang="zh-CN" sz="2400" dirty="0" smtClean="0">
              <a:solidFill>
                <a:srgbClr val="000404"/>
              </a:solidFill>
              <a:latin typeface="Times New Roman" pitchFamily="18" charset="0"/>
              <a:cs typeface="Times New Roman" pitchFamily="18" charset="0"/>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val="476804836"/>
              </p:ext>
            </p:extLst>
          </p:nvPr>
        </p:nvGraphicFramePr>
        <p:xfrm>
          <a:off x="2835275" y="1052736"/>
          <a:ext cx="3467100" cy="1778000"/>
        </p:xfrm>
        <a:graphic>
          <a:graphicData uri="http://schemas.openxmlformats.org/presentationml/2006/ole">
            <mc:AlternateContent xmlns:mc="http://schemas.openxmlformats.org/markup-compatibility/2006">
              <mc:Choice xmlns:v="urn:schemas-microsoft-com:vml" Requires="v">
                <p:oleObj spid="_x0000_s4284" name="Equation" r:id="rId3" imgW="3466800" imgH="1777680" progId="Equation.DSMT4">
                  <p:embed/>
                </p:oleObj>
              </mc:Choice>
              <mc:Fallback>
                <p:oleObj name="Equation" r:id="rId3" imgW="3466800" imgH="1777680" progId="Equation.DSMT4">
                  <p:embed/>
                  <p:pic>
                    <p:nvPicPr>
                      <p:cNvPr id="0" name="Object 7"/>
                      <p:cNvPicPr>
                        <a:picLocks noChangeAspect="1" noChangeArrowheads="1"/>
                      </p:cNvPicPr>
                      <p:nvPr/>
                    </p:nvPicPr>
                    <p:blipFill>
                      <a:blip r:embed="rId4"/>
                      <a:srcRect/>
                      <a:stretch>
                        <a:fillRect/>
                      </a:stretch>
                    </p:blipFill>
                    <p:spPr bwMode="auto">
                      <a:xfrm>
                        <a:off x="2835275" y="1052736"/>
                        <a:ext cx="34671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p:cNvGraphicFramePr>
            <a:graphicFrameLocks noChangeAspect="1"/>
          </p:cNvGraphicFramePr>
          <p:nvPr>
            <p:extLst>
              <p:ext uri="{D42A27DB-BD31-4B8C-83A1-F6EECF244321}">
                <p14:modId xmlns:p14="http://schemas.microsoft.com/office/powerpoint/2010/main" val="3001583076"/>
              </p:ext>
            </p:extLst>
          </p:nvPr>
        </p:nvGraphicFramePr>
        <p:xfrm>
          <a:off x="2289175" y="4315296"/>
          <a:ext cx="4762500" cy="1778000"/>
        </p:xfrm>
        <a:graphic>
          <a:graphicData uri="http://schemas.openxmlformats.org/presentationml/2006/ole">
            <mc:AlternateContent xmlns:mc="http://schemas.openxmlformats.org/markup-compatibility/2006">
              <mc:Choice xmlns:v="urn:schemas-microsoft-com:vml" Requires="v">
                <p:oleObj spid="_x0000_s4285" name="Equation" r:id="rId5" imgW="4762440" imgH="1777680" progId="Equation.DSMT4">
                  <p:embed/>
                </p:oleObj>
              </mc:Choice>
              <mc:Fallback>
                <p:oleObj name="Equation" r:id="rId5" imgW="4762440" imgH="1777680" progId="Equation.DSMT4">
                  <p:embed/>
                  <p:pic>
                    <p:nvPicPr>
                      <p:cNvPr id="0" name="Object 8"/>
                      <p:cNvPicPr>
                        <a:picLocks noChangeAspect="1" noChangeArrowheads="1"/>
                      </p:cNvPicPr>
                      <p:nvPr/>
                    </p:nvPicPr>
                    <p:blipFill>
                      <a:blip r:embed="rId6"/>
                      <a:srcRect/>
                      <a:stretch>
                        <a:fillRect/>
                      </a:stretch>
                    </p:blipFill>
                    <p:spPr bwMode="auto">
                      <a:xfrm>
                        <a:off x="2289175" y="4315296"/>
                        <a:ext cx="47625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5125" name="Rectangle 3"/>
          <p:cNvSpPr>
            <a:spLocks noGrp="1" noRot="1" noChangeArrowheads="1"/>
          </p:cNvSpPr>
          <p:nvPr>
            <p:ph type="body" idx="1"/>
          </p:nvPr>
        </p:nvSpPr>
        <p:spPr>
          <a:xfrm>
            <a:off x="301625" y="765175"/>
            <a:ext cx="8540750" cy="5334000"/>
          </a:xfrm>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若取</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zh-CN" altLang="en-US"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zh-CN" altLang="en-US" sz="2800" dirty="0" smtClean="0">
                <a:solidFill>
                  <a:srgbClr val="000404"/>
                </a:solidFill>
                <a:latin typeface="Times New Roman" panose="02020603050405020304" pitchFamily="18" charset="0"/>
                <a:cs typeface="Times New Roman" panose="02020603050405020304" pitchFamily="18" charset="0"/>
              </a:rPr>
              <a:t>，则有分解式</a:t>
            </a:r>
          </a:p>
          <a:p>
            <a:pPr algn="ctr" eaLnBrk="1" hangingPunct="1">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a:solidFill>
                  <a:srgbClr val="000404"/>
                </a:solidFill>
                <a:latin typeface="Times New Roman" panose="02020603050405020304" pitchFamily="18" charset="0"/>
                <a:cs typeface="Times New Roman" panose="02020603050405020304" pitchFamily="18" charset="0"/>
              </a:rPr>
              <a:t>0</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此时</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，没有达到降维目的，故所作的因子分析没有意义。</a:t>
            </a:r>
          </a:p>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出于降维的需要，我们常常希望</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要比</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小得多，这样前述</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en-US" sz="2800" dirty="0" smtClean="0">
                <a:solidFill>
                  <a:srgbClr val="000404"/>
                </a:solidFill>
                <a:latin typeface="Times New Roman" panose="02020603050405020304" pitchFamily="18" charset="0"/>
                <a:cs typeface="Times New Roman" panose="02020603050405020304" pitchFamily="18" charset="0"/>
              </a:rPr>
              <a:t>的分解式通常只能近似成立，即有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buNone/>
            </a:pP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AA</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D</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None/>
            </a:pPr>
            <a:r>
              <a:rPr lang="en-US" altLang="zh-CN" sz="2800" dirty="0">
                <a:solidFill>
                  <a:srgbClr val="000404"/>
                </a:solidFill>
                <a:latin typeface="Times New Roman" panose="02020603050405020304" pitchFamily="18" charset="0"/>
                <a:cs typeface="Times New Roman" panose="02020603050405020304" pitchFamily="18" charset="0"/>
              </a:rPr>
              <a:t>	</a:t>
            </a:r>
            <a:r>
              <a:rPr lang="zh-CN" altLang="en-US" sz="2800" dirty="0">
                <a:solidFill>
                  <a:srgbClr val="000404"/>
                </a:solidFill>
                <a:latin typeface="Times New Roman" panose="02020603050405020304" pitchFamily="18" charset="0"/>
                <a:cs typeface="Times New Roman" panose="02020603050405020304" pitchFamily="18" charset="0"/>
              </a:rPr>
              <a:t>近似程度越好，表明因子模型拟合得越佳</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在因子数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的选择上，我们既希望</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尽可能小又希望因子模型的拟合尽可能好，而这两个目标是彼此矛盾的</a:t>
            </a:r>
            <a:r>
              <a:rPr lang="zh-CN" altLang="en-US" sz="2800" dirty="0" smtClean="0">
                <a:solidFill>
                  <a:srgbClr val="000404"/>
                </a:solidFill>
                <a:latin typeface="Times New Roman" panose="02020603050405020304" pitchFamily="18" charset="0"/>
                <a:cs typeface="Times New Roman" panose="02020603050405020304" pitchFamily="18" charset="0"/>
              </a:rPr>
              <a:t>，实践</a:t>
            </a:r>
            <a:r>
              <a:rPr lang="zh-CN" altLang="en-US" sz="2800" dirty="0">
                <a:solidFill>
                  <a:srgbClr val="000404"/>
                </a:solidFill>
                <a:latin typeface="Times New Roman" panose="02020603050405020304" pitchFamily="18" charset="0"/>
                <a:cs typeface="Times New Roman" panose="02020603050405020304" pitchFamily="18" charset="0"/>
              </a:rPr>
              <a:t>中我们</a:t>
            </a:r>
            <a:r>
              <a:rPr lang="zh-CN" altLang="en-US" sz="2800" dirty="0" smtClean="0">
                <a:solidFill>
                  <a:srgbClr val="000404"/>
                </a:solidFill>
                <a:latin typeface="Times New Roman" panose="02020603050405020304" pitchFamily="18" charset="0"/>
                <a:cs typeface="Times New Roman" panose="02020603050405020304" pitchFamily="18" charset="0"/>
              </a:rPr>
              <a:t>应确定</a:t>
            </a:r>
            <a:r>
              <a:rPr lang="zh-CN" altLang="en-US" sz="2800" dirty="0">
                <a:solidFill>
                  <a:srgbClr val="000404"/>
                </a:solidFill>
                <a:latin typeface="Times New Roman" panose="02020603050405020304" pitchFamily="18" charset="0"/>
                <a:cs typeface="Times New Roman" panose="02020603050405020304" pitchFamily="18" charset="0"/>
              </a:rPr>
              <a:t>一个折中、合理的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512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01625" y="476250"/>
            <a:ext cx="8540750" cy="649288"/>
          </a:xfrm>
        </p:spPr>
        <p:txBody>
          <a:bodyPr/>
          <a:lstStyle/>
          <a:p>
            <a:r>
              <a:rPr lang="en-US" altLang="zh-CN" sz="4000" dirty="0" smtClean="0"/>
              <a:t>3.</a:t>
            </a:r>
            <a:r>
              <a:rPr lang="zh-CN" altLang="zh-CN" sz="4000" dirty="0" smtClean="0"/>
              <a:t>因子载荷是不</a:t>
            </a:r>
            <a:r>
              <a:rPr lang="zh-CN" altLang="en-US" sz="4000" dirty="0" smtClean="0"/>
              <a:t>唯一</a:t>
            </a:r>
            <a:r>
              <a:rPr lang="zh-CN" altLang="zh-CN" sz="4000" dirty="0" smtClean="0"/>
              <a:t>的</a:t>
            </a:r>
            <a:endParaRPr lang="zh-CN" altLang="en-US" sz="4000" dirty="0" smtClean="0"/>
          </a:p>
        </p:txBody>
      </p:sp>
      <p:sp>
        <p:nvSpPr>
          <p:cNvPr id="47107" name="内容占位符 2"/>
          <p:cNvSpPr>
            <a:spLocks noGrp="1"/>
          </p:cNvSpPr>
          <p:nvPr>
            <p:ph idx="1"/>
          </p:nvPr>
        </p:nvSpPr>
        <p:spPr>
          <a:xfrm>
            <a:off x="301625" y="1268413"/>
            <a:ext cx="8540750" cy="4830762"/>
          </a:xfrm>
        </p:spPr>
        <p:txBody>
          <a:bodyPr/>
          <a:lstStyle/>
          <a:p>
            <a:r>
              <a:rPr lang="zh-CN" altLang="zh-CN" sz="2400" dirty="0" smtClean="0">
                <a:solidFill>
                  <a:srgbClr val="000404"/>
                </a:solidFill>
                <a:latin typeface="Times New Roman" panose="02020603050405020304" pitchFamily="18" charset="0"/>
                <a:cs typeface="Times New Roman" panose="02020603050405020304" pitchFamily="18" charset="0"/>
              </a:rPr>
              <a:t>设</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zh-CN" altLang="zh-CN" sz="2400" dirty="0" smtClean="0">
                <a:solidFill>
                  <a:srgbClr val="000404"/>
                </a:solidFill>
                <a:latin typeface="Times New Roman" panose="02020603050405020304" pitchFamily="18" charset="0"/>
                <a:cs typeface="Times New Roman" panose="02020603050405020304" pitchFamily="18" charset="0"/>
              </a:rPr>
              <a:t>为任一</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zh-CN" altLang="zh-CN" sz="2400" dirty="0" smtClean="0">
                <a:solidFill>
                  <a:srgbClr val="000404"/>
                </a:solidFill>
                <a:latin typeface="Times New Roman" panose="02020603050405020304" pitchFamily="18" charset="0"/>
                <a:cs typeface="Times New Roman" panose="02020603050405020304" pitchFamily="18" charset="0"/>
              </a:rPr>
              <a:t>正交矩阵，令</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AT</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b="1"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，则模型能表示为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x</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μ</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因为</a:t>
            </a: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I</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dirty="0" err="1" smtClean="0">
                <a:solidFill>
                  <a:srgbClr val="000404"/>
                </a:solidFill>
                <a:latin typeface="Times New Roman" panose="02020603050405020304" pitchFamily="18" charset="0"/>
                <a:cs typeface="Times New Roman" panose="02020603050405020304" pitchFamily="18" charset="0"/>
              </a:rPr>
              <a:t>Cov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所以仍满足模型条件</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zh-CN" altLang="zh-CN" sz="2400" dirty="0" smtClean="0">
                <a:solidFill>
                  <a:srgbClr val="000404"/>
                </a:solidFill>
                <a:latin typeface="Times New Roman" panose="02020603050405020304" pitchFamily="18" charset="0"/>
                <a:cs typeface="Times New Roman" panose="02020603050405020304" pitchFamily="18" charset="0"/>
              </a:rPr>
              <a:t>也可分解为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D</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因此，因子载荷矩阵</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zh-CN" altLang="zh-CN" sz="2400" dirty="0" smtClean="0">
                <a:solidFill>
                  <a:srgbClr val="000404"/>
                </a:solidFill>
                <a:latin typeface="Times New Roman" panose="02020603050405020304" pitchFamily="18" charset="0"/>
                <a:cs typeface="Times New Roman" panose="02020603050405020304" pitchFamily="18" charset="0"/>
              </a:rPr>
              <a:t>不是</a:t>
            </a:r>
            <a:r>
              <a:rPr lang="zh-CN" altLang="en-US" sz="2400" dirty="0" smtClean="0">
                <a:solidFill>
                  <a:srgbClr val="000404"/>
                </a:solidFill>
                <a:latin typeface="Times New Roman" panose="02020603050405020304" pitchFamily="18" charset="0"/>
                <a:cs typeface="Times New Roman" panose="02020603050405020304" pitchFamily="18" charset="0"/>
              </a:rPr>
              <a:t>唯一</a:t>
            </a:r>
            <a:r>
              <a:rPr lang="zh-CN" altLang="zh-CN" sz="2400" dirty="0" smtClean="0">
                <a:solidFill>
                  <a:srgbClr val="000404"/>
                </a:solidFill>
                <a:latin typeface="Times New Roman" panose="02020603050405020304" pitchFamily="18" charset="0"/>
                <a:cs typeface="Times New Roman" panose="02020603050405020304" pitchFamily="18" charset="0"/>
              </a:rPr>
              <a:t>的，在实际应用中常常利用这一点，通过因子的旋转（见稍后的</a:t>
            </a:r>
            <a:r>
              <a:rPr lang="en-US" altLang="zh-CN" sz="2400" dirty="0" smtClean="0">
                <a:solidFill>
                  <a:srgbClr val="000404"/>
                </a:solidFill>
                <a:latin typeface="Times New Roman" panose="02020603050405020304" pitchFamily="18" charset="0"/>
                <a:cs typeface="Times New Roman" panose="02020603050405020304" pitchFamily="18" charset="0"/>
              </a:rPr>
              <a:t>§8.4</a:t>
            </a:r>
            <a:r>
              <a:rPr lang="zh-CN" altLang="zh-CN" sz="2400" dirty="0" smtClean="0">
                <a:solidFill>
                  <a:srgbClr val="000404"/>
                </a:solidFill>
                <a:latin typeface="Times New Roman" panose="02020603050405020304" pitchFamily="18" charset="0"/>
                <a:cs typeface="Times New Roman" panose="02020603050405020304" pitchFamily="18" charset="0"/>
              </a:rPr>
              <a:t>），使得新的因子有更好的实际意义。</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15</a:t>
            </a:fld>
            <a:endParaRPr lang="en-US" altLang="zh-CN"/>
          </a:p>
        </p:txBody>
      </p:sp>
    </p:spTree>
    <p:extLst>
      <p:ext uri="{BB962C8B-B14F-4D97-AF65-F5344CB8AC3E}">
        <p14:creationId xmlns:p14="http://schemas.microsoft.com/office/powerpoint/2010/main" val="160302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p:txBody>
          <a:bodyPr/>
          <a:lstStyle/>
          <a:p>
            <a:pPr eaLnBrk="1" hangingPunct="1"/>
            <a:r>
              <a:rPr lang="zh-CN" altLang="zh-CN" sz="4000" smtClean="0"/>
              <a:t>三、因子载荷矩阵的统计意义</a:t>
            </a:r>
          </a:p>
        </p:txBody>
      </p:sp>
      <p:sp>
        <p:nvSpPr>
          <p:cNvPr id="7173" name="Rectangle 3"/>
          <p:cNvSpPr>
            <a:spLocks noGrp="1" noRot="1" noChangeArrowheads="1"/>
          </p:cNvSpPr>
          <p:nvPr>
            <p:ph type="body" idx="1"/>
          </p:nvPr>
        </p:nvSpPr>
        <p:spPr/>
        <p:txBody>
          <a:bodyPr/>
          <a:lstStyle/>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1.</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2.</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的行元素平方和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3.</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的列元素平方和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4.</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r>
              <a:rPr lang="zh-CN" altLang="zh-CN" sz="2800" dirty="0">
                <a:solidFill>
                  <a:srgbClr val="000404"/>
                </a:solidFill>
                <a:latin typeface="Times New Roman" panose="02020603050405020304" pitchFamily="18" charset="0"/>
                <a:cs typeface="Times New Roman" panose="02020603050405020304" pitchFamily="18" charset="0"/>
              </a:rPr>
              <a:t>平方和</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1.</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的元素</a:t>
            </a:r>
          </a:p>
        </p:txBody>
      </p:sp>
      <p:sp>
        <p:nvSpPr>
          <p:cNvPr id="8197" name="Rectangle 3"/>
          <p:cNvSpPr>
            <a:spLocks noGrp="1" noRot="1" noChangeArrowheads="1"/>
          </p:cNvSpPr>
          <p:nvPr>
            <p:ph type="body" idx="1"/>
          </p:nvPr>
        </p:nvSpPr>
        <p:spPr>
          <a:xfrm>
            <a:off x="301625" y="1844675"/>
            <a:ext cx="8540750" cy="4254500"/>
          </a:xfrm>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a:t>
            </a: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或</a:t>
            </a:r>
            <a:r>
              <a:rPr lang="en-US" altLang="zh-CN" sz="2800" i="1" dirty="0" smtClean="0">
                <a:solidFill>
                  <a:srgbClr val="000404"/>
                </a:solidFill>
                <a:latin typeface="Times New Roman" panose="02020603050405020304" pitchFamily="18" charset="0"/>
                <a:cs typeface="Times New Roman" panose="02020603050405020304" pitchFamily="18" charset="0"/>
              </a:rPr>
              <a:t>		</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若</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zh-CN" altLang="zh-CN" sz="2800" dirty="0" smtClean="0">
                <a:solidFill>
                  <a:srgbClr val="000404"/>
                </a:solidFill>
                <a:latin typeface="Times New Roman" panose="02020603050405020304" pitchFamily="18" charset="0"/>
                <a:cs typeface="Times New Roman" panose="02020603050405020304" pitchFamily="18" charset="0"/>
              </a:rPr>
              <a:t>为各分量已标准化了的随机向量，则</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17</a:t>
            </a:fld>
            <a:endParaRPr lang="en-US" altLang="zh-CN"/>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39172978"/>
              </p:ext>
            </p:extLst>
          </p:nvPr>
        </p:nvGraphicFramePr>
        <p:xfrm>
          <a:off x="677614" y="1920825"/>
          <a:ext cx="8070850" cy="500063"/>
        </p:xfrm>
        <a:graphic>
          <a:graphicData uri="http://schemas.openxmlformats.org/presentationml/2006/ole">
            <mc:AlternateContent xmlns:mc="http://schemas.openxmlformats.org/markup-compatibility/2006">
              <mc:Choice xmlns:v="urn:schemas-microsoft-com:vml" Requires="v">
                <p:oleObj spid="_x0000_s8440" name="Equation" r:id="rId3" imgW="8038800" imgH="482400" progId="Equation.DSMT4">
                  <p:embed/>
                </p:oleObj>
              </mc:Choice>
              <mc:Fallback>
                <p:oleObj name="Equation" r:id="rId3" imgW="8038800" imgH="482400" progId="Equation.DSMT4">
                  <p:embed/>
                  <p:pic>
                    <p:nvPicPr>
                      <p:cNvPr id="0" name="Object 80"/>
                      <p:cNvPicPr>
                        <a:picLocks noChangeAspect="1" noChangeArrowheads="1"/>
                      </p:cNvPicPr>
                      <p:nvPr/>
                    </p:nvPicPr>
                    <p:blipFill>
                      <a:blip r:embed="rId4"/>
                      <a:srcRect/>
                      <a:stretch>
                        <a:fillRect/>
                      </a:stretch>
                    </p:blipFill>
                    <p:spPr bwMode="auto">
                      <a:xfrm>
                        <a:off x="677614" y="1920825"/>
                        <a:ext cx="8070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15782042"/>
              </p:ext>
            </p:extLst>
          </p:nvPr>
        </p:nvGraphicFramePr>
        <p:xfrm>
          <a:off x="1216819" y="2870200"/>
          <a:ext cx="6710362" cy="558800"/>
        </p:xfrm>
        <a:graphic>
          <a:graphicData uri="http://schemas.openxmlformats.org/presentationml/2006/ole">
            <mc:AlternateContent xmlns:mc="http://schemas.openxmlformats.org/markup-compatibility/2006">
              <mc:Choice xmlns:v="urn:schemas-microsoft-com:vml" Requires="v">
                <p:oleObj spid="_x0000_s8441" name="Equation" r:id="rId5" imgW="6717960" imgH="558720" progId="Equation.DSMT4">
                  <p:embed/>
                </p:oleObj>
              </mc:Choice>
              <mc:Fallback>
                <p:oleObj name="Equation" r:id="rId5" imgW="6717960" imgH="558720" progId="Equation.DSMT4">
                  <p:embed/>
                  <p:pic>
                    <p:nvPicPr>
                      <p:cNvPr id="0" name="Object 82"/>
                      <p:cNvPicPr>
                        <a:picLocks noChangeAspect="1" noChangeArrowheads="1"/>
                      </p:cNvPicPr>
                      <p:nvPr/>
                    </p:nvPicPr>
                    <p:blipFill>
                      <a:blip r:embed="rId6"/>
                      <a:srcRect/>
                      <a:stretch>
                        <a:fillRect/>
                      </a:stretch>
                    </p:blipFill>
                    <p:spPr bwMode="auto">
                      <a:xfrm>
                        <a:off x="1216819" y="2870200"/>
                        <a:ext cx="67103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03319897"/>
              </p:ext>
            </p:extLst>
          </p:nvPr>
        </p:nvGraphicFramePr>
        <p:xfrm>
          <a:off x="1350963" y="3878263"/>
          <a:ext cx="6456362" cy="1803400"/>
        </p:xfrm>
        <a:graphic>
          <a:graphicData uri="http://schemas.openxmlformats.org/presentationml/2006/ole">
            <mc:AlternateContent xmlns:mc="http://schemas.openxmlformats.org/markup-compatibility/2006">
              <mc:Choice xmlns:v="urn:schemas-microsoft-com:vml" Requires="v">
                <p:oleObj spid="_x0000_s8442" name="Equation" r:id="rId7" imgW="6451560" imgH="1803240" progId="Equation.DSMT4">
                  <p:embed/>
                </p:oleObj>
              </mc:Choice>
              <mc:Fallback>
                <p:oleObj name="Equation" r:id="rId7" imgW="6451560" imgH="1803240" progId="Equation.DSMT4">
                  <p:embed/>
                  <p:pic>
                    <p:nvPicPr>
                      <p:cNvPr id="0" name="Object 84"/>
                      <p:cNvPicPr>
                        <a:picLocks noChangeAspect="1" noChangeArrowheads="1"/>
                      </p:cNvPicPr>
                      <p:nvPr/>
                    </p:nvPicPr>
                    <p:blipFill>
                      <a:blip r:embed="rId8"/>
                      <a:srcRect/>
                      <a:stretch>
                        <a:fillRect/>
                      </a:stretch>
                    </p:blipFill>
                    <p:spPr bwMode="auto">
                      <a:xfrm>
                        <a:off x="1350963" y="3878263"/>
                        <a:ext cx="6456362"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2.</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的行元素平方和</a:t>
            </a:r>
          </a:p>
        </p:txBody>
      </p:sp>
      <p:sp>
        <p:nvSpPr>
          <p:cNvPr id="9222" name="Rectangle 3"/>
          <p:cNvSpPr>
            <a:spLocks noGrp="1" noRot="1" noChangeArrowheads="1"/>
          </p:cNvSpPr>
          <p:nvPr>
            <p:ph type="body" idx="1"/>
          </p:nvPr>
        </p:nvSpPr>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μ</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im</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令</a:t>
            </a:r>
            <a:endParaRPr lang="en-US" altLang="zh-CN" sz="2800" dirty="0" smtClean="0">
              <a:solidFill>
                <a:srgbClr val="000404"/>
              </a:solidFill>
            </a:endParaRPr>
          </a:p>
          <a:p>
            <a:pPr>
              <a:buFont typeface="Wingdings" panose="05000000000000000000" pitchFamily="2" charset="2"/>
              <a:buNone/>
            </a:pPr>
            <a:endParaRPr lang="en-US" altLang="zh-CN" sz="2800" dirty="0" smtClean="0">
              <a:solidFill>
                <a:srgbClr val="000404"/>
              </a:solidFill>
            </a:endParaRPr>
          </a:p>
          <a:p>
            <a:pPr>
              <a:buFont typeface="Wingdings" panose="05000000000000000000" pitchFamily="2" charset="2"/>
              <a:buNone/>
            </a:pPr>
            <a:endParaRPr lang="zh-CN" altLang="zh-CN" sz="2800" dirty="0" smtClean="0">
              <a:solidFill>
                <a:srgbClr val="000404"/>
              </a:solidFill>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于是</a:t>
            </a:r>
          </a:p>
        </p:txBody>
      </p:sp>
      <p:graphicFrame>
        <p:nvGraphicFramePr>
          <p:cNvPr id="9219" name="Object 6"/>
          <p:cNvGraphicFramePr>
            <a:graphicFrameLocks noChangeAspect="1"/>
          </p:cNvGraphicFramePr>
          <p:nvPr/>
        </p:nvGraphicFramePr>
        <p:xfrm>
          <a:off x="900113" y="2636838"/>
          <a:ext cx="7340600" cy="1092200"/>
        </p:xfrm>
        <a:graphic>
          <a:graphicData uri="http://schemas.openxmlformats.org/presentationml/2006/ole">
            <mc:AlternateContent xmlns:mc="http://schemas.openxmlformats.org/markup-compatibility/2006">
              <mc:Choice xmlns:v="urn:schemas-microsoft-com:vml" Requires="v">
                <p:oleObj spid="_x0000_s9492" name="Equation" r:id="rId3" imgW="7340400" imgH="1091880" progId="Equation.DSMT4">
                  <p:embed/>
                </p:oleObj>
              </mc:Choice>
              <mc:Fallback>
                <p:oleObj name="Equation" r:id="rId3" imgW="7340400" imgH="1091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6838"/>
                        <a:ext cx="73406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2771775" y="4365625"/>
          <a:ext cx="3581400" cy="965200"/>
        </p:xfrm>
        <a:graphic>
          <a:graphicData uri="http://schemas.openxmlformats.org/presentationml/2006/ole">
            <mc:AlternateContent xmlns:mc="http://schemas.openxmlformats.org/markup-compatibility/2006">
              <mc:Choice xmlns:v="urn:schemas-microsoft-com:vml" Requires="v">
                <p:oleObj spid="_x0000_s9493" name="Equation" r:id="rId5" imgW="3581280" imgH="965160" progId="Equation.DSMT4">
                  <p:embed/>
                </p:oleObj>
              </mc:Choice>
              <mc:Fallback>
                <p:oleObj name="Equation" r:id="rId5" imgW="3581280" imgH="965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365625"/>
                        <a:ext cx="3581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18</a:t>
            </a:fld>
            <a:endParaRPr lang="en-US" altLang="zh-CN"/>
          </a:p>
        </p:txBody>
      </p:sp>
      <p:graphicFrame>
        <p:nvGraphicFramePr>
          <p:cNvPr id="7" name="Object 2"/>
          <p:cNvGraphicFramePr>
            <a:graphicFrameLocks noChangeAspect="1"/>
          </p:cNvGraphicFramePr>
          <p:nvPr>
            <p:extLst>
              <p:ext uri="{D42A27DB-BD31-4B8C-83A1-F6EECF244321}">
                <p14:modId xmlns:p14="http://schemas.microsoft.com/office/powerpoint/2010/main" val="1715348329"/>
              </p:ext>
            </p:extLst>
          </p:nvPr>
        </p:nvGraphicFramePr>
        <p:xfrm>
          <a:off x="2555875" y="5767412"/>
          <a:ext cx="3937000" cy="469900"/>
        </p:xfrm>
        <a:graphic>
          <a:graphicData uri="http://schemas.openxmlformats.org/presentationml/2006/ole">
            <mc:AlternateContent xmlns:mc="http://schemas.openxmlformats.org/markup-compatibility/2006">
              <mc:Choice xmlns:v="urn:schemas-microsoft-com:vml" Requires="v">
                <p:oleObj spid="_x0000_s9494" name="Equation" r:id="rId7" imgW="3936960" imgH="469800" progId="Equation.DSMT4">
                  <p:embed/>
                </p:oleObj>
              </mc:Choice>
              <mc:Fallback>
                <p:oleObj name="Equation" r:id="rId7" imgW="393696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767412"/>
                        <a:ext cx="393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en-US" altLang="zh-CN" sz="2800" dirty="0" smtClean="0">
                <a:solidFill>
                  <a:srgbClr val="000404"/>
                </a:solidFill>
                <a:latin typeface="Times New Roman" pitchFamily="18" charset="0"/>
                <a:cs typeface="Times New Roman" pitchFamily="18" charset="0"/>
              </a:rPr>
              <a:t>   反映了公共因子对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的影响，可以看成是公共因子</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2</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i="1" baseline="-25000" dirty="0" smtClean="0">
                <a:solidFill>
                  <a:srgbClr val="000404"/>
                </a:solidFill>
                <a:latin typeface="Times New Roman" pitchFamily="18" charset="0"/>
                <a:cs typeface="Times New Roman" pitchFamily="18" charset="0"/>
              </a:rPr>
              <a:t>m</a:t>
            </a:r>
            <a:r>
              <a:rPr lang="en-US" altLang="zh-CN" sz="2800" dirty="0" smtClean="0">
                <a:solidFill>
                  <a:srgbClr val="000404"/>
                </a:solidFill>
                <a:latin typeface="Times New Roman" pitchFamily="18" charset="0"/>
                <a:cs typeface="Times New Roman" pitchFamily="18" charset="0"/>
              </a:rPr>
              <a:t>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的方差贡献，称为</a:t>
            </a:r>
            <a:r>
              <a:rPr lang="en-US" altLang="zh-CN" sz="2800" dirty="0" smtClean="0">
                <a:solidFill>
                  <a:schemeClr val="accent6"/>
                </a:solidFill>
                <a:latin typeface="Times New Roman" pitchFamily="18" charset="0"/>
                <a:cs typeface="Times New Roman" pitchFamily="18" charset="0"/>
              </a:rPr>
              <a:t>共性方差</a:t>
            </a:r>
            <a:r>
              <a:rPr lang="en-US" altLang="zh-CN" sz="2800" dirty="0" smtClean="0">
                <a:solidFill>
                  <a:srgbClr val="000404"/>
                </a:solidFill>
                <a:latin typeface="Times New Roman" pitchFamily="18" charset="0"/>
                <a:cs typeface="Times New Roman" pitchFamily="18" charset="0"/>
              </a:rPr>
              <a:t>；而    </a:t>
            </a:r>
            <a:r>
              <a:rPr lang="en-US" altLang="zh-CN" sz="2800" dirty="0" err="1" smtClean="0">
                <a:solidFill>
                  <a:srgbClr val="000404"/>
                </a:solidFill>
                <a:latin typeface="Times New Roman" pitchFamily="18" charset="0"/>
                <a:cs typeface="Times New Roman" pitchFamily="18" charset="0"/>
              </a:rPr>
              <a:t>是特殊因子</a:t>
            </a:r>
            <a:r>
              <a:rPr lang="en-US" altLang="zh-CN" sz="2800" i="1" dirty="0" err="1" smtClean="0">
                <a:solidFill>
                  <a:srgbClr val="000404"/>
                </a:solidFill>
                <a:latin typeface="Times New Roman" pitchFamily="18" charset="0"/>
                <a:cs typeface="Times New Roman" pitchFamily="18" charset="0"/>
              </a:rPr>
              <a:t>ε</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对</a:t>
            </a:r>
            <a:r>
              <a:rPr lang="en-US" altLang="zh-CN" sz="2800" i="1" dirty="0" err="1" smtClean="0">
                <a:solidFill>
                  <a:srgbClr val="000404"/>
                </a:solidFill>
                <a:latin typeface="Times New Roman" pitchFamily="18" charset="0"/>
                <a:cs typeface="Times New Roman" pitchFamily="18" charset="0"/>
              </a:rPr>
              <a:t>x</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的方差贡献，称为</a:t>
            </a:r>
            <a:r>
              <a:rPr lang="en-US" altLang="zh-CN" sz="2800" dirty="0" err="1" smtClean="0">
                <a:solidFill>
                  <a:schemeClr val="accent6"/>
                </a:solidFill>
                <a:latin typeface="Times New Roman" pitchFamily="18" charset="0"/>
                <a:cs typeface="Times New Roman" pitchFamily="18" charset="0"/>
              </a:rPr>
              <a:t>特殊方差</a:t>
            </a:r>
            <a:r>
              <a:rPr lang="en-US" altLang="zh-CN" sz="2800" dirty="0" smtClean="0">
                <a:solidFill>
                  <a:srgbClr val="000404"/>
                </a:solidFill>
                <a:latin typeface="Times New Roman" pitchFamily="18" charset="0"/>
                <a:cs typeface="Times New Roman" pitchFamily="18" charset="0"/>
              </a:rPr>
              <a:t>。</a:t>
            </a:r>
          </a:p>
          <a:p>
            <a:pPr>
              <a:defRPr/>
            </a:pPr>
            <a:r>
              <a:rPr lang="en-US" altLang="zh-CN" sz="2800" dirty="0" err="1" smtClean="0">
                <a:solidFill>
                  <a:srgbClr val="000404"/>
                </a:solidFill>
                <a:latin typeface="Times New Roman" pitchFamily="18" charset="0"/>
                <a:cs typeface="Times New Roman" pitchFamily="18" charset="0"/>
              </a:rPr>
              <a:t>当</a:t>
            </a:r>
            <a:r>
              <a:rPr lang="en-US" altLang="zh-CN" sz="2800" b="1" i="1" dirty="0" err="1" smtClean="0">
                <a:solidFill>
                  <a:srgbClr val="000404"/>
                </a:solidFill>
                <a:latin typeface="Times New Roman" pitchFamily="18" charset="0"/>
                <a:cs typeface="Times New Roman" pitchFamily="18" charset="0"/>
              </a:rPr>
              <a:t>x</a:t>
            </a:r>
            <a:r>
              <a:rPr lang="en-US" altLang="zh-CN" sz="2800" dirty="0" err="1" smtClean="0">
                <a:solidFill>
                  <a:srgbClr val="000404"/>
                </a:solidFill>
                <a:latin typeface="Times New Roman" pitchFamily="18" charset="0"/>
                <a:cs typeface="Times New Roman" pitchFamily="18" charset="0"/>
              </a:rPr>
              <a:t>为各分量已标准化了的随机向量时，</a:t>
            </a:r>
            <a:r>
              <a:rPr lang="en-US" altLang="zh-CN" sz="2800" i="1" dirty="0" err="1" smtClean="0">
                <a:solidFill>
                  <a:srgbClr val="000404"/>
                </a:solidFill>
                <a:latin typeface="Times New Roman" pitchFamily="18" charset="0"/>
                <a:cs typeface="Times New Roman" pitchFamily="18" charset="0"/>
              </a:rPr>
              <a:t>σ</a:t>
            </a:r>
            <a:r>
              <a:rPr lang="en-US" altLang="zh-CN" sz="2800" i="1" baseline="-25000" dirty="0" err="1" smtClean="0">
                <a:solidFill>
                  <a:srgbClr val="000404"/>
                </a:solidFill>
                <a:latin typeface="Times New Roman" pitchFamily="18" charset="0"/>
                <a:cs typeface="Times New Roman" pitchFamily="18" charset="0"/>
              </a:rPr>
              <a:t>ii</a:t>
            </a:r>
            <a:r>
              <a:rPr lang="en-US" altLang="zh-CN" sz="2800" dirty="0" smtClean="0">
                <a:solidFill>
                  <a:srgbClr val="000404"/>
                </a:solidFill>
                <a:latin typeface="Times New Roman" pitchFamily="18" charset="0"/>
                <a:cs typeface="Times New Roman" pitchFamily="18" charset="0"/>
              </a:rPr>
              <a:t>=1，此时有</a:t>
            </a:r>
          </a:p>
          <a:p>
            <a:pPr>
              <a:defRPr/>
            </a:pPr>
            <a:endParaRPr lang="zh-CN" altLang="en-US" sz="2800" dirty="0">
              <a:solidFill>
                <a:srgbClr val="000404"/>
              </a:solidFill>
              <a:latin typeface="Times New Roman" pitchFamily="18" charset="0"/>
              <a:cs typeface="Times New Roman" pitchFamily="18" charset="0"/>
            </a:endParaRPr>
          </a:p>
        </p:txBody>
      </p:sp>
      <p:graphicFrame>
        <p:nvGraphicFramePr>
          <p:cNvPr id="10243" name="Object 3"/>
          <p:cNvGraphicFramePr>
            <a:graphicFrameLocks noChangeAspect="1"/>
          </p:cNvGraphicFramePr>
          <p:nvPr>
            <p:extLst>
              <p:ext uri="{D42A27DB-BD31-4B8C-83A1-F6EECF244321}">
                <p14:modId xmlns:p14="http://schemas.microsoft.com/office/powerpoint/2010/main" val="2305633003"/>
              </p:ext>
            </p:extLst>
          </p:nvPr>
        </p:nvGraphicFramePr>
        <p:xfrm>
          <a:off x="683568" y="726852"/>
          <a:ext cx="330200" cy="469900"/>
        </p:xfrm>
        <a:graphic>
          <a:graphicData uri="http://schemas.openxmlformats.org/presentationml/2006/ole">
            <mc:AlternateContent xmlns:mc="http://schemas.openxmlformats.org/markup-compatibility/2006">
              <mc:Choice xmlns:v="urn:schemas-microsoft-com:vml" Requires="v">
                <p:oleObj spid="_x0000_s10561" name="Equation" r:id="rId3" imgW="330120" imgH="469800" progId="Equation.DSMT4">
                  <p:embed/>
                </p:oleObj>
              </mc:Choice>
              <mc:Fallback>
                <p:oleObj name="Equation" r:id="rId3" imgW="33012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726852"/>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2623272310"/>
              </p:ext>
            </p:extLst>
          </p:nvPr>
        </p:nvGraphicFramePr>
        <p:xfrm>
          <a:off x="7596336" y="1158900"/>
          <a:ext cx="393700" cy="469900"/>
        </p:xfrm>
        <a:graphic>
          <a:graphicData uri="http://schemas.openxmlformats.org/presentationml/2006/ole">
            <mc:AlternateContent xmlns:mc="http://schemas.openxmlformats.org/markup-compatibility/2006">
              <mc:Choice xmlns:v="urn:schemas-microsoft-com:vml" Requires="v">
                <p:oleObj spid="_x0000_s10562" name="Equation" r:id="rId5" imgW="393480" imgH="469800" progId="Equation.DSMT4">
                  <p:embed/>
                </p:oleObj>
              </mc:Choice>
              <mc:Fallback>
                <p:oleObj name="Equation" r:id="rId5" imgW="393480" imgH="46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1158900"/>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3870048533"/>
              </p:ext>
            </p:extLst>
          </p:nvPr>
        </p:nvGraphicFramePr>
        <p:xfrm>
          <a:off x="2700338" y="3068960"/>
          <a:ext cx="3657600" cy="469900"/>
        </p:xfrm>
        <a:graphic>
          <a:graphicData uri="http://schemas.openxmlformats.org/presentationml/2006/ole">
            <mc:AlternateContent xmlns:mc="http://schemas.openxmlformats.org/markup-compatibility/2006">
              <mc:Choice xmlns:v="urn:schemas-microsoft-com:vml" Requires="v">
                <p:oleObj spid="_x0000_s10563" name="Equation" r:id="rId7" imgW="3657600" imgH="469800" progId="Equation.DSMT4">
                  <p:embed/>
                </p:oleObj>
              </mc:Choice>
              <mc:Fallback>
                <p:oleObj name="Equation" r:id="rId7" imgW="3657600" imgH="469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068960"/>
                        <a:ext cx="3657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smtClean="0"/>
              <a:t>§8.1  </a:t>
            </a:r>
            <a:r>
              <a:rPr lang="zh-CN" altLang="en-US" sz="4000" smtClean="0"/>
              <a:t>引言</a:t>
            </a:r>
            <a:r>
              <a:rPr lang="zh-CN" altLang="en-US" smtClean="0"/>
              <a:t> </a:t>
            </a:r>
          </a:p>
        </p:txBody>
      </p:sp>
      <p:sp>
        <p:nvSpPr>
          <p:cNvPr id="39939" name="Rectangle 3"/>
          <p:cNvSpPr>
            <a:spLocks noGrp="1" noRot="1" noChangeArrowheads="1"/>
          </p:cNvSpPr>
          <p:nvPr>
            <p:ph type="body" idx="1"/>
          </p:nvPr>
        </p:nvSpPr>
        <p:spPr>
          <a:xfrm>
            <a:off x="301625" y="1752600"/>
            <a:ext cx="8540750" cy="4346575"/>
          </a:xfrm>
        </p:spPr>
        <p:txBody>
          <a:bodyPr/>
          <a:lstStyle/>
          <a:p>
            <a:pPr eaLnBrk="1" hangingPunct="1"/>
            <a:r>
              <a:rPr lang="zh-CN" altLang="en-US" sz="2700" dirty="0" smtClean="0">
                <a:solidFill>
                  <a:srgbClr val="000404"/>
                </a:solidFill>
              </a:rPr>
              <a:t>（本身作为目的的）主成分分析的成功需满足如下两点：</a:t>
            </a: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(1)</a:t>
            </a:r>
            <a:r>
              <a:rPr lang="zh-CN" altLang="en-US" sz="2700" dirty="0" smtClean="0">
                <a:solidFill>
                  <a:srgbClr val="000404"/>
                </a:solidFill>
                <a:latin typeface="Times New Roman" panose="02020603050405020304" pitchFamily="18" charset="0"/>
                <a:cs typeface="Times New Roman" panose="02020603050405020304" pitchFamily="18" charset="0"/>
              </a:rPr>
              <a:t>前</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少数</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几个主成分具有较高的累计贡献率；</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cs typeface="Times New Roman" panose="02020603050405020304" pitchFamily="18" charset="0"/>
              </a:rPr>
              <a:t>通常较易得到满足</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(2)</a:t>
            </a:r>
            <a:r>
              <a:rPr lang="zh-CN" altLang="en-US" sz="2700" dirty="0" smtClean="0">
                <a:solidFill>
                  <a:srgbClr val="000404"/>
                </a:solidFill>
                <a:latin typeface="Times New Roman" panose="02020603050405020304" pitchFamily="18" charset="0"/>
                <a:cs typeface="Times New Roman" panose="02020603050405020304" pitchFamily="18" charset="0"/>
              </a:rPr>
              <a:t>对主成分给出符合实际背景和意义的解释 。</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rPr>
              <a:t>往往正是主成分分析的困难之处</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700" dirty="0" smtClean="0">
                <a:solidFill>
                  <a:srgbClr val="000404"/>
                </a:solidFill>
                <a:latin typeface="Times New Roman" panose="02020603050405020304" pitchFamily="18" charset="0"/>
                <a:cs typeface="Times New Roman" panose="02020603050405020304" pitchFamily="18" charset="0"/>
              </a:rPr>
              <a:t>因子分析的目的和用途与主成分分析类似，</a:t>
            </a:r>
            <a:r>
              <a:rPr lang="zh-CN" altLang="en-US" sz="2700" dirty="0" smtClean="0">
                <a:solidFill>
                  <a:srgbClr val="000404"/>
                </a:solidFill>
              </a:rPr>
              <a:t>它也是一种降维方法。因子往往比主成分更易得到解释。</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标题 1"/>
          <p:cNvSpPr>
            <a:spLocks noGrp="1"/>
          </p:cNvSpPr>
          <p:nvPr>
            <p:ph type="title"/>
          </p:nvPr>
        </p:nvSpPr>
        <p:spPr/>
        <p:txBody>
          <a:bodyPr/>
          <a:lstStyle/>
          <a:p>
            <a:r>
              <a:rPr lang="en-US" altLang="zh-CN" sz="4000" dirty="0" smtClean="0">
                <a:latin typeface="Times New Roman" panose="02020603050405020304" pitchFamily="18" charset="0"/>
                <a:cs typeface="Times New Roman" panose="02020603050405020304" pitchFamily="18" charset="0"/>
              </a:rPr>
              <a:t>3.</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的列元素平方和</a:t>
            </a:r>
            <a:endParaRPr lang="zh-CN" altLang="en-US" sz="4000" dirty="0" smtClean="0">
              <a:latin typeface="Times New Roman" panose="02020603050405020304" pitchFamily="18" charset="0"/>
              <a:cs typeface="Times New Roman" panose="02020603050405020304" pitchFamily="18" charset="0"/>
            </a:endParaRPr>
          </a:p>
        </p:txBody>
      </p:sp>
      <p:sp>
        <p:nvSpPr>
          <p:cNvPr id="11271" name="内容占位符 2"/>
          <p:cNvSpPr>
            <a:spLocks noGrp="1"/>
          </p:cNvSpPr>
          <p:nvPr>
            <p:ph idx="1"/>
          </p:nvPr>
        </p:nvSpPr>
        <p:spPr/>
        <p:txBody>
          <a:bodyPr/>
          <a:lstStyle/>
          <a:p>
            <a:r>
              <a:rPr lang="en-US" altLang="zh-CN" sz="2400" dirty="0" smtClean="0">
                <a:solidFill>
                  <a:srgbClr val="000404"/>
                </a:solidFill>
                <a:latin typeface="Times New Roman" panose="02020603050405020304" pitchFamily="18" charset="0"/>
                <a:cs typeface="Times New Roman" panose="02020603050405020304" pitchFamily="18" charset="0"/>
              </a:rPr>
              <a:t> </a:t>
            </a: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lnSpc>
                <a:spcPct val="200000"/>
              </a:lnSpc>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其中</a:t>
            </a:r>
            <a:endParaRPr lang="en-US" altLang="zh-CN" sz="2400" dirty="0">
              <a:solidFill>
                <a:srgbClr val="000404"/>
              </a:solidFill>
              <a:latin typeface="Times New Roman" panose="02020603050405020304" pitchFamily="18" charset="0"/>
              <a:cs typeface="Times New Roman" panose="02020603050405020304" pitchFamily="18" charset="0"/>
            </a:endParaRPr>
          </a:p>
          <a:p>
            <a:pPr>
              <a:buNone/>
            </a:pPr>
            <a:endParaRPr lang="zh-CN" altLang="zh-CN" sz="2400" dirty="0">
              <a:solidFill>
                <a:srgbClr val="000404"/>
              </a:solidFill>
              <a:latin typeface="Times New Roman" panose="02020603050405020304" pitchFamily="18" charset="0"/>
              <a:cs typeface="Times New Roman" panose="02020603050405020304" pitchFamily="18" charset="0"/>
            </a:endParaRPr>
          </a:p>
          <a:p>
            <a:pPr>
              <a:buNone/>
            </a:pPr>
            <a:r>
              <a:rPr lang="en-US" altLang="zh-CN" sz="2400" dirty="0">
                <a:solidFill>
                  <a:srgbClr val="000404"/>
                </a:solidFill>
                <a:latin typeface="Times New Roman" panose="02020603050405020304" pitchFamily="18" charset="0"/>
                <a:cs typeface="Times New Roman" panose="02020603050405020304" pitchFamily="18" charset="0"/>
              </a:rPr>
              <a:t>	    </a:t>
            </a:r>
            <a:r>
              <a:rPr lang="zh-CN" altLang="zh-CN" sz="2400" dirty="0">
                <a:solidFill>
                  <a:srgbClr val="000404"/>
                </a:solidFill>
                <a:latin typeface="Times New Roman" panose="02020603050405020304" pitchFamily="18" charset="0"/>
                <a:cs typeface="Times New Roman" panose="02020603050405020304" pitchFamily="18" charset="0"/>
              </a:rPr>
              <a:t>反映了公共因子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的影响，是衡量公共因子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重要性的一个尺度，可视为公共因子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的总方差贡献</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endParaRPr lang="en-US" altLang="zh-CN" sz="2400" dirty="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r>
              <a:rPr lang="en-US" altLang="zh-CN" sz="2400" dirty="0" smtClean="0">
                <a:solidFill>
                  <a:srgbClr val="000404"/>
                </a:solidFill>
                <a:latin typeface="Times New Roman" panose="02020603050405020304" pitchFamily="18" charset="0"/>
                <a:cs typeface="Times New Roman" panose="02020603050405020304" pitchFamily="18" charset="0"/>
              </a:rPr>
              <a:t> </a:t>
            </a:r>
          </a:p>
          <a:p>
            <a:pPr>
              <a:lnSpc>
                <a:spcPct val="200000"/>
              </a:lnSpc>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1267" name="Object 4"/>
          <p:cNvGraphicFramePr>
            <a:graphicFrameLocks noChangeAspect="1"/>
          </p:cNvGraphicFramePr>
          <p:nvPr>
            <p:extLst>
              <p:ext uri="{D42A27DB-BD31-4B8C-83A1-F6EECF244321}">
                <p14:modId xmlns:p14="http://schemas.microsoft.com/office/powerpoint/2010/main" val="1089702511"/>
              </p:ext>
            </p:extLst>
          </p:nvPr>
        </p:nvGraphicFramePr>
        <p:xfrm>
          <a:off x="2797175" y="3789040"/>
          <a:ext cx="3238500" cy="812800"/>
        </p:xfrm>
        <a:graphic>
          <a:graphicData uri="http://schemas.openxmlformats.org/presentationml/2006/ole">
            <mc:AlternateContent xmlns:mc="http://schemas.openxmlformats.org/markup-compatibility/2006">
              <mc:Choice xmlns:v="urn:schemas-microsoft-com:vml" Requires="v">
                <p:oleObj spid="_x0000_s11618" name="Equation" r:id="rId3" imgW="3238200" imgH="812520" progId="Equation.DSMT4">
                  <p:embed/>
                </p:oleObj>
              </mc:Choice>
              <mc:Fallback>
                <p:oleObj name="Equation" r:id="rId3" imgW="3238200" imgH="812520" progId="Equation.DSMT4">
                  <p:embed/>
                  <p:pic>
                    <p:nvPicPr>
                      <p:cNvPr id="0" name="Object 4"/>
                      <p:cNvPicPr>
                        <a:picLocks noChangeAspect="1" noChangeArrowheads="1"/>
                      </p:cNvPicPr>
                      <p:nvPr/>
                    </p:nvPicPr>
                    <p:blipFill>
                      <a:blip r:embed="rId4"/>
                      <a:srcRect/>
                      <a:stretch>
                        <a:fillRect/>
                      </a:stretch>
                    </p:blipFill>
                    <p:spPr bwMode="auto">
                      <a:xfrm>
                        <a:off x="2797175" y="3789040"/>
                        <a:ext cx="32385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p:cNvGraphicFramePr>
            <a:graphicFrameLocks noChangeAspect="1"/>
          </p:cNvGraphicFramePr>
          <p:nvPr>
            <p:extLst>
              <p:ext uri="{D42A27DB-BD31-4B8C-83A1-F6EECF244321}">
                <p14:modId xmlns:p14="http://schemas.microsoft.com/office/powerpoint/2010/main" val="3298565327"/>
              </p:ext>
            </p:extLst>
          </p:nvPr>
        </p:nvGraphicFramePr>
        <p:xfrm>
          <a:off x="781050" y="4437112"/>
          <a:ext cx="330200" cy="457200"/>
        </p:xfrm>
        <a:graphic>
          <a:graphicData uri="http://schemas.openxmlformats.org/presentationml/2006/ole">
            <mc:AlternateContent xmlns:mc="http://schemas.openxmlformats.org/markup-compatibility/2006">
              <mc:Choice xmlns:v="urn:schemas-microsoft-com:vml" Requires="v">
                <p:oleObj spid="_x0000_s11619" name="Equation" r:id="rId5" imgW="330120" imgH="457200" progId="Equation.DSMT4">
                  <p:embed/>
                </p:oleObj>
              </mc:Choice>
              <mc:Fallback>
                <p:oleObj name="Equation" r:id="rId5" imgW="330120" imgH="457200" progId="Equation.DSMT4">
                  <p:embed/>
                  <p:pic>
                    <p:nvPicPr>
                      <p:cNvPr id="0" name="Object 5"/>
                      <p:cNvPicPr>
                        <a:picLocks noChangeAspect="1" noChangeArrowheads="1"/>
                      </p:cNvPicPr>
                      <p:nvPr/>
                    </p:nvPicPr>
                    <p:blipFill>
                      <a:blip r:embed="rId6"/>
                      <a:srcRect/>
                      <a:stretch>
                        <a:fillRect/>
                      </a:stretch>
                    </p:blipFill>
                    <p:spPr bwMode="auto">
                      <a:xfrm>
                        <a:off x="781050" y="4437112"/>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
          <p:cNvGraphicFramePr>
            <a:graphicFrameLocks noChangeAspect="1"/>
          </p:cNvGraphicFramePr>
          <p:nvPr>
            <p:extLst>
              <p:ext uri="{D42A27DB-BD31-4B8C-83A1-F6EECF244321}">
                <p14:modId xmlns:p14="http://schemas.microsoft.com/office/powerpoint/2010/main" val="2475923432"/>
              </p:ext>
            </p:extLst>
          </p:nvPr>
        </p:nvGraphicFramePr>
        <p:xfrm>
          <a:off x="1331640" y="1844824"/>
          <a:ext cx="6489700" cy="1701800"/>
        </p:xfrm>
        <a:graphic>
          <a:graphicData uri="http://schemas.openxmlformats.org/presentationml/2006/ole">
            <mc:AlternateContent xmlns:mc="http://schemas.openxmlformats.org/markup-compatibility/2006">
              <mc:Choice xmlns:v="urn:schemas-microsoft-com:vml" Requires="v">
                <p:oleObj spid="_x0000_s11620" name="Equation" r:id="rId7" imgW="6489360" imgH="1701720" progId="Equation.DSMT4">
                  <p:embed/>
                </p:oleObj>
              </mc:Choice>
              <mc:Fallback>
                <p:oleObj name="Equation" r:id="rId7" imgW="6489360" imgH="1701720" progId="Equation.DSMT4">
                  <p:embed/>
                  <p:pic>
                    <p:nvPicPr>
                      <p:cNvPr id="0" name="Object 6"/>
                      <p:cNvPicPr>
                        <a:picLocks noChangeAspect="1" noChangeArrowheads="1"/>
                      </p:cNvPicPr>
                      <p:nvPr/>
                    </p:nvPicPr>
                    <p:blipFill>
                      <a:blip r:embed="rId8"/>
                      <a:srcRect/>
                      <a:stretch>
                        <a:fillRect/>
                      </a:stretch>
                    </p:blipFill>
                    <p:spPr bwMode="auto">
                      <a:xfrm>
                        <a:off x="1331640" y="1844824"/>
                        <a:ext cx="64897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j</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所解释的总方差的比例（或称贡献率）</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如果各原始变量已作了标准化，则该比例就简化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21</a:t>
            </a:fld>
            <a:endParaRPr lang="en-US" altLang="zh-CN"/>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709613" y="1628775"/>
          <a:ext cx="1885950" cy="950913"/>
        </p:xfrm>
        <a:graphic>
          <a:graphicData uri="http://schemas.openxmlformats.org/presentationml/2006/ole">
            <mc:AlternateContent xmlns:mc="http://schemas.openxmlformats.org/markup-compatibility/2006">
              <mc:Choice xmlns:v="urn:schemas-microsoft-com:vml" Requires="v">
                <p:oleObj spid="_x0000_s74758" name="Equation" r:id="rId4" imgW="1917360" imgH="939600" progId="Equation.DSMT4">
                  <p:embed/>
                </p:oleObj>
              </mc:Choice>
              <mc:Fallback>
                <p:oleObj name="Equation" r:id="rId4" imgW="1917360" imgH="939600" progId="Equation.DSMT4">
                  <p:embed/>
                  <p:pic>
                    <p:nvPicPr>
                      <p:cNvPr id="14" name="对象 13"/>
                      <p:cNvPicPr>
                        <a:picLocks noChangeAspect="1" noChangeArrowheads="1"/>
                      </p:cNvPicPr>
                      <p:nvPr/>
                    </p:nvPicPr>
                    <p:blipFill>
                      <a:blip r:embed="rId5"/>
                      <a:srcRect/>
                      <a:stretch>
                        <a:fillRect/>
                      </a:stretch>
                    </p:blipFill>
                    <p:spPr bwMode="auto">
                      <a:xfrm>
                        <a:off x="709613" y="1628775"/>
                        <a:ext cx="188595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2947988" y="2698750"/>
          <a:ext cx="812800" cy="514350"/>
        </p:xfrm>
        <a:graphic>
          <a:graphicData uri="http://schemas.openxmlformats.org/presentationml/2006/ole">
            <mc:AlternateContent xmlns:mc="http://schemas.openxmlformats.org/markup-compatibility/2006">
              <mc:Choice xmlns:v="urn:schemas-microsoft-com:vml" Requires="v">
                <p:oleObj spid="_x0000_s74759" name="Equation" r:id="rId6" imgW="812520" imgH="507960" progId="Equation.DSMT4">
                  <p:embed/>
                </p:oleObj>
              </mc:Choice>
              <mc:Fallback>
                <p:oleObj name="Equation" r:id="rId6" imgW="812520" imgH="507960" progId="Equation.DSMT4">
                  <p:embed/>
                  <p:pic>
                    <p:nvPicPr>
                      <p:cNvPr id="16" name="对象 15"/>
                      <p:cNvPicPr>
                        <a:picLocks noChangeAspect="1" noChangeArrowheads="1"/>
                      </p:cNvPicPr>
                      <p:nvPr/>
                    </p:nvPicPr>
                    <p:blipFill>
                      <a:blip r:embed="rId7"/>
                      <a:srcRect/>
                      <a:stretch>
                        <a:fillRect/>
                      </a:stretch>
                    </p:blipFill>
                    <p:spPr bwMode="auto">
                      <a:xfrm>
                        <a:off x="2947988" y="2698750"/>
                        <a:ext cx="8128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1082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4.</a:t>
            </a:r>
            <a:r>
              <a:rPr lang="en-US" altLang="zh-CN" sz="4000" b="1" i="1" dirty="0">
                <a:latin typeface="Times New Roman" panose="02020603050405020304" pitchFamily="18" charset="0"/>
                <a:cs typeface="Times New Roman" panose="02020603050405020304" pitchFamily="18" charset="0"/>
              </a:rPr>
              <a:t>A</a:t>
            </a:r>
            <a:r>
              <a:rPr lang="zh-CN" altLang="en-US" sz="4000" dirty="0">
                <a:latin typeface="Times New Roman" panose="02020603050405020304" pitchFamily="18" charset="0"/>
                <a:cs typeface="Times New Roman" panose="02020603050405020304" pitchFamily="18" charset="0"/>
              </a:rPr>
              <a:t>的元素</a:t>
            </a:r>
            <a:r>
              <a:rPr lang="zh-CN" altLang="en-US" sz="4000" dirty="0" smtClean="0">
                <a:latin typeface="Times New Roman" panose="02020603050405020304" pitchFamily="18" charset="0"/>
                <a:cs typeface="Times New Roman" panose="02020603050405020304" pitchFamily="18" charset="0"/>
              </a:rPr>
              <a:t>平方和</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i="1" dirty="0">
                <a:solidFill>
                  <a:srgbClr val="000404"/>
                </a:solidFill>
                <a:latin typeface="Times New Roman" panose="02020603050405020304" pitchFamily="18" charset="0"/>
                <a:cs typeface="Times New Roman" panose="02020603050405020304" pitchFamily="18" charset="0"/>
              </a:rPr>
              <a:t>A</a:t>
            </a:r>
            <a:r>
              <a:rPr lang="zh-CN" altLang="zh-CN" sz="2800" dirty="0">
                <a:solidFill>
                  <a:srgbClr val="000404"/>
                </a:solidFill>
                <a:latin typeface="Times New Roman" panose="02020603050405020304" pitchFamily="18" charset="0"/>
                <a:cs typeface="Times New Roman" panose="02020603050405020304" pitchFamily="18" charset="0"/>
              </a:rPr>
              <a:t>的元素平方和</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404"/>
                </a:solidFill>
                <a:latin typeface="Times New Roman" panose="02020603050405020304" pitchFamily="18" charset="0"/>
                <a:cs typeface="Times New Roman" panose="02020603050405020304" pitchFamily="18" charset="0"/>
              </a:rPr>
              <a:t>    或</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这是</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对总方差的累计贡献，</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所解释的总方差的累计比例（或称累计贡献率）为</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22</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97825617"/>
              </p:ext>
            </p:extLst>
          </p:nvPr>
        </p:nvGraphicFramePr>
        <p:xfrm>
          <a:off x="2693516" y="2419350"/>
          <a:ext cx="3822700" cy="1009650"/>
        </p:xfrm>
        <a:graphic>
          <a:graphicData uri="http://schemas.openxmlformats.org/presentationml/2006/ole">
            <mc:AlternateContent xmlns:mc="http://schemas.openxmlformats.org/markup-compatibility/2006">
              <mc:Choice xmlns:v="urn:schemas-microsoft-com:vml" Requires="v">
                <p:oleObj spid="_x0000_s46187" name="Equation" r:id="rId3" imgW="3822480" imgH="990360" progId="Equation.DSMT4">
                  <p:embed/>
                </p:oleObj>
              </mc:Choice>
              <mc:Fallback>
                <p:oleObj name="Equation" r:id="rId3" imgW="3822480" imgH="990360" progId="Equation.DSMT4">
                  <p:embed/>
                  <p:pic>
                    <p:nvPicPr>
                      <p:cNvPr id="0" name="Object 1"/>
                      <p:cNvPicPr>
                        <a:picLocks noChangeAspect="1" noChangeArrowheads="1"/>
                      </p:cNvPicPr>
                      <p:nvPr/>
                    </p:nvPicPr>
                    <p:blipFill>
                      <a:blip r:embed="rId4"/>
                      <a:srcRect/>
                      <a:stretch>
                        <a:fillRect/>
                      </a:stretch>
                    </p:blipFill>
                    <p:spPr bwMode="auto">
                      <a:xfrm>
                        <a:off x="2693516" y="2419350"/>
                        <a:ext cx="38227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09091309"/>
              </p:ext>
            </p:extLst>
          </p:nvPr>
        </p:nvGraphicFramePr>
        <p:xfrm>
          <a:off x="2699792" y="4003526"/>
          <a:ext cx="3868738" cy="1009650"/>
        </p:xfrm>
        <a:graphic>
          <a:graphicData uri="http://schemas.openxmlformats.org/presentationml/2006/ole">
            <mc:AlternateContent xmlns:mc="http://schemas.openxmlformats.org/markup-compatibility/2006">
              <mc:Choice xmlns:v="urn:schemas-microsoft-com:vml" Requires="v">
                <p:oleObj spid="_x0000_s46188" name="Equation" r:id="rId5" imgW="3860640" imgH="990360" progId="Equation.DSMT4">
                  <p:embed/>
                </p:oleObj>
              </mc:Choice>
              <mc:Fallback>
                <p:oleObj name="Equation" r:id="rId5" imgW="3860640" imgH="990360" progId="Equation.DSMT4">
                  <p:embed/>
                  <p:pic>
                    <p:nvPicPr>
                      <p:cNvPr id="0" name="Object 3"/>
                      <p:cNvPicPr>
                        <a:picLocks noChangeAspect="1" noChangeArrowheads="1"/>
                      </p:cNvPicPr>
                      <p:nvPr/>
                    </p:nvPicPr>
                    <p:blipFill>
                      <a:blip r:embed="rId6"/>
                      <a:srcRect/>
                      <a:stretch>
                        <a:fillRect/>
                      </a:stretch>
                    </p:blipFill>
                    <p:spPr bwMode="auto">
                      <a:xfrm>
                        <a:off x="2699792" y="4003526"/>
                        <a:ext cx="386873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58320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对于标准化了的原始变量可简化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162048705"/>
              </p:ext>
            </p:extLst>
          </p:nvPr>
        </p:nvGraphicFramePr>
        <p:xfrm>
          <a:off x="1803400" y="620713"/>
          <a:ext cx="5632450" cy="1008062"/>
        </p:xfrm>
        <a:graphic>
          <a:graphicData uri="http://schemas.openxmlformats.org/presentationml/2006/ole">
            <mc:AlternateContent xmlns:mc="http://schemas.openxmlformats.org/markup-compatibility/2006">
              <mc:Choice xmlns:v="urn:schemas-microsoft-com:vml" Requires="v">
                <p:oleObj spid="_x0000_s47208" name="Equation" r:id="rId3" imgW="5651280" imgH="990360" progId="Equation.DSMT4">
                  <p:embed/>
                </p:oleObj>
              </mc:Choice>
              <mc:Fallback>
                <p:oleObj name="Equation" r:id="rId3" imgW="5651280" imgH="990360" progId="Equation.DSMT4">
                  <p:embed/>
                  <p:pic>
                    <p:nvPicPr>
                      <p:cNvPr id="0" name=""/>
                      <p:cNvPicPr>
                        <a:picLocks noChangeAspect="1" noChangeArrowheads="1"/>
                      </p:cNvPicPr>
                      <p:nvPr/>
                    </p:nvPicPr>
                    <p:blipFill>
                      <a:blip r:embed="rId4"/>
                      <a:srcRect/>
                      <a:stretch>
                        <a:fillRect/>
                      </a:stretch>
                    </p:blipFill>
                    <p:spPr bwMode="auto">
                      <a:xfrm>
                        <a:off x="1803400" y="620713"/>
                        <a:ext cx="56324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64445154"/>
              </p:ext>
            </p:extLst>
          </p:nvPr>
        </p:nvGraphicFramePr>
        <p:xfrm>
          <a:off x="2986088" y="2133600"/>
          <a:ext cx="3330575" cy="1008063"/>
        </p:xfrm>
        <a:graphic>
          <a:graphicData uri="http://schemas.openxmlformats.org/presentationml/2006/ole">
            <mc:AlternateContent xmlns:mc="http://schemas.openxmlformats.org/markup-compatibility/2006">
              <mc:Choice xmlns:v="urn:schemas-microsoft-com:vml" Requires="v">
                <p:oleObj spid="_x0000_s47209" name="Equation" r:id="rId5" imgW="3340080" imgH="990360" progId="Equation.DSMT4">
                  <p:embed/>
                </p:oleObj>
              </mc:Choice>
              <mc:Fallback>
                <p:oleObj name="Equation" r:id="rId5" imgW="3340080" imgH="990360" progId="Equation.DSMT4">
                  <p:embed/>
                  <p:pic>
                    <p:nvPicPr>
                      <p:cNvPr id="0" name=""/>
                      <p:cNvPicPr>
                        <a:picLocks noChangeAspect="1" noChangeArrowheads="1"/>
                      </p:cNvPicPr>
                      <p:nvPr/>
                    </p:nvPicPr>
                    <p:blipFill>
                      <a:blip r:embed="rId6"/>
                      <a:srcRect/>
                      <a:stretch>
                        <a:fillRect/>
                      </a:stretch>
                    </p:blipFill>
                    <p:spPr bwMode="auto">
                      <a:xfrm>
                        <a:off x="2986088" y="2133600"/>
                        <a:ext cx="333057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927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§8.3  </a:t>
            </a:r>
            <a:r>
              <a:rPr lang="zh-CN" altLang="en-US" smtClean="0"/>
              <a:t>参数估计</a:t>
            </a:r>
          </a:p>
        </p:txBody>
      </p:sp>
      <p:sp>
        <p:nvSpPr>
          <p:cNvPr id="48131" name="Rectangle 3"/>
          <p:cNvSpPr>
            <a:spLocks noGrp="1" noRot="1" noChangeArrowheads="1"/>
          </p:cNvSpPr>
          <p:nvPr>
            <p:ph type="body" idx="1"/>
          </p:nvPr>
        </p:nvSpPr>
        <p:spPr/>
        <p:txBody>
          <a:bodyPr/>
          <a:lstStyle/>
          <a:p>
            <a:pPr eaLnBrk="1" hangingPunct="1"/>
            <a:r>
              <a:rPr lang="zh-CN" altLang="en-US" smtClean="0">
                <a:solidFill>
                  <a:srgbClr val="000404"/>
                </a:solidFill>
              </a:rPr>
              <a:t>一、主成分法</a:t>
            </a:r>
          </a:p>
          <a:p>
            <a:pPr eaLnBrk="1" hangingPunct="1"/>
            <a:r>
              <a:rPr lang="zh-CN" altLang="en-US" smtClean="0">
                <a:solidFill>
                  <a:srgbClr val="000404"/>
                </a:solidFill>
              </a:rPr>
              <a:t>二、主因子法</a:t>
            </a:r>
          </a:p>
          <a:p>
            <a:pPr eaLnBrk="1" hangingPunct="1"/>
            <a:r>
              <a:rPr lang="zh-CN" altLang="en-US" smtClean="0">
                <a:solidFill>
                  <a:srgbClr val="000404"/>
                </a:solidFill>
              </a:rPr>
              <a:t>三、极大似然法</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标题 1"/>
          <p:cNvSpPr>
            <a:spLocks noGrp="1"/>
          </p:cNvSpPr>
          <p:nvPr>
            <p:ph type="title"/>
          </p:nvPr>
        </p:nvSpPr>
        <p:spPr>
          <a:xfrm>
            <a:off x="301625" y="548680"/>
            <a:ext cx="8540750" cy="1070570"/>
          </a:xfrm>
        </p:spPr>
        <p:txBody>
          <a:bodyPr/>
          <a:lstStyle/>
          <a:p>
            <a:r>
              <a:rPr lang="zh-CN" altLang="zh-CN" sz="4000" dirty="0" smtClean="0"/>
              <a:t>一、主成分法</a:t>
            </a:r>
            <a:endParaRPr lang="zh-CN" altLang="en-US" sz="4000" dirty="0" smtClean="0"/>
          </a:p>
        </p:txBody>
      </p:sp>
      <p:sp>
        <p:nvSpPr>
          <p:cNvPr id="12301" name="内容占位符 2"/>
          <p:cNvSpPr>
            <a:spLocks noGrp="1"/>
          </p:cNvSpPr>
          <p:nvPr>
            <p:ph idx="1"/>
          </p:nvPr>
        </p:nvSpPr>
        <p:spPr>
          <a:xfrm>
            <a:off x="323850" y="1712913"/>
            <a:ext cx="8540750" cy="4386262"/>
          </a:xfrm>
        </p:spPr>
        <p:txBody>
          <a:bodyPr/>
          <a:lstStyle/>
          <a:p>
            <a:pPr>
              <a:defRPr/>
            </a:pPr>
            <a:r>
              <a:rPr lang="zh-CN" altLang="zh-CN" sz="2400" dirty="0" smtClean="0">
                <a:solidFill>
                  <a:srgbClr val="000404"/>
                </a:solidFill>
                <a:latin typeface="Times New Roman" pitchFamily="18" charset="0"/>
                <a:cs typeface="Times New Roman" pitchFamily="18" charset="0"/>
              </a:rPr>
              <a:t>设样本协方差矩阵</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的特征值依次为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，相应的正交单位特征向量为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。选取相对较小的因子数</a:t>
            </a:r>
            <a:r>
              <a:rPr lang="en-US" altLang="zh-CN" sz="2400" i="1" dirty="0" smtClean="0">
                <a:solidFill>
                  <a:srgbClr val="000404"/>
                </a:solidFill>
                <a:latin typeface="Times New Roman" pitchFamily="18" charset="0"/>
                <a:cs typeface="Times New Roman" pitchFamily="18" charset="0"/>
              </a:rPr>
              <a:t>m</a:t>
            </a:r>
          </a:p>
          <a:p>
            <a:pPr>
              <a:lnSpc>
                <a:spcPct val="15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，并使得累计贡献率</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达到一个较高的百分比，则</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可近似分解如下：</a:t>
            </a:r>
            <a:endParaRPr lang="en-US" altLang="zh-CN" sz="2400" dirty="0" smtClean="0">
              <a:solidFill>
                <a:srgbClr val="000404"/>
              </a:solidFill>
              <a:latin typeface="Times New Roman" pitchFamily="18" charset="0"/>
              <a:cs typeface="Times New Roman" pitchFamily="18" charset="0"/>
            </a:endParaRPr>
          </a:p>
          <a:p>
            <a:pPr>
              <a:lnSpc>
                <a:spcPct val="200000"/>
              </a:lnSpc>
              <a:defRPr/>
            </a:pPr>
            <a:endParaRPr lang="en-US"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其中</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为</a:t>
            </a:r>
            <a:r>
              <a:rPr lang="en-US" altLang="zh-CN" sz="2400" i="1" dirty="0" err="1" smtClean="0">
                <a:solidFill>
                  <a:srgbClr val="000404"/>
                </a:solidFill>
                <a:latin typeface="Times New Roman" pitchFamily="18" charset="0"/>
                <a:cs typeface="Times New Roman" pitchFamily="18" charset="0"/>
              </a:rPr>
              <a:t>p</a:t>
            </a:r>
            <a:r>
              <a:rPr lang="en-US" altLang="zh-CN" sz="2400" dirty="0" err="1"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m</a:t>
            </a:r>
            <a:r>
              <a:rPr lang="zh-CN" altLang="zh-CN" sz="2400" dirty="0" smtClean="0">
                <a:solidFill>
                  <a:srgbClr val="000404"/>
                </a:solidFill>
                <a:latin typeface="Times New Roman" pitchFamily="18" charset="0"/>
                <a:cs typeface="Times New Roman" pitchFamily="18" charset="0"/>
              </a:rPr>
              <a:t>矩阵，</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i</a:t>
            </a:r>
            <a:r>
              <a:rPr lang="en-US" altLang="zh-CN" sz="2400" dirty="0" smtClean="0">
                <a:solidFill>
                  <a:srgbClr val="000404"/>
                </a:solidFill>
                <a:latin typeface="Times New Roman" pitchFamily="18" charset="0"/>
                <a:cs typeface="Times New Roman" pitchFamily="18" charset="0"/>
              </a:rPr>
              <a:t>=1,2,⋯,</a:t>
            </a:r>
            <a:r>
              <a:rPr lang="en-US" altLang="zh-CN" sz="2400" i="1" dirty="0" smtClean="0">
                <a:solidFill>
                  <a:srgbClr val="000404"/>
                </a:solidFill>
                <a:latin typeface="Times New Roman" pitchFamily="18" charset="0"/>
                <a:cs typeface="Times New Roman" pitchFamily="18" charset="0"/>
              </a:rPr>
              <a:t>p</a:t>
            </a:r>
            <a:r>
              <a:rPr lang="zh-CN" altLang="zh-CN" sz="2400" dirty="0" smtClean="0">
                <a:solidFill>
                  <a:srgbClr val="000404"/>
                </a:solidFill>
                <a:latin typeface="Times New Roman" pitchFamily="18" charset="0"/>
                <a:cs typeface="Times New Roman" pitchFamily="18" charset="0"/>
              </a:rPr>
              <a:t>。这里的</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和</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就是因子模型的一个</a:t>
            </a:r>
            <a:r>
              <a:rPr lang="zh-CN" altLang="zh-CN" sz="2400" dirty="0" smtClean="0">
                <a:solidFill>
                  <a:schemeClr val="accent6"/>
                </a:solidFill>
                <a:latin typeface="Times New Roman" pitchFamily="18" charset="0"/>
                <a:cs typeface="Times New Roman" pitchFamily="18" charset="0"/>
              </a:rPr>
              <a:t>主成分解</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p:txBody>
      </p:sp>
      <p:graphicFrame>
        <p:nvGraphicFramePr>
          <p:cNvPr id="12290" name="Object 2"/>
          <p:cNvGraphicFramePr>
            <a:graphicFrameLocks noChangeAspect="1"/>
          </p:cNvGraphicFramePr>
          <p:nvPr>
            <p:extLst>
              <p:ext uri="{D42A27DB-BD31-4B8C-83A1-F6EECF244321}">
                <p14:modId xmlns:p14="http://schemas.microsoft.com/office/powerpoint/2010/main" val="318508106"/>
              </p:ext>
            </p:extLst>
          </p:nvPr>
        </p:nvGraphicFramePr>
        <p:xfrm>
          <a:off x="3480048" y="2484884"/>
          <a:ext cx="1524000" cy="800100"/>
        </p:xfrm>
        <a:graphic>
          <a:graphicData uri="http://schemas.openxmlformats.org/presentationml/2006/ole">
            <mc:AlternateContent xmlns:mc="http://schemas.openxmlformats.org/markup-compatibility/2006">
              <mc:Choice xmlns:v="urn:schemas-microsoft-com:vml" Requires="v">
                <p:oleObj spid="_x0000_s13136" name="Equation" r:id="rId3" imgW="1523880" imgH="799920" progId="Equation.DSMT4">
                  <p:embed/>
                </p:oleObj>
              </mc:Choice>
              <mc:Fallback>
                <p:oleObj name="Equation" r:id="rId3" imgW="1523880" imgH="799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048" y="2484884"/>
                        <a:ext cx="1524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3887317888"/>
              </p:ext>
            </p:extLst>
          </p:nvPr>
        </p:nvGraphicFramePr>
        <p:xfrm>
          <a:off x="1908175" y="3654028"/>
          <a:ext cx="5346700" cy="927100"/>
        </p:xfrm>
        <a:graphic>
          <a:graphicData uri="http://schemas.openxmlformats.org/presentationml/2006/ole">
            <mc:AlternateContent xmlns:mc="http://schemas.openxmlformats.org/markup-compatibility/2006">
              <mc:Choice xmlns:v="urn:schemas-microsoft-com:vml" Requires="v">
                <p:oleObj spid="_x0000_s13137" name="Equation" r:id="rId5" imgW="5346360" imgH="927000" progId="Equation.DSMT4">
                  <p:embed/>
                </p:oleObj>
              </mc:Choice>
              <mc:Fallback>
                <p:oleObj name="Equation" r:id="rId5" imgW="5346360" imgH="927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654028"/>
                        <a:ext cx="5346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2954094271"/>
              </p:ext>
            </p:extLst>
          </p:nvPr>
        </p:nvGraphicFramePr>
        <p:xfrm>
          <a:off x="1403350" y="4581128"/>
          <a:ext cx="3251200" cy="622300"/>
        </p:xfrm>
        <a:graphic>
          <a:graphicData uri="http://schemas.openxmlformats.org/presentationml/2006/ole">
            <mc:AlternateContent xmlns:mc="http://schemas.openxmlformats.org/markup-compatibility/2006">
              <mc:Choice xmlns:v="urn:schemas-microsoft-com:vml" Requires="v">
                <p:oleObj spid="_x0000_s13138" name="Equation" r:id="rId7" imgW="3251160" imgH="622080" progId="Equation.DSMT4">
                  <p:embed/>
                </p:oleObj>
              </mc:Choice>
              <mc:Fallback>
                <p:oleObj name="Equation" r:id="rId7" imgW="3251160" imgH="6220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581128"/>
                        <a:ext cx="32512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1215369042"/>
              </p:ext>
            </p:extLst>
          </p:nvPr>
        </p:nvGraphicFramePr>
        <p:xfrm>
          <a:off x="6372225" y="4653136"/>
          <a:ext cx="2438400" cy="469900"/>
        </p:xfrm>
        <a:graphic>
          <a:graphicData uri="http://schemas.openxmlformats.org/presentationml/2006/ole">
            <mc:AlternateContent xmlns:mc="http://schemas.openxmlformats.org/markup-compatibility/2006">
              <mc:Choice xmlns:v="urn:schemas-microsoft-com:vml" Requires="v">
                <p:oleObj spid="_x0000_s13139" name="Equation" r:id="rId9" imgW="2438280" imgH="469800" progId="Equation.DSMT4">
                  <p:embed/>
                </p:oleObj>
              </mc:Choice>
              <mc:Fallback>
                <p:oleObj name="Equation" r:id="rId9" imgW="2438280" imgH="469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4653136"/>
                        <a:ext cx="2438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8"/>
          <p:cNvGraphicFramePr>
            <a:graphicFrameLocks noChangeAspect="1"/>
          </p:cNvGraphicFramePr>
          <p:nvPr>
            <p:extLst>
              <p:ext uri="{D42A27DB-BD31-4B8C-83A1-F6EECF244321}">
                <p14:modId xmlns:p14="http://schemas.microsoft.com/office/powerpoint/2010/main" val="2686895547"/>
              </p:ext>
            </p:extLst>
          </p:nvPr>
        </p:nvGraphicFramePr>
        <p:xfrm>
          <a:off x="5148263" y="5187032"/>
          <a:ext cx="241300" cy="330200"/>
        </p:xfrm>
        <a:graphic>
          <a:graphicData uri="http://schemas.openxmlformats.org/presentationml/2006/ole">
            <mc:AlternateContent xmlns:mc="http://schemas.openxmlformats.org/markup-compatibility/2006">
              <mc:Choice xmlns:v="urn:schemas-microsoft-com:vml" Requires="v">
                <p:oleObj spid="_x0000_s13140" name="Equation" r:id="rId11" imgW="241200" imgH="330120" progId="Equation.DSMT4">
                  <p:embed/>
                </p:oleObj>
              </mc:Choice>
              <mc:Fallback>
                <p:oleObj name="Equation" r:id="rId11" imgW="241200" imgH="3301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5187032"/>
                        <a:ext cx="241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9"/>
          <p:cNvGraphicFramePr>
            <a:graphicFrameLocks noChangeAspect="1"/>
          </p:cNvGraphicFramePr>
          <p:nvPr>
            <p:extLst>
              <p:ext uri="{D42A27DB-BD31-4B8C-83A1-F6EECF244321}">
                <p14:modId xmlns:p14="http://schemas.microsoft.com/office/powerpoint/2010/main" val="2591877434"/>
              </p:ext>
            </p:extLst>
          </p:nvPr>
        </p:nvGraphicFramePr>
        <p:xfrm>
          <a:off x="5651500" y="5187032"/>
          <a:ext cx="266700" cy="330200"/>
        </p:xfrm>
        <a:graphic>
          <a:graphicData uri="http://schemas.openxmlformats.org/presentationml/2006/ole">
            <mc:AlternateContent xmlns:mc="http://schemas.openxmlformats.org/markup-compatibility/2006">
              <mc:Choice xmlns:v="urn:schemas-microsoft-com:vml" Requires="v">
                <p:oleObj spid="_x0000_s13141" name="Equation" r:id="rId13" imgW="266400" imgH="330120" progId="Equation.DSMT4">
                  <p:embed/>
                </p:oleObj>
              </mc:Choice>
              <mc:Fallback>
                <p:oleObj name="Equation" r:id="rId13" imgW="266400" imgH="3301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5187032"/>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0"/>
          <p:cNvGraphicFramePr>
            <a:graphicFrameLocks noChangeAspect="1"/>
          </p:cNvGraphicFramePr>
          <p:nvPr>
            <p:extLst>
              <p:ext uri="{D42A27DB-BD31-4B8C-83A1-F6EECF244321}">
                <p14:modId xmlns:p14="http://schemas.microsoft.com/office/powerpoint/2010/main" val="665707771"/>
              </p:ext>
            </p:extLst>
          </p:nvPr>
        </p:nvGraphicFramePr>
        <p:xfrm>
          <a:off x="755650" y="5030564"/>
          <a:ext cx="1727200" cy="774700"/>
        </p:xfrm>
        <a:graphic>
          <a:graphicData uri="http://schemas.openxmlformats.org/presentationml/2006/ole">
            <mc:AlternateContent xmlns:mc="http://schemas.openxmlformats.org/markup-compatibility/2006">
              <mc:Choice xmlns:v="urn:schemas-microsoft-com:vml" Requires="v">
                <p:oleObj spid="_x0000_s13142" name="Equation" r:id="rId15" imgW="1726920" imgH="774360" progId="Equation.DSMT4">
                  <p:embed/>
                </p:oleObj>
              </mc:Choice>
              <mc:Fallback>
                <p:oleObj name="Equation" r:id="rId15" imgW="1726920" imgH="77436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030564"/>
                        <a:ext cx="17272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2"/>
          <p:cNvGraphicFramePr>
            <a:graphicFrameLocks noChangeAspect="1"/>
          </p:cNvGraphicFramePr>
          <p:nvPr>
            <p:extLst>
              <p:ext uri="{D42A27DB-BD31-4B8C-83A1-F6EECF244321}">
                <p14:modId xmlns:p14="http://schemas.microsoft.com/office/powerpoint/2010/main" val="2215558677"/>
              </p:ext>
            </p:extLst>
          </p:nvPr>
        </p:nvGraphicFramePr>
        <p:xfrm>
          <a:off x="3779838" y="2145804"/>
          <a:ext cx="1155700" cy="419100"/>
        </p:xfrm>
        <a:graphic>
          <a:graphicData uri="http://schemas.openxmlformats.org/presentationml/2006/ole">
            <mc:AlternateContent xmlns:mc="http://schemas.openxmlformats.org/markup-compatibility/2006">
              <mc:Choice xmlns:v="urn:schemas-microsoft-com:vml" Requires="v">
                <p:oleObj spid="_x0000_s13143" name="Equation" r:id="rId17" imgW="1155600" imgH="419040" progId="Equation.DSMT4">
                  <p:embed/>
                </p:oleObj>
              </mc:Choice>
              <mc:Fallback>
                <p:oleObj name="Equation" r:id="rId17" imgW="1155600" imgH="4190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9838" y="2145804"/>
                        <a:ext cx="115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3"/>
          <p:cNvGraphicFramePr>
            <a:graphicFrameLocks noChangeAspect="1"/>
          </p:cNvGraphicFramePr>
          <p:nvPr>
            <p:extLst>
              <p:ext uri="{D42A27DB-BD31-4B8C-83A1-F6EECF244321}">
                <p14:modId xmlns:p14="http://schemas.microsoft.com/office/powerpoint/2010/main" val="2603283966"/>
              </p:ext>
            </p:extLst>
          </p:nvPr>
        </p:nvGraphicFramePr>
        <p:xfrm>
          <a:off x="5492452" y="1760364"/>
          <a:ext cx="2247900" cy="444500"/>
        </p:xfrm>
        <a:graphic>
          <a:graphicData uri="http://schemas.openxmlformats.org/presentationml/2006/ole">
            <mc:AlternateContent xmlns:mc="http://schemas.openxmlformats.org/markup-compatibility/2006">
              <mc:Choice xmlns:v="urn:schemas-microsoft-com:vml" Requires="v">
                <p:oleObj spid="_x0000_s13144" name="Equation" r:id="rId19" imgW="2247840" imgH="444240" progId="Equation.DSMT4">
                  <p:embed/>
                </p:oleObj>
              </mc:Choice>
              <mc:Fallback>
                <p:oleObj name="Equation" r:id="rId19" imgW="2247840" imgH="44424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92452" y="1760364"/>
                        <a:ext cx="224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rgbClr val="000404"/>
                </a:solidFill>
                <a:latin typeface="Times New Roman" pitchFamily="18" charset="0"/>
                <a:cs typeface="Times New Roman" pitchFamily="18" charset="0"/>
              </a:rPr>
              <a:t>对主成分解，当因子数增加时，原来因子的估计载荷并不变</a:t>
            </a:r>
            <a:r>
              <a:rPr lang="zh-CN"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f</a:t>
            </a:r>
            <a:r>
              <a:rPr lang="en-US" altLang="zh-CN" sz="2400" i="1" baseline="-25000" dirty="0" smtClean="0">
                <a:solidFill>
                  <a:srgbClr val="000404"/>
                </a:solidFill>
                <a:latin typeface="Times New Roman" pitchFamily="18" charset="0"/>
                <a:cs typeface="Times New Roman" pitchFamily="18" charset="0"/>
              </a:rPr>
              <a:t>j</a:t>
            </a:r>
            <a:r>
              <a:rPr lang="zh-CN" altLang="zh-CN" sz="2400" dirty="0">
                <a:solidFill>
                  <a:srgbClr val="000404"/>
                </a:solidFill>
                <a:latin typeface="Times New Roman" pitchFamily="18" charset="0"/>
                <a:cs typeface="Times New Roman" pitchFamily="18" charset="0"/>
              </a:rPr>
              <a:t>对</a:t>
            </a:r>
            <a:r>
              <a:rPr lang="en-US" altLang="zh-CN" sz="2400" b="1" i="1" dirty="0">
                <a:solidFill>
                  <a:srgbClr val="000404"/>
                </a:solidFill>
                <a:latin typeface="Times New Roman" pitchFamily="18" charset="0"/>
                <a:cs typeface="Times New Roman" pitchFamily="18" charset="0"/>
              </a:rPr>
              <a:t>x</a:t>
            </a:r>
            <a:r>
              <a:rPr lang="zh-CN" altLang="zh-CN" sz="2400" dirty="0">
                <a:solidFill>
                  <a:srgbClr val="000404"/>
                </a:solidFill>
                <a:latin typeface="Times New Roman" pitchFamily="18" charset="0"/>
                <a:cs typeface="Times New Roman" pitchFamily="18" charset="0"/>
              </a:rPr>
              <a:t>的总方差贡献仍为</a:t>
            </a:r>
            <a:r>
              <a:rPr lang="en-US" altLang="zh-CN" sz="2400" dirty="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a:p>
            <a:r>
              <a:rPr lang="zh-CN" altLang="zh-CN" sz="2400" dirty="0">
                <a:solidFill>
                  <a:srgbClr val="000404"/>
                </a:solidFill>
                <a:latin typeface="Times New Roman" panose="02020603050405020304" pitchFamily="18" charset="0"/>
                <a:cs typeface="Times New Roman" panose="02020603050405020304" pitchFamily="18" charset="0"/>
              </a:rPr>
              <a:t>主成分法与主成分分析有着很相似的名称，两者很容易混淆。</a:t>
            </a:r>
            <a:r>
              <a:rPr lang="zh-CN" altLang="zh-CN" sz="2400" dirty="0" smtClean="0">
                <a:solidFill>
                  <a:srgbClr val="000404"/>
                </a:solidFill>
                <a:latin typeface="Times New Roman" panose="02020603050405020304" pitchFamily="18" charset="0"/>
                <a:cs typeface="Times New Roman" panose="02020603050405020304" pitchFamily="18" charset="0"/>
              </a:rPr>
              <a:t>虽然第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个因子与第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个主成分的解释完全相同，但主成分法与主成分分析本质上却是两个不同的概念。主成分法是因子分析中的一种参数估计方法，它并不计算任何主成分，且旋转后的因子解释一般就与主成分明显不同了</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称</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残差</a:t>
            </a:r>
            <a:r>
              <a:rPr lang="zh-CN" altLang="zh-CN" sz="2400" dirty="0" smtClean="0">
                <a:solidFill>
                  <a:schemeClr val="accent6"/>
                </a:solidFill>
                <a:latin typeface="Times New Roman" panose="02020603050405020304" pitchFamily="18" charset="0"/>
                <a:cs typeface="Times New Roman" panose="02020603050405020304" pitchFamily="18" charset="0"/>
              </a:rPr>
              <a:t>矩阵</a:t>
            </a:r>
            <a:r>
              <a:rPr lang="zh-CN" altLang="en-US" sz="2400" dirty="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当</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个原始变量的单位不同，或虽单位相同，但各变量的数值变异性相差较大时，我们应首先对原始变量作标准化</a:t>
            </a:r>
            <a:r>
              <a:rPr lang="zh-CN" altLang="zh-CN" sz="2400" dirty="0" smtClean="0">
                <a:solidFill>
                  <a:srgbClr val="000404"/>
                </a:solidFill>
                <a:latin typeface="Times New Roman" panose="02020603050405020304" pitchFamily="18" charset="0"/>
                <a:cs typeface="Times New Roman" panose="02020603050405020304" pitchFamily="18" charset="0"/>
              </a:rPr>
              <a:t>变换</a:t>
            </a:r>
            <a:r>
              <a:rPr lang="zh-CN" altLang="en-US" sz="2400" dirty="0" smtClean="0">
                <a:solidFill>
                  <a:srgbClr val="000404"/>
                </a:solidFill>
                <a:latin typeface="Times New Roman" panose="02020603050405020304" pitchFamily="18" charset="0"/>
                <a:cs typeface="Times New Roman" panose="02020603050405020304" pitchFamily="18" charset="0"/>
              </a:rPr>
              <a:t>，也就是从   出发求解。</a:t>
            </a:r>
            <a:endParaRPr lang="zh-CN" altLang="zh-CN" sz="2400" dirty="0">
              <a:solidFill>
                <a:srgbClr val="000404"/>
              </a:solidFill>
              <a:latin typeface="Times New Roman" panose="02020603050405020304" pitchFamily="18" charset="0"/>
              <a:cs typeface="Times New Roman" panose="02020603050405020304" pitchFamily="18" charset="0"/>
            </a:endParaRPr>
          </a:p>
        </p:txBody>
      </p:sp>
      <p:graphicFrame>
        <p:nvGraphicFramePr>
          <p:cNvPr id="4" name="Object 14"/>
          <p:cNvGraphicFramePr>
            <a:graphicFrameLocks noChangeAspect="1"/>
          </p:cNvGraphicFramePr>
          <p:nvPr>
            <p:extLst>
              <p:ext uri="{D42A27DB-BD31-4B8C-83A1-F6EECF244321}">
                <p14:modId xmlns:p14="http://schemas.microsoft.com/office/powerpoint/2010/main" val="3330709975"/>
              </p:ext>
            </p:extLst>
          </p:nvPr>
        </p:nvGraphicFramePr>
        <p:xfrm>
          <a:off x="4083050" y="1002184"/>
          <a:ext cx="292100" cy="482600"/>
        </p:xfrm>
        <a:graphic>
          <a:graphicData uri="http://schemas.openxmlformats.org/presentationml/2006/ole">
            <mc:AlternateContent xmlns:mc="http://schemas.openxmlformats.org/markup-compatibility/2006">
              <mc:Choice xmlns:v="urn:schemas-microsoft-com:vml" Requires="v">
                <p:oleObj spid="_x0000_s38164" name="Equation" r:id="rId3" imgW="291960" imgH="482400" progId="Equation.DSMT4">
                  <p:embed/>
                </p:oleObj>
              </mc:Choice>
              <mc:Fallback>
                <p:oleObj name="Equation" r:id="rId3" imgW="291960" imgH="482400" progId="Equation.DSMT4">
                  <p:embed/>
                  <p:pic>
                    <p:nvPicPr>
                      <p:cNvPr id="0" name=""/>
                      <p:cNvPicPr>
                        <a:picLocks noChangeAspect="1" noChangeArrowheads="1"/>
                      </p:cNvPicPr>
                      <p:nvPr/>
                    </p:nvPicPr>
                    <p:blipFill>
                      <a:blip r:embed="rId4"/>
                      <a:srcRect/>
                      <a:stretch>
                        <a:fillRect/>
                      </a:stretch>
                    </p:blipFill>
                    <p:spPr bwMode="auto">
                      <a:xfrm>
                        <a:off x="4083050" y="1002184"/>
                        <a:ext cx="2921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716173081"/>
              </p:ext>
            </p:extLst>
          </p:nvPr>
        </p:nvGraphicFramePr>
        <p:xfrm>
          <a:off x="1043608" y="3354387"/>
          <a:ext cx="1625600" cy="495300"/>
        </p:xfrm>
        <a:graphic>
          <a:graphicData uri="http://schemas.openxmlformats.org/presentationml/2006/ole">
            <mc:AlternateContent xmlns:mc="http://schemas.openxmlformats.org/markup-compatibility/2006">
              <mc:Choice xmlns:v="urn:schemas-microsoft-com:vml" Requires="v">
                <p:oleObj spid="_x0000_s38165" name="Equation" r:id="rId5" imgW="1625400" imgH="495000" progId="Equation.DSMT4">
                  <p:embed/>
                </p:oleObj>
              </mc:Choice>
              <mc:Fallback>
                <p:oleObj name="Equation" r:id="rId5" imgW="1625400" imgH="495000" progId="Equation.DSMT4">
                  <p:embed/>
                  <p:pic>
                    <p:nvPicPr>
                      <p:cNvPr id="0" name=""/>
                      <p:cNvPicPr>
                        <a:picLocks noChangeAspect="1" noChangeArrowheads="1"/>
                      </p:cNvPicPr>
                      <p:nvPr/>
                    </p:nvPicPr>
                    <p:blipFill>
                      <a:blip r:embed="rId6"/>
                      <a:srcRect/>
                      <a:stretch>
                        <a:fillRect/>
                      </a:stretch>
                    </p:blipFill>
                    <p:spPr bwMode="auto">
                      <a:xfrm>
                        <a:off x="1043608" y="3354387"/>
                        <a:ext cx="1625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718D62E5-1FEF-4236-8965-ECB95AF5A714}" type="slidenum">
              <a:rPr lang="en-US" altLang="zh-CN" smtClean="0"/>
              <a:pPr/>
              <a:t>26</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3019980967"/>
              </p:ext>
            </p:extLst>
          </p:nvPr>
        </p:nvGraphicFramePr>
        <p:xfrm>
          <a:off x="2242468" y="4551660"/>
          <a:ext cx="241300" cy="317500"/>
        </p:xfrm>
        <a:graphic>
          <a:graphicData uri="http://schemas.openxmlformats.org/presentationml/2006/ole">
            <mc:AlternateContent xmlns:mc="http://schemas.openxmlformats.org/markup-compatibility/2006">
              <mc:Choice xmlns:v="urn:schemas-microsoft-com:vml" Requires="v">
                <p:oleObj spid="_x0000_s38166" name="Equation" r:id="rId7" imgW="241200" imgH="317160" progId="Equation.DSMT4">
                  <p:embed/>
                </p:oleObj>
              </mc:Choice>
              <mc:Fallback>
                <p:oleObj name="Equation" r:id="rId7" imgW="241200" imgH="317160" progId="Equation.DSMT4">
                  <p:embed/>
                  <p:pic>
                    <p:nvPicPr>
                      <p:cNvPr id="0" name=""/>
                      <p:cNvPicPr>
                        <a:picLocks noChangeAspect="1" noChangeArrowheads="1"/>
                      </p:cNvPicPr>
                      <p:nvPr/>
                    </p:nvPicPr>
                    <p:blipFill>
                      <a:blip r:embed="rId8"/>
                      <a:srcRect/>
                      <a:stretch>
                        <a:fillRect/>
                      </a:stretch>
                    </p:blipFill>
                    <p:spPr bwMode="auto">
                      <a:xfrm>
                        <a:off x="2242468" y="455166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7180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8675" name="Rectangle 3"/>
          <p:cNvSpPr>
            <a:spLocks noGrp="1" noRot="1" noChangeArrowheads="1"/>
          </p:cNvSpPr>
          <p:nvPr>
            <p:ph type="body" idx="1"/>
          </p:nvPr>
        </p:nvSpPr>
        <p:spPr>
          <a:xfrm>
            <a:off x="301625" y="404813"/>
            <a:ext cx="8540750" cy="5694362"/>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8.3.1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中，分别取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和</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，用主成分法估计的因子载荷和共性方差列于表</a:t>
            </a:r>
            <a:r>
              <a:rPr lang="en-US" altLang="zh-CN" sz="2400" dirty="0" smtClean="0">
                <a:solidFill>
                  <a:srgbClr val="000404"/>
                </a:solidFill>
                <a:latin typeface="Times New Roman" pitchFamily="18" charset="0"/>
                <a:cs typeface="Times New Roman" pitchFamily="18" charset="0"/>
              </a:rPr>
              <a:t>8.3.1</a:t>
            </a:r>
            <a:r>
              <a:rPr lang="zh-CN" altLang="zh-CN" sz="2400" dirty="0" smtClean="0">
                <a:solidFill>
                  <a:srgbClr val="000404"/>
                </a:solidFill>
                <a:latin typeface="Times New Roman" pitchFamily="18" charset="0"/>
                <a:cs typeface="Times New Roman" pitchFamily="18" charset="0"/>
              </a:rPr>
              <a:t>。</a:t>
            </a:r>
          </a:p>
        </p:txBody>
      </p:sp>
      <p:sp>
        <p:nvSpPr>
          <p:cNvPr id="13338" name="矩形 4"/>
          <p:cNvSpPr>
            <a:spLocks noChangeArrowheads="1"/>
          </p:cNvSpPr>
          <p:nvPr/>
        </p:nvSpPr>
        <p:spPr bwMode="auto">
          <a:xfrm>
            <a:off x="395288" y="1268413"/>
            <a:ext cx="6408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8.3.1			</a:t>
            </a:r>
            <a:r>
              <a:rPr lang="zh-CN" altLang="zh-CN" sz="2000">
                <a:solidFill>
                  <a:srgbClr val="7030A0"/>
                </a:solidFill>
                <a:latin typeface="黑体" panose="02010600030101010101" pitchFamily="2" charset="-122"/>
                <a:ea typeface="黑体" panose="02010600030101010101" pitchFamily="2" charset="-122"/>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rPr>
              <a:t>=1</a:t>
            </a:r>
            <a:r>
              <a:rPr lang="zh-CN" altLang="zh-CN" sz="2000">
                <a:solidFill>
                  <a:srgbClr val="7030A0"/>
                </a:solidFill>
                <a:latin typeface="黑体" panose="02010600030101010101" pitchFamily="2" charset="-122"/>
                <a:ea typeface="黑体" panose="02010600030101010101" pitchFamily="2" charset="-122"/>
              </a:rPr>
              <a:t>和</a:t>
            </a:r>
            <a:r>
              <a:rPr lang="en-US" altLang="zh-CN" sz="2000" b="1" i="1">
                <a:solidFill>
                  <a:srgbClr val="7030A0"/>
                </a:solidFill>
                <a:latin typeface="Times New Roman" panose="02020603050405020304" pitchFamily="18" charset="0"/>
                <a:ea typeface="黑体" panose="02010600030101010101" pitchFamily="2" charset="-122"/>
              </a:rPr>
              <a:t>m</a:t>
            </a:r>
            <a:r>
              <a:rPr lang="en-US" altLang="zh-CN" sz="2000">
                <a:solidFill>
                  <a:srgbClr val="7030A0"/>
                </a:solidFill>
                <a:latin typeface="黑体" panose="02010600030101010101" pitchFamily="2" charset="-122"/>
                <a:ea typeface="黑体" panose="02010600030101010101" pitchFamily="2" charset="-122"/>
              </a:rPr>
              <a:t>=2</a:t>
            </a:r>
            <a:r>
              <a:rPr lang="zh-CN" altLang="zh-CN" sz="2000">
                <a:solidFill>
                  <a:srgbClr val="7030A0"/>
                </a:solidFill>
                <a:latin typeface="黑体" panose="02010600030101010101" pitchFamily="2" charset="-122"/>
                <a:ea typeface="黑体" panose="02010600030101010101" pitchFamily="2" charset="-122"/>
              </a:rPr>
              <a:t>时的主成分解</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95288" y="1700213"/>
          <a:ext cx="8353424" cy="4608512"/>
        </p:xfrm>
        <a:graphic>
          <a:graphicData uri="http://schemas.openxmlformats.org/drawingml/2006/table">
            <a:tbl>
              <a:tblPr/>
              <a:tblGrid>
                <a:gridCol w="1862814">
                  <a:extLst>
                    <a:ext uri="{9D8B030D-6E8A-4147-A177-3AD203B41FA5}">
                      <a16:colId xmlns:a16="http://schemas.microsoft.com/office/drawing/2014/main" val="20000"/>
                    </a:ext>
                  </a:extLst>
                </a:gridCol>
                <a:gridCol w="1299793">
                  <a:extLst>
                    <a:ext uri="{9D8B030D-6E8A-4147-A177-3AD203B41FA5}">
                      <a16:colId xmlns:a16="http://schemas.microsoft.com/office/drawing/2014/main" val="20001"/>
                    </a:ext>
                  </a:extLst>
                </a:gridCol>
                <a:gridCol w="1298121">
                  <a:extLst>
                    <a:ext uri="{9D8B030D-6E8A-4147-A177-3AD203B41FA5}">
                      <a16:colId xmlns:a16="http://schemas.microsoft.com/office/drawing/2014/main" val="20002"/>
                    </a:ext>
                  </a:extLst>
                </a:gridCol>
                <a:gridCol w="1299793">
                  <a:extLst>
                    <a:ext uri="{9D8B030D-6E8A-4147-A177-3AD203B41FA5}">
                      <a16:colId xmlns:a16="http://schemas.microsoft.com/office/drawing/2014/main" val="20003"/>
                    </a:ext>
                  </a:extLst>
                </a:gridCol>
                <a:gridCol w="1299793">
                  <a:extLst>
                    <a:ext uri="{9D8B030D-6E8A-4147-A177-3AD203B41FA5}">
                      <a16:colId xmlns:a16="http://schemas.microsoft.com/office/drawing/2014/main" val="20004"/>
                    </a:ext>
                  </a:extLst>
                </a:gridCol>
                <a:gridCol w="1293110">
                  <a:extLst>
                    <a:ext uri="{9D8B030D-6E8A-4147-A177-3AD203B41FA5}">
                      <a16:colId xmlns:a16="http://schemas.microsoft.com/office/drawing/2014/main" val="20005"/>
                    </a:ext>
                  </a:extLst>
                </a:gridCol>
              </a:tblGrid>
              <a:tr h="379629">
                <a:tc rowSpan="3">
                  <a:txBody>
                    <a:bodyPr/>
                    <a:lstStyle/>
                    <a:p>
                      <a:pPr algn="ctr">
                        <a:spcAft>
                          <a:spcPts val="0"/>
                        </a:spcAft>
                      </a:pPr>
                      <a:r>
                        <a:rPr lang="zh-CN" sz="1600" kern="0" dirty="0" smtClean="0">
                          <a:solidFill>
                            <a:srgbClr val="000404"/>
                          </a:solidFill>
                          <a:latin typeface="Times New Roman"/>
                          <a:ea typeface="宋体"/>
                          <a:cs typeface="Times New Roman"/>
                        </a:rPr>
                        <a:t>变</a:t>
                      </a:r>
                      <a:r>
                        <a:rPr lang="en-US" altLang="zh-CN" sz="1600" kern="0" dirty="0" smtClean="0">
                          <a:solidFill>
                            <a:srgbClr val="000404"/>
                          </a:solidFill>
                          <a:latin typeface="Times New Roman"/>
                          <a:ea typeface="宋体"/>
                          <a:cs typeface="Times New Roman"/>
                        </a:rPr>
                        <a:t>   </a:t>
                      </a:r>
                      <a:r>
                        <a:rPr lang="zh-CN" sz="1600" kern="0" dirty="0" smtClean="0">
                          <a:solidFill>
                            <a:srgbClr val="000404"/>
                          </a:solidFill>
                          <a:latin typeface="Times New Roman"/>
                          <a:ea typeface="宋体"/>
                          <a:cs typeface="Times New Roman"/>
                        </a:rPr>
                        <a:t>量</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5555">
                <a:tc vMerge="1">
                  <a:txBody>
                    <a:bodyPr/>
                    <a:lstStyle/>
                    <a:p>
                      <a:endParaRPr lang="zh-CN" altLang="en-US"/>
                    </a:p>
                  </a:txBody>
                  <a:tcPr/>
                </a:tc>
                <a:tc>
                  <a:txBody>
                    <a:bodyPr/>
                    <a:lstStyle/>
                    <a:p>
                      <a:pPr algn="ctr">
                        <a:spcAft>
                          <a:spcPts val="0"/>
                        </a:spcAft>
                      </a:pPr>
                      <a:r>
                        <a:rPr lang="zh-CN" sz="1600" kern="0" dirty="0">
                          <a:solidFill>
                            <a:srgbClr val="000404"/>
                          </a:solidFill>
                          <a:latin typeface="Times New Roman"/>
                          <a:ea typeface="宋体"/>
                          <a:cs typeface="Times New Roman"/>
                        </a:rPr>
                        <a:t>因子载荷</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600" kern="0">
                          <a:solidFill>
                            <a:srgbClr val="000404"/>
                          </a:solidFill>
                          <a:latin typeface="Times New Roman"/>
                          <a:ea typeface="宋体"/>
                          <a:cs typeface="Times New Roman"/>
                        </a:rPr>
                        <a:t>因子载荷</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5555">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0.817</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0.668</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0.817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0.531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0.950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331777">
                <a:tc>
                  <a:txBody>
                    <a:bodyPr/>
                    <a:lstStyle/>
                    <a:p>
                      <a:pPr algn="l">
                        <a:spcAft>
                          <a:spcPts val="0"/>
                        </a:spcAft>
                      </a:pPr>
                      <a:r>
                        <a:rPr lang="en-US" altLang="zh-CN" sz="1600" kern="0" dirty="0" smtClean="0">
                          <a:solidFill>
                            <a:srgbClr val="000404"/>
                          </a:solidFill>
                          <a:latin typeface="Times New Roman" pitchFamily="18" charset="0"/>
                          <a:ea typeface="+mn-ea"/>
                          <a:cs typeface="Times New Roman" pitchFamily="18" charset="0"/>
                        </a:rPr>
                        <a:t>     </a:t>
                      </a:r>
                      <a:r>
                        <a:rPr lang="en-US"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0.752</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0.432</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0.233</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0.949</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0.012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0.920</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Times New Roman"/>
                        </a:rPr>
                        <a:t>-0.131</a:t>
                      </a:r>
                      <a:endParaRPr lang="zh-CN" sz="1600" kern="100" dirty="0">
                        <a:solidFill>
                          <a:srgbClr val="000404"/>
                        </a:solidFill>
                        <a:latin typeface="Calibri"/>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0.938</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0.879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-0.292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0.965</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-0.287</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0.973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19270">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sz="1600" kern="0" dirty="0" err="1">
                          <a:solidFill>
                            <a:srgbClr val="000404"/>
                          </a:solidFill>
                          <a:latin typeface="Times New Roman" pitchFamily="18" charset="0"/>
                          <a:ea typeface="宋体"/>
                          <a:cs typeface="Times New Roman" pitchFamily="18" charset="0"/>
                        </a:rPr>
                        <a:t>马拉松</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0.774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-0.411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404"/>
                          </a:solidFill>
                          <a:latin typeface="Times New Roman"/>
                          <a:ea typeface="宋体"/>
                          <a:cs typeface="Courier New"/>
                        </a:rPr>
                        <a:t>0.943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76064">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所解释的总方</a:t>
                      </a:r>
                      <a:endParaRPr lang="zh-CN" sz="1600" kern="100" dirty="0">
                        <a:solidFill>
                          <a:srgbClr val="000404"/>
                        </a:solidFill>
                        <a:latin typeface="Times New Roman" pitchFamily="18" charset="0"/>
                        <a:ea typeface="宋体"/>
                        <a:cs typeface="Times New Roman" pitchFamily="18" charset="0"/>
                      </a:endParaRPr>
                    </a:p>
                    <a:p>
                      <a:pPr algn="l">
                        <a:spcAft>
                          <a:spcPts val="0"/>
                        </a:spcAft>
                      </a:pPr>
                      <a:r>
                        <a:rPr lang="zh-CN" sz="1600" kern="0" dirty="0">
                          <a:solidFill>
                            <a:srgbClr val="000404"/>
                          </a:solidFill>
                          <a:latin typeface="Times New Roman" pitchFamily="18" charset="0"/>
                          <a:ea typeface="宋体"/>
                          <a:cs typeface="Times New Roman" pitchFamily="18" charset="0"/>
                        </a:rPr>
                        <a:t>差的累计比例</a:t>
                      </a:r>
                      <a:endParaRPr lang="zh-CN" sz="1600" kern="10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13314" name="Object 17"/>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75801" name="Equation" r:id="rId3" imgW="152268" imgH="203024" progId="Equation.DSMT4">
                  <p:embed/>
                </p:oleObj>
              </mc:Choice>
              <mc:Fallback>
                <p:oleObj name="Equation" r:id="rId3" imgW="152268" imgH="203024" progId="Equation.DSMT4">
                  <p:embed/>
                  <p:pic>
                    <p:nvPicPr>
                      <p:cNvPr id="13314"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6"/>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75802" name="Equation" r:id="rId5" imgW="165028" imgH="228501" progId="Equation.DSMT4">
                  <p:embed/>
                </p:oleObj>
              </mc:Choice>
              <mc:Fallback>
                <p:oleObj name="Equation" r:id="rId5" imgW="165028" imgH="228501" progId="Equation.DSMT4">
                  <p:embed/>
                  <p:pic>
                    <p:nvPicPr>
                      <p:cNvPr id="1331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5"/>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75803" name="Equation" r:id="rId7" imgW="152268" imgH="203024" progId="Equation.DSMT4">
                  <p:embed/>
                </p:oleObj>
              </mc:Choice>
              <mc:Fallback>
                <p:oleObj name="Equation" r:id="rId7" imgW="152268" imgH="203024" progId="Equation.DSMT4">
                  <p:embed/>
                  <p:pic>
                    <p:nvPicPr>
                      <p:cNvPr id="1331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4"/>
          <p:cNvGraphicFramePr>
            <a:graphicFrameLocks noChangeAspect="1"/>
          </p:cNvGraphicFramePr>
          <p:nvPr/>
        </p:nvGraphicFramePr>
        <p:xfrm>
          <a:off x="0" y="0"/>
          <a:ext cx="161925" cy="200025"/>
        </p:xfrm>
        <a:graphic>
          <a:graphicData uri="http://schemas.openxmlformats.org/presentationml/2006/ole">
            <mc:AlternateContent xmlns:mc="http://schemas.openxmlformats.org/markup-compatibility/2006">
              <mc:Choice xmlns:v="urn:schemas-microsoft-com:vml" Requires="v">
                <p:oleObj spid="_x0000_s75804" name="Equation" r:id="rId8" imgW="164957" imgH="203024" progId="Equation.DSMT4">
                  <p:embed/>
                </p:oleObj>
              </mc:Choice>
              <mc:Fallback>
                <p:oleObj name="Equation" r:id="rId8" imgW="164957" imgH="203024" progId="Equation.DSMT4">
                  <p:embed/>
                  <p:pic>
                    <p:nvPicPr>
                      <p:cNvPr id="13317"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619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3"/>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75805" name="Equation" r:id="rId10" imgW="165028" imgH="228501" progId="Equation.DSMT4">
                  <p:embed/>
                </p:oleObj>
              </mc:Choice>
              <mc:Fallback>
                <p:oleObj name="Equation" r:id="rId10" imgW="165028" imgH="228501" progId="Equation.DSMT4">
                  <p:embed/>
                  <p:pic>
                    <p:nvPicPr>
                      <p:cNvPr id="1331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12"/>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6" name="Equation" r:id="rId11" imgW="152268" imgH="215713" progId="Equation.DSMT4">
                  <p:embed/>
                </p:oleObj>
              </mc:Choice>
              <mc:Fallback>
                <p:oleObj name="Equation" r:id="rId11" imgW="152268" imgH="215713" progId="Equation.DSMT4">
                  <p:embed/>
                  <p:pic>
                    <p:nvPicPr>
                      <p:cNvPr id="13319"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1"/>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7" name="Equation" r:id="rId13" imgW="152268" imgH="215713" progId="Equation.DSMT4">
                  <p:embed/>
                </p:oleObj>
              </mc:Choice>
              <mc:Fallback>
                <p:oleObj name="Equation" r:id="rId13" imgW="152268" imgH="215713" progId="Equation.DSMT4">
                  <p:embed/>
                  <p:pic>
                    <p:nvPicPr>
                      <p:cNvPr id="1332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0"/>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8" name="Equation" r:id="rId15" imgW="152268" imgH="215713" progId="Equation.DSMT4">
                  <p:embed/>
                </p:oleObj>
              </mc:Choice>
              <mc:Fallback>
                <p:oleObj name="Equation" r:id="rId15" imgW="152268" imgH="215713" progId="Equation.DSMT4">
                  <p:embed/>
                  <p:pic>
                    <p:nvPicPr>
                      <p:cNvPr id="13321"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9"/>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9" name="Equation" r:id="rId17" imgW="152268" imgH="215713" progId="Equation.DSMT4">
                  <p:embed/>
                </p:oleObj>
              </mc:Choice>
              <mc:Fallback>
                <p:oleObj name="Equation" r:id="rId17" imgW="152268" imgH="215713" progId="Equation.DSMT4">
                  <p:embed/>
                  <p:pic>
                    <p:nvPicPr>
                      <p:cNvPr id="13322"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8"/>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0" name="Equation" r:id="rId19" imgW="152268" imgH="215713" progId="Equation.DSMT4">
                  <p:embed/>
                </p:oleObj>
              </mc:Choice>
              <mc:Fallback>
                <p:oleObj name="Equation" r:id="rId19" imgW="152268" imgH="215713" progId="Equation.DSMT4">
                  <p:embed/>
                  <p:pic>
                    <p:nvPicPr>
                      <p:cNvPr id="13323"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7"/>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1" name="Equation" r:id="rId21" imgW="152268" imgH="215713" progId="Equation.DSMT4">
                  <p:embed/>
                </p:oleObj>
              </mc:Choice>
              <mc:Fallback>
                <p:oleObj name="Equation" r:id="rId21" imgW="152268" imgH="215713" progId="Equation.DSMT4">
                  <p:embed/>
                  <p:pic>
                    <p:nvPicPr>
                      <p:cNvPr id="13324"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6"/>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2" name="Equation" r:id="rId23" imgW="152268" imgH="215713" progId="Equation.DSMT4">
                  <p:embed/>
                </p:oleObj>
              </mc:Choice>
              <mc:Fallback>
                <p:oleObj name="Equation" r:id="rId23" imgW="152268" imgH="215713" progId="Equation.DSMT4">
                  <p:embed/>
                  <p:pic>
                    <p:nvPicPr>
                      <p:cNvPr id="13325"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5"/>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3" name="Equation" r:id="rId25" imgW="152268" imgH="215713" progId="Equation.DSMT4">
                  <p:embed/>
                </p:oleObj>
              </mc:Choice>
              <mc:Fallback>
                <p:oleObj name="Equation" r:id="rId25" imgW="152268" imgH="215713" progId="Equation.DSMT4">
                  <p:embed/>
                  <p:pic>
                    <p:nvPicPr>
                      <p:cNvPr id="13326"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7" name="Object 18"/>
          <p:cNvGraphicFramePr>
            <a:graphicFrameLocks noChangeAspect="1"/>
          </p:cNvGraphicFramePr>
          <p:nvPr/>
        </p:nvGraphicFramePr>
        <p:xfrm>
          <a:off x="7956550" y="2636838"/>
          <a:ext cx="215900" cy="317500"/>
        </p:xfrm>
        <a:graphic>
          <a:graphicData uri="http://schemas.openxmlformats.org/presentationml/2006/ole">
            <mc:AlternateContent xmlns:mc="http://schemas.openxmlformats.org/markup-compatibility/2006">
              <mc:Choice xmlns:v="urn:schemas-microsoft-com:vml" Requires="v">
                <p:oleObj spid="_x0000_s75814" name="Equation" r:id="rId27" imgW="215640" imgH="317160" progId="Equation.DSMT4">
                  <p:embed/>
                </p:oleObj>
              </mc:Choice>
              <mc:Fallback>
                <p:oleObj name="Equation" r:id="rId27" imgW="215640" imgH="317160" progId="Equation.DSMT4">
                  <p:embed/>
                  <p:pic>
                    <p:nvPicPr>
                      <p:cNvPr id="13327"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56550"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19"/>
          <p:cNvGraphicFramePr>
            <a:graphicFrameLocks noChangeAspect="1"/>
          </p:cNvGraphicFramePr>
          <p:nvPr/>
        </p:nvGraphicFramePr>
        <p:xfrm>
          <a:off x="468313" y="2997200"/>
          <a:ext cx="203200" cy="304800"/>
        </p:xfrm>
        <a:graphic>
          <a:graphicData uri="http://schemas.openxmlformats.org/presentationml/2006/ole">
            <mc:AlternateContent xmlns:mc="http://schemas.openxmlformats.org/markup-compatibility/2006">
              <mc:Choice xmlns:v="urn:schemas-microsoft-com:vml" Requires="v">
                <p:oleObj spid="_x0000_s75815" name="Equation" r:id="rId29" imgW="203040" imgH="304560" progId="Equation.DSMT4">
                  <p:embed/>
                </p:oleObj>
              </mc:Choice>
              <mc:Fallback>
                <p:oleObj name="Equation" r:id="rId29" imgW="203040" imgH="304560" progId="Equation.DSMT4">
                  <p:embed/>
                  <p:pic>
                    <p:nvPicPr>
                      <p:cNvPr id="13328"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313" y="29972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20"/>
          <p:cNvGraphicFramePr>
            <a:graphicFrameLocks noChangeAspect="1"/>
          </p:cNvGraphicFramePr>
          <p:nvPr/>
        </p:nvGraphicFramePr>
        <p:xfrm>
          <a:off x="468313" y="3357563"/>
          <a:ext cx="203200" cy="304800"/>
        </p:xfrm>
        <a:graphic>
          <a:graphicData uri="http://schemas.openxmlformats.org/presentationml/2006/ole">
            <mc:AlternateContent xmlns:mc="http://schemas.openxmlformats.org/markup-compatibility/2006">
              <mc:Choice xmlns:v="urn:schemas-microsoft-com:vml" Requires="v">
                <p:oleObj spid="_x0000_s75816" name="Equation" r:id="rId31" imgW="203040" imgH="304560" progId="Equation.DSMT4">
                  <p:embed/>
                </p:oleObj>
              </mc:Choice>
              <mc:Fallback>
                <p:oleObj name="Equation" r:id="rId31" imgW="203040" imgH="304560" progId="Equation.DSMT4">
                  <p:embed/>
                  <p:pic>
                    <p:nvPicPr>
                      <p:cNvPr id="13329" name="Object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33575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21"/>
          <p:cNvGraphicFramePr>
            <a:graphicFrameLocks noChangeAspect="1"/>
          </p:cNvGraphicFramePr>
          <p:nvPr/>
        </p:nvGraphicFramePr>
        <p:xfrm>
          <a:off x="468313" y="3644900"/>
          <a:ext cx="203200" cy="304800"/>
        </p:xfrm>
        <a:graphic>
          <a:graphicData uri="http://schemas.openxmlformats.org/presentationml/2006/ole">
            <mc:AlternateContent xmlns:mc="http://schemas.openxmlformats.org/markup-compatibility/2006">
              <mc:Choice xmlns:v="urn:schemas-microsoft-com:vml" Requires="v">
                <p:oleObj spid="_x0000_s75817" name="Equation" r:id="rId33" imgW="203040" imgH="304560" progId="Equation.DSMT4">
                  <p:embed/>
                </p:oleObj>
              </mc:Choice>
              <mc:Fallback>
                <p:oleObj name="Equation" r:id="rId33" imgW="203040" imgH="304560" progId="Equation.DSMT4">
                  <p:embed/>
                  <p:pic>
                    <p:nvPicPr>
                      <p:cNvPr id="13330" name="Object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313"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22"/>
          <p:cNvGraphicFramePr>
            <a:graphicFrameLocks noChangeAspect="1"/>
          </p:cNvGraphicFramePr>
          <p:nvPr/>
        </p:nvGraphicFramePr>
        <p:xfrm>
          <a:off x="468313" y="4005263"/>
          <a:ext cx="203200" cy="304800"/>
        </p:xfrm>
        <a:graphic>
          <a:graphicData uri="http://schemas.openxmlformats.org/presentationml/2006/ole">
            <mc:AlternateContent xmlns:mc="http://schemas.openxmlformats.org/markup-compatibility/2006">
              <mc:Choice xmlns:v="urn:schemas-microsoft-com:vml" Requires="v">
                <p:oleObj spid="_x0000_s75818" name="Equation" r:id="rId35" imgW="203040" imgH="304560" progId="Equation.DSMT4">
                  <p:embed/>
                </p:oleObj>
              </mc:Choice>
              <mc:Fallback>
                <p:oleObj name="Equation" r:id="rId35" imgW="203040" imgH="304560" progId="Equation.DSMT4">
                  <p:embed/>
                  <p:pic>
                    <p:nvPicPr>
                      <p:cNvPr id="13331" name="Object 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8313"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3"/>
          <p:cNvGraphicFramePr>
            <a:graphicFrameLocks noChangeAspect="1"/>
          </p:cNvGraphicFramePr>
          <p:nvPr/>
        </p:nvGraphicFramePr>
        <p:xfrm>
          <a:off x="468313" y="4365625"/>
          <a:ext cx="203200" cy="304800"/>
        </p:xfrm>
        <a:graphic>
          <a:graphicData uri="http://schemas.openxmlformats.org/presentationml/2006/ole">
            <mc:AlternateContent xmlns:mc="http://schemas.openxmlformats.org/markup-compatibility/2006">
              <mc:Choice xmlns:v="urn:schemas-microsoft-com:vml" Requires="v">
                <p:oleObj spid="_x0000_s75819" name="Equation" r:id="rId37" imgW="203040" imgH="304560" progId="Equation.DSMT4">
                  <p:embed/>
                </p:oleObj>
              </mc:Choice>
              <mc:Fallback>
                <p:oleObj name="Equation" r:id="rId37" imgW="203040" imgH="304560" progId="Equation.DSMT4">
                  <p:embed/>
                  <p:pic>
                    <p:nvPicPr>
                      <p:cNvPr id="13332" name="Object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8313"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24"/>
          <p:cNvGraphicFramePr>
            <a:graphicFrameLocks noChangeAspect="1"/>
          </p:cNvGraphicFramePr>
          <p:nvPr/>
        </p:nvGraphicFramePr>
        <p:xfrm>
          <a:off x="468313" y="4652963"/>
          <a:ext cx="203200" cy="304800"/>
        </p:xfrm>
        <a:graphic>
          <a:graphicData uri="http://schemas.openxmlformats.org/presentationml/2006/ole">
            <mc:AlternateContent xmlns:mc="http://schemas.openxmlformats.org/markup-compatibility/2006">
              <mc:Choice xmlns:v="urn:schemas-microsoft-com:vml" Requires="v">
                <p:oleObj spid="_x0000_s75820" name="Equation" r:id="rId39" imgW="203040" imgH="304560" progId="Equation.DSMT4">
                  <p:embed/>
                </p:oleObj>
              </mc:Choice>
              <mc:Fallback>
                <p:oleObj name="Equation" r:id="rId39" imgW="203040" imgH="304560" progId="Equation.DSMT4">
                  <p:embed/>
                  <p:pic>
                    <p:nvPicPr>
                      <p:cNvPr id="13333" name="Object 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8313" y="46529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5"/>
          <p:cNvGraphicFramePr>
            <a:graphicFrameLocks noChangeAspect="1"/>
          </p:cNvGraphicFramePr>
          <p:nvPr/>
        </p:nvGraphicFramePr>
        <p:xfrm>
          <a:off x="468313" y="5013325"/>
          <a:ext cx="203200" cy="304800"/>
        </p:xfrm>
        <a:graphic>
          <a:graphicData uri="http://schemas.openxmlformats.org/presentationml/2006/ole">
            <mc:AlternateContent xmlns:mc="http://schemas.openxmlformats.org/markup-compatibility/2006">
              <mc:Choice xmlns:v="urn:schemas-microsoft-com:vml" Requires="v">
                <p:oleObj spid="_x0000_s75821" name="Equation" r:id="rId41" imgW="203040" imgH="304560" progId="Equation.DSMT4">
                  <p:embed/>
                </p:oleObj>
              </mc:Choice>
              <mc:Fallback>
                <p:oleObj name="Equation" r:id="rId41" imgW="203040" imgH="304560" progId="Equation.DSMT4">
                  <p:embed/>
                  <p:pic>
                    <p:nvPicPr>
                      <p:cNvPr id="13334" name="Object 2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8313" y="50133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26"/>
          <p:cNvGraphicFramePr>
            <a:graphicFrameLocks noChangeAspect="1"/>
          </p:cNvGraphicFramePr>
          <p:nvPr/>
        </p:nvGraphicFramePr>
        <p:xfrm>
          <a:off x="468313" y="5373688"/>
          <a:ext cx="203200" cy="304800"/>
        </p:xfrm>
        <a:graphic>
          <a:graphicData uri="http://schemas.openxmlformats.org/presentationml/2006/ole">
            <mc:AlternateContent xmlns:mc="http://schemas.openxmlformats.org/markup-compatibility/2006">
              <mc:Choice xmlns:v="urn:schemas-microsoft-com:vml" Requires="v">
                <p:oleObj spid="_x0000_s75822" name="Equation" r:id="rId43" imgW="203040" imgH="304560" progId="Equation.DSMT4">
                  <p:embed/>
                </p:oleObj>
              </mc:Choice>
              <mc:Fallback>
                <p:oleObj name="Equation" r:id="rId43" imgW="203040" imgH="304560" progId="Equation.DSMT4">
                  <p:embed/>
                  <p:pic>
                    <p:nvPicPr>
                      <p:cNvPr id="13335" name="Object 2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8313" y="53736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27</a:t>
            </a:fld>
            <a:endParaRPr lang="en-US" altLang="zh-CN"/>
          </a:p>
        </p:txBody>
      </p:sp>
      <p:graphicFrame>
        <p:nvGraphicFramePr>
          <p:cNvPr id="29" name="Object 18"/>
          <p:cNvGraphicFramePr>
            <a:graphicFrameLocks noChangeAspect="1"/>
          </p:cNvGraphicFramePr>
          <p:nvPr/>
        </p:nvGraphicFramePr>
        <p:xfrm>
          <a:off x="4067969" y="2636838"/>
          <a:ext cx="215900" cy="317500"/>
        </p:xfrm>
        <a:graphic>
          <a:graphicData uri="http://schemas.openxmlformats.org/presentationml/2006/ole">
            <mc:AlternateContent xmlns:mc="http://schemas.openxmlformats.org/markup-compatibility/2006">
              <mc:Choice xmlns:v="urn:schemas-microsoft-com:vml" Requires="v">
                <p:oleObj spid="_x0000_s75823" name="Equation" r:id="rId27" imgW="215640" imgH="317160" progId="Equation.DSMT4">
                  <p:embed/>
                </p:oleObj>
              </mc:Choice>
              <mc:Fallback>
                <p:oleObj name="Equation" r:id="rId27" imgW="215640" imgH="317160" progId="Equation.DSMT4">
                  <p:embed/>
                  <p:pic>
                    <p:nvPicPr>
                      <p:cNvPr id="29"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67969"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2249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28</a:t>
            </a:fld>
            <a:endParaRPr lang="en-US" altLang="zh-CN"/>
          </a:p>
        </p:txBody>
      </p:sp>
      <p:pic>
        <p:nvPicPr>
          <p:cNvPr id="7" name="图片 6"/>
          <p:cNvPicPr>
            <a:picLocks noChangeAspect="1"/>
          </p:cNvPicPr>
          <p:nvPr/>
        </p:nvPicPr>
        <p:blipFill>
          <a:blip r:embed="rId2"/>
          <a:stretch>
            <a:fillRect/>
          </a:stretch>
        </p:blipFill>
        <p:spPr>
          <a:xfrm>
            <a:off x="3059832" y="590926"/>
            <a:ext cx="3096344" cy="5718394"/>
          </a:xfrm>
          <a:prstGeom prst="rect">
            <a:avLst/>
          </a:prstGeom>
        </p:spPr>
      </p:pic>
    </p:spTree>
    <p:extLst>
      <p:ext uri="{BB962C8B-B14F-4D97-AF65-F5344CB8AC3E}">
        <p14:creationId xmlns:p14="http://schemas.microsoft.com/office/powerpoint/2010/main" val="2968489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rrowheads="1"/>
          </p:cNvSpPr>
          <p:nvPr>
            <p:ph type="title"/>
          </p:nvPr>
        </p:nvSpPr>
        <p:spPr>
          <a:xfrm>
            <a:off x="301625" y="609600"/>
            <a:ext cx="8540750" cy="803176"/>
          </a:xfrm>
        </p:spPr>
        <p:txBody>
          <a:bodyPr/>
          <a:lstStyle/>
          <a:p>
            <a:pPr eaLnBrk="1" hangingPunct="1"/>
            <a:r>
              <a:rPr lang="zh-CN" altLang="en-US" sz="4000" dirty="0" smtClean="0"/>
              <a:t>主成分解的近似关系式</a:t>
            </a:r>
          </a:p>
        </p:txBody>
      </p:sp>
      <p:sp>
        <p:nvSpPr>
          <p:cNvPr id="13316" name="Rectangle 3"/>
          <p:cNvSpPr>
            <a:spLocks noGrp="1" noRot="1" noChangeArrowheads="1"/>
          </p:cNvSpPr>
          <p:nvPr>
            <p:ph type="body" idx="1"/>
          </p:nvPr>
        </p:nvSpPr>
        <p:spPr>
          <a:xfrm>
            <a:off x="301625" y="1905000"/>
            <a:ext cx="8540750" cy="4619625"/>
          </a:xfrm>
        </p:spPr>
        <p:txBody>
          <a:bodyPr/>
          <a:lstStyle/>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主成分解的因子解释与主成分的解释完全相同。因子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zh-CN" altLang="en-US" sz="2400" dirty="0" smtClean="0">
                <a:solidFill>
                  <a:srgbClr val="000404"/>
                </a:solidFill>
                <a:latin typeface="Times New Roman" pitchFamily="18" charset="0"/>
                <a:cs typeface="Times New Roman" pitchFamily="18" charset="0"/>
              </a:rPr>
              <a:t>代表在径赛项目上的总体实力，可称为</a:t>
            </a:r>
            <a:r>
              <a:rPr lang="zh-CN" altLang="en-US" sz="2400" dirty="0" smtClean="0">
                <a:solidFill>
                  <a:schemeClr val="accent6"/>
                </a:solidFill>
                <a:latin typeface="Times New Roman" pitchFamily="18" charset="0"/>
                <a:cs typeface="Times New Roman" pitchFamily="18" charset="0"/>
              </a:rPr>
              <a:t>强弱因子</a:t>
            </a:r>
            <a:r>
              <a:rPr lang="zh-CN" altLang="en-US" sz="2400" dirty="0" smtClean="0">
                <a:solidFill>
                  <a:srgbClr val="000404"/>
                </a:solidFill>
                <a:latin typeface="Times New Roman" pitchFamily="18" charset="0"/>
                <a:cs typeface="Times New Roman" pitchFamily="18" charset="0"/>
              </a:rPr>
              <a:t>；因子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2</a:t>
            </a:r>
            <a:r>
              <a:rPr lang="zh-CN" altLang="en-US" sz="2400" dirty="0" smtClean="0">
                <a:solidFill>
                  <a:srgbClr val="000404"/>
                </a:solidFill>
                <a:latin typeface="Times New Roman" pitchFamily="18" charset="0"/>
                <a:cs typeface="Times New Roman" pitchFamily="18" charset="0"/>
              </a:rPr>
              <a:t>反映</a:t>
            </a:r>
            <a:r>
              <a:rPr lang="zh-CN" altLang="en-US" sz="2400" dirty="0">
                <a:solidFill>
                  <a:srgbClr val="000404"/>
                </a:solidFill>
                <a:latin typeface="Times New Roman" pitchFamily="18" charset="0"/>
                <a:cs typeface="Times New Roman" pitchFamily="18" charset="0"/>
              </a:rPr>
              <a:t>了（</a:t>
            </a:r>
            <a:r>
              <a:rPr lang="zh-CN" altLang="en-US" sz="2400" dirty="0">
                <a:solidFill>
                  <a:schemeClr val="accent6"/>
                </a:solidFill>
                <a:latin typeface="Times New Roman" pitchFamily="18" charset="0"/>
                <a:cs typeface="Times New Roman" pitchFamily="18" charset="0"/>
              </a:rPr>
              <a:t>短跑</a:t>
            </a:r>
            <a:r>
              <a:rPr lang="zh-CN" altLang="en-US" sz="2400" dirty="0">
                <a:solidFill>
                  <a:srgbClr val="000404"/>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速度与耐力的对比</a:t>
            </a:r>
            <a:r>
              <a:rPr lang="zh-CN" altLang="en-US" sz="2400" dirty="0" smtClean="0">
                <a:solidFill>
                  <a:srgbClr val="000404"/>
                </a:solidFill>
                <a:latin typeface="Times New Roman" pitchFamily="18" charset="0"/>
                <a:cs typeface="Times New Roman" pitchFamily="18" charset="0"/>
              </a:rPr>
              <a:t>。</a:t>
            </a:r>
          </a:p>
        </p:txBody>
      </p:sp>
      <p:graphicFrame>
        <p:nvGraphicFramePr>
          <p:cNvPr id="14338" name="Object 8"/>
          <p:cNvGraphicFramePr>
            <a:graphicFrameLocks noChangeAspect="1"/>
          </p:cNvGraphicFramePr>
          <p:nvPr>
            <p:extLst>
              <p:ext uri="{D42A27DB-BD31-4B8C-83A1-F6EECF244321}">
                <p14:modId xmlns:p14="http://schemas.microsoft.com/office/powerpoint/2010/main" val="1928632083"/>
              </p:ext>
            </p:extLst>
          </p:nvPr>
        </p:nvGraphicFramePr>
        <p:xfrm>
          <a:off x="2165350" y="1484784"/>
          <a:ext cx="4813300" cy="3632200"/>
        </p:xfrm>
        <a:graphic>
          <a:graphicData uri="http://schemas.openxmlformats.org/presentationml/2006/ole">
            <mc:AlternateContent xmlns:mc="http://schemas.openxmlformats.org/markup-compatibility/2006">
              <mc:Choice xmlns:v="urn:schemas-microsoft-com:vml" Requires="v">
                <p:oleObj spid="_x0000_s70665" name="Equation" r:id="rId3" imgW="4813200" imgH="3632040" progId="Equation.DSMT4">
                  <p:embed/>
                </p:oleObj>
              </mc:Choice>
              <mc:Fallback>
                <p:oleObj name="Equation" r:id="rId3" imgW="4813200" imgH="3632040" progId="Equation.DSMT4">
                  <p:embed/>
                  <p:pic>
                    <p:nvPicPr>
                      <p:cNvPr id="14338" name="Object 8"/>
                      <p:cNvPicPr>
                        <a:picLocks noChangeAspect="1" noChangeArrowheads="1"/>
                      </p:cNvPicPr>
                      <p:nvPr/>
                    </p:nvPicPr>
                    <p:blipFill>
                      <a:blip r:embed="rId4"/>
                      <a:srcRect/>
                      <a:stretch>
                        <a:fillRect/>
                      </a:stretch>
                    </p:blipFill>
                    <p:spPr bwMode="auto">
                      <a:xfrm>
                        <a:off x="2165350" y="1484784"/>
                        <a:ext cx="4813300"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29</a:t>
            </a:fld>
            <a:endParaRPr lang="en-US" altLang="zh-CN"/>
          </a:p>
        </p:txBody>
      </p:sp>
    </p:spTree>
    <p:extLst>
      <p:ext uri="{BB962C8B-B14F-4D97-AF65-F5344CB8AC3E}">
        <p14:creationId xmlns:p14="http://schemas.microsoft.com/office/powerpoint/2010/main" val="2295949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40963" name="Rectangle 3"/>
          <p:cNvSpPr>
            <a:spLocks noGrp="1" noRot="1" noChangeArrowheads="1"/>
          </p:cNvSpPr>
          <p:nvPr>
            <p:ph type="body" idx="1"/>
          </p:nvPr>
        </p:nvSpPr>
        <p:spPr>
          <a:xfrm>
            <a:off x="301625" y="609600"/>
            <a:ext cx="8540750" cy="5489575"/>
          </a:xfrm>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因子分析起源于</a:t>
            </a:r>
            <a:r>
              <a:rPr lang="en-US" altLang="zh-CN" sz="2800" dirty="0" smtClean="0">
                <a:solidFill>
                  <a:srgbClr val="000000"/>
                </a:solidFill>
                <a:latin typeface="Times New Roman" panose="02020603050405020304" pitchFamily="18" charset="0"/>
                <a:cs typeface="Times New Roman" panose="02020603050405020304" pitchFamily="18" charset="0"/>
              </a:rPr>
              <a:t>20</a:t>
            </a:r>
            <a:r>
              <a:rPr lang="zh-CN" altLang="en-US" sz="2800" dirty="0" smtClean="0">
                <a:solidFill>
                  <a:srgbClr val="000000"/>
                </a:solidFill>
                <a:latin typeface="Times New Roman" panose="02020603050405020304" pitchFamily="18" charset="0"/>
                <a:cs typeface="Times New Roman" panose="02020603050405020304" pitchFamily="18" charset="0"/>
              </a:rPr>
              <a:t>世纪初，</a:t>
            </a:r>
            <a:r>
              <a:rPr lang="en-US" altLang="zh-CN" sz="28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皮尔逊</a:t>
            </a:r>
            <a:r>
              <a:rPr lang="en-US" altLang="zh-CN" sz="2800" dirty="0" smtClean="0">
                <a:solidFill>
                  <a:srgbClr val="000000"/>
                </a:solidFill>
                <a:latin typeface="Times New Roman" panose="02020603050405020304" pitchFamily="18" charset="0"/>
                <a:cs typeface="Times New Roman" panose="02020603050405020304" pitchFamily="18" charset="0"/>
              </a:rPr>
              <a:t>(Pearson)</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C.</a:t>
            </a:r>
            <a:r>
              <a:rPr lang="zh-CN" altLang="en-US" sz="2800" dirty="0" smtClean="0">
                <a:solidFill>
                  <a:srgbClr val="000000"/>
                </a:solidFill>
                <a:latin typeface="Times New Roman" panose="02020603050405020304" pitchFamily="18" charset="0"/>
                <a:cs typeface="Times New Roman" panose="02020603050405020304" pitchFamily="18" charset="0"/>
              </a:rPr>
              <a:t>斯皮尔曼</a:t>
            </a:r>
            <a:r>
              <a:rPr lang="en-US" altLang="zh-CN" sz="2800" dirty="0" smtClean="0">
                <a:solidFill>
                  <a:srgbClr val="000000"/>
                </a:solidFill>
                <a:latin typeface="Times New Roman" panose="02020603050405020304" pitchFamily="18" charset="0"/>
                <a:cs typeface="Times New Roman" panose="02020603050405020304" pitchFamily="18" charset="0"/>
              </a:rPr>
              <a:t>(Spearman)</a:t>
            </a:r>
            <a:r>
              <a:rPr lang="zh-CN" altLang="en-US" sz="2800" dirty="0" smtClean="0">
                <a:solidFill>
                  <a:srgbClr val="000000"/>
                </a:solidFill>
                <a:latin typeface="Times New Roman" panose="02020603050405020304" pitchFamily="18" charset="0"/>
                <a:cs typeface="Times New Roman" panose="02020603050405020304" pitchFamily="18" charset="0"/>
              </a:rPr>
              <a:t>等学者为定义和测定智力所作的努力，主要是由对心理测量学有兴趣的科学家们培育和发展了因子分析。</a:t>
            </a:r>
          </a:p>
          <a:p>
            <a:pPr eaLnBrk="1" hangingPunct="1">
              <a:lnSpc>
                <a:spcPct val="90000"/>
              </a:lnSpc>
            </a:pPr>
            <a:r>
              <a:rPr lang="zh-CN" altLang="zh-CN" sz="2800" dirty="0">
                <a:solidFill>
                  <a:srgbClr val="000000"/>
                </a:solidFill>
              </a:rPr>
              <a:t>因子分析与主成分分析主要有如下一些区别</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1)</a:t>
            </a:r>
            <a:r>
              <a:rPr lang="zh-CN" altLang="zh-CN" sz="2800" dirty="0">
                <a:solidFill>
                  <a:srgbClr val="000000"/>
                </a:solidFill>
              </a:rPr>
              <a:t>主成分分析涉及的只是一般的变量变换，它不能作为一个模型来描述，本质上几乎不需要任何假定；而因子分析需要构造一个因子模型，并伴有几个关键性的假定</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2)</a:t>
            </a:r>
            <a:r>
              <a:rPr lang="zh-CN" altLang="zh-CN" sz="2800" dirty="0">
                <a:solidFill>
                  <a:srgbClr val="000000"/>
                </a:solidFill>
              </a:rPr>
              <a:t>主成分是原始变量的线性组合；而在因子分析中，原始变量是因子的线性组合，但因子却一般不能表示为原始变量的线性组合。</a:t>
            </a:r>
            <a:endParaRPr lang="en-US" altLang="zh-CN"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p:nvPr>
        </p:nvSpPr>
        <p:spPr/>
        <p:txBody>
          <a:bodyPr/>
          <a:lstStyle/>
          <a:p>
            <a:pPr eaLnBrk="1" hangingPunct="1"/>
            <a:r>
              <a:rPr lang="zh-CN" altLang="zh-CN" sz="4000" smtClean="0"/>
              <a:t>二、主因子法</a:t>
            </a:r>
          </a:p>
        </p:txBody>
      </p:sp>
      <p:sp>
        <p:nvSpPr>
          <p:cNvPr id="30723" name="Rectangle 3"/>
          <p:cNvSpPr>
            <a:spLocks noGrp="1" noRot="1" noChangeArrowheads="1"/>
          </p:cNvSpPr>
          <p:nvPr>
            <p:ph type="body" idx="1"/>
          </p:nvPr>
        </p:nvSpPr>
        <p:spPr/>
        <p:txBody>
          <a:bodyPr/>
          <a:lstStyle/>
          <a:p>
            <a:pPr>
              <a:defRPr/>
            </a:pPr>
            <a:r>
              <a:rPr lang="zh-CN" altLang="zh-CN" sz="2800" dirty="0" smtClean="0">
                <a:solidFill>
                  <a:srgbClr val="000404"/>
                </a:solidFill>
                <a:latin typeface="Times New Roman" pitchFamily="18" charset="0"/>
                <a:cs typeface="Times New Roman" pitchFamily="18" charset="0"/>
              </a:rPr>
              <a:t>假定原始向量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的各分量已作了标准化变换。如果随机向量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满足</a:t>
            </a:r>
            <a:r>
              <a:rPr lang="zh-CN" altLang="en-US" sz="2800" dirty="0" smtClean="0">
                <a:solidFill>
                  <a:srgbClr val="000404"/>
                </a:solidFill>
                <a:latin typeface="Times New Roman" pitchFamily="18" charset="0"/>
                <a:cs typeface="Times New Roman" pitchFamily="18" charset="0"/>
              </a:rPr>
              <a:t>正交</a:t>
            </a:r>
            <a:r>
              <a:rPr lang="zh-CN" altLang="zh-CN" sz="2800" dirty="0" smtClean="0">
                <a:solidFill>
                  <a:srgbClr val="000404"/>
                </a:solidFill>
                <a:latin typeface="Times New Roman" pitchFamily="18" charset="0"/>
                <a:cs typeface="Times New Roman" pitchFamily="18" charset="0"/>
              </a:rPr>
              <a:t>因子模型，则有</a:t>
            </a:r>
            <a:endParaRPr lang="en-US" altLang="zh-CN" sz="2800" dirty="0" smtClean="0">
              <a:solidFill>
                <a:srgbClr val="000404"/>
              </a:solidFill>
              <a:latin typeface="Times New Roman" pitchFamily="18" charset="0"/>
              <a:cs typeface="Times New Roman" pitchFamily="18" charset="0"/>
            </a:endParaRPr>
          </a:p>
          <a:p>
            <a:pPr marL="0" indent="0" algn="ctr">
              <a:buNone/>
              <a:defRPr/>
            </a:pPr>
            <a:r>
              <a:rPr lang="en-US" altLang="zh-CN" sz="2800" b="1" i="1" dirty="0">
                <a:solidFill>
                  <a:srgbClr val="000404"/>
                </a:solidFill>
                <a:latin typeface="Times New Roman" pitchFamily="18" charset="0"/>
                <a:cs typeface="Times New Roman" pitchFamily="18" charset="0"/>
              </a:rPr>
              <a:t>R</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AA</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D</a:t>
            </a:r>
            <a:endParaRPr lang="zh-CN" altLang="zh-CN" sz="2800" dirty="0">
              <a:solidFill>
                <a:srgbClr val="000404"/>
              </a:solidFill>
              <a:latin typeface="Times New Roman" pitchFamily="18" charset="0"/>
              <a:cs typeface="Times New Roman" pitchFamily="18" charset="0"/>
            </a:endParaRPr>
          </a:p>
          <a:p>
            <a:pPr>
              <a:defRPr/>
            </a:pPr>
            <a:r>
              <a:rPr lang="zh-CN" altLang="zh-CN" sz="2800" dirty="0" smtClean="0">
                <a:solidFill>
                  <a:srgbClr val="000404"/>
                </a:solidFill>
                <a:latin typeface="Times New Roman" pitchFamily="18" charset="0"/>
                <a:cs typeface="Times New Roman" pitchFamily="18" charset="0"/>
              </a:rPr>
              <a:t>令</a:t>
            </a:r>
          </a:p>
          <a:p>
            <a:pPr algn="ctr">
              <a:buFont typeface="Wingdings" panose="05000000000000000000" pitchFamily="2" charset="2"/>
              <a:buNone/>
              <a:defRPr/>
            </a:pPr>
            <a:r>
              <a:rPr lang="en-US" altLang="zh-CN" sz="2800" b="1" i="1" dirty="0" smtClean="0">
                <a:solidFill>
                  <a:srgbClr val="000404"/>
                </a:solidFill>
                <a:latin typeface="Times New Roman" pitchFamily="18" charset="0"/>
                <a:cs typeface="Times New Roman" pitchFamily="18" charset="0"/>
              </a:rPr>
              <a:t>	R</a:t>
            </a:r>
            <a:r>
              <a:rPr lang="en-US" altLang="zh-CN" sz="2800" baseline="300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R</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D</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AA</a:t>
            </a: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则称</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为</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约相关矩阵</a:t>
            </a:r>
            <a:r>
              <a:rPr lang="zh-CN" altLang="zh-CN" sz="2800" dirty="0" smtClean="0">
                <a:solidFill>
                  <a:srgbClr val="000404"/>
                </a:solidFill>
                <a:latin typeface="Times New Roman" pitchFamily="18" charset="0"/>
                <a:cs typeface="Times New Roman" pitchFamily="18" charset="0"/>
              </a:rPr>
              <a:t>。</a:t>
            </a:r>
            <a:endParaRPr lang="en-US" altLang="zh-CN" sz="2800" dirty="0" smtClean="0">
              <a:solidFill>
                <a:srgbClr val="000404"/>
              </a:solidFill>
              <a:latin typeface="Times New Roman" pitchFamily="18" charset="0"/>
              <a:cs typeface="Times New Roman" pitchFamily="18" charset="0"/>
            </a:endParaRPr>
          </a:p>
          <a:p>
            <a:pPr>
              <a:defRPr/>
            </a:pP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中的对角线元素是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，而不是</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，非对角线元素和</a:t>
            </a:r>
            <a:r>
              <a:rPr lang="en-US" altLang="zh-CN" sz="2800" b="1" i="1" dirty="0" smtClean="0">
                <a:solidFill>
                  <a:srgbClr val="000404"/>
                </a:solidFill>
                <a:latin typeface="Times New Roman" pitchFamily="18" charset="0"/>
                <a:cs typeface="Times New Roman" pitchFamily="18" charset="0"/>
              </a:rPr>
              <a:t>R</a:t>
            </a:r>
            <a:r>
              <a:rPr lang="zh-CN" altLang="zh-CN" sz="2800" dirty="0" smtClean="0">
                <a:solidFill>
                  <a:srgbClr val="000404"/>
                </a:solidFill>
                <a:latin typeface="Times New Roman" pitchFamily="18" charset="0"/>
                <a:cs typeface="Times New Roman" pitchFamily="18" charset="0"/>
              </a:rPr>
              <a:t>中是完全一样的，并且</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也是一个非负定矩阵。</a:t>
            </a:r>
          </a:p>
        </p:txBody>
      </p:sp>
      <p:graphicFrame>
        <p:nvGraphicFramePr>
          <p:cNvPr id="15362" name="Object 5"/>
          <p:cNvGraphicFramePr>
            <a:graphicFrameLocks noChangeAspect="1"/>
          </p:cNvGraphicFramePr>
          <p:nvPr/>
        </p:nvGraphicFramePr>
        <p:xfrm>
          <a:off x="3995738" y="4941888"/>
          <a:ext cx="330200" cy="469900"/>
        </p:xfrm>
        <a:graphic>
          <a:graphicData uri="http://schemas.openxmlformats.org/presentationml/2006/ole">
            <mc:AlternateContent xmlns:mc="http://schemas.openxmlformats.org/markup-compatibility/2006">
              <mc:Choice xmlns:v="urn:schemas-microsoft-com:vml" Requires="v">
                <p:oleObj spid="_x0000_s65551" name="Equation" r:id="rId4" imgW="330120" imgH="469800" progId="Equation.DSMT4">
                  <p:embed/>
                </p:oleObj>
              </mc:Choice>
              <mc:Fallback>
                <p:oleObj name="Equation" r:id="rId4" imgW="330120" imgH="469800" progId="Equation.DSMT4">
                  <p:embed/>
                  <p:pic>
                    <p:nvPicPr>
                      <p:cNvPr id="1536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9418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30</a:t>
            </a:fld>
            <a:endParaRPr lang="en-US" altLang="zh-CN"/>
          </a:p>
        </p:txBody>
      </p:sp>
    </p:spTree>
    <p:extLst>
      <p:ext uri="{BB962C8B-B14F-4D97-AF65-F5344CB8AC3E}">
        <p14:creationId xmlns:p14="http://schemas.microsoft.com/office/powerpoint/2010/main" val="767611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rgbClr val="000404"/>
                </a:solidFill>
                <a:latin typeface="Times New Roman" pitchFamily="18" charset="0"/>
                <a:cs typeface="Times New Roman" pitchFamily="18" charset="0"/>
              </a:rPr>
              <a:t>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是特殊方差</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的一个合适的初始估计，则约相关矩阵可估计为</a:t>
            </a: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a:t>
            </a:r>
            <a:r>
              <a:rPr lang="en-US" altLang="zh-CN" sz="2800" i="1"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的初始估计。又设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的前</a:t>
            </a:r>
            <a:r>
              <a:rPr lang="en-US" altLang="zh-CN" sz="2800" i="1" dirty="0" smtClean="0">
                <a:solidFill>
                  <a:srgbClr val="000404"/>
                </a:solidFill>
                <a:latin typeface="Times New Roman" pitchFamily="18" charset="0"/>
                <a:cs typeface="Times New Roman" pitchFamily="18" charset="0"/>
              </a:rPr>
              <a:t>m</a:t>
            </a:r>
            <a:r>
              <a:rPr lang="zh-CN" altLang="zh-CN" sz="2800" dirty="0" smtClean="0">
                <a:solidFill>
                  <a:srgbClr val="000404"/>
                </a:solidFill>
                <a:latin typeface="Times New Roman" pitchFamily="18" charset="0"/>
                <a:cs typeface="Times New Roman" pitchFamily="18" charset="0"/>
              </a:rPr>
              <a:t>个特征值依次为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，相应的正交单位特征向量为</a:t>
            </a:r>
            <a:r>
              <a:rPr lang="en-US" altLang="zh-CN" sz="2800" dirty="0" smtClean="0">
                <a:solidFill>
                  <a:srgbClr val="000404"/>
                </a:solidFill>
                <a:latin typeface="Times New Roman" pitchFamily="18" charset="0"/>
                <a:cs typeface="Times New Roman" pitchFamily="18" charset="0"/>
              </a:rPr>
              <a:t> </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a:t>
            </a:r>
            <a:r>
              <a:rPr lang="en-US" altLang="zh-CN" sz="2800" b="1" i="1" dirty="0" smtClean="0">
                <a:solidFill>
                  <a:srgbClr val="000404"/>
                </a:solidFill>
                <a:latin typeface="Times New Roman" pitchFamily="18" charset="0"/>
                <a:cs typeface="Times New Roman" pitchFamily="18" charset="0"/>
              </a:rPr>
              <a:t>A</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主因子解</a:t>
            </a:r>
            <a:r>
              <a:rPr lang="zh-CN" altLang="zh-CN" sz="2800" dirty="0" smtClean="0">
                <a:solidFill>
                  <a:srgbClr val="000404"/>
                </a:solidFill>
                <a:latin typeface="Times New Roman" pitchFamily="18" charset="0"/>
                <a:cs typeface="Times New Roman" pitchFamily="18" charset="0"/>
              </a:rPr>
              <a:t>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p:txBody>
      </p:sp>
      <p:graphicFrame>
        <p:nvGraphicFramePr>
          <p:cNvPr id="16386" name="Object 6"/>
          <p:cNvGraphicFramePr>
            <a:graphicFrameLocks noChangeAspect="1"/>
          </p:cNvGraphicFramePr>
          <p:nvPr/>
        </p:nvGraphicFramePr>
        <p:xfrm>
          <a:off x="1116013" y="765175"/>
          <a:ext cx="393700" cy="469900"/>
        </p:xfrm>
        <a:graphic>
          <a:graphicData uri="http://schemas.openxmlformats.org/presentationml/2006/ole">
            <mc:AlternateContent xmlns:mc="http://schemas.openxmlformats.org/markup-compatibility/2006">
              <mc:Choice xmlns:v="urn:schemas-microsoft-com:vml" Requires="v">
                <p:oleObj spid="_x0000_s17216" name="Equation" r:id="rId3" imgW="393480" imgH="469800" progId="Equation.DSMT4">
                  <p:embed/>
                </p:oleObj>
              </mc:Choice>
              <mc:Fallback>
                <p:oleObj name="Equation" r:id="rId3" imgW="39348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7"/>
          <p:cNvGraphicFramePr>
            <a:graphicFrameLocks noChangeAspect="1"/>
          </p:cNvGraphicFramePr>
          <p:nvPr/>
        </p:nvGraphicFramePr>
        <p:xfrm>
          <a:off x="3203575" y="765175"/>
          <a:ext cx="393700" cy="469900"/>
        </p:xfrm>
        <a:graphic>
          <a:graphicData uri="http://schemas.openxmlformats.org/presentationml/2006/ole">
            <mc:AlternateContent xmlns:mc="http://schemas.openxmlformats.org/markup-compatibility/2006">
              <mc:Choice xmlns:v="urn:schemas-microsoft-com:vml" Requires="v">
                <p:oleObj spid="_x0000_s17217" name="Equation" r:id="rId5" imgW="393480" imgH="469800" progId="Equation.DSMT4">
                  <p:embed/>
                </p:oleObj>
              </mc:Choice>
              <mc:Fallback>
                <p:oleObj name="Equation" r:id="rId5" imgW="39348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2268538" y="1557338"/>
          <a:ext cx="4470400" cy="2222500"/>
        </p:xfrm>
        <a:graphic>
          <a:graphicData uri="http://schemas.openxmlformats.org/presentationml/2006/ole">
            <mc:AlternateContent xmlns:mc="http://schemas.openxmlformats.org/markup-compatibility/2006">
              <mc:Choice xmlns:v="urn:schemas-microsoft-com:vml" Requires="v">
                <p:oleObj spid="_x0000_s17218" name="Equation" r:id="rId7" imgW="4470120" imgH="2222280" progId="Equation.DSMT4">
                  <p:embed/>
                </p:oleObj>
              </mc:Choice>
              <mc:Fallback>
                <p:oleObj name="Equation" r:id="rId7" imgW="4470120" imgH="2222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1557338"/>
                        <a:ext cx="4470400"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1403350" y="3716338"/>
          <a:ext cx="6604000" cy="584200"/>
        </p:xfrm>
        <a:graphic>
          <a:graphicData uri="http://schemas.openxmlformats.org/presentationml/2006/ole">
            <mc:AlternateContent xmlns:mc="http://schemas.openxmlformats.org/markup-compatibility/2006">
              <mc:Choice xmlns:v="urn:schemas-microsoft-com:vml" Requires="v">
                <p:oleObj spid="_x0000_s17219" name="Equation" r:id="rId9" imgW="6603840" imgH="583920" progId="Equation.DSMT4">
                  <p:embed/>
                </p:oleObj>
              </mc:Choice>
              <mc:Fallback>
                <p:oleObj name="Equation" r:id="rId9" imgW="6603840" imgH="5839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716338"/>
                        <a:ext cx="66040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10"/>
          <p:cNvGraphicFramePr>
            <a:graphicFrameLocks noChangeAspect="1"/>
          </p:cNvGraphicFramePr>
          <p:nvPr/>
        </p:nvGraphicFramePr>
        <p:xfrm>
          <a:off x="8316913" y="3735388"/>
          <a:ext cx="330200" cy="469900"/>
        </p:xfrm>
        <a:graphic>
          <a:graphicData uri="http://schemas.openxmlformats.org/presentationml/2006/ole">
            <mc:AlternateContent xmlns:mc="http://schemas.openxmlformats.org/markup-compatibility/2006">
              <mc:Choice xmlns:v="urn:schemas-microsoft-com:vml" Requires="v">
                <p:oleObj spid="_x0000_s17220" name="Equation" r:id="rId11" imgW="330120" imgH="469800" progId="Equation.DSMT4">
                  <p:embed/>
                </p:oleObj>
              </mc:Choice>
              <mc:Fallback>
                <p:oleObj name="Equation" r:id="rId11" imgW="330120" imgH="4698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6913" y="37353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1"/>
          <p:cNvGraphicFramePr>
            <a:graphicFrameLocks noChangeAspect="1"/>
          </p:cNvGraphicFramePr>
          <p:nvPr/>
        </p:nvGraphicFramePr>
        <p:xfrm>
          <a:off x="3563938" y="4149725"/>
          <a:ext cx="393700" cy="406400"/>
        </p:xfrm>
        <a:graphic>
          <a:graphicData uri="http://schemas.openxmlformats.org/presentationml/2006/ole">
            <mc:AlternateContent xmlns:mc="http://schemas.openxmlformats.org/markup-compatibility/2006">
              <mc:Choice xmlns:v="urn:schemas-microsoft-com:vml" Requires="v">
                <p:oleObj spid="_x0000_s17221" name="Equation" r:id="rId13" imgW="393480" imgH="406080" progId="Equation.DSMT4">
                  <p:embed/>
                </p:oleObj>
              </mc:Choice>
              <mc:Fallback>
                <p:oleObj name="Equation" r:id="rId13" imgW="393480" imgH="4060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938" y="414972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2"/>
          <p:cNvGraphicFramePr>
            <a:graphicFrameLocks noChangeAspect="1"/>
          </p:cNvGraphicFramePr>
          <p:nvPr/>
        </p:nvGraphicFramePr>
        <p:xfrm>
          <a:off x="755650" y="4652963"/>
          <a:ext cx="3009900" cy="508000"/>
        </p:xfrm>
        <a:graphic>
          <a:graphicData uri="http://schemas.openxmlformats.org/presentationml/2006/ole">
            <mc:AlternateContent xmlns:mc="http://schemas.openxmlformats.org/markup-compatibility/2006">
              <mc:Choice xmlns:v="urn:schemas-microsoft-com:vml" Requires="v">
                <p:oleObj spid="_x0000_s17222" name="Equation" r:id="rId15" imgW="3009600" imgH="507960" progId="Equation.DSMT4">
                  <p:embed/>
                </p:oleObj>
              </mc:Choice>
              <mc:Fallback>
                <p:oleObj name="Equation" r:id="rId15" imgW="3009600" imgH="50796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4652963"/>
                        <a:ext cx="3009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3"/>
          <p:cNvGraphicFramePr>
            <a:graphicFrameLocks noChangeAspect="1"/>
          </p:cNvGraphicFramePr>
          <p:nvPr/>
        </p:nvGraphicFramePr>
        <p:xfrm>
          <a:off x="827088" y="5229225"/>
          <a:ext cx="1536700" cy="469900"/>
        </p:xfrm>
        <a:graphic>
          <a:graphicData uri="http://schemas.openxmlformats.org/presentationml/2006/ole">
            <mc:AlternateContent xmlns:mc="http://schemas.openxmlformats.org/markup-compatibility/2006">
              <mc:Choice xmlns:v="urn:schemas-microsoft-com:vml" Requires="v">
                <p:oleObj spid="_x0000_s17223" name="Equation" r:id="rId17" imgW="1536480" imgH="469800" progId="Equation.DSMT4">
                  <p:embed/>
                </p:oleObj>
              </mc:Choice>
              <mc:Fallback>
                <p:oleObj name="Equation" r:id="rId17" imgW="1536480" imgH="4698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5229225"/>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p:cNvGraphicFramePr>
            <a:graphicFrameLocks noChangeAspect="1"/>
          </p:cNvGraphicFramePr>
          <p:nvPr/>
        </p:nvGraphicFramePr>
        <p:xfrm>
          <a:off x="2411413" y="5661025"/>
          <a:ext cx="4254500" cy="787400"/>
        </p:xfrm>
        <a:graphic>
          <a:graphicData uri="http://schemas.openxmlformats.org/presentationml/2006/ole">
            <mc:AlternateContent xmlns:mc="http://schemas.openxmlformats.org/markup-compatibility/2006">
              <mc:Choice xmlns:v="urn:schemas-microsoft-com:vml" Requires="v">
                <p:oleObj spid="_x0000_s17224" name="Equation" r:id="rId19" imgW="4254480" imgH="787320" progId="Equation.DSMT4">
                  <p:embed/>
                </p:oleObj>
              </mc:Choice>
              <mc:Fallback>
                <p:oleObj name="Equation" r:id="rId19" imgW="4254480" imgH="7873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413" y="5661025"/>
                        <a:ext cx="42545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718D62E5-1FEF-4236-8965-ECB95AF5A714}"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标题 1"/>
          <p:cNvSpPr>
            <a:spLocks noGrp="1"/>
          </p:cNvSpPr>
          <p:nvPr>
            <p:ph type="title"/>
          </p:nvPr>
        </p:nvSpPr>
        <p:spPr>
          <a:xfrm>
            <a:off x="301625" y="609600"/>
            <a:ext cx="8540750" cy="46038"/>
          </a:xfrm>
        </p:spPr>
        <p:txBody>
          <a:bodyPr/>
          <a:lstStyle/>
          <a:p>
            <a:endParaRPr lang="zh-CN" altLang="en-US" smtClean="0"/>
          </a:p>
        </p:txBody>
      </p:sp>
      <p:sp>
        <p:nvSpPr>
          <p:cNvPr id="17414" name="内容占位符 2"/>
          <p:cNvSpPr>
            <a:spLocks noGrp="1"/>
          </p:cNvSpPr>
          <p:nvPr>
            <p:ph idx="1"/>
          </p:nvPr>
        </p:nvSpPr>
        <p:spPr>
          <a:xfrm>
            <a:off x="301625" y="692150"/>
            <a:ext cx="8540750" cy="5407025"/>
          </a:xfrm>
        </p:spPr>
        <p:txBody>
          <a:bodyPr/>
          <a:lstStyle/>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由此我们可以重新估计特殊方差，</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的最终估计为</a:t>
            </a:r>
          </a:p>
          <a:p>
            <a:pPr>
              <a:lnSpc>
                <a:spcPct val="20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7410" name="Object 3"/>
          <p:cNvGraphicFramePr>
            <a:graphicFrameLocks noChangeAspect="1"/>
          </p:cNvGraphicFramePr>
          <p:nvPr>
            <p:extLst>
              <p:ext uri="{D42A27DB-BD31-4B8C-83A1-F6EECF244321}">
                <p14:modId xmlns:p14="http://schemas.microsoft.com/office/powerpoint/2010/main" val="4194219538"/>
              </p:ext>
            </p:extLst>
          </p:nvPr>
        </p:nvGraphicFramePr>
        <p:xfrm>
          <a:off x="6011863" y="692696"/>
          <a:ext cx="393700" cy="469900"/>
        </p:xfrm>
        <a:graphic>
          <a:graphicData uri="http://schemas.openxmlformats.org/presentationml/2006/ole">
            <mc:AlternateContent xmlns:mc="http://schemas.openxmlformats.org/markup-compatibility/2006">
              <mc:Choice xmlns:v="urn:schemas-microsoft-com:vml" Requires="v">
                <p:oleObj spid="_x0000_s17658" name="Equation" r:id="rId3" imgW="393480" imgH="469800" progId="Equation.DSMT4">
                  <p:embed/>
                </p:oleObj>
              </mc:Choice>
              <mc:Fallback>
                <p:oleObj name="Equation" r:id="rId3" imgW="39348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692696"/>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extLst>
              <p:ext uri="{D42A27DB-BD31-4B8C-83A1-F6EECF244321}">
                <p14:modId xmlns:p14="http://schemas.microsoft.com/office/powerpoint/2010/main" val="3239288625"/>
              </p:ext>
            </p:extLst>
          </p:nvPr>
        </p:nvGraphicFramePr>
        <p:xfrm>
          <a:off x="1908175" y="1196752"/>
          <a:ext cx="5207000" cy="965200"/>
        </p:xfrm>
        <a:graphic>
          <a:graphicData uri="http://schemas.openxmlformats.org/presentationml/2006/ole">
            <mc:AlternateContent xmlns:mc="http://schemas.openxmlformats.org/markup-compatibility/2006">
              <mc:Choice xmlns:v="urn:schemas-microsoft-com:vml" Requires="v">
                <p:oleObj spid="_x0000_s17659" name="Equation" r:id="rId5" imgW="5206680" imgH="965160" progId="Equation.DSMT4">
                  <p:embed/>
                </p:oleObj>
              </mc:Choice>
              <mc:Fallback>
                <p:oleObj name="Equation" r:id="rId5" imgW="5206680" imgH="9651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196752"/>
                        <a:ext cx="5207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标题 1"/>
          <p:cNvSpPr>
            <a:spLocks noGrp="1"/>
          </p:cNvSpPr>
          <p:nvPr>
            <p:ph type="title"/>
          </p:nvPr>
        </p:nvSpPr>
        <p:spPr/>
        <p:txBody>
          <a:bodyPr/>
          <a:lstStyle/>
          <a:p>
            <a:r>
              <a:rPr lang="zh-CN" altLang="zh-CN" sz="3600" smtClean="0"/>
              <a:t>特殊</a:t>
            </a:r>
            <a:r>
              <a:rPr lang="en-US" altLang="zh-CN" sz="3600" smtClean="0"/>
              <a:t>(</a:t>
            </a:r>
            <a:r>
              <a:rPr lang="zh-CN" altLang="zh-CN" sz="3600" smtClean="0"/>
              <a:t>或共性</a:t>
            </a:r>
            <a:r>
              <a:rPr lang="en-US" altLang="zh-CN" sz="3600" smtClean="0"/>
              <a:t>)</a:t>
            </a:r>
            <a:r>
              <a:rPr lang="zh-CN" altLang="zh-CN" sz="3600" smtClean="0"/>
              <a:t>方差的常用初始估计方法</a:t>
            </a:r>
            <a:endParaRPr lang="zh-CN" altLang="en-US" sz="3600" smtClean="0"/>
          </a:p>
        </p:txBody>
      </p:sp>
      <p:sp>
        <p:nvSpPr>
          <p:cNvPr id="18443" name="内容占位符 2"/>
          <p:cNvSpPr>
            <a:spLocks noGrp="1"/>
          </p:cNvSpPr>
          <p:nvPr>
            <p:ph idx="1"/>
          </p:nvPr>
        </p:nvSpPr>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i="1" dirty="0" err="1" smtClean="0">
                <a:solidFill>
                  <a:srgbClr val="000404"/>
                </a:solidFill>
                <a:latin typeface="Times New Roman" pitchFamily="18" charset="0"/>
                <a:cs typeface="Times New Roman" pitchFamily="18" charset="0"/>
              </a:rPr>
              <a:t>r</a:t>
            </a:r>
            <a:r>
              <a:rPr lang="en-US" altLang="zh-CN" sz="2800" i="1" baseline="30000" dirty="0" err="1" smtClean="0">
                <a:solidFill>
                  <a:srgbClr val="000404"/>
                </a:solidFill>
                <a:latin typeface="Times New Roman" pitchFamily="18" charset="0"/>
                <a:cs typeface="Times New Roman" pitchFamily="18" charset="0"/>
              </a:rPr>
              <a:t>ii</a:t>
            </a:r>
            <a:r>
              <a:rPr lang="zh-CN" altLang="zh-CN" sz="2800" dirty="0" smtClean="0">
                <a:solidFill>
                  <a:srgbClr val="000404"/>
                </a:solidFill>
                <a:latin typeface="Times New Roman" pitchFamily="18" charset="0"/>
                <a:cs typeface="Times New Roman" pitchFamily="18" charset="0"/>
              </a:rPr>
              <a:t>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的第</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个对角线元素，此时共性方差的估计为</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，它是</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和其他</a:t>
            </a:r>
            <a:r>
              <a:rPr lang="en-US" altLang="zh-CN" sz="2800" i="1"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个变量间样本复相关系数的平方，该初始估计方法最为常用</a:t>
            </a:r>
            <a:r>
              <a:rPr lang="zh-CN" altLang="en-US" sz="2800" dirty="0" smtClean="0">
                <a:solidFill>
                  <a:srgbClr val="000404"/>
                </a:solidFill>
                <a:latin typeface="Times New Roman" pitchFamily="18" charset="0"/>
                <a:cs typeface="Times New Roman" pitchFamily="18" charset="0"/>
              </a:rPr>
              <a:t>，但一般要求   满秩</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(2)</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得到的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是一个主成分解。</a:t>
            </a:r>
            <a:endParaRPr lang="zh-CN" altLang="en-US" sz="2800" dirty="0" smtClean="0">
              <a:solidFill>
                <a:srgbClr val="000404"/>
              </a:solidFill>
              <a:latin typeface="Times New Roman" pitchFamily="18" charset="0"/>
              <a:cs typeface="Times New Roman" pitchFamily="18" charset="0"/>
            </a:endParaRPr>
          </a:p>
        </p:txBody>
      </p:sp>
      <p:graphicFrame>
        <p:nvGraphicFramePr>
          <p:cNvPr id="18434" name="Object 2"/>
          <p:cNvGraphicFramePr>
            <a:graphicFrameLocks noChangeAspect="1"/>
          </p:cNvGraphicFramePr>
          <p:nvPr/>
        </p:nvGraphicFramePr>
        <p:xfrm>
          <a:off x="1547813" y="1916113"/>
          <a:ext cx="1371600" cy="469900"/>
        </p:xfrm>
        <a:graphic>
          <a:graphicData uri="http://schemas.openxmlformats.org/presentationml/2006/ole">
            <mc:AlternateContent xmlns:mc="http://schemas.openxmlformats.org/markup-compatibility/2006">
              <mc:Choice xmlns:v="urn:schemas-microsoft-com:vml" Requires="v">
                <p:oleObj spid="_x0000_s19258" name="Equation" r:id="rId3" imgW="1371600" imgH="469800" progId="Equation.DSMT4">
                  <p:embed/>
                </p:oleObj>
              </mc:Choice>
              <mc:Fallback>
                <p:oleObj name="Equation" r:id="rId3" imgW="137160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1371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4500563" y="1916113"/>
          <a:ext cx="508000" cy="406400"/>
        </p:xfrm>
        <a:graphic>
          <a:graphicData uri="http://schemas.openxmlformats.org/presentationml/2006/ole">
            <mc:AlternateContent xmlns:mc="http://schemas.openxmlformats.org/markup-compatibility/2006">
              <mc:Choice xmlns:v="urn:schemas-microsoft-com:vml" Requires="v">
                <p:oleObj spid="_x0000_s19259" name="Equation" r:id="rId5" imgW="507960" imgH="406080" progId="Equation.DSMT4">
                  <p:embed/>
                </p:oleObj>
              </mc:Choice>
              <mc:Fallback>
                <p:oleObj name="Equation" r:id="rId5" imgW="507960" imgH="4060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916113"/>
                        <a:ext cx="508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3924300" y="2349500"/>
          <a:ext cx="1536700" cy="508000"/>
        </p:xfrm>
        <a:graphic>
          <a:graphicData uri="http://schemas.openxmlformats.org/presentationml/2006/ole">
            <mc:AlternateContent xmlns:mc="http://schemas.openxmlformats.org/markup-compatibility/2006">
              <mc:Choice xmlns:v="urn:schemas-microsoft-com:vml" Requires="v">
                <p:oleObj spid="_x0000_s19260" name="Equation" r:id="rId7" imgW="1536480" imgH="507960" progId="Equation.DSMT4">
                  <p:embed/>
                </p:oleObj>
              </mc:Choice>
              <mc:Fallback>
                <p:oleObj name="Equation" r:id="rId7" imgW="153648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349500"/>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547813" y="3716338"/>
          <a:ext cx="1752600" cy="673100"/>
        </p:xfrm>
        <a:graphic>
          <a:graphicData uri="http://schemas.openxmlformats.org/presentationml/2006/ole">
            <mc:AlternateContent xmlns:mc="http://schemas.openxmlformats.org/markup-compatibility/2006">
              <mc:Choice xmlns:v="urn:schemas-microsoft-com:vml" Requires="v">
                <p:oleObj spid="_x0000_s19261" name="Equation" r:id="rId9" imgW="1752480" imgH="672840" progId="Equation.DSMT4">
                  <p:embed/>
                </p:oleObj>
              </mc:Choice>
              <mc:Fallback>
                <p:oleObj name="Equation" r:id="rId9" imgW="1752480" imgH="6728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716338"/>
                        <a:ext cx="1752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4427538" y="3716338"/>
          <a:ext cx="1536700" cy="508000"/>
        </p:xfrm>
        <a:graphic>
          <a:graphicData uri="http://schemas.openxmlformats.org/presentationml/2006/ole">
            <mc:AlternateContent xmlns:mc="http://schemas.openxmlformats.org/markup-compatibility/2006">
              <mc:Choice xmlns:v="urn:schemas-microsoft-com:vml" Requires="v">
                <p:oleObj spid="_x0000_s19262" name="Equation" r:id="rId11" imgW="1536480" imgH="507960" progId="Equation.DSMT4">
                  <p:embed/>
                </p:oleObj>
              </mc:Choice>
              <mc:Fallback>
                <p:oleObj name="Equation" r:id="rId11" imgW="1536480" imgH="5079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716338"/>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3492500" y="4221163"/>
          <a:ext cx="965200" cy="469900"/>
        </p:xfrm>
        <a:graphic>
          <a:graphicData uri="http://schemas.openxmlformats.org/presentationml/2006/ole">
            <mc:AlternateContent xmlns:mc="http://schemas.openxmlformats.org/markup-compatibility/2006">
              <mc:Choice xmlns:v="urn:schemas-microsoft-com:vml" Requires="v">
                <p:oleObj spid="_x0000_s19263" name="Equation" r:id="rId13" imgW="965160" imgH="469800" progId="Equation.DSMT4">
                  <p:embed/>
                </p:oleObj>
              </mc:Choice>
              <mc:Fallback>
                <p:oleObj name="Equation" r:id="rId13" imgW="96516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4221163"/>
                        <a:ext cx="965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1547813" y="4221163"/>
          <a:ext cx="838200" cy="508000"/>
        </p:xfrm>
        <a:graphic>
          <a:graphicData uri="http://schemas.openxmlformats.org/presentationml/2006/ole">
            <mc:AlternateContent xmlns:mc="http://schemas.openxmlformats.org/markup-compatibility/2006">
              <mc:Choice xmlns:v="urn:schemas-microsoft-com:vml" Requires="v">
                <p:oleObj spid="_x0000_s19264" name="Equation" r:id="rId15" imgW="838080" imgH="507960" progId="Equation.DSMT4">
                  <p:embed/>
                </p:oleObj>
              </mc:Choice>
              <mc:Fallback>
                <p:oleObj name="Equation" r:id="rId15" imgW="838080" imgH="5079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4221163"/>
                        <a:ext cx="838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5940425" y="4221163"/>
          <a:ext cx="292100" cy="406400"/>
        </p:xfrm>
        <a:graphic>
          <a:graphicData uri="http://schemas.openxmlformats.org/presentationml/2006/ole">
            <mc:AlternateContent xmlns:mc="http://schemas.openxmlformats.org/markup-compatibility/2006">
              <mc:Choice xmlns:v="urn:schemas-microsoft-com:vml" Requires="v">
                <p:oleObj spid="_x0000_s19265" name="Equation" r:id="rId17" imgW="291960" imgH="406080" progId="Equation.DSMT4">
                  <p:embed/>
                </p:oleObj>
              </mc:Choice>
              <mc:Fallback>
                <p:oleObj name="Equation" r:id="rId17" imgW="291960" imgH="4060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425" y="4221163"/>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33</a:t>
            </a:fld>
            <a:endParaRPr lang="en-US" altLang="zh-CN"/>
          </a:p>
        </p:txBody>
      </p:sp>
      <p:graphicFrame>
        <p:nvGraphicFramePr>
          <p:cNvPr id="13" name="Object 3"/>
          <p:cNvGraphicFramePr>
            <a:graphicFrameLocks noChangeAspect="1"/>
          </p:cNvGraphicFramePr>
          <p:nvPr>
            <p:extLst>
              <p:ext uri="{D42A27DB-BD31-4B8C-83A1-F6EECF244321}">
                <p14:modId xmlns:p14="http://schemas.microsoft.com/office/powerpoint/2010/main" val="2451462015"/>
              </p:ext>
            </p:extLst>
          </p:nvPr>
        </p:nvGraphicFramePr>
        <p:xfrm>
          <a:off x="3924300" y="3212976"/>
          <a:ext cx="292100" cy="393700"/>
        </p:xfrm>
        <a:graphic>
          <a:graphicData uri="http://schemas.openxmlformats.org/presentationml/2006/ole">
            <mc:AlternateContent xmlns:mc="http://schemas.openxmlformats.org/markup-compatibility/2006">
              <mc:Choice xmlns:v="urn:schemas-microsoft-com:vml" Requires="v">
                <p:oleObj spid="_x0000_s19266" name="Equation" r:id="rId19" imgW="291960" imgH="393480" progId="Equation.DSMT4">
                  <p:embed/>
                </p:oleObj>
              </mc:Choice>
              <mc:Fallback>
                <p:oleObj name="Equation" r:id="rId19" imgW="291960" imgH="393480" progId="Equation.DSMT4">
                  <p:embed/>
                  <p:pic>
                    <p:nvPicPr>
                      <p:cNvPr id="0" name=""/>
                      <p:cNvPicPr>
                        <a:picLocks noChangeAspect="1" noChangeArrowheads="1"/>
                      </p:cNvPicPr>
                      <p:nvPr/>
                    </p:nvPicPr>
                    <p:blipFill>
                      <a:blip r:embed="rId20"/>
                      <a:srcRect/>
                      <a:stretch>
                        <a:fillRect/>
                      </a:stretch>
                    </p:blipFill>
                    <p:spPr bwMode="auto">
                      <a:xfrm>
                        <a:off x="3924300" y="3212976"/>
                        <a:ext cx="292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8.3.2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，为求得主因子解，选用</a:t>
            </a:r>
            <a:r>
              <a:rPr lang="en-US" altLang="zh-CN" sz="2400" i="1" dirty="0" smtClean="0">
                <a:solidFill>
                  <a:srgbClr val="000404"/>
                </a:solidFill>
                <a:latin typeface="Times New Roman" pitchFamily="18" charset="0"/>
                <a:cs typeface="Times New Roman" pitchFamily="18" charset="0"/>
              </a:rPr>
              <a:t>x</a:t>
            </a:r>
            <a:r>
              <a:rPr lang="en-US" altLang="zh-CN" sz="2400" i="1" baseline="-25000" dirty="0" smtClean="0">
                <a:solidFill>
                  <a:srgbClr val="000404"/>
                </a:solidFill>
                <a:latin typeface="Times New Roman" pitchFamily="18" charset="0"/>
                <a:cs typeface="Times New Roman" pitchFamily="18" charset="0"/>
              </a:rPr>
              <a:t>i</a:t>
            </a:r>
            <a:r>
              <a:rPr lang="zh-CN" altLang="zh-CN" sz="2400" dirty="0" smtClean="0">
                <a:solidFill>
                  <a:srgbClr val="000404"/>
                </a:solidFill>
                <a:latin typeface="Times New Roman" pitchFamily="18" charset="0"/>
                <a:cs typeface="Times New Roman" pitchFamily="18" charset="0"/>
              </a:rPr>
              <a:t>与其他七个变量的复相关系数平方作为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的初始估计值。计算得</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zh-CN"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于是约相关矩阵为</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19458" name="Object 5"/>
          <p:cNvGraphicFramePr>
            <a:graphicFrameLocks noChangeAspect="1"/>
          </p:cNvGraphicFramePr>
          <p:nvPr>
            <p:extLst>
              <p:ext uri="{D42A27DB-BD31-4B8C-83A1-F6EECF244321}">
                <p14:modId xmlns:p14="http://schemas.microsoft.com/office/powerpoint/2010/main" val="3991389311"/>
              </p:ext>
            </p:extLst>
          </p:nvPr>
        </p:nvGraphicFramePr>
        <p:xfrm>
          <a:off x="5300712" y="1125538"/>
          <a:ext cx="279400" cy="381000"/>
        </p:xfrm>
        <a:graphic>
          <a:graphicData uri="http://schemas.openxmlformats.org/presentationml/2006/ole">
            <mc:AlternateContent xmlns:mc="http://schemas.openxmlformats.org/markup-compatibility/2006">
              <mc:Choice xmlns:v="urn:schemas-microsoft-com:vml" Requires="v">
                <p:oleObj spid="_x0000_s19736" name="Equation" r:id="rId3" imgW="279360" imgH="380880" progId="Equation.DSMT4">
                  <p:embed/>
                </p:oleObj>
              </mc:Choice>
              <mc:Fallback>
                <p:oleObj name="Equation" r:id="rId3" imgW="279360" imgH="380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712" y="1125538"/>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1692275" y="1557338"/>
          <a:ext cx="5702300" cy="901700"/>
        </p:xfrm>
        <a:graphic>
          <a:graphicData uri="http://schemas.openxmlformats.org/presentationml/2006/ole">
            <mc:AlternateContent xmlns:mc="http://schemas.openxmlformats.org/markup-compatibility/2006">
              <mc:Choice xmlns:v="urn:schemas-microsoft-com:vml" Requires="v">
                <p:oleObj spid="_x0000_s19737" name="Equation" r:id="rId5" imgW="5702040" imgH="901440" progId="Equation.DSMT4">
                  <p:embed/>
                </p:oleObj>
              </mc:Choice>
              <mc:Fallback>
                <p:oleObj name="Equation" r:id="rId5" imgW="5702040" imgH="9014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557338"/>
                        <a:ext cx="5702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nvGraphicFramePr>
        <p:xfrm>
          <a:off x="684213" y="2997200"/>
          <a:ext cx="7747000" cy="3314700"/>
        </p:xfrm>
        <a:graphic>
          <a:graphicData uri="http://schemas.openxmlformats.org/presentationml/2006/ole">
            <mc:AlternateContent xmlns:mc="http://schemas.openxmlformats.org/markup-compatibility/2006">
              <mc:Choice xmlns:v="urn:schemas-microsoft-com:vml" Requires="v">
                <p:oleObj spid="_x0000_s19738" name="Equation" r:id="rId7" imgW="7746840" imgH="3314520" progId="Equation.DSMT4">
                  <p:embed/>
                </p:oleObj>
              </mc:Choice>
              <mc:Fallback>
                <p:oleObj name="Equation" r:id="rId7" imgW="7746840" imgH="33145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997200"/>
                        <a:ext cx="77470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46038"/>
          </a:xfrm>
        </p:spPr>
        <p:txBody>
          <a:bodyPr/>
          <a:lstStyle/>
          <a:p>
            <a:endParaRPr lang="zh-CN" altLang="en-US" smtClean="0"/>
          </a:p>
        </p:txBody>
      </p:sp>
      <p:sp>
        <p:nvSpPr>
          <p:cNvPr id="20486" name="内容占位符 2"/>
          <p:cNvSpPr>
            <a:spLocks noGrp="1"/>
          </p:cNvSpPr>
          <p:nvPr>
            <p:ph idx="1"/>
          </p:nvPr>
        </p:nvSpPr>
        <p:spPr>
          <a:xfrm>
            <a:off x="301625" y="981075"/>
            <a:ext cx="8540750" cy="5118100"/>
          </a:xfrm>
        </p:spPr>
        <p:txBody>
          <a:bodyPr/>
          <a:lstStyle/>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的特征值为</a:t>
            </a:r>
          </a:p>
          <a:p>
            <a:endParaRPr lang="en-US" altLang="zh-CN" sz="2800" smtClean="0">
              <a:solidFill>
                <a:srgbClr val="000404"/>
              </a:solidFill>
              <a:latin typeface="Times New Roman" panose="02020603050405020304" pitchFamily="18" charset="0"/>
              <a:cs typeface="Times New Roman" panose="02020603050405020304" pitchFamily="18" charset="0"/>
            </a:endParaRPr>
          </a:p>
          <a:p>
            <a:endParaRPr lang="en-US" altLang="zh-CN" sz="280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从</a:t>
            </a: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起特征值已接近于</a:t>
            </a:r>
            <a:r>
              <a:rPr lang="en-US" altLang="zh-CN" sz="2800" smtClean="0">
                <a:solidFill>
                  <a:srgbClr val="000404"/>
                </a:solidFill>
                <a:latin typeface="Times New Roman" panose="02020603050405020304" pitchFamily="18" charset="0"/>
                <a:cs typeface="Times New Roman" panose="02020603050405020304" pitchFamily="18" charset="0"/>
              </a:rPr>
              <a:t>0</a:t>
            </a:r>
            <a:r>
              <a:rPr lang="zh-CN" altLang="zh-CN" sz="2800" smtClean="0">
                <a:solidFill>
                  <a:srgbClr val="000404"/>
                </a:solidFill>
                <a:latin typeface="Times New Roman" panose="02020603050405020304" pitchFamily="18" charset="0"/>
                <a:cs typeface="Times New Roman" panose="02020603050405020304" pitchFamily="18" charset="0"/>
              </a:rPr>
              <a:t>，故取</a:t>
            </a:r>
            <a:r>
              <a:rPr lang="en-US" altLang="zh-CN" sz="2800" i="1" smtClean="0">
                <a:solidFill>
                  <a:srgbClr val="000404"/>
                </a:solidFill>
                <a:latin typeface="Times New Roman" panose="02020603050405020304" pitchFamily="18" charset="0"/>
                <a:cs typeface="Times New Roman" panose="02020603050405020304" pitchFamily="18" charset="0"/>
              </a:rPr>
              <a:t>m</a:t>
            </a:r>
            <a:r>
              <a:rPr lang="en-US" altLang="zh-CN" sz="2800" smtClean="0">
                <a:solidFill>
                  <a:srgbClr val="000404"/>
                </a:solidFill>
                <a:latin typeface="Times New Roman" panose="02020603050405020304" pitchFamily="18" charset="0"/>
                <a:cs typeface="Times New Roman" panose="02020603050405020304" pitchFamily="18" charset="0"/>
              </a:rPr>
              <a:t>=2</a:t>
            </a:r>
            <a:r>
              <a:rPr lang="zh-CN" altLang="zh-CN" sz="2800" smtClean="0">
                <a:solidFill>
                  <a:srgbClr val="000404"/>
                </a:solidFill>
                <a:latin typeface="Times New Roman" panose="02020603050405020304" pitchFamily="18" charset="0"/>
                <a:cs typeface="Times New Roman" panose="02020603050405020304" pitchFamily="18" charset="0"/>
              </a:rPr>
              <a:t>，相应的计算结果列于表</a:t>
            </a:r>
            <a:r>
              <a:rPr lang="en-US" altLang="zh-CN" sz="2800" smtClean="0">
                <a:solidFill>
                  <a:srgbClr val="000404"/>
                </a:solidFill>
                <a:latin typeface="Times New Roman" panose="02020603050405020304" pitchFamily="18" charset="0"/>
                <a:cs typeface="Times New Roman" panose="02020603050405020304" pitchFamily="18" charset="0"/>
              </a:rPr>
              <a:t>8.3.2</a:t>
            </a:r>
            <a:r>
              <a:rPr lang="zh-CN" altLang="zh-CN" sz="2800" smtClean="0">
                <a:solidFill>
                  <a:srgbClr val="000404"/>
                </a:solidFill>
                <a:latin typeface="Times New Roman" panose="02020603050405020304" pitchFamily="18" charset="0"/>
                <a:cs typeface="Times New Roman" panose="02020603050405020304" pitchFamily="18" charset="0"/>
              </a:rPr>
              <a:t>。</a:t>
            </a:r>
            <a:endParaRPr lang="zh-CN" altLang="en-US" sz="280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0482" name="Object 2"/>
          <p:cNvGraphicFramePr>
            <a:graphicFrameLocks noChangeAspect="1"/>
          </p:cNvGraphicFramePr>
          <p:nvPr/>
        </p:nvGraphicFramePr>
        <p:xfrm>
          <a:off x="684213" y="981075"/>
          <a:ext cx="393700" cy="406400"/>
        </p:xfrm>
        <a:graphic>
          <a:graphicData uri="http://schemas.openxmlformats.org/presentationml/2006/ole">
            <mc:AlternateContent xmlns:mc="http://schemas.openxmlformats.org/markup-compatibility/2006">
              <mc:Choice xmlns:v="urn:schemas-microsoft-com:vml" Requires="v">
                <p:oleObj spid="_x0000_s76802" name="Equation" r:id="rId3" imgW="393480" imgH="406080" progId="Equation.DSMT4">
                  <p:embed/>
                </p:oleObj>
              </mc:Choice>
              <mc:Fallback>
                <p:oleObj name="Equation" r:id="rId3" imgW="393480" imgH="406080" progId="Equation.DSMT4">
                  <p:embed/>
                  <p:pic>
                    <p:nvPicPr>
                      <p:cNvPr id="20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533400" y="1700213"/>
          <a:ext cx="8102600" cy="1143000"/>
        </p:xfrm>
        <a:graphic>
          <a:graphicData uri="http://schemas.openxmlformats.org/presentationml/2006/ole">
            <mc:AlternateContent xmlns:mc="http://schemas.openxmlformats.org/markup-compatibility/2006">
              <mc:Choice xmlns:v="urn:schemas-microsoft-com:vml" Requires="v">
                <p:oleObj spid="_x0000_s76803" name="Equation" r:id="rId5" imgW="8102520" imgH="1143000" progId="Equation.DSMT4">
                  <p:embed/>
                </p:oleObj>
              </mc:Choice>
              <mc:Fallback>
                <p:oleObj name="Equation" r:id="rId5" imgW="8102520" imgH="1143000" progId="Equation.DSMT4">
                  <p:embed/>
                  <p:pic>
                    <p:nvPicPr>
                      <p:cNvPr id="20483" name="Object 3"/>
                      <p:cNvPicPr>
                        <a:picLocks noChangeAspect="1" noChangeArrowheads="1"/>
                      </p:cNvPicPr>
                      <p:nvPr/>
                    </p:nvPicPr>
                    <p:blipFill>
                      <a:blip r:embed="rId6"/>
                      <a:srcRect/>
                      <a:stretch>
                        <a:fillRect/>
                      </a:stretch>
                    </p:blipFill>
                    <p:spPr bwMode="auto">
                      <a:xfrm>
                        <a:off x="533400" y="1700213"/>
                        <a:ext cx="8102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042988" y="3141663"/>
          <a:ext cx="342900" cy="508000"/>
        </p:xfrm>
        <a:graphic>
          <a:graphicData uri="http://schemas.openxmlformats.org/presentationml/2006/ole">
            <mc:AlternateContent xmlns:mc="http://schemas.openxmlformats.org/markup-compatibility/2006">
              <mc:Choice xmlns:v="urn:schemas-microsoft-com:vml" Requires="v">
                <p:oleObj spid="_x0000_s76804" name="Equation" r:id="rId7" imgW="342720" imgH="507960" progId="Equation.DSMT4">
                  <p:embed/>
                </p:oleObj>
              </mc:Choice>
              <mc:Fallback>
                <p:oleObj name="Equation" r:id="rId7" imgW="342720" imgH="507960" progId="Equation.DSMT4">
                  <p:embed/>
                  <p:pic>
                    <p:nvPicPr>
                      <p:cNvPr id="204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342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35</a:t>
            </a:fld>
            <a:endParaRPr lang="en-US" altLang="zh-CN"/>
          </a:p>
        </p:txBody>
      </p:sp>
    </p:spTree>
    <p:extLst>
      <p:ext uri="{BB962C8B-B14F-4D97-AF65-F5344CB8AC3E}">
        <p14:creationId xmlns:p14="http://schemas.microsoft.com/office/powerpoint/2010/main" val="2134607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2"/>
          <p:cNvSpPr>
            <a:spLocks noGrp="1" noRot="1" noChangeArrowheads="1"/>
          </p:cNvSpPr>
          <p:nvPr>
            <p:ph type="title"/>
          </p:nvPr>
        </p:nvSpPr>
        <p:spPr/>
        <p:txBody>
          <a:bodyPr/>
          <a:lstStyle/>
          <a:p>
            <a:pPr eaLnBrk="1" hangingPunct="1"/>
            <a:endParaRPr lang="zh-CN" altLang="zh-CN" sz="4000" smtClean="0"/>
          </a:p>
        </p:txBody>
      </p:sp>
      <p:sp>
        <p:nvSpPr>
          <p:cNvPr id="21519" name="Rectangle 3"/>
          <p:cNvSpPr>
            <a:spLocks noGrp="1" noRot="1" noChangeArrowheads="1"/>
          </p:cNvSpPr>
          <p:nvPr>
            <p:ph type="body" idx="1"/>
          </p:nvPr>
        </p:nvSpPr>
        <p:spPr/>
        <p:txBody>
          <a:bodyPr/>
          <a:lstStyle/>
          <a:p>
            <a:pPr eaLnBrk="1" hangingPunct="1"/>
            <a:endParaRPr lang="zh-CN" altLang="zh-CN" sz="2800" smtClean="0"/>
          </a:p>
        </p:txBody>
      </p:sp>
      <p:sp>
        <p:nvSpPr>
          <p:cNvPr id="21520" name="Rectangle 5"/>
          <p:cNvSpPr>
            <a:spLocks noChangeArrowheads="1"/>
          </p:cNvSpPr>
          <p:nvPr/>
        </p:nvSpPr>
        <p:spPr bwMode="auto">
          <a:xfrm>
            <a:off x="323850" y="549275"/>
            <a:ext cx="558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8.3.2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时的主因子解</a:t>
            </a:r>
          </a:p>
        </p:txBody>
      </p:sp>
      <p:graphicFrame>
        <p:nvGraphicFramePr>
          <p:cNvPr id="6" name="表格 5"/>
          <p:cNvGraphicFramePr>
            <a:graphicFrameLocks noGrp="1"/>
          </p:cNvGraphicFramePr>
          <p:nvPr/>
        </p:nvGraphicFramePr>
        <p:xfrm>
          <a:off x="323850" y="981075"/>
          <a:ext cx="8496300" cy="5184771"/>
        </p:xfrm>
        <a:graphic>
          <a:graphicData uri="http://schemas.openxmlformats.org/drawingml/2006/table">
            <a:tbl>
              <a:tblPr/>
              <a:tblGrid>
                <a:gridCol w="2751101">
                  <a:extLst>
                    <a:ext uri="{9D8B030D-6E8A-4147-A177-3AD203B41FA5}">
                      <a16:colId xmlns:a16="http://schemas.microsoft.com/office/drawing/2014/main" val="20000"/>
                    </a:ext>
                  </a:extLst>
                </a:gridCol>
                <a:gridCol w="1918465">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653532">
                <a:tc rowSpan="2">
                  <a:txBody>
                    <a:bodyPr/>
                    <a:lstStyle/>
                    <a:p>
                      <a:pPr algn="ctr">
                        <a:spcAft>
                          <a:spcPts val="0"/>
                        </a:spcAft>
                      </a:pPr>
                      <a:r>
                        <a:rPr lang="zh-CN" sz="1600" kern="100" dirty="0" smtClean="0">
                          <a:solidFill>
                            <a:srgbClr val="000404"/>
                          </a:solidFill>
                          <a:latin typeface="Times New Roman" pitchFamily="18" charset="0"/>
                          <a:ea typeface="宋体"/>
                          <a:cs typeface="Times New Roman" pitchFamily="18" charset="0"/>
                        </a:rPr>
                        <a:t>变</a:t>
                      </a:r>
                      <a:r>
                        <a:rPr lang="en-US" altLang="zh-CN" sz="1600" kern="100" dirty="0" smtClean="0">
                          <a:solidFill>
                            <a:srgbClr val="000404"/>
                          </a:solidFill>
                          <a:latin typeface="Times New Roman" pitchFamily="18" charset="0"/>
                          <a:ea typeface="宋体"/>
                          <a:cs typeface="Times New Roman" pitchFamily="18" charset="0"/>
                        </a:rPr>
                        <a:t>   </a:t>
                      </a:r>
                      <a:r>
                        <a:rPr lang="zh-CN" sz="1600" kern="100" dirty="0" smtClean="0">
                          <a:solidFill>
                            <a:srgbClr val="000404"/>
                          </a:solidFill>
                          <a:latin typeface="Times New Roman" pitchFamily="18" charset="0"/>
                          <a:ea typeface="宋体"/>
                          <a:cs typeface="Times New Roman" pitchFamily="18" charset="0"/>
                        </a:rPr>
                        <a:t>量</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因子载荷</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共性方差</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653532">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0.496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pitchFamily="18" charset="0"/>
                          <a:ea typeface="宋体"/>
                          <a:cs typeface="Times New Roman" pitchFamily="18" charset="0"/>
                        </a:rPr>
                        <a:t>0.858</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0.412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0.939</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0.024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−0.114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0.926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0.960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0.946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zh-CN" sz="1600" kern="0" dirty="0">
                          <a:solidFill>
                            <a:srgbClr val="000404"/>
                          </a:solidFill>
                          <a:latin typeface="Times New Roman" pitchFamily="18" charset="0"/>
                          <a:ea typeface="宋体"/>
                          <a:cs typeface="Times New Roman" pitchFamily="18" charset="0"/>
                        </a:rPr>
                        <a:t>马拉松</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−0.378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60323">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a:t>
                      </a:r>
                      <a:r>
                        <a:rPr lang="zh-CN" sz="1600" kern="0" dirty="0" smtClean="0">
                          <a:solidFill>
                            <a:srgbClr val="000404"/>
                          </a:solidFill>
                          <a:latin typeface="Times New Roman" pitchFamily="18" charset="0"/>
                          <a:ea typeface="宋体"/>
                          <a:cs typeface="Times New Roman" pitchFamily="18" charset="0"/>
                        </a:rPr>
                        <a:t>方差</a:t>
                      </a:r>
                      <a:r>
                        <a:rPr lang="zh-CN" sz="1600" kern="0" dirty="0">
                          <a:solidFill>
                            <a:srgbClr val="000404"/>
                          </a:solidFill>
                          <a:latin typeface="Times New Roman" pitchFamily="18" charset="0"/>
                          <a:ea typeface="宋体"/>
                          <a:cs typeface="Times New Roman" pitchFamily="18" charset="0"/>
                        </a:rPr>
                        <a:t>的累计比例</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1506" name="Object 8"/>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69704" name="Equation" r:id="rId3" imgW="152268" imgH="203024" progId="Equation.DSMT4">
                  <p:embed/>
                </p:oleObj>
              </mc:Choice>
              <mc:Fallback>
                <p:oleObj name="Equation" r:id="rId3" imgW="152268" imgH="203024"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9"/>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69705" name="Equation" r:id="rId5" imgW="215640" imgH="317160" progId="Equation.DSMT4">
                  <p:embed/>
                </p:oleObj>
              </mc:Choice>
              <mc:Fallback>
                <p:oleObj name="Equation" r:id="rId5" imgW="215640" imgH="3171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p:cNvGraphicFramePr>
            <a:graphicFrameLocks noChangeAspect="1"/>
          </p:cNvGraphicFramePr>
          <p:nvPr/>
        </p:nvGraphicFramePr>
        <p:xfrm>
          <a:off x="395288" y="2349500"/>
          <a:ext cx="203200" cy="304800"/>
        </p:xfrm>
        <a:graphic>
          <a:graphicData uri="http://schemas.openxmlformats.org/presentationml/2006/ole">
            <mc:AlternateContent xmlns:mc="http://schemas.openxmlformats.org/markup-compatibility/2006">
              <mc:Choice xmlns:v="urn:schemas-microsoft-com:vml" Requires="v">
                <p:oleObj spid="_x0000_s69706" name="Equation" r:id="rId7" imgW="203040" imgH="304560" progId="Equation.DSMT4">
                  <p:embed/>
                </p:oleObj>
              </mc:Choice>
              <mc:Fallback>
                <p:oleObj name="Equation" r:id="rId7" imgW="203040" imgH="3045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3495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1"/>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69707" name="Equation" r:id="rId9" imgW="203040" imgH="304560" progId="Equation.DSMT4">
                  <p:embed/>
                </p:oleObj>
              </mc:Choice>
              <mc:Fallback>
                <p:oleObj name="Equation" r:id="rId9" imgW="203040" imgH="304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12"/>
          <p:cNvGraphicFramePr>
            <a:graphicFrameLocks noChangeAspect="1"/>
          </p:cNvGraphicFramePr>
          <p:nvPr/>
        </p:nvGraphicFramePr>
        <p:xfrm>
          <a:off x="395288" y="3141663"/>
          <a:ext cx="203200" cy="304800"/>
        </p:xfrm>
        <a:graphic>
          <a:graphicData uri="http://schemas.openxmlformats.org/presentationml/2006/ole">
            <mc:AlternateContent xmlns:mc="http://schemas.openxmlformats.org/markup-compatibility/2006">
              <mc:Choice xmlns:v="urn:schemas-microsoft-com:vml" Requires="v">
                <p:oleObj spid="_x0000_s69708" name="Equation" r:id="rId11" imgW="203040" imgH="304560" progId="Equation.DSMT4">
                  <p:embed/>
                </p:oleObj>
              </mc:Choice>
              <mc:Fallback>
                <p:oleObj name="Equation" r:id="rId11" imgW="203040" imgH="3045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1416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3"/>
          <p:cNvGraphicFramePr>
            <a:graphicFrameLocks noChangeAspect="1"/>
          </p:cNvGraphicFramePr>
          <p:nvPr/>
        </p:nvGraphicFramePr>
        <p:xfrm>
          <a:off x="395288" y="3573463"/>
          <a:ext cx="203200" cy="304800"/>
        </p:xfrm>
        <a:graphic>
          <a:graphicData uri="http://schemas.openxmlformats.org/presentationml/2006/ole">
            <mc:AlternateContent xmlns:mc="http://schemas.openxmlformats.org/markup-compatibility/2006">
              <mc:Choice xmlns:v="urn:schemas-microsoft-com:vml" Requires="v">
                <p:oleObj spid="_x0000_s69709" name="Equation" r:id="rId13" imgW="203040" imgH="304560" progId="Equation.DSMT4">
                  <p:embed/>
                </p:oleObj>
              </mc:Choice>
              <mc:Fallback>
                <p:oleObj name="Equation" r:id="rId13" imgW="203040" imgH="30456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5734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4"/>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69710" name="Equation" r:id="rId15" imgW="203040" imgH="304560" progId="Equation.DSMT4">
                  <p:embed/>
                </p:oleObj>
              </mc:Choice>
              <mc:Fallback>
                <p:oleObj name="Equation" r:id="rId15" imgW="203040" imgH="30456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5"/>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69711" name="Equation" r:id="rId17" imgW="203040" imgH="304560" progId="Equation.DSMT4">
                  <p:embed/>
                </p:oleObj>
              </mc:Choice>
              <mc:Fallback>
                <p:oleObj name="Equation" r:id="rId17" imgW="203040" imgH="30456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6"/>
          <p:cNvGraphicFramePr>
            <a:graphicFrameLocks noChangeAspect="1"/>
          </p:cNvGraphicFramePr>
          <p:nvPr/>
        </p:nvGraphicFramePr>
        <p:xfrm>
          <a:off x="395288" y="4724400"/>
          <a:ext cx="203200" cy="304800"/>
        </p:xfrm>
        <a:graphic>
          <a:graphicData uri="http://schemas.openxmlformats.org/presentationml/2006/ole">
            <mc:AlternateContent xmlns:mc="http://schemas.openxmlformats.org/markup-compatibility/2006">
              <mc:Choice xmlns:v="urn:schemas-microsoft-com:vml" Requires="v">
                <p:oleObj spid="_x0000_s69712" name="Equation" r:id="rId19" imgW="203040" imgH="304560" progId="Equation.DSMT4">
                  <p:embed/>
                </p:oleObj>
              </mc:Choice>
              <mc:Fallback>
                <p:oleObj name="Equation" r:id="rId19" imgW="203040" imgH="30456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724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7"/>
          <p:cNvGraphicFramePr>
            <a:graphicFrameLocks noChangeAspect="1"/>
          </p:cNvGraphicFramePr>
          <p:nvPr/>
        </p:nvGraphicFramePr>
        <p:xfrm>
          <a:off x="395288" y="5157788"/>
          <a:ext cx="203200" cy="304800"/>
        </p:xfrm>
        <a:graphic>
          <a:graphicData uri="http://schemas.openxmlformats.org/presentationml/2006/ole">
            <mc:AlternateContent xmlns:mc="http://schemas.openxmlformats.org/markup-compatibility/2006">
              <mc:Choice xmlns:v="urn:schemas-microsoft-com:vml" Requires="v">
                <p:oleObj spid="_x0000_s69713" name="Equation" r:id="rId21" imgW="203040" imgH="304560" progId="Equation.DSMT4">
                  <p:embed/>
                </p:oleObj>
              </mc:Choice>
              <mc:Fallback>
                <p:oleObj name="Equation" r:id="rId21" imgW="203040" imgH="30456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51577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37</a:t>
            </a:fld>
            <a:endParaRPr lang="en-US" altLang="zh-CN"/>
          </a:p>
        </p:txBody>
      </p:sp>
      <p:pic>
        <p:nvPicPr>
          <p:cNvPr id="5" name="图片 4"/>
          <p:cNvPicPr>
            <a:picLocks noChangeAspect="1"/>
          </p:cNvPicPr>
          <p:nvPr/>
        </p:nvPicPr>
        <p:blipFill>
          <a:blip r:embed="rId2"/>
          <a:stretch>
            <a:fillRect/>
          </a:stretch>
        </p:blipFill>
        <p:spPr>
          <a:xfrm>
            <a:off x="2987824" y="606697"/>
            <a:ext cx="3168352" cy="5630615"/>
          </a:xfrm>
          <a:prstGeom prst="rect">
            <a:avLst/>
          </a:prstGeom>
        </p:spPr>
      </p:pic>
    </p:spTree>
    <p:extLst>
      <p:ext uri="{BB962C8B-B14F-4D97-AF65-F5344CB8AC3E}">
        <p14:creationId xmlns:p14="http://schemas.microsoft.com/office/powerpoint/2010/main" val="652209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Rot="1" noChangeArrowheads="1"/>
          </p:cNvSpPr>
          <p:nvPr>
            <p:ph type="title"/>
          </p:nvPr>
        </p:nvSpPr>
        <p:spPr>
          <a:xfrm>
            <a:off x="301625" y="609600"/>
            <a:ext cx="8540750" cy="947738"/>
          </a:xfrm>
        </p:spPr>
        <p:txBody>
          <a:bodyPr/>
          <a:lstStyle/>
          <a:p>
            <a:pPr eaLnBrk="1" hangingPunct="1"/>
            <a:r>
              <a:rPr lang="zh-CN" altLang="zh-CN" sz="4000" smtClean="0"/>
              <a:t>三、极大似然法</a:t>
            </a:r>
          </a:p>
        </p:txBody>
      </p:sp>
      <p:sp>
        <p:nvSpPr>
          <p:cNvPr id="22536" name="Rectangle 3"/>
          <p:cNvSpPr>
            <a:spLocks noGrp="1" noRot="1" noChangeArrowheads="1"/>
          </p:cNvSpPr>
          <p:nvPr>
            <p:ph type="body" idx="1"/>
          </p:nvPr>
        </p:nvSpPr>
        <p:spPr>
          <a:xfrm>
            <a:off x="301625" y="1557338"/>
            <a:ext cx="8540750" cy="4541837"/>
          </a:xfrm>
        </p:spPr>
        <p:txBody>
          <a:bodyPr/>
          <a:lstStyle/>
          <a:p>
            <a:r>
              <a:rPr lang="zh-CN" altLang="zh-CN" sz="2800" dirty="0" smtClean="0">
                <a:solidFill>
                  <a:srgbClr val="000404"/>
                </a:solidFill>
                <a:latin typeface="Times New Roman" panose="02020603050405020304" pitchFamily="18" charset="0"/>
                <a:cs typeface="Times New Roman" panose="02020603050405020304" pitchFamily="18" charset="0"/>
              </a:rPr>
              <a:t>设</a:t>
            </a:r>
            <a:r>
              <a:rPr lang="en-US" altLang="zh-CN" sz="2800" b="1" i="1" dirty="0" err="1" smtClean="0">
                <a:solidFill>
                  <a:srgbClr val="000404"/>
                </a:solidFill>
                <a:latin typeface="Times New Roman" panose="02020603050405020304" pitchFamily="18" charset="0"/>
                <a:cs typeface="Times New Roman" panose="02020603050405020304" pitchFamily="18" charset="0"/>
              </a:rPr>
              <a:t>f</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ε</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，且相互独立，则必有</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。由样本</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n</a:t>
            </a:r>
            <a:r>
              <a:rPr lang="zh-CN" altLang="zh-CN" sz="2800" dirty="0" smtClean="0">
                <a:solidFill>
                  <a:srgbClr val="000404"/>
                </a:solidFill>
                <a:latin typeface="Times New Roman" panose="02020603050405020304" pitchFamily="18" charset="0"/>
                <a:cs typeface="Times New Roman" panose="02020603050405020304" pitchFamily="18" charset="0"/>
              </a:rPr>
              <a:t>计算得到的似然函数是</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zh-CN" altLang="zh-CN" sz="2800" dirty="0" smtClean="0">
                <a:solidFill>
                  <a:srgbClr val="000404"/>
                </a:solidFill>
                <a:latin typeface="Times New Roman" panose="02020603050405020304" pitchFamily="18" charset="0"/>
                <a:cs typeface="Times New Roman" panose="02020603050405020304" pitchFamily="18" charset="0"/>
              </a:rPr>
              <a:t>和</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zh-CN" sz="2800" dirty="0" smtClean="0">
                <a:solidFill>
                  <a:srgbClr val="000404"/>
                </a:solidFill>
                <a:latin typeface="Times New Roman" panose="02020603050405020304" pitchFamily="18" charset="0"/>
                <a:cs typeface="Times New Roman" panose="02020603050405020304" pitchFamily="18" charset="0"/>
              </a:rPr>
              <a:t>的函数</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。由于</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AA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zh-CN" altLang="zh-CN" sz="2800" dirty="0" smtClean="0">
                <a:solidFill>
                  <a:srgbClr val="000404"/>
                </a:solidFill>
                <a:latin typeface="Times New Roman" panose="02020603050405020304" pitchFamily="18" charset="0"/>
                <a:cs typeface="Times New Roman" panose="02020603050405020304" pitchFamily="18" charset="0"/>
              </a:rPr>
              <a:t>，故似然函数可更清楚地表示为</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。记</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的极大似然估计为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404"/>
                </a:solidFill>
                <a:latin typeface="Times New Roman" panose="02020603050405020304" pitchFamily="18" charset="0"/>
                <a:cs typeface="Times New Roman" panose="02020603050405020304" pitchFamily="18" charset="0"/>
              </a:rPr>
              <a:t>    其中</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404"/>
                </a:solidFill>
                <a:latin typeface="Times New Roman" pitchFamily="18" charset="0"/>
                <a:cs typeface="Times New Roman" pitchFamily="18" charset="0"/>
              </a:rPr>
              <a:t>由于</a:t>
            </a:r>
            <a:r>
              <a:rPr lang="en-US" altLang="zh-CN" sz="2800" b="1" i="1" dirty="0">
                <a:solidFill>
                  <a:srgbClr val="000404"/>
                </a:solidFill>
                <a:latin typeface="Times New Roman" pitchFamily="18" charset="0"/>
                <a:cs typeface="Times New Roman" pitchFamily="18" charset="0"/>
              </a:rPr>
              <a:t>A</a:t>
            </a:r>
            <a:r>
              <a:rPr lang="zh-CN" altLang="zh-CN" sz="2800" dirty="0">
                <a:solidFill>
                  <a:srgbClr val="000404"/>
                </a:solidFill>
                <a:latin typeface="Times New Roman" pitchFamily="18" charset="0"/>
                <a:cs typeface="Times New Roman" pitchFamily="18" charset="0"/>
              </a:rPr>
              <a:t>的解是不</a:t>
            </a:r>
            <a:r>
              <a:rPr lang="zh-CN" altLang="en-US" sz="2800" dirty="0" smtClean="0">
                <a:solidFill>
                  <a:srgbClr val="000404"/>
                </a:solidFill>
                <a:latin typeface="Times New Roman" pitchFamily="18" charset="0"/>
                <a:cs typeface="Times New Roman" pitchFamily="18" charset="0"/>
              </a:rPr>
              <a:t>唯一</a:t>
            </a:r>
            <a:r>
              <a:rPr lang="zh-CN" altLang="zh-CN" sz="2800" dirty="0" smtClean="0">
                <a:solidFill>
                  <a:srgbClr val="000404"/>
                </a:solidFill>
                <a:latin typeface="Times New Roman" pitchFamily="18" charset="0"/>
                <a:cs typeface="Times New Roman" pitchFamily="18" charset="0"/>
              </a:rPr>
              <a:t>的</a:t>
            </a:r>
            <a:r>
              <a:rPr lang="zh-CN" altLang="zh-CN" sz="2800" dirty="0">
                <a:solidFill>
                  <a:srgbClr val="000404"/>
                </a:solidFill>
                <a:latin typeface="Times New Roman" pitchFamily="18" charset="0"/>
                <a:cs typeface="Times New Roman" pitchFamily="18" charset="0"/>
              </a:rPr>
              <a:t>，故为了得到</a:t>
            </a:r>
            <a:r>
              <a:rPr lang="zh-CN" altLang="en-US" sz="2800" dirty="0">
                <a:solidFill>
                  <a:srgbClr val="000404"/>
                </a:solidFill>
                <a:latin typeface="Times New Roman" pitchFamily="18" charset="0"/>
                <a:cs typeface="Times New Roman" pitchFamily="18" charset="0"/>
              </a:rPr>
              <a:t>唯一</a:t>
            </a:r>
            <a:r>
              <a:rPr lang="zh-CN" altLang="zh-CN" sz="2800" dirty="0">
                <a:solidFill>
                  <a:srgbClr val="000404"/>
                </a:solidFill>
                <a:latin typeface="Times New Roman" pitchFamily="18" charset="0"/>
                <a:cs typeface="Times New Roman" pitchFamily="18" charset="0"/>
              </a:rPr>
              <a:t>解，可附加计算上方便的</a:t>
            </a:r>
            <a:r>
              <a:rPr lang="zh-CN" altLang="en-US" sz="2800" dirty="0">
                <a:solidFill>
                  <a:srgbClr val="000404"/>
                </a:solidFill>
                <a:latin typeface="Times New Roman" pitchFamily="18" charset="0"/>
                <a:cs typeface="Times New Roman" pitchFamily="18" charset="0"/>
              </a:rPr>
              <a:t>唯一</a:t>
            </a:r>
            <a:r>
              <a:rPr lang="zh-CN" altLang="zh-CN" sz="2800" dirty="0">
                <a:solidFill>
                  <a:srgbClr val="000404"/>
                </a:solidFill>
                <a:latin typeface="Times New Roman" pitchFamily="18" charset="0"/>
                <a:cs typeface="Times New Roman" pitchFamily="18" charset="0"/>
              </a:rPr>
              <a:t>性条件：</a:t>
            </a:r>
          </a:p>
          <a:p>
            <a:pPr algn="ctr">
              <a:buNone/>
              <a:defRPr/>
            </a:pPr>
            <a:r>
              <a:rPr lang="en-US" altLang="zh-CN" sz="2800" b="1" i="1" dirty="0">
                <a:solidFill>
                  <a:srgbClr val="000404"/>
                </a:solidFill>
                <a:latin typeface="Times New Roman" pitchFamily="18" charset="0"/>
                <a:cs typeface="Times New Roman" pitchFamily="18" charset="0"/>
              </a:rPr>
              <a:t>A</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D</a:t>
            </a:r>
            <a:r>
              <a:rPr lang="en-US" altLang="zh-CN" sz="2800" baseline="30000" dirty="0">
                <a:solidFill>
                  <a:srgbClr val="000404"/>
                </a:solidFill>
                <a:latin typeface="Times New Roman" pitchFamily="18" charset="0"/>
                <a:cs typeface="Times New Roman" pitchFamily="18" charset="0"/>
              </a:rPr>
              <a:t>−1</a:t>
            </a:r>
            <a:r>
              <a:rPr lang="en-US" altLang="zh-CN" sz="2800" b="1" i="1" dirty="0">
                <a:solidFill>
                  <a:srgbClr val="000404"/>
                </a:solidFill>
                <a:latin typeface="Times New Roman" pitchFamily="18" charset="0"/>
                <a:cs typeface="Times New Roman" pitchFamily="18" charset="0"/>
              </a:rPr>
              <a:t>A</a:t>
            </a:r>
            <a:r>
              <a:rPr lang="zh-CN" altLang="zh-CN" sz="2800" dirty="0">
                <a:solidFill>
                  <a:srgbClr val="000404"/>
                </a:solidFill>
                <a:latin typeface="Times New Roman" pitchFamily="18" charset="0"/>
                <a:cs typeface="Times New Roman" pitchFamily="18" charset="0"/>
              </a:rPr>
              <a:t>是对角矩阵</a:t>
            </a:r>
            <a:endParaRPr lang="en-US" altLang="zh-CN" sz="2800" dirty="0">
              <a:solidFill>
                <a:srgbClr val="000404"/>
              </a:solidFill>
              <a:latin typeface="Times New Roman" pitchFamily="18" charset="0"/>
              <a:cs typeface="Times New Roman"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2530" name="Object 6"/>
          <p:cNvGraphicFramePr>
            <a:graphicFrameLocks noChangeAspect="1"/>
          </p:cNvGraphicFramePr>
          <p:nvPr>
            <p:extLst/>
          </p:nvPr>
        </p:nvGraphicFramePr>
        <p:xfrm>
          <a:off x="1547664" y="3332956"/>
          <a:ext cx="1054100" cy="495300"/>
        </p:xfrm>
        <a:graphic>
          <a:graphicData uri="http://schemas.openxmlformats.org/presentationml/2006/ole">
            <mc:AlternateContent xmlns:mc="http://schemas.openxmlformats.org/markup-compatibility/2006">
              <mc:Choice xmlns:v="urn:schemas-microsoft-com:vml" Requires="v">
                <p:oleObj spid="_x0000_s55361" name="Equation" r:id="rId3" imgW="1054080" imgH="495000" progId="Equation.DSMT4">
                  <p:embed/>
                </p:oleObj>
              </mc:Choice>
              <mc:Fallback>
                <p:oleObj name="Equation" r:id="rId3" imgW="105408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332956"/>
                        <a:ext cx="1054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7"/>
          <p:cNvGraphicFramePr>
            <a:graphicFrameLocks noChangeAspect="1"/>
          </p:cNvGraphicFramePr>
          <p:nvPr>
            <p:extLst/>
          </p:nvPr>
        </p:nvGraphicFramePr>
        <p:xfrm>
          <a:off x="2555875" y="3789040"/>
          <a:ext cx="4127500" cy="533400"/>
        </p:xfrm>
        <a:graphic>
          <a:graphicData uri="http://schemas.openxmlformats.org/presentationml/2006/ole">
            <mc:AlternateContent xmlns:mc="http://schemas.openxmlformats.org/markup-compatibility/2006">
              <mc:Choice xmlns:v="urn:schemas-microsoft-com:vml" Requires="v">
                <p:oleObj spid="_x0000_s55362" name="Equation" r:id="rId5" imgW="4127400" imgH="533160" progId="Equation.DSMT4">
                  <p:embed/>
                </p:oleObj>
              </mc:Choice>
              <mc:Fallback>
                <p:oleObj name="Equation" r:id="rId5" imgW="4127400" imgH="533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789040"/>
                        <a:ext cx="4127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38</a:t>
            </a:fld>
            <a:endParaRPr lang="en-US" altLang="zh-CN"/>
          </a:p>
        </p:txBody>
      </p:sp>
      <p:graphicFrame>
        <p:nvGraphicFramePr>
          <p:cNvPr id="8" name="Object 8"/>
          <p:cNvGraphicFramePr>
            <a:graphicFrameLocks noChangeAspect="1"/>
          </p:cNvGraphicFramePr>
          <p:nvPr>
            <p:extLst/>
          </p:nvPr>
        </p:nvGraphicFramePr>
        <p:xfrm>
          <a:off x="1403648" y="4365104"/>
          <a:ext cx="863600" cy="406400"/>
        </p:xfrm>
        <a:graphic>
          <a:graphicData uri="http://schemas.openxmlformats.org/presentationml/2006/ole">
            <mc:AlternateContent xmlns:mc="http://schemas.openxmlformats.org/markup-compatibility/2006">
              <mc:Choice xmlns:v="urn:schemas-microsoft-com:vml" Requires="v">
                <p:oleObj spid="_x0000_s55363" name="Equation" r:id="rId7" imgW="863280" imgH="406080" progId="Equation.DSMT4">
                  <p:embed/>
                </p:oleObj>
              </mc:Choice>
              <mc:Fallback>
                <p:oleObj name="Equation" r:id="rId7" imgW="86328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365104"/>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85407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24591" name="Rectangle 3"/>
          <p:cNvSpPr>
            <a:spLocks noGrp="1" noRot="1" noChangeArrowheads="1"/>
          </p:cNvSpPr>
          <p:nvPr>
            <p:ph type="body" idx="1"/>
          </p:nvPr>
        </p:nvSpPr>
        <p:spPr>
          <a:xfrm>
            <a:off x="301625" y="609600"/>
            <a:ext cx="8540750" cy="5489575"/>
          </a:xfrm>
        </p:spPr>
        <p:txBody>
          <a:bodyPr/>
          <a:lstStyle/>
          <a:p>
            <a:pPr eaLnBrk="1" hangingPunct="1"/>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8.3.3   </a:t>
            </a:r>
            <a:r>
              <a:rPr lang="zh-CN" altLang="zh-CN" sz="2800" dirty="0">
                <a:solidFill>
                  <a:srgbClr val="000404"/>
                </a:solidFill>
                <a:latin typeface="Times New Roman" pitchFamily="18" charset="0"/>
                <a:cs typeface="Times New Roman" pitchFamily="18" charset="0"/>
              </a:rPr>
              <a:t>在例</a:t>
            </a:r>
            <a:r>
              <a:rPr lang="en-US" altLang="zh-CN" sz="2800" dirty="0">
                <a:solidFill>
                  <a:srgbClr val="000404"/>
                </a:solidFill>
                <a:latin typeface="Times New Roman" pitchFamily="18" charset="0"/>
                <a:cs typeface="Times New Roman" pitchFamily="18" charset="0"/>
              </a:rPr>
              <a:t>7.3.2</a:t>
            </a:r>
            <a:r>
              <a:rPr lang="zh-CN" altLang="zh-CN" sz="2800" dirty="0">
                <a:solidFill>
                  <a:srgbClr val="000404"/>
                </a:solidFill>
                <a:latin typeface="Times New Roman" pitchFamily="18" charset="0"/>
                <a:cs typeface="Times New Roman" pitchFamily="18" charset="0"/>
              </a:rPr>
              <a:t>中，取</a:t>
            </a:r>
            <a:r>
              <a:rPr lang="en-US" altLang="zh-CN" sz="2800" i="1" dirty="0">
                <a:solidFill>
                  <a:srgbClr val="000404"/>
                </a:solidFill>
                <a:latin typeface="Times New Roman" pitchFamily="18" charset="0"/>
                <a:cs typeface="Times New Roman" pitchFamily="18" charset="0"/>
              </a:rPr>
              <a:t>m</a:t>
            </a:r>
            <a:r>
              <a:rPr lang="en-US" altLang="zh-CN" sz="2800" dirty="0">
                <a:solidFill>
                  <a:srgbClr val="000404"/>
                </a:solidFill>
                <a:latin typeface="Times New Roman" pitchFamily="18" charset="0"/>
                <a:cs typeface="Times New Roman" pitchFamily="18" charset="0"/>
              </a:rPr>
              <a:t>=2</a:t>
            </a:r>
            <a:r>
              <a:rPr lang="zh-CN" altLang="zh-CN" sz="2800" dirty="0">
                <a:solidFill>
                  <a:srgbClr val="000404"/>
                </a:solidFill>
                <a:latin typeface="Times New Roman" pitchFamily="18" charset="0"/>
                <a:cs typeface="Times New Roman" pitchFamily="18" charset="0"/>
              </a:rPr>
              <a:t>，极大似然法的计算结果列于表</a:t>
            </a:r>
            <a:r>
              <a:rPr lang="en-US" altLang="zh-CN" sz="2800" dirty="0">
                <a:solidFill>
                  <a:srgbClr val="000404"/>
                </a:solidFill>
                <a:latin typeface="Times New Roman" pitchFamily="18" charset="0"/>
                <a:cs typeface="Times New Roman" pitchFamily="18" charset="0"/>
              </a:rPr>
              <a:t>8.3.3</a:t>
            </a:r>
            <a:r>
              <a:rPr lang="zh-CN" altLang="zh-CN" sz="2800" dirty="0">
                <a:solidFill>
                  <a:srgbClr val="000404"/>
                </a:solidFill>
                <a:latin typeface="Times New Roman" pitchFamily="18" charset="0"/>
                <a:cs typeface="Times New Roman" pitchFamily="18" charset="0"/>
              </a:rPr>
              <a:t>。</a:t>
            </a:r>
            <a:r>
              <a:rPr lang="en-US" altLang="zh-CN" sz="2800" dirty="0">
                <a:solidFill>
                  <a:srgbClr val="000404"/>
                </a:solidFill>
                <a:latin typeface="Times New Roman" pitchFamily="18" charset="0"/>
                <a:cs typeface="Times New Roman" pitchFamily="18" charset="0"/>
              </a:rPr>
              <a:t>    </a:t>
            </a:r>
            <a:r>
              <a:rPr lang="zh-CN" altLang="zh-CN" sz="2800" dirty="0">
                <a:solidFill>
                  <a:srgbClr val="000404"/>
                </a:solidFill>
                <a:latin typeface="Times New Roman" pitchFamily="18" charset="0"/>
                <a:cs typeface="Times New Roman" pitchFamily="18" charset="0"/>
              </a:rPr>
              <a:t>的初始估计值与例</a:t>
            </a:r>
            <a:r>
              <a:rPr lang="en-US" altLang="zh-CN" sz="2800" dirty="0">
                <a:solidFill>
                  <a:srgbClr val="000404"/>
                </a:solidFill>
                <a:latin typeface="Times New Roman" pitchFamily="18" charset="0"/>
                <a:cs typeface="Times New Roman" pitchFamily="18" charset="0"/>
              </a:rPr>
              <a:t>8.3.2</a:t>
            </a:r>
            <a:r>
              <a:rPr lang="zh-CN" altLang="zh-CN" sz="2800" dirty="0">
                <a:solidFill>
                  <a:srgbClr val="000404"/>
                </a:solidFill>
                <a:latin typeface="Times New Roman" pitchFamily="18" charset="0"/>
                <a:cs typeface="Times New Roman" pitchFamily="18" charset="0"/>
              </a:rPr>
              <a:t>相同。</a:t>
            </a:r>
            <a:endParaRPr lang="zh-CN" altLang="en-US" sz="2800" dirty="0">
              <a:solidFill>
                <a:srgbClr val="000404"/>
              </a:solidFill>
              <a:latin typeface="Times New Roman" pitchFamily="18" charset="0"/>
              <a:cs typeface="Times New Roman" pitchFamily="18" charset="0"/>
            </a:endParaRPr>
          </a:p>
          <a:p>
            <a:pPr eaLnBrk="1" hangingPunct="1"/>
            <a:endParaRPr lang="zh-CN" altLang="zh-CN" sz="2800" dirty="0" smtClean="0"/>
          </a:p>
        </p:txBody>
      </p:sp>
      <p:sp>
        <p:nvSpPr>
          <p:cNvPr id="24592" name="Rectangle 5"/>
          <p:cNvSpPr>
            <a:spLocks noChangeArrowheads="1"/>
          </p:cNvSpPr>
          <p:nvPr/>
        </p:nvSpPr>
        <p:spPr bwMode="auto">
          <a:xfrm>
            <a:off x="293985" y="1606550"/>
            <a:ext cx="571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8.3.3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时的极大似然解</a:t>
            </a:r>
          </a:p>
        </p:txBody>
      </p:sp>
      <p:graphicFrame>
        <p:nvGraphicFramePr>
          <p:cNvPr id="6" name="表格 5"/>
          <p:cNvGraphicFramePr>
            <a:graphicFrameLocks noGrp="1"/>
          </p:cNvGraphicFramePr>
          <p:nvPr>
            <p:extLst/>
          </p:nvPr>
        </p:nvGraphicFramePr>
        <p:xfrm>
          <a:off x="323842" y="2111376"/>
          <a:ext cx="8496300" cy="4068003"/>
        </p:xfrm>
        <a:graphic>
          <a:graphicData uri="http://schemas.openxmlformats.org/drawingml/2006/table">
            <a:tbl>
              <a:tblPr/>
              <a:tblGrid>
                <a:gridCol w="2952006">
                  <a:extLst>
                    <a:ext uri="{9D8B030D-6E8A-4147-A177-3AD203B41FA5}">
                      <a16:colId xmlns:a16="http://schemas.microsoft.com/office/drawing/2014/main" val="20000"/>
                    </a:ext>
                  </a:extLst>
                </a:gridCol>
                <a:gridCol w="1717560">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512772">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0" dirty="0">
                          <a:solidFill>
                            <a:srgbClr val="000404"/>
                          </a:solidFill>
                          <a:latin typeface="Times New Roman" pitchFamily="18" charset="0"/>
                          <a:ea typeface="宋体"/>
                          <a:cs typeface="Times New Roman" pitchFamily="18" charset="0"/>
                        </a:rPr>
                        <a:t>因子载荷</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800" kern="0">
                          <a:solidFill>
                            <a:srgbClr val="000404"/>
                          </a:solidFill>
                          <a:latin typeface="Times New Roman" pitchFamily="18" charset="0"/>
                          <a:ea typeface="宋体"/>
                          <a:cs typeface="Times New Roman" pitchFamily="18" charset="0"/>
                        </a:rPr>
                        <a:t>共性方差</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512772">
                <a:tc vMerge="1">
                  <a:txBody>
                    <a:bodyPr/>
                    <a:lstStyle/>
                    <a:p>
                      <a:endParaRPr lang="zh-CN" altLang="en-US"/>
                    </a:p>
                  </a:txBody>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1</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2</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a:ea typeface="宋体"/>
                          <a:cs typeface="Courier New"/>
                        </a:rPr>
                        <a:t>0.731</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a:ea typeface="宋体"/>
                          <a:cs typeface="Courier New"/>
                        </a:rPr>
                        <a:t>−0.620</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a:ea typeface="宋体"/>
                          <a:cs typeface="Courier New"/>
                        </a:rPr>
                        <a:t>0.919</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0.792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−0.545</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0.924</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0.855</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−0.343</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0.849</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0.916</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−0.161</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0.865</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0.958</a:t>
                      </a:r>
                      <a:endParaRPr lang="zh-CN" sz="18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−0.026</a:t>
                      </a:r>
                      <a:endParaRPr lang="zh-CN" sz="18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Times New Roman"/>
                        </a:rPr>
                        <a:t>0.918</a:t>
                      </a:r>
                      <a:endParaRPr lang="zh-CN" sz="18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0.972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0.144</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0.966</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0.981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smtClean="0">
                          <a:solidFill>
                            <a:srgbClr val="000404"/>
                          </a:solidFill>
                          <a:latin typeface="Times New Roman"/>
                          <a:ea typeface="宋体"/>
                          <a:cs typeface="Courier New"/>
                        </a:rPr>
                        <a:t>0.143</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0.982</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0.923</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solidFill>
                            <a:srgbClr val="000404"/>
                          </a:solidFill>
                          <a:latin typeface="Times New Roman"/>
                          <a:ea typeface="宋体"/>
                          <a:cs typeface="Courier New"/>
                        </a:rPr>
                        <a:t>0.249</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a:ea typeface="宋体"/>
                          <a:cs typeface="Courier New"/>
                        </a:rPr>
                        <a:t>0.914</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18091">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0.801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0.917</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4581" name="Object 5"/>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56532"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4227483919"/>
              </p:ext>
            </p:extLst>
          </p:nvPr>
        </p:nvGraphicFramePr>
        <p:xfrm>
          <a:off x="407024" y="3126829"/>
          <a:ext cx="203200" cy="304800"/>
        </p:xfrm>
        <a:graphic>
          <a:graphicData uri="http://schemas.openxmlformats.org/presentationml/2006/ole">
            <mc:AlternateContent xmlns:mc="http://schemas.openxmlformats.org/markup-compatibility/2006">
              <mc:Choice xmlns:v="urn:schemas-microsoft-com:vml" Requires="v">
                <p:oleObj spid="_x0000_s56533"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24" y="3126829"/>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823650508"/>
              </p:ext>
            </p:extLst>
          </p:nvPr>
        </p:nvGraphicFramePr>
        <p:xfrm>
          <a:off x="409944" y="3442396"/>
          <a:ext cx="203200" cy="304800"/>
        </p:xfrm>
        <a:graphic>
          <a:graphicData uri="http://schemas.openxmlformats.org/presentationml/2006/ole">
            <mc:AlternateContent xmlns:mc="http://schemas.openxmlformats.org/markup-compatibility/2006">
              <mc:Choice xmlns:v="urn:schemas-microsoft-com:vml" Requires="v">
                <p:oleObj spid="_x0000_s56534"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944" y="34423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2799788295"/>
              </p:ext>
            </p:extLst>
          </p:nvPr>
        </p:nvGraphicFramePr>
        <p:xfrm>
          <a:off x="412728" y="3747910"/>
          <a:ext cx="203200" cy="304800"/>
        </p:xfrm>
        <a:graphic>
          <a:graphicData uri="http://schemas.openxmlformats.org/presentationml/2006/ole">
            <mc:AlternateContent xmlns:mc="http://schemas.openxmlformats.org/markup-compatibility/2006">
              <mc:Choice xmlns:v="urn:schemas-microsoft-com:vml" Requires="v">
                <p:oleObj spid="_x0000_s56535"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28" y="374791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ChangeAspect="1"/>
          </p:cNvGraphicFramePr>
          <p:nvPr>
            <p:extLst>
              <p:ext uri="{D42A27DB-BD31-4B8C-83A1-F6EECF244321}">
                <p14:modId xmlns:p14="http://schemas.microsoft.com/office/powerpoint/2010/main" val="1838149997"/>
              </p:ext>
            </p:extLst>
          </p:nvPr>
        </p:nvGraphicFramePr>
        <p:xfrm>
          <a:off x="407024" y="4074958"/>
          <a:ext cx="203200" cy="304800"/>
        </p:xfrm>
        <a:graphic>
          <a:graphicData uri="http://schemas.openxmlformats.org/presentationml/2006/ole">
            <mc:AlternateContent xmlns:mc="http://schemas.openxmlformats.org/markup-compatibility/2006">
              <mc:Choice xmlns:v="urn:schemas-microsoft-com:vml" Requires="v">
                <p:oleObj spid="_x0000_s56536"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024" y="407495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extLst>
              <p:ext uri="{D42A27DB-BD31-4B8C-83A1-F6EECF244321}">
                <p14:modId xmlns:p14="http://schemas.microsoft.com/office/powerpoint/2010/main" val="2000703752"/>
              </p:ext>
            </p:extLst>
          </p:nvPr>
        </p:nvGraphicFramePr>
        <p:xfrm>
          <a:off x="407024" y="4365104"/>
          <a:ext cx="203200" cy="304800"/>
        </p:xfrm>
        <a:graphic>
          <a:graphicData uri="http://schemas.openxmlformats.org/presentationml/2006/ole">
            <mc:AlternateContent xmlns:mc="http://schemas.openxmlformats.org/markup-compatibility/2006">
              <mc:Choice xmlns:v="urn:schemas-microsoft-com:vml" Requires="v">
                <p:oleObj spid="_x0000_s56537"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024" y="436510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extLst>
              <p:ext uri="{D42A27DB-BD31-4B8C-83A1-F6EECF244321}">
                <p14:modId xmlns:p14="http://schemas.microsoft.com/office/powerpoint/2010/main" val="1959031340"/>
              </p:ext>
            </p:extLst>
          </p:nvPr>
        </p:nvGraphicFramePr>
        <p:xfrm>
          <a:off x="407024" y="4720751"/>
          <a:ext cx="203200" cy="304800"/>
        </p:xfrm>
        <a:graphic>
          <a:graphicData uri="http://schemas.openxmlformats.org/presentationml/2006/ole">
            <mc:AlternateContent xmlns:mc="http://schemas.openxmlformats.org/markup-compatibility/2006">
              <mc:Choice xmlns:v="urn:schemas-microsoft-com:vml" Requires="v">
                <p:oleObj spid="_x0000_s56538"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024" y="4720751"/>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12"/>
          <p:cNvGraphicFramePr>
            <a:graphicFrameLocks noChangeAspect="1"/>
          </p:cNvGraphicFramePr>
          <p:nvPr>
            <p:extLst>
              <p:ext uri="{D42A27DB-BD31-4B8C-83A1-F6EECF244321}">
                <p14:modId xmlns:p14="http://schemas.microsoft.com/office/powerpoint/2010/main" val="1543740954"/>
              </p:ext>
            </p:extLst>
          </p:nvPr>
        </p:nvGraphicFramePr>
        <p:xfrm>
          <a:off x="408744" y="5019201"/>
          <a:ext cx="203200" cy="304800"/>
        </p:xfrm>
        <a:graphic>
          <a:graphicData uri="http://schemas.openxmlformats.org/presentationml/2006/ole">
            <mc:AlternateContent xmlns:mc="http://schemas.openxmlformats.org/markup-compatibility/2006">
              <mc:Choice xmlns:v="urn:schemas-microsoft-com:vml" Requires="v">
                <p:oleObj spid="_x0000_s56539"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744" y="5019201"/>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p:cNvGraphicFramePr>
            <a:graphicFrameLocks noChangeAspect="1"/>
          </p:cNvGraphicFramePr>
          <p:nvPr>
            <p:extLst>
              <p:ext uri="{D42A27DB-BD31-4B8C-83A1-F6EECF244321}">
                <p14:modId xmlns:p14="http://schemas.microsoft.com/office/powerpoint/2010/main" val="2909113978"/>
              </p:ext>
            </p:extLst>
          </p:nvPr>
        </p:nvGraphicFramePr>
        <p:xfrm>
          <a:off x="407024" y="5331595"/>
          <a:ext cx="203200" cy="304800"/>
        </p:xfrm>
        <a:graphic>
          <a:graphicData uri="http://schemas.openxmlformats.org/presentationml/2006/ole">
            <mc:AlternateContent xmlns:mc="http://schemas.openxmlformats.org/markup-compatibility/2006">
              <mc:Choice xmlns:v="urn:schemas-microsoft-com:vml" Requires="v">
                <p:oleObj spid="_x0000_s56540"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024" y="533159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39</a:t>
            </a:fld>
            <a:endParaRPr lang="en-US" altLang="zh-CN"/>
          </a:p>
        </p:txBody>
      </p:sp>
      <p:graphicFrame>
        <p:nvGraphicFramePr>
          <p:cNvPr id="17" name="Object 4"/>
          <p:cNvGraphicFramePr>
            <a:graphicFrameLocks noChangeAspect="1"/>
          </p:cNvGraphicFramePr>
          <p:nvPr>
            <p:extLst/>
          </p:nvPr>
        </p:nvGraphicFramePr>
        <p:xfrm>
          <a:off x="3220988" y="1086892"/>
          <a:ext cx="342900" cy="469900"/>
        </p:xfrm>
        <a:graphic>
          <a:graphicData uri="http://schemas.openxmlformats.org/presentationml/2006/ole">
            <mc:AlternateContent xmlns:mc="http://schemas.openxmlformats.org/markup-compatibility/2006">
              <mc:Choice xmlns:v="urn:schemas-microsoft-com:vml" Requires="v">
                <p:oleObj spid="_x0000_s56541" name="Equation" r:id="rId21" imgW="342720" imgH="469800" progId="Equation.DSMT4">
                  <p:embed/>
                </p:oleObj>
              </mc:Choice>
              <mc:Fallback>
                <p:oleObj name="Equation" r:id="rId21" imgW="342720" imgH="469800" progId="Equation.DSMT4">
                  <p:embed/>
                  <p:pic>
                    <p:nvPicPr>
                      <p:cNvPr id="0" name=""/>
                      <p:cNvPicPr>
                        <a:picLocks noChangeAspect="1" noChangeArrowheads="1"/>
                      </p:cNvPicPr>
                      <p:nvPr/>
                    </p:nvPicPr>
                    <p:blipFill>
                      <a:blip r:embed="rId22"/>
                      <a:srcRect/>
                      <a:stretch>
                        <a:fillRect/>
                      </a:stretch>
                    </p:blipFill>
                    <p:spPr bwMode="auto">
                      <a:xfrm>
                        <a:off x="3220988" y="1086892"/>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32636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p:txBody>
          <a:bodyPr/>
          <a:lstStyle/>
          <a:p>
            <a:endParaRPr lang="zh-CN" altLang="en-US" smtClean="0"/>
          </a:p>
        </p:txBody>
      </p:sp>
      <p:sp>
        <p:nvSpPr>
          <p:cNvPr id="1031" name="内容占位符 2"/>
          <p:cNvSpPr>
            <a:spLocks noGrp="1"/>
          </p:cNvSpPr>
          <p:nvPr>
            <p:ph idx="1"/>
          </p:nvPr>
        </p:nvSpPr>
        <p:spPr/>
        <p:txBody>
          <a:bodyPr/>
          <a:lstStyle/>
          <a:p>
            <a:endParaRPr lang="zh-CN" altLang="en-US" smtClean="0"/>
          </a:p>
        </p:txBody>
      </p:sp>
      <p:graphicFrame>
        <p:nvGraphicFramePr>
          <p:cNvPr id="1026" name="Object 11"/>
          <p:cNvGraphicFramePr>
            <a:graphicFrameLocks noChangeAspect="1"/>
          </p:cNvGraphicFramePr>
          <p:nvPr/>
        </p:nvGraphicFramePr>
        <p:xfrm>
          <a:off x="1908175" y="3933825"/>
          <a:ext cx="5511800" cy="1993900"/>
        </p:xfrm>
        <a:graphic>
          <a:graphicData uri="http://schemas.openxmlformats.org/presentationml/2006/ole">
            <mc:AlternateContent xmlns:mc="http://schemas.openxmlformats.org/markup-compatibility/2006">
              <mc:Choice xmlns:v="urn:schemas-microsoft-com:vml" Requires="v">
                <p:oleObj spid="_x0000_s72718" name="Equation" r:id="rId3" imgW="5511600" imgH="1993680" progId="Equation.DSMT4">
                  <p:embed/>
                </p:oleObj>
              </mc:Choice>
              <mc:Fallback>
                <p:oleObj name="Equation" r:id="rId3" imgW="5511600" imgH="1993680" progId="Equation.DSMT4">
                  <p:embed/>
                  <p:pic>
                    <p:nvPicPr>
                      <p:cNvPr id="102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933825"/>
                        <a:ext cx="55118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692275" y="549275"/>
          <a:ext cx="5930900" cy="469900"/>
        </p:xfrm>
        <a:graphic>
          <a:graphicData uri="http://schemas.openxmlformats.org/presentationml/2006/ole">
            <mc:AlternateContent xmlns:mc="http://schemas.openxmlformats.org/markup-compatibility/2006">
              <mc:Choice xmlns:v="urn:schemas-microsoft-com:vml" Requires="v">
                <p:oleObj spid="_x0000_s72719" name="Equation" r:id="rId5" imgW="5930640" imgH="469800" progId="Equation.DSMT4">
                  <p:embed/>
                </p:oleObj>
              </mc:Choice>
              <mc:Fallback>
                <p:oleObj name="Equation" r:id="rId5" imgW="5930640" imgH="469800" progId="Equation.DSMT4">
                  <p:embed/>
                  <p:pic>
                    <p:nvPicPr>
                      <p:cNvPr id="102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9275"/>
                        <a:ext cx="5930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1835150" y="3284538"/>
          <a:ext cx="5511800" cy="469900"/>
        </p:xfrm>
        <a:graphic>
          <a:graphicData uri="http://schemas.openxmlformats.org/presentationml/2006/ole">
            <mc:AlternateContent xmlns:mc="http://schemas.openxmlformats.org/markup-compatibility/2006">
              <mc:Choice xmlns:v="urn:schemas-microsoft-com:vml" Requires="v">
                <p:oleObj spid="_x0000_s72720" name="Equation" r:id="rId7" imgW="5511600" imgH="469800" progId="Equation.DSMT4">
                  <p:embed/>
                </p:oleObj>
              </mc:Choice>
              <mc:Fallback>
                <p:oleObj name="Equation" r:id="rId7" imgW="5511600" imgH="469800" progId="Equation.DSMT4">
                  <p:embed/>
                  <p:pic>
                    <p:nvPicPr>
                      <p:cNvPr id="10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84538"/>
                        <a:ext cx="5511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a:t>
            </a:fld>
            <a:endParaRPr lang="en-US" altLang="zh-CN"/>
          </a:p>
        </p:txBody>
      </p:sp>
      <p:graphicFrame>
        <p:nvGraphicFramePr>
          <p:cNvPr id="10" name="Object 8"/>
          <p:cNvGraphicFramePr>
            <a:graphicFrameLocks noChangeAspect="1"/>
          </p:cNvGraphicFramePr>
          <p:nvPr>
            <p:extLst/>
          </p:nvPr>
        </p:nvGraphicFramePr>
        <p:xfrm>
          <a:off x="2222500" y="1068320"/>
          <a:ext cx="4699000" cy="2019300"/>
        </p:xfrm>
        <a:graphic>
          <a:graphicData uri="http://schemas.openxmlformats.org/presentationml/2006/ole">
            <mc:AlternateContent xmlns:mc="http://schemas.openxmlformats.org/markup-compatibility/2006">
              <mc:Choice xmlns:v="urn:schemas-microsoft-com:vml" Requires="v">
                <p:oleObj spid="_x0000_s72721" name="Equation" r:id="rId9" imgW="4698720" imgH="2019240" progId="Equation.DSMT4">
                  <p:embed/>
                </p:oleObj>
              </mc:Choice>
              <mc:Fallback>
                <p:oleObj name="Equation" r:id="rId9" imgW="4698720" imgH="2019240" progId="Equation.DSMT4">
                  <p:embed/>
                  <p:pic>
                    <p:nvPicPr>
                      <p:cNvPr id="10" name="Object 8"/>
                      <p:cNvPicPr>
                        <a:picLocks noChangeAspect="1" noChangeArrowheads="1"/>
                      </p:cNvPicPr>
                      <p:nvPr/>
                    </p:nvPicPr>
                    <p:blipFill>
                      <a:blip r:embed="rId10"/>
                      <a:srcRect/>
                      <a:stretch>
                        <a:fillRect/>
                      </a:stretch>
                    </p:blipFill>
                    <p:spPr bwMode="auto">
                      <a:xfrm>
                        <a:off x="2222500" y="1068320"/>
                        <a:ext cx="46990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21922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40</a:t>
            </a:fld>
            <a:endParaRPr lang="en-US" altLang="zh-CN"/>
          </a:p>
        </p:txBody>
      </p:sp>
      <p:pic>
        <p:nvPicPr>
          <p:cNvPr id="5" name="图片 4"/>
          <p:cNvPicPr>
            <a:picLocks noChangeAspect="1"/>
          </p:cNvPicPr>
          <p:nvPr/>
        </p:nvPicPr>
        <p:blipFill>
          <a:blip r:embed="rId2"/>
          <a:stretch>
            <a:fillRect/>
          </a:stretch>
        </p:blipFill>
        <p:spPr>
          <a:xfrm>
            <a:off x="3059832" y="576946"/>
            <a:ext cx="3096344" cy="5660366"/>
          </a:xfrm>
          <a:prstGeom prst="rect">
            <a:avLst/>
          </a:prstGeom>
        </p:spPr>
      </p:pic>
    </p:spTree>
    <p:extLst>
      <p:ext uri="{BB962C8B-B14F-4D97-AF65-F5344CB8AC3E}">
        <p14:creationId xmlns:p14="http://schemas.microsoft.com/office/powerpoint/2010/main" val="4423572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01625" y="609600"/>
            <a:ext cx="8540750" cy="1019199"/>
          </a:xfrm>
        </p:spPr>
        <p:txBody>
          <a:bodyPr/>
          <a:lstStyle/>
          <a:p>
            <a:r>
              <a:rPr lang="en-US" altLang="zh-CN" sz="4000" dirty="0" smtClean="0"/>
              <a:t>§8.4  </a:t>
            </a:r>
            <a:r>
              <a:rPr lang="zh-CN" altLang="en-US" sz="4000" dirty="0" smtClean="0"/>
              <a:t>因子旋转</a:t>
            </a:r>
          </a:p>
        </p:txBody>
      </p:sp>
      <p:sp>
        <p:nvSpPr>
          <p:cNvPr id="49155" name="内容占位符 2"/>
          <p:cNvSpPr>
            <a:spLocks noGrp="1"/>
          </p:cNvSpPr>
          <p:nvPr>
            <p:ph idx="1"/>
          </p:nvPr>
        </p:nvSpPr>
        <p:spPr>
          <a:xfrm>
            <a:off x="301625" y="1628800"/>
            <a:ext cx="8540750" cy="4470375"/>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因子的解释带有一定的主观性，我们常常通过旋转因子的方法来减少这种主观性且使之更易解释</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因子是否易于解释，很大程度上取决于因子载荷矩阵</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的元素结构。假设</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出发求得的，</a:t>
            </a:r>
            <a:r>
              <a:rPr lang="zh-CN" altLang="zh-CN" sz="2400" dirty="0" smtClean="0">
                <a:solidFill>
                  <a:srgbClr val="000000"/>
                </a:solidFill>
                <a:latin typeface="Times New Roman" panose="02020603050405020304" pitchFamily="18" charset="0"/>
                <a:cs typeface="Times New Roman" panose="02020603050405020304" pitchFamily="18" charset="0"/>
              </a:rPr>
              <a:t>则有</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的所有元素都接近</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，则模型的因子就易于解释。这时可</a:t>
            </a:r>
            <a:r>
              <a:rPr lang="zh-CN" altLang="zh-CN"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分成</a:t>
            </a:r>
            <a:r>
              <a:rPr lang="en-US" altLang="zh-CN" sz="2400" i="1"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个部分</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分别</a:t>
            </a:r>
            <a:r>
              <a:rPr lang="zh-CN" altLang="zh-CN" sz="2400" dirty="0" smtClean="0">
                <a:solidFill>
                  <a:srgbClr val="000000"/>
                </a:solidFill>
                <a:latin typeface="Times New Roman" panose="02020603050405020304" pitchFamily="18" charset="0"/>
                <a:cs typeface="Times New Roman" panose="02020603050405020304" pitchFamily="18" charset="0"/>
              </a:rPr>
              <a:t>对应</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f</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，这是一种使因子解释大为简化的理想情形，称之为</a:t>
            </a:r>
            <a:r>
              <a:rPr lang="zh-CN" altLang="zh-CN" sz="2400" dirty="0">
                <a:solidFill>
                  <a:schemeClr val="accent6"/>
                </a:solidFill>
                <a:latin typeface="Times New Roman" panose="02020603050405020304" pitchFamily="18" charset="0"/>
                <a:cs typeface="Times New Roman" panose="02020603050405020304" pitchFamily="18" charset="0"/>
              </a:rPr>
              <a:t>简单结构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反之</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的元素多数居中，不大不小，则对模型的因子往往就不易作出解释，此时应考虑进行因子旋转，使得旋转之后的载荷矩阵在每一列上元素的绝对值尽量地大小拉开，也就是尽可能多地使其中的一些元素接近于</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，另一些元素接近于</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灯片编号占位符 2"/>
          <p:cNvSpPr>
            <a:spLocks noGrp="1"/>
          </p:cNvSpPr>
          <p:nvPr>
            <p:ph type="sldNum" sz="quarter" idx="12"/>
          </p:nvPr>
        </p:nvSpPr>
        <p:spPr/>
        <p:txBody>
          <a:bodyPr/>
          <a:lstStyle/>
          <a:p>
            <a:fld id="{718D62E5-1FEF-4236-8965-ECB95AF5A714}" type="slidenum">
              <a:rPr lang="en-US" altLang="zh-CN"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01625" y="609600"/>
            <a:ext cx="8540750" cy="46038"/>
          </a:xfrm>
        </p:spPr>
        <p:txBody>
          <a:bodyPr/>
          <a:lstStyle/>
          <a:p>
            <a:endParaRPr lang="zh-CN" altLang="en-US" smtClean="0"/>
          </a:p>
        </p:txBody>
      </p:sp>
      <p:sp>
        <p:nvSpPr>
          <p:cNvPr id="44035"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404"/>
                </a:solidFill>
                <a:latin typeface="Times New Roman" pitchFamily="18" charset="0"/>
                <a:cs typeface="Times New Roman" pitchFamily="18" charset="0"/>
              </a:rPr>
              <a:t>因子旋转方法有</a:t>
            </a:r>
            <a:r>
              <a:rPr lang="zh-CN" altLang="zh-CN" sz="2400" dirty="0" smtClean="0">
                <a:solidFill>
                  <a:schemeClr val="accent6"/>
                </a:solidFill>
                <a:latin typeface="Times New Roman" pitchFamily="18" charset="0"/>
                <a:cs typeface="Times New Roman" pitchFamily="18" charset="0"/>
              </a:rPr>
              <a:t>正交旋转</a:t>
            </a:r>
            <a:r>
              <a:rPr lang="zh-CN" altLang="zh-CN" sz="2400" dirty="0" smtClean="0">
                <a:solidFill>
                  <a:srgbClr val="000404"/>
                </a:solidFill>
                <a:latin typeface="Times New Roman" pitchFamily="18" charset="0"/>
                <a:cs typeface="Times New Roman" pitchFamily="18" charset="0"/>
              </a:rPr>
              <a:t>和</a:t>
            </a:r>
            <a:r>
              <a:rPr lang="zh-CN" altLang="zh-CN" sz="2400" dirty="0" smtClean="0">
                <a:solidFill>
                  <a:schemeClr val="accent6"/>
                </a:solidFill>
                <a:latin typeface="Times New Roman" pitchFamily="18" charset="0"/>
                <a:cs typeface="Times New Roman" pitchFamily="18" charset="0"/>
              </a:rPr>
              <a:t>斜交旋转</a:t>
            </a:r>
            <a:r>
              <a:rPr lang="zh-CN" altLang="zh-CN" sz="2400" dirty="0" smtClean="0">
                <a:solidFill>
                  <a:srgbClr val="000404"/>
                </a:solidFill>
                <a:latin typeface="Times New Roman" pitchFamily="18" charset="0"/>
                <a:cs typeface="Times New Roman" pitchFamily="18" charset="0"/>
              </a:rPr>
              <a:t>两类，</a:t>
            </a:r>
            <a:r>
              <a:rPr lang="zh-CN" altLang="en-US" sz="2400" dirty="0" smtClean="0">
                <a:solidFill>
                  <a:srgbClr val="000404"/>
                </a:solidFill>
                <a:latin typeface="Times New Roman" pitchFamily="18" charset="0"/>
                <a:cs typeface="Times New Roman" pitchFamily="18" charset="0"/>
              </a:rPr>
              <a:t>本章</a:t>
            </a:r>
            <a:r>
              <a:rPr lang="zh-CN" altLang="zh-CN" sz="2400" dirty="0" smtClean="0">
                <a:solidFill>
                  <a:srgbClr val="000404"/>
                </a:solidFill>
                <a:latin typeface="Times New Roman" pitchFamily="18" charset="0"/>
                <a:cs typeface="Times New Roman" pitchFamily="18" charset="0"/>
              </a:rPr>
              <a:t>只讨论正交旋转。</a:t>
            </a:r>
            <a:endParaRPr lang="en-US" altLang="zh-CN" sz="2400" dirty="0" smtClean="0">
              <a:solidFill>
                <a:srgbClr val="000404"/>
              </a:solidFill>
              <a:latin typeface="Times New Roman" pitchFamily="18" charset="0"/>
              <a:cs typeface="Times New Roman"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正交旋转</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，相应地</a:t>
            </a:r>
            <a:r>
              <a:rPr lang="zh-CN" altLang="en-US" sz="2400" dirty="0" smtClean="0">
                <a:solidFill>
                  <a:srgbClr val="000404"/>
                </a:solidFill>
                <a:latin typeface="Times New Roman" panose="02020603050405020304" pitchFamily="18" charset="0"/>
                <a:cs typeface="Times New Roman" panose="02020603050405020304" pitchFamily="18" charset="0"/>
              </a:rPr>
              <a:t>有</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a:t>
            </a:r>
            <a:r>
              <a:rPr lang="zh-CN"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smtClean="0">
                <a:solidFill>
                  <a:srgbClr val="000404"/>
                </a:solidFill>
                <a:latin typeface="Times New Roman" panose="02020603050405020304" pitchFamily="18" charset="0"/>
                <a:cs typeface="Times New Roman" panose="02020603050405020304" pitchFamily="18" charset="0"/>
              </a:rPr>
              <a:t>记</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zh-CN" altLang="en-US" sz="2400" dirty="0" smtClean="0">
                <a:solidFill>
                  <a:srgbClr val="000404"/>
                </a:solidFill>
                <a:latin typeface="Times New Roman" panose="02020603050405020304" pitchFamily="18" charset="0"/>
                <a:cs typeface="Times New Roman" panose="02020603050405020304" pitchFamily="18" charset="0"/>
              </a:rPr>
              <a:t>因</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anose="02020603050405020304" pitchFamily="18" charset="0"/>
                <a:cs typeface="Times New Roman" panose="02020603050405020304" pitchFamily="18" charset="0"/>
              </a:rPr>
              <a:t>，即</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marL="0" indent="0">
              <a:buNone/>
              <a:defRPr/>
            </a:pP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en-US" sz="2400" dirty="0" smtClean="0">
                <a:solidFill>
                  <a:srgbClr val="000404"/>
                </a:solidFill>
                <a:latin typeface="Times New Roman" panose="02020603050405020304" pitchFamily="18" charset="0"/>
                <a:cs typeface="Times New Roman" panose="02020603050405020304" pitchFamily="18" charset="0"/>
              </a:rPr>
              <a:t>故</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几何</a:t>
            </a:r>
            <a:r>
              <a:rPr lang="zh-CN" altLang="zh-CN" sz="2400" dirty="0">
                <a:solidFill>
                  <a:srgbClr val="000404"/>
                </a:solidFill>
                <a:latin typeface="Times New Roman" panose="02020603050405020304" pitchFamily="18" charset="0"/>
                <a:cs typeface="Times New Roman" panose="02020603050405020304" pitchFamily="18" charset="0"/>
              </a:rPr>
              <a:t>上，考虑由在</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 </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上的载荷构成的</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维坐标系，于是</a:t>
            </a:r>
            <a:r>
              <a:rPr lang="en-US" altLang="zh-CN" sz="2400" b="1" i="1" dirty="0" err="1">
                <a:solidFill>
                  <a:srgbClr val="000404"/>
                </a:solidFill>
                <a:latin typeface="Times New Roman" panose="02020603050405020304" pitchFamily="18" charset="0"/>
                <a:cs typeface="Times New Roman" panose="02020603050405020304" pitchFamily="18" charset="0"/>
              </a:rPr>
              <a:t>a</a:t>
            </a:r>
            <a:r>
              <a:rPr lang="en-US" altLang="zh-CN" sz="2400" i="1" baseline="-25000" dirty="0" err="1">
                <a:solidFill>
                  <a:srgbClr val="000404"/>
                </a:solidFill>
                <a:latin typeface="Times New Roman" panose="02020603050405020304" pitchFamily="18" charset="0"/>
                <a:cs typeface="Times New Roman" panose="02020603050405020304" pitchFamily="18" charset="0"/>
              </a:rPr>
              <a:t>i</a:t>
            </a:r>
            <a:r>
              <a:rPr lang="zh-CN" altLang="zh-CN" sz="2400" dirty="0" smtClean="0">
                <a:solidFill>
                  <a:srgbClr val="000404"/>
                </a:solidFill>
                <a:latin typeface="Times New Roman" panose="02020603050405020304" pitchFamily="18" charset="0"/>
                <a:cs typeface="Times New Roman" panose="02020603050405020304" pitchFamily="18" charset="0"/>
              </a:rPr>
              <a:t>是</a:t>
            </a:r>
            <a:r>
              <a:rPr lang="en-US" altLang="zh-CN" sz="2400" i="1"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在</a:t>
            </a:r>
            <a:r>
              <a:rPr lang="zh-CN" altLang="zh-CN" sz="2400" dirty="0">
                <a:solidFill>
                  <a:srgbClr val="000404"/>
                </a:solidFill>
                <a:latin typeface="Times New Roman" panose="02020603050405020304" pitchFamily="18" charset="0"/>
                <a:cs typeface="Times New Roman" panose="02020603050405020304" pitchFamily="18" charset="0"/>
              </a:rPr>
              <a:t>该坐标系下的一个坐标点。</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个坐标点</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smtClean="0">
                <a:solidFill>
                  <a:srgbClr val="000404"/>
                </a:solidFill>
                <a:latin typeface="Times New Roman" panose="02020603050405020304" pitchFamily="18" charset="0"/>
                <a:cs typeface="Times New Roman" panose="02020603050405020304" pitchFamily="18" charset="0"/>
              </a:rPr>
              <a:t>经正交旋转</a:t>
            </a:r>
            <a:r>
              <a:rPr lang="zh-CN" altLang="zh-CN" sz="2400" dirty="0">
                <a:solidFill>
                  <a:srgbClr val="000404"/>
                </a:solidFill>
                <a:latin typeface="Times New Roman" panose="02020603050405020304" pitchFamily="18" charset="0"/>
                <a:cs typeface="Times New Roman" panose="02020603050405020304" pitchFamily="18" charset="0"/>
              </a:rPr>
              <a:t>后转换为新坐标</a:t>
            </a:r>
            <a:r>
              <a:rPr lang="zh-CN" altLang="zh-CN" sz="2400" dirty="0" smtClean="0">
                <a:solidFill>
                  <a:srgbClr val="000404"/>
                </a:solidFill>
                <a:latin typeface="Times New Roman" panose="02020603050405020304" pitchFamily="18" charset="0"/>
                <a:cs typeface="Times New Roman" panose="02020603050405020304" pitchFamily="18" charset="0"/>
              </a:rPr>
              <a:t>点</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显然这</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个点的几何结构仍保持不变</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2036092" y="1844824"/>
          <a:ext cx="5056188" cy="539750"/>
        </p:xfrm>
        <a:graphic>
          <a:graphicData uri="http://schemas.openxmlformats.org/presentationml/2006/ole">
            <mc:AlternateContent xmlns:mc="http://schemas.openxmlformats.org/markup-compatibility/2006">
              <mc:Choice xmlns:v="urn:schemas-microsoft-com:vml" Requires="v">
                <p:oleObj spid="_x0000_s71702" name="Equation" r:id="rId3" imgW="5079960" imgH="545760" progId="Equation.DSMT4">
                  <p:embed/>
                </p:oleObj>
              </mc:Choice>
              <mc:Fallback>
                <p:oleObj name="Equation" r:id="rId3" imgW="5079960" imgH="545760" progId="Equation.DSMT4">
                  <p:embed/>
                  <p:pic>
                    <p:nvPicPr>
                      <p:cNvPr id="3" name="对象 2"/>
                      <p:cNvPicPr>
                        <a:picLocks noChangeAspect="1" noChangeArrowheads="1"/>
                      </p:cNvPicPr>
                      <p:nvPr/>
                    </p:nvPicPr>
                    <p:blipFill>
                      <a:blip r:embed="rId4"/>
                      <a:srcRect/>
                      <a:stretch>
                        <a:fillRect/>
                      </a:stretch>
                    </p:blipFill>
                    <p:spPr bwMode="auto">
                      <a:xfrm>
                        <a:off x="2036092" y="1844824"/>
                        <a:ext cx="50561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3059832" y="3648446"/>
          <a:ext cx="2935288" cy="428626"/>
        </p:xfrm>
        <a:graphic>
          <a:graphicData uri="http://schemas.openxmlformats.org/presentationml/2006/ole">
            <mc:AlternateContent xmlns:mc="http://schemas.openxmlformats.org/markup-compatibility/2006">
              <mc:Choice xmlns:v="urn:schemas-microsoft-com:vml" Requires="v">
                <p:oleObj spid="_x0000_s71703" name="Equation" r:id="rId5" imgW="2908080" imgH="419040" progId="Equation.DSMT4">
                  <p:embed/>
                </p:oleObj>
              </mc:Choice>
              <mc:Fallback>
                <p:oleObj name="Equation" r:id="rId5" imgW="2908080" imgH="419040" progId="Equation.DSMT4">
                  <p:embed/>
                  <p:pic>
                    <p:nvPicPr>
                      <p:cNvPr id="5" name="对象 4"/>
                      <p:cNvPicPr>
                        <a:picLocks noChangeAspect="1" noChangeArrowheads="1"/>
                      </p:cNvPicPr>
                      <p:nvPr/>
                    </p:nvPicPr>
                    <p:blipFill>
                      <a:blip r:embed="rId6"/>
                      <a:srcRect/>
                      <a:stretch>
                        <a:fillRect/>
                      </a:stretch>
                    </p:blipFill>
                    <p:spPr bwMode="auto">
                      <a:xfrm>
                        <a:off x="3059832" y="3648446"/>
                        <a:ext cx="2935288" cy="428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940152" y="4853533"/>
          <a:ext cx="1438275" cy="447675"/>
        </p:xfrm>
        <a:graphic>
          <a:graphicData uri="http://schemas.openxmlformats.org/presentationml/2006/ole">
            <mc:AlternateContent xmlns:mc="http://schemas.openxmlformats.org/markup-compatibility/2006">
              <mc:Choice xmlns:v="urn:schemas-microsoft-com:vml" Requires="v">
                <p:oleObj spid="_x0000_s71704" name="Equation" r:id="rId7" imgW="1447560" imgH="457200" progId="Equation.DSMT4">
                  <p:embed/>
                </p:oleObj>
              </mc:Choice>
              <mc:Fallback>
                <p:oleObj name="Equation" r:id="rId7" imgW="1447560" imgH="457200" progId="Equation.DSMT4">
                  <p:embed/>
                  <p:pic>
                    <p:nvPicPr>
                      <p:cNvPr id="7" name="对象 6"/>
                      <p:cNvPicPr>
                        <a:picLocks noChangeAspect="1" noChangeArrowheads="1"/>
                      </p:cNvPicPr>
                      <p:nvPr/>
                    </p:nvPicPr>
                    <p:blipFill>
                      <a:blip r:embed="rId8"/>
                      <a:srcRect/>
                      <a:stretch>
                        <a:fillRect/>
                      </a:stretch>
                    </p:blipFill>
                    <p:spPr bwMode="auto">
                      <a:xfrm>
                        <a:off x="5940152" y="4853533"/>
                        <a:ext cx="14382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9"/>
          <p:cNvSpPr>
            <a:spLocks noGrp="1"/>
          </p:cNvSpPr>
          <p:nvPr>
            <p:ph type="sldNum" sz="quarter" idx="12"/>
          </p:nvPr>
        </p:nvSpPr>
        <p:spPr/>
        <p:txBody>
          <a:bodyPr/>
          <a:lstStyle/>
          <a:p>
            <a:fld id="{718D62E5-1FEF-4236-8965-ECB95AF5A714}" type="slidenum">
              <a:rPr lang="en-US" altLang="zh-CN" smtClean="0"/>
              <a:pPr/>
              <a:t>42</a:t>
            </a:fld>
            <a:endParaRPr lang="en-US" altLang="zh-CN"/>
          </a:p>
        </p:txBody>
      </p:sp>
      <p:graphicFrame>
        <p:nvGraphicFramePr>
          <p:cNvPr id="13" name="对象 12"/>
          <p:cNvGraphicFramePr>
            <a:graphicFrameLocks noChangeAspect="1"/>
          </p:cNvGraphicFramePr>
          <p:nvPr>
            <p:extLst/>
          </p:nvPr>
        </p:nvGraphicFramePr>
        <p:xfrm>
          <a:off x="2700338" y="2717800"/>
          <a:ext cx="3895725" cy="503238"/>
        </p:xfrm>
        <a:graphic>
          <a:graphicData uri="http://schemas.openxmlformats.org/presentationml/2006/ole">
            <mc:AlternateContent xmlns:mc="http://schemas.openxmlformats.org/markup-compatibility/2006">
              <mc:Choice xmlns:v="urn:schemas-microsoft-com:vml" Requires="v">
                <p:oleObj spid="_x0000_s71705" name="Equation" r:id="rId9" imgW="3911400" imgH="507960" progId="Equation.DSMT4">
                  <p:embed/>
                </p:oleObj>
              </mc:Choice>
              <mc:Fallback>
                <p:oleObj name="Equation" r:id="rId9" imgW="3911400" imgH="507960" progId="Equation.DSMT4">
                  <p:embed/>
                  <p:pic>
                    <p:nvPicPr>
                      <p:cNvPr id="13" name="对象 12"/>
                      <p:cNvPicPr>
                        <a:picLocks noChangeAspect="1" noChangeArrowheads="1"/>
                      </p:cNvPicPr>
                      <p:nvPr/>
                    </p:nvPicPr>
                    <p:blipFill>
                      <a:blip r:embed="rId10"/>
                      <a:srcRect/>
                      <a:stretch>
                        <a:fillRect/>
                      </a:stretch>
                    </p:blipFill>
                    <p:spPr bwMode="auto">
                      <a:xfrm>
                        <a:off x="2700338" y="2717800"/>
                        <a:ext cx="38957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2782020" y="4477278"/>
          <a:ext cx="277812" cy="415925"/>
        </p:xfrm>
        <a:graphic>
          <a:graphicData uri="http://schemas.openxmlformats.org/presentationml/2006/ole">
            <mc:AlternateContent xmlns:mc="http://schemas.openxmlformats.org/markup-compatibility/2006">
              <mc:Choice xmlns:v="urn:schemas-microsoft-com:vml" Requires="v">
                <p:oleObj spid="_x0000_s71706" name="Equation" r:id="rId11" imgW="279360" imgH="419040" progId="Equation.DSMT4">
                  <p:embed/>
                </p:oleObj>
              </mc:Choice>
              <mc:Fallback>
                <p:oleObj name="Equation" r:id="rId11" imgW="279360" imgH="419040" progId="Equation.DSMT4">
                  <p:embed/>
                  <p:pic>
                    <p:nvPicPr>
                      <p:cNvPr id="14" name="对象 13"/>
                      <p:cNvPicPr>
                        <a:picLocks noChangeAspect="1" noChangeArrowheads="1"/>
                      </p:cNvPicPr>
                      <p:nvPr/>
                    </p:nvPicPr>
                    <p:blipFill>
                      <a:blip r:embed="rId12"/>
                      <a:srcRect/>
                      <a:stretch>
                        <a:fillRect/>
                      </a:stretch>
                    </p:blipFill>
                    <p:spPr bwMode="auto">
                      <a:xfrm>
                        <a:off x="2782020" y="4477278"/>
                        <a:ext cx="2778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2312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807248"/>
            <a:ext cx="8540750" cy="5291927"/>
          </a:xfrm>
        </p:spPr>
        <p:txBody>
          <a:bodyPr/>
          <a:lstStyle/>
          <a:p>
            <a:pPr>
              <a:defRPr/>
            </a:pPr>
            <a:r>
              <a:rPr lang="en-US" altLang="zh-CN" sz="2400" dirty="0" smtClean="0">
                <a:solidFill>
                  <a:srgbClr val="000404"/>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r>
              <a:rPr lang="zh-CN" altLang="en-US" sz="2400" dirty="0" smtClean="0">
                <a:solidFill>
                  <a:srgbClr val="000404"/>
                </a:solidFill>
                <a:latin typeface="Times New Roman" panose="02020603050405020304" pitchFamily="18" charset="0"/>
                <a:cs typeface="Times New Roman" panose="02020603050405020304" pitchFamily="18" charset="0"/>
              </a:rPr>
              <a:t>可见</a:t>
            </a:r>
            <a:r>
              <a:rPr lang="zh-CN" altLang="en-US"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因子正交旋转不改变共性方差，且共性方差为上述坐标点到原点的平方（欧氏）距离。</a:t>
            </a: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en-US" altLang="zh-CN" sz="2400" b="1" i="1" dirty="0" smtClean="0">
                <a:solidFill>
                  <a:srgbClr val="000404"/>
                </a:solidFill>
                <a:latin typeface="Times New Roman" panose="02020603050405020304" pitchFamily="18" charset="0"/>
                <a:cs typeface="Times New Roman" panose="02020603050405020304" pitchFamily="18" charset="0"/>
              </a:rPr>
              <a:t> 			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smtClean="0">
                <a:solidFill>
                  <a:srgbClr val="000404"/>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defRPr/>
            </a:pPr>
            <a:r>
              <a:rPr lang="zh-CN" altLang="zh-CN" sz="2400" dirty="0">
                <a:solidFill>
                  <a:srgbClr val="000404"/>
                </a:solidFill>
                <a:latin typeface="Times New Roman" panose="02020603050405020304" pitchFamily="18" charset="0"/>
                <a:cs typeface="Times New Roman" panose="02020603050405020304" pitchFamily="18" charset="0"/>
              </a:rPr>
              <a:t>由此得</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，从而正交旋转不改变</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个因子的累计贡献率</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404"/>
                </a:solidFill>
                <a:latin typeface="Times New Roman" panose="02020603050405020304" pitchFamily="18" charset="0"/>
                <a:cs typeface="Times New Roman" panose="02020603050405020304" pitchFamily="18" charset="0"/>
              </a:rPr>
              <a:t>经</a:t>
            </a:r>
            <a:r>
              <a:rPr lang="zh-CN" altLang="zh-CN" sz="2400" dirty="0">
                <a:solidFill>
                  <a:srgbClr val="000404"/>
                </a:solidFill>
                <a:latin typeface="Times New Roman" panose="02020603050405020304" pitchFamily="18" charset="0"/>
                <a:cs typeface="Times New Roman" panose="02020603050405020304" pitchFamily="18" charset="0"/>
              </a:rPr>
              <a:t>正交旋转后的残差</a:t>
            </a:r>
            <a:r>
              <a:rPr lang="zh-CN" altLang="zh-CN" sz="2400" dirty="0" smtClean="0">
                <a:solidFill>
                  <a:srgbClr val="000404"/>
                </a:solidFill>
                <a:latin typeface="Times New Roman" panose="02020603050405020304" pitchFamily="18" charset="0"/>
                <a:cs typeface="Times New Roman" panose="02020603050405020304" pitchFamily="18" charset="0"/>
              </a:rPr>
              <a:t>矩阵</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仍保持不变。</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8.4.1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十个变量从</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出发进行因子分析，选取两个因子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。图</a:t>
            </a:r>
            <a:r>
              <a:rPr lang="en-US" altLang="zh-CN" sz="2400" dirty="0">
                <a:solidFill>
                  <a:srgbClr val="000000"/>
                </a:solidFill>
                <a:latin typeface="Times New Roman" panose="02020603050405020304" pitchFamily="18" charset="0"/>
                <a:cs typeface="Times New Roman" panose="02020603050405020304" pitchFamily="18" charset="0"/>
              </a:rPr>
              <a:t>8.4.1</a:t>
            </a:r>
            <a:r>
              <a:rPr lang="zh-CN" altLang="zh-CN" sz="2400" dirty="0">
                <a:solidFill>
                  <a:srgbClr val="000000"/>
                </a:solidFill>
                <a:latin typeface="Times New Roman" panose="02020603050405020304" pitchFamily="18" charset="0"/>
                <a:cs typeface="Times New Roman" panose="02020603050405020304" pitchFamily="18" charset="0"/>
              </a:rPr>
              <a:t>中有这十个变量的坐标点，横轴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和纵轴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分别表示变量在因子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上的载荷，坐标旋转后</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a:t>
            </a:r>
            <a:r>
              <a:rPr lang="zh-CN" altLang="zh-CN" sz="2400" dirty="0">
                <a:solidFill>
                  <a:srgbClr val="000000"/>
                </a:solidFill>
                <a:latin typeface="Times New Roman" panose="02020603050405020304" pitchFamily="18" charset="0"/>
                <a:cs typeface="Times New Roman" panose="02020603050405020304" pitchFamily="18" charset="0"/>
              </a:rPr>
              <a:t>的意思类似。旋转后的因子载荷显然具有简单结构，其旋转角度可在该图中用目测法加以（主观）确定</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43</a:t>
            </a:fld>
            <a:endParaRPr lang="en-US" altLang="zh-CN"/>
          </a:p>
        </p:txBody>
      </p:sp>
      <p:graphicFrame>
        <p:nvGraphicFramePr>
          <p:cNvPr id="5" name="对象 4"/>
          <p:cNvGraphicFramePr>
            <a:graphicFrameLocks noChangeAspect="1"/>
          </p:cNvGraphicFramePr>
          <p:nvPr>
            <p:extLst/>
          </p:nvPr>
        </p:nvGraphicFramePr>
        <p:xfrm>
          <a:off x="1436688" y="765175"/>
          <a:ext cx="6361112" cy="549275"/>
        </p:xfrm>
        <a:graphic>
          <a:graphicData uri="http://schemas.openxmlformats.org/presentationml/2006/ole">
            <mc:AlternateContent xmlns:mc="http://schemas.openxmlformats.org/markup-compatibility/2006">
              <mc:Choice xmlns:v="urn:schemas-microsoft-com:vml" Requires="v">
                <p:oleObj spid="_x0000_s67634" name="Equation" r:id="rId3" imgW="6349680" imgH="558720" progId="Equation.DSMT4">
                  <p:embed/>
                </p:oleObj>
              </mc:Choice>
              <mc:Fallback>
                <p:oleObj name="Equation" r:id="rId3" imgW="6349680" imgH="558720" progId="Equation.DSMT4">
                  <p:embed/>
                  <p:pic>
                    <p:nvPicPr>
                      <p:cNvPr id="5" name="对象 4"/>
                      <p:cNvPicPr>
                        <a:picLocks noChangeAspect="1" noChangeArrowheads="1"/>
                      </p:cNvPicPr>
                      <p:nvPr/>
                    </p:nvPicPr>
                    <p:blipFill>
                      <a:blip r:embed="rId4"/>
                      <a:srcRect/>
                      <a:stretch>
                        <a:fillRect/>
                      </a:stretch>
                    </p:blipFill>
                    <p:spPr bwMode="auto">
                      <a:xfrm>
                        <a:off x="1436688" y="765175"/>
                        <a:ext cx="636111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6876256" y="4869160"/>
          <a:ext cx="357187" cy="444500"/>
        </p:xfrm>
        <a:graphic>
          <a:graphicData uri="http://schemas.openxmlformats.org/presentationml/2006/ole">
            <mc:AlternateContent xmlns:mc="http://schemas.openxmlformats.org/markup-compatibility/2006">
              <mc:Choice xmlns:v="urn:schemas-microsoft-com:vml" Requires="v">
                <p:oleObj spid="_x0000_s67635" name="Equation" r:id="rId5" imgW="342720" imgH="419040" progId="Equation.DSMT4">
                  <p:embed/>
                </p:oleObj>
              </mc:Choice>
              <mc:Fallback>
                <p:oleObj name="Equation" r:id="rId5" imgW="342720" imgH="419040" progId="Equation.DSMT4">
                  <p:embed/>
                  <p:pic>
                    <p:nvPicPr>
                      <p:cNvPr id="7" name="对象 6"/>
                      <p:cNvPicPr>
                        <a:picLocks noChangeAspect="1" noChangeArrowheads="1"/>
                      </p:cNvPicPr>
                      <p:nvPr/>
                    </p:nvPicPr>
                    <p:blipFill>
                      <a:blip r:embed="rId6"/>
                      <a:srcRect/>
                      <a:stretch>
                        <a:fillRect/>
                      </a:stretch>
                    </p:blipFill>
                    <p:spPr bwMode="auto">
                      <a:xfrm>
                        <a:off x="6876256"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nvPr>
        </p:nvGraphicFramePr>
        <p:xfrm>
          <a:off x="7797800" y="4869160"/>
          <a:ext cx="357187" cy="444500"/>
        </p:xfrm>
        <a:graphic>
          <a:graphicData uri="http://schemas.openxmlformats.org/presentationml/2006/ole">
            <mc:AlternateContent xmlns:mc="http://schemas.openxmlformats.org/markup-compatibility/2006">
              <mc:Choice xmlns:v="urn:schemas-microsoft-com:vml" Requires="v">
                <p:oleObj spid="_x0000_s67636" name="Equation" r:id="rId7" imgW="342720" imgH="419040" progId="Equation.DSMT4">
                  <p:embed/>
                </p:oleObj>
              </mc:Choice>
              <mc:Fallback>
                <p:oleObj name="Equation" r:id="rId7" imgW="342720" imgH="419040" progId="Equation.DSMT4">
                  <p:embed/>
                  <p:pic>
                    <p:nvPicPr>
                      <p:cNvPr id="9" name="对象 8"/>
                      <p:cNvPicPr>
                        <a:picLocks noChangeAspect="1" noChangeArrowheads="1"/>
                      </p:cNvPicPr>
                      <p:nvPr/>
                    </p:nvPicPr>
                    <p:blipFill>
                      <a:blip r:embed="rId8"/>
                      <a:srcRect/>
                      <a:stretch>
                        <a:fillRect/>
                      </a:stretch>
                    </p:blipFill>
                    <p:spPr bwMode="auto">
                      <a:xfrm>
                        <a:off x="7797800"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4076650" y="3238500"/>
          <a:ext cx="4095750" cy="615950"/>
        </p:xfrm>
        <a:graphic>
          <a:graphicData uri="http://schemas.openxmlformats.org/presentationml/2006/ole">
            <mc:AlternateContent xmlns:mc="http://schemas.openxmlformats.org/markup-compatibility/2006">
              <mc:Choice xmlns:v="urn:schemas-microsoft-com:vml" Requires="v">
                <p:oleObj spid="_x0000_s67637" name="Equation" r:id="rId9" imgW="4089240" imgH="634680" progId="Equation.DSMT4">
                  <p:embed/>
                </p:oleObj>
              </mc:Choice>
              <mc:Fallback>
                <p:oleObj name="Equation" r:id="rId9" imgW="4089240" imgH="634680" progId="Equation.DSMT4">
                  <p:embed/>
                  <p:pic>
                    <p:nvPicPr>
                      <p:cNvPr id="11" name="对象 10"/>
                      <p:cNvPicPr>
                        <a:picLocks noChangeAspect="1" noChangeArrowheads="1"/>
                      </p:cNvPicPr>
                      <p:nvPr/>
                    </p:nvPicPr>
                    <p:blipFill>
                      <a:blip r:embed="rId10"/>
                      <a:srcRect/>
                      <a:stretch>
                        <a:fillRect/>
                      </a:stretch>
                    </p:blipFill>
                    <p:spPr bwMode="auto">
                      <a:xfrm>
                        <a:off x="4076650" y="3238500"/>
                        <a:ext cx="4095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8896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endParaRPr lang="zh-CN" altLang="en-US"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44</a:t>
            </a:fld>
            <a:endParaRPr lang="en-US" altLang="zh-CN"/>
          </a:p>
        </p:txBody>
      </p:sp>
      <p:sp>
        <p:nvSpPr>
          <p:cNvPr id="5" name="矩形 4"/>
          <p:cNvSpPr/>
          <p:nvPr/>
        </p:nvSpPr>
        <p:spPr>
          <a:xfrm>
            <a:off x="2123728" y="4973106"/>
            <a:ext cx="4998484" cy="400110"/>
          </a:xfrm>
          <a:prstGeom prst="rect">
            <a:avLst/>
          </a:prstGeom>
        </p:spPr>
        <p:txBody>
          <a:bodyPr wrap="none">
            <a:spAutoFit/>
          </a:bodyPr>
          <a:lstStyle/>
          <a:p>
            <a:r>
              <a:rPr lang="zh-CN" altLang="zh-CN" sz="2000" kern="100" dirty="0">
                <a:solidFill>
                  <a:srgbClr val="7030A0"/>
                </a:solidFill>
                <a:ea typeface="黑体" panose="02010609060101010101" pitchFamily="49" charset="-122"/>
                <a:cs typeface="Times New Roman" panose="02020603050405020304" pitchFamily="18" charset="0"/>
              </a:rPr>
              <a:t>图</a:t>
            </a:r>
            <a:r>
              <a:rPr lang="en-US" altLang="zh-CN" sz="2000" kern="100" dirty="0">
                <a:solidFill>
                  <a:srgbClr val="7030A0"/>
                </a:solidFill>
                <a:ea typeface="黑体" panose="02010609060101010101" pitchFamily="49" charset="-122"/>
                <a:cs typeface="Times New Roman" panose="02020603050405020304" pitchFamily="18" charset="0"/>
              </a:rPr>
              <a:t>8.4.1  </a:t>
            </a:r>
            <a:r>
              <a:rPr lang="zh-CN" altLang="zh-CN" sz="2000" kern="100" dirty="0">
                <a:solidFill>
                  <a:srgbClr val="7030A0"/>
                </a:solidFill>
                <a:ea typeface="黑体" panose="02010609060101010101" pitchFamily="49" charset="-122"/>
                <a:cs typeface="Times New Roman" panose="02020603050405020304" pitchFamily="18" charset="0"/>
              </a:rPr>
              <a:t>旋转后具有简单结构的因子载荷图</a:t>
            </a:r>
            <a:endParaRPr lang="zh-CN" altLang="en-US" sz="2000" dirty="0">
              <a:solidFill>
                <a:srgbClr val="7030A0"/>
              </a:solidFill>
            </a:endParaRPr>
          </a:p>
        </p:txBody>
      </p:sp>
      <p:pic>
        <p:nvPicPr>
          <p:cNvPr id="7" name="图片 6"/>
          <p:cNvPicPr>
            <a:picLocks noChangeAspect="1"/>
          </p:cNvPicPr>
          <p:nvPr/>
        </p:nvPicPr>
        <p:blipFill>
          <a:blip r:embed="rId2"/>
          <a:stretch>
            <a:fillRect/>
          </a:stretch>
        </p:blipFill>
        <p:spPr>
          <a:xfrm>
            <a:off x="1770195" y="1585606"/>
            <a:ext cx="5603610" cy="3241450"/>
          </a:xfrm>
          <a:prstGeom prst="rect">
            <a:avLst/>
          </a:prstGeom>
        </p:spPr>
      </p:pic>
    </p:spTree>
    <p:extLst>
      <p:ext uri="{BB962C8B-B14F-4D97-AF65-F5344CB8AC3E}">
        <p14:creationId xmlns:p14="http://schemas.microsoft.com/office/powerpoint/2010/main" val="696856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404"/>
                </a:solidFill>
                <a:latin typeface="Times New Roman" panose="02020603050405020304" pitchFamily="18" charset="0"/>
                <a:cs typeface="Times New Roman" panose="02020603050405020304" pitchFamily="18" charset="0"/>
              </a:rPr>
              <a:t>对</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时的一般情形，设按逆时针旋转的角度为</a:t>
            </a:r>
            <a:r>
              <a:rPr lang="en-US" altLang="zh-CN" sz="2800" i="1" dirty="0" smtClean="0">
                <a:solidFill>
                  <a:srgbClr val="000404"/>
                </a:solidFill>
                <a:latin typeface="Times New Roman" panose="02020603050405020304" pitchFamily="18" charset="0"/>
                <a:cs typeface="Times New Roman" panose="02020603050405020304" pitchFamily="18" charset="0"/>
              </a:rPr>
              <a:t>θ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如其值为负，则实为按顺时针），则旋转前后的因子载荷有如下关系式</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当因子数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&gt;2</a:t>
            </a:r>
            <a:r>
              <a:rPr lang="zh-CN" altLang="zh-CN" sz="2800" dirty="0">
                <a:solidFill>
                  <a:srgbClr val="000404"/>
                </a:solidFill>
                <a:latin typeface="Times New Roman" panose="02020603050405020304" pitchFamily="18" charset="0"/>
                <a:cs typeface="Times New Roman" panose="02020603050405020304" pitchFamily="18" charset="0"/>
              </a:rPr>
              <a:t>时，我们一般就无法通过目测确定旋转，此时需要通过一种算法来给出正交矩阵</a:t>
            </a:r>
            <a:r>
              <a:rPr lang="en-US" altLang="zh-CN" sz="2800" b="1" i="1" dirty="0">
                <a:solidFill>
                  <a:srgbClr val="000404"/>
                </a:solidFill>
                <a:latin typeface="Times New Roman" panose="02020603050405020304" pitchFamily="18" charset="0"/>
                <a:cs typeface="Times New Roman" panose="02020603050405020304" pitchFamily="18" charset="0"/>
              </a:rPr>
              <a:t>T</a:t>
            </a:r>
            <a:r>
              <a:rPr lang="zh-CN" altLang="zh-CN" sz="2800" dirty="0">
                <a:solidFill>
                  <a:srgbClr val="000404"/>
                </a:solidFill>
                <a:latin typeface="Times New Roman" panose="02020603050405020304" pitchFamily="18" charset="0"/>
                <a:cs typeface="Times New Roman" panose="02020603050405020304" pitchFamily="18" charset="0"/>
              </a:rPr>
              <a:t>，不同的算法构成了正交旋转的各种不同方法，在这些方法中使用最普遍的</a:t>
            </a:r>
            <a:r>
              <a:rPr lang="zh-CN" altLang="zh-CN" sz="2800" dirty="0" smtClean="0">
                <a:solidFill>
                  <a:srgbClr val="000404"/>
                </a:solidFill>
                <a:latin typeface="Times New Roman" panose="02020603050405020304" pitchFamily="18" charset="0"/>
                <a:cs typeface="Times New Roman" panose="02020603050405020304" pitchFamily="18" charset="0"/>
              </a:rPr>
              <a:t>是</a:t>
            </a:r>
            <a:r>
              <a:rPr lang="zh-CN" altLang="zh-CN" sz="2800" dirty="0" smtClean="0">
                <a:solidFill>
                  <a:schemeClr val="accent6"/>
                </a:solidFill>
                <a:latin typeface="Times New Roman" panose="02020603050405020304" pitchFamily="18" charset="0"/>
                <a:cs typeface="Times New Roman" panose="02020603050405020304" pitchFamily="18" charset="0"/>
              </a:rPr>
              <a:t>最大方差</a:t>
            </a:r>
            <a:r>
              <a:rPr lang="zh-CN" altLang="en-US" sz="2800" dirty="0">
                <a:solidFill>
                  <a:schemeClr val="accent6"/>
                </a:solidFill>
                <a:latin typeface="Times New Roman" panose="02020603050405020304" pitchFamily="18" charset="0"/>
                <a:cs typeface="Times New Roman" panose="02020603050405020304" pitchFamily="18" charset="0"/>
              </a:rPr>
              <a:t>旋转法</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8.4.2   </a:t>
            </a:r>
            <a:r>
              <a:rPr lang="zh-CN" altLang="zh-CN" sz="2800" dirty="0">
                <a:solidFill>
                  <a:srgbClr val="000404"/>
                </a:solidFill>
                <a:latin typeface="Times New Roman" pitchFamily="18" charset="0"/>
                <a:cs typeface="Times New Roman" pitchFamily="18" charset="0"/>
              </a:rPr>
              <a:t>在例</a:t>
            </a:r>
            <a:r>
              <a:rPr lang="en-US" altLang="zh-CN" sz="2800" dirty="0">
                <a:solidFill>
                  <a:srgbClr val="000404"/>
                </a:solidFill>
                <a:latin typeface="Times New Roman" pitchFamily="18" charset="0"/>
                <a:cs typeface="Times New Roman" pitchFamily="18" charset="0"/>
              </a:rPr>
              <a:t>8.3.1</a:t>
            </a:r>
            <a:r>
              <a:rPr lang="zh-CN" altLang="zh-CN" sz="2800" dirty="0">
                <a:solidFill>
                  <a:srgbClr val="000404"/>
                </a:solidFill>
                <a:latin typeface="Times New Roman" pitchFamily="18" charset="0"/>
                <a:cs typeface="Times New Roman" pitchFamily="18" charset="0"/>
              </a:rPr>
              <a:t>至例</a:t>
            </a:r>
            <a:r>
              <a:rPr lang="en-US" altLang="zh-CN" sz="2800" dirty="0">
                <a:solidFill>
                  <a:srgbClr val="000404"/>
                </a:solidFill>
                <a:latin typeface="Times New Roman" pitchFamily="18" charset="0"/>
                <a:cs typeface="Times New Roman" pitchFamily="18" charset="0"/>
              </a:rPr>
              <a:t>8.3.3</a:t>
            </a:r>
            <a:r>
              <a:rPr lang="zh-CN" altLang="zh-CN" sz="2800" dirty="0">
                <a:solidFill>
                  <a:srgbClr val="000404"/>
                </a:solidFill>
                <a:latin typeface="Times New Roman" pitchFamily="18" charset="0"/>
                <a:cs typeface="Times New Roman" pitchFamily="18" charset="0"/>
              </a:rPr>
              <a:t>中分别使用最大方差旋转法，旋转后的因子载荷矩阵列于表</a:t>
            </a:r>
            <a:r>
              <a:rPr lang="en-US" altLang="zh-CN" sz="2800" dirty="0">
                <a:solidFill>
                  <a:srgbClr val="000404"/>
                </a:solidFill>
                <a:latin typeface="Times New Roman" pitchFamily="18" charset="0"/>
                <a:cs typeface="Times New Roman" pitchFamily="18" charset="0"/>
              </a:rPr>
              <a:t>8.4.1</a:t>
            </a:r>
            <a:r>
              <a:rPr lang="zh-CN" altLang="zh-CN" sz="2800" dirty="0">
                <a:solidFill>
                  <a:srgbClr val="000404"/>
                </a:solidFill>
                <a:latin typeface="Times New Roman" pitchFamily="18" charset="0"/>
                <a:cs typeface="Times New Roman" pitchFamily="18" charset="0"/>
              </a:rPr>
              <a:t>。</a:t>
            </a:r>
            <a:endParaRPr lang="zh-CN" altLang="en-US" sz="2800" dirty="0">
              <a:solidFill>
                <a:srgbClr val="000404"/>
              </a:solidFill>
              <a:latin typeface="Times New Roman" pitchFamily="18" charset="0"/>
              <a:cs typeface="Times New Roman"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6324021"/>
              </p:ext>
            </p:extLst>
          </p:nvPr>
        </p:nvGraphicFramePr>
        <p:xfrm>
          <a:off x="1365250" y="1988840"/>
          <a:ext cx="6415088" cy="1066800"/>
        </p:xfrm>
        <a:graphic>
          <a:graphicData uri="http://schemas.openxmlformats.org/presentationml/2006/ole">
            <mc:AlternateContent xmlns:mc="http://schemas.openxmlformats.org/markup-compatibility/2006">
              <mc:Choice xmlns:v="urn:schemas-microsoft-com:vml" Requires="v">
                <p:oleObj spid="_x0000_s41055" name="Equation" r:id="rId3" imgW="6400800" imgH="1066680" progId="Equation.DSMT4">
                  <p:embed/>
                </p:oleObj>
              </mc:Choice>
              <mc:Fallback>
                <p:oleObj name="Equation" r:id="rId3" imgW="6400800" imgH="1066680" progId="Equation.DSMT4">
                  <p:embed/>
                  <p:pic>
                    <p:nvPicPr>
                      <p:cNvPr id="0" name="Object 1"/>
                      <p:cNvPicPr>
                        <a:picLocks noChangeAspect="1" noChangeArrowheads="1"/>
                      </p:cNvPicPr>
                      <p:nvPr/>
                    </p:nvPicPr>
                    <p:blipFill>
                      <a:blip r:embed="rId4"/>
                      <a:srcRect/>
                      <a:stretch>
                        <a:fillRect/>
                      </a:stretch>
                    </p:blipFill>
                    <p:spPr bwMode="auto">
                      <a:xfrm>
                        <a:off x="1365250" y="1988840"/>
                        <a:ext cx="64150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718D62E5-1FEF-4236-8965-ECB95AF5A714}" type="slidenum">
              <a:rPr lang="en-US" altLang="zh-CN" smtClean="0"/>
              <a:pPr/>
              <a:t>45</a:t>
            </a:fld>
            <a:endParaRPr lang="en-US" altLang="zh-CN"/>
          </a:p>
        </p:txBody>
      </p:sp>
    </p:spTree>
    <p:extLst>
      <p:ext uri="{BB962C8B-B14F-4D97-AF65-F5344CB8AC3E}">
        <p14:creationId xmlns:p14="http://schemas.microsoft.com/office/powerpoint/2010/main" val="34932747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8.4.1			</a:t>
            </a:r>
            <a:r>
              <a:rPr lang="zh-CN"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85872870"/>
              </p:ext>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0.274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0.903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0.288</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0.914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0.376</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0.893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0.381</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0.872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0.379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0.883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0.543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0.773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0.751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0.746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0.712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0.627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0.695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0.631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0.689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0.624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0.813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0.525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0.799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0.389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0.895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0.899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0.900</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0.405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0.402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0.261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0.523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0.938</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0.510</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3075401476"/>
              </p:ext>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3802" name="Equation" r:id="rId3" imgW="203040" imgH="304560" progId="Equation.DSMT4">
                  <p:embed/>
                </p:oleObj>
              </mc:Choice>
              <mc:Fallback>
                <p:oleObj name="Equation" r:id="rId3" imgW="20304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53803" name="Equation" r:id="rId5" imgW="203040" imgH="304560" progId="Equation.DSMT4">
                  <p:embed/>
                </p:oleObj>
              </mc:Choice>
              <mc:Fallback>
                <p:oleObj name="Equation" r:id="rId5" imgW="20304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ext uri="{D42A27DB-BD31-4B8C-83A1-F6EECF244321}">
                <p14:modId xmlns:p14="http://schemas.microsoft.com/office/powerpoint/2010/main" val="2371991551"/>
              </p:ext>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3804" name="Equation" r:id="rId7" imgW="203040" imgH="304560" progId="Equation.DSMT4">
                  <p:embed/>
                </p:oleObj>
              </mc:Choice>
              <mc:Fallback>
                <p:oleObj name="Equation" r:id="rId7" imgW="203040" imgH="3045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ext uri="{D42A27DB-BD31-4B8C-83A1-F6EECF244321}">
                <p14:modId xmlns:p14="http://schemas.microsoft.com/office/powerpoint/2010/main" val="4279235248"/>
              </p:ext>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3805" name="Equation" r:id="rId9" imgW="203040" imgH="304560" progId="Equation.DSMT4">
                  <p:embed/>
                </p:oleObj>
              </mc:Choice>
              <mc:Fallback>
                <p:oleObj name="Equation" r:id="rId9" imgW="203040" imgH="30456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3806" name="Equation" r:id="rId11" imgW="203040" imgH="304560" progId="Equation.DSMT4">
                  <p:embed/>
                </p:oleObj>
              </mc:Choice>
              <mc:Fallback>
                <p:oleObj name="Equation" r:id="rId11" imgW="203040" imgH="3045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ext uri="{D42A27DB-BD31-4B8C-83A1-F6EECF244321}">
                <p14:modId xmlns:p14="http://schemas.microsoft.com/office/powerpoint/2010/main" val="1766989339"/>
              </p:ext>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3807" name="Equation" r:id="rId13" imgW="203040" imgH="304560" progId="Equation.DSMT4">
                  <p:embed/>
                </p:oleObj>
              </mc:Choice>
              <mc:Fallback>
                <p:oleObj name="Equation" r:id="rId13" imgW="203040" imgH="30456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ext uri="{D42A27DB-BD31-4B8C-83A1-F6EECF244321}">
                <p14:modId xmlns:p14="http://schemas.microsoft.com/office/powerpoint/2010/main" val="225432594"/>
              </p:ext>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3808" name="Equation" r:id="rId15" imgW="203040" imgH="304560" progId="Equation.DSMT4">
                  <p:embed/>
                </p:oleObj>
              </mc:Choice>
              <mc:Fallback>
                <p:oleObj name="Equation" r:id="rId15" imgW="203040" imgH="30456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ext uri="{D42A27DB-BD31-4B8C-83A1-F6EECF244321}">
                <p14:modId xmlns:p14="http://schemas.microsoft.com/office/powerpoint/2010/main" val="2871758268"/>
              </p:ext>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3809" name="Equation" r:id="rId17" imgW="203040" imgH="304560" progId="Equation.DSMT4">
                  <p:embed/>
                </p:oleObj>
              </mc:Choice>
              <mc:Fallback>
                <p:oleObj name="Equation" r:id="rId17" imgW="203040" imgH="30456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ext uri="{D42A27DB-BD31-4B8C-83A1-F6EECF244321}">
                <p14:modId xmlns:p14="http://schemas.microsoft.com/office/powerpoint/2010/main" val="327891812"/>
              </p:ext>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53810" name="Equation" r:id="rId19" imgW="266400" imgH="330120" progId="Equation.DSMT4">
                  <p:embed/>
                </p:oleObj>
              </mc:Choice>
              <mc:Fallback>
                <p:oleObj name="Equation" r:id="rId19" imgW="266400" imgH="330120" progId="Equation.DSMT4">
                  <p:embed/>
                  <p:pic>
                    <p:nvPicPr>
                      <p:cNvPr id="0" name="Object 14"/>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ext uri="{D42A27DB-BD31-4B8C-83A1-F6EECF244321}">
                <p14:modId xmlns:p14="http://schemas.microsoft.com/office/powerpoint/2010/main" val="472679993"/>
              </p:ext>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53811" name="Equation" r:id="rId21" imgW="266400" imgH="330120" progId="Equation.DSMT4">
                  <p:embed/>
                </p:oleObj>
              </mc:Choice>
              <mc:Fallback>
                <p:oleObj name="Equation" r:id="rId21" imgW="266400" imgH="330120" progId="Equation.DSMT4">
                  <p:embed/>
                  <p:pic>
                    <p:nvPicPr>
                      <p:cNvPr id="0" name="Object 17"/>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ext uri="{D42A27DB-BD31-4B8C-83A1-F6EECF244321}">
                <p14:modId xmlns:p14="http://schemas.microsoft.com/office/powerpoint/2010/main" val="507608458"/>
              </p:ext>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53812"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ext uri="{D42A27DB-BD31-4B8C-83A1-F6EECF244321}">
                <p14:modId xmlns:p14="http://schemas.microsoft.com/office/powerpoint/2010/main" val="4065825706"/>
              </p:ext>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53813"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ext uri="{D42A27DB-BD31-4B8C-83A1-F6EECF244321}">
                <p14:modId xmlns:p14="http://schemas.microsoft.com/office/powerpoint/2010/main" val="1590191195"/>
              </p:ext>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53814"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1177391570"/>
              </p:ext>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53815"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47</a:t>
            </a:fld>
            <a:endParaRPr lang="en-US" altLang="zh-CN"/>
          </a:p>
        </p:txBody>
      </p:sp>
      <p:pic>
        <p:nvPicPr>
          <p:cNvPr id="5" name="图片 4"/>
          <p:cNvPicPr>
            <a:picLocks noChangeAspect="1"/>
          </p:cNvPicPr>
          <p:nvPr/>
        </p:nvPicPr>
        <p:blipFill>
          <a:blip r:embed="rId2"/>
          <a:stretch>
            <a:fillRect/>
          </a:stretch>
        </p:blipFill>
        <p:spPr>
          <a:xfrm>
            <a:off x="395536" y="1370500"/>
            <a:ext cx="2621507" cy="3642676"/>
          </a:xfrm>
          <a:prstGeom prst="rect">
            <a:avLst/>
          </a:prstGeom>
        </p:spPr>
      </p:pic>
      <p:pic>
        <p:nvPicPr>
          <p:cNvPr id="6" name="图片 5"/>
          <p:cNvPicPr>
            <a:picLocks noChangeAspect="1"/>
          </p:cNvPicPr>
          <p:nvPr/>
        </p:nvPicPr>
        <p:blipFill>
          <a:blip r:embed="rId3"/>
          <a:stretch>
            <a:fillRect/>
          </a:stretch>
        </p:blipFill>
        <p:spPr>
          <a:xfrm>
            <a:off x="3280298" y="1432387"/>
            <a:ext cx="2583404" cy="3993226"/>
          </a:xfrm>
          <a:prstGeom prst="rect">
            <a:avLst/>
          </a:prstGeom>
        </p:spPr>
      </p:pic>
      <p:pic>
        <p:nvPicPr>
          <p:cNvPr id="7" name="图片 6"/>
          <p:cNvPicPr>
            <a:picLocks noChangeAspect="1"/>
          </p:cNvPicPr>
          <p:nvPr/>
        </p:nvPicPr>
        <p:blipFill>
          <a:blip r:embed="rId4"/>
          <a:stretch>
            <a:fillRect/>
          </a:stretch>
        </p:blipFill>
        <p:spPr>
          <a:xfrm>
            <a:off x="6126957" y="1447628"/>
            <a:ext cx="2613887" cy="3802710"/>
          </a:xfrm>
          <a:prstGeom prst="rect">
            <a:avLst/>
          </a:prstGeom>
        </p:spPr>
      </p:pic>
    </p:spTree>
    <p:extLst>
      <p:ext uri="{BB962C8B-B14F-4D97-AF65-F5344CB8AC3E}">
        <p14:creationId xmlns:p14="http://schemas.microsoft.com/office/powerpoint/2010/main" val="235929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标题 1"/>
          <p:cNvSpPr>
            <a:spLocks noGrp="1"/>
          </p:cNvSpPr>
          <p:nvPr>
            <p:ph type="title"/>
          </p:nvPr>
        </p:nvSpPr>
        <p:spPr>
          <a:xfrm>
            <a:off x="301625" y="609600"/>
            <a:ext cx="8540750" cy="46038"/>
          </a:xfrm>
        </p:spPr>
        <p:txBody>
          <a:bodyPr/>
          <a:lstStyle/>
          <a:p>
            <a:endParaRPr lang="zh-CN" altLang="en-US" smtClean="0"/>
          </a:p>
        </p:txBody>
      </p:sp>
      <p:sp>
        <p:nvSpPr>
          <p:cNvPr id="22537"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三种方法的因子载荷估计经因子旋转之后给出了大致相同的结果，</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上的载荷依次增大，在因子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上的载荷依次减小，可称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zh-CN" sz="2800" dirty="0" smtClean="0">
                <a:solidFill>
                  <a:schemeClr val="accent6"/>
                </a:solidFill>
                <a:latin typeface="Times New Roman" pitchFamily="18" charset="0"/>
                <a:cs typeface="Times New Roman" pitchFamily="18" charset="0"/>
              </a:rPr>
              <a:t>耐力因子</a:t>
            </a:r>
            <a:r>
              <a:rPr lang="zh-CN" altLang="zh-CN" sz="2800" dirty="0" smtClean="0">
                <a:solidFill>
                  <a:srgbClr val="000404"/>
                </a:solidFill>
                <a:latin typeface="Times New Roman" pitchFamily="18" charset="0"/>
                <a:cs typeface="Times New Roman" pitchFamily="18" charset="0"/>
              </a:rPr>
              <a:t>，称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en-US" sz="2800" dirty="0" smtClean="0">
                <a:solidFill>
                  <a:srgbClr val="000404"/>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短跑</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chemeClr val="accent6"/>
                </a:solidFill>
                <a:latin typeface="Times New Roman" pitchFamily="18" charset="0"/>
                <a:cs typeface="Times New Roman" pitchFamily="18" charset="0"/>
              </a:rPr>
              <a:t>速度因子</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将主成分解的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在图</a:t>
            </a:r>
            <a:r>
              <a:rPr lang="en-US" altLang="zh-CN" sz="2800" dirty="0" smtClean="0">
                <a:solidFill>
                  <a:srgbClr val="000404"/>
                </a:solidFill>
                <a:latin typeface="Times New Roman" pitchFamily="18" charset="0"/>
                <a:cs typeface="Times New Roman" pitchFamily="18" charset="0"/>
              </a:rPr>
              <a:t>8.4.2</a:t>
            </a:r>
            <a:r>
              <a:rPr lang="zh-CN" altLang="zh-CN" sz="2800" dirty="0" smtClean="0">
                <a:solidFill>
                  <a:srgbClr val="000404"/>
                </a:solidFill>
                <a:latin typeface="Times New Roman" pitchFamily="18" charset="0"/>
                <a:cs typeface="Times New Roman" pitchFamily="18" charset="0"/>
              </a:rPr>
              <a:t>中用点表示，在点上标出相应变量的序号。使用最大方差旋转法后，因子按顺时针方向旋转了</a:t>
            </a:r>
            <a:r>
              <a:rPr lang="en-US" altLang="zh-CN" sz="2800" dirty="0" smtClean="0">
                <a:solidFill>
                  <a:srgbClr val="000404"/>
                </a:solidFill>
                <a:latin typeface="Times New Roman" pitchFamily="18" charset="0"/>
                <a:cs typeface="Times New Roman" pitchFamily="18" charset="0"/>
              </a:rPr>
              <a:t>40.6°(</a:t>
            </a:r>
            <a:r>
              <a:rPr lang="en-US" altLang="zh-CN" sz="2800" i="1" dirty="0" smtClean="0">
                <a:solidFill>
                  <a:srgbClr val="000404"/>
                </a:solidFill>
                <a:latin typeface="Times New Roman" pitchFamily="18" charset="0"/>
                <a:cs typeface="Times New Roman" pitchFamily="18" charset="0"/>
              </a:rPr>
              <a:t>θ</a:t>
            </a:r>
            <a:r>
              <a:rPr lang="en-US" altLang="zh-CN" sz="2800" dirty="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−40.6°)</a:t>
            </a:r>
            <a:r>
              <a:rPr lang="zh-CN" altLang="zh-CN" sz="2800" dirty="0" smtClean="0">
                <a:solidFill>
                  <a:srgbClr val="000404"/>
                </a:solidFill>
                <a:latin typeface="Times New Roman" pitchFamily="18" charset="0"/>
                <a:cs typeface="Times New Roman" pitchFamily="18" charset="0"/>
              </a:rPr>
              <a:t>，点</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在新坐标系下的坐标为旋转后的因子载荷配对</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endParaRPr lang="zh-CN" altLang="en-US" sz="2800" dirty="0" smtClean="0">
              <a:solidFill>
                <a:srgbClr val="000404"/>
              </a:solidFill>
              <a:latin typeface="Times New Roman" pitchFamily="18" charset="0"/>
              <a:cs typeface="Times New Roman" pitchFamily="18" charset="0"/>
            </a:endParaRPr>
          </a:p>
        </p:txBody>
      </p:sp>
      <p:graphicFrame>
        <p:nvGraphicFramePr>
          <p:cNvPr id="26626" name="Object 2"/>
          <p:cNvGraphicFramePr>
            <a:graphicFrameLocks noChangeAspect="1"/>
          </p:cNvGraphicFramePr>
          <p:nvPr>
            <p:extLst/>
          </p:nvPr>
        </p:nvGraphicFramePr>
        <p:xfrm>
          <a:off x="4356100" y="1124744"/>
          <a:ext cx="355600" cy="444500"/>
        </p:xfrm>
        <a:graphic>
          <a:graphicData uri="http://schemas.openxmlformats.org/presentationml/2006/ole">
            <mc:AlternateContent xmlns:mc="http://schemas.openxmlformats.org/markup-compatibility/2006">
              <mc:Choice xmlns:v="urn:schemas-microsoft-com:vml" Requires="v">
                <p:oleObj spid="_x0000_s68676" name="Equation" r:id="rId3" imgW="355320" imgH="444240" progId="Equation.DSMT4">
                  <p:embed/>
                </p:oleObj>
              </mc:Choice>
              <mc:Fallback>
                <p:oleObj name="Equation" r:id="rId3" imgW="355320" imgH="444240" progId="Equation.DSMT4">
                  <p:embed/>
                  <p:pic>
                    <p:nvPicPr>
                      <p:cNvPr id="266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124744"/>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extLst/>
          </p:nvPr>
        </p:nvGraphicFramePr>
        <p:xfrm>
          <a:off x="1116013" y="1556792"/>
          <a:ext cx="355600" cy="444500"/>
        </p:xfrm>
        <a:graphic>
          <a:graphicData uri="http://schemas.openxmlformats.org/presentationml/2006/ole">
            <mc:AlternateContent xmlns:mc="http://schemas.openxmlformats.org/markup-compatibility/2006">
              <mc:Choice xmlns:v="urn:schemas-microsoft-com:vml" Requires="v">
                <p:oleObj spid="_x0000_s68677" name="Equation" r:id="rId5" imgW="355320" imgH="444240" progId="Equation.DSMT4">
                  <p:embed/>
                </p:oleObj>
              </mc:Choice>
              <mc:Fallback>
                <p:oleObj name="Equation" r:id="rId5" imgW="355320" imgH="444240" progId="Equation.DSMT4">
                  <p:embed/>
                  <p:pic>
                    <p:nvPicPr>
                      <p:cNvPr id="266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extLst/>
          </p:nvPr>
        </p:nvGraphicFramePr>
        <p:xfrm>
          <a:off x="5364088" y="1556792"/>
          <a:ext cx="355600" cy="444500"/>
        </p:xfrm>
        <a:graphic>
          <a:graphicData uri="http://schemas.openxmlformats.org/presentationml/2006/ole">
            <mc:AlternateContent xmlns:mc="http://schemas.openxmlformats.org/markup-compatibility/2006">
              <mc:Choice xmlns:v="urn:schemas-microsoft-com:vml" Requires="v">
                <p:oleObj spid="_x0000_s68678" name="Equation" r:id="rId7" imgW="355320" imgH="444240" progId="Equation.DSMT4">
                  <p:embed/>
                </p:oleObj>
              </mc:Choice>
              <mc:Fallback>
                <p:oleObj name="Equation" r:id="rId7" imgW="355320" imgH="444240" progId="Equation.DSMT4">
                  <p:embed/>
                  <p:pic>
                    <p:nvPicPr>
                      <p:cNvPr id="266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extLst/>
          </p:nvPr>
        </p:nvGraphicFramePr>
        <p:xfrm>
          <a:off x="2903736" y="2564904"/>
          <a:ext cx="1092200" cy="393700"/>
        </p:xfrm>
        <a:graphic>
          <a:graphicData uri="http://schemas.openxmlformats.org/presentationml/2006/ole">
            <mc:AlternateContent xmlns:mc="http://schemas.openxmlformats.org/markup-compatibility/2006">
              <mc:Choice xmlns:v="urn:schemas-microsoft-com:vml" Requires="v">
                <p:oleObj spid="_x0000_s68679" name="Equation" r:id="rId9" imgW="1091880" imgH="393480" progId="Equation.DSMT4">
                  <p:embed/>
                </p:oleObj>
              </mc:Choice>
              <mc:Fallback>
                <p:oleObj name="Equation" r:id="rId9" imgW="1091880" imgH="393480" progId="Equation.DSMT4">
                  <p:embed/>
                  <p:pic>
                    <p:nvPicPr>
                      <p:cNvPr id="26630" name="Object 6"/>
                      <p:cNvPicPr>
                        <a:picLocks noChangeAspect="1" noChangeArrowheads="1"/>
                      </p:cNvPicPr>
                      <p:nvPr/>
                    </p:nvPicPr>
                    <p:blipFill>
                      <a:blip r:embed="rId10"/>
                      <a:srcRect/>
                      <a:stretch>
                        <a:fillRect/>
                      </a:stretch>
                    </p:blipFill>
                    <p:spPr bwMode="auto">
                      <a:xfrm>
                        <a:off x="2903736" y="2564904"/>
                        <a:ext cx="1092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extLst/>
          </p:nvPr>
        </p:nvGraphicFramePr>
        <p:xfrm>
          <a:off x="7151688" y="3789040"/>
          <a:ext cx="1092200" cy="444500"/>
        </p:xfrm>
        <a:graphic>
          <a:graphicData uri="http://schemas.openxmlformats.org/presentationml/2006/ole">
            <mc:AlternateContent xmlns:mc="http://schemas.openxmlformats.org/markup-compatibility/2006">
              <mc:Choice xmlns:v="urn:schemas-microsoft-com:vml" Requires="v">
                <p:oleObj spid="_x0000_s68680" name="Equation" r:id="rId11" imgW="1091880" imgH="444240" progId="Equation.DSMT4">
                  <p:embed/>
                </p:oleObj>
              </mc:Choice>
              <mc:Fallback>
                <p:oleObj name="Equation" r:id="rId11" imgW="1091880" imgH="444240" progId="Equation.DSMT4">
                  <p:embed/>
                  <p:pic>
                    <p:nvPicPr>
                      <p:cNvPr id="26631" name="Object 7"/>
                      <p:cNvPicPr>
                        <a:picLocks noChangeAspect="1" noChangeArrowheads="1"/>
                      </p:cNvPicPr>
                      <p:nvPr/>
                    </p:nvPicPr>
                    <p:blipFill>
                      <a:blip r:embed="rId12"/>
                      <a:srcRect/>
                      <a:stretch>
                        <a:fillRect/>
                      </a:stretch>
                    </p:blipFill>
                    <p:spPr bwMode="auto">
                      <a:xfrm>
                        <a:off x="7151688" y="3789040"/>
                        <a:ext cx="1092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48</a:t>
            </a:fld>
            <a:endParaRPr lang="en-US" altLang="zh-CN"/>
          </a:p>
        </p:txBody>
      </p:sp>
      <p:graphicFrame>
        <p:nvGraphicFramePr>
          <p:cNvPr id="11" name="Object 3"/>
          <p:cNvGraphicFramePr>
            <a:graphicFrameLocks noChangeAspect="1"/>
          </p:cNvGraphicFramePr>
          <p:nvPr>
            <p:extLst/>
          </p:nvPr>
        </p:nvGraphicFramePr>
        <p:xfrm>
          <a:off x="8243888" y="1573845"/>
          <a:ext cx="355600" cy="444500"/>
        </p:xfrm>
        <a:graphic>
          <a:graphicData uri="http://schemas.openxmlformats.org/presentationml/2006/ole">
            <mc:AlternateContent xmlns:mc="http://schemas.openxmlformats.org/markup-compatibility/2006">
              <mc:Choice xmlns:v="urn:schemas-microsoft-com:vml" Requires="v">
                <p:oleObj spid="_x0000_s68681" name="Equation" r:id="rId5" imgW="355320" imgH="444240" progId="Equation.DSMT4">
                  <p:embed/>
                </p:oleObj>
              </mc:Choice>
              <mc:Fallback>
                <p:oleObj name="Equation" r:id="rId5" imgW="355320" imgH="444240" progId="Equation.DSMT4">
                  <p:embed/>
                  <p:pic>
                    <p:nvPicPr>
                      <p:cNvPr id="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1573845"/>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5212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endParaRPr lang="zh-CN" altLang="zh-CN" sz="4000" smtClean="0"/>
          </a:p>
        </p:txBody>
      </p:sp>
      <p:sp>
        <p:nvSpPr>
          <p:cNvPr id="51203" name="Rectangle 3"/>
          <p:cNvSpPr>
            <a:spLocks noGrp="1" noRot="1" noChangeArrowheads="1"/>
          </p:cNvSpPr>
          <p:nvPr>
            <p:ph type="body" idx="1"/>
          </p:nvPr>
        </p:nvSpPr>
        <p:spPr/>
        <p:txBody>
          <a:bodyPr/>
          <a:lstStyle/>
          <a:p>
            <a:pPr eaLnBrk="1" hangingPunct="1"/>
            <a:endParaRPr lang="zh-CN" altLang="zh-CN" sz="2800" smtClean="0"/>
          </a:p>
        </p:txBody>
      </p:sp>
      <p:sp>
        <p:nvSpPr>
          <p:cNvPr id="51205" name="矩形 4"/>
          <p:cNvSpPr>
            <a:spLocks noChangeArrowheads="1"/>
          </p:cNvSpPr>
          <p:nvPr/>
        </p:nvSpPr>
        <p:spPr bwMode="auto">
          <a:xfrm>
            <a:off x="2771800" y="5876925"/>
            <a:ext cx="3647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8.4.2  </a:t>
            </a:r>
            <a:r>
              <a:rPr lang="zh-CN" altLang="zh-CN" sz="2000" dirty="0">
                <a:solidFill>
                  <a:srgbClr val="7030A0"/>
                </a:solidFill>
                <a:latin typeface="黑体" panose="02010600030101010101" pitchFamily="2" charset="-122"/>
                <a:ea typeface="黑体" panose="02010600030101010101" pitchFamily="2" charset="-122"/>
              </a:rPr>
              <a:t>主成分解的因子旋转</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49</a:t>
            </a:fld>
            <a:endParaRPr lang="en-US" altLang="zh-CN"/>
          </a:p>
        </p:txBody>
      </p:sp>
      <p:pic>
        <p:nvPicPr>
          <p:cNvPr id="3" name="图片 2"/>
          <p:cNvPicPr>
            <a:picLocks noChangeAspect="1"/>
          </p:cNvPicPr>
          <p:nvPr/>
        </p:nvPicPr>
        <p:blipFill>
          <a:blip r:embed="rId2"/>
          <a:stretch>
            <a:fillRect/>
          </a:stretch>
        </p:blipFill>
        <p:spPr>
          <a:xfrm>
            <a:off x="2349991" y="609600"/>
            <a:ext cx="4490769" cy="5112568"/>
          </a:xfrm>
          <a:prstGeom prst="rect">
            <a:avLst/>
          </a:prstGeom>
        </p:spPr>
      </p:pic>
    </p:spTree>
    <p:extLst>
      <p:ext uri="{BB962C8B-B14F-4D97-AF65-F5344CB8AC3E}">
        <p14:creationId xmlns:p14="http://schemas.microsoft.com/office/powerpoint/2010/main" val="348350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pPr>
              <a:buFont typeface="Wingdings" panose="05000000000000000000" pitchFamily="2" charset="2"/>
              <a:buChar char="Ø"/>
            </a:pPr>
            <a:r>
              <a:rPr lang="en-US" altLang="zh-CN" sz="2800" dirty="0">
                <a:solidFill>
                  <a:srgbClr val="000000"/>
                </a:solidFill>
              </a:rPr>
              <a:t>(3)</a:t>
            </a:r>
            <a:r>
              <a:rPr lang="zh-CN" altLang="zh-CN" sz="2800" dirty="0">
                <a:solidFill>
                  <a:srgbClr val="000000"/>
                </a:solidFill>
              </a:rPr>
              <a:t>在主成分分析中，强调的是用少数几个主成分解释总方差；而在因子分析中，强调的是用少数几个因子去描述协方差或相关关系</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4)</a:t>
            </a:r>
            <a:r>
              <a:rPr lang="zh-CN" altLang="zh-CN" sz="2800" dirty="0">
                <a:solidFill>
                  <a:srgbClr val="000000"/>
                </a:solidFill>
              </a:rPr>
              <a:t>主成分的</a:t>
            </a:r>
            <a:r>
              <a:rPr lang="zh-CN" altLang="zh-CN" sz="2800" dirty="0" smtClean="0">
                <a:solidFill>
                  <a:srgbClr val="000000"/>
                </a:solidFill>
              </a:rPr>
              <a:t>解是</a:t>
            </a:r>
            <a:r>
              <a:rPr lang="zh-CN" altLang="en-US" sz="2800" dirty="0" smtClean="0">
                <a:solidFill>
                  <a:srgbClr val="000000"/>
                </a:solidFill>
              </a:rPr>
              <a:t>唯一</a:t>
            </a:r>
            <a:r>
              <a:rPr lang="zh-CN" altLang="zh-CN" sz="2800" dirty="0" smtClean="0">
                <a:solidFill>
                  <a:srgbClr val="000000"/>
                </a:solidFill>
              </a:rPr>
              <a:t>的</a:t>
            </a:r>
            <a:r>
              <a:rPr lang="zh-CN" altLang="zh-CN" sz="2800" dirty="0">
                <a:solidFill>
                  <a:srgbClr val="000000"/>
                </a:solidFill>
              </a:rPr>
              <a:t>（除非含有相同的特征值或特征向量为相反符号）；而因子的解可以有很多，表现得较为灵活（主要体现在因子旋转上），这种灵活性使得变量在降维之后更易得到解释，这是因子分析</a:t>
            </a:r>
            <a:r>
              <a:rPr lang="zh-CN" altLang="zh-CN" sz="2800" dirty="0" smtClean="0">
                <a:solidFill>
                  <a:srgbClr val="000000"/>
                </a:solidFill>
              </a:rPr>
              <a:t>比</a:t>
            </a:r>
            <a:r>
              <a:rPr lang="zh-CN" altLang="en-US" sz="2800" dirty="0">
                <a:solidFill>
                  <a:srgbClr val="000404"/>
                </a:solidFill>
              </a:rPr>
              <a:t>（需对主成分作出解释的）</a:t>
            </a:r>
            <a:r>
              <a:rPr lang="zh-CN" altLang="zh-CN" sz="2800" dirty="0" smtClean="0">
                <a:solidFill>
                  <a:srgbClr val="000000"/>
                </a:solidFill>
              </a:rPr>
              <a:t>主成分分析</a:t>
            </a:r>
            <a:r>
              <a:rPr lang="zh-CN" altLang="zh-CN" sz="2800" dirty="0">
                <a:solidFill>
                  <a:srgbClr val="000000"/>
                </a:solidFill>
              </a:rPr>
              <a:t>有更广泛应用的一个重要原因</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5)</a:t>
            </a:r>
            <a:r>
              <a:rPr lang="zh-CN" altLang="zh-CN" sz="2800" dirty="0">
                <a:solidFill>
                  <a:srgbClr val="000000"/>
                </a:solidFill>
              </a:rPr>
              <a:t>主成分不会因其提取个数的改变而变化，但因子往往会随模型中因子个数的不同而变化。</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a:t>
            </a:fld>
            <a:endParaRPr lang="en-US" altLang="zh-CN"/>
          </a:p>
        </p:txBody>
      </p:sp>
    </p:spTree>
    <p:extLst>
      <p:ext uri="{BB962C8B-B14F-4D97-AF65-F5344CB8AC3E}">
        <p14:creationId xmlns:p14="http://schemas.microsoft.com/office/powerpoint/2010/main" val="3744222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8.4.3   </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6.3.7</a:t>
            </a:r>
            <a:r>
              <a:rPr lang="zh-CN" altLang="zh-CN" sz="2800" dirty="0">
                <a:solidFill>
                  <a:srgbClr val="000000"/>
                </a:solidFill>
                <a:latin typeface="Times New Roman" panose="02020603050405020304" pitchFamily="18" charset="0"/>
                <a:cs typeface="Times New Roman" panose="02020603050405020304" pitchFamily="18" charset="0"/>
              </a:rPr>
              <a:t>中的八个变量进行因子分析，主成分解、主因子解和极大似然解的因子载荷见表</a:t>
            </a:r>
            <a:r>
              <a:rPr lang="en-US" altLang="zh-CN" sz="2800" dirty="0">
                <a:solidFill>
                  <a:srgbClr val="000000"/>
                </a:solidFill>
                <a:latin typeface="Times New Roman" panose="02020603050405020304" pitchFamily="18" charset="0"/>
                <a:cs typeface="Times New Roman" panose="02020603050405020304" pitchFamily="18" charset="0"/>
              </a:rPr>
              <a:t>8.4.2</a:t>
            </a:r>
            <a:r>
              <a:rPr lang="zh-CN" altLang="zh-CN" sz="2800" dirty="0">
                <a:solidFill>
                  <a:srgbClr val="000000"/>
                </a:solidFill>
                <a:latin typeface="Times New Roman" panose="02020603050405020304" pitchFamily="18" charset="0"/>
                <a:cs typeface="Times New Roman" panose="02020603050405020304" pitchFamily="18" charset="0"/>
              </a:rPr>
              <a:t>。这三种解的结果相近，</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都可称为（</a:t>
            </a:r>
            <a:r>
              <a:rPr lang="zh-CN" altLang="zh-CN" sz="2800" dirty="0">
                <a:solidFill>
                  <a:schemeClr val="accent6"/>
                </a:solidFill>
                <a:latin typeface="Times New Roman" panose="02020603050405020304" pitchFamily="18" charset="0"/>
                <a:cs typeface="Times New Roman" panose="02020603050405020304" pitchFamily="18" charset="0"/>
              </a:rPr>
              <a:t>身材</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大小因子</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也都可称为</a:t>
            </a:r>
            <a:r>
              <a:rPr lang="zh-CN" altLang="zh-CN" sz="2800" dirty="0">
                <a:solidFill>
                  <a:schemeClr val="accent6"/>
                </a:solidFill>
                <a:latin typeface="Times New Roman" panose="02020603050405020304" pitchFamily="18" charset="0"/>
                <a:cs typeface="Times New Roman" panose="02020603050405020304" pitchFamily="18" charset="0"/>
              </a:rPr>
              <a:t>形状因子</a:t>
            </a:r>
            <a:r>
              <a:rPr lang="zh-CN" altLang="zh-CN" sz="2800" dirty="0">
                <a:solidFill>
                  <a:srgbClr val="000000"/>
                </a:solidFill>
                <a:latin typeface="Times New Roman" panose="02020603050405020304" pitchFamily="18" charset="0"/>
                <a:cs typeface="Times New Roman" panose="02020603050405020304" pitchFamily="18" charset="0"/>
              </a:rPr>
              <a:t>（或</a:t>
            </a:r>
            <a:r>
              <a:rPr lang="zh-CN" altLang="zh-CN" sz="2800" dirty="0">
                <a:solidFill>
                  <a:schemeClr val="accent6"/>
                </a:solidFill>
                <a:latin typeface="Times New Roman" panose="02020603050405020304" pitchFamily="18" charset="0"/>
                <a:cs typeface="Times New Roman" panose="02020603050405020304" pitchFamily="18" charset="0"/>
              </a:rPr>
              <a:t>胖瘦因子</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50</a:t>
            </a:fld>
            <a:endParaRPr lang="en-US" altLang="zh-CN"/>
          </a:p>
        </p:txBody>
      </p:sp>
    </p:spTree>
    <p:extLst>
      <p:ext uri="{BB962C8B-B14F-4D97-AF65-F5344CB8AC3E}">
        <p14:creationId xmlns:p14="http://schemas.microsoft.com/office/powerpoint/2010/main" val="792024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8.4.2</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b="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时的因子载荷估计</a:t>
            </a:r>
          </a:p>
        </p:txBody>
      </p:sp>
      <p:graphicFrame>
        <p:nvGraphicFramePr>
          <p:cNvPr id="6" name="表格 5"/>
          <p:cNvGraphicFramePr>
            <a:graphicFrameLocks noGrp="1"/>
          </p:cNvGraphicFramePr>
          <p:nvPr>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r>
                        <a:rPr lang="en-US" sz="1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-0.441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0.832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0.758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0.728</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0.643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0.627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0.494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0.567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8522"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58523"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8524"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8525"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8526"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8527"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8528"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8529"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51</a:t>
            </a:fld>
            <a:endParaRPr lang="en-US" altLang="zh-CN"/>
          </a:p>
        </p:txBody>
      </p:sp>
    </p:spTree>
    <p:extLst>
      <p:ext uri="{BB962C8B-B14F-4D97-AF65-F5344CB8AC3E}">
        <p14:creationId xmlns:p14="http://schemas.microsoft.com/office/powerpoint/2010/main" val="23323107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8.4.3</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0.900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0.260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0.293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0.930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0.195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0.911</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0.209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0.164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0.894</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0.258</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0.242</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0.107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0.658</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0.273</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0.437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64766"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6476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6476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6476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6477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6477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6477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6477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64774" name="Equation" r:id="rId19" imgW="266400" imgH="330120" progId="Equation.DSMT4">
                  <p:embed/>
                </p:oleObj>
              </mc:Choice>
              <mc:Fallback>
                <p:oleObj name="Equation" r:id="rId19" imgW="266400" imgH="330120" progId="Equation.DSMT4">
                  <p:embed/>
                  <p:pic>
                    <p:nvPicPr>
                      <p:cNvPr id="0" name=""/>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64775" name="Equation" r:id="rId21" imgW="266400" imgH="330120" progId="Equation.DSMT4">
                  <p:embed/>
                </p:oleObj>
              </mc:Choice>
              <mc:Fallback>
                <p:oleObj name="Equation" r:id="rId21" imgW="266400" imgH="330120" progId="Equation.DSMT4">
                  <p:embed/>
                  <p:pic>
                    <p:nvPicPr>
                      <p:cNvPr id="0" name=""/>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64776"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64777"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64778"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64779"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52</a:t>
            </a:fld>
            <a:endParaRPr lang="en-US" altLang="zh-CN"/>
          </a:p>
        </p:txBody>
      </p:sp>
    </p:spTree>
    <p:extLst>
      <p:ext uri="{BB962C8B-B14F-4D97-AF65-F5344CB8AC3E}">
        <p14:creationId xmlns:p14="http://schemas.microsoft.com/office/powerpoint/2010/main" val="647206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smtClean="0">
                <a:solidFill>
                  <a:srgbClr val="000000"/>
                </a:solidFill>
              </a:rPr>
              <a:t>经最大方差旋转法旋转后的表</a:t>
            </a:r>
            <a:r>
              <a:rPr lang="en-US" altLang="zh-CN" sz="2400" dirty="0" smtClean="0">
                <a:solidFill>
                  <a:srgbClr val="000000"/>
                </a:solidFill>
              </a:rPr>
              <a:t>8.4.3</a:t>
            </a:r>
            <a:r>
              <a:rPr lang="zh-CN" altLang="zh-CN" sz="2400" dirty="0" smtClean="0">
                <a:solidFill>
                  <a:srgbClr val="000000"/>
                </a:solidFill>
              </a:rPr>
              <a:t>显示</a:t>
            </a:r>
            <a:r>
              <a:rPr lang="zh-CN" altLang="en-US" sz="2400" dirty="0" smtClean="0">
                <a:solidFill>
                  <a:srgbClr val="000000"/>
                </a:solidFill>
              </a:rPr>
              <a:t>，</a:t>
            </a:r>
            <a:r>
              <a:rPr lang="zh-CN" altLang="zh-CN" sz="2400" dirty="0" smtClean="0">
                <a:solidFill>
                  <a:srgbClr val="000000"/>
                </a:solidFill>
              </a:rPr>
              <a:t>三</a:t>
            </a:r>
            <a:r>
              <a:rPr lang="zh-CN" altLang="zh-CN" sz="2400" dirty="0">
                <a:solidFill>
                  <a:srgbClr val="000000"/>
                </a:solidFill>
              </a:rPr>
              <a:t>种方法的因子载荷也都很相似，并都呈现出几乎相同的简单结构，以致因子的解释也都相同</a:t>
            </a:r>
            <a:r>
              <a:rPr lang="zh-CN" altLang="zh-CN" sz="2400" dirty="0" smtClean="0">
                <a:solidFill>
                  <a:srgbClr val="000000"/>
                </a:solidFill>
              </a:rPr>
              <a:t>。</a:t>
            </a:r>
            <a:endParaRPr lang="en-US" altLang="zh-CN" sz="2400" dirty="0" smtClean="0">
              <a:solidFill>
                <a:srgbClr val="000000"/>
              </a:solidFill>
            </a:endParaRPr>
          </a:p>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纵向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长度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a:t>
            </a:r>
            <a:r>
              <a:rPr lang="zh-CN" altLang="zh-CN" sz="2400" dirty="0">
                <a:solidFill>
                  <a:srgbClr val="000000"/>
                </a:solidFill>
                <a:latin typeface="Times New Roman" panose="02020603050405020304" pitchFamily="18" charset="0"/>
                <a:cs typeface="Times New Roman" panose="02020603050405020304" pitchFamily="18" charset="0"/>
              </a:rPr>
              <a:t>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横向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宽度</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围度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rPr>
              <a:t>比较因子旋转前后的因子解释，应该说旋转后的因子不如旋转前的因子有更符合实际需要的解释。单从这一点来看，所作的因子旋转并不是很成功。不过，旋转后因子载荷所呈现出的简单结构却可以很好地被用来对变量进行聚类</a:t>
            </a:r>
            <a:r>
              <a:rPr lang="zh-CN" altLang="zh-CN" sz="2400" dirty="0" smtClean="0">
                <a:solidFill>
                  <a:srgbClr val="000000"/>
                </a:solidFill>
              </a:rPr>
              <a:t>。</a:t>
            </a:r>
            <a:endParaRPr lang="en-US" altLang="zh-CN" sz="2400" dirty="0" smtClean="0">
              <a:solidFill>
                <a:srgbClr val="000000"/>
              </a:solidFill>
            </a:endParaRPr>
          </a:p>
          <a:p>
            <a:pPr>
              <a:lnSpc>
                <a:spcPct val="150000"/>
              </a:lnSpc>
            </a:pPr>
            <a:r>
              <a:rPr lang="zh-CN" altLang="zh-CN" sz="2400" dirty="0" smtClean="0">
                <a:solidFill>
                  <a:srgbClr val="000000"/>
                </a:solidFill>
              </a:rPr>
              <a:t>以上</a:t>
            </a:r>
            <a:r>
              <a:rPr lang="zh-CN" altLang="zh-CN" sz="2400" dirty="0">
                <a:solidFill>
                  <a:srgbClr val="000000"/>
                </a:solidFill>
              </a:rPr>
              <a:t>三种解都可将所有八个变量分为</a:t>
            </a:r>
            <a:r>
              <a:rPr lang="zh-CN" altLang="zh-CN" sz="2400" dirty="0" smtClean="0">
                <a:solidFill>
                  <a:srgbClr val="000000"/>
                </a:solidFill>
              </a:rPr>
              <a:t>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a:t>
            </a:r>
            <a:r>
              <a:rPr lang="zh-CN" altLang="zh-CN" sz="2400" dirty="0">
                <a:solidFill>
                  <a:srgbClr val="000000"/>
                </a:solidFill>
                <a:latin typeface="Times New Roman" panose="02020603050405020304" pitchFamily="18" charset="0"/>
                <a:cs typeface="Times New Roman" panose="02020603050405020304" pitchFamily="18" charset="0"/>
              </a:rPr>
              <a:t>密切</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关系密切</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两</a:t>
            </a:r>
            <a:r>
              <a:rPr lang="zh-CN" altLang="zh-CN" sz="2400" dirty="0">
                <a:solidFill>
                  <a:srgbClr val="000000"/>
                </a:solidFill>
                <a:latin typeface="Times New Roman" panose="02020603050405020304" pitchFamily="18" charset="0"/>
                <a:cs typeface="Times New Roman" panose="02020603050405020304" pitchFamily="18" charset="0"/>
              </a:rPr>
              <a:t>类，这</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6.3.7</a:t>
            </a:r>
            <a:r>
              <a:rPr lang="zh-CN" altLang="zh-CN" sz="2400" dirty="0">
                <a:solidFill>
                  <a:srgbClr val="000000"/>
                </a:solidFill>
                <a:latin typeface="Times New Roman" panose="02020603050405020304" pitchFamily="18" charset="0"/>
                <a:cs typeface="Times New Roman" panose="02020603050405020304" pitchFamily="18" charset="0"/>
              </a:rPr>
              <a:t>中的各聚类方法得到的结果相同。</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53</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762480" y="4797152"/>
          <a:ext cx="1676400" cy="536575"/>
        </p:xfrm>
        <a:graphic>
          <a:graphicData uri="http://schemas.openxmlformats.org/presentationml/2006/ole">
            <mc:AlternateContent xmlns:mc="http://schemas.openxmlformats.org/markup-compatibility/2006">
              <mc:Choice xmlns:v="urn:schemas-microsoft-com:vml" Requires="v">
                <p:oleObj spid="_x0000_s60532" name="Equation" r:id="rId3" imgW="1676160" imgH="507960" progId="Equation.DSMT4">
                  <p:embed/>
                </p:oleObj>
              </mc:Choice>
              <mc:Fallback>
                <p:oleObj name="Equation" r:id="rId3" imgW="1676160" imgH="507960" progId="Equation.DSMT4">
                  <p:embed/>
                  <p:pic>
                    <p:nvPicPr>
                      <p:cNvPr id="0" name=""/>
                      <p:cNvPicPr>
                        <a:picLocks noChangeAspect="1" noChangeArrowheads="1"/>
                      </p:cNvPicPr>
                      <p:nvPr/>
                    </p:nvPicPr>
                    <p:blipFill>
                      <a:blip r:embed="rId4"/>
                      <a:srcRect/>
                      <a:stretch>
                        <a:fillRect/>
                      </a:stretch>
                    </p:blipFill>
                    <p:spPr bwMode="auto">
                      <a:xfrm>
                        <a:off x="762480" y="4797152"/>
                        <a:ext cx="1676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889500" y="4806976"/>
          <a:ext cx="1663700" cy="536575"/>
        </p:xfrm>
        <a:graphic>
          <a:graphicData uri="http://schemas.openxmlformats.org/presentationml/2006/ole">
            <mc:AlternateContent xmlns:mc="http://schemas.openxmlformats.org/markup-compatibility/2006">
              <mc:Choice xmlns:v="urn:schemas-microsoft-com:vml" Requires="v">
                <p:oleObj spid="_x0000_s60533" name="Equation" r:id="rId5" imgW="1663560" imgH="507960" progId="Equation.DSMT4">
                  <p:embed/>
                </p:oleObj>
              </mc:Choice>
              <mc:Fallback>
                <p:oleObj name="Equation" r:id="rId5" imgW="1663560" imgH="507960" progId="Equation.DSMT4">
                  <p:embed/>
                  <p:pic>
                    <p:nvPicPr>
                      <p:cNvPr id="0" name=""/>
                      <p:cNvPicPr>
                        <a:picLocks noChangeAspect="1" noChangeArrowheads="1"/>
                      </p:cNvPicPr>
                      <p:nvPr/>
                    </p:nvPicPr>
                    <p:blipFill>
                      <a:blip r:embed="rId6"/>
                      <a:srcRect/>
                      <a:stretch>
                        <a:fillRect/>
                      </a:stretch>
                    </p:blipFill>
                    <p:spPr bwMode="auto">
                      <a:xfrm>
                        <a:off x="4889500" y="4806976"/>
                        <a:ext cx="16637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4"/>
          <p:cNvGraphicFramePr>
            <a:graphicFrameLocks noChangeAspect="1"/>
          </p:cNvGraphicFramePr>
          <p:nvPr>
            <p:extLst/>
          </p:nvPr>
        </p:nvGraphicFramePr>
        <p:xfrm>
          <a:off x="755576" y="1857772"/>
          <a:ext cx="342900" cy="419100"/>
        </p:xfrm>
        <a:graphic>
          <a:graphicData uri="http://schemas.openxmlformats.org/presentationml/2006/ole">
            <mc:AlternateContent xmlns:mc="http://schemas.openxmlformats.org/markup-compatibility/2006">
              <mc:Choice xmlns:v="urn:schemas-microsoft-com:vml" Requires="v">
                <p:oleObj spid="_x0000_s60534" name="Equation" r:id="rId7" imgW="342720" imgH="419040" progId="Equation.DSMT4">
                  <p:embed/>
                </p:oleObj>
              </mc:Choice>
              <mc:Fallback>
                <p:oleObj name="Equation" r:id="rId7" imgW="342720" imgH="419040" progId="Equation.DSMT4">
                  <p:embed/>
                  <p:pic>
                    <p:nvPicPr>
                      <p:cNvPr id="0" name=""/>
                      <p:cNvPicPr>
                        <a:picLocks noChangeAspect="1" noChangeArrowheads="1"/>
                      </p:cNvPicPr>
                      <p:nvPr/>
                    </p:nvPicPr>
                    <p:blipFill>
                      <a:blip r:embed="rId8"/>
                      <a:srcRect/>
                      <a:stretch>
                        <a:fillRect/>
                      </a:stretch>
                    </p:blipFill>
                    <p:spPr bwMode="auto">
                      <a:xfrm>
                        <a:off x="755576"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nvPr>
        </p:nvGraphicFramePr>
        <p:xfrm>
          <a:off x="6245324" y="1857772"/>
          <a:ext cx="342900" cy="419100"/>
        </p:xfrm>
        <a:graphic>
          <a:graphicData uri="http://schemas.openxmlformats.org/presentationml/2006/ole">
            <mc:AlternateContent xmlns:mc="http://schemas.openxmlformats.org/markup-compatibility/2006">
              <mc:Choice xmlns:v="urn:schemas-microsoft-com:vml" Requires="v">
                <p:oleObj spid="_x0000_s60535" name="Equation" r:id="rId9" imgW="342720" imgH="419040" progId="Equation.DSMT4">
                  <p:embed/>
                </p:oleObj>
              </mc:Choice>
              <mc:Fallback>
                <p:oleObj name="Equation" r:id="rId9" imgW="342720" imgH="419040" progId="Equation.DSMT4">
                  <p:embed/>
                  <p:pic>
                    <p:nvPicPr>
                      <p:cNvPr id="0" name=""/>
                      <p:cNvPicPr>
                        <a:picLocks noChangeAspect="1" noChangeArrowheads="1"/>
                      </p:cNvPicPr>
                      <p:nvPr/>
                    </p:nvPicPr>
                    <p:blipFill>
                      <a:blip r:embed="rId10"/>
                      <a:srcRect/>
                      <a:stretch>
                        <a:fillRect/>
                      </a:stretch>
                    </p:blipFill>
                    <p:spPr bwMode="auto">
                      <a:xfrm>
                        <a:off x="6245324"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4"/>
          <p:cNvGraphicFramePr>
            <a:graphicFrameLocks noChangeAspect="1"/>
          </p:cNvGraphicFramePr>
          <p:nvPr>
            <p:extLst/>
          </p:nvPr>
        </p:nvGraphicFramePr>
        <p:xfrm>
          <a:off x="5895181" y="4293096"/>
          <a:ext cx="342900" cy="419100"/>
        </p:xfrm>
        <a:graphic>
          <a:graphicData uri="http://schemas.openxmlformats.org/presentationml/2006/ole">
            <mc:AlternateContent xmlns:mc="http://schemas.openxmlformats.org/markup-compatibility/2006">
              <mc:Choice xmlns:v="urn:schemas-microsoft-com:vml" Requires="v">
                <p:oleObj spid="_x0000_s60536" name="Equation" r:id="rId11" imgW="342720" imgH="419040" progId="Equation.DSMT4">
                  <p:embed/>
                </p:oleObj>
              </mc:Choice>
              <mc:Fallback>
                <p:oleObj name="Equation" r:id="rId11" imgW="342720" imgH="419040" progId="Equation.DSMT4">
                  <p:embed/>
                  <p:pic>
                    <p:nvPicPr>
                      <p:cNvPr id="0" name=""/>
                      <p:cNvPicPr>
                        <a:picLocks noChangeAspect="1" noChangeArrowheads="1"/>
                      </p:cNvPicPr>
                      <p:nvPr/>
                    </p:nvPicPr>
                    <p:blipFill>
                      <a:blip r:embed="rId12"/>
                      <a:srcRect/>
                      <a:stretch>
                        <a:fillRect/>
                      </a:stretch>
                    </p:blipFill>
                    <p:spPr bwMode="auto">
                      <a:xfrm>
                        <a:off x="5895181" y="4293096"/>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7"/>
          <p:cNvGraphicFramePr>
            <a:graphicFrameLocks noChangeAspect="1"/>
          </p:cNvGraphicFramePr>
          <p:nvPr>
            <p:extLst/>
          </p:nvPr>
        </p:nvGraphicFramePr>
        <p:xfrm>
          <a:off x="3055226" y="4855889"/>
          <a:ext cx="342900" cy="419100"/>
        </p:xfrm>
        <a:graphic>
          <a:graphicData uri="http://schemas.openxmlformats.org/presentationml/2006/ole">
            <mc:AlternateContent xmlns:mc="http://schemas.openxmlformats.org/markup-compatibility/2006">
              <mc:Choice xmlns:v="urn:schemas-microsoft-com:vml" Requires="v">
                <p:oleObj spid="_x0000_s60537" name="Equation" r:id="rId13" imgW="342720" imgH="419040" progId="Equation.DSMT4">
                  <p:embed/>
                </p:oleObj>
              </mc:Choice>
              <mc:Fallback>
                <p:oleObj name="Equation" r:id="rId13" imgW="342720" imgH="419040" progId="Equation.DSMT4">
                  <p:embed/>
                  <p:pic>
                    <p:nvPicPr>
                      <p:cNvPr id="0" name=""/>
                      <p:cNvPicPr>
                        <a:picLocks noChangeAspect="1" noChangeArrowheads="1"/>
                      </p:cNvPicPr>
                      <p:nvPr/>
                    </p:nvPicPr>
                    <p:blipFill>
                      <a:blip r:embed="rId14"/>
                      <a:srcRect/>
                      <a:stretch>
                        <a:fillRect/>
                      </a:stretch>
                    </p:blipFill>
                    <p:spPr bwMode="auto">
                      <a:xfrm>
                        <a:off x="3055226" y="4855889"/>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8421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891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8.4.4   </a:t>
            </a:r>
            <a:r>
              <a:rPr lang="zh-CN" altLang="zh-CN" sz="2800" dirty="0" smtClean="0">
                <a:solidFill>
                  <a:srgbClr val="000404"/>
                </a:solidFill>
                <a:latin typeface="Times New Roman" pitchFamily="18" charset="0"/>
                <a:cs typeface="Times New Roman" pitchFamily="18" charset="0"/>
              </a:rPr>
              <a:t>沪市</a:t>
            </a:r>
            <a:r>
              <a:rPr lang="en-US" altLang="zh-CN" sz="2800" dirty="0" smtClean="0">
                <a:solidFill>
                  <a:srgbClr val="000404"/>
                </a:solidFill>
                <a:latin typeface="Times New Roman" pitchFamily="18" charset="0"/>
                <a:cs typeface="Times New Roman" pitchFamily="18" charset="0"/>
              </a:rPr>
              <a:t>604</a:t>
            </a:r>
            <a:r>
              <a:rPr lang="zh-CN" altLang="zh-CN" sz="2800" dirty="0" smtClean="0">
                <a:solidFill>
                  <a:srgbClr val="000404"/>
                </a:solidFill>
                <a:latin typeface="Times New Roman" pitchFamily="18" charset="0"/>
                <a:cs typeface="Times New Roman" pitchFamily="18" charset="0"/>
              </a:rPr>
              <a:t>家上市公司</a:t>
            </a:r>
            <a:r>
              <a:rPr lang="en-US" altLang="zh-CN" sz="2800" dirty="0" smtClean="0">
                <a:solidFill>
                  <a:srgbClr val="000404"/>
                </a:solidFill>
                <a:latin typeface="Times New Roman" pitchFamily="18" charset="0"/>
                <a:cs typeface="Times New Roman" pitchFamily="18" charset="0"/>
              </a:rPr>
              <a:t>2001</a:t>
            </a:r>
            <a:r>
              <a:rPr lang="zh-CN" altLang="zh-CN" sz="2800" dirty="0" smtClean="0">
                <a:solidFill>
                  <a:srgbClr val="000404"/>
                </a:solidFill>
                <a:latin typeface="Times New Roman" pitchFamily="18" charset="0"/>
                <a:cs typeface="Times New Roman" pitchFamily="18" charset="0"/>
              </a:rPr>
              <a:t>年财务报表中有这样</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个主要财务指标</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数据可从前言中提及的作者网页上下载</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1</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主营业务收入</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6</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每股净资产</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2</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7</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3</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利润总额</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8</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总资产收益率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4</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9</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资产总计</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5</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每股收益</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10</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股本</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上述</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个指标的样本相关矩阵列于表</a:t>
            </a:r>
            <a:r>
              <a:rPr lang="en-US" altLang="zh-CN" sz="2800" dirty="0" smtClean="0">
                <a:solidFill>
                  <a:srgbClr val="000404"/>
                </a:solidFill>
                <a:latin typeface="Times New Roman" pitchFamily="18" charset="0"/>
                <a:cs typeface="Times New Roman" pitchFamily="18" charset="0"/>
              </a:rPr>
              <a:t>8.4.3</a:t>
            </a:r>
            <a:r>
              <a:rPr lang="zh-CN" altLang="zh-CN" sz="2800" dirty="0" smtClean="0">
                <a:solidFill>
                  <a:srgbClr val="000404"/>
                </a:solidFill>
                <a:latin typeface="Times New Roman" pitchFamily="18" charset="0"/>
                <a:cs typeface="Times New Roman" pitchFamily="18" charset="0"/>
              </a:rPr>
              <a:t>。</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54</a:t>
            </a:fld>
            <a:endParaRPr lang="en-US" altLang="zh-CN"/>
          </a:p>
        </p:txBody>
      </p:sp>
    </p:spTree>
    <p:extLst>
      <p:ext uri="{BB962C8B-B14F-4D97-AF65-F5344CB8AC3E}">
        <p14:creationId xmlns:p14="http://schemas.microsoft.com/office/powerpoint/2010/main" val="17771158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p:nvPr>
        </p:nvSpPr>
        <p:spPr/>
        <p:txBody>
          <a:bodyPr/>
          <a:lstStyle/>
          <a:p>
            <a:pPr eaLnBrk="1" hangingPunct="1"/>
            <a:endParaRPr lang="zh-CN" altLang="zh-CN" smtClean="0"/>
          </a:p>
        </p:txBody>
      </p:sp>
      <p:sp>
        <p:nvSpPr>
          <p:cNvPr id="27652" name="Rectangle 3"/>
          <p:cNvSpPr>
            <a:spLocks noGrp="1" noRot="1" noChangeArrowheads="1"/>
          </p:cNvSpPr>
          <p:nvPr>
            <p:ph type="body" idx="1"/>
          </p:nvPr>
        </p:nvSpPr>
        <p:spPr/>
        <p:txBody>
          <a:bodyPr/>
          <a:lstStyle/>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404"/>
                </a:solidFill>
                <a:latin typeface="Times New Roman" panose="02020603050405020304" pitchFamily="18" charset="0"/>
                <a:cs typeface="Times New Roman" panose="02020603050405020304" pitchFamily="18" charset="0"/>
              </a:rPr>
              <a:t>从相关矩阵出发，选择主成分法，相关阵的前三个特征值为</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累计贡献率为</a:t>
            </a:r>
            <a:r>
              <a:rPr lang="en-US" altLang="zh-CN" sz="2400" dirty="0" smtClean="0">
                <a:solidFill>
                  <a:srgbClr val="000404"/>
                </a:solidFill>
                <a:latin typeface="Times New Roman" panose="02020603050405020304" pitchFamily="18" charset="0"/>
                <a:cs typeface="Times New Roman" panose="02020603050405020304" pitchFamily="18" charset="0"/>
              </a:rPr>
              <a:t>83.82%</a:t>
            </a:r>
            <a:r>
              <a:rPr lang="zh-CN" altLang="zh-CN" sz="2400" dirty="0" smtClean="0">
                <a:solidFill>
                  <a:srgbClr val="000404"/>
                </a:solidFill>
                <a:latin typeface="Times New Roman" panose="02020603050405020304" pitchFamily="18" charset="0"/>
                <a:cs typeface="Times New Roman" panose="02020603050405020304" pitchFamily="18" charset="0"/>
              </a:rPr>
              <a:t>，取因子数</a:t>
            </a:r>
            <a:r>
              <a:rPr lang="en-US" altLang="zh-CN" sz="2400" i="1" dirty="0" smtClean="0">
                <a:solidFill>
                  <a:srgbClr val="000404"/>
                </a:solidFill>
                <a:latin typeface="Times New Roman" panose="02020603050405020304" pitchFamily="18" charset="0"/>
                <a:cs typeface="Times New Roman" panose="02020603050405020304" pitchFamily="18" charset="0"/>
              </a:rPr>
              <a:t>m</a:t>
            </a:r>
            <a:r>
              <a:rPr lang="en-US" altLang="zh-CN" sz="2400" dirty="0" smtClean="0">
                <a:solidFill>
                  <a:srgbClr val="000404"/>
                </a:solidFill>
                <a:latin typeface="Times New Roman" panose="02020603050405020304" pitchFamily="18" charset="0"/>
                <a:cs typeface="Times New Roman" panose="02020603050405020304" pitchFamily="18" charset="0"/>
              </a:rPr>
              <a:t>=3</a:t>
            </a:r>
            <a:r>
              <a:rPr lang="zh-CN" altLang="zh-CN" sz="2400" dirty="0" smtClean="0">
                <a:solidFill>
                  <a:srgbClr val="000404"/>
                </a:solidFill>
                <a:latin typeface="Times New Roman" panose="02020603050405020304" pitchFamily="18" charset="0"/>
                <a:cs typeface="Times New Roman" panose="02020603050405020304" pitchFamily="18" charset="0"/>
              </a:rPr>
              <a:t>，相应结果列于表</a:t>
            </a:r>
            <a:r>
              <a:rPr lang="en-US" altLang="zh-CN" sz="2400" dirty="0" smtClean="0">
                <a:solidFill>
                  <a:srgbClr val="000404"/>
                </a:solidFill>
                <a:latin typeface="Times New Roman" panose="02020603050405020304" pitchFamily="18" charset="0"/>
                <a:cs typeface="Times New Roman" panose="02020603050405020304" pitchFamily="18" charset="0"/>
              </a:rPr>
              <a:t>8.4.5</a:t>
            </a:r>
            <a:r>
              <a:rPr lang="zh-CN" altLang="zh-CN" sz="2400" dirty="0" smtClean="0">
                <a:solidFill>
                  <a:srgbClr val="000404"/>
                </a:solidFill>
                <a:latin typeface="Times New Roman" panose="02020603050405020304" pitchFamily="18" charset="0"/>
                <a:cs typeface="Times New Roman" panose="02020603050405020304" pitchFamily="18" charset="0"/>
              </a:rPr>
              <a:t>。</a:t>
            </a:r>
          </a:p>
        </p:txBody>
      </p:sp>
      <p:graphicFrame>
        <p:nvGraphicFramePr>
          <p:cNvPr id="27650" name="Object 7"/>
          <p:cNvGraphicFramePr>
            <a:graphicFrameLocks noChangeAspect="1"/>
          </p:cNvGraphicFramePr>
          <p:nvPr>
            <p:extLst/>
          </p:nvPr>
        </p:nvGraphicFramePr>
        <p:xfrm>
          <a:off x="2339975" y="5157192"/>
          <a:ext cx="4495800" cy="444500"/>
        </p:xfrm>
        <a:graphic>
          <a:graphicData uri="http://schemas.openxmlformats.org/presentationml/2006/ole">
            <mc:AlternateContent xmlns:mc="http://schemas.openxmlformats.org/markup-compatibility/2006">
              <mc:Choice xmlns:v="urn:schemas-microsoft-com:vml" Requires="v">
                <p:oleObj spid="_x0000_s61461" name="Equation" r:id="rId3" imgW="4495680" imgH="444240" progId="Equation.DSMT4">
                  <p:embed/>
                </p:oleObj>
              </mc:Choice>
              <mc:Fallback>
                <p:oleObj name="Equation" r:id="rId3" imgW="44956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157192"/>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6"/>
          <p:cNvSpPr>
            <a:spLocks noChangeArrowheads="1"/>
          </p:cNvSpPr>
          <p:nvPr/>
        </p:nvSpPr>
        <p:spPr bwMode="auto">
          <a:xfrm>
            <a:off x="250825" y="620713"/>
            <a:ext cx="626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8.4.4</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十个财务指标的样本相关矩阵</a:t>
            </a:r>
          </a:p>
        </p:txBody>
      </p:sp>
      <p:graphicFrame>
        <p:nvGraphicFramePr>
          <p:cNvPr id="7" name="表格 6"/>
          <p:cNvGraphicFramePr>
            <a:graphicFrameLocks noGrp="1"/>
          </p:cNvGraphicFramePr>
          <p:nvPr/>
        </p:nvGraphicFramePr>
        <p:xfrm>
          <a:off x="323850" y="1052513"/>
          <a:ext cx="8496302" cy="3529009"/>
        </p:xfrm>
        <a:graphic>
          <a:graphicData uri="http://schemas.openxmlformats.org/drawingml/2006/table">
            <a:tbl>
              <a:tblPr/>
              <a:tblGrid>
                <a:gridCol w="732381">
                  <a:extLst>
                    <a:ext uri="{9D8B030D-6E8A-4147-A177-3AD203B41FA5}">
                      <a16:colId xmlns:a16="http://schemas.microsoft.com/office/drawing/2014/main" val="20000"/>
                    </a:ext>
                  </a:extLst>
                </a:gridCol>
                <a:gridCol w="732381">
                  <a:extLst>
                    <a:ext uri="{9D8B030D-6E8A-4147-A177-3AD203B41FA5}">
                      <a16:colId xmlns:a16="http://schemas.microsoft.com/office/drawing/2014/main" val="20001"/>
                    </a:ext>
                  </a:extLst>
                </a:gridCol>
                <a:gridCol w="732381">
                  <a:extLst>
                    <a:ext uri="{9D8B030D-6E8A-4147-A177-3AD203B41FA5}">
                      <a16:colId xmlns:a16="http://schemas.microsoft.com/office/drawing/2014/main" val="20002"/>
                    </a:ext>
                  </a:extLst>
                </a:gridCol>
                <a:gridCol w="732381">
                  <a:extLst>
                    <a:ext uri="{9D8B030D-6E8A-4147-A177-3AD203B41FA5}">
                      <a16:colId xmlns:a16="http://schemas.microsoft.com/office/drawing/2014/main" val="20003"/>
                    </a:ext>
                  </a:extLst>
                </a:gridCol>
                <a:gridCol w="732381">
                  <a:extLst>
                    <a:ext uri="{9D8B030D-6E8A-4147-A177-3AD203B41FA5}">
                      <a16:colId xmlns:a16="http://schemas.microsoft.com/office/drawing/2014/main" val="20004"/>
                    </a:ext>
                  </a:extLst>
                </a:gridCol>
                <a:gridCol w="732381">
                  <a:extLst>
                    <a:ext uri="{9D8B030D-6E8A-4147-A177-3AD203B41FA5}">
                      <a16:colId xmlns:a16="http://schemas.microsoft.com/office/drawing/2014/main" val="20005"/>
                    </a:ext>
                  </a:extLst>
                </a:gridCol>
                <a:gridCol w="836036">
                  <a:extLst>
                    <a:ext uri="{9D8B030D-6E8A-4147-A177-3AD203B41FA5}">
                      <a16:colId xmlns:a16="http://schemas.microsoft.com/office/drawing/2014/main" val="20006"/>
                    </a:ext>
                  </a:extLst>
                </a:gridCol>
                <a:gridCol w="830939">
                  <a:extLst>
                    <a:ext uri="{9D8B030D-6E8A-4147-A177-3AD203B41FA5}">
                      <a16:colId xmlns:a16="http://schemas.microsoft.com/office/drawing/2014/main" val="20007"/>
                    </a:ext>
                  </a:extLst>
                </a:gridCol>
                <a:gridCol w="830939">
                  <a:extLst>
                    <a:ext uri="{9D8B030D-6E8A-4147-A177-3AD203B41FA5}">
                      <a16:colId xmlns:a16="http://schemas.microsoft.com/office/drawing/2014/main" val="20008"/>
                    </a:ext>
                  </a:extLst>
                </a:gridCol>
                <a:gridCol w="830939">
                  <a:extLst>
                    <a:ext uri="{9D8B030D-6E8A-4147-A177-3AD203B41FA5}">
                      <a16:colId xmlns:a16="http://schemas.microsoft.com/office/drawing/2014/main" val="20009"/>
                    </a:ext>
                  </a:extLst>
                </a:gridCol>
                <a:gridCol w="773163">
                  <a:extLst>
                    <a:ext uri="{9D8B030D-6E8A-4147-A177-3AD203B41FA5}">
                      <a16:colId xmlns:a16="http://schemas.microsoft.com/office/drawing/2014/main" val="20010"/>
                    </a:ext>
                  </a:extLst>
                </a:gridCol>
              </a:tblGrid>
              <a:tr h="320819">
                <a:tc>
                  <a:txBody>
                    <a:bodyPr/>
                    <a:lstStyle/>
                    <a:p>
                      <a:pPr algn="ctr">
                        <a:spcAft>
                          <a:spcPts val="0"/>
                        </a:spcAft>
                      </a:pPr>
                      <a:endParaRPr lang="en-US" sz="1600" kern="100" dirty="0">
                        <a:solidFill>
                          <a:srgbClr val="000404"/>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0.982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0.539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0.559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0.362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0.218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0.455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0.290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0.768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0.138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0.058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20819">
                <a:tc>
                  <a:txBody>
                    <a:bodyPr/>
                    <a:lstStyle/>
                    <a:p>
                      <a:pPr algn="ctr">
                        <a:spcAft>
                          <a:spcPts val="0"/>
                        </a:spcAft>
                      </a:pPr>
                      <a:r>
                        <a:rPr lang="en-US" sz="1600" i="1" kern="100" dirty="0">
                          <a:solidFill>
                            <a:srgbClr val="000404"/>
                          </a:solidFill>
                          <a:latin typeface="Times New Roman"/>
                          <a:ea typeface="宋体"/>
                          <a:cs typeface="Times New Roman"/>
                        </a:rPr>
                        <a:t>x</a:t>
                      </a:r>
                      <a:r>
                        <a:rPr lang="en-US" sz="1600" kern="100" baseline="-25000" dirty="0">
                          <a:solidFill>
                            <a:srgbClr val="000404"/>
                          </a:solidFill>
                          <a:latin typeface="Times New Roman"/>
                          <a:ea typeface="宋体"/>
                          <a:cs typeface="Times New Roman"/>
                        </a:rPr>
                        <a:t>10</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0.619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0.051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0.861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1.000</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55</a:t>
            </a:fld>
            <a:endParaRPr lang="en-US" altLang="zh-CN"/>
          </a:p>
        </p:txBody>
      </p:sp>
    </p:spTree>
    <p:extLst>
      <p:ext uri="{BB962C8B-B14F-4D97-AF65-F5344CB8AC3E}">
        <p14:creationId xmlns:p14="http://schemas.microsoft.com/office/powerpoint/2010/main" val="1392637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2"/>
          <p:cNvSpPr>
            <a:spLocks noGrp="1" noRot="1" noChangeArrowheads="1"/>
          </p:cNvSpPr>
          <p:nvPr>
            <p:ph type="title"/>
          </p:nvPr>
        </p:nvSpPr>
        <p:spPr/>
        <p:txBody>
          <a:bodyPr/>
          <a:lstStyle/>
          <a:p>
            <a:pPr eaLnBrk="1" hangingPunct="1"/>
            <a:endParaRPr lang="zh-CN" altLang="zh-CN" smtClean="0"/>
          </a:p>
        </p:txBody>
      </p:sp>
      <p:sp>
        <p:nvSpPr>
          <p:cNvPr id="28686" name="Rectangle 3"/>
          <p:cNvSpPr>
            <a:spLocks noGrp="1" noRot="1" noChangeArrowheads="1"/>
          </p:cNvSpPr>
          <p:nvPr>
            <p:ph type="body" idx="1"/>
          </p:nvPr>
        </p:nvSpPr>
        <p:spPr/>
        <p:txBody>
          <a:bodyPr/>
          <a:lstStyle/>
          <a:p>
            <a:pPr eaLnBrk="1" hangingPunct="1"/>
            <a:endParaRPr lang="zh-CN" altLang="zh-CN" smtClean="0"/>
          </a:p>
        </p:txBody>
      </p:sp>
      <p:sp>
        <p:nvSpPr>
          <p:cNvPr id="28687" name="矩形 4"/>
          <p:cNvSpPr>
            <a:spLocks noChangeArrowheads="1"/>
          </p:cNvSpPr>
          <p:nvPr/>
        </p:nvSpPr>
        <p:spPr bwMode="auto">
          <a:xfrm>
            <a:off x="323850" y="549275"/>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8.4.5</a:t>
            </a:r>
            <a:r>
              <a:rPr lang="en-US" altLang="zh-CN" sz="2000" dirty="0">
                <a:solidFill>
                  <a:srgbClr val="7030A0"/>
                </a:solidFill>
                <a:latin typeface="黑体" panose="02010600030101010101" pitchFamily="2" charset="-122"/>
                <a:ea typeface="黑体" panose="02010600030101010101" pitchFamily="2" charset="-122"/>
              </a:rPr>
              <a:t>		    </a:t>
            </a:r>
            <a:r>
              <a:rPr lang="en-US" altLang="zh-CN" sz="2000" dirty="0" smtClean="0">
                <a:solidFill>
                  <a:srgbClr val="7030A0"/>
                </a:solidFill>
                <a:latin typeface="黑体" panose="02010600030101010101" pitchFamily="2" charset="-122"/>
                <a:ea typeface="黑体" panose="02010600030101010101" pitchFamily="2" charset="-122"/>
              </a:rPr>
              <a:t>	    </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dirty="0" smtClean="0">
                <a:solidFill>
                  <a:srgbClr val="7030A0"/>
                </a:solidFill>
                <a:latin typeface="黑体" panose="02010600030101010101" pitchFamily="2" charset="-122"/>
                <a:ea typeface="黑体" panose="02010600030101010101" pitchFamily="2" charset="-122"/>
              </a:rPr>
              <a:t>=3</a:t>
            </a:r>
            <a:r>
              <a:rPr lang="zh-CN" altLang="zh-CN" sz="2000" dirty="0">
                <a:solidFill>
                  <a:srgbClr val="7030A0"/>
                </a:solidFill>
                <a:latin typeface="黑体" panose="02010600030101010101" pitchFamily="2" charset="-122"/>
                <a:ea typeface="黑体" panose="02010600030101010101" pitchFamily="2" charset="-122"/>
              </a:rPr>
              <a:t>时的主成分解</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23850" y="981075"/>
          <a:ext cx="8496300" cy="5337171"/>
        </p:xfrm>
        <a:graphic>
          <a:graphicData uri="http://schemas.openxmlformats.org/drawingml/2006/table">
            <a:tbl>
              <a:tblPr/>
              <a:tblGrid>
                <a:gridCol w="2907253">
                  <a:extLst>
                    <a:ext uri="{9D8B030D-6E8A-4147-A177-3AD203B41FA5}">
                      <a16:colId xmlns:a16="http://schemas.microsoft.com/office/drawing/2014/main" val="20000"/>
                    </a:ext>
                  </a:extLst>
                </a:gridCol>
                <a:gridCol w="1343240">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3</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0.659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−0.472</a:t>
                      </a:r>
                      <a:endParaRPr lang="zh-CN" sz="1600" kern="10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0.121</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−0.346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0.097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0.692</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0.109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0.391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0.367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0.814</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0.670</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−0.260</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−0.564</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0.636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−0.596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0.488</a:t>
                      </a:r>
                      <a:endParaRPr lang="zh-CN" sz="1600" kern="100" dirty="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0.745</a:t>
                      </a:r>
                      <a:endParaRPr lang="zh-CN" sz="1600" kern="100" dirty="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0.838</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宋体"/>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8674" name="Object 9"/>
          <p:cNvGraphicFramePr>
            <a:graphicFrameLocks noChangeAspect="1"/>
          </p:cNvGraphicFramePr>
          <p:nvPr/>
        </p:nvGraphicFramePr>
        <p:xfrm>
          <a:off x="7956550" y="1484313"/>
          <a:ext cx="215900" cy="317500"/>
        </p:xfrm>
        <a:graphic>
          <a:graphicData uri="http://schemas.openxmlformats.org/presentationml/2006/ole">
            <mc:AlternateContent xmlns:mc="http://schemas.openxmlformats.org/markup-compatibility/2006">
              <mc:Choice xmlns:v="urn:schemas-microsoft-com:vml" Requires="v">
                <p:oleObj spid="_x0000_s62675"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84313"/>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10"/>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62676"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11"/>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62677"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2"/>
          <p:cNvGraphicFramePr>
            <a:graphicFrameLocks noChangeAspect="1"/>
          </p:cNvGraphicFramePr>
          <p:nvPr/>
        </p:nvGraphicFramePr>
        <p:xfrm>
          <a:off x="395288" y="2565400"/>
          <a:ext cx="203200" cy="304800"/>
        </p:xfrm>
        <a:graphic>
          <a:graphicData uri="http://schemas.openxmlformats.org/presentationml/2006/ole">
            <mc:AlternateContent xmlns:mc="http://schemas.openxmlformats.org/markup-compatibility/2006">
              <mc:Choice xmlns:v="urn:schemas-microsoft-com:vml" Requires="v">
                <p:oleObj spid="_x0000_s62678"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565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3"/>
          <p:cNvGraphicFramePr>
            <a:graphicFrameLocks noChangeAspect="1"/>
          </p:cNvGraphicFramePr>
          <p:nvPr/>
        </p:nvGraphicFramePr>
        <p:xfrm>
          <a:off x="395288" y="2924175"/>
          <a:ext cx="203200" cy="304800"/>
        </p:xfrm>
        <a:graphic>
          <a:graphicData uri="http://schemas.openxmlformats.org/presentationml/2006/ole">
            <mc:AlternateContent xmlns:mc="http://schemas.openxmlformats.org/markup-compatibility/2006">
              <mc:Choice xmlns:v="urn:schemas-microsoft-com:vml" Requires="v">
                <p:oleObj spid="_x0000_s62679"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241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14"/>
          <p:cNvGraphicFramePr>
            <a:graphicFrameLocks noChangeAspect="1"/>
          </p:cNvGraphicFramePr>
          <p:nvPr/>
        </p:nvGraphicFramePr>
        <p:xfrm>
          <a:off x="395288" y="3284538"/>
          <a:ext cx="203200" cy="304800"/>
        </p:xfrm>
        <a:graphic>
          <a:graphicData uri="http://schemas.openxmlformats.org/presentationml/2006/ole">
            <mc:AlternateContent xmlns:mc="http://schemas.openxmlformats.org/markup-compatibility/2006">
              <mc:Choice xmlns:v="urn:schemas-microsoft-com:vml" Requires="v">
                <p:oleObj spid="_x0000_s62680"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84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15"/>
          <p:cNvGraphicFramePr>
            <a:graphicFrameLocks noChangeAspect="1"/>
          </p:cNvGraphicFramePr>
          <p:nvPr/>
        </p:nvGraphicFramePr>
        <p:xfrm>
          <a:off x="395288" y="3644900"/>
          <a:ext cx="203200" cy="304800"/>
        </p:xfrm>
        <a:graphic>
          <a:graphicData uri="http://schemas.openxmlformats.org/presentationml/2006/ole">
            <mc:AlternateContent xmlns:mc="http://schemas.openxmlformats.org/markup-compatibility/2006">
              <mc:Choice xmlns:v="urn:schemas-microsoft-com:vml" Requires="v">
                <p:oleObj spid="_x0000_s62681"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6"/>
          <p:cNvGraphicFramePr>
            <a:graphicFrameLocks noChangeAspect="1"/>
          </p:cNvGraphicFramePr>
          <p:nvPr/>
        </p:nvGraphicFramePr>
        <p:xfrm>
          <a:off x="395288" y="4005263"/>
          <a:ext cx="203200" cy="304800"/>
        </p:xfrm>
        <a:graphic>
          <a:graphicData uri="http://schemas.openxmlformats.org/presentationml/2006/ole">
            <mc:AlternateContent xmlns:mc="http://schemas.openxmlformats.org/markup-compatibility/2006">
              <mc:Choice xmlns:v="urn:schemas-microsoft-com:vml" Requires="v">
                <p:oleObj spid="_x0000_s62682"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7"/>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62683"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8"/>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62684" name="Equation" r:id="rId21" imgW="203040" imgH="304560" progId="Equation.DSMT4">
                  <p:embed/>
                </p:oleObj>
              </mc:Choice>
              <mc:Fallback>
                <p:oleObj name="Equation" r:id="rId21" imgW="203040" imgH="3045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9"/>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62685" name="Equation" r:id="rId23" imgW="253800" imgH="304560" progId="Equation.DSMT4">
                  <p:embed/>
                </p:oleObj>
              </mc:Choice>
              <mc:Fallback>
                <p:oleObj name="Equation" r:id="rId23" imgW="253800" imgH="30456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56</a:t>
            </a:fld>
            <a:endParaRPr lang="en-US" altLang="zh-CN"/>
          </a:p>
        </p:txBody>
      </p:sp>
    </p:spTree>
    <p:extLst>
      <p:ext uri="{BB962C8B-B14F-4D97-AF65-F5344CB8AC3E}">
        <p14:creationId xmlns:p14="http://schemas.microsoft.com/office/powerpoint/2010/main" val="186318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2" name="Rectangle 2"/>
          <p:cNvSpPr>
            <a:spLocks noGrp="1" noRot="1" noChangeArrowheads="1"/>
          </p:cNvSpPr>
          <p:nvPr>
            <p:ph type="title"/>
          </p:nvPr>
        </p:nvSpPr>
        <p:spPr/>
        <p:txBody>
          <a:bodyPr/>
          <a:lstStyle/>
          <a:p>
            <a:pPr eaLnBrk="1" hangingPunct="1"/>
            <a:endParaRPr lang="zh-CN" altLang="zh-CN" smtClean="0"/>
          </a:p>
        </p:txBody>
      </p:sp>
      <p:sp>
        <p:nvSpPr>
          <p:cNvPr id="29713" name="Rectangle 3"/>
          <p:cNvSpPr>
            <a:spLocks noGrp="1" noRot="1" noChangeArrowheads="1"/>
          </p:cNvSpPr>
          <p:nvPr>
            <p:ph type="body" idx="1"/>
          </p:nvPr>
        </p:nvSpPr>
        <p:spPr/>
        <p:txBody>
          <a:bodyPr/>
          <a:lstStyle/>
          <a:p>
            <a:pPr eaLnBrk="1" hangingPunct="1"/>
            <a:endParaRPr lang="zh-CN" altLang="zh-CN" smtClean="0"/>
          </a:p>
        </p:txBody>
      </p:sp>
      <p:sp>
        <p:nvSpPr>
          <p:cNvPr id="29714" name="矩形 4"/>
          <p:cNvSpPr>
            <a:spLocks noChangeArrowheads="1"/>
          </p:cNvSpPr>
          <p:nvPr/>
        </p:nvSpPr>
        <p:spPr bwMode="auto">
          <a:xfrm>
            <a:off x="323850" y="549275"/>
            <a:ext cx="6048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8.4.6	</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旋转后的因子载荷估计</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nvPr>
        </p:nvGraphicFramePr>
        <p:xfrm>
          <a:off x="323850" y="981075"/>
          <a:ext cx="8496300" cy="5337171"/>
        </p:xfrm>
        <a:graphic>
          <a:graphicData uri="http://schemas.openxmlformats.org/drawingml/2006/table">
            <a:tbl>
              <a:tblPr/>
              <a:tblGrid>
                <a:gridCol w="2519958">
                  <a:extLst>
                    <a:ext uri="{9D8B030D-6E8A-4147-A177-3AD203B41FA5}">
                      <a16:colId xmlns:a16="http://schemas.microsoft.com/office/drawing/2014/main" val="20000"/>
                    </a:ext>
                  </a:extLst>
                </a:gridCol>
                <a:gridCol w="1730535">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0.182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0.509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0.167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0.688</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0.552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0.135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0.115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0.447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0.199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0.404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0.712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0.838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9698" name="Object 2"/>
          <p:cNvGraphicFramePr>
            <a:graphicFrameLocks noChangeAspect="1"/>
          </p:cNvGraphicFramePr>
          <p:nvPr/>
        </p:nvGraphicFramePr>
        <p:xfrm>
          <a:off x="7956550" y="1412875"/>
          <a:ext cx="215900" cy="317500"/>
        </p:xfrm>
        <a:graphic>
          <a:graphicData uri="http://schemas.openxmlformats.org/presentationml/2006/ole">
            <mc:AlternateContent xmlns:mc="http://schemas.openxmlformats.org/markup-compatibility/2006">
              <mc:Choice xmlns:v="urn:schemas-microsoft-com:vml" Requires="v">
                <p:oleObj spid="_x0000_s63756"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12875"/>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6375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6375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nvPr>
        </p:nvGraphicFramePr>
        <p:xfrm>
          <a:off x="395288" y="2620144"/>
          <a:ext cx="203200" cy="304800"/>
        </p:xfrm>
        <a:graphic>
          <a:graphicData uri="http://schemas.openxmlformats.org/presentationml/2006/ole">
            <mc:AlternateContent xmlns:mc="http://schemas.openxmlformats.org/markup-compatibility/2006">
              <mc:Choice xmlns:v="urn:schemas-microsoft-com:vml" Requires="v">
                <p:oleObj spid="_x0000_s6375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6201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extLst/>
          </p:nvPr>
        </p:nvGraphicFramePr>
        <p:xfrm>
          <a:off x="395288" y="2980184"/>
          <a:ext cx="203200" cy="304800"/>
        </p:xfrm>
        <a:graphic>
          <a:graphicData uri="http://schemas.openxmlformats.org/presentationml/2006/ole">
            <mc:AlternateContent xmlns:mc="http://schemas.openxmlformats.org/markup-compatibility/2006">
              <mc:Choice xmlns:v="urn:schemas-microsoft-com:vml" Requires="v">
                <p:oleObj spid="_x0000_s6376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801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extLst/>
          </p:nvPr>
        </p:nvGraphicFramePr>
        <p:xfrm>
          <a:off x="395288" y="3340224"/>
          <a:ext cx="203200" cy="304800"/>
        </p:xfrm>
        <a:graphic>
          <a:graphicData uri="http://schemas.openxmlformats.org/presentationml/2006/ole">
            <mc:AlternateContent xmlns:mc="http://schemas.openxmlformats.org/markup-compatibility/2006">
              <mc:Choice xmlns:v="urn:schemas-microsoft-com:vml" Requires="v">
                <p:oleObj spid="_x0000_s6376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34022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extLst/>
          </p:nvPr>
        </p:nvGraphicFramePr>
        <p:xfrm>
          <a:off x="395288" y="3700264"/>
          <a:ext cx="203200" cy="304800"/>
        </p:xfrm>
        <a:graphic>
          <a:graphicData uri="http://schemas.openxmlformats.org/presentationml/2006/ole">
            <mc:AlternateContent xmlns:mc="http://schemas.openxmlformats.org/markup-compatibility/2006">
              <mc:Choice xmlns:v="urn:schemas-microsoft-com:vml" Requires="v">
                <p:oleObj spid="_x0000_s6376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70026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extLst/>
          </p:nvPr>
        </p:nvGraphicFramePr>
        <p:xfrm>
          <a:off x="395288" y="4060304"/>
          <a:ext cx="203200" cy="304800"/>
        </p:xfrm>
        <a:graphic>
          <a:graphicData uri="http://schemas.openxmlformats.org/presentationml/2006/ole">
            <mc:AlternateContent xmlns:mc="http://schemas.openxmlformats.org/markup-compatibility/2006">
              <mc:Choice xmlns:v="urn:schemas-microsoft-com:vml" Requires="v">
                <p:oleObj spid="_x0000_s6376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6030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extLst/>
          </p:nvPr>
        </p:nvGraphicFramePr>
        <p:xfrm>
          <a:off x="395288" y="4420344"/>
          <a:ext cx="203200" cy="304800"/>
        </p:xfrm>
        <a:graphic>
          <a:graphicData uri="http://schemas.openxmlformats.org/presentationml/2006/ole">
            <mc:AlternateContent xmlns:mc="http://schemas.openxmlformats.org/markup-compatibility/2006">
              <mc:Choice xmlns:v="urn:schemas-microsoft-com:vml" Requires="v">
                <p:oleObj spid="_x0000_s63764"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4203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1"/>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63765" name="Equation" r:id="rId21" imgW="203040" imgH="304560" progId="Equation.DSMT4">
                  <p:embed/>
                </p:oleObj>
              </mc:Choice>
              <mc:Fallback>
                <p:oleObj name="Equation" r:id="rId21" imgW="203040" imgH="3045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63766" name="Equation" r:id="rId23" imgW="253800" imgH="304560" progId="Equation.DSMT4">
                  <p:embed/>
                </p:oleObj>
              </mc:Choice>
              <mc:Fallback>
                <p:oleObj name="Equation" r:id="rId23" imgW="253800" imgH="30456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p:cNvGraphicFramePr>
            <a:graphicFrameLocks noChangeAspect="1"/>
          </p:cNvGraphicFramePr>
          <p:nvPr/>
        </p:nvGraphicFramePr>
        <p:xfrm>
          <a:off x="3779838" y="1412875"/>
          <a:ext cx="241300" cy="304800"/>
        </p:xfrm>
        <a:graphic>
          <a:graphicData uri="http://schemas.openxmlformats.org/presentationml/2006/ole">
            <mc:AlternateContent xmlns:mc="http://schemas.openxmlformats.org/markup-compatibility/2006">
              <mc:Choice xmlns:v="urn:schemas-microsoft-com:vml" Requires="v">
                <p:oleObj spid="_x0000_s63767" name="Equation" r:id="rId25" imgW="241200" imgH="304560" progId="Equation.DSMT4">
                  <p:embed/>
                </p:oleObj>
              </mc:Choice>
              <mc:Fallback>
                <p:oleObj name="Equation" r:id="rId25" imgW="241200" imgH="30456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7983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p:cNvGraphicFramePr>
            <a:graphicFrameLocks noChangeAspect="1"/>
          </p:cNvGraphicFramePr>
          <p:nvPr/>
        </p:nvGraphicFramePr>
        <p:xfrm>
          <a:off x="5148263" y="1412875"/>
          <a:ext cx="241300" cy="304800"/>
        </p:xfrm>
        <a:graphic>
          <a:graphicData uri="http://schemas.openxmlformats.org/presentationml/2006/ole">
            <mc:AlternateContent xmlns:mc="http://schemas.openxmlformats.org/markup-compatibility/2006">
              <mc:Choice xmlns:v="urn:schemas-microsoft-com:vml" Requires="v">
                <p:oleObj spid="_x0000_s63768" name="Equation" r:id="rId27" imgW="241200" imgH="304560" progId="Equation.DSMT4">
                  <p:embed/>
                </p:oleObj>
              </mc:Choice>
              <mc:Fallback>
                <p:oleObj name="Equation" r:id="rId27" imgW="241200" imgH="30456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8263"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p:cNvGraphicFramePr>
            <a:graphicFrameLocks noChangeAspect="1"/>
          </p:cNvGraphicFramePr>
          <p:nvPr/>
        </p:nvGraphicFramePr>
        <p:xfrm>
          <a:off x="6516688" y="1412875"/>
          <a:ext cx="241300" cy="304800"/>
        </p:xfrm>
        <a:graphic>
          <a:graphicData uri="http://schemas.openxmlformats.org/presentationml/2006/ole">
            <mc:AlternateContent xmlns:mc="http://schemas.openxmlformats.org/markup-compatibility/2006">
              <mc:Choice xmlns:v="urn:schemas-microsoft-com:vml" Requires="v">
                <p:oleObj spid="_x0000_s63769" name="Equation" r:id="rId29" imgW="241200" imgH="304560" progId="Equation.DSMT4">
                  <p:embed/>
                </p:oleObj>
              </mc:Choice>
              <mc:Fallback>
                <p:oleObj name="Equation" r:id="rId29" imgW="241200" imgH="30456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1668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57</a:t>
            </a:fld>
            <a:endParaRPr lang="en-US" altLang="zh-CN"/>
          </a:p>
        </p:txBody>
      </p:sp>
    </p:spTree>
    <p:extLst>
      <p:ext uri="{BB962C8B-B14F-4D97-AF65-F5344CB8AC3E}">
        <p14:creationId xmlns:p14="http://schemas.microsoft.com/office/powerpoint/2010/main" val="36159789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§8.5  </a:t>
            </a:r>
            <a:r>
              <a:rPr lang="zh-CN" altLang="en-US" smtClean="0"/>
              <a:t>因子得分 </a:t>
            </a:r>
          </a:p>
        </p:txBody>
      </p:sp>
      <p:sp>
        <p:nvSpPr>
          <p:cNvPr id="53251" name="Rectangle 3"/>
          <p:cNvSpPr>
            <a:spLocks noGrp="1" noRot="1" noChangeArrowheads="1"/>
          </p:cNvSpPr>
          <p:nvPr>
            <p:ph type="body" idx="1"/>
          </p:nvPr>
        </p:nvSpPr>
        <p:spPr/>
        <p:txBody>
          <a:bodyPr/>
          <a:lstStyle/>
          <a:p>
            <a:pPr eaLnBrk="1" hangingPunct="1"/>
            <a:r>
              <a:rPr lang="zh-CN" altLang="zh-CN" dirty="0">
                <a:solidFill>
                  <a:srgbClr val="000404"/>
                </a:solidFill>
              </a:rPr>
              <a:t>回归法相比加权最小二乘法有着更高的估计</a:t>
            </a:r>
            <a:r>
              <a:rPr lang="zh-CN" altLang="zh-CN" dirty="0" smtClean="0">
                <a:solidFill>
                  <a:srgbClr val="000404"/>
                </a:solidFill>
              </a:rPr>
              <a:t>精度</a:t>
            </a:r>
            <a:r>
              <a:rPr lang="zh-CN" altLang="en-US" dirty="0" smtClean="0">
                <a:solidFill>
                  <a:srgbClr val="000404"/>
                </a:solidFill>
              </a:rPr>
              <a:t>，</a:t>
            </a:r>
            <a:r>
              <a:rPr lang="zh-CN" altLang="zh-CN" dirty="0" smtClean="0">
                <a:solidFill>
                  <a:srgbClr val="000404"/>
                </a:solidFill>
              </a:rPr>
              <a:t>因而</a:t>
            </a:r>
            <a:r>
              <a:rPr lang="zh-CN" altLang="zh-CN" dirty="0">
                <a:solidFill>
                  <a:srgbClr val="000404"/>
                </a:solidFill>
              </a:rPr>
              <a:t>在实际应用中，回归法应用得最为广泛。</a:t>
            </a:r>
            <a:endParaRPr lang="en-US" altLang="zh-CN" dirty="0" smtClean="0">
              <a:solidFill>
                <a:srgbClr val="000404"/>
              </a:solidFill>
            </a:endParaRPr>
          </a:p>
          <a:p>
            <a:pPr eaLnBrk="1" hangingPunct="1"/>
            <a:endParaRPr lang="en-US" altLang="zh-CN" dirty="0">
              <a:solidFill>
                <a:srgbClr val="000404"/>
              </a:solidFill>
            </a:endParaRPr>
          </a:p>
          <a:p>
            <a:pPr eaLnBrk="1" hangingPunct="1"/>
            <a:r>
              <a:rPr lang="zh-CN" altLang="en-US" dirty="0" smtClean="0">
                <a:solidFill>
                  <a:srgbClr val="000404"/>
                </a:solidFill>
              </a:rPr>
              <a:t>二、回归法</a:t>
            </a:r>
            <a:endParaRPr lang="en-US" altLang="zh-CN" dirty="0" smtClean="0">
              <a:solidFill>
                <a:srgbClr val="000404"/>
              </a:solidFill>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Rot="1" noChangeArrowheads="1"/>
          </p:cNvSpPr>
          <p:nvPr>
            <p:ph type="title"/>
          </p:nvPr>
        </p:nvSpPr>
        <p:spPr/>
        <p:txBody>
          <a:bodyPr/>
          <a:lstStyle/>
          <a:p>
            <a:pPr eaLnBrk="1" hangingPunct="1"/>
            <a:r>
              <a:rPr lang="zh-CN" altLang="en-US" sz="4000" smtClean="0"/>
              <a:t>二、回归法</a:t>
            </a:r>
          </a:p>
        </p:txBody>
      </p:sp>
      <p:sp>
        <p:nvSpPr>
          <p:cNvPr id="31752" name="Rectangle 3"/>
          <p:cNvSpPr>
            <a:spLocks noGrp="1" noRot="1" noChangeArrowheads="1"/>
          </p:cNvSpPr>
          <p:nvPr>
            <p:ph type="body" idx="1"/>
          </p:nvPr>
        </p:nvSpPr>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在正交因子模型中，假设        服从</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元正态分布，</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zh-CN" altLang="en-US" sz="2800" dirty="0" smtClean="0">
                <a:solidFill>
                  <a:srgbClr val="000404"/>
                </a:solidFill>
                <a:latin typeface="Times New Roman" panose="02020603050405020304" pitchFamily="18" charset="0"/>
                <a:cs typeface="Times New Roman" panose="02020603050405020304" pitchFamily="18" charset="0"/>
              </a:rPr>
              <a:t>    用</a:t>
            </a:r>
            <a:r>
              <a:rPr lang="zh-CN" altLang="en-US" sz="2800" dirty="0">
                <a:solidFill>
                  <a:srgbClr val="000404"/>
                </a:solidFill>
                <a:latin typeface="Times New Roman" panose="02020603050405020304" pitchFamily="18" charset="0"/>
                <a:cs typeface="Times New Roman" panose="02020603050405020304" pitchFamily="18" charset="0"/>
              </a:rPr>
              <a:t>回归预测方法可将 	                         估计为</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t>    </a:t>
            </a:r>
            <a:r>
              <a:rPr lang="zh-CN" altLang="zh-CN" sz="2800" dirty="0" smtClean="0">
                <a:solidFill>
                  <a:srgbClr val="000000"/>
                </a:solidFill>
                <a:latin typeface="Times New Roman" panose="02020603050405020304" pitchFamily="18" charset="0"/>
                <a:cs typeface="Times New Roman" panose="02020603050405020304" pitchFamily="18" charset="0"/>
              </a:rPr>
              <a:t>称为</a:t>
            </a:r>
            <a:r>
              <a:rPr lang="zh-CN" altLang="zh-CN" sz="2800" dirty="0">
                <a:solidFill>
                  <a:schemeClr val="accent6"/>
                </a:solidFill>
                <a:latin typeface="Times New Roman" panose="02020603050405020304" pitchFamily="18" charset="0"/>
                <a:cs typeface="Times New Roman" panose="02020603050405020304" pitchFamily="18" charset="0"/>
              </a:rPr>
              <a:t>汤姆森</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Thompson,1951</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因子得分</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在实际应用中，可用</a:t>
            </a:r>
            <a:r>
              <a:rPr lang="en-US" altLang="zh-CN" sz="2800" dirty="0">
                <a:solidFill>
                  <a:srgbClr val="000404"/>
                </a:solidFill>
                <a:latin typeface="Times New Roman" panose="02020603050405020304" pitchFamily="18" charset="0"/>
                <a:cs typeface="Times New Roman" panose="02020603050405020304" pitchFamily="18" charset="0"/>
              </a:rPr>
              <a:t>	</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分别代替上式中的</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 </a:t>
            </a:r>
            <a:r>
              <a:rPr lang="zh-CN" altLang="en-US" sz="2800" dirty="0" smtClean="0">
                <a:solidFill>
                  <a:srgbClr val="000404"/>
                </a:solidFill>
                <a:latin typeface="Times New Roman" panose="02020603050405020304" pitchFamily="18" charset="0"/>
                <a:cs typeface="Times New Roman" panose="02020603050405020304" pitchFamily="18" charset="0"/>
              </a:rPr>
              <a:t>来</a:t>
            </a:r>
            <a:r>
              <a:rPr lang="zh-CN" altLang="en-US" sz="2800" dirty="0">
                <a:solidFill>
                  <a:srgbClr val="000404"/>
                </a:solidFill>
                <a:latin typeface="Times New Roman" panose="02020603050405020304" pitchFamily="18" charset="0"/>
                <a:cs typeface="Times New Roman" panose="02020603050405020304" pitchFamily="18" charset="0"/>
              </a:rPr>
              <a:t>求</a:t>
            </a:r>
            <a:r>
              <a:rPr lang="zh-CN" altLang="en-US" sz="2800" dirty="0" smtClean="0">
                <a:solidFill>
                  <a:srgbClr val="000404"/>
                </a:solidFill>
                <a:latin typeface="Times New Roman" panose="02020603050405020304" pitchFamily="18" charset="0"/>
                <a:cs typeface="Times New Roman" panose="02020603050405020304" pitchFamily="18" charset="0"/>
              </a:rPr>
              <a:t>得因子得分。样品</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j</a:t>
            </a:r>
            <a:r>
              <a:rPr lang="zh-CN" altLang="en-US" sz="2800" dirty="0" smtClean="0">
                <a:solidFill>
                  <a:srgbClr val="000404"/>
                </a:solidFill>
                <a:latin typeface="Times New Roman" panose="02020603050405020304" pitchFamily="18" charset="0"/>
                <a:cs typeface="Times New Roman" panose="02020603050405020304" pitchFamily="18" charset="0"/>
              </a:rPr>
              <a:t>的因子得分</a:t>
            </a:r>
          </a:p>
        </p:txBody>
      </p:sp>
      <p:graphicFrame>
        <p:nvGraphicFramePr>
          <p:cNvPr id="31746" name="Object 4"/>
          <p:cNvGraphicFramePr>
            <a:graphicFrameLocks noChangeAspect="1"/>
          </p:cNvGraphicFramePr>
          <p:nvPr/>
        </p:nvGraphicFramePr>
        <p:xfrm>
          <a:off x="3924300" y="2492375"/>
          <a:ext cx="2343150" cy="569913"/>
        </p:xfrm>
        <a:graphic>
          <a:graphicData uri="http://schemas.openxmlformats.org/presentationml/2006/ole">
            <mc:AlternateContent xmlns:mc="http://schemas.openxmlformats.org/markup-compatibility/2006">
              <mc:Choice xmlns:v="urn:schemas-microsoft-com:vml" Requires="v">
                <p:oleObj spid="_x0000_s32213" name="Equation" r:id="rId3" imgW="2501640" imgH="609480" progId="Equation.DSMT4">
                  <p:embed/>
                </p:oleObj>
              </mc:Choice>
              <mc:Fallback>
                <p:oleObj name="Equation" r:id="rId3" imgW="2501640" imgH="609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492375"/>
                        <a:ext cx="23431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extLst>
              <p:ext uri="{D42A27DB-BD31-4B8C-83A1-F6EECF244321}">
                <p14:modId xmlns:p14="http://schemas.microsoft.com/office/powerpoint/2010/main" val="2617014251"/>
              </p:ext>
            </p:extLst>
          </p:nvPr>
        </p:nvGraphicFramePr>
        <p:xfrm>
          <a:off x="3276600" y="3141663"/>
          <a:ext cx="2408238" cy="481012"/>
        </p:xfrm>
        <a:graphic>
          <a:graphicData uri="http://schemas.openxmlformats.org/presentationml/2006/ole">
            <mc:AlternateContent xmlns:mc="http://schemas.openxmlformats.org/markup-compatibility/2006">
              <mc:Choice xmlns:v="urn:schemas-microsoft-com:vml" Requires="v">
                <p:oleObj spid="_x0000_s32214" name="Equation" r:id="rId5" imgW="2425680" imgH="482400" progId="Equation.DSMT4">
                  <p:embed/>
                </p:oleObj>
              </mc:Choice>
              <mc:Fallback>
                <p:oleObj name="Equation" r:id="rId5" imgW="2425680" imgH="482400" progId="Equation.DSMT4">
                  <p:embed/>
                  <p:pic>
                    <p:nvPicPr>
                      <p:cNvPr id="0" name="Object 5"/>
                      <p:cNvPicPr>
                        <a:picLocks noChangeAspect="1" noChangeArrowheads="1"/>
                      </p:cNvPicPr>
                      <p:nvPr/>
                    </p:nvPicPr>
                    <p:blipFill>
                      <a:blip r:embed="rId6"/>
                      <a:srcRect/>
                      <a:stretch>
                        <a:fillRect/>
                      </a:stretch>
                    </p:blipFill>
                    <p:spPr bwMode="auto">
                      <a:xfrm>
                        <a:off x="3276600" y="3141663"/>
                        <a:ext cx="2408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13"/>
          <p:cNvGraphicFramePr>
            <a:graphicFrameLocks noChangeAspect="1"/>
          </p:cNvGraphicFramePr>
          <p:nvPr>
            <p:extLst>
              <p:ext uri="{D42A27DB-BD31-4B8C-83A1-F6EECF244321}">
                <p14:modId xmlns:p14="http://schemas.microsoft.com/office/powerpoint/2010/main" val="980009689"/>
              </p:ext>
            </p:extLst>
          </p:nvPr>
        </p:nvGraphicFramePr>
        <p:xfrm>
          <a:off x="4722813" y="1700213"/>
          <a:ext cx="596900" cy="952500"/>
        </p:xfrm>
        <a:graphic>
          <a:graphicData uri="http://schemas.openxmlformats.org/presentationml/2006/ole">
            <mc:AlternateContent xmlns:mc="http://schemas.openxmlformats.org/markup-compatibility/2006">
              <mc:Choice xmlns:v="urn:schemas-microsoft-com:vml" Requires="v">
                <p:oleObj spid="_x0000_s32215" name="Equation" r:id="rId7" imgW="596880" imgH="952200" progId="Equation.DSMT4">
                  <p:embed/>
                </p:oleObj>
              </mc:Choice>
              <mc:Fallback>
                <p:oleObj name="Equation" r:id="rId7" imgW="596880" imgH="952200" progId="Equation.DSMT4">
                  <p:embed/>
                  <p:pic>
                    <p:nvPicPr>
                      <p:cNvPr id="0" name="Object 13"/>
                      <p:cNvPicPr>
                        <a:picLocks noChangeAspect="1" noChangeArrowheads="1"/>
                      </p:cNvPicPr>
                      <p:nvPr/>
                    </p:nvPicPr>
                    <p:blipFill>
                      <a:blip r:embed="rId8"/>
                      <a:srcRect/>
                      <a:stretch>
                        <a:fillRect/>
                      </a:stretch>
                    </p:blipFill>
                    <p:spPr bwMode="auto">
                      <a:xfrm>
                        <a:off x="4722813" y="1700213"/>
                        <a:ext cx="5969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16"/>
          <p:cNvGraphicFramePr>
            <a:graphicFrameLocks noChangeAspect="1"/>
          </p:cNvGraphicFramePr>
          <p:nvPr>
            <p:extLst>
              <p:ext uri="{D42A27DB-BD31-4B8C-83A1-F6EECF244321}">
                <p14:modId xmlns:p14="http://schemas.microsoft.com/office/powerpoint/2010/main" val="4292379919"/>
              </p:ext>
            </p:extLst>
          </p:nvPr>
        </p:nvGraphicFramePr>
        <p:xfrm>
          <a:off x="3191669" y="5176119"/>
          <a:ext cx="2578100" cy="520700"/>
        </p:xfrm>
        <a:graphic>
          <a:graphicData uri="http://schemas.openxmlformats.org/presentationml/2006/ole">
            <mc:AlternateContent xmlns:mc="http://schemas.openxmlformats.org/markup-compatibility/2006">
              <mc:Choice xmlns:v="urn:schemas-microsoft-com:vml" Requires="v">
                <p:oleObj spid="_x0000_s32216" name="Equation" r:id="rId9" imgW="2577960" imgH="520560" progId="Equation.DSMT4">
                  <p:embed/>
                </p:oleObj>
              </mc:Choice>
              <mc:Fallback>
                <p:oleObj name="Equation" r:id="rId9" imgW="2577960" imgH="520560" progId="Equation.DSMT4">
                  <p:embed/>
                  <p:pic>
                    <p:nvPicPr>
                      <p:cNvPr id="0" name="Object 16"/>
                      <p:cNvPicPr>
                        <a:picLocks noChangeAspect="1" noChangeArrowheads="1"/>
                      </p:cNvPicPr>
                      <p:nvPr/>
                    </p:nvPicPr>
                    <p:blipFill>
                      <a:blip r:embed="rId10"/>
                      <a:srcRect/>
                      <a:stretch>
                        <a:fillRect/>
                      </a:stretch>
                    </p:blipFill>
                    <p:spPr bwMode="auto">
                      <a:xfrm>
                        <a:off x="3191669" y="5176119"/>
                        <a:ext cx="2578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3970968032"/>
              </p:ext>
            </p:extLst>
          </p:nvPr>
        </p:nvGraphicFramePr>
        <p:xfrm>
          <a:off x="4051548" y="4198938"/>
          <a:ext cx="952500" cy="431800"/>
        </p:xfrm>
        <a:graphic>
          <a:graphicData uri="http://schemas.openxmlformats.org/presentationml/2006/ole">
            <mc:AlternateContent xmlns:mc="http://schemas.openxmlformats.org/markup-compatibility/2006">
              <mc:Choice xmlns:v="urn:schemas-microsoft-com:vml" Requires="v">
                <p:oleObj spid="_x0000_s32217" name="Equation" r:id="rId11" imgW="952200" imgH="431640" progId="Equation.DSMT4">
                  <p:embed/>
                </p:oleObj>
              </mc:Choice>
              <mc:Fallback>
                <p:oleObj name="Equation" r:id="rId11" imgW="952200" imgH="431640" progId="Equation.DSMT4">
                  <p:embed/>
                  <p:pic>
                    <p:nvPicPr>
                      <p:cNvPr id="0" name="Object 6"/>
                      <p:cNvPicPr>
                        <a:picLocks noChangeAspect="1" noChangeArrowheads="1"/>
                      </p:cNvPicPr>
                      <p:nvPr/>
                    </p:nvPicPr>
                    <p:blipFill>
                      <a:blip r:embed="rId12"/>
                      <a:srcRect/>
                      <a:stretch>
                        <a:fillRect/>
                      </a:stretch>
                    </p:blipFill>
                    <p:spPr bwMode="auto">
                      <a:xfrm>
                        <a:off x="4051548" y="4198938"/>
                        <a:ext cx="952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476250"/>
            <a:ext cx="8540750" cy="46038"/>
          </a:xfrm>
        </p:spPr>
        <p:txBody>
          <a:bodyPr/>
          <a:lstStyle/>
          <a:p>
            <a:pPr eaLnBrk="1" hangingPunct="1"/>
            <a:endParaRPr lang="en-US" altLang="zh-CN" sz="4000" smtClean="0"/>
          </a:p>
        </p:txBody>
      </p:sp>
      <p:sp>
        <p:nvSpPr>
          <p:cNvPr id="32771" name="Rectangle 3"/>
          <p:cNvSpPr>
            <a:spLocks noGrp="1" noRot="1" noChangeArrowheads="1"/>
          </p:cNvSpPr>
          <p:nvPr>
            <p:ph type="body" idx="1"/>
          </p:nvPr>
        </p:nvSpPr>
        <p:spPr>
          <a:xfrm>
            <a:off x="301625" y="549275"/>
            <a:ext cx="8540750" cy="5737225"/>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8.1.1   </a:t>
            </a:r>
            <a:r>
              <a:rPr lang="zh-CN" altLang="en-US" sz="2400" dirty="0" smtClean="0">
                <a:solidFill>
                  <a:srgbClr val="000404"/>
                </a:solidFill>
                <a:latin typeface="Times New Roman" pitchFamily="18" charset="0"/>
                <a:cs typeface="Times New Roman" pitchFamily="18" charset="0"/>
              </a:rPr>
              <a:t>林登</a:t>
            </a:r>
            <a:r>
              <a:rPr lang="en-US" altLang="zh-CN" sz="2400" dirty="0" smtClean="0">
                <a:solidFill>
                  <a:srgbClr val="000404"/>
                </a:solidFill>
                <a:latin typeface="Times New Roman" pitchFamily="18" charset="0"/>
                <a:cs typeface="Times New Roman" pitchFamily="18" charset="0"/>
              </a:rPr>
              <a:t>(Linden)</a:t>
            </a:r>
            <a:r>
              <a:rPr lang="zh-CN" altLang="en-US" sz="2400" dirty="0" smtClean="0">
                <a:solidFill>
                  <a:srgbClr val="000404"/>
                </a:solidFill>
                <a:latin typeface="Times New Roman" pitchFamily="18" charset="0"/>
                <a:cs typeface="Times New Roman" pitchFamily="18" charset="0"/>
              </a:rPr>
              <a:t>根据他收集的来自</a:t>
            </a:r>
            <a:r>
              <a:rPr lang="en-US" altLang="zh-CN" sz="2400" dirty="0" smtClean="0">
                <a:solidFill>
                  <a:srgbClr val="000404"/>
                </a:solidFill>
                <a:latin typeface="Times New Roman" pitchFamily="18" charset="0"/>
                <a:cs typeface="Times New Roman" pitchFamily="18" charset="0"/>
              </a:rPr>
              <a:t>139</a:t>
            </a:r>
            <a:r>
              <a:rPr lang="zh-CN" altLang="en-US" sz="2400" dirty="0" smtClean="0">
                <a:solidFill>
                  <a:srgbClr val="000404"/>
                </a:solidFill>
                <a:latin typeface="Times New Roman" pitchFamily="18" charset="0"/>
                <a:cs typeface="Times New Roman" pitchFamily="18" charset="0"/>
              </a:rPr>
              <a:t>名运动员的比赛数据，对第二次世界大战以来奥林匹克十项全能比赛的得分作了因子分析研究。这十个全能项目是：</a:t>
            </a:r>
            <a:endParaRPr lang="en-US" altLang="zh-CN" sz="2400" dirty="0">
              <a:solidFill>
                <a:srgbClr val="000404"/>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110</a:t>
            </a:r>
            <a:r>
              <a:rPr lang="zh-CN" altLang="en-US" sz="2400" dirty="0" smtClean="0">
                <a:solidFill>
                  <a:srgbClr val="000404"/>
                </a:solidFill>
                <a:latin typeface="Times New Roman" pitchFamily="18" charset="0"/>
                <a:cs typeface="Times New Roman" pitchFamily="18" charset="0"/>
              </a:rPr>
              <a:t>米跨栏</a:t>
            </a:r>
            <a:endParaRPr lang="en-US" altLang="zh-CN" sz="2400" dirty="0">
              <a:solidFill>
                <a:srgbClr val="000404"/>
              </a:solidFill>
              <a:latin typeface="Times New Roman" pitchFamily="18" charset="0"/>
              <a:cs typeface="Times New Roman" pitchFamily="18" charset="0"/>
            </a:endParaRPr>
          </a:p>
          <a:p>
            <a:pPr algn="just">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跳远</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铁饼</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铅球</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撑杆跳高</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跳高</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标枪</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400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1500</a:t>
            </a:r>
            <a:r>
              <a:rPr lang="zh-CN" altLang="en-US" sz="2400" dirty="0">
                <a:solidFill>
                  <a:srgbClr val="000404"/>
                </a:solidFill>
                <a:latin typeface="Times New Roman" pitchFamily="18" charset="0"/>
                <a:cs typeface="Times New Roman" pitchFamily="18" charset="0"/>
              </a:rPr>
              <a:t>米</a:t>
            </a:r>
            <a:r>
              <a:rPr lang="zh-CN" altLang="en-US" sz="2400" dirty="0" smtClean="0">
                <a:solidFill>
                  <a:srgbClr val="000404"/>
                </a:solidFill>
                <a:latin typeface="Times New Roman" pitchFamily="18" charset="0"/>
                <a:cs typeface="Times New Roman" pitchFamily="18" charset="0"/>
              </a:rPr>
              <a:t>跑</a:t>
            </a:r>
            <a:endParaRPr lang="zh-CN" altLang="zh-CN" sz="2400" dirty="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经标准化后所作的因子分析表明，十项得分基本上可归结于他们的爆发性臂力</a:t>
            </a:r>
            <a:r>
              <a:rPr lang="zh-CN" altLang="en-US" sz="2400" dirty="0">
                <a:solidFill>
                  <a:srgbClr val="000404"/>
                </a:solidFill>
                <a:latin typeface="Times New Roman" pitchFamily="18" charset="0"/>
                <a:cs typeface="Times New Roman" pitchFamily="18" charset="0"/>
              </a:rPr>
              <a:t>强度、短跑速度、爆发</a:t>
            </a:r>
            <a:r>
              <a:rPr lang="zh-CN" altLang="en-US" sz="2400" dirty="0" smtClean="0">
                <a:solidFill>
                  <a:srgbClr val="000404"/>
                </a:solidFill>
                <a:latin typeface="Times New Roman" pitchFamily="18" charset="0"/>
                <a:cs typeface="Times New Roman" pitchFamily="18" charset="0"/>
              </a:rPr>
              <a:t>性腿部强度和跑的耐力这四个方面，每一方面都称为一个因子。十项得分与这四个因子之间的关系可以描述为如下的因子模型：</a:t>
            </a:r>
          </a:p>
          <a:p>
            <a:pPr algn="ctr" eaLnBrk="1" hangingPunct="1">
              <a:buNone/>
              <a:defRPr/>
            </a:pP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μ</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1</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1</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2</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2</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3</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3</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4</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4</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ε</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  </a:t>
            </a:r>
            <a:r>
              <a:rPr lang="en-US" altLang="zh-CN" sz="2400" i="1" dirty="0" err="1">
                <a:solidFill>
                  <a:srgbClr val="000404"/>
                </a:solidFill>
                <a:latin typeface="Times New Roman" pitchFamily="18" charset="0"/>
                <a:cs typeface="Times New Roman" pitchFamily="18" charset="0"/>
              </a:rPr>
              <a:t>i</a:t>
            </a:r>
            <a:r>
              <a:rPr lang="en-US" altLang="zh-CN" sz="2400" i="1" dirty="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1,2,⋯,10</a:t>
            </a:r>
            <a:endParaRPr lang="zh-CN" altLang="en-US" sz="2400" dirty="0">
              <a:solidFill>
                <a:srgbClr val="000404"/>
              </a:solidFill>
              <a:latin typeface="Times New Roman" pitchFamily="18" charset="0"/>
              <a:cs typeface="Times New Roman" pitchFamily="18" charset="0"/>
            </a:endParaRPr>
          </a:p>
          <a:p>
            <a:pPr>
              <a:buNone/>
              <a:defRPr/>
            </a:pPr>
            <a:r>
              <a:rPr lang="zh-CN" altLang="en-US" sz="2400" dirty="0" smtClean="0">
                <a:solidFill>
                  <a:srgbClr val="000404"/>
                </a:solidFill>
                <a:latin typeface="Times New Roman" pitchFamily="18" charset="0"/>
                <a:cs typeface="Times New Roman" pitchFamily="18" charset="0"/>
              </a:rPr>
              <a:t>    其中</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4</a:t>
            </a:r>
            <a:r>
              <a:rPr lang="zh-CN" altLang="en-US" sz="2400" dirty="0" smtClean="0">
                <a:solidFill>
                  <a:srgbClr val="000404"/>
                </a:solidFill>
                <a:latin typeface="Times New Roman" pitchFamily="18" charset="0"/>
                <a:cs typeface="Times New Roman" pitchFamily="18" charset="0"/>
              </a:rPr>
              <a:t>表示四个因子，称为</a:t>
            </a:r>
            <a:r>
              <a:rPr lang="zh-CN" altLang="en-US" sz="2400" dirty="0" smtClean="0">
                <a:solidFill>
                  <a:schemeClr val="accent6"/>
                </a:solidFill>
                <a:latin typeface="Times New Roman" pitchFamily="18" charset="0"/>
                <a:cs typeface="Times New Roman" pitchFamily="18" charset="0"/>
              </a:rPr>
              <a:t>公共因子</a:t>
            </a:r>
            <a:r>
              <a:rPr lang="zh-CN" altLang="en-US"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a</a:t>
            </a:r>
            <a:r>
              <a:rPr lang="en-US" altLang="zh-CN" sz="2400" i="1" baseline="-25000" dirty="0" err="1" smtClean="0">
                <a:solidFill>
                  <a:srgbClr val="000404"/>
                </a:solidFill>
                <a:latin typeface="Times New Roman" pitchFamily="18" charset="0"/>
                <a:cs typeface="Times New Roman" pitchFamily="18" charset="0"/>
              </a:rPr>
              <a:t>ij</a:t>
            </a:r>
            <a:r>
              <a:rPr lang="zh-CN" altLang="en-US" sz="2400" dirty="0">
                <a:solidFill>
                  <a:srgbClr val="000404"/>
                </a:solidFill>
                <a:latin typeface="Times New Roman" pitchFamily="18" charset="0"/>
                <a:cs typeface="Times New Roman" pitchFamily="18" charset="0"/>
              </a:rPr>
              <a:t>称为</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在</a:t>
            </a:r>
            <a:r>
              <a:rPr lang="zh-CN" altLang="en-US" sz="2400" dirty="0" smtClean="0">
                <a:solidFill>
                  <a:srgbClr val="000404"/>
                </a:solidFill>
                <a:latin typeface="Times New Roman" pitchFamily="18" charset="0"/>
                <a:cs typeface="Times New Roman" pitchFamily="18" charset="0"/>
              </a:rPr>
              <a:t>因</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8.5.1   </a:t>
            </a:r>
            <a:r>
              <a:rPr lang="zh-CN" altLang="zh-CN" sz="2800" dirty="0" smtClean="0">
                <a:solidFill>
                  <a:srgbClr val="000404"/>
                </a:solidFill>
                <a:latin typeface="Times New Roman" pitchFamily="18" charset="0"/>
                <a:cs typeface="Times New Roman" pitchFamily="18" charset="0"/>
              </a:rPr>
              <a:t>在例</a:t>
            </a:r>
            <a:r>
              <a:rPr lang="en-US" altLang="zh-CN" sz="2800" dirty="0" smtClean="0">
                <a:solidFill>
                  <a:srgbClr val="000404"/>
                </a:solidFill>
                <a:latin typeface="Times New Roman" pitchFamily="18" charset="0"/>
                <a:cs typeface="Times New Roman" pitchFamily="18" charset="0"/>
              </a:rPr>
              <a:t>8.4.4</a:t>
            </a:r>
            <a:r>
              <a:rPr lang="zh-CN" altLang="zh-CN" sz="2800" dirty="0" smtClean="0">
                <a:solidFill>
                  <a:srgbClr val="000404"/>
                </a:solidFill>
                <a:latin typeface="Times New Roman" pitchFamily="18" charset="0"/>
                <a:cs typeface="Times New Roman" pitchFamily="18" charset="0"/>
              </a:rPr>
              <a:t>中，用回归法得到的因子得分为</a:t>
            </a: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的标准化值，</a:t>
            </a:r>
            <a:r>
              <a:rPr lang="en-US" altLang="zh-CN" sz="2800" i="1" dirty="0" err="1"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=1,2,⋯,</a:t>
            </a:r>
            <a:r>
              <a:rPr lang="en-US" altLang="zh-CN" sz="2800" i="1" dirty="0" smtClean="0">
                <a:solidFill>
                  <a:srgbClr val="000404"/>
                </a:solidFill>
                <a:latin typeface="Times New Roman" pitchFamily="18" charset="0"/>
                <a:cs typeface="Times New Roman" pitchFamily="18" charset="0"/>
              </a:rPr>
              <a:t>p</a:t>
            </a:r>
            <a:r>
              <a:rPr lang="zh-CN" altLang="zh-CN" sz="2800" dirty="0" smtClean="0">
                <a:solidFill>
                  <a:srgbClr val="000404"/>
                </a:solidFill>
                <a:latin typeface="Times New Roman" pitchFamily="18" charset="0"/>
                <a:cs typeface="Times New Roman" pitchFamily="18" charset="0"/>
              </a:rPr>
              <a:t>，经计算：</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32770" name="Object 5"/>
          <p:cNvGraphicFramePr>
            <a:graphicFrameLocks noChangeAspect="1"/>
          </p:cNvGraphicFramePr>
          <p:nvPr>
            <p:extLst>
              <p:ext uri="{D42A27DB-BD31-4B8C-83A1-F6EECF244321}">
                <p14:modId xmlns:p14="http://schemas.microsoft.com/office/powerpoint/2010/main" val="969679851"/>
              </p:ext>
            </p:extLst>
          </p:nvPr>
        </p:nvGraphicFramePr>
        <p:xfrm>
          <a:off x="3702050" y="1124744"/>
          <a:ext cx="2032000" cy="533400"/>
        </p:xfrm>
        <a:graphic>
          <a:graphicData uri="http://schemas.openxmlformats.org/presentationml/2006/ole">
            <mc:AlternateContent xmlns:mc="http://schemas.openxmlformats.org/markup-compatibility/2006">
              <mc:Choice xmlns:v="urn:schemas-microsoft-com:vml" Requires="v">
                <p:oleObj spid="_x0000_s33048" name="Equation" r:id="rId4" imgW="2031840" imgH="533160" progId="Equation.DSMT4">
                  <p:embed/>
                </p:oleObj>
              </mc:Choice>
              <mc:Fallback>
                <p:oleObj name="Equation" r:id="rId4" imgW="2031840" imgH="533160" progId="Equation.DSMT4">
                  <p:embed/>
                  <p:pic>
                    <p:nvPicPr>
                      <p:cNvPr id="0" name="Object 5"/>
                      <p:cNvPicPr>
                        <a:picLocks noChangeAspect="1" noChangeArrowheads="1"/>
                      </p:cNvPicPr>
                      <p:nvPr/>
                    </p:nvPicPr>
                    <p:blipFill>
                      <a:blip r:embed="rId5"/>
                      <a:srcRect/>
                      <a:stretch>
                        <a:fillRect/>
                      </a:stretch>
                    </p:blipFill>
                    <p:spPr bwMode="auto">
                      <a:xfrm>
                        <a:off x="3702050" y="1124744"/>
                        <a:ext cx="2032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6"/>
          <p:cNvGraphicFramePr>
            <a:graphicFrameLocks noChangeAspect="1"/>
          </p:cNvGraphicFramePr>
          <p:nvPr>
            <p:extLst>
              <p:ext uri="{D42A27DB-BD31-4B8C-83A1-F6EECF244321}">
                <p14:modId xmlns:p14="http://schemas.microsoft.com/office/powerpoint/2010/main" val="2807411106"/>
              </p:ext>
            </p:extLst>
          </p:nvPr>
        </p:nvGraphicFramePr>
        <p:xfrm>
          <a:off x="1358900" y="1557338"/>
          <a:ext cx="3276600" cy="736600"/>
        </p:xfrm>
        <a:graphic>
          <a:graphicData uri="http://schemas.openxmlformats.org/presentationml/2006/ole">
            <mc:AlternateContent xmlns:mc="http://schemas.openxmlformats.org/markup-compatibility/2006">
              <mc:Choice xmlns:v="urn:schemas-microsoft-com:vml" Requires="v">
                <p:oleObj spid="_x0000_s33049" name="Equation" r:id="rId6" imgW="3276360" imgH="736560" progId="Equation.DSMT4">
                  <p:embed/>
                </p:oleObj>
              </mc:Choice>
              <mc:Fallback>
                <p:oleObj name="Equation" r:id="rId6" imgW="3276360" imgH="736560" progId="Equation.DSMT4">
                  <p:embed/>
                  <p:pic>
                    <p:nvPicPr>
                      <p:cNvPr id="0" name="Object 6"/>
                      <p:cNvPicPr>
                        <a:picLocks noChangeAspect="1" noChangeArrowheads="1"/>
                      </p:cNvPicPr>
                      <p:nvPr/>
                    </p:nvPicPr>
                    <p:blipFill>
                      <a:blip r:embed="rId7"/>
                      <a:srcRect/>
                      <a:stretch>
                        <a:fillRect/>
                      </a:stretch>
                    </p:blipFill>
                    <p:spPr bwMode="auto">
                      <a:xfrm>
                        <a:off x="1358900" y="1557338"/>
                        <a:ext cx="3276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7"/>
          <p:cNvGraphicFramePr>
            <a:graphicFrameLocks noChangeAspect="1"/>
          </p:cNvGraphicFramePr>
          <p:nvPr/>
        </p:nvGraphicFramePr>
        <p:xfrm>
          <a:off x="684213" y="2708275"/>
          <a:ext cx="7823200" cy="3530600"/>
        </p:xfrm>
        <a:graphic>
          <a:graphicData uri="http://schemas.openxmlformats.org/presentationml/2006/ole">
            <mc:AlternateContent xmlns:mc="http://schemas.openxmlformats.org/markup-compatibility/2006">
              <mc:Choice xmlns:v="urn:schemas-microsoft-com:vml" Requires="v">
                <p:oleObj spid="_x0000_s33050" name="Equation" r:id="rId8" imgW="7823160" imgH="3530520" progId="Equation.DSMT4">
                  <p:embed/>
                </p:oleObj>
              </mc:Choice>
              <mc:Fallback>
                <p:oleObj name="Equation" r:id="rId8" imgW="7823160" imgH="35305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708275"/>
                        <a:ext cx="7823200"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61</a:t>
            </a:fld>
            <a:endParaRPr lang="en-US" altLang="zh-CN"/>
          </a:p>
        </p:txBody>
      </p:sp>
      <p:pic>
        <p:nvPicPr>
          <p:cNvPr id="5" name="图片 4"/>
          <p:cNvPicPr>
            <a:picLocks noChangeAspect="1"/>
          </p:cNvPicPr>
          <p:nvPr/>
        </p:nvPicPr>
        <p:blipFill>
          <a:blip r:embed="rId2"/>
          <a:stretch>
            <a:fillRect/>
          </a:stretch>
        </p:blipFill>
        <p:spPr>
          <a:xfrm>
            <a:off x="2544061" y="972815"/>
            <a:ext cx="4188179" cy="4688433"/>
          </a:xfrm>
          <a:prstGeom prst="rect">
            <a:avLst/>
          </a:prstGeom>
        </p:spPr>
      </p:pic>
    </p:spTree>
    <p:extLst>
      <p:ext uri="{BB962C8B-B14F-4D97-AF65-F5344CB8AC3E}">
        <p14:creationId xmlns:p14="http://schemas.microsoft.com/office/powerpoint/2010/main" val="3601670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dirty="0">
                          <a:solidFill>
                            <a:srgbClr val="000404"/>
                          </a:solidFill>
                          <a:latin typeface="Times New Roman"/>
                          <a:ea typeface="宋体"/>
                          <a:cs typeface="Times New Roman"/>
                        </a:rPr>
                        <a:t>东方航空</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7.446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康美药业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0.231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兖州煤碳</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6.924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潜江制药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-2.804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浏阳花炮</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0.655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浪潮软件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农商社</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四川长虹</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3.996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三佳模具</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仪征化工</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雄震集团</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上海汽车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dirty="0">
                          <a:solidFill>
                            <a:srgbClr val="000404"/>
                          </a:solidFill>
                          <a:latin typeface="Times New Roman"/>
                          <a:ea typeface="宋体"/>
                          <a:cs typeface="Times New Roman"/>
                        </a:rPr>
                        <a:t>-0.946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3935" name="矩形 13"/>
          <p:cNvSpPr>
            <a:spLocks noChangeArrowheads="1"/>
          </p:cNvSpPr>
          <p:nvPr/>
        </p:nvSpPr>
        <p:spPr bwMode="auto">
          <a:xfrm>
            <a:off x="323850" y="620713"/>
            <a:ext cx="582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8.5.1              </a:t>
            </a:r>
            <a:r>
              <a:rPr lang="zh-CN" altLang="zh-CN" sz="2000">
                <a:solidFill>
                  <a:srgbClr val="7030A0"/>
                </a:solidFill>
                <a:latin typeface="黑体" panose="02010600030101010101" pitchFamily="2" charset="-122"/>
                <a:ea typeface="黑体" panose="02010600030101010101" pitchFamily="2" charset="-122"/>
              </a:rPr>
              <a:t>按规模因子得分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20"/>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4573" name="Equation" r:id="rId3" imgW="241200" imgH="317160" progId="Equation.DSMT4">
                  <p:embed/>
                </p:oleObj>
              </mc:Choice>
              <mc:Fallback>
                <p:oleObj name="Equation" r:id="rId3" imgW="241200" imgH="31716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21"/>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4574" name="Equation" r:id="rId5" imgW="241200" imgH="317160" progId="Equation.DSMT4">
                  <p:embed/>
                </p:oleObj>
              </mc:Choice>
              <mc:Fallback>
                <p:oleObj name="Equation" r:id="rId5" imgW="241200" imgH="31716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22"/>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4575" name="Equation" r:id="rId7" imgW="241200" imgH="317160" progId="Equation.DSMT4">
                  <p:embed/>
                </p:oleObj>
              </mc:Choice>
              <mc:Fallback>
                <p:oleObj name="Equation" r:id="rId7" imgW="241200" imgH="31716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23"/>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4576" name="Equation" r:id="rId9" imgW="241200" imgH="317160" progId="Equation.DSMT4">
                  <p:embed/>
                </p:oleObj>
              </mc:Choice>
              <mc:Fallback>
                <p:oleObj name="Equation" r:id="rId9" imgW="241200" imgH="31716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24"/>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4577" name="Equation" r:id="rId11" imgW="241200" imgH="317160" progId="Equation.DSMT4">
                  <p:embed/>
                </p:oleObj>
              </mc:Choice>
              <mc:Fallback>
                <p:oleObj name="Equation" r:id="rId11" imgW="241200" imgH="31716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25"/>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4578" name="Equation" r:id="rId13" imgW="241200" imgH="317160" progId="Equation.DSMT4">
                  <p:embed/>
                </p:oleObj>
              </mc:Choice>
              <mc:Fallback>
                <p:oleObj name="Equation" r:id="rId13" imgW="241200" imgH="31716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26"/>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4579" name="Equation" r:id="rId15" imgW="241200" imgH="317160" progId="Equation.DSMT4">
                  <p:embed/>
                </p:oleObj>
              </mc:Choice>
              <mc:Fallback>
                <p:oleObj name="Equation" r:id="rId15" imgW="241200" imgH="31716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东方电机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广汇股份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嘉陵</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-3.570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海药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长江通讯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2.369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鼎天科技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-4.230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-0.946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大元股份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-4.559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申能股份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2.158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新城</a:t>
                      </a:r>
                      <a:r>
                        <a:rPr lang="en-US" sz="1600" kern="100">
                          <a:solidFill>
                            <a:srgbClr val="000404"/>
                          </a:solidFill>
                          <a:latin typeface="Times New Roman"/>
                          <a:ea typeface="宋体"/>
                          <a:cs typeface="Times New Roman"/>
                        </a:rPr>
                        <a:t>B</a:t>
                      </a:r>
                      <a:r>
                        <a:rPr lang="zh-CN" sz="1600" kern="100">
                          <a:solidFill>
                            <a:srgbClr val="000404"/>
                          </a:solidFill>
                          <a:latin typeface="Times New Roman"/>
                          <a:ea typeface="宋体"/>
                          <a:cs typeface="Times New Roman"/>
                        </a:rPr>
                        <a:t>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-4.687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上港集箱</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2.992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银鸽投资</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中远航运</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济南百货</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-4.968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东锅</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-5.979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国嘉实业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0.491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-7.730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4959" name="矩形 13"/>
          <p:cNvSpPr>
            <a:spLocks noChangeArrowheads="1"/>
          </p:cNvSpPr>
          <p:nvPr/>
        </p:nvSpPr>
        <p:spPr bwMode="auto">
          <a:xfrm>
            <a:off x="323850" y="620713"/>
            <a:ext cx="595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8.5.2              </a:t>
            </a:r>
            <a:r>
              <a:rPr lang="zh-CN" altLang="zh-CN" sz="2000" dirty="0" smtClean="0">
                <a:solidFill>
                  <a:srgbClr val="7030A0"/>
                </a:solidFill>
                <a:latin typeface="黑体" panose="02010600030101010101" pitchFamily="2" charset="-122"/>
                <a:ea typeface="黑体" panose="02010600030101010101" pitchFamily="2" charset="-122"/>
              </a:rPr>
              <a:t>按</a:t>
            </a:r>
            <a:r>
              <a:rPr lang="zh-CN" altLang="en-US" sz="2000" dirty="0" smtClean="0">
                <a:solidFill>
                  <a:srgbClr val="7030A0"/>
                </a:solidFill>
                <a:latin typeface="黑体" panose="02010600030101010101" pitchFamily="2" charset="-122"/>
                <a:ea typeface="黑体" panose="02010600030101010101" pitchFamily="2" charset="-122"/>
              </a:rPr>
              <a:t>盈利</a:t>
            </a:r>
            <a:r>
              <a:rPr lang="zh-CN" altLang="zh-CN" sz="2000" dirty="0" smtClean="0">
                <a:solidFill>
                  <a:srgbClr val="7030A0"/>
                </a:solidFill>
                <a:latin typeface="黑体" panose="02010600030101010101" pitchFamily="2" charset="-122"/>
                <a:ea typeface="黑体" panose="02010600030101010101" pitchFamily="2" charset="-122"/>
              </a:rPr>
              <a:t>因子得分</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的排序</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34818"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5597"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5598"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5599"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5600"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5601"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5602"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5603"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贵州茅台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5.750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用友软件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5.165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宝信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亿阳信通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东方航空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7.446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华泰股份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3.420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成量</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太太药业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自仪</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赣粤高速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美克股份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2.752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山东基建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宇通客车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2.619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中纺机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-0.390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2.401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-2.804</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5983" name="矩形 13"/>
          <p:cNvSpPr>
            <a:spLocks noChangeArrowheads="1"/>
          </p:cNvSpPr>
          <p:nvPr/>
        </p:nvSpPr>
        <p:spPr bwMode="auto">
          <a:xfrm>
            <a:off x="323850" y="620713"/>
            <a:ext cx="6211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8.5.3             </a:t>
            </a:r>
            <a:r>
              <a:rPr lang="zh-CN" altLang="zh-CN" sz="2000">
                <a:solidFill>
                  <a:srgbClr val="7030A0"/>
                </a:solidFill>
                <a:latin typeface="黑体" panose="02010600030101010101" pitchFamily="2" charset="-122"/>
                <a:ea typeface="黑体" panose="02010600030101010101" pitchFamily="2" charset="-122"/>
              </a:rPr>
              <a:t>按</a:t>
            </a:r>
            <a:r>
              <a:rPr lang="zh-CN" altLang="en-US" sz="2000">
                <a:solidFill>
                  <a:srgbClr val="7030A0"/>
                </a:solidFill>
                <a:latin typeface="黑体" panose="02010600030101010101" pitchFamily="2" charset="-122"/>
                <a:ea typeface="黑体" panose="02010600030101010101" pitchFamily="2" charset="-122"/>
              </a:rPr>
              <a:t>每股价值</a:t>
            </a:r>
            <a:r>
              <a:rPr lang="zh-CN" altLang="zh-CN" sz="2000">
                <a:solidFill>
                  <a:srgbClr val="7030A0"/>
                </a:solidFill>
                <a:latin typeface="黑体" panose="02010600030101010101" pitchFamily="2" charset="-122"/>
                <a:ea typeface="黑体" panose="02010600030101010101" pitchFamily="2" charset="-122"/>
              </a:rPr>
              <a:t>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6621"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6622"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6623"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6624"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6625"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6626"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5292725" y="692150"/>
          <a:ext cx="241300" cy="317500"/>
        </p:xfrm>
        <a:graphic>
          <a:graphicData uri="http://schemas.openxmlformats.org/presentationml/2006/ole">
            <mc:AlternateContent xmlns:mc="http://schemas.openxmlformats.org/markup-compatibility/2006">
              <mc:Choice xmlns:v="urn:schemas-microsoft-com:vml" Requires="v">
                <p:oleObj spid="_x0000_s36627"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64</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33795" name="Rectangle 3"/>
          <p:cNvSpPr>
            <a:spLocks noGrp="1" noRot="1" noChangeArrowheads="1"/>
          </p:cNvSpPr>
          <p:nvPr>
            <p:ph type="body" idx="1"/>
          </p:nvPr>
        </p:nvSpPr>
        <p:spPr>
          <a:xfrm>
            <a:off x="301625" y="549275"/>
            <a:ext cx="8540750" cy="5549900"/>
          </a:xfrm>
        </p:spPr>
        <p:txBody>
          <a:bodyPr/>
          <a:lstStyle/>
          <a:p>
            <a:pPr marL="358775" indent="0" eaLnBrk="1" hangingPunct="1">
              <a:lnSpc>
                <a:spcPct val="90000"/>
              </a:lnSpc>
              <a:buNone/>
              <a:defRPr/>
            </a:pPr>
            <a:r>
              <a:rPr lang="zh-CN" altLang="en-US" sz="2400" dirty="0" smtClean="0">
                <a:solidFill>
                  <a:srgbClr val="000404"/>
                </a:solidFill>
                <a:latin typeface="Times New Roman" pitchFamily="18" charset="0"/>
                <a:cs typeface="Times New Roman" pitchFamily="18" charset="0"/>
              </a:rPr>
              <a:t>子</a:t>
            </a:r>
            <a:r>
              <a:rPr lang="en-US" altLang="zh-CN" sz="2400" i="1" dirty="0" err="1" smtClean="0">
                <a:solidFill>
                  <a:srgbClr val="000404"/>
                </a:solidFill>
                <a:latin typeface="Times New Roman" pitchFamily="18" charset="0"/>
                <a:cs typeface="Times New Roman" pitchFamily="18" charset="0"/>
              </a:rPr>
              <a:t>a</a:t>
            </a:r>
            <a:r>
              <a:rPr lang="en-US" altLang="zh-CN" sz="2400" i="1" baseline="-25000" dirty="0" err="1" smtClean="0">
                <a:solidFill>
                  <a:srgbClr val="000404"/>
                </a:solidFill>
                <a:latin typeface="Times New Roman" pitchFamily="18" charset="0"/>
                <a:cs typeface="Times New Roman" pitchFamily="18" charset="0"/>
              </a:rPr>
              <a:t>ij</a:t>
            </a:r>
            <a:r>
              <a:rPr lang="zh-CN" altLang="en-US" sz="2400" dirty="0">
                <a:solidFill>
                  <a:srgbClr val="000404"/>
                </a:solidFill>
                <a:latin typeface="Times New Roman" pitchFamily="18" charset="0"/>
                <a:cs typeface="Times New Roman" pitchFamily="18" charset="0"/>
              </a:rPr>
              <a:t>称为</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在因子</a:t>
            </a:r>
            <a:r>
              <a:rPr lang="en-US" altLang="zh-CN" sz="2400" i="1" dirty="0" err="1">
                <a:solidFill>
                  <a:srgbClr val="000404"/>
                </a:solidFill>
                <a:latin typeface="Times New Roman" pitchFamily="18" charset="0"/>
                <a:cs typeface="Times New Roman" pitchFamily="18" charset="0"/>
              </a:rPr>
              <a:t>f</a:t>
            </a:r>
            <a:r>
              <a:rPr lang="en-US" altLang="zh-CN" sz="2400" i="1" baseline="-25000" dirty="0" err="1">
                <a:solidFill>
                  <a:srgbClr val="000404"/>
                </a:solidFill>
                <a:latin typeface="Times New Roman" pitchFamily="18" charset="0"/>
                <a:cs typeface="Times New Roman" pitchFamily="18" charset="0"/>
              </a:rPr>
              <a:t>j</a:t>
            </a:r>
            <a:r>
              <a:rPr lang="zh-CN" altLang="en-US" sz="2400" dirty="0">
                <a:solidFill>
                  <a:srgbClr val="000404"/>
                </a:solidFill>
                <a:latin typeface="Times New Roman" pitchFamily="18" charset="0"/>
                <a:cs typeface="Times New Roman" pitchFamily="18" charset="0"/>
              </a:rPr>
              <a:t>上的</a:t>
            </a:r>
            <a:r>
              <a:rPr lang="zh-CN" altLang="en-US" sz="2400" dirty="0" smtClean="0">
                <a:solidFill>
                  <a:schemeClr val="accent6"/>
                </a:solidFill>
                <a:latin typeface="Times New Roman" pitchFamily="18" charset="0"/>
                <a:cs typeface="Times New Roman" pitchFamily="18" charset="0"/>
              </a:rPr>
              <a:t>载荷</a:t>
            </a:r>
            <a:r>
              <a:rPr lang="zh-CN" altLang="en-US" sz="2400" dirty="0" smtClean="0">
                <a:solidFill>
                  <a:srgbClr val="000404"/>
                </a:solidFill>
                <a:latin typeface="Times New Roman" pitchFamily="18" charset="0"/>
                <a:cs typeface="Times New Roman" pitchFamily="18" charset="0"/>
              </a:rPr>
              <a:t>，</a:t>
            </a:r>
            <a:r>
              <a:rPr lang="en-US" altLang="zh-CN" sz="2400" i="1" dirty="0" err="1">
                <a:solidFill>
                  <a:srgbClr val="000404"/>
                </a:solidFill>
                <a:latin typeface="Times New Roman" pitchFamily="18" charset="0"/>
                <a:cs typeface="Times New Roman" pitchFamily="18" charset="0"/>
              </a:rPr>
              <a:t>μ</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的均值，</a:t>
            </a:r>
            <a:r>
              <a:rPr lang="en-US" altLang="zh-CN" sz="2400" i="1" dirty="0" err="1">
                <a:solidFill>
                  <a:srgbClr val="000404"/>
                </a:solidFill>
                <a:latin typeface="Times New Roman" pitchFamily="18" charset="0"/>
                <a:cs typeface="Times New Roman" pitchFamily="18" charset="0"/>
              </a:rPr>
              <a:t>ε</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不能被四个公共因子解释的部分，称之为</a:t>
            </a:r>
            <a:r>
              <a:rPr lang="zh-CN" altLang="en-US" sz="2400" dirty="0" smtClean="0">
                <a:solidFill>
                  <a:schemeClr val="accent6"/>
                </a:solidFill>
                <a:latin typeface="Times New Roman" pitchFamily="18" charset="0"/>
                <a:cs typeface="Times New Roman" pitchFamily="18" charset="0"/>
              </a:rPr>
              <a:t>特殊因子</a:t>
            </a:r>
            <a:r>
              <a:rPr lang="zh-CN" altLang="en-US" sz="2400" dirty="0" smtClean="0">
                <a:solidFill>
                  <a:srgbClr val="000404"/>
                </a:solidFill>
                <a:latin typeface="Times New Roman" pitchFamily="18" charset="0"/>
                <a:cs typeface="Times New Roman" pitchFamily="18" charset="0"/>
              </a:rPr>
              <a:t>。</a:t>
            </a:r>
            <a:endParaRPr lang="zh-CN" altLang="zh-CN" sz="2400" dirty="0">
              <a:solidFill>
                <a:srgbClr val="000404"/>
              </a:solidFill>
              <a:latin typeface="Times New Roman" pitchFamily="18" charset="0"/>
              <a:cs typeface="Times New Roman" pitchFamily="18" charset="0"/>
            </a:endParaRPr>
          </a:p>
          <a:p>
            <a:pPr eaLnBrk="1" hangingPunct="1">
              <a:lnSpc>
                <a:spcPct val="90000"/>
              </a:lnSpc>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8.1.3   </a:t>
            </a:r>
            <a:r>
              <a:rPr lang="zh-CN" altLang="en-US" sz="2400" dirty="0" smtClean="0">
                <a:solidFill>
                  <a:srgbClr val="000404"/>
                </a:solidFill>
                <a:latin typeface="Times New Roman" pitchFamily="18" charset="0"/>
                <a:cs typeface="Times New Roman" pitchFamily="18" charset="0"/>
              </a:rPr>
              <a:t>公司老板对</a:t>
            </a:r>
            <a:r>
              <a:rPr lang="en-US" altLang="zh-CN" sz="2400" dirty="0" smtClean="0">
                <a:solidFill>
                  <a:srgbClr val="000404"/>
                </a:solidFill>
                <a:latin typeface="Times New Roman" pitchFamily="18" charset="0"/>
                <a:cs typeface="Times New Roman" pitchFamily="18" charset="0"/>
              </a:rPr>
              <a:t>48</a:t>
            </a:r>
            <a:r>
              <a:rPr lang="zh-CN" altLang="en-US" sz="2400" dirty="0" smtClean="0">
                <a:solidFill>
                  <a:srgbClr val="000404"/>
                </a:solidFill>
                <a:latin typeface="Times New Roman" pitchFamily="18" charset="0"/>
                <a:cs typeface="Times New Roman" pitchFamily="18" charset="0"/>
              </a:rPr>
              <a:t>名应聘者进行面试，并给出他们在</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个方面所得的分数，这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个方面是：</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：申请书的形式</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：经验</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：外貌</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：积极性</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：专业能力</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11</a:t>
            </a:r>
            <a:r>
              <a:rPr lang="zh-CN" altLang="zh-CN" sz="2400" dirty="0" smtClean="0">
                <a:solidFill>
                  <a:srgbClr val="000404"/>
                </a:solidFill>
                <a:latin typeface="Times New Roman" pitchFamily="18" charset="0"/>
                <a:cs typeface="Times New Roman" pitchFamily="18" charset="0"/>
              </a:rPr>
              <a:t>：抱负</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：讨人喜欢</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12</a:t>
            </a:r>
            <a:r>
              <a:rPr lang="zh-CN" altLang="zh-CN" sz="2400" dirty="0" smtClean="0">
                <a:solidFill>
                  <a:srgbClr val="000404"/>
                </a:solidFill>
                <a:latin typeface="Times New Roman" pitchFamily="18" charset="0"/>
                <a:cs typeface="Times New Roman" pitchFamily="18" charset="0"/>
              </a:rPr>
              <a:t>：理解能力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：自信心</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13</a:t>
            </a:r>
            <a:r>
              <a:rPr lang="zh-CN" altLang="zh-CN" sz="2400" dirty="0" smtClean="0">
                <a:solidFill>
                  <a:srgbClr val="000404"/>
                </a:solidFill>
                <a:latin typeface="Times New Roman" pitchFamily="18" charset="0"/>
                <a:cs typeface="Times New Roman" pitchFamily="18" charset="0"/>
              </a:rPr>
              <a:t>：潜力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：精明</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14</a:t>
            </a:r>
            <a:r>
              <a:rPr lang="zh-CN" altLang="zh-CN" sz="2400" dirty="0" smtClean="0">
                <a:solidFill>
                  <a:srgbClr val="000404"/>
                </a:solidFill>
                <a:latin typeface="Times New Roman" pitchFamily="18" charset="0"/>
                <a:cs typeface="Times New Roman" pitchFamily="18" charset="0"/>
              </a:rPr>
              <a:t>：交际能力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：诚实</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15</a:t>
            </a:r>
            <a:r>
              <a:rPr lang="zh-CN" altLang="zh-CN" sz="2400" dirty="0" smtClean="0">
                <a:solidFill>
                  <a:srgbClr val="000404"/>
                </a:solidFill>
                <a:latin typeface="Times New Roman" pitchFamily="18" charset="0"/>
                <a:cs typeface="Times New Roman" pitchFamily="18" charset="0"/>
              </a:rPr>
              <a:t>：适应性</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：推销能力</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通过因子分析，这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个方面可以归结为应聘者的进取能干、经验、讨人喜欢的程度、专业能力和外貌这五个因子。</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mtClean="0"/>
              <a:t>§8.2  </a:t>
            </a:r>
            <a:r>
              <a:rPr lang="zh-CN" altLang="en-US" smtClean="0"/>
              <a:t>正交因子模型</a:t>
            </a:r>
          </a:p>
        </p:txBody>
      </p:sp>
      <p:sp>
        <p:nvSpPr>
          <p:cNvPr id="44035" name="Rectangle 3"/>
          <p:cNvSpPr>
            <a:spLocks noGrp="1" noRot="1" noChangeArrowheads="1"/>
          </p:cNvSpPr>
          <p:nvPr>
            <p:ph type="body" idx="1"/>
          </p:nvPr>
        </p:nvSpPr>
        <p:spPr/>
        <p:txBody>
          <a:bodyPr/>
          <a:lstStyle/>
          <a:p>
            <a:pPr eaLnBrk="1" hangingPunct="1"/>
            <a:r>
              <a:rPr lang="zh-CN" altLang="en-US" smtClean="0">
                <a:solidFill>
                  <a:srgbClr val="000404"/>
                </a:solidFill>
              </a:rPr>
              <a:t>一、数学模型 </a:t>
            </a:r>
          </a:p>
          <a:p>
            <a:pPr eaLnBrk="1" hangingPunct="1"/>
            <a:r>
              <a:rPr lang="zh-CN" altLang="en-US" smtClean="0">
                <a:solidFill>
                  <a:srgbClr val="000404"/>
                </a:solidFill>
              </a:rPr>
              <a:t>二、正交因子模型的性质</a:t>
            </a:r>
          </a:p>
          <a:p>
            <a:pPr eaLnBrk="1" hangingPunct="1"/>
            <a:r>
              <a:rPr lang="zh-CN" altLang="en-US" smtClean="0">
                <a:solidFill>
                  <a:srgbClr val="000404"/>
                </a:solidFill>
              </a:rPr>
              <a:t>三、因子载荷矩阵的统计意义</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515938"/>
          </a:xfrm>
        </p:spPr>
        <p:txBody>
          <a:bodyPr/>
          <a:lstStyle/>
          <a:p>
            <a:pPr eaLnBrk="1" hangingPunct="1"/>
            <a:r>
              <a:rPr lang="zh-CN" altLang="en-US" sz="4000" smtClean="0"/>
              <a:t>一、数学模型</a:t>
            </a:r>
          </a:p>
        </p:txBody>
      </p:sp>
      <p:sp>
        <p:nvSpPr>
          <p:cNvPr id="1030" name="Rectangle 3"/>
          <p:cNvSpPr>
            <a:spLocks noGrp="1" noRot="1" noChangeArrowheads="1"/>
          </p:cNvSpPr>
          <p:nvPr>
            <p:ph type="body" idx="1"/>
          </p:nvPr>
        </p:nvSpPr>
        <p:spPr>
          <a:xfrm>
            <a:off x="301625" y="1196975"/>
            <a:ext cx="8540750" cy="5111750"/>
          </a:xfrm>
        </p:spPr>
        <p:txBody>
          <a:bodyPr/>
          <a:lstStyle/>
          <a:p>
            <a:pPr eaLnBrk="1" hangingPunct="1">
              <a:lnSpc>
                <a:spcPct val="90000"/>
              </a:lnSpc>
            </a:pPr>
            <a:r>
              <a:rPr lang="zh-CN" altLang="en-US" sz="2800" dirty="0" smtClean="0">
                <a:solidFill>
                  <a:srgbClr val="000404"/>
                </a:solidFill>
                <a:latin typeface="Times New Roman" panose="02020603050405020304" pitchFamily="18" charset="0"/>
                <a:cs typeface="Times New Roman" panose="02020603050405020304" pitchFamily="18" charset="0"/>
              </a:rPr>
              <a:t>设有</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维可观测的随机向量                           ，其均值为                            ，协差阵为</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ij</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。因子分析的一般模型为</a:t>
            </a:r>
            <a:endParaRPr lang="zh-CN"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solidFill>
                  <a:srgbClr val="000404"/>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其中</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为公共因子，</a:t>
            </a:r>
            <a:r>
              <a:rPr lang="en-US" altLang="zh-CN" sz="2800" i="1" dirty="0" smtClean="0">
                <a:solidFill>
                  <a:srgbClr val="000404"/>
                </a:solidFill>
                <a:latin typeface="Times New Roman" panose="02020603050405020304" pitchFamily="18" charset="0"/>
                <a:cs typeface="Times New Roman" panose="02020603050405020304" pitchFamily="18" charset="0"/>
              </a:rPr>
              <a:t>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为特殊因子，它们都是不可观测的随机变量。公共因子出现在每一个原始变量的表达式中，可理解为原始变量共同具有的公共因素。上式可用矩阵表示为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Af</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𝛆</a:t>
            </a: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10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8"/>
          <p:cNvGraphicFramePr>
            <a:graphicFrameLocks noChangeAspect="1"/>
          </p:cNvGraphicFramePr>
          <p:nvPr/>
        </p:nvGraphicFramePr>
        <p:xfrm>
          <a:off x="4859338" y="1196975"/>
          <a:ext cx="2387600" cy="444500"/>
        </p:xfrm>
        <a:graphic>
          <a:graphicData uri="http://schemas.openxmlformats.org/presentationml/2006/ole">
            <mc:AlternateContent xmlns:mc="http://schemas.openxmlformats.org/markup-compatibility/2006">
              <mc:Choice xmlns:v="urn:schemas-microsoft-com:vml" Requires="v">
                <p:oleObj spid="_x0000_s1305" name="Equation" r:id="rId3" imgW="2387520" imgH="444240" progId="Equation.DSMT4">
                  <p:embed/>
                </p:oleObj>
              </mc:Choice>
              <mc:Fallback>
                <p:oleObj name="Equation" r:id="rId3" imgW="238752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96975"/>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9"/>
          <p:cNvGraphicFramePr>
            <a:graphicFrameLocks noChangeAspect="1"/>
          </p:cNvGraphicFramePr>
          <p:nvPr/>
        </p:nvGraphicFramePr>
        <p:xfrm>
          <a:off x="1096963" y="1628775"/>
          <a:ext cx="2540000" cy="444500"/>
        </p:xfrm>
        <a:graphic>
          <a:graphicData uri="http://schemas.openxmlformats.org/presentationml/2006/ole">
            <mc:AlternateContent xmlns:mc="http://schemas.openxmlformats.org/markup-compatibility/2006">
              <mc:Choice xmlns:v="urn:schemas-microsoft-com:vml" Requires="v">
                <p:oleObj spid="_x0000_s1306" name="Equation" r:id="rId5" imgW="2539800" imgH="444240" progId="Equation.DSMT4">
                  <p:embed/>
                </p:oleObj>
              </mc:Choice>
              <mc:Fallback>
                <p:oleObj name="Equation" r:id="rId5" imgW="2539800" imgH="4442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963" y="1628775"/>
                        <a:ext cx="2540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1"/>
          <p:cNvGraphicFramePr>
            <a:graphicFrameLocks noChangeAspect="1"/>
          </p:cNvGraphicFramePr>
          <p:nvPr/>
        </p:nvGraphicFramePr>
        <p:xfrm>
          <a:off x="1822450" y="2349500"/>
          <a:ext cx="5511800" cy="1993900"/>
        </p:xfrm>
        <a:graphic>
          <a:graphicData uri="http://schemas.openxmlformats.org/presentationml/2006/ole">
            <mc:AlternateContent xmlns:mc="http://schemas.openxmlformats.org/markup-compatibility/2006">
              <mc:Choice xmlns:v="urn:schemas-microsoft-com:vml" Requires="v">
                <p:oleObj spid="_x0000_s1307" name="Equation" r:id="rId7" imgW="5511600" imgH="1993680" progId="Equation.DSMT4">
                  <p:embed/>
                </p:oleObj>
              </mc:Choice>
              <mc:Fallback>
                <p:oleObj name="Equation" r:id="rId7" imgW="5511600" imgH="1993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450" y="2349500"/>
                        <a:ext cx="55118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5239</TotalTime>
  <Words>3542</Words>
  <Application>Microsoft Office PowerPoint</Application>
  <PresentationFormat>全屏显示(4:3)</PresentationFormat>
  <Paragraphs>1238</Paragraphs>
  <Slides>64</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5" baseType="lpstr">
      <vt:lpstr>黑体</vt:lpstr>
      <vt:lpstr>楷体_GB2312</vt:lpstr>
      <vt:lpstr>宋体</vt:lpstr>
      <vt:lpstr>Arial</vt:lpstr>
      <vt:lpstr>Calibri</vt:lpstr>
      <vt:lpstr>Courier New</vt:lpstr>
      <vt:lpstr>Times New Roman</vt:lpstr>
      <vt:lpstr>Wingdings</vt:lpstr>
      <vt:lpstr>诗情画意</vt:lpstr>
      <vt:lpstr>Equation</vt:lpstr>
      <vt:lpstr>MathType 6.0 Equation</vt:lpstr>
      <vt:lpstr>第八章  因子分析</vt:lpstr>
      <vt:lpstr>§8.1  引言 </vt:lpstr>
      <vt:lpstr>PowerPoint 演示文稿</vt:lpstr>
      <vt:lpstr>PowerPoint 演示文稿</vt:lpstr>
      <vt:lpstr>PowerPoint 演示文稿</vt:lpstr>
      <vt:lpstr>PowerPoint 演示文稿</vt:lpstr>
      <vt:lpstr>PowerPoint 演示文稿</vt:lpstr>
      <vt:lpstr>§8.2  正交因子模型</vt:lpstr>
      <vt:lpstr>一、数学模型</vt:lpstr>
      <vt:lpstr>PowerPoint 演示文稿</vt:lpstr>
      <vt:lpstr>二、正交因子模型的性质</vt:lpstr>
      <vt:lpstr>1. x的协差阵Σ的分解</vt:lpstr>
      <vt:lpstr>PowerPoint 演示文稿</vt:lpstr>
      <vt:lpstr>PowerPoint 演示文稿</vt:lpstr>
      <vt:lpstr>3.因子载荷是不唯一的</vt:lpstr>
      <vt:lpstr>三、因子载荷矩阵的统计意义</vt:lpstr>
      <vt:lpstr>1.A的元素</vt:lpstr>
      <vt:lpstr>2.A的行元素平方和</vt:lpstr>
      <vt:lpstr>PowerPoint 演示文稿</vt:lpstr>
      <vt:lpstr>3.A的列元素平方和</vt:lpstr>
      <vt:lpstr>PowerPoint 演示文稿</vt:lpstr>
      <vt:lpstr>4.A的元素平方和</vt:lpstr>
      <vt:lpstr>PowerPoint 演示文稿</vt:lpstr>
      <vt:lpstr>§8.3  参数估计</vt:lpstr>
      <vt:lpstr>一、主成分法</vt:lpstr>
      <vt:lpstr>PowerPoint 演示文稿</vt:lpstr>
      <vt:lpstr>PowerPoint 演示文稿</vt:lpstr>
      <vt:lpstr>PowerPoint 演示文稿</vt:lpstr>
      <vt:lpstr>主成分解的近似关系式</vt:lpstr>
      <vt:lpstr>二、主因子法</vt:lpstr>
      <vt:lpstr>PowerPoint 演示文稿</vt:lpstr>
      <vt:lpstr>PowerPoint 演示文稿</vt:lpstr>
      <vt:lpstr>特殊(或共性)方差的常用初始估计方法</vt:lpstr>
      <vt:lpstr>PowerPoint 演示文稿</vt:lpstr>
      <vt:lpstr>PowerPoint 演示文稿</vt:lpstr>
      <vt:lpstr>PowerPoint 演示文稿</vt:lpstr>
      <vt:lpstr>PowerPoint 演示文稿</vt:lpstr>
      <vt:lpstr>三、极大似然法</vt:lpstr>
      <vt:lpstr>PowerPoint 演示文稿</vt:lpstr>
      <vt:lpstr>PowerPoint 演示文稿</vt:lpstr>
      <vt:lpstr>§8.4  因子旋转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因子得分 </vt:lpstr>
      <vt:lpstr>二、回归法</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因子分析</dc:title>
  <dc:creator>王学民</dc:creator>
  <cp:lastModifiedBy>wxuemin</cp:lastModifiedBy>
  <cp:revision>337</cp:revision>
  <dcterms:created xsi:type="dcterms:W3CDTF">2009-05-05T12:48:17Z</dcterms:created>
  <dcterms:modified xsi:type="dcterms:W3CDTF">2017-03-15T11:57:29Z</dcterms:modified>
</cp:coreProperties>
</file>