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8"/>
  </p:notesMasterIdLst>
  <p:handoutMasterIdLst>
    <p:handoutMasterId r:id="rId79"/>
  </p:handoutMasterIdLst>
  <p:sldIdLst>
    <p:sldId id="257" r:id="rId2"/>
    <p:sldId id="258" r:id="rId3"/>
    <p:sldId id="310" r:id="rId4"/>
    <p:sldId id="259" r:id="rId5"/>
    <p:sldId id="368" r:id="rId6"/>
    <p:sldId id="332" r:id="rId7"/>
    <p:sldId id="311" r:id="rId8"/>
    <p:sldId id="333" r:id="rId9"/>
    <p:sldId id="313" r:id="rId10"/>
    <p:sldId id="262" r:id="rId11"/>
    <p:sldId id="314" r:id="rId12"/>
    <p:sldId id="398" r:id="rId13"/>
    <p:sldId id="393" r:id="rId14"/>
    <p:sldId id="263" r:id="rId15"/>
    <p:sldId id="299" r:id="rId16"/>
    <p:sldId id="316" r:id="rId17"/>
    <p:sldId id="300" r:id="rId18"/>
    <p:sldId id="264" r:id="rId19"/>
    <p:sldId id="303" r:id="rId20"/>
    <p:sldId id="266" r:id="rId21"/>
    <p:sldId id="317" r:id="rId22"/>
    <p:sldId id="353" r:id="rId23"/>
    <p:sldId id="301" r:id="rId24"/>
    <p:sldId id="401" r:id="rId25"/>
    <p:sldId id="305" r:id="rId26"/>
    <p:sldId id="318" r:id="rId27"/>
    <p:sldId id="306" r:id="rId28"/>
    <p:sldId id="319" r:id="rId29"/>
    <p:sldId id="413" r:id="rId30"/>
    <p:sldId id="269" r:id="rId31"/>
    <p:sldId id="270" r:id="rId32"/>
    <p:sldId id="403" r:id="rId33"/>
    <p:sldId id="404" r:id="rId34"/>
    <p:sldId id="405" r:id="rId35"/>
    <p:sldId id="406" r:id="rId36"/>
    <p:sldId id="321" r:id="rId37"/>
    <p:sldId id="407" r:id="rId38"/>
    <p:sldId id="278" r:id="rId39"/>
    <p:sldId id="350" r:id="rId40"/>
    <p:sldId id="408" r:id="rId41"/>
    <p:sldId id="351" r:id="rId42"/>
    <p:sldId id="337" r:id="rId43"/>
    <p:sldId id="409" r:id="rId44"/>
    <p:sldId id="342" r:id="rId45"/>
    <p:sldId id="410" r:id="rId46"/>
    <p:sldId id="283" r:id="rId47"/>
    <p:sldId id="387" r:id="rId48"/>
    <p:sldId id="388" r:id="rId49"/>
    <p:sldId id="389" r:id="rId50"/>
    <p:sldId id="390" r:id="rId51"/>
    <p:sldId id="399" r:id="rId52"/>
    <p:sldId id="374" r:id="rId53"/>
    <p:sldId id="378" r:id="rId54"/>
    <p:sldId id="394" r:id="rId55"/>
    <p:sldId id="395" r:id="rId56"/>
    <p:sldId id="396" r:id="rId57"/>
    <p:sldId id="380" r:id="rId58"/>
    <p:sldId id="381" r:id="rId59"/>
    <p:sldId id="382" r:id="rId60"/>
    <p:sldId id="385" r:id="rId61"/>
    <p:sldId id="383" r:id="rId62"/>
    <p:sldId id="397" r:id="rId63"/>
    <p:sldId id="411" r:id="rId64"/>
    <p:sldId id="292" r:id="rId65"/>
    <p:sldId id="344" r:id="rId66"/>
    <p:sldId id="327" r:id="rId67"/>
    <p:sldId id="366" r:id="rId68"/>
    <p:sldId id="293" r:id="rId69"/>
    <p:sldId id="294" r:id="rId70"/>
    <p:sldId id="347" r:id="rId71"/>
    <p:sldId id="348" r:id="rId72"/>
    <p:sldId id="349" r:id="rId73"/>
    <p:sldId id="412" r:id="rId74"/>
    <p:sldId id="298" r:id="rId75"/>
    <p:sldId id="391" r:id="rId76"/>
    <p:sldId id="367" r:id="rId77"/>
  </p:sldIdLst>
  <p:sldSz cx="9144000" cy="6858000" type="screen4x3"/>
  <p:notesSz cx="9942513" cy="676116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69" autoAdjust="0"/>
    <p:restoredTop sz="94660"/>
  </p:normalViewPr>
  <p:slideViewPr>
    <p:cSldViewPr>
      <p:cViewPr varScale="1">
        <p:scale>
          <a:sx n="79" d="100"/>
          <a:sy n="79" d="100"/>
        </p:scale>
        <p:origin x="1152"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 Id="rId9" Type="http://schemas.openxmlformats.org/officeDocument/2006/relationships/image" Target="../media/image7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bwMode="auto">
          <a:xfrm>
            <a:off x="0" y="0"/>
            <a:ext cx="4308422" cy="3380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230403" name="Rectangle 3"/>
          <p:cNvSpPr>
            <a:spLocks noGrp="1" noChangeArrowheads="1"/>
          </p:cNvSpPr>
          <p:nvPr>
            <p:ph type="dt" sz="quarter" idx="1"/>
          </p:nvPr>
        </p:nvSpPr>
        <p:spPr bwMode="auto">
          <a:xfrm>
            <a:off x="5632365" y="0"/>
            <a:ext cx="4308422" cy="3380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230404" name="Rectangle 4"/>
          <p:cNvSpPr>
            <a:spLocks noGrp="1" noChangeArrowheads="1"/>
          </p:cNvSpPr>
          <p:nvPr>
            <p:ph type="ftr" sz="quarter" idx="2"/>
          </p:nvPr>
        </p:nvSpPr>
        <p:spPr bwMode="auto">
          <a:xfrm>
            <a:off x="0" y="6421540"/>
            <a:ext cx="4308422" cy="33805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230405" name="Rectangle 5"/>
          <p:cNvSpPr>
            <a:spLocks noGrp="1" noChangeArrowheads="1"/>
          </p:cNvSpPr>
          <p:nvPr>
            <p:ph type="sldNum" sz="quarter" idx="3"/>
          </p:nvPr>
        </p:nvSpPr>
        <p:spPr bwMode="auto">
          <a:xfrm>
            <a:off x="5632365" y="6421540"/>
            <a:ext cx="4308422" cy="33805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EDB54B6-E31C-495D-9E5C-AA4D2B93B65A}" type="slidenum">
              <a:rPr lang="en-US" altLang="zh-CN"/>
              <a:pPr>
                <a:defRPr/>
              </a:pPr>
              <a:t>‹#›</a:t>
            </a:fld>
            <a:endParaRPr lang="en-US" altLang="zh-CN"/>
          </a:p>
        </p:txBody>
      </p:sp>
    </p:spTree>
    <p:extLst>
      <p:ext uri="{BB962C8B-B14F-4D97-AF65-F5344CB8AC3E}">
        <p14:creationId xmlns:p14="http://schemas.microsoft.com/office/powerpoint/2010/main" val="319376982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7.64706" units="1/cm"/>
          <inkml:channelProperty channel="Y" name="resolution" value="37.63066" units="1/cm"/>
          <inkml:channelProperty channel="T" name="resolution" value="1" units="1/dev"/>
        </inkml:channelProperties>
      </inkml:inkSource>
      <inkml:timestamp xml:id="ts0" timeString="2017-03-28T09:08:17.663"/>
    </inkml:context>
    <inkml:brush xml:id="br0">
      <inkml:brushProperty name="width" value="0.05292" units="cm"/>
      <inkml:brushProperty name="height" value="0.05292" units="cm"/>
      <inkml:brushProperty name="color" value="#FF0000"/>
    </inkml:brush>
  </inkml:definitions>
  <inkml:trace contextRef="#ctx0" brushRef="#br0">11201 8290 0,'-18'18'32,"18"0"14,0-1-14,0 1-17,0-1 17,0 1-17,0 0 1,0-1-1,0 1 1,0 0 0,0-1-1,0 1 1,0 0 15,0-1-15,0 1-16,0-1 15,0 1 1,0 0 15,0-1-15,0 1 0,0 0-1,0-1-15,0 1 16,0 0-1,0-1 1,0 1-16,0 0 16,0-1-1,0 18 1,0-17 0,0 17-1,0-17-15,0 0 16,0-1-1,18 1-15,-18 0 16,0-1-16,17 1 16,-17 17-1,0-17 1,0-1 0,0 1-1,18-18-15,-18 18 16,0-1-1,18 1 1,-18 0 0,0-1-1,0 1 1,0 17-16,17-35 16,-17 18-1,18 17-15,-18-17 16,18-1-1,-18 1-15,0 0 16,0-1 0,17 1-16,1 0 15,-18-1-15,17 1 16,1 17-16,-18 0 16,18 1-1,-1-1 1,1-17-1,-18-1 1,18 1 0,-18-1-16,0 1 0,17 0 15,-17-1 1,18 19-16,0-36 16,-18 17-16,0 1 15,17 17-15,1 0 16,-18-17-1,17 0-15,-17-1 16,0 1-16,18-18 16,0 35-16,-1 1 15,1-19 1,-18 1-16,0 0 16,18-18-16,-1 35 15,1-18-15,-18 1 16,18 0-1,-18-1-15,17-17 16,-17 18-16,18 0 16,-18-1-1,17-17-15,-17 18 0,36 17 16,-36-17 0,17-1-16,1 1 15,-18 0 1,18-1-16,-1 1 15,1 0 1,-18-1-16,18-17 16,-1 18-16,1 17 15,0-17 1,-1-1 0,1 1-1,-1 0 1,-17-1-16,36-17 15,-19 18-15,-17 0 16,18-18-16,17 17 16,-17 1-1,0 0 1,-1-18 0,18 17-1,-17 1 1,0 0-16,-1-18 15,1 0-15,-18 17 16,18 1-16,17-1 16,-17-17-1,17 0-15,-35 18 16,17-18-16,1 18 16,0-18-16,17 0 15,-17 17 1,-1-17-1,1 0 1,0 0-16,-1 0 16,1 0-16,-18 18 15,18-18 17,-1 18-32,1-18 15,-1 0 1,1 0-16,0 0 15,-1 0 1,1 0-16,-18 17 16,18-17-16,-1 0 15,1 0-15,0 0 16,-1 0-16,1 0 16,17 0-16,-17 0 31,-1 0-31,1 0 15,0 0 1,-1 0 0,1 0-1,0 0 1,-1 0-16,1 0 16,-1 0-1,1 0 16,0 0-15,-1 0 0,1 0-1,17 0 1,-35-17 0,36 17-16,-36-18 15,17 18-15,19-18 16,-36 1-1,17-1 1,1 18 0,-1-18-1,1 1-15,0-1 16,-1 18 0,-17-17-16,18 17 15,0-18-15,-1 0 31,1 1-31,0-1 16,-1 0 15,-17 1-15,18 17-16,-18-18 16,17-17-1,1 35 1,-18-18-16,18 0 15,-18 1 1,17-1 0,-17 1-16,18 17 15,0-36 1,-18 19 0,0-1-1,0 0 1,0 1-16,17-19 15,-17 1 1,0 18 0,0-1-1,0 0 1,0 1-16,18-1 16,-18 0-1,0 1-15,0-1 16,0 0-16,0 1 15,0-1-15,0 1 0,0-1 16,0-17 0,0 17-1,0-17 1,0 17 0,0 0-16,0 1 15,0-1-15,0 0 16,0 1-16,0-1 15,0 1 1,0-1-16,0 0 16,0 1-1,-18-1-15,18 0 16,0-17-16,-17 17 16,17 1-16,-18-18 15,0 35-15,1-36 16,17 19-16,0-1 15,-18-17 1,18 17-16,-18 18 16,1-35-16,17 17 0,0 1 15,0-1 1,-18 0-16,1 1 0,17-1 16,-18 0-16,18-17 31,-18 0-31,1 17 15,-1 0 1,0-17 0,1 18-16,17-1 15,-18 0 1,18 1-16,-35-19 16,35 19-1,-18-19 1,1 19-16,-1-1 15,18 1 1,-18-19 0,1 1-1,-1 17 1,18 1 0,-18-19-16,1 36 15,-1-35 1,0 0-1,18 17 1,-17 1 15,-1-19-31,0 36 16,18-35 0,0 17-1,-17 18 1,17-17-16,-18-1 15,1 18-15,17-18 16,-18 1 0,0-1-16,1-17 31,-1 17-31,0 18 16,18-17-1,-17-1 1,-1 18-16,18-18 15,-18 1 1,1-1 0,-1 18-1,1 0 1,-1-18-16,0 1 16,-17 17-1,17 0 1,1-18-1,-1 18-15,18-17 16,-35 17 0,0-18-1,17 18 1,0-18 0,1 18-1,-1 0-15,18-17 16,-18 17-1,-17-18-15,17 18 32,1 0-32,-1 0 15,0-18 1,1 18 0,-1 0-16,-17-17 15,17 17 1,-17-18-1,17 18 1,1 0 0,-19 0-1,36-18 1,-35 18-16,18 0 16,17-17-1,-18 17-15,0 0 16,1 0-1,-1 0-15,0 0 16,-17-18 0,17 18-16,1-17 15,-1 17-15,-17 0 16,17 0 0,1 0-16,-1-18 15,0 18-15,-17 0 16,17 0-1,1 0 1,-1 0 0,-17 0-16,17 0 15,1 0 1,-1 0 0,-17 0 15,17 0-16,0 0 1,1 0-16,-1 0 16,-17 0-1,17 0 1,1 0 0,-1 0-1,0 0 1,1 0-1,-1 0 1,0 0 0,1 0-16,-1 0 31,0 0-15,1 0 30,-1 0-46,1 0 32,17 18-17,-18-18 32,0 0-16,18 17-31,-17 1 47,-1-18-31,0 17-16,1 1 62,-1 0-30,0-1 46,18 1 0,0 0-16,0-1-15,0 1 0,0 0 47,0-1-78</inkml:trace>
  <inkml:trace contextRef="#ctx0" brushRef="#br0" timeOffset="7920.0932">16369 12682 0,'-18'0'32,"1"0"14,-1 0-30,0 0 31,1 0-31,-1 0-1,-17 0 1,17 0 15,0 0-15,18 18-16,-17-18 0,-1 0 0,1 18 31,17-1-15,-18-17-16,0 0 15,1 18 1,-1 0-1,0-18 1,18 17-16,-17-17 16,-1 0-1,0 0-15,18 18 16,-17-18-16,-1 17 16,-17 1 15,17 0-16,18-1 1,-35-17 0,17 18-1,18 0 1,-17-18 0,-1 17-16,0 1 31,18 0-31,-17-18 15,-1 0-15,18 17 16,-17 1-16,-1-18 16,0 17-1,1 1-15,-19 0 16,19-1 0,-1 1-1,18 0 1,-18-18-1,1 17 1,-1 1 0,18 0-1,-18-1-15,1 1 16,17 0 0,-18-1-1,18 1 1,-17-1-1,-1 1-15,18 0 32,0-1-17,0 1-15,-18-18 16,18 18-16,-17 17 16,17-17-1,0-1 1,0 1-16,0-1 15,0 1-15,-18 0 16,18-1 0,0 19-1,0-19 1,0 1 15,0 0-15,0-1-1,0 1 1,0-1 0,0 1 15,0 0-15,18-1-1,-1 19 16,-17-19-15,18-17 0,-18 18-1,18 0-15,-1-1 16,1 1 46,-1 0-46,1-1 0,0 1-1,-1-1 1,1-17 0,0 0-1,-18 18 1,35 0 31,-17-18-16,-1 0-15,1 0-1,0 17-15,-1-17 31,1 18-31,-1-18 16,19 0 0,-36 18-16,17-18 15,19 0-15,-19 0 16,19 0-16,-19 0 0,1 0 16,17 0-1,-17 17-15,-1-17 16,1 0-16,0 0 15,-1 0-15,1 0 16,0 0 0,-1 0-16,1 18 15,-1-18 1,1 0 0,0 0-16,-18 18 15,17-18 1,1 0-1,0 0 17,-1 0-32,1 0 31,0 0-15,-1 0-16,1 0 15,0 0 1,-1 0-1,18 0 17,-17 0-17,0 0-15,-1 0 16,1 0-16,17 0 16,-17 0-1,0 0-15,17 0 16,-18 0-1,1 0 1,0 0 0,-1 0-16,1 0 15,0 0 1,-1 0-16,1 0 16,0 0-16,-1 0 15,1 0-15,0 0 16,-1 0-1,1 0 1,-1 0 0,1 0-16,0 0 15,-1 0-15,1 0 16,0 0-16,-1 0 16,1 0-16,0 0 15,-1 0 1,1 0-16,-1 0 15,1 0-15,0 0 0,-1 0 16,19 0 0,-19 0-1,1 0-15,0 0 0,17 0 16,-18 0 0,1 0-1,17 0-15,-17 0 16,17 0-16,1-18 15,-19 18-15,18 0 16,-17 0-16,17-18 16,1 18-16,-1-17 15,-17 17 1,17 0 15,0 0-31,-17 0 16,-1-18-1,1 18-15,17 0 16,-17-18-16,0 18 16,17-17-16,-17 17 15,17 0 1,0-18-16,-17 0 16,17 18-16,0-17 15,1-1-15,-1 18 16,0-17-16,0-1 15,1 18-15,-1 0 16,-17 0-16,-1-18 16,1 18-16,0-17 0,34 17 0,-34-18 31,0 18-15,17-18-16,-17 18 0,-1 0 15,1 0-15,0-17 16,17-1-16,-18 0 15,1 18-15,0 0 16,-1 0-16,-17-17 16,36 17-16,-36-18 15,17 18 1,1 0-16,0-18 16,34 1-1,-34-1 1,0 18-16,-18-17 15,17 17-15,19 0 16,-36-18-16,17 0 16,1 18-1,0 0-15,-1-17 0,19-1 16,-36 0-16,35 18 16,0-17-16,-17-1 15,17 0 1,-17 1-16,-1-1 15,19 1 1,-36-1-16,17 18 16,1-18-1,-18 1-15,17 17 16,19-18 0,-36 0-16,17 1 15,1 17 1,0-18-1,-18-17-15,17 17 16,-17 1 0,18 17-1,-18-18-15,0 0 16,18 1-16,-18-19 16,0 19-1,17-1-15,-17 0 16,18 1-16,-18-1 15,0 0-15,0 1 16,0-18-16,0 17 16,18 0-16,-18 1 15,0-1-15,0 0 16,0 1-16,0-1 16,17 0-16,-17 1 15,0-1 1,0 1-16,0-1 15,0 0-15,0-17 16,0 17-16,0-17 16,0 17-1,0 1 1,0-1-16,0 1 0,0-1 16,0 0-1,0 1 1,0-1-1,0 0 1,0 1 0,-17-1-16,-1 0 31,0 1-31,18-1 16,-17 18-1,-1-18-15,18 1 16,-18 17-16,1 0 15,-1 0 1,0-18-16,-17 18 0,35-17 16,-18 17-1,-17 0-15,35-18 0,-35 18 16,17 0-16,1 0 16,-1 0-16,0-18 15,1 18-15,-19 0 16,19 0-16,-18 0 15,35-17-15,-36 17 16,1 0-16,0-18 16,17 18-1,0 0-15,-17 0 16,0 0 0,17 0-1,1 0-15,-1 0 16,0 0-16,1 0 15,-19-18-15,1 18 16,17 0 0,1 0-1,-18 0-15,-1 0 16,19 0 0,-1 0-16,-17 0 15,17 0-15,0 0 16,1 0-16,-18 0 15,17 0-15,0 0 16,1 0-16,-1 0 16,-17 0-16,17 0 15,-17 0 1,0 0-16,-1 0 16,19 0-1,-1 0-15,0 0 16,1 0-16,-1 0 15,0 0-15,-17 0 16,0 0 0,0 0-1,-1 0-15,1 0 16,0 0 0,17 0-1,-17 0 1,17 0-16,1 0 15,-1 0-15,0 0 16,1 0-16,-1 0 16,-17 0-1,17 0-15,0 0 16,-17 0 0,17 0-1,-17 0 1,18 0-1,-19 18-15,19-18 32,-19 0-32,19 18 15,-1-18 1,0 0 0,1 0-16,-1 17 15,1-17 1,-1 0-1,0 0-15,1 0 16,-1 0 0,18 18-16,-18-18 15,1 0-15,-1 0 16,18 18-16,-35-18 16,17 0-1,1 0 1,-1 0-1,18 17-15,-35-17 16,17 0 0,18 18-16,-18-18 15,-17 17 1,17-17 0,1 0-1,-1 0 1,1 18-16,-1-18 15,0 0 1,1 18 0,-1-18-16,0 17 31,1-17-15,-1 0 15,0 18-16,1-18 1,17 18 0,-18-18-1,0 0 1,1 0 0,-1 17-1,1-17 1,17 18-1,-18-18 1,0 18-16,1-18 16,-1 0-1,0 17 1,1-17 15,-1 18-31,0-18 16,1 0 15,-18 18-15,35-1 15,-18-17-15,0 18-1,1-18 16,-19 17 32,36 1-32,-17-18 0,-1 18-15,0-18 15,-17 17 1,17 1 14,18 0-14,-17-18 93</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7.64706" units="1/cm"/>
          <inkml:channelProperty channel="Y" name="resolution" value="37.63066" units="1/cm"/>
          <inkml:channelProperty channel="T" name="resolution" value="1" units="1/dev"/>
        </inkml:channelProperties>
      </inkml:inkSource>
      <inkml:timestamp xml:id="ts0" timeString="2018-07-13T13:59:19.102"/>
    </inkml:context>
    <inkml:brush xml:id="br0">
      <inkml:brushProperty name="width" value="0.05292" units="cm"/>
      <inkml:brushProperty name="height" value="0.05292" units="cm"/>
      <inkml:brushProperty name="color" value="#FF0000"/>
    </inkml:brush>
  </inkml:definitions>
  <inkml:trace contextRef="#ctx0" brushRef="#br0">14623 6032 0,'0'0'0,"0"18"16,-18-18-1,0 0 1,1 18 0,-1-1 15,0 1-15,-17 0 15,18-1-16,-1 1 17,0 0-32,18-1 15,-17-17 1,17 18-16,0 0 16,-18-1-1,0 18-15,1-17 16,17 0-1,0 17 1,-18-17 0,18-1-16,-18 1 15,18 0 1,-17-1 0,17 1-16,0-1 15,0 1 1,-18-18-16,18 18 15,0 17 1,0-17 0,-18-1-16,18 1 31,0 17-31,0-17 16,0-1-1,0 1 1,0 0-1,0-1-15,0 1 16,0 17 0,0-17-1,0 0 1,18-1 0,-18 1-1,18-18-15,-18 18 16,0-1-16,17 1 15,1 17 17,0-17-17,-1 17 17,1-17-17,0-1 1,-1 1 15,1-18-31,-18 18 16,18-18-1,-1 0-15,-17 17 16,18-17 0,-1 0-16,1 0 15,0 18 1,-1-18-1,1 0-15,17 0 16,-17 0 0,-18 17-1,18-17 1,-1 0-16,18 0 31,-17 0 0,-18 18-31,18-18 16,-1 0 0,1 0-16,0 0 31,-1 0-15,1 0-1,0 0 1,17 0 15,-18 0-15,1 0-1,0 0 1,-1 0 0,1 0-16,0 0 15,-1 0 1,1 0-16,0 0 15,-1 0 1,1 0-16,-18-18 16,18 18-16,-1 0 15,1 0-15,-1-17 32,1 17-32,0-18 15,-1 18 1,19-17-16,-36-1 15,17 18-15,1-18 16,0 18-16,-18-17 31,35-1-31,-18 0 16,1 1 15,0-1-31,-1 0 31,1 1-15,0-1-16,-1 1 16,1-19-1,-18 19 1,18-1-16,-18-17 16,17-1-1,1 19 1,-18-1-16,0 0 15,17-17 1,-17 18 0,0-1-1,0-17-15,0 17 16,0-17 0,0-1-1,0 19 1,18-18-16,-18 17 15,0-17 1,0 17-16,0 0 16,0 1-1,0-1 1,0 0-16,0 1 16,0-18-1,0 17 16,0 0-31,0 1 16,0-1 15,-18-17-15,1 35 15,17-36-15,-18 19-1,-17 17 17,17-18-1,1 18-15,-1-18-1,0 18 1,1 0-1,-1 0-15,0 0 16,1-17 0,-1 17 15,1 0-15,-1 0-16,0 0 31,1 0-31,-1 0 31,0 0-31,1 0 16,-1 0-1,0 0 1,1 0 15,-18 0-15,17 0-1,0 0 1,1 0 15,-1 0-15,0 0-16,1 0 31,-1 0-15,0 0 15,-17 0-15,17 0-1,1 0 1,-1 0 0,-17 0-1,17 0 1,1 0-1,-1 0 1,0 0 15,1 0-15,-1 0 0,0 0-1,1 0 1,-1 0-1,1 0 1,-1 0 0,0 0-1,1 0 1,-1 0 15,0 17 0</inkml:trace>
  <inkml:trace contextRef="#ctx0" brushRef="#br0" timeOffset="1">14340 7567 0,'-35'-18'16,"17"18"46,1 0-31,-1 0 1,1 0-17,-1 0 1,0 0-1,1 0 1,-1 0 0,0 0-1,1 0-15,-1 0 32,0 0-32,1 18 15,-1 0 1,1-18-1,-19 17 1,19 1-16,-1 0 16,0-18-1,-17 35-15,17-17 16,1-18-16,-1 17 16,-17 18-1,17-17-15,1-18 16,17 18-16,-18-1 15,0-17-15,1 36 16,-1-19-16,0 1 16,1 0-1,17-1-15,0 1 16,-18-1-16,0 1 16,1 17-1,-1-17-15,1 0 31,17-1-31,-18 1 16,18 0-16,-18 17 16,1-35-16,17 35 15,-18 0-15,0-35 16,18 18-16,-17 0 16,-1 17-16,18-17 15,0-1-15,0 1 16,-18 17-16,18-17 15,-17 35-15,17-36 16,-18 19-16,18-1 16,-17 0-16,-1-17 15,18 35-15,0-18 16,-18-17-16,18 17 16,-17 0-1,-1-17-15,18 17 0,-35 18 16,17-35-1,0 35-15,-17 52 16,18-69-16,-1-1 16,-17 18-16,17-18 15,0-17-15,-17 17 16,35 0 0,-18 1-16,1-19 15,-19 19-15,19-1 16,-1 0-16,1-17 15,-1-1-15,-17 19 16,17-19-16,18 1 16,-35 17-16,17-17 15,0 17 1,1-17-16,-1-1 0,1 19 16,17-19-1,-53 19-15,35-1 16,-17-17-16,17 17 15,-17 0-15,0 0 16,17-17-16,-17 17 16,-1 1-16,1-1 15,17 0-15,1-35 16,-36 35-16,35 1 16,-17-19-16,17 1 15,1 17-15,-36 1 16,17-19-16,1 1 15,0 17-15,17 0 16,1-17 0,-19 0-16,1 17 15,17-17-15,1-18 16,-1 17-16,-17 18 16,17-17-16,1-18 15,-19 35 1,19-17-16,-36 0 15,17-18 1,1 17-16,0 19 0,17-19 16,-17 1-16,17 0 15,1-18-15,-19 17 16,19 1-16,-18-1 16,-1 1-16,1-18 15,35 18-15,-53-1 16,35 1-16,-17 0 15,-18-1-15,36-17 16,-1 18-16,-17 0 16,-1-18-16,1 17 15,17-17-15,-17 18 16,18-1-16,-19 1 16,19-18-16,-36 35 15,35-35-15,-17 0 16,0 0-1,17 18-15,-17 0 16,-18-1-16,0 19 16,35-19-16,-17-17 15,0 18-15,-18 17 16,35-35-16,-35 0 16,0 35-16,36-17 15,-19 0-15,-17-1 16,0 1-16,36 0 15,-54 17-15,36-17 16,-18-18 0,35 17-16,-34 1 15,16-1-15,1 1 16,0 0-16,-1 17 16,-17-17-1,18-18-15,0 17 0,0 1 16,-1-18-16,1 35 15,0-17-15,0-18 16,17 17-16,-17 1 16,-1 0-16,1-18 15,17 17 1,-17 1-16,-18 0 16,36-1-16,-19-17 15,1 18-15,0 0 16,-1-1-16,-16-17 15,16 18-15,1-18 16,0 17-16,-1 1 16,1 0-16,0-1 15,0 1-15,-1 0 16,19-18-16,-36 17 16,35 1-16,1 0 15,-19-1-15,1-17 16,17 18-16,-17 0 15,0-1-15,-1 1 16,19-1-16,-36 1 16,35-18-16,1 0 15,-19 18-15,1-1 16,-18 19-16,0-1 16,0-17-1,18-1 1,17 18-16,-17-17 15,0 0-15,17-18 16,-17 0 0,17 17-16,1 1 15,-19 0-15,19-18 16,-1 17-16,-17-17 16,0 18-16,-1 0 15,1-1 1,17 1-16,-35-1 15,36-17-15,-1 18 16,18 0 0,-53-1-16,36-17 0,-1 18 15,0 0-15,1-18 16,17 17-16,-36-17 16,1 18-1,18 0 1,-1-18-16,0 17 15,-17-17-15,17 18 16,-17-18 0,35 18-16,-18-18 15,-17 17-15,17-17 16,1 0 0,-1 0-16,1 0 15,-1 18-15,0-18 31,-17 0-31,35 17 16,-35 1-16,-1-18 16,1 18-1,0-1 1,0 1 0,17-18-16,18 18 15,-18-18-15,1 0 16,-1 0-1,-17 0-15,35 17 16,-18-17-16,-17 18 16,17-18-1,-17 18-15,17-18 16,1 17 0,-19-17-16,19 18 15,-1-1 1,0-17-16,-17 0 0,18 18 15,-1-18 1,-17 18-16,17-18 0,0 17 16,-17 1-16,17-18 15,1 0 1,-18 18 0,-1-1-16,19 1 15,-1-18 1,-17 18-16,-18-1 31,35-17-31,1 0 16,-1 18-1,0-18-15,-17 17 16,17 1-16,-17-18 16,17 0-1,1 18-15,-19-1 16,19-17-1,-18 18 1,17-18 0,0 18-1,1-1 1,-19 1 0,19 0-1,-19-1 1,36 1-1,-17-18 1,-1 18 0,1-1 15,-1 1-15,0-1-1,18 1 1,-17-18-16,-1 18 15,0 17 1,1-17 0,-1 17-1,0-35-15,18 35 16,0-17 0,-17-18-16,17 17 15,-18 1-15,18 0 31,-17 17-31,-1-17 16,0 17 0,18-17-16,-17 17 15,17 0-15,-18-17 16,0 35-16,1 0 16,-1 0-16,0-36 15,-17 36-15,18 0 16,-1-18-1,18 1-15,0 16 16,-18-16-16,1-1 16,-1 18-16,18-18 15,-18 0-15,18-17 16,-17 17-16,17-17 16,0 0-16,-18-1 15,18 1-15,0 0 16,0-1-16,0 1 15,0 17-15,0-17 16,0-1-16,0 19 16,0-1-1,0-17 1,0-1-16,0 1 16,0 0-16,0-1 15,0 1-15,0-1 16,0 1-1,0 0 1,0-1-16,0 1 16,18 0-1,-18-1 1,17-17-16,-17 18 31,18 0-31,0-1 16,-1 1-1,-17-1 1,36 1 0,-19-18-1,1 18 17,-1-18-32,1 17 15,0-17-15,-1 0 16,-17 18-16,18-18 15,0 0 1,17 18-16,-17-18 16,-18 17-16,17-17 15,1 18-15,-1-18 16,1 0 0,17 18-16,-17-1 15,17 1 1,-17 0-1,0-18-15,17 17 16,-18-17 0,1 18-1,0-18-15,-1 17 16,19-17 0,-19 18-1,1-18-15,0 18 16,-1-18-16,1 0 15,-1 17 1,19 1 0,-19-18-1,1 18-15,0-18 16,-1 0 0,19 17-16,-1-17 15,-17 0 1,34 18-1,-34 0 1,0-18 0,-1 0-16,1 17 15,0-17-15,-1 0 16,1 0-16,17 0 16,-35 18-16,18-18 15,17 17-15,0-17 31,-17 18-31,0-18 16,17 0 0,-17 0-1,-1 18-15,1-18 16,17 17 15,-17-17-15,-1 18-1,1-18-15,0 0 16,-1 0 0,19 0-16,-19 18 15,1-18 1,0 17 0,17-17-1,-18 18 1,1-18-16,17 18 15,1-18 1,-19 0 0,1 17-1,0-17 1,-1 0-16,1 18 31,-1-18-15,1 0-1,0 17 1,-1-17-16,1 0 16,0 18-16,-1-18 15,1 18 1,0-18-16,17 0 16,-18 0-1,1 17-15,17-17 16,-17 0-1,-18 18-15,18-18 16,-1 0-16,1 0 16,0 0-1,-1 0-15,-17 18 16,36-18-16,-19 0 16,1 0-1,-1 0-15,1 0 16,0 0-16,-1 0 15,1 0-15,0 17 16,-1-17 0,1 0-1,17 18 1,0 0 0,-17-18-1,17 0 1,-17 0-16,17 17 15,-17-17 1,0 0 15,-1 0-31,1 0 16,-1 18-16,1-18 16,0 0-1,-18 18-15,17-18 16,1 17-1,0-17-15,35 0 16,-36 18 0,1-18-1,0 0 1,17 17-16,-18-17 16,1 18-16,0-18 15,-1 0-15,1 0 16,0 0-1,-1 0-15,1 18 16,0-18 0,-1 0-16,1 17 15,-1-17 1,1 18-16,0-18 16,17 0-16,-17 0 15,-1 18 1,1-18-16,17 17 15,-17-17 1,-1 0 0,1 18-16,0-18 15,-1 0 1,1 0-16,0 0 16,-1 0-1,1 0-15,17 0 16,-17 0-1,0 18-15,-1-18 16,1 0 0,-1 0-16,1 0 15,0 0-15,-1 17 16,1-17 0,0 0-16,-1 0 15,1 0-15,17 0 16,-17 0-16,-1 0 15,1 0-15,0 0 16,-1 0-16,1 0 16,0 0-16,-1 0 31,1 0-31,0 0 31,-1 0-31,1 0 16,-1 0-16,1 0 15,0 0 1,-1 0 0,1 0-16,0 0 31,-1 0-31,1 0 16,17 0-1,-17 0-15,0 0 31,-1 0-31,1 0 32,-1 0-17,1 0-15,0 0 16,-1 0 0,1 0-16,0 0 15,-1 0-15,1 0 16,0 0-1,-1 0-15,1 0 0,-1 0 16,1 0-16,0 0 16,-1 0-1,1 0 1,17 0-16,-17-17 31,0 17-31,-1 0 16,1 0-1,-1 0-15,1-18 16,0 18 0,-1-18-16,1 18 15,17-17 1,-17 17 0,0 0-1,-1 0 1,1 0-1,0-18 1,-1 0 0,1 18 15,-1 0-31,1-17 16,0 17-1,-1-18 1,1 0-1,0 18 1,-1 0 0,1-17-1,0 17 1,-1-18 0,1 18-16,-1-17 31,1 17-31,0-18 15,-1 0 1,1 18 0,0-17 15,-1 17-15,1-18-16,0 18 15,-1-18 1,1 1-1,-1-1 1,1 18 0,0-18-16,-1 1 31,1-1-31,0 18 31,-1-18-15,-17 1-16,36 17 31,-19-18-15,-17 1-16,18-1 15,0 18 1,-1-18 0,-17 1-1,18 17-15,-1-18 31,-17 0-31,18 1 16,17 17-16,1-36 31,-36 19-31,17-1 16,1 18-16,0-17 16,-1-1-16,18 0 15,-35 1 1,0-1-16,18 18 15,0-35-15,-18 17 16,17-17 0,-17 17-16,18 18 15,0-35-15,-1 0 16,-17 17 0,0 0-1,18 1-15,-18-1 31,35-17-31,-35 17 16,0 0 0,18 1-16,-1 17 15,1-35 1,-18 17-16,0 0 31,18 1-31,-1 17 31,-17-36-15,0 19 15,18 17-15,0-18 0,-1 0-1,-17 1 16,18-1-15,-18 1 0,18-1-16,-1 0 31,1-17-15,17 0-1,-17 17 1,-18 0-1,17 1 1,19-18 0,-36 17-16,17 0 15,1-17 17,0 17-32,-18 1 31,17-1-31,1 18 15,0-18 1,-18 1-16,0-1 16,17 0-1,1 1-15,-1-18 32,1 17-17,0 18-15,-18-18 16,0 1-16,17-1 15,1 18 1,-18-18-16,35-17 16,-17 17-1,0 1-15,-18-1 16,17 18 0,18-35-16,-35 17 15,18 18-15,-18-17 16,35-19-16,-17 1 31,0 35-31,17-35 16,-35 17-16,18 18 15,17-35-15,-17 17 16,17 1 0,0-19-16,-35 19 15,18 17-15,-1-18 16,-17 0-16,18 18 15,0-17-15,-1-1 16,1 0-16,0 18 16,-1-17-1,-17-1-15,18 18 0,-1-17 16,1-1-16,0 0 16,-1 18-16,-17-17 15,36-19-15,-19 36 16,1-17-16,0-1 15,-1 0-15,1 18 16,17-35-16,-17 18 16,-1-1-16,1 18 15,0 0-15,-18-18 16,17 1-16,1 17 16,0-18-16,-18 0 15,35 1-15,0-1 16,-17 18-1,-1-18 1,1 1-16,0 17 16,-1-18-16,-17 1 15,36-1-15,-19 18 16,-17-18-16,36 1 16,-19-1-16,1 18 15,-1-18-15,1 1 16,0-1-16,17 0 15,-17 1-15,-1-1 16,19 0-16,-19 18 16,1-17-16,17-18 15,-17 17-15,-1 18 16,1-18-16,0 1 16,17-1-16,-17 18 15,-1-18-15,1 1 16,17-1-1,-17 18-15,-18-18 16,35 1-16,-17-1 16,-1 1-1,19-1-15,-19 0 32,19 1-32,-19-1 15,1 0-15,17 18 16,-35-17-16,18-1 15,17 0-15,0 1 16,-17-1 0,17 1-16,-17-1 15,-1 0-15,1 1 16,17-1-16,-17 18 16,17-35-16,-17 17 15,17 18 1,-35-18-1,36 1-15,-1-1 0,0 18 16,0-18 0,-17 1-16,0 17 15,-1-18-15,1 1 16,0 17-16,-1 0 16,1 0-16,17-18 15,0 0 1,1 18-1,-19-17-15,1 17 16,0 0 0,-1 0-16,18-18 15,-17 18-15,0-18 16,-1 18-16,19-17 16,-19-1-16,19 0 15,-1 18 1,18 0-16,-18-17 15,0 17-15,-17-18 16,53 1 0,-36-1-16,-18 0 15,36 18-15,-17 0 16,17-17-16,-36 17 16,18-18-16,18 0 15,-35 18-15,35-17 16,-18-1-16,1 0 15,-1 18-15,0-17 16,18-1-16,-35 18 16,17 0-16,35-17 15,-52-1-15,17 18 16,18-18-16,-35 18 16,17-17-16,0-1 15,1 0-15,-19 18 16,19 0-1,-19-17-15,19 17 16,17-18-16,-18 0 16,0 1-16,0 17 15,1-18-15,-19 0 16,36 18-16,0-17 16,-35-1-16,35 1 15,0 17-15,-1 0 16,-16-18-16,17 0 15,0 1-15,0-1 16,-18 0-16,35 1 16,-34 17-16,17-18 15,-18 0-15,18 1 16,-18-1-16,36 1 16,-54 17-16,36 0 15,0-18-15,-18 0 16,18 18-16,18-35 15,-54 35-15,19-18 16,17 1-16,0-1 16,-18 18-16,0-18 15,18 1-15,0-1 16,-35 18 0,17 0-16,18-17 15,-18-19-15,0 36 16,1-17-16,17-1 15,-36 18-15,18-18 16,18 1-16,-17-1 16,-19 18-16,19 0 15,-19 0 1,18-18-16,-17 18 0,17-17 16,-17 17-16,0-18 15,17 0-15,0 1 16,-17 17-16,35-18 15,-36 1 1,1 17-16,17-18 0,1 0 16,-1 1-16,-17-1 15,34 18-15,-16-18 16,-19 1-16,19-1 16,-1 0-16,-17 1 15,-1 17-15,1-18 16,-1 1-16,19-1 15,-19 18-15,1-18 16,17 1-16,-17 17 16,0-36-1,-1 36-15,1 0 16,17-17-16,-17-1 16,-1 0-16,1 18 15,0 0-15,17-17 16,-35-1-16,18 1 15,17 17-15,-17-18 16,17 0 0,0 1-1,-17-1-15,-1 18 16,1-18-16,0 1 16,-1-1-16,1 18 15,0-18-15,17 1 16,-18-1-16,1 18 15,0-18 1,-1 1-16,19-18 16,-1 17-1,-17 18-15,-18-18 16,17 1-16,19 17 16,-36-18-16,17 0 15,1 1 1,17-1-16,-17 0 15,-1-17 1,1 35 0,0-17-16,-1-1 15,1 18-15,0-18 16,-1 1-16,-17-1 16,18 18-16,17-18 15,-35 1 1,18 17-16,-1-18 15,-17 0-15,18 1 16,0-1-16,-1 1 16,-17-1-16,18 0 15,17-17 1,-35 17-16,18 18 16,-18-17-16,17-19 15,1 36 1,0-35-16,-18 0 15,17 17-15,-17-17 16,18 17 0,0 1-1,-18-19 1,0 19 0,17-1-16,-17 0 15,18 18-15,-18-35 16,18 18-16,-18-1 15,0 0-15,0 1 16,0-19 0,0 1-1,17 17-15,1-17 16,-1 0 0,-17 0-1,0 17-15,0-17 16,18-1-16,-18 1 15,0 0 1,0 17-16,0-17 16,0 17-16,0-17 15,0 17-15,0 1 16,0-19-16,0 1 16,0 18-1,0-19 1,0 19-16,0-1 15,0 0-15,0 1 16,0-1 0,0-17-16,0 17 15,0-17 1,0 17-16,0 1 16,0-1-16,0 0 15,0 1-15,0-1 16,0-17-1,-18-1-15,1 1 16,17 0 0,-18 17-16,18 1 15,-17-1-15,17 0 16,0 1-16,0-1 16,0 0-16,-18-17 15,18 18-15,-18-1 16,18 0-1,0 1-15,-17-1 0,17 0 16,0 1-16,0-1 16,-18-17-16,0 17 15,18-17 1,-17 35-16,17-35 16,0 17-16,-18 0 15,0-17 1,18 17-1,-17 1-15,17-1 16,-18 0-16,18 1 16,0-1-16,-17 1 15,-1-19 1,0 19-16,18-19 16,-17 19-16,-1-19 15,18 19 1,-18-1-16,1-17 15,17 17 1,-18-17 0,0 17-16,1-17 15,-1 17 1,1 18 0,17-17-1,-18-1-15,0 18 16,18-17-1,-17-19 1,-1 36-16,0-17 16,18-1-16,-17 0 31,-1 18-31,0-17 16,18-1-1,-17 18-15,-1-18 16,18 1-16,-35-1 15,17 18 1,18-18-16,-17 1 16,-19-1-16,19 18 15,-19-17 1,19-1 0,-1 0-16,0 18 15,18-17-15,-35-1 16,0 0-1,17 18 1,-17 0 0,17-17-1,1 17 1,-1 0-16,0 0 16,1 0-1,-1-18-15,1 18 16,-1 0-16,-17 0 31,17 0-31,0-18 16,1 18-1,-1 0-15,-17-17 16,17 17 0,0 0-1,1 0-15,-1 0 16,1-18-1,-1 18-15,0 0 16,-17-17 0,17 17-1,1 0 1,-1 0-16,0 0 16,1 0-16,-1 0 15,1-18-15,-1 18 16,0 0-1,1-18 1,-1 18 0,0-17-1,1 17-15,-1 0 32,-17 0-32,17 0 31,1 0-16,-1 0 1,0 0 15,1 0-31,-1 0 32,-17-18-32,-1 18 31,19 0-31,-1 0 15,1 0 1,-19 0 0,19 0-16,-1 0 15,0 0 1,1-18 0,-1 18-16,0 0 0,1 0 15,-1 0 1,0 0-1,1 0-15,-1 0 0,1 0 16,-19-17 0,19 17-1,-1 0-15,0 0 16,1 0 0,-1 0-1,0 0-15,1 0 16,-1 0-1,1 0-15,-1 0 32,-17 0-32,17 0 31,0 0-15,1 0-16,-19 0 15,19 0 1,-19 0-16,19 0 15,-1 0 1,1 0-16,-1 0 16,0 0-16,1 0 15,-19 0-15,19 0 16,-1 0 0,0 0-16,-17 0 15,18 0-15,-19 0 16,19 0-1,-1 0 1,0 0 0,1 0-1,-1 0 1,0 0-16,1 0 16,-1 0-16,1 0 15,-19 0 1,19 0-1,-19 0-15,19 0 16,-1 0 0,0 0-16,1 0 15,-1 0 1,1 0 0,-1 0-16,-17 0 31,17 0-16,0 0 1,-17 17-16,17-17 31,1 0-31,-1 0 16,0 0-16,1 0 16,-1 0-16,-17 18 15,17-18 16,1 0-31,-19 18 16,1-18 0,17 0-1,1 0-15,-1 0 16,1 0 0,-1 17-16,0-17 31,1 0-31,17 18 15,-18-18 1,0 0-16,1 18 16,-19-18 15,19 0-31,-1 0 31,0 17-31,-17-17 16,18 0-1,17 18-15,-18-18 16,0 0 0,1 0-1,-1 0 1,0 17-16,1-17 31,-1 18-15,0-18-1,1 0 17,-1 0-17,18 18 1,-17-18 0,-1 0-1,0 0 1,1 0-1,-19 17 1,19-17 15,-1 18-15,0-18 15,-17 18-15,18-18 15,-1 0-15,0 0 15,1 0-31,-1 17 16,0-17 15,1 18-16,-19-18 1,19 0 15,-1 0-15,-17 18 0,0-1-1,17-17 1,0 0-1,1 0-15,-19 18 16,1-18 0,17 17-1,1-17 1,-1 0 0,1 0-1,-1 0-15,0 18 31,1-18-15,-19 18 0,19-18 15,-1 17-15,0-17-1,1 0 1,-1 0-1,1 0 1,-1 18 0,0-18-1,1 0 1,17 18 0,-18-18-1,0 0 1,1 17-1,-1-17 1,0 0 0,1 0 31,-1 0-47,0 0 31,1 0-16,-1 18 1,1-18 15,-1 0-15,0 18 0,1-18-1,-1 0-15,0 0 31,1 0 1,-1 0-1,0 0-15,1 0 15,17 17-16,-18-17 17,1 18-17,-1-18 32,-17 18-31,17-18 15,0 0-15,1 0 31,-19 17-32,19-17 16,-1 0-15,1 18-16,-1-18 47,0 17-31,1-17 62,-1 0-31,0 0 93,1 0-109,-1 0-15,0 0 15,1 0 16,-19 18-31,19-18 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22" cy="338058"/>
          </a:xfrm>
          <a:prstGeom prst="rect">
            <a:avLst/>
          </a:prstGeom>
        </p:spPr>
        <p:txBody>
          <a:bodyPr vert="horz" lIns="91440" tIns="45720" rIns="91440" bIns="45720" rtlCol="0"/>
          <a:lstStyle>
            <a:lvl1pPr algn="l" eaLnBrk="1" hangingPunct="1">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5632365" y="0"/>
            <a:ext cx="4308422" cy="338058"/>
          </a:xfrm>
          <a:prstGeom prst="rect">
            <a:avLst/>
          </a:prstGeom>
        </p:spPr>
        <p:txBody>
          <a:bodyPr vert="horz" lIns="91440" tIns="45720" rIns="91440" bIns="45720" rtlCol="0"/>
          <a:lstStyle>
            <a:lvl1pPr algn="r" eaLnBrk="1" hangingPunct="1">
              <a:defRPr sz="1200">
                <a:latin typeface="Arial" charset="0"/>
                <a:ea typeface="宋体" pitchFamily="2" charset="-122"/>
              </a:defRPr>
            </a:lvl1pPr>
          </a:lstStyle>
          <a:p>
            <a:pPr>
              <a:defRPr/>
            </a:pPr>
            <a:fld id="{E7E45E00-57BE-43AC-B658-0657539B03C8}" type="datetimeFigureOut">
              <a:rPr lang="zh-CN" altLang="en-US"/>
              <a:pPr>
                <a:defRPr/>
              </a:pPr>
              <a:t>2018/8/29</a:t>
            </a:fld>
            <a:endParaRPr lang="zh-CN" altLang="en-US"/>
          </a:p>
        </p:txBody>
      </p:sp>
      <p:sp>
        <p:nvSpPr>
          <p:cNvPr id="4" name="幻灯片图像占位符 3"/>
          <p:cNvSpPr>
            <a:spLocks noGrp="1" noRot="1" noChangeAspect="1"/>
          </p:cNvSpPr>
          <p:nvPr>
            <p:ph type="sldImg" idx="2"/>
          </p:nvPr>
        </p:nvSpPr>
        <p:spPr>
          <a:xfrm>
            <a:off x="3279775" y="506413"/>
            <a:ext cx="3382963" cy="2536825"/>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994252" y="3211553"/>
            <a:ext cx="7954010" cy="3042523"/>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6421540"/>
            <a:ext cx="4308422" cy="338058"/>
          </a:xfrm>
          <a:prstGeom prst="rect">
            <a:avLst/>
          </a:prstGeom>
        </p:spPr>
        <p:txBody>
          <a:bodyPr vert="horz" lIns="91440" tIns="45720" rIns="91440" bIns="45720" rtlCol="0" anchor="b"/>
          <a:lstStyle>
            <a:lvl1pPr algn="l" eaLnBrk="1" hangingPunct="1">
              <a:defRPr sz="1200">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5632365" y="6421540"/>
            <a:ext cx="4308422" cy="33805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BD7F17B-2850-4235-BFF9-756BDC48BB0B}" type="slidenum">
              <a:rPr lang="zh-CN" altLang="en-US"/>
              <a:pPr>
                <a:defRPr/>
              </a:pPr>
              <a:t>‹#›</a:t>
            </a:fld>
            <a:endParaRPr lang="zh-CN" altLang="en-US"/>
          </a:p>
        </p:txBody>
      </p:sp>
    </p:spTree>
    <p:extLst>
      <p:ext uri="{BB962C8B-B14F-4D97-AF65-F5344CB8AC3E}">
        <p14:creationId xmlns:p14="http://schemas.microsoft.com/office/powerpoint/2010/main" val="9218581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3A9B1EC-F46E-49A8-A370-FD957D384FB1}" type="slidenum">
              <a:rPr lang="zh-CN" altLang="en-US">
                <a:latin typeface="Arial" panose="020B0604020202020204" pitchFamily="34" charset="0"/>
              </a:rPr>
              <a:pPr>
                <a:spcBef>
                  <a:spcPct val="0"/>
                </a:spcBef>
              </a:pPr>
              <a:t>18</a:t>
            </a:fld>
            <a:endParaRPr lang="zh-CN" altLang="en-US">
              <a:latin typeface="Arial" panose="020B0604020202020204" pitchFamily="34" charset="0"/>
            </a:endParaRPr>
          </a:p>
        </p:txBody>
      </p:sp>
    </p:spTree>
    <p:extLst>
      <p:ext uri="{BB962C8B-B14F-4D97-AF65-F5344CB8AC3E}">
        <p14:creationId xmlns:p14="http://schemas.microsoft.com/office/powerpoint/2010/main" val="20707394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B68DFD87-215F-46AB-990F-46D83F62BF65}" type="slidenum">
              <a:rPr lang="en-US" altLang="zh-CN"/>
              <a:pPr>
                <a:defRPr/>
              </a:pPr>
              <a:t>‹#›</a:t>
            </a:fld>
            <a:endParaRPr lang="en-US" altLang="zh-CN"/>
          </a:p>
        </p:txBody>
      </p:sp>
    </p:spTree>
    <p:extLst>
      <p:ext uri="{BB962C8B-B14F-4D97-AF65-F5344CB8AC3E}">
        <p14:creationId xmlns:p14="http://schemas.microsoft.com/office/powerpoint/2010/main" val="101041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48EE9F-6246-464E-AE16-C7DFD67F994E}" type="slidenum">
              <a:rPr lang="en-US" altLang="zh-CN"/>
              <a:pPr>
                <a:defRPr/>
              </a:pPr>
              <a:t>‹#›</a:t>
            </a:fld>
            <a:endParaRPr lang="en-US" altLang="zh-CN"/>
          </a:p>
        </p:txBody>
      </p:sp>
    </p:spTree>
    <p:extLst>
      <p:ext uri="{BB962C8B-B14F-4D97-AF65-F5344CB8AC3E}">
        <p14:creationId xmlns:p14="http://schemas.microsoft.com/office/powerpoint/2010/main" val="3300928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13A4081-03C9-41B9-B306-A4C0D835B72A}" type="slidenum">
              <a:rPr lang="en-US" altLang="zh-CN"/>
              <a:pPr>
                <a:defRPr/>
              </a:pPr>
              <a:t>‹#›</a:t>
            </a:fld>
            <a:endParaRPr lang="en-US" altLang="zh-CN"/>
          </a:p>
        </p:txBody>
      </p:sp>
    </p:spTree>
    <p:extLst>
      <p:ext uri="{BB962C8B-B14F-4D97-AF65-F5344CB8AC3E}">
        <p14:creationId xmlns:p14="http://schemas.microsoft.com/office/powerpoint/2010/main" val="290252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676A7CA-6FDB-4E63-86C9-6551A2F0E017}" type="slidenum">
              <a:rPr lang="en-US" altLang="zh-CN"/>
              <a:pPr>
                <a:defRPr/>
              </a:pPr>
              <a:t>‹#›</a:t>
            </a:fld>
            <a:endParaRPr lang="en-US" altLang="zh-CN"/>
          </a:p>
        </p:txBody>
      </p:sp>
    </p:spTree>
    <p:extLst>
      <p:ext uri="{BB962C8B-B14F-4D97-AF65-F5344CB8AC3E}">
        <p14:creationId xmlns:p14="http://schemas.microsoft.com/office/powerpoint/2010/main" val="1430475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F859196-3FE6-4CEC-B291-863F0AE61813}" type="slidenum">
              <a:rPr lang="en-US" altLang="zh-CN"/>
              <a:pPr>
                <a:defRPr/>
              </a:pPr>
              <a:t>‹#›</a:t>
            </a:fld>
            <a:endParaRPr lang="en-US" altLang="zh-CN"/>
          </a:p>
        </p:txBody>
      </p:sp>
    </p:spTree>
    <p:extLst>
      <p:ext uri="{BB962C8B-B14F-4D97-AF65-F5344CB8AC3E}">
        <p14:creationId xmlns:p14="http://schemas.microsoft.com/office/powerpoint/2010/main" val="65660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9BE8075-0608-44F1-AF08-094DBD4A3F9C}" type="slidenum">
              <a:rPr lang="en-US" altLang="zh-CN"/>
              <a:pPr>
                <a:defRPr/>
              </a:pPr>
              <a:t>‹#›</a:t>
            </a:fld>
            <a:endParaRPr lang="en-US" altLang="zh-CN"/>
          </a:p>
        </p:txBody>
      </p:sp>
    </p:spTree>
    <p:extLst>
      <p:ext uri="{BB962C8B-B14F-4D97-AF65-F5344CB8AC3E}">
        <p14:creationId xmlns:p14="http://schemas.microsoft.com/office/powerpoint/2010/main" val="3356477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D8C90C7-0FB3-4CB5-9804-2C59B83E5701}" type="slidenum">
              <a:rPr lang="en-US" altLang="zh-CN"/>
              <a:pPr>
                <a:defRPr/>
              </a:pPr>
              <a:t>‹#›</a:t>
            </a:fld>
            <a:endParaRPr lang="en-US" altLang="zh-CN"/>
          </a:p>
        </p:txBody>
      </p:sp>
    </p:spTree>
    <p:extLst>
      <p:ext uri="{BB962C8B-B14F-4D97-AF65-F5344CB8AC3E}">
        <p14:creationId xmlns:p14="http://schemas.microsoft.com/office/powerpoint/2010/main" val="63507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CC99662-1F31-42C7-A8EC-9452605CD906}" type="slidenum">
              <a:rPr lang="en-US" altLang="zh-CN"/>
              <a:pPr>
                <a:defRPr/>
              </a:pPr>
              <a:t>‹#›</a:t>
            </a:fld>
            <a:endParaRPr lang="en-US" altLang="zh-CN"/>
          </a:p>
        </p:txBody>
      </p:sp>
    </p:spTree>
    <p:extLst>
      <p:ext uri="{BB962C8B-B14F-4D97-AF65-F5344CB8AC3E}">
        <p14:creationId xmlns:p14="http://schemas.microsoft.com/office/powerpoint/2010/main" val="397325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7DDC2F7-435B-430E-8BA3-3149F0EAE4B3}" type="slidenum">
              <a:rPr lang="en-US" altLang="zh-CN"/>
              <a:pPr>
                <a:defRPr/>
              </a:pPr>
              <a:t>‹#›</a:t>
            </a:fld>
            <a:endParaRPr lang="en-US" altLang="zh-CN"/>
          </a:p>
        </p:txBody>
      </p:sp>
    </p:spTree>
    <p:extLst>
      <p:ext uri="{BB962C8B-B14F-4D97-AF65-F5344CB8AC3E}">
        <p14:creationId xmlns:p14="http://schemas.microsoft.com/office/powerpoint/2010/main" val="1900751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5937128-1027-4567-93CB-C6463621495D}" type="slidenum">
              <a:rPr lang="en-US" altLang="zh-CN"/>
              <a:pPr>
                <a:defRPr/>
              </a:pPr>
              <a:t>‹#›</a:t>
            </a:fld>
            <a:endParaRPr lang="en-US" altLang="zh-CN"/>
          </a:p>
        </p:txBody>
      </p:sp>
    </p:spTree>
    <p:extLst>
      <p:ext uri="{BB962C8B-B14F-4D97-AF65-F5344CB8AC3E}">
        <p14:creationId xmlns:p14="http://schemas.microsoft.com/office/powerpoint/2010/main" val="162491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BC24001-93F8-4F30-A9BB-0AC5CB7283F0}" type="slidenum">
              <a:rPr lang="en-US" altLang="zh-CN"/>
              <a:pPr>
                <a:defRPr/>
              </a:pPr>
              <a:t>‹#›</a:t>
            </a:fld>
            <a:endParaRPr lang="en-US" altLang="zh-CN"/>
          </a:p>
        </p:txBody>
      </p:sp>
    </p:spTree>
    <p:extLst>
      <p:ext uri="{BB962C8B-B14F-4D97-AF65-F5344CB8AC3E}">
        <p14:creationId xmlns:p14="http://schemas.microsoft.com/office/powerpoint/2010/main" val="588044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1E9579A1-F487-47AF-BC1D-C349B357FC5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16"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png"/><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6.w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0.png"/><Relationship Id="rId4" Type="http://schemas.openxmlformats.org/officeDocument/2006/relationships/image" Target="../media/image19.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7.png"/><Relationship Id="rId4" Type="http://schemas.openxmlformats.org/officeDocument/2006/relationships/image" Target="../media/image26.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9.jpg"/><Relationship Id="rId4" Type="http://schemas.openxmlformats.org/officeDocument/2006/relationships/image" Target="../media/image28.wmf"/></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3.png"/><Relationship Id="rId4" Type="http://schemas.openxmlformats.org/officeDocument/2006/relationships/image" Target="../media/image32.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4.wmf"/></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7.wmf"/><Relationship Id="rId5" Type="http://schemas.openxmlformats.org/officeDocument/2006/relationships/oleObject" Target="../embeddings/oleObject19.bin"/><Relationship Id="rId4" Type="http://schemas.openxmlformats.org/officeDocument/2006/relationships/image" Target="../media/image36.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0.wmf"/><Relationship Id="rId5" Type="http://schemas.openxmlformats.org/officeDocument/2006/relationships/oleObject" Target="../embeddings/oleObject21.bin"/><Relationship Id="rId4" Type="http://schemas.openxmlformats.org/officeDocument/2006/relationships/image" Target="../media/image39.wmf"/></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9.wmf"/><Relationship Id="rId5" Type="http://schemas.openxmlformats.org/officeDocument/2006/relationships/oleObject" Target="../embeddings/oleObject23.bin"/><Relationship Id="rId4" Type="http://schemas.openxmlformats.org/officeDocument/2006/relationships/image" Target="../media/image58.wmf"/></Relationships>
</file>

<file path=ppt/slides/_rels/slide71.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2.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28.bin"/><Relationship Id="rId14" Type="http://schemas.openxmlformats.org/officeDocument/2006/relationships/image" Target="../media/image66.wmf"/></Relationships>
</file>

<file path=ppt/slides/_rels/slide72.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36.bin"/><Relationship Id="rId18" Type="http://schemas.openxmlformats.org/officeDocument/2006/relationships/image" Target="../media/image74.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71.wmf"/><Relationship Id="rId17" Type="http://schemas.openxmlformats.org/officeDocument/2006/relationships/oleObject" Target="../embeddings/oleObject38.bin"/><Relationship Id="rId2" Type="http://schemas.openxmlformats.org/officeDocument/2006/relationships/slideLayout" Target="../slideLayouts/slideLayout2.xml"/><Relationship Id="rId16" Type="http://schemas.openxmlformats.org/officeDocument/2006/relationships/image" Target="../media/image73.wmf"/><Relationship Id="rId20" Type="http://schemas.openxmlformats.org/officeDocument/2006/relationships/image" Target="../media/image75.wmf"/><Relationship Id="rId1" Type="http://schemas.openxmlformats.org/officeDocument/2006/relationships/vmlDrawing" Target="../drawings/vmlDrawing19.vml"/><Relationship Id="rId6" Type="http://schemas.openxmlformats.org/officeDocument/2006/relationships/image" Target="../media/image68.w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70.wmf"/><Relationship Id="rId19" Type="http://schemas.openxmlformats.org/officeDocument/2006/relationships/oleObject" Target="../embeddings/oleObject39.bin"/><Relationship Id="rId4" Type="http://schemas.openxmlformats.org/officeDocument/2006/relationships/image" Target="../media/image67.wmf"/><Relationship Id="rId9" Type="http://schemas.openxmlformats.org/officeDocument/2006/relationships/oleObject" Target="../embeddings/oleObject34.bin"/><Relationship Id="rId14" Type="http://schemas.openxmlformats.org/officeDocument/2006/relationships/image" Target="../media/image72.wmf"/></Relationships>
</file>

<file path=ppt/slides/_rels/slide7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pPr eaLnBrk="1" hangingPunct="1"/>
            <a:r>
              <a:rPr lang="zh-CN" altLang="en-US" smtClean="0"/>
              <a:t>第六章  聚类分析</a:t>
            </a:r>
          </a:p>
        </p:txBody>
      </p:sp>
      <p:sp>
        <p:nvSpPr>
          <p:cNvPr id="5123" name="Rectangle 3"/>
          <p:cNvSpPr>
            <a:spLocks noGrp="1" noRot="1" noChangeArrowheads="1"/>
          </p:cNvSpPr>
          <p:nvPr>
            <p:ph type="body" idx="1"/>
          </p:nvPr>
        </p:nvSpPr>
        <p:spPr/>
        <p:txBody>
          <a:bodyPr/>
          <a:lstStyle/>
          <a:p>
            <a:pPr eaLnBrk="1" hangingPunct="1"/>
            <a:endParaRPr lang="en-US" altLang="zh-CN" smtClean="0"/>
          </a:p>
          <a:p>
            <a:pPr eaLnBrk="1" hangingPunct="1"/>
            <a:r>
              <a:rPr lang="en-US" altLang="zh-CN" smtClean="0">
                <a:solidFill>
                  <a:srgbClr val="000000"/>
                </a:solidFill>
                <a:latin typeface="Times New Roman" panose="02020603050405020304" pitchFamily="18" charset="0"/>
                <a:cs typeface="Times New Roman" panose="02020603050405020304" pitchFamily="18" charset="0"/>
              </a:rPr>
              <a:t>§6.1  </a:t>
            </a:r>
            <a:r>
              <a:rPr lang="zh-CN" altLang="en-US" smtClean="0">
                <a:solidFill>
                  <a:srgbClr val="000000"/>
                </a:solidFill>
                <a:latin typeface="Times New Roman" panose="02020603050405020304" pitchFamily="18" charset="0"/>
                <a:cs typeface="Times New Roman" panose="02020603050405020304" pitchFamily="18" charset="0"/>
              </a:rPr>
              <a:t>引言</a:t>
            </a:r>
          </a:p>
          <a:p>
            <a:pPr eaLnBrk="1" hangingPunct="1"/>
            <a:r>
              <a:rPr lang="en-US" altLang="zh-CN" smtClean="0">
                <a:solidFill>
                  <a:srgbClr val="000000"/>
                </a:solidFill>
                <a:latin typeface="Times New Roman" panose="02020603050405020304" pitchFamily="18" charset="0"/>
                <a:cs typeface="Times New Roman" panose="02020603050405020304" pitchFamily="18" charset="0"/>
              </a:rPr>
              <a:t>§6.2  </a:t>
            </a:r>
            <a:r>
              <a:rPr lang="zh-CN" altLang="en-US" smtClean="0">
                <a:solidFill>
                  <a:srgbClr val="000000"/>
                </a:solidFill>
                <a:latin typeface="Times New Roman" panose="02020603050405020304" pitchFamily="18" charset="0"/>
                <a:cs typeface="Times New Roman" panose="02020603050405020304" pitchFamily="18" charset="0"/>
              </a:rPr>
              <a:t>距离和相似系数</a:t>
            </a:r>
          </a:p>
          <a:p>
            <a:pPr eaLnBrk="1" hangingPunct="1"/>
            <a:r>
              <a:rPr lang="en-US" altLang="zh-CN" smtClean="0">
                <a:solidFill>
                  <a:srgbClr val="000000"/>
                </a:solidFill>
                <a:latin typeface="Times New Roman" panose="02020603050405020304" pitchFamily="18" charset="0"/>
                <a:cs typeface="Times New Roman" panose="02020603050405020304" pitchFamily="18" charset="0"/>
              </a:rPr>
              <a:t>§6.3  </a:t>
            </a:r>
            <a:r>
              <a:rPr lang="zh-CN" altLang="en-US" smtClean="0">
                <a:solidFill>
                  <a:srgbClr val="000000"/>
                </a:solidFill>
                <a:latin typeface="Times New Roman" panose="02020603050405020304" pitchFamily="18" charset="0"/>
                <a:cs typeface="Times New Roman" panose="02020603050405020304" pitchFamily="18" charset="0"/>
              </a:rPr>
              <a:t>系统聚类法</a:t>
            </a:r>
          </a:p>
          <a:p>
            <a:pPr eaLnBrk="1" hangingPunct="1"/>
            <a:r>
              <a:rPr lang="en-US" altLang="zh-CN" smtClean="0">
                <a:solidFill>
                  <a:srgbClr val="000000"/>
                </a:solidFill>
                <a:latin typeface="Times New Roman" panose="02020603050405020304" pitchFamily="18" charset="0"/>
                <a:cs typeface="Times New Roman" panose="02020603050405020304" pitchFamily="18" charset="0"/>
              </a:rPr>
              <a:t>§6.4  </a:t>
            </a:r>
            <a:r>
              <a:rPr lang="zh-CN" altLang="en-US" smtClean="0">
                <a:solidFill>
                  <a:srgbClr val="000000"/>
                </a:solidFill>
                <a:latin typeface="Times New Roman" panose="02020603050405020304" pitchFamily="18" charset="0"/>
                <a:cs typeface="Times New Roman" panose="02020603050405020304" pitchFamily="18" charset="0"/>
              </a:rPr>
              <a:t>动态聚类</a:t>
            </a:r>
            <a:r>
              <a:rPr lang="zh-CN" altLang="en-US" smtClean="0">
                <a:solidFill>
                  <a:srgbClr val="000000"/>
                </a:solidFill>
              </a:rPr>
              <a:t>法 </a:t>
            </a:r>
          </a:p>
        </p:txBody>
      </p:sp>
      <p:sp>
        <p:nvSpPr>
          <p:cNvPr id="51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4D09DA5-A709-4948-A16D-A9DC516A2BF9}" type="slidenum">
              <a:rPr lang="en-US" altLang="zh-CN" sz="1400"/>
              <a:pPr>
                <a:spcBef>
                  <a:spcPct val="0"/>
                </a:spcBef>
                <a:buClrTx/>
                <a:buSzTx/>
                <a:buFontTx/>
                <a:buNone/>
              </a:pPr>
              <a:t>1</a:t>
            </a:fld>
            <a:endParaRPr lang="en-US" altLang="zh-CN" sz="1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301625" y="609600"/>
            <a:ext cx="8540750" cy="1019175"/>
          </a:xfrm>
        </p:spPr>
        <p:txBody>
          <a:bodyPr/>
          <a:lstStyle/>
          <a:p>
            <a:pPr eaLnBrk="1" hangingPunct="1"/>
            <a:r>
              <a:rPr lang="zh-CN" altLang="en-US" sz="4000" smtClean="0"/>
              <a:t>对各变量的数据作标准化处理</a:t>
            </a:r>
          </a:p>
        </p:txBody>
      </p:sp>
      <p:sp>
        <p:nvSpPr>
          <p:cNvPr id="14339" name="Rectangle 3"/>
          <p:cNvSpPr>
            <a:spLocks noGrp="1" noRot="1" noChangeArrowheads="1"/>
          </p:cNvSpPr>
          <p:nvPr>
            <p:ph type="body" idx="1"/>
          </p:nvPr>
        </p:nvSpPr>
        <p:spPr>
          <a:xfrm>
            <a:off x="301625" y="1773238"/>
            <a:ext cx="8540750" cy="4325937"/>
          </a:xfrm>
        </p:spPr>
        <p:txBody>
          <a:bodyPr/>
          <a:lstStyle/>
          <a:p>
            <a:pPr eaLnBrk="1" hangingPunct="1">
              <a:lnSpc>
                <a:spcPct val="90000"/>
              </a:lnSpc>
            </a:pPr>
            <a:r>
              <a:rPr lang="zh-CN" altLang="en-US" sz="2800" smtClean="0">
                <a:solidFill>
                  <a:srgbClr val="000000"/>
                </a:solidFill>
              </a:rPr>
              <a:t>当各变量的单位不同或测量值范围相差很大时，应先对各变量的数据作标准化处理。最常用的标准化处理是，令</a:t>
            </a:r>
          </a:p>
          <a:p>
            <a:pPr eaLnBrk="1" hangingPunct="1">
              <a:lnSpc>
                <a:spcPct val="90000"/>
              </a:lnSpc>
              <a:buFont typeface="Wingdings" panose="05000000000000000000" pitchFamily="2" charset="2"/>
              <a:buNone/>
            </a:pPr>
            <a:endParaRPr lang="zh-CN" altLang="en-US" sz="2800" smtClean="0">
              <a:solidFill>
                <a:srgbClr val="000000"/>
              </a:solidFill>
            </a:endParaRPr>
          </a:p>
          <a:p>
            <a:pPr eaLnBrk="1" hangingPunct="1">
              <a:lnSpc>
                <a:spcPct val="90000"/>
              </a:lnSpc>
              <a:buFont typeface="Wingdings" panose="05000000000000000000" pitchFamily="2" charset="2"/>
              <a:buNone/>
            </a:pPr>
            <a:r>
              <a:rPr lang="zh-CN" altLang="en-US" sz="2800" smtClean="0">
                <a:solidFill>
                  <a:srgbClr val="000000"/>
                </a:solidFill>
              </a:rPr>
              <a:t>    </a:t>
            </a:r>
          </a:p>
          <a:p>
            <a:pPr eaLnBrk="1" hangingPunct="1">
              <a:lnSpc>
                <a:spcPct val="150000"/>
              </a:lnSpc>
              <a:buFont typeface="Wingdings" panose="05000000000000000000" pitchFamily="2" charset="2"/>
              <a:buNone/>
            </a:pPr>
            <a:r>
              <a:rPr lang="en-US" altLang="zh-CN" sz="2800" smtClean="0">
                <a:solidFill>
                  <a:srgbClr val="000000"/>
                </a:solidFill>
              </a:rPr>
              <a:t>	</a:t>
            </a:r>
            <a:r>
              <a:rPr lang="zh-CN" altLang="en-US" sz="2800" smtClean="0">
                <a:solidFill>
                  <a:srgbClr val="000000"/>
                </a:solidFill>
              </a:rPr>
              <a:t>其中   和</a:t>
            </a:r>
            <a:r>
              <a:rPr lang="en-US" altLang="zh-CN" sz="2800" i="1" smtClean="0">
                <a:solidFill>
                  <a:srgbClr val="000000"/>
                </a:solidFill>
                <a:latin typeface="Times New Roman" panose="02020603050405020304" pitchFamily="18" charset="0"/>
                <a:cs typeface="Times New Roman" panose="02020603050405020304" pitchFamily="18" charset="0"/>
              </a:rPr>
              <a:t>s</a:t>
            </a:r>
            <a:r>
              <a:rPr lang="en-US" altLang="zh-CN" sz="2800" i="1" baseline="-25000" smtClean="0">
                <a:solidFill>
                  <a:srgbClr val="000000"/>
                </a:solidFill>
                <a:latin typeface="Times New Roman" panose="02020603050405020304" pitchFamily="18" charset="0"/>
                <a:cs typeface="Times New Roman" panose="02020603050405020304" pitchFamily="18" charset="0"/>
              </a:rPr>
              <a:t>ii</a:t>
            </a:r>
            <a:r>
              <a:rPr lang="zh-CN" altLang="en-US" sz="2800" smtClean="0">
                <a:solidFill>
                  <a:srgbClr val="000000"/>
                </a:solidFill>
              </a:rPr>
              <a:t>分别为</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zh-CN" altLang="en-US" sz="2800" smtClean="0">
                <a:solidFill>
                  <a:srgbClr val="000000"/>
                </a:solidFill>
              </a:rPr>
              <a:t>的样本均值和样本方差。</a:t>
            </a:r>
          </a:p>
        </p:txBody>
      </p:sp>
      <p:graphicFrame>
        <p:nvGraphicFramePr>
          <p:cNvPr id="14340" name="Object 127"/>
          <p:cNvGraphicFramePr>
            <a:graphicFrameLocks noChangeAspect="1"/>
          </p:cNvGraphicFramePr>
          <p:nvPr/>
        </p:nvGraphicFramePr>
        <p:xfrm>
          <a:off x="2773363" y="3035300"/>
          <a:ext cx="3543300" cy="927100"/>
        </p:xfrm>
        <a:graphic>
          <a:graphicData uri="http://schemas.openxmlformats.org/presentationml/2006/ole">
            <mc:AlternateContent xmlns:mc="http://schemas.openxmlformats.org/markup-compatibility/2006">
              <mc:Choice xmlns:v="urn:schemas-microsoft-com:vml" Requires="v">
                <p:oleObj spid="_x0000_s14565" name="Equation" r:id="rId3" imgW="3543120" imgH="927000" progId="Equation.DSMT4">
                  <p:embed/>
                </p:oleObj>
              </mc:Choice>
              <mc:Fallback>
                <p:oleObj name="Equation" r:id="rId3" imgW="3543120" imgH="927000" progId="Equation.DSMT4">
                  <p:embed/>
                  <p:pic>
                    <p:nvPicPr>
                      <p:cNvPr id="0" name="Object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363" y="3035300"/>
                        <a:ext cx="35433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128"/>
          <p:cNvGraphicFramePr>
            <a:graphicFrameLocks noChangeAspect="1"/>
          </p:cNvGraphicFramePr>
          <p:nvPr/>
        </p:nvGraphicFramePr>
        <p:xfrm>
          <a:off x="1425575" y="4162425"/>
          <a:ext cx="266700" cy="393700"/>
        </p:xfrm>
        <a:graphic>
          <a:graphicData uri="http://schemas.openxmlformats.org/presentationml/2006/ole">
            <mc:AlternateContent xmlns:mc="http://schemas.openxmlformats.org/markup-compatibility/2006">
              <mc:Choice xmlns:v="urn:schemas-microsoft-com:vml" Requires="v">
                <p:oleObj spid="_x0000_s14566" name="Equation" r:id="rId5" imgW="266400" imgH="393480" progId="Equation.DSMT4">
                  <p:embed/>
                </p:oleObj>
              </mc:Choice>
              <mc:Fallback>
                <p:oleObj name="Equation" r:id="rId5" imgW="266400" imgH="393480" progId="Equation.DSMT4">
                  <p:embed/>
                  <p:pic>
                    <p:nvPicPr>
                      <p:cNvPr id="0" name="Object 1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5575" y="4162425"/>
                        <a:ext cx="266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714AA56-2B30-4740-907A-661306C08330}" type="slidenum">
              <a:rPr lang="en-US" altLang="zh-CN" sz="1400"/>
              <a:pPr>
                <a:spcBef>
                  <a:spcPct val="0"/>
                </a:spcBef>
                <a:buClrTx/>
                <a:buSzTx/>
                <a:buFontTx/>
                <a:buNone/>
              </a:pPr>
              <a:t>10</a:t>
            </a:fld>
            <a:endParaRPr lang="en-US" altLang="zh-CN" sz="1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3.</a:t>
            </a:r>
            <a:r>
              <a:rPr lang="zh-CN" altLang="zh-CN" sz="4000" smtClean="0">
                <a:latin typeface="Times New Roman" panose="02020603050405020304" pitchFamily="18" charset="0"/>
                <a:cs typeface="Times New Roman" panose="02020603050405020304" pitchFamily="18" charset="0"/>
              </a:rPr>
              <a:t>马氏距离</a:t>
            </a:r>
          </a:p>
        </p:txBody>
      </p:sp>
      <p:sp>
        <p:nvSpPr>
          <p:cNvPr id="16387" name="Rectangle 3"/>
          <p:cNvSpPr>
            <a:spLocks noGrp="1" noRot="1" noChangeArrowheads="1"/>
          </p:cNvSpPr>
          <p:nvPr>
            <p:ph type="body" idx="1"/>
          </p:nvPr>
        </p:nvSpPr>
        <p:spPr/>
        <p:txBody>
          <a:bodyPr/>
          <a:lstStyle/>
          <a:p>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zh-CN" sz="2800" dirty="0" smtClean="0">
                <a:solidFill>
                  <a:srgbClr val="000000"/>
                </a:solidFill>
                <a:latin typeface="Times New Roman" panose="02020603050405020304" pitchFamily="18" charset="0"/>
                <a:cs typeface="Times New Roman" panose="02020603050405020304" pitchFamily="18" charset="0"/>
              </a:rPr>
              <a:t>和</a:t>
            </a:r>
            <a:r>
              <a:rPr lang="en-US" altLang="zh-CN" sz="2800" b="1" i="1" dirty="0" smtClean="0">
                <a:solidFill>
                  <a:srgbClr val="000000"/>
                </a:solidFill>
                <a:latin typeface="Times New Roman" panose="02020603050405020304" pitchFamily="18" charset="0"/>
                <a:cs typeface="Times New Roman" panose="02020603050405020304" pitchFamily="18" charset="0"/>
              </a:rPr>
              <a:t>y</a:t>
            </a:r>
            <a:r>
              <a:rPr lang="zh-CN" altLang="zh-CN" sz="2800" dirty="0" smtClean="0">
                <a:solidFill>
                  <a:srgbClr val="000000"/>
                </a:solidFill>
                <a:latin typeface="Times New Roman" panose="02020603050405020304" pitchFamily="18" charset="0"/>
                <a:cs typeface="Times New Roman" panose="02020603050405020304" pitchFamily="18" charset="0"/>
              </a:rPr>
              <a:t>之间的马氏距离为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其中</a:t>
            </a:r>
            <a:r>
              <a:rPr lang="en-US" altLang="zh-CN" sz="2800" b="1" i="1" dirty="0" smtClean="0">
                <a:solidFill>
                  <a:srgbClr val="000000"/>
                </a:solidFill>
                <a:latin typeface="Times New Roman" panose="02020603050405020304" pitchFamily="18" charset="0"/>
                <a:cs typeface="Times New Roman" panose="02020603050405020304" pitchFamily="18" charset="0"/>
              </a:rPr>
              <a:t>S</a:t>
            </a:r>
            <a:r>
              <a:rPr lang="zh-CN" altLang="zh-CN" sz="2800" dirty="0" smtClean="0">
                <a:solidFill>
                  <a:srgbClr val="000000"/>
                </a:solidFill>
                <a:latin typeface="Times New Roman" panose="02020603050405020304" pitchFamily="18" charset="0"/>
                <a:cs typeface="Times New Roman" panose="02020603050405020304" pitchFamily="18" charset="0"/>
              </a:rPr>
              <a:t>为样本协差阵。</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en-US" sz="2800" dirty="0">
                <a:solidFill>
                  <a:srgbClr val="000000"/>
                </a:solidFill>
                <a:latin typeface="Times New Roman" panose="02020603050405020304" pitchFamily="18" charset="0"/>
                <a:cs typeface="Times New Roman" panose="02020603050405020304" pitchFamily="18" charset="0"/>
              </a:rPr>
              <a:t>聚类过程中的类一直变化着</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S</a:t>
            </a:r>
            <a:r>
              <a:rPr lang="zh-CN" altLang="en-US" sz="2800" dirty="0" smtClean="0">
                <a:solidFill>
                  <a:srgbClr val="000000"/>
                </a:solidFill>
                <a:latin typeface="Times New Roman" panose="02020603050405020304" pitchFamily="18" charset="0"/>
                <a:cs typeface="Times New Roman" panose="02020603050405020304" pitchFamily="18" charset="0"/>
              </a:rPr>
              <a:t>一般</a:t>
            </a:r>
            <a:r>
              <a:rPr lang="zh-CN" altLang="en-US" sz="2800" dirty="0">
                <a:solidFill>
                  <a:srgbClr val="000000"/>
                </a:solidFill>
                <a:latin typeface="Times New Roman" panose="02020603050405020304" pitchFamily="18" charset="0"/>
                <a:cs typeface="Times New Roman" panose="02020603050405020304" pitchFamily="18" charset="0"/>
              </a:rPr>
              <a:t>难</a:t>
            </a:r>
            <a:r>
              <a:rPr lang="zh-CN" altLang="en-US" sz="2800" dirty="0" smtClean="0">
                <a:solidFill>
                  <a:srgbClr val="000000"/>
                </a:solidFill>
                <a:latin typeface="Times New Roman" panose="02020603050405020304" pitchFamily="18" charset="0"/>
                <a:cs typeface="Times New Roman" panose="02020603050405020304" pitchFamily="18" charset="0"/>
              </a:rPr>
              <a:t>以</a:t>
            </a:r>
            <a:r>
              <a:rPr lang="zh-CN" altLang="en-US" sz="2800" dirty="0">
                <a:solidFill>
                  <a:srgbClr val="000000"/>
                </a:solidFill>
                <a:latin typeface="Times New Roman" panose="02020603050405020304" pitchFamily="18" charset="0"/>
                <a:cs typeface="Times New Roman" panose="02020603050405020304" pitchFamily="18" charset="0"/>
              </a:rPr>
              <a:t>确定，除非有关于不同类的先验知识。因此，在实际聚类分析中，马氏距离一般不是理想的距离。</a:t>
            </a:r>
            <a:endParaRPr lang="en-US" altLang="zh-CN"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16388" name="Object 5"/>
          <p:cNvGraphicFramePr>
            <a:graphicFrameLocks noChangeAspect="1"/>
          </p:cNvGraphicFramePr>
          <p:nvPr/>
        </p:nvGraphicFramePr>
        <p:xfrm>
          <a:off x="2424113" y="2471738"/>
          <a:ext cx="4457700" cy="736600"/>
        </p:xfrm>
        <a:graphic>
          <a:graphicData uri="http://schemas.openxmlformats.org/presentationml/2006/ole">
            <mc:AlternateContent xmlns:mc="http://schemas.openxmlformats.org/markup-compatibility/2006">
              <mc:Choice xmlns:v="urn:schemas-microsoft-com:vml" Requires="v">
                <p:oleObj spid="_x0000_s16501" name="Equation" r:id="rId3" imgW="4457520" imgH="736560" progId="Equation.DSMT4">
                  <p:embed/>
                </p:oleObj>
              </mc:Choice>
              <mc:Fallback>
                <p:oleObj name="Equation" r:id="rId3" imgW="4457520" imgH="7365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2471738"/>
                        <a:ext cx="44577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59A1E32-5A00-4DF2-9C5F-9AAFDFADEE37}" type="slidenum">
              <a:rPr lang="en-US" altLang="zh-CN" sz="1400"/>
              <a:pPr>
                <a:spcBef>
                  <a:spcPct val="0"/>
                </a:spcBef>
                <a:buClrTx/>
                <a:buSzTx/>
                <a:buFontTx/>
                <a:buNone/>
              </a:pPr>
              <a:t>11</a:t>
            </a:fld>
            <a:endParaRPr lang="en-US" altLang="zh-CN" sz="1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301625" y="609600"/>
            <a:ext cx="8540750" cy="1089174"/>
          </a:xfrm>
        </p:spPr>
        <p:txBody>
          <a:bodyPr/>
          <a:lstStyle/>
          <a:p>
            <a:pPr eaLnBrk="1" hangingPunct="1"/>
            <a:r>
              <a:rPr lang="zh-CN" altLang="zh-CN" sz="3600" dirty="0" smtClean="0"/>
              <a:t>名义尺度变量的一种距离定义</a:t>
            </a:r>
          </a:p>
        </p:txBody>
      </p:sp>
      <p:sp>
        <p:nvSpPr>
          <p:cNvPr id="21507" name="Rectangle 3"/>
          <p:cNvSpPr>
            <a:spLocks noGrp="1" noRot="1" noChangeArrowheads="1"/>
          </p:cNvSpPr>
          <p:nvPr>
            <p:ph type="body" idx="1"/>
          </p:nvPr>
        </p:nvSpPr>
        <p:spPr>
          <a:xfrm>
            <a:off x="301625" y="1844824"/>
            <a:ext cx="8540750" cy="4254351"/>
          </a:xfrm>
        </p:spPr>
        <p:txBody>
          <a:bodyPr/>
          <a:lstStyle/>
          <a:p>
            <a:pPr>
              <a:lnSpc>
                <a:spcPct val="80000"/>
              </a:lnSpc>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6.2.1   </a:t>
            </a:r>
            <a:r>
              <a:rPr lang="zh-CN" altLang="zh-CN" sz="2400" dirty="0" smtClean="0">
                <a:solidFill>
                  <a:srgbClr val="000000"/>
                </a:solidFill>
                <a:latin typeface="Times New Roman" pitchFamily="18" charset="0"/>
                <a:cs typeface="Times New Roman" pitchFamily="18" charset="0"/>
              </a:rPr>
              <a:t>某高校举办一个培训班，从学员的资料中得到这样六个变量：</a:t>
            </a:r>
            <a:endParaRPr lang="en-US" altLang="zh-CN" sz="2400" dirty="0" smtClean="0">
              <a:solidFill>
                <a:srgbClr val="000000"/>
              </a:solidFill>
              <a:latin typeface="Times New Roman" pitchFamily="18" charset="0"/>
              <a:cs typeface="Times New Roman" pitchFamily="18" charset="0"/>
            </a:endParaRPr>
          </a:p>
          <a:p>
            <a:pPr marL="0" indent="0">
              <a:lnSpc>
                <a:spcPct val="80000"/>
              </a:lnSpc>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性别</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男</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女</a:t>
            </a:r>
            <a:r>
              <a:rPr lang="zh-CN" altLang="en-US" sz="2400" dirty="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marL="0" indent="0">
              <a:lnSpc>
                <a:spcPct val="80000"/>
              </a:lnSpc>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外语语种</a:t>
            </a:r>
            <a:r>
              <a:rPr lang="zh-CN" altLang="en-US" sz="2400" dirty="0" smtClean="0">
                <a:solidFill>
                  <a:srgbClr val="000000"/>
                </a:solidFill>
                <a:latin typeface="Times New Roman" pitchFamily="18" charset="0"/>
                <a:cs typeface="Times New Roman" pitchFamily="18" charset="0"/>
              </a:rPr>
              <a:t>（英语，</a:t>
            </a:r>
            <a:r>
              <a:rPr lang="zh-CN" altLang="en-US" sz="2400" dirty="0">
                <a:solidFill>
                  <a:srgbClr val="000000"/>
                </a:solidFill>
                <a:latin typeface="Times New Roman" pitchFamily="18" charset="0"/>
                <a:cs typeface="Times New Roman" pitchFamily="18" charset="0"/>
              </a:rPr>
              <a:t>非</a:t>
            </a:r>
            <a:r>
              <a:rPr lang="zh-CN" altLang="en-US" sz="2400" dirty="0" smtClean="0">
                <a:solidFill>
                  <a:srgbClr val="000000"/>
                </a:solidFill>
                <a:latin typeface="Times New Roman" pitchFamily="18" charset="0"/>
                <a:cs typeface="Times New Roman" pitchFamily="18" charset="0"/>
              </a:rPr>
              <a:t>英语</a:t>
            </a:r>
            <a:r>
              <a:rPr lang="zh-CN" altLang="en-US" sz="2400" dirty="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marL="0" indent="0">
              <a:lnSpc>
                <a:spcPct val="80000"/>
              </a:lnSpc>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3</a:t>
            </a: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专业</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统计</a:t>
            </a:r>
            <a:r>
              <a:rPr lang="zh-CN" altLang="en-US" sz="2400" dirty="0" smtClean="0">
                <a:solidFill>
                  <a:srgbClr val="000000"/>
                </a:solidFill>
                <a:latin typeface="Times New Roman" pitchFamily="18" charset="0"/>
                <a:cs typeface="Times New Roman" pitchFamily="18" charset="0"/>
              </a:rPr>
              <a:t>，</a:t>
            </a:r>
            <a:r>
              <a:rPr lang="zh-CN" altLang="en-US" sz="2400" dirty="0">
                <a:solidFill>
                  <a:srgbClr val="000000"/>
                </a:solidFill>
                <a:latin typeface="Times New Roman" pitchFamily="18" charset="0"/>
                <a:cs typeface="Times New Roman" pitchFamily="18" charset="0"/>
              </a:rPr>
              <a:t>非统计）</a:t>
            </a:r>
            <a:endParaRPr lang="en-US" altLang="zh-CN" sz="2400" dirty="0" smtClean="0">
              <a:solidFill>
                <a:srgbClr val="000000"/>
              </a:solidFill>
              <a:latin typeface="Times New Roman" pitchFamily="18" charset="0"/>
              <a:cs typeface="Times New Roman" pitchFamily="18" charset="0"/>
            </a:endParaRPr>
          </a:p>
          <a:p>
            <a:pPr marL="0" indent="0">
              <a:lnSpc>
                <a:spcPct val="80000"/>
              </a:lnSpc>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4</a:t>
            </a: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职业</a:t>
            </a:r>
            <a:r>
              <a:rPr lang="zh-CN" altLang="en-US" sz="2400" dirty="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教师</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非教师</a:t>
            </a:r>
            <a:r>
              <a:rPr lang="zh-CN" altLang="en-US" sz="2400" dirty="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marL="0" indent="0">
              <a:lnSpc>
                <a:spcPct val="80000"/>
              </a:lnSpc>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5</a:t>
            </a: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居住处</a:t>
            </a:r>
            <a:r>
              <a:rPr lang="zh-CN" altLang="en-US" sz="2400" dirty="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校内</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校外</a:t>
            </a:r>
            <a:r>
              <a:rPr lang="zh-CN" altLang="en-US" sz="2400" dirty="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marL="0" indent="0">
              <a:lnSpc>
                <a:spcPct val="80000"/>
              </a:lnSpc>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6 </a:t>
            </a:r>
            <a:r>
              <a:rPr lang="zh-CN" altLang="en-US" sz="2400" dirty="0" smtClean="0">
                <a:solidFill>
                  <a:srgbClr val="000000"/>
                </a:solidFill>
                <a:latin typeface="Times New Roman" pitchFamily="18" charset="0"/>
                <a:cs typeface="Times New Roman" pitchFamily="18" charset="0"/>
              </a:rPr>
              <a:t>：学位（硕士，学士）</a:t>
            </a:r>
            <a:endParaRPr lang="en-US" altLang="zh-CN" sz="2400" dirty="0" smtClean="0">
              <a:solidFill>
                <a:srgbClr val="000000"/>
              </a:solidFill>
              <a:latin typeface="Times New Roman" pitchFamily="18" charset="0"/>
              <a:cs typeface="Times New Roman" pitchFamily="18" charset="0"/>
            </a:endParaRPr>
          </a:p>
          <a:p>
            <a:pPr>
              <a:lnSpc>
                <a:spcPct val="80000"/>
              </a:lnSpc>
              <a:buFont typeface="Wingdings" panose="05000000000000000000" pitchFamily="2" charset="2"/>
              <a:buChar char="Ø"/>
              <a:defRPr/>
            </a:pPr>
            <a:r>
              <a:rPr lang="zh-CN" altLang="zh-CN" sz="2400" dirty="0" smtClean="0">
                <a:solidFill>
                  <a:srgbClr val="000000"/>
                </a:solidFill>
                <a:latin typeface="Times New Roman" pitchFamily="18" charset="0"/>
                <a:cs typeface="Times New Roman" pitchFamily="18" charset="0"/>
              </a:rPr>
              <a:t>现有两名学员：</a:t>
            </a:r>
          </a:p>
          <a:p>
            <a:pPr algn="ctr">
              <a:lnSpc>
                <a:spcPct val="80000"/>
              </a:lnSpc>
              <a:buNone/>
              <a:defRPr/>
            </a:pPr>
            <a:r>
              <a:rPr lang="en-US" altLang="zh-CN" sz="2400" b="1" i="1" dirty="0" smtClean="0">
                <a:solidFill>
                  <a:srgbClr val="000000"/>
                </a:solidFill>
                <a:latin typeface="Times New Roman" pitchFamily="18" charset="0"/>
                <a:cs typeface="Times New Roman" pitchFamily="18" charset="0"/>
              </a:rPr>
              <a:t>x</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男，英</a:t>
            </a:r>
            <a:r>
              <a:rPr lang="zh-CN" altLang="en-US" sz="2400" dirty="0">
                <a:solidFill>
                  <a:srgbClr val="000000"/>
                </a:solidFill>
                <a:latin typeface="Times New Roman" pitchFamily="18" charset="0"/>
                <a:cs typeface="Times New Roman" pitchFamily="18" charset="0"/>
              </a:rPr>
              <a:t>语</a:t>
            </a:r>
            <a:r>
              <a:rPr lang="zh-CN" altLang="zh-CN" sz="2400" dirty="0" smtClean="0">
                <a:solidFill>
                  <a:srgbClr val="000000"/>
                </a:solidFill>
                <a:latin typeface="Times New Roman" pitchFamily="18" charset="0"/>
                <a:cs typeface="Times New Roman" pitchFamily="18" charset="0"/>
              </a:rPr>
              <a:t>，统计，非教师，校外，</a:t>
            </a:r>
            <a:r>
              <a:rPr lang="zh-CN" altLang="en-US" sz="2400" dirty="0" smtClean="0">
                <a:solidFill>
                  <a:srgbClr val="000000"/>
                </a:solidFill>
                <a:latin typeface="Times New Roman" pitchFamily="18" charset="0"/>
                <a:cs typeface="Times New Roman" pitchFamily="18" charset="0"/>
              </a:rPr>
              <a:t>学士</a:t>
            </a:r>
            <a:r>
              <a:rPr lang="en-US" altLang="zh-CN" sz="2400" dirty="0" smtClean="0">
                <a:solidFill>
                  <a:srgbClr val="000000"/>
                </a:solidFill>
                <a:latin typeface="Times New Roman" pitchFamily="18" charset="0"/>
                <a:cs typeface="Times New Roman" pitchFamily="18" charset="0"/>
              </a:rPr>
              <a:t>)′</a:t>
            </a:r>
          </a:p>
          <a:p>
            <a:pPr algn="ctr">
              <a:lnSpc>
                <a:spcPct val="80000"/>
              </a:lnSpc>
              <a:buNone/>
              <a:defRPr/>
            </a:pPr>
            <a:r>
              <a:rPr lang="en-US" altLang="zh-CN" sz="2400" b="1" i="1" dirty="0" smtClean="0">
                <a:solidFill>
                  <a:srgbClr val="000000"/>
                </a:solidFill>
                <a:latin typeface="Times New Roman" pitchFamily="18" charset="0"/>
                <a:cs typeface="Times New Roman" pitchFamily="18" charset="0"/>
              </a:rPr>
              <a:t>y</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女，英</a:t>
            </a:r>
            <a:r>
              <a:rPr lang="zh-CN" altLang="en-US" sz="2400" dirty="0" smtClean="0">
                <a:solidFill>
                  <a:srgbClr val="000000"/>
                </a:solidFill>
                <a:latin typeface="Times New Roman" pitchFamily="18" charset="0"/>
                <a:cs typeface="Times New Roman" pitchFamily="18" charset="0"/>
              </a:rPr>
              <a:t>语</a:t>
            </a:r>
            <a:r>
              <a:rPr lang="zh-CN" altLang="zh-CN"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非统计</a:t>
            </a:r>
            <a:r>
              <a:rPr lang="zh-CN" altLang="zh-CN" sz="2400" dirty="0" smtClean="0">
                <a:solidFill>
                  <a:srgbClr val="000000"/>
                </a:solidFill>
                <a:latin typeface="Times New Roman" pitchFamily="18" charset="0"/>
                <a:cs typeface="Times New Roman" pitchFamily="18" charset="0"/>
              </a:rPr>
              <a:t>，教师，校外，</a:t>
            </a:r>
            <a:r>
              <a:rPr lang="zh-CN" altLang="en-US" sz="2400" dirty="0">
                <a:solidFill>
                  <a:srgbClr val="000000"/>
                </a:solidFill>
                <a:latin typeface="Times New Roman" pitchFamily="18" charset="0"/>
                <a:cs typeface="Times New Roman" pitchFamily="18" charset="0"/>
              </a:rPr>
              <a:t>硕士</a:t>
            </a:r>
            <a:r>
              <a:rPr lang="en-US" altLang="zh-CN" sz="2400" dirty="0" smtClean="0">
                <a:solidFill>
                  <a:srgbClr val="000000"/>
                </a:solidFill>
                <a:latin typeface="Times New Roman" pitchFamily="18" charset="0"/>
                <a:cs typeface="Times New Roman" pitchFamily="18" charset="0"/>
              </a:rPr>
              <a:t>)′</a:t>
            </a:r>
            <a:endParaRPr lang="zh-CN" altLang="zh-CN" sz="2400" dirty="0" smtClean="0">
              <a:solidFill>
                <a:srgbClr val="000000"/>
              </a:solidFill>
              <a:latin typeface="Times New Roman" pitchFamily="18" charset="0"/>
              <a:cs typeface="Times New Roman" pitchFamily="18" charset="0"/>
            </a:endParaRPr>
          </a:p>
        </p:txBody>
      </p:sp>
      <p:sp>
        <p:nvSpPr>
          <p:cNvPr id="1843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4D886DB-334F-420A-A307-834212AB7A50}" type="slidenum">
              <a:rPr lang="en-US" altLang="zh-CN" sz="1400"/>
              <a:pPr>
                <a:spcBef>
                  <a:spcPct val="0"/>
                </a:spcBef>
                <a:buClrTx/>
                <a:buSzTx/>
                <a:buFontTx/>
                <a:buNone/>
              </a:pPr>
              <a:t>12</a:t>
            </a:fld>
            <a:endParaRPr lang="en-US" altLang="zh-CN" sz="1400"/>
          </a:p>
        </p:txBody>
      </p:sp>
    </p:spTree>
    <p:extLst>
      <p:ext uri="{BB962C8B-B14F-4D97-AF65-F5344CB8AC3E}">
        <p14:creationId xmlns:p14="http://schemas.microsoft.com/office/powerpoint/2010/main" val="4058297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301625" y="609600"/>
            <a:ext cx="8540750" cy="45719"/>
          </a:xfrm>
        </p:spPr>
        <p:txBody>
          <a:bodyPr/>
          <a:lstStyle/>
          <a:p>
            <a:pPr eaLnBrk="1" hangingPunct="1"/>
            <a:endParaRPr lang="zh-CN" altLang="zh-CN" sz="3600" dirty="0" smtClean="0"/>
          </a:p>
        </p:txBody>
      </p:sp>
      <p:sp>
        <p:nvSpPr>
          <p:cNvPr id="21507" name="Rectangle 3"/>
          <p:cNvSpPr>
            <a:spLocks noGrp="1" noRot="1" noChangeArrowheads="1"/>
          </p:cNvSpPr>
          <p:nvPr>
            <p:ph type="body" idx="1"/>
          </p:nvPr>
        </p:nvSpPr>
        <p:spPr>
          <a:xfrm>
            <a:off x="301625" y="764704"/>
            <a:ext cx="8540750" cy="5334471"/>
          </a:xfrm>
        </p:spPr>
        <p:txBody>
          <a:bodyPr/>
          <a:lstStyle/>
          <a:p>
            <a:pPr>
              <a:lnSpc>
                <a:spcPct val="80000"/>
              </a:lnSpc>
              <a:buFont typeface="Wingdings" panose="05000000000000000000" pitchFamily="2" charset="2"/>
              <a:buChar char="Ø"/>
              <a:defRPr/>
            </a:pPr>
            <a:r>
              <a:rPr lang="zh-CN" altLang="zh-CN" sz="2800" dirty="0" smtClean="0">
                <a:solidFill>
                  <a:srgbClr val="000000"/>
                </a:solidFill>
                <a:latin typeface="Times New Roman" pitchFamily="18" charset="0"/>
                <a:cs typeface="Times New Roman" pitchFamily="18" charset="0"/>
              </a:rPr>
              <a:t>一般地，若记</a:t>
            </a:r>
            <a:endParaRPr lang="en-US" altLang="zh-CN" sz="2800" dirty="0" smtClean="0">
              <a:solidFill>
                <a:srgbClr val="000000"/>
              </a:solidFill>
              <a:latin typeface="Times New Roman" pitchFamily="18" charset="0"/>
              <a:cs typeface="Times New Roman" pitchFamily="18" charset="0"/>
            </a:endParaRPr>
          </a:p>
          <a:p>
            <a:pPr marL="0" indent="0">
              <a:lnSpc>
                <a:spcPct val="80000"/>
              </a:lnSpc>
              <a:buNone/>
              <a:defRPr/>
            </a:pPr>
            <a:r>
              <a:rPr lang="en-US" altLang="zh-CN" sz="2800" i="1" dirty="0" smtClean="0">
                <a:solidFill>
                  <a:srgbClr val="000000"/>
                </a:solidFill>
                <a:latin typeface="Times New Roman" pitchFamily="18" charset="0"/>
                <a:cs typeface="Times New Roman" pitchFamily="18" charset="0"/>
              </a:rPr>
              <a:t>	</a:t>
            </a:r>
            <a:r>
              <a:rPr lang="en-US" altLang="zh-CN" sz="2800" i="1" dirty="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       m</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配合的变量数</a:t>
            </a:r>
            <a:endParaRPr lang="en-US" altLang="zh-CN" sz="2800" dirty="0" smtClean="0">
              <a:solidFill>
                <a:srgbClr val="000000"/>
              </a:solidFill>
              <a:latin typeface="Times New Roman" pitchFamily="18" charset="0"/>
              <a:cs typeface="Times New Roman" pitchFamily="18" charset="0"/>
            </a:endParaRPr>
          </a:p>
          <a:p>
            <a:pPr marL="0" indent="0" algn="ctr">
              <a:lnSpc>
                <a:spcPct val="80000"/>
              </a:lnSpc>
              <a:buNone/>
              <a:defRPr/>
            </a:pPr>
            <a:r>
              <a:rPr lang="en-US" altLang="zh-CN" sz="2800" i="1" dirty="0" smtClean="0">
                <a:solidFill>
                  <a:srgbClr val="000000"/>
                </a:solidFill>
                <a:latin typeface="Times New Roman" pitchFamily="18" charset="0"/>
                <a:cs typeface="Times New Roman" pitchFamily="18" charset="0"/>
              </a:rPr>
              <a:t>m</a:t>
            </a:r>
            <a:r>
              <a:rPr lang="en-US" altLang="zh-CN" sz="2800" baseline="-25000" dirty="0" smtClean="0">
                <a:solidFill>
                  <a:srgbClr val="000000"/>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不配合的变量数</a:t>
            </a:r>
            <a:endParaRPr lang="en-US" altLang="zh-CN" sz="2800" dirty="0">
              <a:solidFill>
                <a:srgbClr val="000000"/>
              </a:solidFill>
              <a:latin typeface="Times New Roman" pitchFamily="18" charset="0"/>
              <a:cs typeface="Times New Roman" pitchFamily="18" charset="0"/>
            </a:endParaRPr>
          </a:p>
          <a:p>
            <a:pPr marL="0" indent="0">
              <a:lnSpc>
                <a:spcPct val="80000"/>
              </a:lnSpc>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则它们之间的距离可定义为</a:t>
            </a:r>
            <a:endParaRPr lang="en-US" altLang="zh-CN" sz="2800" dirty="0" smtClean="0">
              <a:solidFill>
                <a:srgbClr val="000000"/>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defRPr/>
            </a:pPr>
            <a:endParaRPr lang="zh-CN" altLang="zh-CN" sz="2800" dirty="0" smtClean="0">
              <a:solidFill>
                <a:srgbClr val="000000"/>
              </a:solidFill>
              <a:latin typeface="Times New Roman" pitchFamily="18" charset="0"/>
              <a:cs typeface="Times New Roman" pitchFamily="18" charset="0"/>
            </a:endParaRPr>
          </a:p>
          <a:p>
            <a:pPr>
              <a:lnSpc>
                <a:spcPct val="80000"/>
              </a:lnSpc>
              <a:buFont typeface="Wingdings" panose="05000000000000000000" pitchFamily="2" charset="2"/>
              <a:buChar char="Ø"/>
              <a:defRPr/>
            </a:pPr>
            <a:r>
              <a:rPr lang="zh-CN" altLang="zh-CN" sz="2800" dirty="0" smtClean="0">
                <a:solidFill>
                  <a:srgbClr val="000000"/>
                </a:solidFill>
                <a:latin typeface="Times New Roman" pitchFamily="18" charset="0"/>
                <a:cs typeface="Times New Roman" pitchFamily="18" charset="0"/>
              </a:rPr>
              <a:t>故按此定义</a:t>
            </a:r>
            <a:r>
              <a:rPr lang="zh-CN" altLang="en-US" sz="2800" dirty="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本例中</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与</a:t>
            </a:r>
            <a:r>
              <a:rPr lang="en-US" altLang="zh-CN" sz="2800" b="1" i="1" dirty="0" smtClean="0">
                <a:solidFill>
                  <a:srgbClr val="000000"/>
                </a:solidFill>
                <a:latin typeface="Times New Roman" pitchFamily="18" charset="0"/>
                <a:cs typeface="Times New Roman" pitchFamily="18" charset="0"/>
              </a:rPr>
              <a:t>y</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之间的距离为</a:t>
            </a:r>
            <a:r>
              <a:rPr lang="en-US" altLang="zh-CN" sz="2800" dirty="0" smtClean="0">
                <a:solidFill>
                  <a:srgbClr val="000000"/>
                </a:solidFill>
                <a:latin typeface="Times New Roman" pitchFamily="18" charset="0"/>
                <a:cs typeface="Times New Roman" pitchFamily="18" charset="0"/>
              </a:rPr>
              <a:t>2/3</a:t>
            </a:r>
            <a:r>
              <a:rPr lang="zh-CN" altLang="zh-CN" sz="2800" dirty="0" smtClean="0">
                <a:solidFill>
                  <a:srgbClr val="000000"/>
                </a:solidFill>
                <a:latin typeface="Times New Roman" pitchFamily="18" charset="0"/>
                <a:cs typeface="Times New Roman" pitchFamily="18" charset="0"/>
              </a:rPr>
              <a:t>。</a:t>
            </a:r>
          </a:p>
        </p:txBody>
      </p:sp>
      <p:graphicFrame>
        <p:nvGraphicFramePr>
          <p:cNvPr id="18436" name="Object 2"/>
          <p:cNvGraphicFramePr>
            <a:graphicFrameLocks noChangeAspect="1"/>
          </p:cNvGraphicFramePr>
          <p:nvPr>
            <p:extLst/>
          </p:nvPr>
        </p:nvGraphicFramePr>
        <p:xfrm>
          <a:off x="3311525" y="2492375"/>
          <a:ext cx="2590800" cy="914400"/>
        </p:xfrm>
        <a:graphic>
          <a:graphicData uri="http://schemas.openxmlformats.org/presentationml/2006/ole">
            <mc:AlternateContent xmlns:mc="http://schemas.openxmlformats.org/markup-compatibility/2006">
              <mc:Choice xmlns:v="urn:schemas-microsoft-com:vml" Requires="v">
                <p:oleObj spid="_x0000_s87073" name="Equation" r:id="rId3" imgW="2590560" imgH="914400" progId="Equation.DSMT4">
                  <p:embed/>
                </p:oleObj>
              </mc:Choice>
              <mc:Fallback>
                <p:oleObj name="Equation" r:id="rId3" imgW="2590560" imgH="914400" progId="Equation.DSMT4">
                  <p:embed/>
                  <p:pic>
                    <p:nvPicPr>
                      <p:cNvPr id="0" name=""/>
                      <p:cNvPicPr>
                        <a:picLocks noChangeAspect="1" noChangeArrowheads="1"/>
                      </p:cNvPicPr>
                      <p:nvPr/>
                    </p:nvPicPr>
                    <p:blipFill>
                      <a:blip r:embed="rId4"/>
                      <a:srcRect/>
                      <a:stretch>
                        <a:fillRect/>
                      </a:stretch>
                    </p:blipFill>
                    <p:spPr bwMode="auto">
                      <a:xfrm>
                        <a:off x="3311525" y="2492375"/>
                        <a:ext cx="25908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4D886DB-334F-420A-A307-834212AB7A50}" type="slidenum">
              <a:rPr lang="en-US" altLang="zh-CN" sz="1400"/>
              <a:pPr>
                <a:spcBef>
                  <a:spcPct val="0"/>
                </a:spcBef>
                <a:buClrTx/>
                <a:buSzTx/>
                <a:buFontTx/>
                <a:buNone/>
              </a:pPr>
              <a:t>13</a:t>
            </a:fld>
            <a:endParaRPr lang="en-US" altLang="zh-CN" sz="1400"/>
          </a:p>
        </p:txBody>
      </p:sp>
    </p:spTree>
    <p:extLst>
      <p:ext uri="{BB962C8B-B14F-4D97-AF65-F5344CB8AC3E}">
        <p14:creationId xmlns:p14="http://schemas.microsoft.com/office/powerpoint/2010/main" val="3814026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301625" y="609600"/>
            <a:ext cx="8540750" cy="874713"/>
          </a:xfrm>
        </p:spPr>
        <p:txBody>
          <a:bodyPr/>
          <a:lstStyle/>
          <a:p>
            <a:pPr eaLnBrk="1" hangingPunct="1"/>
            <a:r>
              <a:rPr lang="zh-CN" altLang="en-US" sz="4000" smtClean="0"/>
              <a:t>二、相似系数</a:t>
            </a:r>
          </a:p>
        </p:txBody>
      </p:sp>
      <p:sp>
        <p:nvSpPr>
          <p:cNvPr id="19459" name="Rectangle 3"/>
          <p:cNvSpPr>
            <a:spLocks noGrp="1" noRot="1" noChangeArrowheads="1"/>
          </p:cNvSpPr>
          <p:nvPr>
            <p:ph type="body" idx="1"/>
          </p:nvPr>
        </p:nvSpPr>
        <p:spPr>
          <a:xfrm>
            <a:off x="301625" y="1773238"/>
            <a:ext cx="8540750" cy="4608512"/>
          </a:xfrm>
        </p:spPr>
        <p:txBody>
          <a:bodyPr/>
          <a:lstStyle/>
          <a:p>
            <a:pPr eaLnBrk="1" hangingPunct="1"/>
            <a:r>
              <a:rPr lang="zh-CN" altLang="en-US" sz="2800" dirty="0" smtClean="0">
                <a:solidFill>
                  <a:srgbClr val="000000"/>
                </a:solidFill>
              </a:rPr>
              <a:t>变量之间的相似性度量，在一些应用中要看相似系数的大小，而在另一些应用中要看相似系数绝对值的大小。</a:t>
            </a:r>
          </a:p>
          <a:p>
            <a:pPr eaLnBrk="1" hangingPunct="1"/>
            <a:r>
              <a:rPr lang="zh-CN" altLang="en-US" sz="2800" dirty="0" smtClean="0">
                <a:solidFill>
                  <a:srgbClr val="000000"/>
                </a:solidFill>
              </a:rPr>
              <a:t>相似系数（或其绝对值）越大，认为变量之间的相似性程度就越高；反之，则越低。</a:t>
            </a:r>
          </a:p>
          <a:p>
            <a:pPr eaLnBrk="1" hangingPunct="1"/>
            <a:r>
              <a:rPr lang="zh-CN" altLang="en-US" sz="2800" dirty="0" smtClean="0">
                <a:solidFill>
                  <a:srgbClr val="000000"/>
                </a:solidFill>
              </a:rPr>
              <a:t>聚类时，比较相似的变量倾向于归为一类，不太相似的变量归属不同的类。 </a:t>
            </a:r>
          </a:p>
        </p:txBody>
      </p:sp>
      <p:sp>
        <p:nvSpPr>
          <p:cNvPr id="194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FB335F2-B81C-4C53-8F17-8645E39B5F28}" type="slidenum">
              <a:rPr lang="en-US" altLang="zh-CN" sz="1400"/>
              <a:pPr>
                <a:spcBef>
                  <a:spcPct val="0"/>
                </a:spcBef>
                <a:buClrTx/>
                <a:buSzTx/>
                <a:buFontTx/>
                <a:buNone/>
              </a:pPr>
              <a:t>14</a:t>
            </a:fld>
            <a:endParaRPr lang="en-US" altLang="zh-CN" sz="1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eaLnBrk="1" hangingPunct="1"/>
            <a:r>
              <a:rPr lang="zh-CN" altLang="en-US" sz="4000" dirty="0" smtClean="0"/>
              <a:t>变量间相似系数一般应满足的条件</a:t>
            </a:r>
          </a:p>
        </p:txBody>
      </p:sp>
      <p:sp>
        <p:nvSpPr>
          <p:cNvPr id="46083" name="Rectangle 3"/>
          <p:cNvSpPr>
            <a:spLocks noGrp="1" noRot="1" noChangeArrowheads="1"/>
          </p:cNvSpPr>
          <p:nvPr>
            <p:ph type="body" idx="1"/>
          </p:nvPr>
        </p:nvSpPr>
        <p:spPr/>
        <p:txBody>
          <a:bodyPr/>
          <a:lstStyle/>
          <a:p>
            <a:pPr eaLnBrk="1" hangingPunct="1">
              <a:defRPr/>
            </a:pPr>
            <a:r>
              <a:rPr lang="en-US" altLang="zh-CN" sz="2800" dirty="0" smtClean="0">
                <a:solidFill>
                  <a:schemeClr val="accent6"/>
                </a:solidFill>
                <a:latin typeface="Times New Roman" pitchFamily="18" charset="0"/>
                <a:cs typeface="Times New Roman" pitchFamily="18" charset="0"/>
              </a:rPr>
              <a:t>(1)</a:t>
            </a:r>
            <a:r>
              <a:rPr lang="en-US" altLang="zh-CN" sz="2800" i="1" dirty="0" err="1" smtClean="0">
                <a:solidFill>
                  <a:srgbClr val="000000"/>
                </a:solidFill>
                <a:latin typeface="Times New Roman" pitchFamily="18" charset="0"/>
                <a:cs typeface="Times New Roman" pitchFamily="18" charset="0"/>
              </a:rPr>
              <a:t>c</a:t>
            </a:r>
            <a:r>
              <a:rPr lang="en-US" altLang="zh-CN" sz="2800" i="1" baseline="-25000" dirty="0" err="1" smtClean="0">
                <a:solidFill>
                  <a:srgbClr val="000000"/>
                </a:solidFill>
                <a:latin typeface="Times New Roman" pitchFamily="18" charset="0"/>
                <a:cs typeface="Times New Roman" pitchFamily="18" charset="0"/>
              </a:rPr>
              <a:t>ij</a:t>
            </a:r>
            <a:r>
              <a:rPr lang="en-US" altLang="zh-CN" sz="28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，当且仅当</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ax</a:t>
            </a:r>
            <a:r>
              <a:rPr lang="en-US" altLang="zh-CN" sz="2800" i="1" baseline="-25000" dirty="0" err="1" smtClean="0">
                <a:solidFill>
                  <a:srgbClr val="000000"/>
                </a:solidFill>
                <a:latin typeface="Times New Roman" pitchFamily="18" charset="0"/>
                <a:cs typeface="Times New Roman" pitchFamily="18" charset="0"/>
              </a:rPr>
              <a:t>j</a:t>
            </a:r>
            <a:r>
              <a:rPr lang="en-US" altLang="zh-CN" sz="2800" dirty="0" err="1"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b</a:t>
            </a:r>
            <a:r>
              <a:rPr lang="zh-CN" altLang="en-US"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a</a:t>
            </a:r>
            <a:r>
              <a:rPr lang="en-US" altLang="zh-CN" sz="2800" dirty="0" smtClean="0">
                <a:solidFill>
                  <a:srgbClr val="000000"/>
                </a:solidFill>
                <a:latin typeface="Times New Roman" pitchFamily="18" charset="0"/>
                <a:cs typeface="Times New Roman" pitchFamily="18" charset="0"/>
              </a:rPr>
              <a:t>(≠0) </a:t>
            </a:r>
            <a:r>
              <a:rPr lang="zh-CN" altLang="en-US" sz="2800" dirty="0" smtClean="0">
                <a:solidFill>
                  <a:srgbClr val="000000"/>
                </a:solidFill>
                <a:latin typeface="Times New Roman" pitchFamily="18" charset="0"/>
                <a:cs typeface="Times New Roman" pitchFamily="18" charset="0"/>
              </a:rPr>
              <a:t>和</a:t>
            </a:r>
            <a:r>
              <a:rPr lang="en-US" altLang="zh-CN" sz="2800" i="1" dirty="0" smtClean="0">
                <a:solidFill>
                  <a:srgbClr val="000000"/>
                </a:solidFill>
                <a:latin typeface="Times New Roman" pitchFamily="18" charset="0"/>
                <a:cs typeface="Times New Roman" pitchFamily="18" charset="0"/>
              </a:rPr>
              <a:t>b</a:t>
            </a:r>
            <a:r>
              <a:rPr lang="zh-CN" altLang="en-US" sz="2800" dirty="0" smtClean="0">
                <a:solidFill>
                  <a:srgbClr val="000000"/>
                </a:solidFill>
                <a:latin typeface="Times New Roman" pitchFamily="18" charset="0"/>
                <a:cs typeface="Times New Roman" pitchFamily="18" charset="0"/>
              </a:rPr>
              <a:t>是常数；</a:t>
            </a:r>
          </a:p>
          <a:p>
            <a:pPr eaLnBrk="1" hangingPunct="1">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r>
              <a:rPr lang="en-US" altLang="zh-CN" sz="2800" dirty="0" smtClean="0">
                <a:solidFill>
                  <a:schemeClr val="accent6"/>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c</a:t>
            </a:r>
            <a:r>
              <a:rPr lang="en-US" altLang="zh-CN" sz="2800" i="1" baseline="-25000" dirty="0" err="1" smtClean="0">
                <a:solidFill>
                  <a:srgbClr val="000000"/>
                </a:solidFill>
                <a:latin typeface="Times New Roman" pitchFamily="18" charset="0"/>
                <a:cs typeface="Times New Roman" pitchFamily="18" charset="0"/>
              </a:rPr>
              <a:t>ij</a:t>
            </a:r>
            <a:r>
              <a:rPr lang="en-US" altLang="zh-CN" sz="28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，对一切</a:t>
            </a:r>
            <a:r>
              <a:rPr lang="en-US" altLang="zh-CN" sz="2800" i="1" dirty="0" err="1" smtClean="0">
                <a:solidFill>
                  <a:srgbClr val="000000"/>
                </a:solidFill>
                <a:latin typeface="Times New Roman" pitchFamily="18" charset="0"/>
                <a:cs typeface="Times New Roman" pitchFamily="18" charset="0"/>
              </a:rPr>
              <a:t>i</a:t>
            </a:r>
            <a:r>
              <a:rPr lang="en-US" altLang="zh-CN" sz="2800" dirty="0" err="1"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j</a:t>
            </a:r>
            <a:r>
              <a:rPr lang="zh-CN" altLang="en-US" sz="2800" dirty="0" smtClean="0">
                <a:solidFill>
                  <a:srgbClr val="000000"/>
                </a:solidFill>
                <a:latin typeface="Times New Roman" pitchFamily="18" charset="0"/>
                <a:cs typeface="Times New Roman" pitchFamily="18" charset="0"/>
              </a:rPr>
              <a:t>；</a:t>
            </a:r>
          </a:p>
          <a:p>
            <a:pPr eaLnBrk="1" hangingPunct="1">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r>
              <a:rPr lang="en-US" altLang="zh-CN" sz="2800" dirty="0" smtClean="0">
                <a:solidFill>
                  <a:schemeClr val="accent6"/>
                </a:solidFill>
                <a:latin typeface="Times New Roman" pitchFamily="18" charset="0"/>
                <a:cs typeface="Times New Roman" pitchFamily="18" charset="0"/>
              </a:rPr>
              <a:t>(3)</a:t>
            </a:r>
            <a:r>
              <a:rPr lang="en-US" altLang="zh-CN" sz="2800" i="1" dirty="0" err="1" smtClean="0">
                <a:solidFill>
                  <a:srgbClr val="000000"/>
                </a:solidFill>
                <a:latin typeface="Times New Roman" pitchFamily="18" charset="0"/>
                <a:cs typeface="Times New Roman" pitchFamily="18" charset="0"/>
              </a:rPr>
              <a:t>c</a:t>
            </a:r>
            <a:r>
              <a:rPr lang="en-US" altLang="zh-CN" sz="2800" i="1" baseline="-25000" dirty="0" err="1" smtClean="0">
                <a:solidFill>
                  <a:srgbClr val="000000"/>
                </a:solidFill>
                <a:latin typeface="Times New Roman" pitchFamily="18" charset="0"/>
                <a:cs typeface="Times New Roman" pitchFamily="18" charset="0"/>
              </a:rPr>
              <a:t>ij</a:t>
            </a:r>
            <a:r>
              <a:rPr lang="en-US" altLang="zh-CN" sz="2800" dirty="0"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c</a:t>
            </a:r>
            <a:r>
              <a:rPr lang="en-US" altLang="zh-CN" sz="2800" i="1" baseline="-25000" dirty="0" err="1" smtClean="0">
                <a:solidFill>
                  <a:srgbClr val="000000"/>
                </a:solidFill>
                <a:latin typeface="Times New Roman" pitchFamily="18" charset="0"/>
                <a:cs typeface="Times New Roman" pitchFamily="18" charset="0"/>
              </a:rPr>
              <a:t>ji</a:t>
            </a:r>
            <a:r>
              <a:rPr lang="zh-CN" altLang="en-US" sz="2800" dirty="0" smtClean="0">
                <a:solidFill>
                  <a:srgbClr val="000000"/>
                </a:solidFill>
                <a:latin typeface="Times New Roman" pitchFamily="18" charset="0"/>
                <a:cs typeface="Times New Roman" pitchFamily="18" charset="0"/>
              </a:rPr>
              <a:t>，对一切</a:t>
            </a:r>
            <a:r>
              <a:rPr lang="en-US" altLang="zh-CN" sz="2800" i="1" dirty="0" err="1" smtClean="0">
                <a:solidFill>
                  <a:srgbClr val="000000"/>
                </a:solidFill>
                <a:latin typeface="Times New Roman" pitchFamily="18" charset="0"/>
                <a:cs typeface="Times New Roman" pitchFamily="18" charset="0"/>
              </a:rPr>
              <a:t>i</a:t>
            </a:r>
            <a:r>
              <a:rPr lang="en-US" altLang="zh-CN" sz="2800" dirty="0" err="1"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j</a:t>
            </a:r>
            <a:r>
              <a:rPr lang="zh-CN" altLang="en-US" sz="2800" dirty="0" smtClean="0">
                <a:solidFill>
                  <a:srgbClr val="000000"/>
                </a:solidFill>
                <a:latin typeface="Times New Roman" pitchFamily="18" charset="0"/>
                <a:cs typeface="Times New Roman" pitchFamily="18" charset="0"/>
              </a:rPr>
              <a:t>。 </a:t>
            </a:r>
          </a:p>
        </p:txBody>
      </p:sp>
      <p:sp>
        <p:nvSpPr>
          <p:cNvPr id="204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8F400F9-4486-42B2-BA1B-65AF983A37C5}" type="slidenum">
              <a:rPr lang="en-US" altLang="zh-CN" sz="1400"/>
              <a:pPr>
                <a:spcBef>
                  <a:spcPct val="0"/>
                </a:spcBef>
                <a:buClrTx/>
                <a:buSzTx/>
                <a:buFontTx/>
                <a:buNone/>
              </a:pPr>
              <a:t>15</a:t>
            </a:fld>
            <a:endParaRPr lang="en-US" altLang="zh-CN" sz="1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pPr eaLnBrk="1" hangingPunct="1"/>
            <a:r>
              <a:rPr lang="zh-CN" altLang="en-US" sz="4000" dirty="0" smtClean="0">
                <a:latin typeface="Times New Roman" panose="02020603050405020304" pitchFamily="18" charset="0"/>
                <a:cs typeface="Times New Roman" panose="02020603050405020304" pitchFamily="18" charset="0"/>
              </a:rPr>
              <a:t>两个向量的</a:t>
            </a:r>
            <a:r>
              <a:rPr lang="zh-CN" altLang="zh-CN" sz="4000" dirty="0" smtClean="0">
                <a:latin typeface="Times New Roman" panose="02020603050405020304" pitchFamily="18" charset="0"/>
                <a:cs typeface="Times New Roman" panose="02020603050405020304" pitchFamily="18" charset="0"/>
              </a:rPr>
              <a:t>夹角余弦</a:t>
            </a:r>
            <a:endParaRPr lang="zh-CN" altLang="en-US" sz="4000" dirty="0" smtClean="0"/>
          </a:p>
        </p:txBody>
      </p:sp>
      <p:sp>
        <p:nvSpPr>
          <p:cNvPr id="21507" name="Rectangle 3"/>
          <p:cNvSpPr>
            <a:spLocks noGrp="1" noRot="1" noChangeArrowheads="1"/>
          </p:cNvSpPr>
          <p:nvPr>
            <p:ph type="body" idx="1"/>
          </p:nvPr>
        </p:nvSpPr>
        <p:spPr/>
        <p:txBody>
          <a:bodyPr/>
          <a:lstStyle/>
          <a:p>
            <a:pPr eaLnBrk="1" hangingPunct="1">
              <a:buFont typeface="Wingdings" panose="05000000000000000000" pitchFamily="2" charset="2"/>
              <a:buNone/>
            </a:pPr>
            <a:endParaRPr lang="zh-CN" altLang="zh-CN" smtClean="0"/>
          </a:p>
        </p:txBody>
      </p:sp>
      <p:sp>
        <p:nvSpPr>
          <p:cNvPr id="2150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21509" name="Object 5"/>
          <p:cNvGraphicFramePr>
            <a:graphicFrameLocks noChangeAspect="1"/>
          </p:cNvGraphicFramePr>
          <p:nvPr>
            <p:extLst>
              <p:ext uri="{D42A27DB-BD31-4B8C-83A1-F6EECF244321}">
                <p14:modId xmlns:p14="http://schemas.microsoft.com/office/powerpoint/2010/main" val="1817753135"/>
              </p:ext>
            </p:extLst>
          </p:nvPr>
        </p:nvGraphicFramePr>
        <p:xfrm>
          <a:off x="3206750" y="4875213"/>
          <a:ext cx="2474913" cy="1016000"/>
        </p:xfrm>
        <a:graphic>
          <a:graphicData uri="http://schemas.openxmlformats.org/presentationml/2006/ole">
            <mc:AlternateContent xmlns:mc="http://schemas.openxmlformats.org/markup-compatibility/2006">
              <mc:Choice xmlns:v="urn:schemas-microsoft-com:vml" Requires="v">
                <p:oleObj spid="_x0000_s21623" name="Equation" r:id="rId3" imgW="2476440" imgH="1015920" progId="Equation.DSMT4">
                  <p:embed/>
                </p:oleObj>
              </mc:Choice>
              <mc:Fallback>
                <p:oleObj name="Equation" r:id="rId3" imgW="2476440" imgH="1015920" progId="Equation.DSMT4">
                  <p:embed/>
                  <p:pic>
                    <p:nvPicPr>
                      <p:cNvPr id="0" name="Object 5"/>
                      <p:cNvPicPr>
                        <a:picLocks noChangeAspect="1" noChangeArrowheads="1"/>
                      </p:cNvPicPr>
                      <p:nvPr/>
                    </p:nvPicPr>
                    <p:blipFill>
                      <a:blip r:embed="rId4"/>
                      <a:srcRect/>
                      <a:stretch>
                        <a:fillRect/>
                      </a:stretch>
                    </p:blipFill>
                    <p:spPr bwMode="auto">
                      <a:xfrm>
                        <a:off x="3206750" y="4875213"/>
                        <a:ext cx="24749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10" name="Picture 6" descr="5"/>
          <p:cNvPicPr>
            <a:picLocks noChangeAspect="1" noChangeArrowheads="1"/>
          </p:cNvPicPr>
          <p:nvPr/>
        </p:nvPicPr>
        <p:blipFill>
          <a:blip r:embed="rId5">
            <a:extLst>
              <a:ext uri="{28A0092B-C50C-407E-A947-70E740481C1C}">
                <a14:useLocalDpi xmlns:a14="http://schemas.microsoft.com/office/drawing/2010/main" val="0"/>
              </a:ext>
            </a:extLst>
          </a:blip>
          <a:srcRect l="7195" t="28342" r="1270" b="6683"/>
          <a:stretch>
            <a:fillRect/>
          </a:stretch>
        </p:blipFill>
        <p:spPr bwMode="auto">
          <a:xfrm>
            <a:off x="2339975" y="2133600"/>
            <a:ext cx="446405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A3EBC4C-CC09-40D0-9637-513340536D2C}" type="slidenum">
              <a:rPr lang="en-US" altLang="zh-CN" sz="1400"/>
              <a:pPr>
                <a:spcBef>
                  <a:spcPct val="0"/>
                </a:spcBef>
                <a:buClrTx/>
                <a:buSzTx/>
                <a:buFontTx/>
                <a:buNone/>
              </a:pPr>
              <a:t>16</a:t>
            </a:fld>
            <a:endParaRPr lang="en-US" altLang="zh-CN" sz="1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r>
              <a:rPr lang="en-US" altLang="zh-CN" sz="4000" smtClean="0">
                <a:latin typeface="Times New Roman" panose="02020603050405020304" pitchFamily="18" charset="0"/>
                <a:cs typeface="Times New Roman" panose="02020603050405020304" pitchFamily="18" charset="0"/>
              </a:rPr>
              <a:t>1.</a:t>
            </a:r>
            <a:r>
              <a:rPr lang="zh-CN" altLang="zh-CN" sz="4000" smtClean="0">
                <a:latin typeface="Times New Roman" panose="02020603050405020304" pitchFamily="18" charset="0"/>
                <a:cs typeface="Times New Roman" panose="02020603050405020304" pitchFamily="18" charset="0"/>
              </a:rPr>
              <a:t>夹角余弦</a:t>
            </a:r>
            <a:endParaRPr lang="en-US" altLang="zh-CN" sz="4000" smtClean="0">
              <a:latin typeface="Times New Roman" panose="02020603050405020304" pitchFamily="18" charset="0"/>
              <a:cs typeface="Times New Roman" panose="02020603050405020304" pitchFamily="18" charset="0"/>
            </a:endParaRPr>
          </a:p>
        </p:txBody>
      </p:sp>
      <p:sp>
        <p:nvSpPr>
          <p:cNvPr id="25603" name="Rectangle 3"/>
          <p:cNvSpPr>
            <a:spLocks noGrp="1" noRot="1" noChangeArrowheads="1"/>
          </p:cNvSpPr>
          <p:nvPr>
            <p:ph type="body" idx="1"/>
          </p:nvPr>
        </p:nvSpPr>
        <p:spPr/>
        <p:txBody>
          <a:bodyPr/>
          <a:lstStyle/>
          <a:p>
            <a:pPr>
              <a:defRPr/>
            </a:pPr>
            <a:r>
              <a:rPr lang="zh-CN" altLang="zh-CN" sz="2800" dirty="0" smtClean="0">
                <a:solidFill>
                  <a:srgbClr val="000000"/>
                </a:solidFill>
                <a:latin typeface="Times New Roman" pitchFamily="18" charset="0"/>
                <a:cs typeface="Times New Roman" pitchFamily="18" charset="0"/>
              </a:rPr>
              <a:t>变量</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i</a:t>
            </a:r>
            <a:r>
              <a:rPr lang="zh-CN" altLang="zh-CN" sz="2800" dirty="0" smtClean="0">
                <a:solidFill>
                  <a:srgbClr val="000000"/>
                </a:solidFill>
                <a:latin typeface="Times New Roman" pitchFamily="18" charset="0"/>
                <a:cs typeface="Times New Roman" pitchFamily="18" charset="0"/>
              </a:rPr>
              <a:t>与</a:t>
            </a:r>
            <a:r>
              <a:rPr lang="en-US" altLang="zh-CN" sz="2800" i="1" dirty="0" err="1" smtClean="0">
                <a:solidFill>
                  <a:srgbClr val="000000"/>
                </a:solidFill>
                <a:latin typeface="Times New Roman" pitchFamily="18" charset="0"/>
                <a:cs typeface="Times New Roman" pitchFamily="18" charset="0"/>
              </a:rPr>
              <a:t>x</a:t>
            </a:r>
            <a:r>
              <a:rPr lang="en-US" altLang="zh-CN" sz="2800" i="1" baseline="-25000" dirty="0" err="1" smtClean="0">
                <a:solidFill>
                  <a:srgbClr val="000000"/>
                </a:solidFill>
                <a:latin typeface="Times New Roman" pitchFamily="18" charset="0"/>
                <a:cs typeface="Times New Roman" pitchFamily="18" charset="0"/>
              </a:rPr>
              <a:t>j</a:t>
            </a:r>
            <a:r>
              <a:rPr lang="zh-CN" altLang="zh-CN" sz="2800" dirty="0" smtClean="0">
                <a:solidFill>
                  <a:srgbClr val="000000"/>
                </a:solidFill>
                <a:latin typeface="Times New Roman" pitchFamily="18" charset="0"/>
                <a:cs typeface="Times New Roman" pitchFamily="18" charset="0"/>
              </a:rPr>
              <a:t>的</a:t>
            </a:r>
            <a:r>
              <a:rPr lang="zh-CN" altLang="zh-CN" sz="2800" dirty="0" smtClean="0">
                <a:solidFill>
                  <a:schemeClr val="accent6"/>
                </a:solidFill>
                <a:latin typeface="Times New Roman" pitchFamily="18" charset="0"/>
                <a:cs typeface="Times New Roman" pitchFamily="18" charset="0"/>
              </a:rPr>
              <a:t>夹角余弦</a:t>
            </a:r>
            <a:r>
              <a:rPr lang="zh-CN" altLang="zh-CN" sz="2800" dirty="0" smtClean="0">
                <a:solidFill>
                  <a:srgbClr val="000000"/>
                </a:solidFill>
                <a:latin typeface="Times New Roman" pitchFamily="18" charset="0"/>
                <a:cs typeface="Times New Roman" pitchFamily="18" charset="0"/>
              </a:rPr>
              <a:t>定义为</a:t>
            </a:r>
            <a:endParaRPr lang="zh-CN" altLang="zh-CN" sz="2800" dirty="0" smtClean="0">
              <a:solidFill>
                <a:schemeClr val="tx2"/>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它是</a:t>
            </a:r>
            <a:r>
              <a:rPr lang="en-US" altLang="zh-CN" sz="2800" i="1" dirty="0" err="1" smtClean="0">
                <a:solidFill>
                  <a:srgbClr val="000000"/>
                </a:solidFill>
                <a:latin typeface="Times New Roman" pitchFamily="18" charset="0"/>
                <a:cs typeface="Times New Roman" pitchFamily="18" charset="0"/>
              </a:rPr>
              <a:t>R</a:t>
            </a:r>
            <a:r>
              <a:rPr lang="en-US" altLang="zh-CN" sz="2800" i="1" baseline="30000" dirty="0" err="1" smtClean="0">
                <a:solidFill>
                  <a:srgbClr val="000000"/>
                </a:solidFill>
                <a:latin typeface="Times New Roman" pitchFamily="18" charset="0"/>
                <a:cs typeface="Times New Roman" pitchFamily="18" charset="0"/>
              </a:rPr>
              <a:t>n</a:t>
            </a:r>
            <a:r>
              <a:rPr lang="zh-CN" altLang="zh-CN" sz="2800" dirty="0" smtClean="0">
                <a:solidFill>
                  <a:srgbClr val="000000"/>
                </a:solidFill>
                <a:latin typeface="Times New Roman" pitchFamily="18" charset="0"/>
                <a:cs typeface="Times New Roman" pitchFamily="18" charset="0"/>
              </a:rPr>
              <a:t>中变量</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i</a:t>
            </a:r>
            <a:r>
              <a:rPr lang="zh-CN" altLang="zh-CN" sz="2800" dirty="0" smtClean="0">
                <a:solidFill>
                  <a:srgbClr val="000000"/>
                </a:solidFill>
                <a:latin typeface="Times New Roman" pitchFamily="18" charset="0"/>
                <a:cs typeface="Times New Roman" pitchFamily="18" charset="0"/>
              </a:rPr>
              <a:t>的观测向量</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i="1" baseline="-25000" dirty="0"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i="1" baseline="-25000" dirty="0"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ni</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与变量</a:t>
            </a:r>
            <a:r>
              <a:rPr lang="en-US" altLang="zh-CN" sz="2800" i="1" dirty="0" err="1" smtClean="0">
                <a:solidFill>
                  <a:srgbClr val="000000"/>
                </a:solidFill>
                <a:latin typeface="Times New Roman" pitchFamily="18" charset="0"/>
                <a:cs typeface="Times New Roman" pitchFamily="18" charset="0"/>
              </a:rPr>
              <a:t>x</a:t>
            </a:r>
            <a:r>
              <a:rPr lang="en-US" altLang="zh-CN" sz="2800" i="1" baseline="-25000" dirty="0" err="1" smtClean="0">
                <a:solidFill>
                  <a:srgbClr val="000000"/>
                </a:solidFill>
                <a:latin typeface="Times New Roman" pitchFamily="18" charset="0"/>
                <a:cs typeface="Times New Roman" pitchFamily="18" charset="0"/>
              </a:rPr>
              <a:t>j</a:t>
            </a:r>
            <a:r>
              <a:rPr lang="zh-CN" altLang="zh-CN" sz="2800" dirty="0" smtClean="0">
                <a:solidFill>
                  <a:srgbClr val="000000"/>
                </a:solidFill>
                <a:latin typeface="Times New Roman" pitchFamily="18" charset="0"/>
                <a:cs typeface="Times New Roman" pitchFamily="18" charset="0"/>
              </a:rPr>
              <a:t>的观测向量</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i="1" baseline="-25000" dirty="0" smtClean="0">
                <a:solidFill>
                  <a:srgbClr val="000000"/>
                </a:solidFill>
                <a:latin typeface="Times New Roman" pitchFamily="18" charset="0"/>
                <a:cs typeface="Times New Roman" pitchFamily="18" charset="0"/>
              </a:rPr>
              <a:t>j</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i="1" baseline="-25000" dirty="0" smtClean="0">
                <a:solidFill>
                  <a:srgbClr val="000000"/>
                </a:solidFill>
                <a:latin typeface="Times New Roman" pitchFamily="18" charset="0"/>
                <a:cs typeface="Times New Roman" pitchFamily="18" charset="0"/>
              </a:rPr>
              <a:t>j</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nj</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之间夹角</a:t>
            </a:r>
            <a:r>
              <a:rPr lang="en-US" altLang="zh-CN" sz="2800" i="1" dirty="0" err="1" smtClean="0">
                <a:solidFill>
                  <a:srgbClr val="000000"/>
                </a:solidFill>
                <a:latin typeface="Times New Roman" pitchFamily="18" charset="0"/>
                <a:cs typeface="Times New Roman" pitchFamily="18" charset="0"/>
              </a:rPr>
              <a:t>θ</a:t>
            </a:r>
            <a:r>
              <a:rPr lang="en-US" altLang="zh-CN" sz="2800" i="1" baseline="-25000" dirty="0" err="1" smtClean="0">
                <a:solidFill>
                  <a:srgbClr val="000000"/>
                </a:solidFill>
                <a:latin typeface="Times New Roman" pitchFamily="18" charset="0"/>
                <a:cs typeface="Times New Roman" pitchFamily="18" charset="0"/>
              </a:rPr>
              <a:t>ij</a:t>
            </a:r>
            <a:r>
              <a:rPr lang="zh-CN" altLang="zh-CN" sz="2800" dirty="0" smtClean="0">
                <a:solidFill>
                  <a:srgbClr val="000000"/>
                </a:solidFill>
                <a:latin typeface="Times New Roman" pitchFamily="18" charset="0"/>
                <a:cs typeface="Times New Roman" pitchFamily="18" charset="0"/>
              </a:rPr>
              <a:t>的余弦函数，即</a:t>
            </a:r>
            <a:r>
              <a:rPr lang="en-US" altLang="zh-CN" sz="2800" i="1" dirty="0" err="1" smtClean="0">
                <a:solidFill>
                  <a:srgbClr val="000000"/>
                </a:solidFill>
                <a:latin typeface="Times New Roman" pitchFamily="18" charset="0"/>
                <a:cs typeface="Times New Roman" pitchFamily="18" charset="0"/>
              </a:rPr>
              <a:t>c</a:t>
            </a:r>
            <a:r>
              <a:rPr lang="en-US" altLang="zh-CN" sz="2800" i="1" baseline="-25000" dirty="0" err="1" smtClean="0">
                <a:solidFill>
                  <a:srgbClr val="000000"/>
                </a:solidFill>
                <a:latin typeface="Times New Roman" pitchFamily="18" charset="0"/>
                <a:cs typeface="Times New Roman" pitchFamily="18" charset="0"/>
              </a:rPr>
              <a:t>ij</a:t>
            </a:r>
            <a:r>
              <a:rPr lang="en-US" altLang="zh-CN" sz="2800" dirty="0" smtClean="0">
                <a:solidFill>
                  <a:srgbClr val="000000"/>
                </a:solidFill>
                <a:latin typeface="Times New Roman" pitchFamily="18" charset="0"/>
                <a:cs typeface="Times New Roman" pitchFamily="18" charset="0"/>
              </a:rPr>
              <a:t>(1)=</a:t>
            </a:r>
            <a:r>
              <a:rPr lang="en-US" altLang="zh-CN" sz="2800" dirty="0" err="1" smtClean="0">
                <a:solidFill>
                  <a:srgbClr val="000000"/>
                </a:solidFill>
                <a:latin typeface="Times New Roman" pitchFamily="18" charset="0"/>
                <a:cs typeface="Times New Roman" pitchFamily="18" charset="0"/>
              </a:rPr>
              <a:t>cos</a:t>
            </a:r>
            <a:r>
              <a:rPr lang="en-US" altLang="zh-CN" sz="2800" i="1" dirty="0" err="1" smtClean="0">
                <a:solidFill>
                  <a:srgbClr val="000000"/>
                </a:solidFill>
                <a:latin typeface="Times New Roman" pitchFamily="18" charset="0"/>
                <a:cs typeface="Times New Roman" pitchFamily="18" charset="0"/>
              </a:rPr>
              <a:t>θ</a:t>
            </a:r>
            <a:r>
              <a:rPr lang="en-US" altLang="zh-CN" sz="2800" i="1" baseline="-25000" dirty="0" err="1" smtClean="0">
                <a:solidFill>
                  <a:srgbClr val="000000"/>
                </a:solidFill>
                <a:latin typeface="Times New Roman" pitchFamily="18" charset="0"/>
                <a:cs typeface="Times New Roman" pitchFamily="18" charset="0"/>
              </a:rPr>
              <a:t>ij</a:t>
            </a:r>
            <a:r>
              <a:rPr lang="zh-CN" altLang="zh-CN" sz="2800" dirty="0" smtClean="0">
                <a:solidFill>
                  <a:srgbClr val="000000"/>
                </a:solidFill>
                <a:latin typeface="Times New Roman" pitchFamily="18" charset="0"/>
                <a:cs typeface="Times New Roman" pitchFamily="18" charset="0"/>
              </a:rPr>
              <a:t>。</a:t>
            </a:r>
          </a:p>
        </p:txBody>
      </p:sp>
      <p:graphicFrame>
        <p:nvGraphicFramePr>
          <p:cNvPr id="22532" name="Object 6"/>
          <p:cNvGraphicFramePr>
            <a:graphicFrameLocks noChangeAspect="1"/>
          </p:cNvGraphicFramePr>
          <p:nvPr/>
        </p:nvGraphicFramePr>
        <p:xfrm>
          <a:off x="2484438" y="2349500"/>
          <a:ext cx="4076700" cy="2044700"/>
        </p:xfrm>
        <a:graphic>
          <a:graphicData uri="http://schemas.openxmlformats.org/presentationml/2006/ole">
            <mc:AlternateContent xmlns:mc="http://schemas.openxmlformats.org/markup-compatibility/2006">
              <mc:Choice xmlns:v="urn:schemas-microsoft-com:vml" Requires="v">
                <p:oleObj spid="_x0000_s22645" name="Equation" r:id="rId3" imgW="4076700" imgH="2044700" progId="Equation.DSMT4">
                  <p:embed/>
                </p:oleObj>
              </mc:Choice>
              <mc:Fallback>
                <p:oleObj name="Equation" r:id="rId3" imgW="4076700" imgH="20447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349500"/>
                        <a:ext cx="4076700" cy="204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7BF7C22-25BE-4D99-8605-8E94E7DBA783}" type="slidenum">
              <a:rPr lang="en-US" altLang="zh-CN" sz="1400"/>
              <a:pPr>
                <a:spcBef>
                  <a:spcPct val="0"/>
                </a:spcBef>
                <a:buClrTx/>
                <a:buSzTx/>
                <a:buFontTx/>
                <a:buNone/>
              </a:pPr>
              <a:t>17</a:t>
            </a:fld>
            <a:endParaRPr lang="en-US" altLang="zh-CN" sz="1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2.</a:t>
            </a:r>
            <a:r>
              <a:rPr lang="zh-CN" altLang="zh-CN" sz="4000" smtClean="0">
                <a:latin typeface="Times New Roman" panose="02020603050405020304" pitchFamily="18" charset="0"/>
                <a:cs typeface="Times New Roman" panose="02020603050405020304" pitchFamily="18" charset="0"/>
              </a:rPr>
              <a:t>相关系数</a:t>
            </a:r>
            <a:endParaRPr lang="zh-CN" altLang="zh-CN" sz="4000" smtClean="0"/>
          </a:p>
        </p:txBody>
      </p:sp>
      <p:sp>
        <p:nvSpPr>
          <p:cNvPr id="8196" name="Rectangle 3"/>
          <p:cNvSpPr>
            <a:spLocks noGrp="1" noRot="1" noChangeArrowheads="1"/>
          </p:cNvSpPr>
          <p:nvPr>
            <p:ph type="body" idx="1"/>
          </p:nvPr>
        </p:nvSpPr>
        <p:spPr/>
        <p:txBody>
          <a:bodyPr/>
          <a:lstStyle/>
          <a:p>
            <a:pPr>
              <a:defRPr/>
            </a:pPr>
            <a:r>
              <a:rPr lang="zh-CN" altLang="zh-CN" sz="2800" dirty="0" smtClean="0">
                <a:solidFill>
                  <a:srgbClr val="000000"/>
                </a:solidFill>
                <a:latin typeface="Times New Roman" pitchFamily="18" charset="0"/>
                <a:cs typeface="Times New Roman" pitchFamily="18" charset="0"/>
              </a:rPr>
              <a:t>变量</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i</a:t>
            </a:r>
            <a:r>
              <a:rPr lang="zh-CN" altLang="zh-CN" sz="2800" dirty="0" smtClean="0">
                <a:solidFill>
                  <a:srgbClr val="000000"/>
                </a:solidFill>
                <a:latin typeface="Times New Roman" pitchFamily="18" charset="0"/>
                <a:cs typeface="Times New Roman" pitchFamily="18" charset="0"/>
              </a:rPr>
              <a:t>与</a:t>
            </a:r>
            <a:r>
              <a:rPr lang="en-US" altLang="zh-CN" sz="2800" i="1" dirty="0" err="1" smtClean="0">
                <a:solidFill>
                  <a:srgbClr val="000000"/>
                </a:solidFill>
                <a:latin typeface="Times New Roman" pitchFamily="18" charset="0"/>
                <a:cs typeface="Times New Roman" pitchFamily="18" charset="0"/>
              </a:rPr>
              <a:t>x</a:t>
            </a:r>
            <a:r>
              <a:rPr lang="en-US" altLang="zh-CN" sz="2800" i="1" baseline="-25000" dirty="0" err="1" smtClean="0">
                <a:solidFill>
                  <a:srgbClr val="000000"/>
                </a:solidFill>
                <a:latin typeface="Times New Roman" pitchFamily="18" charset="0"/>
                <a:cs typeface="Times New Roman" pitchFamily="18" charset="0"/>
              </a:rPr>
              <a:t>j</a:t>
            </a:r>
            <a:r>
              <a:rPr lang="zh-CN" altLang="zh-CN" sz="2800" dirty="0" smtClean="0">
                <a:solidFill>
                  <a:srgbClr val="000000"/>
                </a:solidFill>
                <a:latin typeface="Times New Roman" pitchFamily="18" charset="0"/>
                <a:cs typeface="Times New Roman" pitchFamily="18" charset="0"/>
              </a:rPr>
              <a:t>的</a:t>
            </a:r>
            <a:r>
              <a:rPr lang="zh-CN" altLang="zh-CN" sz="2800" dirty="0" smtClean="0">
                <a:solidFill>
                  <a:schemeClr val="accent6"/>
                </a:solidFill>
                <a:latin typeface="Times New Roman" pitchFamily="18" charset="0"/>
                <a:cs typeface="Times New Roman" pitchFamily="18" charset="0"/>
              </a:rPr>
              <a:t>相关系数</a:t>
            </a:r>
            <a:r>
              <a:rPr lang="zh-CN" altLang="zh-CN" sz="2800" dirty="0" smtClean="0">
                <a:solidFill>
                  <a:srgbClr val="000000"/>
                </a:solidFill>
                <a:latin typeface="Times New Roman" pitchFamily="18" charset="0"/>
                <a:cs typeface="Times New Roman" pitchFamily="18" charset="0"/>
              </a:rPr>
              <a:t>为</a:t>
            </a:r>
          </a:p>
          <a:p>
            <a:pPr>
              <a:defRPr/>
            </a:pPr>
            <a:endParaRPr lang="en-US" altLang="zh-CN" sz="2800" dirty="0" smtClean="0">
              <a:solidFill>
                <a:schemeClr val="tx2"/>
              </a:solidFill>
              <a:latin typeface="Times New Roman" pitchFamily="18" charset="0"/>
              <a:cs typeface="Times New Roman" pitchFamily="18" charset="0"/>
            </a:endParaRPr>
          </a:p>
          <a:p>
            <a:pPr>
              <a:defRPr/>
            </a:pPr>
            <a:endParaRPr lang="en-US" altLang="zh-CN" sz="2800" dirty="0" smtClean="0">
              <a:solidFill>
                <a:schemeClr val="tx2"/>
              </a:solidFill>
              <a:latin typeface="Times New Roman" pitchFamily="18" charset="0"/>
              <a:cs typeface="Times New Roman" pitchFamily="18" charset="0"/>
            </a:endParaRPr>
          </a:p>
          <a:p>
            <a:pPr>
              <a:defRPr/>
            </a:pPr>
            <a:endParaRPr lang="en-US" altLang="zh-CN" sz="2800" dirty="0" smtClean="0">
              <a:solidFill>
                <a:schemeClr val="tx2"/>
              </a:solidFill>
              <a:latin typeface="Times New Roman" pitchFamily="18" charset="0"/>
              <a:cs typeface="Times New Roman" pitchFamily="18" charset="0"/>
            </a:endParaRPr>
          </a:p>
          <a:p>
            <a:pPr>
              <a:defRPr/>
            </a:pPr>
            <a:endParaRPr lang="zh-CN" altLang="zh-CN" sz="2800" dirty="0" smtClean="0">
              <a:solidFill>
                <a:schemeClr val="tx2"/>
              </a:solidFill>
              <a:latin typeface="Times New Roman" pitchFamily="18" charset="0"/>
              <a:cs typeface="Times New Roman" pitchFamily="18" charset="0"/>
            </a:endParaRPr>
          </a:p>
          <a:p>
            <a:pPr>
              <a:defRPr/>
            </a:pPr>
            <a:r>
              <a:rPr lang="zh-CN" altLang="zh-CN" sz="2800" dirty="0" smtClean="0">
                <a:solidFill>
                  <a:srgbClr val="000000"/>
                </a:solidFill>
                <a:latin typeface="Times New Roman" pitchFamily="18" charset="0"/>
                <a:cs typeface="Times New Roman" pitchFamily="18" charset="0"/>
              </a:rPr>
              <a:t>如果变量</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i</a:t>
            </a:r>
            <a:r>
              <a:rPr lang="zh-CN" altLang="zh-CN" sz="2800" dirty="0" smtClean="0">
                <a:solidFill>
                  <a:srgbClr val="000000"/>
                </a:solidFill>
                <a:latin typeface="Times New Roman" pitchFamily="18" charset="0"/>
                <a:cs typeface="Times New Roman" pitchFamily="18" charset="0"/>
              </a:rPr>
              <a:t>与</a:t>
            </a:r>
            <a:r>
              <a:rPr lang="en-US" altLang="zh-CN" sz="2800" i="1" dirty="0" err="1" smtClean="0">
                <a:solidFill>
                  <a:srgbClr val="000000"/>
                </a:solidFill>
                <a:latin typeface="Times New Roman" pitchFamily="18" charset="0"/>
                <a:cs typeface="Times New Roman" pitchFamily="18" charset="0"/>
              </a:rPr>
              <a:t>x</a:t>
            </a:r>
            <a:r>
              <a:rPr lang="en-US" altLang="zh-CN" sz="2800" i="1" baseline="-25000" dirty="0" err="1" smtClean="0">
                <a:solidFill>
                  <a:srgbClr val="000000"/>
                </a:solidFill>
                <a:latin typeface="Times New Roman" pitchFamily="18" charset="0"/>
                <a:cs typeface="Times New Roman" pitchFamily="18" charset="0"/>
              </a:rPr>
              <a:t>j</a:t>
            </a:r>
            <a:r>
              <a:rPr lang="zh-CN" altLang="zh-CN" sz="2800" dirty="0" smtClean="0">
                <a:solidFill>
                  <a:srgbClr val="000000"/>
                </a:solidFill>
                <a:latin typeface="Times New Roman" pitchFamily="18" charset="0"/>
                <a:cs typeface="Times New Roman" pitchFamily="18" charset="0"/>
              </a:rPr>
              <a:t>是已标准化了的，则它们间的夹角余弦就是相关系数。</a:t>
            </a:r>
            <a:endParaRPr lang="en-US" altLang="zh-CN" sz="2800" dirty="0" smtClean="0">
              <a:solidFill>
                <a:srgbClr val="000000"/>
              </a:solidFill>
              <a:latin typeface="Times New Roman" pitchFamily="18" charset="0"/>
              <a:cs typeface="Times New Roman" pitchFamily="18" charset="0"/>
            </a:endParaRPr>
          </a:p>
        </p:txBody>
      </p:sp>
      <p:graphicFrame>
        <p:nvGraphicFramePr>
          <p:cNvPr id="23556" name="Object 5"/>
          <p:cNvGraphicFramePr>
            <a:graphicFrameLocks noChangeAspect="1"/>
          </p:cNvGraphicFramePr>
          <p:nvPr>
            <p:extLst>
              <p:ext uri="{D42A27DB-BD31-4B8C-83A1-F6EECF244321}">
                <p14:modId xmlns:p14="http://schemas.microsoft.com/office/powerpoint/2010/main" val="2798833613"/>
              </p:ext>
            </p:extLst>
          </p:nvPr>
        </p:nvGraphicFramePr>
        <p:xfrm>
          <a:off x="1127125" y="2414588"/>
          <a:ext cx="6908800" cy="2057400"/>
        </p:xfrm>
        <a:graphic>
          <a:graphicData uri="http://schemas.openxmlformats.org/presentationml/2006/ole">
            <mc:AlternateContent xmlns:mc="http://schemas.openxmlformats.org/markup-compatibility/2006">
              <mc:Choice xmlns:v="urn:schemas-microsoft-com:vml" Requires="v">
                <p:oleObj spid="_x0000_s23670" name="Equation" r:id="rId4" imgW="6908760" imgH="2057400" progId="Equation.DSMT4">
                  <p:embed/>
                </p:oleObj>
              </mc:Choice>
              <mc:Fallback>
                <p:oleObj name="Equation" r:id="rId4" imgW="6908760" imgH="2057400" progId="Equation.DSMT4">
                  <p:embed/>
                  <p:pic>
                    <p:nvPicPr>
                      <p:cNvPr id="0" name="Object 5"/>
                      <p:cNvPicPr>
                        <a:picLocks noChangeAspect="1" noChangeArrowheads="1"/>
                      </p:cNvPicPr>
                      <p:nvPr/>
                    </p:nvPicPr>
                    <p:blipFill>
                      <a:blip r:embed="rId5"/>
                      <a:srcRect/>
                      <a:stretch>
                        <a:fillRect/>
                      </a:stretch>
                    </p:blipFill>
                    <p:spPr bwMode="auto">
                      <a:xfrm>
                        <a:off x="1127125" y="2414588"/>
                        <a:ext cx="69088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0482300-FE7E-4035-89B7-F49D3BFF21AB}" type="slidenum">
              <a:rPr lang="en-US" altLang="zh-CN" sz="1400"/>
              <a:pPr>
                <a:spcBef>
                  <a:spcPct val="0"/>
                </a:spcBef>
                <a:buClrTx/>
                <a:buSzTx/>
                <a:buFontTx/>
                <a:buNone/>
              </a:pPr>
              <a:t>18</a:t>
            </a:fld>
            <a:endParaRPr lang="en-US" altLang="zh-CN" sz="1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25603" name="Rectangle 3"/>
          <p:cNvSpPr>
            <a:spLocks noGrp="1" noRot="1" noChangeArrowheads="1"/>
          </p:cNvSpPr>
          <p:nvPr>
            <p:ph type="body" idx="1"/>
          </p:nvPr>
        </p:nvSpPr>
        <p:spPr>
          <a:xfrm>
            <a:off x="301625" y="476250"/>
            <a:ext cx="8540750" cy="5905500"/>
          </a:xfrm>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相似系数除常用来度量变量之间的相似性外有时也用来度量样品之间的相似性，同样，距离有时也用来度量变量之间的相似性。</a:t>
            </a: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由距离来构造相似系数总是可能的，如令</a:t>
            </a:r>
          </a:p>
          <a:p>
            <a:pPr eaLnBrk="1" hangingPunct="1">
              <a:lnSpc>
                <a:spcPct val="150000"/>
              </a:lnSpc>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None/>
            </a:pPr>
            <a:r>
              <a:rPr lang="zh-CN" altLang="en-US" sz="2800" dirty="0" smtClean="0">
                <a:solidFill>
                  <a:srgbClr val="000000"/>
                </a:solidFill>
                <a:latin typeface="Times New Roman" panose="02020603050405020304" pitchFamily="18" charset="0"/>
                <a:cs typeface="Times New Roman" panose="02020603050405020304" pitchFamily="18" charset="0"/>
              </a:rPr>
              <a:t>    这里</a:t>
            </a:r>
            <a:r>
              <a:rPr lang="en-US" altLang="zh-CN" sz="2800" i="1" dirty="0" err="1" smtClean="0">
                <a:solidFill>
                  <a:srgbClr val="000000"/>
                </a:solidFill>
                <a:latin typeface="Times New Roman" panose="02020603050405020304" pitchFamily="18" charset="0"/>
                <a:cs typeface="Times New Roman" panose="02020603050405020304" pitchFamily="18" charset="0"/>
              </a:rPr>
              <a:t>d</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ij</a:t>
            </a:r>
            <a:r>
              <a:rPr lang="zh-CN" altLang="en-US" sz="2800" dirty="0" smtClean="0">
                <a:solidFill>
                  <a:srgbClr val="000000"/>
                </a:solidFill>
                <a:latin typeface="Times New Roman" panose="02020603050405020304" pitchFamily="18" charset="0"/>
                <a:cs typeface="Times New Roman" panose="02020603050405020304" pitchFamily="18" charset="0"/>
              </a:rPr>
              <a:t>为第</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个样品与第</a:t>
            </a:r>
            <a:r>
              <a:rPr lang="en-US" altLang="zh-CN" sz="2800" i="1" dirty="0" smtClean="0">
                <a:solidFill>
                  <a:srgbClr val="000000"/>
                </a:solidFill>
                <a:latin typeface="Times New Roman" panose="02020603050405020304" pitchFamily="18" charset="0"/>
                <a:cs typeface="Times New Roman" panose="02020603050405020304" pitchFamily="18" charset="0"/>
              </a:rPr>
              <a:t>j</a:t>
            </a:r>
            <a:r>
              <a:rPr lang="zh-CN" altLang="en-US" sz="2800" dirty="0" smtClean="0">
                <a:solidFill>
                  <a:srgbClr val="000000"/>
                </a:solidFill>
                <a:latin typeface="Times New Roman" panose="02020603050405020304" pitchFamily="18" charset="0"/>
                <a:cs typeface="Times New Roman" panose="02020603050405020304" pitchFamily="18" charset="0"/>
              </a:rPr>
              <a:t>个样品的距离，</a:t>
            </a:r>
            <a:r>
              <a:rPr lang="en-US" altLang="zh-CN" sz="2800" i="1" dirty="0" err="1" smtClean="0">
                <a:solidFill>
                  <a:srgbClr val="000000"/>
                </a:solidFill>
                <a:latin typeface="Times New Roman" panose="02020603050405020304" pitchFamily="18" charset="0"/>
                <a:cs typeface="Times New Roman" panose="02020603050405020304" pitchFamily="18" charset="0"/>
              </a:rPr>
              <a:t>c</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ij</a:t>
            </a:r>
            <a:r>
              <a:rPr lang="zh-CN" altLang="en-US" sz="2800" dirty="0">
                <a:solidFill>
                  <a:srgbClr val="000000"/>
                </a:solidFill>
                <a:latin typeface="Times New Roman" panose="02020603050405020304" pitchFamily="18" charset="0"/>
                <a:cs typeface="Times New Roman" panose="02020603050405020304" pitchFamily="18" charset="0"/>
              </a:rPr>
              <a:t>可作为相似系数，用来度量样品之间的相关性</a:t>
            </a:r>
            <a:r>
              <a:rPr lang="zh-CN" altLang="en-US" sz="2800" dirty="0" smtClean="0">
                <a:solidFill>
                  <a:srgbClr val="000000"/>
                </a:solidFill>
                <a:latin typeface="Times New Roman" panose="02020603050405020304" pitchFamily="18" charset="0"/>
                <a:cs typeface="Times New Roman" panose="02020603050405020304" pitchFamily="18" charset="0"/>
              </a:rPr>
              <a:t>。 </a:t>
            </a: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距离必须满足定义距离的三个条件，所以不是总能由相似系数构造。</a:t>
            </a:r>
          </a:p>
        </p:txBody>
      </p:sp>
      <p:graphicFrame>
        <p:nvGraphicFramePr>
          <p:cNvPr id="25604" name="Object 4"/>
          <p:cNvGraphicFramePr>
            <a:graphicFrameLocks noChangeAspect="1"/>
          </p:cNvGraphicFramePr>
          <p:nvPr/>
        </p:nvGraphicFramePr>
        <p:xfrm>
          <a:off x="3851275" y="2276475"/>
          <a:ext cx="1422400" cy="914400"/>
        </p:xfrm>
        <a:graphic>
          <a:graphicData uri="http://schemas.openxmlformats.org/presentationml/2006/ole">
            <mc:AlternateContent xmlns:mc="http://schemas.openxmlformats.org/markup-compatibility/2006">
              <mc:Choice xmlns:v="urn:schemas-microsoft-com:vml" Requires="v">
                <p:oleObj spid="_x0000_s25787" name="Equation" r:id="rId3" imgW="1422400" imgH="914400" progId="Equation.DSMT4">
                  <p:embed/>
                </p:oleObj>
              </mc:Choice>
              <mc:Fallback>
                <p:oleObj name="Equation" r:id="rId3" imgW="1422400" imgH="914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2276475"/>
                        <a:ext cx="142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829C19-C4B4-459E-943E-FEF027B39DCF}" type="slidenum">
              <a:rPr lang="en-US" altLang="zh-CN" sz="1400"/>
              <a:pPr>
                <a:spcBef>
                  <a:spcPct val="0"/>
                </a:spcBef>
                <a:buClrTx/>
                <a:buSzTx/>
                <a:buFontTx/>
                <a:buNone/>
              </a:pPr>
              <a:t>19</a:t>
            </a:fld>
            <a:endParaRPr lang="en-US" altLang="zh-CN" sz="1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§6.1  </a:t>
            </a:r>
            <a:r>
              <a:rPr lang="zh-CN" altLang="en-US" sz="4000" smtClean="0">
                <a:latin typeface="Times New Roman" panose="02020603050405020304" pitchFamily="18" charset="0"/>
                <a:cs typeface="Times New Roman" panose="02020603050405020304" pitchFamily="18" charset="0"/>
              </a:rPr>
              <a:t>引言</a:t>
            </a:r>
          </a:p>
        </p:txBody>
      </p:sp>
      <p:sp>
        <p:nvSpPr>
          <p:cNvPr id="6147" name="Rectangle 3"/>
          <p:cNvSpPr>
            <a:spLocks noGrp="1" noRot="1" noChangeArrowheads="1"/>
          </p:cNvSpPr>
          <p:nvPr>
            <p:ph type="body" idx="1"/>
          </p:nvPr>
        </p:nvSpPr>
        <p:spPr/>
        <p:txBody>
          <a:bodyPr/>
          <a:lstStyle/>
          <a:p>
            <a:pPr eaLnBrk="1" hangingPunct="1"/>
            <a:r>
              <a:rPr lang="zh-CN" altLang="en-US" sz="2800" smtClean="0">
                <a:solidFill>
                  <a:srgbClr val="000000"/>
                </a:solidFill>
              </a:rPr>
              <a:t>聚类分析：将分类对象分成若干类，相似的归为同一类，不相似的归为不同的类。</a:t>
            </a:r>
          </a:p>
          <a:p>
            <a:pPr eaLnBrk="1" hangingPunct="1"/>
            <a:r>
              <a:rPr lang="zh-CN" altLang="zh-CN" sz="2800" smtClean="0">
                <a:solidFill>
                  <a:srgbClr val="000000"/>
                </a:solidFill>
              </a:rPr>
              <a:t>聚类分析</a:t>
            </a:r>
            <a:r>
              <a:rPr lang="zh-CN" altLang="en-US" sz="2800" smtClean="0">
                <a:solidFill>
                  <a:srgbClr val="000000"/>
                </a:solidFill>
              </a:rPr>
              <a:t>和</a:t>
            </a:r>
            <a:r>
              <a:rPr lang="zh-CN" altLang="zh-CN" sz="2800" smtClean="0">
                <a:solidFill>
                  <a:srgbClr val="000000"/>
                </a:solidFill>
              </a:rPr>
              <a:t>判别归类有着不同的分类目的，彼此之间既有区别又有联系。</a:t>
            </a:r>
            <a:endParaRPr lang="en-US" altLang="zh-CN" sz="2800" smtClean="0">
              <a:solidFill>
                <a:srgbClr val="000000"/>
              </a:solidFill>
            </a:endParaRPr>
          </a:p>
          <a:p>
            <a:pPr eaLnBrk="1" hangingPunct="1"/>
            <a:r>
              <a:rPr lang="zh-CN" altLang="en-US" sz="2800" smtClean="0">
                <a:solidFill>
                  <a:srgbClr val="000000"/>
                </a:solidFill>
              </a:rPr>
              <a:t>聚类分析分为</a:t>
            </a:r>
            <a:r>
              <a:rPr lang="en-US" altLang="zh-CN" sz="2800" smtClean="0">
                <a:solidFill>
                  <a:srgbClr val="000000"/>
                </a:solidFill>
              </a:rPr>
              <a:t>Q</a:t>
            </a:r>
            <a:r>
              <a:rPr lang="zh-CN" altLang="en-US" sz="2800" smtClean="0">
                <a:solidFill>
                  <a:srgbClr val="000000"/>
                </a:solidFill>
              </a:rPr>
              <a:t>型（分类对象为样品）和</a:t>
            </a:r>
            <a:r>
              <a:rPr lang="en-US" altLang="zh-CN" sz="2800" smtClean="0">
                <a:solidFill>
                  <a:srgbClr val="000000"/>
                </a:solidFill>
              </a:rPr>
              <a:t>R</a:t>
            </a:r>
            <a:r>
              <a:rPr lang="zh-CN" altLang="en-US" sz="2800" smtClean="0">
                <a:solidFill>
                  <a:srgbClr val="000000"/>
                </a:solidFill>
              </a:rPr>
              <a:t>型（分类对象为变量）两种。</a:t>
            </a:r>
          </a:p>
        </p:txBody>
      </p:sp>
      <p:sp>
        <p:nvSpPr>
          <p:cNvPr id="61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01341B8-A75E-476D-BB1A-23442BA33855}" type="slidenum">
              <a:rPr lang="en-US" altLang="zh-CN" sz="1400"/>
              <a:pPr>
                <a:spcBef>
                  <a:spcPct val="0"/>
                </a:spcBef>
                <a:buClrTx/>
                <a:buSzTx/>
                <a:buFontTx/>
                <a:buNone/>
              </a:pPr>
              <a:t>2</a:t>
            </a:fld>
            <a:endParaRPr lang="en-US" altLang="zh-CN" sz="14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§6.3  </a:t>
            </a:r>
            <a:r>
              <a:rPr lang="zh-CN" altLang="en-US" sz="4000" smtClean="0">
                <a:latin typeface="Times New Roman" panose="02020603050405020304" pitchFamily="18" charset="0"/>
                <a:cs typeface="Times New Roman" panose="02020603050405020304" pitchFamily="18" charset="0"/>
              </a:rPr>
              <a:t>系统聚类法</a:t>
            </a:r>
          </a:p>
        </p:txBody>
      </p:sp>
      <p:sp>
        <p:nvSpPr>
          <p:cNvPr id="47107" name="Rectangle 3"/>
          <p:cNvSpPr>
            <a:spLocks noGrp="1" noRot="1" noChangeArrowheads="1"/>
          </p:cNvSpPr>
          <p:nvPr>
            <p:ph type="body" idx="1"/>
          </p:nvPr>
        </p:nvSpPr>
        <p:spPr>
          <a:xfrm>
            <a:off x="301625" y="1773238"/>
            <a:ext cx="8540750" cy="4325937"/>
          </a:xfrm>
        </p:spPr>
        <p:txBody>
          <a:bodyPr/>
          <a:lstStyle/>
          <a:p>
            <a:pPr>
              <a:defRPr/>
            </a:pPr>
            <a:r>
              <a:rPr lang="zh-CN" altLang="zh-CN" sz="2800" dirty="0" smtClean="0">
                <a:solidFill>
                  <a:schemeClr val="accent6"/>
                </a:solidFill>
                <a:latin typeface="Times New Roman" pitchFamily="18" charset="0"/>
                <a:cs typeface="Times New Roman" pitchFamily="18" charset="0"/>
              </a:rPr>
              <a:t>系统聚类法</a:t>
            </a:r>
            <a:r>
              <a:rPr lang="zh-CN" altLang="zh-CN" sz="2800" dirty="0" smtClean="0">
                <a:solidFill>
                  <a:srgbClr val="000000"/>
                </a:solidFill>
                <a:latin typeface="Times New Roman" pitchFamily="18" charset="0"/>
                <a:cs typeface="Times New Roman" pitchFamily="18" charset="0"/>
              </a:rPr>
              <a:t>（或</a:t>
            </a:r>
            <a:r>
              <a:rPr lang="zh-CN" altLang="zh-CN" sz="2800" dirty="0" smtClean="0">
                <a:solidFill>
                  <a:schemeClr val="accent6"/>
                </a:solidFill>
                <a:latin typeface="Times New Roman" pitchFamily="18" charset="0"/>
                <a:cs typeface="Times New Roman" pitchFamily="18" charset="0"/>
              </a:rPr>
              <a:t>层次聚类法</a:t>
            </a:r>
            <a:r>
              <a:rPr lang="zh-CN" altLang="zh-CN" sz="2800" dirty="0" smtClean="0">
                <a:solidFill>
                  <a:srgbClr val="000000"/>
                </a:solidFill>
                <a:latin typeface="Times New Roman" pitchFamily="18" charset="0"/>
                <a:cs typeface="Times New Roman" pitchFamily="18" charset="0"/>
              </a:rPr>
              <a:t>）是通过一系列相继的合并或相继的分割来进行的，分为聚集的和分割的两种，适用于样品数目</a:t>
            </a:r>
            <a:r>
              <a:rPr lang="en-US" altLang="zh-CN" sz="2800" i="1" dirty="0" smtClean="0">
                <a:solidFill>
                  <a:srgbClr val="000000"/>
                </a:solidFill>
                <a:latin typeface="Times New Roman" pitchFamily="18" charset="0"/>
                <a:cs typeface="Times New Roman" pitchFamily="18" charset="0"/>
              </a:rPr>
              <a:t>n</a:t>
            </a:r>
            <a:r>
              <a:rPr lang="zh-CN" altLang="zh-CN" sz="2800" smtClean="0">
                <a:solidFill>
                  <a:srgbClr val="000000"/>
                </a:solidFill>
                <a:latin typeface="Times New Roman" pitchFamily="18" charset="0"/>
                <a:cs typeface="Times New Roman" pitchFamily="18" charset="0"/>
              </a:rPr>
              <a:t>不</a:t>
            </a:r>
            <a:r>
              <a:rPr lang="zh-CN" altLang="en-US" sz="2800" smtClean="0">
                <a:solidFill>
                  <a:srgbClr val="000000"/>
                </a:solidFill>
                <a:latin typeface="Times New Roman" pitchFamily="18" charset="0"/>
                <a:cs typeface="Times New Roman" pitchFamily="18" charset="0"/>
              </a:rPr>
              <a:t>是非常</a:t>
            </a:r>
            <a:r>
              <a:rPr lang="zh-CN" altLang="zh-CN" sz="2800" smtClean="0">
                <a:solidFill>
                  <a:srgbClr val="000000"/>
                </a:solidFill>
                <a:latin typeface="Times New Roman" pitchFamily="18" charset="0"/>
                <a:cs typeface="Times New Roman" pitchFamily="18" charset="0"/>
              </a:rPr>
              <a:t>大</a:t>
            </a:r>
            <a:r>
              <a:rPr lang="zh-CN" altLang="zh-CN" sz="2800" dirty="0" smtClean="0">
                <a:solidFill>
                  <a:srgbClr val="000000"/>
                </a:solidFill>
                <a:latin typeface="Times New Roman" pitchFamily="18" charset="0"/>
                <a:cs typeface="Times New Roman" pitchFamily="18" charset="0"/>
              </a:rPr>
              <a:t>的情形。</a:t>
            </a:r>
            <a:endParaRPr lang="en-US" altLang="zh-CN" sz="2800" dirty="0" smtClean="0">
              <a:solidFill>
                <a:srgbClr val="000000"/>
              </a:solidFill>
              <a:latin typeface="Times New Roman" pitchFamily="18" charset="0"/>
              <a:cs typeface="Times New Roman" pitchFamily="18" charset="0"/>
            </a:endParaRPr>
          </a:p>
          <a:p>
            <a:pPr>
              <a:defRPr/>
            </a:pPr>
            <a:r>
              <a:rPr lang="zh-CN" altLang="zh-CN" sz="2800" dirty="0" smtClean="0">
                <a:solidFill>
                  <a:schemeClr val="accent6"/>
                </a:solidFill>
                <a:latin typeface="Times New Roman" pitchFamily="18" charset="0"/>
                <a:cs typeface="Times New Roman" pitchFamily="18" charset="0"/>
              </a:rPr>
              <a:t>聚集系统法</a:t>
            </a:r>
            <a:r>
              <a:rPr lang="zh-CN" altLang="zh-CN" sz="2800" dirty="0" smtClean="0">
                <a:solidFill>
                  <a:srgbClr val="000000"/>
                </a:solidFill>
                <a:latin typeface="Times New Roman" pitchFamily="18" charset="0"/>
                <a:cs typeface="Times New Roman" pitchFamily="18" charset="0"/>
              </a:rPr>
              <a:t>的基本思想是：开始时将</a:t>
            </a:r>
            <a:r>
              <a:rPr lang="en-US" altLang="zh-CN" sz="2800" i="1" dirty="0" smtClean="0">
                <a:solidFill>
                  <a:srgbClr val="000000"/>
                </a:solidFill>
                <a:latin typeface="Times New Roman" pitchFamily="18" charset="0"/>
                <a:cs typeface="Times New Roman" pitchFamily="18" charset="0"/>
              </a:rPr>
              <a:t>n</a:t>
            </a:r>
            <a:r>
              <a:rPr lang="zh-CN" altLang="zh-CN" sz="2800" dirty="0" smtClean="0">
                <a:solidFill>
                  <a:srgbClr val="000000"/>
                </a:solidFill>
                <a:latin typeface="Times New Roman" pitchFamily="18" charset="0"/>
                <a:cs typeface="Times New Roman" pitchFamily="18" charset="0"/>
              </a:rPr>
              <a:t>个样品各自作为一类，并规定样品之间的距离和类与类之间的距离，然后将距离最近的两类合并成一个新类，计算新类与其他类的距离；重复进行两个最近类的合并，每次减少一类，直至所有的样品合并为一类。</a:t>
            </a:r>
          </a:p>
        </p:txBody>
      </p:sp>
      <p:sp>
        <p:nvSpPr>
          <p:cNvPr id="266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5650C0C-BB15-46E9-BF52-A9EA9B0389B5}" type="slidenum">
              <a:rPr lang="en-US" altLang="zh-CN" sz="1400"/>
              <a:pPr>
                <a:spcBef>
                  <a:spcPct val="0"/>
                </a:spcBef>
                <a:buClrTx/>
                <a:buSzTx/>
                <a:buFontTx/>
                <a:buNone/>
              </a:pPr>
              <a:t>20</a:t>
            </a:fld>
            <a:endParaRPr lang="en-US" altLang="zh-CN" sz="1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r>
              <a:rPr lang="zh-CN" altLang="en-US" sz="4000" smtClean="0"/>
              <a:t>一开始每个样品各自作为一类</a:t>
            </a:r>
          </a:p>
        </p:txBody>
      </p:sp>
      <p:sp>
        <p:nvSpPr>
          <p:cNvPr id="28675" name="Rectangle 3"/>
          <p:cNvSpPr>
            <a:spLocks noGrp="1" noRot="1" noChangeArrowheads="1"/>
          </p:cNvSpPr>
          <p:nvPr>
            <p:ph type="body" idx="1"/>
          </p:nvPr>
        </p:nvSpPr>
        <p:spPr/>
        <p:txBody>
          <a:bodyPr/>
          <a:lstStyle/>
          <a:p>
            <a:pPr eaLnBrk="1" hangingPunct="1"/>
            <a:endParaRPr lang="zh-CN" altLang="zh-CN" smtClean="0"/>
          </a:p>
        </p:txBody>
      </p:sp>
      <p:pic>
        <p:nvPicPr>
          <p:cNvPr id="28676" name="Picture 4" descr="系统聚类法-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916113"/>
            <a:ext cx="568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C21304E-F77B-4C2B-9EAC-8ADCA9A8CF5C}" type="slidenum">
              <a:rPr lang="en-US" altLang="zh-CN" sz="1400"/>
              <a:pPr>
                <a:spcBef>
                  <a:spcPct val="0"/>
                </a:spcBef>
                <a:buClrTx/>
                <a:buSzTx/>
                <a:buFontTx/>
                <a:buNone/>
              </a:pPr>
              <a:t>21</a:t>
            </a:fld>
            <a:endParaRPr lang="en-US" altLang="zh-CN" sz="1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301625" y="609600"/>
            <a:ext cx="8540750" cy="45719"/>
          </a:xfrm>
        </p:spPr>
        <p:txBody>
          <a:bodyPr/>
          <a:lstStyle/>
          <a:p>
            <a:endParaRPr lang="zh-CN" altLang="en-US" dirty="0" smtClean="0"/>
          </a:p>
        </p:txBody>
      </p:sp>
      <p:sp>
        <p:nvSpPr>
          <p:cNvPr id="3" name="内容占位符 2"/>
          <p:cNvSpPr>
            <a:spLocks noGrp="1"/>
          </p:cNvSpPr>
          <p:nvPr>
            <p:ph idx="1"/>
          </p:nvPr>
        </p:nvSpPr>
        <p:spPr>
          <a:xfrm>
            <a:off x="301625" y="692696"/>
            <a:ext cx="8540750" cy="5406479"/>
          </a:xfrm>
        </p:spPr>
        <p:txBody>
          <a:bodyPr/>
          <a:lstStyle/>
          <a:p>
            <a:pPr>
              <a:defRPr/>
            </a:pPr>
            <a:r>
              <a:rPr lang="zh-CN" altLang="zh-CN" sz="2800" dirty="0" smtClean="0">
                <a:solidFill>
                  <a:schemeClr val="accent6"/>
                </a:solidFill>
                <a:latin typeface="Times New Roman" pitchFamily="18" charset="0"/>
                <a:cs typeface="Times New Roman" pitchFamily="18" charset="0"/>
              </a:rPr>
              <a:t>分割系统法</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聚类步骤与聚集系统法正相反。由</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个样品组成一类开始，按某种最优准则将它分割成两个尽可能远离的子类，再用同样准则将每一子类进一步地分割成两类，从中选一个分割最优的子类，这样类数将由两类增加到三类。如此下去，直至所有</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个样品各自为一类或采用某种停止规则</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800" dirty="0" smtClean="0">
                <a:solidFill>
                  <a:srgbClr val="000000"/>
                </a:solidFill>
                <a:latin typeface="Times New Roman" panose="02020603050405020304" pitchFamily="18" charset="0"/>
                <a:cs typeface="Times New Roman" panose="02020603050405020304" pitchFamily="18" charset="0"/>
              </a:rPr>
              <a:t>聚集系统法最为常用，本节集中介绍其中常用的八种方法，所有这些聚类方法的区别在于类与类之间距离的定义不同。</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276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05F7974-2B23-4A87-A6B7-AEBB8A68943C}" type="slidenum">
              <a:rPr lang="en-US" altLang="zh-CN" sz="1400"/>
              <a:pPr>
                <a:spcBef>
                  <a:spcPct val="0"/>
                </a:spcBef>
                <a:buClrTx/>
                <a:buSzTx/>
                <a:buFontTx/>
                <a:buNone/>
              </a:pPr>
              <a:t>22</a:t>
            </a:fld>
            <a:endParaRPr lang="en-US" altLang="zh-CN" sz="1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301625" y="609600"/>
            <a:ext cx="8540750" cy="731168"/>
          </a:xfrm>
        </p:spPr>
        <p:txBody>
          <a:bodyPr/>
          <a:lstStyle/>
          <a:p>
            <a:pPr eaLnBrk="1" hangingPunct="1"/>
            <a:r>
              <a:rPr lang="en-US" altLang="zh-CN" sz="4000" dirty="0" smtClean="0">
                <a:latin typeface="Times New Roman" panose="02020603050405020304" pitchFamily="18" charset="0"/>
                <a:cs typeface="Times New Roman" panose="02020603050405020304" pitchFamily="18" charset="0"/>
              </a:rPr>
              <a:t>§6.3  </a:t>
            </a:r>
            <a:r>
              <a:rPr lang="zh-CN" altLang="en-US" sz="4000" dirty="0" smtClean="0">
                <a:latin typeface="Times New Roman" panose="02020603050405020304" pitchFamily="18" charset="0"/>
                <a:cs typeface="Times New Roman" panose="02020603050405020304" pitchFamily="18" charset="0"/>
              </a:rPr>
              <a:t>系统聚类法</a:t>
            </a:r>
          </a:p>
        </p:txBody>
      </p:sp>
      <p:sp>
        <p:nvSpPr>
          <p:cNvPr id="29699" name="Rectangle 3"/>
          <p:cNvSpPr>
            <a:spLocks noGrp="1" noRot="1" noChangeArrowheads="1"/>
          </p:cNvSpPr>
          <p:nvPr>
            <p:ph type="body" idx="1"/>
          </p:nvPr>
        </p:nvSpPr>
        <p:spPr>
          <a:xfrm>
            <a:off x="301625" y="1484784"/>
            <a:ext cx="8540750" cy="4614391"/>
          </a:xfrm>
        </p:spPr>
        <p:txBody>
          <a:bodyPr/>
          <a:lstStyle/>
          <a:p>
            <a:pPr eaLnBrk="1" hangingPunct="1"/>
            <a:r>
              <a:rPr lang="zh-CN" altLang="en-US" sz="2400" dirty="0" smtClean="0">
                <a:solidFill>
                  <a:srgbClr val="000000"/>
                </a:solidFill>
              </a:rPr>
              <a:t>一、最</a:t>
            </a:r>
            <a:r>
              <a:rPr lang="zh-CN" altLang="en-US" sz="2400" dirty="0">
                <a:solidFill>
                  <a:srgbClr val="000000"/>
                </a:solidFill>
              </a:rPr>
              <a:t>短距离法 </a:t>
            </a:r>
          </a:p>
          <a:p>
            <a:pPr eaLnBrk="1" hangingPunct="1"/>
            <a:r>
              <a:rPr lang="zh-CN" altLang="en-US" sz="2400" dirty="0" smtClean="0">
                <a:solidFill>
                  <a:srgbClr val="000000"/>
                </a:solidFill>
              </a:rPr>
              <a:t>二、最</a:t>
            </a:r>
            <a:r>
              <a:rPr lang="zh-CN" altLang="en-US" sz="2400" dirty="0">
                <a:solidFill>
                  <a:srgbClr val="000000"/>
                </a:solidFill>
              </a:rPr>
              <a:t>长距离法</a:t>
            </a:r>
          </a:p>
          <a:p>
            <a:pPr eaLnBrk="1" hangingPunct="1"/>
            <a:r>
              <a:rPr lang="zh-CN" altLang="en-US" sz="2400" dirty="0" smtClean="0">
                <a:solidFill>
                  <a:srgbClr val="000000"/>
                </a:solidFill>
              </a:rPr>
              <a:t>三、类</a:t>
            </a:r>
            <a:r>
              <a:rPr lang="zh-CN" altLang="en-US" sz="2400" dirty="0">
                <a:solidFill>
                  <a:srgbClr val="000000"/>
                </a:solidFill>
              </a:rPr>
              <a:t>平均法</a:t>
            </a:r>
          </a:p>
          <a:p>
            <a:pPr eaLnBrk="1" hangingPunct="1"/>
            <a:r>
              <a:rPr lang="zh-CN" altLang="en-US" sz="2400" dirty="0" smtClean="0">
                <a:solidFill>
                  <a:srgbClr val="000000"/>
                </a:solidFill>
              </a:rPr>
              <a:t>四、重心</a:t>
            </a:r>
            <a:r>
              <a:rPr lang="zh-CN" altLang="en-US" sz="2400" dirty="0">
                <a:solidFill>
                  <a:srgbClr val="000000"/>
                </a:solidFill>
              </a:rPr>
              <a:t>法</a:t>
            </a:r>
          </a:p>
          <a:p>
            <a:pPr eaLnBrk="1" hangingPunct="1"/>
            <a:r>
              <a:rPr lang="zh-CN" altLang="en-US" sz="2400" dirty="0" smtClean="0">
                <a:solidFill>
                  <a:srgbClr val="000000"/>
                </a:solidFill>
              </a:rPr>
              <a:t>六、离差平方和</a:t>
            </a:r>
            <a:r>
              <a:rPr lang="zh-CN" altLang="en-US" sz="2400" dirty="0">
                <a:solidFill>
                  <a:srgbClr val="000000"/>
                </a:solidFill>
              </a:rPr>
              <a:t>法（</a:t>
            </a:r>
            <a:r>
              <a:rPr lang="en-US" altLang="zh-CN" sz="2400" dirty="0">
                <a:solidFill>
                  <a:srgbClr val="000000"/>
                </a:solidFill>
              </a:rPr>
              <a:t>Ward</a:t>
            </a:r>
            <a:r>
              <a:rPr lang="zh-CN" altLang="en-US" sz="2400" dirty="0">
                <a:solidFill>
                  <a:srgbClr val="000000"/>
                </a:solidFill>
              </a:rPr>
              <a:t>方法</a:t>
            </a:r>
            <a:r>
              <a:rPr lang="zh-CN" altLang="en-US" sz="2400" dirty="0" smtClean="0">
                <a:solidFill>
                  <a:srgbClr val="000000"/>
                </a:solidFill>
              </a:rPr>
              <a:t>）</a:t>
            </a:r>
            <a:endParaRPr lang="en-US" altLang="zh-CN" sz="2400" dirty="0" smtClean="0">
              <a:solidFill>
                <a:srgbClr val="000000"/>
              </a:solidFill>
            </a:endParaRPr>
          </a:p>
          <a:p>
            <a:pPr eaLnBrk="1" hangingPunct="1"/>
            <a:r>
              <a:rPr lang="zh-CN" altLang="en-US" sz="2400" dirty="0" smtClean="0">
                <a:solidFill>
                  <a:srgbClr val="000000"/>
                </a:solidFill>
              </a:rPr>
              <a:t>九</a:t>
            </a:r>
            <a:r>
              <a:rPr lang="zh-CN" altLang="en-US" sz="2400" dirty="0">
                <a:solidFill>
                  <a:srgbClr val="000000"/>
                </a:solidFill>
              </a:rPr>
              <a:t>、使用图形作聚类及对效果的</a:t>
            </a:r>
            <a:r>
              <a:rPr lang="zh-CN" altLang="en-US" sz="2400" dirty="0" smtClean="0">
                <a:solidFill>
                  <a:srgbClr val="000000"/>
                </a:solidFill>
              </a:rPr>
              <a:t>评估</a:t>
            </a:r>
            <a:endParaRPr lang="en-US" altLang="zh-CN" sz="2400" dirty="0" smtClean="0">
              <a:solidFill>
                <a:srgbClr val="000000"/>
              </a:solidFill>
            </a:endParaRPr>
          </a:p>
          <a:p>
            <a:pPr eaLnBrk="1" hangingPunct="1"/>
            <a:r>
              <a:rPr lang="zh-CN" altLang="en-US" sz="2400" dirty="0" smtClean="0">
                <a:solidFill>
                  <a:srgbClr val="000000"/>
                </a:solidFill>
              </a:rPr>
              <a:t>十、对</a:t>
            </a:r>
            <a:r>
              <a:rPr lang="zh-CN" altLang="en-US" sz="2400" dirty="0">
                <a:solidFill>
                  <a:srgbClr val="000000"/>
                </a:solidFill>
              </a:rPr>
              <a:t>变量的聚类</a:t>
            </a:r>
            <a:endParaRPr lang="zh-CN" altLang="en-US" sz="2400" dirty="0" smtClean="0">
              <a:solidFill>
                <a:srgbClr val="000000"/>
              </a:solidFill>
            </a:endParaRPr>
          </a:p>
          <a:p>
            <a:pPr eaLnBrk="1" hangingPunct="1"/>
            <a:r>
              <a:rPr lang="zh-CN" altLang="en-US" sz="2400" dirty="0" smtClean="0">
                <a:solidFill>
                  <a:srgbClr val="000000"/>
                </a:solidFill>
              </a:rPr>
              <a:t>十一、类的个数</a:t>
            </a:r>
          </a:p>
        </p:txBody>
      </p:sp>
      <p:sp>
        <p:nvSpPr>
          <p:cNvPr id="297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989A6C8-AF6F-4176-B5E3-7A234346A646}" type="slidenum">
              <a:rPr lang="en-US" altLang="zh-CN" sz="1400"/>
              <a:pPr>
                <a:spcBef>
                  <a:spcPct val="0"/>
                </a:spcBef>
                <a:buClrTx/>
                <a:buSzTx/>
                <a:buFontTx/>
                <a:buNone/>
              </a:pPr>
              <a:t>23</a:t>
            </a:fld>
            <a:endParaRPr lang="en-US" altLang="zh-CN" sz="1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eaLnBrk="1" hangingPunct="1"/>
            <a:r>
              <a:rPr lang="zh-CN" altLang="en-US" sz="4000" dirty="0" smtClean="0"/>
              <a:t>一、最短距离法</a:t>
            </a:r>
          </a:p>
        </p:txBody>
      </p:sp>
      <p:sp>
        <p:nvSpPr>
          <p:cNvPr id="30723" name="Rectangle 3"/>
          <p:cNvSpPr>
            <a:spLocks noGrp="1" noRot="1" noChangeArrowheads="1"/>
          </p:cNvSpPr>
          <p:nvPr>
            <p:ph type="body" idx="1"/>
          </p:nvPr>
        </p:nvSpPr>
        <p:spPr/>
        <p:txBody>
          <a:bodyPr/>
          <a:lstStyle/>
          <a:p>
            <a:pPr eaLnBrk="1" hangingPunct="1"/>
            <a:r>
              <a:rPr lang="zh-CN" altLang="en-US" sz="2800" smtClean="0">
                <a:solidFill>
                  <a:srgbClr val="000000"/>
                </a:solidFill>
              </a:rPr>
              <a:t>定义类与类之间的距离为两类最近样品间的距离，即</a:t>
            </a:r>
          </a:p>
          <a:p>
            <a:pPr eaLnBrk="1" hangingPunct="1"/>
            <a:endParaRPr lang="en-US" altLang="zh-CN" sz="2800" smtClean="0">
              <a:solidFill>
                <a:srgbClr val="000000"/>
              </a:solidFill>
            </a:endParaRPr>
          </a:p>
        </p:txBody>
      </p:sp>
      <p:graphicFrame>
        <p:nvGraphicFramePr>
          <p:cNvPr id="30724" name="Object 4"/>
          <p:cNvGraphicFramePr>
            <a:graphicFrameLocks noChangeAspect="1"/>
          </p:cNvGraphicFramePr>
          <p:nvPr>
            <p:extLst/>
          </p:nvPr>
        </p:nvGraphicFramePr>
        <p:xfrm>
          <a:off x="3419475" y="2924944"/>
          <a:ext cx="2159000" cy="546100"/>
        </p:xfrm>
        <a:graphic>
          <a:graphicData uri="http://schemas.openxmlformats.org/presentationml/2006/ole">
            <mc:AlternateContent xmlns:mc="http://schemas.openxmlformats.org/markup-compatibility/2006">
              <mc:Choice xmlns:v="urn:schemas-microsoft-com:vml" Requires="v">
                <p:oleObj spid="_x0000_s88071" name="Equation" r:id="rId3" imgW="2159000" imgH="546100" progId="Equation.DSMT4">
                  <p:embed/>
                </p:oleObj>
              </mc:Choice>
              <mc:Fallback>
                <p:oleObj name="Equation" r:id="rId3" imgW="2159000" imgH="546100" progId="Equation.DSMT4">
                  <p:embed/>
                  <p:pic>
                    <p:nvPicPr>
                      <p:cNvPr id="307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2924944"/>
                        <a:ext cx="21590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2F66224-F178-4997-9229-4019E7E82CCD}" type="slidenum">
              <a:rPr lang="en-US" altLang="zh-CN" sz="1400"/>
              <a:pPr>
                <a:spcBef>
                  <a:spcPct val="0"/>
                </a:spcBef>
                <a:buClrTx/>
                <a:buSzTx/>
                <a:buFontTx/>
                <a:buNone/>
              </a:pPr>
              <a:t>24</a:t>
            </a:fld>
            <a:endParaRPr lang="en-US" altLang="zh-CN" sz="1400"/>
          </a:p>
        </p:txBody>
      </p:sp>
      <p:sp>
        <p:nvSpPr>
          <p:cNvPr id="7" name="矩形 6"/>
          <p:cNvSpPr/>
          <p:nvPr/>
        </p:nvSpPr>
        <p:spPr>
          <a:xfrm>
            <a:off x="2729730" y="5837202"/>
            <a:ext cx="3714478" cy="400110"/>
          </a:xfrm>
          <a:prstGeom prst="rect">
            <a:avLst/>
          </a:prstGeom>
        </p:spPr>
        <p:txBody>
          <a:bodyPr wrap="none">
            <a:spAutoFit/>
          </a:body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6.3.1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最短距离法：</a:t>
            </a:r>
            <a:r>
              <a:rPr lang="en-US" altLang="zh-CN" sz="2000" b="1" i="1"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i="1" baseline="-250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KL</a:t>
            </a:r>
            <a:r>
              <a:rPr lang="en-US" altLang="zh-CN" sz="2000" b="1"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a:t>
            </a:r>
            <a:r>
              <a:rPr lang="en-US" altLang="zh-CN" sz="2000" b="1" i="1"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baseline="-250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23</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1493362" y="3704639"/>
            <a:ext cx="6168579" cy="1994426"/>
          </a:xfrm>
          <a:prstGeom prst="rect">
            <a:avLst/>
          </a:prstGeom>
        </p:spPr>
      </p:pic>
    </p:spTree>
    <p:extLst>
      <p:ext uri="{BB962C8B-B14F-4D97-AF65-F5344CB8AC3E}">
        <p14:creationId xmlns:p14="http://schemas.microsoft.com/office/powerpoint/2010/main" val="7852509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301625" y="609600"/>
            <a:ext cx="8540750" cy="1163638"/>
          </a:xfrm>
        </p:spPr>
        <p:txBody>
          <a:bodyPr/>
          <a:lstStyle/>
          <a:p>
            <a:pPr eaLnBrk="1" hangingPunct="1"/>
            <a:r>
              <a:rPr lang="zh-CN" altLang="en-US" sz="4000" smtClean="0"/>
              <a:t>最短距离法的聚类步骤</a:t>
            </a:r>
          </a:p>
        </p:txBody>
      </p:sp>
      <p:sp>
        <p:nvSpPr>
          <p:cNvPr id="11268" name="Rectangle 3"/>
          <p:cNvSpPr>
            <a:spLocks noGrp="1" noRot="1" noChangeArrowheads="1"/>
          </p:cNvSpPr>
          <p:nvPr>
            <p:ph type="body" idx="1"/>
          </p:nvPr>
        </p:nvSpPr>
        <p:spPr>
          <a:xfrm>
            <a:off x="301625" y="1916113"/>
            <a:ext cx="8540750" cy="4441825"/>
          </a:xfrm>
        </p:spPr>
        <p:txBody>
          <a:bodyPr/>
          <a:lstStyle/>
          <a:p>
            <a:pPr eaLnBrk="1" hangingPunct="1">
              <a:defRPr/>
            </a:pPr>
            <a:r>
              <a:rPr lang="en-US" altLang="zh-CN" sz="2800" dirty="0" smtClean="0">
                <a:solidFill>
                  <a:schemeClr val="accent6"/>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规定样品之间的距离，计算</a:t>
            </a:r>
            <a:r>
              <a:rPr lang="en-US" altLang="zh-CN" sz="2800" i="1" dirty="0" smtClean="0">
                <a:solidFill>
                  <a:srgbClr val="000000"/>
                </a:solidFill>
                <a:latin typeface="Times New Roman" pitchFamily="18" charset="0"/>
                <a:cs typeface="Times New Roman" pitchFamily="18" charset="0"/>
              </a:rPr>
              <a:t>n</a:t>
            </a:r>
            <a:r>
              <a:rPr lang="zh-CN" altLang="en-US" sz="2800" dirty="0" smtClean="0">
                <a:solidFill>
                  <a:srgbClr val="000000"/>
                </a:solidFill>
                <a:latin typeface="Times New Roman" pitchFamily="18" charset="0"/>
                <a:cs typeface="Times New Roman" pitchFamily="18" charset="0"/>
              </a:rPr>
              <a:t>个样品的距离矩阵</a:t>
            </a:r>
            <a:r>
              <a:rPr lang="en-US" altLang="zh-CN" sz="2800" b="1"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(0)</a:t>
            </a:r>
            <a:r>
              <a:rPr lang="zh-CN" altLang="en-US" sz="2800" dirty="0" smtClean="0">
                <a:solidFill>
                  <a:srgbClr val="000000"/>
                </a:solidFill>
                <a:latin typeface="Times New Roman" pitchFamily="18" charset="0"/>
                <a:cs typeface="Times New Roman" pitchFamily="18" charset="0"/>
              </a:rPr>
              <a:t>，它是一个对称矩阵。</a:t>
            </a:r>
          </a:p>
          <a:p>
            <a:pPr eaLnBrk="1" hangingPunct="1">
              <a:defRPr/>
            </a:pPr>
            <a:r>
              <a:rPr lang="en-US" altLang="zh-CN" sz="2800" dirty="0" smtClean="0">
                <a:solidFill>
                  <a:schemeClr val="accent6"/>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选择</a:t>
            </a:r>
            <a:r>
              <a:rPr lang="en-US" altLang="zh-CN" sz="2800" b="1"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(0)</a:t>
            </a:r>
            <a:r>
              <a:rPr lang="zh-CN" altLang="en-US" sz="2800" dirty="0" smtClean="0">
                <a:solidFill>
                  <a:srgbClr val="000000"/>
                </a:solidFill>
                <a:latin typeface="Times New Roman" pitchFamily="18" charset="0"/>
                <a:cs typeface="Times New Roman" pitchFamily="18" charset="0"/>
              </a:rPr>
              <a:t>中的最小元素，设为</a:t>
            </a:r>
            <a:r>
              <a:rPr lang="en-US" altLang="zh-CN" sz="2800" i="1" dirty="0" smtClean="0">
                <a:solidFill>
                  <a:srgbClr val="000000"/>
                </a:solidFill>
                <a:latin typeface="Times New Roman" pitchFamily="18" charset="0"/>
                <a:cs typeface="Times New Roman" pitchFamily="18" charset="0"/>
              </a:rPr>
              <a:t>D</a:t>
            </a:r>
            <a:r>
              <a:rPr lang="en-US" altLang="zh-CN" sz="2800" i="1" baseline="-25000" dirty="0" smtClean="0">
                <a:solidFill>
                  <a:srgbClr val="000000"/>
                </a:solidFill>
                <a:latin typeface="Times New Roman" pitchFamily="18" charset="0"/>
                <a:cs typeface="Times New Roman" pitchFamily="18" charset="0"/>
              </a:rPr>
              <a:t>KL</a:t>
            </a:r>
            <a:r>
              <a:rPr lang="zh-CN" altLang="en-US" sz="2800" dirty="0" smtClean="0">
                <a:solidFill>
                  <a:srgbClr val="000000"/>
                </a:solidFill>
                <a:latin typeface="Times New Roman" pitchFamily="18" charset="0"/>
                <a:cs typeface="Times New Roman" pitchFamily="18" charset="0"/>
              </a:rPr>
              <a:t>，则将</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K</a:t>
            </a:r>
            <a:r>
              <a:rPr lang="zh-CN" altLang="en-US" sz="2800" dirty="0" smtClean="0">
                <a:solidFill>
                  <a:srgbClr val="000000"/>
                </a:solidFill>
                <a:latin typeface="Times New Roman" pitchFamily="18" charset="0"/>
                <a:cs typeface="Times New Roman" pitchFamily="18" charset="0"/>
              </a:rPr>
              <a:t>和</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L</a:t>
            </a:r>
            <a:r>
              <a:rPr lang="zh-CN" altLang="en-US" sz="2800" dirty="0" smtClean="0">
                <a:solidFill>
                  <a:srgbClr val="000000"/>
                </a:solidFill>
                <a:latin typeface="Times New Roman" pitchFamily="18" charset="0"/>
                <a:cs typeface="Times New Roman" pitchFamily="18" charset="0"/>
              </a:rPr>
              <a:t>合并成一个新类，记为</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M</a:t>
            </a:r>
            <a:r>
              <a:rPr lang="zh-CN" altLang="en-US" sz="2800" dirty="0" smtClean="0">
                <a:solidFill>
                  <a:srgbClr val="000000"/>
                </a:solidFill>
                <a:latin typeface="Times New Roman" pitchFamily="18" charset="0"/>
                <a:cs typeface="Times New Roman" pitchFamily="18" charset="0"/>
              </a:rPr>
              <a:t>，即</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M</a:t>
            </a:r>
            <a:r>
              <a:rPr lang="en-US" altLang="zh-CN" sz="2800" dirty="0" smtClean="0">
                <a:solidFill>
                  <a:srgbClr val="000000"/>
                </a:solidFill>
                <a:latin typeface="Times New Roman" pitchFamily="18" charset="0"/>
                <a:cs typeface="Times New Roman" pitchFamily="18" charset="0"/>
              </a:rPr>
              <a:t>=</a:t>
            </a:r>
            <a:r>
              <a:rPr lang="en-US" altLang="zh-CN" sz="2800" i="1" baseline="-250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K</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L</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                     </a:t>
            </a:r>
            <a:endParaRPr lang="zh-CN" altLang="en-US" sz="2800" dirty="0" smtClean="0">
              <a:solidFill>
                <a:srgbClr val="000000"/>
              </a:solidFill>
              <a:latin typeface="Times New Roman" pitchFamily="18" charset="0"/>
              <a:cs typeface="Times New Roman" pitchFamily="18" charset="0"/>
            </a:endParaRPr>
          </a:p>
          <a:p>
            <a:pPr eaLnBrk="1" hangingPunct="1">
              <a:defRPr/>
            </a:pPr>
            <a:r>
              <a:rPr lang="en-US" altLang="zh-CN" sz="2800" dirty="0" smtClean="0">
                <a:solidFill>
                  <a:schemeClr val="accent6"/>
                </a:solidFill>
                <a:latin typeface="Times New Roman" pitchFamily="18" charset="0"/>
                <a:cs typeface="Times New Roman" pitchFamily="18" charset="0"/>
              </a:rPr>
              <a:t>(3)</a:t>
            </a:r>
            <a:r>
              <a:rPr lang="zh-CN" altLang="en-US" sz="2800" dirty="0" smtClean="0">
                <a:solidFill>
                  <a:srgbClr val="000000"/>
                </a:solidFill>
                <a:latin typeface="Times New Roman" pitchFamily="18" charset="0"/>
                <a:cs typeface="Times New Roman" pitchFamily="18" charset="0"/>
              </a:rPr>
              <a:t>计算新类</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M</a:t>
            </a:r>
            <a:r>
              <a:rPr lang="zh-CN" altLang="en-US" sz="2800" dirty="0" smtClean="0">
                <a:solidFill>
                  <a:srgbClr val="000000"/>
                </a:solidFill>
                <a:latin typeface="Times New Roman" pitchFamily="18" charset="0"/>
                <a:cs typeface="Times New Roman" pitchFamily="18" charset="0"/>
              </a:rPr>
              <a:t>与任一类</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J</a:t>
            </a:r>
            <a:r>
              <a:rPr lang="zh-CN" altLang="en-US" sz="2800" dirty="0" smtClean="0">
                <a:solidFill>
                  <a:srgbClr val="000000"/>
                </a:solidFill>
                <a:latin typeface="Times New Roman" pitchFamily="18" charset="0"/>
                <a:cs typeface="Times New Roman" pitchFamily="18" charset="0"/>
              </a:rPr>
              <a:t>之间距离的递推公式为</a:t>
            </a:r>
          </a:p>
        </p:txBody>
      </p:sp>
      <p:graphicFrame>
        <p:nvGraphicFramePr>
          <p:cNvPr id="31748" name="Object 18"/>
          <p:cNvGraphicFramePr>
            <a:graphicFrameLocks noChangeAspect="1"/>
          </p:cNvGraphicFramePr>
          <p:nvPr/>
        </p:nvGraphicFramePr>
        <p:xfrm>
          <a:off x="1547813" y="4437063"/>
          <a:ext cx="6096000" cy="1333500"/>
        </p:xfrm>
        <a:graphic>
          <a:graphicData uri="http://schemas.openxmlformats.org/presentationml/2006/ole">
            <mc:AlternateContent xmlns:mc="http://schemas.openxmlformats.org/markup-compatibility/2006">
              <mc:Choice xmlns:v="urn:schemas-microsoft-com:vml" Requires="v">
                <p:oleObj spid="_x0000_s31861" name="Equation" r:id="rId3" imgW="6096000" imgH="1333500" progId="Equation.DSMT4">
                  <p:embed/>
                </p:oleObj>
              </mc:Choice>
              <mc:Fallback>
                <p:oleObj name="Equation" r:id="rId3" imgW="6096000" imgH="1333500"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4437063"/>
                        <a:ext cx="609600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C1E71EC-A279-4E00-921E-649FB88A0BAF}" type="slidenum">
              <a:rPr lang="en-US" altLang="zh-CN" sz="1400"/>
              <a:pPr>
                <a:spcBef>
                  <a:spcPct val="0"/>
                </a:spcBef>
                <a:buClrTx/>
                <a:buSzTx/>
                <a:buFontTx/>
                <a:buNone/>
              </a:pPr>
              <a:t>25</a:t>
            </a:fld>
            <a:endParaRPr lang="en-US" altLang="zh-CN" sz="14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pPr eaLnBrk="1" hangingPunct="1"/>
            <a:r>
              <a:rPr lang="zh-CN" altLang="en-US" sz="4000" smtClean="0"/>
              <a:t>递推公式的图示理解</a:t>
            </a:r>
          </a:p>
        </p:txBody>
      </p:sp>
      <p:sp>
        <p:nvSpPr>
          <p:cNvPr id="32771" name="Rectangle 3"/>
          <p:cNvSpPr>
            <a:spLocks noGrp="1" noRot="1" noChangeArrowheads="1"/>
          </p:cNvSpPr>
          <p:nvPr>
            <p:ph type="body" idx="1"/>
          </p:nvPr>
        </p:nvSpPr>
        <p:spPr/>
        <p:txBody>
          <a:bodyPr/>
          <a:lstStyle/>
          <a:p>
            <a:pPr eaLnBrk="1" hangingPunct="1"/>
            <a:endParaRPr lang="zh-CN" altLang="zh-CN" dirty="0" smtClean="0"/>
          </a:p>
        </p:txBody>
      </p:sp>
      <p:sp>
        <p:nvSpPr>
          <p:cNvPr id="3277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5C0DBA0-BBFF-41AE-9E03-16FA14D9450C}" type="slidenum">
              <a:rPr lang="en-US" altLang="zh-CN" sz="1400"/>
              <a:pPr>
                <a:spcBef>
                  <a:spcPct val="0"/>
                </a:spcBef>
                <a:buClrTx/>
                <a:buSzTx/>
                <a:buFontTx/>
                <a:buNone/>
              </a:pPr>
              <a:t>26</a:t>
            </a:fld>
            <a:endParaRPr lang="en-US" altLang="zh-CN" sz="1400"/>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b="17017"/>
          <a:stretch/>
        </p:blipFill>
        <p:spPr>
          <a:xfrm>
            <a:off x="2123728" y="2348880"/>
            <a:ext cx="4975056" cy="309634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pPr eaLnBrk="1" hangingPunct="1"/>
            <a:r>
              <a:rPr lang="zh-CN" altLang="en-US" sz="4000" dirty="0" smtClean="0"/>
              <a:t>最短距离法的聚类步骤（续）</a:t>
            </a:r>
          </a:p>
        </p:txBody>
      </p:sp>
      <p:sp>
        <p:nvSpPr>
          <p:cNvPr id="51203" name="Rectangle 3"/>
          <p:cNvSpPr>
            <a:spLocks noGrp="1" noRot="1" noChangeArrowheads="1"/>
          </p:cNvSpPr>
          <p:nvPr>
            <p:ph type="body" idx="1"/>
          </p:nvPr>
        </p:nvSpPr>
        <p:spPr/>
        <p:txBody>
          <a:bodyPr/>
          <a:lstStyle/>
          <a:p>
            <a:pPr eaLnBrk="1" hangingPunct="1">
              <a:buFont typeface="Wingdings" panose="05000000000000000000" pitchFamily="2" charset="2"/>
              <a:buNone/>
              <a:defRPr/>
            </a:pPr>
            <a:r>
              <a:rPr lang="zh-CN" altLang="en-US"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在</a:t>
            </a:r>
            <a:r>
              <a:rPr lang="en-US" altLang="zh-CN" sz="2800" b="1"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(0)</a:t>
            </a:r>
            <a:r>
              <a:rPr lang="zh-CN" altLang="en-US" sz="2800" dirty="0" smtClean="0">
                <a:solidFill>
                  <a:srgbClr val="000000"/>
                </a:solidFill>
                <a:latin typeface="Times New Roman" pitchFamily="18" charset="0"/>
                <a:cs typeface="Times New Roman" pitchFamily="18" charset="0"/>
              </a:rPr>
              <a:t>中，</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K</a:t>
            </a:r>
            <a:r>
              <a:rPr lang="zh-CN" altLang="en-US" sz="2800" dirty="0" smtClean="0">
                <a:solidFill>
                  <a:srgbClr val="000000"/>
                </a:solidFill>
                <a:latin typeface="Times New Roman" pitchFamily="18" charset="0"/>
                <a:cs typeface="Times New Roman" pitchFamily="18" charset="0"/>
              </a:rPr>
              <a:t>和</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L</a:t>
            </a:r>
            <a:r>
              <a:rPr lang="zh-CN" altLang="en-US" sz="2800" dirty="0" smtClean="0">
                <a:solidFill>
                  <a:srgbClr val="000000"/>
                </a:solidFill>
                <a:latin typeface="Times New Roman" pitchFamily="18" charset="0"/>
                <a:cs typeface="Times New Roman" pitchFamily="18" charset="0"/>
              </a:rPr>
              <a:t>所在的行和列合并成一个新行新列，对应</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M </a:t>
            </a:r>
            <a:r>
              <a:rPr lang="zh-CN" altLang="en-US" sz="2800" dirty="0" smtClean="0">
                <a:solidFill>
                  <a:srgbClr val="000000"/>
                </a:solidFill>
                <a:latin typeface="Times New Roman" pitchFamily="18" charset="0"/>
                <a:cs typeface="Times New Roman" pitchFamily="18" charset="0"/>
              </a:rPr>
              <a:t>，该行列上的新距离值由上述递推公式求得，其余行列上的距离值不变，这样就得到新的距离矩阵，记作</a:t>
            </a:r>
            <a:r>
              <a:rPr lang="en-US" altLang="zh-CN" sz="2800" b="1"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(1) </a:t>
            </a:r>
            <a:r>
              <a:rPr lang="zh-CN" altLang="en-US" sz="2800" dirty="0" smtClean="0">
                <a:solidFill>
                  <a:srgbClr val="000000"/>
                </a:solidFill>
                <a:latin typeface="Times New Roman" pitchFamily="18" charset="0"/>
                <a:cs typeface="Times New Roman" pitchFamily="18" charset="0"/>
              </a:rPr>
              <a:t>。</a:t>
            </a:r>
          </a:p>
          <a:p>
            <a:pPr eaLnBrk="1" hangingPunct="1">
              <a:defRPr/>
            </a:pPr>
            <a:r>
              <a:rPr lang="en-US" altLang="zh-CN" sz="2800" dirty="0" smtClean="0">
                <a:solidFill>
                  <a:schemeClr val="accent6"/>
                </a:solidFill>
                <a:latin typeface="Times New Roman" pitchFamily="18" charset="0"/>
                <a:cs typeface="Times New Roman" pitchFamily="18" charset="0"/>
              </a:rPr>
              <a:t>(4)</a:t>
            </a:r>
            <a:r>
              <a:rPr lang="zh-CN" altLang="en-US" sz="2800" dirty="0" smtClean="0">
                <a:solidFill>
                  <a:srgbClr val="000000"/>
                </a:solidFill>
                <a:latin typeface="Times New Roman" pitchFamily="18" charset="0"/>
                <a:cs typeface="Times New Roman" pitchFamily="18" charset="0"/>
              </a:rPr>
              <a:t>对</a:t>
            </a:r>
            <a:r>
              <a:rPr lang="en-US" altLang="zh-CN" sz="2800" b="1"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重复上述对</a:t>
            </a:r>
            <a:r>
              <a:rPr lang="en-US" altLang="zh-CN" sz="2800" b="1"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(0)</a:t>
            </a:r>
            <a:r>
              <a:rPr lang="zh-CN" altLang="en-US" sz="2800" dirty="0" smtClean="0">
                <a:solidFill>
                  <a:srgbClr val="000000"/>
                </a:solidFill>
                <a:latin typeface="Times New Roman" pitchFamily="18" charset="0"/>
                <a:cs typeface="Times New Roman" pitchFamily="18" charset="0"/>
              </a:rPr>
              <a:t>的两步得</a:t>
            </a:r>
            <a:r>
              <a:rPr lang="en-US" altLang="zh-CN" sz="2800" b="1"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(2) </a:t>
            </a:r>
            <a:r>
              <a:rPr lang="zh-CN" altLang="en-US" sz="2800" dirty="0" smtClean="0">
                <a:solidFill>
                  <a:srgbClr val="000000"/>
                </a:solidFill>
                <a:latin typeface="Times New Roman" pitchFamily="18" charset="0"/>
                <a:cs typeface="Times New Roman" pitchFamily="18" charset="0"/>
              </a:rPr>
              <a:t>，如此下去直至所有元素合并成一类为止。</a:t>
            </a:r>
          </a:p>
        </p:txBody>
      </p:sp>
      <p:sp>
        <p:nvSpPr>
          <p:cNvPr id="337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A236655-56D1-499F-8DC4-B4C44A0885F2}" type="slidenum">
              <a:rPr lang="en-US" altLang="zh-CN" sz="1400"/>
              <a:pPr>
                <a:spcBef>
                  <a:spcPct val="0"/>
                </a:spcBef>
                <a:buClrTx/>
                <a:buSzTx/>
                <a:buFontTx/>
                <a:buNone/>
              </a:pPr>
              <a:t>27</a:t>
            </a:fld>
            <a:endParaRPr lang="en-US" altLang="zh-CN" sz="1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32771" name="Rectangle 3"/>
          <p:cNvSpPr>
            <a:spLocks noGrp="1" noRot="1" noChangeArrowheads="1"/>
          </p:cNvSpPr>
          <p:nvPr>
            <p:ph type="body" idx="1"/>
          </p:nvPr>
        </p:nvSpPr>
        <p:spPr>
          <a:xfrm>
            <a:off x="301625" y="836613"/>
            <a:ext cx="8540750" cy="5472112"/>
          </a:xfrm>
        </p:spPr>
        <p:txBody>
          <a:bodyPr/>
          <a:lstStyle/>
          <a:p>
            <a:pPr eaLnBrk="1" hangingPunct="1">
              <a:defRPr/>
            </a:pPr>
            <a:r>
              <a:rPr lang="zh-CN" altLang="en-US" sz="2400" dirty="0" smtClean="0">
                <a:solidFill>
                  <a:srgbClr val="000000"/>
                </a:solidFill>
                <a:latin typeface="Times New Roman" pitchFamily="18" charset="0"/>
                <a:cs typeface="Times New Roman" pitchFamily="18" charset="0"/>
              </a:rPr>
              <a:t>如果某一步</a:t>
            </a:r>
            <a:r>
              <a:rPr lang="en-US" altLang="zh-CN" sz="2400" b="1" i="1" dirty="0" smtClean="0">
                <a:solidFill>
                  <a:srgbClr val="000000"/>
                </a:solidFill>
                <a:latin typeface="Times New Roman" pitchFamily="18" charset="0"/>
                <a:cs typeface="Times New Roman" pitchFamily="18" charset="0"/>
              </a:rPr>
              <a:t>D</a:t>
            </a:r>
            <a:r>
              <a:rPr lang="en-US" altLang="zh-CN" sz="2400" baseline="-25000" dirty="0" smtClean="0">
                <a:solidFill>
                  <a:srgbClr val="000000"/>
                </a:solidFill>
                <a:latin typeface="Times New Roman" pitchFamily="18" charset="0"/>
                <a:cs typeface="Times New Roman" pitchFamily="18" charset="0"/>
              </a:rPr>
              <a:t>(</a:t>
            </a:r>
            <a:r>
              <a:rPr lang="en-US" altLang="zh-CN" sz="2400" i="1" baseline="-25000" dirty="0" smtClean="0">
                <a:solidFill>
                  <a:srgbClr val="000000"/>
                </a:solidFill>
                <a:latin typeface="Times New Roman" pitchFamily="18" charset="0"/>
                <a:cs typeface="Times New Roman" pitchFamily="18" charset="0"/>
              </a:rPr>
              <a:t>m</a:t>
            </a:r>
            <a:r>
              <a:rPr lang="en-US" altLang="zh-CN" sz="2400" baseline="-250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中最小的元素不止一个，则称此现象为</a:t>
            </a:r>
            <a:r>
              <a:rPr lang="zh-CN" altLang="en-US" sz="2400" dirty="0" smtClean="0">
                <a:solidFill>
                  <a:schemeClr val="accent6"/>
                </a:solidFill>
                <a:latin typeface="Times New Roman" pitchFamily="18" charset="0"/>
                <a:cs typeface="Times New Roman" pitchFamily="18" charset="0"/>
              </a:rPr>
              <a:t>结</a:t>
            </a:r>
            <a:r>
              <a:rPr lang="zh-CN" altLang="en-US" sz="2400" dirty="0" smtClean="0">
                <a:solidFill>
                  <a:srgbClr val="000000"/>
                </a:solidFill>
                <a:latin typeface="Times New Roman" pitchFamily="18" charset="0"/>
                <a:cs typeface="Times New Roman" pitchFamily="18" charset="0"/>
              </a:rPr>
              <a:t>，对应这些最小元素的类可以任选一对合并或同时合并。最短距离法最容易产生结</a:t>
            </a:r>
            <a:r>
              <a:rPr lang="zh-CN" altLang="zh-CN" sz="2400" dirty="0" smtClean="0">
                <a:solidFill>
                  <a:srgbClr val="000000"/>
                </a:solidFill>
                <a:latin typeface="Times New Roman" pitchFamily="18" charset="0"/>
                <a:cs typeface="Times New Roman" pitchFamily="18" charset="0"/>
              </a:rPr>
              <a:t>，且有一种挑选长链状聚类的倾向，称为</a:t>
            </a:r>
            <a:r>
              <a:rPr lang="zh-CN" altLang="zh-CN" sz="2400" dirty="0" smtClean="0">
                <a:solidFill>
                  <a:schemeClr val="accent6"/>
                </a:solidFill>
                <a:latin typeface="Times New Roman" pitchFamily="18" charset="0"/>
                <a:cs typeface="Times New Roman" pitchFamily="18" charset="0"/>
              </a:rPr>
              <a:t>链接</a:t>
            </a:r>
            <a:r>
              <a:rPr lang="zh-CN" altLang="zh-CN" sz="2400" dirty="0" smtClean="0">
                <a:solidFill>
                  <a:srgbClr val="000000"/>
                </a:solidFill>
                <a:latin typeface="Times New Roman" pitchFamily="18" charset="0"/>
                <a:cs typeface="Times New Roman" pitchFamily="18" charset="0"/>
              </a:rPr>
              <a:t>倾向</a:t>
            </a:r>
            <a:r>
              <a:rPr lang="zh-CN" altLang="en-US" sz="2400" dirty="0" smtClean="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zh-CN" altLang="en-US" sz="2400" dirty="0" smtClean="0">
              <a:solidFill>
                <a:srgbClr val="000000"/>
              </a:solidFill>
              <a:latin typeface="Times New Roman" pitchFamily="18" charset="0"/>
              <a:cs typeface="Times New Roman" pitchFamily="18" charset="0"/>
            </a:endParaRPr>
          </a:p>
          <a:p>
            <a:pPr eaLnBrk="1" hangingPunct="1">
              <a:lnSpc>
                <a:spcPct val="150000"/>
              </a:lnSpc>
              <a:defRPr/>
            </a:pPr>
            <a:endParaRPr lang="en-US" altLang="zh-CN" sz="2400" dirty="0" smtClean="0">
              <a:solidFill>
                <a:srgbClr val="000000"/>
              </a:solidFill>
              <a:latin typeface="Times New Roman" pitchFamily="18" charset="0"/>
              <a:cs typeface="Times New Roman" pitchFamily="18" charset="0"/>
            </a:endParaRPr>
          </a:p>
          <a:p>
            <a:pPr eaLnBrk="1" hangingPunct="1">
              <a:lnSpc>
                <a:spcPct val="150000"/>
              </a:lnSpc>
              <a:defRPr/>
            </a:pPr>
            <a:endParaRPr lang="zh-CN" altLang="en-US" sz="2400" dirty="0" smtClean="0">
              <a:solidFill>
                <a:srgbClr val="000000"/>
              </a:solidFill>
              <a:latin typeface="Times New Roman" pitchFamily="18" charset="0"/>
              <a:cs typeface="Times New Roman" pitchFamily="18" charset="0"/>
            </a:endParaRPr>
          </a:p>
          <a:p>
            <a:pPr eaLnBrk="1" hangingPunct="1">
              <a:defRPr/>
            </a:pPr>
            <a:endParaRPr lang="zh-CN" altLang="en-US" sz="2400" dirty="0" smtClean="0">
              <a:solidFill>
                <a:srgbClr val="000000"/>
              </a:solidFill>
              <a:latin typeface="Times New Roman" pitchFamily="18" charset="0"/>
              <a:cs typeface="Times New Roman" pitchFamily="18" charset="0"/>
            </a:endParaRPr>
          </a:p>
          <a:p>
            <a:pPr eaLnBrk="1" hangingPunct="1">
              <a:defRPr/>
            </a:pPr>
            <a:endParaRPr lang="zh-CN" altLang="en-US" sz="2400" dirty="0" smtClean="0">
              <a:solidFill>
                <a:srgbClr val="000000"/>
              </a:solidFill>
              <a:latin typeface="Times New Roman" pitchFamily="18" charset="0"/>
              <a:cs typeface="Times New Roman" pitchFamily="18" charset="0"/>
            </a:endParaRPr>
          </a:p>
          <a:p>
            <a:pPr eaLnBrk="1" hangingPunct="1">
              <a:defRPr/>
            </a:pPr>
            <a:endParaRPr lang="zh-CN" altLang="en-US" sz="2400" dirty="0" smtClean="0">
              <a:solidFill>
                <a:srgbClr val="000000"/>
              </a:solidFill>
              <a:latin typeface="Times New Roman" pitchFamily="18" charset="0"/>
              <a:cs typeface="Times New Roman" pitchFamily="18" charset="0"/>
            </a:endParaRPr>
          </a:p>
          <a:p>
            <a:pPr eaLnBrk="1" hangingPunct="1">
              <a:defRPr/>
            </a:pPr>
            <a:r>
              <a:rPr lang="zh-CN" altLang="en-US" sz="2400" dirty="0" smtClean="0">
                <a:solidFill>
                  <a:srgbClr val="000000"/>
                </a:solidFill>
                <a:latin typeface="Times New Roman" pitchFamily="18" charset="0"/>
                <a:cs typeface="Times New Roman" pitchFamily="18" charset="0"/>
              </a:rPr>
              <a:t>最短距离法不适合对分离得很差的群体进行聚类。</a:t>
            </a:r>
          </a:p>
          <a:p>
            <a:pPr eaLnBrk="1" hangingPunct="1">
              <a:buFont typeface="Wingdings" panose="05000000000000000000" pitchFamily="2" charset="2"/>
              <a:buNone/>
              <a:defRPr/>
            </a:pPr>
            <a:endParaRPr lang="en-US" altLang="zh-CN" sz="2400" dirty="0" smtClean="0">
              <a:solidFill>
                <a:srgbClr val="000000"/>
              </a:solidFill>
              <a:latin typeface="Times New Roman" pitchFamily="18" charset="0"/>
              <a:cs typeface="Times New Roman" pitchFamily="18" charset="0"/>
            </a:endParaRPr>
          </a:p>
        </p:txBody>
      </p:sp>
      <p:pic>
        <p:nvPicPr>
          <p:cNvPr id="34820" name="Picture 4" descr="3"/>
          <p:cNvPicPr>
            <a:picLocks noChangeAspect="1" noChangeArrowheads="1"/>
          </p:cNvPicPr>
          <p:nvPr/>
        </p:nvPicPr>
        <p:blipFill>
          <a:blip r:embed="rId2">
            <a:extLst>
              <a:ext uri="{28A0092B-C50C-407E-A947-70E740481C1C}">
                <a14:useLocalDpi xmlns:a14="http://schemas.microsoft.com/office/drawing/2010/main" val="0"/>
              </a:ext>
            </a:extLst>
          </a:blip>
          <a:srcRect b="31323"/>
          <a:stretch>
            <a:fillRect/>
          </a:stretch>
        </p:blipFill>
        <p:spPr bwMode="auto">
          <a:xfrm>
            <a:off x="2643014" y="2492375"/>
            <a:ext cx="5313362"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4E4A2C-6B3D-4DD1-BCAE-0815917A5621}" type="slidenum">
              <a:rPr lang="en-US" altLang="zh-CN" sz="1400"/>
              <a:pPr>
                <a:spcBef>
                  <a:spcPct val="0"/>
                </a:spcBef>
                <a:buClrTx/>
                <a:buSzTx/>
                <a:buFontTx/>
                <a:buNone/>
              </a:pPr>
              <a:t>28</a:t>
            </a:fld>
            <a:endParaRPr lang="en-US" altLang="zh-CN" sz="1400"/>
          </a:p>
        </p:txBody>
      </p:sp>
      <p:sp>
        <p:nvSpPr>
          <p:cNvPr id="2" name="矩形 1"/>
          <p:cNvSpPr/>
          <p:nvPr/>
        </p:nvSpPr>
        <p:spPr>
          <a:xfrm>
            <a:off x="683568" y="3540669"/>
            <a:ext cx="1723549" cy="461665"/>
          </a:xfrm>
          <a:prstGeom prst="rect">
            <a:avLst/>
          </a:prstGeom>
        </p:spPr>
        <p:txBody>
          <a:bodyPr wrap="none">
            <a:spAutoFit/>
          </a:bodyPr>
          <a:lstStyle/>
          <a:p>
            <a:pPr eaLnBrk="1" hangingPunct="1">
              <a:defRPr/>
            </a:pPr>
            <a:r>
              <a:rPr lang="zh-CN" altLang="en-US" sz="2400" dirty="0">
                <a:solidFill>
                  <a:srgbClr val="C00000"/>
                </a:solidFill>
                <a:latin typeface="Times New Roman" pitchFamily="18" charset="0"/>
                <a:cs typeface="Times New Roman" pitchFamily="18" charset="0"/>
              </a:rPr>
              <a:t>结的</a:t>
            </a:r>
            <a:r>
              <a:rPr lang="zh-CN" altLang="en-US" sz="2400" dirty="0" smtClean="0">
                <a:solidFill>
                  <a:srgbClr val="C00000"/>
                </a:solidFill>
                <a:latin typeface="Times New Roman" pitchFamily="18" charset="0"/>
                <a:cs typeface="Times New Roman" pitchFamily="18" charset="0"/>
              </a:rPr>
              <a:t>图示：</a:t>
            </a:r>
            <a:endParaRPr lang="zh-CN" altLang="en-US" sz="2400" dirty="0">
              <a:solidFill>
                <a:srgbClr val="C0000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3">
            <p14:nvContentPartPr>
              <p14:cNvPr id="3" name="墨迹 2"/>
              <p14:cNvContentPartPr/>
              <p14:nvPr/>
            </p14:nvContentPartPr>
            <p14:xfrm>
              <a:off x="4019400" y="2921040"/>
              <a:ext cx="2959560" cy="2134080"/>
            </p14:xfrm>
          </p:contentPart>
        </mc:Choice>
        <mc:Fallback xmlns="">
          <p:pic>
            <p:nvPicPr>
              <p:cNvPr id="3" name="墨迹 2"/>
              <p:cNvPicPr/>
              <p:nvPr/>
            </p:nvPicPr>
            <p:blipFill>
              <a:blip r:embed="rId4"/>
              <a:stretch>
                <a:fillRect/>
              </a:stretch>
            </p:blipFill>
            <p:spPr>
              <a:xfrm>
                <a:off x="4010040" y="2911680"/>
                <a:ext cx="2978280" cy="2152800"/>
              </a:xfrm>
              <a:prstGeom prst="rect">
                <a:avLst/>
              </a:prstGeom>
            </p:spPr>
          </p:pic>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z="4000" dirty="0" smtClean="0"/>
              <a:t>一个最短距离法产生链接的例子</a:t>
            </a:r>
            <a:r>
              <a:rPr lang="en-US" altLang="zh-CN" sz="4000" dirty="0" smtClean="0"/>
              <a:t/>
            </a:r>
            <a:br>
              <a:rPr lang="en-US" altLang="zh-CN" sz="4000" dirty="0" smtClean="0"/>
            </a:br>
            <a:r>
              <a:rPr lang="zh-CN" altLang="en-US" sz="2800" dirty="0" smtClean="0"/>
              <a:t>（例</a:t>
            </a:r>
            <a:r>
              <a:rPr lang="en-US" altLang="zh-CN" sz="2800" dirty="0" smtClean="0"/>
              <a:t>6.3.4</a:t>
            </a:r>
            <a:r>
              <a:rPr lang="zh-CN" altLang="en-US" sz="2800" dirty="0" smtClean="0"/>
              <a:t>）</a:t>
            </a:r>
          </a:p>
        </p:txBody>
      </p:sp>
      <p:sp>
        <p:nvSpPr>
          <p:cNvPr id="71683" name="内容占位符 2"/>
          <p:cNvSpPr>
            <a:spLocks noGrp="1"/>
          </p:cNvSpPr>
          <p:nvPr>
            <p:ph idx="1"/>
          </p:nvPr>
        </p:nvSpPr>
        <p:spPr/>
        <p:txBody>
          <a:bodyPr/>
          <a:lstStyle/>
          <a:p>
            <a:endParaRPr lang="zh-CN" altLang="en-US" smtClean="0"/>
          </a:p>
        </p:txBody>
      </p:sp>
      <p:sp>
        <p:nvSpPr>
          <p:cNvPr id="716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68F9816-D416-4028-B970-1DAF5E3CF002}" type="slidenum">
              <a:rPr lang="en-US" altLang="zh-CN" sz="1400"/>
              <a:pPr>
                <a:spcBef>
                  <a:spcPct val="0"/>
                </a:spcBef>
                <a:buClrTx/>
                <a:buSzTx/>
                <a:buFontTx/>
                <a:buNone/>
              </a:pPr>
              <a:t>29</a:t>
            </a:fld>
            <a:endParaRPr lang="en-US" altLang="zh-CN" sz="1400"/>
          </a:p>
        </p:txBody>
      </p:sp>
      <p:pic>
        <p:nvPicPr>
          <p:cNvPr id="7" name="图片 6"/>
          <p:cNvPicPr>
            <a:picLocks noChangeAspect="1"/>
          </p:cNvPicPr>
          <p:nvPr/>
        </p:nvPicPr>
        <p:blipFill>
          <a:blip r:embed="rId2"/>
          <a:stretch>
            <a:fillRect/>
          </a:stretch>
        </p:blipFill>
        <p:spPr>
          <a:xfrm>
            <a:off x="1511660" y="1878788"/>
            <a:ext cx="6120680" cy="4366437"/>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墨迹 7"/>
              <p14:cNvContentPartPr/>
              <p14:nvPr/>
            </p14:nvContentPartPr>
            <p14:xfrm>
              <a:off x="1917540" y="2132856"/>
              <a:ext cx="5308920" cy="3581640"/>
            </p14:xfrm>
          </p:contentPart>
        </mc:Choice>
        <mc:Fallback xmlns="">
          <p:pic>
            <p:nvPicPr>
              <p:cNvPr id="8" name="墨迹 7"/>
              <p:cNvPicPr/>
              <p:nvPr/>
            </p:nvPicPr>
            <p:blipFill>
              <a:blip r:embed="rId4"/>
              <a:stretch>
                <a:fillRect/>
              </a:stretch>
            </p:blipFill>
            <p:spPr>
              <a:xfrm>
                <a:off x="1908180" y="2123496"/>
                <a:ext cx="5327640" cy="3600360"/>
              </a:xfrm>
              <a:prstGeom prst="rect">
                <a:avLst/>
              </a:prstGeom>
            </p:spPr>
          </p:pic>
        </mc:Fallback>
      </mc:AlternateContent>
    </p:spTree>
    <p:extLst>
      <p:ext uri="{BB962C8B-B14F-4D97-AF65-F5344CB8AC3E}">
        <p14:creationId xmlns:p14="http://schemas.microsoft.com/office/powerpoint/2010/main" val="1521206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pPr eaLnBrk="1" hangingPunct="1"/>
            <a:r>
              <a:rPr lang="zh-CN" altLang="en-US" sz="4000" smtClean="0"/>
              <a:t>相似性的不同定义</a:t>
            </a:r>
          </a:p>
        </p:txBody>
      </p:sp>
      <p:sp>
        <p:nvSpPr>
          <p:cNvPr id="7171" name="Rectangle 3"/>
          <p:cNvSpPr>
            <a:spLocks noGrp="1" noRot="1" noChangeArrowheads="1"/>
          </p:cNvSpPr>
          <p:nvPr>
            <p:ph type="body" idx="1"/>
          </p:nvPr>
        </p:nvSpPr>
        <p:spPr/>
        <p:txBody>
          <a:bodyPr/>
          <a:lstStyle/>
          <a:p>
            <a:pPr eaLnBrk="1" hangingPunct="1"/>
            <a:endParaRPr lang="zh-CN" altLang="zh-CN" smtClean="0"/>
          </a:p>
        </p:txBody>
      </p:sp>
      <p:pic>
        <p:nvPicPr>
          <p:cNvPr id="71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916113"/>
            <a:ext cx="7200900"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78FED1-988E-4AD6-8F2C-BA957D94FC90}" type="slidenum">
              <a:rPr lang="en-US" altLang="zh-CN" sz="1400"/>
              <a:pPr>
                <a:spcBef>
                  <a:spcPct val="0"/>
                </a:spcBef>
                <a:buClrTx/>
                <a:buSzTx/>
                <a:buFontTx/>
                <a:buNone/>
              </a:pPr>
              <a:t>3</a:t>
            </a:fld>
            <a:endParaRPr lang="en-US" altLang="zh-CN" sz="14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3795" name="Rectangle 3"/>
          <p:cNvSpPr>
            <a:spLocks noGrp="1" noRot="1" noChangeArrowheads="1"/>
          </p:cNvSpPr>
          <p:nvPr>
            <p:ph type="body" idx="1"/>
          </p:nvPr>
        </p:nvSpPr>
        <p:spPr>
          <a:xfrm>
            <a:off x="301625" y="620713"/>
            <a:ext cx="8540750" cy="5478462"/>
          </a:xfrm>
        </p:spPr>
        <p:txBody>
          <a:bodyPr/>
          <a:lstStyle/>
          <a:p>
            <a:pPr>
              <a:defRPr/>
            </a:pPr>
            <a:r>
              <a:rPr lang="zh-CN" altLang="zh-CN"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6.3.1   </a:t>
            </a:r>
            <a:r>
              <a:rPr lang="zh-CN" altLang="zh-CN" sz="2800" dirty="0" smtClean="0">
                <a:solidFill>
                  <a:srgbClr val="000000"/>
                </a:solidFill>
                <a:latin typeface="Times New Roman" pitchFamily="18" charset="0"/>
                <a:cs typeface="Times New Roman" pitchFamily="18" charset="0"/>
              </a:rPr>
              <a:t>设有五个样品，每个只测量了一个指标，分别是</a:t>
            </a:r>
            <a:r>
              <a:rPr lang="en-US" altLang="zh-CN" sz="2800" dirty="0" smtClean="0">
                <a:solidFill>
                  <a:srgbClr val="000000"/>
                </a:solidFill>
                <a:latin typeface="Times New Roman" pitchFamily="18" charset="0"/>
                <a:cs typeface="Times New Roman" pitchFamily="18" charset="0"/>
              </a:rPr>
              <a:t>1</a:t>
            </a:r>
            <a:r>
              <a:rPr lang="zh-CN" altLang="zh-CN"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2</a:t>
            </a:r>
            <a:r>
              <a:rPr lang="zh-CN" altLang="zh-CN"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6</a:t>
            </a:r>
            <a:r>
              <a:rPr lang="zh-CN" altLang="zh-CN"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8</a:t>
            </a:r>
            <a:r>
              <a:rPr lang="zh-CN" altLang="zh-CN"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11</a:t>
            </a:r>
            <a:r>
              <a:rPr lang="zh-CN" altLang="zh-CN" sz="2800" dirty="0" smtClean="0">
                <a:solidFill>
                  <a:srgbClr val="000000"/>
                </a:solidFill>
                <a:latin typeface="Times New Roman" pitchFamily="18" charset="0"/>
                <a:cs typeface="Times New Roman" pitchFamily="18" charset="0"/>
              </a:rPr>
              <a:t>，试用最短距离法将它们分类。</a:t>
            </a:r>
          </a:p>
          <a:p>
            <a:pPr>
              <a:buFont typeface="Wingdings" panose="05000000000000000000" pitchFamily="2" charset="2"/>
              <a:buChar char="Ø"/>
              <a:defRPr/>
            </a:pPr>
            <a:r>
              <a:rPr lang="zh-CN" altLang="zh-CN" sz="2800" dirty="0" smtClean="0">
                <a:solidFill>
                  <a:srgbClr val="000000"/>
                </a:solidFill>
                <a:latin typeface="Times New Roman" pitchFamily="18" charset="0"/>
                <a:cs typeface="Times New Roman" pitchFamily="18" charset="0"/>
              </a:rPr>
              <a:t>记</a:t>
            </a:r>
            <a:r>
              <a:rPr lang="en-US" altLang="zh-CN" sz="2800" i="1" dirty="0" smtClean="0">
                <a:solidFill>
                  <a:srgbClr val="000000"/>
                </a:solidFill>
                <a:latin typeface="Times New Roman" pitchFamily="18" charset="0"/>
                <a:cs typeface="Times New Roman" pitchFamily="18" charset="0"/>
              </a:rPr>
              <a:t>G</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={1}</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G</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={2}</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G</a:t>
            </a:r>
            <a:r>
              <a:rPr lang="en-US" altLang="zh-CN" sz="2800" baseline="-25000" dirty="0" smtClean="0">
                <a:solidFill>
                  <a:srgbClr val="000000"/>
                </a:solidFill>
                <a:latin typeface="Times New Roman" pitchFamily="18" charset="0"/>
                <a:cs typeface="Times New Roman" pitchFamily="18" charset="0"/>
              </a:rPr>
              <a:t>3</a:t>
            </a:r>
            <a:r>
              <a:rPr lang="en-US" altLang="zh-CN" sz="2800" dirty="0" smtClean="0">
                <a:solidFill>
                  <a:srgbClr val="000000"/>
                </a:solidFill>
                <a:latin typeface="Times New Roman" pitchFamily="18" charset="0"/>
                <a:cs typeface="Times New Roman" pitchFamily="18" charset="0"/>
              </a:rPr>
              <a:t>={6}</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G</a:t>
            </a:r>
            <a:r>
              <a:rPr lang="en-US" altLang="zh-CN" sz="2800" baseline="-25000" dirty="0" smtClean="0">
                <a:solidFill>
                  <a:srgbClr val="000000"/>
                </a:solidFill>
                <a:latin typeface="Times New Roman" pitchFamily="18" charset="0"/>
                <a:cs typeface="Times New Roman" pitchFamily="18" charset="0"/>
              </a:rPr>
              <a:t>4</a:t>
            </a:r>
            <a:r>
              <a:rPr lang="en-US" altLang="zh-CN" sz="2800" dirty="0" smtClean="0">
                <a:solidFill>
                  <a:srgbClr val="000000"/>
                </a:solidFill>
                <a:latin typeface="Times New Roman" pitchFamily="18" charset="0"/>
                <a:cs typeface="Times New Roman" pitchFamily="18" charset="0"/>
              </a:rPr>
              <a:t>={8}</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G</a:t>
            </a:r>
            <a:r>
              <a:rPr lang="en-US" altLang="zh-CN" sz="2800" baseline="-25000" dirty="0" smtClean="0">
                <a:solidFill>
                  <a:srgbClr val="000000"/>
                </a:solidFill>
                <a:latin typeface="Times New Roman" pitchFamily="18" charset="0"/>
                <a:cs typeface="Times New Roman" pitchFamily="18" charset="0"/>
              </a:rPr>
              <a:t>5</a:t>
            </a:r>
            <a:r>
              <a:rPr lang="en-US" altLang="zh-CN" sz="2800" dirty="0" smtClean="0">
                <a:solidFill>
                  <a:srgbClr val="000000"/>
                </a:solidFill>
                <a:latin typeface="Times New Roman" pitchFamily="18" charset="0"/>
                <a:cs typeface="Times New Roman" pitchFamily="18" charset="0"/>
              </a:rPr>
              <a:t>={11}</a:t>
            </a:r>
            <a:r>
              <a:rPr lang="zh-CN" altLang="zh-CN" sz="2800" dirty="0" smtClean="0">
                <a:solidFill>
                  <a:srgbClr val="000000"/>
                </a:solidFill>
                <a:latin typeface="Times New Roman" pitchFamily="18" charset="0"/>
                <a:cs typeface="Times New Roman" pitchFamily="18" charset="0"/>
              </a:rPr>
              <a:t>，样品间采用绝对值距离</a:t>
            </a:r>
            <a:r>
              <a:rPr lang="zh-CN" altLang="en-US" sz="2800" dirty="0" smtClean="0">
                <a:solidFill>
                  <a:srgbClr val="000000"/>
                </a:solidFill>
                <a:latin typeface="Times New Roman" pitchFamily="18" charset="0"/>
                <a:cs typeface="Times New Roman" pitchFamily="18" charset="0"/>
              </a:rPr>
              <a:t>。</a:t>
            </a:r>
            <a:endParaRPr lang="zh-CN" altLang="zh-CN" sz="2800" dirty="0" smtClean="0">
              <a:solidFill>
                <a:srgbClr val="000000"/>
              </a:solidFill>
              <a:latin typeface="Times New Roman" pitchFamily="18" charset="0"/>
              <a:cs typeface="Times New Roman"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797877068"/>
              </p:ext>
            </p:extLst>
          </p:nvPr>
        </p:nvGraphicFramePr>
        <p:xfrm>
          <a:off x="468313" y="3500438"/>
          <a:ext cx="8137524" cy="2784474"/>
        </p:xfrm>
        <a:graphic>
          <a:graphicData uri="http://schemas.openxmlformats.org/drawingml/2006/table">
            <a:tbl>
              <a:tblPr/>
              <a:tblGrid>
                <a:gridCol w="1356254">
                  <a:extLst>
                    <a:ext uri="{9D8B030D-6E8A-4147-A177-3AD203B41FA5}">
                      <a16:colId xmlns:a16="http://schemas.microsoft.com/office/drawing/2014/main" val="20000"/>
                    </a:ext>
                  </a:extLst>
                </a:gridCol>
                <a:gridCol w="1356254">
                  <a:extLst>
                    <a:ext uri="{9D8B030D-6E8A-4147-A177-3AD203B41FA5}">
                      <a16:colId xmlns:a16="http://schemas.microsoft.com/office/drawing/2014/main" val="20001"/>
                    </a:ext>
                  </a:extLst>
                </a:gridCol>
                <a:gridCol w="1356254">
                  <a:extLst>
                    <a:ext uri="{9D8B030D-6E8A-4147-A177-3AD203B41FA5}">
                      <a16:colId xmlns:a16="http://schemas.microsoft.com/office/drawing/2014/main" val="20002"/>
                    </a:ext>
                  </a:extLst>
                </a:gridCol>
                <a:gridCol w="1356254">
                  <a:extLst>
                    <a:ext uri="{9D8B030D-6E8A-4147-A177-3AD203B41FA5}">
                      <a16:colId xmlns:a16="http://schemas.microsoft.com/office/drawing/2014/main" val="20003"/>
                    </a:ext>
                  </a:extLst>
                </a:gridCol>
                <a:gridCol w="1356254">
                  <a:extLst>
                    <a:ext uri="{9D8B030D-6E8A-4147-A177-3AD203B41FA5}">
                      <a16:colId xmlns:a16="http://schemas.microsoft.com/office/drawing/2014/main" val="20004"/>
                    </a:ext>
                  </a:extLst>
                </a:gridCol>
                <a:gridCol w="1356254">
                  <a:extLst>
                    <a:ext uri="{9D8B030D-6E8A-4147-A177-3AD203B41FA5}">
                      <a16:colId xmlns:a16="http://schemas.microsoft.com/office/drawing/2014/main" val="20005"/>
                    </a:ext>
                  </a:extLst>
                </a:gridCol>
              </a:tblGrid>
              <a:tr h="464079">
                <a:tc>
                  <a:txBody>
                    <a:bodyPr/>
                    <a:lstStyle/>
                    <a:p>
                      <a:pPr algn="ctr">
                        <a:spcAft>
                          <a:spcPts val="0"/>
                        </a:spcAft>
                      </a:pPr>
                      <a:endParaRPr lang="en-US" sz="2000" kern="0" dirty="0">
                        <a:solidFill>
                          <a:srgbClr val="000000"/>
                        </a:solidFill>
                        <a:latin typeface="Times New Roman"/>
                        <a:ea typeface="宋体"/>
                        <a:cs typeface="Courier New"/>
                      </a:endParaRP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dirty="0" smtClean="0">
                          <a:solidFill>
                            <a:srgbClr val="000000"/>
                          </a:solidFill>
                          <a:latin typeface="Times New Roman"/>
                          <a:ea typeface="宋体"/>
                          <a:cs typeface="Courier New"/>
                        </a:rPr>
                        <a:t>G</a:t>
                      </a:r>
                      <a:r>
                        <a:rPr lang="en-US" sz="2000" kern="100" baseline="-25000" dirty="0" smtClean="0">
                          <a:solidFill>
                            <a:srgbClr val="000000"/>
                          </a:solidFill>
                          <a:latin typeface="Times New Roman"/>
                          <a:ea typeface="宋体"/>
                          <a:cs typeface="Courier New"/>
                        </a:rPr>
                        <a:t>1</a:t>
                      </a:r>
                      <a:endParaRPr lang="zh-CN" sz="2000" kern="100" dirty="0">
                        <a:solidFill>
                          <a:srgbClr val="000000"/>
                        </a:solidFill>
                        <a:latin typeface="宋体"/>
                        <a:ea typeface="宋体"/>
                        <a:cs typeface="Courier New"/>
                      </a:endParaRP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2</a:t>
                      </a:r>
                      <a:endParaRPr lang="zh-CN" sz="2000" kern="100">
                        <a:solidFill>
                          <a:srgbClr val="000000"/>
                        </a:solidFill>
                        <a:latin typeface="宋体"/>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3</a:t>
                      </a:r>
                      <a:endParaRPr lang="zh-CN" sz="2000" kern="100">
                        <a:solidFill>
                          <a:srgbClr val="000000"/>
                        </a:solidFill>
                        <a:latin typeface="宋体"/>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4079">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1</a:t>
                      </a:r>
                      <a:endParaRPr lang="zh-CN" sz="2000" kern="100" dirty="0">
                        <a:solidFill>
                          <a:srgbClr val="000000"/>
                        </a:solidFill>
                        <a:latin typeface="宋体"/>
                        <a:ea typeface="宋体"/>
                        <a:cs typeface="Courier New"/>
                      </a:endParaRP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dirty="0">
                        <a:solidFill>
                          <a:srgbClr val="000000"/>
                        </a:solidFill>
                        <a:latin typeface="Times New Roman"/>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64079">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2</a:t>
                      </a:r>
                      <a:endParaRPr lang="zh-CN" sz="2000" kern="100">
                        <a:solidFill>
                          <a:srgbClr val="000000"/>
                        </a:solidFill>
                        <a:latin typeface="宋体"/>
                        <a:ea typeface="宋体"/>
                        <a:cs typeface="Courier New"/>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dirty="0">
                          <a:solidFill>
                            <a:srgbClr val="FF0000"/>
                          </a:solidFill>
                          <a:latin typeface="Times New Roman"/>
                          <a:ea typeface="宋体"/>
                          <a:cs typeface="Courier New"/>
                        </a:rPr>
                        <a:t>1</a:t>
                      </a:r>
                      <a:endParaRPr lang="zh-CN" sz="2000" kern="100" dirty="0">
                        <a:solidFill>
                          <a:srgbClr val="FF0000"/>
                        </a:solidFill>
                        <a:latin typeface="宋体"/>
                        <a:ea typeface="宋体"/>
                        <a:cs typeface="Courier New"/>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85" marR="68585" marT="0" marB="0" anchor="ctr">
                    <a:lnL>
                      <a:noFill/>
                    </a:lnL>
                    <a:lnR>
                      <a:noFill/>
                    </a:lnR>
                    <a:lnT>
                      <a:noFill/>
                    </a:lnT>
                    <a:lnB>
                      <a:noFill/>
                    </a:lnB>
                  </a:tcPr>
                </a:tc>
                <a:tc>
                  <a:txBody>
                    <a:bodyPr/>
                    <a:lstStyle/>
                    <a:p>
                      <a:pPr algn="ctr">
                        <a:spcAft>
                          <a:spcPts val="0"/>
                        </a:spcAft>
                      </a:pPr>
                      <a:endParaRPr lang="en-US" sz="2000" kern="0" dirty="0">
                        <a:solidFill>
                          <a:srgbClr val="000000"/>
                        </a:solidFill>
                        <a:latin typeface="Times New Roman"/>
                        <a:ea typeface="宋体"/>
                        <a:cs typeface="Courier New"/>
                      </a:endParaRPr>
                    </a:p>
                  </a:txBody>
                  <a:tcPr marL="68585" marR="6858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a:noFill/>
                    </a:lnT>
                    <a:lnB>
                      <a:noFill/>
                    </a:lnB>
                  </a:tcPr>
                </a:tc>
                <a:extLst>
                  <a:ext uri="{0D108BD9-81ED-4DB2-BD59-A6C34878D82A}">
                    <a16:rowId xmlns:a16="http://schemas.microsoft.com/office/drawing/2014/main" val="10002"/>
                  </a:ext>
                </a:extLst>
              </a:tr>
              <a:tr h="464079">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3</a:t>
                      </a:r>
                      <a:endParaRPr lang="zh-CN" sz="2000" kern="100">
                        <a:solidFill>
                          <a:srgbClr val="000000"/>
                        </a:solidFill>
                        <a:latin typeface="宋体"/>
                        <a:ea typeface="宋体"/>
                        <a:cs typeface="Courier New"/>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85" marR="68585" marT="0" marB="0" anchor="ctr">
                    <a:lnL>
                      <a:noFill/>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85" marR="6858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a:noFill/>
                    </a:lnT>
                    <a:lnB>
                      <a:noFill/>
                    </a:lnB>
                  </a:tcPr>
                </a:tc>
                <a:extLst>
                  <a:ext uri="{0D108BD9-81ED-4DB2-BD59-A6C34878D82A}">
                    <a16:rowId xmlns:a16="http://schemas.microsoft.com/office/drawing/2014/main" val="10003"/>
                  </a:ext>
                </a:extLst>
              </a:tr>
              <a:tr h="464079">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7</a:t>
                      </a:r>
                      <a:endParaRPr lang="zh-CN" sz="2000" kern="100">
                        <a:solidFill>
                          <a:srgbClr val="000000"/>
                        </a:solidFill>
                        <a:latin typeface="宋体"/>
                        <a:ea typeface="宋体"/>
                        <a:cs typeface="Courier New"/>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6</a:t>
                      </a:r>
                      <a:endParaRPr lang="zh-CN" sz="2000" kern="100">
                        <a:solidFill>
                          <a:srgbClr val="000000"/>
                        </a:solidFill>
                        <a:latin typeface="宋体"/>
                        <a:ea typeface="宋体"/>
                        <a:cs typeface="Courier New"/>
                      </a:endParaRPr>
                    </a:p>
                  </a:txBody>
                  <a:tcPr marL="68585" marR="68585" marT="0" marB="0" anchor="ctr">
                    <a:lnL>
                      <a:noFill/>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2</a:t>
                      </a:r>
                      <a:endParaRPr lang="zh-CN" sz="2000" kern="100">
                        <a:solidFill>
                          <a:srgbClr val="000000"/>
                        </a:solidFill>
                        <a:latin typeface="宋体"/>
                        <a:ea typeface="宋体"/>
                        <a:cs typeface="Courier New"/>
                      </a:endParaRPr>
                    </a:p>
                  </a:txBody>
                  <a:tcPr marL="68585" marR="68585" marT="0" marB="0" anchor="ctr">
                    <a:lnL>
                      <a:noFill/>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85" marR="6858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a:noFill/>
                    </a:lnT>
                    <a:lnB>
                      <a:noFill/>
                    </a:lnB>
                  </a:tcPr>
                </a:tc>
                <a:extLst>
                  <a:ext uri="{0D108BD9-81ED-4DB2-BD59-A6C34878D82A}">
                    <a16:rowId xmlns:a16="http://schemas.microsoft.com/office/drawing/2014/main" val="10004"/>
                  </a:ext>
                </a:extLst>
              </a:tr>
              <a:tr h="464079">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10</a:t>
                      </a:r>
                      <a:endParaRPr lang="zh-CN" sz="2000" kern="100">
                        <a:solidFill>
                          <a:srgbClr val="000000"/>
                        </a:solidFill>
                        <a:latin typeface="宋体"/>
                        <a:ea typeface="宋体"/>
                        <a:cs typeface="Courier New"/>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9</a:t>
                      </a:r>
                      <a:endParaRPr lang="zh-CN" sz="2000" kern="100">
                        <a:solidFill>
                          <a:srgbClr val="000000"/>
                        </a:solidFill>
                        <a:latin typeface="宋体"/>
                        <a:ea typeface="宋体"/>
                        <a:cs typeface="Courier New"/>
                      </a:endParaRPr>
                    </a:p>
                  </a:txBody>
                  <a:tcPr marL="68585" marR="6858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85" marR="6858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3</a:t>
                      </a:r>
                      <a:endParaRPr lang="zh-CN" sz="2000" kern="100">
                        <a:solidFill>
                          <a:srgbClr val="000000"/>
                        </a:solidFill>
                        <a:latin typeface="宋体"/>
                        <a:ea typeface="宋体"/>
                        <a:cs typeface="Courier New"/>
                      </a:endParaRPr>
                    </a:p>
                  </a:txBody>
                  <a:tcPr marL="68585" marR="6858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85" marR="6858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5885" name="Rectangle 5"/>
          <p:cNvSpPr>
            <a:spLocks noChangeArrowheads="1"/>
          </p:cNvSpPr>
          <p:nvPr/>
        </p:nvSpPr>
        <p:spPr bwMode="auto">
          <a:xfrm>
            <a:off x="468313" y="3027363"/>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6.3.1</a:t>
            </a:r>
            <a:r>
              <a:rPr lang="en-US" altLang="zh-CN" sz="2000">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Times New Roman" panose="02020603050405020304" pitchFamily="18" charset="0"/>
                <a:ea typeface="黑体" panose="02010600030101010101" pitchFamily="2" charset="-122"/>
                <a:cs typeface="Times New Roman" panose="02020603050405020304" pitchFamily="18" charset="0"/>
              </a:rPr>
              <a:t>   </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baseline="-30000">
                <a:solidFill>
                  <a:srgbClr val="7030A0"/>
                </a:solidFill>
                <a:latin typeface="Times New Roman" panose="02020603050405020304" pitchFamily="18" charset="0"/>
                <a:ea typeface="黑体" panose="02010600030101010101" pitchFamily="2" charset="-122"/>
                <a:cs typeface="Times New Roman" panose="02020603050405020304" pitchFamily="18" charset="0"/>
              </a:rPr>
              <a:t>(0)</a:t>
            </a:r>
            <a:endParaRPr lang="en-US" altLang="zh-CN" sz="200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sp>
        <p:nvSpPr>
          <p:cNvPr id="3588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B89F4D1-8761-42E6-8B33-271935A53CFB}" type="slidenum">
              <a:rPr lang="en-US" altLang="zh-CN" sz="1400"/>
              <a:pPr>
                <a:spcBef>
                  <a:spcPct val="0"/>
                </a:spcBef>
                <a:buClrTx/>
                <a:buSzTx/>
                <a:buFontTx/>
                <a:buNone/>
              </a:pPr>
              <a:t>30</a:t>
            </a:fld>
            <a:endParaRPr lang="en-US" altLang="zh-CN" sz="1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eaLnBrk="1" hangingPunct="1"/>
            <a:endParaRPr lang="zh-CN" altLang="zh-CN" sz="4000" smtClean="0"/>
          </a:p>
        </p:txBody>
      </p:sp>
      <p:sp>
        <p:nvSpPr>
          <p:cNvPr id="36867" name="Rectangle 3"/>
          <p:cNvSpPr>
            <a:spLocks noGrp="1" noRot="1" noChangeArrowheads="1"/>
          </p:cNvSpPr>
          <p:nvPr>
            <p:ph type="body" idx="1"/>
          </p:nvPr>
        </p:nvSpPr>
        <p:spPr/>
        <p:txBody>
          <a:bodyPr/>
          <a:lstStyle/>
          <a:p>
            <a:pPr eaLnBrk="1" hangingPunct="1"/>
            <a:endParaRPr lang="en-US" altLang="zh-CN" sz="2800" smtClean="0"/>
          </a:p>
          <a:p>
            <a:pPr eaLnBrk="1" hangingPunct="1"/>
            <a:endParaRPr lang="en-US" altLang="zh-CN" sz="2800" smtClean="0"/>
          </a:p>
          <a:p>
            <a:pPr eaLnBrk="1" hangingPunct="1"/>
            <a:endParaRPr lang="en-US" altLang="zh-CN" sz="2800" smtClean="0"/>
          </a:p>
          <a:p>
            <a:pPr eaLnBrk="1" hangingPunct="1"/>
            <a:endParaRPr lang="zh-CN" altLang="zh-CN" sz="2800" smtClean="0"/>
          </a:p>
        </p:txBody>
      </p:sp>
      <p:sp>
        <p:nvSpPr>
          <p:cNvPr id="36868" name="矩形 7"/>
          <p:cNvSpPr>
            <a:spLocks noChangeArrowheads="1"/>
          </p:cNvSpPr>
          <p:nvPr/>
        </p:nvSpPr>
        <p:spPr bwMode="auto">
          <a:xfrm>
            <a:off x="395288" y="3141663"/>
            <a:ext cx="23352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cs typeface="Times New Roman" panose="02020603050405020304" pitchFamily="18" charset="0"/>
              </a:rPr>
              <a:t>其中</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6</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 G</a:t>
            </a:r>
            <a:r>
              <a:rPr lang="en-US" altLang="zh-CN" sz="2400" baseline="-25000">
                <a:solidFill>
                  <a:srgbClr val="000000"/>
                </a:solidFill>
                <a:latin typeface="Times New Roman" panose="02020603050405020304" pitchFamily="18" charset="0"/>
                <a:cs typeface="Times New Roman" panose="02020603050405020304" pitchFamily="18" charset="0"/>
              </a:rPr>
              <a:t>1</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2</a:t>
            </a:r>
            <a:endParaRPr lang="zh-CN" altLang="en-US" sz="2400">
              <a:solidFill>
                <a:srgbClr val="000000"/>
              </a:solidFill>
              <a:latin typeface="Times New Roman" panose="02020603050405020304" pitchFamily="18" charset="0"/>
              <a:cs typeface="Times New Roman" panose="02020603050405020304" pitchFamily="18" charset="0"/>
            </a:endParaRPr>
          </a:p>
        </p:txBody>
      </p:sp>
      <p:sp>
        <p:nvSpPr>
          <p:cNvPr id="36869" name="矩形 8"/>
          <p:cNvSpPr>
            <a:spLocks noChangeArrowheads="1"/>
          </p:cNvSpPr>
          <p:nvPr/>
        </p:nvSpPr>
        <p:spPr bwMode="auto">
          <a:xfrm>
            <a:off x="395288" y="5949950"/>
            <a:ext cx="23352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cs typeface="Times New Roman" panose="02020603050405020304" pitchFamily="18" charset="0"/>
              </a:rPr>
              <a:t>其中</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7</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 G</a:t>
            </a:r>
            <a:r>
              <a:rPr lang="en-US" altLang="zh-CN" sz="2400" baseline="-25000">
                <a:solidFill>
                  <a:srgbClr val="000000"/>
                </a:solidFill>
                <a:latin typeface="Times New Roman" panose="02020603050405020304" pitchFamily="18" charset="0"/>
                <a:cs typeface="Times New Roman" panose="02020603050405020304" pitchFamily="18" charset="0"/>
              </a:rPr>
              <a:t>3</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4</a:t>
            </a:r>
            <a:endParaRPr lang="zh-CN" altLang="en-US" sz="2400">
              <a:solidFill>
                <a:srgbClr val="000000"/>
              </a:solidFill>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987486712"/>
              </p:ext>
            </p:extLst>
          </p:nvPr>
        </p:nvGraphicFramePr>
        <p:xfrm>
          <a:off x="323850" y="1052513"/>
          <a:ext cx="8496300" cy="2016125"/>
        </p:xfrm>
        <a:graphic>
          <a:graphicData uri="http://schemas.openxmlformats.org/drawingml/2006/table">
            <a:tbl>
              <a:tblPr/>
              <a:tblGrid>
                <a:gridCol w="1699260">
                  <a:extLst>
                    <a:ext uri="{9D8B030D-6E8A-4147-A177-3AD203B41FA5}">
                      <a16:colId xmlns:a16="http://schemas.microsoft.com/office/drawing/2014/main" val="20000"/>
                    </a:ext>
                  </a:extLst>
                </a:gridCol>
                <a:gridCol w="1699260">
                  <a:extLst>
                    <a:ext uri="{9D8B030D-6E8A-4147-A177-3AD203B41FA5}">
                      <a16:colId xmlns:a16="http://schemas.microsoft.com/office/drawing/2014/main" val="20001"/>
                    </a:ext>
                  </a:extLst>
                </a:gridCol>
                <a:gridCol w="1699260">
                  <a:extLst>
                    <a:ext uri="{9D8B030D-6E8A-4147-A177-3AD203B41FA5}">
                      <a16:colId xmlns:a16="http://schemas.microsoft.com/office/drawing/2014/main" val="20002"/>
                    </a:ext>
                  </a:extLst>
                </a:gridCol>
                <a:gridCol w="1699260">
                  <a:extLst>
                    <a:ext uri="{9D8B030D-6E8A-4147-A177-3AD203B41FA5}">
                      <a16:colId xmlns:a16="http://schemas.microsoft.com/office/drawing/2014/main" val="20003"/>
                    </a:ext>
                  </a:extLst>
                </a:gridCol>
                <a:gridCol w="1699260">
                  <a:extLst>
                    <a:ext uri="{9D8B030D-6E8A-4147-A177-3AD203B41FA5}">
                      <a16:colId xmlns:a16="http://schemas.microsoft.com/office/drawing/2014/main" val="20004"/>
                    </a:ext>
                  </a:extLst>
                </a:gridCol>
              </a:tblGrid>
              <a:tr h="403225">
                <a:tc>
                  <a:txBody>
                    <a:bodyPr/>
                    <a:lstStyle/>
                    <a:p>
                      <a:pPr algn="ctr">
                        <a:spcAft>
                          <a:spcPts val="0"/>
                        </a:spcAft>
                      </a:pPr>
                      <a:endParaRPr lang="en-US" sz="2000" kern="0" dirty="0">
                        <a:solidFill>
                          <a:srgbClr val="000000"/>
                        </a:solidFill>
                        <a:latin typeface="Times New Roman"/>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6</a:t>
                      </a:r>
                      <a:endParaRPr lang="zh-CN" sz="2000" kern="100">
                        <a:solidFill>
                          <a:srgbClr val="000000"/>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3</a:t>
                      </a:r>
                      <a:endParaRPr lang="zh-CN" sz="2000" kern="100">
                        <a:solidFill>
                          <a:srgbClr val="000000"/>
                        </a:solidFill>
                        <a:latin typeface="宋体"/>
                        <a:ea typeface="宋体"/>
                        <a:cs typeface="Courier New"/>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3225">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6</a:t>
                      </a:r>
                      <a:endParaRPr lang="zh-CN" sz="2000" kern="100" dirty="0">
                        <a:solidFill>
                          <a:srgbClr val="000000"/>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03225">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3</a:t>
                      </a:r>
                      <a:endParaRPr lang="zh-CN" sz="2000" kern="100">
                        <a:solidFill>
                          <a:srgbClr val="000000"/>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75" marR="6857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75" marR="6857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75" marR="68575" marT="0" marB="0" anchor="ctr">
                    <a:lnL>
                      <a:noFill/>
                    </a:lnL>
                    <a:lnR>
                      <a:noFill/>
                    </a:lnR>
                    <a:lnT>
                      <a:noFill/>
                    </a:lnT>
                    <a:lnB>
                      <a:noFill/>
                    </a:lnB>
                  </a:tcPr>
                </a:tc>
                <a:extLst>
                  <a:ext uri="{0D108BD9-81ED-4DB2-BD59-A6C34878D82A}">
                    <a16:rowId xmlns:a16="http://schemas.microsoft.com/office/drawing/2014/main" val="10002"/>
                  </a:ext>
                </a:extLst>
              </a:tr>
              <a:tr h="403225">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6</a:t>
                      </a:r>
                      <a:endParaRPr lang="zh-CN" sz="2000" kern="100">
                        <a:solidFill>
                          <a:srgbClr val="000000"/>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dirty="0">
                          <a:solidFill>
                            <a:srgbClr val="FF0000"/>
                          </a:solidFill>
                          <a:latin typeface="Times New Roman"/>
                          <a:ea typeface="宋体"/>
                          <a:cs typeface="Courier New"/>
                        </a:rPr>
                        <a:t>2</a:t>
                      </a:r>
                      <a:endParaRPr lang="zh-CN" sz="2000" kern="100" dirty="0">
                        <a:solidFill>
                          <a:srgbClr val="FF0000"/>
                        </a:solidFill>
                        <a:latin typeface="宋体"/>
                        <a:ea typeface="宋体"/>
                        <a:cs typeface="Courier New"/>
                      </a:endParaRPr>
                    </a:p>
                  </a:txBody>
                  <a:tcPr marL="68575" marR="68575" marT="0" marB="0" anchor="ctr">
                    <a:lnL>
                      <a:noFill/>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75" marR="6857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403225">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9</a:t>
                      </a:r>
                      <a:endParaRPr lang="zh-CN" sz="2000" kern="100">
                        <a:solidFill>
                          <a:srgbClr val="000000"/>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3</a:t>
                      </a:r>
                      <a:endParaRPr lang="zh-CN" sz="2000" kern="100">
                        <a:solidFill>
                          <a:srgbClr val="000000"/>
                        </a:solidFill>
                        <a:latin typeface="宋体"/>
                        <a:ea typeface="宋体"/>
                        <a:cs typeface="Courier New"/>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6900" name="Rectangle 8"/>
          <p:cNvSpPr>
            <a:spLocks noChangeArrowheads="1"/>
          </p:cNvSpPr>
          <p:nvPr/>
        </p:nvSpPr>
        <p:spPr bwMode="auto">
          <a:xfrm>
            <a:off x="250825" y="579438"/>
            <a:ext cx="568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6.3.2</a:t>
            </a:r>
            <a:r>
              <a:rPr lang="en-US" altLang="zh-CN" sz="2000">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Times New Roman" panose="02020603050405020304" pitchFamily="18" charset="0"/>
                <a:ea typeface="黑体" panose="02010600030101010101" pitchFamily="2" charset="-122"/>
                <a:cs typeface="Times New Roman" panose="02020603050405020304" pitchFamily="18" charset="0"/>
              </a:rPr>
              <a:t>      </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baseline="-30000">
                <a:solidFill>
                  <a:srgbClr val="7030A0"/>
                </a:solidFill>
                <a:latin typeface="Times New Roman" panose="02020603050405020304" pitchFamily="18" charset="0"/>
                <a:ea typeface="黑体" panose="02010600030101010101" pitchFamily="2" charset="-122"/>
                <a:cs typeface="Times New Roman" panose="02020603050405020304" pitchFamily="18" charset="0"/>
              </a:rPr>
              <a:t>(1)</a:t>
            </a:r>
            <a:endParaRPr lang="en-US" altLang="zh-CN" sz="200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sp>
        <p:nvSpPr>
          <p:cNvPr id="36901" name="Rectangle 8"/>
          <p:cNvSpPr>
            <a:spLocks noChangeArrowheads="1"/>
          </p:cNvSpPr>
          <p:nvPr/>
        </p:nvSpPr>
        <p:spPr bwMode="auto">
          <a:xfrm>
            <a:off x="323850" y="3603625"/>
            <a:ext cx="5688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6.3.3</a:t>
            </a:r>
            <a:r>
              <a:rPr lang="en-US" altLang="zh-CN" sz="2000">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Times New Roman" panose="02020603050405020304" pitchFamily="18" charset="0"/>
                <a:ea typeface="黑体" panose="02010600030101010101" pitchFamily="2" charset="-122"/>
                <a:cs typeface="Times New Roman" panose="02020603050405020304" pitchFamily="18" charset="0"/>
              </a:rPr>
              <a:t>     	     </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baseline="-30000">
                <a:solidFill>
                  <a:srgbClr val="7030A0"/>
                </a:solidFill>
                <a:latin typeface="Times New Roman" panose="02020603050405020304" pitchFamily="18" charset="0"/>
                <a:ea typeface="黑体" panose="02010600030101010101" pitchFamily="2" charset="-122"/>
                <a:cs typeface="Times New Roman" panose="02020603050405020304" pitchFamily="18" charset="0"/>
              </a:rPr>
              <a:t>(2)</a:t>
            </a:r>
            <a:endParaRPr lang="en-US" altLang="zh-CN" sz="200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4099813038"/>
              </p:ext>
            </p:extLst>
          </p:nvPr>
        </p:nvGraphicFramePr>
        <p:xfrm>
          <a:off x="323850" y="4076700"/>
          <a:ext cx="8353424" cy="1800224"/>
        </p:xfrm>
        <a:graphic>
          <a:graphicData uri="http://schemas.openxmlformats.org/drawingml/2006/table">
            <a:tbl>
              <a:tblPr/>
              <a:tblGrid>
                <a:gridCol w="2088356">
                  <a:extLst>
                    <a:ext uri="{9D8B030D-6E8A-4147-A177-3AD203B41FA5}">
                      <a16:colId xmlns:a16="http://schemas.microsoft.com/office/drawing/2014/main" val="20000"/>
                    </a:ext>
                  </a:extLst>
                </a:gridCol>
                <a:gridCol w="2088356">
                  <a:extLst>
                    <a:ext uri="{9D8B030D-6E8A-4147-A177-3AD203B41FA5}">
                      <a16:colId xmlns:a16="http://schemas.microsoft.com/office/drawing/2014/main" val="20001"/>
                    </a:ext>
                  </a:extLst>
                </a:gridCol>
                <a:gridCol w="2088356">
                  <a:extLst>
                    <a:ext uri="{9D8B030D-6E8A-4147-A177-3AD203B41FA5}">
                      <a16:colId xmlns:a16="http://schemas.microsoft.com/office/drawing/2014/main" val="20002"/>
                    </a:ext>
                  </a:extLst>
                </a:gridCol>
                <a:gridCol w="2088356">
                  <a:extLst>
                    <a:ext uri="{9D8B030D-6E8A-4147-A177-3AD203B41FA5}">
                      <a16:colId xmlns:a16="http://schemas.microsoft.com/office/drawing/2014/main" val="20003"/>
                    </a:ext>
                  </a:extLst>
                </a:gridCol>
              </a:tblGrid>
              <a:tr h="450056">
                <a:tc>
                  <a:txBody>
                    <a:bodyPr/>
                    <a:lstStyle/>
                    <a:p>
                      <a:pPr algn="ctr">
                        <a:spcAft>
                          <a:spcPts val="0"/>
                        </a:spcAft>
                      </a:pPr>
                      <a:endParaRPr lang="en-US" sz="2000" kern="0" dirty="0">
                        <a:solidFill>
                          <a:srgbClr val="000000"/>
                        </a:solidFill>
                        <a:latin typeface="Times New Roman"/>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6</a:t>
                      </a:r>
                      <a:endParaRPr lang="zh-CN" sz="2000" kern="100">
                        <a:solidFill>
                          <a:srgbClr val="000000"/>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7</a:t>
                      </a:r>
                      <a:endParaRPr lang="zh-CN" sz="2000" kern="100">
                        <a:solidFill>
                          <a:srgbClr val="000000"/>
                        </a:solidFill>
                        <a:latin typeface="宋体"/>
                        <a:ea typeface="宋体"/>
                        <a:cs typeface="Courier New"/>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0056">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6</a:t>
                      </a:r>
                      <a:endParaRPr lang="zh-CN" sz="2000" kern="100" dirty="0">
                        <a:solidFill>
                          <a:srgbClr val="000000"/>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smtClean="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50056">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7</a:t>
                      </a:r>
                      <a:endParaRPr lang="zh-CN" sz="2000" kern="100">
                        <a:solidFill>
                          <a:srgbClr val="000000"/>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dirty="0">
                          <a:solidFill>
                            <a:srgbClr val="000000"/>
                          </a:solidFill>
                          <a:latin typeface="Times New Roman"/>
                          <a:ea typeface="宋体"/>
                          <a:cs typeface="Courier New"/>
                        </a:rPr>
                        <a:t>4</a:t>
                      </a:r>
                      <a:endParaRPr lang="zh-CN" sz="2000" kern="100" dirty="0">
                        <a:solidFill>
                          <a:srgbClr val="000000"/>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84" marR="68584"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4" marR="68584" marT="0" marB="0" anchor="ctr">
                    <a:lnL>
                      <a:noFill/>
                    </a:lnL>
                    <a:lnR>
                      <a:noFill/>
                    </a:lnR>
                    <a:lnT>
                      <a:noFill/>
                    </a:lnT>
                    <a:lnB>
                      <a:noFill/>
                    </a:lnB>
                  </a:tcPr>
                </a:tc>
                <a:extLst>
                  <a:ext uri="{0D108BD9-81ED-4DB2-BD59-A6C34878D82A}">
                    <a16:rowId xmlns:a16="http://schemas.microsoft.com/office/drawing/2014/main" val="10002"/>
                  </a:ext>
                </a:extLst>
              </a:tr>
              <a:tr h="450056">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5</a:t>
                      </a:r>
                      <a:endParaRPr lang="zh-CN" sz="2000" kern="100" dirty="0">
                        <a:solidFill>
                          <a:srgbClr val="000000"/>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latin typeface="Times New Roman"/>
                          <a:ea typeface="宋体"/>
                          <a:cs typeface="Courier New"/>
                        </a:rPr>
                        <a:t>9</a:t>
                      </a:r>
                      <a:endParaRPr lang="zh-CN" sz="2000" kern="100" dirty="0">
                        <a:solidFill>
                          <a:srgbClr val="000000"/>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FF0000"/>
                          </a:solidFill>
                          <a:latin typeface="Times New Roman"/>
                          <a:ea typeface="宋体"/>
                          <a:cs typeface="Courier New"/>
                        </a:rPr>
                        <a:t>3</a:t>
                      </a:r>
                      <a:endParaRPr lang="zh-CN" sz="2000" kern="100" dirty="0">
                        <a:solidFill>
                          <a:srgbClr val="FF0000"/>
                        </a:solidFill>
                        <a:latin typeface="宋体"/>
                        <a:ea typeface="宋体"/>
                        <a:cs typeface="Courier New"/>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6923"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48ADCA1-1682-4349-A1D9-DBAB2CCDC84F}" type="slidenum">
              <a:rPr lang="en-US" altLang="zh-CN" sz="1400"/>
              <a:pPr>
                <a:spcBef>
                  <a:spcPct val="0"/>
                </a:spcBef>
                <a:buClrTx/>
                <a:buSzTx/>
                <a:buFontTx/>
                <a:buNone/>
              </a:pPr>
              <a:t>31</a:t>
            </a:fld>
            <a:endParaRPr lang="en-US" altLang="zh-CN" sz="1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pPr eaLnBrk="1" hangingPunct="1"/>
            <a:endParaRPr lang="zh-CN" altLang="zh-CN" sz="4000" smtClean="0"/>
          </a:p>
        </p:txBody>
      </p:sp>
      <p:sp>
        <p:nvSpPr>
          <p:cNvPr id="37891" name="Rectangle 3"/>
          <p:cNvSpPr>
            <a:spLocks noGrp="1" noRot="1" noChangeArrowheads="1"/>
          </p:cNvSpPr>
          <p:nvPr>
            <p:ph type="body" idx="1"/>
          </p:nvPr>
        </p:nvSpPr>
        <p:spPr/>
        <p:txBody>
          <a:bodyPr/>
          <a:lstStyle/>
          <a:p>
            <a:pPr eaLnBrk="1" hangingPunct="1"/>
            <a:endParaRPr lang="zh-CN" altLang="zh-CN" sz="2800" smtClean="0"/>
          </a:p>
        </p:txBody>
      </p:sp>
      <p:sp>
        <p:nvSpPr>
          <p:cNvPr id="37892" name="矩形 5"/>
          <p:cNvSpPr>
            <a:spLocks noChangeArrowheads="1"/>
          </p:cNvSpPr>
          <p:nvPr/>
        </p:nvSpPr>
        <p:spPr bwMode="auto">
          <a:xfrm>
            <a:off x="468313" y="2420938"/>
            <a:ext cx="2333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cs typeface="Times New Roman" panose="02020603050405020304" pitchFamily="18" charset="0"/>
              </a:rPr>
              <a:t>其中</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6</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 G</a:t>
            </a:r>
            <a:r>
              <a:rPr lang="en-US" altLang="zh-CN" sz="2400" baseline="-25000">
                <a:solidFill>
                  <a:srgbClr val="000000"/>
                </a:solidFill>
                <a:latin typeface="Times New Roman" panose="02020603050405020304" pitchFamily="18" charset="0"/>
                <a:cs typeface="Times New Roman" panose="02020603050405020304" pitchFamily="18" charset="0"/>
              </a:rPr>
              <a:t>1</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2</a:t>
            </a:r>
            <a:endParaRPr lang="zh-CN" altLang="en-US" sz="2400">
              <a:solidFill>
                <a:srgbClr val="000000"/>
              </a:solidFill>
              <a:latin typeface="Times New Roman" panose="02020603050405020304" pitchFamily="18" charset="0"/>
              <a:cs typeface="Times New Roman" panose="02020603050405020304" pitchFamily="18" charset="0"/>
            </a:endParaRPr>
          </a:p>
        </p:txBody>
      </p:sp>
      <p:sp>
        <p:nvSpPr>
          <p:cNvPr id="37894" name="Rectangle 8"/>
          <p:cNvSpPr>
            <a:spLocks noChangeArrowheads="1"/>
          </p:cNvSpPr>
          <p:nvPr/>
        </p:nvSpPr>
        <p:spPr bwMode="auto">
          <a:xfrm>
            <a:off x="323850" y="579438"/>
            <a:ext cx="5688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6.3.4</a:t>
            </a:r>
            <a:r>
              <a:rPr lang="en-US" altLang="zh-CN" sz="2000">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Times New Roman" panose="02020603050405020304" pitchFamily="18" charset="0"/>
                <a:ea typeface="黑体" panose="02010600030101010101" pitchFamily="2" charset="-122"/>
                <a:cs typeface="Times New Roman" panose="02020603050405020304" pitchFamily="18" charset="0"/>
              </a:rPr>
              <a:t>      </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baseline="-30000">
                <a:solidFill>
                  <a:srgbClr val="7030A0"/>
                </a:solidFill>
                <a:latin typeface="Times New Roman" panose="02020603050405020304" pitchFamily="18" charset="0"/>
                <a:ea typeface="黑体" panose="02010600030101010101" pitchFamily="2" charset="-122"/>
                <a:cs typeface="Times New Roman" panose="02020603050405020304" pitchFamily="18" charset="0"/>
              </a:rPr>
              <a:t>(3)</a:t>
            </a:r>
            <a:endParaRPr lang="en-US" altLang="zh-CN" sz="200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graphicFrame>
        <p:nvGraphicFramePr>
          <p:cNvPr id="8" name="表格 7"/>
          <p:cNvGraphicFramePr>
            <a:graphicFrameLocks noGrp="1"/>
          </p:cNvGraphicFramePr>
          <p:nvPr/>
        </p:nvGraphicFramePr>
        <p:xfrm>
          <a:off x="395288" y="1052513"/>
          <a:ext cx="8424861" cy="1368426"/>
        </p:xfrm>
        <a:graphic>
          <a:graphicData uri="http://schemas.openxmlformats.org/drawingml/2006/table">
            <a:tbl>
              <a:tblPr/>
              <a:tblGrid>
                <a:gridCol w="2808849">
                  <a:extLst>
                    <a:ext uri="{9D8B030D-6E8A-4147-A177-3AD203B41FA5}">
                      <a16:colId xmlns:a16="http://schemas.microsoft.com/office/drawing/2014/main" val="20000"/>
                    </a:ext>
                  </a:extLst>
                </a:gridCol>
                <a:gridCol w="2808849">
                  <a:extLst>
                    <a:ext uri="{9D8B030D-6E8A-4147-A177-3AD203B41FA5}">
                      <a16:colId xmlns:a16="http://schemas.microsoft.com/office/drawing/2014/main" val="20001"/>
                    </a:ext>
                  </a:extLst>
                </a:gridCol>
                <a:gridCol w="2807163">
                  <a:extLst>
                    <a:ext uri="{9D8B030D-6E8A-4147-A177-3AD203B41FA5}">
                      <a16:colId xmlns:a16="http://schemas.microsoft.com/office/drawing/2014/main" val="20002"/>
                    </a:ext>
                  </a:extLst>
                </a:gridCol>
              </a:tblGrid>
              <a:tr h="456142">
                <a:tc>
                  <a:txBody>
                    <a:bodyPr/>
                    <a:lstStyle/>
                    <a:p>
                      <a:pPr algn="ctr">
                        <a:spcAft>
                          <a:spcPts val="0"/>
                        </a:spcAft>
                      </a:pPr>
                      <a:endParaRPr lang="en-US" sz="2000" kern="0" dirty="0">
                        <a:solidFill>
                          <a:srgbClr val="000000"/>
                        </a:solidFill>
                        <a:latin typeface="Times New Roman"/>
                        <a:ea typeface="宋体"/>
                        <a:cs typeface="Courier New"/>
                      </a:endParaRPr>
                    </a:p>
                  </a:txBody>
                  <a:tcPr marL="68579" marR="6857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6</a:t>
                      </a:r>
                      <a:endParaRPr lang="zh-CN" sz="2000" kern="100">
                        <a:solidFill>
                          <a:srgbClr val="000000"/>
                        </a:solidFill>
                        <a:latin typeface="宋体"/>
                        <a:ea typeface="宋体"/>
                        <a:cs typeface="Courier New"/>
                      </a:endParaRPr>
                    </a:p>
                  </a:txBody>
                  <a:tcPr marL="68579" marR="6857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8</a:t>
                      </a:r>
                      <a:endParaRPr lang="zh-CN" sz="2000" kern="100" dirty="0">
                        <a:solidFill>
                          <a:srgbClr val="000000"/>
                        </a:solidFill>
                        <a:latin typeface="宋体"/>
                        <a:ea typeface="宋体"/>
                        <a:cs typeface="Courier New"/>
                      </a:endParaRPr>
                    </a:p>
                  </a:txBody>
                  <a:tcPr marL="68579" marR="68579"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6142">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6</a:t>
                      </a:r>
                      <a:endParaRPr lang="zh-CN" sz="2000" kern="100" dirty="0">
                        <a:solidFill>
                          <a:srgbClr val="000000"/>
                        </a:solidFill>
                        <a:latin typeface="宋体"/>
                        <a:ea typeface="宋体"/>
                        <a:cs typeface="Courier New"/>
                      </a:endParaRPr>
                    </a:p>
                  </a:txBody>
                  <a:tcPr marL="68579" marR="6857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79" marR="6857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dirty="0">
                        <a:solidFill>
                          <a:srgbClr val="000000"/>
                        </a:solidFill>
                        <a:latin typeface="Times New Roman"/>
                        <a:ea typeface="宋体"/>
                        <a:cs typeface="Courier New"/>
                      </a:endParaRPr>
                    </a:p>
                  </a:txBody>
                  <a:tcPr marL="68579" marR="68579"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56142">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8</a:t>
                      </a:r>
                      <a:endParaRPr lang="zh-CN" sz="2000" kern="100" dirty="0">
                        <a:solidFill>
                          <a:srgbClr val="000000"/>
                        </a:solidFill>
                        <a:latin typeface="宋体"/>
                        <a:ea typeface="宋体"/>
                        <a:cs typeface="Courier New"/>
                      </a:endParaRPr>
                    </a:p>
                  </a:txBody>
                  <a:tcPr marL="68579" marR="68579"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79" marR="68579"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79" marR="68579"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7909"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377ED21-8621-4E1E-9037-F8260B328265}" type="slidenum">
              <a:rPr lang="en-US" altLang="zh-CN" sz="1400"/>
              <a:pPr>
                <a:spcBef>
                  <a:spcPct val="0"/>
                </a:spcBef>
                <a:buClrTx/>
                <a:buSzTx/>
                <a:buFontTx/>
                <a:buNone/>
              </a:pPr>
              <a:t>32</a:t>
            </a:fld>
            <a:endParaRPr lang="en-US" altLang="zh-CN" sz="1400"/>
          </a:p>
        </p:txBody>
      </p:sp>
      <p:sp>
        <p:nvSpPr>
          <p:cNvPr id="9" name="矩形 8"/>
          <p:cNvSpPr/>
          <p:nvPr/>
        </p:nvSpPr>
        <p:spPr>
          <a:xfrm>
            <a:off x="2837512" y="5981218"/>
            <a:ext cx="3390672" cy="400110"/>
          </a:xfrm>
          <a:prstGeom prst="rect">
            <a:avLst/>
          </a:prstGeom>
        </p:spPr>
        <p:txBody>
          <a:bodyPr wrap="none">
            <a:spAutoFit/>
          </a:body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6.3.2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最短距离法树形图</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2360478" y="3003481"/>
            <a:ext cx="4344739" cy="2975112"/>
          </a:xfrm>
          <a:prstGeom prst="rect">
            <a:avLst/>
          </a:prstGeom>
        </p:spPr>
      </p:pic>
    </p:spTree>
    <p:extLst>
      <p:ext uri="{BB962C8B-B14F-4D97-AF65-F5344CB8AC3E}">
        <p14:creationId xmlns:p14="http://schemas.microsoft.com/office/powerpoint/2010/main" val="12425538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r>
              <a:rPr lang="zh-CN" altLang="en-US" sz="4000" smtClean="0"/>
              <a:t>二、最长距离法</a:t>
            </a:r>
          </a:p>
        </p:txBody>
      </p:sp>
      <p:sp>
        <p:nvSpPr>
          <p:cNvPr id="38915" name="Rectangle 3"/>
          <p:cNvSpPr>
            <a:spLocks noGrp="1" noRot="1" noChangeArrowheads="1"/>
          </p:cNvSpPr>
          <p:nvPr>
            <p:ph type="body" idx="1"/>
          </p:nvPr>
        </p:nvSpPr>
        <p:spPr/>
        <p:txBody>
          <a:bodyPr/>
          <a:lstStyle/>
          <a:p>
            <a:pPr eaLnBrk="1" hangingPunct="1"/>
            <a:r>
              <a:rPr lang="zh-CN" altLang="en-US" sz="2800" smtClean="0">
                <a:solidFill>
                  <a:srgbClr val="000000"/>
                </a:solidFill>
              </a:rPr>
              <a:t>类与类之间的距离定义为两类最远样品间的距离，即</a:t>
            </a:r>
          </a:p>
          <a:p>
            <a:pPr eaLnBrk="1" hangingPunct="1"/>
            <a:endParaRPr lang="en-US" altLang="zh-CN" sz="2800" smtClean="0">
              <a:solidFill>
                <a:srgbClr val="000000"/>
              </a:solidFill>
            </a:endParaRPr>
          </a:p>
        </p:txBody>
      </p:sp>
      <p:graphicFrame>
        <p:nvGraphicFramePr>
          <p:cNvPr id="38916" name="Object 4"/>
          <p:cNvGraphicFramePr>
            <a:graphicFrameLocks noChangeAspect="1"/>
          </p:cNvGraphicFramePr>
          <p:nvPr/>
        </p:nvGraphicFramePr>
        <p:xfrm>
          <a:off x="3492500" y="2924175"/>
          <a:ext cx="2159000" cy="558800"/>
        </p:xfrm>
        <a:graphic>
          <a:graphicData uri="http://schemas.openxmlformats.org/presentationml/2006/ole">
            <mc:AlternateContent xmlns:mc="http://schemas.openxmlformats.org/markup-compatibility/2006">
              <mc:Choice xmlns:v="urn:schemas-microsoft-com:vml" Requires="v">
                <p:oleObj spid="_x0000_s89095" name="Equation" r:id="rId3" imgW="2159000" imgH="558800" progId="Equation.DSMT4">
                  <p:embed/>
                </p:oleObj>
              </mc:Choice>
              <mc:Fallback>
                <p:oleObj name="Equation" r:id="rId3" imgW="2159000" imgH="558800" progId="Equation.DSMT4">
                  <p:embed/>
                  <p:pic>
                    <p:nvPicPr>
                      <p:cNvPr id="389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2924175"/>
                        <a:ext cx="21590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1B30BF1-1F7B-44F4-A75B-940F7A59D850}" type="slidenum">
              <a:rPr lang="en-US" altLang="zh-CN" sz="1400"/>
              <a:pPr>
                <a:spcBef>
                  <a:spcPct val="0"/>
                </a:spcBef>
                <a:buClrTx/>
                <a:buSzTx/>
                <a:buFontTx/>
                <a:buNone/>
              </a:pPr>
              <a:t>33</a:t>
            </a:fld>
            <a:endParaRPr lang="en-US" altLang="zh-CN" sz="1400"/>
          </a:p>
        </p:txBody>
      </p:sp>
      <p:sp>
        <p:nvSpPr>
          <p:cNvPr id="7" name="矩形 6"/>
          <p:cNvSpPr/>
          <p:nvPr/>
        </p:nvSpPr>
        <p:spPr>
          <a:xfrm>
            <a:off x="2729730" y="5733256"/>
            <a:ext cx="3714478" cy="400110"/>
          </a:xfrm>
          <a:prstGeom prst="rect">
            <a:avLst/>
          </a:prstGeom>
        </p:spPr>
        <p:txBody>
          <a:bodyPr wrap="none">
            <a:spAutoFit/>
          </a:body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6.3.3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最长距离法：</a:t>
            </a:r>
            <a:r>
              <a:rPr lang="en-US" altLang="zh-CN" sz="2000" b="1" i="1"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i="1" baseline="-250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KL</a:t>
            </a:r>
            <a:r>
              <a:rPr lang="en-US" altLang="zh-CN" sz="2000" b="1"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a:t>
            </a:r>
            <a:r>
              <a:rPr lang="en-US" altLang="zh-CN" sz="2000" b="1" i="1"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baseline="-250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15</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1459246" y="3619366"/>
            <a:ext cx="6255445" cy="1991957"/>
          </a:xfrm>
          <a:prstGeom prst="rect">
            <a:avLst/>
          </a:prstGeom>
        </p:spPr>
      </p:pic>
    </p:spTree>
    <p:extLst>
      <p:ext uri="{BB962C8B-B14F-4D97-AF65-F5344CB8AC3E}">
        <p14:creationId xmlns:p14="http://schemas.microsoft.com/office/powerpoint/2010/main" val="28661231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323850" y="549275"/>
            <a:ext cx="8540750" cy="215900"/>
          </a:xfrm>
        </p:spPr>
        <p:txBody>
          <a:bodyPr/>
          <a:lstStyle/>
          <a:p>
            <a:pPr eaLnBrk="1" hangingPunct="1"/>
            <a:endParaRPr lang="zh-CN" altLang="zh-CN" sz="4000" smtClean="0"/>
          </a:p>
        </p:txBody>
      </p:sp>
      <p:sp>
        <p:nvSpPr>
          <p:cNvPr id="39939" name="Rectangle 3"/>
          <p:cNvSpPr>
            <a:spLocks noGrp="1" noRot="1" noChangeArrowheads="1"/>
          </p:cNvSpPr>
          <p:nvPr>
            <p:ph type="body" idx="1"/>
          </p:nvPr>
        </p:nvSpPr>
        <p:spPr>
          <a:xfrm>
            <a:off x="301625" y="908050"/>
            <a:ext cx="8540750" cy="5191125"/>
          </a:xfrm>
        </p:spPr>
        <p:txBody>
          <a:bodyPr/>
          <a:lstStyle/>
          <a:p>
            <a:pPr eaLnBrk="1" hangingPunct="1">
              <a:lnSpc>
                <a:spcPct val="90000"/>
              </a:lnSpc>
            </a:pPr>
            <a:r>
              <a:rPr lang="zh-CN" altLang="en-US" sz="2800" smtClean="0">
                <a:solidFill>
                  <a:srgbClr val="000000"/>
                </a:solidFill>
              </a:rPr>
              <a:t>最长距离法与最短距离法的并类步骤完全相同，只是类间距离的递推公式有所不同。</a:t>
            </a:r>
          </a:p>
          <a:p>
            <a:pPr eaLnBrk="1" hangingPunct="1">
              <a:lnSpc>
                <a:spcPct val="90000"/>
              </a:lnSpc>
            </a:pPr>
            <a:r>
              <a:rPr lang="zh-CN" altLang="en-US" sz="2800" smtClean="0">
                <a:solidFill>
                  <a:srgbClr val="000000"/>
                </a:solidFill>
              </a:rPr>
              <a:t>递推公式：</a:t>
            </a:r>
            <a:endParaRPr lang="en-US" altLang="zh-CN" sz="2400" smtClean="0">
              <a:solidFill>
                <a:srgbClr val="000000"/>
              </a:solidFill>
            </a:endParaRPr>
          </a:p>
        </p:txBody>
      </p:sp>
      <p:graphicFrame>
        <p:nvGraphicFramePr>
          <p:cNvPr id="39940" name="Object 5"/>
          <p:cNvGraphicFramePr>
            <a:graphicFrameLocks noChangeAspect="1"/>
          </p:cNvGraphicFramePr>
          <p:nvPr/>
        </p:nvGraphicFramePr>
        <p:xfrm>
          <a:off x="3059113" y="2349500"/>
          <a:ext cx="2908300" cy="469900"/>
        </p:xfrm>
        <a:graphic>
          <a:graphicData uri="http://schemas.openxmlformats.org/presentationml/2006/ole">
            <mc:AlternateContent xmlns:mc="http://schemas.openxmlformats.org/markup-compatibility/2006">
              <mc:Choice xmlns:v="urn:schemas-microsoft-com:vml" Requires="v">
                <p:oleObj spid="_x0000_s90119" name="Equation" r:id="rId3" imgW="2908300" imgH="469900" progId="Equation.DSMT4">
                  <p:embed/>
                </p:oleObj>
              </mc:Choice>
              <mc:Fallback>
                <p:oleObj name="Equation" r:id="rId3" imgW="2908300" imgH="469900" progId="Equation.DSMT4">
                  <p:embed/>
                  <p:pic>
                    <p:nvPicPr>
                      <p:cNvPr id="3994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349500"/>
                        <a:ext cx="29083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615350D-7A1C-4393-9211-7764B2CE3A21}" type="slidenum">
              <a:rPr lang="en-US" altLang="zh-CN" sz="1400"/>
              <a:pPr>
                <a:spcBef>
                  <a:spcPct val="0"/>
                </a:spcBef>
                <a:buClrTx/>
                <a:buSzTx/>
                <a:buFontTx/>
                <a:buNone/>
              </a:pPr>
              <a:t>34</a:t>
            </a:fld>
            <a:endParaRPr lang="en-US" altLang="zh-CN" sz="1400"/>
          </a:p>
        </p:txBody>
      </p:sp>
      <p:pic>
        <p:nvPicPr>
          <p:cNvPr id="2" name="图片 1"/>
          <p:cNvPicPr>
            <a:picLocks noChangeAspect="1"/>
          </p:cNvPicPr>
          <p:nvPr/>
        </p:nvPicPr>
        <p:blipFill rotWithShape="1">
          <a:blip r:embed="rId5">
            <a:extLst>
              <a:ext uri="{28A0092B-C50C-407E-A947-70E740481C1C}">
                <a14:useLocalDpi xmlns:a14="http://schemas.microsoft.com/office/drawing/2010/main" val="0"/>
              </a:ext>
            </a:extLst>
          </a:blip>
          <a:srcRect b="17751"/>
          <a:stretch/>
        </p:blipFill>
        <p:spPr>
          <a:xfrm>
            <a:off x="2051720" y="2992073"/>
            <a:ext cx="5112568" cy="3153775"/>
          </a:xfrm>
          <a:prstGeom prst="rect">
            <a:avLst/>
          </a:prstGeom>
        </p:spPr>
      </p:pic>
    </p:spTree>
    <p:extLst>
      <p:ext uri="{BB962C8B-B14F-4D97-AF65-F5344CB8AC3E}">
        <p14:creationId xmlns:p14="http://schemas.microsoft.com/office/powerpoint/2010/main" val="27312184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40963" name="Rectangle 3"/>
          <p:cNvSpPr>
            <a:spLocks noGrp="1" noRot="1" noChangeArrowheads="1"/>
          </p:cNvSpPr>
          <p:nvPr>
            <p:ph type="body" idx="1"/>
          </p:nvPr>
        </p:nvSpPr>
        <p:spPr>
          <a:xfrm>
            <a:off x="301625" y="765175"/>
            <a:ext cx="8540750" cy="5334000"/>
          </a:xfrm>
        </p:spPr>
        <p:txBody>
          <a:bodyPr/>
          <a:lstStyle/>
          <a:p>
            <a:pPr eaLnBrk="1" hangingPunct="1"/>
            <a:r>
              <a:rPr lang="zh-CN" altLang="zh-CN" sz="2800" dirty="0" smtClean="0">
                <a:solidFill>
                  <a:srgbClr val="000000"/>
                </a:solidFill>
                <a:latin typeface="Times New Roman" panose="02020603050405020304" pitchFamily="18" charset="0"/>
                <a:cs typeface="Times New Roman" panose="02020603050405020304" pitchFamily="18" charset="0"/>
              </a:rPr>
              <a:t>对例</a:t>
            </a:r>
            <a:r>
              <a:rPr lang="en-US" altLang="zh-CN" sz="2800" dirty="0" smtClean="0">
                <a:solidFill>
                  <a:srgbClr val="000000"/>
                </a:solidFill>
                <a:latin typeface="Times New Roman" panose="02020603050405020304" pitchFamily="18" charset="0"/>
                <a:cs typeface="Times New Roman" panose="02020603050405020304" pitchFamily="18" charset="0"/>
              </a:rPr>
              <a:t>6.3.1</a:t>
            </a:r>
            <a:r>
              <a:rPr lang="zh-CN" altLang="zh-CN" sz="2800" dirty="0" smtClean="0">
                <a:solidFill>
                  <a:srgbClr val="000000"/>
                </a:solidFill>
                <a:latin typeface="Times New Roman" panose="02020603050405020304" pitchFamily="18" charset="0"/>
                <a:cs typeface="Times New Roman" panose="02020603050405020304" pitchFamily="18" charset="0"/>
              </a:rPr>
              <a:t>采用最长距离法</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zh-CN" altLang="zh-CN" sz="2800" dirty="0" smtClean="0">
              <a:solidFill>
                <a:srgbClr val="000000"/>
              </a:solidFill>
              <a:latin typeface="Times New Roman" panose="02020603050405020304" pitchFamily="18" charset="0"/>
              <a:cs typeface="Times New Roman" panose="02020603050405020304" pitchFamily="18" charset="0"/>
            </a:endParaRPr>
          </a:p>
        </p:txBody>
      </p:sp>
      <p:sp>
        <p:nvSpPr>
          <p:cNvPr id="4096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B978D53-954C-42FF-A896-FCE12F778819}" type="slidenum">
              <a:rPr lang="en-US" altLang="zh-CN" sz="1400"/>
              <a:pPr>
                <a:spcBef>
                  <a:spcPct val="0"/>
                </a:spcBef>
                <a:buClrTx/>
                <a:buSzTx/>
                <a:buFontTx/>
                <a:buNone/>
              </a:pPr>
              <a:t>35</a:t>
            </a:fld>
            <a:endParaRPr lang="en-US" altLang="zh-CN" sz="1400"/>
          </a:p>
        </p:txBody>
      </p:sp>
      <p:sp>
        <p:nvSpPr>
          <p:cNvPr id="6" name="矩形 5"/>
          <p:cNvSpPr/>
          <p:nvPr/>
        </p:nvSpPr>
        <p:spPr>
          <a:xfrm>
            <a:off x="2837512" y="5373216"/>
            <a:ext cx="3390672" cy="400110"/>
          </a:xfrm>
          <a:prstGeom prst="rect">
            <a:avLst/>
          </a:prstGeom>
        </p:spPr>
        <p:txBody>
          <a:bodyPr wrap="none">
            <a:spAutoFit/>
          </a:body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6.3.4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最长距离法树形图</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1930623" y="1764990"/>
            <a:ext cx="5282754" cy="3495724"/>
          </a:xfrm>
          <a:prstGeom prst="rect">
            <a:avLst/>
          </a:prstGeom>
        </p:spPr>
      </p:pic>
    </p:spTree>
    <p:extLst>
      <p:ext uri="{BB962C8B-B14F-4D97-AF65-F5344CB8AC3E}">
        <p14:creationId xmlns:p14="http://schemas.microsoft.com/office/powerpoint/2010/main" val="33638817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r>
              <a:rPr lang="zh-CN" altLang="en-US" sz="4000" smtClean="0"/>
              <a:t>异常值的影响</a:t>
            </a:r>
          </a:p>
        </p:txBody>
      </p:sp>
      <p:sp>
        <p:nvSpPr>
          <p:cNvPr id="41987" name="Rectangle 3"/>
          <p:cNvSpPr>
            <a:spLocks noGrp="1" noRot="1" noChangeArrowheads="1"/>
          </p:cNvSpPr>
          <p:nvPr>
            <p:ph type="body" idx="1"/>
          </p:nvPr>
        </p:nvSpPr>
        <p:spPr/>
        <p:txBody>
          <a:bodyPr/>
          <a:lstStyle/>
          <a:p>
            <a:pPr eaLnBrk="1" hangingPunct="1"/>
            <a:r>
              <a:rPr lang="zh-CN" altLang="en-US" sz="2800" smtClean="0">
                <a:solidFill>
                  <a:srgbClr val="000000"/>
                </a:solidFill>
              </a:rPr>
              <a:t>最长距离法容易被异常值严重地扭曲。</a:t>
            </a:r>
          </a:p>
          <a:p>
            <a:pPr eaLnBrk="1" hangingPunct="1"/>
            <a:endParaRPr lang="en-US" altLang="zh-CN" smtClean="0">
              <a:solidFill>
                <a:srgbClr val="000000"/>
              </a:solidFill>
            </a:endParaRPr>
          </a:p>
        </p:txBody>
      </p:sp>
      <p:pic>
        <p:nvPicPr>
          <p:cNvPr id="41988" name="Picture 5" descr="最长距离法异常值"/>
          <p:cNvPicPr>
            <a:picLocks noChangeAspect="1" noChangeArrowheads="1"/>
          </p:cNvPicPr>
          <p:nvPr/>
        </p:nvPicPr>
        <p:blipFill>
          <a:blip r:embed="rId2">
            <a:extLst>
              <a:ext uri="{28A0092B-C50C-407E-A947-70E740481C1C}">
                <a14:useLocalDpi xmlns:a14="http://schemas.microsoft.com/office/drawing/2010/main" val="0"/>
              </a:ext>
            </a:extLst>
          </a:blip>
          <a:srcRect t="28342" b="34245"/>
          <a:stretch>
            <a:fillRect/>
          </a:stretch>
        </p:blipFill>
        <p:spPr bwMode="auto">
          <a:xfrm>
            <a:off x="1619250" y="2636838"/>
            <a:ext cx="59055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17599EB-3E6D-4C3B-B2EE-41ED616B7D9D}" type="slidenum">
              <a:rPr lang="en-US" altLang="zh-CN" sz="1400"/>
              <a:pPr>
                <a:spcBef>
                  <a:spcPct val="0"/>
                </a:spcBef>
                <a:buClrTx/>
                <a:buSzTx/>
                <a:buFontTx/>
                <a:buNone/>
              </a:pPr>
              <a:t>36</a:t>
            </a:fld>
            <a:endParaRPr lang="en-US" altLang="zh-CN" sz="14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pPr eaLnBrk="1" hangingPunct="1">
              <a:defRPr/>
            </a:pPr>
            <a:r>
              <a:rPr lang="zh-CN" altLang="en-US" sz="4000" dirty="0" smtClean="0">
                <a:latin typeface="+mn-lt"/>
                <a:ea typeface="+mn-ea"/>
                <a:cs typeface="+mn-cs"/>
              </a:rPr>
              <a:t>三</a:t>
            </a:r>
            <a:r>
              <a:rPr lang="zh-CN" altLang="zh-CN" sz="4000" dirty="0" smtClean="0">
                <a:latin typeface="+mn-lt"/>
                <a:ea typeface="+mn-ea"/>
                <a:cs typeface="+mn-cs"/>
              </a:rPr>
              <a:t>、类平均法</a:t>
            </a:r>
            <a:endParaRPr lang="zh-CN" altLang="zh-CN" sz="4000" dirty="0" smtClean="0"/>
          </a:p>
        </p:txBody>
      </p:sp>
      <p:sp>
        <p:nvSpPr>
          <p:cNvPr id="43011" name="Rectangle 3"/>
          <p:cNvSpPr>
            <a:spLocks noGrp="1" noRot="1" noChangeArrowheads="1"/>
          </p:cNvSpPr>
          <p:nvPr>
            <p:ph type="body" idx="1"/>
          </p:nvPr>
        </p:nvSpPr>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有两种定义</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chemeClr val="accent6"/>
                </a:solidFill>
                <a:latin typeface="Times New Roman" panose="02020603050405020304" pitchFamily="18" charset="0"/>
                <a:cs typeface="Times New Roman" panose="02020603050405020304" pitchFamily="18" charset="0"/>
              </a:rPr>
              <a:t>定义</a:t>
            </a:r>
            <a:r>
              <a:rPr lang="en-US" altLang="zh-CN" sz="2400" dirty="0" smtClean="0">
                <a:solidFill>
                  <a:schemeClr val="accent6"/>
                </a:solidFill>
                <a:latin typeface="Times New Roman" panose="02020603050405020304" pitchFamily="18" charset="0"/>
                <a:cs typeface="Times New Roman" panose="02020603050405020304" pitchFamily="18" charset="0"/>
              </a:rPr>
              <a:t>1</a:t>
            </a:r>
            <a:r>
              <a:rPr lang="zh-CN" altLang="en-US" sz="2400" dirty="0" smtClean="0">
                <a:solidFill>
                  <a:schemeClr val="accent6"/>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类</a:t>
            </a:r>
            <a:r>
              <a:rPr lang="en-US" altLang="zh-CN" sz="2400" i="1" dirty="0" smtClean="0">
                <a:solidFill>
                  <a:srgbClr val="000000"/>
                </a:solidFill>
                <a:latin typeface="Times New Roman" panose="02020603050405020304" pitchFamily="18" charset="0"/>
                <a:cs typeface="Times New Roman" panose="02020603050405020304" pitchFamily="18" charset="0"/>
              </a:rPr>
              <a:t>G</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i="1" dirty="0" smtClean="0">
                <a:solidFill>
                  <a:srgbClr val="000000"/>
                </a:solidFill>
                <a:latin typeface="Times New Roman" panose="02020603050405020304" pitchFamily="18" charset="0"/>
                <a:cs typeface="Times New Roman" panose="02020603050405020304" pitchFamily="18" charset="0"/>
              </a:rPr>
              <a:t>G</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L</a:t>
            </a:r>
            <a:r>
              <a:rPr lang="zh-CN" altLang="zh-CN" sz="2400" dirty="0" smtClean="0">
                <a:solidFill>
                  <a:srgbClr val="000000"/>
                </a:solidFill>
                <a:latin typeface="Times New Roman" panose="02020603050405020304" pitchFamily="18" charset="0"/>
                <a:cs typeface="Times New Roman" panose="02020603050405020304" pitchFamily="18" charset="0"/>
              </a:rPr>
              <a:t>之间的</a:t>
            </a:r>
            <a:r>
              <a:rPr lang="zh-CN" altLang="zh-CN" sz="2400" dirty="0">
                <a:solidFill>
                  <a:srgbClr val="000000"/>
                </a:solidFill>
                <a:latin typeface="Times New Roman" panose="02020603050405020304" pitchFamily="18" charset="0"/>
                <a:cs typeface="Times New Roman" panose="02020603050405020304" pitchFamily="18" charset="0"/>
              </a:rPr>
              <a:t>距离定义为</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endParaRPr lang="zh-CN" altLang="zh-CN"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43012" name="Object 5"/>
          <p:cNvGraphicFramePr>
            <a:graphicFrameLocks noChangeAspect="1"/>
          </p:cNvGraphicFramePr>
          <p:nvPr>
            <p:extLst/>
          </p:nvPr>
        </p:nvGraphicFramePr>
        <p:xfrm>
          <a:off x="3203575" y="2819524"/>
          <a:ext cx="2692400" cy="825500"/>
        </p:xfrm>
        <a:graphic>
          <a:graphicData uri="http://schemas.openxmlformats.org/presentationml/2006/ole">
            <mc:AlternateContent xmlns:mc="http://schemas.openxmlformats.org/markup-compatibility/2006">
              <mc:Choice xmlns:v="urn:schemas-microsoft-com:vml" Requires="v">
                <p:oleObj spid="_x0000_s91143" name="Equation" r:id="rId3" imgW="2692080" imgH="825480" progId="Equation.DSMT4">
                  <p:embed/>
                </p:oleObj>
              </mc:Choice>
              <mc:Fallback>
                <p:oleObj name="Equation" r:id="rId3" imgW="2692080" imgH="825480" progId="Equation.DSMT4">
                  <p:embed/>
                  <p:pic>
                    <p:nvPicPr>
                      <p:cNvPr id="43012" name="Object 5"/>
                      <p:cNvPicPr>
                        <a:picLocks noChangeAspect="1" noChangeArrowheads="1"/>
                      </p:cNvPicPr>
                      <p:nvPr/>
                    </p:nvPicPr>
                    <p:blipFill>
                      <a:blip r:embed="rId4"/>
                      <a:srcRect/>
                      <a:stretch>
                        <a:fillRect/>
                      </a:stretch>
                    </p:blipFill>
                    <p:spPr bwMode="auto">
                      <a:xfrm>
                        <a:off x="3203575" y="2819524"/>
                        <a:ext cx="26924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CDD46F1-3BED-4A03-AD5C-6702AB6C4190}" type="slidenum">
              <a:rPr lang="en-US" altLang="zh-CN" sz="1400"/>
              <a:pPr>
                <a:spcBef>
                  <a:spcPct val="0"/>
                </a:spcBef>
                <a:buClrTx/>
                <a:buSzTx/>
                <a:buFontTx/>
                <a:buNone/>
              </a:pPr>
              <a:t>37</a:t>
            </a:fld>
            <a:endParaRPr lang="en-US" altLang="zh-CN" sz="1400"/>
          </a:p>
        </p:txBody>
      </p:sp>
      <p:sp>
        <p:nvSpPr>
          <p:cNvPr id="7" name="矩形 6"/>
          <p:cNvSpPr/>
          <p:nvPr/>
        </p:nvSpPr>
        <p:spPr>
          <a:xfrm>
            <a:off x="3215362" y="5837202"/>
            <a:ext cx="2364750" cy="400110"/>
          </a:xfrm>
          <a:prstGeom prst="rect">
            <a:avLst/>
          </a:prstGeom>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6.3.5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类平均法</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1487202" y="3791074"/>
            <a:ext cx="6125146" cy="1942119"/>
          </a:xfrm>
          <a:prstGeom prst="rect">
            <a:avLst/>
          </a:prstGeom>
        </p:spPr>
      </p:pic>
    </p:spTree>
    <p:extLst>
      <p:ext uri="{BB962C8B-B14F-4D97-AF65-F5344CB8AC3E}">
        <p14:creationId xmlns:p14="http://schemas.microsoft.com/office/powerpoint/2010/main" val="20679675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45059" name="Rectangle 3"/>
          <p:cNvSpPr>
            <a:spLocks noGrp="1" noRot="1" noChangeArrowheads="1"/>
          </p:cNvSpPr>
          <p:nvPr>
            <p:ph type="body" idx="1"/>
          </p:nvPr>
        </p:nvSpPr>
        <p:spPr>
          <a:xfrm>
            <a:off x="301625" y="692150"/>
            <a:ext cx="8540750" cy="5407025"/>
          </a:xfrm>
        </p:spPr>
        <p:txBody>
          <a:bodyPr/>
          <a:lstStyle/>
          <a:p>
            <a:r>
              <a:rPr lang="zh-CN" altLang="zh-CN" sz="2800" dirty="0" smtClean="0">
                <a:solidFill>
                  <a:schemeClr val="accent6"/>
                </a:solidFill>
                <a:latin typeface="Times New Roman" panose="02020603050405020304" pitchFamily="18" charset="0"/>
                <a:cs typeface="Times New Roman" panose="02020603050405020304" pitchFamily="18" charset="0"/>
              </a:rPr>
              <a:t>定义</a:t>
            </a:r>
            <a:r>
              <a:rPr lang="en-US" altLang="zh-CN" sz="2800" dirty="0" smtClean="0">
                <a:solidFill>
                  <a:schemeClr val="accent6"/>
                </a:solidFill>
                <a:latin typeface="Times New Roman" panose="02020603050405020304" pitchFamily="18" charset="0"/>
                <a:cs typeface="Times New Roman" panose="02020603050405020304" pitchFamily="18" charset="0"/>
              </a:rPr>
              <a:t>2</a:t>
            </a:r>
            <a:r>
              <a:rPr lang="zh-CN" altLang="en-US" sz="2800" dirty="0" smtClean="0">
                <a:solidFill>
                  <a:schemeClr val="accent6"/>
                </a:solidFill>
                <a:latin typeface="Times New Roman" panose="02020603050405020304" pitchFamily="18" charset="0"/>
                <a:cs typeface="Times New Roman" panose="02020603050405020304" pitchFamily="18" charset="0"/>
              </a:rPr>
              <a:t>：</a:t>
            </a:r>
            <a:r>
              <a:rPr lang="zh-CN" altLang="en-US" sz="2800" dirty="0">
                <a:solidFill>
                  <a:srgbClr val="000000"/>
                </a:solidFill>
                <a:latin typeface="Times New Roman" panose="02020603050405020304" pitchFamily="18" charset="0"/>
                <a:cs typeface="Times New Roman" panose="02020603050405020304" pitchFamily="18" charset="0"/>
              </a:rPr>
              <a:t>类</a:t>
            </a:r>
            <a:r>
              <a:rPr lang="en-US" altLang="zh-CN" sz="2800" i="1" dirty="0">
                <a:solidFill>
                  <a:srgbClr val="000000"/>
                </a:solidFill>
                <a:latin typeface="Times New Roman" panose="02020603050405020304" pitchFamily="18" charset="0"/>
                <a:cs typeface="Times New Roman" panose="02020603050405020304" pitchFamily="18" charset="0"/>
              </a:rPr>
              <a:t>G</a:t>
            </a:r>
            <a:r>
              <a:rPr lang="en-US" altLang="zh-CN" sz="2800" i="1" baseline="-25000"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和</a:t>
            </a:r>
            <a:r>
              <a:rPr lang="en-US" altLang="zh-CN" sz="2800" i="1" dirty="0">
                <a:solidFill>
                  <a:srgbClr val="000000"/>
                </a:solidFill>
                <a:latin typeface="Times New Roman" panose="02020603050405020304" pitchFamily="18" charset="0"/>
                <a:cs typeface="Times New Roman" panose="02020603050405020304" pitchFamily="18" charset="0"/>
              </a:rPr>
              <a:t>G</a:t>
            </a:r>
            <a:r>
              <a:rPr lang="en-US" altLang="zh-CN" sz="2800" i="1" baseline="-25000" dirty="0">
                <a:solidFill>
                  <a:srgbClr val="000000"/>
                </a:solidFill>
                <a:latin typeface="Times New Roman" panose="02020603050405020304" pitchFamily="18" charset="0"/>
                <a:cs typeface="Times New Roman" panose="02020603050405020304" pitchFamily="18" charset="0"/>
              </a:rPr>
              <a:t>L</a:t>
            </a:r>
            <a:r>
              <a:rPr lang="zh-CN" altLang="zh-CN" sz="2800" dirty="0">
                <a:solidFill>
                  <a:srgbClr val="000000"/>
                </a:solidFill>
                <a:latin typeface="Times New Roman" panose="02020603050405020304" pitchFamily="18" charset="0"/>
                <a:cs typeface="Times New Roman" panose="02020603050405020304" pitchFamily="18" charset="0"/>
              </a:rPr>
              <a:t>之间</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en-US" sz="2800" dirty="0" smtClean="0">
                <a:solidFill>
                  <a:srgbClr val="000000"/>
                </a:solidFill>
                <a:latin typeface="Times New Roman" panose="02020603050405020304" pitchFamily="18" charset="0"/>
                <a:cs typeface="Times New Roman" panose="02020603050405020304" pitchFamily="18" charset="0"/>
              </a:rPr>
              <a:t>平方</a:t>
            </a:r>
            <a:r>
              <a:rPr lang="zh-CN" altLang="zh-CN" sz="2800" dirty="0" smtClean="0">
                <a:solidFill>
                  <a:srgbClr val="000000"/>
                </a:solidFill>
                <a:latin typeface="Times New Roman" panose="02020603050405020304" pitchFamily="18" charset="0"/>
                <a:cs typeface="Times New Roman" panose="02020603050405020304" pitchFamily="18" charset="0"/>
              </a:rPr>
              <a:t>距离</a:t>
            </a:r>
            <a:r>
              <a:rPr lang="zh-CN" altLang="zh-CN" sz="2800" dirty="0">
                <a:solidFill>
                  <a:srgbClr val="000000"/>
                </a:solidFill>
                <a:latin typeface="Times New Roman" panose="02020603050405020304" pitchFamily="18" charset="0"/>
                <a:cs typeface="Times New Roman" panose="02020603050405020304" pitchFamily="18" charset="0"/>
              </a:rPr>
              <a:t>定义为</a:t>
            </a:r>
          </a:p>
          <a:p>
            <a:endParaRPr lang="en-US" altLang="zh-CN" sz="2800" dirty="0" smtClean="0">
              <a:solidFill>
                <a:srgbClr val="000000"/>
              </a:solidFill>
            </a:endParaRPr>
          </a:p>
          <a:p>
            <a:endParaRPr lang="en-US" altLang="zh-CN" sz="2800" dirty="0" smtClean="0">
              <a:solidFill>
                <a:srgbClr val="000000"/>
              </a:solidFill>
            </a:endParaRPr>
          </a:p>
          <a:p>
            <a:r>
              <a:rPr lang="zh-CN" altLang="zh-CN" sz="2800" dirty="0" smtClean="0">
                <a:solidFill>
                  <a:srgbClr val="000000"/>
                </a:solidFill>
              </a:rPr>
              <a:t>类平均法较好地利用了所有样品之间的信息，在很多情况下它被认为是一种比较好的系统聚类法。</a:t>
            </a:r>
          </a:p>
        </p:txBody>
      </p:sp>
      <p:graphicFrame>
        <p:nvGraphicFramePr>
          <p:cNvPr id="45060" name="Object 5"/>
          <p:cNvGraphicFramePr>
            <a:graphicFrameLocks noChangeAspect="1"/>
          </p:cNvGraphicFramePr>
          <p:nvPr>
            <p:extLst>
              <p:ext uri="{D42A27DB-BD31-4B8C-83A1-F6EECF244321}">
                <p14:modId xmlns:p14="http://schemas.microsoft.com/office/powerpoint/2010/main" val="2413909816"/>
              </p:ext>
            </p:extLst>
          </p:nvPr>
        </p:nvGraphicFramePr>
        <p:xfrm>
          <a:off x="3059113" y="1268760"/>
          <a:ext cx="3136900" cy="939800"/>
        </p:xfrm>
        <a:graphic>
          <a:graphicData uri="http://schemas.openxmlformats.org/presentationml/2006/ole">
            <mc:AlternateContent xmlns:mc="http://schemas.openxmlformats.org/markup-compatibility/2006">
              <mc:Choice xmlns:v="urn:schemas-microsoft-com:vml" Requires="v">
                <p:oleObj spid="_x0000_s45246" name="Equation" r:id="rId3" imgW="3136900" imgH="939800" progId="Equation.DSMT4">
                  <p:embed/>
                </p:oleObj>
              </mc:Choice>
              <mc:Fallback>
                <p:oleObj name="Equation" r:id="rId3" imgW="3136900" imgH="939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1268760"/>
                        <a:ext cx="31369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1015068-0EAC-4435-A2DD-8AF4ED89F110}" type="slidenum">
              <a:rPr lang="en-US" altLang="zh-CN" sz="1400"/>
              <a:pPr>
                <a:spcBef>
                  <a:spcPct val="0"/>
                </a:spcBef>
                <a:buClrTx/>
                <a:buSzTx/>
                <a:buFontTx/>
                <a:buNone/>
              </a:pPr>
              <a:t>38</a:t>
            </a:fld>
            <a:endParaRPr lang="en-US" altLang="zh-CN" sz="14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301625" y="609600"/>
            <a:ext cx="8540750" cy="45719"/>
          </a:xfrm>
        </p:spPr>
        <p:txBody>
          <a:bodyPr/>
          <a:lstStyle/>
          <a:p>
            <a:endParaRPr lang="zh-CN" altLang="en-US" dirty="0" smtClean="0"/>
          </a:p>
        </p:txBody>
      </p:sp>
      <p:sp>
        <p:nvSpPr>
          <p:cNvPr id="48162"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B395878-4ADC-4AF6-9CBF-FA33BBB7AC02}" type="slidenum">
              <a:rPr lang="en-US" altLang="zh-CN" sz="1400"/>
              <a:pPr>
                <a:spcBef>
                  <a:spcPct val="0"/>
                </a:spcBef>
                <a:buClrTx/>
                <a:buSzTx/>
                <a:buFontTx/>
                <a:buNone/>
              </a:pPr>
              <a:t>39</a:t>
            </a:fld>
            <a:endParaRPr lang="en-US" altLang="zh-CN" sz="1400"/>
          </a:p>
        </p:txBody>
      </p:sp>
      <p:sp>
        <p:nvSpPr>
          <p:cNvPr id="10" name="矩形 9"/>
          <p:cNvSpPr/>
          <p:nvPr/>
        </p:nvSpPr>
        <p:spPr>
          <a:xfrm>
            <a:off x="3021985" y="5477162"/>
            <a:ext cx="3134191" cy="400110"/>
          </a:xfrm>
          <a:prstGeom prst="rect">
            <a:avLst/>
          </a:prstGeom>
        </p:spPr>
        <p:txBody>
          <a:bodyPr wrap="none">
            <a:spAutoFit/>
          </a:body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6.3.6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类平均法树形图</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sp>
        <p:nvSpPr>
          <p:cNvPr id="2" name="内容占位符 1"/>
          <p:cNvSpPr>
            <a:spLocks noGrp="1"/>
          </p:cNvSpPr>
          <p:nvPr>
            <p:ph idx="1"/>
          </p:nvPr>
        </p:nvSpPr>
        <p:spPr>
          <a:xfrm>
            <a:off x="301625" y="655320"/>
            <a:ext cx="8540750" cy="5443856"/>
          </a:xfrm>
        </p:spPr>
        <p:txBody>
          <a:bodyPr/>
          <a:lstStyle/>
          <a:p>
            <a:pPr eaLnBrk="1" hangingPunct="1"/>
            <a:r>
              <a:rPr lang="zh-CN" altLang="en-US" dirty="0">
                <a:solidFill>
                  <a:schemeClr val="accent6"/>
                </a:solidFill>
                <a:latin typeface="Times New Roman" panose="02020603050405020304" pitchFamily="18" charset="0"/>
                <a:cs typeface="Times New Roman" panose="02020603050405020304" pitchFamily="18" charset="0"/>
              </a:rPr>
              <a:t>例</a:t>
            </a:r>
            <a:r>
              <a:rPr lang="en-US" altLang="zh-CN" dirty="0">
                <a:solidFill>
                  <a:schemeClr val="accent6"/>
                </a:solidFill>
                <a:latin typeface="Times New Roman" panose="02020603050405020304" pitchFamily="18" charset="0"/>
                <a:cs typeface="Times New Roman" panose="02020603050405020304" pitchFamily="18" charset="0"/>
              </a:rPr>
              <a:t>6.3.2   </a:t>
            </a:r>
            <a:r>
              <a:rPr lang="zh-CN" altLang="en-US" dirty="0">
                <a:solidFill>
                  <a:srgbClr val="000000"/>
                </a:solidFill>
                <a:latin typeface="Times New Roman" panose="02020603050405020304" pitchFamily="18" charset="0"/>
                <a:cs typeface="Times New Roman" panose="02020603050405020304" pitchFamily="18" charset="0"/>
              </a:rPr>
              <a:t>在</a:t>
            </a:r>
            <a:r>
              <a:rPr lang="zh-CN" altLang="zh-CN" dirty="0">
                <a:solidFill>
                  <a:srgbClr val="000000"/>
                </a:solidFill>
                <a:latin typeface="Times New Roman" panose="02020603050405020304" pitchFamily="18" charset="0"/>
                <a:cs typeface="Times New Roman" panose="02020603050405020304" pitchFamily="18" charset="0"/>
              </a:rPr>
              <a:t>例</a:t>
            </a:r>
            <a:r>
              <a:rPr lang="en-US" altLang="zh-CN" dirty="0">
                <a:solidFill>
                  <a:srgbClr val="000000"/>
                </a:solidFill>
                <a:latin typeface="Times New Roman" panose="02020603050405020304" pitchFamily="18" charset="0"/>
                <a:cs typeface="Times New Roman" panose="02020603050405020304" pitchFamily="18" charset="0"/>
              </a:rPr>
              <a:t>6.3.1</a:t>
            </a:r>
            <a:r>
              <a:rPr lang="zh-CN" altLang="en-US" dirty="0">
                <a:solidFill>
                  <a:srgbClr val="000000"/>
                </a:solidFill>
                <a:latin typeface="Times New Roman" panose="02020603050405020304" pitchFamily="18" charset="0"/>
                <a:cs typeface="Times New Roman" panose="02020603050405020304" pitchFamily="18" charset="0"/>
              </a:rPr>
              <a:t>中</a:t>
            </a:r>
            <a:r>
              <a:rPr lang="zh-CN" altLang="zh-CN" dirty="0">
                <a:solidFill>
                  <a:srgbClr val="000000"/>
                </a:solidFill>
                <a:latin typeface="Times New Roman" panose="02020603050405020304" pitchFamily="18" charset="0"/>
                <a:cs typeface="Times New Roman" panose="02020603050405020304" pitchFamily="18" charset="0"/>
              </a:rPr>
              <a:t>采用</a:t>
            </a:r>
            <a:r>
              <a:rPr lang="zh-CN" altLang="en-US" dirty="0">
                <a:solidFill>
                  <a:srgbClr val="000000"/>
                </a:solidFill>
                <a:latin typeface="Times New Roman" panose="02020603050405020304" pitchFamily="18" charset="0"/>
                <a:cs typeface="Times New Roman" panose="02020603050405020304" pitchFamily="18" charset="0"/>
              </a:rPr>
              <a:t>（使用平方距离的）</a:t>
            </a:r>
            <a:r>
              <a:rPr lang="zh-CN" altLang="zh-CN" dirty="0">
                <a:solidFill>
                  <a:srgbClr val="000000"/>
                </a:solidFill>
                <a:latin typeface="Times New Roman" panose="02020603050405020304" pitchFamily="18" charset="0"/>
                <a:cs typeface="Times New Roman" panose="02020603050405020304" pitchFamily="18" charset="0"/>
              </a:rPr>
              <a:t>类平均法进行聚类。</a:t>
            </a:r>
          </a:p>
        </p:txBody>
      </p:sp>
      <p:pic>
        <p:nvPicPr>
          <p:cNvPr id="7" name="图片 6"/>
          <p:cNvPicPr>
            <a:picLocks noChangeAspect="1"/>
          </p:cNvPicPr>
          <p:nvPr/>
        </p:nvPicPr>
        <p:blipFill>
          <a:blip r:embed="rId2"/>
          <a:stretch>
            <a:fillRect/>
          </a:stretch>
        </p:blipFill>
        <p:spPr>
          <a:xfrm>
            <a:off x="2326272" y="1962718"/>
            <a:ext cx="4525615" cy="333636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§6.2  </a:t>
            </a:r>
            <a:r>
              <a:rPr lang="zh-CN" altLang="en-US" sz="4000" smtClean="0">
                <a:latin typeface="Times New Roman" panose="02020603050405020304" pitchFamily="18" charset="0"/>
                <a:cs typeface="Times New Roman" panose="02020603050405020304" pitchFamily="18" charset="0"/>
              </a:rPr>
              <a:t>距离和相似系数</a:t>
            </a:r>
          </a:p>
        </p:txBody>
      </p:sp>
      <p:sp>
        <p:nvSpPr>
          <p:cNvPr id="15363" name="Rectangle 3"/>
          <p:cNvSpPr>
            <a:spLocks noGrp="1" noRot="1" noChangeArrowheads="1"/>
          </p:cNvSpPr>
          <p:nvPr>
            <p:ph type="body" idx="1"/>
          </p:nvPr>
        </p:nvSpPr>
        <p:spPr/>
        <p:txBody>
          <a:bodyPr/>
          <a:lstStyle/>
          <a:p>
            <a:pPr eaLnBrk="1" hangingPunct="1">
              <a:lnSpc>
                <a:spcPct val="90000"/>
              </a:lnSpc>
              <a:defRPr/>
            </a:pPr>
            <a:r>
              <a:rPr lang="zh-CN" altLang="en-US" sz="2400" dirty="0">
                <a:solidFill>
                  <a:srgbClr val="000000"/>
                </a:solidFill>
              </a:rPr>
              <a:t>相似性度量：</a:t>
            </a:r>
            <a:r>
              <a:rPr lang="zh-CN" altLang="en-US" sz="2400" dirty="0">
                <a:solidFill>
                  <a:schemeClr val="accent6"/>
                </a:solidFill>
              </a:rPr>
              <a:t>距离</a:t>
            </a:r>
            <a:r>
              <a:rPr lang="zh-CN" altLang="en-US" sz="2400" dirty="0">
                <a:solidFill>
                  <a:srgbClr val="000000"/>
                </a:solidFill>
              </a:rPr>
              <a:t>和</a:t>
            </a:r>
            <a:r>
              <a:rPr lang="zh-CN" altLang="en-US" sz="2400" dirty="0">
                <a:solidFill>
                  <a:schemeClr val="accent6"/>
                </a:solidFill>
              </a:rPr>
              <a:t>相似系数</a:t>
            </a:r>
            <a:r>
              <a:rPr lang="zh-CN" altLang="en-US" sz="2400" dirty="0">
                <a:solidFill>
                  <a:srgbClr val="000000"/>
                </a:solidFill>
              </a:rPr>
              <a:t>。</a:t>
            </a:r>
          </a:p>
          <a:p>
            <a:pPr eaLnBrk="1" hangingPunct="1">
              <a:lnSpc>
                <a:spcPct val="90000"/>
              </a:lnSpc>
              <a:defRPr/>
            </a:pPr>
            <a:r>
              <a:rPr lang="zh-CN" altLang="en-US" sz="2400" dirty="0" smtClean="0">
                <a:solidFill>
                  <a:srgbClr val="000000"/>
                </a:solidFill>
              </a:rPr>
              <a:t>样品</a:t>
            </a:r>
            <a:r>
              <a:rPr lang="zh-CN" altLang="en-US" sz="2400" dirty="0">
                <a:solidFill>
                  <a:srgbClr val="000000"/>
                </a:solidFill>
              </a:rPr>
              <a:t>之间的距离和相似系数有着各种不同的定义，而这些定义与变量的类型有着非常密切的关系。</a:t>
            </a:r>
            <a:endParaRPr lang="en-US" altLang="zh-CN" sz="2400" dirty="0">
              <a:solidFill>
                <a:srgbClr val="000000"/>
              </a:solidFill>
            </a:endParaRPr>
          </a:p>
          <a:p>
            <a:pPr eaLnBrk="1" hangingPunct="1">
              <a:lnSpc>
                <a:spcPct val="90000"/>
              </a:lnSpc>
              <a:defRPr/>
            </a:pPr>
            <a:r>
              <a:rPr lang="zh-CN" altLang="en-US" sz="2400" dirty="0" smtClean="0">
                <a:solidFill>
                  <a:srgbClr val="000000"/>
                </a:solidFill>
              </a:rPr>
              <a:t>变量</a:t>
            </a:r>
            <a:r>
              <a:rPr lang="zh-CN" altLang="en-US" sz="2400" dirty="0">
                <a:solidFill>
                  <a:srgbClr val="000000"/>
                </a:solidFill>
              </a:rPr>
              <a:t>的测量尺度：间隔、有序和名义尺度。</a:t>
            </a:r>
          </a:p>
          <a:p>
            <a:pPr eaLnBrk="1" hangingPunct="1">
              <a:lnSpc>
                <a:spcPct val="90000"/>
              </a:lnSpc>
              <a:buFont typeface="Wingdings" panose="05000000000000000000" pitchFamily="2" charset="2"/>
              <a:buChar char="Ø"/>
              <a:defRPr/>
            </a:pPr>
            <a:r>
              <a:rPr lang="zh-CN" altLang="en-US" sz="2400" dirty="0">
                <a:solidFill>
                  <a:schemeClr val="accent6"/>
                </a:solidFill>
              </a:rPr>
              <a:t>间隔变量</a:t>
            </a:r>
            <a:r>
              <a:rPr lang="zh-CN" altLang="en-US" sz="2400" dirty="0">
                <a:solidFill>
                  <a:srgbClr val="000000"/>
                </a:solidFill>
              </a:rPr>
              <a:t>：变量用连续的量来表示，如长度、重量、速度、温度等。</a:t>
            </a:r>
          </a:p>
          <a:p>
            <a:pPr eaLnBrk="1" hangingPunct="1">
              <a:lnSpc>
                <a:spcPct val="90000"/>
              </a:lnSpc>
              <a:buFont typeface="Wingdings" panose="05000000000000000000" pitchFamily="2" charset="2"/>
              <a:buChar char="Ø"/>
              <a:defRPr/>
            </a:pPr>
            <a:r>
              <a:rPr lang="zh-CN" altLang="en-US" sz="2400" dirty="0">
                <a:solidFill>
                  <a:schemeClr val="accent6"/>
                </a:solidFill>
              </a:rPr>
              <a:t>有序变量</a:t>
            </a:r>
            <a:r>
              <a:rPr lang="zh-CN" altLang="en-US" sz="2400" dirty="0">
                <a:solidFill>
                  <a:srgbClr val="000000"/>
                </a:solidFill>
              </a:rPr>
              <a:t>：变量度量时不用明确的数量表示，而是用等级来表示，如某产品分为一等品、二等品、三等品等有次序关系。</a:t>
            </a:r>
          </a:p>
          <a:p>
            <a:pPr eaLnBrk="1" hangingPunct="1">
              <a:lnSpc>
                <a:spcPct val="90000"/>
              </a:lnSpc>
              <a:buFont typeface="Wingdings" panose="05000000000000000000" pitchFamily="2" charset="2"/>
              <a:buChar char="Ø"/>
              <a:defRPr/>
            </a:pPr>
            <a:r>
              <a:rPr lang="zh-CN" altLang="en-US" sz="2400" dirty="0">
                <a:solidFill>
                  <a:schemeClr val="accent6"/>
                </a:solidFill>
              </a:rPr>
              <a:t>名义变量</a:t>
            </a:r>
            <a:r>
              <a:rPr lang="zh-CN" altLang="en-US" sz="2400" dirty="0">
                <a:solidFill>
                  <a:srgbClr val="000000"/>
                </a:solidFill>
              </a:rPr>
              <a:t>：变量用一些类表示，这些类之间既无等级关系也无数量关系，如性别、职业、产品的型号等</a:t>
            </a:r>
            <a:r>
              <a:rPr lang="zh-CN" altLang="en-US" sz="2400" dirty="0" smtClean="0">
                <a:solidFill>
                  <a:srgbClr val="000000"/>
                </a:solidFill>
              </a:rPr>
              <a:t>。</a:t>
            </a:r>
          </a:p>
        </p:txBody>
      </p:sp>
      <p:sp>
        <p:nvSpPr>
          <p:cNvPr id="81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A25A2F4-FD7F-4D30-828D-2C35F9D31EF5}" type="slidenum">
              <a:rPr lang="en-US" altLang="zh-CN" sz="1400"/>
              <a:pPr>
                <a:spcBef>
                  <a:spcPct val="0"/>
                </a:spcBef>
                <a:buClrTx/>
                <a:buSzTx/>
                <a:buFontTx/>
                <a:buNone/>
              </a:pPr>
              <a:t>4</a:t>
            </a:fld>
            <a:endParaRPr lang="en-US" altLang="zh-CN" sz="1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lstStyle/>
          <a:p>
            <a:pPr eaLnBrk="1" hangingPunct="1"/>
            <a:r>
              <a:rPr lang="zh-CN" altLang="en-US" sz="4000" smtClean="0"/>
              <a:t>四</a:t>
            </a:r>
            <a:r>
              <a:rPr lang="zh-CN" altLang="zh-CN" sz="4000" smtClean="0"/>
              <a:t>、重心法</a:t>
            </a:r>
          </a:p>
        </p:txBody>
      </p:sp>
      <p:sp>
        <p:nvSpPr>
          <p:cNvPr id="49155" name="Rectangle 3"/>
          <p:cNvSpPr>
            <a:spLocks noGrp="1" noRot="1" noChangeArrowheads="1"/>
          </p:cNvSpPr>
          <p:nvPr>
            <p:ph type="body" idx="1"/>
          </p:nvPr>
        </p:nvSpPr>
        <p:spPr/>
        <p:txBody>
          <a:bodyPr/>
          <a:lstStyle/>
          <a:p>
            <a:r>
              <a:rPr lang="zh-CN" altLang="zh-CN" sz="2800" dirty="0" smtClean="0">
                <a:solidFill>
                  <a:srgbClr val="000000"/>
                </a:solidFill>
                <a:latin typeface="Times New Roman" panose="02020603050405020304" pitchFamily="18" charset="0"/>
                <a:cs typeface="Times New Roman" panose="02020603050405020304" pitchFamily="18" charset="0"/>
              </a:rPr>
              <a:t>设</a:t>
            </a:r>
            <a:r>
              <a:rPr lang="zh-CN" altLang="zh-CN" sz="2800" dirty="0">
                <a:solidFill>
                  <a:srgbClr val="000000"/>
                </a:solidFill>
                <a:latin typeface="Times New Roman" panose="02020603050405020304" pitchFamily="18" charset="0"/>
                <a:cs typeface="Times New Roman" panose="02020603050405020304" pitchFamily="18" charset="0"/>
              </a:rPr>
              <a:t>类</a:t>
            </a:r>
            <a:r>
              <a:rPr lang="en-US" altLang="zh-CN" sz="2800" i="1" dirty="0" smtClean="0">
                <a:solidFill>
                  <a:srgbClr val="000000"/>
                </a:solidFill>
                <a:latin typeface="Times New Roman" panose="02020603050405020304" pitchFamily="18" charset="0"/>
                <a:cs typeface="Times New Roman" panose="02020603050405020304" pitchFamily="18" charset="0"/>
              </a:rPr>
              <a:t>G</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K</a:t>
            </a:r>
            <a:r>
              <a:rPr lang="zh-CN" altLang="zh-CN" sz="2800" dirty="0" smtClean="0">
                <a:solidFill>
                  <a:srgbClr val="000000"/>
                </a:solidFill>
                <a:latin typeface="Times New Roman" panose="02020603050405020304" pitchFamily="18" charset="0"/>
                <a:cs typeface="Times New Roman" panose="02020603050405020304" pitchFamily="18" charset="0"/>
              </a:rPr>
              <a:t>和</a:t>
            </a:r>
            <a:r>
              <a:rPr lang="en-US" altLang="zh-CN" sz="2800" i="1" dirty="0" smtClean="0">
                <a:solidFill>
                  <a:srgbClr val="000000"/>
                </a:solidFill>
                <a:latin typeface="Times New Roman" panose="02020603050405020304" pitchFamily="18" charset="0"/>
                <a:cs typeface="Times New Roman" panose="02020603050405020304" pitchFamily="18" charset="0"/>
              </a:rPr>
              <a:t>G</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L</a:t>
            </a:r>
            <a:r>
              <a:rPr lang="zh-CN" altLang="zh-CN" sz="2800" dirty="0" smtClean="0">
                <a:solidFill>
                  <a:srgbClr val="000000"/>
                </a:solidFill>
                <a:latin typeface="Times New Roman" panose="02020603050405020304" pitchFamily="18" charset="0"/>
                <a:cs typeface="Times New Roman" panose="02020603050405020304" pitchFamily="18" charset="0"/>
              </a:rPr>
              <a:t>的重心</a:t>
            </a:r>
            <a:r>
              <a:rPr lang="zh-CN" altLang="en-US" sz="2800" dirty="0" smtClean="0">
                <a:solidFill>
                  <a:srgbClr val="000000"/>
                </a:solidFill>
                <a:latin typeface="Times New Roman" panose="02020603050405020304" pitchFamily="18" charset="0"/>
                <a:cs typeface="Times New Roman" panose="02020603050405020304" pitchFamily="18" charset="0"/>
              </a:rPr>
              <a:t>（均值）</a:t>
            </a:r>
            <a:r>
              <a:rPr lang="zh-CN" altLang="zh-CN" sz="2800" dirty="0" smtClean="0">
                <a:solidFill>
                  <a:srgbClr val="000000"/>
                </a:solidFill>
                <a:latin typeface="Times New Roman" panose="02020603050405020304" pitchFamily="18" charset="0"/>
                <a:cs typeface="Times New Roman" panose="02020603050405020304" pitchFamily="18" charset="0"/>
              </a:rPr>
              <a:t>分别为</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，则</a:t>
            </a:r>
            <a:r>
              <a:rPr lang="en-US" altLang="zh-CN" sz="2800" i="1" dirty="0" smtClean="0">
                <a:solidFill>
                  <a:srgbClr val="000000"/>
                </a:solidFill>
                <a:latin typeface="Times New Roman" panose="02020603050405020304" pitchFamily="18" charset="0"/>
                <a:cs typeface="Times New Roman" panose="02020603050405020304" pitchFamily="18" charset="0"/>
              </a:rPr>
              <a:t>G</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K</a:t>
            </a:r>
            <a:r>
              <a:rPr lang="zh-CN" altLang="zh-CN" sz="2800" dirty="0" smtClean="0">
                <a:solidFill>
                  <a:srgbClr val="000000"/>
                </a:solidFill>
                <a:latin typeface="Times New Roman" panose="02020603050405020304" pitchFamily="18" charset="0"/>
                <a:cs typeface="Times New Roman" panose="02020603050405020304" pitchFamily="18" charset="0"/>
              </a:rPr>
              <a:t>与</a:t>
            </a:r>
            <a:r>
              <a:rPr lang="en-US" altLang="zh-CN" sz="2800" i="1" dirty="0" smtClean="0">
                <a:solidFill>
                  <a:srgbClr val="000000"/>
                </a:solidFill>
                <a:latin typeface="Times New Roman" panose="02020603050405020304" pitchFamily="18" charset="0"/>
                <a:cs typeface="Times New Roman" panose="02020603050405020304" pitchFamily="18" charset="0"/>
              </a:rPr>
              <a:t>G</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L</a:t>
            </a:r>
            <a:r>
              <a:rPr lang="zh-CN" altLang="zh-CN" sz="2800" dirty="0" smtClean="0">
                <a:solidFill>
                  <a:srgbClr val="000000"/>
                </a:solidFill>
                <a:latin typeface="Times New Roman" panose="02020603050405020304" pitchFamily="18" charset="0"/>
                <a:cs typeface="Times New Roman" panose="02020603050405020304" pitchFamily="18" charset="0"/>
              </a:rPr>
              <a:t>之间的平方</a:t>
            </a:r>
            <a:r>
              <a:rPr lang="zh-CN" altLang="zh-CN" sz="2800" dirty="0">
                <a:solidFill>
                  <a:srgbClr val="000000"/>
                </a:solidFill>
                <a:latin typeface="Times New Roman" panose="02020603050405020304" pitchFamily="18" charset="0"/>
                <a:cs typeface="Times New Roman" panose="02020603050405020304" pitchFamily="18" charset="0"/>
              </a:rPr>
              <a:t>距离定义为</a:t>
            </a:r>
            <a:endParaRPr lang="zh-CN"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49156" name="Object 5"/>
          <p:cNvGraphicFramePr>
            <a:graphicFrameLocks noChangeAspect="1"/>
          </p:cNvGraphicFramePr>
          <p:nvPr>
            <p:extLst/>
          </p:nvPr>
        </p:nvGraphicFramePr>
        <p:xfrm>
          <a:off x="6144096" y="1955800"/>
          <a:ext cx="1092200" cy="431800"/>
        </p:xfrm>
        <a:graphic>
          <a:graphicData uri="http://schemas.openxmlformats.org/presentationml/2006/ole">
            <mc:AlternateContent xmlns:mc="http://schemas.openxmlformats.org/markup-compatibility/2006">
              <mc:Choice xmlns:v="urn:schemas-microsoft-com:vml" Requires="v">
                <p:oleObj spid="_x0000_s92172" name="Equation" r:id="rId3" imgW="1091726" imgH="431613" progId="Equation.DSMT4">
                  <p:embed/>
                </p:oleObj>
              </mc:Choice>
              <mc:Fallback>
                <p:oleObj name="Equation" r:id="rId3" imgW="1091726" imgH="431613" progId="Equation.DSMT4">
                  <p:embed/>
                  <p:pic>
                    <p:nvPicPr>
                      <p:cNvPr id="4915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4096" y="1955800"/>
                        <a:ext cx="1092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7" name="Object 6"/>
          <p:cNvGraphicFramePr>
            <a:graphicFrameLocks noChangeAspect="1"/>
          </p:cNvGraphicFramePr>
          <p:nvPr>
            <p:extLst/>
          </p:nvPr>
        </p:nvGraphicFramePr>
        <p:xfrm>
          <a:off x="2130425" y="2780928"/>
          <a:ext cx="4927600" cy="660400"/>
        </p:xfrm>
        <a:graphic>
          <a:graphicData uri="http://schemas.openxmlformats.org/presentationml/2006/ole">
            <mc:AlternateContent xmlns:mc="http://schemas.openxmlformats.org/markup-compatibility/2006">
              <mc:Choice xmlns:v="urn:schemas-microsoft-com:vml" Requires="v">
                <p:oleObj spid="_x0000_s92173" name="Equation" r:id="rId5" imgW="4927320" imgH="660240" progId="Equation.DSMT4">
                  <p:embed/>
                </p:oleObj>
              </mc:Choice>
              <mc:Fallback>
                <p:oleObj name="Equation" r:id="rId5" imgW="4927320" imgH="660240" progId="Equation.DSMT4">
                  <p:embed/>
                  <p:pic>
                    <p:nvPicPr>
                      <p:cNvPr id="49157" name="Object 6"/>
                      <p:cNvPicPr>
                        <a:picLocks noChangeAspect="1" noChangeArrowheads="1"/>
                      </p:cNvPicPr>
                      <p:nvPr/>
                    </p:nvPicPr>
                    <p:blipFill>
                      <a:blip r:embed="rId6"/>
                      <a:srcRect/>
                      <a:stretch>
                        <a:fillRect/>
                      </a:stretch>
                    </p:blipFill>
                    <p:spPr bwMode="auto">
                      <a:xfrm>
                        <a:off x="2130425" y="2780928"/>
                        <a:ext cx="49276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220CCE7-F5F4-46F8-B095-523A6AE03C23}" type="slidenum">
              <a:rPr lang="en-US" altLang="zh-CN" sz="1400"/>
              <a:pPr>
                <a:spcBef>
                  <a:spcPct val="0"/>
                </a:spcBef>
                <a:buClrTx/>
                <a:buSzTx/>
                <a:buFontTx/>
                <a:buNone/>
              </a:pPr>
              <a:t>40</a:t>
            </a:fld>
            <a:endParaRPr lang="en-US" altLang="zh-CN" sz="1400"/>
          </a:p>
        </p:txBody>
      </p:sp>
      <p:sp>
        <p:nvSpPr>
          <p:cNvPr id="8" name="矩形 7"/>
          <p:cNvSpPr/>
          <p:nvPr/>
        </p:nvSpPr>
        <p:spPr>
          <a:xfrm>
            <a:off x="3347864" y="5661248"/>
            <a:ext cx="2108269" cy="400110"/>
          </a:xfrm>
          <a:prstGeom prst="rect">
            <a:avLst/>
          </a:prstGeom>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6.3.7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重心法</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7"/>
          <a:stretch>
            <a:fillRect/>
          </a:stretch>
        </p:blipFill>
        <p:spPr>
          <a:xfrm>
            <a:off x="1452215" y="3618484"/>
            <a:ext cx="6284020" cy="1966564"/>
          </a:xfrm>
          <a:prstGeom prst="rect">
            <a:avLst/>
          </a:prstGeom>
        </p:spPr>
      </p:pic>
    </p:spTree>
    <p:extLst>
      <p:ext uri="{BB962C8B-B14F-4D97-AF65-F5344CB8AC3E}">
        <p14:creationId xmlns:p14="http://schemas.microsoft.com/office/powerpoint/2010/main" val="25628420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301625" y="609600"/>
            <a:ext cx="8540750" cy="45719"/>
          </a:xfrm>
        </p:spPr>
        <p:txBody>
          <a:bodyPr/>
          <a:lstStyle/>
          <a:p>
            <a:pPr eaLnBrk="1" hangingPunct="1"/>
            <a:endParaRPr lang="zh-CN" altLang="zh-CN" sz="4000" dirty="0" smtClean="0"/>
          </a:p>
        </p:txBody>
      </p:sp>
      <p:sp>
        <p:nvSpPr>
          <p:cNvPr id="50179" name="Rectangle 3"/>
          <p:cNvSpPr>
            <a:spLocks noGrp="1" noRot="1" noChangeArrowheads="1"/>
          </p:cNvSpPr>
          <p:nvPr>
            <p:ph type="body" idx="1"/>
          </p:nvPr>
        </p:nvSpPr>
        <p:spPr>
          <a:xfrm>
            <a:off x="301625" y="807719"/>
            <a:ext cx="8540750" cy="5291456"/>
          </a:xfrm>
        </p:spPr>
        <p:txBody>
          <a:bodyPr/>
          <a:lstStyle/>
          <a:p>
            <a:pPr eaLnBrk="1" hangingPunct="1"/>
            <a:r>
              <a:rPr lang="zh-CN" altLang="zh-CN" sz="2800" dirty="0" smtClean="0">
                <a:solidFill>
                  <a:srgbClr val="000000"/>
                </a:solidFill>
                <a:latin typeface="Times New Roman" panose="02020603050405020304" pitchFamily="18" charset="0"/>
                <a:cs typeface="Times New Roman" panose="02020603050405020304" pitchFamily="18" charset="0"/>
              </a:rPr>
              <a:t>与其他系统聚类法相比，重心法在处理异常值方面更稳健，但是在别的方面一般不如类平均法或离差平方和法的效果好。</a:t>
            </a:r>
          </a:p>
        </p:txBody>
      </p:sp>
      <p:sp>
        <p:nvSpPr>
          <p:cNvPr id="5018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E47F29E-9781-4ADB-8910-BABB2E46BDDC}" type="slidenum">
              <a:rPr lang="en-US" altLang="zh-CN" sz="1400"/>
              <a:pPr>
                <a:spcBef>
                  <a:spcPct val="0"/>
                </a:spcBef>
                <a:buClrTx/>
                <a:buSzTx/>
                <a:buFontTx/>
                <a:buNone/>
              </a:pPr>
              <a:t>41</a:t>
            </a:fld>
            <a:endParaRPr lang="en-US" altLang="zh-CN" sz="1400"/>
          </a:p>
        </p:txBody>
      </p:sp>
      <p:sp>
        <p:nvSpPr>
          <p:cNvPr id="2"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301625" y="609600"/>
            <a:ext cx="8540750" cy="1268488"/>
          </a:xfrm>
        </p:spPr>
        <p:txBody>
          <a:bodyPr/>
          <a:lstStyle/>
          <a:p>
            <a:pPr eaLnBrk="1" hangingPunct="1"/>
            <a:r>
              <a:rPr lang="zh-CN" altLang="en-US" sz="4000" dirty="0"/>
              <a:t>六、离差平方和法</a:t>
            </a:r>
            <a:r>
              <a:rPr lang="en-US" altLang="zh-CN" sz="4000" dirty="0"/>
              <a:t>(Ward</a:t>
            </a:r>
            <a:r>
              <a:rPr lang="zh-CN" altLang="en-US" sz="4000" dirty="0"/>
              <a:t>方法</a:t>
            </a:r>
            <a:r>
              <a:rPr lang="en-US" altLang="zh-CN" sz="4000" dirty="0"/>
              <a:t>)</a:t>
            </a:r>
            <a:endParaRPr lang="zh-CN" altLang="en-US" sz="4000" dirty="0" smtClean="0"/>
          </a:p>
        </p:txBody>
      </p:sp>
      <p:sp>
        <p:nvSpPr>
          <p:cNvPr id="54275" name="内容占位符 2"/>
          <p:cNvSpPr>
            <a:spLocks noGrp="1"/>
          </p:cNvSpPr>
          <p:nvPr>
            <p:ph idx="1"/>
          </p:nvPr>
        </p:nvSpPr>
        <p:spPr>
          <a:xfrm>
            <a:off x="301625" y="2024138"/>
            <a:ext cx="8540750" cy="4075037"/>
          </a:xfrm>
        </p:spPr>
        <p:txBody>
          <a:bodyPr/>
          <a:lstStyle/>
          <a:p>
            <a:r>
              <a:rPr lang="en-US" altLang="zh-CN" sz="2800" i="1" dirty="0">
                <a:solidFill>
                  <a:srgbClr val="000000"/>
                </a:solidFill>
                <a:latin typeface="Times New Roman" panose="02020603050405020304" pitchFamily="18" charset="0"/>
                <a:cs typeface="Times New Roman" panose="02020603050405020304" pitchFamily="18" charset="0"/>
              </a:rPr>
              <a:t>G</a:t>
            </a:r>
            <a:r>
              <a:rPr lang="en-US" altLang="zh-CN" sz="2800" i="1" baseline="-25000"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与</a:t>
            </a:r>
            <a:r>
              <a:rPr lang="en-US" altLang="zh-CN" sz="2800" i="1" dirty="0">
                <a:solidFill>
                  <a:srgbClr val="000000"/>
                </a:solidFill>
                <a:latin typeface="Times New Roman" panose="02020603050405020304" pitchFamily="18" charset="0"/>
                <a:cs typeface="Times New Roman" panose="02020603050405020304" pitchFamily="18" charset="0"/>
              </a:rPr>
              <a:t>G</a:t>
            </a:r>
            <a:r>
              <a:rPr lang="en-US" altLang="zh-CN" sz="2800" i="1" baseline="-25000" dirty="0">
                <a:solidFill>
                  <a:srgbClr val="000000"/>
                </a:solidFill>
                <a:latin typeface="Times New Roman" panose="02020603050405020304" pitchFamily="18" charset="0"/>
                <a:cs typeface="Times New Roman" panose="02020603050405020304" pitchFamily="18" charset="0"/>
              </a:rPr>
              <a:t>L</a:t>
            </a:r>
            <a:r>
              <a:rPr lang="zh-CN" altLang="zh-CN" sz="2800" dirty="0">
                <a:solidFill>
                  <a:srgbClr val="000000"/>
                </a:solidFill>
                <a:latin typeface="Times New Roman" panose="02020603050405020304" pitchFamily="18" charset="0"/>
                <a:cs typeface="Times New Roman" panose="02020603050405020304" pitchFamily="18" charset="0"/>
              </a:rPr>
              <a:t>之间的平方距离定义</a:t>
            </a:r>
            <a:r>
              <a:rPr lang="zh-CN" altLang="zh-CN" sz="2800" dirty="0" smtClean="0">
                <a:solidFill>
                  <a:srgbClr val="000000"/>
                </a:solidFill>
                <a:latin typeface="Times New Roman" panose="02020603050405020304" pitchFamily="18" charset="0"/>
                <a:cs typeface="Times New Roman" panose="02020603050405020304" pitchFamily="18" charset="0"/>
              </a:rPr>
              <a:t>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 </a:t>
            </a:r>
          </a:p>
          <a:p>
            <a:r>
              <a:rPr lang="zh-CN" altLang="zh-CN" sz="2800" dirty="0" smtClean="0">
                <a:solidFill>
                  <a:srgbClr val="000000"/>
                </a:solidFill>
                <a:latin typeface="Times New Roman" panose="02020603050405020304" pitchFamily="18" charset="0"/>
                <a:cs typeface="Times New Roman" panose="02020603050405020304" pitchFamily="18" charset="0"/>
              </a:rPr>
              <a:t>离差平方和法使得两个大的类倾向于有较大的距离，因而不易合并；相反，两个小的类却因倾向于有较小的距离而易于合并。这往往符合我们对聚类的实际要求</a:t>
            </a:r>
            <a:r>
              <a:rPr lang="zh-CN" altLang="en-US" sz="2800" dirty="0" smtClean="0">
                <a:solidFill>
                  <a:srgbClr val="000000"/>
                </a:solidFill>
                <a:latin typeface="Times New Roman" panose="02020603050405020304" pitchFamily="18" charset="0"/>
                <a:cs typeface="Times New Roman" panose="02020603050405020304" pitchFamily="18" charset="0"/>
              </a:rPr>
              <a:t>。</a:t>
            </a:r>
          </a:p>
        </p:txBody>
      </p:sp>
      <p:graphicFrame>
        <p:nvGraphicFramePr>
          <p:cNvPr id="54278" name="Object 4"/>
          <p:cNvGraphicFramePr>
            <a:graphicFrameLocks noChangeAspect="1"/>
          </p:cNvGraphicFramePr>
          <p:nvPr>
            <p:extLst>
              <p:ext uri="{D42A27DB-BD31-4B8C-83A1-F6EECF244321}">
                <p14:modId xmlns:p14="http://schemas.microsoft.com/office/powerpoint/2010/main" val="2707914238"/>
              </p:ext>
            </p:extLst>
          </p:nvPr>
        </p:nvGraphicFramePr>
        <p:xfrm>
          <a:off x="2268538" y="2492896"/>
          <a:ext cx="4635500" cy="939800"/>
        </p:xfrm>
        <a:graphic>
          <a:graphicData uri="http://schemas.openxmlformats.org/presentationml/2006/ole">
            <mc:AlternateContent xmlns:mc="http://schemas.openxmlformats.org/markup-compatibility/2006">
              <mc:Choice xmlns:v="urn:schemas-microsoft-com:vml" Requires="v">
                <p:oleObj spid="_x0000_s54643" name="Equation" r:id="rId3" imgW="4635360" imgH="939600" progId="Equation.DSMT4">
                  <p:embed/>
                </p:oleObj>
              </mc:Choice>
              <mc:Fallback>
                <p:oleObj name="Equation" r:id="rId3" imgW="4635360" imgH="939600" progId="Equation.DSMT4">
                  <p:embed/>
                  <p:pic>
                    <p:nvPicPr>
                      <p:cNvPr id="0" name="Object 4"/>
                      <p:cNvPicPr>
                        <a:picLocks noChangeAspect="1" noChangeArrowheads="1"/>
                      </p:cNvPicPr>
                      <p:nvPr/>
                    </p:nvPicPr>
                    <p:blipFill>
                      <a:blip r:embed="rId4"/>
                      <a:srcRect/>
                      <a:stretch>
                        <a:fillRect/>
                      </a:stretch>
                    </p:blipFill>
                    <p:spPr bwMode="auto">
                      <a:xfrm>
                        <a:off x="2268538" y="2492896"/>
                        <a:ext cx="46355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D556DC5-E14E-4BB0-AF1C-3791C2DA8D28}" type="slidenum">
              <a:rPr lang="en-US" altLang="zh-CN" sz="1400"/>
              <a:pPr>
                <a:spcBef>
                  <a:spcPct val="0"/>
                </a:spcBef>
                <a:buClrTx/>
                <a:buSzTx/>
                <a:buFontTx/>
                <a:buNone/>
              </a:pPr>
              <a:t>42</a:t>
            </a:fld>
            <a:endParaRPr lang="en-US" altLang="zh-CN" sz="1400"/>
          </a:p>
        </p:txBody>
      </p:sp>
      <p:sp>
        <p:nvSpPr>
          <p:cNvPr id="2"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966230405"/>
              </p:ext>
            </p:extLst>
          </p:nvPr>
        </p:nvGraphicFramePr>
        <p:xfrm>
          <a:off x="765943" y="3429000"/>
          <a:ext cx="7910513" cy="931862"/>
        </p:xfrm>
        <a:graphic>
          <a:graphicData uri="http://schemas.openxmlformats.org/presentationml/2006/ole">
            <mc:AlternateContent xmlns:mc="http://schemas.openxmlformats.org/markup-compatibility/2006">
              <mc:Choice xmlns:v="urn:schemas-microsoft-com:vml" Requires="v">
                <p:oleObj spid="_x0000_s54644" name="Equation" r:id="rId5" imgW="7924680" imgH="939600" progId="Equation.DSMT4">
                  <p:embed/>
                </p:oleObj>
              </mc:Choice>
              <mc:Fallback>
                <p:oleObj name="Equation" r:id="rId5" imgW="7924680" imgH="939600" progId="Equation.DSMT4">
                  <p:embed/>
                  <p:pic>
                    <p:nvPicPr>
                      <p:cNvPr id="0" name=""/>
                      <p:cNvPicPr>
                        <a:picLocks noChangeAspect="1" noChangeArrowheads="1"/>
                      </p:cNvPicPr>
                      <p:nvPr/>
                    </p:nvPicPr>
                    <p:blipFill>
                      <a:blip r:embed="rId6"/>
                      <a:srcRect/>
                      <a:stretch>
                        <a:fillRect/>
                      </a:stretch>
                    </p:blipFill>
                    <p:spPr bwMode="auto">
                      <a:xfrm>
                        <a:off x="765943" y="3429000"/>
                        <a:ext cx="7910513"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pPr eaLnBrk="1" hangingPunct="1"/>
            <a:endParaRPr lang="zh-CN" altLang="en-US" sz="4000" smtClean="0"/>
          </a:p>
        </p:txBody>
      </p:sp>
      <p:sp>
        <p:nvSpPr>
          <p:cNvPr id="55299" name="内容占位符 2"/>
          <p:cNvSpPr>
            <a:spLocks noGrp="1"/>
          </p:cNvSpPr>
          <p:nvPr>
            <p:ph idx="1"/>
          </p:nvPr>
        </p:nvSpPr>
        <p:spPr/>
        <p:txBody>
          <a:bodyPr/>
          <a:lstStyle/>
          <a:p>
            <a:pPr eaLnBrk="1" hangingPunct="1"/>
            <a:endParaRPr lang="zh-CN" altLang="en-US" sz="2800" smtClean="0"/>
          </a:p>
        </p:txBody>
      </p:sp>
      <p:sp>
        <p:nvSpPr>
          <p:cNvPr id="5530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42FEF3A-A78F-4726-A8F7-4C99D9D7D698}" type="slidenum">
              <a:rPr lang="en-US" altLang="zh-CN" sz="1400"/>
              <a:pPr>
                <a:spcBef>
                  <a:spcPct val="0"/>
                </a:spcBef>
                <a:buClrTx/>
                <a:buSzTx/>
                <a:buFontTx/>
                <a:buNone/>
              </a:pPr>
              <a:t>43</a:t>
            </a:fld>
            <a:endParaRPr lang="en-US" altLang="zh-CN" sz="1400"/>
          </a:p>
        </p:txBody>
      </p:sp>
      <p:sp>
        <p:nvSpPr>
          <p:cNvPr id="6" name="矩形 5"/>
          <p:cNvSpPr/>
          <p:nvPr/>
        </p:nvSpPr>
        <p:spPr>
          <a:xfrm>
            <a:off x="1907704" y="5805264"/>
            <a:ext cx="5328592" cy="400110"/>
          </a:xfrm>
          <a:prstGeom prst="rect">
            <a:avLst/>
          </a:prstGeom>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6.3.9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离差平方和法与重心法的聚类比较</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1158267" y="676215"/>
            <a:ext cx="6827466" cy="5022850"/>
          </a:xfrm>
          <a:prstGeom prst="rect">
            <a:avLst/>
          </a:prstGeom>
        </p:spPr>
      </p:pic>
    </p:spTree>
    <p:extLst>
      <p:ext uri="{BB962C8B-B14F-4D97-AF65-F5344CB8AC3E}">
        <p14:creationId xmlns:p14="http://schemas.microsoft.com/office/powerpoint/2010/main" val="17373807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301625" y="609600"/>
            <a:ext cx="8540750" cy="46038"/>
          </a:xfrm>
        </p:spPr>
        <p:txBody>
          <a:bodyPr/>
          <a:lstStyle/>
          <a:p>
            <a:pPr eaLnBrk="1" hangingPunct="1"/>
            <a:endParaRPr lang="zh-CN" altLang="en-US" sz="4000" smtClean="0"/>
          </a:p>
        </p:txBody>
      </p:sp>
      <p:sp>
        <p:nvSpPr>
          <p:cNvPr id="56323" name="内容占位符 2"/>
          <p:cNvSpPr>
            <a:spLocks noGrp="1"/>
          </p:cNvSpPr>
          <p:nvPr>
            <p:ph idx="1"/>
          </p:nvPr>
        </p:nvSpPr>
        <p:spPr>
          <a:xfrm>
            <a:off x="301625" y="692150"/>
            <a:ext cx="8540750" cy="5407025"/>
          </a:xfrm>
        </p:spPr>
        <p:txBody>
          <a:bodyPr/>
          <a:lstStyle/>
          <a:p>
            <a:pPr eaLnBrk="1" hangingPunct="1"/>
            <a:r>
              <a:rPr lang="zh-CN" altLang="zh-CN" sz="2800" dirty="0" smtClean="0">
                <a:solidFill>
                  <a:srgbClr val="000000"/>
                </a:solidFill>
                <a:latin typeface="Times New Roman" panose="02020603050405020304" pitchFamily="18" charset="0"/>
                <a:cs typeface="Times New Roman" panose="02020603050405020304" pitchFamily="18" charset="0"/>
              </a:rPr>
              <a:t>对例</a:t>
            </a:r>
            <a:r>
              <a:rPr lang="en-US" altLang="zh-CN" sz="2800" dirty="0" smtClean="0">
                <a:solidFill>
                  <a:srgbClr val="000000"/>
                </a:solidFill>
                <a:latin typeface="Times New Roman" panose="02020603050405020304" pitchFamily="18" charset="0"/>
                <a:cs typeface="Times New Roman" panose="02020603050405020304" pitchFamily="18" charset="0"/>
              </a:rPr>
              <a:t>6.3.1</a:t>
            </a:r>
            <a:r>
              <a:rPr lang="zh-CN" altLang="zh-CN" sz="2800" dirty="0" smtClean="0">
                <a:solidFill>
                  <a:srgbClr val="000000"/>
                </a:solidFill>
                <a:latin typeface="Times New Roman" panose="02020603050405020304" pitchFamily="18" charset="0"/>
                <a:cs typeface="Times New Roman" panose="02020603050405020304" pitchFamily="18" charset="0"/>
              </a:rPr>
              <a:t>采用离差平方和法进行聚类</a:t>
            </a:r>
            <a:r>
              <a:rPr lang="zh-CN" altLang="en-US" sz="2800" dirty="0" smtClean="0">
                <a:solidFill>
                  <a:srgbClr val="000000"/>
                </a:solidFill>
                <a:latin typeface="Times New Roman" panose="02020603050405020304" pitchFamily="18" charset="0"/>
                <a:cs typeface="Times New Roman" panose="02020603050405020304" pitchFamily="18" charset="0"/>
              </a:rPr>
              <a:t>。</a:t>
            </a:r>
          </a:p>
        </p:txBody>
      </p:sp>
      <p:sp>
        <p:nvSpPr>
          <p:cNvPr id="56367"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551489-8DD9-451B-802C-3C6CEB1D7157}" type="slidenum">
              <a:rPr lang="en-US" altLang="zh-CN" sz="1400"/>
              <a:pPr>
                <a:spcBef>
                  <a:spcPct val="0"/>
                </a:spcBef>
                <a:buClrTx/>
                <a:buSzTx/>
                <a:buFontTx/>
                <a:buNone/>
              </a:pPr>
              <a:t>44</a:t>
            </a:fld>
            <a:endParaRPr lang="en-US" altLang="zh-CN" sz="1400"/>
          </a:p>
        </p:txBody>
      </p:sp>
      <p:sp>
        <p:nvSpPr>
          <p:cNvPr id="9" name="矩形 8"/>
          <p:cNvSpPr/>
          <p:nvPr/>
        </p:nvSpPr>
        <p:spPr>
          <a:xfrm>
            <a:off x="2771800" y="4941168"/>
            <a:ext cx="3775393" cy="400110"/>
          </a:xfrm>
          <a:prstGeom prst="rect">
            <a:avLst/>
          </a:prstGeom>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6.3.10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离差平方和法树形图</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2397956" y="1556792"/>
            <a:ext cx="4360788" cy="3240088"/>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endParaRPr lang="zh-CN" altLang="zh-CN" smtClean="0"/>
          </a:p>
        </p:txBody>
      </p:sp>
      <p:sp>
        <p:nvSpPr>
          <p:cNvPr id="14339" name="Rectangle 3"/>
          <p:cNvSpPr>
            <a:spLocks noGrp="1" noRot="1" noChangeArrowheads="1"/>
          </p:cNvSpPr>
          <p:nvPr>
            <p:ph type="body" idx="1"/>
          </p:nvPr>
        </p:nvSpPr>
        <p:spPr/>
        <p:txBody>
          <a:bodyPr/>
          <a:lstStyle/>
          <a:p>
            <a:endParaRPr lang="zh-CN" altLang="zh-CN" smtClean="0"/>
          </a:p>
        </p:txBody>
      </p:sp>
      <p:pic>
        <p:nvPicPr>
          <p:cNvPr id="4" name="图片 3"/>
          <p:cNvPicPr>
            <a:picLocks noChangeAspect="1"/>
          </p:cNvPicPr>
          <p:nvPr/>
        </p:nvPicPr>
        <p:blipFill>
          <a:blip r:embed="rId2"/>
          <a:stretch>
            <a:fillRect/>
          </a:stretch>
        </p:blipFill>
        <p:spPr>
          <a:xfrm>
            <a:off x="797326" y="524579"/>
            <a:ext cx="3270618" cy="2688397"/>
          </a:xfrm>
          <a:prstGeom prst="rect">
            <a:avLst/>
          </a:prstGeom>
        </p:spPr>
      </p:pic>
      <p:pic>
        <p:nvPicPr>
          <p:cNvPr id="5" name="图片 4"/>
          <p:cNvPicPr>
            <a:picLocks noChangeAspect="1"/>
          </p:cNvPicPr>
          <p:nvPr/>
        </p:nvPicPr>
        <p:blipFill>
          <a:blip r:embed="rId3"/>
          <a:stretch>
            <a:fillRect/>
          </a:stretch>
        </p:blipFill>
        <p:spPr>
          <a:xfrm>
            <a:off x="5004049" y="523238"/>
            <a:ext cx="3384376" cy="2689738"/>
          </a:xfrm>
          <a:prstGeom prst="rect">
            <a:avLst/>
          </a:prstGeom>
        </p:spPr>
      </p:pic>
      <p:pic>
        <p:nvPicPr>
          <p:cNvPr id="9" name="图片 8"/>
          <p:cNvPicPr>
            <a:picLocks noChangeAspect="1"/>
          </p:cNvPicPr>
          <p:nvPr/>
        </p:nvPicPr>
        <p:blipFill>
          <a:blip r:embed="rId4"/>
          <a:stretch>
            <a:fillRect/>
          </a:stretch>
        </p:blipFill>
        <p:spPr>
          <a:xfrm>
            <a:off x="869334" y="3519580"/>
            <a:ext cx="3126602" cy="2789739"/>
          </a:xfrm>
          <a:prstGeom prst="rect">
            <a:avLst/>
          </a:prstGeom>
        </p:spPr>
      </p:pic>
      <p:pic>
        <p:nvPicPr>
          <p:cNvPr id="10" name="图片 9"/>
          <p:cNvPicPr>
            <a:picLocks noChangeAspect="1"/>
          </p:cNvPicPr>
          <p:nvPr/>
        </p:nvPicPr>
        <p:blipFill>
          <a:blip r:embed="rId5"/>
          <a:stretch>
            <a:fillRect/>
          </a:stretch>
        </p:blipFill>
        <p:spPr>
          <a:xfrm>
            <a:off x="5148064" y="3519581"/>
            <a:ext cx="3107431" cy="2789739"/>
          </a:xfrm>
          <a:prstGeom prst="rect">
            <a:avLst/>
          </a:prstGeom>
        </p:spPr>
      </p:pic>
    </p:spTree>
    <p:extLst>
      <p:ext uri="{BB962C8B-B14F-4D97-AF65-F5344CB8AC3E}">
        <p14:creationId xmlns:p14="http://schemas.microsoft.com/office/powerpoint/2010/main" val="13201768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52227" name="Rectangle 3"/>
          <p:cNvSpPr>
            <a:spLocks noGrp="1" noRot="1" noChangeArrowheads="1"/>
          </p:cNvSpPr>
          <p:nvPr>
            <p:ph type="body" idx="1"/>
          </p:nvPr>
        </p:nvSpPr>
        <p:spPr>
          <a:xfrm>
            <a:off x="301625" y="692150"/>
            <a:ext cx="8540750" cy="5407025"/>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6.3.3    </a:t>
            </a:r>
            <a:r>
              <a:rPr lang="zh-CN" altLang="zh-CN" sz="2400" dirty="0" smtClean="0">
                <a:solidFill>
                  <a:srgbClr val="000000"/>
                </a:solidFill>
                <a:latin typeface="Times New Roman" pitchFamily="18" charset="0"/>
                <a:cs typeface="Times New Roman" pitchFamily="18" charset="0"/>
              </a:rPr>
              <a:t>表</a:t>
            </a:r>
            <a:r>
              <a:rPr lang="en-US" altLang="zh-CN" sz="2400" dirty="0" smtClean="0">
                <a:solidFill>
                  <a:srgbClr val="000000"/>
                </a:solidFill>
                <a:latin typeface="Times New Roman" pitchFamily="18" charset="0"/>
                <a:cs typeface="Times New Roman" pitchFamily="18" charset="0"/>
              </a:rPr>
              <a:t>6.3.9</a:t>
            </a:r>
            <a:r>
              <a:rPr lang="zh-CN" altLang="zh-CN" sz="2400" dirty="0" smtClean="0">
                <a:solidFill>
                  <a:srgbClr val="000000"/>
                </a:solidFill>
                <a:latin typeface="Times New Roman" pitchFamily="18" charset="0"/>
                <a:cs typeface="Times New Roman" pitchFamily="18" charset="0"/>
              </a:rPr>
              <a:t>列出了</a:t>
            </a:r>
            <a:r>
              <a:rPr lang="en-US" altLang="zh-CN" sz="2400" dirty="0" smtClean="0">
                <a:solidFill>
                  <a:srgbClr val="000000"/>
                </a:solidFill>
                <a:latin typeface="Times New Roman" pitchFamily="18" charset="0"/>
                <a:cs typeface="Times New Roman" pitchFamily="18" charset="0"/>
              </a:rPr>
              <a:t>1999</a:t>
            </a:r>
            <a:r>
              <a:rPr lang="zh-CN" altLang="zh-CN" sz="2400" dirty="0" smtClean="0">
                <a:solidFill>
                  <a:srgbClr val="000000"/>
                </a:solidFill>
                <a:latin typeface="Times New Roman" pitchFamily="18" charset="0"/>
                <a:cs typeface="Times New Roman" pitchFamily="18" charset="0"/>
              </a:rPr>
              <a:t>年全国</a:t>
            </a:r>
            <a:r>
              <a:rPr lang="en-US" altLang="zh-CN" sz="2400" dirty="0" smtClean="0">
                <a:solidFill>
                  <a:srgbClr val="000000"/>
                </a:solidFill>
                <a:latin typeface="Times New Roman" pitchFamily="18" charset="0"/>
                <a:cs typeface="Times New Roman" pitchFamily="18" charset="0"/>
              </a:rPr>
              <a:t>31</a:t>
            </a:r>
            <a:r>
              <a:rPr lang="zh-CN" altLang="zh-CN" sz="2400" dirty="0" smtClean="0">
                <a:solidFill>
                  <a:srgbClr val="000000"/>
                </a:solidFill>
                <a:latin typeface="Times New Roman" pitchFamily="18" charset="0"/>
                <a:cs typeface="Times New Roman" pitchFamily="18" charset="0"/>
              </a:rPr>
              <a:t>个省、直辖市和自治区的城镇居民家庭平均每人全年消费性支出的八个主要变量数据。这八个变量是</a:t>
            </a:r>
          </a:p>
          <a:p>
            <a:pPr>
              <a:buFont typeface="Wingdings" panose="05000000000000000000" pitchFamily="2" charset="2"/>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：食品</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5</a:t>
            </a:r>
            <a:r>
              <a:rPr lang="zh-CN" altLang="zh-CN" sz="2400" dirty="0" smtClean="0">
                <a:solidFill>
                  <a:srgbClr val="000000"/>
                </a:solidFill>
                <a:latin typeface="Times New Roman" pitchFamily="18" charset="0"/>
                <a:cs typeface="Times New Roman" pitchFamily="18" charset="0"/>
              </a:rPr>
              <a:t>：交通和通讯</a:t>
            </a:r>
          </a:p>
          <a:p>
            <a:pPr>
              <a:buFont typeface="Wingdings" panose="05000000000000000000" pitchFamily="2" charset="2"/>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：衣着</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6</a:t>
            </a:r>
            <a:r>
              <a:rPr lang="zh-CN" altLang="zh-CN" sz="2400" dirty="0" smtClean="0">
                <a:solidFill>
                  <a:srgbClr val="000000"/>
                </a:solidFill>
                <a:latin typeface="Times New Roman" pitchFamily="18" charset="0"/>
                <a:cs typeface="Times New Roman" pitchFamily="18" charset="0"/>
              </a:rPr>
              <a:t>：娱乐教育文化服务</a:t>
            </a:r>
          </a:p>
          <a:p>
            <a:pPr>
              <a:buFont typeface="Wingdings" panose="05000000000000000000" pitchFamily="2" charset="2"/>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3</a:t>
            </a:r>
            <a:r>
              <a:rPr lang="zh-CN" altLang="zh-CN" sz="2400" dirty="0" smtClean="0">
                <a:solidFill>
                  <a:srgbClr val="000000"/>
                </a:solidFill>
                <a:latin typeface="Times New Roman" pitchFamily="18" charset="0"/>
                <a:cs typeface="Times New Roman" pitchFamily="18" charset="0"/>
              </a:rPr>
              <a:t>：家庭设备用品及服务</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7</a:t>
            </a:r>
            <a:r>
              <a:rPr lang="zh-CN" altLang="zh-CN" sz="2400" dirty="0" smtClean="0">
                <a:solidFill>
                  <a:srgbClr val="000000"/>
                </a:solidFill>
                <a:latin typeface="Times New Roman" pitchFamily="18" charset="0"/>
                <a:cs typeface="Times New Roman" pitchFamily="18" charset="0"/>
              </a:rPr>
              <a:t>：居住</a:t>
            </a:r>
          </a:p>
          <a:p>
            <a:pPr>
              <a:buFont typeface="Wingdings" panose="05000000000000000000" pitchFamily="2" charset="2"/>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4</a:t>
            </a:r>
            <a:r>
              <a:rPr lang="zh-CN" altLang="zh-CN" sz="2400" dirty="0" smtClean="0">
                <a:solidFill>
                  <a:srgbClr val="000000"/>
                </a:solidFill>
                <a:latin typeface="Times New Roman" pitchFamily="18" charset="0"/>
                <a:cs typeface="Times New Roman" pitchFamily="18" charset="0"/>
              </a:rPr>
              <a:t>：医疗保健</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8</a:t>
            </a:r>
            <a:r>
              <a:rPr lang="zh-CN" altLang="zh-CN" sz="2400" dirty="0" smtClean="0">
                <a:solidFill>
                  <a:srgbClr val="000000"/>
                </a:solidFill>
                <a:latin typeface="Times New Roman" pitchFamily="18" charset="0"/>
                <a:cs typeface="Times New Roman" pitchFamily="18" charset="0"/>
              </a:rPr>
              <a:t>：杂项商品和服务</a:t>
            </a:r>
          </a:p>
          <a:p>
            <a:pPr>
              <a:buFont typeface="Wingdings" panose="05000000000000000000" pitchFamily="2" charset="2"/>
              <a:buChar char="Ø"/>
              <a:defRPr/>
            </a:pPr>
            <a:r>
              <a:rPr lang="zh-CN" altLang="zh-CN" sz="2400" dirty="0" smtClean="0">
                <a:solidFill>
                  <a:srgbClr val="000000"/>
                </a:solidFill>
                <a:latin typeface="Times New Roman" pitchFamily="18" charset="0"/>
                <a:cs typeface="Times New Roman" pitchFamily="18" charset="0"/>
              </a:rPr>
              <a:t>分别用最短距离法、重心法和</a:t>
            </a:r>
            <a:r>
              <a:rPr lang="en-US" altLang="zh-CN" sz="2400" dirty="0" smtClean="0">
                <a:solidFill>
                  <a:srgbClr val="000000"/>
                </a:solidFill>
                <a:latin typeface="Times New Roman" pitchFamily="18" charset="0"/>
                <a:cs typeface="Times New Roman" pitchFamily="18" charset="0"/>
              </a:rPr>
              <a:t>Ward</a:t>
            </a:r>
            <a:r>
              <a:rPr lang="zh-CN" altLang="zh-CN" sz="2400" dirty="0" smtClean="0">
                <a:solidFill>
                  <a:srgbClr val="000000"/>
                </a:solidFill>
                <a:latin typeface="Times New Roman" pitchFamily="18" charset="0"/>
                <a:cs typeface="Times New Roman" pitchFamily="18" charset="0"/>
              </a:rPr>
              <a:t>方法对各地区作聚类分析。为同等地对待每一变量，在作聚类前，先对各变量作标准化变换。</a:t>
            </a:r>
          </a:p>
        </p:txBody>
      </p:sp>
      <p:sp>
        <p:nvSpPr>
          <p:cNvPr id="593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CDF1403-E492-4114-B8BA-9091B781FF8E}" type="slidenum">
              <a:rPr lang="en-US" altLang="zh-CN" sz="1400"/>
              <a:pPr>
                <a:spcBef>
                  <a:spcPct val="0"/>
                </a:spcBef>
                <a:buClrTx/>
                <a:buSzTx/>
                <a:buFontTx/>
                <a:buNone/>
              </a:pPr>
              <a:t>46</a:t>
            </a:fld>
            <a:endParaRPr lang="en-US" altLang="zh-CN" sz="14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47</a:t>
            </a:fld>
            <a:endParaRPr lang="en-US" altLang="zh-CN"/>
          </a:p>
        </p:txBody>
      </p:sp>
      <p:pic>
        <p:nvPicPr>
          <p:cNvPr id="6" name="图片 5"/>
          <p:cNvPicPr>
            <a:picLocks noChangeAspect="1"/>
          </p:cNvPicPr>
          <p:nvPr/>
        </p:nvPicPr>
        <p:blipFill>
          <a:blip r:embed="rId2"/>
          <a:stretch>
            <a:fillRect/>
          </a:stretch>
        </p:blipFill>
        <p:spPr>
          <a:xfrm>
            <a:off x="1411982" y="155344"/>
            <a:ext cx="6400378" cy="6586024"/>
          </a:xfrm>
          <a:prstGeom prst="rect">
            <a:avLst/>
          </a:prstGeom>
        </p:spPr>
      </p:pic>
    </p:spTree>
    <p:extLst>
      <p:ext uri="{BB962C8B-B14F-4D97-AF65-F5344CB8AC3E}">
        <p14:creationId xmlns:p14="http://schemas.microsoft.com/office/powerpoint/2010/main" val="4727395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48</a:t>
            </a:fld>
            <a:endParaRPr lang="en-US" altLang="zh-CN"/>
          </a:p>
        </p:txBody>
      </p:sp>
      <p:pic>
        <p:nvPicPr>
          <p:cNvPr id="6" name="图片 5"/>
          <p:cNvPicPr>
            <a:picLocks noChangeAspect="1"/>
          </p:cNvPicPr>
          <p:nvPr/>
        </p:nvPicPr>
        <p:blipFill>
          <a:blip r:embed="rId2"/>
          <a:stretch>
            <a:fillRect/>
          </a:stretch>
        </p:blipFill>
        <p:spPr>
          <a:xfrm>
            <a:off x="2505075" y="200025"/>
            <a:ext cx="4133850" cy="6457950"/>
          </a:xfrm>
          <a:prstGeom prst="rect">
            <a:avLst/>
          </a:prstGeom>
        </p:spPr>
      </p:pic>
    </p:spTree>
    <p:extLst>
      <p:ext uri="{BB962C8B-B14F-4D97-AF65-F5344CB8AC3E}">
        <p14:creationId xmlns:p14="http://schemas.microsoft.com/office/powerpoint/2010/main" val="2220322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49</a:t>
            </a:fld>
            <a:endParaRPr lang="en-US" altLang="zh-CN"/>
          </a:p>
        </p:txBody>
      </p:sp>
      <p:pic>
        <p:nvPicPr>
          <p:cNvPr id="6" name="图片 5"/>
          <p:cNvPicPr>
            <a:picLocks noChangeAspect="1"/>
          </p:cNvPicPr>
          <p:nvPr/>
        </p:nvPicPr>
        <p:blipFill>
          <a:blip r:embed="rId2"/>
          <a:stretch>
            <a:fillRect/>
          </a:stretch>
        </p:blipFill>
        <p:spPr>
          <a:xfrm>
            <a:off x="2524125" y="214312"/>
            <a:ext cx="4095750" cy="6429375"/>
          </a:xfrm>
          <a:prstGeom prst="rect">
            <a:avLst/>
          </a:prstGeom>
        </p:spPr>
      </p:pic>
    </p:spTree>
    <p:extLst>
      <p:ext uri="{BB962C8B-B14F-4D97-AF65-F5344CB8AC3E}">
        <p14:creationId xmlns:p14="http://schemas.microsoft.com/office/powerpoint/2010/main" val="2724924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pPr eaLnBrk="1" hangingPunct="1">
              <a:defRPr/>
            </a:pPr>
            <a:r>
              <a:rPr lang="zh-CN" altLang="en-US" sz="2800" dirty="0">
                <a:solidFill>
                  <a:srgbClr val="000000"/>
                </a:solidFill>
              </a:rPr>
              <a:t>间隔变量也称为</a:t>
            </a:r>
            <a:r>
              <a:rPr lang="zh-CN" altLang="en-US" sz="2800" dirty="0">
                <a:solidFill>
                  <a:schemeClr val="accent6"/>
                </a:solidFill>
              </a:rPr>
              <a:t>定量变量</a:t>
            </a:r>
            <a:r>
              <a:rPr lang="zh-CN" altLang="en-US" sz="2800" dirty="0">
                <a:solidFill>
                  <a:srgbClr val="000000"/>
                </a:solidFill>
              </a:rPr>
              <a:t>，有序变量和名义变量统称为</a:t>
            </a:r>
            <a:r>
              <a:rPr lang="zh-CN" altLang="en-US" sz="2800" dirty="0">
                <a:solidFill>
                  <a:schemeClr val="accent6"/>
                </a:solidFill>
              </a:rPr>
              <a:t>定性变量</a:t>
            </a:r>
            <a:r>
              <a:rPr lang="zh-CN" altLang="en-US" sz="2800" dirty="0">
                <a:solidFill>
                  <a:srgbClr val="000000"/>
                </a:solidFill>
              </a:rPr>
              <a:t>或</a:t>
            </a:r>
            <a:r>
              <a:rPr lang="zh-CN" altLang="en-US" sz="2800" dirty="0">
                <a:solidFill>
                  <a:schemeClr val="accent6"/>
                </a:solidFill>
              </a:rPr>
              <a:t>属性变量</a:t>
            </a:r>
            <a:r>
              <a:rPr lang="zh-CN" altLang="en-US" sz="2800" dirty="0">
                <a:solidFill>
                  <a:srgbClr val="000000"/>
                </a:solidFill>
              </a:rPr>
              <a:t>或</a:t>
            </a:r>
            <a:r>
              <a:rPr lang="zh-CN" altLang="en-US" sz="2800" dirty="0">
                <a:solidFill>
                  <a:schemeClr val="accent6"/>
                </a:solidFill>
              </a:rPr>
              <a:t>分类变量</a:t>
            </a:r>
            <a:r>
              <a:rPr lang="zh-CN" altLang="en-US" sz="2800" dirty="0">
                <a:solidFill>
                  <a:srgbClr val="000000"/>
                </a:solidFill>
              </a:rPr>
              <a:t>。</a:t>
            </a:r>
            <a:endParaRPr lang="en-US" altLang="zh-CN" sz="2800" dirty="0" smtClean="0">
              <a:solidFill>
                <a:srgbClr val="000000"/>
              </a:solidFill>
            </a:endParaRPr>
          </a:p>
          <a:p>
            <a:pPr eaLnBrk="1" hangingPunct="1">
              <a:defRPr/>
            </a:pPr>
            <a:r>
              <a:rPr lang="zh-CN" altLang="en-US" sz="2800" dirty="0" smtClean="0">
                <a:solidFill>
                  <a:srgbClr val="000000"/>
                </a:solidFill>
              </a:rPr>
              <a:t>对于间隔变量，距离</a:t>
            </a:r>
            <a:r>
              <a:rPr lang="zh-CN" altLang="en-US" sz="2800" dirty="0">
                <a:solidFill>
                  <a:srgbClr val="000000"/>
                </a:solidFill>
              </a:rPr>
              <a:t>常用来度量样品之间的相似性，相似系数常用来度量变量之间的相似性。</a:t>
            </a:r>
          </a:p>
          <a:p>
            <a:pPr eaLnBrk="1" hangingPunct="1">
              <a:defRPr/>
            </a:pPr>
            <a:r>
              <a:rPr lang="zh-CN" altLang="en-US" sz="2800" dirty="0" smtClean="0">
                <a:solidFill>
                  <a:srgbClr val="000000"/>
                </a:solidFill>
                <a:latin typeface="楷体_GB2312" pitchFamily="49" charset="-122"/>
                <a:ea typeface="楷体_GB2312" pitchFamily="49" charset="-122"/>
              </a:rPr>
              <a:t>本章</a:t>
            </a:r>
            <a:r>
              <a:rPr lang="zh-CN" altLang="en-US" sz="2800" dirty="0">
                <a:solidFill>
                  <a:srgbClr val="000000"/>
                </a:solidFill>
                <a:latin typeface="楷体_GB2312" pitchFamily="49" charset="-122"/>
                <a:ea typeface="楷体_GB2312" pitchFamily="49" charset="-122"/>
              </a:rPr>
              <a:t>主要讨论具有间隔尺度变量的样品聚类分析方法。</a:t>
            </a:r>
          </a:p>
          <a:p>
            <a:pPr eaLnBrk="1" hangingPunct="1">
              <a:defRPr/>
            </a:pPr>
            <a:endParaRPr lang="en-US" altLang="zh-CN" sz="2800" dirty="0">
              <a:solidFill>
                <a:srgbClr val="000000"/>
              </a:solidFill>
            </a:endParaRPr>
          </a:p>
          <a:p>
            <a:pPr eaLnBrk="1" hangingPunct="1">
              <a:defRPr/>
            </a:pPr>
            <a:r>
              <a:rPr lang="zh-CN" altLang="en-US" sz="2800" dirty="0">
                <a:solidFill>
                  <a:srgbClr val="000000"/>
                </a:solidFill>
              </a:rPr>
              <a:t>一、距离</a:t>
            </a:r>
            <a:endParaRPr lang="en-US" altLang="zh-CN" sz="2800" dirty="0">
              <a:solidFill>
                <a:srgbClr val="000000"/>
              </a:solidFill>
            </a:endParaRPr>
          </a:p>
          <a:p>
            <a:pPr eaLnBrk="1" hangingPunct="1">
              <a:defRPr/>
            </a:pPr>
            <a:r>
              <a:rPr lang="zh-CN" altLang="en-US" sz="2800" dirty="0">
                <a:solidFill>
                  <a:srgbClr val="000000"/>
                </a:solidFill>
              </a:rPr>
              <a:t>二、相似系数</a:t>
            </a:r>
          </a:p>
          <a:p>
            <a:endParaRPr lang="zh-CN" altLang="en-US" sz="2800" dirty="0"/>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5</a:t>
            </a:fld>
            <a:endParaRPr lang="en-US" altLang="zh-CN"/>
          </a:p>
        </p:txBody>
      </p:sp>
    </p:spTree>
    <p:extLst>
      <p:ext uri="{BB962C8B-B14F-4D97-AF65-F5344CB8AC3E}">
        <p14:creationId xmlns:p14="http://schemas.microsoft.com/office/powerpoint/2010/main" val="10591620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50</a:t>
            </a:fld>
            <a:endParaRPr lang="en-US" altLang="zh-CN"/>
          </a:p>
        </p:txBody>
      </p:sp>
      <p:pic>
        <p:nvPicPr>
          <p:cNvPr id="6" name="图片 5"/>
          <p:cNvPicPr>
            <a:picLocks noChangeAspect="1"/>
          </p:cNvPicPr>
          <p:nvPr/>
        </p:nvPicPr>
        <p:blipFill>
          <a:blip r:embed="rId2"/>
          <a:stretch>
            <a:fillRect/>
          </a:stretch>
        </p:blipFill>
        <p:spPr>
          <a:xfrm>
            <a:off x="2524125" y="214312"/>
            <a:ext cx="4095750" cy="6429375"/>
          </a:xfrm>
          <a:prstGeom prst="rect">
            <a:avLst/>
          </a:prstGeom>
        </p:spPr>
      </p:pic>
    </p:spTree>
    <p:extLst>
      <p:ext uri="{BB962C8B-B14F-4D97-AF65-F5344CB8AC3E}">
        <p14:creationId xmlns:p14="http://schemas.microsoft.com/office/powerpoint/2010/main" val="34068204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51</a:t>
            </a:fld>
            <a:endParaRPr lang="en-US" altLang="zh-CN"/>
          </a:p>
        </p:txBody>
      </p:sp>
      <p:pic>
        <p:nvPicPr>
          <p:cNvPr id="5" name="图片 4"/>
          <p:cNvPicPr>
            <a:picLocks noChangeAspect="1"/>
          </p:cNvPicPr>
          <p:nvPr/>
        </p:nvPicPr>
        <p:blipFill>
          <a:blip r:embed="rId2"/>
          <a:stretch>
            <a:fillRect/>
          </a:stretch>
        </p:blipFill>
        <p:spPr>
          <a:xfrm>
            <a:off x="332234" y="228600"/>
            <a:ext cx="4095750" cy="6400800"/>
          </a:xfrm>
          <a:prstGeom prst="rect">
            <a:avLst/>
          </a:prstGeom>
        </p:spPr>
      </p:pic>
      <p:pic>
        <p:nvPicPr>
          <p:cNvPr id="6" name="图片 5"/>
          <p:cNvPicPr>
            <a:picLocks noChangeAspect="1"/>
          </p:cNvPicPr>
          <p:nvPr/>
        </p:nvPicPr>
        <p:blipFill>
          <a:blip r:embed="rId3"/>
          <a:stretch>
            <a:fillRect/>
          </a:stretch>
        </p:blipFill>
        <p:spPr>
          <a:xfrm>
            <a:off x="4738736" y="204787"/>
            <a:ext cx="4114800" cy="6448425"/>
          </a:xfrm>
          <a:prstGeom prst="rect">
            <a:avLst/>
          </a:prstGeom>
        </p:spPr>
      </p:pic>
    </p:spTree>
    <p:extLst>
      <p:ext uri="{BB962C8B-B14F-4D97-AF65-F5344CB8AC3E}">
        <p14:creationId xmlns:p14="http://schemas.microsoft.com/office/powerpoint/2010/main" val="38400732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en-US" sz="2400" dirty="0" smtClean="0">
                <a:solidFill>
                  <a:srgbClr val="000000"/>
                </a:solidFill>
                <a:latin typeface="Times New Roman" panose="02020603050405020304" pitchFamily="18" charset="0"/>
                <a:cs typeface="Times New Roman" panose="02020603050405020304" pitchFamily="18" charset="0"/>
              </a:rPr>
              <a:t>从</a:t>
            </a:r>
            <a:r>
              <a:rPr lang="zh-CN" altLang="en-US" sz="2400" dirty="0">
                <a:solidFill>
                  <a:srgbClr val="000000"/>
                </a:solidFill>
                <a:latin typeface="Times New Roman" panose="02020603050405020304" pitchFamily="18" charset="0"/>
                <a:cs typeface="Times New Roman" panose="02020603050405020304" pitchFamily="18" charset="0"/>
              </a:rPr>
              <a:t>这三个树形图来看，只有</a:t>
            </a:r>
            <a:r>
              <a:rPr lang="en-US" altLang="zh-CN" sz="2400" dirty="0">
                <a:solidFill>
                  <a:srgbClr val="000000"/>
                </a:solidFill>
                <a:latin typeface="Times New Roman" panose="02020603050405020304" pitchFamily="18" charset="0"/>
                <a:cs typeface="Times New Roman" panose="02020603050405020304" pitchFamily="18" charset="0"/>
              </a:rPr>
              <a:t>Ward</a:t>
            </a:r>
            <a:r>
              <a:rPr lang="zh-CN" altLang="en-US" sz="2400" dirty="0">
                <a:solidFill>
                  <a:srgbClr val="000000"/>
                </a:solidFill>
                <a:latin typeface="Times New Roman" panose="02020603050405020304" pitchFamily="18" charset="0"/>
                <a:cs typeface="Times New Roman" panose="02020603050405020304" pitchFamily="18" charset="0"/>
              </a:rPr>
              <a:t>方法较好地符合了我们的实际聚类</a:t>
            </a:r>
            <a:r>
              <a:rPr lang="zh-CN" altLang="en-US" sz="2400" dirty="0" smtClean="0">
                <a:solidFill>
                  <a:srgbClr val="000000"/>
                </a:solidFill>
                <a:latin typeface="Times New Roman" panose="02020603050405020304" pitchFamily="18" charset="0"/>
                <a:cs typeface="Times New Roman" panose="02020603050405020304" pitchFamily="18" charset="0"/>
              </a:rPr>
              <a:t>要求。可将</a:t>
            </a:r>
            <a:r>
              <a:rPr lang="en-US" altLang="zh-CN" sz="2400" dirty="0">
                <a:solidFill>
                  <a:srgbClr val="000000"/>
                </a:solidFill>
                <a:latin typeface="Times New Roman" panose="02020603050405020304" pitchFamily="18" charset="0"/>
                <a:cs typeface="Times New Roman" panose="02020603050405020304" pitchFamily="18" charset="0"/>
              </a:rPr>
              <a:t>31</a:t>
            </a:r>
            <a:r>
              <a:rPr lang="zh-CN" altLang="en-US" sz="2400" dirty="0">
                <a:solidFill>
                  <a:srgbClr val="000000"/>
                </a:solidFill>
                <a:latin typeface="Times New Roman" panose="02020603050405020304" pitchFamily="18" charset="0"/>
                <a:cs typeface="Times New Roman" panose="02020603050405020304" pitchFamily="18" charset="0"/>
              </a:rPr>
              <a:t>个地区分为以下三类：</a:t>
            </a:r>
          </a:p>
          <a:p>
            <a:pPr eaLnBrk="1" hangingPunct="1">
              <a:buFont typeface="Wingdings" panose="05000000000000000000" pitchFamily="2" charset="2"/>
              <a:buChar char="Ø"/>
            </a:pPr>
            <a:r>
              <a:rPr lang="zh-CN" altLang="en-US" sz="2400" dirty="0" smtClean="0">
                <a:solidFill>
                  <a:srgbClr val="FF0000"/>
                </a:solidFill>
                <a:latin typeface="Times New Roman" panose="02020603050405020304" pitchFamily="18" charset="0"/>
                <a:cs typeface="Times New Roman" panose="02020603050405020304" pitchFamily="18" charset="0"/>
              </a:rPr>
              <a:t>第</a:t>
            </a:r>
            <a:r>
              <a:rPr lang="en-US" altLang="zh-CN" sz="2400" dirty="0" smtClean="0">
                <a:solidFill>
                  <a:srgbClr val="FF0000"/>
                </a:solidFill>
                <a:latin typeface="Times New Roman" panose="02020603050405020304" pitchFamily="18" charset="0"/>
                <a:cs typeface="Times New Roman" panose="02020603050405020304" pitchFamily="18" charset="0"/>
              </a:rPr>
              <a:t>Ⅰ</a:t>
            </a:r>
            <a:r>
              <a:rPr lang="zh-CN" altLang="en-US" sz="2400" dirty="0" smtClean="0">
                <a:solidFill>
                  <a:srgbClr val="FF0000"/>
                </a:solidFill>
                <a:latin typeface="Times New Roman" panose="02020603050405020304" pitchFamily="18" charset="0"/>
                <a:cs typeface="Times New Roman" panose="02020603050405020304" pitchFamily="18" charset="0"/>
              </a:rPr>
              <a:t>类</a:t>
            </a:r>
            <a:r>
              <a:rPr lang="zh-CN" altLang="en-US" sz="2400" dirty="0">
                <a:solidFill>
                  <a:srgbClr val="FF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北京、浙江、上海和广东。这些都是我国经济最发达、城镇居民消费水平最高的地区。</a:t>
            </a:r>
            <a:endParaRPr lang="zh-CN" altLang="en-US" sz="2400" dirty="0" smtClean="0">
              <a:solidFill>
                <a:srgbClr val="000000"/>
              </a:solidFill>
              <a:latin typeface="Times New Roman" panose="02020603050405020304" pitchFamily="18" charset="0"/>
              <a:cs typeface="Times New Roman" panose="02020603050405020304" pitchFamily="18" charset="0"/>
            </a:endParaRPr>
          </a:p>
          <a:p>
            <a:pPr eaLnBrk="1" hangingPunct="1">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FF0000"/>
                </a:solidFill>
                <a:latin typeface="Times New Roman" panose="02020603050405020304" pitchFamily="18" charset="0"/>
                <a:cs typeface="Times New Roman" panose="02020603050405020304" pitchFamily="18" charset="0"/>
              </a:rPr>
              <a:t>第</a:t>
            </a:r>
            <a:r>
              <a:rPr lang="en-US" altLang="zh-CN" sz="2400" dirty="0" smtClean="0">
                <a:solidFill>
                  <a:srgbClr val="FF0000"/>
                </a:solidFill>
                <a:latin typeface="Times New Roman" panose="02020603050405020304" pitchFamily="18" charset="0"/>
                <a:cs typeface="Times New Roman" panose="02020603050405020304" pitchFamily="18" charset="0"/>
              </a:rPr>
              <a:t>Ⅱ</a:t>
            </a:r>
            <a:r>
              <a:rPr lang="zh-CN" altLang="en-US" sz="2400" dirty="0" smtClean="0">
                <a:solidFill>
                  <a:srgbClr val="FF0000"/>
                </a:solidFill>
                <a:latin typeface="Times New Roman" panose="02020603050405020304" pitchFamily="18" charset="0"/>
                <a:cs typeface="Times New Roman" panose="02020603050405020304" pitchFamily="18" charset="0"/>
              </a:rPr>
              <a:t>类</a:t>
            </a:r>
            <a:r>
              <a:rPr lang="zh-CN" altLang="en-US" sz="2400" dirty="0">
                <a:solidFill>
                  <a:srgbClr val="FF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天津、江苏、云南、重庆、河北、新疆、山东、湖北、四川、湖南、福建、广西、海南和西藏。这些地区在我国基本上属于经济发展水平和城镇居民消费水平中等的地区。</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FF0000"/>
                </a:solidFill>
                <a:latin typeface="Times New Roman" panose="02020603050405020304" pitchFamily="18" charset="0"/>
                <a:cs typeface="Times New Roman" panose="02020603050405020304" pitchFamily="18" charset="0"/>
              </a:rPr>
              <a:t>第</a:t>
            </a:r>
            <a:r>
              <a:rPr lang="en-US" altLang="zh-CN" sz="2400" dirty="0" smtClean="0">
                <a:solidFill>
                  <a:srgbClr val="FF0000"/>
                </a:solidFill>
                <a:latin typeface="Times New Roman" panose="02020603050405020304" pitchFamily="18" charset="0"/>
                <a:cs typeface="Times New Roman" panose="02020603050405020304" pitchFamily="18" charset="0"/>
              </a:rPr>
              <a:t>Ⅲ</a:t>
            </a:r>
            <a:r>
              <a:rPr lang="zh-CN" altLang="en-US" sz="2400" dirty="0" smtClean="0">
                <a:solidFill>
                  <a:srgbClr val="FF0000"/>
                </a:solidFill>
                <a:latin typeface="Times New Roman" panose="02020603050405020304" pitchFamily="18" charset="0"/>
                <a:cs typeface="Times New Roman" panose="02020603050405020304" pitchFamily="18" charset="0"/>
              </a:rPr>
              <a:t>类</a:t>
            </a:r>
            <a:r>
              <a:rPr lang="zh-CN" altLang="en-US" sz="2400" dirty="0">
                <a:solidFill>
                  <a:srgbClr val="FF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山西、甘肃、内蒙古、辽宁、黑龙江、吉林、青海、宁夏、安徽、贵州、河南、陕西和江西。这些地区在我国基本上属于经济欠发达地区，城镇居民的消费水平也较低。</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如果分为五类，则广东和西藏将各自为一类。</a:t>
            </a:r>
          </a:p>
          <a:p>
            <a:endParaRPr lang="zh-CN" altLang="en-US" sz="2400" dirty="0"/>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52</a:t>
            </a:fld>
            <a:endParaRPr lang="en-US" altLang="zh-CN"/>
          </a:p>
        </p:txBody>
      </p:sp>
    </p:spTree>
    <p:extLst>
      <p:ext uri="{BB962C8B-B14F-4D97-AF65-F5344CB8AC3E}">
        <p14:creationId xmlns:p14="http://schemas.microsoft.com/office/powerpoint/2010/main" val="41345266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九、使用图形</a:t>
            </a:r>
            <a:r>
              <a:rPr lang="zh-CN" altLang="en-US" sz="3600" dirty="0" smtClean="0"/>
              <a:t>作聚类</a:t>
            </a:r>
            <a:r>
              <a:rPr lang="zh-CN" altLang="en-US" sz="3600" dirty="0"/>
              <a:t>及对聚类效果的</a:t>
            </a:r>
            <a:r>
              <a:rPr lang="zh-CN" altLang="en-US" sz="3600" dirty="0" smtClean="0"/>
              <a:t>评估</a:t>
            </a:r>
            <a:endParaRPr lang="zh-CN" altLang="en-US" sz="3600" dirty="0"/>
          </a:p>
        </p:txBody>
      </p:sp>
      <p:sp>
        <p:nvSpPr>
          <p:cNvPr id="3" name="内容占位符 2"/>
          <p:cNvSpPr>
            <a:spLocks noGrp="1"/>
          </p:cNvSpPr>
          <p:nvPr>
            <p:ph idx="1"/>
          </p:nvPr>
        </p:nvSpPr>
        <p:spPr/>
        <p:txBody>
          <a:bodyPr/>
          <a:lstStyle/>
          <a:p>
            <a:r>
              <a:rPr lang="en-US" altLang="zh-CN" sz="2800" dirty="0" smtClean="0">
                <a:solidFill>
                  <a:srgbClr val="000000"/>
                </a:solidFill>
              </a:rPr>
              <a:t>1.</a:t>
            </a:r>
            <a:r>
              <a:rPr lang="zh-CN" altLang="en-US" sz="2800" dirty="0">
                <a:solidFill>
                  <a:srgbClr val="000000"/>
                </a:solidFill>
              </a:rPr>
              <a:t>使用图形</a:t>
            </a:r>
            <a:r>
              <a:rPr lang="zh-CN" altLang="en-US" sz="2800" dirty="0" smtClean="0">
                <a:solidFill>
                  <a:srgbClr val="000000"/>
                </a:solidFill>
              </a:rPr>
              <a:t>作直观的聚类</a:t>
            </a:r>
            <a:endParaRPr lang="en-US" altLang="zh-CN" sz="2800" dirty="0" smtClean="0">
              <a:solidFill>
                <a:srgbClr val="000000"/>
              </a:solidFill>
            </a:endParaRPr>
          </a:p>
          <a:p>
            <a:r>
              <a:rPr lang="en-US" altLang="zh-CN" sz="2800" dirty="0" smtClean="0">
                <a:solidFill>
                  <a:srgbClr val="000000"/>
                </a:solidFill>
              </a:rPr>
              <a:t>2.</a:t>
            </a:r>
            <a:r>
              <a:rPr lang="zh-CN" altLang="en-US" sz="2800" dirty="0">
                <a:solidFill>
                  <a:srgbClr val="000000"/>
                </a:solidFill>
              </a:rPr>
              <a:t>使用</a:t>
            </a:r>
            <a:r>
              <a:rPr lang="zh-CN" altLang="en-US" sz="2800" dirty="0" smtClean="0">
                <a:solidFill>
                  <a:srgbClr val="000000"/>
                </a:solidFill>
              </a:rPr>
              <a:t>图形对聚类效果</a:t>
            </a:r>
            <a:r>
              <a:rPr lang="zh-CN" altLang="en-US" sz="2800" dirty="0">
                <a:solidFill>
                  <a:srgbClr val="000000"/>
                </a:solidFill>
              </a:rPr>
              <a:t>的评估</a:t>
            </a: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53</a:t>
            </a:fld>
            <a:endParaRPr lang="en-US" altLang="zh-CN"/>
          </a:p>
        </p:txBody>
      </p:sp>
    </p:spTree>
    <p:extLst>
      <p:ext uri="{BB962C8B-B14F-4D97-AF65-F5344CB8AC3E}">
        <p14:creationId xmlns:p14="http://schemas.microsoft.com/office/powerpoint/2010/main" val="23168155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a:xfrm>
            <a:off x="301625" y="609600"/>
            <a:ext cx="8540750" cy="996950"/>
          </a:xfrm>
        </p:spPr>
        <p:txBody>
          <a:bodyPr/>
          <a:lstStyle/>
          <a:p>
            <a:pPr eaLnBrk="1" hangingPunct="1"/>
            <a:r>
              <a:rPr lang="en-US" altLang="zh-CN" sz="4000" dirty="0"/>
              <a:t>1.</a:t>
            </a:r>
            <a:r>
              <a:rPr lang="zh-CN" altLang="en-US" sz="4000" dirty="0"/>
              <a:t>使用图形作直观的聚类</a:t>
            </a:r>
          </a:p>
        </p:txBody>
      </p:sp>
      <p:sp>
        <p:nvSpPr>
          <p:cNvPr id="72707" name="Rectangle 3"/>
          <p:cNvSpPr>
            <a:spLocks noGrp="1" noRot="1" noChangeArrowheads="1"/>
          </p:cNvSpPr>
          <p:nvPr>
            <p:ph type="body" idx="1"/>
          </p:nvPr>
        </p:nvSpPr>
        <p:spPr>
          <a:xfrm>
            <a:off x="301625" y="1752600"/>
            <a:ext cx="8540750" cy="4346575"/>
          </a:xfrm>
        </p:spPr>
        <p:txBody>
          <a:bodyPr/>
          <a:lstStyle/>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时</a:t>
            </a:r>
            <a:r>
              <a:rPr lang="zh-CN" altLang="zh-CN" sz="2400" dirty="0" smtClean="0">
                <a:solidFill>
                  <a:srgbClr val="000000"/>
                </a:solidFill>
                <a:latin typeface="Times New Roman" panose="02020603050405020304" pitchFamily="18" charset="0"/>
                <a:cs typeface="Times New Roman" panose="02020603050405020304" pitchFamily="18" charset="0"/>
              </a:rPr>
              <a:t>，可以</a:t>
            </a:r>
            <a:r>
              <a:rPr lang="zh-CN" altLang="zh-CN" sz="2400" dirty="0">
                <a:solidFill>
                  <a:srgbClr val="000000"/>
                </a:solidFill>
                <a:latin typeface="Times New Roman" panose="02020603050405020304" pitchFamily="18" charset="0"/>
                <a:cs typeface="Times New Roman" panose="02020603050405020304" pitchFamily="18" charset="0"/>
              </a:rPr>
              <a:t>直接在散点图上进行主观的聚类，其效果未必逊</a:t>
            </a:r>
            <a:r>
              <a:rPr lang="zh-CN" altLang="zh-CN" sz="2400" dirty="0" smtClean="0">
                <a:solidFill>
                  <a:srgbClr val="000000"/>
                </a:solidFill>
                <a:latin typeface="Times New Roman" panose="02020603050405020304" pitchFamily="18" charset="0"/>
                <a:cs typeface="Times New Roman" panose="02020603050405020304" pitchFamily="18" charset="0"/>
              </a:rPr>
              <a:t>于</a:t>
            </a:r>
            <a:r>
              <a:rPr lang="zh-CN" altLang="en-US" sz="2400" dirty="0" smtClean="0">
                <a:solidFill>
                  <a:srgbClr val="000000"/>
                </a:solidFill>
                <a:latin typeface="Times New Roman" panose="02020603050405020304" pitchFamily="18" charset="0"/>
                <a:cs typeface="Times New Roman" panose="02020603050405020304" pitchFamily="18" charset="0"/>
              </a:rPr>
              <a:t>、甚至好于</a:t>
            </a:r>
            <a:r>
              <a:rPr lang="zh-CN" altLang="zh-CN" sz="2400" dirty="0" smtClean="0">
                <a:solidFill>
                  <a:srgbClr val="000000"/>
                </a:solidFill>
                <a:latin typeface="Times New Roman" panose="02020603050405020304" pitchFamily="18" charset="0"/>
                <a:cs typeface="Times New Roman" panose="02020603050405020304" pitchFamily="18" charset="0"/>
              </a:rPr>
              <a:t>正规</a:t>
            </a:r>
            <a:r>
              <a:rPr lang="zh-CN" altLang="zh-CN" sz="2400" dirty="0">
                <a:solidFill>
                  <a:srgbClr val="000000"/>
                </a:solidFill>
                <a:latin typeface="Times New Roman" panose="02020603050405020304" pitchFamily="18" charset="0"/>
                <a:cs typeface="Times New Roman" panose="02020603050405020304" pitchFamily="18" charset="0"/>
              </a:rPr>
              <a:t>的聚类方法，特别是在寻找“自然的”类和符合我们实际需要的类方面</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=3</a:t>
            </a:r>
            <a:r>
              <a:rPr lang="zh-CN" altLang="zh-CN" sz="2400" dirty="0" smtClean="0">
                <a:solidFill>
                  <a:srgbClr val="000000"/>
                </a:solidFill>
                <a:latin typeface="Times New Roman" panose="02020603050405020304" pitchFamily="18" charset="0"/>
                <a:cs typeface="Times New Roman" panose="02020603050405020304" pitchFamily="18" charset="0"/>
              </a:rPr>
              <a:t>时</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我们</a:t>
            </a:r>
            <a:r>
              <a:rPr lang="zh-CN" altLang="en-US" sz="2400" dirty="0">
                <a:solidFill>
                  <a:srgbClr val="000000"/>
                </a:solidFill>
                <a:latin typeface="Times New Roman" panose="02020603050405020304" pitchFamily="18" charset="0"/>
                <a:cs typeface="Times New Roman" panose="02020603050405020304" pitchFamily="18" charset="0"/>
              </a:rPr>
              <a:t>可使用统计软件产生三维旋转图，</a:t>
            </a:r>
            <a:r>
              <a:rPr lang="zh-CN" altLang="en-US" sz="2400" dirty="0">
                <a:solidFill>
                  <a:srgbClr val="000000"/>
                </a:solidFill>
                <a:latin typeface="Times New Roman" panose="02020603050405020304" pitchFamily="18" charset="0"/>
                <a:cs typeface="Times New Roman" panose="02020603050405020304" pitchFamily="18" charset="0"/>
              </a:rPr>
              <a:t>通过</a:t>
            </a:r>
            <a:r>
              <a:rPr lang="zh-CN" altLang="en-US" sz="2400">
                <a:solidFill>
                  <a:srgbClr val="000000"/>
                </a:solidFill>
                <a:latin typeface="Times New Roman" panose="02020603050405020304" pitchFamily="18" charset="0"/>
                <a:cs typeface="Times New Roman" panose="02020603050405020304" pitchFamily="18" charset="0"/>
              </a:rPr>
              <a:t>三维</a:t>
            </a:r>
            <a:r>
              <a:rPr lang="zh-CN" altLang="en-US" sz="2400" smtClean="0">
                <a:solidFill>
                  <a:srgbClr val="000000"/>
                </a:solidFill>
                <a:latin typeface="Times New Roman" panose="02020603050405020304" pitchFamily="18" charset="0"/>
                <a:cs typeface="Times New Roman" panose="02020603050405020304" pitchFamily="18" charset="0"/>
              </a:rPr>
              <a:t>旋转</a:t>
            </a:r>
            <a:r>
              <a:rPr lang="zh-CN" altLang="en-US" sz="2400" smtClean="0">
                <a:solidFill>
                  <a:srgbClr val="000000"/>
                </a:solidFill>
                <a:latin typeface="Times New Roman" panose="02020603050405020304" pitchFamily="18" charset="0"/>
                <a:cs typeface="Times New Roman" panose="02020603050405020304" pitchFamily="18" charset="0"/>
              </a:rPr>
              <a:t>从</a:t>
            </a:r>
            <a:r>
              <a:rPr lang="zh-CN" altLang="en-US" sz="2400" dirty="0">
                <a:solidFill>
                  <a:srgbClr val="000000"/>
                </a:solidFill>
                <a:latin typeface="Times New Roman" panose="02020603050405020304" pitchFamily="18" charset="0"/>
                <a:cs typeface="Times New Roman" panose="02020603050405020304" pitchFamily="18" charset="0"/>
              </a:rPr>
              <a:t>各个角度来观测散点图</a:t>
            </a:r>
            <a:r>
              <a:rPr lang="zh-CN" altLang="en-US" sz="2400" dirty="0" smtClean="0">
                <a:solidFill>
                  <a:srgbClr val="000000"/>
                </a:solidFill>
                <a:latin typeface="Times New Roman" panose="02020603050405020304" pitchFamily="18" charset="0"/>
                <a:cs typeface="Times New Roman" panose="02020603050405020304" pitchFamily="18" charset="0"/>
              </a:rPr>
              <a:t>，作直观的聚类。但由于其视觉效果及易操作性远不如平面散点图，故实践中很少采用。</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3</a:t>
            </a:r>
            <a:r>
              <a:rPr lang="zh-CN" altLang="en-US" sz="2400" dirty="0">
                <a:solidFill>
                  <a:srgbClr val="000000"/>
                </a:solidFill>
                <a:latin typeface="Times New Roman" panose="02020603050405020304" pitchFamily="18" charset="0"/>
                <a:cs typeface="Times New Roman" panose="02020603050405020304" pitchFamily="18" charset="0"/>
              </a:rPr>
              <a:t>时，有时我们可采用主成分分析（见第七章，这里允许不对主成分给出解释）或因子分析（见第八章，一般只在对因子的解释感兴趣时</a:t>
            </a:r>
            <a:r>
              <a:rPr lang="zh-CN" altLang="en-US" sz="2400" dirty="0" smtClean="0">
                <a:solidFill>
                  <a:srgbClr val="000000"/>
                </a:solidFill>
                <a:latin typeface="Times New Roman" panose="02020603050405020304" pitchFamily="18" charset="0"/>
                <a:cs typeface="Times New Roman" panose="02020603050405020304" pitchFamily="18" charset="0"/>
              </a:rPr>
              <a:t>使用，</a:t>
            </a:r>
            <a:r>
              <a:rPr lang="zh-CN" altLang="en-US" sz="2400" dirty="0">
                <a:solidFill>
                  <a:srgbClr val="000000"/>
                </a:solidFill>
                <a:latin typeface="Times New Roman" panose="02020603050405020304" pitchFamily="18" charset="0"/>
                <a:cs typeface="Times New Roman" panose="02020603050405020304" pitchFamily="18" charset="0"/>
              </a:rPr>
              <a:t>实践中很少</a:t>
            </a:r>
            <a:r>
              <a:rPr lang="zh-CN" altLang="en-US" sz="2400" dirty="0" smtClean="0">
                <a:solidFill>
                  <a:srgbClr val="000000"/>
                </a:solidFill>
                <a:latin typeface="Times New Roman" panose="02020603050405020304" pitchFamily="18" charset="0"/>
                <a:cs typeface="Times New Roman" panose="02020603050405020304" pitchFamily="18" charset="0"/>
              </a:rPr>
              <a:t>采用）</a:t>
            </a:r>
            <a:r>
              <a:rPr lang="zh-CN" altLang="en-US" sz="2400" dirty="0">
                <a:solidFill>
                  <a:srgbClr val="000000"/>
                </a:solidFill>
                <a:latin typeface="Times New Roman" panose="02020603050405020304" pitchFamily="18" charset="0"/>
                <a:cs typeface="Times New Roman" panose="02020603050405020304" pitchFamily="18" charset="0"/>
              </a:rPr>
              <a:t>的技术将维数降至</a:t>
            </a:r>
            <a:r>
              <a:rPr lang="en-US" altLang="zh-CN" sz="2400" dirty="0">
                <a:solidFill>
                  <a:srgbClr val="000000"/>
                </a:solidFill>
                <a:latin typeface="Times New Roman" panose="02020603050405020304" pitchFamily="18" charset="0"/>
                <a:cs typeface="Times New Roman" panose="02020603050405020304" pitchFamily="18" charset="0"/>
              </a:rPr>
              <a:t>2</a:t>
            </a:r>
            <a:r>
              <a:rPr lang="zh-CN" altLang="en-US" sz="2400" dirty="0">
                <a:solidFill>
                  <a:srgbClr val="000000"/>
                </a:solidFill>
                <a:latin typeface="Times New Roman" panose="02020603050405020304" pitchFamily="18" charset="0"/>
                <a:cs typeface="Times New Roman" panose="02020603050405020304" pitchFamily="18" charset="0"/>
              </a:rPr>
              <a:t>（或</a:t>
            </a:r>
            <a:r>
              <a:rPr lang="en-US" altLang="zh-CN" sz="2400" dirty="0">
                <a:solidFill>
                  <a:srgbClr val="000000"/>
                </a:solidFill>
                <a:latin typeface="Times New Roman" panose="02020603050405020304" pitchFamily="18" charset="0"/>
                <a:cs typeface="Times New Roman" panose="02020603050405020304" pitchFamily="18" charset="0"/>
              </a:rPr>
              <a:t>3</a:t>
            </a:r>
            <a:r>
              <a:rPr lang="zh-CN" altLang="en-US" sz="2400" dirty="0">
                <a:solidFill>
                  <a:srgbClr val="000000"/>
                </a:solidFill>
                <a:latin typeface="Times New Roman" panose="02020603050405020304" pitchFamily="18" charset="0"/>
                <a:cs typeface="Times New Roman" panose="02020603050405020304" pitchFamily="18" charset="0"/>
              </a:rPr>
              <a:t>）维，然后再生成散点图（或旋转图），从直觉上进行主观的聚类。</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727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D1586A-A00D-4450-A410-3D4E566D349D}" type="slidenum">
              <a:rPr lang="en-US" altLang="zh-CN" sz="1400"/>
              <a:pPr>
                <a:spcBef>
                  <a:spcPct val="0"/>
                </a:spcBef>
                <a:buClrTx/>
                <a:buSzTx/>
                <a:buFontTx/>
                <a:buNone/>
              </a:pPr>
              <a:t>54</a:t>
            </a:fld>
            <a:endParaRPr lang="en-US" altLang="zh-CN" sz="1400"/>
          </a:p>
        </p:txBody>
      </p:sp>
    </p:spTree>
    <p:extLst>
      <p:ext uri="{BB962C8B-B14F-4D97-AF65-F5344CB8AC3E}">
        <p14:creationId xmlns:p14="http://schemas.microsoft.com/office/powerpoint/2010/main" val="8606252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p:txBody>
          <a:bodyPr/>
          <a:lstStyle/>
          <a:p>
            <a:pPr eaLnBrk="1" hangingPunct="1"/>
            <a:r>
              <a:rPr lang="zh-CN" altLang="en-US" sz="4000" dirty="0" smtClean="0"/>
              <a:t>寻找“自然的”类</a:t>
            </a:r>
          </a:p>
        </p:txBody>
      </p:sp>
      <p:sp>
        <p:nvSpPr>
          <p:cNvPr id="73731" name="Rectangle 3"/>
          <p:cNvSpPr>
            <a:spLocks noGrp="1" noRot="1" noChangeArrowheads="1"/>
          </p:cNvSpPr>
          <p:nvPr>
            <p:ph type="body" idx="1"/>
          </p:nvPr>
        </p:nvSpPr>
        <p:spPr/>
        <p:txBody>
          <a:bodyPr/>
          <a:lstStyle/>
          <a:p>
            <a:pPr eaLnBrk="1" hangingPunct="1"/>
            <a:endParaRPr lang="zh-CN" altLang="zh-CN" smtClean="0"/>
          </a:p>
        </p:txBody>
      </p:sp>
      <p:pic>
        <p:nvPicPr>
          <p:cNvPr id="73732" name="Picture 4" descr="观测散点图聚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989138"/>
            <a:ext cx="5761038"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6906827-1F9B-4602-8FCF-8F890CC88D7A}" type="slidenum">
              <a:rPr lang="en-US" altLang="zh-CN" sz="1400"/>
              <a:pPr>
                <a:spcBef>
                  <a:spcPct val="0"/>
                </a:spcBef>
                <a:buClrTx/>
                <a:buSzTx/>
                <a:buFontTx/>
                <a:buNone/>
              </a:pPr>
              <a:t>55</a:t>
            </a:fld>
            <a:endParaRPr lang="en-US" altLang="zh-CN" sz="1400"/>
          </a:p>
        </p:txBody>
      </p:sp>
    </p:spTree>
    <p:extLst>
      <p:ext uri="{BB962C8B-B14F-4D97-AF65-F5344CB8AC3E}">
        <p14:creationId xmlns:p14="http://schemas.microsoft.com/office/powerpoint/2010/main" val="29409737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p:txBody>
          <a:bodyPr/>
          <a:lstStyle/>
          <a:p>
            <a:pPr eaLnBrk="1" hangingPunct="1"/>
            <a:r>
              <a:rPr lang="en-US" altLang="zh-CN" sz="4000" dirty="0"/>
              <a:t>2.</a:t>
            </a:r>
            <a:r>
              <a:rPr lang="zh-CN" altLang="en-US" sz="4000" dirty="0"/>
              <a:t>使用图形对聚类效果的评估</a:t>
            </a:r>
          </a:p>
        </p:txBody>
      </p:sp>
      <p:sp>
        <p:nvSpPr>
          <p:cNvPr id="72707" name="Rectangle 3"/>
          <p:cNvSpPr>
            <a:spLocks noGrp="1" noRot="1" noChangeArrowheads="1"/>
          </p:cNvSpPr>
          <p:nvPr>
            <p:ph type="body" idx="1"/>
          </p:nvPr>
        </p:nvSpPr>
        <p:spPr/>
        <p:txBody>
          <a:bodyPr/>
          <a:lstStyle/>
          <a:p>
            <a:pPr eaLnBrk="1" hangingPunct="1"/>
            <a:r>
              <a:rPr lang="zh-CN" altLang="en-US" sz="2400" dirty="0">
                <a:solidFill>
                  <a:srgbClr val="000000"/>
                </a:solidFill>
                <a:latin typeface="Times New Roman" panose="02020603050405020304" pitchFamily="18" charset="0"/>
                <a:cs typeface="Times New Roman" panose="02020603050405020304" pitchFamily="18" charset="0"/>
              </a:rPr>
              <a:t>经聚类分析已将类分好之后，常常希望从统计的角度看一下聚类的效果：不同类之间是否分离得较好，同一类内的样品（或变量）是否彼此相似</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通常可通过</a:t>
            </a:r>
            <a:r>
              <a:rPr lang="zh-CN" altLang="en-US" sz="2400" dirty="0">
                <a:solidFill>
                  <a:srgbClr val="000000"/>
                </a:solidFill>
                <a:latin typeface="Times New Roman" panose="02020603050405020304" pitchFamily="18" charset="0"/>
                <a:cs typeface="Times New Roman" panose="02020603050405020304" pitchFamily="18" charset="0"/>
              </a:rPr>
              <a:t>构造图形作直观的观测，所使用的图形有如下两种</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zh-CN" sz="2400" dirty="0" smtClean="0">
                <a:solidFill>
                  <a:schemeClr val="accent6"/>
                </a:solidFill>
                <a:latin typeface="Times New Roman" panose="02020603050405020304" pitchFamily="18" charset="0"/>
                <a:cs typeface="Times New Roman" panose="02020603050405020304" pitchFamily="18" charset="0"/>
              </a:rPr>
              <a:t>(1)</a:t>
            </a:r>
            <a:r>
              <a:rPr lang="zh-CN" altLang="en-US" sz="2400" dirty="0" smtClean="0">
                <a:solidFill>
                  <a:srgbClr val="000000"/>
                </a:solidFill>
                <a:latin typeface="Times New Roman" panose="02020603050405020304" pitchFamily="18" charset="0"/>
                <a:cs typeface="Times New Roman" panose="02020603050405020304" pitchFamily="18" charset="0"/>
              </a:rPr>
              <a:t>将</a:t>
            </a:r>
            <a:r>
              <a:rPr lang="en-US" altLang="zh-CN" sz="2400" i="1" dirty="0">
                <a:solidFill>
                  <a:srgbClr val="000000"/>
                </a:solidFill>
                <a:latin typeface="Times New Roman" panose="02020603050405020304" pitchFamily="18" charset="0"/>
                <a:cs typeface="Times New Roman" panose="02020603050405020304" pitchFamily="18" charset="0"/>
              </a:rPr>
              <a:t>p</a:t>
            </a:r>
            <a:r>
              <a:rPr lang="zh-CN" altLang="en-US" sz="2400" dirty="0">
                <a:solidFill>
                  <a:srgbClr val="000000"/>
                </a:solidFill>
                <a:latin typeface="Times New Roman" panose="02020603050405020304" pitchFamily="18" charset="0"/>
                <a:cs typeface="Times New Roman" panose="02020603050405020304" pitchFamily="18" charset="0"/>
              </a:rPr>
              <a:t>维数据画于平面图上，方法有平行（坐标）图、星形图、切尔诺夫脸谱图、星座图和安德鲁曲线图等</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zh-CN" sz="2400" dirty="0" smtClean="0">
                <a:solidFill>
                  <a:schemeClr val="accent6"/>
                </a:solidFill>
                <a:latin typeface="Times New Roman" panose="02020603050405020304" pitchFamily="18" charset="0"/>
                <a:cs typeface="Times New Roman" panose="02020603050405020304" pitchFamily="18" charset="0"/>
              </a:rPr>
              <a:t>(2)</a:t>
            </a:r>
            <a:r>
              <a:rPr lang="zh-CN" altLang="en-US" sz="2400" dirty="0" smtClean="0">
                <a:solidFill>
                  <a:srgbClr val="000000"/>
                </a:solidFill>
                <a:latin typeface="Times New Roman" panose="02020603050405020304" pitchFamily="18" charset="0"/>
                <a:cs typeface="Times New Roman" panose="02020603050405020304" pitchFamily="18" charset="0"/>
              </a:rPr>
              <a:t>使用费</a:t>
            </a:r>
            <a:r>
              <a:rPr lang="zh-CN" altLang="en-US" sz="2400" dirty="0">
                <a:solidFill>
                  <a:srgbClr val="000000"/>
                </a:solidFill>
                <a:latin typeface="Times New Roman" panose="02020603050405020304" pitchFamily="18" charset="0"/>
                <a:cs typeface="Times New Roman" panose="02020603050405020304" pitchFamily="18" charset="0"/>
              </a:rPr>
              <a:t>希尔判别的降维方法，将</a:t>
            </a:r>
            <a:r>
              <a:rPr lang="en-US" altLang="zh-CN" sz="2400" i="1" dirty="0">
                <a:solidFill>
                  <a:srgbClr val="000000"/>
                </a:solidFill>
                <a:latin typeface="Times New Roman" panose="02020603050405020304" pitchFamily="18" charset="0"/>
                <a:cs typeface="Times New Roman" panose="02020603050405020304" pitchFamily="18" charset="0"/>
              </a:rPr>
              <a:t>p</a:t>
            </a:r>
            <a:r>
              <a:rPr lang="zh-CN" altLang="en-US" sz="2400" dirty="0">
                <a:solidFill>
                  <a:srgbClr val="000000"/>
                </a:solidFill>
                <a:latin typeface="Times New Roman" panose="02020603050405020304" pitchFamily="18" charset="0"/>
                <a:cs typeface="Times New Roman" panose="02020603050405020304" pitchFamily="18" charset="0"/>
              </a:rPr>
              <a:t>维数据降至</a:t>
            </a:r>
            <a:r>
              <a:rPr lang="en-US" altLang="zh-CN" sz="2400" dirty="0" smtClean="0">
                <a:solidFill>
                  <a:srgbClr val="000000"/>
                </a:solidFill>
                <a:latin typeface="Times New Roman" panose="02020603050405020304" pitchFamily="18" charset="0"/>
                <a:cs typeface="Times New Roman" panose="02020603050405020304" pitchFamily="18" charset="0"/>
              </a:rPr>
              <a:t>2</a:t>
            </a:r>
            <a:r>
              <a:rPr lang="zh-CN" altLang="en-US" sz="2400" dirty="0" smtClean="0">
                <a:solidFill>
                  <a:srgbClr val="000000"/>
                </a:solidFill>
                <a:latin typeface="Times New Roman" panose="02020603050405020304" pitchFamily="18" charset="0"/>
                <a:cs typeface="Times New Roman" panose="02020603050405020304" pitchFamily="18" charset="0"/>
              </a:rPr>
              <a:t>（或</a:t>
            </a:r>
            <a:r>
              <a:rPr lang="en-US" altLang="zh-CN" sz="2400" dirty="0" smtClean="0">
                <a:solidFill>
                  <a:srgbClr val="000000"/>
                </a:solidFill>
                <a:latin typeface="Times New Roman" panose="02020603050405020304" pitchFamily="18" charset="0"/>
                <a:cs typeface="Times New Roman" panose="02020603050405020304" pitchFamily="18" charset="0"/>
              </a:rPr>
              <a:t>3</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维再构造散点图（或旋转图）</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400" dirty="0" smtClean="0">
                <a:solidFill>
                  <a:srgbClr val="000000"/>
                </a:solidFill>
                <a:latin typeface="Times New Roman" panose="02020603050405020304" pitchFamily="18" charset="0"/>
                <a:cs typeface="Times New Roman" panose="02020603050405020304" pitchFamily="18" charset="0"/>
              </a:rPr>
              <a:t>如果方法</a:t>
            </a:r>
            <a:r>
              <a:rPr lang="en-US" altLang="zh-CN" sz="2400" dirty="0">
                <a:solidFill>
                  <a:srgbClr val="000000"/>
                </a:solidFill>
                <a:latin typeface="Times New Roman" panose="02020603050405020304" pitchFamily="18" charset="0"/>
                <a:cs typeface="Times New Roman" panose="02020603050405020304" pitchFamily="18" charset="0"/>
              </a:rPr>
              <a:t>(2)</a:t>
            </a:r>
            <a:r>
              <a:rPr lang="zh-CN" altLang="en-US" sz="2400" dirty="0" smtClean="0">
                <a:solidFill>
                  <a:srgbClr val="000000"/>
                </a:solidFill>
                <a:latin typeface="Times New Roman" panose="02020603050405020304" pitchFamily="18" charset="0"/>
                <a:cs typeface="Times New Roman" panose="02020603050405020304" pitchFamily="18" charset="0"/>
              </a:rPr>
              <a:t>能够</a:t>
            </a:r>
            <a:r>
              <a:rPr lang="zh-CN" altLang="en-US" sz="2400" dirty="0">
                <a:solidFill>
                  <a:srgbClr val="000000"/>
                </a:solidFill>
                <a:latin typeface="Times New Roman" panose="02020603050405020304" pitchFamily="18" charset="0"/>
                <a:cs typeface="Times New Roman" panose="02020603050405020304" pitchFamily="18" charset="0"/>
              </a:rPr>
              <a:t>成功，</a:t>
            </a:r>
            <a:r>
              <a:rPr lang="zh-CN" altLang="en-US" sz="2400" dirty="0" smtClean="0">
                <a:solidFill>
                  <a:srgbClr val="000000"/>
                </a:solidFill>
                <a:latin typeface="Times New Roman" panose="02020603050405020304" pitchFamily="18" charset="0"/>
                <a:cs typeface="Times New Roman" panose="02020603050405020304" pitchFamily="18" charset="0"/>
              </a:rPr>
              <a:t>则往往更</a:t>
            </a:r>
            <a:r>
              <a:rPr lang="zh-CN" altLang="en-US" sz="2400" dirty="0">
                <a:solidFill>
                  <a:srgbClr val="000000"/>
                </a:solidFill>
                <a:latin typeface="Times New Roman" panose="02020603050405020304" pitchFamily="18" charset="0"/>
                <a:cs typeface="Times New Roman" panose="02020603050405020304" pitchFamily="18" charset="0"/>
              </a:rPr>
              <a:t>值得推荐，尤其在样品数很大的场合下。</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727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D1586A-A00D-4450-A410-3D4E566D349D}" type="slidenum">
              <a:rPr lang="en-US" altLang="zh-CN" sz="1400"/>
              <a:pPr>
                <a:spcBef>
                  <a:spcPct val="0"/>
                </a:spcBef>
                <a:buClrTx/>
                <a:buSzTx/>
                <a:buFontTx/>
                <a:buNone/>
              </a:pPr>
              <a:t>56</a:t>
            </a:fld>
            <a:endParaRPr lang="en-US" altLang="zh-CN" sz="1400"/>
          </a:p>
        </p:txBody>
      </p:sp>
    </p:spTree>
    <p:extLst>
      <p:ext uri="{BB962C8B-B14F-4D97-AF65-F5344CB8AC3E}">
        <p14:creationId xmlns:p14="http://schemas.microsoft.com/office/powerpoint/2010/main" val="10883678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70411"/>
          </a:xfrm>
        </p:spPr>
        <p:txBody>
          <a:bodyPr/>
          <a:lstStyle/>
          <a:p>
            <a:endParaRPr lang="zh-CN" altLang="en-US" dirty="0"/>
          </a:p>
        </p:txBody>
      </p:sp>
      <p:sp>
        <p:nvSpPr>
          <p:cNvPr id="3" name="内容占位符 2"/>
          <p:cNvSpPr>
            <a:spLocks noGrp="1"/>
          </p:cNvSpPr>
          <p:nvPr>
            <p:ph idx="1"/>
          </p:nvPr>
        </p:nvSpPr>
        <p:spPr>
          <a:xfrm>
            <a:off x="301625" y="764704"/>
            <a:ext cx="8540750" cy="5334471"/>
          </a:xfrm>
        </p:spPr>
        <p:txBody>
          <a:bodyPr/>
          <a:lstStyle/>
          <a:p>
            <a:r>
              <a:rPr lang="zh-CN" altLang="zh-CN" sz="2400" dirty="0">
                <a:solidFill>
                  <a:schemeClr val="accent6"/>
                </a:solidFill>
                <a:latin typeface="Times New Roman" panose="02020603050405020304" pitchFamily="18" charset="0"/>
                <a:cs typeface="Times New Roman" panose="02020603050405020304" pitchFamily="18" charset="0"/>
              </a:rPr>
              <a:t>例</a:t>
            </a:r>
            <a:r>
              <a:rPr lang="en-US" altLang="zh-CN" sz="2400" dirty="0" smtClean="0">
                <a:solidFill>
                  <a:schemeClr val="accent6"/>
                </a:solidFill>
                <a:latin typeface="Times New Roman" panose="02020603050405020304" pitchFamily="18" charset="0"/>
                <a:cs typeface="Times New Roman" panose="02020603050405020304" pitchFamily="18" charset="0"/>
              </a:rPr>
              <a:t>6.3.5   </a:t>
            </a:r>
            <a:r>
              <a:rPr lang="zh-CN" altLang="zh-CN" sz="2400" dirty="0" smtClean="0">
                <a:solidFill>
                  <a:srgbClr val="000000"/>
                </a:solidFill>
                <a:latin typeface="Times New Roman" panose="02020603050405020304" pitchFamily="18" charset="0"/>
                <a:cs typeface="Times New Roman" panose="02020603050405020304" pitchFamily="18" charset="0"/>
              </a:rPr>
              <a:t>在</a:t>
            </a:r>
            <a:r>
              <a:rPr lang="zh-CN" altLang="zh-CN" sz="2400" dirty="0">
                <a:solidFill>
                  <a:srgbClr val="000000"/>
                </a:solidFill>
                <a:latin typeface="Times New Roman" panose="02020603050405020304" pitchFamily="18" charset="0"/>
                <a:cs typeface="Times New Roman" panose="02020603050405020304" pitchFamily="18" charset="0"/>
              </a:rPr>
              <a:t>例</a:t>
            </a:r>
            <a:r>
              <a:rPr lang="en-US" altLang="zh-CN" sz="2400" dirty="0">
                <a:solidFill>
                  <a:srgbClr val="000000"/>
                </a:solidFill>
                <a:latin typeface="Times New Roman" panose="02020603050405020304" pitchFamily="18" charset="0"/>
                <a:cs typeface="Times New Roman" panose="02020603050405020304" pitchFamily="18" charset="0"/>
              </a:rPr>
              <a:t>6.3.3</a:t>
            </a:r>
            <a:r>
              <a:rPr lang="zh-CN" altLang="zh-CN" sz="2400" dirty="0">
                <a:solidFill>
                  <a:srgbClr val="000000"/>
                </a:solidFill>
                <a:latin typeface="Times New Roman" panose="02020603050405020304" pitchFamily="18" charset="0"/>
                <a:cs typeface="Times New Roman" panose="02020603050405020304" pitchFamily="18" charset="0"/>
              </a:rPr>
              <a:t>中，为了从原始数据的直观图形上来看一下按</a:t>
            </a:r>
            <a:r>
              <a:rPr lang="en-US" altLang="zh-CN" sz="2400" dirty="0">
                <a:solidFill>
                  <a:srgbClr val="000000"/>
                </a:solidFill>
                <a:latin typeface="Times New Roman" panose="02020603050405020304" pitchFamily="18" charset="0"/>
                <a:cs typeface="Times New Roman" panose="02020603050405020304" pitchFamily="18" charset="0"/>
              </a:rPr>
              <a:t>Ward</a:t>
            </a:r>
            <a:r>
              <a:rPr lang="zh-CN" altLang="zh-CN" sz="2400" dirty="0">
                <a:solidFill>
                  <a:srgbClr val="000000"/>
                </a:solidFill>
                <a:latin typeface="Times New Roman" panose="02020603050405020304" pitchFamily="18" charset="0"/>
                <a:cs typeface="Times New Roman" panose="02020603050405020304" pitchFamily="18" charset="0"/>
              </a:rPr>
              <a:t>方法聚成三类的效果，使用</a:t>
            </a:r>
            <a:r>
              <a:rPr lang="en-US" altLang="zh-CN" sz="2400" dirty="0">
                <a:solidFill>
                  <a:srgbClr val="000000"/>
                </a:solidFill>
                <a:latin typeface="Times New Roman" panose="02020603050405020304" pitchFamily="18" charset="0"/>
                <a:cs typeface="Times New Roman" panose="02020603050405020304" pitchFamily="18" charset="0"/>
              </a:rPr>
              <a:t>JMP</a:t>
            </a:r>
            <a:r>
              <a:rPr lang="zh-CN" altLang="zh-CN" sz="2400" dirty="0">
                <a:solidFill>
                  <a:srgbClr val="000000"/>
                </a:solidFill>
                <a:latin typeface="Times New Roman" panose="02020603050405020304" pitchFamily="18" charset="0"/>
                <a:cs typeface="Times New Roman" panose="02020603050405020304" pitchFamily="18" charset="0"/>
              </a:rPr>
              <a:t>软件的聚类结果中带有的并排</a:t>
            </a:r>
            <a:r>
              <a:rPr lang="zh-CN" altLang="zh-CN" sz="2400" dirty="0">
                <a:solidFill>
                  <a:schemeClr val="accent6"/>
                </a:solidFill>
                <a:latin typeface="Times New Roman" panose="02020603050405020304" pitchFamily="18" charset="0"/>
                <a:cs typeface="Times New Roman" panose="02020603050405020304" pitchFamily="18" charset="0"/>
              </a:rPr>
              <a:t>平行图</a:t>
            </a:r>
            <a:r>
              <a:rPr lang="zh-CN" altLang="zh-CN" sz="2400" dirty="0">
                <a:solidFill>
                  <a:srgbClr val="000000"/>
                </a:solidFill>
                <a:latin typeface="Times New Roman" panose="02020603050405020304" pitchFamily="18" charset="0"/>
                <a:cs typeface="Times New Roman" panose="02020603050405020304" pitchFamily="18" charset="0"/>
              </a:rPr>
              <a:t>（或称</a:t>
            </a:r>
            <a:r>
              <a:rPr lang="zh-CN" altLang="zh-CN" sz="2400" dirty="0">
                <a:solidFill>
                  <a:schemeClr val="accent6"/>
                </a:solidFill>
                <a:latin typeface="Times New Roman" panose="02020603050405020304" pitchFamily="18" charset="0"/>
                <a:cs typeface="Times New Roman" panose="02020603050405020304" pitchFamily="18" charset="0"/>
              </a:rPr>
              <a:t>轮廓</a:t>
            </a:r>
            <a:r>
              <a:rPr lang="zh-CN" altLang="zh-CN" sz="2400" dirty="0" smtClean="0">
                <a:solidFill>
                  <a:schemeClr val="accent6"/>
                </a:solidFill>
                <a:latin typeface="Times New Roman" panose="02020603050405020304" pitchFamily="18" charset="0"/>
                <a:cs typeface="Times New Roman" panose="02020603050405020304" pitchFamily="18" charset="0"/>
              </a:rPr>
              <a:t>图</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400" dirty="0" smtClean="0">
                <a:solidFill>
                  <a:srgbClr val="000000"/>
                </a:solidFill>
                <a:latin typeface="Times New Roman" panose="02020603050405020304" pitchFamily="18" charset="0"/>
                <a:cs typeface="Times New Roman" panose="02020603050405020304" pitchFamily="18" charset="0"/>
              </a:rPr>
              <a:t>平行</a:t>
            </a:r>
            <a:r>
              <a:rPr lang="zh-CN" altLang="zh-CN" sz="2400" dirty="0">
                <a:solidFill>
                  <a:srgbClr val="000000"/>
                </a:solidFill>
                <a:latin typeface="Times New Roman" panose="02020603050405020304" pitchFamily="18" charset="0"/>
                <a:cs typeface="Times New Roman" panose="02020603050405020304" pitchFamily="18" charset="0"/>
              </a:rPr>
              <a:t>图中的八个变量轴相互平行等间隔，各变量轴上的坐标是已标准化了的值</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400" dirty="0" smtClean="0">
                <a:solidFill>
                  <a:srgbClr val="000000"/>
                </a:solidFill>
                <a:latin typeface="Times New Roman" panose="02020603050405020304" pitchFamily="18" charset="0"/>
                <a:cs typeface="Times New Roman" panose="02020603050405020304" pitchFamily="18" charset="0"/>
              </a:rPr>
              <a:t>前</a:t>
            </a:r>
            <a:r>
              <a:rPr lang="zh-CN" altLang="zh-CN" sz="2400" dirty="0">
                <a:solidFill>
                  <a:srgbClr val="000000"/>
                </a:solidFill>
                <a:latin typeface="Times New Roman" panose="02020603050405020304" pitchFamily="18" charset="0"/>
                <a:cs typeface="Times New Roman" panose="02020603050405020304" pitchFamily="18" charset="0"/>
              </a:rPr>
              <a:t>两类中的高亮轮廓线分别属于广东和西藏，它们在类内显得较为异类，需要时皆可自成一类。</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57</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338527" y="3645024"/>
            <a:ext cx="8466946" cy="2093258"/>
          </a:xfrm>
          <a:prstGeom prst="rect">
            <a:avLst/>
          </a:prstGeom>
          <a:noFill/>
          <a:ln>
            <a:noFill/>
          </a:ln>
        </p:spPr>
      </p:pic>
      <p:sp>
        <p:nvSpPr>
          <p:cNvPr id="7" name="矩形 6"/>
          <p:cNvSpPr/>
          <p:nvPr/>
        </p:nvSpPr>
        <p:spPr>
          <a:xfrm>
            <a:off x="2339752" y="5805264"/>
            <a:ext cx="4464496" cy="400110"/>
          </a:xfrm>
          <a:prstGeom prst="rect">
            <a:avLst/>
          </a:prstGeom>
        </p:spPr>
        <p:txBody>
          <a:bodyPr wrap="square">
            <a:spAutoFit/>
          </a:bodyPr>
          <a:lstStyle/>
          <a:p>
            <a:r>
              <a:rPr lang="zh-CN" altLang="zh-CN" sz="2000" kern="100" dirty="0">
                <a:solidFill>
                  <a:srgbClr val="7030A0"/>
                </a:solidFill>
                <a:ea typeface="黑体" panose="02010600030101010101" pitchFamily="2" charset="-122"/>
                <a:cs typeface="Times New Roman" panose="02020603050405020304" pitchFamily="18" charset="0"/>
              </a:rPr>
              <a:t>图</a:t>
            </a:r>
            <a:r>
              <a:rPr lang="en-US" altLang="zh-CN" sz="2000" kern="100" dirty="0">
                <a:solidFill>
                  <a:srgbClr val="7030A0"/>
                </a:solidFill>
                <a:ea typeface="黑体" panose="02010600030101010101" pitchFamily="2" charset="-122"/>
                <a:cs typeface="Times New Roman" panose="02020603050405020304" pitchFamily="18" charset="0"/>
              </a:rPr>
              <a:t>6.3.15  </a:t>
            </a:r>
            <a:r>
              <a:rPr lang="en-US" altLang="zh-CN" sz="2000" kern="100" dirty="0" smtClean="0">
                <a:solidFill>
                  <a:srgbClr val="7030A0"/>
                </a:solidFill>
                <a:ea typeface="黑体" panose="02010600030101010101" pitchFamily="2" charset="-122"/>
                <a:cs typeface="Times New Roman" panose="02020603050405020304" pitchFamily="18" charset="0"/>
              </a:rPr>
              <a:t>Ward</a:t>
            </a:r>
            <a:r>
              <a:rPr lang="zh-CN" altLang="en-US" sz="2000" kern="100" dirty="0" smtClean="0">
                <a:solidFill>
                  <a:srgbClr val="7030A0"/>
                </a:solidFill>
                <a:ea typeface="黑体" panose="02010600030101010101" pitchFamily="2" charset="-122"/>
                <a:cs typeface="Times New Roman" panose="02020603050405020304" pitchFamily="18" charset="0"/>
              </a:rPr>
              <a:t>方法</a:t>
            </a:r>
            <a:r>
              <a:rPr lang="zh-CN" altLang="zh-CN" sz="2000" kern="100" dirty="0" smtClean="0">
                <a:solidFill>
                  <a:srgbClr val="7030A0"/>
                </a:solidFill>
                <a:ea typeface="黑体" panose="02010600030101010101" pitchFamily="2" charset="-122"/>
                <a:cs typeface="Times New Roman" panose="02020603050405020304" pitchFamily="18" charset="0"/>
              </a:rPr>
              <a:t>所</a:t>
            </a:r>
            <a:r>
              <a:rPr lang="zh-CN" altLang="zh-CN" sz="2000" kern="100" dirty="0">
                <a:solidFill>
                  <a:srgbClr val="7030A0"/>
                </a:solidFill>
                <a:ea typeface="黑体" panose="02010600030101010101" pitchFamily="2" charset="-122"/>
                <a:cs typeface="Times New Roman" panose="02020603050405020304" pitchFamily="18" charset="0"/>
              </a:rPr>
              <a:t>分三类的平行图</a:t>
            </a:r>
            <a:endParaRPr lang="zh-CN" altLang="en-US" sz="2000" dirty="0">
              <a:solidFill>
                <a:srgbClr val="7030A0"/>
              </a:solidFill>
            </a:endParaRPr>
          </a:p>
        </p:txBody>
      </p:sp>
    </p:spTree>
    <p:extLst>
      <p:ext uri="{BB962C8B-B14F-4D97-AF65-F5344CB8AC3E}">
        <p14:creationId xmlns:p14="http://schemas.microsoft.com/office/powerpoint/2010/main" val="537120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endParaRPr lang="zh-CN" altLang="en-US" smtClean="0"/>
          </a:p>
        </p:txBody>
      </p:sp>
      <p:sp>
        <p:nvSpPr>
          <p:cNvPr id="78851" name="内容占位符 2"/>
          <p:cNvSpPr>
            <a:spLocks noGrp="1"/>
          </p:cNvSpPr>
          <p:nvPr>
            <p:ph idx="1"/>
          </p:nvPr>
        </p:nvSpPr>
        <p:spPr/>
        <p:txBody>
          <a:bodyPr/>
          <a:lstStyle/>
          <a:p>
            <a:endParaRPr lang="zh-CN" altLang="en-US" smtClean="0"/>
          </a:p>
        </p:txBody>
      </p:sp>
      <p:sp>
        <p:nvSpPr>
          <p:cNvPr id="788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B41CBDD-0125-47BF-B2F1-793BE5F9E508}" type="slidenum">
              <a:rPr lang="en-US" altLang="zh-CN" sz="1400"/>
              <a:pPr>
                <a:spcBef>
                  <a:spcPct val="0"/>
                </a:spcBef>
                <a:buClrTx/>
                <a:buSzTx/>
                <a:buFontTx/>
                <a:buNone/>
              </a:pPr>
              <a:t>58</a:t>
            </a:fld>
            <a:endParaRPr lang="en-US" altLang="zh-CN" sz="1400"/>
          </a:p>
        </p:txBody>
      </p:sp>
      <p:pic>
        <p:nvPicPr>
          <p:cNvPr id="2" name="图片 1"/>
          <p:cNvPicPr>
            <a:picLocks noChangeAspect="1"/>
          </p:cNvPicPr>
          <p:nvPr/>
        </p:nvPicPr>
        <p:blipFill>
          <a:blip r:embed="rId2"/>
          <a:stretch>
            <a:fillRect/>
          </a:stretch>
        </p:blipFill>
        <p:spPr>
          <a:xfrm>
            <a:off x="467544" y="1124744"/>
            <a:ext cx="8280920" cy="3484382"/>
          </a:xfrm>
          <a:prstGeom prst="rect">
            <a:avLst/>
          </a:prstGeom>
        </p:spPr>
      </p:pic>
    </p:spTree>
    <p:extLst>
      <p:ext uri="{BB962C8B-B14F-4D97-AF65-F5344CB8AC3E}">
        <p14:creationId xmlns:p14="http://schemas.microsoft.com/office/powerpoint/2010/main" val="16344974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59</a:t>
            </a:fld>
            <a:endParaRPr lang="en-US" altLang="zh-CN"/>
          </a:p>
        </p:txBody>
      </p:sp>
      <p:pic>
        <p:nvPicPr>
          <p:cNvPr id="5" name="图片 4"/>
          <p:cNvPicPr>
            <a:picLocks noChangeAspect="1"/>
          </p:cNvPicPr>
          <p:nvPr/>
        </p:nvPicPr>
        <p:blipFill>
          <a:blip r:embed="rId2"/>
          <a:stretch>
            <a:fillRect/>
          </a:stretch>
        </p:blipFill>
        <p:spPr>
          <a:xfrm>
            <a:off x="467544" y="908720"/>
            <a:ext cx="8208912" cy="4601312"/>
          </a:xfrm>
          <a:prstGeom prst="rect">
            <a:avLst/>
          </a:prstGeom>
        </p:spPr>
      </p:pic>
    </p:spTree>
    <p:extLst>
      <p:ext uri="{BB962C8B-B14F-4D97-AF65-F5344CB8AC3E}">
        <p14:creationId xmlns:p14="http://schemas.microsoft.com/office/powerpoint/2010/main" val="1956412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zh-CN" sz="4000" smtClean="0"/>
              <a:t>一、距离</a:t>
            </a:r>
            <a:endParaRPr lang="zh-CN" altLang="en-US" sz="4000" smtClean="0"/>
          </a:p>
        </p:txBody>
      </p:sp>
      <p:sp>
        <p:nvSpPr>
          <p:cNvPr id="41987" name="内容占位符 2"/>
          <p:cNvSpPr>
            <a:spLocks noGrp="1"/>
          </p:cNvSpPr>
          <p:nvPr>
            <p:ph idx="1"/>
          </p:nvPr>
        </p:nvSpPr>
        <p:spPr/>
        <p:txBody>
          <a:bodyPr/>
          <a:lstStyle/>
          <a:p>
            <a:pPr>
              <a:defRPr/>
            </a:pPr>
            <a:r>
              <a:rPr lang="zh-CN" altLang="zh-CN" sz="2800" dirty="0" smtClean="0">
                <a:solidFill>
                  <a:srgbClr val="000000"/>
                </a:solidFill>
                <a:latin typeface="Times New Roman" pitchFamily="18" charset="0"/>
                <a:cs typeface="Times New Roman" pitchFamily="18" charset="0"/>
              </a:rPr>
              <a:t>设</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p</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和</a:t>
            </a:r>
            <a:r>
              <a:rPr lang="en-US" altLang="zh-CN" sz="2800" b="1" i="1" dirty="0" smtClean="0">
                <a:solidFill>
                  <a:srgbClr val="000000"/>
                </a:solidFill>
                <a:latin typeface="Times New Roman" pitchFamily="18" charset="0"/>
                <a:cs typeface="Times New Roman" pitchFamily="18" charset="0"/>
              </a:rPr>
              <a:t>y</a:t>
            </a:r>
            <a:r>
              <a:rPr lang="en-US" altLang="zh-CN"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i="1" baseline="-25000" dirty="0" smtClean="0">
                <a:solidFill>
                  <a:srgbClr val="000000"/>
                </a:solidFill>
                <a:latin typeface="Times New Roman" pitchFamily="18" charset="0"/>
                <a:cs typeface="Times New Roman" pitchFamily="18" charset="0"/>
              </a:rPr>
              <a:t>p</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为两个样品，则所定义的距离一般应满足如下三个</a:t>
            </a:r>
            <a:r>
              <a:rPr lang="zh-CN" altLang="zh-CN" sz="2800" dirty="0" smtClean="0">
                <a:solidFill>
                  <a:schemeClr val="accent6"/>
                </a:solidFill>
                <a:latin typeface="Times New Roman" pitchFamily="18" charset="0"/>
                <a:cs typeface="Times New Roman" pitchFamily="18" charset="0"/>
              </a:rPr>
              <a:t>条件</a:t>
            </a:r>
            <a:r>
              <a:rPr lang="zh-CN" altLang="zh-CN" sz="2800" dirty="0" smtClean="0">
                <a:solidFill>
                  <a:srgbClr val="000000"/>
                </a:solidFill>
                <a:latin typeface="Times New Roman" pitchFamily="18" charset="0"/>
                <a:cs typeface="Times New Roman" pitchFamily="18" charset="0"/>
              </a:rPr>
              <a:t>：</a:t>
            </a:r>
            <a:endParaRPr lang="en-US"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Char char="Ø"/>
              <a:defRPr/>
            </a:pPr>
            <a:r>
              <a:rPr lang="en-US" altLang="zh-CN" sz="2800" dirty="0" smtClean="0">
                <a:solidFill>
                  <a:srgbClr val="000000"/>
                </a:solidFill>
                <a:latin typeface="Times New Roman" pitchFamily="18" charset="0"/>
                <a:cs typeface="Times New Roman" pitchFamily="18" charset="0"/>
              </a:rPr>
              <a:t>(</a:t>
            </a:r>
            <a:r>
              <a:rPr lang="en-US" altLang="zh-CN" sz="2800" dirty="0" err="1"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C00000"/>
                </a:solidFill>
                <a:latin typeface="Times New Roman" pitchFamily="18" charset="0"/>
                <a:cs typeface="Times New Roman" pitchFamily="18" charset="0"/>
              </a:rPr>
              <a:t>非负性</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d</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 y</a:t>
            </a:r>
            <a:r>
              <a:rPr lang="en-US" altLang="zh-CN" sz="2800" dirty="0" smtClean="0">
                <a:solidFill>
                  <a:srgbClr val="000000"/>
                </a:solidFill>
                <a:latin typeface="Times New Roman" pitchFamily="18" charset="0"/>
                <a:cs typeface="Times New Roman" pitchFamily="18" charset="0"/>
              </a:rPr>
              <a:t>)≥0</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d</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 y</a:t>
            </a:r>
            <a:r>
              <a:rPr lang="en-US" altLang="zh-CN" sz="2800" dirty="0" smtClean="0">
                <a:solidFill>
                  <a:srgbClr val="000000"/>
                </a:solidFill>
                <a:latin typeface="Times New Roman" pitchFamily="18" charset="0"/>
                <a:cs typeface="Times New Roman" pitchFamily="18" charset="0"/>
              </a:rPr>
              <a:t>)=0</a:t>
            </a:r>
            <a:r>
              <a:rPr lang="zh-CN" altLang="zh-CN" sz="2800" dirty="0" smtClean="0">
                <a:solidFill>
                  <a:srgbClr val="000000"/>
                </a:solidFill>
                <a:latin typeface="Times New Roman" pitchFamily="18" charset="0"/>
                <a:cs typeface="Times New Roman" pitchFamily="18" charset="0"/>
              </a:rPr>
              <a:t>当且仅当</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y</a:t>
            </a:r>
            <a:r>
              <a:rPr lang="zh-CN" altLang="zh-CN" sz="2800" dirty="0" smtClean="0">
                <a:solidFill>
                  <a:srgbClr val="000000"/>
                </a:solidFill>
                <a:latin typeface="Times New Roman" pitchFamily="18" charset="0"/>
                <a:cs typeface="Times New Roman" pitchFamily="18" charset="0"/>
              </a:rPr>
              <a:t>；</a:t>
            </a:r>
            <a:endParaRPr lang="en-US"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Char char="Ø"/>
              <a:defRPr/>
            </a:pPr>
            <a:r>
              <a:rPr lang="en-US" altLang="zh-CN" sz="2800" dirty="0" smtClean="0">
                <a:solidFill>
                  <a:srgbClr val="000000"/>
                </a:solidFill>
                <a:latin typeface="Times New Roman" pitchFamily="18" charset="0"/>
                <a:cs typeface="Times New Roman" pitchFamily="18" charset="0"/>
              </a:rPr>
              <a:t>(ii)</a:t>
            </a:r>
            <a:r>
              <a:rPr lang="zh-CN" altLang="zh-CN" sz="2800" dirty="0" smtClean="0">
                <a:solidFill>
                  <a:srgbClr val="C00000"/>
                </a:solidFill>
                <a:latin typeface="Times New Roman" pitchFamily="18" charset="0"/>
                <a:cs typeface="Times New Roman" pitchFamily="18" charset="0"/>
              </a:rPr>
              <a:t>对称性</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d</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 y</a:t>
            </a:r>
            <a:r>
              <a:rPr lang="en-US" altLang="zh-CN"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 d</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y</a:t>
            </a:r>
            <a:r>
              <a:rPr lang="en-US" altLang="zh-CN" sz="2800" dirty="0" smtClean="0">
                <a:solidFill>
                  <a:srgbClr val="000000"/>
                </a:solidFill>
                <a:latin typeface="Times New Roman" pitchFamily="18" charset="0"/>
                <a:cs typeface="Times New Roman" pitchFamily="18" charset="0"/>
              </a:rPr>
              <a:t>, </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a:t>
            </a:r>
          </a:p>
          <a:p>
            <a:pPr>
              <a:buFont typeface="Wingdings" panose="05000000000000000000" pitchFamily="2" charset="2"/>
              <a:buChar char="Ø"/>
              <a:defRPr/>
            </a:pPr>
            <a:r>
              <a:rPr lang="en-US" altLang="zh-CN" sz="2800" dirty="0" smtClean="0">
                <a:solidFill>
                  <a:srgbClr val="000000"/>
                </a:solidFill>
                <a:latin typeface="Times New Roman" pitchFamily="18" charset="0"/>
                <a:cs typeface="Times New Roman" pitchFamily="18" charset="0"/>
              </a:rPr>
              <a:t>(iii)</a:t>
            </a:r>
            <a:r>
              <a:rPr lang="zh-CN" altLang="zh-CN" sz="2800" dirty="0" smtClean="0">
                <a:solidFill>
                  <a:srgbClr val="C00000"/>
                </a:solidFill>
                <a:latin typeface="Times New Roman" pitchFamily="18" charset="0"/>
                <a:cs typeface="Times New Roman" pitchFamily="18" charset="0"/>
              </a:rPr>
              <a:t>三角不等式</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d</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 y</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d</a:t>
            </a:r>
            <a:r>
              <a:rPr lang="en-US" altLang="zh-CN" sz="2800" dirty="0" smtClean="0">
                <a:solidFill>
                  <a:srgbClr val="000000"/>
                </a:solidFill>
                <a:latin typeface="Times New Roman" pitchFamily="18" charset="0"/>
                <a:cs typeface="Times New Roman" pitchFamily="18" charset="0"/>
              </a:rPr>
              <a:t>(</a:t>
            </a:r>
            <a:r>
              <a:rPr lang="en-US" altLang="zh-CN" sz="2800" b="1" i="1" dirty="0" err="1" smtClean="0">
                <a:solidFill>
                  <a:srgbClr val="000000"/>
                </a:solidFill>
                <a:latin typeface="Times New Roman" pitchFamily="18" charset="0"/>
                <a:cs typeface="Times New Roman" pitchFamily="18" charset="0"/>
              </a:rPr>
              <a:t>x</a:t>
            </a:r>
            <a:r>
              <a:rPr lang="en-US" altLang="zh-CN" sz="2800" dirty="0" err="1" smtClean="0">
                <a:solidFill>
                  <a:srgbClr val="000000"/>
                </a:solidFill>
                <a:latin typeface="Times New Roman" pitchFamily="18" charset="0"/>
                <a:cs typeface="Times New Roman" pitchFamily="18" charset="0"/>
              </a:rPr>
              <a:t>,</a:t>
            </a:r>
            <a:r>
              <a:rPr lang="en-US" altLang="zh-CN" sz="2800" b="1" i="1" dirty="0" err="1" smtClean="0">
                <a:solidFill>
                  <a:srgbClr val="000000"/>
                </a:solidFill>
                <a:latin typeface="Times New Roman" pitchFamily="18" charset="0"/>
                <a:cs typeface="Times New Roman" pitchFamily="18" charset="0"/>
              </a:rPr>
              <a:t>z</a:t>
            </a:r>
            <a:r>
              <a:rPr lang="en-US" altLang="zh-CN"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 d</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z</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 y</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a:t>
            </a:r>
          </a:p>
        </p:txBody>
      </p:sp>
      <p:sp>
        <p:nvSpPr>
          <p:cNvPr id="102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1071E6F-DF76-4D1A-A3E8-AC12919C8B7F}" type="slidenum">
              <a:rPr lang="en-US" altLang="zh-CN" sz="1400"/>
              <a:pPr>
                <a:spcBef>
                  <a:spcPct val="0"/>
                </a:spcBef>
                <a:buClrTx/>
                <a:buSzTx/>
                <a:buFontTx/>
                <a:buNone/>
              </a:pPr>
              <a:t>6</a:t>
            </a:fld>
            <a:endParaRPr lang="en-US" altLang="zh-CN" sz="14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十、对变量的聚类</a:t>
            </a:r>
          </a:p>
        </p:txBody>
      </p:sp>
      <p:sp>
        <p:nvSpPr>
          <p:cNvPr id="3" name="内容占位符 2"/>
          <p:cNvSpPr>
            <a:spLocks noGrp="1"/>
          </p:cNvSpPr>
          <p:nvPr>
            <p:ph idx="1"/>
          </p:nvPr>
        </p:nvSpPr>
        <p:spPr/>
        <p:txBody>
          <a:bodyPr/>
          <a:lstStyle/>
          <a:p>
            <a:r>
              <a:rPr lang="zh-CN" altLang="zh-CN" sz="2800" dirty="0">
                <a:solidFill>
                  <a:srgbClr val="000000"/>
                </a:solidFill>
              </a:rPr>
              <a:t>最短距离法、最长距离法和类平均法都属于连接方法，它们既可以用于样品的聚类，也能够用于变量的聚类。不过并非所有的系统聚类方法都适用于对变量的聚类。</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60</a:t>
            </a:fld>
            <a:endParaRPr lang="en-US" altLang="zh-CN"/>
          </a:p>
        </p:txBody>
      </p:sp>
    </p:spTree>
    <p:extLst>
      <p:ext uri="{BB962C8B-B14F-4D97-AF65-F5344CB8AC3E}">
        <p14:creationId xmlns:p14="http://schemas.microsoft.com/office/powerpoint/2010/main" val="11928590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09600"/>
            <a:ext cx="8540750" cy="5489575"/>
          </a:xfrm>
        </p:spPr>
        <p:txBody>
          <a:bodyPr/>
          <a:lstStyle/>
          <a:p>
            <a:r>
              <a:rPr lang="zh-CN" altLang="zh-CN" sz="2400" dirty="0">
                <a:solidFill>
                  <a:schemeClr val="accent6"/>
                </a:solidFill>
                <a:latin typeface="Times New Roman" panose="02020603050405020304" pitchFamily="18" charset="0"/>
                <a:cs typeface="Times New Roman" panose="02020603050405020304" pitchFamily="18" charset="0"/>
              </a:rPr>
              <a:t>例</a:t>
            </a:r>
            <a:r>
              <a:rPr lang="en-US" altLang="zh-CN" sz="2400" dirty="0" smtClean="0">
                <a:solidFill>
                  <a:schemeClr val="accent6"/>
                </a:solidFill>
                <a:latin typeface="Times New Roman" panose="02020603050405020304" pitchFamily="18" charset="0"/>
                <a:cs typeface="Times New Roman" panose="02020603050405020304" pitchFamily="18" charset="0"/>
              </a:rPr>
              <a:t>6.3.7   </a:t>
            </a:r>
            <a:r>
              <a:rPr lang="zh-CN" altLang="zh-CN" sz="2400" dirty="0" smtClean="0">
                <a:solidFill>
                  <a:srgbClr val="000000"/>
                </a:solidFill>
                <a:latin typeface="Times New Roman" panose="02020603050405020304" pitchFamily="18" charset="0"/>
                <a:cs typeface="Times New Roman" panose="02020603050405020304" pitchFamily="18" charset="0"/>
              </a:rPr>
              <a:t>对</a:t>
            </a:r>
            <a:r>
              <a:rPr lang="en-US" altLang="zh-CN" sz="2400" dirty="0">
                <a:solidFill>
                  <a:srgbClr val="000000"/>
                </a:solidFill>
                <a:latin typeface="Times New Roman" panose="02020603050405020304" pitchFamily="18" charset="0"/>
                <a:cs typeface="Times New Roman" panose="02020603050405020304" pitchFamily="18" charset="0"/>
              </a:rPr>
              <a:t>305</a:t>
            </a:r>
            <a:r>
              <a:rPr lang="zh-CN" altLang="zh-CN" sz="2400" dirty="0">
                <a:solidFill>
                  <a:srgbClr val="000000"/>
                </a:solidFill>
                <a:latin typeface="Times New Roman" panose="02020603050405020304" pitchFamily="18" charset="0"/>
                <a:cs typeface="Times New Roman" panose="02020603050405020304" pitchFamily="18" charset="0"/>
              </a:rPr>
              <a:t>名女中学生测量八个体型指标：</a:t>
            </a:r>
          </a:p>
          <a:p>
            <a:pPr marL="0" indent="0">
              <a:buNone/>
            </a:pPr>
            <a:r>
              <a:rPr lang="en-US" altLang="zh-CN" sz="2400" i="1" dirty="0" smtClean="0">
                <a:solidFill>
                  <a:srgbClr val="000000"/>
                </a:solidFill>
                <a:latin typeface="Times New Roman" panose="02020603050405020304" pitchFamily="18" charset="0"/>
                <a:cs typeface="Times New Roman" panose="02020603050405020304" pitchFamily="18" charset="0"/>
              </a:rPr>
              <a:t>		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：身高</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5</a:t>
            </a:r>
            <a:r>
              <a:rPr lang="zh-CN" altLang="zh-CN" sz="2400" dirty="0">
                <a:solidFill>
                  <a:srgbClr val="000000"/>
                </a:solidFill>
                <a:latin typeface="Times New Roman" panose="02020603050405020304" pitchFamily="18" charset="0"/>
                <a:cs typeface="Times New Roman" panose="02020603050405020304" pitchFamily="18" charset="0"/>
              </a:rPr>
              <a:t>：体重</a:t>
            </a:r>
          </a:p>
          <a:p>
            <a:pPr marL="0" indent="0">
              <a:buNone/>
            </a:pPr>
            <a:r>
              <a:rPr lang="en-US" altLang="zh-CN" sz="2400" i="1" dirty="0" smtClean="0">
                <a:solidFill>
                  <a:srgbClr val="000000"/>
                </a:solidFill>
                <a:latin typeface="Times New Roman" panose="02020603050405020304" pitchFamily="18" charset="0"/>
                <a:cs typeface="Times New Roman" panose="02020603050405020304" pitchFamily="18" charset="0"/>
              </a:rPr>
              <a:t>		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：手臂长</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6</a:t>
            </a:r>
            <a:r>
              <a:rPr lang="zh-CN" altLang="zh-CN" sz="2400" dirty="0">
                <a:solidFill>
                  <a:srgbClr val="000000"/>
                </a:solidFill>
                <a:latin typeface="Times New Roman" panose="02020603050405020304" pitchFamily="18" charset="0"/>
                <a:cs typeface="Times New Roman" panose="02020603050405020304" pitchFamily="18" charset="0"/>
              </a:rPr>
              <a:t>：颈围</a:t>
            </a:r>
          </a:p>
          <a:p>
            <a:pPr marL="0" indent="0">
              <a:buNone/>
            </a:pPr>
            <a:r>
              <a:rPr lang="en-US" altLang="zh-CN" sz="2400" i="1" dirty="0" smtClean="0">
                <a:solidFill>
                  <a:srgbClr val="000000"/>
                </a:solidFill>
                <a:latin typeface="Times New Roman" panose="02020603050405020304" pitchFamily="18" charset="0"/>
                <a:cs typeface="Times New Roman" panose="02020603050405020304" pitchFamily="18" charset="0"/>
              </a:rPr>
              <a:t>		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r>
              <a:rPr lang="zh-CN" altLang="zh-CN" sz="2400" dirty="0">
                <a:solidFill>
                  <a:srgbClr val="000000"/>
                </a:solidFill>
                <a:latin typeface="Times New Roman" panose="02020603050405020304" pitchFamily="18" charset="0"/>
                <a:cs typeface="Times New Roman" panose="02020603050405020304" pitchFamily="18" charset="0"/>
              </a:rPr>
              <a:t>：上肢长</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7</a:t>
            </a:r>
            <a:r>
              <a:rPr lang="zh-CN" altLang="zh-CN" sz="2400" dirty="0">
                <a:solidFill>
                  <a:srgbClr val="000000"/>
                </a:solidFill>
                <a:latin typeface="Times New Roman" panose="02020603050405020304" pitchFamily="18" charset="0"/>
                <a:cs typeface="Times New Roman" panose="02020603050405020304" pitchFamily="18" charset="0"/>
              </a:rPr>
              <a:t>：胸围</a:t>
            </a:r>
          </a:p>
          <a:p>
            <a:pPr marL="0" indent="0">
              <a:buNone/>
            </a:pPr>
            <a:r>
              <a:rPr lang="en-US" altLang="zh-CN" sz="2400" i="1" dirty="0" smtClean="0">
                <a:solidFill>
                  <a:srgbClr val="000000"/>
                </a:solidFill>
                <a:latin typeface="Times New Roman" panose="02020603050405020304" pitchFamily="18" charset="0"/>
                <a:cs typeface="Times New Roman" panose="02020603050405020304" pitchFamily="18" charset="0"/>
              </a:rPr>
              <a:t>		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4</a:t>
            </a:r>
            <a:r>
              <a:rPr lang="zh-CN" altLang="zh-CN" sz="2400" dirty="0">
                <a:solidFill>
                  <a:srgbClr val="000000"/>
                </a:solidFill>
                <a:latin typeface="Times New Roman" panose="02020603050405020304" pitchFamily="18" charset="0"/>
                <a:cs typeface="Times New Roman" panose="02020603050405020304" pitchFamily="18" charset="0"/>
              </a:rPr>
              <a:t>：下肢长</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8</a:t>
            </a:r>
            <a:r>
              <a:rPr lang="zh-CN" altLang="zh-CN" sz="2400" dirty="0">
                <a:solidFill>
                  <a:srgbClr val="000000"/>
                </a:solidFill>
                <a:latin typeface="Times New Roman" panose="02020603050405020304" pitchFamily="18" charset="0"/>
                <a:cs typeface="Times New Roman" panose="02020603050405020304" pitchFamily="18" charset="0"/>
              </a:rPr>
              <a:t>：胸</a:t>
            </a:r>
            <a:r>
              <a:rPr lang="zh-CN" altLang="zh-CN" sz="2400" dirty="0" smtClean="0">
                <a:solidFill>
                  <a:srgbClr val="000000"/>
                </a:solidFill>
                <a:latin typeface="Times New Roman" panose="02020603050405020304" pitchFamily="18" charset="0"/>
                <a:cs typeface="Times New Roman" panose="02020603050405020304" pitchFamily="18" charset="0"/>
              </a:rPr>
              <a:t>宽</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61</a:t>
            </a:fld>
            <a:endParaRPr lang="en-US" altLang="zh-CN"/>
          </a:p>
        </p:txBody>
      </p:sp>
      <p:sp>
        <p:nvSpPr>
          <p:cNvPr id="5" name="矩形 4"/>
          <p:cNvSpPr/>
          <p:nvPr/>
        </p:nvSpPr>
        <p:spPr>
          <a:xfrm>
            <a:off x="539552" y="2807205"/>
            <a:ext cx="5832648" cy="400110"/>
          </a:xfrm>
          <a:prstGeom prst="rect">
            <a:avLst/>
          </a:prstGeom>
        </p:spPr>
        <p:txBody>
          <a:bodyPr wrap="square">
            <a:spAutoFit/>
          </a:bodyPr>
          <a:lstStyle/>
          <a:p>
            <a:pPr algn="just">
              <a:spcAft>
                <a:spcPts val="0"/>
              </a:spcAft>
            </a:pPr>
            <a:r>
              <a:rPr lang="zh-CN" altLang="zh-CN" sz="2000" kern="1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kern="1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6.3.11	</a:t>
            </a:r>
            <a:r>
              <a:rPr lang="en-US" altLang="zh-CN" sz="2000" kern="1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zh-CN" sz="2000" kern="1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各</a:t>
            </a:r>
            <a:r>
              <a:rPr lang="zh-CN" altLang="zh-CN" sz="2000" kern="1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对变量之间的相关系数</a:t>
            </a:r>
          </a:p>
        </p:txBody>
      </p:sp>
      <p:graphicFrame>
        <p:nvGraphicFramePr>
          <p:cNvPr id="7" name="表格 6"/>
          <p:cNvGraphicFramePr>
            <a:graphicFrameLocks noGrp="1"/>
          </p:cNvGraphicFramePr>
          <p:nvPr>
            <p:extLst>
              <p:ext uri="{D42A27DB-BD31-4B8C-83A1-F6EECF244321}">
                <p14:modId xmlns:p14="http://schemas.microsoft.com/office/powerpoint/2010/main" val="360164832"/>
              </p:ext>
            </p:extLst>
          </p:nvPr>
        </p:nvGraphicFramePr>
        <p:xfrm>
          <a:off x="539551" y="3247707"/>
          <a:ext cx="8064897" cy="2997522"/>
        </p:xfrm>
        <a:graphic>
          <a:graphicData uri="http://schemas.openxmlformats.org/drawingml/2006/table">
            <a:tbl>
              <a:tblPr firstRow="1" firstCol="1" lastRow="1" lastCol="1" bandRow="1" bandCol="1"/>
              <a:tblGrid>
                <a:gridCol w="988955">
                  <a:extLst>
                    <a:ext uri="{9D8B030D-6E8A-4147-A177-3AD203B41FA5}">
                      <a16:colId xmlns:a16="http://schemas.microsoft.com/office/drawing/2014/main" val="20000"/>
                    </a:ext>
                  </a:extLst>
                </a:gridCol>
                <a:gridCol w="940554">
                  <a:extLst>
                    <a:ext uri="{9D8B030D-6E8A-4147-A177-3AD203B41FA5}">
                      <a16:colId xmlns:a16="http://schemas.microsoft.com/office/drawing/2014/main" val="20001"/>
                    </a:ext>
                  </a:extLst>
                </a:gridCol>
                <a:gridCol w="940554">
                  <a:extLst>
                    <a:ext uri="{9D8B030D-6E8A-4147-A177-3AD203B41FA5}">
                      <a16:colId xmlns:a16="http://schemas.microsoft.com/office/drawing/2014/main" val="20002"/>
                    </a:ext>
                  </a:extLst>
                </a:gridCol>
                <a:gridCol w="930876">
                  <a:extLst>
                    <a:ext uri="{9D8B030D-6E8A-4147-A177-3AD203B41FA5}">
                      <a16:colId xmlns:a16="http://schemas.microsoft.com/office/drawing/2014/main" val="20003"/>
                    </a:ext>
                  </a:extLst>
                </a:gridCol>
                <a:gridCol w="940554">
                  <a:extLst>
                    <a:ext uri="{9D8B030D-6E8A-4147-A177-3AD203B41FA5}">
                      <a16:colId xmlns:a16="http://schemas.microsoft.com/office/drawing/2014/main" val="20004"/>
                    </a:ext>
                  </a:extLst>
                </a:gridCol>
                <a:gridCol w="830851">
                  <a:extLst>
                    <a:ext uri="{9D8B030D-6E8A-4147-A177-3AD203B41FA5}">
                      <a16:colId xmlns:a16="http://schemas.microsoft.com/office/drawing/2014/main" val="20005"/>
                    </a:ext>
                  </a:extLst>
                </a:gridCol>
                <a:gridCol w="830851">
                  <a:extLst>
                    <a:ext uri="{9D8B030D-6E8A-4147-A177-3AD203B41FA5}">
                      <a16:colId xmlns:a16="http://schemas.microsoft.com/office/drawing/2014/main" val="20006"/>
                    </a:ext>
                  </a:extLst>
                </a:gridCol>
                <a:gridCol w="830851">
                  <a:extLst>
                    <a:ext uri="{9D8B030D-6E8A-4147-A177-3AD203B41FA5}">
                      <a16:colId xmlns:a16="http://schemas.microsoft.com/office/drawing/2014/main" val="20007"/>
                    </a:ext>
                  </a:extLst>
                </a:gridCol>
                <a:gridCol w="830851">
                  <a:extLst>
                    <a:ext uri="{9D8B030D-6E8A-4147-A177-3AD203B41FA5}">
                      <a16:colId xmlns:a16="http://schemas.microsoft.com/office/drawing/2014/main" val="20008"/>
                    </a:ext>
                  </a:extLst>
                </a:gridCol>
              </a:tblGrid>
              <a:tr h="333058">
                <a:tc>
                  <a:txBody>
                    <a:bodyPr/>
                    <a:lstStyle/>
                    <a:p>
                      <a:pPr algn="ctr">
                        <a:spcAft>
                          <a:spcPts val="0"/>
                        </a:spcAft>
                      </a:pP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0.846</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0.805</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0.881</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0.859</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0.826</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0.801</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0.473</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0.376</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0.380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0.436</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0.398</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0.326</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0.319</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0.329</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0.762</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0.301</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0.277</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0.237</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0.327</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0.730</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0.583</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7"/>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0.382</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0.415</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0.345</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0.365</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0.629</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0.577</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0.539</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5477324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400" dirty="0">
                <a:solidFill>
                  <a:srgbClr val="000000"/>
                </a:solidFill>
                <a:latin typeface="Times New Roman" panose="02020603050405020304" pitchFamily="18" charset="0"/>
                <a:cs typeface="Times New Roman" panose="02020603050405020304" pitchFamily="18" charset="0"/>
              </a:rPr>
              <a:t>单从该</a:t>
            </a:r>
            <a:r>
              <a:rPr lang="zh-CN" altLang="zh-CN" sz="2400" dirty="0" smtClean="0">
                <a:solidFill>
                  <a:srgbClr val="000000"/>
                </a:solidFill>
                <a:latin typeface="Times New Roman" panose="02020603050405020304" pitchFamily="18" charset="0"/>
                <a:cs typeface="Times New Roman" panose="02020603050405020304" pitchFamily="18" charset="0"/>
              </a:rPr>
              <a:t>相关矩阵就</a:t>
            </a:r>
            <a:r>
              <a:rPr lang="zh-CN" altLang="zh-CN" sz="2400" dirty="0">
                <a:solidFill>
                  <a:srgbClr val="000000"/>
                </a:solidFill>
                <a:latin typeface="Times New Roman" panose="02020603050405020304" pitchFamily="18" charset="0"/>
                <a:cs typeface="Times New Roman" panose="02020603050405020304" pitchFamily="18" charset="0"/>
              </a:rPr>
              <a:t>可直观地判断</a:t>
            </a:r>
            <a:r>
              <a:rPr lang="zh-CN" altLang="zh-CN" sz="2400" dirty="0" smtClean="0">
                <a:solidFill>
                  <a:srgbClr val="000000"/>
                </a:solidFill>
                <a:latin typeface="Times New Roman" panose="02020603050405020304" pitchFamily="18" charset="0"/>
                <a:cs typeface="Times New Roman" panose="02020603050405020304" pitchFamily="18" charset="0"/>
              </a:rPr>
              <a:t>出聚</a:t>
            </a:r>
            <a:r>
              <a:rPr lang="zh-CN" altLang="zh-CN" sz="2400" dirty="0">
                <a:solidFill>
                  <a:srgbClr val="000000"/>
                </a:solidFill>
                <a:latin typeface="Times New Roman" panose="02020603050405020304" pitchFamily="18" charset="0"/>
                <a:cs typeface="Times New Roman" panose="02020603050405020304" pitchFamily="18" charset="0"/>
              </a:rPr>
              <a:t>成两类：</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3</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4</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和</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5</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6</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7</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8</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，这两类的特征明显，其类内变量分别都是身材方面的“纵向”指标和“横向”指标</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 </a:t>
            </a:r>
            <a:endParaRPr lang="zh-CN" altLang="zh-CN" sz="2400" dirty="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分别</a:t>
            </a:r>
            <a:r>
              <a:rPr lang="zh-CN" altLang="zh-CN" sz="2400" dirty="0">
                <a:solidFill>
                  <a:srgbClr val="000000"/>
                </a:solidFill>
                <a:latin typeface="Times New Roman" panose="02020603050405020304" pitchFamily="18" charset="0"/>
                <a:cs typeface="Times New Roman" panose="02020603050405020304" pitchFamily="18" charset="0"/>
              </a:rPr>
              <a:t>用最短距离法、最长距离法</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dirty="0" smtClean="0">
                <a:solidFill>
                  <a:srgbClr val="000000"/>
                </a:solidFill>
                <a:latin typeface="Times New Roman" panose="02020603050405020304" pitchFamily="18" charset="0"/>
                <a:cs typeface="Times New Roman" panose="02020603050405020304" pitchFamily="18" charset="0"/>
              </a:rPr>
              <a:t>(6.3.5)</a:t>
            </a:r>
            <a:r>
              <a:rPr lang="zh-CN" altLang="zh-CN" sz="2400" dirty="0" smtClean="0">
                <a:solidFill>
                  <a:srgbClr val="000000"/>
                </a:solidFill>
                <a:latin typeface="Times New Roman" panose="02020603050405020304" pitchFamily="18" charset="0"/>
                <a:cs typeface="Times New Roman" panose="02020603050405020304" pitchFamily="18" charset="0"/>
              </a:rPr>
              <a:t>式</a:t>
            </a:r>
            <a:r>
              <a:rPr lang="zh-CN" altLang="zh-CN" sz="2400" dirty="0">
                <a:solidFill>
                  <a:srgbClr val="000000"/>
                </a:solidFill>
                <a:latin typeface="Times New Roman" panose="02020603050405020304" pitchFamily="18" charset="0"/>
                <a:cs typeface="Times New Roman" panose="02020603050405020304" pitchFamily="18" charset="0"/>
              </a:rPr>
              <a:t>的类平均法对变量进行聚类，这三种方法的类与类之间的相似系数分别定义为两类变量间的最大、最小和平均相关系数，每次聚类时合并两个相似系数最大的类</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从图</a:t>
            </a:r>
            <a:r>
              <a:rPr lang="en-US" altLang="zh-CN" sz="2400" dirty="0">
                <a:solidFill>
                  <a:srgbClr val="000000"/>
                </a:solidFill>
                <a:latin typeface="Times New Roman" panose="02020603050405020304" pitchFamily="18" charset="0"/>
                <a:cs typeface="Times New Roman" panose="02020603050405020304" pitchFamily="18" charset="0"/>
              </a:rPr>
              <a:t>6.3.18</a:t>
            </a:r>
            <a:r>
              <a:rPr lang="zh-CN" altLang="zh-CN" sz="2400" dirty="0" smtClean="0">
                <a:solidFill>
                  <a:srgbClr val="000000"/>
                </a:solidFill>
                <a:latin typeface="Times New Roman" panose="02020603050405020304" pitchFamily="18" charset="0"/>
                <a:cs typeface="Times New Roman" panose="02020603050405020304" pitchFamily="18" charset="0"/>
              </a:rPr>
              <a:t>可见，聚成</a:t>
            </a:r>
            <a:r>
              <a:rPr lang="zh-CN" altLang="zh-CN" sz="2400" dirty="0">
                <a:solidFill>
                  <a:srgbClr val="000000"/>
                </a:solidFill>
                <a:latin typeface="Times New Roman" panose="02020603050405020304" pitchFamily="18" charset="0"/>
                <a:cs typeface="Times New Roman" panose="02020603050405020304" pitchFamily="18" charset="0"/>
              </a:rPr>
              <a:t>两</a:t>
            </a:r>
            <a:r>
              <a:rPr lang="zh-CN" altLang="zh-CN" sz="2400" dirty="0" smtClean="0">
                <a:solidFill>
                  <a:srgbClr val="000000"/>
                </a:solidFill>
                <a:latin typeface="Times New Roman" panose="02020603050405020304" pitchFamily="18" charset="0"/>
                <a:cs typeface="Times New Roman" panose="02020603050405020304" pitchFamily="18" charset="0"/>
              </a:rPr>
              <a:t>类</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3</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4</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和</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5</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6</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7</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8</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 。</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最</a:t>
            </a:r>
            <a:r>
              <a:rPr lang="zh-CN" altLang="zh-CN" sz="2400" dirty="0">
                <a:solidFill>
                  <a:srgbClr val="000000"/>
                </a:solidFill>
                <a:latin typeface="Times New Roman" panose="02020603050405020304" pitchFamily="18" charset="0"/>
                <a:cs typeface="Times New Roman" panose="02020603050405020304" pitchFamily="18" charset="0"/>
              </a:rPr>
              <a:t>短距离法和类平均法也都有与此相同的聚成两类的结果。</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62</a:t>
            </a:fld>
            <a:endParaRPr lang="en-US" altLang="zh-CN"/>
          </a:p>
        </p:txBody>
      </p:sp>
    </p:spTree>
    <p:extLst>
      <p:ext uri="{BB962C8B-B14F-4D97-AF65-F5344CB8AC3E}">
        <p14:creationId xmlns:p14="http://schemas.microsoft.com/office/powerpoint/2010/main" val="40708253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63</a:t>
            </a:fld>
            <a:endParaRPr lang="en-US" altLang="zh-CN"/>
          </a:p>
        </p:txBody>
      </p:sp>
      <p:sp>
        <p:nvSpPr>
          <p:cNvPr id="6" name="矩形 5"/>
          <p:cNvSpPr/>
          <p:nvPr/>
        </p:nvSpPr>
        <p:spPr>
          <a:xfrm>
            <a:off x="2123728" y="5589240"/>
            <a:ext cx="5472608" cy="400110"/>
          </a:xfrm>
          <a:prstGeom prst="rect">
            <a:avLst/>
          </a:prstGeom>
        </p:spPr>
        <p:txBody>
          <a:bodyPr wrap="square">
            <a:spAutoFit/>
          </a:body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6.3.18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八个体型变量的最长距离法树形图</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1223628" y="1089650"/>
            <a:ext cx="6696744" cy="4347190"/>
          </a:xfrm>
          <a:prstGeom prst="rect">
            <a:avLst/>
          </a:prstGeom>
        </p:spPr>
      </p:pic>
    </p:spTree>
    <p:extLst>
      <p:ext uri="{BB962C8B-B14F-4D97-AF65-F5344CB8AC3E}">
        <p14:creationId xmlns:p14="http://schemas.microsoft.com/office/powerpoint/2010/main" val="18860706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p:txBody>
          <a:bodyPr/>
          <a:lstStyle/>
          <a:p>
            <a:pPr eaLnBrk="1" hangingPunct="1"/>
            <a:r>
              <a:rPr lang="zh-CN" altLang="en-US" sz="4000" dirty="0" smtClean="0"/>
              <a:t>十一、类的个数</a:t>
            </a:r>
          </a:p>
        </p:txBody>
      </p:sp>
      <p:sp>
        <p:nvSpPr>
          <p:cNvPr id="74755" name="Rectangle 3"/>
          <p:cNvSpPr>
            <a:spLocks noGrp="1" noRot="1" noChangeArrowheads="1"/>
          </p:cNvSpPr>
          <p:nvPr>
            <p:ph type="body" idx="1"/>
          </p:nvPr>
        </p:nvSpPr>
        <p:spPr/>
        <p:txBody>
          <a:bodyPr/>
          <a:lstStyle/>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如果能够分成若干个很分开的类，则类的个数就比较容易确定；反之，如果无论怎样分都很难分成明显分开的若干类，则类个数的确定可能就比较困难了。</a:t>
            </a:r>
          </a:p>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确定类个数的如下两个常用方法：</a:t>
            </a:r>
          </a:p>
          <a:p>
            <a:pPr eaLnBrk="1" hangingPunct="1">
              <a:lnSpc>
                <a:spcPct val="90000"/>
              </a:lnSpc>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给定一个阈值</a:t>
            </a:r>
            <a:r>
              <a:rPr lang="en-US" altLang="zh-CN" sz="2800" i="1" dirty="0" smtClean="0">
                <a:solidFill>
                  <a:srgbClr val="000000"/>
                </a:solidFill>
                <a:latin typeface="Times New Roman" panose="02020603050405020304" pitchFamily="18" charset="0"/>
                <a:cs typeface="Times New Roman" panose="02020603050405020304" pitchFamily="18" charset="0"/>
              </a:rPr>
              <a:t>T</a:t>
            </a:r>
            <a:r>
              <a:rPr lang="zh-CN" altLang="en-US" sz="2800" dirty="0" smtClean="0">
                <a:solidFill>
                  <a:srgbClr val="000000"/>
                </a:solidFill>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观测样品的散点图。</a:t>
            </a:r>
          </a:p>
        </p:txBody>
      </p:sp>
      <p:sp>
        <p:nvSpPr>
          <p:cNvPr id="747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14D9E1-6771-4A89-9955-42C1A0ED7947}" type="slidenum">
              <a:rPr lang="en-US" altLang="zh-CN" sz="1400"/>
              <a:pPr>
                <a:spcBef>
                  <a:spcPct val="0"/>
                </a:spcBef>
                <a:buClrTx/>
                <a:buSzTx/>
                <a:buFontTx/>
                <a:buNone/>
              </a:pPr>
              <a:t>64</a:t>
            </a:fld>
            <a:endParaRPr lang="en-US" altLang="zh-CN" sz="140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en-US" altLang="zh-CN" sz="4000" smtClean="0">
                <a:latin typeface="Times New Roman" panose="02020603050405020304" pitchFamily="18" charset="0"/>
                <a:cs typeface="Times New Roman" panose="02020603050405020304" pitchFamily="18" charset="0"/>
              </a:rPr>
              <a:t>1.</a:t>
            </a:r>
            <a:r>
              <a:rPr lang="zh-CN" altLang="en-US" sz="4000" smtClean="0">
                <a:latin typeface="Times New Roman" panose="02020603050405020304" pitchFamily="18" charset="0"/>
                <a:cs typeface="Times New Roman" panose="02020603050405020304" pitchFamily="18" charset="0"/>
              </a:rPr>
              <a:t>给定一个阈值</a:t>
            </a:r>
            <a:r>
              <a:rPr lang="en-US" altLang="zh-CN" sz="4000" i="1" smtClean="0">
                <a:latin typeface="Times New Roman" panose="02020603050405020304" pitchFamily="18" charset="0"/>
                <a:cs typeface="Times New Roman" panose="02020603050405020304" pitchFamily="18" charset="0"/>
              </a:rPr>
              <a:t>T</a:t>
            </a:r>
            <a:endParaRPr lang="zh-CN" altLang="en-US" sz="4000" smtClean="0"/>
          </a:p>
        </p:txBody>
      </p:sp>
      <p:sp>
        <p:nvSpPr>
          <p:cNvPr id="75779" name="内容占位符 2"/>
          <p:cNvSpPr>
            <a:spLocks noGrp="1"/>
          </p:cNvSpPr>
          <p:nvPr>
            <p:ph idx="1"/>
          </p:nvPr>
        </p:nvSpPr>
        <p:spPr/>
        <p:txBody>
          <a:bodyPr/>
          <a:lstStyle/>
          <a:p>
            <a:r>
              <a:rPr lang="zh-CN" altLang="zh-CN" sz="2800" smtClean="0">
                <a:solidFill>
                  <a:srgbClr val="000000"/>
                </a:solidFill>
                <a:latin typeface="Times New Roman" panose="02020603050405020304" pitchFamily="18" charset="0"/>
                <a:cs typeface="Times New Roman" panose="02020603050405020304" pitchFamily="18" charset="0"/>
              </a:rPr>
              <a:t>通过观测树形图，给出一个你认为合适的阈值</a:t>
            </a:r>
            <a:r>
              <a:rPr lang="en-US" altLang="zh-CN" sz="2800" i="1" smtClean="0">
                <a:solidFill>
                  <a:srgbClr val="000000"/>
                </a:solidFill>
                <a:latin typeface="Times New Roman" panose="02020603050405020304" pitchFamily="18" charset="0"/>
                <a:cs typeface="Times New Roman" panose="02020603050405020304" pitchFamily="18" charset="0"/>
              </a:rPr>
              <a:t>T</a:t>
            </a:r>
            <a:r>
              <a:rPr lang="zh-CN" altLang="zh-CN" sz="2800" smtClean="0">
                <a:solidFill>
                  <a:srgbClr val="000000"/>
                </a:solidFill>
                <a:latin typeface="Times New Roman" panose="02020603050405020304" pitchFamily="18" charset="0"/>
                <a:cs typeface="Times New Roman" panose="02020603050405020304" pitchFamily="18" charset="0"/>
              </a:rPr>
              <a:t>，要求类与类之间的距离要大于</a:t>
            </a:r>
            <a:r>
              <a:rPr lang="en-US" altLang="zh-CN" sz="2800" i="1" smtClean="0">
                <a:solidFill>
                  <a:srgbClr val="000000"/>
                </a:solidFill>
                <a:latin typeface="Times New Roman" panose="02020603050405020304" pitchFamily="18" charset="0"/>
                <a:cs typeface="Times New Roman" panose="02020603050405020304" pitchFamily="18" charset="0"/>
              </a:rPr>
              <a:t>T</a:t>
            </a:r>
            <a:r>
              <a:rPr lang="zh-CN" altLang="zh-CN" sz="2800" smtClean="0">
                <a:solidFill>
                  <a:srgbClr val="000000"/>
                </a:solidFill>
                <a:latin typeface="Times New Roman" panose="02020603050405020304" pitchFamily="18" charset="0"/>
                <a:cs typeface="Times New Roman" panose="02020603050405020304" pitchFamily="18" charset="0"/>
              </a:rPr>
              <a:t>，有些样品可能会因此而归不了类或只能自成一类。这种方法有较强的主观性，这是它的不足之处。</a:t>
            </a:r>
            <a:endParaRPr lang="zh-CN" altLang="en-US" sz="2800" smtClean="0">
              <a:solidFill>
                <a:srgbClr val="000000"/>
              </a:solidFill>
              <a:latin typeface="Times New Roman" panose="02020603050405020304" pitchFamily="18" charset="0"/>
              <a:cs typeface="Times New Roman" panose="02020603050405020304" pitchFamily="18" charset="0"/>
            </a:endParaRPr>
          </a:p>
        </p:txBody>
      </p:sp>
      <p:sp>
        <p:nvSpPr>
          <p:cNvPr id="757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37F2079-070C-4C65-8940-D167A20CFBF2}" type="slidenum">
              <a:rPr lang="en-US" altLang="zh-CN" sz="1400"/>
              <a:pPr>
                <a:spcBef>
                  <a:spcPct val="0"/>
                </a:spcBef>
                <a:buClrTx/>
                <a:buSzTx/>
                <a:buFontTx/>
                <a:buNone/>
              </a:pPr>
              <a:t>65</a:t>
            </a:fld>
            <a:endParaRPr lang="en-US" altLang="zh-CN" sz="1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p:txBody>
          <a:bodyPr/>
          <a:lstStyle/>
          <a:p>
            <a:pPr eaLnBrk="1" hangingPunct="1"/>
            <a:r>
              <a:rPr lang="en-US" altLang="zh-CN" sz="4000" smtClean="0"/>
              <a:t>2.</a:t>
            </a:r>
            <a:r>
              <a:rPr lang="zh-CN" altLang="en-US" sz="4000" smtClean="0"/>
              <a:t>观测样品的散点图</a:t>
            </a:r>
          </a:p>
        </p:txBody>
      </p:sp>
      <p:sp>
        <p:nvSpPr>
          <p:cNvPr id="76803" name="Rectangle 3"/>
          <p:cNvSpPr>
            <a:spLocks noGrp="1" noRot="1" noChangeArrowheads="1"/>
          </p:cNvSpPr>
          <p:nvPr>
            <p:ph type="body" idx="1"/>
          </p:nvPr>
        </p:nvSpPr>
        <p:spPr/>
        <p:txBody>
          <a:bodyPr/>
          <a:lstStyle/>
          <a:p>
            <a:pPr eaLnBrk="1" hangingPunct="1"/>
            <a:r>
              <a:rPr lang="zh-CN" altLang="zh-CN" sz="2400" dirty="0">
                <a:solidFill>
                  <a:srgbClr val="000000"/>
                </a:solidFill>
              </a:rPr>
              <a:t>如果样品只有两个（或三个）变量，则可通过观测数据的散点图（或旋转图）来主观确定类的个数</a:t>
            </a:r>
            <a:r>
              <a:rPr lang="zh-CN" altLang="zh-CN" sz="2400" dirty="0" smtClean="0">
                <a:solidFill>
                  <a:srgbClr val="000000"/>
                </a:solidFill>
              </a:rPr>
              <a:t>。</a:t>
            </a:r>
            <a:endParaRPr lang="en-US" altLang="zh-CN" sz="2400" dirty="0" smtClean="0">
              <a:solidFill>
                <a:srgbClr val="000000"/>
              </a:solidFill>
            </a:endParaRPr>
          </a:p>
          <a:p>
            <a:pPr eaLnBrk="1" hangingPunct="1"/>
            <a:r>
              <a:rPr lang="zh-CN" altLang="zh-CN" sz="2400" dirty="0" smtClean="0">
                <a:solidFill>
                  <a:srgbClr val="000000"/>
                </a:solidFill>
              </a:rPr>
              <a:t>如果</a:t>
            </a:r>
            <a:r>
              <a:rPr lang="zh-CN" altLang="zh-CN" sz="2400" dirty="0">
                <a:solidFill>
                  <a:srgbClr val="000000"/>
                </a:solidFill>
              </a:rPr>
              <a:t>变量个数超过三个，则可对每一可能考虑的聚类结果，将所有样品的前两个（或三个）费希尔判别函数得分制作成散点图（或旋转图），目测类之间是否分离得较好</a:t>
            </a:r>
            <a:r>
              <a:rPr lang="zh-CN" altLang="zh-CN" sz="2400" dirty="0" smtClean="0">
                <a:solidFill>
                  <a:srgbClr val="000000"/>
                </a:solidFill>
              </a:rPr>
              <a:t>。</a:t>
            </a:r>
            <a:endParaRPr lang="en-US" altLang="zh-CN" sz="2400" dirty="0" smtClean="0">
              <a:solidFill>
                <a:srgbClr val="000000"/>
              </a:solidFill>
            </a:endParaRPr>
          </a:p>
          <a:p>
            <a:pPr eaLnBrk="1" hangingPunct="1"/>
            <a:r>
              <a:rPr lang="zh-CN" altLang="zh-CN" sz="2400" dirty="0" smtClean="0">
                <a:solidFill>
                  <a:srgbClr val="000000"/>
                </a:solidFill>
              </a:rPr>
              <a:t>该</a:t>
            </a:r>
            <a:r>
              <a:rPr lang="zh-CN" altLang="zh-CN" sz="2400" dirty="0">
                <a:solidFill>
                  <a:srgbClr val="000000"/>
                </a:solidFill>
              </a:rPr>
              <a:t>图既能帮助我们评估聚类效果的好坏，也能帮助我们判断所定的类数目是否恰当</a:t>
            </a:r>
            <a:r>
              <a:rPr lang="zh-CN" altLang="zh-CN" sz="2400" dirty="0" smtClean="0">
                <a:solidFill>
                  <a:srgbClr val="000000"/>
                </a:solidFill>
              </a:rPr>
              <a:t>。</a:t>
            </a:r>
            <a:endParaRPr lang="en-US" altLang="zh-CN" sz="2400" dirty="0" smtClean="0">
              <a:solidFill>
                <a:srgbClr val="000000"/>
              </a:solidFill>
            </a:endParaRPr>
          </a:p>
          <a:p>
            <a:pPr eaLnBrk="1" hangingPunct="1"/>
            <a:r>
              <a:rPr lang="zh-CN" altLang="zh-CN" sz="2400" dirty="0">
                <a:solidFill>
                  <a:schemeClr val="accent6"/>
                </a:solidFill>
                <a:latin typeface="Times New Roman" panose="02020603050405020304" pitchFamily="18" charset="0"/>
                <a:cs typeface="Times New Roman" panose="02020603050405020304" pitchFamily="18" charset="0"/>
              </a:rPr>
              <a:t>例</a:t>
            </a:r>
            <a:r>
              <a:rPr lang="en-US" altLang="zh-CN" sz="2400" dirty="0">
                <a:solidFill>
                  <a:schemeClr val="accent6"/>
                </a:solidFill>
                <a:latin typeface="Times New Roman" panose="02020603050405020304" pitchFamily="18" charset="0"/>
                <a:cs typeface="Times New Roman" panose="02020603050405020304" pitchFamily="18" charset="0"/>
              </a:rPr>
              <a:t>6.3.8 </a:t>
            </a:r>
            <a:r>
              <a:rPr lang="en-US" altLang="zh-CN" sz="2400" dirty="0" smtClean="0">
                <a:solidFill>
                  <a:schemeClr val="accent6"/>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在例</a:t>
            </a:r>
            <a:r>
              <a:rPr lang="en-US" altLang="zh-CN" sz="2400" dirty="0">
                <a:solidFill>
                  <a:srgbClr val="000000"/>
                </a:solidFill>
                <a:latin typeface="Times New Roman" panose="02020603050405020304" pitchFamily="18" charset="0"/>
                <a:cs typeface="Times New Roman" panose="02020603050405020304" pitchFamily="18" charset="0"/>
              </a:rPr>
              <a:t>6.3.6</a:t>
            </a:r>
            <a:r>
              <a:rPr lang="zh-CN" altLang="zh-CN" sz="2400" dirty="0">
                <a:solidFill>
                  <a:srgbClr val="000000"/>
                </a:solidFill>
                <a:latin typeface="Times New Roman" panose="02020603050405020304" pitchFamily="18" charset="0"/>
                <a:cs typeface="Times New Roman" panose="02020603050405020304" pitchFamily="18" charset="0"/>
              </a:rPr>
              <a:t>中，图</a:t>
            </a:r>
            <a:r>
              <a:rPr lang="en-US" altLang="zh-CN" sz="2400" dirty="0">
                <a:solidFill>
                  <a:srgbClr val="000000"/>
                </a:solidFill>
                <a:latin typeface="Times New Roman" panose="02020603050405020304" pitchFamily="18" charset="0"/>
                <a:cs typeface="Times New Roman" panose="02020603050405020304" pitchFamily="18" charset="0"/>
              </a:rPr>
              <a:t>6.3.16</a:t>
            </a:r>
            <a:r>
              <a:rPr lang="zh-CN" altLang="zh-CN" sz="2400" dirty="0">
                <a:solidFill>
                  <a:srgbClr val="000000"/>
                </a:solidFill>
                <a:latin typeface="Times New Roman" panose="02020603050405020304" pitchFamily="18" charset="0"/>
                <a:cs typeface="Times New Roman" panose="02020603050405020304" pitchFamily="18" charset="0"/>
              </a:rPr>
              <a:t>显示分为三类是合适的，图</a:t>
            </a:r>
            <a:r>
              <a:rPr lang="en-US" altLang="zh-CN" sz="2400" dirty="0">
                <a:solidFill>
                  <a:srgbClr val="000000"/>
                </a:solidFill>
                <a:latin typeface="Times New Roman" panose="02020603050405020304" pitchFamily="18" charset="0"/>
                <a:cs typeface="Times New Roman" panose="02020603050405020304" pitchFamily="18" charset="0"/>
              </a:rPr>
              <a:t>6.3.17</a:t>
            </a:r>
            <a:r>
              <a:rPr lang="zh-CN" altLang="zh-CN" sz="2400" dirty="0">
                <a:solidFill>
                  <a:srgbClr val="000000"/>
                </a:solidFill>
                <a:latin typeface="Times New Roman" panose="02020603050405020304" pitchFamily="18" charset="0"/>
                <a:cs typeface="Times New Roman" panose="02020603050405020304" pitchFamily="18" charset="0"/>
              </a:rPr>
              <a:t>显示分为五类也是合适的。最终到底分为几类还需综合考虑，该例分成三类似乎更符合实际的需要。</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768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77DCB54-3714-41F6-BDFB-0A78722094EC}" type="slidenum">
              <a:rPr lang="en-US" altLang="zh-CN" sz="1400"/>
              <a:pPr>
                <a:spcBef>
                  <a:spcPct val="0"/>
                </a:spcBef>
                <a:buClrTx/>
                <a:buSzTx/>
                <a:buFontTx/>
                <a:buNone/>
              </a:pPr>
              <a:t>66</a:t>
            </a:fld>
            <a:endParaRPr lang="en-US" altLang="zh-CN" sz="140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latin typeface="Times New Roman" panose="02020603050405020304" pitchFamily="18" charset="0"/>
                <a:cs typeface="Times New Roman" panose="02020603050405020304" pitchFamily="18" charset="0"/>
              </a:rPr>
              <a:t>§6.4  </a:t>
            </a:r>
            <a:r>
              <a:rPr lang="zh-CN" altLang="en-US" sz="4000" dirty="0">
                <a:latin typeface="Times New Roman" panose="02020603050405020304" pitchFamily="18" charset="0"/>
                <a:cs typeface="Times New Roman" panose="02020603050405020304" pitchFamily="18" charset="0"/>
              </a:rPr>
              <a:t>动态聚类法</a:t>
            </a:r>
            <a:endParaRPr lang="zh-CN" altLang="en-US" sz="4000" dirty="0"/>
          </a:p>
        </p:txBody>
      </p:sp>
      <p:sp>
        <p:nvSpPr>
          <p:cNvPr id="3" name="内容占位符 2"/>
          <p:cNvSpPr>
            <a:spLocks noGrp="1"/>
          </p:cNvSpPr>
          <p:nvPr>
            <p:ph idx="1"/>
          </p:nvPr>
        </p:nvSpPr>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在系统聚类法中，对于那些先前已被“错误”分类的样品不再提供重新分类的机会，而</a:t>
            </a:r>
            <a:r>
              <a:rPr lang="zh-CN" altLang="zh-CN" sz="2800" dirty="0">
                <a:solidFill>
                  <a:schemeClr val="accent6"/>
                </a:solidFill>
                <a:latin typeface="Times New Roman" panose="02020603050405020304" pitchFamily="18" charset="0"/>
                <a:cs typeface="Times New Roman" panose="02020603050405020304" pitchFamily="18" charset="0"/>
              </a:rPr>
              <a:t>动态聚类法</a:t>
            </a:r>
            <a:r>
              <a:rPr lang="zh-CN" altLang="zh-CN" sz="2800" dirty="0">
                <a:solidFill>
                  <a:srgbClr val="000000"/>
                </a:solidFill>
                <a:latin typeface="Times New Roman" panose="02020603050405020304" pitchFamily="18" charset="0"/>
                <a:cs typeface="Times New Roman" panose="02020603050405020304" pitchFamily="18" charset="0"/>
              </a:rPr>
              <a:t>（或称</a:t>
            </a:r>
            <a:r>
              <a:rPr lang="zh-CN" altLang="zh-CN" sz="2800" dirty="0">
                <a:solidFill>
                  <a:schemeClr val="accent6"/>
                </a:solidFill>
                <a:latin typeface="Times New Roman" panose="02020603050405020304" pitchFamily="18" charset="0"/>
                <a:cs typeface="Times New Roman" panose="02020603050405020304" pitchFamily="18" charset="0"/>
              </a:rPr>
              <a:t>逐步聚类法</a:t>
            </a:r>
            <a:r>
              <a:rPr lang="zh-CN" altLang="zh-CN" sz="2800" dirty="0">
                <a:solidFill>
                  <a:srgbClr val="000000"/>
                </a:solidFill>
                <a:latin typeface="Times New Roman" panose="02020603050405020304" pitchFamily="18" charset="0"/>
                <a:cs typeface="Times New Roman" panose="02020603050405020304" pitchFamily="18" charset="0"/>
              </a:rPr>
              <a:t>）却允许样品从一个类移动到另一个类中</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动态</a:t>
            </a:r>
            <a:r>
              <a:rPr lang="zh-CN" altLang="zh-CN" sz="2800" dirty="0">
                <a:solidFill>
                  <a:srgbClr val="000000"/>
                </a:solidFill>
                <a:latin typeface="Times New Roman" panose="02020603050405020304" pitchFamily="18" charset="0"/>
                <a:cs typeface="Times New Roman" panose="02020603050405020304" pitchFamily="18" charset="0"/>
              </a:rPr>
              <a:t>聚类法的计算量要比建立在距离矩阵基础上的系统聚类法小得多。因此，使用动态聚类法计算机所能承受的样品数目</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要远远超过使用系统聚类法所能承受的</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67</a:t>
            </a:fld>
            <a:endParaRPr lang="en-US" altLang="zh-CN"/>
          </a:p>
        </p:txBody>
      </p:sp>
    </p:spTree>
    <p:extLst>
      <p:ext uri="{BB962C8B-B14F-4D97-AF65-F5344CB8AC3E}">
        <p14:creationId xmlns:p14="http://schemas.microsoft.com/office/powerpoint/2010/main" val="38788565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301625" y="609600"/>
            <a:ext cx="8540750" cy="45719"/>
          </a:xfrm>
        </p:spPr>
        <p:txBody>
          <a:bodyPr/>
          <a:lstStyle/>
          <a:p>
            <a:pPr eaLnBrk="1" hangingPunct="1"/>
            <a:endParaRPr lang="zh-CN" altLang="en-US" sz="4000" dirty="0" smtClean="0">
              <a:latin typeface="Times New Roman" panose="02020603050405020304" pitchFamily="18" charset="0"/>
              <a:cs typeface="Times New Roman" panose="02020603050405020304" pitchFamily="18" charset="0"/>
            </a:endParaRPr>
          </a:p>
        </p:txBody>
      </p:sp>
      <p:sp>
        <p:nvSpPr>
          <p:cNvPr id="68611" name="Rectangle 3"/>
          <p:cNvSpPr>
            <a:spLocks noGrp="1" noRot="1" noChangeArrowheads="1"/>
          </p:cNvSpPr>
          <p:nvPr>
            <p:ph type="body" idx="1"/>
          </p:nvPr>
        </p:nvSpPr>
        <p:spPr>
          <a:xfrm>
            <a:off x="323850" y="655319"/>
            <a:ext cx="8540750" cy="5510531"/>
          </a:xfrm>
        </p:spPr>
        <p:txBody>
          <a:bodyPr/>
          <a:lstStyle/>
          <a:p>
            <a:r>
              <a:rPr lang="zh-CN" altLang="zh-CN" sz="2400" dirty="0">
                <a:solidFill>
                  <a:srgbClr val="000000"/>
                </a:solidFill>
                <a:latin typeface="Times New Roman" panose="02020603050405020304" pitchFamily="18" charset="0"/>
                <a:cs typeface="Times New Roman" panose="02020603050405020304" pitchFamily="18" charset="0"/>
              </a:rPr>
              <a:t>动态聚类法的基本思想是，选择一批凝聚点或给出一个初始的分类，让样品按某种原则向凝聚点凝聚，对凝聚点进行不断的修改或迭代，直至分类比较合理或迭代稳定为止。类的个数</a:t>
            </a:r>
            <a:r>
              <a:rPr lang="en-US" altLang="zh-CN" sz="2400" i="1" dirty="0">
                <a:solidFill>
                  <a:srgbClr val="000000"/>
                </a:solidFill>
                <a:latin typeface="Times New Roman" panose="02020603050405020304" pitchFamily="18" charset="0"/>
                <a:cs typeface="Times New Roman" panose="02020603050405020304" pitchFamily="18" charset="0"/>
              </a:rPr>
              <a:t>k</a:t>
            </a:r>
            <a:r>
              <a:rPr lang="zh-CN" altLang="zh-CN" sz="2400" dirty="0">
                <a:solidFill>
                  <a:srgbClr val="000000"/>
                </a:solidFill>
                <a:latin typeface="Times New Roman" panose="02020603050405020304" pitchFamily="18" charset="0"/>
                <a:cs typeface="Times New Roman" panose="02020603050405020304" pitchFamily="18" charset="0"/>
              </a:rPr>
              <a:t>需先指定一个</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选择</a:t>
            </a:r>
            <a:r>
              <a:rPr lang="zh-CN" altLang="zh-CN" sz="2400" dirty="0">
                <a:solidFill>
                  <a:srgbClr val="000000"/>
                </a:solidFill>
                <a:latin typeface="Times New Roman" panose="02020603050405020304" pitchFamily="18" charset="0"/>
                <a:cs typeface="Times New Roman" panose="02020603050405020304" pitchFamily="18" charset="0"/>
              </a:rPr>
              <a:t>初始凝聚点（或给出初始分类）的一种简单方法是采用随机抽选（或随机分割）样品的方法，可以要求凝聚点之间至少应间隔某个距离值</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动态</a:t>
            </a:r>
            <a:r>
              <a:rPr lang="zh-CN" altLang="zh-CN" sz="2400" dirty="0">
                <a:solidFill>
                  <a:srgbClr val="000000"/>
                </a:solidFill>
                <a:latin typeface="Times New Roman" panose="02020603050405020304" pitchFamily="18" charset="0"/>
                <a:cs typeface="Times New Roman" panose="02020603050405020304" pitchFamily="18" charset="0"/>
              </a:rPr>
              <a:t>聚类法只能用于对样品的聚类，而不能用于对变量的聚类。</a:t>
            </a:r>
          </a:p>
          <a:p>
            <a:r>
              <a:rPr lang="zh-CN" altLang="zh-CN" sz="2400" dirty="0">
                <a:solidFill>
                  <a:srgbClr val="000000"/>
                </a:solidFill>
                <a:latin typeface="Times New Roman" panose="02020603050405020304" pitchFamily="18" charset="0"/>
                <a:cs typeface="Times New Roman" panose="02020603050405020304" pitchFamily="18" charset="0"/>
              </a:rPr>
              <a:t>动态聚类法有许多种方法，在这一节中，我们将讨论一种比较流行的动态聚类法——</a:t>
            </a:r>
            <a:r>
              <a:rPr lang="en-US" altLang="zh-CN" sz="2400" i="1" dirty="0">
                <a:solidFill>
                  <a:schemeClr val="accent6"/>
                </a:solidFill>
                <a:latin typeface="Times New Roman" panose="02020603050405020304" pitchFamily="18" charset="0"/>
                <a:cs typeface="Times New Roman" panose="02020603050405020304" pitchFamily="18" charset="0"/>
              </a:rPr>
              <a:t>k</a:t>
            </a:r>
            <a:r>
              <a:rPr lang="zh-CN" altLang="zh-CN" sz="2400" dirty="0">
                <a:solidFill>
                  <a:schemeClr val="accent6"/>
                </a:solidFill>
                <a:latin typeface="Times New Roman" panose="02020603050405020304" pitchFamily="18" charset="0"/>
                <a:cs typeface="Times New Roman" panose="02020603050405020304" pitchFamily="18" charset="0"/>
              </a:rPr>
              <a:t>均值法</a:t>
            </a:r>
            <a:r>
              <a:rPr lang="zh-CN" altLang="zh-CN" sz="2400" dirty="0">
                <a:solidFill>
                  <a:srgbClr val="000000"/>
                </a:solidFill>
                <a:latin typeface="Times New Roman" panose="02020603050405020304" pitchFamily="18" charset="0"/>
                <a:cs typeface="Times New Roman" panose="02020603050405020304" pitchFamily="18" charset="0"/>
              </a:rPr>
              <a:t>。它是由</a:t>
            </a:r>
            <a:r>
              <a:rPr lang="zh-CN" altLang="zh-CN" sz="2400" dirty="0" smtClean="0">
                <a:solidFill>
                  <a:srgbClr val="000000"/>
                </a:solidFill>
                <a:latin typeface="Times New Roman" panose="02020603050405020304" pitchFamily="18" charset="0"/>
                <a:cs typeface="Times New Roman" panose="02020603050405020304" pitchFamily="18" charset="0"/>
              </a:rPr>
              <a:t>麦奎因</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err="1">
                <a:solidFill>
                  <a:srgbClr val="000000"/>
                </a:solidFill>
                <a:latin typeface="Times New Roman" panose="02020603050405020304" pitchFamily="18" charset="0"/>
                <a:cs typeface="Times New Roman" panose="02020603050405020304" pitchFamily="18" charset="0"/>
              </a:rPr>
              <a:t>MacQueen</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1967</a:t>
            </a:r>
            <a:r>
              <a:rPr lang="zh-CN" altLang="zh-CN" sz="2400" dirty="0">
                <a:solidFill>
                  <a:srgbClr val="000000"/>
                </a:solidFill>
                <a:latin typeface="Times New Roman" panose="02020603050405020304" pitchFamily="18" charset="0"/>
                <a:cs typeface="Times New Roman" panose="02020603050405020304" pitchFamily="18" charset="0"/>
              </a:rPr>
              <a:t>）提出并命名的一种算法。</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809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34B1FF-A20A-4520-9385-7807F7037636}" type="slidenum">
              <a:rPr lang="en-US" altLang="zh-CN" sz="1400"/>
              <a:pPr>
                <a:spcBef>
                  <a:spcPct val="0"/>
                </a:spcBef>
                <a:buClrTx/>
                <a:buSzTx/>
                <a:buFontTx/>
                <a:buNone/>
              </a:pPr>
              <a:t>68</a:t>
            </a:fld>
            <a:endParaRPr lang="en-US" altLang="zh-CN" sz="140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p:txBody>
          <a:bodyPr/>
          <a:lstStyle/>
          <a:p>
            <a:pPr eaLnBrk="1" hangingPunct="1"/>
            <a:r>
              <a:rPr lang="en-US" altLang="zh-CN" sz="4000" i="1" smtClean="0">
                <a:latin typeface="Times New Roman" panose="02020603050405020304" pitchFamily="18" charset="0"/>
                <a:cs typeface="Times New Roman" panose="02020603050405020304" pitchFamily="18" charset="0"/>
              </a:rPr>
              <a:t>k</a:t>
            </a:r>
            <a:r>
              <a:rPr lang="zh-CN" altLang="en-US" sz="4000" smtClean="0"/>
              <a:t>均值法的基本步骤</a:t>
            </a:r>
          </a:p>
        </p:txBody>
      </p:sp>
      <p:sp>
        <p:nvSpPr>
          <p:cNvPr id="75779" name="Rectangle 3"/>
          <p:cNvSpPr>
            <a:spLocks noGrp="1" noRot="1" noChangeArrowheads="1"/>
          </p:cNvSpPr>
          <p:nvPr>
            <p:ph type="body" idx="1"/>
          </p:nvPr>
        </p:nvSpPr>
        <p:spPr/>
        <p:txBody>
          <a:bodyPr/>
          <a:lstStyle/>
          <a:p>
            <a:pPr eaLnBrk="1" hangingPunct="1">
              <a:defRPr/>
            </a:pPr>
            <a:r>
              <a:rPr lang="en-US" altLang="zh-CN" sz="2800" dirty="0" smtClean="0">
                <a:solidFill>
                  <a:schemeClr val="accent6"/>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选择</a:t>
            </a:r>
            <a:r>
              <a:rPr lang="en-US" altLang="zh-CN" sz="2800" i="1" dirty="0" smtClean="0">
                <a:solidFill>
                  <a:srgbClr val="000000"/>
                </a:solidFill>
                <a:latin typeface="Times New Roman" pitchFamily="18" charset="0"/>
                <a:cs typeface="Times New Roman" pitchFamily="18" charset="0"/>
              </a:rPr>
              <a:t>k</a:t>
            </a:r>
            <a:r>
              <a:rPr lang="zh-CN" altLang="en-US" sz="2800" dirty="0" smtClean="0">
                <a:solidFill>
                  <a:srgbClr val="000000"/>
                </a:solidFill>
                <a:latin typeface="Times New Roman" pitchFamily="18" charset="0"/>
                <a:cs typeface="Times New Roman" pitchFamily="18" charset="0"/>
              </a:rPr>
              <a:t>个样品作为初始凝聚点，或者将所有样品分成</a:t>
            </a:r>
            <a:r>
              <a:rPr lang="en-US" altLang="zh-CN" sz="2800" i="1" dirty="0" smtClean="0">
                <a:solidFill>
                  <a:srgbClr val="000000"/>
                </a:solidFill>
                <a:latin typeface="Times New Roman" pitchFamily="18" charset="0"/>
                <a:cs typeface="Times New Roman" pitchFamily="18" charset="0"/>
              </a:rPr>
              <a:t>k</a:t>
            </a:r>
            <a:r>
              <a:rPr lang="zh-CN" altLang="en-US" sz="2800" dirty="0" smtClean="0">
                <a:solidFill>
                  <a:srgbClr val="000000"/>
                </a:solidFill>
                <a:latin typeface="Times New Roman" pitchFamily="18" charset="0"/>
                <a:cs typeface="Times New Roman" pitchFamily="18" charset="0"/>
              </a:rPr>
              <a:t>个初始类，然后将这</a:t>
            </a:r>
            <a:r>
              <a:rPr lang="en-US" altLang="zh-CN" sz="2800" i="1" dirty="0" smtClean="0">
                <a:solidFill>
                  <a:srgbClr val="000000"/>
                </a:solidFill>
                <a:latin typeface="Times New Roman" pitchFamily="18" charset="0"/>
                <a:cs typeface="Times New Roman" pitchFamily="18" charset="0"/>
              </a:rPr>
              <a:t>k</a:t>
            </a:r>
            <a:r>
              <a:rPr lang="zh-CN" altLang="en-US" sz="2800" dirty="0" smtClean="0">
                <a:solidFill>
                  <a:srgbClr val="000000"/>
                </a:solidFill>
                <a:latin typeface="Times New Roman" pitchFamily="18" charset="0"/>
                <a:cs typeface="Times New Roman" pitchFamily="18" charset="0"/>
              </a:rPr>
              <a:t>个类的重心（均值）作为初始凝聚点。</a:t>
            </a:r>
          </a:p>
          <a:p>
            <a:pPr eaLnBrk="1" hangingPunct="1">
              <a:defRPr/>
            </a:pPr>
            <a:r>
              <a:rPr lang="en-US" altLang="zh-CN" sz="2800" dirty="0" smtClean="0">
                <a:solidFill>
                  <a:schemeClr val="accent6"/>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对所有</a:t>
            </a:r>
            <a:r>
              <a:rPr lang="zh-CN" altLang="en-US" sz="2800" dirty="0">
                <a:solidFill>
                  <a:srgbClr val="000000"/>
                </a:solidFill>
                <a:latin typeface="Times New Roman" pitchFamily="18" charset="0"/>
                <a:cs typeface="Times New Roman" pitchFamily="18" charset="0"/>
              </a:rPr>
              <a:t>的样品</a:t>
            </a:r>
            <a:r>
              <a:rPr lang="zh-CN" altLang="en-US" sz="2800" dirty="0" smtClean="0">
                <a:solidFill>
                  <a:srgbClr val="000000"/>
                </a:solidFill>
                <a:latin typeface="Times New Roman" pitchFamily="18" charset="0"/>
                <a:cs typeface="Times New Roman" pitchFamily="18" charset="0"/>
              </a:rPr>
              <a:t>逐个归类，将每个样品归入凝聚点离它最近的那个类（通常采用欧氏距离），该类的凝聚点更新为这一类目前的均值，直至所有样品都归了类。</a:t>
            </a:r>
          </a:p>
          <a:p>
            <a:pPr eaLnBrk="1" hangingPunct="1">
              <a:defRPr/>
            </a:pPr>
            <a:r>
              <a:rPr lang="en-US" altLang="zh-CN" sz="2800" dirty="0" smtClean="0">
                <a:solidFill>
                  <a:schemeClr val="accent6"/>
                </a:solidFill>
                <a:latin typeface="Times New Roman" pitchFamily="18" charset="0"/>
                <a:cs typeface="Times New Roman" pitchFamily="18" charset="0"/>
              </a:rPr>
              <a:t>(3)</a:t>
            </a:r>
            <a:r>
              <a:rPr lang="zh-CN" altLang="en-US" sz="2800" dirty="0" smtClean="0">
                <a:solidFill>
                  <a:srgbClr val="000000"/>
                </a:solidFill>
                <a:latin typeface="Times New Roman" pitchFamily="18" charset="0"/>
                <a:cs typeface="Times New Roman" pitchFamily="18" charset="0"/>
              </a:rPr>
              <a:t>重复步骤</a:t>
            </a:r>
            <a:r>
              <a:rPr lang="en-US" altLang="zh-CN" sz="2800" dirty="0" smtClean="0">
                <a:solidFill>
                  <a:srgbClr val="000000"/>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，直至所有的样品都不能再分配为止。</a:t>
            </a:r>
          </a:p>
        </p:txBody>
      </p:sp>
      <p:sp>
        <p:nvSpPr>
          <p:cNvPr id="819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31827B3-FF20-425B-B6AD-CA1A1FFD235B}" type="slidenum">
              <a:rPr lang="en-US" altLang="zh-CN" sz="1400"/>
              <a:pPr>
                <a:spcBef>
                  <a:spcPct val="0"/>
                </a:spcBef>
                <a:buClrTx/>
                <a:buSzTx/>
                <a:buFontTx/>
                <a:buNone/>
              </a:pPr>
              <a:t>69</a:t>
            </a:fld>
            <a:endParaRPr lang="en-US" altLang="zh-CN" sz="1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pPr eaLnBrk="1" hangingPunct="1"/>
            <a:r>
              <a:rPr lang="zh-CN" altLang="zh-CN" sz="4000" smtClean="0"/>
              <a:t>常用的距离</a:t>
            </a:r>
          </a:p>
        </p:txBody>
      </p:sp>
      <p:sp>
        <p:nvSpPr>
          <p:cNvPr id="11267" name="Rectangle 3"/>
          <p:cNvSpPr>
            <a:spLocks noGrp="1" noRot="1" noChangeArrowheads="1"/>
          </p:cNvSpPr>
          <p:nvPr>
            <p:ph type="body" idx="1"/>
          </p:nvPr>
        </p:nvSpPr>
        <p:spPr/>
        <p:txBody>
          <a:bodyPr/>
          <a:lstStyle/>
          <a:p>
            <a:pPr eaLnBrk="1" hangingPunct="1"/>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明考夫斯基</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err="1" smtClean="0">
                <a:solidFill>
                  <a:srgbClr val="000000"/>
                </a:solidFill>
                <a:latin typeface="Times New Roman" panose="02020603050405020304" pitchFamily="18" charset="0"/>
                <a:cs typeface="Times New Roman" panose="02020603050405020304" pitchFamily="18" charset="0"/>
              </a:rPr>
              <a:t>Minkowski</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距离</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zh-CN" altLang="zh-CN" sz="2800" dirty="0" smtClean="0">
                <a:solidFill>
                  <a:srgbClr val="000000"/>
                </a:solidFill>
                <a:latin typeface="Times New Roman" panose="02020603050405020304" pitchFamily="18" charset="0"/>
                <a:cs typeface="Times New Roman" panose="02020603050405020304" pitchFamily="18" charset="0"/>
              </a:rPr>
              <a:t>马氏距离</a:t>
            </a:r>
          </a:p>
        </p:txBody>
      </p:sp>
      <p:sp>
        <p:nvSpPr>
          <p:cNvPr id="112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7FF061F-00CD-46F1-88A0-60CE3CFF6AAF}" type="slidenum">
              <a:rPr lang="en-US" altLang="zh-CN" sz="1400"/>
              <a:pPr>
                <a:spcBef>
                  <a:spcPct val="0"/>
                </a:spcBef>
                <a:buClrTx/>
                <a:buSzTx/>
                <a:buFontTx/>
                <a:buNone/>
              </a:pPr>
              <a:t>7</a:t>
            </a:fld>
            <a:endParaRPr lang="en-US" altLang="zh-CN" sz="14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70659" name="Rectangle 3"/>
          <p:cNvSpPr>
            <a:spLocks noGrp="1" noRot="1" noChangeArrowheads="1"/>
          </p:cNvSpPr>
          <p:nvPr>
            <p:ph type="body" idx="1"/>
          </p:nvPr>
        </p:nvSpPr>
        <p:spPr>
          <a:xfrm>
            <a:off x="301625" y="692150"/>
            <a:ext cx="8540750" cy="5407025"/>
          </a:xfrm>
        </p:spPr>
        <p:txBody>
          <a:bodyPr/>
          <a:lstStyle/>
          <a:p>
            <a:pPr eaLnBrk="1" hangingPunct="1">
              <a:defRPr/>
            </a:pPr>
            <a:r>
              <a:rPr lang="zh-CN" altLang="en-US" sz="2800" dirty="0" smtClean="0">
                <a:solidFill>
                  <a:srgbClr val="000000"/>
                </a:solidFill>
              </a:rPr>
              <a:t>最终的聚类结果在一定程度上依赖于初始凝聚点或初始分类的选择。经验表明，聚类过程中的绝大多数重要变化均发生在第一次再分配中。</a:t>
            </a:r>
            <a:endParaRPr lang="en-US" altLang="zh-CN" sz="2800" dirty="0" smtClean="0">
              <a:solidFill>
                <a:srgbClr val="000000"/>
              </a:solidFill>
            </a:endParaRPr>
          </a:p>
          <a:p>
            <a:pPr>
              <a:defRPr/>
            </a:pPr>
            <a:r>
              <a:rPr lang="zh-CN" altLang="zh-CN"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6.4.1   </a:t>
            </a:r>
            <a:r>
              <a:rPr lang="zh-CN" altLang="zh-CN" sz="2800" dirty="0" smtClean="0">
                <a:solidFill>
                  <a:srgbClr val="000000"/>
                </a:solidFill>
                <a:latin typeface="Times New Roman" pitchFamily="18" charset="0"/>
                <a:cs typeface="Times New Roman" pitchFamily="18" charset="0"/>
              </a:rPr>
              <a:t>对例</a:t>
            </a:r>
            <a:r>
              <a:rPr lang="en-US" altLang="zh-CN" sz="2800" dirty="0" smtClean="0">
                <a:solidFill>
                  <a:srgbClr val="000000"/>
                </a:solidFill>
                <a:latin typeface="Times New Roman" pitchFamily="18" charset="0"/>
                <a:cs typeface="Times New Roman" pitchFamily="18" charset="0"/>
              </a:rPr>
              <a:t>6.3.1</a:t>
            </a:r>
            <a:r>
              <a:rPr lang="zh-CN" altLang="zh-CN" sz="2800" dirty="0" smtClean="0">
                <a:solidFill>
                  <a:srgbClr val="000000"/>
                </a:solidFill>
                <a:latin typeface="Times New Roman" pitchFamily="18" charset="0"/>
                <a:cs typeface="Times New Roman" pitchFamily="18" charset="0"/>
              </a:rPr>
              <a:t>采用</a:t>
            </a:r>
            <a:r>
              <a:rPr lang="en-US" altLang="zh-CN" sz="2800" i="1" dirty="0" smtClean="0">
                <a:solidFill>
                  <a:srgbClr val="000000"/>
                </a:solidFill>
                <a:latin typeface="Times New Roman" pitchFamily="18" charset="0"/>
                <a:cs typeface="Times New Roman" pitchFamily="18" charset="0"/>
              </a:rPr>
              <a:t>k</a:t>
            </a:r>
            <a:r>
              <a:rPr lang="zh-CN" altLang="zh-CN" sz="2800" dirty="0" smtClean="0">
                <a:solidFill>
                  <a:srgbClr val="000000"/>
                </a:solidFill>
                <a:latin typeface="Times New Roman" pitchFamily="18" charset="0"/>
                <a:cs typeface="Times New Roman" pitchFamily="18" charset="0"/>
              </a:rPr>
              <a:t>均值法聚类，指定</a:t>
            </a:r>
            <a:r>
              <a:rPr lang="en-US" altLang="zh-CN" sz="2800" i="1" dirty="0" smtClean="0">
                <a:solidFill>
                  <a:srgbClr val="000000"/>
                </a:solidFill>
                <a:latin typeface="Times New Roman" pitchFamily="18" charset="0"/>
                <a:cs typeface="Times New Roman" pitchFamily="18" charset="0"/>
              </a:rPr>
              <a:t>k</a:t>
            </a:r>
            <a:r>
              <a:rPr lang="en-US" altLang="zh-CN" sz="2800" dirty="0" smtClean="0">
                <a:solidFill>
                  <a:srgbClr val="000000"/>
                </a:solidFill>
                <a:latin typeface="Times New Roman" pitchFamily="18" charset="0"/>
                <a:cs typeface="Times New Roman" pitchFamily="18" charset="0"/>
              </a:rPr>
              <a:t>=2</a:t>
            </a:r>
            <a:r>
              <a:rPr lang="zh-CN" altLang="zh-CN" sz="2800" dirty="0" smtClean="0">
                <a:solidFill>
                  <a:srgbClr val="000000"/>
                </a:solidFill>
                <a:latin typeface="Times New Roman" pitchFamily="18" charset="0"/>
                <a:cs typeface="Times New Roman" pitchFamily="18" charset="0"/>
              </a:rPr>
              <a:t>，具体步骤如下：</a:t>
            </a:r>
          </a:p>
          <a:p>
            <a:pPr>
              <a:buFont typeface="Wingdings" panose="05000000000000000000" pitchFamily="2" charset="2"/>
              <a:buChar char="Ø"/>
              <a:defRPr/>
            </a:pPr>
            <a:r>
              <a:rPr lang="en-US" altLang="zh-CN" sz="2800" dirty="0" smtClean="0">
                <a:solidFill>
                  <a:srgbClr val="000000"/>
                </a:solidFill>
                <a:latin typeface="Times New Roman" pitchFamily="18" charset="0"/>
                <a:cs typeface="Times New Roman" pitchFamily="18" charset="0"/>
              </a:rPr>
              <a:t>(1)</a:t>
            </a:r>
            <a:r>
              <a:rPr lang="zh-CN" altLang="zh-CN" sz="2800" dirty="0" smtClean="0">
                <a:solidFill>
                  <a:srgbClr val="000000"/>
                </a:solidFill>
                <a:latin typeface="Times New Roman" pitchFamily="18" charset="0"/>
                <a:cs typeface="Times New Roman" pitchFamily="18" charset="0"/>
              </a:rPr>
              <a:t> 随意将这些样品分成</a:t>
            </a:r>
            <a:endParaRPr lang="en-US" altLang="zh-CN" sz="2800" dirty="0" smtClean="0">
              <a:solidFill>
                <a:srgbClr val="000000"/>
              </a:solidFill>
              <a:latin typeface="Times New Roman" pitchFamily="18" charset="0"/>
              <a:cs typeface="Times New Roman" pitchFamily="18" charset="0"/>
            </a:endParaRPr>
          </a:p>
          <a:p>
            <a:pPr>
              <a:lnSpc>
                <a:spcPct val="150000"/>
              </a:lnSpc>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两类，则这两个初始类的均值分别是</a:t>
            </a:r>
            <a:r>
              <a:rPr lang="en-US" altLang="zh-CN" sz="2800" dirty="0" smtClean="0">
                <a:solidFill>
                  <a:srgbClr val="000000"/>
                </a:solidFill>
                <a:latin typeface="Times New Roman" pitchFamily="18" charset="0"/>
                <a:cs typeface="Times New Roman" pitchFamily="18" charset="0"/>
              </a:rPr>
              <a:t>5</a:t>
            </a:r>
            <a:r>
              <a:rPr lang="zh-CN" altLang="zh-CN" sz="2800" dirty="0" smtClean="0">
                <a:solidFill>
                  <a:srgbClr val="000000"/>
                </a:solidFill>
                <a:latin typeface="Times New Roman" pitchFamily="18" charset="0"/>
                <a:cs typeface="Times New Roman" pitchFamily="18" charset="0"/>
              </a:rPr>
              <a:t>和</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a:t>
            </a:r>
          </a:p>
          <a:p>
            <a:pPr>
              <a:buFont typeface="Wingdings" panose="05000000000000000000" pitchFamily="2" charset="2"/>
              <a:buChar char="Ø"/>
              <a:defRPr/>
            </a:pPr>
            <a:r>
              <a:rPr lang="en-US" altLang="zh-CN" sz="2800" dirty="0" smtClean="0">
                <a:solidFill>
                  <a:srgbClr val="000000"/>
                </a:solidFill>
                <a:latin typeface="Times New Roman" pitchFamily="18" charset="0"/>
                <a:cs typeface="Times New Roman" pitchFamily="18" charset="0"/>
              </a:rPr>
              <a:t>(2)</a:t>
            </a:r>
            <a:r>
              <a:rPr lang="zh-CN" altLang="zh-CN" sz="2800" dirty="0" smtClean="0">
                <a:solidFill>
                  <a:srgbClr val="000000"/>
                </a:solidFill>
                <a:latin typeface="Times New Roman" pitchFamily="18" charset="0"/>
                <a:cs typeface="Times New Roman" pitchFamily="18" charset="0"/>
              </a:rPr>
              <a:t>计算</a:t>
            </a:r>
            <a:r>
              <a:rPr lang="en-US" altLang="zh-CN" sz="2800" dirty="0" smtClean="0">
                <a:solidFill>
                  <a:srgbClr val="000000"/>
                </a:solidFill>
                <a:latin typeface="Times New Roman" pitchFamily="18" charset="0"/>
                <a:cs typeface="Times New Roman" pitchFamily="18" charset="0"/>
              </a:rPr>
              <a:t>1</a:t>
            </a:r>
            <a:r>
              <a:rPr lang="zh-CN" altLang="zh-CN" sz="2800" dirty="0" smtClean="0">
                <a:solidFill>
                  <a:srgbClr val="000000"/>
                </a:solidFill>
                <a:latin typeface="Times New Roman" pitchFamily="18" charset="0"/>
                <a:cs typeface="Times New Roman" pitchFamily="18" charset="0"/>
              </a:rPr>
              <a:t>到两个类</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均值</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的欧氏距离</a:t>
            </a:r>
          </a:p>
          <a:p>
            <a:pPr eaLnBrk="1" hangingPunct="1">
              <a:defRPr/>
            </a:pPr>
            <a:endParaRPr lang="zh-CN" altLang="en-US" sz="2800" dirty="0" smtClean="0">
              <a:solidFill>
                <a:srgbClr val="000000"/>
              </a:solidFill>
            </a:endParaRPr>
          </a:p>
        </p:txBody>
      </p:sp>
      <p:graphicFrame>
        <p:nvGraphicFramePr>
          <p:cNvPr id="82948" name="Object 2"/>
          <p:cNvGraphicFramePr>
            <a:graphicFrameLocks noChangeAspect="1"/>
          </p:cNvGraphicFramePr>
          <p:nvPr/>
        </p:nvGraphicFramePr>
        <p:xfrm>
          <a:off x="4427538" y="3068638"/>
          <a:ext cx="4127500" cy="495300"/>
        </p:xfrm>
        <a:graphic>
          <a:graphicData uri="http://schemas.openxmlformats.org/presentationml/2006/ole">
            <mc:AlternateContent xmlns:mc="http://schemas.openxmlformats.org/markup-compatibility/2006">
              <mc:Choice xmlns:v="urn:schemas-microsoft-com:vml" Requires="v">
                <p:oleObj spid="_x0000_s83285" name="Equation" r:id="rId3" imgW="4127500" imgH="495300" progId="Equation.DSMT4">
                  <p:embed/>
                </p:oleObj>
              </mc:Choice>
              <mc:Fallback>
                <p:oleObj name="Equation" r:id="rId3" imgW="4127500" imgH="495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3068638"/>
                        <a:ext cx="41275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9" name="Object 3"/>
          <p:cNvGraphicFramePr>
            <a:graphicFrameLocks noChangeAspect="1"/>
          </p:cNvGraphicFramePr>
          <p:nvPr/>
        </p:nvGraphicFramePr>
        <p:xfrm>
          <a:off x="6948488" y="3500438"/>
          <a:ext cx="469900" cy="825500"/>
        </p:xfrm>
        <a:graphic>
          <a:graphicData uri="http://schemas.openxmlformats.org/presentationml/2006/ole">
            <mc:AlternateContent xmlns:mc="http://schemas.openxmlformats.org/markup-compatibility/2006">
              <mc:Choice xmlns:v="urn:schemas-microsoft-com:vml" Requires="v">
                <p:oleObj spid="_x0000_s83286" name="Equation" r:id="rId5" imgW="469900" imgH="825500" progId="Equation.DSMT4">
                  <p:embed/>
                </p:oleObj>
              </mc:Choice>
              <mc:Fallback>
                <p:oleObj name="Equation" r:id="rId5" imgW="469900" imgH="825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8488" y="3500438"/>
                        <a:ext cx="4699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0" name="Object 4"/>
          <p:cNvGraphicFramePr>
            <a:graphicFrameLocks noChangeAspect="1"/>
          </p:cNvGraphicFramePr>
          <p:nvPr/>
        </p:nvGraphicFramePr>
        <p:xfrm>
          <a:off x="2700338" y="4868863"/>
          <a:ext cx="3505200" cy="1447800"/>
        </p:xfrm>
        <a:graphic>
          <a:graphicData uri="http://schemas.openxmlformats.org/presentationml/2006/ole">
            <mc:AlternateContent xmlns:mc="http://schemas.openxmlformats.org/markup-compatibility/2006">
              <mc:Choice xmlns:v="urn:schemas-microsoft-com:vml" Requires="v">
                <p:oleObj spid="_x0000_s83287" name="Equation" r:id="rId7" imgW="3505200" imgH="1447800" progId="Equation.DSMT4">
                  <p:embed/>
                </p:oleObj>
              </mc:Choice>
              <mc:Fallback>
                <p:oleObj name="Equation" r:id="rId7" imgW="3505200" imgH="1447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4868863"/>
                        <a:ext cx="35052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1"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C4D603-9988-4C79-A2AD-BC32D12B89DB}" type="slidenum">
              <a:rPr lang="en-US" altLang="zh-CN" sz="1400"/>
              <a:pPr>
                <a:spcBef>
                  <a:spcPct val="0"/>
                </a:spcBef>
                <a:buClrTx/>
                <a:buSzTx/>
                <a:buFontTx/>
                <a:buNone/>
              </a:pPr>
              <a:t>70</a:t>
            </a:fld>
            <a:endParaRPr lang="en-US" altLang="zh-CN" sz="1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83971" name="Rectangle 3"/>
          <p:cNvSpPr>
            <a:spLocks noGrp="1" noRot="1" noChangeArrowheads="1"/>
          </p:cNvSpPr>
          <p:nvPr>
            <p:ph type="body" idx="1"/>
          </p:nvPr>
        </p:nvSpPr>
        <p:spPr>
          <a:xfrm>
            <a:off x="301625" y="692150"/>
            <a:ext cx="8540750" cy="5407025"/>
          </a:xfrm>
        </p:spPr>
        <p:txBody>
          <a:bodyPr/>
          <a:lstStyle/>
          <a:p>
            <a:pPr>
              <a:buFont typeface="Wingdings" panose="05000000000000000000" pitchFamily="2" charset="2"/>
              <a:buNone/>
            </a:pPr>
            <a:r>
              <a:rPr lang="en-US" altLang="zh-CN" sz="2800" smtClean="0">
                <a:solidFill>
                  <a:srgbClr val="000000"/>
                </a:solidFill>
                <a:latin typeface="Times New Roman" panose="02020603050405020304" pitchFamily="18" charset="0"/>
                <a:cs typeface="Times New Roman" panose="02020603050405020304" pitchFamily="18" charset="0"/>
              </a:rPr>
              <a:t>	1</a:t>
            </a:r>
            <a:r>
              <a:rPr lang="zh-CN" altLang="zh-CN" sz="2800" smtClean="0">
                <a:solidFill>
                  <a:srgbClr val="000000"/>
                </a:solidFill>
                <a:latin typeface="Times New Roman" panose="02020603050405020304" pitchFamily="18" charset="0"/>
                <a:cs typeface="Times New Roman" panose="02020603050405020304" pitchFamily="18" charset="0"/>
              </a:rPr>
              <a:t>不用重新分配，计算</a:t>
            </a:r>
            <a:r>
              <a:rPr lang="en-US" altLang="zh-CN" sz="2800" smtClean="0">
                <a:solidFill>
                  <a:srgbClr val="000000"/>
                </a:solidFill>
                <a:latin typeface="Times New Roman" panose="02020603050405020304" pitchFamily="18" charset="0"/>
                <a:cs typeface="Times New Roman" panose="02020603050405020304" pitchFamily="18" charset="0"/>
              </a:rPr>
              <a:t>6</a:t>
            </a:r>
            <a:r>
              <a:rPr lang="zh-CN" altLang="zh-CN" sz="2800" smtClean="0">
                <a:solidFill>
                  <a:srgbClr val="000000"/>
                </a:solidFill>
                <a:latin typeface="Times New Roman" panose="02020603050405020304" pitchFamily="18" charset="0"/>
                <a:cs typeface="Times New Roman" panose="02020603050405020304" pitchFamily="18" charset="0"/>
              </a:rPr>
              <a:t>到两个类的距离</a:t>
            </a:r>
            <a:endParaRPr lang="en-US" altLang="zh-CN" sz="2800" smtClean="0">
              <a:solidFill>
                <a:srgbClr val="000000"/>
              </a:solidFill>
              <a:latin typeface="Times New Roman" panose="02020603050405020304" pitchFamily="18" charset="0"/>
              <a:cs typeface="Times New Roman" panose="02020603050405020304" pitchFamily="18" charset="0"/>
            </a:endParaRPr>
          </a:p>
          <a:p>
            <a:endParaRPr lang="en-US" altLang="zh-CN" sz="2800" smtClean="0">
              <a:solidFill>
                <a:srgbClr val="000000"/>
              </a:solidFill>
              <a:latin typeface="Times New Roman" panose="02020603050405020304" pitchFamily="18" charset="0"/>
              <a:cs typeface="Times New Roman" panose="02020603050405020304" pitchFamily="18" charset="0"/>
            </a:endParaRPr>
          </a:p>
          <a:p>
            <a:endParaRPr lang="en-US" altLang="zh-CN" sz="2800" smtClean="0">
              <a:solidFill>
                <a:srgbClr val="000000"/>
              </a:solidFill>
              <a:latin typeface="Times New Roman" panose="02020603050405020304" pitchFamily="18" charset="0"/>
              <a:cs typeface="Times New Roman" panose="02020603050405020304" pitchFamily="18" charset="0"/>
            </a:endParaRPr>
          </a:p>
          <a:p>
            <a:endParaRPr lang="zh-CN" altLang="zh-CN" sz="28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zh-CN" sz="2800" smtClean="0">
                <a:solidFill>
                  <a:srgbClr val="000000"/>
                </a:solidFill>
                <a:latin typeface="Times New Roman" panose="02020603050405020304" pitchFamily="18" charset="0"/>
                <a:cs typeface="Times New Roman" panose="02020603050405020304" pitchFamily="18" charset="0"/>
              </a:rPr>
              <a:t>故</a:t>
            </a:r>
            <a:r>
              <a:rPr lang="en-US" altLang="zh-CN" sz="2800" smtClean="0">
                <a:solidFill>
                  <a:srgbClr val="000000"/>
                </a:solidFill>
                <a:latin typeface="Times New Roman" panose="02020603050405020304" pitchFamily="18" charset="0"/>
                <a:cs typeface="Times New Roman" panose="02020603050405020304" pitchFamily="18" charset="0"/>
              </a:rPr>
              <a:t>6</a:t>
            </a:r>
            <a:r>
              <a:rPr lang="zh-CN" altLang="zh-CN" sz="2800" smtClean="0">
                <a:solidFill>
                  <a:srgbClr val="000000"/>
                </a:solidFill>
                <a:latin typeface="Times New Roman" panose="02020603050405020304" pitchFamily="18" charset="0"/>
                <a:cs typeface="Times New Roman" panose="02020603050405020304" pitchFamily="18" charset="0"/>
              </a:rPr>
              <a:t>应重新分配到</a:t>
            </a:r>
            <a:r>
              <a:rPr lang="en-US" altLang="zh-CN" sz="2800" smtClean="0">
                <a:solidFill>
                  <a:srgbClr val="000000"/>
                </a:solidFill>
                <a:latin typeface="Times New Roman" panose="02020603050405020304" pitchFamily="18" charset="0"/>
                <a:cs typeface="Times New Roman" panose="02020603050405020304" pitchFamily="18" charset="0"/>
              </a:rPr>
              <a:t>      </a:t>
            </a:r>
            <a:r>
              <a:rPr lang="zh-CN" altLang="zh-CN" sz="2800" smtClean="0">
                <a:solidFill>
                  <a:srgbClr val="000000"/>
                </a:solidFill>
                <a:latin typeface="Times New Roman" panose="02020603050405020304" pitchFamily="18" charset="0"/>
                <a:cs typeface="Times New Roman" panose="02020603050405020304" pitchFamily="18" charset="0"/>
              </a:rPr>
              <a:t>中，修正后的两个类为</a:t>
            </a:r>
            <a:endParaRPr lang="en-US" altLang="zh-CN" sz="28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smtClean="0">
                <a:solidFill>
                  <a:srgbClr val="000000"/>
                </a:solidFill>
                <a:latin typeface="Times New Roman" panose="02020603050405020304" pitchFamily="18" charset="0"/>
                <a:cs typeface="Times New Roman" panose="02020603050405020304" pitchFamily="18" charset="0"/>
              </a:rPr>
              <a:t>			       </a:t>
            </a:r>
            <a:r>
              <a:rPr lang="zh-CN" altLang="zh-CN" sz="2800" smtClean="0">
                <a:solidFill>
                  <a:srgbClr val="000000"/>
                </a:solidFill>
                <a:latin typeface="Times New Roman" panose="02020603050405020304" pitchFamily="18" charset="0"/>
                <a:cs typeface="Times New Roman" panose="02020603050405020304" pitchFamily="18" charset="0"/>
              </a:rPr>
              <a:t>，新的类均值分别为</a:t>
            </a:r>
            <a:r>
              <a:rPr lang="en-US" altLang="zh-CN" sz="2800" smtClean="0">
                <a:solidFill>
                  <a:srgbClr val="000000"/>
                </a:solidFill>
                <a:latin typeface="Times New Roman" panose="02020603050405020304" pitchFamily="18" charset="0"/>
                <a:cs typeface="Times New Roman" panose="02020603050405020304" pitchFamily="18" charset="0"/>
              </a:rPr>
              <a:t>	      </a:t>
            </a:r>
            <a:r>
              <a:rPr lang="zh-CN" altLang="zh-CN" sz="2800" smtClean="0">
                <a:solidFill>
                  <a:srgbClr val="000000"/>
                </a:solidFill>
                <a:latin typeface="Times New Roman" panose="02020603050405020304" pitchFamily="18" charset="0"/>
                <a:cs typeface="Times New Roman" panose="02020603050405020304" pitchFamily="18" charset="0"/>
              </a:rPr>
              <a:t>。计算</a:t>
            </a:r>
          </a:p>
        </p:txBody>
      </p:sp>
      <p:graphicFrame>
        <p:nvGraphicFramePr>
          <p:cNvPr id="83972" name="Object 4"/>
          <p:cNvGraphicFramePr>
            <a:graphicFrameLocks noChangeAspect="1"/>
          </p:cNvGraphicFramePr>
          <p:nvPr/>
        </p:nvGraphicFramePr>
        <p:xfrm>
          <a:off x="2771775" y="1268413"/>
          <a:ext cx="3429000" cy="1447800"/>
        </p:xfrm>
        <a:graphic>
          <a:graphicData uri="http://schemas.openxmlformats.org/presentationml/2006/ole">
            <mc:AlternateContent xmlns:mc="http://schemas.openxmlformats.org/markup-compatibility/2006">
              <mc:Choice xmlns:v="urn:schemas-microsoft-com:vml" Requires="v">
                <p:oleObj spid="_x0000_s84645" name="Equation" r:id="rId3" imgW="3429000" imgH="1447800" progId="Equation.DSMT4">
                  <p:embed/>
                </p:oleObj>
              </mc:Choice>
              <mc:Fallback>
                <p:oleObj name="Equation" r:id="rId3" imgW="3429000" imgH="1447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268413"/>
                        <a:ext cx="34290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3" name="Object 5"/>
          <p:cNvGraphicFramePr>
            <a:graphicFrameLocks noChangeAspect="1"/>
          </p:cNvGraphicFramePr>
          <p:nvPr/>
        </p:nvGraphicFramePr>
        <p:xfrm>
          <a:off x="3059113" y="2781300"/>
          <a:ext cx="571500" cy="469900"/>
        </p:xfrm>
        <a:graphic>
          <a:graphicData uri="http://schemas.openxmlformats.org/presentationml/2006/ole">
            <mc:AlternateContent xmlns:mc="http://schemas.openxmlformats.org/markup-compatibility/2006">
              <mc:Choice xmlns:v="urn:schemas-microsoft-com:vml" Requires="v">
                <p:oleObj spid="_x0000_s84646" name="Equation" r:id="rId5" imgW="571252" imgH="469696" progId="Equation.DSMT4">
                  <p:embed/>
                </p:oleObj>
              </mc:Choice>
              <mc:Fallback>
                <p:oleObj name="Equation" r:id="rId5" imgW="571252" imgH="46969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2781300"/>
                        <a:ext cx="571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4" name="Object 6"/>
          <p:cNvGraphicFramePr>
            <a:graphicFrameLocks noChangeAspect="1"/>
          </p:cNvGraphicFramePr>
          <p:nvPr/>
        </p:nvGraphicFramePr>
        <p:xfrm>
          <a:off x="395288" y="3284538"/>
          <a:ext cx="2451100" cy="495300"/>
        </p:xfrm>
        <a:graphic>
          <a:graphicData uri="http://schemas.openxmlformats.org/presentationml/2006/ole">
            <mc:AlternateContent xmlns:mc="http://schemas.openxmlformats.org/markup-compatibility/2006">
              <mc:Choice xmlns:v="urn:schemas-microsoft-com:vml" Requires="v">
                <p:oleObj spid="_x0000_s84647" name="Equation" r:id="rId7" imgW="2451100" imgH="495300" progId="Equation.DSMT4">
                  <p:embed/>
                </p:oleObj>
              </mc:Choice>
              <mc:Fallback>
                <p:oleObj name="Equation" r:id="rId7" imgW="2451100" imgH="4953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284538"/>
                        <a:ext cx="24511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5" name="Object 7"/>
          <p:cNvGraphicFramePr>
            <a:graphicFrameLocks noChangeAspect="1"/>
          </p:cNvGraphicFramePr>
          <p:nvPr/>
        </p:nvGraphicFramePr>
        <p:xfrm>
          <a:off x="6084888" y="3141663"/>
          <a:ext cx="1295400" cy="838200"/>
        </p:xfrm>
        <a:graphic>
          <a:graphicData uri="http://schemas.openxmlformats.org/presentationml/2006/ole">
            <mc:AlternateContent xmlns:mc="http://schemas.openxmlformats.org/markup-compatibility/2006">
              <mc:Choice xmlns:v="urn:schemas-microsoft-com:vml" Requires="v">
                <p:oleObj spid="_x0000_s84648" name="Equation" r:id="rId9" imgW="1295400" imgH="838200" progId="Equation.DSMT4">
                  <p:embed/>
                </p:oleObj>
              </mc:Choice>
              <mc:Fallback>
                <p:oleObj name="Equation" r:id="rId9" imgW="1295400" imgH="8382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4888" y="3141663"/>
                        <a:ext cx="1295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6" name="Object 8"/>
          <p:cNvGraphicFramePr>
            <a:graphicFrameLocks noChangeAspect="1"/>
          </p:cNvGraphicFramePr>
          <p:nvPr/>
        </p:nvGraphicFramePr>
        <p:xfrm>
          <a:off x="7164388" y="2781300"/>
          <a:ext cx="1600200" cy="495300"/>
        </p:xfrm>
        <a:graphic>
          <a:graphicData uri="http://schemas.openxmlformats.org/presentationml/2006/ole">
            <mc:AlternateContent xmlns:mc="http://schemas.openxmlformats.org/markup-compatibility/2006">
              <mc:Choice xmlns:v="urn:schemas-microsoft-com:vml" Requires="v">
                <p:oleObj spid="_x0000_s84649" name="Equation" r:id="rId11" imgW="1600200" imgH="495300" progId="Equation.DSMT4">
                  <p:embed/>
                </p:oleObj>
              </mc:Choice>
              <mc:Fallback>
                <p:oleObj name="Equation" r:id="rId11" imgW="1600200" imgH="4953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4388" y="2781300"/>
                        <a:ext cx="16002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7" name="Object 9"/>
          <p:cNvGraphicFramePr>
            <a:graphicFrameLocks noChangeAspect="1"/>
          </p:cNvGraphicFramePr>
          <p:nvPr/>
        </p:nvGraphicFramePr>
        <p:xfrm>
          <a:off x="2771775" y="4076700"/>
          <a:ext cx="3556000" cy="1879600"/>
        </p:xfrm>
        <a:graphic>
          <a:graphicData uri="http://schemas.openxmlformats.org/presentationml/2006/ole">
            <mc:AlternateContent xmlns:mc="http://schemas.openxmlformats.org/markup-compatibility/2006">
              <mc:Choice xmlns:v="urn:schemas-microsoft-com:vml" Requires="v">
                <p:oleObj spid="_x0000_s84650" name="Equation" r:id="rId13" imgW="3556000" imgH="1879600" progId="Equation.DSMT4">
                  <p:embed/>
                </p:oleObj>
              </mc:Choice>
              <mc:Fallback>
                <p:oleObj name="Equation" r:id="rId13" imgW="3556000" imgH="18796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1775" y="4076700"/>
                        <a:ext cx="3556000" cy="187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8"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DFB8E06-9AA0-44B6-AB2A-4688158BD98F}" type="slidenum">
              <a:rPr lang="en-US" altLang="zh-CN" sz="1400"/>
              <a:pPr>
                <a:spcBef>
                  <a:spcPct val="0"/>
                </a:spcBef>
                <a:buClrTx/>
                <a:buSzTx/>
                <a:buFontTx/>
                <a:buNone/>
              </a:pPr>
              <a:t>71</a:t>
            </a:fld>
            <a:endParaRPr lang="en-US" altLang="zh-CN" sz="1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84995" name="Rectangle 3"/>
          <p:cNvSpPr>
            <a:spLocks noGrp="1" noRot="1" noChangeArrowheads="1"/>
          </p:cNvSpPr>
          <p:nvPr>
            <p:ph type="body" idx="1"/>
          </p:nvPr>
        </p:nvSpPr>
        <p:spPr>
          <a:xfrm>
            <a:off x="301625" y="620713"/>
            <a:ext cx="8540750" cy="5478462"/>
          </a:xfrm>
        </p:spPr>
        <p:txBody>
          <a:bodyPr/>
          <a:lstStyle/>
          <a:p>
            <a:pPr>
              <a:lnSpc>
                <a:spcPct val="150000"/>
              </a:lnSpc>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结果</a:t>
            </a:r>
            <a:r>
              <a:rPr lang="en-US" altLang="zh-CN" sz="2800" dirty="0" smtClean="0">
                <a:solidFill>
                  <a:srgbClr val="000000"/>
                </a:solidFill>
                <a:latin typeface="Times New Roman" panose="02020603050405020304" pitchFamily="18" charset="0"/>
                <a:cs typeface="Times New Roman" panose="02020603050405020304" pitchFamily="18" charset="0"/>
              </a:rPr>
              <a:t>8</a:t>
            </a:r>
            <a:r>
              <a:rPr lang="zh-CN" altLang="zh-CN" sz="2800" dirty="0" smtClean="0">
                <a:solidFill>
                  <a:srgbClr val="000000"/>
                </a:solidFill>
                <a:latin typeface="Times New Roman" panose="02020603050405020304" pitchFamily="18" charset="0"/>
                <a:cs typeface="Times New Roman" panose="02020603050405020304" pitchFamily="18" charset="0"/>
              </a:rPr>
              <a:t>重新分配到</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中，两个新类为</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其类均值分别为</a:t>
            </a: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和</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。再计算</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lnSpc>
                <a:spcPct val="200000"/>
              </a:lnSpc>
            </a:pPr>
            <a:endParaRPr lang="zh-CN"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重新分配</a:t>
            </a:r>
            <a:r>
              <a:rPr lang="en-US" altLang="zh-CN" sz="2800" dirty="0" smtClean="0">
                <a:solidFill>
                  <a:srgbClr val="000000"/>
                </a:solidFill>
                <a:latin typeface="Times New Roman" panose="02020603050405020304" pitchFamily="18" charset="0"/>
                <a:cs typeface="Times New Roman" panose="02020603050405020304" pitchFamily="18" charset="0"/>
              </a:rPr>
              <a:t>2</a:t>
            </a:r>
            <a:r>
              <a:rPr lang="zh-CN" altLang="zh-CN" sz="2800" dirty="0" smtClean="0">
                <a:solidFill>
                  <a:srgbClr val="000000"/>
                </a:solidFill>
                <a:latin typeface="Times New Roman" panose="02020603050405020304" pitchFamily="18" charset="0"/>
                <a:cs typeface="Times New Roman" panose="02020603050405020304" pitchFamily="18" charset="0"/>
              </a:rPr>
              <a:t>到</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中，两个新类为</a:t>
            </a:r>
            <a:r>
              <a:rPr lang="en-US" altLang="zh-CN" sz="2800" i="1" dirty="0" smtClean="0">
                <a:solidFill>
                  <a:srgbClr val="000000"/>
                </a:solidFill>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，其类均值分别为</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zh-CN" altLang="zh-CN" sz="2800" dirty="0" smtClean="0">
                <a:solidFill>
                  <a:srgbClr val="000000"/>
                </a:solidFill>
                <a:latin typeface="Times New Roman" panose="02020603050405020304" pitchFamily="18" charset="0"/>
                <a:cs typeface="Times New Roman" panose="02020603050405020304" pitchFamily="18" charset="0"/>
              </a:rPr>
              <a:t>再次计算每个样品到类均值的距离，结果列于表</a:t>
            </a:r>
            <a:r>
              <a:rPr lang="en-US" altLang="zh-CN" sz="2800" dirty="0" smtClean="0">
                <a:solidFill>
                  <a:srgbClr val="000000"/>
                </a:solidFill>
                <a:latin typeface="Times New Roman" panose="02020603050405020304" pitchFamily="18" charset="0"/>
                <a:cs typeface="Times New Roman" panose="02020603050405020304" pitchFamily="18" charset="0"/>
              </a:rPr>
              <a:t>6.4.1</a:t>
            </a:r>
            <a:r>
              <a:rPr lang="zh-CN" altLang="zh-CN" sz="2800" dirty="0" smtClean="0">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最终得到的两个类为</a:t>
            </a:r>
            <a:r>
              <a:rPr lang="en-US" altLang="zh-CN" sz="2800" dirty="0" smtClean="0">
                <a:solidFill>
                  <a:srgbClr val="000000"/>
                </a:solidFill>
                <a:latin typeface="Times New Roman" panose="02020603050405020304" pitchFamily="18" charset="0"/>
                <a:cs typeface="Times New Roman" panose="02020603050405020304" pitchFamily="18" charset="0"/>
              </a:rPr>
              <a:t>{1,2}</a:t>
            </a:r>
            <a:r>
              <a:rPr lang="zh-CN" altLang="zh-CN" sz="2800" dirty="0" smtClean="0">
                <a:solidFill>
                  <a:srgbClr val="000000"/>
                </a:solidFill>
                <a:latin typeface="Times New Roman" panose="02020603050405020304" pitchFamily="18" charset="0"/>
                <a:cs typeface="Times New Roman" panose="02020603050405020304" pitchFamily="18" charset="0"/>
              </a:rPr>
              <a:t>和</a:t>
            </a:r>
            <a:r>
              <a:rPr lang="en-US" altLang="zh-CN" sz="2800" dirty="0" smtClean="0">
                <a:solidFill>
                  <a:srgbClr val="000000"/>
                </a:solidFill>
                <a:latin typeface="Times New Roman" panose="02020603050405020304" pitchFamily="18" charset="0"/>
                <a:cs typeface="Times New Roman" panose="02020603050405020304" pitchFamily="18" charset="0"/>
              </a:rPr>
              <a:t>{6,8,11}</a:t>
            </a:r>
            <a:r>
              <a:rPr lang="zh-CN" altLang="zh-CN" sz="2800" dirty="0" smtClean="0">
                <a:solidFill>
                  <a:srgbClr val="000000"/>
                </a:solidFill>
                <a:latin typeface="Times New Roman" panose="02020603050405020304" pitchFamily="18" charset="0"/>
                <a:cs typeface="Times New Roman" panose="02020603050405020304" pitchFamily="18" charset="0"/>
              </a:rPr>
              <a:t>。</a:t>
            </a:r>
          </a:p>
          <a:p>
            <a:pPr eaLnBrk="1" hangingPunct="1"/>
            <a:endParaRPr lang="zh-CN" altLang="zh-CN"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84996" name="Object 2"/>
          <p:cNvGraphicFramePr>
            <a:graphicFrameLocks noChangeAspect="1"/>
          </p:cNvGraphicFramePr>
          <p:nvPr/>
        </p:nvGraphicFramePr>
        <p:xfrm>
          <a:off x="3419475" y="765175"/>
          <a:ext cx="546100" cy="469900"/>
        </p:xfrm>
        <a:graphic>
          <a:graphicData uri="http://schemas.openxmlformats.org/presentationml/2006/ole">
            <mc:AlternateContent xmlns:mc="http://schemas.openxmlformats.org/markup-compatibility/2006">
              <mc:Choice xmlns:v="urn:schemas-microsoft-com:vml" Requires="v">
                <p:oleObj spid="_x0000_s86005" name="Equation" r:id="rId3" imgW="545863" imgH="469696" progId="Equation.DSMT4">
                  <p:embed/>
                </p:oleObj>
              </mc:Choice>
              <mc:Fallback>
                <p:oleObj name="Equation" r:id="rId3" imgW="545863" imgH="469696"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765175"/>
                        <a:ext cx="546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7" name="Object 3"/>
          <p:cNvGraphicFramePr>
            <a:graphicFrameLocks noChangeAspect="1"/>
          </p:cNvGraphicFramePr>
          <p:nvPr/>
        </p:nvGraphicFramePr>
        <p:xfrm>
          <a:off x="6516688" y="765175"/>
          <a:ext cx="1371600" cy="495300"/>
        </p:xfrm>
        <a:graphic>
          <a:graphicData uri="http://schemas.openxmlformats.org/presentationml/2006/ole">
            <mc:AlternateContent xmlns:mc="http://schemas.openxmlformats.org/markup-compatibility/2006">
              <mc:Choice xmlns:v="urn:schemas-microsoft-com:vml" Requires="v">
                <p:oleObj spid="_x0000_s86006" name="Equation" r:id="rId5" imgW="1371600" imgH="495300" progId="Equation.DSMT4">
                  <p:embed/>
                </p:oleObj>
              </mc:Choice>
              <mc:Fallback>
                <p:oleObj name="Equation" r:id="rId5" imgW="1371600" imgH="4953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688" y="765175"/>
                        <a:ext cx="1371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8" name="Object 4"/>
          <p:cNvGraphicFramePr>
            <a:graphicFrameLocks noChangeAspect="1"/>
          </p:cNvGraphicFramePr>
          <p:nvPr/>
        </p:nvGraphicFramePr>
        <p:xfrm>
          <a:off x="6588125" y="1268413"/>
          <a:ext cx="469900" cy="825500"/>
        </p:xfrm>
        <a:graphic>
          <a:graphicData uri="http://schemas.openxmlformats.org/presentationml/2006/ole">
            <mc:AlternateContent xmlns:mc="http://schemas.openxmlformats.org/markup-compatibility/2006">
              <mc:Choice xmlns:v="urn:schemas-microsoft-com:vml" Requires="v">
                <p:oleObj spid="_x0000_s86007" name="Equation" r:id="rId7" imgW="469900" imgH="825500" progId="Equation.DSMT4">
                  <p:embed/>
                </p:oleObj>
              </mc:Choice>
              <mc:Fallback>
                <p:oleObj name="Equation" r:id="rId7" imgW="469900" imgH="8255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8125" y="1268413"/>
                        <a:ext cx="4699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9" name="Object 5"/>
          <p:cNvGraphicFramePr>
            <a:graphicFrameLocks noChangeAspect="1"/>
          </p:cNvGraphicFramePr>
          <p:nvPr/>
        </p:nvGraphicFramePr>
        <p:xfrm>
          <a:off x="2411413" y="2095500"/>
          <a:ext cx="3657600" cy="1524000"/>
        </p:xfrm>
        <a:graphic>
          <a:graphicData uri="http://schemas.openxmlformats.org/presentationml/2006/ole">
            <mc:AlternateContent xmlns:mc="http://schemas.openxmlformats.org/markup-compatibility/2006">
              <mc:Choice xmlns:v="urn:schemas-microsoft-com:vml" Requires="v">
                <p:oleObj spid="_x0000_s86008" name="Equation" r:id="rId9" imgW="3657600" imgH="1524000" progId="Equation.DSMT4">
                  <p:embed/>
                </p:oleObj>
              </mc:Choice>
              <mc:Fallback>
                <p:oleObj name="Equation" r:id="rId9" imgW="3657600" imgH="15240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2095500"/>
                        <a:ext cx="36576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0" name="Object 6"/>
          <p:cNvGraphicFramePr>
            <a:graphicFrameLocks noChangeAspect="1"/>
          </p:cNvGraphicFramePr>
          <p:nvPr/>
        </p:nvGraphicFramePr>
        <p:xfrm>
          <a:off x="2700338" y="3716338"/>
          <a:ext cx="584200" cy="469900"/>
        </p:xfrm>
        <a:graphic>
          <a:graphicData uri="http://schemas.openxmlformats.org/presentationml/2006/ole">
            <mc:AlternateContent xmlns:mc="http://schemas.openxmlformats.org/markup-compatibility/2006">
              <mc:Choice xmlns:v="urn:schemas-microsoft-com:vml" Requires="v">
                <p:oleObj spid="_x0000_s86009" name="Equation" r:id="rId11" imgW="583947" imgH="469696" progId="Equation.DSMT4">
                  <p:embed/>
                </p:oleObj>
              </mc:Choice>
              <mc:Fallback>
                <p:oleObj name="Equation" r:id="rId11" imgW="583947" imgH="469696"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3716338"/>
                        <a:ext cx="584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1" name="Object 7"/>
          <p:cNvGraphicFramePr>
            <a:graphicFrameLocks noChangeAspect="1"/>
          </p:cNvGraphicFramePr>
          <p:nvPr/>
        </p:nvGraphicFramePr>
        <p:xfrm>
          <a:off x="684213" y="1412875"/>
          <a:ext cx="2400300" cy="495300"/>
        </p:xfrm>
        <a:graphic>
          <a:graphicData uri="http://schemas.openxmlformats.org/presentationml/2006/ole">
            <mc:AlternateContent xmlns:mc="http://schemas.openxmlformats.org/markup-compatibility/2006">
              <mc:Choice xmlns:v="urn:schemas-microsoft-com:vml" Requires="v">
                <p:oleObj spid="_x0000_s86010" name="Equation" r:id="rId13" imgW="2400300" imgH="495300" progId="Equation.DSMT4">
                  <p:embed/>
                </p:oleObj>
              </mc:Choice>
              <mc:Fallback>
                <p:oleObj name="Equation" r:id="rId13" imgW="2400300" imgH="4953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4213" y="1412875"/>
                        <a:ext cx="24003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2" name="Object 8"/>
          <p:cNvGraphicFramePr>
            <a:graphicFrameLocks noChangeAspect="1"/>
          </p:cNvGraphicFramePr>
          <p:nvPr/>
        </p:nvGraphicFramePr>
        <p:xfrm>
          <a:off x="5724525" y="3716338"/>
          <a:ext cx="1854200" cy="495300"/>
        </p:xfrm>
        <a:graphic>
          <a:graphicData uri="http://schemas.openxmlformats.org/presentationml/2006/ole">
            <mc:AlternateContent xmlns:mc="http://schemas.openxmlformats.org/markup-compatibility/2006">
              <mc:Choice xmlns:v="urn:schemas-microsoft-com:vml" Requires="v">
                <p:oleObj spid="_x0000_s86011" name="Equation" r:id="rId15" imgW="1854200" imgH="495300" progId="Equation.DSMT4">
                  <p:embed/>
                </p:oleObj>
              </mc:Choice>
              <mc:Fallback>
                <p:oleObj name="Equation" r:id="rId15" imgW="1854200" imgH="49530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24525" y="3716338"/>
                        <a:ext cx="18542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3" name="Object 9"/>
          <p:cNvGraphicFramePr>
            <a:graphicFrameLocks noChangeAspect="1"/>
          </p:cNvGraphicFramePr>
          <p:nvPr/>
        </p:nvGraphicFramePr>
        <p:xfrm>
          <a:off x="755650" y="4302125"/>
          <a:ext cx="2095500" cy="495300"/>
        </p:xfrm>
        <a:graphic>
          <a:graphicData uri="http://schemas.openxmlformats.org/presentationml/2006/ole">
            <mc:AlternateContent xmlns:mc="http://schemas.openxmlformats.org/markup-compatibility/2006">
              <mc:Choice xmlns:v="urn:schemas-microsoft-com:vml" Requires="v">
                <p:oleObj spid="_x0000_s86012" name="Equation" r:id="rId17" imgW="2094591" imgH="495085" progId="Equation.DSMT4">
                  <p:embed/>
                </p:oleObj>
              </mc:Choice>
              <mc:Fallback>
                <p:oleObj name="Equation" r:id="rId17" imgW="2094591" imgH="495085"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5650" y="4302125"/>
                        <a:ext cx="20955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4" name="Object 10"/>
          <p:cNvGraphicFramePr>
            <a:graphicFrameLocks noChangeAspect="1"/>
          </p:cNvGraphicFramePr>
          <p:nvPr/>
        </p:nvGraphicFramePr>
        <p:xfrm>
          <a:off x="5651500" y="4149725"/>
          <a:ext cx="1206500" cy="838200"/>
        </p:xfrm>
        <a:graphic>
          <a:graphicData uri="http://schemas.openxmlformats.org/presentationml/2006/ole">
            <mc:AlternateContent xmlns:mc="http://schemas.openxmlformats.org/markup-compatibility/2006">
              <mc:Choice xmlns:v="urn:schemas-microsoft-com:vml" Requires="v">
                <p:oleObj spid="_x0000_s86013" name="Equation" r:id="rId19" imgW="1206500" imgH="838200" progId="Equation.DSMT4">
                  <p:embed/>
                </p:oleObj>
              </mc:Choice>
              <mc:Fallback>
                <p:oleObj name="Equation" r:id="rId19" imgW="1206500" imgH="83820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51500" y="4149725"/>
                        <a:ext cx="12065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5" name="灯片编号占位符 1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B5795A1-EF6A-4692-A82B-DD1BE310250D}" type="slidenum">
              <a:rPr lang="en-US" altLang="zh-CN" sz="1400"/>
              <a:pPr>
                <a:spcBef>
                  <a:spcPct val="0"/>
                </a:spcBef>
                <a:buClrTx/>
                <a:buSzTx/>
                <a:buFontTx/>
                <a:buNone/>
              </a:pPr>
              <a:t>72</a:t>
            </a:fld>
            <a:endParaRPr lang="en-US" altLang="zh-CN" sz="140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301625" y="609600"/>
            <a:ext cx="8540750" cy="45719"/>
          </a:xfrm>
        </p:spPr>
        <p:txBody>
          <a:bodyPr/>
          <a:lstStyle/>
          <a:p>
            <a:endParaRPr lang="zh-CN" altLang="en-US" dirty="0" smtClean="0"/>
          </a:p>
        </p:txBody>
      </p:sp>
      <p:sp>
        <p:nvSpPr>
          <p:cNvPr id="86019" name="内容占位符 2"/>
          <p:cNvSpPr>
            <a:spLocks noGrp="1"/>
          </p:cNvSpPr>
          <p:nvPr>
            <p:ph idx="1"/>
          </p:nvPr>
        </p:nvSpPr>
        <p:spPr>
          <a:xfrm>
            <a:off x="301625" y="655320"/>
            <a:ext cx="8540750" cy="5443856"/>
          </a:xfrm>
        </p:spPr>
        <p:txBody>
          <a:bodyPr/>
          <a:lstStyle/>
          <a:p>
            <a:endParaRPr lang="zh-CN" altLang="en-US" dirty="0" smtClean="0"/>
          </a:p>
        </p:txBody>
      </p:sp>
      <p:sp>
        <p:nvSpPr>
          <p:cNvPr id="86021" name="矩形 4"/>
          <p:cNvSpPr>
            <a:spLocks noChangeArrowheads="1"/>
          </p:cNvSpPr>
          <p:nvPr/>
        </p:nvSpPr>
        <p:spPr bwMode="auto">
          <a:xfrm>
            <a:off x="395288" y="836712"/>
            <a:ext cx="69135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a:solidFill>
                  <a:srgbClr val="7030A0"/>
                </a:solidFill>
                <a:latin typeface="黑体" panose="02010600030101010101" pitchFamily="2" charset="-122"/>
                <a:ea typeface="黑体" panose="02010600030101010101" pitchFamily="2" charset="-122"/>
              </a:rPr>
              <a:t>6.4.1  		  </a:t>
            </a:r>
            <a:r>
              <a:rPr lang="zh-CN" altLang="zh-CN" sz="2000" dirty="0">
                <a:solidFill>
                  <a:srgbClr val="7030A0"/>
                </a:solidFill>
                <a:latin typeface="黑体" panose="02010600030101010101" pitchFamily="2" charset="-122"/>
                <a:ea typeface="黑体" panose="02010600030101010101" pitchFamily="2" charset="-122"/>
              </a:rPr>
              <a:t>各样品到类均值的距离</a:t>
            </a:r>
            <a:endParaRPr lang="zh-CN" altLang="en-US" sz="2000" dirty="0">
              <a:solidFill>
                <a:srgbClr val="7030A0"/>
              </a:solidFill>
              <a:latin typeface="黑体" panose="02010600030101010101" pitchFamily="2" charset="-122"/>
              <a:ea typeface="黑体" panose="02010600030101010101" pitchFamily="2" charset="-122"/>
            </a:endParaRPr>
          </a:p>
        </p:txBody>
      </p:sp>
      <p:sp>
        <p:nvSpPr>
          <p:cNvPr id="860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70B2E0-D285-4A90-B0E4-B2D773037531}" type="slidenum">
              <a:rPr lang="en-US" altLang="zh-CN" sz="1400"/>
              <a:pPr>
                <a:spcBef>
                  <a:spcPct val="0"/>
                </a:spcBef>
                <a:buClrTx/>
                <a:buSzTx/>
                <a:buFontTx/>
                <a:buNone/>
              </a:pPr>
              <a:t>73</a:t>
            </a:fld>
            <a:endParaRPr lang="en-US" altLang="zh-CN" sz="1400"/>
          </a:p>
        </p:txBody>
      </p:sp>
      <p:pic>
        <p:nvPicPr>
          <p:cNvPr id="2" name="图片 1"/>
          <p:cNvPicPr>
            <a:picLocks noChangeAspect="1"/>
          </p:cNvPicPr>
          <p:nvPr/>
        </p:nvPicPr>
        <p:blipFill>
          <a:blip r:embed="rId2"/>
          <a:stretch>
            <a:fillRect/>
          </a:stretch>
        </p:blipFill>
        <p:spPr>
          <a:xfrm>
            <a:off x="323404" y="1331439"/>
            <a:ext cx="8497192" cy="1737521"/>
          </a:xfrm>
          <a:prstGeom prst="rect">
            <a:avLst/>
          </a:prstGeom>
        </p:spPr>
      </p:pic>
    </p:spTree>
    <p:extLst>
      <p:ext uri="{BB962C8B-B14F-4D97-AF65-F5344CB8AC3E}">
        <p14:creationId xmlns:p14="http://schemas.microsoft.com/office/powerpoint/2010/main" val="83859855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rrowheads="1"/>
          </p:cNvSpPr>
          <p:nvPr>
            <p:ph type="title"/>
          </p:nvPr>
        </p:nvSpPr>
        <p:spPr>
          <a:xfrm>
            <a:off x="301625" y="609600"/>
            <a:ext cx="8540750" cy="45719"/>
          </a:xfrm>
        </p:spPr>
        <p:txBody>
          <a:bodyPr/>
          <a:lstStyle/>
          <a:p>
            <a:pPr eaLnBrk="1" hangingPunct="1"/>
            <a:endParaRPr lang="en-US" altLang="zh-CN" sz="4000" dirty="0" smtClean="0">
              <a:latin typeface="Times New Roman" panose="02020603050405020304" pitchFamily="18" charset="0"/>
              <a:cs typeface="Times New Roman" panose="02020603050405020304" pitchFamily="18" charset="0"/>
            </a:endParaRPr>
          </a:p>
        </p:txBody>
      </p:sp>
      <p:sp>
        <p:nvSpPr>
          <p:cNvPr id="87043" name="Rectangle 3"/>
          <p:cNvSpPr>
            <a:spLocks noGrp="1" noRot="1" noChangeArrowheads="1"/>
          </p:cNvSpPr>
          <p:nvPr>
            <p:ph type="body" idx="1"/>
          </p:nvPr>
        </p:nvSpPr>
        <p:spPr>
          <a:xfrm>
            <a:off x="323850" y="655319"/>
            <a:ext cx="8540750" cy="5653406"/>
          </a:xfrm>
        </p:spPr>
        <p:txBody>
          <a:bodyPr/>
          <a:lstStyle/>
          <a:p>
            <a:pPr eaLnBrk="1" hangingPunct="1"/>
            <a:r>
              <a:rPr lang="zh-CN" altLang="en-US" sz="2800" dirty="0">
                <a:solidFill>
                  <a:schemeClr val="accent6"/>
                </a:solidFill>
                <a:latin typeface="Times New Roman" panose="02020603050405020304" pitchFamily="18" charset="0"/>
                <a:cs typeface="Times New Roman" panose="02020603050405020304" pitchFamily="18" charset="0"/>
              </a:rPr>
              <a:t>例</a:t>
            </a:r>
            <a:r>
              <a:rPr lang="en-US" altLang="zh-CN" sz="2800" dirty="0" smtClean="0">
                <a:solidFill>
                  <a:schemeClr val="accent6"/>
                </a:solidFill>
                <a:latin typeface="Times New Roman" panose="02020603050405020304" pitchFamily="18" charset="0"/>
                <a:cs typeface="Times New Roman" panose="02020603050405020304" pitchFamily="18" charset="0"/>
              </a:rPr>
              <a:t>6.4.2   </a:t>
            </a:r>
            <a:r>
              <a:rPr lang="zh-CN" altLang="en-US" sz="2800" dirty="0" smtClean="0">
                <a:solidFill>
                  <a:srgbClr val="000000"/>
                </a:solidFill>
                <a:latin typeface="Times New Roman" panose="02020603050405020304" pitchFamily="18" charset="0"/>
                <a:cs typeface="Times New Roman" panose="02020603050405020304" pitchFamily="18" charset="0"/>
              </a:rPr>
              <a:t>对例</a:t>
            </a:r>
            <a:r>
              <a:rPr lang="en-US" altLang="zh-CN" sz="2800" dirty="0" smtClean="0">
                <a:solidFill>
                  <a:srgbClr val="000000"/>
                </a:solidFill>
                <a:latin typeface="Times New Roman" panose="02020603050405020304" pitchFamily="18" charset="0"/>
                <a:cs typeface="Times New Roman" panose="02020603050405020304" pitchFamily="18" charset="0"/>
              </a:rPr>
              <a:t>6.3.3</a:t>
            </a:r>
            <a:r>
              <a:rPr lang="zh-CN" altLang="en-US" sz="2800" dirty="0" smtClean="0">
                <a:solidFill>
                  <a:srgbClr val="000000"/>
                </a:solidFill>
                <a:latin typeface="Times New Roman" panose="02020603050405020304" pitchFamily="18" charset="0"/>
                <a:cs typeface="Times New Roman" panose="02020603050405020304" pitchFamily="18" charset="0"/>
              </a:rPr>
              <a:t>使用</a:t>
            </a:r>
            <a:r>
              <a:rPr lang="en-US" altLang="zh-CN" sz="2800" i="1" dirty="0" smtClean="0">
                <a:solidFill>
                  <a:srgbClr val="000000"/>
                </a:solidFill>
                <a:latin typeface="Times New Roman" panose="02020603050405020304" pitchFamily="18" charset="0"/>
                <a:cs typeface="Times New Roman" panose="02020603050405020304" pitchFamily="18" charset="0"/>
              </a:rPr>
              <a:t>k</a:t>
            </a:r>
            <a:r>
              <a:rPr lang="zh-CN" altLang="en-US" sz="2800" dirty="0" smtClean="0">
                <a:solidFill>
                  <a:srgbClr val="000000"/>
                </a:solidFill>
                <a:latin typeface="Times New Roman" panose="02020603050405020304" pitchFamily="18" charset="0"/>
                <a:cs typeface="Times New Roman" panose="02020603050405020304" pitchFamily="18" charset="0"/>
              </a:rPr>
              <a:t>均值法进行聚类，聚类前对各变量作标准化变换，聚类结果如下：</a:t>
            </a:r>
          </a:p>
          <a:p>
            <a:pPr eaLnBrk="1" hangingPunct="1">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第</a:t>
            </a:r>
            <a:r>
              <a:rPr lang="en-US" altLang="zh-CN" sz="2800" dirty="0" smtClean="0">
                <a:solidFill>
                  <a:srgbClr val="000000"/>
                </a:solidFill>
                <a:latin typeface="Times New Roman" panose="02020603050405020304" pitchFamily="18" charset="0"/>
                <a:cs typeface="Times New Roman" panose="02020603050405020304" pitchFamily="18" charset="0"/>
              </a:rPr>
              <a:t>Ⅰ</a:t>
            </a:r>
            <a:r>
              <a:rPr lang="zh-CN" altLang="en-US" sz="2800" dirty="0" smtClean="0">
                <a:solidFill>
                  <a:srgbClr val="000000"/>
                </a:solidFill>
                <a:latin typeface="Times New Roman" panose="02020603050405020304" pitchFamily="18" charset="0"/>
                <a:cs typeface="Times New Roman" panose="02020603050405020304" pitchFamily="18" charset="0"/>
              </a:rPr>
              <a:t>类：北京、上海和浙江。</a:t>
            </a:r>
          </a:p>
          <a:p>
            <a:pPr eaLnBrk="1" hangingPunct="1">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第</a:t>
            </a:r>
            <a:r>
              <a:rPr lang="en-US" altLang="zh-CN" sz="2800" dirty="0" smtClean="0">
                <a:solidFill>
                  <a:srgbClr val="000000"/>
                </a:solidFill>
                <a:latin typeface="Times New Roman" panose="02020603050405020304" pitchFamily="18" charset="0"/>
                <a:cs typeface="Times New Roman" panose="02020603050405020304" pitchFamily="18" charset="0"/>
              </a:rPr>
              <a:t>Ⅱ</a:t>
            </a:r>
            <a:r>
              <a:rPr lang="zh-CN" altLang="en-US" sz="2800" dirty="0" smtClean="0">
                <a:solidFill>
                  <a:srgbClr val="000000"/>
                </a:solidFill>
                <a:latin typeface="Times New Roman" panose="02020603050405020304" pitchFamily="18" charset="0"/>
                <a:cs typeface="Times New Roman" panose="02020603050405020304" pitchFamily="18" charset="0"/>
              </a:rPr>
              <a:t>类：广东。</a:t>
            </a:r>
          </a:p>
          <a:p>
            <a:pPr eaLnBrk="1" hangingPunct="1">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第</a:t>
            </a:r>
            <a:r>
              <a:rPr lang="en-US" altLang="zh-CN" sz="2800" dirty="0" smtClean="0">
                <a:solidFill>
                  <a:srgbClr val="000000"/>
                </a:solidFill>
                <a:latin typeface="Times New Roman" panose="02020603050405020304" pitchFamily="18" charset="0"/>
                <a:cs typeface="Times New Roman" panose="02020603050405020304" pitchFamily="18" charset="0"/>
              </a:rPr>
              <a:t>Ⅲ</a:t>
            </a:r>
            <a:r>
              <a:rPr lang="zh-CN" altLang="en-US" sz="2800" dirty="0" smtClean="0">
                <a:solidFill>
                  <a:srgbClr val="000000"/>
                </a:solidFill>
                <a:latin typeface="Times New Roman" panose="02020603050405020304" pitchFamily="18" charset="0"/>
                <a:cs typeface="Times New Roman" panose="02020603050405020304" pitchFamily="18" charset="0"/>
              </a:rPr>
              <a:t>类：天津、江苏、福建、山东、湖南、广西、         	        重庆、四川和云南。</a:t>
            </a:r>
          </a:p>
          <a:p>
            <a:pPr eaLnBrk="1" hangingPunct="1">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第</a:t>
            </a:r>
            <a:r>
              <a:rPr lang="en-US" altLang="zh-CN" sz="2800" dirty="0" smtClean="0">
                <a:solidFill>
                  <a:srgbClr val="000000"/>
                </a:solidFill>
                <a:latin typeface="Times New Roman" panose="02020603050405020304" pitchFamily="18" charset="0"/>
                <a:cs typeface="Times New Roman" panose="02020603050405020304" pitchFamily="18" charset="0"/>
              </a:rPr>
              <a:t>Ⅳ</a:t>
            </a:r>
            <a:r>
              <a:rPr lang="zh-CN" altLang="en-US" sz="2800" dirty="0" smtClean="0">
                <a:solidFill>
                  <a:srgbClr val="000000"/>
                </a:solidFill>
                <a:latin typeface="Times New Roman" panose="02020603050405020304" pitchFamily="18" charset="0"/>
                <a:cs typeface="Times New Roman" panose="02020603050405020304" pitchFamily="18" charset="0"/>
              </a:rPr>
              <a:t>类：河北、山西、内蒙古、辽宁、吉林、黑龙		        江、安徽、江西、河南、湖北、海南、贵	    	        州、陕西、甘肃、青海、宁夏和新疆。</a:t>
            </a:r>
          </a:p>
          <a:p>
            <a:pPr eaLnBrk="1" hangingPunct="1">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第</a:t>
            </a:r>
            <a:r>
              <a:rPr lang="en-US" altLang="zh-CN" sz="2800" dirty="0" smtClean="0">
                <a:solidFill>
                  <a:srgbClr val="000000"/>
                </a:solidFill>
                <a:latin typeface="Times New Roman" panose="02020603050405020304" pitchFamily="18" charset="0"/>
                <a:cs typeface="Times New Roman" panose="02020603050405020304" pitchFamily="18" charset="0"/>
              </a:rPr>
              <a:t>Ⅴ</a:t>
            </a:r>
            <a:r>
              <a:rPr lang="zh-CN" altLang="en-US" sz="2800" dirty="0" smtClean="0">
                <a:solidFill>
                  <a:srgbClr val="000000"/>
                </a:solidFill>
                <a:latin typeface="Times New Roman" panose="02020603050405020304" pitchFamily="18" charset="0"/>
                <a:cs typeface="Times New Roman" panose="02020603050405020304" pitchFamily="18" charset="0"/>
              </a:rPr>
              <a:t>类：西藏。</a:t>
            </a:r>
          </a:p>
        </p:txBody>
      </p:sp>
      <p:sp>
        <p:nvSpPr>
          <p:cNvPr id="870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94B34C2-FD51-45AD-A078-36B7E2990379}" type="slidenum">
              <a:rPr lang="en-US" altLang="zh-CN" sz="1400"/>
              <a:pPr>
                <a:spcBef>
                  <a:spcPct val="0"/>
                </a:spcBef>
                <a:buClrTx/>
                <a:buSzTx/>
                <a:buFontTx/>
                <a:buNone/>
              </a:pPr>
              <a:t>74</a:t>
            </a:fld>
            <a:endParaRPr lang="en-US" altLang="zh-CN" sz="140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75</a:t>
            </a:fld>
            <a:endParaRPr lang="en-US" altLang="zh-CN"/>
          </a:p>
        </p:txBody>
      </p:sp>
      <p:pic>
        <p:nvPicPr>
          <p:cNvPr id="6" name="图片 5"/>
          <p:cNvPicPr>
            <a:picLocks noChangeAspect="1"/>
          </p:cNvPicPr>
          <p:nvPr/>
        </p:nvPicPr>
        <p:blipFill>
          <a:blip r:embed="rId2"/>
          <a:stretch>
            <a:fillRect/>
          </a:stretch>
        </p:blipFill>
        <p:spPr>
          <a:xfrm>
            <a:off x="765993" y="339378"/>
            <a:ext cx="7622431" cy="6257974"/>
          </a:xfrm>
          <a:prstGeom prst="rect">
            <a:avLst/>
          </a:prstGeom>
        </p:spPr>
      </p:pic>
    </p:spTree>
    <p:extLst>
      <p:ext uri="{BB962C8B-B14F-4D97-AF65-F5344CB8AC3E}">
        <p14:creationId xmlns:p14="http://schemas.microsoft.com/office/powerpoint/2010/main" val="36528474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83096"/>
          </a:xfrm>
        </p:spPr>
        <p:txBody>
          <a:bodyPr/>
          <a:lstStyle/>
          <a:p>
            <a:endParaRPr lang="zh-CN" altLang="en-US" dirty="0"/>
          </a:p>
        </p:txBody>
      </p:sp>
      <p:sp>
        <p:nvSpPr>
          <p:cNvPr id="3" name="内容占位符 2"/>
          <p:cNvSpPr>
            <a:spLocks noGrp="1"/>
          </p:cNvSpPr>
          <p:nvPr>
            <p:ph idx="1"/>
          </p:nvPr>
        </p:nvSpPr>
        <p:spPr>
          <a:xfrm>
            <a:off x="301625" y="692696"/>
            <a:ext cx="8540750" cy="5406479"/>
          </a:xfrm>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由于</a:t>
            </a:r>
            <a:r>
              <a:rPr lang="en-US" altLang="zh-CN" sz="2800" i="1"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均值法对凝聚点的初始选择有一定敏感性，故再试一下其他初始的凝聚点也许是个不错的想法。如果不同初始凝聚点的选择产生明显不同的最终聚类结果，或者迭代的收敛是极缓慢的，那么可能表明没有自然的类可以形成。</a:t>
            </a:r>
          </a:p>
          <a:p>
            <a:r>
              <a:rPr lang="en-US" altLang="zh-CN" sz="2800" i="1"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均值法有时也可用来改进系统聚类的结果，例如，先用类平均法聚类，然后将其各类的重心作为</a:t>
            </a:r>
            <a:r>
              <a:rPr lang="en-US" altLang="zh-CN" sz="2800" i="1"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均值法的初始凝聚点重新聚类，这可使得系统聚类时错分的样品能有机会获得重新的分类。不过，</a:t>
            </a:r>
            <a:r>
              <a:rPr lang="en-US" altLang="zh-CN" sz="2800" i="1"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均值法能否有效地改善系统聚类，我们不能一概而论，还应视聚类的最终结果而定。</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76</a:t>
            </a:fld>
            <a:endParaRPr lang="en-US" altLang="zh-CN"/>
          </a:p>
        </p:txBody>
      </p:sp>
    </p:spTree>
    <p:extLst>
      <p:ext uri="{BB962C8B-B14F-4D97-AF65-F5344CB8AC3E}">
        <p14:creationId xmlns:p14="http://schemas.microsoft.com/office/powerpoint/2010/main" val="1450147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301625" y="476250"/>
            <a:ext cx="8540750" cy="1095375"/>
          </a:xfrm>
        </p:spPr>
        <p:txBody>
          <a:bodyPr/>
          <a:lstStyle/>
          <a:p>
            <a:r>
              <a:rPr lang="en-US" altLang="zh-CN" sz="4000" dirty="0" smtClean="0">
                <a:latin typeface="Times New Roman" panose="02020603050405020304" pitchFamily="18" charset="0"/>
                <a:cs typeface="Times New Roman" panose="02020603050405020304" pitchFamily="18" charset="0"/>
              </a:rPr>
              <a:t>1.</a:t>
            </a:r>
            <a:r>
              <a:rPr lang="zh-CN" altLang="zh-CN" sz="4000" dirty="0" smtClean="0">
                <a:latin typeface="Times New Roman" panose="02020603050405020304" pitchFamily="18" charset="0"/>
                <a:cs typeface="Times New Roman" panose="02020603050405020304" pitchFamily="18" charset="0"/>
              </a:rPr>
              <a:t>明考夫斯基距离</a:t>
            </a:r>
            <a:endParaRPr lang="zh-CN" altLang="en-US" sz="4000" dirty="0" smtClean="0"/>
          </a:p>
        </p:txBody>
      </p:sp>
      <p:sp>
        <p:nvSpPr>
          <p:cNvPr id="3" name="内容占位符 2"/>
          <p:cNvSpPr>
            <a:spLocks noGrp="1"/>
          </p:cNvSpPr>
          <p:nvPr>
            <p:ph idx="1"/>
          </p:nvPr>
        </p:nvSpPr>
        <p:spPr>
          <a:xfrm>
            <a:off x="301625" y="1700213"/>
            <a:ext cx="8540750" cy="4398962"/>
          </a:xfrm>
        </p:spPr>
        <p:txBody>
          <a:bodyPr/>
          <a:lstStyle/>
          <a:p>
            <a:pPr>
              <a:defRPr/>
            </a:pPr>
            <a:r>
              <a:rPr lang="zh-CN" altLang="zh-CN" sz="2400" dirty="0" smtClean="0">
                <a:solidFill>
                  <a:schemeClr val="accent6"/>
                </a:solidFill>
                <a:latin typeface="Times New Roman" pitchFamily="18" charset="0"/>
                <a:cs typeface="Times New Roman" pitchFamily="18" charset="0"/>
              </a:rPr>
              <a:t>明考夫斯基距离</a:t>
            </a:r>
            <a:r>
              <a:rPr lang="zh-CN" altLang="zh-CN" sz="2400" dirty="0" smtClean="0">
                <a:solidFill>
                  <a:srgbClr val="000000"/>
                </a:solidFill>
                <a:latin typeface="Times New Roman" pitchFamily="18" charset="0"/>
                <a:cs typeface="Times New Roman" pitchFamily="18" charset="0"/>
              </a:rPr>
              <a:t>（简称</a:t>
            </a:r>
            <a:r>
              <a:rPr lang="zh-CN" altLang="zh-CN" sz="2400" dirty="0" smtClean="0">
                <a:solidFill>
                  <a:schemeClr val="accent6"/>
                </a:solidFill>
                <a:latin typeface="Times New Roman" pitchFamily="18" charset="0"/>
                <a:cs typeface="Times New Roman" pitchFamily="18" charset="0"/>
              </a:rPr>
              <a:t>明氏距离</a:t>
            </a:r>
            <a:r>
              <a:rPr lang="zh-CN" altLang="zh-CN"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a:t>
            </a:r>
            <a:endParaRPr lang="zh-CN"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这里</a:t>
            </a:r>
            <a:r>
              <a:rPr lang="en-US" altLang="zh-CN" sz="2400" i="1" dirty="0" smtClean="0">
                <a:solidFill>
                  <a:srgbClr val="000000"/>
                </a:solidFill>
                <a:latin typeface="Times New Roman" pitchFamily="18" charset="0"/>
                <a:cs typeface="Times New Roman" pitchFamily="18" charset="0"/>
              </a:rPr>
              <a:t>q</a:t>
            </a:r>
            <a:r>
              <a:rPr lang="en-US" altLang="zh-CN" sz="2400" dirty="0">
                <a:solidFill>
                  <a:srgbClr val="000000"/>
                </a:solidFill>
                <a:latin typeface="Times New Roman" pitchFamily="18" charset="0"/>
                <a:cs typeface="Times New Roman" pitchFamily="18" charset="0"/>
              </a:rPr>
              <a:t>≥1</a:t>
            </a:r>
            <a:r>
              <a:rPr lang="zh-CN" altLang="en-US" sz="2400" smtClean="0">
                <a:solidFill>
                  <a:srgbClr val="000000"/>
                </a:solidFill>
                <a:latin typeface="Times New Roman" pitchFamily="18" charset="0"/>
                <a:cs typeface="Times New Roman" pitchFamily="18" charset="0"/>
              </a:rPr>
              <a:t>。</a:t>
            </a:r>
            <a:endParaRPr lang="zh-CN" altLang="zh-CN" sz="2400" dirty="0" smtClean="0">
              <a:solidFill>
                <a:srgbClr val="000000"/>
              </a:solidFill>
              <a:latin typeface="Times New Roman" pitchFamily="18" charset="0"/>
              <a:cs typeface="Times New Roman" pitchFamily="18" charset="0"/>
            </a:endParaRPr>
          </a:p>
          <a:p>
            <a:pPr>
              <a:defRPr/>
            </a:pPr>
            <a:r>
              <a:rPr lang="zh-CN" altLang="zh-CN" sz="2400" dirty="0" smtClean="0">
                <a:solidFill>
                  <a:srgbClr val="000000"/>
                </a:solidFill>
                <a:latin typeface="Times New Roman" pitchFamily="18" charset="0"/>
                <a:cs typeface="Times New Roman" pitchFamily="18" charset="0"/>
              </a:rPr>
              <a:t>明氏距离</a:t>
            </a:r>
            <a:r>
              <a:rPr lang="zh-CN" altLang="en-US" sz="2400" dirty="0" smtClean="0">
                <a:solidFill>
                  <a:srgbClr val="000000"/>
                </a:solidFill>
                <a:latin typeface="Times New Roman" pitchFamily="18" charset="0"/>
                <a:cs typeface="Times New Roman" pitchFamily="18" charset="0"/>
              </a:rPr>
              <a:t>的以下两种</a:t>
            </a:r>
            <a:r>
              <a:rPr lang="zh-CN" altLang="zh-CN" sz="2400" dirty="0" smtClean="0">
                <a:solidFill>
                  <a:schemeClr val="accent6"/>
                </a:solidFill>
                <a:latin typeface="Times New Roman" pitchFamily="18" charset="0"/>
                <a:cs typeface="Times New Roman" pitchFamily="18" charset="0"/>
              </a:rPr>
              <a:t>特殊形式</a:t>
            </a:r>
            <a:r>
              <a:rPr lang="zh-CN" altLang="zh-CN" sz="2400" dirty="0" smtClean="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a:lnSpc>
                <a:spcPct val="150000"/>
              </a:lnSpc>
              <a:buFont typeface="Wingdings" panose="05000000000000000000" pitchFamily="2" charset="2"/>
              <a:buChar char="Ø"/>
              <a:defRPr/>
            </a:pPr>
            <a:r>
              <a:rPr lang="en-US" altLang="zh-CN" sz="2400" dirty="0" smtClean="0">
                <a:solidFill>
                  <a:srgbClr val="000000"/>
                </a:solidFill>
                <a:latin typeface="Times New Roman" pitchFamily="18" charset="0"/>
                <a:cs typeface="Times New Roman" pitchFamily="18" charset="0"/>
              </a:rPr>
              <a:t>(</a:t>
            </a:r>
            <a:r>
              <a:rPr lang="en-US" altLang="zh-CN" sz="2400" dirty="0" err="1" smtClean="0">
                <a:solidFill>
                  <a:srgbClr val="000000"/>
                </a:solidFill>
                <a:latin typeface="Times New Roman" pitchFamily="18" charset="0"/>
                <a:cs typeface="Times New Roman" pitchFamily="18" charset="0"/>
              </a:rPr>
              <a:t>i</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当</a:t>
            </a:r>
            <a:r>
              <a:rPr lang="en-US" altLang="zh-CN" sz="2400" i="1" dirty="0" smtClean="0">
                <a:solidFill>
                  <a:srgbClr val="000000"/>
                </a:solidFill>
                <a:latin typeface="Times New Roman" pitchFamily="18" charset="0"/>
                <a:cs typeface="Times New Roman" pitchFamily="18" charset="0"/>
              </a:rPr>
              <a:t>q</a:t>
            </a:r>
            <a:r>
              <a:rPr lang="en-US" altLang="zh-CN" sz="24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时，</a:t>
            </a: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，称为</a:t>
            </a:r>
            <a:r>
              <a:rPr lang="zh-CN" altLang="zh-CN" sz="2400" dirty="0" smtClean="0">
                <a:solidFill>
                  <a:schemeClr val="accent6"/>
                </a:solidFill>
                <a:latin typeface="Times New Roman" pitchFamily="18" charset="0"/>
                <a:cs typeface="Times New Roman" pitchFamily="18" charset="0"/>
              </a:rPr>
              <a:t>绝对值距离</a:t>
            </a:r>
            <a:r>
              <a:rPr lang="zh-CN" altLang="zh-CN" sz="2400" dirty="0" smtClean="0">
                <a:solidFill>
                  <a:srgbClr val="000000"/>
                </a:solidFill>
                <a:latin typeface="Times New Roman" pitchFamily="18" charset="0"/>
                <a:cs typeface="Times New Roman" pitchFamily="18" charset="0"/>
              </a:rPr>
              <a:t>，常被形象地称作</a:t>
            </a:r>
            <a:r>
              <a:rPr lang="en-US" altLang="zh-CN" sz="2400" dirty="0" smtClean="0">
                <a:solidFill>
                  <a:srgbClr val="000000"/>
                </a:solidFill>
                <a:latin typeface="+mn-ea"/>
                <a:cs typeface="Times New Roman" pitchFamily="18" charset="0"/>
              </a:rPr>
              <a:t>“</a:t>
            </a:r>
            <a:r>
              <a:rPr lang="zh-CN" altLang="zh-CN" sz="2400" dirty="0" smtClean="0">
                <a:solidFill>
                  <a:srgbClr val="000000"/>
                </a:solidFill>
                <a:latin typeface="+mn-ea"/>
                <a:cs typeface="Times New Roman" pitchFamily="18" charset="0"/>
              </a:rPr>
              <a:t>城市街区</a:t>
            </a:r>
            <a:r>
              <a:rPr lang="en-US" altLang="zh-CN" sz="2400" dirty="0" smtClean="0">
                <a:solidFill>
                  <a:srgbClr val="000000"/>
                </a:solidFill>
                <a:latin typeface="+mn-ea"/>
                <a:cs typeface="Times New Roman" pitchFamily="18" charset="0"/>
              </a:rPr>
              <a:t>”</a:t>
            </a:r>
            <a:r>
              <a:rPr lang="zh-CN" altLang="zh-CN" sz="2400" dirty="0" smtClean="0">
                <a:solidFill>
                  <a:srgbClr val="000000"/>
                </a:solidFill>
                <a:latin typeface="Times New Roman" pitchFamily="18" charset="0"/>
                <a:cs typeface="Times New Roman" pitchFamily="18" charset="0"/>
              </a:rPr>
              <a:t>距离；</a:t>
            </a:r>
            <a:endParaRPr lang="en-US" altLang="zh-CN" sz="2400" dirty="0" smtClean="0">
              <a:solidFill>
                <a:srgbClr val="000000"/>
              </a:solidFill>
              <a:latin typeface="Times New Roman" pitchFamily="18" charset="0"/>
              <a:cs typeface="Times New Roman" pitchFamily="18" charset="0"/>
            </a:endParaRPr>
          </a:p>
          <a:p>
            <a:pPr>
              <a:lnSpc>
                <a:spcPct val="150000"/>
              </a:lnSpc>
              <a:buFont typeface="Wingdings" panose="05000000000000000000" pitchFamily="2" charset="2"/>
              <a:buChar char="Ø"/>
              <a:defRPr/>
            </a:pPr>
            <a:r>
              <a:rPr lang="en-US" altLang="zh-CN" sz="2400" dirty="0" smtClean="0">
                <a:solidFill>
                  <a:srgbClr val="000000"/>
                </a:solidFill>
                <a:latin typeface="Times New Roman" pitchFamily="18" charset="0"/>
                <a:cs typeface="Times New Roman" pitchFamily="18" charset="0"/>
              </a:rPr>
              <a:t>(ii)</a:t>
            </a:r>
            <a:r>
              <a:rPr lang="zh-CN" altLang="zh-CN" sz="2400" dirty="0" smtClean="0">
                <a:solidFill>
                  <a:srgbClr val="000000"/>
                </a:solidFill>
                <a:latin typeface="Times New Roman" pitchFamily="18" charset="0"/>
                <a:cs typeface="Times New Roman" pitchFamily="18" charset="0"/>
              </a:rPr>
              <a:t>当</a:t>
            </a:r>
            <a:r>
              <a:rPr lang="en-US" altLang="zh-CN" sz="2400" i="1" dirty="0" smtClean="0">
                <a:solidFill>
                  <a:srgbClr val="000000"/>
                </a:solidFill>
                <a:latin typeface="Times New Roman" pitchFamily="18" charset="0"/>
                <a:cs typeface="Times New Roman" pitchFamily="18" charset="0"/>
              </a:rPr>
              <a:t>q</a:t>
            </a:r>
            <a:r>
              <a:rPr lang="en-US" altLang="zh-CN" sz="24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时，</a:t>
            </a: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，这是欧氏距离，它是聚类分析中最常用的一个距离；</a:t>
            </a:r>
          </a:p>
        </p:txBody>
      </p:sp>
      <p:graphicFrame>
        <p:nvGraphicFramePr>
          <p:cNvPr id="12292" name="Object 2"/>
          <p:cNvGraphicFramePr>
            <a:graphicFrameLocks noChangeAspect="1"/>
          </p:cNvGraphicFramePr>
          <p:nvPr>
            <p:extLst>
              <p:ext uri="{D42A27DB-BD31-4B8C-83A1-F6EECF244321}">
                <p14:modId xmlns:p14="http://schemas.microsoft.com/office/powerpoint/2010/main" val="3081227539"/>
              </p:ext>
            </p:extLst>
          </p:nvPr>
        </p:nvGraphicFramePr>
        <p:xfrm>
          <a:off x="3052763" y="2141860"/>
          <a:ext cx="3136900" cy="927100"/>
        </p:xfrm>
        <a:graphic>
          <a:graphicData uri="http://schemas.openxmlformats.org/presentationml/2006/ole">
            <mc:AlternateContent xmlns:mc="http://schemas.openxmlformats.org/markup-compatibility/2006">
              <mc:Choice xmlns:v="urn:schemas-microsoft-com:vml" Requires="v">
                <p:oleObj spid="_x0000_s12699" name="Equation" r:id="rId3" imgW="3136900" imgH="927100" progId="Equation.DSMT4">
                  <p:embed/>
                </p:oleObj>
              </mc:Choice>
              <mc:Fallback>
                <p:oleObj name="Equation" r:id="rId3" imgW="3136900" imgH="9271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2763" y="2141860"/>
                        <a:ext cx="31369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3"/>
          <p:cNvGraphicFramePr>
            <a:graphicFrameLocks noChangeAspect="1"/>
          </p:cNvGraphicFramePr>
          <p:nvPr>
            <p:extLst>
              <p:ext uri="{D42A27DB-BD31-4B8C-83A1-F6EECF244321}">
                <p14:modId xmlns:p14="http://schemas.microsoft.com/office/powerpoint/2010/main" val="1574030497"/>
              </p:ext>
            </p:extLst>
          </p:nvPr>
        </p:nvGraphicFramePr>
        <p:xfrm>
          <a:off x="2727325" y="3840336"/>
          <a:ext cx="2501900" cy="812800"/>
        </p:xfrm>
        <a:graphic>
          <a:graphicData uri="http://schemas.openxmlformats.org/presentationml/2006/ole">
            <mc:AlternateContent xmlns:mc="http://schemas.openxmlformats.org/markup-compatibility/2006">
              <mc:Choice xmlns:v="urn:schemas-microsoft-com:vml" Requires="v">
                <p:oleObj spid="_x0000_s12700" name="Equation" r:id="rId5" imgW="2501900" imgH="812800" progId="Equation.DSMT4">
                  <p:embed/>
                </p:oleObj>
              </mc:Choice>
              <mc:Fallback>
                <p:oleObj name="Equation" r:id="rId5" imgW="2501900" imgH="812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7325" y="3840336"/>
                        <a:ext cx="25019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4"/>
          <p:cNvGraphicFramePr>
            <a:graphicFrameLocks noChangeAspect="1"/>
          </p:cNvGraphicFramePr>
          <p:nvPr>
            <p:extLst>
              <p:ext uri="{D42A27DB-BD31-4B8C-83A1-F6EECF244321}">
                <p14:modId xmlns:p14="http://schemas.microsoft.com/office/powerpoint/2010/main" val="2558344115"/>
              </p:ext>
            </p:extLst>
          </p:nvPr>
        </p:nvGraphicFramePr>
        <p:xfrm>
          <a:off x="2752725" y="4869160"/>
          <a:ext cx="5600700" cy="927100"/>
        </p:xfrm>
        <a:graphic>
          <a:graphicData uri="http://schemas.openxmlformats.org/presentationml/2006/ole">
            <mc:AlternateContent xmlns:mc="http://schemas.openxmlformats.org/markup-compatibility/2006">
              <mc:Choice xmlns:v="urn:schemas-microsoft-com:vml" Requires="v">
                <p:oleObj spid="_x0000_s12701" name="Equation" r:id="rId7" imgW="5600520" imgH="927000" progId="Equation.DSMT4">
                  <p:embed/>
                </p:oleObj>
              </mc:Choice>
              <mc:Fallback>
                <p:oleObj name="Equation" r:id="rId7" imgW="5600520" imgH="927000" progId="Equation.DSMT4">
                  <p:embed/>
                  <p:pic>
                    <p:nvPicPr>
                      <p:cNvPr id="0" name="Object 4"/>
                      <p:cNvPicPr>
                        <a:picLocks noChangeAspect="1" noChangeArrowheads="1"/>
                      </p:cNvPicPr>
                      <p:nvPr/>
                    </p:nvPicPr>
                    <p:blipFill>
                      <a:blip r:embed="rId8"/>
                      <a:srcRect/>
                      <a:stretch>
                        <a:fillRect/>
                      </a:stretch>
                    </p:blipFill>
                    <p:spPr bwMode="auto">
                      <a:xfrm>
                        <a:off x="2752725" y="4869160"/>
                        <a:ext cx="56007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BC536BB-7C81-4DD0-BE7C-0400FB34ACBC}" type="slidenum">
              <a:rPr lang="en-US" altLang="zh-CN" sz="1400"/>
              <a:pPr>
                <a:spcBef>
                  <a:spcPct val="0"/>
                </a:spcBef>
                <a:buClrTx/>
                <a:buSzTx/>
                <a:buFontTx/>
                <a:buNone/>
              </a:pPr>
              <a:t>8</a:t>
            </a:fld>
            <a:endParaRPr lang="en-US" altLang="zh-CN" sz="1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pPr eaLnBrk="1" hangingPunct="1"/>
            <a:r>
              <a:rPr lang="zh-CN" altLang="en-US" sz="4000" smtClean="0"/>
              <a:t>绝对值距离图示</a:t>
            </a:r>
          </a:p>
        </p:txBody>
      </p:sp>
      <p:sp>
        <p:nvSpPr>
          <p:cNvPr id="13315" name="Rectangle 3"/>
          <p:cNvSpPr>
            <a:spLocks noGrp="1" noRot="1" noChangeArrowheads="1"/>
          </p:cNvSpPr>
          <p:nvPr>
            <p:ph type="body" idx="1"/>
          </p:nvPr>
        </p:nvSpPr>
        <p:spPr/>
        <p:txBody>
          <a:bodyPr/>
          <a:lstStyle/>
          <a:p>
            <a:pPr eaLnBrk="1" hangingPunct="1"/>
            <a:endParaRPr lang="zh-CN" altLang="zh-CN" sz="2800" smtClean="0"/>
          </a:p>
        </p:txBody>
      </p:sp>
      <p:pic>
        <p:nvPicPr>
          <p:cNvPr id="13316" name="Picture 6" descr="绝对值距离二维"/>
          <p:cNvPicPr>
            <a:picLocks noChangeAspect="1" noChangeArrowheads="1"/>
          </p:cNvPicPr>
          <p:nvPr/>
        </p:nvPicPr>
        <p:blipFill>
          <a:blip r:embed="rId2">
            <a:extLst>
              <a:ext uri="{28A0092B-C50C-407E-A947-70E740481C1C}">
                <a14:useLocalDpi xmlns:a14="http://schemas.microsoft.com/office/drawing/2010/main" val="0"/>
              </a:ext>
            </a:extLst>
          </a:blip>
          <a:srcRect l="14551" t="32292" r="17513" b="10634"/>
          <a:stretch>
            <a:fillRect/>
          </a:stretch>
        </p:blipFill>
        <p:spPr bwMode="auto">
          <a:xfrm>
            <a:off x="468313" y="2924175"/>
            <a:ext cx="3527425"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7" descr="绝对值距离三维"/>
          <p:cNvPicPr>
            <a:picLocks noChangeAspect="1" noChangeArrowheads="1"/>
          </p:cNvPicPr>
          <p:nvPr/>
        </p:nvPicPr>
        <p:blipFill>
          <a:blip r:embed="rId3">
            <a:extLst>
              <a:ext uri="{28A0092B-C50C-407E-A947-70E740481C1C}">
                <a14:useLocalDpi xmlns:a14="http://schemas.microsoft.com/office/drawing/2010/main" val="0"/>
              </a:ext>
            </a:extLst>
          </a:blip>
          <a:srcRect l="7356" t="20486" r="18977" b="16493"/>
          <a:stretch>
            <a:fillRect/>
          </a:stretch>
        </p:blipFill>
        <p:spPr bwMode="auto">
          <a:xfrm>
            <a:off x="4716463" y="2708275"/>
            <a:ext cx="3952875"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4D5B1BB-E01D-4F96-8D9D-94266700AA74}" type="slidenum">
              <a:rPr lang="en-US" altLang="zh-CN" sz="1400"/>
              <a:pPr>
                <a:spcBef>
                  <a:spcPct val="0"/>
                </a:spcBef>
                <a:buClrTx/>
                <a:buSzTx/>
                <a:buFontTx/>
                <a:buNone/>
              </a:pPr>
              <a:t>9</a:t>
            </a:fld>
            <a:endParaRPr lang="en-US" altLang="zh-CN" sz="1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5896</TotalTime>
  <Words>3640</Words>
  <Application>Microsoft Office PowerPoint</Application>
  <PresentationFormat>全屏显示(4:3)</PresentationFormat>
  <Paragraphs>491</Paragraphs>
  <Slides>76</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76</vt:i4>
      </vt:variant>
    </vt:vector>
  </HeadingPairs>
  <TitlesOfParts>
    <vt:vector size="86" baseType="lpstr">
      <vt:lpstr>黑体</vt:lpstr>
      <vt:lpstr>楷体_GB2312</vt:lpstr>
      <vt:lpstr>宋体</vt:lpstr>
      <vt:lpstr>Arial</vt:lpstr>
      <vt:lpstr>Calibri</vt:lpstr>
      <vt:lpstr>Courier New</vt:lpstr>
      <vt:lpstr>Times New Roman</vt:lpstr>
      <vt:lpstr>Wingdings</vt:lpstr>
      <vt:lpstr>诗情画意</vt:lpstr>
      <vt:lpstr>Equation</vt:lpstr>
      <vt:lpstr>第六章  聚类分析</vt:lpstr>
      <vt:lpstr>§6.1  引言</vt:lpstr>
      <vt:lpstr>相似性的不同定义</vt:lpstr>
      <vt:lpstr>§6.2  距离和相似系数</vt:lpstr>
      <vt:lpstr>PowerPoint 演示文稿</vt:lpstr>
      <vt:lpstr>一、距离</vt:lpstr>
      <vt:lpstr>常用的距离</vt:lpstr>
      <vt:lpstr>1.明考夫斯基距离</vt:lpstr>
      <vt:lpstr>绝对值距离图示</vt:lpstr>
      <vt:lpstr>对各变量的数据作标准化处理</vt:lpstr>
      <vt:lpstr>3.马氏距离</vt:lpstr>
      <vt:lpstr>名义尺度变量的一种距离定义</vt:lpstr>
      <vt:lpstr>PowerPoint 演示文稿</vt:lpstr>
      <vt:lpstr>二、相似系数</vt:lpstr>
      <vt:lpstr>变量间相似系数一般应满足的条件</vt:lpstr>
      <vt:lpstr>两个向量的夹角余弦</vt:lpstr>
      <vt:lpstr>1.夹角余弦</vt:lpstr>
      <vt:lpstr>2.相关系数</vt:lpstr>
      <vt:lpstr>PowerPoint 演示文稿</vt:lpstr>
      <vt:lpstr>§6.3  系统聚类法</vt:lpstr>
      <vt:lpstr>一开始每个样品各自作为一类</vt:lpstr>
      <vt:lpstr>PowerPoint 演示文稿</vt:lpstr>
      <vt:lpstr>§6.3  系统聚类法</vt:lpstr>
      <vt:lpstr>一、最短距离法</vt:lpstr>
      <vt:lpstr>最短距离法的聚类步骤</vt:lpstr>
      <vt:lpstr>递推公式的图示理解</vt:lpstr>
      <vt:lpstr>最短距离法的聚类步骤（续）</vt:lpstr>
      <vt:lpstr>PowerPoint 演示文稿</vt:lpstr>
      <vt:lpstr>一个最短距离法产生链接的例子 （例6.3.4）</vt:lpstr>
      <vt:lpstr>PowerPoint 演示文稿</vt:lpstr>
      <vt:lpstr>PowerPoint 演示文稿</vt:lpstr>
      <vt:lpstr>PowerPoint 演示文稿</vt:lpstr>
      <vt:lpstr>二、最长距离法</vt:lpstr>
      <vt:lpstr>PowerPoint 演示文稿</vt:lpstr>
      <vt:lpstr>PowerPoint 演示文稿</vt:lpstr>
      <vt:lpstr>异常值的影响</vt:lpstr>
      <vt:lpstr>三、类平均法</vt:lpstr>
      <vt:lpstr>PowerPoint 演示文稿</vt:lpstr>
      <vt:lpstr>PowerPoint 演示文稿</vt:lpstr>
      <vt:lpstr>四、重心法</vt:lpstr>
      <vt:lpstr>PowerPoint 演示文稿</vt:lpstr>
      <vt:lpstr>六、离差平方和法(Ward方法)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九、使用图形作聚类及对聚类效果的评估</vt:lpstr>
      <vt:lpstr>1.使用图形作直观的聚类</vt:lpstr>
      <vt:lpstr>寻找“自然的”类</vt:lpstr>
      <vt:lpstr>2.使用图形对聚类效果的评估</vt:lpstr>
      <vt:lpstr>PowerPoint 演示文稿</vt:lpstr>
      <vt:lpstr>PowerPoint 演示文稿</vt:lpstr>
      <vt:lpstr>PowerPoint 演示文稿</vt:lpstr>
      <vt:lpstr>十、对变量的聚类</vt:lpstr>
      <vt:lpstr>PowerPoint 演示文稿</vt:lpstr>
      <vt:lpstr>PowerPoint 演示文稿</vt:lpstr>
      <vt:lpstr>PowerPoint 演示文稿</vt:lpstr>
      <vt:lpstr>十一、类的个数</vt:lpstr>
      <vt:lpstr>1.给定一个阈值T</vt:lpstr>
      <vt:lpstr>2.观测样品的散点图</vt:lpstr>
      <vt:lpstr>§6.4  动态聚类法</vt:lpstr>
      <vt:lpstr>PowerPoint 演示文稿</vt:lpstr>
      <vt:lpstr>k均值法的基本步骤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聚类分析</dc:title>
  <dc:creator>王学民</dc:creator>
  <cp:lastModifiedBy>wxuemin</cp:lastModifiedBy>
  <cp:revision>356</cp:revision>
  <cp:lastPrinted>2014-03-23T10:51:58Z</cp:lastPrinted>
  <dcterms:created xsi:type="dcterms:W3CDTF">2009-07-08T10:45:18Z</dcterms:created>
  <dcterms:modified xsi:type="dcterms:W3CDTF">2018-08-29T08:48:59Z</dcterms:modified>
</cp:coreProperties>
</file>