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40"/>
  </p:notesMasterIdLst>
  <p:handoutMasterIdLst>
    <p:handoutMasterId r:id="rId41"/>
  </p:handoutMasterIdLst>
  <p:sldIdLst>
    <p:sldId id="257" r:id="rId2"/>
    <p:sldId id="258" r:id="rId3"/>
    <p:sldId id="372" r:id="rId4"/>
    <p:sldId id="259" r:id="rId5"/>
    <p:sldId id="429" r:id="rId6"/>
    <p:sldId id="442" r:id="rId7"/>
    <p:sldId id="312" r:id="rId8"/>
    <p:sldId id="444" r:id="rId9"/>
    <p:sldId id="440" r:id="rId10"/>
    <p:sldId id="264" r:id="rId11"/>
    <p:sldId id="265" r:id="rId12"/>
    <p:sldId id="446" r:id="rId13"/>
    <p:sldId id="431" r:id="rId14"/>
    <p:sldId id="274" r:id="rId15"/>
    <p:sldId id="275" r:id="rId16"/>
    <p:sldId id="432" r:id="rId17"/>
    <p:sldId id="445" r:id="rId18"/>
    <p:sldId id="434" r:id="rId19"/>
    <p:sldId id="443" r:id="rId20"/>
    <p:sldId id="281" r:id="rId21"/>
    <p:sldId id="282" r:id="rId22"/>
    <p:sldId id="441" r:id="rId23"/>
    <p:sldId id="435" r:id="rId24"/>
    <p:sldId id="436" r:id="rId25"/>
    <p:sldId id="437" r:id="rId26"/>
    <p:sldId id="438" r:id="rId27"/>
    <p:sldId id="398" r:id="rId28"/>
    <p:sldId id="421" r:id="rId29"/>
    <p:sldId id="422" r:id="rId30"/>
    <p:sldId id="423" r:id="rId31"/>
    <p:sldId id="424" r:id="rId32"/>
    <p:sldId id="425" r:id="rId33"/>
    <p:sldId id="426" r:id="rId34"/>
    <p:sldId id="428" r:id="rId35"/>
    <p:sldId id="427" r:id="rId36"/>
    <p:sldId id="409" r:id="rId37"/>
    <p:sldId id="411" r:id="rId38"/>
    <p:sldId id="413" r:id="rId39"/>
  </p:sldIdLst>
  <p:sldSz cx="9144000" cy="6858000" type="screen4x3"/>
  <p:notesSz cx="9942513" cy="676116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1" autoAdjust="0"/>
    <p:restoredTop sz="94660"/>
  </p:normalViewPr>
  <p:slideViewPr>
    <p:cSldViewPr>
      <p:cViewPr varScale="1">
        <p:scale>
          <a:sx n="79" d="100"/>
          <a:sy n="79" d="100"/>
        </p:scale>
        <p:origin x="142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4308475" cy="339725"/>
          </a:xfrm>
          <a:prstGeom prst="rect">
            <a:avLst/>
          </a:prstGeom>
        </p:spPr>
        <p:txBody>
          <a:bodyPr vert="horz" lIns="91430" tIns="45715" rIns="91430" bIns="45715"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5632451" y="1"/>
            <a:ext cx="4308475" cy="339725"/>
          </a:xfrm>
          <a:prstGeom prst="rect">
            <a:avLst/>
          </a:prstGeom>
        </p:spPr>
        <p:txBody>
          <a:bodyPr vert="horz" lIns="91430" tIns="45715" rIns="91430" bIns="45715" rtlCol="0"/>
          <a:lstStyle>
            <a:lvl1pPr algn="r" eaLnBrk="1" hangingPunct="1">
              <a:defRPr sz="1200"/>
            </a:lvl1pPr>
          </a:lstStyle>
          <a:p>
            <a:pPr>
              <a:defRPr/>
            </a:pPr>
            <a:fld id="{965F2DE9-BA01-484A-B389-D2A5AE986FDD}" type="datetimeFigureOut">
              <a:rPr lang="zh-CN" altLang="en-US"/>
              <a:pPr>
                <a:defRPr/>
              </a:pPr>
              <a:t>2018/7/13</a:t>
            </a:fld>
            <a:endParaRPr lang="zh-CN" altLang="en-US"/>
          </a:p>
        </p:txBody>
      </p:sp>
      <p:sp>
        <p:nvSpPr>
          <p:cNvPr id="4" name="页脚占位符 3"/>
          <p:cNvSpPr>
            <a:spLocks noGrp="1"/>
          </p:cNvSpPr>
          <p:nvPr>
            <p:ph type="ftr" sz="quarter" idx="2"/>
          </p:nvPr>
        </p:nvSpPr>
        <p:spPr>
          <a:xfrm>
            <a:off x="1" y="6421439"/>
            <a:ext cx="4308475" cy="339725"/>
          </a:xfrm>
          <a:prstGeom prst="rect">
            <a:avLst/>
          </a:prstGeom>
        </p:spPr>
        <p:txBody>
          <a:bodyPr vert="horz" lIns="91430" tIns="45715" rIns="91430" bIns="45715"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5632451" y="6421439"/>
            <a:ext cx="4308475" cy="339725"/>
          </a:xfrm>
          <a:prstGeom prst="rect">
            <a:avLst/>
          </a:prstGeom>
        </p:spPr>
        <p:txBody>
          <a:bodyPr vert="horz" lIns="91430" tIns="45715" rIns="91430" bIns="45715" rtlCol="0" anchor="b"/>
          <a:lstStyle>
            <a:lvl1pPr algn="r" eaLnBrk="1" hangingPunct="1">
              <a:defRPr sz="1200"/>
            </a:lvl1pPr>
          </a:lstStyle>
          <a:p>
            <a:pPr>
              <a:defRPr/>
            </a:pPr>
            <a:fld id="{C3284198-1814-4B6D-8D3B-0F4A5D1029FB}" type="slidenum">
              <a:rPr lang="zh-CN" altLang="en-US"/>
              <a:pPr>
                <a:defRPr/>
              </a:pPr>
              <a:t>‹#›</a:t>
            </a:fld>
            <a:endParaRPr lang="zh-CN" altLang="en-US"/>
          </a:p>
        </p:txBody>
      </p:sp>
    </p:spTree>
    <p:extLst>
      <p:ext uri="{BB962C8B-B14F-4D97-AF65-F5344CB8AC3E}">
        <p14:creationId xmlns:p14="http://schemas.microsoft.com/office/powerpoint/2010/main" val="1626855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8475" cy="338138"/>
          </a:xfrm>
          <a:prstGeom prst="rect">
            <a:avLst/>
          </a:prstGeom>
        </p:spPr>
        <p:txBody>
          <a:bodyPr vert="horz" lIns="91430" tIns="45715" rIns="91430" bIns="45715"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5632451" y="0"/>
            <a:ext cx="4308475" cy="338138"/>
          </a:xfrm>
          <a:prstGeom prst="rect">
            <a:avLst/>
          </a:prstGeom>
        </p:spPr>
        <p:txBody>
          <a:bodyPr vert="horz" lIns="91430" tIns="45715" rIns="91430" bIns="45715" rtlCol="0"/>
          <a:lstStyle>
            <a:lvl1pPr algn="r" eaLnBrk="1" hangingPunct="1">
              <a:defRPr sz="1200">
                <a:latin typeface="Arial" charset="0"/>
              </a:defRPr>
            </a:lvl1pPr>
          </a:lstStyle>
          <a:p>
            <a:pPr>
              <a:defRPr/>
            </a:pPr>
            <a:fld id="{50694DB4-6806-4EDA-8363-811D9896E342}" type="datetimeFigureOut">
              <a:rPr lang="zh-CN" altLang="en-US"/>
              <a:pPr>
                <a:defRPr/>
              </a:pPr>
              <a:t>2018/7/13</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30" tIns="45715" rIns="91430" bIns="45715" rtlCol="0" anchor="ctr"/>
          <a:lstStyle/>
          <a:p>
            <a:pPr lvl="0"/>
            <a:endParaRPr lang="zh-CN" altLang="en-US" noProof="0" smtClean="0"/>
          </a:p>
        </p:txBody>
      </p:sp>
      <p:sp>
        <p:nvSpPr>
          <p:cNvPr id="5" name="备注占位符 4"/>
          <p:cNvSpPr>
            <a:spLocks noGrp="1"/>
          </p:cNvSpPr>
          <p:nvPr>
            <p:ph type="body" sz="quarter" idx="3"/>
          </p:nvPr>
        </p:nvSpPr>
        <p:spPr>
          <a:xfrm>
            <a:off x="993776" y="3211514"/>
            <a:ext cx="7954963" cy="3043237"/>
          </a:xfrm>
          <a:prstGeom prst="rect">
            <a:avLst/>
          </a:prstGeom>
        </p:spPr>
        <p:txBody>
          <a:bodyPr vert="horz" lIns="91430" tIns="45715" rIns="91430" bIns="45715"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1" y="6421439"/>
            <a:ext cx="4308475" cy="338137"/>
          </a:xfrm>
          <a:prstGeom prst="rect">
            <a:avLst/>
          </a:prstGeom>
        </p:spPr>
        <p:txBody>
          <a:bodyPr vert="horz" lIns="91430" tIns="45715" rIns="91430" bIns="45715"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451" y="6421439"/>
            <a:ext cx="4308475" cy="338137"/>
          </a:xfrm>
          <a:prstGeom prst="rect">
            <a:avLst/>
          </a:prstGeom>
        </p:spPr>
        <p:txBody>
          <a:bodyPr vert="horz" wrap="square" lIns="91430" tIns="45715" rIns="91430" bIns="45715" numCol="1" anchor="b" anchorCtr="0" compatLnSpc="1">
            <a:prstTxWarp prst="textNoShape">
              <a:avLst/>
            </a:prstTxWarp>
          </a:bodyPr>
          <a:lstStyle>
            <a:lvl1pPr algn="r" eaLnBrk="1" hangingPunct="1">
              <a:defRPr sz="1200"/>
            </a:lvl1pPr>
          </a:lstStyle>
          <a:p>
            <a:pPr>
              <a:defRPr/>
            </a:pPr>
            <a:fld id="{1F4800D1-0236-41CE-B5EE-E204905A3F3D}" type="slidenum">
              <a:rPr lang="zh-CN" altLang="en-US"/>
              <a:pPr>
                <a:defRPr/>
              </a:pPr>
              <a:t>‹#›</a:t>
            </a:fld>
            <a:endParaRPr lang="zh-CN" altLang="en-US"/>
          </a:p>
        </p:txBody>
      </p:sp>
    </p:spTree>
    <p:extLst>
      <p:ext uri="{BB962C8B-B14F-4D97-AF65-F5344CB8AC3E}">
        <p14:creationId xmlns:p14="http://schemas.microsoft.com/office/powerpoint/2010/main" val="41619524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191B40-D696-457D-A4BC-1C6AFBAD0721}" type="slidenum">
              <a:rPr lang="zh-CN" altLang="en-US" smtClean="0"/>
              <a:pPr/>
              <a:t>6</a:t>
            </a:fld>
            <a:endParaRPr lang="zh-CN" altLang="en-US" smtClean="0"/>
          </a:p>
        </p:txBody>
      </p:sp>
    </p:spTree>
    <p:extLst>
      <p:ext uri="{BB962C8B-B14F-4D97-AF65-F5344CB8AC3E}">
        <p14:creationId xmlns:p14="http://schemas.microsoft.com/office/powerpoint/2010/main" val="3201721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4EB591E-6CE0-42E7-A658-BCBEA964AC3E}" type="slidenum">
              <a:rPr lang="en-US" altLang="zh-CN"/>
              <a:pPr>
                <a:defRPr/>
              </a:pPr>
              <a:t>‹#›</a:t>
            </a:fld>
            <a:endParaRPr lang="en-US" altLang="zh-CN"/>
          </a:p>
        </p:txBody>
      </p:sp>
    </p:spTree>
    <p:extLst>
      <p:ext uri="{BB962C8B-B14F-4D97-AF65-F5344CB8AC3E}">
        <p14:creationId xmlns:p14="http://schemas.microsoft.com/office/powerpoint/2010/main" val="23889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A25E80-F847-43CE-96FA-A4B76BF8A3E5}" type="slidenum">
              <a:rPr lang="en-US" altLang="zh-CN"/>
              <a:pPr>
                <a:defRPr/>
              </a:pPr>
              <a:t>‹#›</a:t>
            </a:fld>
            <a:endParaRPr lang="en-US" altLang="zh-CN"/>
          </a:p>
        </p:txBody>
      </p:sp>
    </p:spTree>
    <p:extLst>
      <p:ext uri="{BB962C8B-B14F-4D97-AF65-F5344CB8AC3E}">
        <p14:creationId xmlns:p14="http://schemas.microsoft.com/office/powerpoint/2010/main" val="102763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DDE4DF-AC00-41F0-B99C-9AD0B828F17B}" type="slidenum">
              <a:rPr lang="en-US" altLang="zh-CN"/>
              <a:pPr>
                <a:defRPr/>
              </a:pPr>
              <a:t>‹#›</a:t>
            </a:fld>
            <a:endParaRPr lang="en-US" altLang="zh-CN"/>
          </a:p>
        </p:txBody>
      </p:sp>
    </p:spTree>
    <p:extLst>
      <p:ext uri="{BB962C8B-B14F-4D97-AF65-F5344CB8AC3E}">
        <p14:creationId xmlns:p14="http://schemas.microsoft.com/office/powerpoint/2010/main" val="111907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49F27B-A9BA-4E80-9F27-55F32644500A}" type="slidenum">
              <a:rPr lang="en-US" altLang="zh-CN"/>
              <a:pPr>
                <a:defRPr/>
              </a:pPr>
              <a:t>‹#›</a:t>
            </a:fld>
            <a:endParaRPr lang="en-US" altLang="zh-CN"/>
          </a:p>
        </p:txBody>
      </p:sp>
    </p:spTree>
    <p:extLst>
      <p:ext uri="{BB962C8B-B14F-4D97-AF65-F5344CB8AC3E}">
        <p14:creationId xmlns:p14="http://schemas.microsoft.com/office/powerpoint/2010/main" val="50687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9BC2BC6-80D3-4968-AD6F-5C1D85713D6A}" type="slidenum">
              <a:rPr lang="en-US" altLang="zh-CN"/>
              <a:pPr>
                <a:defRPr/>
              </a:pPr>
              <a:t>‹#›</a:t>
            </a:fld>
            <a:endParaRPr lang="en-US" altLang="zh-CN"/>
          </a:p>
        </p:txBody>
      </p:sp>
    </p:spTree>
    <p:extLst>
      <p:ext uri="{BB962C8B-B14F-4D97-AF65-F5344CB8AC3E}">
        <p14:creationId xmlns:p14="http://schemas.microsoft.com/office/powerpoint/2010/main" val="15111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7A59D3-3E8D-40B3-8C07-7A8C5409AE9E}" type="slidenum">
              <a:rPr lang="en-US" altLang="zh-CN"/>
              <a:pPr>
                <a:defRPr/>
              </a:pPr>
              <a:t>‹#›</a:t>
            </a:fld>
            <a:endParaRPr lang="en-US" altLang="zh-CN"/>
          </a:p>
        </p:txBody>
      </p:sp>
    </p:spTree>
    <p:extLst>
      <p:ext uri="{BB962C8B-B14F-4D97-AF65-F5344CB8AC3E}">
        <p14:creationId xmlns:p14="http://schemas.microsoft.com/office/powerpoint/2010/main" val="3583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A7A20D-AE1C-4F0A-805C-19F9C7036EC2}" type="slidenum">
              <a:rPr lang="en-US" altLang="zh-CN"/>
              <a:pPr>
                <a:defRPr/>
              </a:pPr>
              <a:t>‹#›</a:t>
            </a:fld>
            <a:endParaRPr lang="en-US" altLang="zh-CN"/>
          </a:p>
        </p:txBody>
      </p:sp>
    </p:spTree>
    <p:extLst>
      <p:ext uri="{BB962C8B-B14F-4D97-AF65-F5344CB8AC3E}">
        <p14:creationId xmlns:p14="http://schemas.microsoft.com/office/powerpoint/2010/main" val="22353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0BA2C3-19F1-49B6-8FC5-9A11B314A07B}" type="slidenum">
              <a:rPr lang="en-US" altLang="zh-CN"/>
              <a:pPr>
                <a:defRPr/>
              </a:pPr>
              <a:t>‹#›</a:t>
            </a:fld>
            <a:endParaRPr lang="en-US" altLang="zh-CN"/>
          </a:p>
        </p:txBody>
      </p:sp>
    </p:spTree>
    <p:extLst>
      <p:ext uri="{BB962C8B-B14F-4D97-AF65-F5344CB8AC3E}">
        <p14:creationId xmlns:p14="http://schemas.microsoft.com/office/powerpoint/2010/main" val="36203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6C77240-D47F-4E68-9339-CA142E135D52}" type="slidenum">
              <a:rPr lang="en-US" altLang="zh-CN"/>
              <a:pPr>
                <a:defRPr/>
              </a:pPr>
              <a:t>‹#›</a:t>
            </a:fld>
            <a:endParaRPr lang="en-US" altLang="zh-CN"/>
          </a:p>
        </p:txBody>
      </p:sp>
    </p:spTree>
    <p:extLst>
      <p:ext uri="{BB962C8B-B14F-4D97-AF65-F5344CB8AC3E}">
        <p14:creationId xmlns:p14="http://schemas.microsoft.com/office/powerpoint/2010/main" val="405125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59E7FF-60E4-4A60-A528-53D6DFBA8AD2}" type="slidenum">
              <a:rPr lang="en-US" altLang="zh-CN"/>
              <a:pPr>
                <a:defRPr/>
              </a:pPr>
              <a:t>‹#›</a:t>
            </a:fld>
            <a:endParaRPr lang="en-US" altLang="zh-CN"/>
          </a:p>
        </p:txBody>
      </p:sp>
    </p:spTree>
    <p:extLst>
      <p:ext uri="{BB962C8B-B14F-4D97-AF65-F5344CB8AC3E}">
        <p14:creationId xmlns:p14="http://schemas.microsoft.com/office/powerpoint/2010/main" val="248867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6B2592-DA39-4E25-AA00-0B5445BB30AB}" type="slidenum">
              <a:rPr lang="en-US" altLang="zh-CN"/>
              <a:pPr>
                <a:defRPr/>
              </a:pPr>
              <a:t>‹#›</a:t>
            </a:fld>
            <a:endParaRPr lang="en-US" altLang="zh-CN"/>
          </a:p>
        </p:txBody>
      </p:sp>
    </p:spTree>
    <p:extLst>
      <p:ext uri="{BB962C8B-B14F-4D97-AF65-F5344CB8AC3E}">
        <p14:creationId xmlns:p14="http://schemas.microsoft.com/office/powerpoint/2010/main" val="294339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92270EC-215A-4D4D-817A-02103DEA79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36"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6.bin"/><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r>
              <a:rPr lang="en-US" altLang="zh-CN" sz="4000" smtClean="0"/>
              <a:t>*</a:t>
            </a:r>
            <a:r>
              <a:rPr lang="zh-CN" altLang="en-US" sz="4000" smtClean="0"/>
              <a:t>第四章  多元正态总体的统计推断</a:t>
            </a:r>
          </a:p>
        </p:txBody>
      </p:sp>
      <p:sp>
        <p:nvSpPr>
          <p:cNvPr id="5123" name="Rectangle 3"/>
          <p:cNvSpPr>
            <a:spLocks noGrp="1" noRot="1" noChangeArrowheads="1"/>
          </p:cNvSpPr>
          <p:nvPr>
            <p:ph type="body" idx="1"/>
          </p:nvPr>
        </p:nvSpPr>
        <p:spPr/>
        <p:txBody>
          <a:bodyPr/>
          <a:lstStyle/>
          <a:p>
            <a:pPr eaLnBrk="1" hangingPunct="1">
              <a:lnSpc>
                <a:spcPct val="90000"/>
              </a:lnSpc>
            </a:pPr>
            <a:r>
              <a:rPr lang="en-US" altLang="zh-CN" sz="2800" dirty="0" smtClean="0">
                <a:solidFill>
                  <a:srgbClr val="92D050"/>
                </a:solidFill>
              </a:rPr>
              <a:t>§4.1  </a:t>
            </a:r>
            <a:r>
              <a:rPr lang="zh-CN" altLang="en-US" sz="2800" dirty="0" smtClean="0">
                <a:solidFill>
                  <a:srgbClr val="92D050"/>
                </a:solidFill>
              </a:rPr>
              <a:t>一元情形的回顾</a:t>
            </a:r>
          </a:p>
          <a:p>
            <a:pPr eaLnBrk="1" hangingPunct="1">
              <a:lnSpc>
                <a:spcPct val="90000"/>
              </a:lnSpc>
            </a:pPr>
            <a:r>
              <a:rPr lang="en-US" altLang="zh-CN" sz="2800" dirty="0" smtClean="0">
                <a:solidFill>
                  <a:srgbClr val="000000"/>
                </a:solidFill>
              </a:rPr>
              <a:t>§4.2  </a:t>
            </a:r>
            <a:r>
              <a:rPr lang="zh-CN" altLang="en-US" sz="2800" dirty="0" smtClean="0">
                <a:solidFill>
                  <a:srgbClr val="000000"/>
                </a:solidFill>
              </a:rPr>
              <a:t>单个总体均值的推断</a:t>
            </a:r>
          </a:p>
          <a:p>
            <a:pPr eaLnBrk="1" hangingPunct="1">
              <a:lnSpc>
                <a:spcPct val="90000"/>
              </a:lnSpc>
            </a:pPr>
            <a:r>
              <a:rPr lang="en-US" altLang="zh-CN" sz="2800" dirty="0" smtClean="0">
                <a:solidFill>
                  <a:srgbClr val="000000"/>
                </a:solidFill>
              </a:rPr>
              <a:t>§4.3  </a:t>
            </a:r>
            <a:r>
              <a:rPr lang="zh-CN" altLang="en-US" sz="2800" dirty="0" smtClean="0">
                <a:solidFill>
                  <a:srgbClr val="000000"/>
                </a:solidFill>
              </a:rPr>
              <a:t>两个总体均值的比较推断</a:t>
            </a:r>
          </a:p>
          <a:p>
            <a:pPr eaLnBrk="1" hangingPunct="1">
              <a:lnSpc>
                <a:spcPct val="90000"/>
              </a:lnSpc>
            </a:pPr>
            <a:r>
              <a:rPr lang="en-US" altLang="zh-CN" sz="2800" dirty="0" smtClean="0">
                <a:solidFill>
                  <a:srgbClr val="000000"/>
                </a:solidFill>
              </a:rPr>
              <a:t>§4.5  </a:t>
            </a:r>
            <a:r>
              <a:rPr lang="zh-CN" altLang="en-US" sz="2800" dirty="0" smtClean="0">
                <a:solidFill>
                  <a:srgbClr val="000000"/>
                </a:solidFill>
              </a:rPr>
              <a:t>多个总体均值的比较检验（多元方差分析）</a:t>
            </a:r>
            <a:endParaRPr lang="en-US" altLang="zh-CN" sz="2800" dirty="0" smtClean="0">
              <a:solidFill>
                <a:srgbClr val="000000"/>
              </a:solidFill>
            </a:endParaRPr>
          </a:p>
          <a:p>
            <a:pPr eaLnBrk="1" hangingPunct="1">
              <a:lnSpc>
                <a:spcPct val="90000"/>
              </a:lnSpc>
            </a:pPr>
            <a:r>
              <a:rPr lang="en-US" altLang="zh-CN" sz="2800" dirty="0">
                <a:solidFill>
                  <a:srgbClr val="000000"/>
                </a:solidFill>
              </a:rPr>
              <a:t>§4.6  </a:t>
            </a:r>
            <a:r>
              <a:rPr lang="zh-CN" altLang="en-US" sz="2800" dirty="0">
                <a:solidFill>
                  <a:srgbClr val="000000"/>
                </a:solidFill>
              </a:rPr>
              <a:t>协方差矩阵相等性的检验</a:t>
            </a:r>
            <a:endParaRPr lang="en-US" altLang="zh-CN" sz="2800" dirty="0">
              <a:solidFill>
                <a:srgbClr val="000000"/>
              </a:solidFill>
            </a:endParaRPr>
          </a:p>
          <a:p>
            <a:pPr eaLnBrk="1" hangingPunct="1">
              <a:lnSpc>
                <a:spcPct val="90000"/>
              </a:lnSpc>
            </a:pPr>
            <a:r>
              <a:rPr lang="en-US" altLang="zh-CN" sz="2800" dirty="0" smtClean="0">
                <a:solidFill>
                  <a:srgbClr val="000000"/>
                </a:solidFill>
              </a:rPr>
              <a:t>§4.7  </a:t>
            </a:r>
            <a:r>
              <a:rPr lang="zh-CN" altLang="en-US" sz="2800" dirty="0" smtClean="0">
                <a:solidFill>
                  <a:srgbClr val="000000"/>
                </a:solidFill>
              </a:rPr>
              <a:t>总体相关系数的检验</a:t>
            </a:r>
          </a:p>
        </p:txBody>
      </p:sp>
      <p:sp>
        <p:nvSpPr>
          <p:cNvPr id="51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BEB9A7-EE85-448A-BC35-1CC6837FDFB1}" type="slidenum">
              <a:rPr lang="en-US" altLang="zh-CN" sz="1400" smtClean="0"/>
              <a:pPr>
                <a:spcBef>
                  <a:spcPct val="0"/>
                </a:spcBef>
                <a:buClrTx/>
                <a:buSzTx/>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301625" y="609600"/>
            <a:ext cx="8540750" cy="46038"/>
          </a:xfrm>
        </p:spPr>
        <p:txBody>
          <a:bodyPr/>
          <a:lstStyle/>
          <a:p>
            <a:pPr eaLnBrk="1" hangingPunct="1"/>
            <a:endParaRPr lang="en-US" altLang="zh-CN" smtClean="0"/>
          </a:p>
        </p:txBody>
      </p:sp>
      <p:sp>
        <p:nvSpPr>
          <p:cNvPr id="14339" name="Rectangle 3"/>
          <p:cNvSpPr>
            <a:spLocks noGrp="1" noChangeAspect="1" noChangeArrowheads="1"/>
          </p:cNvSpPr>
          <p:nvPr>
            <p:ph type="body" idx="1"/>
          </p:nvPr>
        </p:nvSpPr>
        <p:spPr>
          <a:xfrm>
            <a:off x="301625" y="692150"/>
            <a:ext cx="8540750" cy="5407025"/>
          </a:xfrm>
        </p:spPr>
        <p:txBody>
          <a:bodyPr/>
          <a:lstStyle/>
          <a:p>
            <a:pPr eaLnBrk="1" hangingPunct="1">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4.2.2   </a:t>
            </a:r>
            <a:r>
              <a:rPr lang="zh-CN" altLang="zh-CN" sz="2400" dirty="0" smtClean="0">
                <a:solidFill>
                  <a:srgbClr val="000000"/>
                </a:solidFill>
                <a:latin typeface="Times New Roman" pitchFamily="18" charset="0"/>
                <a:cs typeface="Times New Roman" pitchFamily="18" charset="0"/>
              </a:rPr>
              <a:t>为评估某职业培训中心的教学效果，随机抽取</a:t>
            </a:r>
            <a:r>
              <a:rPr lang="en-US" altLang="zh-CN" sz="2400" dirty="0" smtClean="0">
                <a:solidFill>
                  <a:srgbClr val="000000"/>
                </a:solidFill>
                <a:latin typeface="Times New Roman" pitchFamily="18" charset="0"/>
                <a:cs typeface="Times New Roman" pitchFamily="18" charset="0"/>
              </a:rPr>
              <a:t>8</a:t>
            </a:r>
            <a:r>
              <a:rPr lang="zh-CN" altLang="zh-CN" sz="2400" dirty="0" smtClean="0">
                <a:solidFill>
                  <a:srgbClr val="000000"/>
                </a:solidFill>
                <a:latin typeface="Times New Roman" pitchFamily="18" charset="0"/>
                <a:cs typeface="Times New Roman" pitchFamily="18" charset="0"/>
              </a:rPr>
              <a:t>名受训者，进行甲和乙两个项目的测试，其数据列于表</a:t>
            </a:r>
            <a:r>
              <a:rPr lang="en-US" altLang="zh-CN" sz="2400" dirty="0" smtClean="0">
                <a:solidFill>
                  <a:srgbClr val="000000"/>
                </a:solidFill>
                <a:latin typeface="Times New Roman" pitchFamily="18" charset="0"/>
                <a:cs typeface="Times New Roman" pitchFamily="18" charset="0"/>
              </a:rPr>
              <a:t>4.2.2</a:t>
            </a:r>
            <a:r>
              <a:rPr lang="zh-CN" altLang="zh-CN" sz="2400" dirty="0" smtClean="0">
                <a:solidFill>
                  <a:srgbClr val="000000"/>
                </a:solidFill>
                <a:latin typeface="Times New Roman" pitchFamily="18" charset="0"/>
                <a:cs typeface="Times New Roman" pitchFamily="18" charset="0"/>
              </a:rPr>
              <a:t>。假定</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服从二元正态分布。</a:t>
            </a: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defRPr/>
            </a:pPr>
            <a:endParaRPr lang="en-US" altLang="zh-CN" sz="24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400" i="1" dirty="0" smtClean="0">
                <a:solidFill>
                  <a:srgbClr val="000000"/>
                </a:solidFill>
                <a:latin typeface="Times New Roman" pitchFamily="18" charset="0"/>
                <a:cs typeface="Times New Roman" pitchFamily="18" charset="0"/>
              </a:rPr>
              <a:t>n</a:t>
            </a:r>
            <a:r>
              <a:rPr lang="en-US" altLang="zh-CN" sz="2400" dirty="0" smtClean="0">
                <a:solidFill>
                  <a:srgbClr val="000000"/>
                </a:solidFill>
                <a:latin typeface="Times New Roman" pitchFamily="18" charset="0"/>
                <a:cs typeface="Times New Roman" pitchFamily="18" charset="0"/>
              </a:rPr>
              <a:t>=8</a:t>
            </a:r>
            <a:r>
              <a:rPr lang="zh-CN" altLang="en-US"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p</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，取</a:t>
            </a:r>
            <a:r>
              <a:rPr lang="en-US" altLang="zh-CN" sz="2400" dirty="0" smtClean="0">
                <a:solidFill>
                  <a:srgbClr val="000000"/>
                </a:solidFill>
                <a:latin typeface="Times New Roman" pitchFamily="18" charset="0"/>
                <a:cs typeface="Times New Roman" pitchFamily="18" charset="0"/>
              </a:rPr>
              <a:t>1−</a:t>
            </a:r>
            <a:r>
              <a:rPr lang="en-US" altLang="zh-CN" sz="2400" i="1" dirty="0" smtClean="0">
                <a:solidFill>
                  <a:srgbClr val="000000"/>
                </a:solidFill>
                <a:latin typeface="Times New Roman" pitchFamily="18" charset="0"/>
                <a:cs typeface="Times New Roman" pitchFamily="18" charset="0"/>
              </a:rPr>
              <a:t>α</a:t>
            </a:r>
            <a:r>
              <a:rPr lang="en-US" altLang="zh-CN" sz="2400" dirty="0" smtClean="0">
                <a:solidFill>
                  <a:srgbClr val="000000"/>
                </a:solidFill>
                <a:latin typeface="Times New Roman" pitchFamily="18" charset="0"/>
                <a:cs typeface="Times New Roman" pitchFamily="18" charset="0"/>
              </a:rPr>
              <a:t>=0.90</a:t>
            </a:r>
            <a:r>
              <a:rPr lang="zh-CN" altLang="zh-CN"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查表得</a:t>
            </a:r>
            <a:r>
              <a:rPr lang="en-US" altLang="zh-CN" sz="2400" i="1" dirty="0" smtClean="0">
                <a:solidFill>
                  <a:srgbClr val="000000"/>
                </a:solidFill>
                <a:latin typeface="Times New Roman" pitchFamily="18" charset="0"/>
                <a:cs typeface="Times New Roman" pitchFamily="18" charset="0"/>
              </a:rPr>
              <a:t>F</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(2,6)=3.46</a:t>
            </a:r>
            <a:r>
              <a:rPr lang="zh-CN" altLang="zh-CN" sz="2400" dirty="0" smtClean="0">
                <a:solidFill>
                  <a:srgbClr val="000000"/>
                </a:solidFill>
                <a:latin typeface="Times New Roman" pitchFamily="18" charset="0"/>
                <a:cs typeface="Times New Roman" pitchFamily="18" charset="0"/>
              </a:rPr>
              <a:t>，于是，</a:t>
            </a:r>
            <a:r>
              <a:rPr lang="en-US" altLang="zh-CN" sz="2400" i="1" dirty="0" smtClean="0">
                <a:solidFill>
                  <a:srgbClr val="000000"/>
                </a:solidFill>
                <a:latin typeface="Times New Roman" pitchFamily="18" charset="0"/>
                <a:cs typeface="Times New Roman" pitchFamily="18" charset="0"/>
              </a:rPr>
              <a:t>T</a:t>
            </a:r>
            <a:r>
              <a:rPr lang="en-US" altLang="zh-CN" sz="2400" baseline="-25000" dirty="0" smtClean="0">
                <a:solidFill>
                  <a:srgbClr val="000000"/>
                </a:solidFill>
                <a:latin typeface="Times New Roman" pitchFamily="18" charset="0"/>
                <a:cs typeface="Times New Roman" pitchFamily="18" charset="0"/>
              </a:rPr>
              <a:t>0.10</a:t>
            </a:r>
            <a:r>
              <a:rPr lang="en-US" altLang="zh-CN" sz="2400" dirty="0" smtClean="0">
                <a:solidFill>
                  <a:srgbClr val="000000"/>
                </a:solidFill>
                <a:latin typeface="Times New Roman" pitchFamily="18" charset="0"/>
                <a:cs typeface="Times New Roman" pitchFamily="18" charset="0"/>
              </a:rPr>
              <a:t>(2,7)=2.841</a:t>
            </a:r>
            <a:r>
              <a:rPr lang="zh-CN" altLang="zh-CN" sz="2400" dirty="0" smtClean="0">
                <a:solidFill>
                  <a:srgbClr val="000000"/>
                </a:solidFill>
                <a:latin typeface="Times New Roman" pitchFamily="18" charset="0"/>
                <a:cs typeface="Times New Roman" pitchFamily="18" charset="0"/>
              </a:rPr>
              <a:t>。</a:t>
            </a:r>
          </a:p>
        </p:txBody>
      </p:sp>
      <p:sp>
        <p:nvSpPr>
          <p:cNvPr id="21508" name="Rectangle 6"/>
          <p:cNvSpPr>
            <a:spLocks noChangeArrowheads="1"/>
          </p:cNvSpPr>
          <p:nvPr/>
        </p:nvSpPr>
        <p:spPr bwMode="auto">
          <a:xfrm>
            <a:off x="539750" y="1916113"/>
            <a:ext cx="539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4.2.2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两个项目的测试成绩</a:t>
            </a:r>
          </a:p>
        </p:txBody>
      </p:sp>
      <p:graphicFrame>
        <p:nvGraphicFramePr>
          <p:cNvPr id="7" name="表格 6"/>
          <p:cNvGraphicFramePr>
            <a:graphicFrameLocks noGrp="1"/>
          </p:cNvGraphicFramePr>
          <p:nvPr>
            <p:extLst>
              <p:ext uri="{D42A27DB-BD31-4B8C-83A1-F6EECF244321}">
                <p14:modId xmlns:p14="http://schemas.microsoft.com/office/powerpoint/2010/main" val="3820467684"/>
              </p:ext>
            </p:extLst>
          </p:nvPr>
        </p:nvGraphicFramePr>
        <p:xfrm>
          <a:off x="468313" y="2349500"/>
          <a:ext cx="8353424" cy="1655763"/>
        </p:xfrm>
        <a:graphic>
          <a:graphicData uri="http://schemas.openxmlformats.org/drawingml/2006/table">
            <a:tbl>
              <a:tblPr/>
              <a:tblGrid>
                <a:gridCol w="2292178">
                  <a:extLst>
                    <a:ext uri="{9D8B030D-6E8A-4147-A177-3AD203B41FA5}">
                      <a16:colId xmlns:a16="http://schemas.microsoft.com/office/drawing/2014/main" val="20000"/>
                    </a:ext>
                  </a:extLst>
                </a:gridCol>
                <a:gridCol w="758491">
                  <a:extLst>
                    <a:ext uri="{9D8B030D-6E8A-4147-A177-3AD203B41FA5}">
                      <a16:colId xmlns:a16="http://schemas.microsoft.com/office/drawing/2014/main" val="20001"/>
                    </a:ext>
                  </a:extLst>
                </a:gridCol>
                <a:gridCol w="758491">
                  <a:extLst>
                    <a:ext uri="{9D8B030D-6E8A-4147-A177-3AD203B41FA5}">
                      <a16:colId xmlns:a16="http://schemas.microsoft.com/office/drawing/2014/main" val="20002"/>
                    </a:ext>
                  </a:extLst>
                </a:gridCol>
                <a:gridCol w="758491">
                  <a:extLst>
                    <a:ext uri="{9D8B030D-6E8A-4147-A177-3AD203B41FA5}">
                      <a16:colId xmlns:a16="http://schemas.microsoft.com/office/drawing/2014/main" val="20003"/>
                    </a:ext>
                  </a:extLst>
                </a:gridCol>
                <a:gridCol w="758491">
                  <a:extLst>
                    <a:ext uri="{9D8B030D-6E8A-4147-A177-3AD203B41FA5}">
                      <a16:colId xmlns:a16="http://schemas.microsoft.com/office/drawing/2014/main" val="20004"/>
                    </a:ext>
                  </a:extLst>
                </a:gridCol>
                <a:gridCol w="758491">
                  <a:extLst>
                    <a:ext uri="{9D8B030D-6E8A-4147-A177-3AD203B41FA5}">
                      <a16:colId xmlns:a16="http://schemas.microsoft.com/office/drawing/2014/main" val="20005"/>
                    </a:ext>
                  </a:extLst>
                </a:gridCol>
                <a:gridCol w="758491">
                  <a:extLst>
                    <a:ext uri="{9D8B030D-6E8A-4147-A177-3AD203B41FA5}">
                      <a16:colId xmlns:a16="http://schemas.microsoft.com/office/drawing/2014/main" val="20006"/>
                    </a:ext>
                  </a:extLst>
                </a:gridCol>
                <a:gridCol w="758491">
                  <a:extLst>
                    <a:ext uri="{9D8B030D-6E8A-4147-A177-3AD203B41FA5}">
                      <a16:colId xmlns:a16="http://schemas.microsoft.com/office/drawing/2014/main" val="20007"/>
                    </a:ext>
                  </a:extLst>
                </a:gridCol>
                <a:gridCol w="751809">
                  <a:extLst>
                    <a:ext uri="{9D8B030D-6E8A-4147-A177-3AD203B41FA5}">
                      <a16:colId xmlns:a16="http://schemas.microsoft.com/office/drawing/2014/main" val="20008"/>
                    </a:ext>
                  </a:extLst>
                </a:gridCol>
              </a:tblGrid>
              <a:tr h="551921">
                <a:tc>
                  <a:txBody>
                    <a:bodyPr/>
                    <a:lstStyle/>
                    <a:p>
                      <a:pPr algn="ctr">
                        <a:spcAft>
                          <a:spcPts val="0"/>
                        </a:spcAft>
                      </a:pPr>
                      <a:r>
                        <a:rPr lang="zh-CN" sz="2000" kern="100" dirty="0">
                          <a:solidFill>
                            <a:srgbClr val="000000"/>
                          </a:solidFill>
                          <a:latin typeface="Times New Roman" pitchFamily="18" charset="0"/>
                          <a:ea typeface="宋体"/>
                          <a:cs typeface="Times New Roman" pitchFamily="18" charset="0"/>
                        </a:rPr>
                        <a:t>编</a:t>
                      </a:r>
                      <a:r>
                        <a:rPr lang="en-US" sz="2000" kern="100" dirty="0">
                          <a:solidFill>
                            <a:srgbClr val="000000"/>
                          </a:solidFill>
                          <a:latin typeface="Times New Roman" pitchFamily="18" charset="0"/>
                          <a:ea typeface="宋体"/>
                          <a:cs typeface="Times New Roman" pitchFamily="18" charset="0"/>
                        </a:rPr>
                        <a:t>  </a:t>
                      </a:r>
                      <a:r>
                        <a:rPr lang="zh-CN" sz="2000" kern="100" dirty="0">
                          <a:solidFill>
                            <a:srgbClr val="000000"/>
                          </a:solidFill>
                          <a:latin typeface="Times New Roman" pitchFamily="18" charset="0"/>
                          <a:ea typeface="宋体"/>
                          <a:cs typeface="Times New Roman" pitchFamily="18" charset="0"/>
                        </a:rPr>
                        <a:t>号</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3</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甲项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pitchFamily="18" charset="0"/>
                          <a:ea typeface="宋体"/>
                          <a:cs typeface="Times New Roman" pitchFamily="18" charset="0"/>
                        </a:rPr>
                        <a:t>（</a:t>
                      </a:r>
                      <a:r>
                        <a:rPr lang="en-US" altLang="zh-CN" sz="2000" i="1" kern="100" dirty="0" smtClean="0">
                          <a:solidFill>
                            <a:srgbClr val="000000"/>
                          </a:solidFill>
                          <a:latin typeface="Times New Roman" pitchFamily="18" charset="0"/>
                          <a:ea typeface="+mn-ea"/>
                          <a:cs typeface="Times New Roman" pitchFamily="18" charset="0"/>
                        </a:rPr>
                        <a:t>x</a:t>
                      </a:r>
                      <a:r>
                        <a:rPr lang="en-US" altLang="zh-CN" sz="2000" kern="100" baseline="-25000" dirty="0" smtClean="0">
                          <a:solidFill>
                            <a:srgbClr val="000000"/>
                          </a:solidFill>
                          <a:latin typeface="Times New Roman" pitchFamily="18" charset="0"/>
                          <a:ea typeface="+mn-ea"/>
                          <a:cs typeface="Times New Roman" pitchFamily="18" charset="0"/>
                        </a:rPr>
                        <a:t>1</a:t>
                      </a:r>
                      <a:r>
                        <a:rPr lang="zh-CN" altLang="en-US" sz="2000" kern="100" dirty="0" smtClean="0">
                          <a:solidFill>
                            <a:srgbClr val="000000"/>
                          </a:solidFill>
                          <a:latin typeface="Times New Roman" pitchFamily="18" charset="0"/>
                          <a:ea typeface="宋体"/>
                          <a:cs typeface="Times New Roman" pitchFamily="18" charset="0"/>
                        </a:rPr>
                        <a:t>）</a:t>
                      </a:r>
                      <a:endParaRPr lang="zh-CN" sz="2000" kern="100" dirty="0">
                        <a:solidFill>
                          <a:srgbClr val="000000"/>
                        </a:solidFill>
                        <a:latin typeface="Times New Roman" pitchFamily="18" charset="0"/>
                        <a:ea typeface="宋体"/>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62</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66</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54</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79</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pitchFamily="18" charset="0"/>
                          <a:ea typeface="宋体"/>
                          <a:cs typeface="Times New Roman" pitchFamily="18" charset="0"/>
                        </a:rPr>
                        <a:t>乙项</a:t>
                      </a:r>
                      <a:r>
                        <a:rPr lang="zh-CN" sz="2000" kern="100" dirty="0" smtClean="0">
                          <a:solidFill>
                            <a:srgbClr val="000000"/>
                          </a:solidFill>
                          <a:latin typeface="Times New Roman" pitchFamily="18" charset="0"/>
                          <a:ea typeface="宋体"/>
                          <a:cs typeface="Times New Roman" pitchFamily="18" charset="0"/>
                        </a:rPr>
                        <a:t>成绩</a:t>
                      </a:r>
                      <a:r>
                        <a:rPr lang="zh-CN" altLang="en-US" sz="2000" kern="100" dirty="0" smtClean="0">
                          <a:solidFill>
                            <a:srgbClr val="000000"/>
                          </a:solidFill>
                          <a:latin typeface="Times New Roman" pitchFamily="18" charset="0"/>
                          <a:ea typeface="+mn-ea"/>
                          <a:cs typeface="Times New Roman" pitchFamily="18" charset="0"/>
                        </a:rPr>
                        <a:t>（</a:t>
                      </a:r>
                      <a:r>
                        <a:rPr lang="en-US" altLang="zh-CN" sz="2000" i="1" kern="100" dirty="0" smtClean="0">
                          <a:solidFill>
                            <a:srgbClr val="000000"/>
                          </a:solidFill>
                          <a:latin typeface="Times New Roman" pitchFamily="18" charset="0"/>
                          <a:ea typeface="+mn-ea"/>
                          <a:cs typeface="Times New Roman" pitchFamily="18" charset="0"/>
                        </a:rPr>
                        <a:t>x</a:t>
                      </a:r>
                      <a:r>
                        <a:rPr lang="en-US" altLang="zh-CN" sz="2000" kern="100" baseline="-25000" dirty="0" smtClean="0">
                          <a:solidFill>
                            <a:srgbClr val="000000"/>
                          </a:solidFill>
                          <a:latin typeface="Times New Roman" pitchFamily="18" charset="0"/>
                          <a:ea typeface="+mn-ea"/>
                          <a:cs typeface="Times New Roman" pitchFamily="18" charset="0"/>
                        </a:rPr>
                        <a:t>2</a:t>
                      </a:r>
                      <a:r>
                        <a:rPr lang="zh-CN" altLang="en-US" sz="2000" kern="100" dirty="0" smtClean="0">
                          <a:solidFill>
                            <a:srgbClr val="000000"/>
                          </a:solidFill>
                          <a:latin typeface="Times New Roman" pitchFamily="18" charset="0"/>
                          <a:ea typeface="+mn-ea"/>
                          <a:cs typeface="Times New Roman" pitchFamily="18" charset="0"/>
                        </a:rPr>
                        <a:t>）</a:t>
                      </a:r>
                      <a:endParaRPr lang="zh-CN" altLang="zh-CN" sz="2000" kern="100" dirty="0">
                        <a:solidFill>
                          <a:srgbClr val="000000"/>
                        </a:solidFill>
                        <a:latin typeface="Times New Roman" pitchFamily="18" charset="0"/>
                        <a:ea typeface="+mn-ea"/>
                        <a:cs typeface="Times New Roman" pitchFamily="18" charset="0"/>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70</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75</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87</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91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pitchFamily="18" charset="0"/>
                          <a:ea typeface="宋体"/>
                          <a:cs typeface="Times New Roman" pitchFamily="18" charset="0"/>
                        </a:rPr>
                        <a:t>61</a:t>
                      </a:r>
                      <a:endParaRPr lang="zh-CN" sz="2000" kern="10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pitchFamily="18" charset="0"/>
                          <a:ea typeface="宋体"/>
                          <a:cs typeface="Times New Roman" pitchFamily="18" charset="0"/>
                        </a:rPr>
                        <a:t>84</a:t>
                      </a:r>
                      <a:endParaRPr lang="zh-CN" sz="2000" kern="100" dirty="0">
                        <a:solidFill>
                          <a:srgbClr val="000000"/>
                        </a:solidFill>
                        <a:latin typeface="Times New Roman" pitchFamily="18" charset="0"/>
                        <a:ea typeface="宋体"/>
                        <a:cs typeface="Times New Roman" pitchFamily="18" charset="0"/>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1541" name="Object 7"/>
          <p:cNvGraphicFramePr>
            <a:graphicFrameLocks noChangeAspect="1"/>
          </p:cNvGraphicFramePr>
          <p:nvPr/>
        </p:nvGraphicFramePr>
        <p:xfrm>
          <a:off x="431800" y="5064125"/>
          <a:ext cx="8229600" cy="863600"/>
        </p:xfrm>
        <a:graphic>
          <a:graphicData uri="http://schemas.openxmlformats.org/presentationml/2006/ole">
            <mc:AlternateContent xmlns:mc="http://schemas.openxmlformats.org/markup-compatibility/2006">
              <mc:Choice xmlns:v="urn:schemas-microsoft-com:vml" Requires="v">
                <p:oleObj spid="_x0000_s21594" name="Equation" r:id="rId3" imgW="8229600" imgH="863600" progId="Equation.DSMT4">
                  <p:embed/>
                </p:oleObj>
              </mc:Choice>
              <mc:Fallback>
                <p:oleObj name="Equation" r:id="rId3" imgW="8229600" imgH="863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5064125"/>
                        <a:ext cx="8229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312454-DC2F-4D68-9C60-435C0306ACFF}" type="slidenum">
              <a:rPr lang="en-US" altLang="zh-CN" sz="1400" smtClean="0"/>
              <a:pPr>
                <a:spcBef>
                  <a:spcPct val="0"/>
                </a:spcBef>
                <a:buClrTx/>
                <a:buSzTx/>
                <a:buFontTx/>
                <a:buNone/>
              </a:pPr>
              <a:t>10</a:t>
            </a:fld>
            <a:endParaRPr lang="en-US" altLang="zh-CN" sz="1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22531"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0.90</a:t>
            </a:r>
            <a:r>
              <a:rPr lang="zh-CN" altLang="zh-CN" sz="2400" dirty="0" smtClean="0">
                <a:solidFill>
                  <a:srgbClr val="000000"/>
                </a:solidFill>
                <a:latin typeface="Times New Roman" panose="02020603050405020304" pitchFamily="18" charset="0"/>
                <a:cs typeface="Times New Roman" panose="02020603050405020304" pitchFamily="18" charset="0"/>
              </a:rPr>
              <a:t>置信区域为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即</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0.0436×(</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−72.5)</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−0.0812×(</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−72.5)(</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−79)</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+0.0475×(</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−79)</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≤1.009</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这是一个椭圆区域。</a:t>
            </a:r>
          </a:p>
        </p:txBody>
      </p:sp>
      <p:graphicFrame>
        <p:nvGraphicFramePr>
          <p:cNvPr id="22532" name="Object 5"/>
          <p:cNvGraphicFramePr>
            <a:graphicFrameLocks noChangeAspect="1"/>
          </p:cNvGraphicFramePr>
          <p:nvPr/>
        </p:nvGraphicFramePr>
        <p:xfrm>
          <a:off x="755650" y="1052513"/>
          <a:ext cx="7658100" cy="889000"/>
        </p:xfrm>
        <a:graphic>
          <a:graphicData uri="http://schemas.openxmlformats.org/presentationml/2006/ole">
            <mc:AlternateContent xmlns:mc="http://schemas.openxmlformats.org/markup-compatibility/2006">
              <mc:Choice xmlns:v="urn:schemas-microsoft-com:vml" Requires="v">
                <p:oleObj spid="_x0000_s22606" name="Equation" r:id="rId3" imgW="7658100" imgH="889000" progId="Equation.DSMT4">
                  <p:embed/>
                </p:oleObj>
              </mc:Choice>
              <mc:Fallback>
                <p:oleObj name="Equation" r:id="rId3" imgW="7658100" imgH="889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658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0ADCB3-C182-4815-A42A-74AB41CD91D1}" type="slidenum">
              <a:rPr lang="en-US" altLang="zh-CN" sz="1400" smtClean="0"/>
              <a:pPr>
                <a:spcBef>
                  <a:spcPct val="0"/>
                </a:spcBef>
                <a:buClrTx/>
                <a:buSzTx/>
                <a:buFontTx/>
                <a:buNone/>
              </a:pPr>
              <a:t>11</a:t>
            </a:fld>
            <a:endParaRPr lang="en-US" altLang="zh-CN"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endParaRPr lang="zh-CN" altLang="zh-CN" sz="4000" smtClean="0"/>
          </a:p>
        </p:txBody>
      </p:sp>
      <p:sp>
        <p:nvSpPr>
          <p:cNvPr id="24579" name="Rectangle 3"/>
          <p:cNvSpPr>
            <a:spLocks noGrp="1" noRot="1" noChangeArrowheads="1"/>
          </p:cNvSpPr>
          <p:nvPr>
            <p:ph type="body" idx="1"/>
          </p:nvPr>
        </p:nvSpPr>
        <p:spPr/>
        <p:txBody>
          <a:bodyPr/>
          <a:lstStyle/>
          <a:p>
            <a:pPr eaLnBrk="1" hangingPunct="1"/>
            <a:endParaRPr lang="zh-CN" altLang="zh-CN" sz="2800" dirty="0" smtClean="0"/>
          </a:p>
        </p:txBody>
      </p:sp>
      <p:sp>
        <p:nvSpPr>
          <p:cNvPr id="24580" name="矩形 4"/>
          <p:cNvSpPr>
            <a:spLocks noChangeArrowheads="1"/>
          </p:cNvSpPr>
          <p:nvPr/>
        </p:nvSpPr>
        <p:spPr bwMode="auto">
          <a:xfrm>
            <a:off x="2797056" y="5589240"/>
            <a:ext cx="3647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4.2.1  </a:t>
            </a:r>
            <a:r>
              <a:rPr lang="zh-CN" altLang="zh-CN" sz="2000" dirty="0">
                <a:solidFill>
                  <a:srgbClr val="7030A0"/>
                </a:solidFill>
                <a:latin typeface="黑体" panose="02010600030101010101" pitchFamily="2" charset="-122"/>
                <a:ea typeface="黑体" panose="02010600030101010101" pitchFamily="2" charset="-122"/>
              </a:rPr>
              <a:t>置信椭圆</a:t>
            </a:r>
            <a:r>
              <a:rPr lang="zh-CN" altLang="zh-CN" sz="2000" dirty="0" smtClean="0">
                <a:solidFill>
                  <a:srgbClr val="7030A0"/>
                </a:solidFill>
                <a:latin typeface="黑体" panose="02010600030101010101" pitchFamily="2" charset="-122"/>
                <a:ea typeface="黑体" panose="02010600030101010101" pitchFamily="2" charset="-122"/>
              </a:rPr>
              <a:t>和置信区间</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245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204CA1-F2FF-4BA4-BC8C-28D6BE979312}" type="slidenum">
              <a:rPr lang="en-US" altLang="zh-CN" sz="1400" smtClean="0"/>
              <a:pPr>
                <a:spcBef>
                  <a:spcPct val="0"/>
                </a:spcBef>
                <a:buClrTx/>
                <a:buSzTx/>
                <a:buFontTx/>
                <a:buNone/>
              </a:pPr>
              <a:t>12</a:t>
            </a:fld>
            <a:endParaRPr lang="en-US" altLang="zh-CN" sz="1400" smtClean="0"/>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53281" b="19378"/>
          <a:stretch/>
        </p:blipFill>
        <p:spPr>
          <a:xfrm>
            <a:off x="2267744" y="980728"/>
            <a:ext cx="4605525" cy="4470545"/>
          </a:xfrm>
          <a:prstGeom prst="rect">
            <a:avLst/>
          </a:prstGeom>
        </p:spPr>
      </p:pic>
    </p:spTree>
    <p:extLst>
      <p:ext uri="{BB962C8B-B14F-4D97-AF65-F5344CB8AC3E}">
        <p14:creationId xmlns:p14="http://schemas.microsoft.com/office/powerpoint/2010/main" val="1485565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301625" y="609600"/>
            <a:ext cx="8540750" cy="803275"/>
          </a:xfrm>
        </p:spPr>
        <p:txBody>
          <a:bodyPr/>
          <a:lstStyle/>
          <a:p>
            <a:pPr eaLnBrk="1" hangingPunct="1"/>
            <a:r>
              <a:rPr lang="zh-CN" altLang="en-US" sz="4000" smtClean="0"/>
              <a:t>利用置信区域进行假设检验</a:t>
            </a:r>
          </a:p>
        </p:txBody>
      </p:sp>
      <p:sp>
        <p:nvSpPr>
          <p:cNvPr id="25603" name="Rectangle 3"/>
          <p:cNvSpPr>
            <a:spLocks noGrp="1" noRot="1" noChangeArrowheads="1"/>
          </p:cNvSpPr>
          <p:nvPr>
            <p:ph type="body" idx="1"/>
          </p:nvPr>
        </p:nvSpPr>
        <p:spPr>
          <a:xfrm>
            <a:off x="301625" y="1484313"/>
            <a:ext cx="8540750" cy="4614862"/>
          </a:xfrm>
        </p:spPr>
        <p:txBody>
          <a:bodyPr/>
          <a:lstStyle/>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在例</a:t>
            </a:r>
            <a:r>
              <a:rPr lang="en-US" altLang="zh-CN" sz="2400" dirty="0" smtClean="0">
                <a:solidFill>
                  <a:srgbClr val="000000"/>
                </a:solidFill>
                <a:latin typeface="Times New Roman" panose="02020603050405020304" pitchFamily="18" charset="0"/>
                <a:cs typeface="Times New Roman" panose="02020603050405020304" pitchFamily="18" charset="0"/>
              </a:rPr>
              <a:t>4.2.2</a:t>
            </a:r>
            <a:r>
              <a:rPr lang="zh-CN" altLang="en-US" sz="2400" dirty="0" smtClean="0">
                <a:solidFill>
                  <a:srgbClr val="000000"/>
                </a:solidFill>
                <a:latin typeface="Times New Roman" panose="02020603050405020304" pitchFamily="18" charset="0"/>
                <a:cs typeface="Times New Roman" panose="02020603050405020304" pitchFamily="18" charset="0"/>
              </a:rPr>
              <a:t>中，如果在 </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en-US" sz="2400" dirty="0" smtClean="0">
                <a:solidFill>
                  <a:srgbClr val="000000"/>
                </a:solidFill>
                <a:latin typeface="Times New Roman" panose="02020603050405020304" pitchFamily="18" charset="0"/>
                <a:cs typeface="Times New Roman" panose="02020603050405020304" pitchFamily="18" charset="0"/>
              </a:rPr>
              <a:t>下检验</a:t>
            </a:r>
            <a:r>
              <a:rPr lang="zh-CN" altLang="en-US" sz="2400" dirty="0">
                <a:solidFill>
                  <a:srgbClr val="000000"/>
                </a:solidFill>
                <a:latin typeface="Times New Roman" panose="02020603050405020304" pitchFamily="18" charset="0"/>
                <a:cs typeface="Times New Roman" panose="02020603050405020304" pitchFamily="18" charset="0"/>
              </a:rPr>
              <a:t>假设</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sz="2400" dirty="0" smtClean="0">
                <a:solidFill>
                  <a:srgbClr val="000000"/>
                </a:solidFill>
                <a:latin typeface="Times New Roman" panose="02020603050405020304" pitchFamily="18" charset="0"/>
                <a:cs typeface="Times New Roman" panose="02020603050405020304" pitchFamily="18" charset="0"/>
              </a:rPr>
              <a:t>    其中</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，则可</a:t>
            </a:r>
            <a:r>
              <a:rPr lang="zh-CN" altLang="zh-CN" sz="2400" dirty="0" smtClean="0">
                <a:solidFill>
                  <a:srgbClr val="000000"/>
                </a:solidFill>
                <a:latin typeface="Times New Roman" panose="02020603050405020304" pitchFamily="18" charset="0"/>
                <a:cs typeface="Times New Roman" panose="02020603050405020304" pitchFamily="18" charset="0"/>
              </a:rPr>
              <a:t>利用图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中的椭圆得出检验的结果。</a:t>
            </a:r>
            <a:r>
              <a:rPr lang="zh-CN" altLang="en-US" sz="2400" dirty="0" smtClean="0">
                <a:solidFill>
                  <a:srgbClr val="000000"/>
                </a:solidFill>
                <a:latin typeface="Times New Roman" panose="02020603050405020304" pitchFamily="18" charset="0"/>
                <a:cs typeface="Times New Roman" panose="02020603050405020304" pitchFamily="18" charset="0"/>
              </a:rPr>
              <a:t>若</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位于椭圆外，则拒绝；反之，则接受。</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图</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中的虚线矩形在</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轴上的区间范围分别是</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0.90</a:t>
            </a:r>
            <a:r>
              <a:rPr lang="zh-CN" altLang="zh-CN" sz="2400" dirty="0" smtClean="0">
                <a:solidFill>
                  <a:srgbClr val="000000"/>
                </a:solidFill>
                <a:latin typeface="Times New Roman" panose="02020603050405020304" pitchFamily="18" charset="0"/>
                <a:cs typeface="Times New Roman" panose="02020603050405020304" pitchFamily="18" charset="0"/>
              </a:rPr>
              <a:t>置信区间。当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位于椭圆外虚线矩形内的位置（如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A</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，但如在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=0.10</a:t>
            </a:r>
            <a:r>
              <a:rPr lang="zh-CN" altLang="zh-CN" sz="2400" dirty="0" smtClean="0">
                <a:solidFill>
                  <a:srgbClr val="000000"/>
                </a:solidFill>
                <a:latin typeface="Times New Roman" panose="02020603050405020304" pitchFamily="18" charset="0"/>
                <a:cs typeface="Times New Roman" panose="02020603050405020304" pitchFamily="18" charset="0"/>
              </a:rPr>
              <a:t>下分别检验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则检验都将接受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 </a:t>
            </a:r>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位于椭圆内虚线矩形外的位置（如</a:t>
            </a:r>
            <a:r>
              <a:rPr lang="en-US" altLang="zh-CN" sz="2400" i="1" dirty="0" smtClean="0">
                <a:solidFill>
                  <a:srgbClr val="000000"/>
                </a:solidFill>
                <a:latin typeface="Times New Roman" panose="02020603050405020304" pitchFamily="18" charset="0"/>
                <a:cs typeface="Times New Roman" panose="02020603050405020304" pitchFamily="18" charset="0"/>
              </a:rPr>
              <a:t>B</a:t>
            </a:r>
            <a:r>
              <a:rPr lang="zh-CN" altLang="zh-CN" sz="2400" dirty="0" smtClean="0">
                <a:solidFill>
                  <a:srgbClr val="000000"/>
                </a:solidFill>
                <a:latin typeface="Times New Roman" panose="02020603050405020304" pitchFamily="18" charset="0"/>
                <a:cs typeface="Times New Roman" panose="02020603050405020304" pitchFamily="18" charset="0"/>
              </a:rPr>
              <a:t>点）时，检验虽接受</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，但</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02</a:t>
            </a:r>
            <a:r>
              <a:rPr lang="zh-CN" altLang="en-US" sz="2400" dirty="0" smtClean="0">
                <a:solidFill>
                  <a:srgbClr val="000000"/>
                </a:solidFill>
                <a:latin typeface="Times New Roman" panose="02020603050405020304" pitchFamily="18" charset="0"/>
                <a:cs typeface="Times New Roman" panose="02020603050405020304" pitchFamily="18" charset="0"/>
              </a:rPr>
              <a:t>至少有其一</a:t>
            </a:r>
            <a:r>
              <a:rPr lang="zh-CN" altLang="zh-CN" sz="2400" dirty="0" smtClean="0">
                <a:solidFill>
                  <a:srgbClr val="000000"/>
                </a:solidFill>
                <a:latin typeface="Times New Roman" panose="02020603050405020304" pitchFamily="18" charset="0"/>
                <a:cs typeface="Times New Roman" panose="02020603050405020304" pitchFamily="18" charset="0"/>
              </a:rPr>
              <a:t>将会被拒绝。</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56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F5AACB-C999-4E70-A378-4E3A1546A6BA}" type="slidenum">
              <a:rPr lang="en-US" altLang="zh-CN" sz="1400" smtClean="0"/>
              <a:pPr>
                <a:spcBef>
                  <a:spcPct val="0"/>
                </a:spcBef>
                <a:buClrTx/>
                <a:buSzTx/>
                <a:buFontTx/>
                <a:buNone/>
              </a:pPr>
              <a:t>13</a:t>
            </a:fld>
            <a:endParaRPr lang="en-US" altLang="zh-CN" sz="1400" smtClean="0"/>
          </a:p>
        </p:txBody>
      </p:sp>
    </p:spTree>
    <p:extLst>
      <p:ext uri="{BB962C8B-B14F-4D97-AF65-F5344CB8AC3E}">
        <p14:creationId xmlns:p14="http://schemas.microsoft.com/office/powerpoint/2010/main" val="413826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smtClean="0"/>
              <a:t>§4.3  </a:t>
            </a:r>
            <a:r>
              <a:rPr lang="zh-CN" altLang="zh-CN" sz="4000" smtClean="0"/>
              <a:t>两个总体均值的比较推断</a:t>
            </a:r>
          </a:p>
        </p:txBody>
      </p:sp>
      <p:sp>
        <p:nvSpPr>
          <p:cNvPr id="29699" name="Rectangle 3"/>
          <p:cNvSpPr>
            <a:spLocks noGrp="1" noRot="1" noChangeArrowheads="1"/>
          </p:cNvSpPr>
          <p:nvPr>
            <p:ph type="body" idx="1"/>
          </p:nvPr>
        </p:nvSpPr>
        <p:spPr/>
        <p:txBody>
          <a:bodyPr/>
          <a:lstStyle/>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一、两个独立样本的情形</a:t>
            </a:r>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800" smtClean="0">
                <a:solidFill>
                  <a:srgbClr val="000000"/>
                </a:solidFill>
                <a:latin typeface="Times New Roman" panose="02020603050405020304" pitchFamily="18" charset="0"/>
                <a:cs typeface="Times New Roman" panose="02020603050405020304" pitchFamily="18" charset="0"/>
              </a:rPr>
              <a:t>二、成对试验的</a:t>
            </a:r>
            <a:r>
              <a:rPr lang="en-US" altLang="zh-CN" sz="2800" i="1" smtClean="0">
                <a:solidFill>
                  <a:srgbClr val="000000"/>
                </a:solidFill>
                <a:latin typeface="Times New Roman" panose="02020603050405020304" pitchFamily="18" charset="0"/>
                <a:cs typeface="Times New Roman" panose="02020603050405020304" pitchFamily="18" charset="0"/>
              </a:rPr>
              <a:t>T</a:t>
            </a:r>
            <a:r>
              <a:rPr lang="en-US" altLang="zh-CN" sz="2800" baseline="30000" smtClean="0">
                <a:solidFill>
                  <a:srgbClr val="000000"/>
                </a:solidFill>
                <a:latin typeface="Times New Roman" panose="02020603050405020304" pitchFamily="18" charset="0"/>
                <a:cs typeface="Times New Roman" panose="02020603050405020304" pitchFamily="18" charset="0"/>
              </a:rPr>
              <a:t>2</a:t>
            </a:r>
            <a:r>
              <a:rPr lang="zh-CN" altLang="zh-CN" sz="2800" smtClean="0">
                <a:solidFill>
                  <a:srgbClr val="000000"/>
                </a:solidFill>
                <a:latin typeface="Times New Roman" panose="02020603050405020304" pitchFamily="18" charset="0"/>
                <a:cs typeface="Times New Roman" panose="02020603050405020304" pitchFamily="18" charset="0"/>
              </a:rPr>
              <a:t>统计量</a:t>
            </a:r>
          </a:p>
        </p:txBody>
      </p:sp>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168119-0066-46C6-8A19-DCCDF5EAE409}" type="slidenum">
              <a:rPr lang="en-US" altLang="zh-CN" sz="1400" smtClean="0"/>
              <a:pPr>
                <a:spcBef>
                  <a:spcPct val="0"/>
                </a:spcBef>
                <a:buClrTx/>
                <a:buSzTx/>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549275"/>
            <a:ext cx="8540750" cy="792163"/>
          </a:xfrm>
        </p:spPr>
        <p:txBody>
          <a:bodyPr/>
          <a:lstStyle/>
          <a:p>
            <a:pPr eaLnBrk="1" hangingPunct="1"/>
            <a:r>
              <a:rPr lang="zh-CN" altLang="zh-CN" sz="4000" smtClean="0"/>
              <a:t>一、两个独立样本的情形</a:t>
            </a:r>
          </a:p>
        </p:txBody>
      </p:sp>
      <p:sp>
        <p:nvSpPr>
          <p:cNvPr id="30723" name="Rectangle 3"/>
          <p:cNvSpPr>
            <a:spLocks noGrp="1" noRot="1" noChangeArrowheads="1"/>
          </p:cNvSpPr>
          <p:nvPr>
            <p:ph type="body" idx="1"/>
          </p:nvPr>
        </p:nvSpPr>
        <p:spPr>
          <a:xfrm>
            <a:off x="301625" y="1412875"/>
            <a:ext cx="8540750" cy="4686300"/>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设从两个总体</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中各自独立地抽取一个样本</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&gt;0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欲</a:t>
            </a:r>
            <a:r>
              <a:rPr lang="zh-CN" altLang="zh-CN" sz="2400" dirty="0" smtClean="0">
                <a:solidFill>
                  <a:srgbClr val="000000"/>
                </a:solidFill>
                <a:latin typeface="Times New Roman" panose="02020603050405020304" pitchFamily="18" charset="0"/>
                <a:cs typeface="Times New Roman" panose="02020603050405020304" pitchFamily="18" charset="0"/>
              </a:rPr>
              <a:t>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zh-CN" altLang="zh-CN" sz="2400" dirty="0" smtClean="0">
                <a:solidFill>
                  <a:srgbClr val="000000"/>
                </a:solidFill>
                <a:latin typeface="Times New Roman" panose="02020603050405020304" pitchFamily="18" charset="0"/>
                <a:cs typeface="Times New Roman" panose="02020603050405020304" pitchFamily="18" charset="0"/>
              </a:rPr>
              <a:t>的联合无偏估计</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0724" name="Object 4"/>
          <p:cNvGraphicFramePr>
            <a:graphicFrameLocks noChangeAspect="1"/>
          </p:cNvGraphicFramePr>
          <p:nvPr/>
        </p:nvGraphicFramePr>
        <p:xfrm>
          <a:off x="2916238" y="3068638"/>
          <a:ext cx="3327400" cy="838200"/>
        </p:xfrm>
        <a:graphic>
          <a:graphicData uri="http://schemas.openxmlformats.org/presentationml/2006/ole">
            <mc:AlternateContent xmlns:mc="http://schemas.openxmlformats.org/markup-compatibility/2006">
              <mc:Choice xmlns:v="urn:schemas-microsoft-com:vml" Requires="v">
                <p:oleObj spid="_x0000_s30991" name="Equation" r:id="rId3" imgW="3327400" imgH="838200" progId="Equation.DSMT4">
                  <p:embed/>
                </p:oleObj>
              </mc:Choice>
              <mc:Fallback>
                <p:oleObj name="Equation" r:id="rId3" imgW="3327400" imgH="838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068638"/>
                        <a:ext cx="3327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755650" y="1844675"/>
          <a:ext cx="1562100" cy="419100"/>
        </p:xfrm>
        <a:graphic>
          <a:graphicData uri="http://schemas.openxmlformats.org/presentationml/2006/ole">
            <mc:AlternateContent xmlns:mc="http://schemas.openxmlformats.org/markup-compatibility/2006">
              <mc:Choice xmlns:v="urn:schemas-microsoft-com:vml" Requires="v">
                <p:oleObj spid="_x0000_s30992" name="Equation" r:id="rId5" imgW="1562100" imgH="419100" progId="Equation.DSMT4">
                  <p:embed/>
                </p:oleObj>
              </mc:Choice>
              <mc:Fallback>
                <p:oleObj name="Equation" r:id="rId5" imgW="1562100" imgH="419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844675"/>
                        <a:ext cx="1562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2627313" y="1844675"/>
          <a:ext cx="1574800" cy="419100"/>
        </p:xfrm>
        <a:graphic>
          <a:graphicData uri="http://schemas.openxmlformats.org/presentationml/2006/ole">
            <mc:AlternateContent xmlns:mc="http://schemas.openxmlformats.org/markup-compatibility/2006">
              <mc:Choice xmlns:v="urn:schemas-microsoft-com:vml" Requires="v">
                <p:oleObj spid="_x0000_s30993" name="Equation" r:id="rId7" imgW="1574800" imgH="419100" progId="Equation.DSMT4">
                  <p:embed/>
                </p:oleObj>
              </mc:Choice>
              <mc:Fallback>
                <p:oleObj name="Equation" r:id="rId7" imgW="1574800" imgH="4191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1844675"/>
                        <a:ext cx="1574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30728" name="Object 9"/>
          <p:cNvGraphicFramePr>
            <a:graphicFrameLocks noChangeAspect="1"/>
          </p:cNvGraphicFramePr>
          <p:nvPr>
            <p:extLst>
              <p:ext uri="{D42A27DB-BD31-4B8C-83A1-F6EECF244321}">
                <p14:modId xmlns:p14="http://schemas.microsoft.com/office/powerpoint/2010/main" val="1243520035"/>
              </p:ext>
            </p:extLst>
          </p:nvPr>
        </p:nvGraphicFramePr>
        <p:xfrm>
          <a:off x="2916238" y="4378300"/>
          <a:ext cx="3378200" cy="850900"/>
        </p:xfrm>
        <a:graphic>
          <a:graphicData uri="http://schemas.openxmlformats.org/presentationml/2006/ole">
            <mc:AlternateContent xmlns:mc="http://schemas.openxmlformats.org/markup-compatibility/2006">
              <mc:Choice xmlns:v="urn:schemas-microsoft-com:vml" Requires="v">
                <p:oleObj spid="_x0000_s30994" name="Equation" r:id="rId9" imgW="3378200" imgH="850900" progId="Equation.DSMT4">
                  <p:embed/>
                </p:oleObj>
              </mc:Choice>
              <mc:Fallback>
                <p:oleObj name="Equation" r:id="rId9" imgW="3378200" imgH="8509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378300"/>
                        <a:ext cx="33782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10"/>
          <p:cNvGraphicFramePr>
            <a:graphicFrameLocks noChangeAspect="1"/>
          </p:cNvGraphicFramePr>
          <p:nvPr/>
        </p:nvGraphicFramePr>
        <p:xfrm>
          <a:off x="782638" y="5516563"/>
          <a:ext cx="7912100" cy="838200"/>
        </p:xfrm>
        <a:graphic>
          <a:graphicData uri="http://schemas.openxmlformats.org/presentationml/2006/ole">
            <mc:AlternateContent xmlns:mc="http://schemas.openxmlformats.org/markup-compatibility/2006">
              <mc:Choice xmlns:v="urn:schemas-microsoft-com:vml" Requires="v">
                <p:oleObj spid="_x0000_s30995" name="Equation" r:id="rId11" imgW="7912100" imgH="838200" progId="Equation.DSMT4">
                  <p:embed/>
                </p:oleObj>
              </mc:Choice>
              <mc:Fallback>
                <p:oleObj name="Equation" r:id="rId11" imgW="7912100" imgH="8382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38" y="5516563"/>
                        <a:ext cx="7912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396C7AF-773B-4C6B-8973-F204A5C28334}" type="slidenum">
              <a:rPr lang="en-US" altLang="zh-CN" sz="1400" smtClean="0"/>
              <a:pPr>
                <a:spcBef>
                  <a:spcPct val="0"/>
                </a:spcBef>
                <a:buClrTx/>
                <a:buSzTx/>
                <a:buFontTx/>
                <a:buNone/>
              </a:pPr>
              <a:t>15</a:t>
            </a:fld>
            <a:endParaRPr lang="en-US" altLang="zh-CN"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霍特林</a:t>
            </a:r>
            <a:r>
              <a:rPr lang="en-US" altLang="zh-CN" sz="2400" i="1" dirty="0">
                <a:solidFill>
                  <a:srgbClr val="000000"/>
                </a:solidFill>
                <a:latin typeface="Times New Roman" panose="02020603050405020304" pitchFamily="18" charset="0"/>
                <a:cs typeface="Times New Roman" panose="02020603050405020304" pitchFamily="18" charset="0"/>
              </a:rPr>
              <a:t>T</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对</a:t>
            </a:r>
            <a:r>
              <a:rPr lang="zh-CN" altLang="en-US"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zh-CN"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16</a:t>
            </a:fld>
            <a:endParaRPr lang="en-US" altLang="zh-CN"/>
          </a:p>
        </p:txBody>
      </p:sp>
      <p:graphicFrame>
        <p:nvGraphicFramePr>
          <p:cNvPr id="5" name="Object 5"/>
          <p:cNvGraphicFramePr>
            <a:graphicFrameLocks noChangeAspect="1"/>
          </p:cNvGraphicFramePr>
          <p:nvPr>
            <p:extLst/>
          </p:nvPr>
        </p:nvGraphicFramePr>
        <p:xfrm>
          <a:off x="2344738" y="1033463"/>
          <a:ext cx="4533900" cy="1854200"/>
        </p:xfrm>
        <a:graphic>
          <a:graphicData uri="http://schemas.openxmlformats.org/presentationml/2006/ole">
            <mc:AlternateContent xmlns:mc="http://schemas.openxmlformats.org/markup-compatibility/2006">
              <mc:Choice xmlns:v="urn:schemas-microsoft-com:vml" Requires="v">
                <p:oleObj spid="_x0000_s104486" name="Equation" r:id="rId3" imgW="4533840" imgH="1854000" progId="Equation.DSMT4">
                  <p:embed/>
                </p:oleObj>
              </mc:Choice>
              <mc:Fallback>
                <p:oleObj name="Equation" r:id="rId3" imgW="4533840" imgH="1854000" progId="Equation.DSMT4">
                  <p:embed/>
                  <p:pic>
                    <p:nvPicPr>
                      <p:cNvPr id="0" name=""/>
                      <p:cNvPicPr>
                        <a:picLocks noChangeAspect="1" noChangeArrowheads="1"/>
                      </p:cNvPicPr>
                      <p:nvPr/>
                    </p:nvPicPr>
                    <p:blipFill>
                      <a:blip r:embed="rId4"/>
                      <a:srcRect/>
                      <a:stretch>
                        <a:fillRect/>
                      </a:stretch>
                    </p:blipFill>
                    <p:spPr bwMode="auto">
                      <a:xfrm>
                        <a:off x="2344738" y="1033463"/>
                        <a:ext cx="45339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984524570"/>
              </p:ext>
            </p:extLst>
          </p:nvPr>
        </p:nvGraphicFramePr>
        <p:xfrm>
          <a:off x="1835696" y="3317875"/>
          <a:ext cx="5486400" cy="825500"/>
        </p:xfrm>
        <a:graphic>
          <a:graphicData uri="http://schemas.openxmlformats.org/presentationml/2006/ole">
            <mc:AlternateContent xmlns:mc="http://schemas.openxmlformats.org/markup-compatibility/2006">
              <mc:Choice xmlns:v="urn:schemas-microsoft-com:vml" Requires="v">
                <p:oleObj spid="_x0000_s104487" name="Equation" r:id="rId5" imgW="5486400" imgH="825480" progId="Equation.DSMT4">
                  <p:embed/>
                </p:oleObj>
              </mc:Choice>
              <mc:Fallback>
                <p:oleObj name="Equation" r:id="rId5" imgW="5486400" imgH="825480" progId="Equation.DSMT4">
                  <p:embed/>
                  <p:pic>
                    <p:nvPicPr>
                      <p:cNvPr id="0" name=""/>
                      <p:cNvPicPr>
                        <a:picLocks noChangeAspect="1" noChangeArrowheads="1"/>
                      </p:cNvPicPr>
                      <p:nvPr/>
                    </p:nvPicPr>
                    <p:blipFill>
                      <a:blip r:embed="rId6"/>
                      <a:srcRect/>
                      <a:stretch>
                        <a:fillRect/>
                      </a:stretch>
                    </p:blipFill>
                    <p:spPr bwMode="auto">
                      <a:xfrm>
                        <a:off x="1835696" y="3317875"/>
                        <a:ext cx="5486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584771746"/>
              </p:ext>
            </p:extLst>
          </p:nvPr>
        </p:nvGraphicFramePr>
        <p:xfrm>
          <a:off x="2322513" y="4725144"/>
          <a:ext cx="3263900" cy="381000"/>
        </p:xfrm>
        <a:graphic>
          <a:graphicData uri="http://schemas.openxmlformats.org/presentationml/2006/ole">
            <mc:AlternateContent xmlns:mc="http://schemas.openxmlformats.org/markup-compatibility/2006">
              <mc:Choice xmlns:v="urn:schemas-microsoft-com:vml" Requires="v">
                <p:oleObj spid="_x0000_s104488" name="Equation" r:id="rId7" imgW="3263760" imgH="380880" progId="Equation.DSMT4">
                  <p:embed/>
                </p:oleObj>
              </mc:Choice>
              <mc:Fallback>
                <p:oleObj name="Equation" r:id="rId7" imgW="3263760" imgH="380880" progId="Equation.DSMT4">
                  <p:embed/>
                  <p:pic>
                    <p:nvPicPr>
                      <p:cNvPr id="0" name=""/>
                      <p:cNvPicPr>
                        <a:picLocks noChangeAspect="1" noChangeArrowheads="1"/>
                      </p:cNvPicPr>
                      <p:nvPr/>
                    </p:nvPicPr>
                    <p:blipFill>
                      <a:blip r:embed="rId8"/>
                      <a:srcRect/>
                      <a:stretch>
                        <a:fillRect/>
                      </a:stretch>
                    </p:blipFill>
                    <p:spPr bwMode="auto">
                      <a:xfrm>
                        <a:off x="2322513" y="4725144"/>
                        <a:ext cx="3263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937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301625" y="609600"/>
            <a:ext cx="8540750" cy="46038"/>
          </a:xfrm>
        </p:spPr>
        <p:txBody>
          <a:bodyPr/>
          <a:lstStyle/>
          <a:p>
            <a:endParaRPr lang="zh-CN" altLang="en-US" smtClean="0"/>
          </a:p>
        </p:txBody>
      </p:sp>
      <p:sp>
        <p:nvSpPr>
          <p:cNvPr id="32771" name="内容占位符 2"/>
          <p:cNvSpPr>
            <a:spLocks noGrp="1"/>
          </p:cNvSpPr>
          <p:nvPr>
            <p:ph idx="1"/>
          </p:nvPr>
        </p:nvSpPr>
        <p:spPr>
          <a:xfrm>
            <a:off x="301625" y="655638"/>
            <a:ext cx="8540750" cy="5443537"/>
          </a:xfrm>
        </p:spPr>
        <p:txBody>
          <a:bodyPr/>
          <a:lstStyle/>
          <a:p>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400" dirty="0" smtClean="0">
                <a:solidFill>
                  <a:srgbClr val="000000"/>
                </a:solidFill>
                <a:latin typeface="Times New Roman" panose="02020603050405020304" pitchFamily="18" charset="0"/>
                <a:cs typeface="Times New Roman" panose="02020603050405020304" pitchFamily="18" charset="0"/>
              </a:rPr>
              <a:t>是否</a:t>
            </a:r>
            <a:r>
              <a:rPr lang="zh-CN" altLang="zh-CN" sz="2400" dirty="0" smtClean="0">
                <a:solidFill>
                  <a:srgbClr val="000000"/>
                </a:solidFill>
                <a:latin typeface="Times New Roman" panose="02020603050405020304" pitchFamily="18" charset="0"/>
                <a:cs typeface="Times New Roman" panose="02020603050405020304" pitchFamily="18" charset="0"/>
              </a:rPr>
              <a:t>被拒绝</a:t>
            </a:r>
            <a:r>
              <a:rPr lang="zh-CN" altLang="en-US" sz="2400" dirty="0" smtClean="0">
                <a:solidFill>
                  <a:srgbClr val="000000"/>
                </a:solidFill>
                <a:latin typeface="Times New Roman" panose="02020603050405020304" pitchFamily="18" charset="0"/>
                <a:cs typeface="Times New Roman" panose="02020603050405020304" pitchFamily="18" charset="0"/>
              </a:rPr>
              <a:t>与</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400" dirty="0">
                <a:solidFill>
                  <a:srgbClr val="000000"/>
                </a:solidFill>
                <a:latin typeface="Times New Roman" panose="02020603050405020304" pitchFamily="18" charset="0"/>
                <a:cs typeface="Times New Roman" panose="02020603050405020304" pitchFamily="18" charset="0"/>
              </a:rPr>
              <a:t>是否</a:t>
            </a:r>
            <a:r>
              <a:rPr lang="zh-CN" altLang="zh-CN" sz="2400" dirty="0">
                <a:solidFill>
                  <a:srgbClr val="000000"/>
                </a:solidFill>
                <a:latin typeface="Times New Roman" panose="02020603050405020304" pitchFamily="18" charset="0"/>
                <a:cs typeface="Times New Roman" panose="02020603050405020304" pitchFamily="18" charset="0"/>
              </a:rPr>
              <a:t>被</a:t>
            </a:r>
            <a:r>
              <a:rPr lang="zh-CN" altLang="zh-CN" sz="2400" dirty="0" smtClean="0">
                <a:solidFill>
                  <a:srgbClr val="000000"/>
                </a:solidFill>
                <a:latin typeface="Times New Roman" panose="02020603050405020304" pitchFamily="18" charset="0"/>
                <a:cs typeface="Times New Roman" panose="02020603050405020304" pitchFamily="18" charset="0"/>
              </a:rPr>
              <a:t>拒绝</a:t>
            </a:r>
            <a:r>
              <a:rPr lang="zh-CN" altLang="en-US" sz="2400" dirty="0" smtClean="0">
                <a:solidFill>
                  <a:srgbClr val="000000"/>
                </a:solidFill>
                <a:latin typeface="Times New Roman" panose="02020603050405020304" pitchFamily="18" charset="0"/>
                <a:cs typeface="Times New Roman" panose="02020603050405020304" pitchFamily="18" charset="0"/>
              </a:rPr>
              <a:t>虽有一定联系</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但并没有必然关系。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在图</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en-US" sz="2400" dirty="0" smtClean="0">
                <a:solidFill>
                  <a:srgbClr val="000000"/>
                </a:solidFill>
                <a:latin typeface="Times New Roman" panose="02020603050405020304" pitchFamily="18" charset="0"/>
                <a:cs typeface="Times New Roman" panose="02020603050405020304" pitchFamily="18" charset="0"/>
              </a:rPr>
              <a:t>中，似乎会拒绝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en-US" sz="2400" dirty="0" smtClean="0">
                <a:solidFill>
                  <a:srgbClr val="000000"/>
                </a:solidFill>
                <a:latin typeface="Times New Roman" panose="02020603050405020304" pitchFamily="18" charset="0"/>
                <a:cs typeface="Times New Roman" panose="02020603050405020304" pitchFamily="18" charset="0"/>
              </a:rPr>
              <a:t>而接受</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ABBE29-E6D6-464C-8E16-4D476A9C83E9}" type="slidenum">
              <a:rPr lang="en-US" altLang="zh-CN" sz="1400" smtClean="0"/>
              <a:pPr>
                <a:spcBef>
                  <a:spcPct val="0"/>
                </a:spcBef>
                <a:buClrTx/>
                <a:buSzTx/>
                <a:buFontTx/>
                <a:buNone/>
              </a:pPr>
              <a:t>17</a:t>
            </a:fld>
            <a:endParaRPr lang="en-US" altLang="zh-CN" sz="1400" smtClean="0"/>
          </a:p>
        </p:txBody>
      </p:sp>
      <p:sp>
        <p:nvSpPr>
          <p:cNvPr id="32773" name="矩形 4"/>
          <p:cNvSpPr>
            <a:spLocks noChangeArrowheads="1"/>
          </p:cNvSpPr>
          <p:nvPr/>
        </p:nvSpPr>
        <p:spPr bwMode="auto">
          <a:xfrm>
            <a:off x="3131840" y="5589240"/>
            <a:ext cx="287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zh-CN" sz="2000" dirty="0">
                <a:solidFill>
                  <a:srgbClr val="7030A0"/>
                </a:solidFill>
                <a:latin typeface="黑体" panose="02010600030101010101" pitchFamily="2" charset="-122"/>
                <a:ea typeface="黑体" panose="02010600030101010101" pitchFamily="2" charset="-122"/>
              </a:rPr>
              <a:t>图</a:t>
            </a:r>
            <a:r>
              <a:rPr lang="en-US" altLang="zh-CN" sz="2000" dirty="0">
                <a:solidFill>
                  <a:srgbClr val="7030A0"/>
                </a:solidFill>
                <a:latin typeface="黑体" panose="02010600030101010101" pitchFamily="2" charset="-122"/>
                <a:ea typeface="黑体" panose="02010600030101010101" pitchFamily="2" charset="-122"/>
              </a:rPr>
              <a:t>4.3.1  </a:t>
            </a:r>
            <a:r>
              <a:rPr lang="zh-CN" altLang="en-US" sz="2000" dirty="0">
                <a:solidFill>
                  <a:srgbClr val="7030A0"/>
                </a:solidFill>
                <a:latin typeface="黑体" panose="02010600030101010101" pitchFamily="2" charset="-122"/>
                <a:ea typeface="黑体" panose="02010600030101010101" pitchFamily="2" charset="-122"/>
              </a:rPr>
              <a:t>两个椭圆点群</a:t>
            </a:r>
          </a:p>
        </p:txBody>
      </p:sp>
      <p:pic>
        <p:nvPicPr>
          <p:cNvPr id="7" name="图片 6"/>
          <p:cNvPicPr>
            <a:picLocks noChangeAspect="1"/>
          </p:cNvPicPr>
          <p:nvPr/>
        </p:nvPicPr>
        <p:blipFill>
          <a:blip r:embed="rId2"/>
          <a:stretch>
            <a:fillRect/>
          </a:stretch>
        </p:blipFill>
        <p:spPr>
          <a:xfrm>
            <a:off x="2482677" y="2375956"/>
            <a:ext cx="4176464" cy="3103399"/>
          </a:xfrm>
          <a:prstGeom prst="rect">
            <a:avLst/>
          </a:prstGeom>
        </p:spPr>
      </p:pic>
    </p:spTree>
    <p:extLst>
      <p:ext uri="{BB962C8B-B14F-4D97-AF65-F5344CB8AC3E}">
        <p14:creationId xmlns:p14="http://schemas.microsoft.com/office/powerpoint/2010/main" val="641087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83096"/>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在实际应用中</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一旦</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被拒绝了，则可以考虑对所有的</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，在相同的显著性水平下再进一步检验</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，以判断是否有分量及（若有）具体是哪些分量对拒绝</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起了较大作用</a:t>
            </a:r>
            <a:r>
              <a:rPr lang="zh-CN" altLang="en-US"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18</a:t>
            </a:fld>
            <a:endParaRPr lang="en-US" altLang="zh-CN"/>
          </a:p>
        </p:txBody>
      </p:sp>
    </p:spTree>
    <p:extLst>
      <p:ext uri="{BB962C8B-B14F-4D97-AF65-F5344CB8AC3E}">
        <p14:creationId xmlns:p14="http://schemas.microsoft.com/office/powerpoint/2010/main" val="102886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072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4.3.1</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zh-CN" altLang="zh-CN" sz="2400" dirty="0" smtClean="0">
                <a:solidFill>
                  <a:schemeClr val="accent6"/>
                </a:solidFill>
                <a:latin typeface="Times New Roman" panose="02020603050405020304" pitchFamily="18" charset="0"/>
                <a:cs typeface="Times New Roman" panose="02020603050405020304" pitchFamily="18" charset="0"/>
              </a:rPr>
              <a:t>例</a:t>
            </a:r>
            <a:r>
              <a:rPr lang="en-US" altLang="zh-CN" sz="2400" dirty="0" smtClean="0">
                <a:solidFill>
                  <a:schemeClr val="accent6"/>
                </a:solidFill>
                <a:latin typeface="Times New Roman" panose="02020603050405020304" pitchFamily="18" charset="0"/>
                <a:cs typeface="Times New Roman" panose="02020603050405020304" pitchFamily="18" charset="0"/>
              </a:rPr>
              <a:t>4.2.1</a:t>
            </a:r>
            <a:r>
              <a:rPr lang="zh-CN" altLang="zh-CN" sz="2400" dirty="0" smtClean="0">
                <a:solidFill>
                  <a:schemeClr val="accent6"/>
                </a:solidFill>
                <a:latin typeface="Times New Roman" panose="02020603050405020304" pitchFamily="18" charset="0"/>
                <a:cs typeface="Times New Roman" panose="02020603050405020304" pitchFamily="18" charset="0"/>
              </a:rPr>
              <a:t>续</a:t>
            </a:r>
            <a:r>
              <a:rPr lang="zh-CN" altLang="en-US" sz="2400" dirty="0" smtClean="0">
                <a:solidFill>
                  <a:schemeClr val="accent6"/>
                </a:solidFill>
                <a:latin typeface="Times New Roman" panose="02020603050405020304" pitchFamily="18" charset="0"/>
                <a:cs typeface="Times New Roman" panose="02020603050405020304" pitchFamily="18" charset="0"/>
              </a:rPr>
              <a:t>）</a:t>
            </a:r>
            <a:r>
              <a:rPr lang="en-US" altLang="zh-CN" sz="2400" dirty="0" smtClean="0">
                <a:solidFill>
                  <a:schemeClr val="accent6"/>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表</a:t>
            </a:r>
            <a:r>
              <a:rPr lang="en-US" altLang="zh-CN" sz="2400" dirty="0" smtClean="0">
                <a:solidFill>
                  <a:srgbClr val="000000"/>
                </a:solidFill>
                <a:latin typeface="Times New Roman" panose="02020603050405020304" pitchFamily="18" charset="0"/>
                <a:cs typeface="Times New Roman" panose="02020603050405020304" pitchFamily="18" charset="0"/>
              </a:rPr>
              <a:t>4.3.1</a:t>
            </a:r>
            <a:r>
              <a:rPr lang="zh-CN" altLang="zh-CN" sz="2400" dirty="0" smtClean="0">
                <a:solidFill>
                  <a:srgbClr val="000000"/>
                </a:solidFill>
                <a:latin typeface="Times New Roman" panose="02020603050405020304" pitchFamily="18" charset="0"/>
                <a:cs typeface="Times New Roman" panose="02020603050405020304" pitchFamily="18" charset="0"/>
              </a:rPr>
              <a:t>给出了相应于表</a:t>
            </a:r>
            <a:r>
              <a:rPr lang="en-US" altLang="zh-CN" sz="2400" dirty="0" smtClean="0">
                <a:solidFill>
                  <a:srgbClr val="000000"/>
                </a:solidFill>
                <a:latin typeface="Times New Roman" panose="02020603050405020304" pitchFamily="18" charset="0"/>
                <a:cs typeface="Times New Roman" panose="02020603050405020304" pitchFamily="18" charset="0"/>
              </a:rPr>
              <a:t>4.2.1</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dirty="0" smtClean="0">
                <a:solidFill>
                  <a:srgbClr val="000000"/>
                </a:solidFill>
                <a:latin typeface="Times New Roman" panose="02020603050405020304" pitchFamily="18" charset="0"/>
                <a:cs typeface="Times New Roman" panose="02020603050405020304" pitchFamily="18" charset="0"/>
              </a:rPr>
              <a:t>9</a:t>
            </a:r>
            <a:r>
              <a:rPr lang="zh-CN" altLang="zh-CN" sz="2400" dirty="0" smtClean="0">
                <a:solidFill>
                  <a:srgbClr val="000000"/>
                </a:solidFill>
                <a:latin typeface="Times New Roman" panose="02020603050405020304" pitchFamily="18" charset="0"/>
                <a:cs typeface="Times New Roman" panose="02020603050405020304" pitchFamily="18" charset="0"/>
              </a:rPr>
              <a:t>名</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周岁女婴的数据。我们欲在多元正态性假定下检验</a:t>
            </a:r>
            <a:r>
              <a:rPr lang="en-US" altLang="zh-CN" sz="24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周岁的男婴与女婴的均值向量有无显著差异。</a:t>
            </a:r>
          </a:p>
        </p:txBody>
      </p:sp>
      <p:sp>
        <p:nvSpPr>
          <p:cNvPr id="34820" name="Rectangle 5"/>
          <p:cNvSpPr>
            <a:spLocks noChangeArrowheads="1"/>
          </p:cNvSpPr>
          <p:nvPr/>
        </p:nvSpPr>
        <p:spPr bwMode="auto">
          <a:xfrm>
            <a:off x="468313" y="1844675"/>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4.3.1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某地区农村女婴的体格测量数据</a:t>
            </a:r>
          </a:p>
        </p:txBody>
      </p:sp>
      <p:graphicFrame>
        <p:nvGraphicFramePr>
          <p:cNvPr id="8" name="表格 7"/>
          <p:cNvGraphicFramePr>
            <a:graphicFrameLocks noGrp="1"/>
          </p:cNvGraphicFramePr>
          <p:nvPr/>
        </p:nvGraphicFramePr>
        <p:xfrm>
          <a:off x="539750" y="2276475"/>
          <a:ext cx="8137524" cy="3744910"/>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449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y</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smtClean="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49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80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58.4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449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449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60.3</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449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57.4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13.0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449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79</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449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374491">
                <a:tc>
                  <a:txBody>
                    <a:bodyPr/>
                    <a:lstStyle/>
                    <a:p>
                      <a:pPr algn="ctr">
                        <a:spcAft>
                          <a:spcPts val="0"/>
                        </a:spcAft>
                      </a:pPr>
                      <a:r>
                        <a:rPr lang="en-US" sz="2000" kern="100">
                          <a:solidFill>
                            <a:srgbClr val="000000"/>
                          </a:solidFill>
                          <a:latin typeface="Times New Roman"/>
                          <a:ea typeface="宋体"/>
                          <a:cs typeface="Times New Roman"/>
                        </a:rPr>
                        <a:t>7</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374491">
                <a:tc>
                  <a:txBody>
                    <a:bodyPr/>
                    <a:lstStyle/>
                    <a:p>
                      <a:pPr algn="ctr">
                        <a:spcAft>
                          <a:spcPts val="0"/>
                        </a:spcAft>
                      </a:pPr>
                      <a:r>
                        <a:rPr lang="en-US" sz="2000" kern="100">
                          <a:solidFill>
                            <a:srgbClr val="000000"/>
                          </a:solidFill>
                          <a:latin typeface="Times New Roman"/>
                          <a:ea typeface="宋体"/>
                          <a:cs typeface="Times New Roman"/>
                        </a:rPr>
                        <a:t>8</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11.0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374491">
                <a:tc>
                  <a:txBody>
                    <a:bodyPr/>
                    <a:lstStyle/>
                    <a:p>
                      <a:pPr algn="ctr">
                        <a:spcAft>
                          <a:spcPts val="0"/>
                        </a:spcAft>
                      </a:pPr>
                      <a:r>
                        <a:rPr lang="en-US" sz="2000" kern="100">
                          <a:solidFill>
                            <a:srgbClr val="000000"/>
                          </a:solidFill>
                          <a:latin typeface="Times New Roman"/>
                          <a:ea typeface="宋体"/>
                          <a:cs typeface="Times New Roman"/>
                        </a:rPr>
                        <a:t>9</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12.5</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4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E50FC1-E209-4D7E-8338-DB99F1BA82B1}" type="slidenum">
              <a:rPr lang="en-US" altLang="zh-CN" sz="1400" smtClean="0"/>
              <a:pPr>
                <a:spcBef>
                  <a:spcPct val="0"/>
                </a:spcBef>
                <a:buClrTx/>
                <a:buSzTx/>
                <a:buFontTx/>
                <a:buNone/>
              </a:pPr>
              <a:t>19</a:t>
            </a:fld>
            <a:endParaRPr lang="en-US" altLang="zh-CN" sz="1400" smtClean="0"/>
          </a:p>
        </p:txBody>
      </p:sp>
    </p:spTree>
    <p:extLst>
      <p:ext uri="{BB962C8B-B14F-4D97-AF65-F5344CB8AC3E}">
        <p14:creationId xmlns:p14="http://schemas.microsoft.com/office/powerpoint/2010/main" val="4206909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altLang="zh-CN" smtClean="0"/>
              <a:t>§4.2  </a:t>
            </a:r>
            <a:r>
              <a:rPr lang="zh-CN" altLang="en-US" smtClean="0"/>
              <a:t>单个总体均值的推断</a:t>
            </a:r>
          </a:p>
        </p:txBody>
      </p:sp>
      <p:sp>
        <p:nvSpPr>
          <p:cNvPr id="6147" name="Rectangle 3"/>
          <p:cNvSpPr>
            <a:spLocks noGrp="1" noRot="1" noChangeArrowheads="1"/>
          </p:cNvSpPr>
          <p:nvPr>
            <p:ph type="body" idx="1"/>
          </p:nvPr>
        </p:nvSpPr>
        <p:spPr/>
        <p:txBody>
          <a:bodyPr/>
          <a:lstStyle/>
          <a:p>
            <a:pPr eaLnBrk="1" hangingPunct="1"/>
            <a:r>
              <a:rPr lang="zh-CN" altLang="en-US" dirty="0" smtClean="0">
                <a:solidFill>
                  <a:srgbClr val="000000"/>
                </a:solidFill>
              </a:rPr>
              <a:t>一、均值向量的检验</a:t>
            </a:r>
          </a:p>
          <a:p>
            <a:pPr eaLnBrk="1" hangingPunct="1"/>
            <a:r>
              <a:rPr lang="zh-CN" altLang="en-US" dirty="0" smtClean="0">
                <a:solidFill>
                  <a:srgbClr val="000000"/>
                </a:solidFill>
              </a:rPr>
              <a:t>二、置信区域</a:t>
            </a:r>
          </a:p>
        </p:txBody>
      </p:sp>
      <p:sp>
        <p:nvSpPr>
          <p:cNvPr id="61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594B72-50CD-4AFE-BBEF-F445882F0590}" type="slidenum">
              <a:rPr lang="en-US" altLang="zh-CN" sz="1400" smtClean="0"/>
              <a:pPr>
                <a:spcBef>
                  <a:spcPct val="0"/>
                </a:spcBef>
                <a:buClrTx/>
                <a:buSzTx/>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3"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Char char="Ø"/>
            </a:pPr>
            <a:r>
              <a:rPr lang="zh-CN" altLang="zh-CN" sz="2400" smtClean="0">
                <a:solidFill>
                  <a:srgbClr val="000000"/>
                </a:solidFill>
                <a:latin typeface="Times New Roman" panose="02020603050405020304" pitchFamily="18" charset="0"/>
                <a:cs typeface="Times New Roman" panose="02020603050405020304" pitchFamily="18" charset="0"/>
              </a:rPr>
              <a:t>从例</a:t>
            </a:r>
            <a:r>
              <a:rPr lang="en-US" altLang="zh-CN" sz="2400" smtClean="0">
                <a:solidFill>
                  <a:srgbClr val="000000"/>
                </a:solidFill>
                <a:latin typeface="Times New Roman" panose="02020603050405020304" pitchFamily="18" charset="0"/>
                <a:cs typeface="Times New Roman" panose="02020603050405020304" pitchFamily="18" charset="0"/>
              </a:rPr>
              <a:t>4.2.1</a:t>
            </a:r>
            <a:r>
              <a:rPr lang="zh-CN" altLang="zh-CN" sz="2400" smtClean="0">
                <a:solidFill>
                  <a:srgbClr val="000000"/>
                </a:solidFill>
                <a:latin typeface="Times New Roman" panose="02020603050405020304" pitchFamily="18" charset="0"/>
                <a:cs typeface="Times New Roman" panose="02020603050405020304" pitchFamily="18" charset="0"/>
              </a:rPr>
              <a:t>得</a:t>
            </a:r>
            <a:endParaRPr lang="en-US" altLang="zh-CN" sz="24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endParaRPr lang="en-US" altLang="zh-CN" sz="2400" smtClean="0">
              <a:solidFill>
                <a:srgbClr val="000000"/>
              </a:solidFill>
            </a:endParaRPr>
          </a:p>
          <a:p>
            <a:pPr eaLnBrk="1" hangingPunct="1">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从表</a:t>
            </a:r>
            <a:r>
              <a:rPr lang="en-US" altLang="zh-CN" sz="2400" smtClean="0">
                <a:solidFill>
                  <a:srgbClr val="000000"/>
                </a:solidFill>
                <a:latin typeface="Times New Roman" panose="02020603050405020304" pitchFamily="18" charset="0"/>
                <a:cs typeface="Times New Roman" panose="02020603050405020304" pitchFamily="18" charset="0"/>
              </a:rPr>
              <a:t>4.3.1</a:t>
            </a:r>
            <a:r>
              <a:rPr lang="zh-CN" altLang="zh-CN" sz="2400" smtClean="0">
                <a:solidFill>
                  <a:srgbClr val="000000"/>
                </a:solidFill>
                <a:latin typeface="Times New Roman" panose="02020603050405020304" pitchFamily="18" charset="0"/>
                <a:cs typeface="Times New Roman" panose="02020603050405020304" pitchFamily="18" charset="0"/>
              </a:rPr>
              <a:t>计算得</a:t>
            </a:r>
          </a:p>
        </p:txBody>
      </p:sp>
      <p:graphicFrame>
        <p:nvGraphicFramePr>
          <p:cNvPr id="35844" name="Object 5"/>
          <p:cNvGraphicFramePr>
            <a:graphicFrameLocks noChangeAspect="1"/>
          </p:cNvGraphicFramePr>
          <p:nvPr/>
        </p:nvGraphicFramePr>
        <p:xfrm>
          <a:off x="2411413" y="908050"/>
          <a:ext cx="4356100" cy="1981200"/>
        </p:xfrm>
        <a:graphic>
          <a:graphicData uri="http://schemas.openxmlformats.org/presentationml/2006/ole">
            <mc:AlternateContent xmlns:mc="http://schemas.openxmlformats.org/markup-compatibility/2006">
              <mc:Choice xmlns:v="urn:schemas-microsoft-com:vml" Requires="v">
                <p:oleObj spid="_x0000_s35949" name="Equation" r:id="rId3" imgW="4356100" imgH="1981200" progId="Equation.DSMT4">
                  <p:embed/>
                </p:oleObj>
              </mc:Choice>
              <mc:Fallback>
                <p:oleObj name="Equation" r:id="rId3" imgW="4356100" imgH="198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43561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6"/>
          <p:cNvGraphicFramePr>
            <a:graphicFrameLocks noChangeAspect="1"/>
          </p:cNvGraphicFramePr>
          <p:nvPr/>
        </p:nvGraphicFramePr>
        <p:xfrm>
          <a:off x="2411413" y="3284538"/>
          <a:ext cx="4521200" cy="1981200"/>
        </p:xfrm>
        <a:graphic>
          <a:graphicData uri="http://schemas.openxmlformats.org/presentationml/2006/ole">
            <mc:AlternateContent xmlns:mc="http://schemas.openxmlformats.org/markup-compatibility/2006">
              <mc:Choice xmlns:v="urn:schemas-microsoft-com:vml" Requires="v">
                <p:oleObj spid="_x0000_s35950" name="Equation" r:id="rId5" imgW="4521200" imgH="1981200" progId="Equation.DSMT4">
                  <p:embed/>
                </p:oleObj>
              </mc:Choice>
              <mc:Fallback>
                <p:oleObj name="Equation" r:id="rId5" imgW="4521200" imgH="198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284538"/>
                        <a:ext cx="45212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0E770D-D3A7-49A7-A63F-7B2070EDEA23}" type="slidenum">
              <a:rPr lang="en-US" altLang="zh-CN" sz="1400" smtClean="0"/>
              <a:pPr>
                <a:spcBef>
                  <a:spcPct val="0"/>
                </a:spcBef>
                <a:buClrTx/>
                <a:buSzTx/>
                <a:buFontTx/>
                <a:buNone/>
              </a:pPr>
              <a:t>20</a:t>
            </a:fld>
            <a:endParaRPr lang="en-US" altLang="zh-CN" sz="1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6867" name="Rectangle 3"/>
          <p:cNvSpPr>
            <a:spLocks noGrp="1" noRot="1" noChangeArrowheads="1"/>
          </p:cNvSpPr>
          <p:nvPr>
            <p:ph type="body" idx="1"/>
          </p:nvPr>
        </p:nvSpPr>
        <p:spPr>
          <a:xfrm>
            <a:off x="301625" y="620713"/>
            <a:ext cx="8540750" cy="5478462"/>
          </a:xfrm>
        </p:spPr>
        <p:txBody>
          <a:bodyPr/>
          <a:lstStyle/>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所以</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故不能拒绝原假设</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，即认为两个均值向量无显著差异</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=0.269</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p>
        </p:txBody>
      </p:sp>
      <p:graphicFrame>
        <p:nvGraphicFramePr>
          <p:cNvPr id="36868" name="Object 6"/>
          <p:cNvGraphicFramePr>
            <a:graphicFrameLocks noChangeAspect="1"/>
          </p:cNvGraphicFramePr>
          <p:nvPr/>
        </p:nvGraphicFramePr>
        <p:xfrm>
          <a:off x="1042988" y="908050"/>
          <a:ext cx="7150100" cy="2705100"/>
        </p:xfrm>
        <a:graphic>
          <a:graphicData uri="http://schemas.openxmlformats.org/presentationml/2006/ole">
            <mc:AlternateContent xmlns:mc="http://schemas.openxmlformats.org/markup-compatibility/2006">
              <mc:Choice xmlns:v="urn:schemas-microsoft-com:vml" Requires="v">
                <p:oleObj spid="_x0000_s37001" name="Equation" r:id="rId3" imgW="7150100" imgH="2705100" progId="Equation.DSMT4">
                  <p:embed/>
                </p:oleObj>
              </mc:Choice>
              <mc:Fallback>
                <p:oleObj name="Equation" r:id="rId3" imgW="7150100" imgH="27051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908050"/>
                        <a:ext cx="71501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7"/>
          <p:cNvGraphicFramePr>
            <a:graphicFrameLocks noChangeAspect="1"/>
          </p:cNvGraphicFramePr>
          <p:nvPr>
            <p:extLst>
              <p:ext uri="{D42A27DB-BD31-4B8C-83A1-F6EECF244321}">
                <p14:modId xmlns:p14="http://schemas.microsoft.com/office/powerpoint/2010/main" val="3330767987"/>
              </p:ext>
            </p:extLst>
          </p:nvPr>
        </p:nvGraphicFramePr>
        <p:xfrm>
          <a:off x="2317750" y="3645024"/>
          <a:ext cx="4648200" cy="1346200"/>
        </p:xfrm>
        <a:graphic>
          <a:graphicData uri="http://schemas.openxmlformats.org/presentationml/2006/ole">
            <mc:AlternateContent xmlns:mc="http://schemas.openxmlformats.org/markup-compatibility/2006">
              <mc:Choice xmlns:v="urn:schemas-microsoft-com:vml" Requires="v">
                <p:oleObj spid="_x0000_s37002" name="Equation" r:id="rId5" imgW="4647960" imgH="1346040" progId="Equation.DSMT4">
                  <p:embed/>
                </p:oleObj>
              </mc:Choice>
              <mc:Fallback>
                <p:oleObj name="Equation" r:id="rId5" imgW="4647960" imgH="1346040" progId="Equation.DSMT4">
                  <p:embed/>
                  <p:pic>
                    <p:nvPicPr>
                      <p:cNvPr id="0" name="Object 7"/>
                      <p:cNvPicPr>
                        <a:picLocks noChangeAspect="1" noChangeArrowheads="1"/>
                      </p:cNvPicPr>
                      <p:nvPr/>
                    </p:nvPicPr>
                    <p:blipFill>
                      <a:blip r:embed="rId6"/>
                      <a:srcRect/>
                      <a:stretch>
                        <a:fillRect/>
                      </a:stretch>
                    </p:blipFill>
                    <p:spPr bwMode="auto">
                      <a:xfrm>
                        <a:off x="2317750" y="3645024"/>
                        <a:ext cx="46482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4A7E9-A5CA-439D-A394-551F9B877335}" type="slidenum">
              <a:rPr lang="en-US" altLang="zh-CN" sz="1400" smtClean="0"/>
              <a:pPr>
                <a:spcBef>
                  <a:spcPct val="0"/>
                </a:spcBef>
                <a:buClrTx/>
                <a:buSzTx/>
                <a:buFontTx/>
                <a:buNone/>
              </a:pPr>
              <a:t>21</a:t>
            </a:fld>
            <a:endParaRPr lang="en-US" altLang="zh-CN" sz="1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t>SPSS24</a:t>
            </a:r>
            <a:r>
              <a:rPr lang="zh-CN" altLang="en-US" sz="4000" dirty="0" smtClean="0"/>
              <a:t>的多元方差分析结果</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22</a:t>
            </a:fld>
            <a:endParaRPr lang="en-US" altLang="zh-CN"/>
          </a:p>
        </p:txBody>
      </p:sp>
      <p:pic>
        <p:nvPicPr>
          <p:cNvPr id="5" name="图片 4"/>
          <p:cNvPicPr>
            <a:picLocks noChangeAspect="1"/>
          </p:cNvPicPr>
          <p:nvPr/>
        </p:nvPicPr>
        <p:blipFill>
          <a:blip r:embed="rId2"/>
          <a:stretch>
            <a:fillRect/>
          </a:stretch>
        </p:blipFill>
        <p:spPr>
          <a:xfrm>
            <a:off x="1654497" y="2153337"/>
            <a:ext cx="5941839" cy="3219879"/>
          </a:xfrm>
          <a:prstGeom prst="rect">
            <a:avLst/>
          </a:prstGeom>
        </p:spPr>
      </p:pic>
    </p:spTree>
    <p:extLst>
      <p:ext uri="{BB962C8B-B14F-4D97-AF65-F5344CB8AC3E}">
        <p14:creationId xmlns:p14="http://schemas.microsoft.com/office/powerpoint/2010/main" val="2880238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zh-CN" sz="4000" dirty="0" smtClean="0"/>
              <a:t>二、成对试验的</a:t>
            </a:r>
            <a:r>
              <a:rPr lang="en-US" altLang="zh-CN" sz="4000" i="1" dirty="0" smtClean="0">
                <a:latin typeface="Times New Roman" panose="02020603050405020304" pitchFamily="18" charset="0"/>
                <a:cs typeface="Times New Roman" panose="02020603050405020304" pitchFamily="18" charset="0"/>
              </a:rPr>
              <a:t>T</a:t>
            </a:r>
            <a:r>
              <a:rPr lang="en-US" altLang="zh-CN" sz="4000" baseline="30000" dirty="0" smtClean="0">
                <a:latin typeface="Times New Roman" panose="02020603050405020304" pitchFamily="18" charset="0"/>
                <a:cs typeface="Times New Roman" panose="02020603050405020304" pitchFamily="18" charset="0"/>
              </a:rPr>
              <a:t>2</a:t>
            </a:r>
            <a:r>
              <a:rPr lang="zh-CN" altLang="zh-CN" sz="4000" dirty="0" smtClean="0"/>
              <a:t>统计量</a:t>
            </a:r>
            <a:endParaRPr lang="zh-CN" altLang="en-US" sz="4000" dirty="0" smtClean="0"/>
          </a:p>
        </p:txBody>
      </p:sp>
      <p:sp>
        <p:nvSpPr>
          <p:cNvPr id="37891" name="内容占位符 2"/>
          <p:cNvSpPr>
            <a:spLocks noGrp="1"/>
          </p:cNvSpPr>
          <p:nvPr>
            <p:ph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x</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dirty="0" smtClean="0">
                <a:solidFill>
                  <a:srgbClr val="000000"/>
                </a:solidFill>
                <a:latin typeface="Times New Roman" panose="02020603050405020304" pitchFamily="18" charset="0"/>
                <a:cs typeface="Times New Roman" panose="02020603050405020304" pitchFamily="18" charset="0"/>
              </a:rPr>
              <a:t>&gt;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是成对试验的数据，令</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None/>
            </a:pP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n</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又设</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d</a:t>
            </a:r>
            <a:r>
              <a:rPr lang="en-US" altLang="zh-CN" sz="2400" i="1" baseline="-25000"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独立同分布于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δ</a:t>
            </a:r>
            <a:r>
              <a:rPr lang="en-US" altLang="zh-CN" sz="2400"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，其中</a:t>
            </a:r>
            <a:r>
              <a:rPr lang="en-US" altLang="zh-CN" sz="2400" b="1" i="1" dirty="0">
                <a:solidFill>
                  <a:srgbClr val="000000"/>
                </a:solidFill>
                <a:latin typeface="Times New Roman" panose="02020603050405020304" pitchFamily="18" charset="0"/>
                <a:cs typeface="Times New Roman" panose="02020603050405020304" pitchFamily="18" charset="0"/>
              </a:rPr>
              <a:t>Σ</a:t>
            </a:r>
            <a:r>
              <a:rPr lang="en-US" altLang="zh-CN" sz="2400" dirty="0">
                <a:solidFill>
                  <a:srgbClr val="000000"/>
                </a:solidFill>
                <a:latin typeface="Times New Roman" panose="02020603050405020304" pitchFamily="18" charset="0"/>
                <a:cs typeface="Times New Roman" panose="02020603050405020304" pitchFamily="18" charset="0"/>
              </a:rPr>
              <a:t>&gt;0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和</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分别是总体</a:t>
            </a:r>
            <a:r>
              <a:rPr lang="en-US" altLang="zh-CN" sz="2400" b="1" i="1" dirty="0">
                <a:solidFill>
                  <a:srgbClr val="000000"/>
                </a:solidFill>
                <a:latin typeface="Times New Roman" panose="02020603050405020304" pitchFamily="18" charset="0"/>
                <a:cs typeface="Times New Roman" panose="02020603050405020304" pitchFamily="18" charset="0"/>
              </a:rPr>
              <a:t>x</a:t>
            </a:r>
            <a:r>
              <a:rPr lang="zh-CN" altLang="zh-CN" sz="2400" dirty="0">
                <a:solidFill>
                  <a:srgbClr val="000000"/>
                </a:solidFill>
                <a:latin typeface="Times New Roman" panose="02020603050405020304" pitchFamily="18" charset="0"/>
                <a:cs typeface="Times New Roman" panose="02020603050405020304" pitchFamily="18" charset="0"/>
              </a:rPr>
              <a:t>和总体</a:t>
            </a:r>
            <a:r>
              <a:rPr lang="en-US" altLang="zh-CN" sz="2400" b="1" i="1" dirty="0">
                <a:solidFill>
                  <a:srgbClr val="000000"/>
                </a:solidFill>
                <a:latin typeface="Times New Roman" panose="02020603050405020304" pitchFamily="18" charset="0"/>
                <a:cs typeface="Times New Roman" panose="02020603050405020304" pitchFamily="18" charset="0"/>
              </a:rPr>
              <a:t>y</a:t>
            </a:r>
            <a:r>
              <a:rPr lang="zh-CN" altLang="zh-CN" sz="2400" dirty="0">
                <a:solidFill>
                  <a:srgbClr val="000000"/>
                </a:solidFill>
                <a:latin typeface="Times New Roman" panose="02020603050405020304" pitchFamily="18" charset="0"/>
                <a:cs typeface="Times New Roman" panose="02020603050405020304" pitchFamily="18" charset="0"/>
              </a:rPr>
              <a:t>的均值向量。希望检验</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endParaRPr lang="zh-CN" altLang="zh-CN" sz="2400" dirty="0">
              <a:solidFill>
                <a:srgbClr val="000000"/>
              </a:solidFill>
              <a:latin typeface="Times New Roman" panose="02020603050405020304" pitchFamily="18" charset="0"/>
              <a:cs typeface="Times New Roman" panose="02020603050405020304" pitchFamily="18" charset="0"/>
            </a:endParaRP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这等价</a:t>
            </a:r>
            <a:r>
              <a:rPr lang="zh-CN" altLang="zh-CN" sz="2400" dirty="0" smtClean="0">
                <a:solidFill>
                  <a:srgbClr val="000000"/>
                </a:solidFill>
                <a:latin typeface="Times New Roman" panose="02020603050405020304" pitchFamily="18" charset="0"/>
                <a:cs typeface="Times New Roman" panose="02020603050405020304" pitchFamily="18" charset="0"/>
              </a:rPr>
              <a:t>于</a:t>
            </a:r>
          </a:p>
          <a:p>
            <a:pPr algn="ctr">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δ</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dirty="0" smtClean="0">
                <a:solidFill>
                  <a:srgbClr val="000000"/>
                </a:solidFill>
                <a:latin typeface="Times New Roman" panose="02020603050405020304" pitchFamily="18" charset="0"/>
                <a:cs typeface="Times New Roman" panose="02020603050405020304" pitchFamily="18" charset="0"/>
              </a:rPr>
              <a:t>0</a:t>
            </a:r>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检验统计量为</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892" name="Object 2"/>
          <p:cNvGraphicFramePr>
            <a:graphicFrameLocks noChangeAspect="1"/>
          </p:cNvGraphicFramePr>
          <p:nvPr>
            <p:extLst/>
          </p:nvPr>
        </p:nvGraphicFramePr>
        <p:xfrm>
          <a:off x="3851275" y="5445224"/>
          <a:ext cx="1625600" cy="419100"/>
        </p:xfrm>
        <a:graphic>
          <a:graphicData uri="http://schemas.openxmlformats.org/presentationml/2006/ole">
            <mc:AlternateContent xmlns:mc="http://schemas.openxmlformats.org/markup-compatibility/2006">
              <mc:Choice xmlns:v="urn:schemas-microsoft-com:vml" Requires="v">
                <p:oleObj spid="_x0000_s105484" name="Equation" r:id="rId3" imgW="1625600" imgH="419100" progId="Equation.DSMT4">
                  <p:embed/>
                </p:oleObj>
              </mc:Choice>
              <mc:Fallback>
                <p:oleObj name="Equation" r:id="rId3" imgW="16256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445224"/>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A071EC-3447-40FA-90F5-C2263F3C900E}" type="slidenum">
              <a:rPr lang="en-US" altLang="zh-CN" sz="1400" smtClean="0"/>
              <a:pPr>
                <a:spcBef>
                  <a:spcPct val="0"/>
                </a:spcBef>
                <a:buClrTx/>
                <a:buSzTx/>
                <a:buFontTx/>
                <a:buNone/>
              </a:pPr>
              <a:t>23</a:t>
            </a:fld>
            <a:endParaRPr lang="en-US" altLang="zh-CN" sz="1400" smtClean="0"/>
          </a:p>
        </p:txBody>
      </p:sp>
    </p:spTree>
    <p:extLst>
      <p:ext uri="{BB962C8B-B14F-4D97-AF65-F5344CB8AC3E}">
        <p14:creationId xmlns:p14="http://schemas.microsoft.com/office/powerpoint/2010/main" val="2973040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06479"/>
          </a:xfrm>
        </p:spPr>
        <p:txBody>
          <a:bodyPr/>
          <a:lstStyle/>
          <a:p>
            <a:pPr marL="0" indent="0">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当</a:t>
            </a:r>
            <a:r>
              <a:rPr lang="zh-CN" altLang="zh-CN" sz="2400" dirty="0">
                <a:solidFill>
                  <a:srgbClr val="000000"/>
                </a:solidFill>
                <a:latin typeface="Times New Roman" panose="02020603050405020304" pitchFamily="18" charset="0"/>
                <a:cs typeface="Times New Roman" panose="02020603050405020304" pitchFamily="18" charset="0"/>
              </a:rPr>
              <a:t>原假设</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δ</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对</a:t>
            </a:r>
            <a:r>
              <a:rPr lang="zh-CN" altLang="zh-CN" sz="2400" dirty="0">
                <a:solidFill>
                  <a:srgbClr val="000000"/>
                </a:solidFill>
                <a:latin typeface="Times New Roman" panose="02020603050405020304" pitchFamily="18" charset="0"/>
                <a:cs typeface="Times New Roman" panose="02020603050405020304" pitchFamily="18" charset="0"/>
              </a:rPr>
              <a:t>给定的</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拒绝规则为：</a:t>
            </a:r>
            <a:endParaRPr lang="en-US" altLang="zh-CN" sz="2400" dirty="0">
              <a:solidFill>
                <a:srgbClr val="000000"/>
              </a:solidFill>
              <a:latin typeface="Times New Roman" panose="02020603050405020304" pitchFamily="18" charset="0"/>
              <a:cs typeface="Times New Roman" panose="02020603050405020304" pitchFamily="18" charset="0"/>
            </a:endParaRPr>
          </a:p>
          <a:p>
            <a:pPr algn="ctr">
              <a:buNone/>
            </a:pPr>
            <a:r>
              <a:rPr lang="zh-CN" altLang="zh-CN" sz="2400" dirty="0">
                <a:solidFill>
                  <a:srgbClr val="000000"/>
                </a:solidFill>
                <a:latin typeface="Times New Roman" panose="02020603050405020304" pitchFamily="18" charset="0"/>
                <a:cs typeface="Times New Roman" panose="02020603050405020304" pitchFamily="18" charset="0"/>
              </a:rPr>
              <a:t>若</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cs typeface="Times New Roman" panose="02020603050405020304" pitchFamily="18" charset="0"/>
              </a:rPr>
              <a:t>，则拒绝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24</a:t>
            </a:fld>
            <a:endParaRPr lang="en-US" altLang="zh-CN"/>
          </a:p>
        </p:txBody>
      </p:sp>
      <p:graphicFrame>
        <p:nvGraphicFramePr>
          <p:cNvPr id="5" name="Object 2"/>
          <p:cNvGraphicFramePr>
            <a:graphicFrameLocks noChangeAspect="1"/>
          </p:cNvGraphicFramePr>
          <p:nvPr>
            <p:extLst/>
          </p:nvPr>
        </p:nvGraphicFramePr>
        <p:xfrm>
          <a:off x="2817813" y="1196975"/>
          <a:ext cx="3721100" cy="1295400"/>
        </p:xfrm>
        <a:graphic>
          <a:graphicData uri="http://schemas.openxmlformats.org/presentationml/2006/ole">
            <mc:AlternateContent xmlns:mc="http://schemas.openxmlformats.org/markup-compatibility/2006">
              <mc:Choice xmlns:v="urn:schemas-microsoft-com:vml" Requires="v">
                <p:oleObj spid="_x0000_s106532" name="Equation" r:id="rId3" imgW="3721100" imgH="1295400" progId="Equation.DSMT4">
                  <p:embed/>
                </p:oleObj>
              </mc:Choice>
              <mc:Fallback>
                <p:oleObj name="Equation" r:id="rId3" imgW="3721100" imgH="1295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3" y="1196975"/>
                        <a:ext cx="37211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4033979001"/>
              </p:ext>
            </p:extLst>
          </p:nvPr>
        </p:nvGraphicFramePr>
        <p:xfrm>
          <a:off x="2695575" y="2930525"/>
          <a:ext cx="3759200" cy="825500"/>
        </p:xfrm>
        <a:graphic>
          <a:graphicData uri="http://schemas.openxmlformats.org/presentationml/2006/ole">
            <mc:AlternateContent xmlns:mc="http://schemas.openxmlformats.org/markup-compatibility/2006">
              <mc:Choice xmlns:v="urn:schemas-microsoft-com:vml" Requires="v">
                <p:oleObj spid="_x0000_s106533" name="Equation" r:id="rId5" imgW="3759120" imgH="825480" progId="Equation.DSMT4">
                  <p:embed/>
                </p:oleObj>
              </mc:Choice>
              <mc:Fallback>
                <p:oleObj name="Equation" r:id="rId5" imgW="3759120" imgH="825480" progId="Equation.DSMT4">
                  <p:embed/>
                  <p:pic>
                    <p:nvPicPr>
                      <p:cNvPr id="0" name=""/>
                      <p:cNvPicPr>
                        <a:picLocks noChangeAspect="1" noChangeArrowheads="1"/>
                      </p:cNvPicPr>
                      <p:nvPr/>
                    </p:nvPicPr>
                    <p:blipFill>
                      <a:blip r:embed="rId6"/>
                      <a:srcRect/>
                      <a:stretch>
                        <a:fillRect/>
                      </a:stretch>
                    </p:blipFill>
                    <p:spPr bwMode="auto">
                      <a:xfrm>
                        <a:off x="2695575" y="2930525"/>
                        <a:ext cx="3759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864317183"/>
              </p:ext>
            </p:extLst>
          </p:nvPr>
        </p:nvGraphicFramePr>
        <p:xfrm>
          <a:off x="2908300" y="4221088"/>
          <a:ext cx="2120900" cy="431800"/>
        </p:xfrm>
        <a:graphic>
          <a:graphicData uri="http://schemas.openxmlformats.org/presentationml/2006/ole">
            <mc:AlternateContent xmlns:mc="http://schemas.openxmlformats.org/markup-compatibility/2006">
              <mc:Choice xmlns:v="urn:schemas-microsoft-com:vml" Requires="v">
                <p:oleObj spid="_x0000_s106534" name="Equation" r:id="rId7" imgW="2120760" imgH="431640" progId="Equation.DSMT4">
                  <p:embed/>
                </p:oleObj>
              </mc:Choice>
              <mc:Fallback>
                <p:oleObj name="Equation" r:id="rId7" imgW="2120760" imgH="431640" progId="Equation.DSMT4">
                  <p:embed/>
                  <p:pic>
                    <p:nvPicPr>
                      <p:cNvPr id="0" name=""/>
                      <p:cNvPicPr>
                        <a:picLocks noChangeAspect="1" noChangeArrowheads="1"/>
                      </p:cNvPicPr>
                      <p:nvPr/>
                    </p:nvPicPr>
                    <p:blipFill>
                      <a:blip r:embed="rId8"/>
                      <a:srcRect/>
                      <a:stretch>
                        <a:fillRect/>
                      </a:stretch>
                    </p:blipFill>
                    <p:spPr bwMode="auto">
                      <a:xfrm>
                        <a:off x="2908300" y="4221088"/>
                        <a:ext cx="2120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0379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rtlCol="0">
            <a:normAutofit fontScale="90000"/>
          </a:bodyPr>
          <a:lstStyle/>
          <a:p>
            <a:pPr fontAlgn="auto">
              <a:spcAft>
                <a:spcPts val="0"/>
              </a:spcAft>
              <a:defRPr/>
            </a:pPr>
            <a:r>
              <a:rPr lang="en-US" altLang="zh-CN" sz="3600" dirty="0" smtClean="0"/>
              <a:t>§4.5  </a:t>
            </a:r>
            <a:r>
              <a:rPr lang="zh-CN" altLang="en-US" sz="3600" dirty="0" smtClean="0"/>
              <a:t>多个总体均值的比较检验</a:t>
            </a:r>
            <a:r>
              <a:rPr lang="en-US" altLang="zh-CN" sz="3600" dirty="0" smtClean="0"/>
              <a:t/>
            </a:r>
            <a:br>
              <a:rPr lang="en-US" altLang="zh-CN" sz="3600" dirty="0" smtClean="0"/>
            </a:br>
            <a:r>
              <a:rPr lang="zh-CN" altLang="en-US" sz="3600" dirty="0" smtClean="0"/>
              <a:t>（多元方差分析）</a:t>
            </a:r>
            <a:endParaRPr lang="en-US" altLang="zh-CN" sz="3600" dirty="0" smtClean="0"/>
          </a:p>
        </p:txBody>
      </p:sp>
      <p:sp>
        <p:nvSpPr>
          <p:cNvPr id="62467" name="Rectangle 3"/>
          <p:cNvSpPr>
            <a:spLocks noGrp="1" noRot="1" noChangeArrowheads="1"/>
          </p:cNvSpPr>
          <p:nvPr>
            <p:ph type="body" idx="1"/>
          </p:nvPr>
        </p:nvSpPr>
        <p:spPr/>
        <p:txBody>
          <a:bodyPr/>
          <a:lstStyle/>
          <a:p>
            <a:r>
              <a:rPr lang="zh-CN" altLang="zh-CN" sz="2400" dirty="0" smtClean="0">
                <a:solidFill>
                  <a:srgbClr val="000000"/>
                </a:solidFill>
                <a:latin typeface="Times New Roman" panose="02020603050405020304" pitchFamily="18" charset="0"/>
                <a:cs typeface="Times New Roman" panose="02020603050405020304" pitchFamily="18" charset="0"/>
              </a:rPr>
              <a:t>设有</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，它们的分布分别是</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Σ</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，今从这</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个总体中各自独立地抽取一个样本，取自总体</a:t>
            </a:r>
            <a:r>
              <a:rPr lang="en-US" altLang="zh-CN" sz="2400" i="1" dirty="0" smtClean="0">
                <a:solidFill>
                  <a:srgbClr val="000000"/>
                </a:solidFill>
                <a:latin typeface="Times New Roman" panose="02020603050405020304" pitchFamily="18" charset="0"/>
                <a:cs typeface="Times New Roman" panose="02020603050405020304" pitchFamily="18" charset="0"/>
              </a:rPr>
              <a:t>π</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的样本为</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i="1" dirty="0"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。现欲检验</a:t>
            </a: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b="1" i="1" dirty="0" err="1" smtClean="0">
                <a:solidFill>
                  <a:srgbClr val="000000"/>
                </a:solidFill>
                <a:latin typeface="Times New Roman" panose="02020603050405020304" pitchFamily="18" charset="0"/>
                <a:cs typeface="Times New Roman" panose="02020603050405020304" pitchFamily="18" charset="0"/>
              </a:rPr>
              <a:t>μ</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j</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至少存在一对</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dirty="0" err="1"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j</a:t>
            </a: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i="1"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62468" name="Object 2"/>
          <p:cNvGraphicFramePr>
            <a:graphicFrameLocks noChangeAspect="1"/>
          </p:cNvGraphicFramePr>
          <p:nvPr/>
        </p:nvGraphicFramePr>
        <p:xfrm>
          <a:off x="3059113" y="2781300"/>
          <a:ext cx="1727200" cy="419100"/>
        </p:xfrm>
        <a:graphic>
          <a:graphicData uri="http://schemas.openxmlformats.org/presentationml/2006/ole">
            <mc:AlternateContent xmlns:mc="http://schemas.openxmlformats.org/markup-compatibility/2006">
              <mc:Choice xmlns:v="urn:schemas-microsoft-com:vml" Requires="v">
                <p:oleObj spid="_x0000_s107542" name="Equation" r:id="rId3" imgW="1727200" imgH="419100" progId="Equation.DSMT4">
                  <p:embed/>
                </p:oleObj>
              </mc:Choice>
              <mc:Fallback>
                <p:oleObj name="Equation" r:id="rId3" imgW="17272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781300"/>
                        <a:ext cx="1727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3"/>
          <p:cNvGraphicFramePr>
            <a:graphicFrameLocks noChangeAspect="1"/>
          </p:cNvGraphicFramePr>
          <p:nvPr>
            <p:extLst/>
          </p:nvPr>
        </p:nvGraphicFramePr>
        <p:xfrm>
          <a:off x="3769816" y="3867150"/>
          <a:ext cx="4546600" cy="2501900"/>
        </p:xfrm>
        <a:graphic>
          <a:graphicData uri="http://schemas.openxmlformats.org/presentationml/2006/ole">
            <mc:AlternateContent xmlns:mc="http://schemas.openxmlformats.org/markup-compatibility/2006">
              <mc:Choice xmlns:v="urn:schemas-microsoft-com:vml" Requires="v">
                <p:oleObj spid="_x0000_s107543" name="Equation" r:id="rId5" imgW="4546440" imgH="2501640" progId="Equation.DSMT4">
                  <p:embed/>
                </p:oleObj>
              </mc:Choice>
              <mc:Fallback>
                <p:oleObj name="Equation" r:id="rId5" imgW="4546440" imgH="2501640" progId="Equation.DSMT4">
                  <p:embed/>
                  <p:pic>
                    <p:nvPicPr>
                      <p:cNvPr id="0" name=""/>
                      <p:cNvPicPr>
                        <a:picLocks noChangeAspect="1" noChangeArrowheads="1"/>
                      </p:cNvPicPr>
                      <p:nvPr/>
                    </p:nvPicPr>
                    <p:blipFill>
                      <a:blip r:embed="rId6"/>
                      <a:srcRect/>
                      <a:stretch>
                        <a:fillRect/>
                      </a:stretch>
                    </p:blipFill>
                    <p:spPr bwMode="auto">
                      <a:xfrm>
                        <a:off x="3769816" y="3867150"/>
                        <a:ext cx="4546600"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BB1A9B9-32E9-45F7-8FF6-BA0DD3CE415A}" type="slidenum">
              <a:rPr lang="en-US" altLang="zh-CN" sz="1400" smtClean="0"/>
              <a:pPr>
                <a:spcBef>
                  <a:spcPct val="0"/>
                </a:spcBef>
                <a:buClrTx/>
                <a:buSzTx/>
                <a:buFontTx/>
                <a:buNone/>
              </a:pPr>
              <a:t>25</a:t>
            </a:fld>
            <a:endParaRPr lang="en-US" altLang="zh-CN" sz="1400" smtClean="0"/>
          </a:p>
        </p:txBody>
      </p:sp>
      <p:sp>
        <p:nvSpPr>
          <p:cNvPr id="2" name="矩形 1"/>
          <p:cNvSpPr/>
          <p:nvPr/>
        </p:nvSpPr>
        <p:spPr>
          <a:xfrm>
            <a:off x="827584" y="4076699"/>
            <a:ext cx="2749471" cy="400110"/>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总平方和及叉积和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3" name="矩形 2"/>
          <p:cNvSpPr/>
          <p:nvPr/>
        </p:nvSpPr>
        <p:spPr>
          <a:xfrm>
            <a:off x="827584" y="4737338"/>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误差</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组内</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
        <p:nvSpPr>
          <p:cNvPr id="4" name="矩形 3"/>
          <p:cNvSpPr/>
          <p:nvPr/>
        </p:nvSpPr>
        <p:spPr>
          <a:xfrm>
            <a:off x="827584" y="5589240"/>
            <a:ext cx="2749471" cy="707886"/>
          </a:xfrm>
          <a:prstGeom prst="rect">
            <a:avLst/>
          </a:prstGeom>
        </p:spPr>
        <p:txBody>
          <a:bodyPr wrap="none">
            <a:spAutoFit/>
          </a:bodyPr>
          <a:lstStyle/>
          <a:p>
            <a:r>
              <a:rPr lang="zh-CN" altLang="zh-CN" sz="2000" dirty="0">
                <a:solidFill>
                  <a:schemeClr val="accent6"/>
                </a:solidFill>
                <a:latin typeface="Times New Roman" pitchFamily="18" charset="0"/>
                <a:cs typeface="Times New Roman" pitchFamily="18" charset="0"/>
              </a:rPr>
              <a:t>处理</a:t>
            </a:r>
            <a:r>
              <a:rPr lang="zh-CN" altLang="en-US" sz="2000" dirty="0">
                <a:solidFill>
                  <a:srgbClr val="000000"/>
                </a:solidFill>
                <a:latin typeface="Times New Roman" pitchFamily="18" charset="0"/>
                <a:cs typeface="Times New Roman" pitchFamily="18" charset="0"/>
              </a:rPr>
              <a:t>（</a:t>
            </a:r>
            <a:r>
              <a:rPr lang="zh-CN" altLang="zh-CN" sz="2000" dirty="0">
                <a:solidFill>
                  <a:srgbClr val="000000"/>
                </a:solidFill>
                <a:latin typeface="Times New Roman" pitchFamily="18" charset="0"/>
                <a:cs typeface="Times New Roman" pitchFamily="18" charset="0"/>
              </a:rPr>
              <a:t>或</a:t>
            </a:r>
            <a:r>
              <a:rPr lang="zh-CN" altLang="zh-CN" sz="2000" dirty="0">
                <a:solidFill>
                  <a:schemeClr val="accent6"/>
                </a:solidFill>
                <a:latin typeface="Times New Roman" pitchFamily="18" charset="0"/>
                <a:cs typeface="Times New Roman" pitchFamily="18" charset="0"/>
              </a:rPr>
              <a:t>组间</a:t>
            </a:r>
            <a:r>
              <a:rPr lang="zh-CN" altLang="en-US" sz="2000" dirty="0">
                <a:solidFill>
                  <a:srgbClr val="000000"/>
                </a:solidFill>
                <a:latin typeface="Times New Roman" pitchFamily="18" charset="0"/>
                <a:cs typeface="Times New Roman" pitchFamily="18" charset="0"/>
              </a:rPr>
              <a:t>）</a:t>
            </a:r>
            <a:r>
              <a:rPr lang="zh-CN" altLang="zh-CN" sz="2000" dirty="0" smtClean="0">
                <a:solidFill>
                  <a:schemeClr val="accent6"/>
                </a:solidFill>
                <a:latin typeface="Times New Roman" pitchFamily="18" charset="0"/>
                <a:cs typeface="Times New Roman" pitchFamily="18" charset="0"/>
              </a:rPr>
              <a:t>平方和</a:t>
            </a:r>
            <a:endParaRPr lang="en-US" altLang="zh-CN" sz="2000" dirty="0" smtClean="0">
              <a:solidFill>
                <a:schemeClr val="accent6"/>
              </a:solidFill>
              <a:latin typeface="Times New Roman" pitchFamily="18" charset="0"/>
              <a:cs typeface="Times New Roman" pitchFamily="18" charset="0"/>
            </a:endParaRPr>
          </a:p>
          <a:p>
            <a:r>
              <a:rPr lang="zh-CN" altLang="zh-CN" sz="2000" dirty="0" smtClean="0">
                <a:solidFill>
                  <a:schemeClr val="accent6"/>
                </a:solidFill>
                <a:latin typeface="Times New Roman" pitchFamily="18" charset="0"/>
                <a:cs typeface="Times New Roman" pitchFamily="18" charset="0"/>
              </a:rPr>
              <a:t>及</a:t>
            </a:r>
            <a:r>
              <a:rPr lang="zh-CN" altLang="zh-CN" sz="2000" dirty="0">
                <a:solidFill>
                  <a:schemeClr val="accent6"/>
                </a:solidFill>
                <a:latin typeface="Times New Roman" pitchFamily="18" charset="0"/>
                <a:cs typeface="Times New Roman" pitchFamily="18" charset="0"/>
              </a:rPr>
              <a:t>叉积和</a:t>
            </a:r>
            <a:r>
              <a:rPr lang="zh-CN" altLang="en-US" sz="2000" dirty="0">
                <a:solidFill>
                  <a:schemeClr val="accent6"/>
                </a:solidFill>
                <a:latin typeface="Times New Roman" pitchFamily="18" charset="0"/>
                <a:cs typeface="Times New Roman" pitchFamily="18" charset="0"/>
              </a:rPr>
              <a:t>矩阵</a:t>
            </a:r>
            <a:endParaRPr lang="zh-CN" altLang="en-US" sz="2000" dirty="0"/>
          </a:p>
        </p:txBody>
      </p:sp>
    </p:spTree>
    <p:extLst>
      <p:ext uri="{BB962C8B-B14F-4D97-AF65-F5344CB8AC3E}">
        <p14:creationId xmlns:p14="http://schemas.microsoft.com/office/powerpoint/2010/main" val="2075272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latin typeface="Times New Roman" pitchFamily="18" charset="0"/>
                <a:cs typeface="Times New Roman" pitchFamily="18" charset="0"/>
              </a:rPr>
              <a:t>则</a:t>
            </a:r>
            <a:endParaRPr lang="en-US" altLang="zh-CN" sz="2400" dirty="0" smtClean="0">
              <a:solidFill>
                <a:srgbClr val="000000"/>
              </a:solidFill>
              <a:latin typeface="Times New Roman" pitchFamily="18" charset="0"/>
              <a:cs typeface="Times New Roman" pitchFamily="18" charset="0"/>
            </a:endParaRPr>
          </a:p>
          <a:p>
            <a:pPr algn="ctr">
              <a:buNone/>
              <a:defRPr/>
            </a:pPr>
            <a:r>
              <a:rPr lang="en-US" altLang="zh-CN" sz="2400" b="1" i="1" dirty="0">
                <a:solidFill>
                  <a:srgbClr val="000000"/>
                </a:solidFill>
                <a:latin typeface="Times New Roman" pitchFamily="18" charset="0"/>
                <a:cs typeface="Times New Roman" pitchFamily="18" charset="0"/>
              </a:rPr>
              <a:t>T</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E</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H</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en-US" sz="2400" dirty="0">
                <a:solidFill>
                  <a:srgbClr val="C00000"/>
                </a:solidFill>
                <a:latin typeface="Times New Roman" pitchFamily="18" charset="0"/>
                <a:cs typeface="Times New Roman" pitchFamily="18" charset="0"/>
              </a:rPr>
              <a:t>相应的</a:t>
            </a:r>
            <a:r>
              <a:rPr lang="zh-CN" altLang="zh-CN" sz="2400" dirty="0">
                <a:solidFill>
                  <a:srgbClr val="C00000"/>
                </a:solidFill>
                <a:latin typeface="Times New Roman" pitchFamily="18" charset="0"/>
                <a:cs typeface="Times New Roman" pitchFamily="18" charset="0"/>
              </a:rPr>
              <a:t>自由度</a:t>
            </a:r>
            <a:r>
              <a:rPr lang="en-US" altLang="zh-CN" sz="24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n</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−1)</a:t>
            </a:r>
            <a:r>
              <a:rPr lang="en-US" altLang="zh-CN" sz="2400" i="1" dirty="0">
                <a:solidFill>
                  <a:srgbClr val="000000"/>
                </a:solidFill>
                <a:latin typeface="Times New Roman" pitchFamily="18" charset="0"/>
                <a:cs typeface="Times New Roman" pitchFamily="18" charset="0"/>
              </a:rPr>
              <a:t> </a:t>
            </a:r>
            <a:endParaRPr lang="en-US" altLang="zh-CN" sz="2400" dirty="0">
              <a:solidFill>
                <a:srgbClr val="000000"/>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采用</a:t>
            </a:r>
            <a:r>
              <a:rPr lang="zh-CN" altLang="zh-CN" sz="2400" dirty="0">
                <a:solidFill>
                  <a:srgbClr val="000000"/>
                </a:solidFill>
                <a:latin typeface="Times New Roman" pitchFamily="18" charset="0"/>
                <a:cs typeface="Times New Roman" pitchFamily="18" charset="0"/>
              </a:rPr>
              <a:t>似然比方法可以得到</a:t>
            </a:r>
            <a:r>
              <a:rPr lang="zh-CN" altLang="zh-CN" sz="2400" dirty="0">
                <a:solidFill>
                  <a:schemeClr val="accent6"/>
                </a:solidFill>
                <a:latin typeface="Times New Roman" pitchFamily="18" charset="0"/>
                <a:cs typeface="Times New Roman" pitchFamily="18" charset="0"/>
              </a:rPr>
              <a:t>威尔克斯</a:t>
            </a:r>
            <a:r>
              <a:rPr lang="zh-CN" altLang="en-US" sz="2400"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Wilks</a:t>
            </a:r>
            <a:r>
              <a:rPr lang="zh-CN" altLang="en-US" sz="2400" dirty="0">
                <a:solidFill>
                  <a:srgbClr val="000000"/>
                </a:solidFill>
                <a:latin typeface="Times New Roman" pitchFamily="18" charset="0"/>
                <a:cs typeface="Times New Roman" pitchFamily="18" charset="0"/>
              </a:rPr>
              <a:t>）</a:t>
            </a:r>
            <a:r>
              <a:rPr lang="en-US" altLang="zh-CN" sz="2400" i="1" dirty="0">
                <a:solidFill>
                  <a:schemeClr val="accent6"/>
                </a:solidFill>
                <a:latin typeface="Times New Roman" pitchFamily="18" charset="0"/>
                <a:cs typeface="Times New Roman" pitchFamily="18" charset="0"/>
              </a:rPr>
              <a:t>Λ</a:t>
            </a:r>
            <a:r>
              <a:rPr lang="zh-CN" altLang="zh-CN" sz="2400" dirty="0" smtClean="0">
                <a:solidFill>
                  <a:schemeClr val="accent6"/>
                </a:solidFill>
                <a:latin typeface="Times New Roman" pitchFamily="18" charset="0"/>
                <a:cs typeface="Times New Roman" pitchFamily="18" charset="0"/>
              </a:rPr>
              <a:t>统计量</a:t>
            </a:r>
            <a:endParaRPr lang="en-US" altLang="zh-CN" sz="2400" dirty="0" smtClean="0">
              <a:solidFill>
                <a:schemeClr val="accent6"/>
              </a:solidFill>
              <a:latin typeface="Times New Roman" pitchFamily="18" charset="0"/>
              <a:cs typeface="Times New Roman" pitchFamily="18" charset="0"/>
            </a:endParaRPr>
          </a:p>
          <a:p>
            <a:endParaRPr lang="en-US" altLang="zh-CN" sz="2400" dirty="0" smtClean="0">
              <a:solidFill>
                <a:schemeClr val="accent6"/>
              </a:solidFill>
              <a:latin typeface="Times New Roman" pitchFamily="18" charset="0"/>
              <a:cs typeface="Times New Roman" pitchFamily="18" charset="0"/>
            </a:endParaRPr>
          </a:p>
          <a:p>
            <a:endParaRPr lang="en-US" altLang="zh-CN" sz="2400" dirty="0">
              <a:solidFill>
                <a:schemeClr val="accent6"/>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对</a:t>
            </a:r>
            <a:r>
              <a:rPr lang="zh-CN" altLang="zh-CN" sz="2400" dirty="0">
                <a:solidFill>
                  <a:srgbClr val="000000"/>
                </a:solidFill>
                <a:latin typeface="Times New Roman" pitchFamily="18" charset="0"/>
                <a:cs typeface="Times New Roman" pitchFamily="18" charset="0"/>
              </a:rPr>
              <a:t>给定的</a:t>
            </a:r>
            <a:r>
              <a:rPr lang="en-US" altLang="zh-CN" sz="2400" i="1" dirty="0">
                <a:solidFill>
                  <a:srgbClr val="000000"/>
                </a:solidFill>
                <a:latin typeface="Times New Roman" pitchFamily="18" charset="0"/>
                <a:cs typeface="Times New Roman" pitchFamily="18" charset="0"/>
              </a:rPr>
              <a:t>α</a:t>
            </a:r>
            <a:r>
              <a:rPr lang="zh-CN" altLang="zh-CN" sz="2400" dirty="0">
                <a:solidFill>
                  <a:srgbClr val="000000"/>
                </a:solidFill>
                <a:latin typeface="Times New Roman" pitchFamily="18" charset="0"/>
                <a:cs typeface="Times New Roman" pitchFamily="18" charset="0"/>
              </a:rPr>
              <a:t>，拒绝规则为：</a:t>
            </a:r>
          </a:p>
          <a:p>
            <a:pPr algn="ctr">
              <a:buNone/>
              <a:defRPr/>
            </a:pPr>
            <a:r>
              <a:rPr lang="zh-CN" altLang="zh-CN" sz="2400" dirty="0">
                <a:solidFill>
                  <a:srgbClr val="000000"/>
                </a:solidFill>
                <a:latin typeface="Times New Roman" pitchFamily="18" charset="0"/>
                <a:cs typeface="Times New Roman" pitchFamily="18" charset="0"/>
              </a:rPr>
              <a:t>若</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itchFamily="18" charset="0"/>
                <a:cs typeface="Times New Roman" pitchFamily="18" charset="0"/>
              </a:rPr>
              <a:t>，则拒绝</a:t>
            </a:r>
            <a:r>
              <a:rPr lang="en-US" altLang="zh-CN" sz="2400" i="1" dirty="0">
                <a:solidFill>
                  <a:srgbClr val="000000"/>
                </a:solidFill>
                <a:latin typeface="Times New Roman" pitchFamily="18" charset="0"/>
                <a:cs typeface="Times New Roman" pitchFamily="18" charset="0"/>
              </a:rPr>
              <a:t>H</a:t>
            </a:r>
            <a:r>
              <a:rPr lang="en-US" altLang="zh-CN" sz="2400" baseline="-25000" dirty="0">
                <a:solidFill>
                  <a:srgbClr val="000000"/>
                </a:solidFill>
                <a:latin typeface="Times New Roman" pitchFamily="18" charset="0"/>
                <a:cs typeface="Times New Roman" pitchFamily="18" charset="0"/>
              </a:rPr>
              <a:t>0</a:t>
            </a:r>
            <a:endParaRPr lang="zh-CN"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其中</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itchFamily="18" charset="0"/>
                <a:cs typeface="Times New Roman" pitchFamily="18" charset="0"/>
              </a:rPr>
              <a:t>满足：</a:t>
            </a:r>
            <a:r>
              <a:rPr lang="zh-CN" altLang="zh-CN" sz="2400" dirty="0" smtClean="0">
                <a:solidFill>
                  <a:srgbClr val="000000"/>
                </a:solidFill>
                <a:latin typeface="Times New Roman" pitchFamily="18" charset="0"/>
                <a:cs typeface="Times New Roman" pitchFamily="18" charset="0"/>
              </a:rPr>
              <a:t>当</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a:solidFill>
                  <a:srgbClr val="000000"/>
                </a:solidFill>
                <a:latin typeface="Times New Roman" pitchFamily="18" charset="0"/>
                <a:cs typeface="Times New Roman" pitchFamily="18" charset="0"/>
              </a:rPr>
              <a:t>为真时，</a:t>
            </a:r>
          </a:p>
          <a:p>
            <a:pPr algn="ctr">
              <a:buNone/>
              <a:defRPr/>
            </a:pP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i="1" baseline="-25000"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n</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α </a:t>
            </a:r>
          </a:p>
          <a:p>
            <a:pPr>
              <a:buFont typeface="Wingdings" panose="05000000000000000000" pitchFamily="2" charset="2"/>
              <a:buChar char="Ø"/>
              <a:defRPr/>
            </a:pPr>
            <a:r>
              <a:rPr lang="en-US" altLang="zh-CN" sz="2400" i="1" dirty="0" smtClean="0">
                <a:solidFill>
                  <a:srgbClr val="000000"/>
                </a:solidFill>
                <a:latin typeface="Times New Roman" panose="02020603050405020304" pitchFamily="18" charset="0"/>
                <a:cs typeface="Times New Roman" panose="02020603050405020304" pitchFamily="18" charset="0"/>
              </a:rPr>
              <a:t>Λ</a:t>
            </a:r>
            <a:r>
              <a:rPr lang="zh-CN" altLang="zh-CN" sz="2400" dirty="0">
                <a:solidFill>
                  <a:srgbClr val="000000"/>
                </a:solidFill>
                <a:latin typeface="Times New Roman" panose="02020603050405020304" pitchFamily="18" charset="0"/>
                <a:cs typeface="Times New Roman" panose="02020603050405020304" pitchFamily="18" charset="0"/>
              </a:rPr>
              <a:t>分布的分位点值</a:t>
            </a:r>
            <a:r>
              <a:rPr lang="zh-CN" altLang="en-US" sz="2400" dirty="0">
                <a:solidFill>
                  <a:srgbClr val="000000"/>
                </a:solidFill>
                <a:latin typeface="Times New Roman" pitchFamily="18" charset="0"/>
                <a:cs typeface="Times New Roman" pitchFamily="18" charset="0"/>
              </a:rPr>
              <a:t>常</a:t>
            </a:r>
            <a:r>
              <a:rPr lang="zh-CN" altLang="zh-CN" sz="2400" dirty="0">
                <a:solidFill>
                  <a:srgbClr val="000000"/>
                </a:solidFill>
                <a:latin typeface="Times New Roman" pitchFamily="18" charset="0"/>
                <a:cs typeface="Times New Roman" pitchFamily="18" charset="0"/>
              </a:rPr>
              <a:t>通过查</a:t>
            </a:r>
            <a:r>
              <a:rPr lang="en-US" altLang="zh-CN" sz="2400" i="1" dirty="0">
                <a:solidFill>
                  <a:srgbClr val="000000"/>
                </a:solidFill>
                <a:latin typeface="Times New Roman" pitchFamily="18" charset="0"/>
                <a:cs typeface="Times New Roman" pitchFamily="18" charset="0"/>
              </a:rPr>
              <a:t>F</a:t>
            </a:r>
            <a:r>
              <a:rPr lang="zh-CN" altLang="zh-CN" sz="2400" dirty="0">
                <a:solidFill>
                  <a:srgbClr val="000000"/>
                </a:solidFill>
                <a:latin typeface="Times New Roman" pitchFamily="18" charset="0"/>
                <a:cs typeface="Times New Roman" pitchFamily="18" charset="0"/>
              </a:rPr>
              <a:t>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或卡方分布</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表</a:t>
            </a:r>
            <a:r>
              <a:rPr lang="zh-CN" altLang="zh-CN" sz="2400" dirty="0" smtClean="0">
                <a:solidFill>
                  <a:srgbClr val="000000"/>
                </a:solidFill>
                <a:latin typeface="Times New Roman" pitchFamily="18" charset="0"/>
                <a:cs typeface="Times New Roman" pitchFamily="18" charset="0"/>
              </a:rPr>
              <a:t>得到</a:t>
            </a:r>
            <a:r>
              <a:rPr lang="zh-CN" altLang="en-US" sz="2400" dirty="0" smtClean="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或近似得到</a:t>
            </a:r>
            <a:r>
              <a:rPr lang="zh-CN" altLang="en-US"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a:t>
            </a:r>
          </a:p>
          <a:p>
            <a:endParaRPr lang="zh-CN" altLang="en-US" sz="24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26</a:t>
            </a:fld>
            <a:endParaRPr lang="en-US" altLang="zh-CN"/>
          </a:p>
        </p:txBody>
      </p:sp>
      <p:graphicFrame>
        <p:nvGraphicFramePr>
          <p:cNvPr id="6" name="Object 2"/>
          <p:cNvGraphicFramePr>
            <a:graphicFrameLocks noChangeAspect="1"/>
          </p:cNvGraphicFramePr>
          <p:nvPr>
            <p:extLst/>
          </p:nvPr>
        </p:nvGraphicFramePr>
        <p:xfrm>
          <a:off x="3876675" y="2420888"/>
          <a:ext cx="1524000" cy="876300"/>
        </p:xfrm>
        <a:graphic>
          <a:graphicData uri="http://schemas.openxmlformats.org/presentationml/2006/ole">
            <mc:AlternateContent xmlns:mc="http://schemas.openxmlformats.org/markup-compatibility/2006">
              <mc:Choice xmlns:v="urn:schemas-microsoft-com:vml" Requires="v">
                <p:oleObj spid="_x0000_s108556" name="Equation" r:id="rId3" imgW="1524000" imgH="876300" progId="Equation.DSMT4">
                  <p:embed/>
                </p:oleObj>
              </mc:Choice>
              <mc:Fallback>
                <p:oleObj name="Equation" r:id="rId3" imgW="1524000" imgH="876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75" y="2420888"/>
                        <a:ext cx="1524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92780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301625" y="609600"/>
            <a:ext cx="8540750" cy="46038"/>
          </a:xfrm>
        </p:spPr>
        <p:txBody>
          <a:bodyPr/>
          <a:lstStyle/>
          <a:p>
            <a:endParaRPr lang="zh-CN" altLang="zh-CN" sz="4000" smtClean="0"/>
          </a:p>
        </p:txBody>
      </p:sp>
      <p:sp>
        <p:nvSpPr>
          <p:cNvPr id="10243" name="Rectangle 3"/>
          <p:cNvSpPr>
            <a:spLocks noGrp="1" noRot="1" noChangeArrowheads="1"/>
          </p:cNvSpPr>
          <p:nvPr>
            <p:ph type="body" idx="1"/>
          </p:nvPr>
        </p:nvSpPr>
        <p:spPr>
          <a:xfrm>
            <a:off x="301625" y="620713"/>
            <a:ext cx="8540750" cy="5478462"/>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4.5.1   </a:t>
            </a:r>
            <a:r>
              <a:rPr lang="zh-CN" altLang="zh-CN" sz="2400" dirty="0" smtClean="0">
                <a:solidFill>
                  <a:srgbClr val="000000"/>
                </a:solidFill>
                <a:latin typeface="Times New Roman" pitchFamily="18" charset="0"/>
                <a:cs typeface="Times New Roman" pitchFamily="18" charset="0"/>
              </a:rPr>
              <a:t>为了研究销售方式对商品销售额的影响，选择四种商品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甲、乙、丙和丁</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按三种不同的销售方式</a:t>
            </a:r>
            <a:r>
              <a:rPr lang="zh-CN" altLang="en-US" sz="2400" dirty="0" smtClean="0">
                <a:solidFill>
                  <a:srgbClr val="000000"/>
                </a:solidFill>
                <a:latin typeface="Times New Roman" pitchFamily="18" charset="0"/>
                <a:cs typeface="Times New Roman" pitchFamily="18" charset="0"/>
              </a:rPr>
              <a:t>（</a:t>
            </a:r>
            <a:r>
              <a:rPr lang="en-US" altLang="zh-CN" sz="2400" dirty="0" err="1" smtClean="0">
                <a:solidFill>
                  <a:srgbClr val="000000"/>
                </a:solidFill>
                <a:latin typeface="Times New Roman" pitchFamily="18" charset="0"/>
                <a:cs typeface="Times New Roman" pitchFamily="18" charset="0"/>
              </a:rPr>
              <a:t>Ⅰ,Ⅱ</a:t>
            </a:r>
            <a:r>
              <a:rPr lang="zh-CN" altLang="zh-CN" sz="2400" dirty="0" smtClean="0">
                <a:solidFill>
                  <a:srgbClr val="000000"/>
                </a:solidFill>
                <a:latin typeface="Times New Roman" pitchFamily="18" charset="0"/>
                <a:cs typeface="Times New Roman" pitchFamily="18" charset="0"/>
              </a:rPr>
              <a:t>和</a:t>
            </a:r>
            <a:r>
              <a:rPr lang="en-US" altLang="zh-CN" sz="2400" dirty="0" smtClean="0">
                <a:solidFill>
                  <a:srgbClr val="000000"/>
                </a:solidFill>
                <a:latin typeface="Times New Roman" pitchFamily="18" charset="0"/>
                <a:cs typeface="Times New Roman" pitchFamily="18" charset="0"/>
              </a:rPr>
              <a:t>Ⅲ</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进行销售。</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甲</a:t>
            </a:r>
            <a:r>
              <a:rPr lang="zh-CN" altLang="en-US" sz="2400" dirty="0" smtClean="0">
                <a:solidFill>
                  <a:srgbClr val="000000"/>
                </a:solidFill>
                <a:latin typeface="Times New Roman" pitchFamily="18" charset="0"/>
                <a:cs typeface="Times New Roman" pitchFamily="18" charset="0"/>
              </a:rPr>
              <a:t>商品的</a:t>
            </a:r>
            <a:r>
              <a:rPr lang="zh-CN" altLang="zh-CN" sz="2400" dirty="0" smtClean="0">
                <a:solidFill>
                  <a:srgbClr val="000000"/>
                </a:solidFill>
                <a:latin typeface="Times New Roman" pitchFamily="18" charset="0"/>
                <a:cs typeface="Times New Roman" pitchFamily="18" charset="0"/>
              </a:rPr>
              <a:t>销售额</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乙</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smtClean="0">
                <a:solidFill>
                  <a:srgbClr val="000000"/>
                </a:solidFill>
                <a:latin typeface="Times New Roman" pitchFamily="18" charset="0"/>
                <a:cs typeface="Times New Roman" pitchFamily="18" charset="0"/>
              </a:rPr>
              <a:t>销售额</a:t>
            </a:r>
            <a:endParaRPr lang="en-US" altLang="zh-CN" sz="2400" dirty="0" smtClean="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丙</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a:solidFill>
                  <a:srgbClr val="000000"/>
                </a:solidFill>
                <a:latin typeface="Times New Roman" pitchFamily="18" charset="0"/>
                <a:cs typeface="Times New Roman" pitchFamily="18" charset="0"/>
              </a:rPr>
              <a:t>销售额</a:t>
            </a:r>
            <a:endParaRPr lang="en-US" altLang="zh-CN" sz="2400" dirty="0">
              <a:solidFill>
                <a:srgbClr val="000000"/>
              </a:solidFill>
              <a:latin typeface="Times New Roman" pitchFamily="18" charset="0"/>
              <a:cs typeface="Times New Roman" pitchFamily="18" charset="0"/>
            </a:endParaRPr>
          </a:p>
          <a:p>
            <a:pPr marL="0" indent="0" algn="ctr">
              <a:buNone/>
              <a:defRPr/>
            </a:pP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丁</a:t>
            </a:r>
            <a:r>
              <a:rPr lang="zh-CN" altLang="en-US" sz="2400" dirty="0" smtClean="0">
                <a:solidFill>
                  <a:srgbClr val="000000"/>
                </a:solidFill>
                <a:latin typeface="Times New Roman" pitchFamily="18" charset="0"/>
                <a:cs typeface="Times New Roman" pitchFamily="18" charset="0"/>
              </a:rPr>
              <a:t>商品</a:t>
            </a:r>
            <a:r>
              <a:rPr lang="zh-CN" altLang="en-US" sz="2400" dirty="0">
                <a:solidFill>
                  <a:srgbClr val="000000"/>
                </a:solidFill>
                <a:latin typeface="Times New Roman" pitchFamily="18" charset="0"/>
                <a:cs typeface="Times New Roman" pitchFamily="18" charset="0"/>
              </a:rPr>
              <a:t>的</a:t>
            </a:r>
            <a:r>
              <a:rPr lang="zh-CN" altLang="zh-CN" sz="2400" dirty="0">
                <a:solidFill>
                  <a:srgbClr val="000000"/>
                </a:solidFill>
                <a:latin typeface="Times New Roman" pitchFamily="18" charset="0"/>
                <a:cs typeface="Times New Roman" pitchFamily="18" charset="0"/>
              </a:rPr>
              <a:t>销售额</a:t>
            </a:r>
            <a:endParaRPr lang="en-US" altLang="zh-CN" sz="2400" dirty="0">
              <a:solidFill>
                <a:srgbClr val="000000"/>
              </a:solidFill>
              <a:latin typeface="Times New Roman" pitchFamily="18" charset="0"/>
              <a:cs typeface="Times New Roman" pitchFamily="18" charset="0"/>
            </a:endParaRPr>
          </a:p>
          <a:p>
            <a:pPr>
              <a:buFont typeface="Wingdings" panose="05000000000000000000" pitchFamily="2" charset="2"/>
              <a:buChar char="Ø"/>
            </a:pPr>
            <a:r>
              <a:rPr lang="zh-CN" altLang="en-US" sz="2400" dirty="0">
                <a:solidFill>
                  <a:srgbClr val="000000"/>
                </a:solidFill>
                <a:latin typeface="Times New Roman" panose="02020603050405020304" pitchFamily="18" charset="0"/>
                <a:cs typeface="Times New Roman" panose="02020603050405020304" pitchFamily="18" charset="0"/>
              </a:rPr>
              <a:t>欲</a:t>
            </a:r>
            <a:r>
              <a:rPr lang="zh-CN" altLang="zh-CN" sz="2400" dirty="0">
                <a:solidFill>
                  <a:srgbClr val="000000"/>
                </a:solidFill>
                <a:latin typeface="Times New Roman" pitchFamily="18" charset="0"/>
                <a:cs typeface="Times New Roman" pitchFamily="18" charset="0"/>
              </a:rPr>
              <a:t>检验</a:t>
            </a:r>
          </a:p>
          <a:p>
            <a:pPr algn="ctr">
              <a:buNone/>
            </a:pP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cs typeface="Times New Roman" panose="02020603050405020304" pitchFamily="18" charset="0"/>
              </a:rPr>
              <a:t>μ</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zh-CN" altLang="zh-CN" sz="2400" dirty="0">
                <a:solidFill>
                  <a:srgbClr val="000000"/>
                </a:solidFill>
                <a:latin typeface="Times New Roman" pitchFamily="18" charset="0"/>
                <a:cs typeface="Times New Roman" pitchFamily="18" charset="0"/>
              </a:rPr>
              <a:t>中至少有两个不相等</a:t>
            </a:r>
          </a:p>
          <a:p>
            <a:pPr>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itchFamily="18" charset="0"/>
                <a:cs typeface="Times New Roman" pitchFamily="18" charset="0"/>
              </a:rPr>
              <a:t>假定这三个总体均为多元正态总体，且它们的协差阵相同。</a:t>
            </a:r>
          </a:p>
          <a:p>
            <a:pPr>
              <a:defRPr/>
            </a:pPr>
            <a:endParaRPr lang="zh-CN" altLang="zh-CN" sz="2400" dirty="0" smtClean="0">
              <a:solidFill>
                <a:srgbClr val="000000"/>
              </a:solidFill>
              <a:latin typeface="Times New Roman" pitchFamily="18" charset="0"/>
              <a:cs typeface="Times New Roman" pitchFamily="18" charset="0"/>
            </a:endParaRPr>
          </a:p>
        </p:txBody>
      </p:sp>
      <p:sp>
        <p:nvSpPr>
          <p:cNvPr id="646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099385-2992-4E4E-955A-D35266F25A6C}" type="slidenum">
              <a:rPr lang="en-US" altLang="zh-CN" sz="1400" smtClean="0"/>
              <a:pPr>
                <a:spcBef>
                  <a:spcPct val="0"/>
                </a:spcBef>
                <a:buClrTx/>
                <a:buSzTx/>
                <a:buFontTx/>
                <a:buNone/>
              </a:pPr>
              <a:t>27</a:t>
            </a:fld>
            <a:endParaRPr lang="en-US" altLang="zh-CN" sz="1400" smtClean="0"/>
          </a:p>
        </p:txBody>
      </p:sp>
    </p:spTree>
    <p:extLst>
      <p:ext uri="{BB962C8B-B14F-4D97-AF65-F5344CB8AC3E}">
        <p14:creationId xmlns:p14="http://schemas.microsoft.com/office/powerpoint/2010/main" val="3302818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28</a:t>
            </a:fld>
            <a:endParaRPr lang="en-US" altLang="zh-CN"/>
          </a:p>
        </p:txBody>
      </p:sp>
      <p:pic>
        <p:nvPicPr>
          <p:cNvPr id="5" name="图片 4"/>
          <p:cNvPicPr>
            <a:picLocks noChangeAspect="1"/>
          </p:cNvPicPr>
          <p:nvPr/>
        </p:nvPicPr>
        <p:blipFill>
          <a:blip r:embed="rId2"/>
          <a:stretch>
            <a:fillRect/>
          </a:stretch>
        </p:blipFill>
        <p:spPr>
          <a:xfrm>
            <a:off x="1907704" y="188640"/>
            <a:ext cx="5440457" cy="6552728"/>
          </a:xfrm>
          <a:prstGeom prst="rect">
            <a:avLst/>
          </a:prstGeom>
        </p:spPr>
      </p:pic>
    </p:spTree>
    <p:extLst>
      <p:ext uri="{BB962C8B-B14F-4D97-AF65-F5344CB8AC3E}">
        <p14:creationId xmlns:p14="http://schemas.microsoft.com/office/powerpoint/2010/main" val="4088959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29</a:t>
            </a:fld>
            <a:endParaRPr lang="en-US" altLang="zh-CN"/>
          </a:p>
        </p:txBody>
      </p:sp>
      <p:pic>
        <p:nvPicPr>
          <p:cNvPr id="5" name="图片 4"/>
          <p:cNvPicPr>
            <a:picLocks noChangeAspect="1"/>
          </p:cNvPicPr>
          <p:nvPr/>
        </p:nvPicPr>
        <p:blipFill>
          <a:blip r:embed="rId2"/>
          <a:stretch>
            <a:fillRect/>
          </a:stretch>
        </p:blipFill>
        <p:spPr>
          <a:xfrm>
            <a:off x="1907704" y="116632"/>
            <a:ext cx="5462165" cy="6604843"/>
          </a:xfrm>
          <a:prstGeom prst="rect">
            <a:avLst/>
          </a:prstGeom>
        </p:spPr>
      </p:pic>
    </p:spTree>
    <p:extLst>
      <p:ext uri="{BB962C8B-B14F-4D97-AF65-F5344CB8AC3E}">
        <p14:creationId xmlns:p14="http://schemas.microsoft.com/office/powerpoint/2010/main" val="20431190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zh-CN" altLang="en-US" sz="4000" smtClean="0"/>
              <a:t>一、均值向量的检验</a:t>
            </a:r>
          </a:p>
        </p:txBody>
      </p:sp>
      <p:sp>
        <p:nvSpPr>
          <p:cNvPr id="7171"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设</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zh-CN" altLang="en-US" sz="2800" smtClean="0">
                <a:solidFill>
                  <a:srgbClr val="000000"/>
                </a:solidFill>
                <a:latin typeface="Times New Roman" panose="02020603050405020304" pitchFamily="18" charset="0"/>
                <a:cs typeface="Times New Roman" panose="02020603050405020304" pitchFamily="18" charset="0"/>
              </a:rPr>
              <a:t>取自总体</a:t>
            </a:r>
            <a:r>
              <a:rPr lang="en-US" altLang="zh-CN" sz="2800" i="1" smtClean="0">
                <a:solidFill>
                  <a:srgbClr val="000000"/>
                </a:solidFill>
                <a:latin typeface="Times New Roman" panose="02020603050405020304" pitchFamily="18" charset="0"/>
                <a:cs typeface="Times New Roman" panose="02020603050405020304" pitchFamily="18" charset="0"/>
              </a:rPr>
              <a:t>N</a:t>
            </a:r>
            <a:r>
              <a:rPr lang="en-US" altLang="zh-CN" sz="2800" i="1" baseline="-25000" smtClean="0">
                <a:solidFill>
                  <a:srgbClr val="000000"/>
                </a:solidFill>
                <a:latin typeface="Times New Roman" panose="02020603050405020304" pitchFamily="18" charset="0"/>
                <a:cs typeface="Times New Roman" panose="02020603050405020304" pitchFamily="18" charset="0"/>
              </a:rPr>
              <a:t>p</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b="1" i="1"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的一个样本，这里</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en-US" altLang="zh-CN" sz="2800" dirty="0" smtClean="0">
                <a:solidFill>
                  <a:srgbClr val="000000"/>
                </a:solidFill>
                <a:latin typeface="Times New Roman" panose="02020603050405020304" pitchFamily="18" charset="0"/>
                <a:cs typeface="Times New Roman" panose="02020603050405020304" pitchFamily="18" charset="0"/>
              </a:rPr>
              <a:t>&gt;0,</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&gt;</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，欲检验</a:t>
            </a:r>
          </a:p>
          <a:p>
            <a:pPr algn="ctr" eaLnBrk="1" hangingPunct="1">
              <a:lnSpc>
                <a:spcPct val="90000"/>
              </a:lnSpc>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已知时的检验</a:t>
            </a:r>
          </a:p>
          <a:p>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en-US" altLang="zh-CN" sz="2800" b="1" i="1" dirty="0" smtClean="0">
                <a:solidFill>
                  <a:srgbClr val="000000"/>
                </a:solidFill>
                <a:latin typeface="Times New Roman" panose="02020603050405020304" pitchFamily="18" charset="0"/>
                <a:cs typeface="Times New Roman" panose="02020603050405020304" pitchFamily="18" charset="0"/>
              </a:rPr>
              <a:t> Σ</a:t>
            </a:r>
            <a:r>
              <a:rPr lang="zh-CN" altLang="zh-CN" sz="2800" dirty="0" smtClean="0">
                <a:solidFill>
                  <a:srgbClr val="000000"/>
                </a:solidFill>
                <a:latin typeface="Times New Roman" panose="02020603050405020304" pitchFamily="18" charset="0"/>
                <a:cs typeface="Times New Roman" panose="02020603050405020304" pitchFamily="18" charset="0"/>
              </a:rPr>
              <a:t>未知时的检验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1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6C57C6-A8C1-4971-A492-3EE4895C9409}" type="slidenum">
              <a:rPr lang="en-US" altLang="zh-CN" sz="1400" smtClean="0"/>
              <a:pPr>
                <a:spcBef>
                  <a:spcPct val="0"/>
                </a:spcBef>
                <a:buClrTx/>
                <a:buSzTx/>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en-US" sz="2400" dirty="0" smtClean="0">
                <a:solidFill>
                  <a:srgbClr val="000000"/>
                </a:solidFill>
                <a:latin typeface="Times New Roman" panose="02020603050405020304" pitchFamily="18" charset="0"/>
                <a:cs typeface="Times New Roman" panose="02020603050405020304" pitchFamily="18" charset="0"/>
              </a:rPr>
              <a:t>四种检验方法均</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a:solidFill>
                  <a:srgbClr val="000000"/>
                </a:solidFill>
                <a:latin typeface="Times New Roman" panose="02020603050405020304" pitchFamily="18" charset="0"/>
                <a:cs typeface="Times New Roman" panose="02020603050405020304" pitchFamily="18" charset="0"/>
              </a:rPr>
              <a:t>α</a:t>
            </a:r>
            <a:r>
              <a:rPr lang="en-US" altLang="zh-CN" sz="2400" dirty="0">
                <a:solidFill>
                  <a:srgbClr val="000000"/>
                </a:solidFill>
                <a:latin typeface="Times New Roman" panose="02020603050405020304" pitchFamily="18" charset="0"/>
                <a:cs typeface="Times New Roman" panose="02020603050405020304" pitchFamily="18" charset="0"/>
              </a:rPr>
              <a:t>=0.01</a:t>
            </a:r>
            <a:r>
              <a:rPr lang="zh-CN" altLang="zh-CN" sz="2400" dirty="0">
                <a:solidFill>
                  <a:srgbClr val="000000"/>
                </a:solidFill>
                <a:latin typeface="Times New Roman" panose="02020603050405020304" pitchFamily="18" charset="0"/>
                <a:cs typeface="Times New Roman" panose="02020603050405020304" pitchFamily="18" charset="0"/>
              </a:rPr>
              <a:t>的水平下拒绝</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故</a:t>
            </a:r>
            <a:r>
              <a:rPr lang="zh-CN" altLang="zh-CN" sz="2400" dirty="0">
                <a:solidFill>
                  <a:srgbClr val="000000"/>
                </a:solidFill>
                <a:latin typeface="Times New Roman" panose="02020603050405020304" pitchFamily="18" charset="0"/>
                <a:cs typeface="Times New Roman" panose="02020603050405020304" pitchFamily="18" charset="0"/>
              </a:rPr>
              <a:t>可认为三种销售方式的销售额有十分显著的</a:t>
            </a:r>
            <a:r>
              <a:rPr lang="zh-CN" altLang="zh-CN" sz="2400" dirty="0" smtClean="0">
                <a:solidFill>
                  <a:srgbClr val="000000"/>
                </a:solidFill>
                <a:latin typeface="Times New Roman" panose="02020603050405020304" pitchFamily="18" charset="0"/>
                <a:cs typeface="Times New Roman" panose="02020603050405020304" pitchFamily="18" charset="0"/>
              </a:rPr>
              <a:t>差异。</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为了解这三种销售方式的显著差异究竟是由哪些商品引起的，我们对这四种商品分别用一元方差分析方法进行检验分析。</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30</a:t>
            </a:fld>
            <a:endParaRPr lang="en-US" altLang="zh-CN"/>
          </a:p>
        </p:txBody>
      </p:sp>
      <p:pic>
        <p:nvPicPr>
          <p:cNvPr id="5" name="图片 4"/>
          <p:cNvPicPr>
            <a:picLocks noChangeAspect="1"/>
          </p:cNvPicPr>
          <p:nvPr/>
        </p:nvPicPr>
        <p:blipFill>
          <a:blip r:embed="rId2"/>
          <a:stretch>
            <a:fillRect/>
          </a:stretch>
        </p:blipFill>
        <p:spPr>
          <a:xfrm>
            <a:off x="1619672" y="620688"/>
            <a:ext cx="5904656" cy="3466022"/>
          </a:xfrm>
          <a:prstGeom prst="rect">
            <a:avLst/>
          </a:prstGeom>
        </p:spPr>
      </p:pic>
    </p:spTree>
    <p:extLst>
      <p:ext uri="{BB962C8B-B14F-4D97-AF65-F5344CB8AC3E}">
        <p14:creationId xmlns:p14="http://schemas.microsoft.com/office/powerpoint/2010/main" val="593420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31</a:t>
            </a:fld>
            <a:endParaRPr lang="en-US" altLang="zh-CN"/>
          </a:p>
        </p:txBody>
      </p:sp>
      <p:pic>
        <p:nvPicPr>
          <p:cNvPr id="5" name="图片 4"/>
          <p:cNvPicPr>
            <a:picLocks noChangeAspect="1"/>
          </p:cNvPicPr>
          <p:nvPr/>
        </p:nvPicPr>
        <p:blipFill>
          <a:blip r:embed="rId2"/>
          <a:stretch>
            <a:fillRect/>
          </a:stretch>
        </p:blipFill>
        <p:spPr>
          <a:xfrm>
            <a:off x="1852612" y="219075"/>
            <a:ext cx="5438775" cy="6419850"/>
          </a:xfrm>
          <a:prstGeom prst="rect">
            <a:avLst/>
          </a:prstGeom>
        </p:spPr>
      </p:pic>
    </p:spTree>
    <p:extLst>
      <p:ext uri="{BB962C8B-B14F-4D97-AF65-F5344CB8AC3E}">
        <p14:creationId xmlns:p14="http://schemas.microsoft.com/office/powerpoint/2010/main" val="13183770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甲商品有显著差异</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=0.041)</a:t>
            </a:r>
            <a:r>
              <a:rPr lang="zh-CN" altLang="zh-CN" sz="2800" dirty="0">
                <a:solidFill>
                  <a:srgbClr val="000000"/>
                </a:solidFill>
                <a:latin typeface="Times New Roman" panose="02020603050405020304" pitchFamily="18" charset="0"/>
                <a:cs typeface="Times New Roman" panose="02020603050405020304" pitchFamily="18" charset="0"/>
              </a:rPr>
              <a:t>，丁商品有十分显著的差异</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=0.001),</a:t>
            </a:r>
            <a:r>
              <a:rPr lang="zh-CN" altLang="zh-CN" sz="2800" dirty="0">
                <a:solidFill>
                  <a:srgbClr val="000000"/>
                </a:solidFill>
                <a:latin typeface="Times New Roman" panose="02020603050405020304" pitchFamily="18" charset="0"/>
                <a:cs typeface="Times New Roman" panose="02020603050405020304" pitchFamily="18" charset="0"/>
              </a:rPr>
              <a:t>而乙和丙</a:t>
            </a:r>
            <a:r>
              <a:rPr lang="zh-CN" altLang="zh-CN" sz="2800" dirty="0" smtClean="0">
                <a:solidFill>
                  <a:srgbClr val="000000"/>
                </a:solidFill>
                <a:latin typeface="Times New Roman" panose="02020603050405020304" pitchFamily="18" charset="0"/>
                <a:cs typeface="Times New Roman" panose="02020603050405020304" pitchFamily="18" charset="0"/>
              </a:rPr>
              <a:t>商品</a:t>
            </a:r>
            <a:r>
              <a:rPr lang="zh-CN" altLang="en-US" sz="2800" dirty="0" smtClean="0">
                <a:solidFill>
                  <a:srgbClr val="000000"/>
                </a:solidFill>
                <a:latin typeface="Times New Roman" panose="02020603050405020304" pitchFamily="18" charset="0"/>
                <a:cs typeface="Times New Roman" panose="02020603050405020304" pitchFamily="18" charset="0"/>
              </a:rPr>
              <a:t>都</a:t>
            </a:r>
            <a:r>
              <a:rPr lang="zh-CN" altLang="zh-CN" sz="2800" dirty="0" smtClean="0">
                <a:solidFill>
                  <a:srgbClr val="000000"/>
                </a:solidFill>
                <a:latin typeface="Times New Roman" panose="02020603050405020304" pitchFamily="18" charset="0"/>
                <a:cs typeface="Times New Roman" panose="02020603050405020304" pitchFamily="18" charset="0"/>
              </a:rPr>
              <a:t>无</a:t>
            </a:r>
            <a:r>
              <a:rPr lang="zh-CN" altLang="zh-CN" sz="2800" dirty="0">
                <a:solidFill>
                  <a:srgbClr val="000000"/>
                </a:solidFill>
                <a:latin typeface="Times New Roman" panose="02020603050405020304" pitchFamily="18" charset="0"/>
                <a:cs typeface="Times New Roman" panose="02020603050405020304" pitchFamily="18" charset="0"/>
              </a:rPr>
              <a:t>显著</a:t>
            </a:r>
            <a:r>
              <a:rPr lang="zh-CN" altLang="zh-CN" sz="2800" dirty="0" smtClean="0">
                <a:solidFill>
                  <a:srgbClr val="000000"/>
                </a:solidFill>
                <a:latin typeface="Times New Roman" panose="02020603050405020304" pitchFamily="18" charset="0"/>
                <a:cs typeface="Times New Roman" panose="02020603050405020304" pitchFamily="18" charset="0"/>
              </a:rPr>
              <a:t>差异</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en-US" sz="2800" smtClean="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=0.208</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=0.848</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首先</a:t>
            </a:r>
            <a:r>
              <a:rPr lang="zh-CN" altLang="zh-CN" sz="2800" dirty="0">
                <a:solidFill>
                  <a:srgbClr val="000000"/>
                </a:solidFill>
              </a:rPr>
              <a:t>得出丁商品对原假设</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rPr>
              <a:t>的拒绝起到了很大的作用</a:t>
            </a:r>
            <a:r>
              <a:rPr lang="zh-CN" altLang="zh-CN" sz="2800" dirty="0" smtClean="0">
                <a:solidFill>
                  <a:srgbClr val="000000"/>
                </a:solidFill>
              </a:rPr>
              <a:t>。</a:t>
            </a:r>
            <a:endParaRPr lang="zh-CN" altLang="en-US" sz="2800" b="1" dirty="0" smtClean="0"/>
          </a:p>
          <a:p>
            <a:r>
              <a:rPr lang="zh-CN" altLang="en-US" sz="2800" dirty="0" smtClean="0">
                <a:solidFill>
                  <a:srgbClr val="000000"/>
                </a:solidFill>
              </a:rPr>
              <a:t>剔除</a:t>
            </a:r>
            <a:r>
              <a:rPr lang="zh-CN" altLang="en-US" sz="2800" dirty="0">
                <a:solidFill>
                  <a:srgbClr val="000000"/>
                </a:solidFill>
              </a:rPr>
              <a:t>丁商品后再对其他三种</a:t>
            </a:r>
            <a:r>
              <a:rPr lang="zh-CN" altLang="en-US" sz="2800" dirty="0" smtClean="0">
                <a:solidFill>
                  <a:srgbClr val="000000"/>
                </a:solidFill>
              </a:rPr>
              <a:t>商品进行</a:t>
            </a:r>
            <a:r>
              <a:rPr lang="zh-CN" altLang="en-US" sz="2800" dirty="0">
                <a:solidFill>
                  <a:srgbClr val="000000"/>
                </a:solidFill>
                <a:latin typeface="Times New Roman" panose="02020603050405020304" pitchFamily="18" charset="0"/>
                <a:cs typeface="Times New Roman" panose="02020603050405020304" pitchFamily="18" charset="0"/>
              </a:rPr>
              <a:t>三元方差分析</a:t>
            </a:r>
            <a:r>
              <a:rPr lang="zh-CN" altLang="en-US" sz="2800" dirty="0" smtClean="0">
                <a:solidFill>
                  <a:srgbClr val="000000"/>
                </a:solidFill>
              </a:rPr>
              <a:t>检验。</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32</a:t>
            </a:fld>
            <a:endParaRPr lang="en-US" altLang="zh-CN"/>
          </a:p>
        </p:txBody>
      </p:sp>
    </p:spTree>
    <p:extLst>
      <p:ext uri="{BB962C8B-B14F-4D97-AF65-F5344CB8AC3E}">
        <p14:creationId xmlns:p14="http://schemas.microsoft.com/office/powerpoint/2010/main" val="2931597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说明</a:t>
            </a:r>
            <a:r>
              <a:rPr lang="zh-CN" altLang="zh-CN" sz="2800" dirty="0">
                <a:solidFill>
                  <a:srgbClr val="000000"/>
                </a:solidFill>
                <a:latin typeface="Times New Roman" panose="02020603050405020304" pitchFamily="18" charset="0"/>
                <a:cs typeface="Times New Roman" panose="02020603050405020304" pitchFamily="18" charset="0"/>
              </a:rPr>
              <a:t>对甲、乙、丙这三种商品，销售方式</a:t>
            </a:r>
            <a:r>
              <a:rPr lang="en-US" altLang="zh-CN" sz="2800" dirty="0" err="1">
                <a:solidFill>
                  <a:srgbClr val="000000"/>
                </a:solidFill>
                <a:latin typeface="Times New Roman" panose="02020603050405020304" pitchFamily="18" charset="0"/>
                <a:cs typeface="Times New Roman" panose="02020603050405020304" pitchFamily="18" charset="0"/>
              </a:rPr>
              <a:t>Ⅰ,Ⅱ</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dirty="0">
                <a:solidFill>
                  <a:srgbClr val="000000"/>
                </a:solidFill>
                <a:latin typeface="Times New Roman" panose="02020603050405020304" pitchFamily="18" charset="0"/>
                <a:cs typeface="Times New Roman" panose="02020603050405020304" pitchFamily="18" charset="0"/>
              </a:rPr>
              <a:t>Ⅲ</a:t>
            </a:r>
            <a:r>
              <a:rPr lang="zh-CN" altLang="zh-CN" sz="2800" dirty="0">
                <a:solidFill>
                  <a:srgbClr val="000000"/>
                </a:solidFill>
                <a:latin typeface="Times New Roman" panose="02020603050405020304" pitchFamily="18" charset="0"/>
                <a:cs typeface="Times New Roman" panose="02020603050405020304" pitchFamily="18" charset="0"/>
              </a:rPr>
              <a:t>的总体均值向量之间无显著</a:t>
            </a:r>
            <a:r>
              <a:rPr lang="zh-CN" altLang="zh-CN" sz="2800" dirty="0" smtClean="0">
                <a:solidFill>
                  <a:srgbClr val="000000"/>
                </a:solidFill>
                <a:latin typeface="Times New Roman" panose="02020603050405020304" pitchFamily="18" charset="0"/>
                <a:cs typeface="Times New Roman" panose="02020603050405020304" pitchFamily="18" charset="0"/>
              </a:rPr>
              <a:t>差异。</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可</a:t>
            </a:r>
            <a:r>
              <a:rPr lang="zh-CN" altLang="zh-CN" sz="2800" dirty="0">
                <a:solidFill>
                  <a:srgbClr val="000000"/>
                </a:solidFill>
              </a:rPr>
              <a:t>认为甲商品对三种销售方式的差异无明显影响</a:t>
            </a:r>
            <a:r>
              <a:rPr lang="zh-CN" altLang="en-US" sz="2800" dirty="0">
                <a:solidFill>
                  <a:srgbClr val="000000"/>
                </a:solidFill>
              </a:rPr>
              <a:t>。</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33</a:t>
            </a:fld>
            <a:endParaRPr lang="en-US" altLang="zh-CN"/>
          </a:p>
        </p:txBody>
      </p:sp>
      <p:pic>
        <p:nvPicPr>
          <p:cNvPr id="5" name="图片 4"/>
          <p:cNvPicPr>
            <a:picLocks noChangeAspect="1"/>
          </p:cNvPicPr>
          <p:nvPr/>
        </p:nvPicPr>
        <p:blipFill>
          <a:blip r:embed="rId2"/>
          <a:stretch>
            <a:fillRect/>
          </a:stretch>
        </p:blipFill>
        <p:spPr>
          <a:xfrm>
            <a:off x="1741875" y="908720"/>
            <a:ext cx="5710445" cy="3384376"/>
          </a:xfrm>
          <a:prstGeom prst="rect">
            <a:avLst/>
          </a:prstGeom>
        </p:spPr>
      </p:pic>
    </p:spTree>
    <p:extLst>
      <p:ext uri="{BB962C8B-B14F-4D97-AF65-F5344CB8AC3E}">
        <p14:creationId xmlns:p14="http://schemas.microsoft.com/office/powerpoint/2010/main" val="9989634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4000" smtClean="0"/>
              <a:t>§4.6  </a:t>
            </a:r>
            <a:r>
              <a:rPr lang="zh-CN" altLang="zh-CN" sz="4000" smtClean="0"/>
              <a:t>协方差矩阵相等性的检验</a:t>
            </a:r>
            <a:endParaRPr lang="zh-CN" altLang="en-US" sz="4000" smtClean="0"/>
          </a:p>
        </p:txBody>
      </p:sp>
      <p:sp>
        <p:nvSpPr>
          <p:cNvPr id="3" name="内容占位符 2"/>
          <p:cNvSpPr>
            <a:spLocks noGrp="1"/>
          </p:cNvSpPr>
          <p:nvPr>
            <p:ph idx="1"/>
          </p:nvPr>
        </p:nvSpPr>
        <p:spPr/>
        <p:txBody>
          <a:bodyPr/>
          <a:lstStyle/>
          <a:p>
            <a:pPr>
              <a:defRPr/>
            </a:pPr>
            <a:r>
              <a:rPr lang="zh-CN" altLang="en-US" sz="2400" dirty="0" smtClean="0">
                <a:solidFill>
                  <a:srgbClr val="000000"/>
                </a:solidFill>
                <a:latin typeface="Times New Roman" pitchFamily="18" charset="0"/>
                <a:cs typeface="Times New Roman" pitchFamily="18" charset="0"/>
              </a:rPr>
              <a:t>该齐性检验的主要用途：</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(1)</a:t>
            </a:r>
            <a:r>
              <a:rPr lang="zh-CN" altLang="en-US" sz="2400" dirty="0">
                <a:solidFill>
                  <a:srgbClr val="000000"/>
                </a:solidFill>
                <a:latin typeface="Times New Roman" pitchFamily="18" charset="0"/>
                <a:cs typeface="Times New Roman" pitchFamily="18" charset="0"/>
              </a:rPr>
              <a:t>希望对多个总体均值向量进行比较</a:t>
            </a:r>
            <a:r>
              <a:rPr lang="zh-CN" altLang="en-US" sz="2400" dirty="0" smtClean="0">
                <a:solidFill>
                  <a:srgbClr val="000000"/>
                </a:solidFill>
                <a:latin typeface="Times New Roman" pitchFamily="18" charset="0"/>
                <a:cs typeface="Times New Roman" pitchFamily="18" charset="0"/>
              </a:rPr>
              <a:t>检验；</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Char char="Ø"/>
              <a:defRPr/>
            </a:pPr>
            <a:r>
              <a:rPr lang="en-US" altLang="zh-CN" sz="24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考虑是否采用</a:t>
            </a:r>
            <a:r>
              <a:rPr lang="zh-CN" altLang="en-US" sz="2400" dirty="0">
                <a:solidFill>
                  <a:srgbClr val="000000"/>
                </a:solidFill>
                <a:latin typeface="Times New Roman" pitchFamily="18" charset="0"/>
                <a:cs typeface="Times New Roman" pitchFamily="18" charset="0"/>
              </a:rPr>
              <a:t>联合协方差</a:t>
            </a:r>
            <a:r>
              <a:rPr lang="zh-CN" altLang="en-US" sz="2400" dirty="0" smtClean="0">
                <a:solidFill>
                  <a:srgbClr val="000000"/>
                </a:solidFill>
                <a:latin typeface="Times New Roman" pitchFamily="18" charset="0"/>
                <a:cs typeface="Times New Roman" pitchFamily="18" charset="0"/>
              </a:rPr>
              <a:t>矩阵。</a:t>
            </a:r>
            <a:endParaRPr lang="en-US" altLang="zh-CN" sz="2400" dirty="0" smtClean="0">
              <a:solidFill>
                <a:srgbClr val="000000"/>
              </a:solidFill>
              <a:latin typeface="Times New Roman" pitchFamily="18" charset="0"/>
              <a:cs typeface="Times New Roman" pitchFamily="18" charset="0"/>
            </a:endParaRPr>
          </a:p>
          <a:p>
            <a:pPr>
              <a:defRPr/>
            </a:pPr>
            <a:r>
              <a:rPr lang="zh-CN" altLang="zh-CN" sz="2400" dirty="0" smtClean="0">
                <a:solidFill>
                  <a:srgbClr val="000000"/>
                </a:solidFill>
                <a:latin typeface="Times New Roman" pitchFamily="18" charset="0"/>
                <a:cs typeface="Times New Roman" pitchFamily="18" charset="0"/>
              </a:rPr>
              <a:t>设</a:t>
            </a:r>
            <a:r>
              <a:rPr lang="en-US" altLang="zh-CN" sz="2400" i="1"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个总体</a:t>
            </a:r>
            <a:r>
              <a:rPr lang="en-US" altLang="zh-CN" sz="2400" i="1" dirty="0">
                <a:solidFill>
                  <a:srgbClr val="000000"/>
                </a:solidFill>
                <a:latin typeface="Times New Roman" pitchFamily="18" charset="0"/>
                <a:cs typeface="Times New Roman" pitchFamily="18" charset="0"/>
              </a:rPr>
              <a:t>π</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π</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π</a:t>
            </a:r>
            <a:r>
              <a:rPr lang="en-US" altLang="zh-CN" sz="2400" i="1" baseline="-25000"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的分布分别是</a:t>
            </a:r>
            <a:r>
              <a:rPr lang="en-US" altLang="zh-CN" sz="2400" i="1" dirty="0">
                <a:solidFill>
                  <a:srgbClr val="000000"/>
                </a:solidFill>
                <a:latin typeface="Times New Roman" pitchFamily="18" charset="0"/>
                <a:cs typeface="Times New Roman" pitchFamily="18" charset="0"/>
              </a:rPr>
              <a:t>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μ</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Σ</a:t>
            </a:r>
            <a:r>
              <a:rPr lang="en-US" altLang="zh-CN" sz="2400" baseline="-25000" dirty="0">
                <a:solidFill>
                  <a:srgbClr val="000000"/>
                </a:solidFill>
                <a:latin typeface="Times New Roman" pitchFamily="18" charset="0"/>
                <a:cs typeface="Times New Roman" pitchFamily="18" charset="0"/>
              </a:rPr>
              <a:t>1</a:t>
            </a:r>
            <a:r>
              <a:rPr lang="en-US" altLang="zh-CN" sz="2400" dirty="0">
                <a:solidFill>
                  <a:srgbClr val="000000"/>
                </a:solidFill>
                <a:latin typeface="Times New Roman" pitchFamily="18" charset="0"/>
                <a:cs typeface="Times New Roman" pitchFamily="18" charset="0"/>
              </a:rPr>
              <a:t>),</a:t>
            </a:r>
            <a:r>
              <a:rPr lang="en-US" altLang="zh-CN" sz="2400" i="1" dirty="0">
                <a:solidFill>
                  <a:srgbClr val="000000"/>
                </a:solidFill>
                <a:latin typeface="Times New Roman" pitchFamily="18" charset="0"/>
                <a:cs typeface="Times New Roman" pitchFamily="18" charset="0"/>
              </a:rPr>
              <a:t> 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μ</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Σ</a:t>
            </a:r>
            <a:r>
              <a:rPr lang="en-US" altLang="zh-CN" sz="2400" baseline="-25000" dirty="0">
                <a:solidFill>
                  <a:srgbClr val="000000"/>
                </a:solidFill>
                <a:latin typeface="Times New Roman" pitchFamily="18" charset="0"/>
                <a:cs typeface="Times New Roman" pitchFamily="18" charset="0"/>
              </a:rPr>
              <a:t>2</a:t>
            </a:r>
            <a:r>
              <a:rPr lang="en-US" altLang="zh-CN" sz="2400" dirty="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  N</a:t>
            </a:r>
            <a:r>
              <a:rPr lang="en-US" altLang="zh-CN" sz="2400" i="1" baseline="-25000" dirty="0">
                <a:solidFill>
                  <a:srgbClr val="000000"/>
                </a:solidFill>
                <a:latin typeface="Times New Roman" pitchFamily="18" charset="0"/>
                <a:cs typeface="Times New Roman" pitchFamily="18" charset="0"/>
              </a:rPr>
              <a:t>p</a:t>
            </a:r>
            <a:r>
              <a:rPr lang="en-US" altLang="zh-CN" sz="2400" baseline="-25000" dirty="0">
                <a:solidFill>
                  <a:srgbClr val="000000"/>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b="1" i="1" dirty="0" err="1">
                <a:solidFill>
                  <a:srgbClr val="000000"/>
                </a:solidFill>
                <a:latin typeface="Times New Roman" pitchFamily="18" charset="0"/>
                <a:cs typeface="Times New Roman" pitchFamily="18" charset="0"/>
              </a:rPr>
              <a:t>μ</a:t>
            </a:r>
            <a:r>
              <a:rPr lang="en-US" altLang="zh-CN" sz="2400" i="1" baseline="-25000" dirty="0" err="1">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en-US" altLang="zh-CN" sz="2400" b="1" i="1" dirty="0">
                <a:solidFill>
                  <a:srgbClr val="000000"/>
                </a:solidFill>
                <a:latin typeface="Times New Roman" pitchFamily="18" charset="0"/>
                <a:cs typeface="Times New Roman" pitchFamily="18" charset="0"/>
              </a:rPr>
              <a:t> </a:t>
            </a:r>
            <a:r>
              <a:rPr lang="en-US" altLang="zh-CN" sz="2400" b="1" i="1" dirty="0" err="1">
                <a:solidFill>
                  <a:srgbClr val="000000"/>
                </a:solidFill>
                <a:latin typeface="Times New Roman" pitchFamily="18" charset="0"/>
                <a:cs typeface="Times New Roman" pitchFamily="18" charset="0"/>
              </a:rPr>
              <a:t>Σ</a:t>
            </a:r>
            <a:r>
              <a:rPr lang="en-US" altLang="zh-CN" sz="2400" i="1" baseline="-25000" dirty="0" err="1">
                <a:solidFill>
                  <a:srgbClr val="000000"/>
                </a:solidFill>
                <a:latin typeface="Times New Roman" pitchFamily="18" charset="0"/>
                <a:cs typeface="Times New Roman" pitchFamily="18" charset="0"/>
              </a:rPr>
              <a:t>k</a:t>
            </a:r>
            <a:r>
              <a:rPr lang="en-US" altLang="zh-CN" sz="2400" dirty="0">
                <a:solidFill>
                  <a:srgbClr val="000000"/>
                </a:solidFill>
                <a:latin typeface="Times New Roman" pitchFamily="18" charset="0"/>
                <a:cs typeface="Times New Roman" pitchFamily="18" charset="0"/>
              </a:rPr>
              <a:t>)</a:t>
            </a:r>
            <a:r>
              <a:rPr lang="zh-CN" altLang="zh-CN" sz="2400" dirty="0">
                <a:solidFill>
                  <a:srgbClr val="000000"/>
                </a:solidFill>
                <a:latin typeface="Times New Roman" pitchFamily="18" charset="0"/>
                <a:cs typeface="Times New Roman" pitchFamily="18" charset="0"/>
              </a:rPr>
              <a:t>，从这</a:t>
            </a:r>
            <a:r>
              <a:rPr lang="en-US" altLang="zh-CN" sz="2400" i="1" dirty="0">
                <a:solidFill>
                  <a:srgbClr val="000000"/>
                </a:solidFill>
                <a:latin typeface="Times New Roman" pitchFamily="18" charset="0"/>
                <a:cs typeface="Times New Roman" pitchFamily="18" charset="0"/>
              </a:rPr>
              <a:t>k</a:t>
            </a:r>
            <a:r>
              <a:rPr lang="zh-CN" altLang="zh-CN" sz="2400" dirty="0">
                <a:solidFill>
                  <a:srgbClr val="000000"/>
                </a:solidFill>
                <a:latin typeface="Times New Roman" pitchFamily="18" charset="0"/>
                <a:cs typeface="Times New Roman" pitchFamily="18" charset="0"/>
              </a:rPr>
              <a:t>个总体中各自独立地抽取一个样本，取自总体</a:t>
            </a:r>
            <a:r>
              <a:rPr lang="en-US" altLang="zh-CN" sz="2400" i="1" dirty="0">
                <a:solidFill>
                  <a:srgbClr val="000000"/>
                </a:solidFill>
                <a:latin typeface="Times New Roman" pitchFamily="18" charset="0"/>
                <a:cs typeface="Times New Roman" pitchFamily="18" charset="0"/>
              </a:rPr>
              <a:t>π</a:t>
            </a:r>
            <a:r>
              <a:rPr lang="en-US" altLang="zh-CN" sz="2400" i="1" baseline="-25000"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itchFamily="18" charset="0"/>
                <a:cs typeface="Times New Roman" pitchFamily="18" charset="0"/>
              </a:rPr>
              <a:t>的样本是</a:t>
            </a:r>
            <a:r>
              <a:rPr lang="en-US" altLang="zh-CN" sz="2400" dirty="0">
                <a:solidFill>
                  <a:srgbClr val="000000"/>
                </a:solidFill>
                <a:latin typeface="Times New Roman" pitchFamily="18" charset="0"/>
                <a:cs typeface="Times New Roman" pitchFamily="18" charset="0"/>
              </a:rPr>
              <a:t>				  </a:t>
            </a:r>
            <a:r>
              <a:rPr lang="zh-CN" altLang="zh-CN" sz="2400" dirty="0">
                <a:solidFill>
                  <a:srgbClr val="000000"/>
                </a:solidFill>
                <a:latin typeface="Times New Roman" pitchFamily="18" charset="0"/>
                <a:cs typeface="Times New Roman" pitchFamily="18" charset="0"/>
              </a:rPr>
              <a:t>。希望</a:t>
            </a:r>
            <a:r>
              <a:rPr lang="zh-CN" altLang="zh-CN" sz="2400" dirty="0" smtClean="0">
                <a:solidFill>
                  <a:srgbClr val="000000"/>
                </a:solidFill>
                <a:latin typeface="Times New Roman" pitchFamily="18" charset="0"/>
                <a:cs typeface="Times New Roman" pitchFamily="18" charset="0"/>
              </a:rPr>
              <a:t>检验</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itchFamily="18" charset="0"/>
                <a:cs typeface="Times New Roman" pitchFamily="18" charset="0"/>
              </a:rPr>
              <a:t>博克斯（</a:t>
            </a:r>
            <a:r>
              <a:rPr lang="en-US" altLang="zh-CN" sz="2400" dirty="0">
                <a:solidFill>
                  <a:srgbClr val="000000"/>
                </a:solidFill>
                <a:latin typeface="Times New Roman" pitchFamily="18" charset="0"/>
                <a:cs typeface="Times New Roman" pitchFamily="18" charset="0"/>
              </a:rPr>
              <a:t>Box</a:t>
            </a:r>
            <a:r>
              <a:rPr lang="zh-CN" altLang="zh-CN" sz="2400" dirty="0">
                <a:solidFill>
                  <a:srgbClr val="000000"/>
                </a:solidFill>
                <a:latin typeface="Times New Roman" pitchFamily="18" charset="0"/>
                <a:cs typeface="Times New Roman" pitchFamily="18" charset="0"/>
              </a:rPr>
              <a:t>）的</a:t>
            </a:r>
            <a:r>
              <a:rPr lang="en-US" altLang="zh-CN" sz="2400" i="1" dirty="0">
                <a:solidFill>
                  <a:schemeClr val="accent6"/>
                </a:solidFill>
                <a:latin typeface="Times New Roman" pitchFamily="18" charset="0"/>
                <a:cs typeface="Times New Roman" pitchFamily="18" charset="0"/>
              </a:rPr>
              <a:t>M</a:t>
            </a:r>
            <a:r>
              <a:rPr lang="zh-CN" altLang="zh-CN" sz="2400" dirty="0">
                <a:solidFill>
                  <a:schemeClr val="accent6"/>
                </a:solidFill>
                <a:latin typeface="Times New Roman" pitchFamily="18" charset="0"/>
                <a:cs typeface="Times New Roman" pitchFamily="18" charset="0"/>
              </a:rPr>
              <a:t>检验</a:t>
            </a:r>
            <a:r>
              <a:rPr lang="zh-CN" altLang="en-US"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a:p>
            <a:pPr>
              <a:defRPr/>
            </a:pPr>
            <a:endParaRPr lang="zh-CN" altLang="en-US" sz="2400" dirty="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p:txBody>
      </p:sp>
      <p:sp>
        <p:nvSpPr>
          <p:cNvPr id="7168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5" name="Object 1"/>
          <p:cNvGraphicFramePr>
            <a:graphicFrameLocks noChangeAspect="1"/>
          </p:cNvGraphicFramePr>
          <p:nvPr/>
        </p:nvGraphicFramePr>
        <p:xfrm>
          <a:off x="2771775" y="4018012"/>
          <a:ext cx="3289300" cy="419100"/>
        </p:xfrm>
        <a:graphic>
          <a:graphicData uri="http://schemas.openxmlformats.org/presentationml/2006/ole">
            <mc:AlternateContent xmlns:mc="http://schemas.openxmlformats.org/markup-compatibility/2006">
              <mc:Choice xmlns:v="urn:schemas-microsoft-com:vml" Requires="v">
                <p:oleObj spid="_x0000_s101416" name="Equation" r:id="rId3" imgW="3289300" imgH="419100" progId="Equation.DSMT4">
                  <p:embed/>
                </p:oleObj>
              </mc:Choice>
              <mc:Fallback>
                <p:oleObj name="Equation" r:id="rId3" imgW="32893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018012"/>
                        <a:ext cx="3289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687" name="Object 3"/>
          <p:cNvGraphicFramePr>
            <a:graphicFrameLocks noChangeAspect="1"/>
          </p:cNvGraphicFramePr>
          <p:nvPr>
            <p:extLst/>
          </p:nvPr>
        </p:nvGraphicFramePr>
        <p:xfrm>
          <a:off x="2411760" y="4437112"/>
          <a:ext cx="4206875" cy="889000"/>
        </p:xfrm>
        <a:graphic>
          <a:graphicData uri="http://schemas.openxmlformats.org/presentationml/2006/ole">
            <mc:AlternateContent xmlns:mc="http://schemas.openxmlformats.org/markup-compatibility/2006">
              <mc:Choice xmlns:v="urn:schemas-microsoft-com:vml" Requires="v">
                <p:oleObj spid="_x0000_s101417" name="Equation" r:id="rId5" imgW="4203360" imgH="888840" progId="Equation.DSMT4">
                  <p:embed/>
                </p:oleObj>
              </mc:Choice>
              <mc:Fallback>
                <p:oleObj name="Equation" r:id="rId5" imgW="4203360" imgH="888840" progId="Equation.DSMT4">
                  <p:embed/>
                  <p:pic>
                    <p:nvPicPr>
                      <p:cNvPr id="0" name=""/>
                      <p:cNvPicPr>
                        <a:picLocks noChangeAspect="1" noChangeArrowheads="1"/>
                      </p:cNvPicPr>
                      <p:nvPr/>
                    </p:nvPicPr>
                    <p:blipFill>
                      <a:blip r:embed="rId6"/>
                      <a:srcRect/>
                      <a:stretch>
                        <a:fillRect/>
                      </a:stretch>
                    </p:blipFill>
                    <p:spPr bwMode="auto">
                      <a:xfrm>
                        <a:off x="2411760" y="4437112"/>
                        <a:ext cx="42068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DB5BB3C-69D2-4780-835D-391205E0DFA4}" type="slidenum">
              <a:rPr lang="en-US" altLang="zh-CN" sz="1400" smtClean="0"/>
              <a:pPr>
                <a:spcBef>
                  <a:spcPct val="0"/>
                </a:spcBef>
                <a:buClrTx/>
                <a:buSzTx/>
                <a:buFontTx/>
                <a:buNone/>
              </a:pPr>
              <a:t>34</a:t>
            </a:fld>
            <a:endParaRPr lang="en-US" altLang="zh-CN" sz="1400" smtClean="0"/>
          </a:p>
        </p:txBody>
      </p:sp>
    </p:spTree>
    <p:extLst>
      <p:ext uri="{BB962C8B-B14F-4D97-AF65-F5344CB8AC3E}">
        <p14:creationId xmlns:p14="http://schemas.microsoft.com/office/powerpoint/2010/main" val="3293588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301625" y="609600"/>
            <a:ext cx="8540750" cy="46038"/>
          </a:xfrm>
        </p:spPr>
        <p:txBody>
          <a:bodyPr/>
          <a:lstStyle/>
          <a:p>
            <a:endParaRPr lang="zh-CN" altLang="en-US" smtClean="0"/>
          </a:p>
        </p:txBody>
      </p:sp>
      <p:sp>
        <p:nvSpPr>
          <p:cNvPr id="74755" name="内容占位符 2"/>
          <p:cNvSpPr>
            <a:spLocks noGrp="1"/>
          </p:cNvSpPr>
          <p:nvPr>
            <p:ph idx="1"/>
          </p:nvPr>
        </p:nvSpPr>
        <p:spPr>
          <a:xfrm>
            <a:off x="301625" y="655638"/>
            <a:ext cx="8540750" cy="5443537"/>
          </a:xfrm>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需要指出：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对足够大的样本容量，多元方差分析检验对于非正态性来说还是相当稳健的。</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检验对某些非正态情形非常敏感。</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当各总体的样本容量</a:t>
            </a:r>
            <a:r>
              <a:rPr lang="zh-CN" altLang="en-US" sz="2800" dirty="0" smtClean="0">
                <a:solidFill>
                  <a:srgbClr val="000000"/>
                </a:solidFill>
                <a:latin typeface="Times New Roman" panose="02020603050405020304" pitchFamily="18" charset="0"/>
                <a:cs typeface="Times New Roman" panose="02020603050405020304" pitchFamily="18" charset="0"/>
              </a:rPr>
              <a:t>大且</a:t>
            </a:r>
            <a:r>
              <a:rPr lang="zh-CN" altLang="zh-CN" sz="2800" dirty="0" smtClean="0">
                <a:solidFill>
                  <a:srgbClr val="000000"/>
                </a:solidFill>
                <a:latin typeface="Times New Roman" panose="02020603050405020304" pitchFamily="18" charset="0"/>
                <a:cs typeface="Times New Roman" panose="02020603050405020304" pitchFamily="18" charset="0"/>
              </a:rPr>
              <a:t>相等时，协方差矩阵的一些差别对多元方差分析检验几乎没有影响。即使</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zh-CN" altLang="zh-CN" sz="2800" dirty="0" smtClean="0">
                <a:solidFill>
                  <a:srgbClr val="000000"/>
                </a:solidFill>
                <a:latin typeface="Times New Roman" panose="02020603050405020304" pitchFamily="18" charset="0"/>
                <a:cs typeface="Times New Roman" panose="02020603050405020304" pitchFamily="18" charset="0"/>
              </a:rPr>
              <a:t>检验拒绝了</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，我们仍可继续使用通常的多元方差分析检验。</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747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53087F-58FD-43CD-ACAD-0FDA178ACD9E}" type="slidenum">
              <a:rPr lang="en-US" altLang="zh-CN" sz="1400" smtClean="0"/>
              <a:pPr>
                <a:spcBef>
                  <a:spcPct val="0"/>
                </a:spcBef>
                <a:buClrTx/>
                <a:buSzTx/>
                <a:buFontTx/>
                <a:buNone/>
              </a:pPr>
              <a:t>35</a:t>
            </a:fld>
            <a:endParaRPr lang="en-US" altLang="zh-CN" sz="1400" smtClean="0"/>
          </a:p>
        </p:txBody>
      </p:sp>
    </p:spTree>
    <p:extLst>
      <p:ext uri="{BB962C8B-B14F-4D97-AF65-F5344CB8AC3E}">
        <p14:creationId xmlns:p14="http://schemas.microsoft.com/office/powerpoint/2010/main" val="968225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301625" y="609600"/>
            <a:ext cx="8540750" cy="46038"/>
          </a:xfrm>
        </p:spPr>
        <p:txBody>
          <a:bodyPr/>
          <a:lstStyle/>
          <a:p>
            <a:endParaRPr lang="zh-CN" altLang="en-US" sz="4000" smtClean="0"/>
          </a:p>
        </p:txBody>
      </p:sp>
      <p:sp>
        <p:nvSpPr>
          <p:cNvPr id="56323" name="内容占位符 2"/>
          <p:cNvSpPr>
            <a:spLocks noGrp="1"/>
          </p:cNvSpPr>
          <p:nvPr>
            <p:ph idx="1"/>
          </p:nvPr>
        </p:nvSpPr>
        <p:spPr>
          <a:xfrm>
            <a:off x="301625" y="620713"/>
            <a:ext cx="8540750" cy="5478462"/>
          </a:xfrm>
        </p:spPr>
        <p:txBody>
          <a:bodyPr/>
          <a:lstStyle/>
          <a:p>
            <a:pPr>
              <a:defRPr/>
            </a:pPr>
            <a:endParaRPr lang="en-US" altLang="zh-CN" sz="2400" dirty="0" smtClean="0">
              <a:solidFill>
                <a:schemeClr val="accent6"/>
              </a:solidFill>
              <a:latin typeface="Times New Roman" pitchFamily="18" charset="0"/>
              <a:cs typeface="Times New Roman" pitchFamily="18" charset="0"/>
            </a:endParaRPr>
          </a:p>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4.6.1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4.5.1</a:t>
            </a:r>
            <a:r>
              <a:rPr lang="zh-CN" altLang="zh-CN" sz="2400" dirty="0" smtClean="0">
                <a:solidFill>
                  <a:srgbClr val="000000"/>
                </a:solidFill>
                <a:latin typeface="Times New Roman" pitchFamily="18" charset="0"/>
                <a:cs typeface="Times New Roman" pitchFamily="18" charset="0"/>
              </a:rPr>
              <a:t>中，检验</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	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Σ</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 Σ</a:t>
            </a:r>
            <a:r>
              <a:rPr lang="en-US" altLang="zh-CN" sz="2400" baseline="-25000" dirty="0" smtClean="0">
                <a:solidFill>
                  <a:srgbClr val="000000"/>
                </a:solidFill>
                <a:latin typeface="Times New Roman" pitchFamily="18" charset="0"/>
                <a:cs typeface="Times New Roman" pitchFamily="18" charset="0"/>
              </a:rPr>
              <a:t>3</a:t>
            </a:r>
            <a:r>
              <a:rPr lang="zh-CN" altLang="zh-CN" sz="2400" dirty="0" smtClean="0">
                <a:solidFill>
                  <a:srgbClr val="000000"/>
                </a:solidFill>
                <a:latin typeface="Times New Roman" pitchFamily="18" charset="0"/>
                <a:cs typeface="Times New Roman" pitchFamily="18" charset="0"/>
              </a:rPr>
              <a:t>中至少有两个不相等</a:t>
            </a: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endParaRPr lang="zh-CN" altLang="en-US" sz="2400" dirty="0" smtClean="0">
              <a:solidFill>
                <a:srgbClr val="000000"/>
              </a:solidFill>
              <a:latin typeface="Times New Roman" pitchFamily="18" charset="0"/>
              <a:cs typeface="Times New Roman" pitchFamily="18" charset="0"/>
            </a:endParaRPr>
          </a:p>
        </p:txBody>
      </p:sp>
      <p:sp>
        <p:nvSpPr>
          <p:cNvPr id="757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578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0598D0-BD65-4D72-913B-68832235AE04}" type="slidenum">
              <a:rPr lang="en-US" altLang="zh-CN" sz="1400" smtClean="0"/>
              <a:pPr>
                <a:spcBef>
                  <a:spcPct val="0"/>
                </a:spcBef>
                <a:buClrTx/>
                <a:buSzTx/>
                <a:buFontTx/>
                <a:buNone/>
              </a:pPr>
              <a:t>36</a:t>
            </a:fld>
            <a:endParaRPr lang="en-US" altLang="zh-CN" sz="1400" smtClean="0"/>
          </a:p>
        </p:txBody>
      </p:sp>
      <p:pic>
        <p:nvPicPr>
          <p:cNvPr id="3" name="图片 2"/>
          <p:cNvPicPr>
            <a:picLocks noChangeAspect="1"/>
          </p:cNvPicPr>
          <p:nvPr/>
        </p:nvPicPr>
        <p:blipFill>
          <a:blip r:embed="rId2"/>
          <a:stretch>
            <a:fillRect/>
          </a:stretch>
        </p:blipFill>
        <p:spPr>
          <a:xfrm>
            <a:off x="3622551" y="2357437"/>
            <a:ext cx="1957561" cy="2860073"/>
          </a:xfrm>
          <a:prstGeom prst="rect">
            <a:avLst/>
          </a:prstGeom>
        </p:spPr>
      </p:pic>
    </p:spTree>
    <p:extLst>
      <p:ext uri="{BB962C8B-B14F-4D97-AF65-F5344CB8AC3E}">
        <p14:creationId xmlns:p14="http://schemas.microsoft.com/office/powerpoint/2010/main" val="5760825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sz="4000" smtClean="0"/>
              <a:t>§4.7  </a:t>
            </a:r>
            <a:r>
              <a:rPr lang="zh-CN" altLang="en-US" sz="4000" smtClean="0"/>
              <a:t>总体相关系数的检验</a:t>
            </a:r>
          </a:p>
        </p:txBody>
      </p:sp>
      <p:sp>
        <p:nvSpPr>
          <p:cNvPr id="77827" name="内容占位符 2"/>
          <p:cNvSpPr>
            <a:spLocks noGrp="1"/>
          </p:cNvSpPr>
          <p:nvPr>
            <p:ph idx="1"/>
          </p:nvPr>
        </p:nvSpPr>
        <p:spPr/>
        <p:txBody>
          <a:bodyPr/>
          <a:lstStyle/>
          <a:p>
            <a:r>
              <a:rPr lang="zh-CN" altLang="zh-CN" sz="2800" dirty="0" smtClean="0">
                <a:solidFill>
                  <a:srgbClr val="000000"/>
                </a:solidFill>
              </a:rPr>
              <a:t>本节的统计推断都是在多元正态的假定下进行的。</a:t>
            </a:r>
            <a:endParaRPr lang="en-US" altLang="zh-CN" sz="2800" dirty="0" smtClean="0">
              <a:solidFill>
                <a:srgbClr val="000000"/>
              </a:solidFill>
            </a:endParaRPr>
          </a:p>
          <a:p>
            <a:r>
              <a:rPr lang="zh-CN" altLang="zh-CN" sz="2800" dirty="0" smtClean="0">
                <a:solidFill>
                  <a:srgbClr val="000000"/>
                </a:solidFill>
              </a:rPr>
              <a:t> </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rPr>
              <a:t>一、无相关性的检验</a:t>
            </a:r>
            <a:endParaRPr lang="en-US" altLang="zh-CN" sz="2800" dirty="0" smtClean="0">
              <a:solidFill>
                <a:srgbClr val="000000"/>
              </a:solidFill>
            </a:endParaRPr>
          </a:p>
          <a:p>
            <a:r>
              <a:rPr lang="en-US" altLang="zh-CN" sz="2800" dirty="0">
                <a:solidFill>
                  <a:srgbClr val="000000"/>
                </a:solidFill>
              </a:rPr>
              <a:t>1.</a:t>
            </a:r>
            <a:r>
              <a:rPr lang="zh-CN" altLang="zh-CN" sz="2800" dirty="0">
                <a:solidFill>
                  <a:srgbClr val="000000"/>
                </a:solidFill>
              </a:rPr>
              <a:t>简单相关性</a:t>
            </a:r>
          </a:p>
          <a:p>
            <a:endParaRPr lang="zh-CN" altLang="zh-CN" sz="2800" dirty="0" smtClean="0">
              <a:solidFill>
                <a:srgbClr val="000000"/>
              </a:solidFill>
            </a:endParaRPr>
          </a:p>
        </p:txBody>
      </p:sp>
      <p:sp>
        <p:nvSpPr>
          <p:cNvPr id="778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7DCA75-82C1-4E39-A417-7E6247E7686A}" type="slidenum">
              <a:rPr lang="en-US" altLang="zh-CN" sz="1400" smtClean="0"/>
              <a:pPr>
                <a:spcBef>
                  <a:spcPct val="0"/>
                </a:spcBef>
                <a:buClrTx/>
                <a:buSzTx/>
                <a:buFontTx/>
                <a:buNone/>
              </a:pPr>
              <a:t>37</a:t>
            </a:fld>
            <a:endParaRPr lang="en-US" altLang="zh-CN" sz="1400" smtClean="0"/>
          </a:p>
        </p:txBody>
      </p:sp>
    </p:spTree>
    <p:extLst>
      <p:ext uri="{BB962C8B-B14F-4D97-AF65-F5344CB8AC3E}">
        <p14:creationId xmlns:p14="http://schemas.microsoft.com/office/powerpoint/2010/main" val="29160379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sz="4000" smtClean="0"/>
              <a:t>1.</a:t>
            </a:r>
            <a:r>
              <a:rPr lang="zh-CN" altLang="zh-CN" sz="4000" smtClean="0"/>
              <a:t>简单相关性</a:t>
            </a:r>
          </a:p>
        </p:txBody>
      </p:sp>
      <p:sp>
        <p:nvSpPr>
          <p:cNvPr id="73731" name="内容占位符 2"/>
          <p:cNvSpPr>
            <a:spLocks noGrp="1"/>
          </p:cNvSpPr>
          <p:nvPr>
            <p:ph idx="1"/>
          </p:nvPr>
        </p:nvSpPr>
        <p:spPr>
          <a:xfrm>
            <a:off x="301625" y="1752600"/>
            <a:ext cx="8540750" cy="4346575"/>
          </a:xfrm>
        </p:spPr>
        <p:txBody>
          <a:bodyPr/>
          <a:lstStyle/>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欲检验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lgn="ctr">
              <a:buFont typeface="Wingdings" panose="05000000000000000000" pitchFamily="2" charset="2"/>
              <a:buNone/>
              <a:defRPr/>
            </a:pP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p>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ρ</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ij</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为真时，</a:t>
            </a:r>
            <a:r>
              <a:rPr lang="zh-CN" altLang="zh-CN" sz="24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a:lnSpc>
                <a:spcPct val="150000"/>
              </a:lnSpc>
              <a:defRPr/>
            </a:pPr>
            <a:endParaRPr lang="en-US" altLang="zh-CN" sz="2400" dirty="0">
              <a:solidFill>
                <a:srgbClr val="000000"/>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smtClean="0">
                <a:solidFill>
                  <a:srgbClr val="000000"/>
                </a:solidFill>
                <a:latin typeface="Times New Roman" panose="02020603050405020304" pitchFamily="18" charset="0"/>
                <a:cs typeface="Times New Roman" panose="02020603050405020304" pitchFamily="18" charset="0"/>
              </a:rPr>
              <a:t>样本相关系数</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zh-CN" sz="2400" dirty="0" smtClean="0">
                <a:solidFill>
                  <a:srgbClr val="000000"/>
                </a:solidFill>
                <a:latin typeface="Times New Roman" panose="02020603050405020304" pitchFamily="18" charset="0"/>
                <a:cs typeface="Times New Roman" panose="02020603050405020304" pitchFamily="18" charset="0"/>
              </a:rPr>
              <a:t>对于给定的</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zh-CN" altLang="zh-CN" sz="24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gn="ctr">
              <a:lnSpc>
                <a:spcPct val="200000"/>
              </a:lnSpc>
              <a:buFont typeface="Wingdings" panose="05000000000000000000" pitchFamily="2" charset="2"/>
              <a:buNone/>
              <a:defRPr/>
            </a:pPr>
            <a:r>
              <a:rPr lang="zh-CN" altLang="zh-CN" sz="2400" dirty="0" smtClean="0">
                <a:solidFill>
                  <a:srgbClr val="000000"/>
                </a:solidFill>
                <a:latin typeface="Times New Roman" panose="02020603050405020304" pitchFamily="18" charset="0"/>
                <a:cs typeface="Times New Roman" panose="02020603050405020304" pitchFamily="18" charset="0"/>
              </a:rPr>
              <a:t>若</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，则拒绝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9876" name="Object 2"/>
          <p:cNvGraphicFramePr>
            <a:graphicFrameLocks noChangeAspect="1"/>
          </p:cNvGraphicFramePr>
          <p:nvPr/>
        </p:nvGraphicFramePr>
        <p:xfrm>
          <a:off x="3408363" y="3121025"/>
          <a:ext cx="2387600" cy="1028700"/>
        </p:xfrm>
        <a:graphic>
          <a:graphicData uri="http://schemas.openxmlformats.org/presentationml/2006/ole">
            <mc:AlternateContent xmlns:mc="http://schemas.openxmlformats.org/markup-compatibility/2006">
              <mc:Choice xmlns:v="urn:schemas-microsoft-com:vml" Requires="v">
                <p:oleObj spid="_x0000_s100432" name="Equation" r:id="rId3" imgW="2387600" imgH="1028700" progId="Equation.DSMT4">
                  <p:embed/>
                </p:oleObj>
              </mc:Choice>
              <mc:Fallback>
                <p:oleObj name="Equation" r:id="rId3" imgW="2387600" imgH="1028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363" y="3121025"/>
                        <a:ext cx="2387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3"/>
          <p:cNvGraphicFramePr>
            <a:graphicFrameLocks noChangeAspect="1"/>
          </p:cNvGraphicFramePr>
          <p:nvPr/>
        </p:nvGraphicFramePr>
        <p:xfrm>
          <a:off x="2555875" y="5157788"/>
          <a:ext cx="2794000" cy="1054100"/>
        </p:xfrm>
        <a:graphic>
          <a:graphicData uri="http://schemas.openxmlformats.org/presentationml/2006/ole">
            <mc:AlternateContent xmlns:mc="http://schemas.openxmlformats.org/markup-compatibility/2006">
              <mc:Choice xmlns:v="urn:schemas-microsoft-com:vml" Requires="v">
                <p:oleObj spid="_x0000_s100433" name="Equation" r:id="rId5" imgW="2794000" imgH="1054100" progId="Equation.DSMT4">
                  <p:embed/>
                </p:oleObj>
              </mc:Choice>
              <mc:Fallback>
                <p:oleObj name="Equation" r:id="rId5" imgW="2794000" imgH="1054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157788"/>
                        <a:ext cx="27940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1331913" y="4144963"/>
          <a:ext cx="1778000" cy="508000"/>
        </p:xfrm>
        <a:graphic>
          <a:graphicData uri="http://schemas.openxmlformats.org/presentationml/2006/ole">
            <mc:AlternateContent xmlns:mc="http://schemas.openxmlformats.org/markup-compatibility/2006">
              <mc:Choice xmlns:v="urn:schemas-microsoft-com:vml" Requires="v">
                <p:oleObj spid="_x0000_s100434" name="Equation" r:id="rId7" imgW="1778000" imgH="508000" progId="Equation.DSMT4">
                  <p:embed/>
                </p:oleObj>
              </mc:Choice>
              <mc:Fallback>
                <p:oleObj name="Equation" r:id="rId7" imgW="1778000" imgH="508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144963"/>
                        <a:ext cx="1778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E5B978-0936-4EAD-A496-8A0ABFBC14F9}" type="slidenum">
              <a:rPr lang="en-US" altLang="zh-CN" sz="1400" smtClean="0"/>
              <a:pPr>
                <a:spcBef>
                  <a:spcPct val="0"/>
                </a:spcBef>
                <a:buClrTx/>
                <a:buSzTx/>
                <a:buFontTx/>
                <a:buNone/>
              </a:pPr>
              <a:t>38</a:t>
            </a:fld>
            <a:endParaRPr lang="en-US" altLang="zh-CN" sz="1400" smtClean="0"/>
          </a:p>
        </p:txBody>
      </p:sp>
    </p:spTree>
    <p:extLst>
      <p:ext uri="{BB962C8B-B14F-4D97-AF65-F5344CB8AC3E}">
        <p14:creationId xmlns:p14="http://schemas.microsoft.com/office/powerpoint/2010/main" val="402489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r>
              <a:rPr lang="en-US" altLang="zh-CN" sz="4000" smtClean="0">
                <a:latin typeface="Times New Roman" panose="02020603050405020304" pitchFamily="18" charset="0"/>
                <a:cs typeface="Times New Roman" panose="02020603050405020304" pitchFamily="18" charset="0"/>
              </a:rPr>
              <a:t>1.</a:t>
            </a:r>
            <a:r>
              <a:rPr lang="en-US" altLang="zh-CN" sz="4000" b="1" i="1" smtClean="0">
                <a:latin typeface="Times New Roman" panose="02020603050405020304" pitchFamily="18" charset="0"/>
                <a:cs typeface="Times New Roman" panose="02020603050405020304" pitchFamily="18" charset="0"/>
              </a:rPr>
              <a:t> Σ</a:t>
            </a:r>
            <a:r>
              <a:rPr lang="zh-CN" altLang="zh-CN" sz="4000" smtClean="0">
                <a:latin typeface="Times New Roman" panose="02020603050405020304" pitchFamily="18" charset="0"/>
                <a:cs typeface="Times New Roman" panose="02020603050405020304" pitchFamily="18" charset="0"/>
              </a:rPr>
              <a:t>已知时的检验</a:t>
            </a:r>
            <a:endParaRPr lang="zh-CN" altLang="en-US" sz="4000" smtClean="0">
              <a:latin typeface="Times New Roman" panose="02020603050405020304" pitchFamily="18" charset="0"/>
              <a:cs typeface="Times New Roman" panose="02020603050405020304" pitchFamily="18" charset="0"/>
            </a:endParaRPr>
          </a:p>
        </p:txBody>
      </p:sp>
      <p:sp>
        <p:nvSpPr>
          <p:cNvPr id="8195"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检验统计量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拒绝规则为：</a:t>
            </a:r>
          </a:p>
          <a:p>
            <a:pPr algn="ctr" eaLnBrk="1" hangingPunct="1">
              <a:lnSpc>
                <a:spcPct val="90000"/>
              </a:lnSpc>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若                 ，则拒绝</a:t>
            </a:r>
            <a:r>
              <a:rPr lang="en-US" altLang="zh-CN" sz="2800" i="1" dirty="0" smtClean="0">
                <a:solidFill>
                  <a:srgbClr val="000000"/>
                </a:solidFill>
                <a:latin typeface="Times New Roman" panose="02020603050405020304" pitchFamily="18" charset="0"/>
                <a:cs typeface="Times New Roman" panose="02020603050405020304" pitchFamily="18" charset="0"/>
              </a:rPr>
              <a:t>H</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200000"/>
              </a:lnSpc>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是总体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中   </a:t>
            </a:r>
            <a:r>
              <a:rPr lang="zh-CN" altLang="zh-CN" sz="2800" dirty="0" smtClean="0">
                <a:solidFill>
                  <a:srgbClr val="000000"/>
                </a:solidFill>
                <a:latin typeface="Times New Roman" panose="02020603050405020304" pitchFamily="18" charset="0"/>
                <a:cs typeface="Times New Roman" panose="02020603050405020304" pitchFamily="18" charset="0"/>
              </a:rPr>
              <a:t>到</a:t>
            </a:r>
            <a:r>
              <a:rPr lang="en-US" altLang="zh-CN" sz="2800" b="1" i="1" dirty="0" smtClean="0">
                <a:solidFill>
                  <a:srgbClr val="000000"/>
                </a:solidFill>
                <a:latin typeface="Times New Roman" panose="02020603050405020304" pitchFamily="18" charset="0"/>
                <a:cs typeface="Times New Roman" panose="02020603050405020304" pitchFamily="18" charset="0"/>
              </a:rPr>
              <a:t>μ</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800" dirty="0" smtClean="0">
                <a:solidFill>
                  <a:srgbClr val="000000"/>
                </a:solidFill>
                <a:latin typeface="Times New Roman" panose="02020603050405020304" pitchFamily="18" charset="0"/>
                <a:cs typeface="Times New Roman" panose="02020603050405020304" pitchFamily="18" charset="0"/>
              </a:rPr>
              <a:t>的平方马氏距离</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baseline="-250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8196" name="Object 10"/>
          <p:cNvGraphicFramePr>
            <a:graphicFrameLocks noChangeAspect="1"/>
          </p:cNvGraphicFramePr>
          <p:nvPr>
            <p:extLst>
              <p:ext uri="{D42A27DB-BD31-4B8C-83A1-F6EECF244321}">
                <p14:modId xmlns:p14="http://schemas.microsoft.com/office/powerpoint/2010/main" val="1964406082"/>
              </p:ext>
            </p:extLst>
          </p:nvPr>
        </p:nvGraphicFramePr>
        <p:xfrm>
          <a:off x="1884363" y="2493268"/>
          <a:ext cx="5499100" cy="647700"/>
        </p:xfrm>
        <a:graphic>
          <a:graphicData uri="http://schemas.openxmlformats.org/presentationml/2006/ole">
            <mc:AlternateContent xmlns:mc="http://schemas.openxmlformats.org/markup-compatibility/2006">
              <mc:Choice xmlns:v="urn:schemas-microsoft-com:vml" Requires="v">
                <p:oleObj spid="_x0000_s8442" name="Equation" r:id="rId3" imgW="5499000" imgH="647640" progId="Equation.DSMT4">
                  <p:embed/>
                </p:oleObj>
              </mc:Choice>
              <mc:Fallback>
                <p:oleObj name="Equation" r:id="rId3" imgW="5499000" imgH="647640" progId="Equation.DSMT4">
                  <p:embed/>
                  <p:pic>
                    <p:nvPicPr>
                      <p:cNvPr id="0" name="Object 10"/>
                      <p:cNvPicPr>
                        <a:picLocks noChangeAspect="1" noChangeArrowheads="1"/>
                      </p:cNvPicPr>
                      <p:nvPr/>
                    </p:nvPicPr>
                    <p:blipFill>
                      <a:blip r:embed="rId4"/>
                      <a:srcRect/>
                      <a:stretch>
                        <a:fillRect/>
                      </a:stretch>
                    </p:blipFill>
                    <p:spPr bwMode="auto">
                      <a:xfrm>
                        <a:off x="1884363" y="2493268"/>
                        <a:ext cx="5499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1"/>
          <p:cNvGraphicFramePr>
            <a:graphicFrameLocks noChangeAspect="1"/>
          </p:cNvGraphicFramePr>
          <p:nvPr>
            <p:extLst>
              <p:ext uri="{D42A27DB-BD31-4B8C-83A1-F6EECF244321}">
                <p14:modId xmlns:p14="http://schemas.microsoft.com/office/powerpoint/2010/main" val="474182526"/>
              </p:ext>
            </p:extLst>
          </p:nvPr>
        </p:nvGraphicFramePr>
        <p:xfrm>
          <a:off x="3059113" y="3789040"/>
          <a:ext cx="1574800" cy="482600"/>
        </p:xfrm>
        <a:graphic>
          <a:graphicData uri="http://schemas.openxmlformats.org/presentationml/2006/ole">
            <mc:AlternateContent xmlns:mc="http://schemas.openxmlformats.org/markup-compatibility/2006">
              <mc:Choice xmlns:v="urn:schemas-microsoft-com:vml" Requires="v">
                <p:oleObj spid="_x0000_s8443" name="Equation" r:id="rId5" imgW="1574800" imgH="482600" progId="Equation.DSMT4">
                  <p:embed/>
                </p:oleObj>
              </mc:Choice>
              <mc:Fallback>
                <p:oleObj name="Equation" r:id="rId5" imgW="1574800" imgH="482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789040"/>
                        <a:ext cx="1574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961B8D-E161-4CDC-B0ED-7F65146F32D8}" type="slidenum">
              <a:rPr lang="en-US" altLang="zh-CN" sz="1400" smtClean="0"/>
              <a:pPr>
                <a:spcBef>
                  <a:spcPct val="0"/>
                </a:spcBef>
                <a:buClrTx/>
                <a:buSzTx/>
                <a:buFontTx/>
                <a:buNone/>
              </a:pPr>
              <a:t>4</a:t>
            </a:fld>
            <a:endParaRPr lang="en-US" altLang="zh-CN" sz="1400" smtClean="0"/>
          </a:p>
        </p:txBody>
      </p:sp>
      <p:graphicFrame>
        <p:nvGraphicFramePr>
          <p:cNvPr id="10" name="Object 11"/>
          <p:cNvGraphicFramePr>
            <a:graphicFrameLocks noChangeAspect="1"/>
          </p:cNvGraphicFramePr>
          <p:nvPr>
            <p:extLst>
              <p:ext uri="{D42A27DB-BD31-4B8C-83A1-F6EECF244321}">
                <p14:modId xmlns:p14="http://schemas.microsoft.com/office/powerpoint/2010/main" val="180882848"/>
              </p:ext>
            </p:extLst>
          </p:nvPr>
        </p:nvGraphicFramePr>
        <p:xfrm>
          <a:off x="688008" y="4568676"/>
          <a:ext cx="355600" cy="444500"/>
        </p:xfrm>
        <a:graphic>
          <a:graphicData uri="http://schemas.openxmlformats.org/presentationml/2006/ole">
            <mc:AlternateContent xmlns:mc="http://schemas.openxmlformats.org/markup-compatibility/2006">
              <mc:Choice xmlns:v="urn:schemas-microsoft-com:vml" Requires="v">
                <p:oleObj spid="_x0000_s8444" name="Equation" r:id="rId7" imgW="355320" imgH="444240" progId="Equation.DSMT4">
                  <p:embed/>
                </p:oleObj>
              </mc:Choice>
              <mc:Fallback>
                <p:oleObj name="Equation" r:id="rId7" imgW="355320" imgH="444240" progId="Equation.DSMT4">
                  <p:embed/>
                  <p:pic>
                    <p:nvPicPr>
                      <p:cNvPr id="0" name=""/>
                      <p:cNvPicPr>
                        <a:picLocks noChangeAspect="1" noChangeArrowheads="1"/>
                      </p:cNvPicPr>
                      <p:nvPr/>
                    </p:nvPicPr>
                    <p:blipFill>
                      <a:blip r:embed="rId8"/>
                      <a:srcRect/>
                      <a:stretch>
                        <a:fillRect/>
                      </a:stretch>
                    </p:blipFill>
                    <p:spPr bwMode="auto">
                      <a:xfrm>
                        <a:off x="688008" y="4568676"/>
                        <a:ext cx="355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719388206"/>
              </p:ext>
            </p:extLst>
          </p:nvPr>
        </p:nvGraphicFramePr>
        <p:xfrm>
          <a:off x="2064767" y="4361408"/>
          <a:ext cx="1790700" cy="939800"/>
        </p:xfrm>
        <a:graphic>
          <a:graphicData uri="http://schemas.openxmlformats.org/presentationml/2006/ole">
            <mc:AlternateContent xmlns:mc="http://schemas.openxmlformats.org/markup-compatibility/2006">
              <mc:Choice xmlns:v="urn:schemas-microsoft-com:vml" Requires="v">
                <p:oleObj spid="_x0000_s8445" name="Equation" r:id="rId9" imgW="1790640" imgH="939600" progId="Equation.DSMT4">
                  <p:embed/>
                </p:oleObj>
              </mc:Choice>
              <mc:Fallback>
                <p:oleObj name="Equation" r:id="rId9" imgW="1790640" imgH="939600" progId="Equation.DSMT4">
                  <p:embed/>
                  <p:pic>
                    <p:nvPicPr>
                      <p:cNvPr id="0" name=""/>
                      <p:cNvPicPr>
                        <a:picLocks noChangeAspect="1" noChangeArrowheads="1"/>
                      </p:cNvPicPr>
                      <p:nvPr/>
                    </p:nvPicPr>
                    <p:blipFill>
                      <a:blip r:embed="rId10"/>
                      <a:srcRect/>
                      <a:stretch>
                        <a:fillRect/>
                      </a:stretch>
                    </p:blipFill>
                    <p:spPr bwMode="auto">
                      <a:xfrm>
                        <a:off x="2064767" y="4361408"/>
                        <a:ext cx="17907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17769380"/>
              </p:ext>
            </p:extLst>
          </p:nvPr>
        </p:nvGraphicFramePr>
        <p:xfrm>
          <a:off x="4318000" y="4653136"/>
          <a:ext cx="254000" cy="292100"/>
        </p:xfrm>
        <a:graphic>
          <a:graphicData uri="http://schemas.openxmlformats.org/presentationml/2006/ole">
            <mc:AlternateContent xmlns:mc="http://schemas.openxmlformats.org/markup-compatibility/2006">
              <mc:Choice xmlns:v="urn:schemas-microsoft-com:vml" Requires="v">
                <p:oleObj spid="_x0000_s8446" name="Equation" r:id="rId11" imgW="253800" imgH="291960" progId="Equation.DSMT4">
                  <p:embed/>
                </p:oleObj>
              </mc:Choice>
              <mc:Fallback>
                <p:oleObj name="Equation" r:id="rId11" imgW="253800" imgH="291960" progId="Equation.DSMT4">
                  <p:embed/>
                  <p:pic>
                    <p:nvPicPr>
                      <p:cNvPr id="0" name=""/>
                      <p:cNvPicPr>
                        <a:picLocks noChangeAspect="1" noChangeArrowheads="1"/>
                      </p:cNvPicPr>
                      <p:nvPr/>
                    </p:nvPicPr>
                    <p:blipFill>
                      <a:blip r:embed="rId12"/>
                      <a:srcRect/>
                      <a:stretch>
                        <a:fillRect/>
                      </a:stretch>
                    </p:blipFill>
                    <p:spPr bwMode="auto">
                      <a:xfrm>
                        <a:off x="4318000" y="4653136"/>
                        <a:ext cx="2540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01625" y="581026"/>
            <a:ext cx="8540750" cy="1079499"/>
          </a:xfrm>
        </p:spPr>
        <p:txBody>
          <a:bodyPr/>
          <a:lstStyle/>
          <a:p>
            <a:pPr eaLnBrk="1" hangingPunct="1"/>
            <a:r>
              <a:rPr lang="en-US" altLang="zh-CN" sz="4000" dirty="0" smtClean="0">
                <a:latin typeface="Times New Roman" panose="02020603050405020304" pitchFamily="18" charset="0"/>
                <a:cs typeface="Times New Roman" panose="02020603050405020304" pitchFamily="18" charset="0"/>
              </a:rPr>
              <a:t>3.</a:t>
            </a:r>
            <a:r>
              <a:rPr lang="en-US" altLang="zh-CN" sz="4000" b="1" i="1" dirty="0" smtClean="0">
                <a:latin typeface="Times New Roman" panose="02020603050405020304" pitchFamily="18" charset="0"/>
                <a:cs typeface="Times New Roman" panose="02020603050405020304" pitchFamily="18" charset="0"/>
              </a:rPr>
              <a:t> Σ</a:t>
            </a:r>
            <a:r>
              <a:rPr lang="zh-CN" altLang="zh-CN" sz="4000" dirty="0" smtClean="0">
                <a:latin typeface="Times New Roman" panose="02020603050405020304" pitchFamily="18" charset="0"/>
                <a:cs typeface="Times New Roman" panose="02020603050405020304" pitchFamily="18" charset="0"/>
              </a:rPr>
              <a:t>未知时的检验</a:t>
            </a:r>
            <a:endParaRPr lang="zh-CN" altLang="en-US" sz="4000" dirty="0" smtClean="0">
              <a:latin typeface="Times New Roman" panose="02020603050405020304" pitchFamily="18" charset="0"/>
              <a:cs typeface="Times New Roman" panose="02020603050405020304" pitchFamily="18" charset="0"/>
            </a:endParaRPr>
          </a:p>
        </p:txBody>
      </p:sp>
      <p:sp>
        <p:nvSpPr>
          <p:cNvPr id="2056" name="Rectangle 3"/>
          <p:cNvSpPr>
            <a:spLocks noGrp="1" noRot="1" noChangeArrowheads="1"/>
          </p:cNvSpPr>
          <p:nvPr>
            <p:ph type="body" idx="1"/>
          </p:nvPr>
        </p:nvSpPr>
        <p:spPr>
          <a:xfrm>
            <a:off x="301625" y="1844824"/>
            <a:ext cx="8540750" cy="4254351"/>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检验统计量为</a:t>
            </a:r>
            <a:endParaRPr lang="en-US" altLang="zh-CN" sz="2800" dirty="0" smtClean="0">
              <a:solidFill>
                <a:srgbClr val="000000"/>
              </a:solidFill>
              <a:latin typeface="Times New Roman" pitchFamily="18" charset="0"/>
              <a:cs typeface="Times New Roman" pitchFamily="18" charset="0"/>
            </a:endParaRPr>
          </a:p>
          <a:p>
            <a:pPr eaLnBrk="1" hangingPunct="1">
              <a:defRPr/>
            </a:pPr>
            <a:endParaRPr lang="en-US" altLang="zh-CN" sz="2800" dirty="0">
              <a:solidFill>
                <a:srgbClr val="000000"/>
              </a:solidFill>
              <a:latin typeface="Times New Roman" pitchFamily="18" charset="0"/>
              <a:cs typeface="Times New Roman" pitchFamily="18" charset="0"/>
            </a:endParaRPr>
          </a:p>
          <a:p>
            <a:pPr marL="0" indent="0" eaLnBrk="1" hangingPunct="1">
              <a:buNone/>
              <a:defRPr/>
            </a:pPr>
            <a:r>
              <a:rPr lang="zh-CN" altLang="en-US" sz="2800" dirty="0" smtClean="0">
                <a:solidFill>
                  <a:srgbClr val="000000"/>
                </a:solidFill>
                <a:latin typeface="Times New Roman" pitchFamily="18" charset="0"/>
                <a:cs typeface="Times New Roman" pitchFamily="18" charset="0"/>
              </a:rPr>
              <a:t>    称之为</a:t>
            </a:r>
            <a:r>
              <a:rPr lang="zh-CN" altLang="en-US" sz="2800" dirty="0" smtClean="0">
                <a:solidFill>
                  <a:schemeClr val="accent6"/>
                </a:solidFill>
                <a:latin typeface="Times New Roman" pitchFamily="18" charset="0"/>
                <a:cs typeface="Times New Roman" pitchFamily="18" charset="0"/>
              </a:rPr>
              <a:t>霍特林</a:t>
            </a:r>
            <a:r>
              <a:rPr lang="en-US" altLang="zh-CN" sz="2800" i="1" dirty="0" smtClean="0">
                <a:solidFill>
                  <a:schemeClr val="accent6"/>
                </a:solidFill>
                <a:latin typeface="Times New Roman" pitchFamily="18" charset="0"/>
                <a:cs typeface="Times New Roman" pitchFamily="18" charset="0"/>
              </a:rPr>
              <a:t>T</a:t>
            </a:r>
            <a:r>
              <a:rPr lang="en-US" altLang="zh-CN" sz="2800" baseline="30000" dirty="0" smtClean="0">
                <a:solidFill>
                  <a:schemeClr val="accent6"/>
                </a:solidFill>
                <a:latin typeface="Times New Roman" pitchFamily="18" charset="0"/>
                <a:cs typeface="Times New Roman" pitchFamily="18" charset="0"/>
              </a:rPr>
              <a:t>2</a:t>
            </a:r>
            <a:r>
              <a:rPr lang="zh-CN" altLang="en-US" sz="2800" dirty="0" smtClean="0">
                <a:solidFill>
                  <a:schemeClr val="accent6"/>
                </a:solidFill>
                <a:latin typeface="Times New Roman" pitchFamily="18" charset="0"/>
                <a:cs typeface="Times New Roman" pitchFamily="18" charset="0"/>
              </a:rPr>
              <a:t> 统计量</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defRPr/>
            </a:pPr>
            <a:r>
              <a:rPr lang="en-US" altLang="zh-CN" sz="2800" dirty="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a:p>
            <a:pPr eaLnBrk="1" hangingPunct="1">
              <a:defRPr/>
            </a:pPr>
            <a:endParaRPr lang="en-US" altLang="zh-CN" sz="2800" dirty="0">
              <a:solidFill>
                <a:srgbClr val="000000"/>
              </a:solidFill>
              <a:latin typeface="Times New Roman" pitchFamily="18" charset="0"/>
              <a:cs typeface="Times New Roman" pitchFamily="18" charset="0"/>
            </a:endParaRPr>
          </a:p>
          <a:p>
            <a:pPr eaLnBrk="1" hangingPunct="1">
              <a:defRPr/>
            </a:pPr>
            <a:r>
              <a:rPr lang="zh-CN" altLang="en-US" sz="2800" dirty="0" smtClean="0">
                <a:solidFill>
                  <a:srgbClr val="000000"/>
                </a:solidFill>
                <a:latin typeface="Times New Roman" pitchFamily="18" charset="0"/>
                <a:cs typeface="Times New Roman" pitchFamily="18" charset="0"/>
              </a:rPr>
              <a:t>对给定的</a:t>
            </a:r>
            <a:r>
              <a:rPr lang="en-US" altLang="zh-CN" sz="2800" i="1" dirty="0" smtClean="0">
                <a:solidFill>
                  <a:srgbClr val="000000"/>
                </a:solidFill>
                <a:latin typeface="Times New Roman" pitchFamily="18" charset="0"/>
                <a:cs typeface="Times New Roman" pitchFamily="18" charset="0"/>
              </a:rPr>
              <a:t>α</a:t>
            </a:r>
            <a:r>
              <a:rPr lang="zh-CN" altLang="en-US" sz="2800" dirty="0" smtClean="0">
                <a:solidFill>
                  <a:srgbClr val="000000"/>
                </a:solidFill>
                <a:latin typeface="Times New Roman" pitchFamily="18" charset="0"/>
                <a:cs typeface="Times New Roman" pitchFamily="18" charset="0"/>
              </a:rPr>
              <a:t>，拒绝规则为：</a:t>
            </a:r>
            <a:endParaRPr lang="en-US" altLang="zh-CN" sz="2800" dirty="0" smtClean="0">
              <a:solidFill>
                <a:srgbClr val="000000"/>
              </a:solidFill>
              <a:latin typeface="Times New Roman" pitchFamily="18" charset="0"/>
              <a:cs typeface="Times New Roman" pitchFamily="18" charset="0"/>
            </a:endParaRPr>
          </a:p>
          <a:p>
            <a:pPr eaLnBrk="1" hangingPunct="1">
              <a:lnSpc>
                <a:spcPct val="13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若</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r>
              <a:rPr lang="zh-CN" altLang="en-US" sz="2800" dirty="0">
                <a:solidFill>
                  <a:srgbClr val="000000"/>
                </a:solidFill>
                <a:latin typeface="Times New Roman" pitchFamily="18" charset="0"/>
                <a:cs typeface="Times New Roman" pitchFamily="18" charset="0"/>
              </a:rPr>
              <a:t>则拒绝</a:t>
            </a:r>
            <a:r>
              <a:rPr lang="en-US" altLang="zh-CN" sz="2800" i="1" dirty="0" smtClean="0">
                <a:solidFill>
                  <a:srgbClr val="000000"/>
                </a:solidFill>
                <a:latin typeface="Times New Roman" pitchFamily="18" charset="0"/>
                <a:cs typeface="Times New Roman" pitchFamily="18" charset="0"/>
              </a:rPr>
              <a:t>H</a:t>
            </a:r>
            <a:r>
              <a:rPr lang="en-US" altLang="zh-CN" sz="2800" baseline="-25000" dirty="0" smtClean="0">
                <a:solidFill>
                  <a:srgbClr val="000000"/>
                </a:solidFill>
                <a:latin typeface="Times New Roman" pitchFamily="18" charset="0"/>
                <a:cs typeface="Times New Roman" pitchFamily="18" charset="0"/>
              </a:rPr>
              <a:t>0</a:t>
            </a:r>
          </a:p>
          <a:p>
            <a:pPr eaLnBrk="1" hangingPunct="1">
              <a:lnSpc>
                <a:spcPct val="150000"/>
              </a:lnSpc>
              <a:buFont typeface="Wingdings" panose="05000000000000000000" pitchFamily="2" charset="2"/>
              <a:buNone/>
              <a:defRPr/>
            </a:pPr>
            <a:r>
              <a:rPr lang="en-US" altLang="zh-CN" sz="2800" dirty="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p:txBody>
      </p:sp>
      <p:graphicFrame>
        <p:nvGraphicFramePr>
          <p:cNvPr id="11268" name="Object 4"/>
          <p:cNvGraphicFramePr>
            <a:graphicFrameLocks noChangeAspect="1"/>
          </p:cNvGraphicFramePr>
          <p:nvPr>
            <p:extLst/>
          </p:nvPr>
        </p:nvGraphicFramePr>
        <p:xfrm>
          <a:off x="2665413" y="2276872"/>
          <a:ext cx="3771900" cy="609600"/>
        </p:xfrm>
        <a:graphic>
          <a:graphicData uri="http://schemas.openxmlformats.org/presentationml/2006/ole">
            <mc:AlternateContent xmlns:mc="http://schemas.openxmlformats.org/markup-compatibility/2006">
              <mc:Choice xmlns:v="urn:schemas-microsoft-com:vml" Requires="v">
                <p:oleObj spid="_x0000_s102456" name="Equation" r:id="rId3" imgW="3771720" imgH="609480" progId="Equation.DSMT4">
                  <p:embed/>
                </p:oleObj>
              </mc:Choice>
              <mc:Fallback>
                <p:oleObj name="Equation" r:id="rId3" imgW="3771720" imgH="609480" progId="Equation.DSMT4">
                  <p:embed/>
                  <p:pic>
                    <p:nvPicPr>
                      <p:cNvPr id="0" name=""/>
                      <p:cNvPicPr>
                        <a:picLocks noChangeAspect="1" noChangeArrowheads="1"/>
                      </p:cNvPicPr>
                      <p:nvPr/>
                    </p:nvPicPr>
                    <p:blipFill>
                      <a:blip r:embed="rId4"/>
                      <a:srcRect/>
                      <a:stretch>
                        <a:fillRect/>
                      </a:stretch>
                    </p:blipFill>
                    <p:spPr bwMode="auto">
                      <a:xfrm>
                        <a:off x="2665413" y="2276872"/>
                        <a:ext cx="3771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CD1C42-A36A-4069-803E-66CC8E9BEE53}" type="slidenum">
              <a:rPr lang="en-US" altLang="zh-CN" sz="1400" smtClean="0"/>
              <a:pPr>
                <a:spcBef>
                  <a:spcPct val="0"/>
                </a:spcBef>
                <a:buClrTx/>
                <a:buSzTx/>
                <a:buFontTx/>
                <a:buNone/>
              </a:pPr>
              <a:t>5</a:t>
            </a:fld>
            <a:endParaRPr lang="en-US" altLang="zh-CN" sz="1400" smtClean="0"/>
          </a:p>
        </p:txBody>
      </p:sp>
      <p:graphicFrame>
        <p:nvGraphicFramePr>
          <p:cNvPr id="11274" name="Object 11"/>
          <p:cNvGraphicFramePr>
            <a:graphicFrameLocks noChangeAspect="1"/>
          </p:cNvGraphicFramePr>
          <p:nvPr>
            <p:extLst>
              <p:ext uri="{D42A27DB-BD31-4B8C-83A1-F6EECF244321}">
                <p14:modId xmlns:p14="http://schemas.microsoft.com/office/powerpoint/2010/main" val="3119771057"/>
              </p:ext>
            </p:extLst>
          </p:nvPr>
        </p:nvGraphicFramePr>
        <p:xfrm>
          <a:off x="2718048" y="5072732"/>
          <a:ext cx="2286000" cy="444500"/>
        </p:xfrm>
        <a:graphic>
          <a:graphicData uri="http://schemas.openxmlformats.org/presentationml/2006/ole">
            <mc:AlternateContent xmlns:mc="http://schemas.openxmlformats.org/markup-compatibility/2006">
              <mc:Choice xmlns:v="urn:schemas-microsoft-com:vml" Requires="v">
                <p:oleObj spid="_x0000_s102457" name="Equation" r:id="rId5" imgW="2286000" imgH="444240" progId="Equation.DSMT4">
                  <p:embed/>
                </p:oleObj>
              </mc:Choice>
              <mc:Fallback>
                <p:oleObj name="Equation" r:id="rId5" imgW="2286000" imgH="444240" progId="Equation.DSMT4">
                  <p:embed/>
                  <p:pic>
                    <p:nvPicPr>
                      <p:cNvPr id="0" name=""/>
                      <p:cNvPicPr>
                        <a:picLocks noChangeAspect="1" noChangeArrowheads="1"/>
                      </p:cNvPicPr>
                      <p:nvPr/>
                    </p:nvPicPr>
                    <p:blipFill>
                      <a:blip r:embed="rId6"/>
                      <a:srcRect/>
                      <a:stretch>
                        <a:fillRect/>
                      </a:stretch>
                    </p:blipFill>
                    <p:spPr bwMode="auto">
                      <a:xfrm>
                        <a:off x="2718048" y="5072732"/>
                        <a:ext cx="2286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102872641"/>
              </p:ext>
            </p:extLst>
          </p:nvPr>
        </p:nvGraphicFramePr>
        <p:xfrm>
          <a:off x="2397125" y="3429000"/>
          <a:ext cx="4521200" cy="901700"/>
        </p:xfrm>
        <a:graphic>
          <a:graphicData uri="http://schemas.openxmlformats.org/presentationml/2006/ole">
            <mc:AlternateContent xmlns:mc="http://schemas.openxmlformats.org/markup-compatibility/2006">
              <mc:Choice xmlns:v="urn:schemas-microsoft-com:vml" Requires="v">
                <p:oleObj spid="_x0000_s102458" name="Equation" r:id="rId7" imgW="4520880" imgH="901440" progId="Equation.DSMT4">
                  <p:embed/>
                </p:oleObj>
              </mc:Choice>
              <mc:Fallback>
                <p:oleObj name="Equation" r:id="rId7" imgW="4520880" imgH="901440" progId="Equation.DSMT4">
                  <p:embed/>
                  <p:pic>
                    <p:nvPicPr>
                      <p:cNvPr id="0" name=""/>
                      <p:cNvPicPr>
                        <a:picLocks noChangeAspect="1" noChangeArrowheads="1"/>
                      </p:cNvPicPr>
                      <p:nvPr/>
                    </p:nvPicPr>
                    <p:blipFill>
                      <a:blip r:embed="rId8"/>
                      <a:srcRect/>
                      <a:stretch>
                        <a:fillRect/>
                      </a:stretch>
                    </p:blipFill>
                    <p:spPr bwMode="auto">
                      <a:xfrm>
                        <a:off x="2397125" y="3429000"/>
                        <a:ext cx="45212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9761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301625" y="609600"/>
            <a:ext cx="8540750" cy="46038"/>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4.2.1   </a:t>
            </a:r>
            <a:r>
              <a:rPr lang="zh-CN" altLang="zh-CN" sz="2400" dirty="0" smtClean="0">
                <a:solidFill>
                  <a:srgbClr val="000000"/>
                </a:solidFill>
                <a:latin typeface="Times New Roman" pitchFamily="18" charset="0"/>
                <a:cs typeface="Times New Roman" pitchFamily="18" charset="0"/>
              </a:rPr>
              <a:t>对某地区农村的</a:t>
            </a:r>
            <a:r>
              <a:rPr lang="en-US" altLang="zh-CN" sz="2400" dirty="0" smtClean="0">
                <a:solidFill>
                  <a:srgbClr val="000000"/>
                </a:solidFill>
                <a:latin typeface="Times New Roman" pitchFamily="18" charset="0"/>
                <a:cs typeface="Times New Roman" pitchFamily="18" charset="0"/>
              </a:rPr>
              <a:t>6</a:t>
            </a:r>
            <a:r>
              <a:rPr lang="zh-CN" altLang="zh-CN" sz="2400" dirty="0" smtClean="0">
                <a:solidFill>
                  <a:srgbClr val="000000"/>
                </a:solidFill>
                <a:latin typeface="Times New Roman" pitchFamily="18" charset="0"/>
                <a:cs typeface="Times New Roman" pitchFamily="18" charset="0"/>
              </a:rPr>
              <a:t>名</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周岁男婴的身高、胸围、上半臂围进行测量</a:t>
            </a:r>
            <a:r>
              <a:rPr lang="zh-CN" altLang="en-US" sz="2400" dirty="0" smtClean="0">
                <a:solidFill>
                  <a:srgbClr val="000000"/>
                </a:solidFill>
                <a:latin typeface="Times New Roman" pitchFamily="18" charset="0"/>
                <a:cs typeface="Times New Roman" pitchFamily="18" charset="0"/>
              </a:rPr>
              <a:t>（单位：</a:t>
            </a:r>
            <a:r>
              <a:rPr lang="en-US" altLang="zh-CN" sz="2400" dirty="0" smtClean="0">
                <a:solidFill>
                  <a:srgbClr val="000000"/>
                </a:solidFill>
                <a:latin typeface="Times New Roman" pitchFamily="18" charset="0"/>
                <a:cs typeface="Times New Roman" pitchFamily="18" charset="0"/>
              </a:rPr>
              <a:t>cm</a:t>
            </a:r>
            <a:r>
              <a:rPr lang="zh-CN" altLang="en-US"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，得样本数据如表</a:t>
            </a:r>
            <a:r>
              <a:rPr lang="en-US" altLang="zh-CN" sz="2400" dirty="0" smtClean="0">
                <a:solidFill>
                  <a:srgbClr val="000000"/>
                </a:solidFill>
                <a:latin typeface="Times New Roman" pitchFamily="18" charset="0"/>
                <a:cs typeface="Times New Roman" pitchFamily="18" charset="0"/>
              </a:rPr>
              <a:t>4.2.1</a:t>
            </a:r>
            <a:r>
              <a:rPr lang="zh-CN" altLang="zh-CN" sz="2400" dirty="0" smtClean="0">
                <a:solidFill>
                  <a:srgbClr val="000000"/>
                </a:solidFill>
                <a:latin typeface="Times New Roman" pitchFamily="18" charset="0"/>
                <a:cs typeface="Times New Roman" pitchFamily="18" charset="0"/>
              </a:rPr>
              <a:t>所示。根据以往资料，该地区城市</a:t>
            </a:r>
            <a:r>
              <a:rPr lang="en-US" altLang="zh-CN" sz="2400" dirty="0" smtClean="0">
                <a:solidFill>
                  <a:srgbClr val="000000"/>
                </a:solidFill>
                <a:latin typeface="Times New Roman" pitchFamily="18" charset="0"/>
                <a:cs typeface="Times New Roman" pitchFamily="18" charset="0"/>
              </a:rPr>
              <a:t>2</a:t>
            </a:r>
            <a:r>
              <a:rPr lang="zh-CN" altLang="zh-CN" sz="2400" dirty="0" smtClean="0">
                <a:solidFill>
                  <a:srgbClr val="000000"/>
                </a:solidFill>
                <a:latin typeface="Times New Roman" pitchFamily="18" charset="0"/>
                <a:cs typeface="Times New Roman" pitchFamily="18" charset="0"/>
              </a:rPr>
              <a:t>周岁男婴的这三个指标的均值</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en-US" altLang="zh-CN" sz="2400" dirty="0" smtClean="0">
                <a:solidFill>
                  <a:srgbClr val="000000"/>
                </a:solidFill>
                <a:latin typeface="Times New Roman" pitchFamily="18" charset="0"/>
                <a:cs typeface="Times New Roman" pitchFamily="18" charset="0"/>
              </a:rPr>
              <a:t>=(90,58,16)′</a:t>
            </a:r>
            <a:r>
              <a:rPr lang="zh-CN" altLang="zh-CN" sz="2400" dirty="0" smtClean="0">
                <a:solidFill>
                  <a:srgbClr val="000000"/>
                </a:solidFill>
                <a:latin typeface="Times New Roman" pitchFamily="18" charset="0"/>
                <a:cs typeface="Times New Roman" pitchFamily="18" charset="0"/>
              </a:rPr>
              <a:t>，现欲在多元正态性假定下检验该地区农村男婴是否与城市男婴有相同的均值。这是假设检验问题：</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H</a:t>
            </a:r>
            <a:r>
              <a:rPr lang="en-US" altLang="zh-CN" sz="2400" baseline="-25000" dirty="0" smtClean="0">
                <a:solidFill>
                  <a:srgbClr val="000000"/>
                </a:solidFill>
                <a:latin typeface="Times New Roman" pitchFamily="18" charset="0"/>
                <a:cs typeface="Times New Roman" pitchFamily="18" charset="0"/>
              </a:rPr>
              <a:t>1</a:t>
            </a:r>
            <a:r>
              <a:rPr lang="zh-CN"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dirty="0" smtClean="0">
                <a:solidFill>
                  <a:srgbClr val="000000"/>
                </a:solidFill>
                <a:latin typeface="Times New Roman" pitchFamily="18" charset="0"/>
                <a:cs typeface="Times New Roman" pitchFamily="18" charset="0"/>
              </a:rPr>
              <a:t>≠</a:t>
            </a:r>
            <a:r>
              <a:rPr lang="en-US" altLang="zh-CN" sz="2400" b="1" i="1" dirty="0" smtClean="0">
                <a:solidFill>
                  <a:srgbClr val="000000"/>
                </a:solidFill>
                <a:latin typeface="Times New Roman" pitchFamily="18" charset="0"/>
                <a:cs typeface="Times New Roman" pitchFamily="18" charset="0"/>
              </a:rPr>
              <a:t>μ</a:t>
            </a:r>
            <a:r>
              <a:rPr lang="en-US" altLang="zh-CN" sz="2400" baseline="-25000" dirty="0" smtClean="0">
                <a:solidFill>
                  <a:srgbClr val="000000"/>
                </a:solidFill>
                <a:latin typeface="Times New Roman" pitchFamily="18" charset="0"/>
                <a:cs typeface="Times New Roman" pitchFamily="18" charset="0"/>
              </a:rPr>
              <a:t>0</a:t>
            </a:r>
            <a:endParaRPr lang="zh-CN" altLang="en-US" sz="2400" dirty="0">
              <a:solidFill>
                <a:srgbClr val="000000"/>
              </a:solidFill>
              <a:latin typeface="Times New Roman" pitchFamily="18" charset="0"/>
              <a:cs typeface="Times New Roman" pitchFamily="18" charset="0"/>
            </a:endParaRPr>
          </a:p>
        </p:txBody>
      </p:sp>
      <p:sp>
        <p:nvSpPr>
          <p:cNvPr id="12292" name="Rectangle 1"/>
          <p:cNvSpPr>
            <a:spLocks noChangeArrowheads="1"/>
          </p:cNvSpPr>
          <p:nvPr/>
        </p:nvSpPr>
        <p:spPr bwMode="auto">
          <a:xfrm>
            <a:off x="468313" y="3141663"/>
            <a:ext cx="613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4.2.1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某地区农村男婴的体格测量数据</a:t>
            </a:r>
          </a:p>
        </p:txBody>
      </p:sp>
      <p:graphicFrame>
        <p:nvGraphicFramePr>
          <p:cNvPr id="5" name="表格 4"/>
          <p:cNvGraphicFramePr>
            <a:graphicFrameLocks noGrp="1"/>
          </p:cNvGraphicFramePr>
          <p:nvPr/>
        </p:nvGraphicFramePr>
        <p:xfrm>
          <a:off x="539750" y="3573463"/>
          <a:ext cx="8137524" cy="2592387"/>
        </p:xfrm>
        <a:graphic>
          <a:graphicData uri="http://schemas.openxmlformats.org/drawingml/2006/table">
            <a:tbl>
              <a:tblPr/>
              <a:tblGrid>
                <a:gridCol w="2033904">
                  <a:extLst>
                    <a:ext uri="{9D8B030D-6E8A-4147-A177-3AD203B41FA5}">
                      <a16:colId xmlns:a16="http://schemas.microsoft.com/office/drawing/2014/main" val="20000"/>
                    </a:ext>
                  </a:extLst>
                </a:gridCol>
                <a:gridCol w="2033904">
                  <a:extLst>
                    <a:ext uri="{9D8B030D-6E8A-4147-A177-3AD203B41FA5}">
                      <a16:colId xmlns:a16="http://schemas.microsoft.com/office/drawing/2014/main" val="20001"/>
                    </a:ext>
                  </a:extLst>
                </a:gridCol>
                <a:gridCol w="2034858">
                  <a:extLst>
                    <a:ext uri="{9D8B030D-6E8A-4147-A177-3AD203B41FA5}">
                      <a16:colId xmlns:a16="http://schemas.microsoft.com/office/drawing/2014/main" val="20002"/>
                    </a:ext>
                  </a:extLst>
                </a:gridCol>
                <a:gridCol w="2034858">
                  <a:extLst>
                    <a:ext uri="{9D8B030D-6E8A-4147-A177-3AD203B41FA5}">
                      <a16:colId xmlns:a16="http://schemas.microsoft.com/office/drawing/2014/main" val="20003"/>
                    </a:ext>
                  </a:extLst>
                </a:gridCol>
              </a:tblGrid>
              <a:tr h="370341">
                <a:tc>
                  <a:txBody>
                    <a:bodyPr/>
                    <a:lstStyle/>
                    <a:p>
                      <a:pPr algn="ctr">
                        <a:spcAft>
                          <a:spcPts val="0"/>
                        </a:spcAft>
                      </a:pPr>
                      <a:r>
                        <a:rPr lang="zh-CN" sz="2000" kern="100" dirty="0" smtClean="0">
                          <a:solidFill>
                            <a:srgbClr val="000000"/>
                          </a:solidFill>
                          <a:latin typeface="Times New Roman"/>
                          <a:ea typeface="宋体"/>
                          <a:cs typeface="Times New Roman"/>
                        </a:rPr>
                        <a:t>编</a:t>
                      </a:r>
                      <a:r>
                        <a:rPr lang="en-US" altLang="zh-CN" sz="2000" kern="100" dirty="0" smtClean="0">
                          <a:solidFill>
                            <a:srgbClr val="000000"/>
                          </a:solidFill>
                          <a:latin typeface="Times New Roman"/>
                          <a:ea typeface="宋体"/>
                          <a:cs typeface="Times New Roman"/>
                        </a:rPr>
                        <a:t>  </a:t>
                      </a:r>
                      <a:r>
                        <a:rPr lang="zh-CN" sz="2000" kern="100" dirty="0" smtClean="0">
                          <a:solidFill>
                            <a:srgbClr val="000000"/>
                          </a:solidFill>
                          <a:latin typeface="Times New Roman"/>
                          <a:ea typeface="宋体"/>
                          <a:cs typeface="Times New Roman"/>
                        </a:rPr>
                        <a:t>号</a:t>
                      </a:r>
                      <a:endParaRPr lang="zh-CN" sz="2000" kern="100" dirty="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身高</a:t>
                      </a:r>
                      <a:r>
                        <a:rPr lang="zh-CN" altLang="en-US" sz="2000" kern="100" dirty="0" smtClean="0">
                          <a:solidFill>
                            <a:srgbClr val="000000"/>
                          </a:solidFill>
                          <a:latin typeface="Times New Roman"/>
                          <a:ea typeface="宋体"/>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1</a:t>
                      </a:r>
                      <a:r>
                        <a:rPr lang="zh-CN" altLang="en-US" sz="2000" kern="100" dirty="0" smtClean="0">
                          <a:solidFill>
                            <a:srgbClr val="000000"/>
                          </a:solidFill>
                          <a:latin typeface="Times New Roman"/>
                          <a:ea typeface="宋体"/>
                          <a:cs typeface="Times New Roman"/>
                        </a:rPr>
                        <a:t>）</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solidFill>
                            <a:srgbClr val="000000"/>
                          </a:solidFill>
                          <a:latin typeface="Times New Roman"/>
                          <a:ea typeface="宋体"/>
                          <a:cs typeface="Times New Roman"/>
                        </a:rPr>
                        <a:t>胸围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2</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Times New Roman"/>
                          <a:ea typeface="宋体"/>
                          <a:cs typeface="Times New Roman"/>
                        </a:rPr>
                        <a:t>上半臂</a:t>
                      </a:r>
                      <a:r>
                        <a:rPr lang="zh-CN" sz="2000" kern="100" dirty="0" smtClean="0">
                          <a:solidFill>
                            <a:srgbClr val="000000"/>
                          </a:solidFill>
                          <a:latin typeface="Times New Roman"/>
                          <a:ea typeface="宋体"/>
                          <a:cs typeface="Times New Roman"/>
                        </a:rPr>
                        <a:t>围</a:t>
                      </a:r>
                      <a:r>
                        <a:rPr lang="zh-CN" altLang="en-US" sz="2000" kern="100" dirty="0" smtClean="0">
                          <a:solidFill>
                            <a:srgbClr val="000000"/>
                          </a:solidFill>
                          <a:latin typeface="Times New Roman"/>
                          <a:ea typeface="+mn-ea"/>
                          <a:cs typeface="Times New Roman"/>
                        </a:rPr>
                        <a:t>（</a:t>
                      </a:r>
                      <a:r>
                        <a:rPr lang="en-US" altLang="zh-CN" sz="2000" i="1" dirty="0" smtClean="0">
                          <a:solidFill>
                            <a:srgbClr val="000000"/>
                          </a:solidFill>
                          <a:latin typeface="Times New Roman" pitchFamily="18" charset="0"/>
                          <a:cs typeface="Times New Roman" pitchFamily="18" charset="0"/>
                        </a:rPr>
                        <a:t>x</a:t>
                      </a:r>
                      <a:r>
                        <a:rPr lang="en-US" altLang="zh-CN" sz="2000" baseline="-25000" dirty="0" smtClean="0">
                          <a:solidFill>
                            <a:srgbClr val="000000"/>
                          </a:solidFill>
                          <a:latin typeface="Times New Roman" pitchFamily="18" charset="0"/>
                          <a:cs typeface="Times New Roman" pitchFamily="18" charset="0"/>
                        </a:rPr>
                        <a:t>3</a:t>
                      </a:r>
                      <a:r>
                        <a:rPr lang="zh-CN" altLang="en-US" sz="2000" kern="100" dirty="0" smtClean="0">
                          <a:solidFill>
                            <a:srgbClr val="000000"/>
                          </a:solidFill>
                          <a:latin typeface="Times New Roman"/>
                          <a:ea typeface="+mn-ea"/>
                          <a:cs typeface="Times New Roman"/>
                        </a:rPr>
                        <a:t>）</a:t>
                      </a:r>
                      <a:endParaRPr lang="zh-CN" altLang="zh-CN" sz="2000" kern="100" dirty="0">
                        <a:solidFill>
                          <a:srgbClr val="000000"/>
                        </a:solidFill>
                        <a:latin typeface="Times New Roman"/>
                        <a:ea typeface="+mn-ea"/>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0341">
                <a:tc>
                  <a:txBody>
                    <a:bodyPr/>
                    <a:lstStyle/>
                    <a:p>
                      <a:pPr algn="ctr">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60.6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16.5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0341">
                <a:tc>
                  <a:txBody>
                    <a:bodyPr/>
                    <a:lstStyle/>
                    <a:p>
                      <a:pPr algn="ctr">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76</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12.5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70341">
                <a:tc>
                  <a:txBody>
                    <a:bodyPr/>
                    <a:lstStyle/>
                    <a:p>
                      <a:pPr algn="ctr">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63.2</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70341">
                <a:tc>
                  <a:txBody>
                    <a:bodyPr/>
                    <a:lstStyle/>
                    <a:p>
                      <a:pPr algn="ctr">
                        <a:spcAft>
                          <a:spcPts val="0"/>
                        </a:spcAft>
                      </a:pPr>
                      <a:r>
                        <a:rPr lang="en-US" sz="2000" kern="100">
                          <a:solidFill>
                            <a:srgbClr val="000000"/>
                          </a:solidFill>
                          <a:latin typeface="Times New Roman"/>
                          <a:ea typeface="宋体"/>
                          <a:cs typeface="Times New Roman"/>
                        </a:rPr>
                        <a:t>4</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59.0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14.0</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70341">
                <a:tc>
                  <a:txBody>
                    <a:bodyPr/>
                    <a:lstStyle/>
                    <a:p>
                      <a:pPr algn="ctr">
                        <a:spcAft>
                          <a:spcPts val="0"/>
                        </a:spcAft>
                      </a:pPr>
                      <a:r>
                        <a:rPr lang="en-US" sz="2000" kern="100">
                          <a:solidFill>
                            <a:srgbClr val="000000"/>
                          </a:solidFill>
                          <a:latin typeface="Times New Roman"/>
                          <a:ea typeface="宋体"/>
                          <a:cs typeface="Times New Roman"/>
                        </a:rPr>
                        <a:t>5</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81</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60.8</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15.5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370341">
                <a:tc>
                  <a:txBody>
                    <a:bodyPr/>
                    <a:lstStyle/>
                    <a:p>
                      <a:pPr algn="ctr">
                        <a:spcAft>
                          <a:spcPts val="0"/>
                        </a:spcAft>
                      </a:pPr>
                      <a:r>
                        <a:rPr lang="en-US" sz="2000" kern="100">
                          <a:solidFill>
                            <a:srgbClr val="000000"/>
                          </a:solidFill>
                          <a:latin typeface="Times New Roman"/>
                          <a:ea typeface="宋体"/>
                          <a:cs typeface="Times New Roman"/>
                        </a:rPr>
                        <a:t>6</a:t>
                      </a:r>
                      <a:endParaRPr lang="zh-CN" sz="2000" kern="100">
                        <a:solidFill>
                          <a:srgbClr val="000000"/>
                        </a:solidFill>
                        <a:latin typeface="Times New Roman"/>
                        <a:ea typeface="宋体"/>
                        <a:cs typeface="Times New Roman"/>
                      </a:endParaRPr>
                    </a:p>
                  </a:txBody>
                  <a:tcPr marL="68585" marR="6858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84</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59.5</a:t>
                      </a:r>
                      <a:endParaRPr lang="zh-CN" sz="2000" kern="10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14.0</a:t>
                      </a:r>
                      <a:endParaRPr lang="zh-CN" sz="2000" kern="100" dirty="0">
                        <a:solidFill>
                          <a:srgbClr val="000000"/>
                        </a:solidFill>
                        <a:latin typeface="Times New Roman"/>
                        <a:ea typeface="宋体"/>
                        <a:cs typeface="Times New Roman"/>
                      </a:endParaRPr>
                    </a:p>
                  </a:txBody>
                  <a:tcPr marL="68585" marR="6858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3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73AF85-7F3D-454C-8697-5087F1D79ECC}" type="slidenum">
              <a:rPr lang="en-US" altLang="zh-CN" sz="1400" smtClean="0"/>
              <a:pPr>
                <a:spcBef>
                  <a:spcPct val="0"/>
                </a:spcBef>
                <a:buClrTx/>
                <a:buSzTx/>
                <a:buFontTx/>
                <a:buNone/>
              </a:pPr>
              <a:t>6</a:t>
            </a:fld>
            <a:endParaRPr lang="en-US" altLang="zh-CN" sz="1400" smtClean="0"/>
          </a:p>
        </p:txBody>
      </p:sp>
    </p:spTree>
    <p:extLst>
      <p:ext uri="{BB962C8B-B14F-4D97-AF65-F5344CB8AC3E}">
        <p14:creationId xmlns:p14="http://schemas.microsoft.com/office/powerpoint/2010/main" val="3767681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01625" y="609600"/>
            <a:ext cx="8540750" cy="46038"/>
          </a:xfrm>
        </p:spPr>
        <p:txBody>
          <a:bodyPr/>
          <a:lstStyle/>
          <a:p>
            <a:endParaRPr lang="zh-CN" altLang="en-US" smtClean="0"/>
          </a:p>
        </p:txBody>
      </p:sp>
      <p:sp>
        <p:nvSpPr>
          <p:cNvPr id="14339" name="内容占位符 2"/>
          <p:cNvSpPr>
            <a:spLocks noGrp="1"/>
          </p:cNvSpPr>
          <p:nvPr>
            <p:ph idx="1"/>
          </p:nvPr>
        </p:nvSpPr>
        <p:spPr>
          <a:xfrm>
            <a:off x="301625" y="692150"/>
            <a:ext cx="8540750" cy="5407025"/>
          </a:xfrm>
        </p:spPr>
        <p:txBody>
          <a:bodyPr/>
          <a:lstStyle/>
          <a:p>
            <a:pPr>
              <a:buFont typeface="Wingdings" panose="05000000000000000000" pitchFamily="2" charset="2"/>
              <a:buChar char="Ø"/>
            </a:pPr>
            <a:r>
              <a:rPr lang="en-US" altLang="zh-CN" sz="2400" dirty="0" smtClean="0"/>
              <a:t> </a:t>
            </a:r>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pPr>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400" smtClean="0">
                <a:solidFill>
                  <a:srgbClr val="000000"/>
                </a:solidFill>
                <a:latin typeface="Times New Roman" panose="02020603050405020304" pitchFamily="18" charset="0"/>
                <a:cs typeface="Times New Roman" panose="02020603050405020304" pitchFamily="18" charset="0"/>
              </a:rPr>
              <a:t>	</a:t>
            </a:r>
            <a:r>
              <a:rPr lang="zh-CN" altLang="en-US" sz="2400" smtClean="0">
                <a:solidFill>
                  <a:srgbClr val="000000"/>
                </a:solidFill>
                <a:latin typeface="Times New Roman" panose="02020603050405020304" pitchFamily="18" charset="0"/>
                <a:cs typeface="Times New Roman" panose="02020603050405020304" pitchFamily="18" charset="0"/>
              </a:rPr>
              <a:t>故</a:t>
            </a:r>
            <a:r>
              <a:rPr lang="zh-CN" altLang="zh-CN" sz="2400" dirty="0" smtClean="0">
                <a:solidFill>
                  <a:srgbClr val="000000"/>
                </a:solidFill>
                <a:latin typeface="Times New Roman" panose="02020603050405020304" pitchFamily="18" charset="0"/>
                <a:cs typeface="Times New Roman" panose="02020603050405020304" pitchFamily="18" charset="0"/>
              </a:rPr>
              <a:t>在</a:t>
            </a:r>
            <a:r>
              <a:rPr lang="en-US" altLang="zh-CN" sz="2400" i="1" dirty="0" smtClean="0">
                <a:solidFill>
                  <a:srgbClr val="000000"/>
                </a:solidFill>
                <a:latin typeface="Times New Roman" panose="02020603050405020304" pitchFamily="18" charset="0"/>
                <a:cs typeface="Times New Roman" panose="02020603050405020304" pitchFamily="18" charset="0"/>
              </a:rPr>
              <a:t>α</a:t>
            </a:r>
            <a:r>
              <a:rPr lang="en-US" altLang="zh-CN" sz="2400" dirty="0" smtClean="0">
                <a:solidFill>
                  <a:srgbClr val="000000"/>
                </a:solidFill>
                <a:latin typeface="Times New Roman" panose="02020603050405020304" pitchFamily="18" charset="0"/>
                <a:cs typeface="Times New Roman" panose="02020603050405020304" pitchFamily="18" charset="0"/>
              </a:rPr>
              <a:t>=0.01</a:t>
            </a:r>
            <a:r>
              <a:rPr lang="zh-CN" altLang="zh-CN" sz="2400" dirty="0" smtClean="0">
                <a:solidFill>
                  <a:srgbClr val="000000"/>
                </a:solidFill>
                <a:latin typeface="Times New Roman" panose="02020603050405020304" pitchFamily="18" charset="0"/>
                <a:cs typeface="Times New Roman" panose="02020603050405020304" pitchFamily="18" charset="0"/>
              </a:rPr>
              <a:t>下，拒绝</a:t>
            </a:r>
            <a:r>
              <a:rPr lang="en-US" altLang="zh-CN" sz="2400" i="1" dirty="0" smtClean="0">
                <a:solidFill>
                  <a:srgbClr val="000000"/>
                </a:solidFill>
                <a:latin typeface="Times New Roman" panose="02020603050405020304" pitchFamily="18" charset="0"/>
                <a:cs typeface="Times New Roman" panose="02020603050405020304" pitchFamily="18" charset="0"/>
              </a:rPr>
              <a:t>H</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r>
              <a:rPr lang="zh-CN"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en-US" altLang="zh-CN" sz="2400" dirty="0" smtClean="0">
                <a:solidFill>
                  <a:srgbClr val="000000"/>
                </a:solidFill>
                <a:latin typeface="Times New Roman" panose="02020603050405020304" pitchFamily="18" charset="0"/>
                <a:cs typeface="Times New Roman" panose="02020603050405020304" pitchFamily="18" charset="0"/>
              </a:rPr>
              <a:t>=0.002)</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4340" name="Object 4"/>
          <p:cNvGraphicFramePr>
            <a:graphicFrameLocks noChangeAspect="1"/>
          </p:cNvGraphicFramePr>
          <p:nvPr>
            <p:extLst>
              <p:ext uri="{D42A27DB-BD31-4B8C-83A1-F6EECF244321}">
                <p14:modId xmlns:p14="http://schemas.microsoft.com/office/powerpoint/2010/main" val="3118983981"/>
              </p:ext>
            </p:extLst>
          </p:nvPr>
        </p:nvGraphicFramePr>
        <p:xfrm>
          <a:off x="1152525" y="581372"/>
          <a:ext cx="6654800" cy="5295900"/>
        </p:xfrm>
        <a:graphic>
          <a:graphicData uri="http://schemas.openxmlformats.org/presentationml/2006/ole">
            <mc:AlternateContent xmlns:mc="http://schemas.openxmlformats.org/markup-compatibility/2006">
              <mc:Choice xmlns:v="urn:schemas-microsoft-com:vml" Requires="v">
                <p:oleObj spid="_x0000_s14410" name="Equation" r:id="rId3" imgW="6654600" imgH="5295600" progId="Equation.DSMT4">
                  <p:embed/>
                </p:oleObj>
              </mc:Choice>
              <mc:Fallback>
                <p:oleObj name="Equation" r:id="rId3" imgW="6654600" imgH="5295600" progId="Equation.DSMT4">
                  <p:embed/>
                  <p:pic>
                    <p:nvPicPr>
                      <p:cNvPr id="0" name="Object 4"/>
                      <p:cNvPicPr>
                        <a:picLocks noChangeAspect="1" noChangeArrowheads="1"/>
                      </p:cNvPicPr>
                      <p:nvPr/>
                    </p:nvPicPr>
                    <p:blipFill>
                      <a:blip r:embed="rId4"/>
                      <a:srcRect/>
                      <a:stretch>
                        <a:fillRect/>
                      </a:stretch>
                    </p:blipFill>
                    <p:spPr bwMode="auto">
                      <a:xfrm>
                        <a:off x="1152525" y="581372"/>
                        <a:ext cx="6654800" cy="529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B9EF62-9EC2-4551-9F10-EB2F7CF7CBA8}" type="slidenum">
              <a:rPr lang="en-US" altLang="zh-CN" sz="1400" smtClean="0"/>
              <a:pPr>
                <a:spcBef>
                  <a:spcPct val="0"/>
                </a:spcBef>
                <a:buClrTx/>
                <a:buSzTx/>
                <a:buFontTx/>
                <a:buNone/>
              </a:pPr>
              <a:t>7</a:t>
            </a:fld>
            <a:endParaRPr lang="en-US" altLang="zh-CN" sz="14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二、置信区域</a:t>
            </a:r>
          </a:p>
        </p:txBody>
      </p:sp>
      <p:sp>
        <p:nvSpPr>
          <p:cNvPr id="3" name="内容占位符 2"/>
          <p:cNvSpPr>
            <a:spLocks noGrp="1"/>
          </p:cNvSpPr>
          <p:nvPr>
            <p:ph idx="1"/>
          </p:nvPr>
        </p:nvSpPr>
        <p:spPr/>
        <p:txBody>
          <a:bodyPr/>
          <a:lstStyle/>
          <a:p>
            <a:r>
              <a:rPr lang="en-US" altLang="zh-CN" sz="2400" b="1" i="1" dirty="0">
                <a:solidFill>
                  <a:srgbClr val="000000"/>
                </a:solidFill>
                <a:latin typeface="Times New Roman" panose="02020603050405020304" pitchFamily="18" charset="0"/>
                <a:cs typeface="Times New Roman" panose="02020603050405020304" pitchFamily="18" charset="0"/>
              </a:rPr>
              <a:t>μ</a:t>
            </a:r>
            <a:r>
              <a:rPr lang="zh-CN" altLang="en-US" sz="2400" dirty="0">
                <a:solidFill>
                  <a:srgbClr val="000000"/>
                </a:solidFill>
                <a:latin typeface="Times New Roman" panose="02020603050405020304" pitchFamily="18" charset="0"/>
                <a:cs typeface="Times New Roman" panose="02020603050405020304" pitchFamily="18" charset="0"/>
              </a:rPr>
              <a:t>的置信度为</a:t>
            </a:r>
            <a:r>
              <a:rPr lang="en-US" altLang="zh-CN" sz="2400" dirty="0">
                <a:solidFill>
                  <a:srgbClr val="000000"/>
                </a:solidFill>
                <a:latin typeface="Times New Roman" panose="02020603050405020304" pitchFamily="18" charset="0"/>
                <a:cs typeface="Times New Roman" panose="02020603050405020304" pitchFamily="18" charset="0"/>
              </a:rPr>
              <a:t>1−</a:t>
            </a:r>
            <a:r>
              <a:rPr lang="en-US" altLang="zh-CN" sz="2400" i="1" dirty="0">
                <a:solidFill>
                  <a:srgbClr val="000000"/>
                </a:solidFill>
                <a:latin typeface="Times New Roman" panose="02020603050405020304" pitchFamily="18" charset="0"/>
                <a:cs typeface="Times New Roman" panose="02020603050405020304" pitchFamily="18" charset="0"/>
              </a:rPr>
              <a:t>α</a:t>
            </a:r>
            <a:r>
              <a:rPr lang="zh-CN" altLang="en-US" sz="2400" dirty="0">
                <a:solidFill>
                  <a:srgbClr val="000000"/>
                </a:solidFill>
                <a:latin typeface="Times New Roman" panose="02020603050405020304" pitchFamily="18" charset="0"/>
                <a:cs typeface="Times New Roman" panose="02020603050405020304" pitchFamily="18" charset="0"/>
              </a:rPr>
              <a:t>的置信区域</a:t>
            </a:r>
            <a:r>
              <a:rPr lang="zh-CN" altLang="en-US" sz="2400" dirty="0" smtClean="0">
                <a:solidFill>
                  <a:srgbClr val="000000"/>
                </a:solidFill>
                <a:latin typeface="Times New Roman" panose="02020603050405020304" pitchFamily="18" charset="0"/>
                <a:cs typeface="Times New Roman" panose="02020603050405020304" pitchFamily="18" charset="0"/>
              </a:rPr>
              <a:t>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en-US" sz="2400" dirty="0">
                <a:solidFill>
                  <a:srgbClr val="000000"/>
                </a:solidFill>
                <a:latin typeface="Times New Roman" panose="02020603050405020304" pitchFamily="18" charset="0"/>
                <a:cs typeface="Times New Roman" panose="02020603050405020304" pitchFamily="18" charset="0"/>
              </a:rPr>
              <a:t>时，它是一个区间；当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=2</a:t>
            </a:r>
            <a:r>
              <a:rPr lang="zh-CN" altLang="en-US" sz="2400" dirty="0">
                <a:solidFill>
                  <a:srgbClr val="000000"/>
                </a:solidFill>
                <a:latin typeface="Times New Roman" panose="02020603050405020304" pitchFamily="18" charset="0"/>
                <a:cs typeface="Times New Roman" panose="02020603050405020304" pitchFamily="18" charset="0"/>
              </a:rPr>
              <a:t>时，它是一个实心椭圆，这时可将其在坐标平面上画出；当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时，它是一个椭球体；当</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3</a:t>
            </a:r>
            <a:r>
              <a:rPr lang="zh-CN" altLang="en-US" sz="2400" dirty="0">
                <a:solidFill>
                  <a:srgbClr val="000000"/>
                </a:solidFill>
                <a:latin typeface="Times New Roman" panose="02020603050405020304" pitchFamily="18" charset="0"/>
                <a:cs typeface="Times New Roman" panose="02020603050405020304" pitchFamily="18" charset="0"/>
              </a:rPr>
              <a:t>时，它是一个超椭球体；它们均以    为中心。</a:t>
            </a:r>
          </a:p>
          <a:p>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8</a:t>
            </a:fld>
            <a:endParaRPr lang="en-US" altLang="zh-CN"/>
          </a:p>
        </p:txBody>
      </p:sp>
      <p:graphicFrame>
        <p:nvGraphicFramePr>
          <p:cNvPr id="7" name="Object 7"/>
          <p:cNvGraphicFramePr>
            <a:graphicFrameLocks noChangeAspect="1"/>
          </p:cNvGraphicFramePr>
          <p:nvPr>
            <p:extLst/>
          </p:nvPr>
        </p:nvGraphicFramePr>
        <p:xfrm>
          <a:off x="6228184" y="4000935"/>
          <a:ext cx="254000" cy="279400"/>
        </p:xfrm>
        <a:graphic>
          <a:graphicData uri="http://schemas.openxmlformats.org/presentationml/2006/ole">
            <mc:AlternateContent xmlns:mc="http://schemas.openxmlformats.org/markup-compatibility/2006">
              <mc:Choice xmlns:v="urn:schemas-microsoft-com:vml" Requires="v">
                <p:oleObj spid="_x0000_s110600" name="Equation" r:id="rId3" imgW="253890" imgH="279279" progId="Equation.DSMT4">
                  <p:embed/>
                </p:oleObj>
              </mc:Choice>
              <mc:Fallback>
                <p:oleObj name="Equation" r:id="rId3" imgW="253890"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4000935"/>
                        <a:ext cx="2540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592516272"/>
              </p:ext>
            </p:extLst>
          </p:nvPr>
        </p:nvGraphicFramePr>
        <p:xfrm>
          <a:off x="1524000" y="2319338"/>
          <a:ext cx="6159500" cy="939800"/>
        </p:xfrm>
        <a:graphic>
          <a:graphicData uri="http://schemas.openxmlformats.org/presentationml/2006/ole">
            <mc:AlternateContent xmlns:mc="http://schemas.openxmlformats.org/markup-compatibility/2006">
              <mc:Choice xmlns:v="urn:schemas-microsoft-com:vml" Requires="v">
                <p:oleObj spid="_x0000_s110601" name="Equation" r:id="rId5" imgW="6159240" imgH="939600" progId="Equation.DSMT4">
                  <p:embed/>
                </p:oleObj>
              </mc:Choice>
              <mc:Fallback>
                <p:oleObj name="Equation" r:id="rId5" imgW="6159240" imgH="939600" progId="Equation.DSMT4">
                  <p:embed/>
                  <p:pic>
                    <p:nvPicPr>
                      <p:cNvPr id="0" name=""/>
                      <p:cNvPicPr>
                        <a:picLocks noChangeAspect="1" noChangeArrowheads="1"/>
                      </p:cNvPicPr>
                      <p:nvPr/>
                    </p:nvPicPr>
                    <p:blipFill>
                      <a:blip r:embed="rId6"/>
                      <a:srcRect/>
                      <a:stretch>
                        <a:fillRect/>
                      </a:stretch>
                    </p:blipFill>
                    <p:spPr bwMode="auto">
                      <a:xfrm>
                        <a:off x="1524000" y="2319338"/>
                        <a:ext cx="6159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1780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置信区域与假设检验</a:t>
            </a:r>
            <a:r>
              <a:rPr lang="zh-CN" altLang="en-US" sz="4000" dirty="0" smtClean="0"/>
              <a:t>之间的</a:t>
            </a:r>
            <a:r>
              <a:rPr lang="zh-CN" altLang="en-US" sz="4000" dirty="0"/>
              <a:t>关系</a:t>
            </a:r>
          </a:p>
        </p:txBody>
      </p:sp>
      <p:sp>
        <p:nvSpPr>
          <p:cNvPr id="3" name="内容占位符 2"/>
          <p:cNvSpPr>
            <a:spLocks noGrp="1"/>
          </p:cNvSpPr>
          <p:nvPr>
            <p:ph idx="1"/>
          </p:nvPr>
        </p:nvSpPr>
        <p:spPr/>
        <p:txBody>
          <a:bodyPr/>
          <a:lstStyle/>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一般来说，</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en-US" sz="2800" dirty="0">
                <a:solidFill>
                  <a:srgbClr val="000000"/>
                </a:solidFill>
                <a:latin typeface="Times New Roman" panose="02020603050405020304" pitchFamily="18" charset="0"/>
                <a:cs typeface="Times New Roman" panose="02020603050405020304" pitchFamily="18" charset="0"/>
              </a:rPr>
              <a:t>包含在上述</a:t>
            </a:r>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en-US" sz="2800" dirty="0">
                <a:solidFill>
                  <a:srgbClr val="000000"/>
                </a:solidFill>
                <a:latin typeface="Times New Roman" panose="02020603050405020304" pitchFamily="18" charset="0"/>
                <a:cs typeface="Times New Roman" panose="02020603050405020304" pitchFamily="18" charset="0"/>
              </a:rPr>
              <a:t>置信区域内，当且仅当原假设 </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μ</a:t>
            </a:r>
            <a:r>
              <a:rPr lang="en-US" altLang="zh-CN" sz="2800" baseline="-25000" dirty="0">
                <a:solidFill>
                  <a:srgbClr val="000000"/>
                </a:solidFill>
                <a:latin typeface="Times New Roman" panose="02020603050405020304" pitchFamily="18" charset="0"/>
                <a:cs typeface="Times New Roman" panose="02020603050405020304" pitchFamily="18" charset="0"/>
              </a:rPr>
              <a:t>0</a:t>
            </a:r>
            <a:r>
              <a:rPr lang="zh-CN" altLang="en-US" sz="2800" dirty="0">
                <a:solidFill>
                  <a:srgbClr val="000000"/>
                </a:solidFill>
                <a:latin typeface="Times New Roman" panose="02020603050405020304" pitchFamily="18" charset="0"/>
                <a:cs typeface="Times New Roman" panose="02020603050405020304" pitchFamily="18" charset="0"/>
              </a:rPr>
              <a:t>在显著性水平</a:t>
            </a:r>
            <a:r>
              <a:rPr lang="en-US" altLang="zh-CN" sz="2800" i="1" dirty="0">
                <a:solidFill>
                  <a:srgbClr val="000000"/>
                </a:solidFill>
                <a:latin typeface="Times New Roman" panose="02020603050405020304" pitchFamily="18" charset="0"/>
                <a:cs typeface="Times New Roman" panose="02020603050405020304" pitchFamily="18" charset="0"/>
              </a:rPr>
              <a:t>α</a:t>
            </a:r>
            <a:r>
              <a:rPr lang="zh-CN" altLang="en-US" sz="2800" dirty="0">
                <a:solidFill>
                  <a:srgbClr val="000000"/>
                </a:solidFill>
                <a:latin typeface="Times New Roman" panose="02020603050405020304" pitchFamily="18" charset="0"/>
                <a:cs typeface="Times New Roman" panose="02020603050405020304" pitchFamily="18" charset="0"/>
              </a:rPr>
              <a:t>下被接受。</a:t>
            </a: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a:solidFill>
                  <a:srgbClr val="000000"/>
                </a:solidFill>
                <a:latin typeface="Times New Roman" panose="02020603050405020304" pitchFamily="18" charset="0"/>
                <a:cs typeface="Times New Roman" panose="02020603050405020304" pitchFamily="18" charset="0"/>
              </a:rPr>
              <a:t>可以通过构造的置信区域的方法来进行假设检验。</a:t>
            </a:r>
            <a:r>
              <a:rPr lang="zh-CN" altLang="zh-CN" sz="2800" dirty="0">
                <a:solidFill>
                  <a:srgbClr val="000000"/>
                </a:solidFill>
                <a:latin typeface="Times New Roman" panose="02020603050405020304" pitchFamily="18" charset="0"/>
                <a:cs typeface="Times New Roman" panose="02020603050405020304" pitchFamily="18" charset="0"/>
              </a:rPr>
              <a:t>实践中，该方法通常用于</a:t>
            </a:r>
            <a:r>
              <a:rPr lang="en-US" altLang="zh-CN" sz="2800" i="1" dirty="0">
                <a:solidFill>
                  <a:srgbClr val="000000"/>
                </a:solidFill>
                <a:latin typeface="Times New Roman" panose="02020603050405020304" pitchFamily="18" charset="0"/>
                <a:cs typeface="Times New Roman" panose="02020603050405020304" pitchFamily="18" charset="0"/>
              </a:rPr>
              <a:t>p</a:t>
            </a: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时的情形</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rPr>
              <a:t>并借助于平面置信区域图形。</a:t>
            </a:r>
            <a:endParaRPr lang="zh-CN" altLang="en-US"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3549F27B-A9BA-4E80-9F27-55F32644500A}" type="slidenum">
              <a:rPr lang="en-US" altLang="zh-CN" smtClean="0"/>
              <a:pPr>
                <a:defRPr/>
              </a:pPr>
              <a:t>9</a:t>
            </a:fld>
            <a:endParaRPr lang="en-US" altLang="zh-CN"/>
          </a:p>
        </p:txBody>
      </p:sp>
    </p:spTree>
    <p:extLst>
      <p:ext uri="{BB962C8B-B14F-4D97-AF65-F5344CB8AC3E}">
        <p14:creationId xmlns:p14="http://schemas.microsoft.com/office/powerpoint/2010/main" val="986579380"/>
      </p:ext>
    </p:extLst>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6564</TotalTime>
  <Words>1581</Words>
  <Application>Microsoft Office PowerPoint</Application>
  <PresentationFormat>全屏显示(4:3)</PresentationFormat>
  <Paragraphs>355</Paragraphs>
  <Slides>38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黑体</vt:lpstr>
      <vt:lpstr>宋体</vt:lpstr>
      <vt:lpstr>Arial</vt:lpstr>
      <vt:lpstr>Calibri</vt:lpstr>
      <vt:lpstr>Times New Roman</vt:lpstr>
      <vt:lpstr>Wingdings</vt:lpstr>
      <vt:lpstr>诗情画意</vt:lpstr>
      <vt:lpstr>Equation</vt:lpstr>
      <vt:lpstr>*第四章  多元正态总体的统计推断</vt:lpstr>
      <vt:lpstr>§4.2  单个总体均值的推断</vt:lpstr>
      <vt:lpstr>一、均值向量的检验</vt:lpstr>
      <vt:lpstr>1. Σ已知时的检验</vt:lpstr>
      <vt:lpstr>3. Σ未知时的检验</vt:lpstr>
      <vt:lpstr>PowerPoint 演示文稿</vt:lpstr>
      <vt:lpstr>PowerPoint 演示文稿</vt:lpstr>
      <vt:lpstr>二、置信区域</vt:lpstr>
      <vt:lpstr>置信区域与假设检验之间的关系</vt:lpstr>
      <vt:lpstr>PowerPoint 演示文稿</vt:lpstr>
      <vt:lpstr>PowerPoint 演示文稿</vt:lpstr>
      <vt:lpstr>PowerPoint 演示文稿</vt:lpstr>
      <vt:lpstr>利用置信区域进行假设检验</vt:lpstr>
      <vt:lpstr>§4.3  两个总体均值的比较推断</vt:lpstr>
      <vt:lpstr>一、两个独立样本的情形</vt:lpstr>
      <vt:lpstr>PowerPoint 演示文稿</vt:lpstr>
      <vt:lpstr>PowerPoint 演示文稿</vt:lpstr>
      <vt:lpstr>PowerPoint 演示文稿</vt:lpstr>
      <vt:lpstr>PowerPoint 演示文稿</vt:lpstr>
      <vt:lpstr>PowerPoint 演示文稿</vt:lpstr>
      <vt:lpstr>PowerPoint 演示文稿</vt:lpstr>
      <vt:lpstr>SPSS24的多元方差分析结果</vt:lpstr>
      <vt:lpstr>二、成对试验的T2统计量</vt:lpstr>
      <vt:lpstr>PowerPoint 演示文稿</vt:lpstr>
      <vt:lpstr>§4.5  多个总体均值的比较检验 （多元方差分析）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  协方差矩阵相等性的检验</vt:lpstr>
      <vt:lpstr>PowerPoint 演示文稿</vt:lpstr>
      <vt:lpstr>PowerPoint 演示文稿</vt:lpstr>
      <vt:lpstr>§4.7  总体相关系数的检验</vt:lpstr>
      <vt:lpstr>1.简单相关性</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多元正态总体的统计推断</dc:title>
  <dc:creator>王学民</dc:creator>
  <cp:lastModifiedBy>wxuemin</cp:lastModifiedBy>
  <cp:revision>418</cp:revision>
  <cp:lastPrinted>2017-03-18T23:55:15Z</cp:lastPrinted>
  <dcterms:created xsi:type="dcterms:W3CDTF">2009-07-08T10:45:18Z</dcterms:created>
  <dcterms:modified xsi:type="dcterms:W3CDTF">2018-07-13T13:51:19Z</dcterms:modified>
</cp:coreProperties>
</file>