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388" r:id="rId2"/>
    <p:sldId id="389" r:id="rId3"/>
    <p:sldId id="390" r:id="rId4"/>
    <p:sldId id="391" r:id="rId5"/>
    <p:sldId id="392" r:id="rId6"/>
    <p:sldId id="393" r:id="rId7"/>
    <p:sldId id="394" r:id="rId8"/>
    <p:sldId id="425" r:id="rId9"/>
    <p:sldId id="426" r:id="rId10"/>
    <p:sldId id="430" r:id="rId11"/>
    <p:sldId id="431" r:id="rId12"/>
    <p:sldId id="399" r:id="rId13"/>
    <p:sldId id="400" r:id="rId14"/>
    <p:sldId id="433" r:id="rId15"/>
    <p:sldId id="395" r:id="rId16"/>
    <p:sldId id="402" r:id="rId17"/>
    <p:sldId id="427" r:id="rId18"/>
    <p:sldId id="403" r:id="rId19"/>
    <p:sldId id="434" r:id="rId20"/>
    <p:sldId id="405" r:id="rId21"/>
    <p:sldId id="406" r:id="rId22"/>
    <p:sldId id="407" r:id="rId23"/>
    <p:sldId id="414" r:id="rId24"/>
    <p:sldId id="408" r:id="rId25"/>
    <p:sldId id="409" r:id="rId26"/>
    <p:sldId id="428" r:id="rId27"/>
    <p:sldId id="429" r:id="rId28"/>
    <p:sldId id="410" r:id="rId29"/>
    <p:sldId id="419" r:id="rId30"/>
    <p:sldId id="420" r:id="rId31"/>
    <p:sldId id="413" r:id="rId32"/>
    <p:sldId id="415" r:id="rId33"/>
    <p:sldId id="416" r:id="rId34"/>
    <p:sldId id="417" r:id="rId35"/>
    <p:sldId id="421" r:id="rId36"/>
    <p:sldId id="422" r:id="rId37"/>
    <p:sldId id="424" r:id="rId38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47" autoAdjust="0"/>
    <p:restoredTop sz="94660"/>
  </p:normalViewPr>
  <p:slideViewPr>
    <p:cSldViewPr>
      <p:cViewPr varScale="1">
        <p:scale>
          <a:sx n="79" d="100"/>
          <a:sy n="79" d="100"/>
        </p:scale>
        <p:origin x="93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7F669F9-53E3-4BBF-B62B-0B04E9769EF2}" type="datetimeFigureOut">
              <a:rPr lang="zh-CN" altLang="en-US"/>
              <a:pPr>
                <a:defRPr/>
              </a:pPr>
              <a:t>2021/4/18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1FF57C3-66DC-4794-B303-0E1398E3BA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75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2821411-7D9E-460D-8DF4-7DA6165D1416}" type="datetimeFigureOut">
              <a:rPr lang="zh-CN" altLang="en-US"/>
              <a:pPr>
                <a:defRPr/>
              </a:pPr>
              <a:t>2021/4/18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4E018E0-AE82-4A4F-81D1-6EDB5CF706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31F97F-0405-430D-B28A-79BE4239990A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57850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4FC2484-30C8-4697-B053-8B1CBFC06E57}" type="slidenum">
              <a:rPr lang="zh-CN" altLang="en-US" smtClean="0"/>
              <a:pPr/>
              <a:t>22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0979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EBC4A-A0FB-4BFC-8B79-A85F4F3FD0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137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E5095-04D6-4426-A26D-5BFB2E8DD6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521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BBE3F-D80B-4515-A8C1-520954BA94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92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0566-AD4A-4B20-A0F2-074DD0DA68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36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8B1C2-8203-42E8-B0EE-65838D7E73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012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F7AD8-38E7-4D6B-B158-A96D9B4162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88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A0FDB-671D-498F-8416-4B558323E1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438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C69AC-02E7-4C52-91E5-D149CBB073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3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3FCDE-BB44-450F-827E-B6F6455B23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468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82D17-D220-4CAC-A84A-206B02905C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728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84296-2529-434F-8EE8-0871AE7140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36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8DB36F1-3EE3-4AA8-96CF-D4D4129CF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9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7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5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9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0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第一章  </a:t>
            </a:r>
            <a:r>
              <a:rPr lang="zh-CN" altLang="zh-CN" smtClean="0"/>
              <a:t>矩阵代数</a:t>
            </a:r>
            <a:endParaRPr lang="zh-CN" altLang="en-US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>
                <a:solidFill>
                  <a:srgbClr val="000808"/>
                </a:solidFill>
              </a:rPr>
              <a:t>§1.1  </a:t>
            </a:r>
            <a:r>
              <a:rPr lang="zh-CN" altLang="zh-CN" sz="2800" smtClean="0">
                <a:solidFill>
                  <a:srgbClr val="000808"/>
                </a:solidFill>
              </a:rPr>
              <a:t>定义</a:t>
            </a:r>
          </a:p>
          <a:p>
            <a:r>
              <a:rPr lang="en-US" altLang="zh-CN" sz="2800" smtClean="0">
                <a:solidFill>
                  <a:srgbClr val="000808"/>
                </a:solidFill>
              </a:rPr>
              <a:t>§1.2  </a:t>
            </a:r>
            <a:r>
              <a:rPr lang="zh-CN" altLang="zh-CN" sz="2800" smtClean="0">
                <a:solidFill>
                  <a:srgbClr val="000808"/>
                </a:solidFill>
              </a:rPr>
              <a:t>矩阵的运算</a:t>
            </a:r>
          </a:p>
          <a:p>
            <a:r>
              <a:rPr lang="en-US" altLang="zh-CN" sz="2800" smtClean="0">
                <a:solidFill>
                  <a:srgbClr val="000808"/>
                </a:solidFill>
              </a:rPr>
              <a:t>§1.3  </a:t>
            </a:r>
            <a:r>
              <a:rPr lang="zh-CN" altLang="zh-CN" sz="2800" smtClean="0">
                <a:solidFill>
                  <a:srgbClr val="000808"/>
                </a:solidFill>
              </a:rPr>
              <a:t>行列式</a:t>
            </a:r>
          </a:p>
          <a:p>
            <a:r>
              <a:rPr lang="en-US" altLang="zh-CN" sz="2800" smtClean="0">
                <a:solidFill>
                  <a:srgbClr val="000808"/>
                </a:solidFill>
              </a:rPr>
              <a:t>§1.4  </a:t>
            </a:r>
            <a:r>
              <a:rPr lang="zh-CN" altLang="zh-CN" sz="2800" smtClean="0">
                <a:solidFill>
                  <a:srgbClr val="000808"/>
                </a:solidFill>
              </a:rPr>
              <a:t>矩阵的逆</a:t>
            </a:r>
          </a:p>
          <a:p>
            <a:r>
              <a:rPr lang="en-US" altLang="zh-CN" sz="2800" smtClean="0">
                <a:solidFill>
                  <a:srgbClr val="000808"/>
                </a:solidFill>
              </a:rPr>
              <a:t>§1.5  </a:t>
            </a:r>
            <a:r>
              <a:rPr lang="zh-CN" altLang="zh-CN" sz="2800" smtClean="0">
                <a:solidFill>
                  <a:srgbClr val="000808"/>
                </a:solidFill>
              </a:rPr>
              <a:t>矩阵的秩</a:t>
            </a:r>
          </a:p>
          <a:p>
            <a:r>
              <a:rPr lang="en-US" altLang="zh-CN" sz="2800" smtClean="0">
                <a:solidFill>
                  <a:srgbClr val="000808"/>
                </a:solidFill>
              </a:rPr>
              <a:t>§1.6  </a:t>
            </a:r>
            <a:r>
              <a:rPr lang="zh-CN" altLang="zh-CN" sz="2800" smtClean="0">
                <a:solidFill>
                  <a:srgbClr val="000808"/>
                </a:solidFill>
              </a:rPr>
              <a:t>特征值、特征向量和矩阵的迹</a:t>
            </a:r>
          </a:p>
          <a:p>
            <a:r>
              <a:rPr lang="en-US" altLang="zh-CN" sz="2800" smtClean="0">
                <a:solidFill>
                  <a:srgbClr val="000808"/>
                </a:solidFill>
              </a:rPr>
              <a:t>§1.7  </a:t>
            </a:r>
            <a:r>
              <a:rPr lang="zh-CN" altLang="zh-CN" sz="2800" smtClean="0">
                <a:solidFill>
                  <a:srgbClr val="000808"/>
                </a:solidFill>
              </a:rPr>
              <a:t>正定矩阵和非负定矩阵</a:t>
            </a:r>
          </a:p>
          <a:p>
            <a:r>
              <a:rPr lang="en-US" altLang="zh-CN" sz="2800" smtClean="0">
                <a:solidFill>
                  <a:srgbClr val="000808"/>
                </a:solidFill>
              </a:rPr>
              <a:t>§1.8  </a:t>
            </a:r>
            <a:r>
              <a:rPr lang="zh-CN" altLang="zh-CN" sz="2800" smtClean="0">
                <a:solidFill>
                  <a:srgbClr val="000808"/>
                </a:solidFill>
              </a:rPr>
              <a:t>特征值的极值问题</a:t>
            </a:r>
            <a:endParaRPr lang="zh-CN" altLang="en-US" sz="2800" smtClean="0">
              <a:solidFill>
                <a:srgbClr val="000808"/>
              </a:solidFill>
            </a:endParaRPr>
          </a:p>
        </p:txBody>
      </p:sp>
      <p:sp>
        <p:nvSpPr>
          <p:cNvPr id="51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E5A188-88D2-47D1-B57A-5FB1126546D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000" smtClean="0"/>
              <a:t>矩阵的分块</a:t>
            </a:r>
            <a:endParaRPr lang="zh-CN" altLang="en-US" sz="4000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8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将它分成四块，表示成</a:t>
            </a:r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zh-CN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有相同的分块，则</a:t>
            </a:r>
            <a:endParaRPr lang="zh-CN" alt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364" name="Object 2"/>
          <p:cNvGraphicFramePr>
            <a:graphicFrameLocks noChangeAspect="1"/>
          </p:cNvGraphicFramePr>
          <p:nvPr/>
        </p:nvGraphicFramePr>
        <p:xfrm>
          <a:off x="3032125" y="2455664"/>
          <a:ext cx="30607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8" name="Equation" r:id="rId3" imgW="3060360" imgH="1549080" progId="Equation.DSMT4">
                  <p:embed/>
                </p:oleObj>
              </mc:Choice>
              <mc:Fallback>
                <p:oleObj name="Equation" r:id="rId3" imgW="3060360" imgH="1549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2455664"/>
                        <a:ext cx="30607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3"/>
          <p:cNvGraphicFramePr>
            <a:graphicFrameLocks noChangeAspect="1"/>
          </p:cNvGraphicFramePr>
          <p:nvPr/>
        </p:nvGraphicFramePr>
        <p:xfrm>
          <a:off x="2339975" y="4509120"/>
          <a:ext cx="4495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9" name="Equation" r:id="rId5" imgW="4495800" imgH="1016000" progId="Equation.DSMT4">
                  <p:embed/>
                </p:oleObj>
              </mc:Choice>
              <mc:Fallback>
                <p:oleObj name="Equation" r:id="rId5" imgW="44958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509120"/>
                        <a:ext cx="4495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4BB375-9D12-456F-A6A0-BB930574C90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26819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301625" y="692150"/>
            <a:ext cx="8540750" cy="5407025"/>
          </a:xfrm>
        </p:spPr>
        <p:txBody>
          <a:bodyPr/>
          <a:lstStyle/>
          <a:p>
            <a:r>
              <a:rPr lang="zh-CN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8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矩阵，分成</a:t>
            </a:r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3492500" y="1196975"/>
          <a:ext cx="2286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2" name="Equation" r:id="rId3" imgW="2286000" imgH="1016000" progId="Equation.DSMT4">
                  <p:embed/>
                </p:oleObj>
              </mc:Choice>
              <mc:Fallback>
                <p:oleObj name="Equation" r:id="rId3" imgW="22860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196975"/>
                        <a:ext cx="2286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3"/>
          <p:cNvGraphicFramePr>
            <a:graphicFrameLocks noChangeAspect="1"/>
          </p:cNvGraphicFramePr>
          <p:nvPr/>
        </p:nvGraphicFramePr>
        <p:xfrm>
          <a:off x="1665288" y="2852936"/>
          <a:ext cx="59309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3" name="Equation" r:id="rId5" imgW="5930900" imgH="2679700" progId="Equation.DSMT4">
                  <p:embed/>
                </p:oleObj>
              </mc:Choice>
              <mc:Fallback>
                <p:oleObj name="Equation" r:id="rId5" imgW="5930900" imgH="267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852936"/>
                        <a:ext cx="59309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43A278-0B45-45B0-87C3-BFDB747D39E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113311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620713"/>
            <a:ext cx="8540750" cy="5478462"/>
          </a:xfrm>
        </p:spPr>
        <p:txBody>
          <a:bodyPr/>
          <a:lstStyle/>
          <a:p>
            <a:pPr>
              <a:defRPr/>
            </a:pP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1.2.2   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证明正交矩阵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个列向量和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个行向量都是一组正交单位向量。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证明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记</a:t>
            </a: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得</a:t>
            </a:r>
          </a:p>
          <a:p>
            <a:pPr>
              <a:defRPr/>
            </a:pPr>
            <a:endParaRPr lang="zh-CN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4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665281"/>
              </p:ext>
            </p:extLst>
          </p:nvPr>
        </p:nvGraphicFramePr>
        <p:xfrm>
          <a:off x="2987675" y="2060575"/>
          <a:ext cx="32766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Equation" r:id="rId3" imgW="3276360" imgH="2031840" progId="Equation.DSMT4">
                  <p:embed/>
                </p:oleObj>
              </mc:Choice>
              <mc:Fallback>
                <p:oleObj name="Equation" r:id="rId3" imgW="3276360" imgH="20318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060575"/>
                        <a:ext cx="32766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628493"/>
              </p:ext>
            </p:extLst>
          </p:nvPr>
        </p:nvGraphicFramePr>
        <p:xfrm>
          <a:off x="3276600" y="4508500"/>
          <a:ext cx="28194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Equation" r:id="rId5" imgW="2819160" imgH="1828800" progId="Equation.DSMT4">
                  <p:embed/>
                </p:oleObj>
              </mc:Choice>
              <mc:Fallback>
                <p:oleObj name="Equation" r:id="rId5" imgW="2819160" imgH="1828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08500"/>
                        <a:ext cx="28194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D76F95-C9E5-4AF9-A92C-05D094B392B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301625" y="692150"/>
            <a:ext cx="8540750" cy="54070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8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于是</a:t>
            </a:r>
            <a:endParaRPr lang="en-US" altLang="zh-CN" sz="280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8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故有</a:t>
            </a:r>
            <a:endParaRPr lang="en-US" altLang="zh-CN" sz="280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80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zh-CN" sz="280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8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800" b="1" i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,⋯,</a:t>
            </a:r>
            <a:r>
              <a:rPr lang="en-US" altLang="zh-CN" sz="2800" b="1" i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为一组正交单位向量。同理，由</a:t>
            </a:r>
            <a:r>
              <a:rPr lang="en-US" altLang="zh-CN" sz="2800" b="1" i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zh-CN" sz="28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′=</a:t>
            </a:r>
            <a:r>
              <a:rPr lang="en-US" altLang="zh-CN" sz="2800" b="1" i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28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可证</a:t>
            </a:r>
            <a:r>
              <a:rPr lang="en-US" altLang="zh-CN" sz="2800" b="1" i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8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8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,⋯,</a:t>
            </a:r>
            <a:r>
              <a:rPr lang="en-US" altLang="zh-CN" sz="2800" b="1" i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baseline="-250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也是一组正交单位向量。</a:t>
            </a:r>
            <a:endParaRPr lang="zh-CN" altLang="en-US" sz="280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43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249841"/>
              </p:ext>
            </p:extLst>
          </p:nvPr>
        </p:nvGraphicFramePr>
        <p:xfrm>
          <a:off x="1554163" y="1196975"/>
          <a:ext cx="6070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Equation" r:id="rId3" imgW="6070320" imgH="2133360" progId="Equation.DSMT4">
                  <p:embed/>
                </p:oleObj>
              </mc:Choice>
              <mc:Fallback>
                <p:oleObj name="Equation" r:id="rId3" imgW="6070320" imgH="2133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1196975"/>
                        <a:ext cx="60706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3"/>
          <p:cNvGraphicFramePr>
            <a:graphicFrameLocks noChangeAspect="1"/>
          </p:cNvGraphicFramePr>
          <p:nvPr/>
        </p:nvGraphicFramePr>
        <p:xfrm>
          <a:off x="2627313" y="3789363"/>
          <a:ext cx="3822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Equation" r:id="rId5" imgW="3822700" imgH="1016000" progId="Equation.DSMT4">
                  <p:embed/>
                </p:oleObj>
              </mc:Choice>
              <mc:Fallback>
                <p:oleObj name="Equation" r:id="rId5" imgW="3822700" imgH="1016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789363"/>
                        <a:ext cx="3822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48B1CA-5D86-4D3E-B21A-A4C88BFE309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4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§1.3  </a:t>
            </a:r>
            <a:r>
              <a:rPr lang="zh-CN" altLang="zh-CN" sz="4000" smtClean="0"/>
              <a:t>行列式</a:t>
            </a:r>
            <a:endParaRPr lang="zh-CN" altLang="en-US" sz="40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阶方阵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行列式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定义为</a:t>
            </a:r>
            <a:endParaRPr lang="en-US" altLang="zh-CN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这里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表示对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1,2,⋯,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的所有排列求和，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⋯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i="1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是排列</a:t>
            </a:r>
            <a:endParaRPr lang="en-US" altLang="zh-CN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i="1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中逆序的总数，称它为这个排列的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逆序数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，一个逆序是指在一个排列中一对数的前后位置与大小顺序相反，即前面的数大于后面的数。例如，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(3142)=1+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(1342)=3+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(1234)=3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</a:t>
            </a:r>
            <a:r>
              <a:rPr lang="zh-CN" altLang="en-US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该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定义只需了解即可，无需记住。应用中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阶及以上的行列式一般都用软件计算，除非特殊结构的。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zh-CN" altLang="en-US" sz="2400" dirty="0">
              <a:solidFill>
                <a:srgbClr val="000808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graphicFrame>
        <p:nvGraphicFramePr>
          <p:cNvPr id="194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928638"/>
              </p:ext>
            </p:extLst>
          </p:nvPr>
        </p:nvGraphicFramePr>
        <p:xfrm>
          <a:off x="2362200" y="2492375"/>
          <a:ext cx="4368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8" name="Equation" r:id="rId3" imgW="4368600" imgH="787320" progId="Equation.DSMT4">
                  <p:embed/>
                </p:oleObj>
              </mc:Choice>
              <mc:Fallback>
                <p:oleObj name="Equation" r:id="rId3" imgW="436860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492375"/>
                        <a:ext cx="4368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071455"/>
              </p:ext>
            </p:extLst>
          </p:nvPr>
        </p:nvGraphicFramePr>
        <p:xfrm>
          <a:off x="1338263" y="3219450"/>
          <a:ext cx="863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9" name="Equation" r:id="rId5" imgW="863280" imgH="685800" progId="Equation.DSMT4">
                  <p:embed/>
                </p:oleObj>
              </mc:Choice>
              <mc:Fallback>
                <p:oleObj name="Equation" r:id="rId5" imgW="8632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3219450"/>
                        <a:ext cx="863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24C8CE-9A39-4F42-9FC4-B72D99E5306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1629697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947738"/>
          </a:xfrm>
        </p:spPr>
        <p:txBody>
          <a:bodyPr/>
          <a:lstStyle/>
          <a:p>
            <a:r>
              <a:rPr lang="zh-CN" altLang="zh-CN" sz="4000" smtClean="0"/>
              <a:t>行列式的一些基本性质</a:t>
            </a:r>
            <a:endParaRPr lang="zh-CN" altLang="en-US" sz="4000" smtClean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301625" y="1700213"/>
            <a:ext cx="8540750" cy="4398962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的某行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或列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为零，则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|=0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′|=|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若将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的某一行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或列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乘以常数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，则所得矩阵的行列式为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是一个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阶方阵，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为一常数，则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|=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i="1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若互换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的任意两行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或列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，则行列式符号改变。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(6)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的某两行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或列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相同，则行列式为零。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(7)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若将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的某一行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或列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的倍数加到另一行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或列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，则所得行列式不变。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(8)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的某一行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或列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是其他一些行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或列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的线性组合，则行列式为零。</a:t>
            </a:r>
            <a:endParaRPr lang="zh-CN" alt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F9C0CF-6E12-411E-B800-08A83031A32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4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12293" name="内容占位符 2"/>
          <p:cNvSpPr>
            <a:spLocks noGrp="1"/>
          </p:cNvSpPr>
          <p:nvPr>
            <p:ph idx="1"/>
          </p:nvPr>
        </p:nvSpPr>
        <p:spPr>
          <a:xfrm>
            <a:off x="301625" y="692150"/>
            <a:ext cx="8540750" cy="540702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(9)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为上三角矩阵或下三角矩阵或对角矩阵，则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		 </a:t>
            </a:r>
            <a:endParaRPr lang="zh-CN" altLang="zh-CN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(10)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均为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阶方阵，则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|=|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(11)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′|≥0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(12)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都是方阵，则</a:t>
            </a:r>
            <a:endParaRPr lang="en-US" altLang="zh-CN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(13)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b="1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|=|</a:t>
            </a:r>
            <a:r>
              <a:rPr lang="en-US" altLang="zh-CN" sz="2400" b="1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b="1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endParaRPr lang="zh-CN" altLang="zh-CN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2400" dirty="0" smtClean="0">
                <a:solidFill>
                  <a:srgbClr val="000000"/>
                </a:solidFill>
              </a:rPr>
              <a:t>因为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7380288" y="620713"/>
          <a:ext cx="1358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3" imgW="1358900" imgH="825500" progId="Equation.DSMT4">
                  <p:embed/>
                </p:oleObj>
              </mc:Choice>
              <mc:Fallback>
                <p:oleObj name="Equation" r:id="rId3" imgW="1358900" imgH="825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620713"/>
                        <a:ext cx="1358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3059113" y="2636838"/>
          <a:ext cx="299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quation" r:id="rId5" imgW="2997200" imgH="863600" progId="Equation.DSMT4">
                  <p:embed/>
                </p:oleObj>
              </mc:Choice>
              <mc:Fallback>
                <p:oleObj name="Equation" r:id="rId5" imgW="2997200" imgH="863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636838"/>
                        <a:ext cx="2997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E063E9-3BA0-4679-AF11-E83C9A17422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4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655638"/>
            <a:ext cx="8540750" cy="5443537"/>
          </a:xfrm>
        </p:spPr>
        <p:txBody>
          <a:bodyPr/>
          <a:lstStyle/>
          <a:p>
            <a:pPr>
              <a:defRPr/>
            </a:pPr>
            <a:endParaRPr lang="en-US" altLang="zh-CN" sz="2400" dirty="0" smtClean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 smtClean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上述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两个等式两边各取行列式，故得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|=|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zh-CN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1.3.3   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400" b="1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为两个</a:t>
            </a:r>
            <a:r>
              <a:rPr lang="en-US" altLang="zh-CN" sz="24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维向量，则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i="1" baseline="-250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b="1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′|=1+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400" dirty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400" dirty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985841-6A86-4FFA-89EF-511BE9C7C104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400" smtClean="0"/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2534" name="对象 5"/>
          <p:cNvGraphicFramePr>
            <a:graphicFrameLocks noChangeAspect="1"/>
          </p:cNvGraphicFramePr>
          <p:nvPr/>
        </p:nvGraphicFramePr>
        <p:xfrm>
          <a:off x="2155825" y="679450"/>
          <a:ext cx="483235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Equation" r:id="rId3" imgW="4838700" imgH="1930400" progId="Equation.DSMT4">
                  <p:embed/>
                </p:oleObj>
              </mc:Choice>
              <mc:Fallback>
                <p:oleObj name="Equation" r:id="rId3" imgW="4838700" imgH="19304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679450"/>
                        <a:ext cx="483235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000" smtClean="0"/>
              <a:t>代数余子式</a:t>
            </a:r>
            <a:endParaRPr lang="zh-CN" altLang="en-US" sz="4000" smtClean="0"/>
          </a:p>
        </p:txBody>
      </p:sp>
      <p:sp>
        <p:nvSpPr>
          <p:cNvPr id="1331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阶方阵，将其元素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所在的第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行与第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列划去之后所得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−1)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阶矩阵的行列式，称为元素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余子式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，记为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=(−1)</a:t>
            </a:r>
            <a:r>
              <a:rPr lang="en-US" altLang="zh-CN" sz="2800" i="1" baseline="30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aseline="30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i="1" baseline="30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称为元素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代数余子式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。有以下公式成立</a:t>
            </a:r>
            <a:endParaRPr lang="zh-CN" altLang="en-US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085575"/>
              </p:ext>
            </p:extLst>
          </p:nvPr>
        </p:nvGraphicFramePr>
        <p:xfrm>
          <a:off x="2882900" y="3645024"/>
          <a:ext cx="331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Equation" r:id="rId3" imgW="3314520" imgH="977760" progId="Equation.DSMT4">
                  <p:embed/>
                </p:oleObj>
              </mc:Choice>
              <mc:Fallback>
                <p:oleObj name="Equation" r:id="rId3" imgW="3314520" imgH="9777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3645024"/>
                        <a:ext cx="3314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590A88-41FB-496C-80E6-080516B2D19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40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§1.4  </a:t>
            </a:r>
            <a:r>
              <a:rPr lang="zh-CN" altLang="zh-CN" sz="4000" smtClean="0"/>
              <a:t>矩阵的逆</a:t>
            </a:r>
            <a:endParaRPr lang="zh-CN" altLang="en-US" sz="4000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若方阵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满足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|≠0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非退化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（或</a:t>
            </a:r>
            <a:r>
              <a:rPr lang="zh-CN" alt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非奇异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方阵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；若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|=0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退化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zh-CN" alt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奇异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方阵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是一非退化方阵，若方阵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满足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逆矩阵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，记为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必是一个非退化矩阵。令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′=(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)/|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endParaRPr lang="zh-CN" altLang="zh-CN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的代数余子式，则容易验证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。由于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BAC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，因此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唯一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的，且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aseline="30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应用中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阶及以上的逆矩阵一般都用软件计算，除非特殊结构的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 smtClean="0">
              <a:solidFill>
                <a:srgbClr val="000808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2458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E646B8-BED0-4F61-B1B6-D8F8858B907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95166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§1.1  </a:t>
            </a:r>
            <a:r>
              <a:rPr lang="zh-CN" altLang="zh-CN" sz="4000" smtClean="0"/>
              <a:t>定义</a:t>
            </a:r>
            <a:endParaRPr lang="zh-CN" altLang="en-US" sz="400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400" smtClean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744661"/>
              </p:ext>
            </p:extLst>
          </p:nvPr>
        </p:nvGraphicFramePr>
        <p:xfrm>
          <a:off x="3708400" y="1916113"/>
          <a:ext cx="31369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Equation" r:id="rId3" imgW="3136680" imgH="1828800" progId="Equation.DSMT4">
                  <p:embed/>
                </p:oleObj>
              </mc:Choice>
              <mc:Fallback>
                <p:oleObj name="Equation" r:id="rId3" imgW="3136680" imgH="1828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916113"/>
                        <a:ext cx="31369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692275" y="2565400"/>
            <a:ext cx="172243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i="1" dirty="0" err="1">
                <a:solidFill>
                  <a:schemeClr val="accent6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400" dirty="0" err="1">
                <a:solidFill>
                  <a:schemeClr val="accent6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×</a:t>
            </a:r>
            <a:r>
              <a:rPr lang="en-US" altLang="zh-CN" sz="2400" i="1" dirty="0" err="1">
                <a:solidFill>
                  <a:schemeClr val="accent6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q</a:t>
            </a:r>
            <a:r>
              <a:rPr lang="zh-CN" altLang="zh-CN" sz="2400" dirty="0">
                <a:solidFill>
                  <a:schemeClr val="accent6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矩阵</a:t>
            </a:r>
            <a:r>
              <a:rPr lang="zh-CN" altLang="en-US" sz="2400" dirty="0">
                <a:solidFill>
                  <a:schemeClr val="accent6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：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15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077081"/>
              </p:ext>
            </p:extLst>
          </p:nvPr>
        </p:nvGraphicFramePr>
        <p:xfrm>
          <a:off x="2484438" y="3789363"/>
          <a:ext cx="11049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name="Equation" r:id="rId5" imgW="1104840" imgH="1828800" progId="Equation.DSMT4">
                  <p:embed/>
                </p:oleObj>
              </mc:Choice>
              <mc:Fallback>
                <p:oleObj name="Equation" r:id="rId5" imgW="1104840" imgH="182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789363"/>
                        <a:ext cx="11049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84213" y="4437063"/>
            <a:ext cx="187642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i="1" dirty="0">
                <a:solidFill>
                  <a:schemeClr val="accent6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zh-CN" altLang="zh-CN" sz="2400" dirty="0">
                <a:solidFill>
                  <a:schemeClr val="accent6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维列向量</a:t>
            </a:r>
            <a:r>
              <a:rPr lang="zh-CN" altLang="en-US" sz="2400" dirty="0">
                <a:solidFill>
                  <a:schemeClr val="accent6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：</a:t>
            </a:r>
          </a:p>
        </p:txBody>
      </p:sp>
      <p:sp>
        <p:nvSpPr>
          <p:cNvPr id="9" name="矩形 8"/>
          <p:cNvSpPr/>
          <p:nvPr/>
        </p:nvSpPr>
        <p:spPr>
          <a:xfrm>
            <a:off x="4643438" y="4365625"/>
            <a:ext cx="38830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i="1" dirty="0">
                <a:solidFill>
                  <a:schemeClr val="accent6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q</a:t>
            </a:r>
            <a:r>
              <a:rPr lang="zh-CN" altLang="zh-CN" sz="2400" dirty="0">
                <a:solidFill>
                  <a:schemeClr val="accent6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维行向量：</a:t>
            </a:r>
            <a:r>
              <a:rPr lang="en-US" altLang="zh-CN" sz="2400" dirty="0">
                <a:solidFill>
                  <a:schemeClr val="accent6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b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′=(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b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b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,⋯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b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q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850" y="5661025"/>
            <a:ext cx="220186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zh-CN" sz="2400" dirty="0">
                <a:solidFill>
                  <a:schemeClr val="accent6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向量</a:t>
            </a:r>
            <a:r>
              <a:rPr lang="en-US" altLang="zh-CN" sz="2400" b="1" i="1" dirty="0">
                <a:solidFill>
                  <a:schemeClr val="accent6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  <a:r>
              <a:rPr lang="zh-CN" altLang="zh-CN" sz="2400" dirty="0">
                <a:solidFill>
                  <a:schemeClr val="accent6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的长度：</a:t>
            </a:r>
            <a:endParaRPr lang="zh-CN" altLang="en-US" sz="2400" dirty="0">
              <a:solidFill>
                <a:schemeClr val="accent6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615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15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677343"/>
              </p:ext>
            </p:extLst>
          </p:nvPr>
        </p:nvGraphicFramePr>
        <p:xfrm>
          <a:off x="2268538" y="5589588"/>
          <a:ext cx="37782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name="Equation" r:id="rId7" imgW="3797280" imgH="545760" progId="Equation.DSMT4">
                  <p:embed/>
                </p:oleObj>
              </mc:Choice>
              <mc:Fallback>
                <p:oleObj name="Equation" r:id="rId7" imgW="3797280" imgH="5457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589588"/>
                        <a:ext cx="37782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6372225" y="5661025"/>
            <a:ext cx="17240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zh-CN" sz="2400" dirty="0">
                <a:solidFill>
                  <a:schemeClr val="accent6"/>
                </a:solidFill>
                <a:latin typeface="Arial" charset="0"/>
                <a:ea typeface="宋体" charset="-122"/>
              </a:rPr>
              <a:t>单位向量：</a:t>
            </a:r>
            <a:endParaRPr lang="zh-CN" altLang="en-US" sz="2400" dirty="0">
              <a:solidFill>
                <a:schemeClr val="accent6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6158" name="Object 9"/>
          <p:cNvGraphicFramePr>
            <a:graphicFrameLocks noChangeAspect="1"/>
          </p:cNvGraphicFramePr>
          <p:nvPr/>
        </p:nvGraphicFramePr>
        <p:xfrm>
          <a:off x="7956550" y="5661025"/>
          <a:ext cx="774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" name="Equation" r:id="rId9" imgW="774364" imgH="431613" progId="Equation.DSMT4">
                  <p:embed/>
                </p:oleObj>
              </mc:Choice>
              <mc:Fallback>
                <p:oleObj name="Equation" r:id="rId9" imgW="774364" imgH="43161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5661025"/>
                        <a:ext cx="774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E28B60-757A-4AC5-923D-072D6AD2023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874713"/>
          </a:xfrm>
        </p:spPr>
        <p:txBody>
          <a:bodyPr/>
          <a:lstStyle/>
          <a:p>
            <a:pPr>
              <a:defRPr/>
            </a:pPr>
            <a:r>
              <a:rPr lang="zh-CN" altLang="zh-CN" sz="4000" dirty="0" smtClean="0">
                <a:latin typeface="+mn-lt"/>
                <a:ea typeface="+mn-ea"/>
                <a:cs typeface="+mn-cs"/>
              </a:rPr>
              <a:t>逆矩阵的基本性质</a:t>
            </a:r>
            <a:endParaRPr lang="zh-CN" altLang="en-US" sz="4000" dirty="0" smtClean="0"/>
          </a:p>
        </p:txBody>
      </p:sp>
      <p:sp>
        <p:nvSpPr>
          <p:cNvPr id="14341" name="内容占位符 2"/>
          <p:cNvSpPr>
            <a:spLocks noGrp="1"/>
          </p:cNvSpPr>
          <p:nvPr>
            <p:ph idx="1"/>
          </p:nvPr>
        </p:nvSpPr>
        <p:spPr>
          <a:xfrm>
            <a:off x="301625" y="1484313"/>
            <a:ext cx="8540750" cy="4614862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′)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)′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均为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阶非退化方阵，则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endParaRPr lang="zh-CN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|=|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是正交矩阵，则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(6)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diag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pp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非退化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即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≠0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=1,2,⋯,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defRPr/>
            </a:pPr>
            <a:endParaRPr lang="zh-CN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(7)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为非退化方阵，则</a:t>
            </a:r>
            <a:endParaRPr lang="zh-CN" alt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558790"/>
              </p:ext>
            </p:extLst>
          </p:nvPr>
        </p:nvGraphicFramePr>
        <p:xfrm>
          <a:off x="2994025" y="4581525"/>
          <a:ext cx="3327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5" name="Equation" r:id="rId3" imgW="3327120" imgH="507960" progId="Equation.DSMT4">
                  <p:embed/>
                </p:oleObj>
              </mc:Choice>
              <mc:Fallback>
                <p:oleObj name="Equation" r:id="rId3" imgW="332712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4581525"/>
                        <a:ext cx="3327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3059113" y="5373688"/>
          <a:ext cx="3048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6" name="Equation" r:id="rId5" imgW="3048000" imgH="952500" progId="Equation.DSMT4">
                  <p:embed/>
                </p:oleObj>
              </mc:Choice>
              <mc:Fallback>
                <p:oleObj name="Equation" r:id="rId5" imgW="3048000" imgH="952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373688"/>
                        <a:ext cx="3048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318923-959C-4EE2-80C1-1B9433A8546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§1.5  </a:t>
            </a:r>
            <a:r>
              <a:rPr lang="zh-CN" altLang="zh-CN" sz="4000" smtClean="0"/>
              <a:t>矩阵的秩</a:t>
            </a:r>
            <a:endParaRPr lang="zh-CN" altLang="en-US" sz="400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一组同维向量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，若存在不全为零的常数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，使得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+⋯+</a:t>
            </a:r>
            <a:r>
              <a:rPr lang="en-US" altLang="zh-CN" sz="2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则称该组向量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线性相关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。若向量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不线性相关，就称为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线性无关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矩阵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的线性无关行向量的最大数目称为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行秩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，其线性无关列向量的最大数目称为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列秩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。矩阵的行秩和列秩必相等，故统一将其称为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秩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，记作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rank(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FA3C62-55A7-4332-BEB6-5B46EA467FE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947738"/>
          </a:xfrm>
        </p:spPr>
        <p:txBody>
          <a:bodyPr/>
          <a:lstStyle/>
          <a:p>
            <a:r>
              <a:rPr lang="zh-CN" altLang="zh-CN" sz="4000" smtClean="0"/>
              <a:t>矩阵秩的基本性质</a:t>
            </a:r>
            <a:endParaRPr lang="zh-CN" altLang="en-US" sz="4000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301625" y="1557338"/>
            <a:ext cx="8540750" cy="4541837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rank(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)=0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，当且仅当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矩阵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altLang="zh-CN" sz="2400" b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1≤rank(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)≤min{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}[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rank(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	=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则称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行满秩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的；若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rank(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则称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列满秩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rank(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)=rank(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′)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 							      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rank(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)≤min{rank(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),rank(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)}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(6)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为非退化方阵，则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rank(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)=rank(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(7)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阶方阵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是非退化的，当且仅当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rank(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称作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满秩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(8)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rank(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′)=rank(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)=rank(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116013" y="3357563"/>
          <a:ext cx="6159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Equation" r:id="rId4" imgW="6159500" imgH="863600" progId="Equation.DSMT4">
                  <p:embed/>
                </p:oleObj>
              </mc:Choice>
              <mc:Fallback>
                <p:oleObj name="Equation" r:id="rId4" imgW="6159500" imgH="863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357563"/>
                        <a:ext cx="6159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0F4B6C-E9BC-4D86-91F8-F814BD944B34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4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§1.6  </a:t>
            </a:r>
            <a:r>
              <a:rPr lang="zh-CN" altLang="zh-CN" sz="3600" smtClean="0"/>
              <a:t>特征值、特征向量和矩阵的迹</a:t>
            </a:r>
            <a:endParaRPr lang="zh-CN" altLang="en-US" sz="3600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smtClean="0">
                <a:solidFill>
                  <a:srgbClr val="000000"/>
                </a:solidFill>
              </a:rPr>
              <a:t>一、特征值和特征向量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r>
              <a:rPr lang="zh-CN" altLang="zh-CN" sz="2800" smtClean="0">
                <a:solidFill>
                  <a:srgbClr val="000000"/>
                </a:solidFill>
              </a:rPr>
              <a:t>二、矩阵的迹</a:t>
            </a:r>
            <a:endParaRPr lang="zh-CN" altLang="en-US" sz="2800" smtClean="0">
              <a:solidFill>
                <a:srgbClr val="000000"/>
              </a:solidFill>
            </a:endParaRPr>
          </a:p>
        </p:txBody>
      </p:sp>
      <p:sp>
        <p:nvSpPr>
          <p:cNvPr id="297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93426F-E3DD-4C42-AEEF-D0865C233EA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40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731838"/>
          </a:xfrm>
        </p:spPr>
        <p:txBody>
          <a:bodyPr/>
          <a:lstStyle/>
          <a:p>
            <a:r>
              <a:rPr lang="zh-CN" altLang="zh-CN" sz="4000" smtClean="0"/>
              <a:t>一、特征值和特征向量</a:t>
            </a:r>
            <a:endParaRPr lang="zh-CN" altLang="en-US" sz="400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301625" y="1412875"/>
            <a:ext cx="8540750" cy="4686300"/>
          </a:xfrm>
        </p:spPr>
        <p:txBody>
          <a:bodyPr/>
          <a:lstStyle/>
          <a:p>
            <a:pPr>
              <a:defRPr/>
            </a:pP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阶方阵，若对于一个数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，存在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，使得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的一个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特征值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特征根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，而称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的属于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的一个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特征向量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，故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|=0</a:t>
            </a:r>
            <a:endParaRPr lang="zh-CN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|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次多项式，称为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特征多项式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式有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个根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可能有重根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，记作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可以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为复数。反过来，若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式的一个根，则存在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，使得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defRPr/>
            </a:pP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今后，一般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情况下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取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为单位向量，即满足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||=1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A7B395-4785-487E-8A36-55F383A4C78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301625" y="476250"/>
            <a:ext cx="8540750" cy="865188"/>
          </a:xfrm>
        </p:spPr>
        <p:txBody>
          <a:bodyPr/>
          <a:lstStyle/>
          <a:p>
            <a:r>
              <a:rPr lang="zh-CN" altLang="zh-CN" sz="4000" smtClean="0"/>
              <a:t>特征值和特征向量</a:t>
            </a:r>
            <a:r>
              <a:rPr lang="zh-CN" altLang="en-US" sz="4000" smtClean="0"/>
              <a:t>的</a:t>
            </a:r>
            <a:r>
              <a:rPr lang="zh-CN" altLang="zh-CN" sz="4000" smtClean="0"/>
              <a:t>基本性质</a:t>
            </a:r>
            <a:endParaRPr lang="zh-CN" altLang="en-US" sz="4000" smtClean="0"/>
          </a:p>
        </p:txBody>
      </p:sp>
      <p:sp>
        <p:nvSpPr>
          <p:cNvPr id="16388" name="内容占位符 2"/>
          <p:cNvSpPr>
            <a:spLocks noGrp="1"/>
          </p:cNvSpPr>
          <p:nvPr>
            <p:ph idx="1"/>
          </p:nvPr>
        </p:nvSpPr>
        <p:spPr>
          <a:xfrm>
            <a:off x="301625" y="1341438"/>
            <a:ext cx="8540750" cy="4757737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有相同的特征值。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分别是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矩阵，则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有相同的非零特征值。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所以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8775" indent="0">
              <a:buFont typeface="Wingdings" panose="05000000000000000000" pitchFamily="2" charset="2"/>
              <a:buNone/>
              <a:defRPr/>
            </a:pP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174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E828CE-55AF-438A-89D9-5A2CF704C3B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400" smtClean="0"/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1751" name="对象 2"/>
          <p:cNvGraphicFramePr>
            <a:graphicFrameLocks noChangeAspect="1"/>
          </p:cNvGraphicFramePr>
          <p:nvPr/>
        </p:nvGraphicFramePr>
        <p:xfrm>
          <a:off x="2411413" y="2565400"/>
          <a:ext cx="5440362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Equation" r:id="rId3" imgW="5448300" imgH="1930400" progId="Equation.DSMT4">
                  <p:embed/>
                </p:oleObj>
              </mc:Choice>
              <mc:Fallback>
                <p:oleObj name="Equation" r:id="rId3" imgW="5448300" imgH="1930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565400"/>
                        <a:ext cx="5440362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1753" name="对象 4"/>
          <p:cNvGraphicFramePr>
            <a:graphicFrameLocks noChangeAspect="1"/>
          </p:cNvGraphicFramePr>
          <p:nvPr/>
        </p:nvGraphicFramePr>
        <p:xfrm>
          <a:off x="2922588" y="4746625"/>
          <a:ext cx="44196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3" name="Equation" r:id="rId5" imgW="4419600" imgH="1498600" progId="Equation.DSMT4">
                  <p:embed/>
                </p:oleObj>
              </mc:Choice>
              <mc:Fallback>
                <p:oleObj name="Equation" r:id="rId5" imgW="4419600" imgH="149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4746625"/>
                        <a:ext cx="44196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 marL="358775" indent="0">
              <a:buNone/>
              <a:defRPr/>
            </a:pPr>
            <a:r>
              <a:rPr lang="zh-CN" altLang="en-US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zh-CN" altLang="en-US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复系数多项式的因式分解定理可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得出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两个关于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的方程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|=0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|=0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有着完全相同的非零根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若有重根，则它们的重数也相同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，故而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有相同的非零特征值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0">
              <a:buNone/>
              <a:defRPr/>
            </a:pPr>
            <a:endParaRPr lang="zh-CN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1.6.2  </a:t>
            </a:r>
            <a:r>
              <a:rPr lang="en-US" altLang="zh-CN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为两个</a:t>
            </a:r>
            <a:r>
              <a:rPr lang="en-US" altLang="zh-CN" sz="24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4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矩阵，则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有完全相同的特征值。</a:t>
            </a:r>
          </a:p>
          <a:p>
            <a:pPr>
              <a:defRPr/>
            </a:pPr>
            <a:r>
              <a:rPr lang="zh-CN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1.6.3  </a:t>
            </a:r>
            <a:r>
              <a:rPr lang="en-US" altLang="zh-CN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=(2,−4,1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)′, 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=(3,5,−1)′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，试求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的特征值。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有一个非零特征值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−15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，而另两个特征值为零。</a:t>
            </a:r>
            <a:endParaRPr lang="zh-CN" altLang="en-US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11FC80-2CEB-46E6-B652-CA0CDFE4EF3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400" smtClean="0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2774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017684"/>
              </p:ext>
            </p:extLst>
          </p:nvPr>
        </p:nvGraphicFramePr>
        <p:xfrm>
          <a:off x="2981325" y="3933056"/>
          <a:ext cx="31813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Equation" r:id="rId3" imgW="3187700" imgH="1346200" progId="Equation.DSMT4">
                  <p:embed/>
                </p:oleObj>
              </mc:Choice>
              <mc:Fallback>
                <p:oleObj name="Equation" r:id="rId3" imgW="3187700" imgH="1346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3933056"/>
                        <a:ext cx="318135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为实对称矩阵，则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的特征值全为实数，</a:t>
            </a:r>
            <a:r>
              <a:rPr lang="en-US" altLang="zh-CN" sz="24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个特征值按大小依次表示为</a:t>
            </a:r>
            <a:r>
              <a:rPr lang="en-US" altLang="zh-CN" sz="24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altLang="zh-CN" sz="24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≥⋯≥</a:t>
            </a:r>
            <a:r>
              <a:rPr lang="en-US" altLang="zh-CN" sz="2400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i="1" baseline="-250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。若</a:t>
            </a:r>
            <a:r>
              <a:rPr lang="en-US" altLang="zh-CN" sz="2400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i="1" baseline="-250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altLang="zh-CN" sz="2400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i="1" baseline="-250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，则相应的特征向量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必正交，即</a:t>
            </a:r>
            <a:r>
              <a:rPr lang="en-US" altLang="zh-CN" sz="2400" b="1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400" b="1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diag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pp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4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pp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个特征值，相应的特征向量分别为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=(1,0,⋯,0)′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=(0,1,0,⋯,0)′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⋯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i="1" baseline="-250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=(0,⋯,0,1)′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，即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的行列式等于其特征值的乘积。可见，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为非退化矩阵，当且仅当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的特征值均不为零；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为退化矩阵，当且仅当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至少有一个特征值为零。</a:t>
            </a:r>
            <a:endParaRPr lang="zh-CN" altLang="en-US" sz="2400" dirty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1.6.4   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设方阵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个特征值为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，试证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可逆，相应于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的特征向量分别为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个特征值为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，相应的特征向量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仍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(ii)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为幂等矩阵，则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的特征值为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(iii)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为正交矩阵，则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的特征值为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01C1CE-0DC7-449A-8665-1EF534115528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400" smtClean="0"/>
          </a:p>
        </p:txBody>
      </p:sp>
      <p:graphicFrame>
        <p:nvGraphicFramePr>
          <p:cNvPr id="33797" name="Object 1"/>
          <p:cNvGraphicFramePr>
            <a:graphicFrameLocks noChangeAspect="1"/>
          </p:cNvGraphicFramePr>
          <p:nvPr/>
        </p:nvGraphicFramePr>
        <p:xfrm>
          <a:off x="1116013" y="2708275"/>
          <a:ext cx="13271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Equation" r:id="rId3" imgW="1320800" imgH="825500" progId="Equation.DSMT4">
                  <p:embed/>
                </p:oleObj>
              </mc:Choice>
              <mc:Fallback>
                <p:oleObj name="Equation" r:id="rId3" imgW="1320800" imgH="825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708275"/>
                        <a:ext cx="13271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692150"/>
            <a:ext cx="8540750" cy="5407025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(6)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阶对称矩阵，则存在正交矩阵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及对角矩阵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diag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，使得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TΛT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得</a:t>
            </a:r>
            <a:endParaRPr lang="zh-CN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TΛ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，于是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)=(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400" b="1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=1,2,⋯,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marL="263525" indent="-263525" algn="just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表明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,⋯,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个特征值，而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,⋯,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为相应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组正交单位特征向量。</a:t>
            </a:r>
            <a:endParaRPr lang="zh-CN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endParaRPr lang="zh-CN" alt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409100-3633-44AE-A3DC-95BC4CB408D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谱分解</a:t>
            </a:r>
            <a:endParaRPr lang="zh-CN" altLang="en-US" smtClean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graphicFrame>
        <p:nvGraphicFramePr>
          <p:cNvPr id="3584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0609"/>
              </p:ext>
            </p:extLst>
          </p:nvPr>
        </p:nvGraphicFramePr>
        <p:xfrm>
          <a:off x="1122363" y="2392363"/>
          <a:ext cx="70104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Equation" r:id="rId3" imgW="7010280" imgH="1828800" progId="Equation.DSMT4">
                  <p:embed/>
                </p:oleObj>
              </mc:Choice>
              <mc:Fallback>
                <p:oleObj name="Equation" r:id="rId3" imgW="7010280" imgH="1828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2392363"/>
                        <a:ext cx="70104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B1F4F6-5AC4-4860-BFDC-28684196E52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4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01625" y="692150"/>
            <a:ext cx="8540750" cy="5407025"/>
          </a:xfrm>
        </p:spPr>
        <p:txBody>
          <a:bodyPr/>
          <a:lstStyle/>
          <a:p>
            <a:pPr>
              <a:defRPr/>
            </a:pP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的所有元素全为零，则称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零矩阵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，记作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i="1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pq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方阵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pp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称为它的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对角线元素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，其他元素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称为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非对角线元素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若方阵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的对角线下方的元素全为零，则称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上三角矩阵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。显然，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=0,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若方阵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的对角线上方的元素全为零，则称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下三角矩阵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。显然，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=0,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若方阵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的所有非对角线元素均为零，则称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对角矩阵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，简记为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diag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pp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阶对角矩阵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的所有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个对角线元素均为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单位矩阵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，记作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6AF228-A087-4E85-9AFA-03E5217D7C7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奇异值分解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(7)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rank(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，则存在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diag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，使得</a:t>
            </a:r>
          </a:p>
          <a:p>
            <a:pPr>
              <a:defRPr/>
            </a:pP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其中，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是一组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维正交单位向量，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是一组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维正交单位向量，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&gt;0,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1,2,⋯,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称为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奇异值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AA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UΛ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VΛ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endParaRPr lang="zh-CN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UΛ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VΛ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=1,2,⋯,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zh-CN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</a:t>
            </a:r>
            <a:r>
              <a:rPr lang="en-US" altLang="zh-CN" sz="2400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=1,2,⋯,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zh-CN" altLang="en-US" sz="2400" dirty="0"/>
          </a:p>
        </p:txBody>
      </p:sp>
      <p:graphicFrame>
        <p:nvGraphicFramePr>
          <p:cNvPr id="36868" name="Object 2"/>
          <p:cNvGraphicFramePr>
            <a:graphicFrameLocks noChangeAspect="1"/>
          </p:cNvGraphicFramePr>
          <p:nvPr/>
        </p:nvGraphicFramePr>
        <p:xfrm>
          <a:off x="3276600" y="2781300"/>
          <a:ext cx="28384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Equation" r:id="rId3" imgW="2844800" imgH="850900" progId="Equation.DSMT4">
                  <p:embed/>
                </p:oleObj>
              </mc:Choice>
              <mc:Fallback>
                <p:oleObj name="Equation" r:id="rId3" imgW="2844800" imgH="850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781300"/>
                        <a:ext cx="28384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F59021-D260-4B35-AB33-4EAC63D087E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301625" y="620713"/>
            <a:ext cx="8540750" cy="1008062"/>
          </a:xfrm>
        </p:spPr>
        <p:txBody>
          <a:bodyPr/>
          <a:lstStyle/>
          <a:p>
            <a:r>
              <a:rPr lang="zh-CN" altLang="zh-CN" sz="4000" smtClean="0"/>
              <a:t>二、矩阵的迹</a:t>
            </a:r>
            <a:endParaRPr lang="zh-CN" altLang="en-US" sz="40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773238"/>
            <a:ext cx="8540750" cy="4325937"/>
          </a:xfrm>
        </p:spPr>
        <p:txBody>
          <a:bodyPr/>
          <a:lstStyle/>
          <a:p>
            <a:pPr>
              <a:defRPr/>
            </a:pP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阶方阵，则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迹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定义为</a:t>
            </a:r>
            <a:endParaRPr lang="zh-CN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+⋯+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pp</a:t>
            </a:r>
            <a:endParaRPr lang="zh-CN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方阵的迹具有下述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基本性质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。特别地，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′)=</a:t>
            </a:r>
            <a:r>
              <a:rPr lang="en-US" altLang="zh-CN" sz="2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′)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				   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7893" name="Object 4"/>
          <p:cNvGraphicFramePr>
            <a:graphicFrameLocks noChangeAspect="1"/>
          </p:cNvGraphicFramePr>
          <p:nvPr/>
        </p:nvGraphicFramePr>
        <p:xfrm>
          <a:off x="1187450" y="4868863"/>
          <a:ext cx="3060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name="Equation" r:id="rId3" imgW="3060700" imgH="990600" progId="Equation.DSMT4">
                  <p:embed/>
                </p:oleObj>
              </mc:Choice>
              <mc:Fallback>
                <p:oleObj name="Equation" r:id="rId3" imgW="3060700" imgH="990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868863"/>
                        <a:ext cx="3060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DA1A78-5AF1-4A25-99F5-9AAAD54D9922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20484" name="内容占位符 2"/>
          <p:cNvSpPr>
            <a:spLocks noGrp="1"/>
          </p:cNvSpPr>
          <p:nvPr>
            <p:ph idx="1"/>
          </p:nvPr>
        </p:nvSpPr>
        <p:spPr>
          <a:xfrm>
            <a:off x="301625" y="692150"/>
            <a:ext cx="8540750" cy="54070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矩阵，则</a:t>
            </a:r>
            <a:endParaRPr lang="en-US" altLang="zh-CN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zh-CN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(6)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800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800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800" i="1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为方阵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的特征值，则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8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800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800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+⋯+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n-US" altLang="zh-CN" sz="2800" i="1" baseline="-250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endParaRPr lang="zh-CN" altLang="zh-CN" sz="28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|=(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)⋯(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等式两边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项的系数即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得。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(7)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为投影矩阵，则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8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)=rank(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8916" name="Object 1"/>
          <p:cNvGraphicFramePr>
            <a:graphicFrameLocks noChangeAspect="1"/>
          </p:cNvGraphicFramePr>
          <p:nvPr/>
        </p:nvGraphicFramePr>
        <p:xfrm>
          <a:off x="2339975" y="1196975"/>
          <a:ext cx="4165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2" name="Equation" r:id="rId3" imgW="4165600" imgH="977900" progId="Equation.DSMT4">
                  <p:embed/>
                </p:oleObj>
              </mc:Choice>
              <mc:Fallback>
                <p:oleObj name="Equation" r:id="rId3" imgW="4165600" imgH="977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196975"/>
                        <a:ext cx="4165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68BC6F-768C-47CA-9B9A-E1FDF802D38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§1.7  </a:t>
            </a:r>
            <a:r>
              <a:rPr lang="zh-CN" altLang="zh-CN" sz="4000" smtClean="0"/>
              <a:t>正定矩阵和非负定矩阵</a:t>
            </a:r>
            <a:endParaRPr lang="zh-CN" altLang="en-US" sz="40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阶对称矩阵，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是一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维向量，则</a:t>
            </a:r>
            <a:r>
              <a:rPr lang="en-US" altLang="zh-CN" sz="2800" b="1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800" b="1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称为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二次型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若对一切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altLang="zh-CN" sz="2800" b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，有</a:t>
            </a:r>
            <a:r>
              <a:rPr lang="en-US" altLang="zh-CN" sz="2800" b="1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800" b="1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正定矩阵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，记作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en-US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若对一切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，有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≥0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非负定矩阵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，记作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≥0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对非负定矩阵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表示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表示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≥0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800" dirty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8E3858-F575-40C0-8542-D343A9AB82E2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301625" y="609601"/>
            <a:ext cx="8540750" cy="587152"/>
          </a:xfrm>
        </p:spPr>
        <p:txBody>
          <a:bodyPr/>
          <a:lstStyle/>
          <a:p>
            <a:r>
              <a:rPr lang="zh-CN" altLang="zh-CN" sz="4000" dirty="0" smtClean="0"/>
              <a:t>基本性质</a:t>
            </a:r>
            <a:endParaRPr lang="zh-CN" altLang="en-US" sz="4000" dirty="0" smtClean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′=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≥0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i="1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0(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≥0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,⋯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≥0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的秩等于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的正特征值个数。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≥0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，当且仅当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|≠0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&gt;0(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≥0)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|&gt;0(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≥0)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(6)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BB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′≥0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，对一切矩阵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成立。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(7)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&gt;0(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≥0)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，则存在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1/2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&gt;0 (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≥0)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，使得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1/2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1/2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1/2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称为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平方根矩阵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是一个正数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或非负数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可有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1/2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1/2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而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1/2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也是一个正数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或非负数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(8)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≥0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阶秩为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的矩阵，则存在一个秩为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即列满秩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矩阵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，使得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BB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096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7D9567-BF22-42BC-BE58-7632926BAC3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400" smtClean="0"/>
          </a:p>
        </p:txBody>
      </p:sp>
      <p:graphicFrame>
        <p:nvGraphicFramePr>
          <p:cNvPr id="4096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890736"/>
              </p:ext>
            </p:extLst>
          </p:nvPr>
        </p:nvGraphicFramePr>
        <p:xfrm>
          <a:off x="4067175" y="1412776"/>
          <a:ext cx="406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1" name="Equation" r:id="rId3" imgW="406048" imgH="253780" progId="Equation.DSMT4">
                  <p:embed/>
                </p:oleObj>
              </mc:Choice>
              <mc:Fallback>
                <p:oleObj name="Equation" r:id="rId3" imgW="406048" imgH="2537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412776"/>
                        <a:ext cx="4064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§1.8  </a:t>
            </a:r>
            <a:r>
              <a:rPr lang="zh-CN" altLang="zh-CN" sz="4000" smtClean="0"/>
              <a:t>特征值的极值问题</a:t>
            </a:r>
            <a:endParaRPr lang="zh-CN" altLang="en-US" sz="4000" smtClean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柯西</a:t>
            </a:r>
            <a:r>
              <a:rPr lang="en-US" altLang="zh-CN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许瓦兹 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(Cauchy−Schwarz) 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不等式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是两个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维向量，则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zh-CN" sz="2400" b="1" i="1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≤(</a:t>
            </a:r>
            <a:r>
              <a:rPr lang="en-US" altLang="zh-CN" sz="2400" b="1" i="1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zh-CN" sz="2400" b="1" i="1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zh-CN" sz="2400" b="1" i="1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zh-CN" sz="2400" b="1" i="1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等号成立当且仅当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（或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），这里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为一常数。</a:t>
            </a: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推广的柯西</a:t>
            </a:r>
            <a:r>
              <a:rPr lang="en-US" altLang="zh-CN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许瓦兹不等式</a:t>
            </a:r>
            <a:r>
              <a:rPr lang="en-US" altLang="zh-CN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zh-CN" sz="2400" b="1" i="1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≤(</a:t>
            </a:r>
            <a:r>
              <a:rPr lang="en-US" altLang="zh-CN" sz="2400" b="1" i="1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zh-CN" sz="2400" b="1" i="1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30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等号成立当且仅当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30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（或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i="1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），这里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为一常数。</a:t>
            </a:r>
          </a:p>
          <a:p>
            <a:pPr>
              <a:defRPr/>
            </a:pPr>
            <a:endParaRPr lang="zh-CN" altLang="en-US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006267-CDB0-45ED-865B-3DA93AC6511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301625" y="692150"/>
            <a:ext cx="8540750" cy="5407025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阶对称矩阵，其特征值依次是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≥⋯≥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，相应的一组正交特征向量是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,⋯,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i="1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altLang="zh-CN" sz="2400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	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（当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CN" sz="2400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时达到）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（当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i="1" baseline="-25000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时达到）</a:t>
            </a: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(ii)</a:t>
            </a:r>
            <a:endParaRPr lang="zh-CN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    		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（当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CN" sz="2400" i="1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时达到）</a:t>
            </a: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400" i="1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i="1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2,3,⋯,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8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3013" name="Object 1"/>
          <p:cNvGraphicFramePr>
            <a:graphicFrameLocks noChangeAspect="1"/>
          </p:cNvGraphicFramePr>
          <p:nvPr/>
        </p:nvGraphicFramePr>
        <p:xfrm>
          <a:off x="1979613" y="1773238"/>
          <a:ext cx="353536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1" name="Equation" r:id="rId3" imgW="3543300" imgH="736600" progId="Equation.DSMT4">
                  <p:embed/>
                </p:oleObj>
              </mc:Choice>
              <mc:Fallback>
                <p:oleObj name="Equation" r:id="rId3" imgW="3543300" imgH="736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773238"/>
                        <a:ext cx="353536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3015" name="Object 3"/>
          <p:cNvGraphicFramePr>
            <a:graphicFrameLocks noChangeAspect="1"/>
          </p:cNvGraphicFramePr>
          <p:nvPr/>
        </p:nvGraphicFramePr>
        <p:xfrm>
          <a:off x="2051050" y="2708275"/>
          <a:ext cx="35115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2" name="Equation" r:id="rId5" imgW="3505200" imgH="736600" progId="Equation.DSMT4">
                  <p:embed/>
                </p:oleObj>
              </mc:Choice>
              <mc:Fallback>
                <p:oleObj name="Equation" r:id="rId5" imgW="3505200" imgH="736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708275"/>
                        <a:ext cx="35115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30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512118"/>
              </p:ext>
            </p:extLst>
          </p:nvPr>
        </p:nvGraphicFramePr>
        <p:xfrm>
          <a:off x="1755775" y="4005263"/>
          <a:ext cx="399573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3" name="Equation" r:id="rId7" imgW="3987720" imgH="1104840" progId="Equation.DSMT4">
                  <p:embed/>
                </p:oleObj>
              </mc:Choice>
              <mc:Fallback>
                <p:oleObj name="Equation" r:id="rId7" imgW="3987720" imgH="1104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4005263"/>
                        <a:ext cx="3995738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CB110B-9D35-43C4-9152-181E67EA9E2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301625" y="692150"/>
            <a:ext cx="8540750" cy="5407025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阶对称矩阵，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阶正定矩阵，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≥⋯≥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i="1" baseline="-25000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30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个特征值，相应的一组特征向量是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,⋯,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i="1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，满足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   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altLang="zh-CN" sz="2400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（当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CN" sz="2400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时达到）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（当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i="1" baseline="-25000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时达到）</a:t>
            </a: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(ii)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（当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CN" sz="2400" i="1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时达到）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2,3,⋯,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8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403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31597"/>
              </p:ext>
            </p:extLst>
          </p:nvPr>
        </p:nvGraphicFramePr>
        <p:xfrm>
          <a:off x="2843213" y="2254002"/>
          <a:ext cx="186213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1" name="Equation" r:id="rId3" imgW="1866900" imgH="736600" progId="Equation.DSMT4">
                  <p:embed/>
                </p:oleObj>
              </mc:Choice>
              <mc:Fallback>
                <p:oleObj name="Equation" r:id="rId3" imgW="1866900" imgH="736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254002"/>
                        <a:ext cx="1862137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40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614494"/>
              </p:ext>
            </p:extLst>
          </p:nvPr>
        </p:nvGraphicFramePr>
        <p:xfrm>
          <a:off x="2843213" y="3262114"/>
          <a:ext cx="18827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2" name="Equation" r:id="rId5" imgW="1879600" imgH="736600" progId="Equation.DSMT4">
                  <p:embed/>
                </p:oleObj>
              </mc:Choice>
              <mc:Fallback>
                <p:oleObj name="Equation" r:id="rId5" imgW="1879600" imgH="736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262114"/>
                        <a:ext cx="18827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40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770857"/>
              </p:ext>
            </p:extLst>
          </p:nvPr>
        </p:nvGraphicFramePr>
        <p:xfrm>
          <a:off x="1717675" y="4797425"/>
          <a:ext cx="20859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3" name="Equation" r:id="rId7" imgW="2082600" imgH="1066680" progId="Equation.DSMT4">
                  <p:embed/>
                </p:oleObj>
              </mc:Choice>
              <mc:Fallback>
                <p:oleObj name="Equation" r:id="rId7" imgW="2082600" imgH="1066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4797425"/>
                        <a:ext cx="2085975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4043" name="Object 5"/>
          <p:cNvGraphicFramePr>
            <a:graphicFrameLocks noChangeAspect="1"/>
          </p:cNvGraphicFramePr>
          <p:nvPr/>
        </p:nvGraphicFramePr>
        <p:xfrm>
          <a:off x="684213" y="1484313"/>
          <a:ext cx="26352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4" name="Equation" r:id="rId9" imgW="2641600" imgH="419100" progId="Equation.DSMT4">
                  <p:embed/>
                </p:oleObj>
              </mc:Choice>
              <mc:Fallback>
                <p:oleObj name="Equation" r:id="rId9" imgW="26416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84313"/>
                        <a:ext cx="26352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937216-17F0-475D-8C93-BF8467A8CA5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301625" y="620713"/>
            <a:ext cx="8540750" cy="5478462"/>
          </a:xfrm>
        </p:spPr>
        <p:txBody>
          <a:bodyPr/>
          <a:lstStyle/>
          <a:p>
            <a:pPr>
              <a:defRPr/>
            </a:pP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若将矩阵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的行与列互换，则得到的矩阵称为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转置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，记作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，即</a:t>
            </a: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若方阵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满足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′=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对称矩阵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。显然，</a:t>
            </a:r>
            <a:r>
              <a:rPr lang="en-US" altLang="zh-CN" sz="2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ji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187200"/>
              </p:ext>
            </p:extLst>
          </p:nvPr>
        </p:nvGraphicFramePr>
        <p:xfrm>
          <a:off x="2771775" y="1773238"/>
          <a:ext cx="36703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3" imgW="3670200" imgH="2133360" progId="Equation.DSMT4">
                  <p:embed/>
                </p:oleObj>
              </mc:Choice>
              <mc:Fallback>
                <p:oleObj name="Equation" r:id="rId3" imgW="3670200" imgH="2133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773238"/>
                        <a:ext cx="36703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01383B-D603-465F-8E2B-E293DBCD78A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§1.2  </a:t>
            </a:r>
            <a:r>
              <a:rPr lang="zh-CN" altLang="zh-CN" sz="4000" smtClean="0"/>
              <a:t>矩阵的运算</a:t>
            </a:r>
            <a:endParaRPr lang="zh-CN" altLang="en-US" sz="400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定义为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zh-CN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为一常数，则它与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积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定义为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="1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zh-CN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积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定义为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916238" y="4652963"/>
          <a:ext cx="3340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3" imgW="3340100" imgH="1016000" progId="Equation.DSMT4">
                  <p:embed/>
                </p:oleObj>
              </mc:Choice>
              <mc:Fallback>
                <p:oleObj name="Equation" r:id="rId3" imgW="3340100" imgH="1016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652963"/>
                        <a:ext cx="3340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71FC37-7989-4162-966D-174EDB38C568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运算</a:t>
            </a:r>
            <a:r>
              <a:rPr lang="zh-CN" altLang="zh-CN" sz="4000" smtClean="0"/>
              <a:t>规律</a:t>
            </a:r>
            <a:endParaRPr lang="zh-CN" altLang="en-US" sz="4000" smtClean="0"/>
          </a:p>
        </p:txBody>
      </p:sp>
      <p:sp>
        <p:nvSpPr>
          <p:cNvPr id="410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)′=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′+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)′=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258888" y="3573463"/>
          <a:ext cx="2806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3" imgW="2806700" imgH="990600" progId="Equation.DSMT4">
                  <p:embed/>
                </p:oleObj>
              </mc:Choice>
              <mc:Fallback>
                <p:oleObj name="Equation" r:id="rId3" imgW="2806700" imgH="990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573463"/>
                        <a:ext cx="2806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0F4374-68E5-4B18-9F83-00B01AB4988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301625" y="692150"/>
            <a:ext cx="8540750" cy="5407025"/>
          </a:xfrm>
        </p:spPr>
        <p:txBody>
          <a:bodyPr/>
          <a:lstStyle/>
          <a:p>
            <a:pPr>
              <a:defRPr/>
            </a:pP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若两个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维向量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满足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+⋯+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=0</a:t>
            </a:r>
            <a:endParaRPr lang="zh-CN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正交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方阵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满足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正交矩阵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正交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矩阵的三个等价定义：</a:t>
            </a:r>
            <a:endParaRPr lang="en-US" altLang="zh-CN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若方阵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满足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幂等矩阵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对称的幂等矩阵称为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投影矩阵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126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072234"/>
              </p:ext>
            </p:extLst>
          </p:nvPr>
        </p:nvGraphicFramePr>
        <p:xfrm>
          <a:off x="2434431" y="4860900"/>
          <a:ext cx="42751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3" imgW="4267200" imgH="368300" progId="Equation.DSMT4">
                  <p:embed/>
                </p:oleObj>
              </mc:Choice>
              <mc:Fallback>
                <p:oleObj name="Equation" r:id="rId3" imgW="4267200" imgH="368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431" y="4860900"/>
                        <a:ext cx="427513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CF01EE-FC71-47FA-BE0E-FFF9675CBBB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10967" b="26515"/>
          <a:stretch/>
        </p:blipFill>
        <p:spPr>
          <a:xfrm>
            <a:off x="5004048" y="964282"/>
            <a:ext cx="3541551" cy="2695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000" smtClean="0"/>
              <a:t>正交矩阵</a:t>
            </a:r>
            <a:r>
              <a:rPr lang="en-US" altLang="zh-CN" sz="4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4000" smtClean="0"/>
              <a:t>的几何意义</a:t>
            </a:r>
            <a:endParaRPr lang="zh-CN" altLang="en-US" sz="400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i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zh-CN" altLang="en-US" sz="24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endParaRPr lang="zh-CN" altLang="en-US" sz="2400" smtClean="0">
              <a:solidFill>
                <a:srgbClr val="000808"/>
              </a:solidFill>
            </a:endParaRPr>
          </a:p>
        </p:txBody>
      </p:sp>
      <p:pic>
        <p:nvPicPr>
          <p:cNvPr id="12292" name="Picture 3" descr="C:\Documents and Settings\wxm\My Documents\未命名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435225"/>
            <a:ext cx="3673475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3" name="Object 2"/>
          <p:cNvGraphicFramePr>
            <a:graphicFrameLocks noChangeAspect="1"/>
          </p:cNvGraphicFramePr>
          <p:nvPr/>
        </p:nvGraphicFramePr>
        <p:xfrm>
          <a:off x="1841500" y="5186363"/>
          <a:ext cx="5461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5" imgW="5461000" imgH="1016000" progId="Equation.DSMT4">
                  <p:embed/>
                </p:oleObj>
              </mc:Choice>
              <mc:Fallback>
                <p:oleObj name="Equation" r:id="rId5" imgW="5461000" imgH="1016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5186363"/>
                        <a:ext cx="5461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34945E-8DDE-4F60-AE5A-D66CB1A5F316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2052" name="内容占位符 2"/>
          <p:cNvSpPr>
            <a:spLocks noGrp="1"/>
          </p:cNvSpPr>
          <p:nvPr>
            <p:ph idx="1"/>
          </p:nvPr>
        </p:nvSpPr>
        <p:spPr>
          <a:xfrm>
            <a:off x="301625" y="908050"/>
            <a:ext cx="8540750" cy="5191125"/>
          </a:xfrm>
        </p:spPr>
        <p:txBody>
          <a:bodyPr/>
          <a:lstStyle/>
          <a:p>
            <a:pPr>
              <a:defRPr/>
            </a:pPr>
            <a:r>
              <a:rPr lang="zh-CN" altLang="en-US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zh-CN" altLang="en-US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时，坐标系（刚性）旋转后新旧坐标的变换可表达为</a:t>
            </a:r>
            <a:endParaRPr lang="en-US" altLang="zh-CN" sz="2400" dirty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000808"/>
                </a:solidFill>
              </a:rPr>
              <a:t>    </a:t>
            </a:r>
            <a:r>
              <a:rPr lang="zh-CN" altLang="en-US" sz="2400" dirty="0">
                <a:solidFill>
                  <a:srgbClr val="000808"/>
                </a:solidFill>
              </a:rPr>
              <a:t>其中的变换矩阵也一定为正交矩阵。</a:t>
            </a:r>
            <a:endParaRPr lang="en-US" altLang="zh-CN" sz="2400" dirty="0">
              <a:solidFill>
                <a:srgbClr val="000808"/>
              </a:solidFill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正交阵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的行列式非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即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。若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|=1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正交变换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意味着对原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维坐标系作一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刚性旋转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或称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正交旋转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的各分量正是该点在新坐标系下的坐标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；若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|=−1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，则包含了一个镜面反射的坐标轴。</a:t>
            </a:r>
            <a:endParaRPr lang="en-US" altLang="zh-CN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由于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400" b="1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400" b="1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)′(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400" b="1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400" b="1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400" b="1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400" b="1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zh-CN" sz="2400" dirty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故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在新、旧坐标系下，该点到原点的距离保持不变。</a:t>
            </a:r>
            <a:endParaRPr lang="en-US" altLang="zh-CN" sz="2400" i="1" dirty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400" dirty="0" smtClean="0"/>
          </a:p>
        </p:txBody>
      </p:sp>
      <p:graphicFrame>
        <p:nvGraphicFramePr>
          <p:cNvPr id="143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240162"/>
              </p:ext>
            </p:extLst>
          </p:nvPr>
        </p:nvGraphicFramePr>
        <p:xfrm>
          <a:off x="2590800" y="1340768"/>
          <a:ext cx="39624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Equation" r:id="rId3" imgW="3962400" imgH="1346200" progId="Equation.DSMT4">
                  <p:embed/>
                </p:oleObj>
              </mc:Choice>
              <mc:Fallback>
                <p:oleObj name="Equation" r:id="rId3" imgW="3962400" imgH="1346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340768"/>
                        <a:ext cx="39624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78586F-69A8-49B8-9120-479FD2020AA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3895</TotalTime>
  <Words>2182</Words>
  <Application>Microsoft Office PowerPoint</Application>
  <PresentationFormat>全屏显示(4:3)</PresentationFormat>
  <Paragraphs>308</Paragraphs>
  <Slides>37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楷体</vt:lpstr>
      <vt:lpstr>宋体</vt:lpstr>
      <vt:lpstr>Arial</vt:lpstr>
      <vt:lpstr>Calibri</vt:lpstr>
      <vt:lpstr>Times New Roman</vt:lpstr>
      <vt:lpstr>Wingdings</vt:lpstr>
      <vt:lpstr>诗情画意</vt:lpstr>
      <vt:lpstr>Equation</vt:lpstr>
      <vt:lpstr>第一章  矩阵代数</vt:lpstr>
      <vt:lpstr>§1.1  定义</vt:lpstr>
      <vt:lpstr>PowerPoint 演示文稿</vt:lpstr>
      <vt:lpstr>PowerPoint 演示文稿</vt:lpstr>
      <vt:lpstr>§1.2  矩阵的运算</vt:lpstr>
      <vt:lpstr>运算规律</vt:lpstr>
      <vt:lpstr>PowerPoint 演示文稿</vt:lpstr>
      <vt:lpstr>正交矩阵A的几何意义</vt:lpstr>
      <vt:lpstr>PowerPoint 演示文稿</vt:lpstr>
      <vt:lpstr>矩阵的分块</vt:lpstr>
      <vt:lpstr>PowerPoint 演示文稿</vt:lpstr>
      <vt:lpstr>PowerPoint 演示文稿</vt:lpstr>
      <vt:lpstr>PowerPoint 演示文稿</vt:lpstr>
      <vt:lpstr>§1.3  行列式</vt:lpstr>
      <vt:lpstr>行列式的一些基本性质</vt:lpstr>
      <vt:lpstr>PowerPoint 演示文稿</vt:lpstr>
      <vt:lpstr>PowerPoint 演示文稿</vt:lpstr>
      <vt:lpstr>代数余子式</vt:lpstr>
      <vt:lpstr>§1.4  矩阵的逆</vt:lpstr>
      <vt:lpstr>逆矩阵的基本性质</vt:lpstr>
      <vt:lpstr>§1.5  矩阵的秩</vt:lpstr>
      <vt:lpstr>矩阵秩的基本性质</vt:lpstr>
      <vt:lpstr>§1.6  特征值、特征向量和矩阵的迹</vt:lpstr>
      <vt:lpstr>一、特征值和特征向量</vt:lpstr>
      <vt:lpstr>特征值和特征向量的基本性质</vt:lpstr>
      <vt:lpstr>PowerPoint 演示文稿</vt:lpstr>
      <vt:lpstr>PowerPoint 演示文稿</vt:lpstr>
      <vt:lpstr>PowerPoint 演示文稿</vt:lpstr>
      <vt:lpstr>谱分解</vt:lpstr>
      <vt:lpstr>奇异值分解</vt:lpstr>
      <vt:lpstr>二、矩阵的迹</vt:lpstr>
      <vt:lpstr>PowerPoint 演示文稿</vt:lpstr>
      <vt:lpstr>§1.7  正定矩阵和非负定矩阵</vt:lpstr>
      <vt:lpstr>基本性质</vt:lpstr>
      <vt:lpstr>§1.8  特征值的极值问题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矩阵代数</dc:title>
  <dc:creator>王学民</dc:creator>
  <cp:lastModifiedBy>xuemin wang</cp:lastModifiedBy>
  <cp:revision>239</cp:revision>
  <dcterms:created xsi:type="dcterms:W3CDTF">2009-07-08T10:45:18Z</dcterms:created>
  <dcterms:modified xsi:type="dcterms:W3CDTF">2021-04-18T06:08:11Z</dcterms:modified>
</cp:coreProperties>
</file>