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9"/>
  </p:notesMasterIdLst>
  <p:handoutMasterIdLst>
    <p:handoutMasterId r:id="rId60"/>
  </p:handoutMasterIdLst>
  <p:sldIdLst>
    <p:sldId id="257" r:id="rId2"/>
    <p:sldId id="368" r:id="rId3"/>
    <p:sldId id="325" r:id="rId4"/>
    <p:sldId id="260" r:id="rId5"/>
    <p:sldId id="261" r:id="rId6"/>
    <p:sldId id="300" r:id="rId7"/>
    <p:sldId id="367" r:id="rId8"/>
    <p:sldId id="342" r:id="rId9"/>
    <p:sldId id="264" r:id="rId10"/>
    <p:sldId id="265" r:id="rId11"/>
    <p:sldId id="272" r:id="rId12"/>
    <p:sldId id="268" r:id="rId13"/>
    <p:sldId id="269" r:id="rId14"/>
    <p:sldId id="271" r:id="rId15"/>
    <p:sldId id="302" r:id="rId16"/>
    <p:sldId id="332" r:id="rId17"/>
    <p:sldId id="365" r:id="rId18"/>
    <p:sldId id="366" r:id="rId19"/>
    <p:sldId id="309" r:id="rId20"/>
    <p:sldId id="338" r:id="rId21"/>
    <p:sldId id="329" r:id="rId22"/>
    <p:sldId id="328" r:id="rId23"/>
    <p:sldId id="330" r:id="rId24"/>
    <p:sldId id="340" r:id="rId25"/>
    <p:sldId id="341" r:id="rId26"/>
    <p:sldId id="347" r:id="rId27"/>
    <p:sldId id="348" r:id="rId28"/>
    <p:sldId id="349" r:id="rId29"/>
    <p:sldId id="350" r:id="rId30"/>
    <p:sldId id="333" r:id="rId31"/>
    <p:sldId id="334" r:id="rId32"/>
    <p:sldId id="335" r:id="rId33"/>
    <p:sldId id="343" r:id="rId34"/>
    <p:sldId id="316" r:id="rId35"/>
    <p:sldId id="345" r:id="rId36"/>
    <p:sldId id="344" r:id="rId37"/>
    <p:sldId id="369" r:id="rId38"/>
    <p:sldId id="351" r:id="rId39"/>
    <p:sldId id="352" r:id="rId40"/>
    <p:sldId id="353" r:id="rId41"/>
    <p:sldId id="370" r:id="rId42"/>
    <p:sldId id="354" r:id="rId43"/>
    <p:sldId id="356" r:id="rId44"/>
    <p:sldId id="355" r:id="rId45"/>
    <p:sldId id="371" r:id="rId46"/>
    <p:sldId id="336" r:id="rId47"/>
    <p:sldId id="372" r:id="rId48"/>
    <p:sldId id="337" r:id="rId49"/>
    <p:sldId id="357" r:id="rId50"/>
    <p:sldId id="358" r:id="rId51"/>
    <p:sldId id="359" r:id="rId52"/>
    <p:sldId id="362" r:id="rId53"/>
    <p:sldId id="322" r:id="rId54"/>
    <p:sldId id="323" r:id="rId55"/>
    <p:sldId id="363" r:id="rId56"/>
    <p:sldId id="346" r:id="rId57"/>
    <p:sldId id="364" r:id="rId58"/>
  </p:sldIdLst>
  <p:sldSz cx="9144000" cy="6858000" type="screen4x3"/>
  <p:notesSz cx="9942513" cy="676116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808"/>
    <a:srgbClr val="000000"/>
    <a:srgbClr val="00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57" autoAdjust="0"/>
    <p:restoredTop sz="94660"/>
  </p:normalViewPr>
  <p:slideViewPr>
    <p:cSldViewPr>
      <p:cViewPr varScale="1">
        <p:scale>
          <a:sx n="79" d="100"/>
          <a:sy n="79" d="100"/>
        </p:scale>
        <p:origin x="1339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e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6.wmf"/><Relationship Id="rId1" Type="http://schemas.openxmlformats.org/officeDocument/2006/relationships/image" Target="../media/image5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6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4" Type="http://schemas.openxmlformats.org/officeDocument/2006/relationships/image" Target="../media/image73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4" Type="http://schemas.openxmlformats.org/officeDocument/2006/relationships/image" Target="../media/image77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7" Type="http://schemas.openxmlformats.org/officeDocument/2006/relationships/image" Target="../media/image93.e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4" Type="http://schemas.openxmlformats.org/officeDocument/2006/relationships/image" Target="../media/image10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475" cy="338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2450" y="0"/>
            <a:ext cx="4308475" cy="338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929F5885-8636-4143-AA5C-E08578A5A80F}" type="datetimeFigureOut">
              <a:rPr lang="zh-CN" altLang="en-US"/>
              <a:pPr>
                <a:defRPr/>
              </a:pPr>
              <a:t>2021/4/18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21438"/>
            <a:ext cx="4308475" cy="338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2450" y="6421438"/>
            <a:ext cx="4308475" cy="33813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1A9BCAD-2850-40EF-B411-50004BE14B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753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475" cy="338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2450" y="0"/>
            <a:ext cx="4308475" cy="338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1D6A2892-C61C-4175-8F97-D81873DEB905}" type="datetimeFigureOut">
              <a:rPr lang="zh-CN" altLang="en-US"/>
              <a:pPr>
                <a:defRPr/>
              </a:pPr>
              <a:t>2021/4/18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79775" y="506413"/>
            <a:ext cx="3382963" cy="2536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3775" y="3211513"/>
            <a:ext cx="7954963" cy="3043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21438"/>
            <a:ext cx="4308475" cy="338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2450" y="6421438"/>
            <a:ext cx="4308475" cy="33813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C1CC37B-B562-472F-8A38-B133A5A4A1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6573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373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08269-21EE-4A5A-83AE-04DB9CE82B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734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731CD-2D31-4F01-9C8F-852B830BEE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493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04852-6D4A-43A3-9842-280C7066C0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559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57ADA9-1CCE-43B4-9D8E-86FDA80573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544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82533-4754-48FD-B91D-C04874DCFF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8509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3931B2-E56C-400F-8B83-04F50DA10D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5529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CE9E9-331E-4915-90CB-5F2CF8E4AA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320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D4FF5-7D12-4A65-890C-02283B34C2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722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6C88F-A399-4A6C-9D69-34E2B8D7DA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899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780BE5-7F76-4961-9F44-D351B853E6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586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62C65-B428-40ED-9B41-37ACE9AC86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008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1B114886-8198-485D-9F9F-4FCA57B4B3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5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5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1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45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0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5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image" Target="../media/image56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55.wmf"/><Relationship Id="rId4" Type="http://schemas.openxmlformats.org/officeDocument/2006/relationships/image" Target="../media/image52.emf"/><Relationship Id="rId9" Type="http://schemas.openxmlformats.org/officeDocument/2006/relationships/oleObject" Target="../embeddings/oleObject51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oleObject" Target="../embeddings/oleObject54.bin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56.bin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7.wmf"/><Relationship Id="rId9" Type="http://schemas.openxmlformats.org/officeDocument/2006/relationships/image" Target="../media/image58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0.wmf"/><Relationship Id="rId11" Type="http://schemas.openxmlformats.org/officeDocument/2006/relationships/image" Target="../media/image62.wmf"/><Relationship Id="rId5" Type="http://schemas.openxmlformats.org/officeDocument/2006/relationships/oleObject" Target="../embeddings/oleObject59.bin"/><Relationship Id="rId10" Type="http://schemas.openxmlformats.org/officeDocument/2006/relationships/oleObject" Target="../embeddings/oleObject62.bin"/><Relationship Id="rId4" Type="http://schemas.openxmlformats.org/officeDocument/2006/relationships/image" Target="../media/image59.wmf"/><Relationship Id="rId9" Type="http://schemas.openxmlformats.org/officeDocument/2006/relationships/image" Target="../media/image6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63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4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66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67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69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74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77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78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78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86.bin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8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6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85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93.bin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9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3.e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92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94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95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98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10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04.bin"/><Relationship Id="rId10" Type="http://schemas.openxmlformats.org/officeDocument/2006/relationships/image" Target="../media/image105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06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106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109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111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114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115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11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第三章  多元正态分布</a:t>
            </a:r>
          </a:p>
        </p:txBody>
      </p:sp>
      <p:sp>
        <p:nvSpPr>
          <p:cNvPr id="102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§3.1  </a:t>
            </a:r>
            <a:r>
              <a:rPr lang="zh-CN" altLang="en-US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多元正态分布的定义</a:t>
            </a:r>
          </a:p>
          <a:p>
            <a:pPr eaLnBrk="1" hangingPunct="1">
              <a:defRPr/>
            </a:pPr>
            <a:r>
              <a:rPr lang="en-US" altLang="zh-CN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§3.2  </a:t>
            </a:r>
            <a:r>
              <a:rPr lang="zh-CN" altLang="en-US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多元正态分布的性质</a:t>
            </a:r>
          </a:p>
          <a:p>
            <a:pPr eaLnBrk="1" hangingPunct="1">
              <a:defRPr/>
            </a:pPr>
            <a:r>
              <a:rPr lang="en-US" altLang="zh-CN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§3.3  </a:t>
            </a:r>
            <a:r>
              <a:rPr lang="zh-CN" altLang="en-US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极大似然估计及估计量的性质</a:t>
            </a:r>
          </a:p>
          <a:p>
            <a:pPr eaLnBrk="1" hangingPunct="1">
              <a:defRPr/>
            </a:pPr>
            <a:r>
              <a:rPr lang="en-US" altLang="zh-CN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§3.4  </a:t>
            </a:r>
            <a:r>
              <a:rPr lang="zh-CN" altLang="en-US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复相关系数和偏相关系数</a:t>
            </a:r>
          </a:p>
          <a:p>
            <a:pPr eaLnBrk="1" hangingPunct="1">
              <a:defRPr/>
            </a:pPr>
            <a:r>
              <a:rPr lang="en-US" altLang="zh-CN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§3.5      </a:t>
            </a:r>
            <a:r>
              <a:rPr lang="zh-CN" altLang="en-US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404"/>
                </a:solidFill>
              </a:rPr>
              <a:t>−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的抽样分布</a:t>
            </a:r>
            <a:endParaRPr lang="en-US" altLang="zh-CN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1908175" y="4437063"/>
          <a:ext cx="279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Equation" r:id="rId3" imgW="279279" imgH="317362" progId="Equation.DSMT4">
                  <p:embed/>
                </p:oleObj>
              </mc:Choice>
              <mc:Fallback>
                <p:oleObj name="Equation" r:id="rId3" imgW="279279" imgH="31736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437063"/>
                        <a:ext cx="279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BC3066-71BE-4063-9A83-4E3F1CD84607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8540750" cy="82550"/>
          </a:xfrm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922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908050"/>
            <a:ext cx="8540750" cy="51911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3.2.2    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800" b="1" i="1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altLang="zh-CN" sz="2800" i="1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i="1" baseline="-25000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 Σ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800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维常数向量，则由上述性质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知，</a:t>
            </a:r>
            <a:endParaRPr lang="en-US" altLang="zh-CN" sz="28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en-US" altLang="zh-CN" sz="28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800" b="1" i="1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altLang="zh-CN" sz="2800" i="1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i="1" baseline="-25000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 Σ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，则</a:t>
            </a:r>
            <a:r>
              <a:rPr lang="en-US" altLang="zh-CN" sz="28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的任何子向量也服从（多元）正态分布，其均值为</a:t>
            </a:r>
            <a:r>
              <a:rPr lang="en-US" altLang="zh-CN" sz="28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的相应子向量，协方差矩阵为</a:t>
            </a:r>
            <a:r>
              <a:rPr lang="en-US" altLang="zh-CN" sz="28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的相应子矩阵。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该性质说明了多元正态分布的任何边缘分布仍为（多元）正态分布。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需注意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，随机向量的任何边缘分布皆为（多元）正态分布</a:t>
            </a:r>
            <a:r>
              <a:rPr lang="en-US" altLang="zh-CN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⇏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该随机向量服从多元正态分布。</a:t>
            </a:r>
            <a:endParaRPr lang="en-US" altLang="zh-CN" sz="28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反例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习题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2.3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graphicFrame>
        <p:nvGraphicFramePr>
          <p:cNvPr id="133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545745"/>
              </p:ext>
            </p:extLst>
          </p:nvPr>
        </p:nvGraphicFramePr>
        <p:xfrm>
          <a:off x="3106738" y="1844675"/>
          <a:ext cx="2730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3" name="Equation" r:id="rId3" imgW="2730240" imgH="482400" progId="Equation.DSMT4">
                  <p:embed/>
                </p:oleObj>
              </mc:Choice>
              <mc:Fallback>
                <p:oleObj name="Equation" r:id="rId3" imgW="2730240" imgH="4824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6738" y="1844675"/>
                        <a:ext cx="2730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12F9B9-A30C-48D5-A04A-ED7D56930156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8540750" cy="82550"/>
          </a:xfrm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0244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692150"/>
            <a:ext cx="8540750" cy="54070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还需注意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，正态变量的线性组合未必就是正态变量。</a:t>
            </a:r>
            <a:endParaRPr lang="en-US" altLang="zh-CN" sz="28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这是因为：</a:t>
            </a:r>
            <a:endParaRPr lang="en-US" altLang="zh-CN" sz="28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	x</a:t>
            </a:r>
            <a:r>
              <a:rPr lang="en-US" altLang="zh-CN" sz="2800" baseline="-250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,⋯,</a:t>
            </a:r>
            <a:r>
              <a:rPr lang="en-US" altLang="zh-CN" sz="2800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i="1" baseline="-250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均为一元正态变量</a:t>
            </a:r>
            <a:endParaRPr lang="en-US" altLang="zh-CN" sz="28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	⟸(⇏)</a:t>
            </a:r>
            <a:r>
              <a:rPr lang="en-US" altLang="zh-CN" sz="2800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,⋯,</a:t>
            </a:r>
            <a:r>
              <a:rPr lang="en-US" altLang="zh-CN" sz="2800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i="1" baseline="-250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的联合分布为多元正态分布</a:t>
            </a:r>
            <a:endParaRPr lang="en-US" altLang="zh-CN" sz="28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	⟺</a:t>
            </a:r>
            <a:r>
              <a:rPr lang="en-US" altLang="zh-CN" sz="2800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,⋯,</a:t>
            </a:r>
            <a:r>
              <a:rPr lang="en-US" altLang="zh-CN" sz="2800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i="1" baseline="-250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的一切线性组合是一元正态变量</a:t>
            </a:r>
            <a:endParaRPr lang="en-US" altLang="zh-CN" sz="28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solidFill>
                  <a:schemeClr val="accent6"/>
                </a:solidFill>
              </a:rPr>
              <a:t>例</a:t>
            </a:r>
            <a:r>
              <a:rPr lang="en-US" altLang="zh-CN" sz="2800" dirty="0" smtClean="0">
                <a:solidFill>
                  <a:schemeClr val="accent6"/>
                </a:solidFill>
              </a:rPr>
              <a:t>3.2.4</a:t>
            </a:r>
            <a:r>
              <a:rPr lang="zh-CN" altLang="en-US" sz="2800" dirty="0" smtClean="0">
                <a:solidFill>
                  <a:schemeClr val="accent6"/>
                </a:solidFill>
              </a:rPr>
              <a:t>   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8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altLang="zh-CN" sz="2800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aseline="-250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 Σ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，这里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zh-CN" altLang="en-US" sz="28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   </a:t>
            </a: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1214438" y="3571875"/>
          <a:ext cx="68199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7" name="Equation" r:id="rId3" imgW="6819900" imgH="2082800" progId="Equation.DSMT4">
                  <p:embed/>
                </p:oleObj>
              </mc:Choice>
              <mc:Fallback>
                <p:oleObj name="Equation" r:id="rId3" imgW="6819900" imgH="2082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3571875"/>
                        <a:ext cx="6819900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EB2577-CCA6-44E4-AFA3-5C141AADDAB8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8540750" cy="83096"/>
          </a:xfrm>
        </p:spPr>
        <p:txBody>
          <a:bodyPr/>
          <a:lstStyle/>
          <a:p>
            <a:pPr eaLnBrk="1" hangingPunct="1"/>
            <a:endParaRPr lang="en-US" altLang="zh-CN" dirty="0" smtClean="0"/>
          </a:p>
        </p:txBody>
      </p:sp>
      <p:sp>
        <p:nvSpPr>
          <p:cNvPr id="153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704851"/>
            <a:ext cx="8540750" cy="5394324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	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endParaRPr lang="en-US" altLang="zh-CN" sz="2800" dirty="0" smtClean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 err="1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(ii)					      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800" dirty="0" smtClean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(iii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800" dirty="0" smtClean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842646"/>
              </p:ext>
            </p:extLst>
          </p:nvPr>
        </p:nvGraphicFramePr>
        <p:xfrm>
          <a:off x="1017588" y="1341438"/>
          <a:ext cx="4025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1" name="Equation" r:id="rId3" imgW="4025880" imgH="482400" progId="Equation.DSMT4">
                  <p:embed/>
                </p:oleObj>
              </mc:Choice>
              <mc:Fallback>
                <p:oleObj name="Equation" r:id="rId3" imgW="4025880" imgH="4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1341438"/>
                        <a:ext cx="4025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536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538547"/>
              </p:ext>
            </p:extLst>
          </p:nvPr>
        </p:nvGraphicFramePr>
        <p:xfrm>
          <a:off x="1165373" y="1855175"/>
          <a:ext cx="43751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2" name="Equation" r:id="rId5" imgW="4368600" imgH="1066680" progId="Equation.DSMT4">
                  <p:embed/>
                </p:oleObj>
              </mc:Choice>
              <mc:Fallback>
                <p:oleObj name="Equation" r:id="rId5" imgW="4368600" imgH="10666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373" y="1855175"/>
                        <a:ext cx="437515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536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619625"/>
              </p:ext>
            </p:extLst>
          </p:nvPr>
        </p:nvGraphicFramePr>
        <p:xfrm>
          <a:off x="1259632" y="2996952"/>
          <a:ext cx="5118100" cy="329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3" name="Equation" r:id="rId7" imgW="5117760" imgH="3276360" progId="Equation.DSMT4">
                  <p:embed/>
                </p:oleObj>
              </mc:Choice>
              <mc:Fallback>
                <p:oleObj name="Equation" r:id="rId7" imgW="5117760" imgH="32763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996952"/>
                        <a:ext cx="5118100" cy="329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736756-6F0F-48A2-B583-05F806B37D77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8540750" cy="46038"/>
          </a:xfrm>
        </p:spPr>
        <p:txBody>
          <a:bodyPr/>
          <a:lstStyle/>
          <a:p>
            <a:pPr eaLnBrk="1" hangingPunct="1"/>
            <a:endParaRPr lang="zh-CN" altLang="en-US" sz="4000" smtClean="0"/>
          </a:p>
        </p:txBody>
      </p:sp>
      <p:sp>
        <p:nvSpPr>
          <p:cNvPr id="1229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836613"/>
            <a:ext cx="8540750" cy="52625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(5)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8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,⋯,</a:t>
            </a:r>
            <a:r>
              <a:rPr lang="en-US" altLang="zh-CN" sz="28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i="1" baseline="-250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相互独立，且</a:t>
            </a:r>
            <a:r>
              <a:rPr lang="en-US" altLang="zh-CN" sz="2800" b="1" i="1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i="1" baseline="-25000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altLang="zh-CN" sz="2800" i="1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i="1" baseline="-25000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altLang="zh-CN" sz="2800" i="1" baseline="-25000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sz="2800" i="1" baseline="-25000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 ，</a:t>
            </a:r>
            <a:r>
              <a:rPr lang="en-US" altLang="zh-CN" sz="2800" i="1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1,2,⋯,</a:t>
            </a:r>
            <a:r>
              <a:rPr lang="en-US" altLang="zh-CN" sz="2800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，则对任意</a:t>
            </a:r>
            <a:r>
              <a:rPr lang="en-US" altLang="zh-CN" sz="2800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个常数</a:t>
            </a:r>
            <a:r>
              <a:rPr lang="en-US" altLang="zh-CN" sz="2800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aseline="-250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aseline="-250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,⋯,</a:t>
            </a:r>
            <a:r>
              <a:rPr lang="en-US" altLang="zh-CN" sz="2800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i="1" baseline="-250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，有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sz="28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zh-CN" altLang="en-US" sz="28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此性质表明，独立的多元正态变量（维数相同）的任意线性组合仍为多元正态变量。</a:t>
            </a:r>
            <a:endParaRPr lang="en-US" altLang="zh-CN" sz="28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(6)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800" b="1" i="1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altLang="zh-CN" sz="2800" i="1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i="1" baseline="-25000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 Σ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，对</a:t>
            </a:r>
            <a:r>
              <a:rPr lang="en-US" altLang="zh-CN" sz="28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 μ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 Σ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(&gt;0)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作如下的剖分：      </a:t>
            </a:r>
          </a:p>
        </p:txBody>
      </p:sp>
      <p:graphicFrame>
        <p:nvGraphicFramePr>
          <p:cNvPr id="1638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077008"/>
              </p:ext>
            </p:extLst>
          </p:nvPr>
        </p:nvGraphicFramePr>
        <p:xfrm>
          <a:off x="2328863" y="1790700"/>
          <a:ext cx="4419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1" name="Equation" r:id="rId3" imgW="4419360" imgH="990360" progId="Equation.DSMT4">
                  <p:embed/>
                </p:oleObj>
              </mc:Choice>
              <mc:Fallback>
                <p:oleObj name="Equation" r:id="rId3" imgW="4419360" imgH="9903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863" y="1790700"/>
                        <a:ext cx="4419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684213" y="4327525"/>
          <a:ext cx="77089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2" name="Equation" r:id="rId5" imgW="7708900" imgH="1549400" progId="Equation.DSMT4">
                  <p:embed/>
                </p:oleObj>
              </mc:Choice>
              <mc:Fallback>
                <p:oleObj name="Equation" r:id="rId5" imgW="7708900" imgH="1549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327525"/>
                        <a:ext cx="77089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078B68-C976-42F4-8A98-B0D64DDD1B67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8540750" cy="82550"/>
          </a:xfrm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331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692150"/>
            <a:ext cx="8540750" cy="54070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    则子向量</a:t>
            </a:r>
            <a:r>
              <a:rPr lang="en-US" altLang="zh-CN" sz="28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8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相互独立，当且仅当</a:t>
            </a:r>
            <a:r>
              <a:rPr lang="en-US" altLang="zh-CN" sz="28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sz="2800" baseline="-250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zh-CN" sz="2800" dirty="0">
                <a:solidFill>
                  <a:srgbClr val="000404"/>
                </a:solidFill>
              </a:rPr>
              <a:t>可作一般化推广，并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对于多元正态变量而言，其子向量之间互不相关和相互独立是等价的。</a:t>
            </a:r>
            <a:endParaRPr lang="en-US" altLang="zh-CN" sz="28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zh-CN" altLang="zh-CN" sz="28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3.2.5   </a:t>
            </a:r>
            <a:r>
              <a:rPr lang="zh-CN" altLang="zh-CN" sz="28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800" b="1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altLang="zh-CN" sz="2800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aseline="-250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err="1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altLang="zh-CN" sz="2800" dirty="0" err="1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err="1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sz="28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8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，其中</a:t>
            </a:r>
            <a:endParaRPr lang="en-US" altLang="zh-CN" sz="2800" dirty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CN" altLang="zh-CN" sz="2800" dirty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800" dirty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800" dirty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zh-CN" sz="28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en-US" altLang="zh-CN" sz="2800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8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800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8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不独立，</a:t>
            </a:r>
            <a:r>
              <a:rPr lang="en-US" altLang="zh-CN" sz="2800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8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8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8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独立。</a:t>
            </a:r>
            <a:endParaRPr lang="en-US" altLang="zh-CN" sz="2800" dirty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(7)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800" b="1" i="1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altLang="zh-CN" sz="2800" i="1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i="1" baseline="-25000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 Σ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en-US" altLang="zh-CN" sz="28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 Σ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&gt;0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，则</a:t>
            </a:r>
          </a:p>
          <a:p>
            <a:pPr eaLnBrk="1" hangingPunct="1">
              <a:defRPr/>
            </a:pPr>
            <a:endParaRPr lang="zh-CN" altLang="en-US" sz="2800" dirty="0" smtClean="0">
              <a:solidFill>
                <a:srgbClr val="000404"/>
              </a:solidFill>
            </a:endParaRPr>
          </a:p>
          <a:p>
            <a:pPr eaLnBrk="1" hangingPunct="1">
              <a:defRPr/>
            </a:pPr>
            <a:r>
              <a:rPr lang="en-US" altLang="zh-CN" sz="2800" dirty="0" smtClean="0">
                <a:solidFill>
                  <a:srgbClr val="92D050"/>
                </a:solidFill>
              </a:rPr>
              <a:t>*(8)</a:t>
            </a:r>
            <a:r>
              <a:rPr lang="zh-CN" altLang="en-US" sz="2800" dirty="0" smtClean="0">
                <a:solidFill>
                  <a:srgbClr val="92D050"/>
                </a:solidFill>
              </a:rPr>
              <a:t>略</a:t>
            </a:r>
          </a:p>
        </p:txBody>
      </p:sp>
      <p:graphicFrame>
        <p:nvGraphicFramePr>
          <p:cNvPr id="174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245864"/>
              </p:ext>
            </p:extLst>
          </p:nvPr>
        </p:nvGraphicFramePr>
        <p:xfrm>
          <a:off x="2601913" y="5170488"/>
          <a:ext cx="41910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5" name="Equation" r:id="rId3" imgW="4190760" imgH="634680" progId="Equation.DSMT4">
                  <p:embed/>
                </p:oleObj>
              </mc:Choice>
              <mc:Fallback>
                <p:oleObj name="Equation" r:id="rId3" imgW="4190760" imgH="6346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913" y="5170488"/>
                        <a:ext cx="41910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3"/>
          <p:cNvGraphicFramePr>
            <a:graphicFrameLocks noChangeAspect="1"/>
          </p:cNvGraphicFramePr>
          <p:nvPr/>
        </p:nvGraphicFramePr>
        <p:xfrm>
          <a:off x="3132138" y="2620963"/>
          <a:ext cx="25654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6" name="Equation" r:id="rId5" imgW="2565400" imgH="1549400" progId="Equation.DSMT4">
                  <p:embed/>
                </p:oleObj>
              </mc:Choice>
              <mc:Fallback>
                <p:oleObj name="Equation" r:id="rId5" imgW="2565400" imgH="1549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620963"/>
                        <a:ext cx="25654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270E9D5-CA48-4104-9A4F-7D1460FD971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539750"/>
            <a:ext cx="8540750" cy="69850"/>
          </a:xfrm>
        </p:spPr>
        <p:txBody>
          <a:bodyPr/>
          <a:lstStyle/>
          <a:p>
            <a:pPr eaLnBrk="1" hangingPunct="1"/>
            <a:endParaRPr lang="zh-CN" altLang="zh-CN" sz="4000" smtClean="0"/>
          </a:p>
        </p:txBody>
      </p:sp>
      <p:sp>
        <p:nvSpPr>
          <p:cNvPr id="1434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620713"/>
            <a:ext cx="8540750" cy="54784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 smtClean="0">
                <a:solidFill>
                  <a:srgbClr val="92D050"/>
                </a:solidFill>
              </a:rPr>
              <a:t>*(9)</a:t>
            </a:r>
            <a:r>
              <a:rPr lang="zh-CN" altLang="en-US" sz="2800" dirty="0" smtClean="0">
                <a:solidFill>
                  <a:srgbClr val="92D050"/>
                </a:solidFill>
              </a:rPr>
              <a:t>略</a:t>
            </a:r>
          </a:p>
          <a:p>
            <a:pPr eaLnBrk="1" hangingPunct="1">
              <a:defRPr/>
            </a:pPr>
            <a:r>
              <a:rPr lang="en-US" altLang="zh-CN" sz="2800" dirty="0" smtClean="0">
                <a:solidFill>
                  <a:srgbClr val="92D050"/>
                </a:solidFill>
              </a:rPr>
              <a:t>*(10)</a:t>
            </a:r>
            <a:r>
              <a:rPr lang="zh-CN" altLang="en-US" sz="2800" dirty="0" smtClean="0">
                <a:solidFill>
                  <a:srgbClr val="92D050"/>
                </a:solidFill>
              </a:rPr>
              <a:t>略</a:t>
            </a:r>
            <a:endParaRPr lang="en-US" altLang="zh-CN" sz="2800" dirty="0" smtClean="0">
              <a:solidFill>
                <a:schemeClr val="accent6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 smtClean="0">
                <a:solidFill>
                  <a:schemeClr val="accent6"/>
                </a:solidFill>
              </a:rPr>
              <a:t>(11)</a:t>
            </a:r>
            <a:r>
              <a:rPr lang="zh-CN" altLang="en-US" sz="2800" dirty="0" smtClean="0">
                <a:solidFill>
                  <a:srgbClr val="000404"/>
                </a:solidFill>
              </a:rPr>
              <a:t>设</a:t>
            </a:r>
            <a:r>
              <a:rPr lang="en-US" altLang="zh-CN" sz="2800" b="1" i="1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altLang="zh-CN" sz="2800" i="1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i="1" baseline="-25000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 Σ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en-US" altLang="zh-CN" sz="28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 Σ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&gt;0</a:t>
            </a:r>
            <a:r>
              <a:rPr lang="zh-CN" altLang="en-US" sz="2800" dirty="0" smtClean="0">
                <a:solidFill>
                  <a:srgbClr val="000404"/>
                </a:solidFill>
              </a:rPr>
              <a:t>，作如下剖分</a:t>
            </a:r>
          </a:p>
          <a:p>
            <a:pPr eaLnBrk="1" hangingPunct="1">
              <a:lnSpc>
                <a:spcPct val="90000"/>
              </a:lnSpc>
              <a:defRPr/>
            </a:pPr>
            <a:endParaRPr lang="zh-CN" altLang="en-US" sz="2800" dirty="0" smtClean="0">
              <a:solidFill>
                <a:srgbClr val="000404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zh-CN" altLang="en-US" sz="2800" dirty="0" smtClean="0">
              <a:solidFill>
                <a:srgbClr val="000404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zh-CN" altLang="en-US" sz="2800" dirty="0" smtClean="0">
              <a:solidFill>
                <a:srgbClr val="000404"/>
              </a:solidFill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则给定</a:t>
            </a:r>
            <a:r>
              <a:rPr lang="en-US" altLang="zh-CN" sz="28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时</a:t>
            </a:r>
            <a:r>
              <a:rPr lang="en-US" altLang="zh-CN" sz="28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的条件分布为                          ，其中</a:t>
            </a:r>
          </a:p>
          <a:p>
            <a:pPr eaLnBrk="1" hangingPunct="1">
              <a:lnSpc>
                <a:spcPct val="150000"/>
              </a:lnSpc>
              <a:defRPr/>
            </a:pPr>
            <a:endParaRPr lang="zh-CN" altLang="en-US" sz="2800" dirty="0" smtClean="0">
              <a:solidFill>
                <a:srgbClr val="000404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zh-CN" altLang="en-US" sz="2800" dirty="0" smtClean="0">
              <a:solidFill>
                <a:srgbClr val="000404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8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altLang="zh-CN" sz="2800" baseline="-250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1·2</a:t>
            </a:r>
            <a:r>
              <a:rPr lang="zh-CN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8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sz="2800" baseline="-250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11·2</a:t>
            </a:r>
            <a:r>
              <a:rPr lang="zh-CN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分别是</a:t>
            </a:r>
            <a:r>
              <a:rPr lang="zh-CN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条件数学期望</a:t>
            </a:r>
            <a:r>
              <a:rPr lang="zh-CN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zh-CN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条件协方差矩阵</a:t>
            </a:r>
            <a:r>
              <a:rPr lang="zh-CN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sz="2800" baseline="-250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11·2</a:t>
            </a:r>
            <a:r>
              <a:rPr lang="zh-CN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通常称为</a:t>
            </a:r>
            <a:r>
              <a:rPr lang="zh-CN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偏协方差矩阵</a:t>
            </a:r>
            <a:r>
              <a:rPr lang="zh-CN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800" dirty="0" smtClean="0">
              <a:solidFill>
                <a:srgbClr val="000404"/>
              </a:solidFill>
            </a:endParaRPr>
          </a:p>
        </p:txBody>
      </p:sp>
      <p:graphicFrame>
        <p:nvGraphicFramePr>
          <p:cNvPr id="1843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952813"/>
              </p:ext>
            </p:extLst>
          </p:nvPr>
        </p:nvGraphicFramePr>
        <p:xfrm>
          <a:off x="2581275" y="4292600"/>
          <a:ext cx="39624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5" name="Equation" r:id="rId3" imgW="3962160" imgH="1091880" progId="Equation.DSMT4">
                  <p:embed/>
                </p:oleObj>
              </mc:Choice>
              <mc:Fallback>
                <p:oleObj name="Equation" r:id="rId3" imgW="3962160" imgH="10918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1275" y="4292600"/>
                        <a:ext cx="39624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643685"/>
              </p:ext>
            </p:extLst>
          </p:nvPr>
        </p:nvGraphicFramePr>
        <p:xfrm>
          <a:off x="4983163" y="3644900"/>
          <a:ext cx="2133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6" name="Equation" r:id="rId5" imgW="2133360" imgH="520560" progId="Equation.DSMT4">
                  <p:embed/>
                </p:oleObj>
              </mc:Choice>
              <mc:Fallback>
                <p:oleObj name="Equation" r:id="rId5" imgW="2133360" imgH="5205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3163" y="3644900"/>
                        <a:ext cx="2133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10"/>
          <p:cNvGraphicFramePr>
            <a:graphicFrameLocks noChangeAspect="1"/>
          </p:cNvGraphicFramePr>
          <p:nvPr/>
        </p:nvGraphicFramePr>
        <p:xfrm>
          <a:off x="755650" y="2133600"/>
          <a:ext cx="77089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7" name="Equation" r:id="rId7" imgW="7708900" imgH="1549400" progId="Equation.DSMT4">
                  <p:embed/>
                </p:oleObj>
              </mc:Choice>
              <mc:Fallback>
                <p:oleObj name="Equation" r:id="rId7" imgW="7708900" imgH="1549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133600"/>
                        <a:ext cx="77089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3AF46B-DB07-4027-8556-AC689349B4BC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46038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692150"/>
            <a:ext cx="8540750" cy="54070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这一性质</a:t>
            </a:r>
            <a:r>
              <a:rPr lang="zh-CN" altLang="zh-CN" sz="2800" dirty="0">
                <a:solidFill>
                  <a:srgbClr val="000404"/>
                </a:solidFill>
              </a:rPr>
              <a:t>可作一般化推广，并</a:t>
            </a:r>
            <a:r>
              <a:rPr lang="zh-CN" altLang="en-US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对于多元正态变量，其子向量的条件分布仍是（多元）正态的。</a:t>
            </a:r>
            <a:endParaRPr lang="en-US" altLang="zh-CN" sz="2800" dirty="0" smtClean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zh-CN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3.2.8   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altLang="zh-CN" sz="28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aseline="-250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，其中</a:t>
            </a:r>
            <a:endParaRPr lang="en-US" altLang="zh-CN" sz="2800" dirty="0" smtClean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CN" altLang="zh-CN" sz="2800" dirty="0" smtClean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800" dirty="0" smtClean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800" dirty="0" smtClean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CN" altLang="zh-CN" sz="2800" dirty="0" smtClean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试求给定</a:t>
            </a:r>
            <a:r>
              <a:rPr lang="en-US" altLang="zh-CN" sz="28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+2</a:t>
            </a:r>
            <a:r>
              <a:rPr lang="en-US" altLang="zh-CN" sz="28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时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	         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的条件分布。</a:t>
            </a:r>
            <a:endParaRPr lang="zh-CN" altLang="en-US" sz="2800" dirty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9460" name="Object 2"/>
          <p:cNvGraphicFramePr>
            <a:graphicFrameLocks noChangeAspect="1"/>
          </p:cNvGraphicFramePr>
          <p:nvPr/>
        </p:nvGraphicFramePr>
        <p:xfrm>
          <a:off x="2339975" y="2205038"/>
          <a:ext cx="45593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5" name="Equation" r:id="rId3" imgW="4559300" imgH="1549400" progId="Equation.DSMT4">
                  <p:embed/>
                </p:oleObj>
              </mc:Choice>
              <mc:Fallback>
                <p:oleObj name="Equation" r:id="rId3" imgW="4559300" imgH="1549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205038"/>
                        <a:ext cx="45593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3"/>
          <p:cNvGraphicFramePr>
            <a:graphicFrameLocks noChangeAspect="1"/>
          </p:cNvGraphicFramePr>
          <p:nvPr/>
        </p:nvGraphicFramePr>
        <p:xfrm>
          <a:off x="3492500" y="3933825"/>
          <a:ext cx="1320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6" name="Equation" r:id="rId5" imgW="1320800" imgH="1016000" progId="Equation.DSMT4">
                  <p:embed/>
                </p:oleObj>
              </mc:Choice>
              <mc:Fallback>
                <p:oleObj name="Equation" r:id="rId5" imgW="1320800" imgH="1016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933825"/>
                        <a:ext cx="1320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44E085-073D-479F-8C4D-07FC374B356F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4571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908720"/>
            <a:ext cx="8540750" cy="5190455"/>
          </a:xfrm>
        </p:spPr>
        <p:txBody>
          <a:bodyPr/>
          <a:lstStyle/>
          <a:p>
            <a:r>
              <a:rPr lang="zh-CN" altLang="en-US" sz="2400" dirty="0" smtClean="0">
                <a:solidFill>
                  <a:schemeClr val="accent6"/>
                </a:solidFill>
              </a:rPr>
              <a:t>解</a:t>
            </a:r>
            <a:r>
              <a:rPr lang="zh-CN" altLang="en-US" sz="2400" dirty="0" smtClean="0">
                <a:solidFill>
                  <a:srgbClr val="000000"/>
                </a:solidFill>
              </a:rPr>
              <a:t>   令</a:t>
            </a:r>
            <a:r>
              <a:rPr lang="en-US" altLang="zh-CN" sz="2400" dirty="0" smtClean="0">
                <a:solidFill>
                  <a:srgbClr val="000000"/>
                </a:solidFill>
              </a:rPr>
              <a:t>				 </a:t>
            </a:r>
            <a:r>
              <a:rPr lang="zh-CN" altLang="en-US" sz="2400" dirty="0" smtClean="0">
                <a:solidFill>
                  <a:srgbClr val="000000"/>
                </a:solidFill>
              </a:rPr>
              <a:t>，于是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57ADA9-1CCE-43B4-9D8E-86FDA80573C5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181315"/>
              </p:ext>
            </p:extLst>
          </p:nvPr>
        </p:nvGraphicFramePr>
        <p:xfrm>
          <a:off x="1644650" y="739800"/>
          <a:ext cx="3378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6" name="Equation" r:id="rId3" imgW="3377880" imgH="888840" progId="Equation.DSMT4">
                  <p:embed/>
                </p:oleObj>
              </mc:Choice>
              <mc:Fallback>
                <p:oleObj name="Equation" r:id="rId3" imgW="337788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4650" y="739800"/>
                        <a:ext cx="33782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270879"/>
              </p:ext>
            </p:extLst>
          </p:nvPr>
        </p:nvGraphicFramePr>
        <p:xfrm>
          <a:off x="374650" y="1686272"/>
          <a:ext cx="83947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7" name="Equation" r:id="rId5" imgW="8394480" imgH="4190760" progId="Equation.DSMT4">
                  <p:embed/>
                </p:oleObj>
              </mc:Choice>
              <mc:Fallback>
                <p:oleObj name="Equation" r:id="rId5" imgW="8394480" imgH="4190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4650" y="1686272"/>
                        <a:ext cx="8394700" cy="419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6275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4571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655320"/>
            <a:ext cx="8540750" cy="5443856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给定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的条件均值和条件协差阵分别为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所以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57ADA9-1CCE-43B4-9D8E-86FDA80573C5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085768"/>
              </p:ext>
            </p:extLst>
          </p:nvPr>
        </p:nvGraphicFramePr>
        <p:xfrm>
          <a:off x="979488" y="1109464"/>
          <a:ext cx="71882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53" name="Equation" r:id="rId3" imgW="7188120" imgH="2895480" progId="Equation.DSMT4">
                  <p:embed/>
                </p:oleObj>
              </mc:Choice>
              <mc:Fallback>
                <p:oleObj name="Equation" r:id="rId3" imgW="7188120" imgH="2895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9488" y="1109464"/>
                        <a:ext cx="7188200" cy="289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832004"/>
              </p:ext>
            </p:extLst>
          </p:nvPr>
        </p:nvGraphicFramePr>
        <p:xfrm>
          <a:off x="1239838" y="4527550"/>
          <a:ext cx="66675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54" name="Equation" r:id="rId5" imgW="6667200" imgH="1650960" progId="Equation.DSMT4">
                  <p:embed/>
                </p:oleObj>
              </mc:Choice>
              <mc:Fallback>
                <p:oleObj name="Equation" r:id="rId5" imgW="6667200" imgH="1650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39838" y="4527550"/>
                        <a:ext cx="6667500" cy="165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2006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8540750" cy="1089025"/>
          </a:xfrm>
        </p:spPr>
        <p:txBody>
          <a:bodyPr/>
          <a:lstStyle/>
          <a:p>
            <a:r>
              <a:rPr lang="en-US" altLang="zh-CN" sz="4000" smtClean="0"/>
              <a:t>§3.3   </a:t>
            </a:r>
            <a:r>
              <a:rPr lang="zh-CN" altLang="en-US" sz="4000" smtClean="0"/>
              <a:t>极大似然估计及估计量的性质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844675"/>
            <a:ext cx="8540750" cy="4254500"/>
          </a:xfrm>
        </p:spPr>
        <p:txBody>
          <a:bodyPr/>
          <a:lstStyle/>
          <a:p>
            <a:pPr>
              <a:defRPr/>
            </a:pPr>
            <a:r>
              <a:rPr lang="zh-CN" altLang="en-US" sz="24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简单随机样本</a:t>
            </a:r>
            <a:r>
              <a:rPr lang="zh-CN" altLang="en-US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（简称</a:t>
            </a:r>
            <a:r>
              <a:rPr lang="zh-CN" altLang="en-US" sz="24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样本</a:t>
            </a: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）：</a:t>
            </a:r>
            <a:endParaRPr lang="en-US" altLang="zh-CN" sz="24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    满足</a:t>
            </a:r>
            <a:r>
              <a:rPr lang="zh-CN" altLang="en-US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400" b="1" i="1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,⋯</a:t>
            </a:r>
            <a:r>
              <a:rPr lang="en-US" altLang="zh-CN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i="1" baseline="-250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独立，且与总体分布相同</a:t>
            </a: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400" b="1" i="1" dirty="0" err="1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dirty="0" err="1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altLang="zh-CN" sz="2400" i="1" dirty="0" err="1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i="1" baseline="-25000" dirty="0" err="1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altLang="zh-CN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 Σ</a:t>
            </a:r>
            <a:r>
              <a:rPr lang="en-US" altLang="zh-CN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) ,</a:t>
            </a:r>
            <a:r>
              <a:rPr lang="en-US" altLang="zh-CN" sz="2400" b="1" i="1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 Σ</a:t>
            </a:r>
            <a:r>
              <a:rPr lang="en-US" altLang="zh-CN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&gt;0</a:t>
            </a:r>
            <a:r>
              <a:rPr lang="zh-CN" altLang="en-US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i="1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,⋯</a:t>
            </a:r>
            <a:r>
              <a:rPr lang="en-US" altLang="zh-CN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 err="1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i="1" baseline="-25000" dirty="0" err="1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从中</a:t>
            </a:r>
            <a:r>
              <a:rPr lang="zh-CN" altLang="en-US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抽取</a:t>
            </a: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的一个样本。</a:t>
            </a:r>
            <a:endParaRPr lang="en-US" altLang="zh-CN" sz="24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数据</a:t>
            </a:r>
            <a:r>
              <a:rPr lang="zh-CN" altLang="en-US" sz="24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矩阵</a:t>
            </a:r>
            <a:r>
              <a:rPr lang="zh-CN" altLang="en-US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zh-CN" altLang="en-US" sz="24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观测值</a:t>
            </a:r>
            <a:r>
              <a:rPr lang="zh-CN" altLang="en-US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矩阵</a:t>
            </a:r>
            <a:r>
              <a:rPr lang="zh-CN" altLang="en-US" sz="24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dirty="0" smtClean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400" dirty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400" dirty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一、极大似然估计</a:t>
            </a:r>
            <a:endParaRPr lang="en-US" altLang="zh-CN" sz="2400" dirty="0" smtClean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二、估计量的性质</a:t>
            </a:r>
            <a:endParaRPr lang="zh-CN" alt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75F5DC-B173-4930-BB21-BBBB19AB5479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1400" smtClean="0"/>
          </a:p>
        </p:txBody>
      </p:sp>
      <p:graphicFrame>
        <p:nvGraphicFramePr>
          <p:cNvPr id="2048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653485"/>
              </p:ext>
            </p:extLst>
          </p:nvPr>
        </p:nvGraphicFramePr>
        <p:xfrm>
          <a:off x="2605088" y="3573463"/>
          <a:ext cx="40513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1" name="Equation" r:id="rId3" imgW="4051080" imgH="1828800" progId="Equation.DSMT4">
                  <p:embed/>
                </p:oleObj>
              </mc:Choice>
              <mc:Fallback>
                <p:oleObj name="Equation" r:id="rId3" imgW="4051080" imgH="1828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088" y="3573463"/>
                        <a:ext cx="40513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§3.1  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多元正态分布的定义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rgbClr val="000404"/>
                </a:solidFill>
              </a:rPr>
              <a:t>一、多元正态分布</a:t>
            </a:r>
            <a:endParaRPr lang="en-US" altLang="zh-CN" sz="2800" dirty="0" smtClean="0">
              <a:solidFill>
                <a:srgbClr val="000404"/>
              </a:solidFill>
            </a:endParaRPr>
          </a:p>
          <a:p>
            <a:r>
              <a:rPr lang="en-US" altLang="zh-CN" sz="2800" dirty="0" smtClean="0">
                <a:solidFill>
                  <a:srgbClr val="92D050"/>
                </a:solidFill>
              </a:rPr>
              <a:t>*</a:t>
            </a:r>
            <a:r>
              <a:rPr lang="zh-CN" altLang="en-US" sz="2800" dirty="0" smtClean="0">
                <a:solidFill>
                  <a:srgbClr val="92D050"/>
                </a:solidFill>
              </a:rPr>
              <a:t>二、退化多元正态分布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57ADA9-1CCE-43B4-9D8E-86FDA80573C5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5739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一、极大似然估计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b="1" i="1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μ</a:t>
            </a:r>
            <a:r>
              <a:rPr lang="zh-CN" altLang="en-US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b="1" i="1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zh-CN" altLang="en-US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的极大似然估计</a:t>
            </a:r>
            <a:endParaRPr lang="en-US" altLang="zh-CN" smtClean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相关系数的极大似然估计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FB705-0D0C-4E5D-9C40-A80A33DC94B7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089025"/>
          </a:xfrm>
        </p:spPr>
        <p:txBody>
          <a:bodyPr/>
          <a:lstStyle/>
          <a:p>
            <a:r>
              <a:rPr lang="en-US" altLang="zh-CN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40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zh-CN" alt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40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zh-CN" alt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4000" smtClean="0"/>
              <a:t>极大似然估计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844675"/>
            <a:ext cx="8540750" cy="4254500"/>
          </a:xfrm>
        </p:spPr>
        <p:txBody>
          <a:bodyPr/>
          <a:lstStyle/>
          <a:p>
            <a:pPr>
              <a:defRPr/>
            </a:pPr>
            <a:r>
              <a:rPr lang="zh-CN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似然函数</a:t>
            </a:r>
            <a:r>
              <a:rPr lang="zh-CN" altLang="en-US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是样本联合概率密度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,⋯,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i="1" baseline="-250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的任意正常数倍，</a:t>
            </a:r>
            <a:r>
              <a:rPr lang="zh-CN" altLang="zh-CN" sz="28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记为</a:t>
            </a:r>
            <a:r>
              <a:rPr lang="en-US" altLang="zh-CN" sz="2800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8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altLang="zh-CN" sz="28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sz="28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。不妨取</a:t>
            </a:r>
            <a:endParaRPr lang="zh-CN" altLang="en-US" sz="2800" dirty="0" smtClean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CN" altLang="en-US" sz="2800" dirty="0"/>
          </a:p>
        </p:txBody>
      </p:sp>
      <p:graphicFrame>
        <p:nvGraphicFramePr>
          <p:cNvPr id="2253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296686"/>
              </p:ext>
            </p:extLst>
          </p:nvPr>
        </p:nvGraphicFramePr>
        <p:xfrm>
          <a:off x="323850" y="2852738"/>
          <a:ext cx="8432800" cy="307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9" name="Equation" r:id="rId3" imgW="8432640" imgH="3073320" progId="Equation.DSMT4">
                  <p:embed/>
                </p:oleObj>
              </mc:Choice>
              <mc:Fallback>
                <p:oleObj name="Equation" r:id="rId3" imgW="8432640" imgH="30733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852738"/>
                        <a:ext cx="8432800" cy="307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493820-E7D0-48FE-8D3F-B5409D36FF6F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548680"/>
            <a:ext cx="8540750" cy="699095"/>
          </a:xfrm>
        </p:spPr>
        <p:txBody>
          <a:bodyPr/>
          <a:lstStyle/>
          <a:p>
            <a:r>
              <a:rPr lang="zh-CN" altLang="en-US" sz="3600" dirty="0" smtClean="0"/>
              <a:t>极大似然估计</a:t>
            </a:r>
          </a:p>
        </p:txBody>
      </p:sp>
      <p:sp>
        <p:nvSpPr>
          <p:cNvPr id="2150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一元正态情形：</a:t>
            </a: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CN" alt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CN" alt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CN" alt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多元正态情形：</a:t>
            </a: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  <a:defRPr/>
            </a:pP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其中    </a:t>
            </a:r>
            <a:r>
              <a:rPr lang="en-US" altLang="zh-CN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	       </a:t>
            </a: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称为</a:t>
            </a:r>
            <a:r>
              <a:rPr lang="zh-CN" altLang="en-US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样本均值向量</a:t>
            </a: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（简称为</a:t>
            </a:r>
            <a:r>
              <a:rPr lang="zh-CN" altLang="en-US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样本均值</a:t>
            </a: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），</a:t>
            </a:r>
            <a:endParaRPr lang="en-US" altLang="zh-CN" sz="24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  <a:defRPr/>
            </a:pPr>
            <a:r>
              <a:rPr lang="en-US" altLang="zh-CN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				        </a:t>
            </a: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称为</a:t>
            </a:r>
            <a:r>
              <a:rPr lang="zh-CN" altLang="en-US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样本离差矩阵</a:t>
            </a: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zh-CN" altLang="en-US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平方和及叉积和矩阵</a:t>
            </a: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称为</a:t>
            </a:r>
            <a:r>
              <a:rPr lang="zh-CN" altLang="en-US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样本协方差矩阵</a:t>
            </a:r>
            <a:r>
              <a:rPr lang="zh-CN" altLang="en-US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graphicFrame>
        <p:nvGraphicFramePr>
          <p:cNvPr id="2355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043273"/>
              </p:ext>
            </p:extLst>
          </p:nvPr>
        </p:nvGraphicFramePr>
        <p:xfrm>
          <a:off x="2987675" y="1556792"/>
          <a:ext cx="33782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7" name="Equation" r:id="rId3" imgW="3378200" imgH="1473200" progId="Equation.DSMT4">
                  <p:embed/>
                </p:oleObj>
              </mc:Choice>
              <mc:Fallback>
                <p:oleObj name="Equation" r:id="rId3" imgW="3378200" imgH="147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556792"/>
                        <a:ext cx="33782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577764"/>
              </p:ext>
            </p:extLst>
          </p:nvPr>
        </p:nvGraphicFramePr>
        <p:xfrm>
          <a:off x="2986088" y="3212976"/>
          <a:ext cx="32258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8" name="Equation" r:id="rId5" imgW="3225800" imgH="1422400" progId="Equation.DSMT4">
                  <p:embed/>
                </p:oleObj>
              </mc:Choice>
              <mc:Fallback>
                <p:oleObj name="Equation" r:id="rId5" imgW="3225800" imgH="1422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088" y="3212976"/>
                        <a:ext cx="32258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493253"/>
              </p:ext>
            </p:extLst>
          </p:nvPr>
        </p:nvGraphicFramePr>
        <p:xfrm>
          <a:off x="1331640" y="4437112"/>
          <a:ext cx="14097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9" name="Equation" r:id="rId7" imgW="1409400" imgH="812520" progId="Equation.DSMT4">
                  <p:embed/>
                </p:oleObj>
              </mc:Choice>
              <mc:Fallback>
                <p:oleObj name="Equation" r:id="rId7" imgW="1409400" imgH="8125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437112"/>
                        <a:ext cx="14097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343010"/>
              </p:ext>
            </p:extLst>
          </p:nvPr>
        </p:nvGraphicFramePr>
        <p:xfrm>
          <a:off x="684213" y="5085184"/>
          <a:ext cx="29845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0" name="Equation" r:id="rId9" imgW="2984500" imgH="787400" progId="Equation.DSMT4">
                  <p:embed/>
                </p:oleObj>
              </mc:Choice>
              <mc:Fallback>
                <p:oleObj name="Equation" r:id="rId9" imgW="2984500" imgH="787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085184"/>
                        <a:ext cx="29845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910625-4966-43AF-919B-631B06E9D142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zh-CN" sz="1400" smtClean="0"/>
          </a:p>
        </p:txBody>
      </p:sp>
      <p:graphicFrame>
        <p:nvGraphicFramePr>
          <p:cNvPr id="2356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619171"/>
              </p:ext>
            </p:extLst>
          </p:nvPr>
        </p:nvGraphicFramePr>
        <p:xfrm>
          <a:off x="1582512" y="5661248"/>
          <a:ext cx="1371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1" name="Equation" r:id="rId11" imgW="1371600" imgH="736600" progId="Equation.DSMT4">
                  <p:embed/>
                </p:oleObj>
              </mc:Choice>
              <mc:Fallback>
                <p:oleObj name="Equation" r:id="rId11" imgW="1371600" imgH="736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512" y="5661248"/>
                        <a:ext cx="13716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8540750" cy="1163638"/>
          </a:xfrm>
        </p:spPr>
        <p:txBody>
          <a:bodyPr/>
          <a:lstStyle/>
          <a:p>
            <a:r>
              <a:rPr lang="en-US" altLang="zh-CN" sz="4000" smtClean="0"/>
              <a:t>2.</a:t>
            </a:r>
            <a:r>
              <a:rPr lang="zh-CN" altLang="en-US" sz="4000" smtClean="0"/>
              <a:t>相关系数的极大似然估计</a:t>
            </a:r>
          </a:p>
        </p:txBody>
      </p:sp>
      <p:sp>
        <p:nvSpPr>
          <p:cNvPr id="2355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773238"/>
            <a:ext cx="8540750" cy="4325937"/>
          </a:xfrm>
        </p:spPr>
        <p:txBody>
          <a:bodyPr/>
          <a:lstStyle/>
          <a:p>
            <a:pPr>
              <a:defRPr/>
            </a:pP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相关系数</a:t>
            </a:r>
            <a:r>
              <a:rPr lang="en-US" altLang="zh-CN" sz="2800" i="1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en-US" altLang="zh-CN" sz="2800" i="1" baseline="-25000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的极大似然估计为</a:t>
            </a:r>
          </a:p>
          <a:p>
            <a:pPr>
              <a:defRPr/>
            </a:pPr>
            <a:endParaRPr lang="zh-CN" altLang="en-US" sz="28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CN" altLang="en-US" sz="28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CN" altLang="en-US" sz="28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CN" altLang="en-US" sz="28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其中                                              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		 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。称</a:t>
            </a:r>
            <a:r>
              <a:rPr lang="en-US" altLang="zh-CN" sz="2800" i="1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i="1" baseline="-25000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en-US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样本相关系数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	         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en-US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样本相关矩阵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24581" name="Rectangle 7"/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Calibri" panose="020F0502020204030204" pitchFamily="34" charset="0"/>
            </a:endParaRPr>
          </a:p>
        </p:txBody>
      </p:sp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539750" y="2276475"/>
          <a:ext cx="8194675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3" name="Equation" r:id="rId3" imgW="8204200" imgH="1968500" progId="Equation.DSMT4">
                  <p:embed/>
                </p:oleObj>
              </mc:Choice>
              <mc:Fallback>
                <p:oleObj name="Equation" r:id="rId3" imgW="8204200" imgH="1968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276475"/>
                        <a:ext cx="8194675" cy="196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Rectangle 9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Calibri" panose="020F0502020204030204" pitchFamily="34" charset="0"/>
            </a:endParaRPr>
          </a:p>
        </p:txBody>
      </p:sp>
      <p:graphicFrame>
        <p:nvGraphicFramePr>
          <p:cNvPr id="245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399829"/>
              </p:ext>
            </p:extLst>
          </p:nvPr>
        </p:nvGraphicFramePr>
        <p:xfrm>
          <a:off x="1482725" y="4349750"/>
          <a:ext cx="53467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4" name="Equation" r:id="rId5" imgW="5346360" imgH="736560" progId="Equation.DSMT4">
                  <p:embed/>
                </p:oleObj>
              </mc:Choice>
              <mc:Fallback>
                <p:oleObj name="Equation" r:id="rId5" imgW="5346360" imgH="7365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725" y="4349750"/>
                        <a:ext cx="53467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Calibri" panose="020F0502020204030204" pitchFamily="34" charset="0"/>
            </a:endParaRPr>
          </a:p>
        </p:txBody>
      </p:sp>
      <p:graphicFrame>
        <p:nvGraphicFramePr>
          <p:cNvPr id="24586" name="Object 10"/>
          <p:cNvGraphicFramePr>
            <a:graphicFrameLocks noChangeAspect="1"/>
          </p:cNvGraphicFramePr>
          <p:nvPr/>
        </p:nvGraphicFramePr>
        <p:xfrm>
          <a:off x="2771775" y="5148263"/>
          <a:ext cx="118586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5" name="Equation" r:id="rId7" imgW="1193800" imgH="584200" progId="Equation.DSMT4">
                  <p:embed/>
                </p:oleObj>
              </mc:Choice>
              <mc:Fallback>
                <p:oleObj name="Equation" r:id="rId7" imgW="1193800" imgH="584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148263"/>
                        <a:ext cx="118586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灯片编号占位符 1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E1829F-0B68-4FDA-89DD-6792240AE09C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二、估计量的性质</a:t>
            </a:r>
          </a:p>
        </p:txBody>
      </p:sp>
      <p:sp>
        <p:nvSpPr>
          <p:cNvPr id="2560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404"/>
                </a:solidFill>
              </a:rPr>
              <a:t>1.</a:t>
            </a:r>
            <a:r>
              <a:rPr lang="zh-CN" altLang="en-US" smtClean="0">
                <a:solidFill>
                  <a:srgbClr val="000404"/>
                </a:solidFill>
              </a:rPr>
              <a:t>无偏性</a:t>
            </a:r>
          </a:p>
          <a:p>
            <a:r>
              <a:rPr lang="en-US" altLang="zh-CN" smtClean="0">
                <a:solidFill>
                  <a:srgbClr val="000404"/>
                </a:solidFill>
              </a:rPr>
              <a:t>2.</a:t>
            </a:r>
            <a:r>
              <a:rPr lang="zh-CN" altLang="en-US" smtClean="0">
                <a:solidFill>
                  <a:srgbClr val="000404"/>
                </a:solidFill>
              </a:rPr>
              <a:t>有效性</a:t>
            </a:r>
          </a:p>
          <a:p>
            <a:r>
              <a:rPr lang="en-US" altLang="zh-CN" smtClean="0">
                <a:solidFill>
                  <a:srgbClr val="000404"/>
                </a:solidFill>
              </a:rPr>
              <a:t>3.</a:t>
            </a:r>
            <a:r>
              <a:rPr lang="zh-CN" altLang="en-US" smtClean="0">
                <a:solidFill>
                  <a:srgbClr val="000404"/>
                </a:solidFill>
              </a:rPr>
              <a:t>一致性</a:t>
            </a:r>
          </a:p>
          <a:p>
            <a:r>
              <a:rPr lang="en-US" altLang="zh-CN" smtClean="0">
                <a:solidFill>
                  <a:srgbClr val="000404"/>
                </a:solidFill>
              </a:rPr>
              <a:t>4.</a:t>
            </a:r>
            <a:r>
              <a:rPr lang="zh-CN" altLang="en-US" smtClean="0">
                <a:solidFill>
                  <a:srgbClr val="000404"/>
                </a:solidFill>
              </a:rPr>
              <a:t>充分性</a:t>
            </a: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9AD9B0-418F-4E75-874B-3B9E0FB927E9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8540750" cy="947738"/>
          </a:xfrm>
        </p:spPr>
        <p:txBody>
          <a:bodyPr/>
          <a:lstStyle/>
          <a:p>
            <a:r>
              <a:rPr lang="en-US" altLang="zh-CN" sz="4000" smtClean="0"/>
              <a:t>1.</a:t>
            </a:r>
            <a:r>
              <a:rPr lang="zh-CN" altLang="en-US" sz="4000" smtClean="0"/>
              <a:t>无偏性</a:t>
            </a:r>
          </a:p>
        </p:txBody>
      </p:sp>
      <p:sp>
        <p:nvSpPr>
          <p:cNvPr id="276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700213"/>
            <a:ext cx="8540750" cy="4398962"/>
          </a:xfrm>
        </p:spPr>
        <p:txBody>
          <a:bodyPr/>
          <a:lstStyle/>
          <a:p>
            <a:pPr>
              <a:defRPr/>
            </a:pP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如果                ，则称估计量   是被估参数</a:t>
            </a:r>
            <a:r>
              <a:rPr lang="en-US" altLang="zh-CN" sz="2800" b="1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的一个</a:t>
            </a:r>
            <a:r>
              <a:rPr lang="zh-CN" altLang="en-US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无偏估计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，否则就称为</a:t>
            </a:r>
            <a:r>
              <a:rPr lang="zh-CN" altLang="en-US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有偏的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。 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					     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8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8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		         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，   是</a:t>
            </a:r>
            <a:r>
              <a:rPr lang="en-US" altLang="zh-CN" sz="28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的有偏估计。</a:t>
            </a:r>
            <a:endParaRPr lang="en-US" altLang="zh-CN" sz="28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800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sz="28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8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zh-CN" altLang="en-US" sz="28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CN" altLang="en-US" sz="28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1141413" y="1325563"/>
          <a:ext cx="190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09" name="Equation" r:id="rId3" imgW="190417" imgH="330057" progId="Equation.DSMT4">
                  <p:embed/>
                </p:oleObj>
              </mc:Choice>
              <mc:Fallback>
                <p:oleObj name="Equation" r:id="rId3" imgW="190417" imgH="33005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1325563"/>
                        <a:ext cx="190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6"/>
          <p:cNvGraphicFramePr>
            <a:graphicFrameLocks noChangeAspect="1"/>
          </p:cNvGraphicFramePr>
          <p:nvPr/>
        </p:nvGraphicFramePr>
        <p:xfrm>
          <a:off x="1476375" y="1628775"/>
          <a:ext cx="1346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0" name="Equation" r:id="rId5" imgW="1346200" imgH="660400" progId="Equation.DSMT4">
                  <p:embed/>
                </p:oleObj>
              </mc:Choice>
              <mc:Fallback>
                <p:oleObj name="Equation" r:id="rId5" imgW="1346200" imgH="660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628775"/>
                        <a:ext cx="13462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8"/>
          <p:cNvGraphicFramePr>
            <a:graphicFrameLocks noChangeAspect="1"/>
          </p:cNvGraphicFramePr>
          <p:nvPr/>
        </p:nvGraphicFramePr>
        <p:xfrm>
          <a:off x="5003800" y="1700213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1" name="Equation" r:id="rId7" imgW="228600" imgH="419100" progId="Equation.DSMT4">
                  <p:embed/>
                </p:oleObj>
              </mc:Choice>
              <mc:Fallback>
                <p:oleObj name="Equation" r:id="rId7" imgW="228600" imgH="419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1700213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289412"/>
              </p:ext>
            </p:extLst>
          </p:nvPr>
        </p:nvGraphicFramePr>
        <p:xfrm>
          <a:off x="721370" y="2749060"/>
          <a:ext cx="4660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2" name="Equation" r:id="rId9" imgW="4660560" imgH="914400" progId="Equation.DSMT4">
                  <p:embed/>
                </p:oleObj>
              </mc:Choice>
              <mc:Fallback>
                <p:oleObj name="Equation" r:id="rId9" imgW="4660560" imgH="914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370" y="2749060"/>
                        <a:ext cx="4660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341408"/>
              </p:ext>
            </p:extLst>
          </p:nvPr>
        </p:nvGraphicFramePr>
        <p:xfrm>
          <a:off x="755650" y="4679032"/>
          <a:ext cx="2235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3" name="Equation" r:id="rId11" imgW="2235200" imgH="838200" progId="Equation.DSMT4">
                  <p:embed/>
                </p:oleObj>
              </mc:Choice>
              <mc:Fallback>
                <p:oleObj name="Equation" r:id="rId11" imgW="2235200" imgH="838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679032"/>
                        <a:ext cx="2235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095682"/>
              </p:ext>
            </p:extLst>
          </p:nvPr>
        </p:nvGraphicFramePr>
        <p:xfrm>
          <a:off x="3347864" y="4822924"/>
          <a:ext cx="317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4" name="Equation" r:id="rId13" imgW="317225" imgH="406048" progId="Equation.DSMT4">
                  <p:embed/>
                </p:oleObj>
              </mc:Choice>
              <mc:Fallback>
                <p:oleObj name="Equation" r:id="rId13" imgW="317225" imgH="406048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822924"/>
                        <a:ext cx="317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灯片编号占位符 1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11A8F8-C060-4F0C-B1FB-D3050063C42A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zh-CN" sz="1400" smtClean="0"/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714039"/>
              </p:ext>
            </p:extLst>
          </p:nvPr>
        </p:nvGraphicFramePr>
        <p:xfrm>
          <a:off x="762868" y="3738736"/>
          <a:ext cx="5321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5" name="Equation" r:id="rId15" imgW="5321160" imgH="914400" progId="Equation.DSMT4">
                  <p:embed/>
                </p:oleObj>
              </mc:Choice>
              <mc:Fallback>
                <p:oleObj name="Equation" r:id="rId15" imgW="53211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868" y="3738736"/>
                        <a:ext cx="5321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46038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655638"/>
            <a:ext cx="8540750" cy="5443537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solidFill>
                  <a:schemeClr val="accent6"/>
                </a:solidFill>
              </a:rPr>
              <a:t>证明</a:t>
            </a: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B4929C-84F5-41AE-8EB5-0B2C39A2660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zh-CN" sz="1400" smtClean="0"/>
          </a:p>
        </p:txBody>
      </p:sp>
      <p:graphicFrame>
        <p:nvGraphicFramePr>
          <p:cNvPr id="27653" name="Object 7"/>
          <p:cNvGraphicFramePr>
            <a:graphicFrameLocks noChangeAspect="1"/>
          </p:cNvGraphicFramePr>
          <p:nvPr/>
        </p:nvGraphicFramePr>
        <p:xfrm>
          <a:off x="412750" y="1322388"/>
          <a:ext cx="845820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9" name="Equation" r:id="rId3" imgW="8458200" imgH="4267200" progId="Equation.DSMT4">
                  <p:embed/>
                </p:oleObj>
              </mc:Choice>
              <mc:Fallback>
                <p:oleObj name="Equation" r:id="rId3" imgW="8458200" imgH="426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" y="1322388"/>
                        <a:ext cx="8458200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smtClean="0"/>
              <a:t>2.</a:t>
            </a:r>
            <a:r>
              <a:rPr lang="zh-CN" altLang="en-US" sz="4000" smtClean="0"/>
              <a:t>有效性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 sz="28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zh-CN" sz="28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b="1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zh-CN" altLang="zh-CN" sz="28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的一个无偏估计，若</a:t>
            </a:r>
            <a:r>
              <a:rPr lang="zh-CN" altLang="zh-CN" sz="28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2800" b="1" i="1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zh-CN" altLang="zh-CN" sz="28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8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任一</a:t>
            </a:r>
            <a:r>
              <a:rPr lang="zh-CN" altLang="zh-CN" sz="28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无偏估计</a:t>
            </a:r>
            <a:r>
              <a:rPr lang="en-US" altLang="zh-CN" sz="2800" i="1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zh-CN" sz="28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</a:t>
            </a:r>
          </a:p>
          <a:p>
            <a:pPr marL="358775" indent="-358775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8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en-US" altLang="zh-CN" sz="2800" i="1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800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zh-CN" sz="28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zh-CN" sz="28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非负定矩阵，则</a:t>
            </a:r>
            <a:r>
              <a:rPr lang="zh-CN" altLang="zh-CN" sz="28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称</a:t>
            </a:r>
            <a:r>
              <a:rPr lang="en-US" altLang="zh-CN" sz="2800" i="1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zh-CN" sz="28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zh-CN" altLang="zh-CN" sz="28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一致最优无偏估计</a:t>
            </a:r>
            <a:r>
              <a:rPr lang="zh-CN" altLang="zh-CN" sz="28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zh-CN" sz="28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</a:t>
            </a:r>
            <a:r>
              <a:rPr lang="zh-CN" altLang="zh-CN" sz="28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证明，对于多元正态总体</a:t>
            </a:r>
            <a:r>
              <a:rPr lang="zh-CN" altLang="zh-CN" sz="28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zh-CN" sz="28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b="1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zh-CN" sz="28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分别是</a:t>
            </a:r>
            <a:r>
              <a:rPr lang="en-US" altLang="zh-CN" sz="2800" b="1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zh-CN" altLang="zh-CN" sz="28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b="1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zh-CN" altLang="zh-CN" sz="28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的一致最优无偏估计。</a:t>
            </a:r>
            <a:endParaRPr lang="zh-CN" altLang="en-US" sz="2800" dirty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1EC5EF-13E2-4067-8619-61B7B9A64B4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zh-CN" sz="1400" smtClean="0"/>
          </a:p>
        </p:txBody>
      </p:sp>
      <p:graphicFrame>
        <p:nvGraphicFramePr>
          <p:cNvPr id="28677" name="对象 4"/>
          <p:cNvGraphicFramePr>
            <a:graphicFrameLocks noChangeAspect="1"/>
          </p:cNvGraphicFramePr>
          <p:nvPr/>
        </p:nvGraphicFramePr>
        <p:xfrm>
          <a:off x="1116013" y="1927225"/>
          <a:ext cx="227012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13" name="Equation" r:id="rId3" imgW="227177" imgH="417615" progId="Equation.DSMT4">
                  <p:embed/>
                </p:oleObj>
              </mc:Choice>
              <mc:Fallback>
                <p:oleObj name="Equation" r:id="rId3" imgW="227177" imgH="417615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927225"/>
                        <a:ext cx="227012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对象 5"/>
          <p:cNvGraphicFramePr>
            <a:graphicFrameLocks noChangeAspect="1"/>
          </p:cNvGraphicFramePr>
          <p:nvPr/>
        </p:nvGraphicFramePr>
        <p:xfrm>
          <a:off x="8166100" y="1938338"/>
          <a:ext cx="241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14" name="Equation" r:id="rId5" imgW="241195" imgH="393529" progId="Equation.DSMT4">
                  <p:embed/>
                </p:oleObj>
              </mc:Choice>
              <mc:Fallback>
                <p:oleObj name="Equation" r:id="rId5" imgW="241195" imgH="393529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6100" y="1938338"/>
                        <a:ext cx="241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979026"/>
              </p:ext>
            </p:extLst>
          </p:nvPr>
        </p:nvGraphicFramePr>
        <p:xfrm>
          <a:off x="2927350" y="2287588"/>
          <a:ext cx="3048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15" name="Equation" r:id="rId7" imgW="3047760" imgH="660240" progId="Equation.DSMT4">
                  <p:embed/>
                </p:oleObj>
              </mc:Choice>
              <mc:Fallback>
                <p:oleObj name="Equation" r:id="rId7" imgW="3047760" imgH="66024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2287588"/>
                        <a:ext cx="30480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0536468"/>
              </p:ext>
            </p:extLst>
          </p:nvPr>
        </p:nvGraphicFramePr>
        <p:xfrm>
          <a:off x="1135063" y="2827338"/>
          <a:ext cx="1752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16" name="Equation" r:id="rId9" imgW="1752480" imgH="660240" progId="Equation.DSMT4">
                  <p:embed/>
                </p:oleObj>
              </mc:Choice>
              <mc:Fallback>
                <p:oleObj name="Equation" r:id="rId9" imgW="1752480" imgH="66024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63" y="2827338"/>
                        <a:ext cx="17526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对象 8"/>
          <p:cNvGraphicFramePr>
            <a:graphicFrameLocks noChangeAspect="1"/>
          </p:cNvGraphicFramePr>
          <p:nvPr/>
        </p:nvGraphicFramePr>
        <p:xfrm>
          <a:off x="6156325" y="2852738"/>
          <a:ext cx="22701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17" name="Equation" r:id="rId11" imgW="227177" imgH="417615" progId="Equation.DSMT4">
                  <p:embed/>
                </p:oleObj>
              </mc:Choice>
              <mc:Fallback>
                <p:oleObj name="Equation" r:id="rId11" imgW="227177" imgH="417615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2852738"/>
                        <a:ext cx="227013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对象 9"/>
          <p:cNvGraphicFramePr>
            <a:graphicFrameLocks noChangeAspect="1"/>
          </p:cNvGraphicFramePr>
          <p:nvPr/>
        </p:nvGraphicFramePr>
        <p:xfrm>
          <a:off x="5721350" y="3848100"/>
          <a:ext cx="266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18" name="Equation" r:id="rId12" imgW="266469" imgH="304536" progId="Equation.DSMT4">
                  <p:embed/>
                </p:oleObj>
              </mc:Choice>
              <mc:Fallback>
                <p:oleObj name="Equation" r:id="rId12" imgW="266469" imgH="304536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1350" y="3848100"/>
                        <a:ext cx="266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smtClean="0"/>
              <a:t>3.</a:t>
            </a:r>
            <a:r>
              <a:rPr lang="zh-CN" altLang="en-US" sz="4000" smtClean="0"/>
              <a:t>一致性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如果未知参数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zh-CN" altLang="en-US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可以是一个向量或矩阵</a:t>
            </a:r>
            <a:r>
              <a:rPr lang="zh-CN" altLang="en-US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的估计量</a:t>
            </a:r>
            <a:r>
              <a:rPr lang="en-US" altLang="zh-CN" sz="2800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随着样本容量</a:t>
            </a:r>
            <a:r>
              <a:rPr lang="en-US" altLang="zh-CN" sz="2800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的不断增大，而无限地逼近于真值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，则称</a:t>
            </a:r>
            <a:r>
              <a:rPr lang="en-US" altLang="zh-CN" sz="2800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8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一致估计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，或称</a:t>
            </a:r>
            <a:r>
              <a:rPr lang="zh-CN" altLang="zh-CN" sz="28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相合估计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估计量的一致性是在大样本情形下提出的一种要求，而对于小样本，它不能作为评价估计量好坏的准则。</a:t>
            </a:r>
            <a:endParaRPr lang="en-US" altLang="zh-CN" sz="2800" dirty="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可以证明，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分别是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的一致估计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无需总体正态性的假定</a:t>
            </a:r>
            <a:r>
              <a:rPr lang="zh-CN" altLang="en-US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 dirty="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E64265-BFAA-4655-BA44-B2EFAB5EEF9A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zh-CN" sz="1400" smtClean="0"/>
          </a:p>
        </p:txBody>
      </p:sp>
      <p:graphicFrame>
        <p:nvGraphicFramePr>
          <p:cNvPr id="29701" name="对象 5"/>
          <p:cNvGraphicFramePr>
            <a:graphicFrameLocks noChangeAspect="1"/>
          </p:cNvGraphicFramePr>
          <p:nvPr/>
        </p:nvGraphicFramePr>
        <p:xfrm>
          <a:off x="900113" y="2349500"/>
          <a:ext cx="330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9" name="Equation" r:id="rId3" imgW="330057" imgH="495085" progId="Equation.DSMT4">
                  <p:embed/>
                </p:oleObj>
              </mc:Choice>
              <mc:Fallback>
                <p:oleObj name="Equation" r:id="rId3" imgW="330057" imgH="495085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349500"/>
                        <a:ext cx="3302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对象 6"/>
          <p:cNvGraphicFramePr>
            <a:graphicFrameLocks noChangeAspect="1"/>
          </p:cNvGraphicFramePr>
          <p:nvPr/>
        </p:nvGraphicFramePr>
        <p:xfrm>
          <a:off x="2339975" y="2781300"/>
          <a:ext cx="330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0" name="Equation" r:id="rId5" imgW="330057" imgH="495085" progId="Equation.DSMT4">
                  <p:embed/>
                </p:oleObj>
              </mc:Choice>
              <mc:Fallback>
                <p:oleObj name="Equation" r:id="rId5" imgW="330057" imgH="495085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781300"/>
                        <a:ext cx="3302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对象 7"/>
          <p:cNvGraphicFramePr>
            <a:graphicFrameLocks noChangeAspect="1"/>
          </p:cNvGraphicFramePr>
          <p:nvPr/>
        </p:nvGraphicFramePr>
        <p:xfrm>
          <a:off x="2536825" y="4724400"/>
          <a:ext cx="266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1" name="Equation" r:id="rId6" imgW="266469" imgH="304536" progId="Equation.DSMT4">
                  <p:embed/>
                </p:oleObj>
              </mc:Choice>
              <mc:Fallback>
                <p:oleObj name="Equation" r:id="rId6" imgW="266469" imgH="304536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825" y="4724400"/>
                        <a:ext cx="266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对象 8"/>
          <p:cNvGraphicFramePr>
            <a:graphicFrameLocks noChangeAspect="1"/>
          </p:cNvGraphicFramePr>
          <p:nvPr/>
        </p:nvGraphicFramePr>
        <p:xfrm>
          <a:off x="3106738" y="4679950"/>
          <a:ext cx="317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2" name="Equation" r:id="rId8" imgW="317225" imgH="393359" progId="Equation.DSMT4">
                  <p:embed/>
                </p:oleObj>
              </mc:Choice>
              <mc:Fallback>
                <p:oleObj name="Equation" r:id="rId8" imgW="317225" imgH="393359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6738" y="4679950"/>
                        <a:ext cx="317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803275"/>
          </a:xfrm>
        </p:spPr>
        <p:txBody>
          <a:bodyPr/>
          <a:lstStyle/>
          <a:p>
            <a:r>
              <a:rPr lang="en-US" altLang="zh-CN" sz="4000" smtClean="0"/>
              <a:t>4.</a:t>
            </a:r>
            <a:r>
              <a:rPr lang="zh-CN" altLang="en-US" sz="4000" smtClean="0"/>
              <a:t>充分性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484313"/>
            <a:ext cx="8540750" cy="4614862"/>
          </a:xfrm>
        </p:spPr>
        <p:txBody>
          <a:bodyPr/>
          <a:lstStyle/>
          <a:p>
            <a:pPr>
              <a:defRPr/>
            </a:pP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如果一个统计量能把含在样本中的有关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总体</a:t>
            </a:r>
            <a:r>
              <a:rPr lang="zh-CN" altLang="en-US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有关未知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参数</a:t>
            </a:r>
            <a:r>
              <a:rPr lang="zh-CN" altLang="en-US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信息一点都不损失地充分提取出来，则这种统计量就称为</a:t>
            </a:r>
            <a:r>
              <a:rPr lang="zh-CN" altLang="zh-CN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充分统计量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证明，对于总体</a:t>
            </a:r>
            <a:r>
              <a:rPr lang="en-US" altLang="zh-CN" sz="2400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err="1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400" dirty="0" err="1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 err="1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，当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已知时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的充分统计量；当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已知时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 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的充分统计量；当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均未知时，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 ,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err="1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400" dirty="0" err="1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 err="1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的充分统计量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用来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作为估计量的充分统计量称为充分估计量。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 ,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这三者之间只相差一个常数倍，所含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的信息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完全相同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故当</a:t>
            </a:r>
            <a:r>
              <a:rPr lang="en-US" altLang="zh-CN" sz="2400" b="1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zh-CN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zh-CN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均未知时</a:t>
            </a:r>
            <a:r>
              <a:rPr lang="zh-CN" altLang="zh-CN" sz="24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zh-CN" altLang="zh-CN" sz="24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也</a:t>
            </a:r>
            <a:r>
              <a:rPr lang="zh-CN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都是</a:t>
            </a:r>
            <a:r>
              <a:rPr lang="en-US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充分统计量。</a:t>
            </a:r>
            <a:endParaRPr lang="en-US" altLang="zh-CN" sz="2400" dirty="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按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无偏性的准则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采用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 ,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作为未知参数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err="1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400" dirty="0" err="1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 err="1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的充分估计量。</a:t>
            </a:r>
            <a:endParaRPr lang="zh-CN" altLang="en-US" sz="2400" dirty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6139E0-69D6-44F5-A38D-A8C1349016E5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zh-CN" sz="1400" smtClean="0"/>
          </a:p>
        </p:txBody>
      </p:sp>
      <p:graphicFrame>
        <p:nvGraphicFramePr>
          <p:cNvPr id="30725" name="对象 4"/>
          <p:cNvGraphicFramePr>
            <a:graphicFrameLocks noChangeAspect="1"/>
          </p:cNvGraphicFramePr>
          <p:nvPr/>
        </p:nvGraphicFramePr>
        <p:xfrm>
          <a:off x="6432550" y="2852738"/>
          <a:ext cx="241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2" name="Equation" r:id="rId3" imgW="241091" imgH="266469" progId="Equation.DSMT4">
                  <p:embed/>
                </p:oleObj>
              </mc:Choice>
              <mc:Fallback>
                <p:oleObj name="Equation" r:id="rId3" imgW="241091" imgH="266469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2550" y="2852738"/>
                        <a:ext cx="2413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280804"/>
              </p:ext>
            </p:extLst>
          </p:nvPr>
        </p:nvGraphicFramePr>
        <p:xfrm>
          <a:off x="2984500" y="3154363"/>
          <a:ext cx="3175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3" name="Equation" r:id="rId5" imgW="3174840" imgH="787320" progId="Equation.DSMT4">
                  <p:embed/>
                </p:oleObj>
              </mc:Choice>
              <mc:Fallback>
                <p:oleObj name="Equation" r:id="rId5" imgW="3174840" imgH="7873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0" y="3154363"/>
                        <a:ext cx="31750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对象 7"/>
          <p:cNvGraphicFramePr>
            <a:graphicFrameLocks noChangeAspect="1"/>
          </p:cNvGraphicFramePr>
          <p:nvPr/>
        </p:nvGraphicFramePr>
        <p:xfrm>
          <a:off x="3348038" y="4025900"/>
          <a:ext cx="241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4" name="Equation" r:id="rId7" imgW="241091" imgH="266469" progId="Equation.DSMT4">
                  <p:embed/>
                </p:oleObj>
              </mc:Choice>
              <mc:Fallback>
                <p:oleObj name="Equation" r:id="rId7" imgW="241091" imgH="266469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025900"/>
                        <a:ext cx="2413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对象 8"/>
          <p:cNvGraphicFramePr>
            <a:graphicFrameLocks noChangeAspect="1"/>
          </p:cNvGraphicFramePr>
          <p:nvPr/>
        </p:nvGraphicFramePr>
        <p:xfrm>
          <a:off x="7415213" y="4381500"/>
          <a:ext cx="279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5" name="Equation" r:id="rId8" imgW="279279" imgH="342751" progId="Equation.DSMT4">
                  <p:embed/>
                </p:oleObj>
              </mc:Choice>
              <mc:Fallback>
                <p:oleObj name="Equation" r:id="rId8" imgW="279279" imgH="342751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5213" y="4381500"/>
                        <a:ext cx="279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0730" name="对象 10"/>
          <p:cNvGraphicFramePr>
            <a:graphicFrameLocks noChangeAspect="1"/>
          </p:cNvGraphicFramePr>
          <p:nvPr/>
        </p:nvGraphicFramePr>
        <p:xfrm>
          <a:off x="2195513" y="5084763"/>
          <a:ext cx="19177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6" name="Equation" r:id="rId10" imgW="1916868" imgH="533169" progId="Equation.DSMT4">
                  <p:embed/>
                </p:oleObj>
              </mc:Choice>
              <mc:Fallback>
                <p:oleObj name="Equation" r:id="rId10" imgW="1916868" imgH="533169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084763"/>
                        <a:ext cx="19177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1" name="对象 11"/>
          <p:cNvGraphicFramePr>
            <a:graphicFrameLocks noChangeAspect="1"/>
          </p:cNvGraphicFramePr>
          <p:nvPr/>
        </p:nvGraphicFramePr>
        <p:xfrm>
          <a:off x="4787900" y="5661025"/>
          <a:ext cx="241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7" name="Equation" r:id="rId12" imgW="241091" imgH="266469" progId="Equation.DSMT4">
                  <p:embed/>
                </p:oleObj>
              </mc:Choice>
              <mc:Fallback>
                <p:oleObj name="Equation" r:id="rId12" imgW="241091" imgH="266469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5661025"/>
                        <a:ext cx="2413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8540750" cy="1090613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一、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多元正态分布</a:t>
            </a:r>
          </a:p>
        </p:txBody>
      </p:sp>
      <p:sp>
        <p:nvSpPr>
          <p:cNvPr id="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773238"/>
            <a:ext cx="8540750" cy="43259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dirty="0" smtClean="0">
                <a:solidFill>
                  <a:srgbClr val="000404"/>
                </a:solidFill>
              </a:rPr>
              <a:t>一元</a:t>
            </a:r>
            <a:r>
              <a:rPr lang="zh-CN" altLang="en-US" sz="2400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正态分布</a:t>
            </a:r>
            <a:r>
              <a:rPr lang="en-US" altLang="zh-CN" sz="2400" i="1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altLang="zh-CN" sz="2400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i="1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sz="2400" baseline="30000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的概率密度函数</a:t>
            </a:r>
            <a:r>
              <a:rPr lang="zh-CN" altLang="en-US" sz="2400" dirty="0" smtClean="0">
                <a:solidFill>
                  <a:srgbClr val="000404"/>
                </a:solidFill>
              </a:rPr>
              <a:t>为</a:t>
            </a:r>
          </a:p>
          <a:p>
            <a:pPr eaLnBrk="1" hangingPunct="1">
              <a:defRPr/>
            </a:pPr>
            <a:endParaRPr lang="zh-CN" altLang="en-US" sz="2400" dirty="0" smtClean="0">
              <a:solidFill>
                <a:srgbClr val="000404"/>
              </a:solidFill>
            </a:endParaRPr>
          </a:p>
          <a:p>
            <a:pPr eaLnBrk="1" hangingPunct="1">
              <a:defRPr/>
            </a:pPr>
            <a:endParaRPr lang="zh-CN" altLang="en-US" sz="2400" dirty="0" smtClean="0">
              <a:solidFill>
                <a:srgbClr val="000404"/>
              </a:solidFill>
            </a:endParaRPr>
          </a:p>
          <a:p>
            <a:pPr eaLnBrk="1" hangingPunct="1">
              <a:defRPr/>
            </a:pPr>
            <a:endParaRPr lang="zh-CN" altLang="en-US" sz="2400" dirty="0" smtClean="0">
              <a:solidFill>
                <a:srgbClr val="000404"/>
              </a:solidFill>
            </a:endParaRPr>
          </a:p>
          <a:p>
            <a:pPr eaLnBrk="1" hangingPunct="1">
              <a:defRPr/>
            </a:pPr>
            <a:endParaRPr lang="zh-CN" altLang="en-US" sz="2400" dirty="0" smtClean="0">
              <a:solidFill>
                <a:srgbClr val="000404"/>
              </a:solidFill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若随机向量</a:t>
            </a:r>
            <a:r>
              <a:rPr lang="en-US" altLang="zh-CN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		       </a:t>
            </a: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的概率密度函数为</a:t>
            </a:r>
          </a:p>
          <a:p>
            <a:pPr eaLnBrk="1" hangingPunct="1">
              <a:defRPr/>
            </a:pPr>
            <a:endParaRPr lang="zh-CN" altLang="en-US" sz="24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sz="24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则称</a:t>
            </a:r>
            <a:r>
              <a:rPr lang="en-US" altLang="zh-CN" sz="24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服从</a:t>
            </a:r>
            <a:r>
              <a:rPr lang="en-US" altLang="zh-CN" sz="2400" i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元正态分布</a:t>
            </a: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，记作</a:t>
            </a:r>
            <a:r>
              <a:rPr lang="en-US" altLang="zh-CN" sz="2400" b="1" i="1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altLang="zh-CN" sz="2400" i="1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i="1" baseline="-25000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altLang="zh-CN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 Σ</a:t>
            </a:r>
            <a:r>
              <a:rPr lang="en-US" altLang="zh-CN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，其中，参数</a:t>
            </a:r>
            <a:r>
              <a:rPr lang="en-US" altLang="zh-CN" sz="24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分别为</a:t>
            </a:r>
            <a:r>
              <a:rPr lang="en-US" altLang="zh-CN" sz="24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的均值和协差阵。</a:t>
            </a:r>
          </a:p>
          <a:p>
            <a:pPr eaLnBrk="1" hangingPunct="1">
              <a:defRPr/>
            </a:pPr>
            <a:endParaRPr lang="zh-CN" altLang="en-US" sz="2400" dirty="0" smtClean="0">
              <a:solidFill>
                <a:srgbClr val="000404"/>
              </a:solidFill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6149" name="Rectangle 6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6150" name="Object 7"/>
          <p:cNvGraphicFramePr>
            <a:graphicFrameLocks noChangeAspect="1"/>
          </p:cNvGraphicFramePr>
          <p:nvPr/>
        </p:nvGraphicFramePr>
        <p:xfrm>
          <a:off x="684213" y="2205038"/>
          <a:ext cx="7910512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2" name="Equation" r:id="rId3" imgW="7924800" imgH="1828800" progId="Equation.DSMT4">
                  <p:embed/>
                </p:oleObj>
              </mc:Choice>
              <mc:Fallback>
                <p:oleObj name="Equation" r:id="rId3" imgW="7924800" imgH="1828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205038"/>
                        <a:ext cx="7910512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697012"/>
              </p:ext>
            </p:extLst>
          </p:nvPr>
        </p:nvGraphicFramePr>
        <p:xfrm>
          <a:off x="2346325" y="4149725"/>
          <a:ext cx="2222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3" name="Equation" r:id="rId5" imgW="2222280" imgH="419040" progId="Equation.DSMT4">
                  <p:embed/>
                </p:oleObj>
              </mc:Choice>
              <mc:Fallback>
                <p:oleObj name="Equation" r:id="rId5" imgW="2222280" imgH="419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325" y="4149725"/>
                        <a:ext cx="2222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4"/>
          <p:cNvGraphicFramePr>
            <a:graphicFrameLocks noChangeAspect="1"/>
          </p:cNvGraphicFramePr>
          <p:nvPr/>
        </p:nvGraphicFramePr>
        <p:xfrm>
          <a:off x="1246188" y="4581525"/>
          <a:ext cx="64516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4" name="Equation" r:id="rId7" imgW="6451600" imgH="812800" progId="Equation.DSMT4">
                  <p:embed/>
                </p:oleObj>
              </mc:Choice>
              <mc:Fallback>
                <p:oleObj name="Equation" r:id="rId7" imgW="6451600" imgH="812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8" y="4581525"/>
                        <a:ext cx="64516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F8FA41-F323-47BA-9EF8-22AE74849376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§3.4  </a:t>
            </a:r>
            <a:r>
              <a:rPr lang="zh-CN" altLang="en-US" smtClean="0"/>
              <a:t>复相关系数和偏相关系数 </a:t>
            </a:r>
          </a:p>
        </p:txBody>
      </p:sp>
      <p:sp>
        <p:nvSpPr>
          <p:cNvPr id="3174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404"/>
                </a:solidFill>
              </a:rPr>
              <a:t>一、复相关系数</a:t>
            </a:r>
          </a:p>
          <a:p>
            <a:pPr eaLnBrk="1" hangingPunct="1"/>
            <a:r>
              <a:rPr lang="en-US" altLang="zh-CN" smtClean="0">
                <a:solidFill>
                  <a:srgbClr val="000404"/>
                </a:solidFill>
              </a:rPr>
              <a:t>*</a:t>
            </a:r>
            <a:r>
              <a:rPr lang="zh-CN" altLang="en-US" smtClean="0">
                <a:solidFill>
                  <a:srgbClr val="000404"/>
                </a:solidFill>
              </a:rPr>
              <a:t>二、最优线性预测</a:t>
            </a:r>
            <a:endParaRPr lang="en-US" altLang="zh-CN" smtClean="0">
              <a:solidFill>
                <a:srgbClr val="000404"/>
              </a:solidFill>
            </a:endParaRPr>
          </a:p>
          <a:p>
            <a:pPr eaLnBrk="1" hangingPunct="1"/>
            <a:r>
              <a:rPr lang="zh-CN" altLang="en-US" smtClean="0">
                <a:solidFill>
                  <a:srgbClr val="000404"/>
                </a:solidFill>
              </a:rPr>
              <a:t>三、偏相关系数</a:t>
            </a:r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0B49F2-3AC4-4DDE-9425-A71F6A0D9F74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8540750" cy="947738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一、复相关系数</a:t>
            </a:r>
          </a:p>
        </p:txBody>
      </p:sp>
      <p:sp>
        <p:nvSpPr>
          <p:cNvPr id="327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773238"/>
            <a:ext cx="8540750" cy="4325937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solidFill>
                  <a:srgbClr val="000000"/>
                </a:solidFill>
              </a:rPr>
              <a:t>（简单）</a:t>
            </a:r>
            <a:r>
              <a:rPr lang="zh-CN" altLang="en-US" sz="280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相关系数度量了一个随机变量</a:t>
            </a:r>
            <a:r>
              <a:rPr lang="en-US" altLang="zh-CN" sz="2800" i="1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与另一个随机变量</a:t>
            </a:r>
            <a:r>
              <a:rPr lang="en-US" altLang="zh-CN" sz="2800" i="1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之间线性关系的强弱。</a:t>
            </a:r>
          </a:p>
          <a:p>
            <a:pPr eaLnBrk="1" hangingPunct="1"/>
            <a:r>
              <a:rPr lang="zh-CN" altLang="en-US" sz="280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复相关系数度量了一个随机变量</a:t>
            </a:r>
            <a:r>
              <a:rPr lang="en-US" altLang="zh-CN" sz="2800" i="1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与一组随机变量</a:t>
            </a:r>
            <a:r>
              <a:rPr lang="en-US" altLang="zh-CN" sz="2800" i="1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800" i="1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之间线性关系</a:t>
            </a:r>
            <a:r>
              <a:rPr lang="zh-CN" altLang="en-US" sz="2800" smtClean="0">
                <a:solidFill>
                  <a:srgbClr val="000000"/>
                </a:solidFill>
              </a:rPr>
              <a:t>的强弱。</a:t>
            </a:r>
            <a:endParaRPr lang="en-US" altLang="zh-CN" sz="2800" smtClean="0">
              <a:solidFill>
                <a:srgbClr val="000000"/>
              </a:solidFill>
            </a:endParaRPr>
          </a:p>
          <a:p>
            <a:r>
              <a:rPr lang="zh-CN" altLang="en-US" sz="280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</a:p>
          <a:p>
            <a:pPr eaLnBrk="1" hangingPunct="1"/>
            <a:endParaRPr lang="zh-CN" altLang="en-US" sz="2800" smtClean="0">
              <a:solidFill>
                <a:srgbClr val="000000"/>
              </a:solidFill>
            </a:endParaRPr>
          </a:p>
        </p:txBody>
      </p:sp>
      <p:graphicFrame>
        <p:nvGraphicFramePr>
          <p:cNvPr id="32772" name="Object 5"/>
          <p:cNvGraphicFramePr>
            <a:graphicFrameLocks noChangeAspect="1"/>
          </p:cNvGraphicFramePr>
          <p:nvPr/>
        </p:nvGraphicFramePr>
        <p:xfrm>
          <a:off x="1644650" y="4006850"/>
          <a:ext cx="5791200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9" name="Equation" r:id="rId3" imgW="5791200" imgH="2235200" progId="Equation.DSMT4">
                  <p:embed/>
                </p:oleObj>
              </mc:Choice>
              <mc:Fallback>
                <p:oleObj name="Equation" r:id="rId3" imgW="5791200" imgH="2235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4006850"/>
                        <a:ext cx="5791200" cy="223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C6150F-7331-4DCB-856F-A5C67F7CFAB6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8540750" cy="82550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620713"/>
            <a:ext cx="8540750" cy="5478462"/>
          </a:xfrm>
        </p:spPr>
        <p:txBody>
          <a:bodyPr/>
          <a:lstStyle/>
          <a:p>
            <a:pPr>
              <a:defRPr/>
            </a:pP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8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b="1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的线性函数</a:t>
            </a:r>
            <a:r>
              <a:rPr lang="en-US" altLang="zh-CN" sz="2800" b="1" i="1" dirty="0" err="1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 err="1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en-US" altLang="zh-CN" sz="2800" b="1" i="1" dirty="0" err="1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altLang="zh-CN" sz="2800" b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间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的最大相关系数称为</a:t>
            </a:r>
            <a:r>
              <a:rPr lang="en-US" altLang="zh-CN" sz="28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b="1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间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复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zh-CN" altLang="en-US" sz="2800" dirty="0" smtClean="0">
                <a:solidFill>
                  <a:srgbClr val="000404"/>
                </a:solidFill>
              </a:rPr>
              <a:t>或</a:t>
            </a:r>
            <a:r>
              <a:rPr lang="zh-CN" altLang="en-US" sz="2800" dirty="0" smtClean="0">
                <a:solidFill>
                  <a:schemeClr val="accent6"/>
                </a:solidFill>
              </a:rPr>
              <a:t>多重</a:t>
            </a:r>
            <a:r>
              <a:rPr lang="zh-CN" altLang="en-US" sz="2800" dirty="0" smtClean="0">
                <a:solidFill>
                  <a:srgbClr val="000404"/>
                </a:solidFill>
              </a:rPr>
              <a:t>）</a:t>
            </a:r>
            <a:r>
              <a:rPr lang="zh-CN" altLang="en-US" sz="2800" dirty="0" smtClean="0">
                <a:solidFill>
                  <a:schemeClr val="accent6"/>
                </a:solidFill>
              </a:rPr>
              <a:t>相关系数</a:t>
            </a:r>
            <a:r>
              <a:rPr lang="zh-CN" altLang="en-US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记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</a:t>
            </a:r>
            <a:r>
              <a:rPr lang="en-US" altLang="zh-CN" sz="2800" i="1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800" i="1" baseline="-25000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800" b="1" i="1" baseline="-25000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8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800" i="1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·1,2,</a:t>
            </a:r>
            <a:r>
              <a:rPr lang="en-US" altLang="zh-CN" sz="2800" baseline="-25000" dirty="0">
                <a:solidFill>
                  <a:srgbClr val="000808"/>
                </a:solidFill>
                <a:latin typeface="+mn-ea"/>
                <a:cs typeface="Times New Roman" panose="02020603050405020304" pitchFamily="18" charset="0"/>
              </a:rPr>
              <a:t>…</a:t>
            </a:r>
            <a:r>
              <a:rPr lang="en-US" altLang="zh-CN" sz="28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，它度量了一个变量</a:t>
            </a:r>
            <a:r>
              <a:rPr lang="en-US" altLang="zh-CN" sz="28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和一组变量</a:t>
            </a:r>
            <a:r>
              <a:rPr lang="en-US" altLang="zh-CN" sz="28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dirty="0">
                <a:solidFill>
                  <a:srgbClr val="000808"/>
                </a:solidFill>
                <a:latin typeface="+mn-ea"/>
                <a:cs typeface="Times New Roman" panose="02020603050405020304" pitchFamily="18" charset="0"/>
              </a:rPr>
              <a:t>…</a:t>
            </a:r>
            <a:r>
              <a:rPr lang="en-US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间的相关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程度</a:t>
            </a:r>
            <a:r>
              <a:rPr lang="zh-CN" altLang="en-US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8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800" dirty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8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800" dirty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800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,⋯,</a:t>
            </a:r>
            <a:r>
              <a:rPr lang="en-US" altLang="zh-CN" sz="2800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互不相关，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则有</a:t>
            </a:r>
            <a:endParaRPr lang="en-US" altLang="zh-CN" sz="2800" dirty="0" smtClean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CN" altLang="en-US" sz="28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CN" altLang="en-US" sz="28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8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796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B959CE-BD19-4DF3-B41B-E6D01F2B14A7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zh-CN" sz="1400" smtClean="0"/>
          </a:p>
        </p:txBody>
      </p:sp>
      <p:sp>
        <p:nvSpPr>
          <p:cNvPr id="3379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3798" name="对象 3"/>
          <p:cNvGraphicFramePr>
            <a:graphicFrameLocks noChangeAspect="1"/>
          </p:cNvGraphicFramePr>
          <p:nvPr/>
        </p:nvGraphicFramePr>
        <p:xfrm>
          <a:off x="1900238" y="2433638"/>
          <a:ext cx="5343525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3" name="Equation" r:id="rId3" imgW="5334000" imgH="1905000" progId="Equation.DSMT4">
                  <p:embed/>
                </p:oleObj>
              </mc:Choice>
              <mc:Fallback>
                <p:oleObj name="Equation" r:id="rId3" imgW="5334000" imgH="19050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238" y="2433638"/>
                        <a:ext cx="5343525" cy="192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3800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611192"/>
              </p:ext>
            </p:extLst>
          </p:nvPr>
        </p:nvGraphicFramePr>
        <p:xfrm>
          <a:off x="2300288" y="5035550"/>
          <a:ext cx="46196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4" name="Equation" r:id="rId5" imgW="4609800" imgH="1193760" progId="Equation.DSMT4">
                  <p:embed/>
                </p:oleObj>
              </mc:Choice>
              <mc:Fallback>
                <p:oleObj name="Equation" r:id="rId5" imgW="4609800" imgH="119376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288" y="5035550"/>
                        <a:ext cx="4619625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46038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609600"/>
            <a:ext cx="8540750" cy="5489575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solidFill>
                  <a:schemeClr val="accent6"/>
                </a:solidFill>
              </a:rPr>
              <a:t>例</a:t>
            </a:r>
            <a:r>
              <a:rPr lang="en-US" altLang="zh-CN" sz="2800" dirty="0" smtClean="0">
                <a:solidFill>
                  <a:schemeClr val="accent6"/>
                </a:solidFill>
              </a:rPr>
              <a:t>3.4.1</a:t>
            </a:r>
            <a:r>
              <a:rPr lang="en-US" altLang="zh-CN" sz="2800" dirty="0" smtClean="0"/>
              <a:t>  </a:t>
            </a:r>
            <a:r>
              <a:rPr lang="zh-CN" altLang="en-US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试证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随机变量</a:t>
            </a:r>
            <a:r>
              <a:rPr lang="en-US" altLang="zh-CN" sz="28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CN" sz="28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,⋯, </a:t>
            </a:r>
            <a:r>
              <a:rPr lang="en-US" altLang="zh-CN" sz="2800" i="1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的任一线性函数</a:t>
            </a:r>
            <a:r>
              <a:rPr lang="en-US" altLang="zh-CN" sz="28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+⋯+</a:t>
            </a:r>
            <a:r>
              <a:rPr lang="en-US" altLang="zh-CN" sz="2800" i="1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i="1" baseline="-25000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i="1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CN" sz="28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,⋯, </a:t>
            </a:r>
            <a:r>
              <a:rPr lang="en-US" altLang="zh-CN" sz="2800" i="1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的复相关系数为</a:t>
            </a:r>
            <a:r>
              <a:rPr lang="en-US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 dirty="0" smtClean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证明</a:t>
            </a:r>
            <a:endParaRPr lang="en-US" altLang="zh-CN" sz="2800" dirty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86C9FB-295D-4DE3-B3EB-7CD9E470551E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zh-CN" sz="1400" smtClean="0"/>
          </a:p>
        </p:txBody>
      </p:sp>
      <p:graphicFrame>
        <p:nvGraphicFramePr>
          <p:cNvPr id="3482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771612"/>
              </p:ext>
            </p:extLst>
          </p:nvPr>
        </p:nvGraphicFramePr>
        <p:xfrm>
          <a:off x="1154113" y="2263775"/>
          <a:ext cx="67691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8" name="Equation" r:id="rId3" imgW="6769080" imgH="1726920" progId="Equation.DSMT4">
                  <p:embed/>
                </p:oleObj>
              </mc:Choice>
              <mc:Fallback>
                <p:oleObj name="Equation" r:id="rId3" imgW="6769080" imgH="17269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2263775"/>
                        <a:ext cx="6769100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8540750" cy="1163638"/>
          </a:xfrm>
        </p:spPr>
        <p:txBody>
          <a:bodyPr/>
          <a:lstStyle/>
          <a:p>
            <a:r>
              <a:rPr lang="en-US" altLang="zh-CN" sz="4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4000" i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4000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  <a:r>
              <a:rPr lang="en-US" altLang="zh-CN" sz="4000" b="1" i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的极大似然估计</a:t>
            </a:r>
            <a:endParaRPr lang="zh-CN" altLang="en-US" sz="4000" smtClean="0"/>
          </a:p>
        </p:txBody>
      </p:sp>
      <p:sp>
        <p:nvSpPr>
          <p:cNvPr id="2458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916113"/>
            <a:ext cx="8540750" cy="4537075"/>
          </a:xfrm>
        </p:spPr>
        <p:txBody>
          <a:bodyPr/>
          <a:lstStyle/>
          <a:p>
            <a:pPr>
              <a:defRPr/>
            </a:pPr>
            <a:r>
              <a:rPr lang="zh-CN" altLang="en-US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设</a:t>
            </a:r>
            <a:endParaRPr lang="en-US" altLang="zh-CN" sz="24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400" i="1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400" i="1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    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这里</a:t>
            </a:r>
            <a:r>
              <a:rPr lang="en-US" altLang="zh-CN" sz="24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，则在多元正态的假定下，复相关系数</a:t>
            </a:r>
            <a:r>
              <a:rPr lang="en-US" altLang="zh-CN" sz="2400" i="1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i="1" baseline="-25000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400" b="1" i="1" baseline="-25000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的极大似然估计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endParaRPr lang="en-US" altLang="zh-CN" sz="2400" dirty="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sz="2400" dirty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sz="2400" dirty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    称为</a:t>
            </a:r>
            <a:r>
              <a:rPr lang="zh-CN" altLang="en-US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样本复相关系数</a:t>
            </a: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sz="24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                                   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35845" name="Rectangle 6"/>
          <p:cNvSpPr>
            <a:spLocks noChangeArrowheads="1"/>
          </p:cNvSpPr>
          <p:nvPr/>
        </p:nvSpPr>
        <p:spPr bwMode="auto">
          <a:xfrm>
            <a:off x="0" y="3105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Calibri" panose="020F0502020204030204" pitchFamily="34" charset="0"/>
            </a:endParaRPr>
          </a:p>
        </p:txBody>
      </p:sp>
      <p:graphicFrame>
        <p:nvGraphicFramePr>
          <p:cNvPr id="35846" name="Object 10"/>
          <p:cNvGraphicFramePr>
            <a:graphicFrameLocks noChangeAspect="1"/>
          </p:cNvGraphicFramePr>
          <p:nvPr/>
        </p:nvGraphicFramePr>
        <p:xfrm>
          <a:off x="730250" y="2419350"/>
          <a:ext cx="7658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0" name="Equation" r:id="rId3" imgW="7658100" imgH="965200" progId="Equation.DSMT4">
                  <p:embed/>
                </p:oleObj>
              </mc:Choice>
              <mc:Fallback>
                <p:oleObj name="Equation" r:id="rId3" imgW="7658100" imgH="965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2419350"/>
                        <a:ext cx="7658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728854-F718-4716-B6A7-91DF8F5612DD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zh-CN" sz="1400" smtClean="0"/>
          </a:p>
        </p:txBody>
      </p:sp>
      <p:sp>
        <p:nvSpPr>
          <p:cNvPr id="35848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5849" name="对象 13"/>
          <p:cNvGraphicFramePr>
            <a:graphicFrameLocks noChangeAspect="1"/>
          </p:cNvGraphicFramePr>
          <p:nvPr/>
        </p:nvGraphicFramePr>
        <p:xfrm>
          <a:off x="2925763" y="4508500"/>
          <a:ext cx="3230562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1" name="Equation" r:id="rId5" imgW="3644900" imgH="1003300" progId="Equation.DSMT4">
                  <p:embed/>
                </p:oleObj>
              </mc:Choice>
              <mc:Fallback>
                <p:oleObj name="Equation" r:id="rId5" imgW="3644900" imgH="10033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763" y="4508500"/>
                        <a:ext cx="3230562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46038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655638"/>
            <a:ext cx="8540750" cy="5443537"/>
          </a:xfrm>
        </p:spPr>
        <p:txBody>
          <a:bodyPr/>
          <a:lstStyle/>
          <a:p>
            <a:pPr>
              <a:defRPr/>
            </a:pPr>
            <a:r>
              <a:rPr lang="zh-CN" altLang="zh-CN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3.4.2  </a:t>
            </a:r>
            <a:r>
              <a:rPr lang="en-US" altLang="zh-CN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今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个人进行人体测试，考察或测试的七个指标是： </a:t>
            </a:r>
            <a:endParaRPr lang="en-US" altLang="zh-CN" sz="2400" dirty="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400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x</a:t>
            </a:r>
            <a:r>
              <a:rPr lang="en-US" altLang="zh-CN" sz="2400" baseline="-250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年龄</a:t>
            </a:r>
            <a:endParaRPr lang="en-US" altLang="zh-CN" sz="2400" dirty="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体重</a:t>
            </a:r>
            <a:endParaRPr lang="en-US" altLang="zh-CN" sz="2400" dirty="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400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x</a:t>
            </a:r>
            <a:r>
              <a:rPr lang="en-US" altLang="zh-CN" sz="2400" baseline="-250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肺活量</a:t>
            </a:r>
            <a:endParaRPr lang="en-US" altLang="zh-CN" sz="2400" dirty="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——1.5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英里跑的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时间</a:t>
            </a:r>
            <a:endParaRPr lang="en-US" altLang="zh-CN" sz="2400" dirty="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休息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时的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脉搏</a:t>
            </a:r>
            <a:endParaRPr lang="en-US" altLang="zh-CN" sz="2400" dirty="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跑步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时的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脉搏</a:t>
            </a:r>
            <a:endParaRPr lang="en-US" altLang="zh-CN" sz="2400" dirty="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跑步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时记录的最大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脉搏</a:t>
            </a:r>
            <a:endParaRPr lang="en-US" altLang="zh-CN" sz="2400" dirty="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列于表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3.4.1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可算得</a:t>
            </a:r>
            <a:r>
              <a:rPr lang="en-US" altLang="zh-CN" sz="24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的样本复相关系数</a:t>
            </a:r>
            <a:endParaRPr lang="zh-CN" altLang="en-US" sz="2400" dirty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B30A2C-413A-4523-B995-D4E24460D6A9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zh-CN" sz="1400" smtClean="0"/>
          </a:p>
        </p:txBody>
      </p:sp>
      <p:sp>
        <p:nvSpPr>
          <p:cNvPr id="3686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6870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728433"/>
              </p:ext>
            </p:extLst>
          </p:nvPr>
        </p:nvGraphicFramePr>
        <p:xfrm>
          <a:off x="3676650" y="5476875"/>
          <a:ext cx="22479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6" name="Equation" r:id="rId3" imgW="2247840" imgH="406080" progId="Equation.DSMT4">
                  <p:embed/>
                </p:oleObj>
              </mc:Choice>
              <mc:Fallback>
                <p:oleObj name="Equation" r:id="rId3" imgW="2247840" imgH="40608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6650" y="5476875"/>
                        <a:ext cx="22479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</p:nvPr>
        </p:nvGraphicFramePr>
        <p:xfrm>
          <a:off x="395288" y="804863"/>
          <a:ext cx="8447088" cy="5503872"/>
        </p:xfrm>
        <a:graphic>
          <a:graphicData uri="http://schemas.openxmlformats.org/drawingml/2006/table">
            <a:tbl>
              <a:tblPr firstRow="1" firstCol="1" bandRow="1"/>
              <a:tblGrid>
                <a:gridCol w="1055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5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58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58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58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558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19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solidFill>
                            <a:srgbClr val="000808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编号</a:t>
                      </a:r>
                      <a:endParaRPr lang="zh-CN" sz="1100" kern="100" dirty="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i="1" kern="0" dirty="0">
                          <a:solidFill>
                            <a:srgbClr val="00080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100" kern="0" baseline="-25000" dirty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100" kern="100" dirty="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i="1" kern="0" dirty="0">
                          <a:solidFill>
                            <a:srgbClr val="00080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100" kern="0" baseline="-25000" dirty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sz="1100" kern="100" dirty="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i="1" kern="0" dirty="0">
                          <a:solidFill>
                            <a:srgbClr val="00080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100" kern="0" baseline="-25000" dirty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zh-CN" sz="1100" kern="100" dirty="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i="1" kern="0" dirty="0">
                          <a:solidFill>
                            <a:srgbClr val="00080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100" kern="0" baseline="-25000" dirty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zh-CN" sz="1100" kern="100" dirty="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i="1" kern="0" dirty="0">
                          <a:solidFill>
                            <a:srgbClr val="00080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100" kern="0" baseline="-25000" dirty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zh-CN" sz="1100" kern="100" dirty="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i="1" kern="0" dirty="0">
                          <a:solidFill>
                            <a:srgbClr val="00080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100" kern="0" baseline="-25000" dirty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zh-CN" sz="1100" kern="100" dirty="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i="1" kern="0" dirty="0">
                          <a:solidFill>
                            <a:srgbClr val="00080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100" kern="0" baseline="-25000" dirty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zh-CN" sz="1100" kern="100" dirty="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9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44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89.47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44.609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11.37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62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182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9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40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75.07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45.313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10.07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62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185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185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9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44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85.84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54.297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8.65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45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156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9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42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68.15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59.571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8.17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40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166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172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9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89.02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49.874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9.22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55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180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9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47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77.45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44.811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11.63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176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176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9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40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75.98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45.681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11.95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70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176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180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19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43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81.19</a:t>
                      </a:r>
                      <a:endParaRPr lang="zh-CN" sz="1100" kern="100" dirty="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49.091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10.85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64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162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170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19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44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81.42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39.442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13.08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63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174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176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19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81.87</a:t>
                      </a:r>
                      <a:endParaRPr lang="zh-CN" sz="1100" kern="100" dirty="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60.055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8.63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170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186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19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44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73.03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50.541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10.13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45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19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45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87.66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37.388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14.03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56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186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19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45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66.45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44.754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11.12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51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176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176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19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47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79.15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47.273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10.6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47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162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164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19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54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83.12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51.855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10.33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50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166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170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19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49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81.42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49.156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8.95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44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180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185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19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51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69.63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40.836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10.95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57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172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19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51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77.91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46.672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162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19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91.63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46.774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10.25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162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164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19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49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73.37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50.388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10.08</a:t>
                      </a:r>
                      <a:endParaRPr lang="zh-CN" sz="1100" kern="100" dirty="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76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19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21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57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73.37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39.407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12.63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174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176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719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22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54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79.38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46.08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11.17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62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156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165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719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23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52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76.32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45.441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9.63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164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166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719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24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50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70.87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54.625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8.92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146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155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719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51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67.25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45.118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11.08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172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172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719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26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54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91.63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39.203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12.88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44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172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719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27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51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73.71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45.79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10.47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59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186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188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719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57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59.08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50.545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9.93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49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155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719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29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49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76.32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48.673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9.4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56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186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188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719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30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61.24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47.92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11.5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52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170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176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719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31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52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82.78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47.467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10.5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53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170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172</a:t>
                      </a:r>
                      <a:endParaRPr lang="zh-CN" sz="1100" kern="100" dirty="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</a:tbl>
          </a:graphicData>
        </a:graphic>
      </p:graphicFrame>
      <p:sp>
        <p:nvSpPr>
          <p:cNvPr id="3815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3FB22C-9F66-4D3E-A26E-AF84D2AC5A15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zh-CN" sz="1400" smtClean="0"/>
          </a:p>
        </p:txBody>
      </p:sp>
      <p:sp>
        <p:nvSpPr>
          <p:cNvPr id="38153" name="Rectangle 1"/>
          <p:cNvSpPr>
            <a:spLocks noChangeArrowheads="1"/>
          </p:cNvSpPr>
          <p:nvPr/>
        </p:nvSpPr>
        <p:spPr bwMode="auto">
          <a:xfrm>
            <a:off x="323850" y="404813"/>
            <a:ext cx="5262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sz="2000">
                <a:solidFill>
                  <a:srgbClr val="7030A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lang="en-US" altLang="zh-CN" sz="2000">
                <a:solidFill>
                  <a:srgbClr val="7030A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3.4.1			    </a:t>
            </a:r>
            <a:r>
              <a:rPr lang="zh-CN" altLang="en-US" sz="2000">
                <a:solidFill>
                  <a:srgbClr val="7030A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人体的测试数据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*</a:t>
            </a:r>
            <a:r>
              <a:rPr lang="zh-CN" altLang="zh-CN" sz="4000" dirty="0"/>
              <a:t>二、最优线性预测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1.</a:t>
            </a:r>
            <a:r>
              <a:rPr lang="zh-CN" altLang="en-US" sz="2800" dirty="0" smtClean="0">
                <a:solidFill>
                  <a:srgbClr val="000000"/>
                </a:solidFill>
              </a:rPr>
              <a:t>从总体出发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</a:rPr>
              <a:t>2.</a:t>
            </a:r>
            <a:r>
              <a:rPr lang="zh-CN" altLang="en-US" sz="2800" dirty="0" smtClean="0">
                <a:solidFill>
                  <a:srgbClr val="000000"/>
                </a:solidFill>
              </a:rPr>
              <a:t>从样本出发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57ADA9-1CCE-43B4-9D8E-86FDA80573C5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73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1.</a:t>
            </a:r>
            <a:r>
              <a:rPr lang="zh-CN" altLang="en-US" sz="4000" dirty="0"/>
              <a:t>从总体</a:t>
            </a:r>
            <a:r>
              <a:rPr lang="zh-CN" altLang="en-US" sz="4000" dirty="0" smtClean="0"/>
              <a:t>出发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当我们</a:t>
            </a:r>
            <a:r>
              <a:rPr lang="zh-CN" altLang="zh-CN" sz="24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b="1" i="1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的函数</a:t>
            </a:r>
            <a:r>
              <a:rPr lang="en-US" altLang="zh-CN" sz="2400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来</a:t>
            </a:r>
            <a:r>
              <a:rPr lang="zh-CN" altLang="zh-CN" sz="24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预测</a:t>
            </a:r>
            <a:r>
              <a:rPr lang="en-US" altLang="zh-CN" sz="2400" i="1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时，可用均方误差</a:t>
            </a:r>
            <a:r>
              <a:rPr lang="en-US" altLang="zh-CN" sz="2400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altLang="zh-CN" sz="2400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  <a:r>
              <a:rPr lang="en-US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r>
              <a:rPr lang="en-US" altLang="zh-CN" sz="2400" baseline="300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作为预测精度的</a:t>
            </a:r>
            <a:r>
              <a:rPr lang="zh-CN" altLang="zh-CN" sz="24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度量</a:t>
            </a:r>
            <a:r>
              <a:rPr lang="zh-CN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。如果限制</a:t>
            </a:r>
            <a:r>
              <a:rPr lang="en-US" altLang="zh-CN" sz="2400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为线性函数，则</a:t>
            </a:r>
            <a:r>
              <a:rPr lang="zh-CN" altLang="zh-CN" sz="24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r>
              <a:rPr lang="en-US" altLang="zh-CN" sz="24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altLang="zh-CN" sz="2400" i="1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i="1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altLang="zh-CN" sz="2400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  <a:r>
              <a:rPr lang="en-US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r>
              <a:rPr lang="en-US" altLang="zh-CN" sz="2400" baseline="300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达到最小的线性预测函数</a:t>
            </a:r>
            <a:r>
              <a:rPr lang="zh-CN" altLang="zh-CN" sz="24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endParaRPr lang="en-US" altLang="zh-CN" sz="2400" dirty="0" smtClean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400" dirty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即有</a:t>
            </a:r>
            <a:endParaRPr lang="en-US" altLang="zh-CN" sz="2400" dirty="0" smtClean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2400" dirty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称   为</a:t>
            </a:r>
            <a:r>
              <a:rPr lang="zh-CN" altLang="zh-CN" sz="24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b="1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2400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最优</a:t>
            </a:r>
            <a:r>
              <a:rPr lang="zh-CN" altLang="zh-CN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线性预测</a:t>
            </a:r>
            <a:r>
              <a:rPr lang="zh-CN" altLang="en-US" sz="24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55FEE2-81CE-4541-9E1A-159E5D884FFE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zh-CN" sz="1400" smtClean="0"/>
          </a:p>
        </p:txBody>
      </p:sp>
      <p:sp>
        <p:nvSpPr>
          <p:cNvPr id="389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8918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975126"/>
              </p:ext>
            </p:extLst>
          </p:nvPr>
        </p:nvGraphicFramePr>
        <p:xfrm>
          <a:off x="3095625" y="3111500"/>
          <a:ext cx="296386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53" name="Equation" r:id="rId3" imgW="2971800" imgH="457200" progId="Equation.DSMT4">
                  <p:embed/>
                </p:oleObj>
              </mc:Choice>
              <mc:Fallback>
                <p:oleObj name="Equation" r:id="rId3" imgW="2971800" imgH="4572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3111500"/>
                        <a:ext cx="2963863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8920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732406"/>
              </p:ext>
            </p:extLst>
          </p:nvPr>
        </p:nvGraphicFramePr>
        <p:xfrm>
          <a:off x="2740025" y="3946525"/>
          <a:ext cx="38227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54" name="Equation" r:id="rId5" imgW="3822480" imgH="647640" progId="Equation.DSMT4">
                  <p:embed/>
                </p:oleObj>
              </mc:Choice>
              <mc:Fallback>
                <p:oleObj name="Equation" r:id="rId5" imgW="3822480" imgH="64764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025" y="3946525"/>
                        <a:ext cx="382270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8922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521421"/>
              </p:ext>
            </p:extLst>
          </p:nvPr>
        </p:nvGraphicFramePr>
        <p:xfrm>
          <a:off x="1042988" y="4659313"/>
          <a:ext cx="2222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55" name="Equation" r:id="rId7" imgW="215640" imgH="342720" progId="Equation.DSMT4">
                  <p:embed/>
                </p:oleObj>
              </mc:Choice>
              <mc:Fallback>
                <p:oleObj name="Equation" r:id="rId7" imgW="215640" imgH="34272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659313"/>
                        <a:ext cx="22225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8924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307888"/>
              </p:ext>
            </p:extLst>
          </p:nvPr>
        </p:nvGraphicFramePr>
        <p:xfrm>
          <a:off x="2746375" y="5081240"/>
          <a:ext cx="3822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56" name="Equation" r:id="rId9" imgW="3822480" imgH="507960" progId="Equation.DSMT4">
                  <p:embed/>
                </p:oleObj>
              </mc:Choice>
              <mc:Fallback>
                <p:oleObj name="Equation" r:id="rId9" imgW="3822480" imgH="50796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75" y="5081240"/>
                        <a:ext cx="3822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46038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655638"/>
            <a:ext cx="8540750" cy="5443537"/>
          </a:xfrm>
        </p:spPr>
        <p:txBody>
          <a:bodyPr/>
          <a:lstStyle/>
          <a:p>
            <a:pPr>
              <a:defRPr/>
            </a:pP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最优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线性预测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均方误差</a:t>
            </a:r>
            <a:endParaRPr lang="en-US" altLang="zh-CN" sz="2400" dirty="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400" dirty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400" dirty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400" dirty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精度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i="1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400" i="1" baseline="-25000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yy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i="1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i="1" baseline="-25000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400" b="1" i="1" baseline="-25000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有关</a:t>
            </a:r>
            <a:r>
              <a:rPr lang="zh-CN" altLang="en-US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被预测变量</a:t>
            </a:r>
            <a:r>
              <a:rPr lang="en-US" altLang="zh-CN" sz="24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可作如下分解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dirty="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400" dirty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=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最优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线性预测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	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预测误差</a:t>
            </a:r>
            <a:endParaRPr lang="zh-CN" altLang="en-US" sz="2400" dirty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D019C0-CFDF-4D86-819F-DA36D71997A7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zh-CN" sz="1400" smtClean="0"/>
          </a:p>
        </p:txBody>
      </p:sp>
      <p:graphicFrame>
        <p:nvGraphicFramePr>
          <p:cNvPr id="39941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079979"/>
              </p:ext>
            </p:extLst>
          </p:nvPr>
        </p:nvGraphicFramePr>
        <p:xfrm>
          <a:off x="2557463" y="747713"/>
          <a:ext cx="215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73" name="Equation" r:id="rId3" imgW="215640" imgH="342720" progId="Equation.DSMT4">
                  <p:embed/>
                </p:oleObj>
              </mc:Choice>
              <mc:Fallback>
                <p:oleObj name="Equation" r:id="rId3" imgW="215640" imgH="34272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463" y="747713"/>
                        <a:ext cx="2159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9943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408814"/>
              </p:ext>
            </p:extLst>
          </p:nvPr>
        </p:nvGraphicFramePr>
        <p:xfrm>
          <a:off x="776288" y="1052513"/>
          <a:ext cx="7588250" cy="232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74" name="Equation" r:id="rId5" imgW="7581600" imgH="2336760" progId="Equation.DSMT4">
                  <p:embed/>
                </p:oleObj>
              </mc:Choice>
              <mc:Fallback>
                <p:oleObj name="Equation" r:id="rId5" imgW="7581600" imgH="233676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1052513"/>
                        <a:ext cx="7588250" cy="232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9946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641606"/>
              </p:ext>
            </p:extLst>
          </p:nvPr>
        </p:nvGraphicFramePr>
        <p:xfrm>
          <a:off x="1100138" y="4210050"/>
          <a:ext cx="694055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75" name="Equation" r:id="rId7" imgW="6933960" imgH="1066680" progId="Equation.DSMT4">
                  <p:embed/>
                </p:oleObj>
              </mc:Choice>
              <mc:Fallback>
                <p:oleObj name="Equation" r:id="rId7" imgW="6933960" imgH="106668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138" y="4210050"/>
                        <a:ext cx="6940550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7" name="矩形 10"/>
          <p:cNvSpPr>
            <a:spLocks noChangeArrowheads="1"/>
          </p:cNvSpPr>
          <p:nvPr/>
        </p:nvSpPr>
        <p:spPr bwMode="auto">
          <a:xfrm>
            <a:off x="846138" y="5792788"/>
            <a:ext cx="3108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（受</a:t>
            </a:r>
            <a:r>
              <a:rPr lang="en-US" altLang="zh-CN" sz="24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线性影响部分）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39948" name="矩形 11"/>
          <p:cNvSpPr>
            <a:spLocks noChangeArrowheads="1"/>
          </p:cNvSpPr>
          <p:nvPr/>
        </p:nvSpPr>
        <p:spPr bwMode="auto">
          <a:xfrm>
            <a:off x="3924300" y="5788025"/>
            <a:ext cx="3416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（不受</a:t>
            </a:r>
            <a:r>
              <a:rPr lang="en-US" altLang="zh-CN" sz="24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线性影响部分）</a:t>
            </a:r>
            <a:endParaRPr lang="zh-CN" altLang="en-US" sz="24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484906"/>
              </p:ext>
            </p:extLst>
          </p:nvPr>
        </p:nvGraphicFramePr>
        <p:xfrm>
          <a:off x="749350" y="3367782"/>
          <a:ext cx="2222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76" name="Equation" r:id="rId9" imgW="215640" imgH="342720" progId="Equation.DSMT4">
                  <p:embed/>
                </p:oleObj>
              </mc:Choice>
              <mc:Fallback>
                <p:oleObj name="Equation" r:id="rId9" imgW="215640" imgH="342720" progId="Equation.DSMT4">
                  <p:embed/>
                  <p:pic>
                    <p:nvPicPr>
                      <p:cNvPr id="38922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50" y="3367782"/>
                        <a:ext cx="22225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0825" y="549275"/>
            <a:ext cx="8540750" cy="936625"/>
          </a:xfrm>
        </p:spPr>
        <p:txBody>
          <a:bodyPr/>
          <a:lstStyle/>
          <a:p>
            <a:pPr eaLnBrk="1" hangingPunct="1"/>
            <a:r>
              <a:rPr lang="zh-CN" altLang="en-US" sz="4000" dirty="0" smtClean="0"/>
              <a:t>例</a:t>
            </a:r>
            <a:r>
              <a:rPr lang="en-US" altLang="zh-CN" sz="4000" dirty="0" smtClean="0"/>
              <a:t>3.1.2</a:t>
            </a:r>
            <a:r>
              <a:rPr lang="zh-CN" altLang="en-US" sz="4000" dirty="0" smtClean="0"/>
              <a:t>（二元正态分布 ）</a:t>
            </a:r>
          </a:p>
        </p:txBody>
      </p:sp>
      <p:sp>
        <p:nvSpPr>
          <p:cNvPr id="71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412875"/>
            <a:ext cx="8540750" cy="46863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b="1" i="1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altLang="zh-CN" sz="2800" i="1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-2500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80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Σ</a:t>
            </a:r>
            <a:r>
              <a:rPr lang="en-US" altLang="zh-CN" sz="280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，这里</a:t>
            </a:r>
          </a:p>
          <a:p>
            <a:pPr eaLnBrk="1" hangingPunct="1"/>
            <a:endParaRPr lang="zh-CN" altLang="en-US" sz="2800" smtClean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800" smtClean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80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易见，</a:t>
            </a:r>
            <a:r>
              <a:rPr lang="en-US" altLang="zh-CN" sz="2800" i="1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zh-CN" altLang="en-US" sz="280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i="1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baseline="-2500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的相关系数。当</a:t>
            </a:r>
            <a:r>
              <a:rPr lang="en-US" altLang="zh-CN" sz="280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800" i="1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80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|&lt;1</a:t>
            </a:r>
            <a:r>
              <a:rPr lang="zh-CN" altLang="en-US" sz="280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时，可得</a:t>
            </a:r>
            <a:r>
              <a:rPr lang="en-US" altLang="zh-CN" sz="2800" b="1" i="1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的概率密度函数为</a:t>
            </a:r>
          </a:p>
        </p:txBody>
      </p:sp>
      <p:sp>
        <p:nvSpPr>
          <p:cNvPr id="71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7173" name="Object 11"/>
          <p:cNvGraphicFramePr>
            <a:graphicFrameLocks noChangeAspect="1"/>
          </p:cNvGraphicFramePr>
          <p:nvPr/>
        </p:nvGraphicFramePr>
        <p:xfrm>
          <a:off x="1350963" y="2092325"/>
          <a:ext cx="65913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8" name="Equation" r:id="rId3" imgW="6591300" imgH="1066800" progId="Equation.DSMT4">
                  <p:embed/>
                </p:oleObj>
              </mc:Choice>
              <mc:Fallback>
                <p:oleObj name="Equation" r:id="rId3" imgW="6591300" imgH="1066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3" y="2092325"/>
                        <a:ext cx="65913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7175" name="Rectangle 20"/>
          <p:cNvSpPr>
            <a:spLocks noChangeArrowheads="1"/>
          </p:cNvSpPr>
          <p:nvPr/>
        </p:nvSpPr>
        <p:spPr bwMode="auto">
          <a:xfrm>
            <a:off x="0" y="2420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7176" name="Object 19"/>
          <p:cNvGraphicFramePr>
            <a:graphicFrameLocks noChangeAspect="1"/>
          </p:cNvGraphicFramePr>
          <p:nvPr/>
        </p:nvGraphicFramePr>
        <p:xfrm>
          <a:off x="323850" y="4076700"/>
          <a:ext cx="8604250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9" name="Equation" r:id="rId5" imgW="8826500" imgH="2159000" progId="Equation.DSMT4">
                  <p:embed/>
                </p:oleObj>
              </mc:Choice>
              <mc:Fallback>
                <p:oleObj name="Equation" r:id="rId5" imgW="8826500" imgH="21590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076700"/>
                        <a:ext cx="8604250" cy="207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A38F83-EDB3-4688-B891-FF76CC59CD35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46038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301625" y="655638"/>
            <a:ext cx="8540750" cy="5443537"/>
          </a:xfrm>
        </p:spPr>
        <p:txBody>
          <a:bodyPr/>
          <a:lstStyle/>
          <a:p>
            <a:pPr>
              <a:defRPr/>
            </a:pPr>
            <a:r>
              <a:rPr lang="zh-CN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预测误差部分可看作是从</a:t>
            </a:r>
            <a:r>
              <a:rPr lang="en-US" altLang="zh-CN" sz="2400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中扣除</a:t>
            </a:r>
            <a:r>
              <a:rPr lang="en-US" altLang="zh-CN" sz="2400" b="1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的线性影响后剩余的部分，它不受</a:t>
            </a:r>
            <a:r>
              <a:rPr lang="en-US" altLang="zh-CN" sz="2400" b="1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的线性影响，</a:t>
            </a:r>
            <a:r>
              <a:rPr lang="zh-CN" altLang="zh-CN" sz="24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因为</a:t>
            </a:r>
            <a:endParaRPr lang="en-US" altLang="zh-CN" sz="2400" dirty="0" smtClean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400" dirty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400" dirty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defRPr/>
            </a:pPr>
            <a:endParaRPr lang="en-US" altLang="zh-CN" sz="2400" dirty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63525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4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称之为</a:t>
            </a:r>
            <a:r>
              <a:rPr lang="zh-CN" altLang="zh-CN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总体复判定系数</a:t>
            </a:r>
            <a:r>
              <a:rPr lang="zh-CN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，它表示</a:t>
            </a:r>
            <a:r>
              <a:rPr lang="en-US" altLang="zh-CN" sz="2400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的方差可由</a:t>
            </a:r>
            <a:r>
              <a:rPr lang="en-US" altLang="zh-CN" sz="2400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400" dirty="0">
                <a:solidFill>
                  <a:srgbClr val="000404"/>
                </a:solidFill>
                <a:latin typeface="+mn-ea"/>
                <a:cs typeface="Times New Roman" panose="02020603050405020304" pitchFamily="18" charset="0"/>
              </a:rPr>
              <a:t>…</a:t>
            </a:r>
            <a:r>
              <a:rPr lang="en-US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联合解释的</a:t>
            </a:r>
            <a:r>
              <a:rPr lang="zh-CN" altLang="zh-CN" sz="24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比例。</a:t>
            </a:r>
            <a:endParaRPr lang="zh-CN" altLang="en-US" sz="2400" dirty="0" smtClean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446E90-11F6-40F1-90E3-C7E0D93664F4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zh-CN" sz="1400" smtClean="0"/>
          </a:p>
        </p:txBody>
      </p:sp>
      <p:sp>
        <p:nvSpPr>
          <p:cNvPr id="4096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40966" name="对象 2"/>
          <p:cNvGraphicFramePr>
            <a:graphicFrameLocks noChangeAspect="1"/>
          </p:cNvGraphicFramePr>
          <p:nvPr/>
        </p:nvGraphicFramePr>
        <p:xfrm>
          <a:off x="1476375" y="1493838"/>
          <a:ext cx="6380163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4" name="Equation" r:id="rId3" imgW="6388100" imgH="1638300" progId="Equation.DSMT4">
                  <p:embed/>
                </p:oleObj>
              </mc:Choice>
              <mc:Fallback>
                <p:oleObj name="Equation" r:id="rId3" imgW="6388100" imgH="16383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493838"/>
                        <a:ext cx="6380163" cy="162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40968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243664"/>
              </p:ext>
            </p:extLst>
          </p:nvPr>
        </p:nvGraphicFramePr>
        <p:xfrm>
          <a:off x="1906588" y="3284538"/>
          <a:ext cx="5330825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5" name="Equation" r:id="rId5" imgW="5321160" imgH="1473120" progId="Equation.DSMT4">
                  <p:embed/>
                </p:oleObj>
              </mc:Choice>
              <mc:Fallback>
                <p:oleObj name="Equation" r:id="rId5" imgW="5321160" imgH="147312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3284538"/>
                        <a:ext cx="5330825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2.</a:t>
            </a:r>
            <a:r>
              <a:rPr lang="zh-CN" altLang="en-US" sz="4000" dirty="0" smtClean="0"/>
              <a:t>从样本出发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00"/>
                </a:solidFill>
              </a:rPr>
              <a:t>设</a:t>
            </a:r>
            <a:r>
              <a:rPr lang="en-US" altLang="zh-CN" sz="2400" dirty="0" smtClean="0">
                <a:solidFill>
                  <a:srgbClr val="000000"/>
                </a:solidFill>
              </a:rPr>
              <a:t>			  </a:t>
            </a:r>
            <a:r>
              <a:rPr lang="zh-CN" altLang="zh-CN" sz="2400" dirty="0" smtClean="0">
                <a:solidFill>
                  <a:srgbClr val="000000"/>
                </a:solidFill>
              </a:rPr>
              <a:t>是</a:t>
            </a:r>
            <a:r>
              <a:rPr lang="zh-CN" altLang="zh-CN" sz="2400" dirty="0">
                <a:solidFill>
                  <a:srgbClr val="000000"/>
                </a:solidFill>
              </a:rPr>
              <a:t>取自</a:t>
            </a:r>
            <a:r>
              <a:rPr lang="zh-CN" altLang="zh-CN" sz="2400" dirty="0" smtClean="0">
                <a:solidFill>
                  <a:srgbClr val="000000"/>
                </a:solidFill>
              </a:rPr>
              <a:t>总体</a:t>
            </a:r>
            <a:r>
              <a:rPr lang="en-US" altLang="zh-CN" sz="2400" dirty="0" smtClean="0">
                <a:solidFill>
                  <a:srgbClr val="000000"/>
                </a:solidFill>
              </a:rPr>
              <a:t>      </a:t>
            </a:r>
            <a:r>
              <a:rPr lang="zh-CN" altLang="zh-CN" sz="2400" dirty="0" smtClean="0">
                <a:solidFill>
                  <a:srgbClr val="000000"/>
                </a:solidFill>
              </a:rPr>
              <a:t>的一个样</a:t>
            </a:r>
            <a:r>
              <a:rPr lang="zh-CN" altLang="zh-CN" sz="2400" dirty="0">
                <a:solidFill>
                  <a:srgbClr val="000000"/>
                </a:solidFill>
              </a:rPr>
              <a:t>本，则最优</a:t>
            </a:r>
            <a:r>
              <a:rPr lang="zh-CN" altLang="zh-CN" sz="2400" dirty="0" smtClean="0">
                <a:solidFill>
                  <a:srgbClr val="000000"/>
                </a:solidFill>
              </a:rPr>
              <a:t>线性预测</a:t>
            </a:r>
            <a:r>
              <a:rPr lang="en-US" altLang="zh-CN" sz="2400" dirty="0" smtClean="0">
                <a:solidFill>
                  <a:srgbClr val="000000"/>
                </a:solidFill>
              </a:rPr>
              <a:t>  </a:t>
            </a:r>
            <a:r>
              <a:rPr lang="zh-CN" altLang="zh-CN" sz="2400" dirty="0" smtClean="0">
                <a:solidFill>
                  <a:srgbClr val="000000"/>
                </a:solidFill>
              </a:rPr>
              <a:t>中</a:t>
            </a:r>
            <a:r>
              <a:rPr lang="zh-CN" altLang="zh-CN" sz="2400" dirty="0">
                <a:solidFill>
                  <a:srgbClr val="000000"/>
                </a:solidFill>
              </a:rPr>
              <a:t>的未知参数用样本估计后，即</a:t>
            </a:r>
            <a:r>
              <a:rPr lang="zh-CN" altLang="zh-CN" sz="2400" dirty="0" smtClean="0">
                <a:solidFill>
                  <a:srgbClr val="000000"/>
                </a:solidFill>
              </a:rPr>
              <a:t>为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 </a:t>
            </a:r>
            <a:r>
              <a:rPr lang="zh-CN" altLang="en-US" sz="2400" dirty="0" smtClean="0">
                <a:solidFill>
                  <a:srgbClr val="000000"/>
                </a:solidFill>
              </a:rPr>
              <a:t>并有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 </a:t>
            </a:r>
            <a:r>
              <a:rPr lang="zh-CN" altLang="en-US" sz="2400" dirty="0" smtClean="0">
                <a:solidFill>
                  <a:srgbClr val="000000"/>
                </a:solidFill>
              </a:rPr>
              <a:t>（见习题</a:t>
            </a:r>
            <a:r>
              <a:rPr lang="en-US" altLang="zh-CN" sz="2400" dirty="0" smtClean="0">
                <a:solidFill>
                  <a:srgbClr val="000000"/>
                </a:solidFill>
              </a:rPr>
              <a:t>3.19</a:t>
            </a:r>
            <a:r>
              <a:rPr lang="zh-CN" altLang="en-US" sz="2400" dirty="0" smtClean="0">
                <a:solidFill>
                  <a:srgbClr val="000000"/>
                </a:solidFill>
              </a:rPr>
              <a:t>），其中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000000"/>
              </a:solidFill>
            </a:endParaRPr>
          </a:p>
          <a:p>
            <a:pPr marL="360363" indent="0">
              <a:buNone/>
            </a:pPr>
            <a:r>
              <a:rPr lang="zh-CN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的拟合值，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的任一线性函数。在偏差平方和达到最小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的意义上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从样本出发的最优线性预测。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57ADA9-1CCE-43B4-9D8E-86FDA80573C5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899565"/>
              </p:ext>
            </p:extLst>
          </p:nvPr>
        </p:nvGraphicFramePr>
        <p:xfrm>
          <a:off x="1115616" y="1772816"/>
          <a:ext cx="2179638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4" name="Equation" r:id="rId3" imgW="2158920" imgH="888840" progId="Equation.DSMT4">
                  <p:embed/>
                </p:oleObj>
              </mc:Choice>
              <mc:Fallback>
                <p:oleObj name="Equation" r:id="rId3" imgW="215892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772816"/>
                        <a:ext cx="2179638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039376"/>
              </p:ext>
            </p:extLst>
          </p:nvPr>
        </p:nvGraphicFramePr>
        <p:xfrm>
          <a:off x="4788024" y="1783654"/>
          <a:ext cx="52546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5" name="Equation" r:id="rId5" imgW="520560" imgH="863280" progId="Equation.DSMT4">
                  <p:embed/>
                </p:oleObj>
              </mc:Choice>
              <mc:Fallback>
                <p:oleObj name="Equation" r:id="rId5" imgW="52056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1783654"/>
                        <a:ext cx="525463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080139"/>
              </p:ext>
            </p:extLst>
          </p:nvPr>
        </p:nvGraphicFramePr>
        <p:xfrm>
          <a:off x="1331640" y="2626793"/>
          <a:ext cx="2174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6" name="Equation" r:id="rId7" imgW="215640" imgH="342720" progId="Equation.DSMT4">
                  <p:embed/>
                </p:oleObj>
              </mc:Choice>
              <mc:Fallback>
                <p:oleObj name="Equation" r:id="rId7" imgW="2156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626793"/>
                        <a:ext cx="217488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293000"/>
              </p:ext>
            </p:extLst>
          </p:nvPr>
        </p:nvGraphicFramePr>
        <p:xfrm>
          <a:off x="3222625" y="2996952"/>
          <a:ext cx="26987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7" name="Equation" r:id="rId9" imgW="2679480" imgH="457200" progId="Equation.DSMT4">
                  <p:embed/>
                </p:oleObj>
              </mc:Choice>
              <mc:Fallback>
                <p:oleObj name="Equation" r:id="rId9" imgW="26794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25" y="2996952"/>
                        <a:ext cx="269875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723246"/>
              </p:ext>
            </p:extLst>
          </p:nvPr>
        </p:nvGraphicFramePr>
        <p:xfrm>
          <a:off x="2472344" y="3789040"/>
          <a:ext cx="444976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8" name="Equation" r:id="rId11" imgW="4419360" imgH="812520" progId="Equation.DSMT4">
                  <p:embed/>
                </p:oleObj>
              </mc:Choice>
              <mc:Fallback>
                <p:oleObj name="Equation" r:id="rId11" imgW="441936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2344" y="3789040"/>
                        <a:ext cx="4449763" cy="830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7262065"/>
              </p:ext>
            </p:extLst>
          </p:nvPr>
        </p:nvGraphicFramePr>
        <p:xfrm>
          <a:off x="2266950" y="5049838"/>
          <a:ext cx="46275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9" name="Equation" r:id="rId13" imgW="4597200" imgH="457200" progId="Equation.DSMT4">
                  <p:embed/>
                </p:oleObj>
              </mc:Choice>
              <mc:Fallback>
                <p:oleObj name="Equation" r:id="rId13" imgW="45972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5049838"/>
                        <a:ext cx="4627563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735201"/>
              </p:ext>
            </p:extLst>
          </p:nvPr>
        </p:nvGraphicFramePr>
        <p:xfrm>
          <a:off x="2842345" y="5856983"/>
          <a:ext cx="217487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90" name="Equation" r:id="rId15" imgW="215640" imgH="355320" progId="Equation.DSMT4">
                  <p:embed/>
                </p:oleObj>
              </mc:Choice>
              <mc:Fallback>
                <p:oleObj name="Equation" r:id="rId15" imgW="21564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2345" y="5856983"/>
                        <a:ext cx="217487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76502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46038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301625" y="655638"/>
            <a:ext cx="8540750" cy="5443537"/>
          </a:xfrm>
        </p:spPr>
        <p:txBody>
          <a:bodyPr/>
          <a:lstStyle/>
          <a:p>
            <a:pPr>
              <a:defRPr/>
            </a:pP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4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24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400" dirty="0">
                <a:solidFill>
                  <a:srgbClr val="000808"/>
                </a:solidFill>
                <a:latin typeface="+mn-ea"/>
                <a:cs typeface="Times New Roman" panose="02020603050405020304" pitchFamily="18" charset="0"/>
              </a:rPr>
              <a:t>…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的多元线性回归模型中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2400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与预测值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的样本相关系数等于</a:t>
            </a:r>
            <a:r>
              <a:rPr lang="en-US" altLang="zh-CN" sz="2400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400" dirty="0" smtClean="0">
                <a:solidFill>
                  <a:srgbClr val="000808"/>
                </a:solidFill>
                <a:latin typeface="+mn-ea"/>
                <a:cs typeface="Times New Roman" panose="02020603050405020304" pitchFamily="18" charset="0"/>
              </a:rPr>
              <a:t>…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的样本复相关系数，即</a:t>
            </a:r>
            <a:r>
              <a:rPr lang="zh-CN" altLang="en-US" sz="2400" dirty="0">
                <a:solidFill>
                  <a:srgbClr val="000000"/>
                </a:solidFill>
              </a:rPr>
              <a:t>（见习题</a:t>
            </a:r>
            <a:r>
              <a:rPr lang="en-US" altLang="zh-CN" sz="2400" dirty="0" smtClean="0">
                <a:solidFill>
                  <a:srgbClr val="000000"/>
                </a:solidFill>
              </a:rPr>
              <a:t>3.20</a:t>
            </a:r>
            <a:r>
              <a:rPr lang="zh-CN" altLang="en-US" sz="2400" dirty="0" smtClean="0">
                <a:solidFill>
                  <a:srgbClr val="000000"/>
                </a:solidFill>
              </a:rPr>
              <a:t>），</a:t>
            </a:r>
            <a:endParaRPr lang="en-US" altLang="zh-CN" sz="2400" dirty="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400" dirty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样本）复判定系数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rgbClr val="000000"/>
                </a:solidFill>
              </a:rPr>
              <a:t>（见习题</a:t>
            </a:r>
            <a:r>
              <a:rPr lang="en-US" altLang="zh-CN" sz="2400" dirty="0" smtClean="0">
                <a:solidFill>
                  <a:srgbClr val="000000"/>
                </a:solidFill>
              </a:rPr>
              <a:t>3.21</a:t>
            </a:r>
            <a:r>
              <a:rPr lang="zh-CN" altLang="en-US" sz="2400" dirty="0" smtClean="0">
                <a:solidFill>
                  <a:srgbClr val="000000"/>
                </a:solidFill>
              </a:rPr>
              <a:t>），</a:t>
            </a:r>
            <a:endParaRPr lang="en-US" altLang="zh-CN" sz="2400" dirty="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400" dirty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zh-CN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3.4.3  </a:t>
            </a:r>
            <a:r>
              <a:rPr lang="en-US" altLang="zh-CN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3.4.2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中，建立</a:t>
            </a:r>
            <a:r>
              <a:rPr lang="en-US" altLang="zh-CN" sz="24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24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的六元线性回归模型，拟合函数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endParaRPr lang="en-US" altLang="zh-CN" sz="2400" dirty="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400" dirty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indent="0">
              <a:buFont typeface="Wingdings" panose="05000000000000000000" pitchFamily="2" charset="2"/>
              <a:buNone/>
              <a:defRPr/>
            </a:pP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可用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来对</a:t>
            </a:r>
            <a:r>
              <a:rPr lang="en-US" altLang="zh-CN" sz="24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进行预测，复判定系数</a:t>
            </a:r>
            <a:r>
              <a:rPr lang="en-US" altLang="zh-CN" sz="24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=0.8480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，（样本）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复相关系数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    </a:t>
            </a:r>
            <a:r>
              <a:rPr lang="zh-CN" altLang="en-US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也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与预测值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样本相关系数。</a:t>
            </a:r>
            <a:endParaRPr lang="en-US" altLang="zh-CN" sz="2400" dirty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 sz="2400" dirty="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F98E4E-0BAE-46B5-A66A-D38A4568C5F3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zh-CN" sz="1400" smtClean="0"/>
          </a:p>
        </p:txBody>
      </p:sp>
      <p:sp>
        <p:nvSpPr>
          <p:cNvPr id="4198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41990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847281"/>
              </p:ext>
            </p:extLst>
          </p:nvPr>
        </p:nvGraphicFramePr>
        <p:xfrm>
          <a:off x="3776663" y="1871663"/>
          <a:ext cx="15621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5" name="Equation" r:id="rId3" imgW="1562040" imgH="444240" progId="Equation.DSMT4">
                  <p:embed/>
                </p:oleObj>
              </mc:Choice>
              <mc:Fallback>
                <p:oleObj name="Equation" r:id="rId3" imgW="1562040" imgH="44424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6663" y="1871663"/>
                        <a:ext cx="15621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41992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574996"/>
              </p:ext>
            </p:extLst>
          </p:nvPr>
        </p:nvGraphicFramePr>
        <p:xfrm>
          <a:off x="3952875" y="2820988"/>
          <a:ext cx="10223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6" name="Equation" r:id="rId5" imgW="1028520" imgH="457200" progId="Equation.DSMT4">
                  <p:embed/>
                </p:oleObj>
              </mc:Choice>
              <mc:Fallback>
                <p:oleObj name="Equation" r:id="rId5" imgW="1028520" imgH="4572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75" y="2820988"/>
                        <a:ext cx="10223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41994" name="对象 6"/>
          <p:cNvGraphicFramePr>
            <a:graphicFrameLocks noChangeAspect="1"/>
          </p:cNvGraphicFramePr>
          <p:nvPr/>
        </p:nvGraphicFramePr>
        <p:xfrm>
          <a:off x="2046288" y="4016375"/>
          <a:ext cx="51181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7" name="Equation" r:id="rId7" imgW="5117760" imgH="838080" progId="Equation.DSMT4">
                  <p:embed/>
                </p:oleObj>
              </mc:Choice>
              <mc:Fallback>
                <p:oleObj name="Equation" r:id="rId7" imgW="5117760" imgH="83808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288" y="4016375"/>
                        <a:ext cx="5118100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41996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745000"/>
              </p:ext>
            </p:extLst>
          </p:nvPr>
        </p:nvGraphicFramePr>
        <p:xfrm>
          <a:off x="1638300" y="5245100"/>
          <a:ext cx="3086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8" name="Equation" r:id="rId9" imgW="3085920" imgH="507960" progId="Equation.DSMT4">
                  <p:embed/>
                </p:oleObj>
              </mc:Choice>
              <mc:Fallback>
                <p:oleObj name="Equation" r:id="rId9" imgW="3085920" imgH="50796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5245100"/>
                        <a:ext cx="3086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7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41998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124265"/>
              </p:ext>
            </p:extLst>
          </p:nvPr>
        </p:nvGraphicFramePr>
        <p:xfrm>
          <a:off x="5095875" y="5332413"/>
          <a:ext cx="10477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9" name="Equation" r:id="rId11" imgW="1041120" imgH="406080" progId="Equation.DSMT4">
                  <p:embed/>
                </p:oleObj>
              </mc:Choice>
              <mc:Fallback>
                <p:oleObj name="Equation" r:id="rId11" imgW="1041120" imgH="40608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75" y="5332413"/>
                        <a:ext cx="10477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9" name="Rectangle 2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200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4200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231604"/>
              </p:ext>
            </p:extLst>
          </p:nvPr>
        </p:nvGraphicFramePr>
        <p:xfrm>
          <a:off x="8244408" y="5346700"/>
          <a:ext cx="27940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0" name="Equation" r:id="rId13" imgW="279279" imgH="380835" progId="Equation.DSMT4">
                  <p:embed/>
                </p:oleObj>
              </mc:Choice>
              <mc:Fallback>
                <p:oleObj name="Equation" r:id="rId13" imgW="279279" imgH="380835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4408" y="5346700"/>
                        <a:ext cx="279400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2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869292"/>
              </p:ext>
            </p:extLst>
          </p:nvPr>
        </p:nvGraphicFramePr>
        <p:xfrm>
          <a:off x="2051720" y="1189038"/>
          <a:ext cx="220662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1" name="Equation" r:id="rId15" imgW="221056" imgH="359653" progId="Equation.DSMT4">
                  <p:embed/>
                </p:oleObj>
              </mc:Choice>
              <mc:Fallback>
                <p:oleObj name="Equation" r:id="rId15" imgW="221056" imgH="359653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1189038"/>
                        <a:ext cx="220662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smtClean="0"/>
              <a:t>三、偏相关系数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 sz="2800" dirty="0" smtClean="0">
                <a:solidFill>
                  <a:srgbClr val="000404"/>
                </a:solidFill>
              </a:rPr>
              <a:t>两个变量之间的相关性，除了受这两个变量彼此间的影响外，常常还受其他一系列变量的影响。由于这个原因，相关系数有时也称为</a:t>
            </a:r>
            <a:r>
              <a:rPr lang="zh-CN" altLang="zh-CN" sz="2800" dirty="0" smtClean="0">
                <a:solidFill>
                  <a:schemeClr val="accent6"/>
                </a:solidFill>
              </a:rPr>
              <a:t>总</a:t>
            </a:r>
            <a:r>
              <a:rPr lang="zh-CN" altLang="zh-CN" sz="2800" dirty="0" smtClean="0">
                <a:solidFill>
                  <a:srgbClr val="000404"/>
                </a:solidFill>
              </a:rPr>
              <a:t>（或</a:t>
            </a:r>
            <a:r>
              <a:rPr lang="zh-CN" altLang="zh-CN" sz="2800" dirty="0" smtClean="0">
                <a:solidFill>
                  <a:schemeClr val="accent6"/>
                </a:solidFill>
              </a:rPr>
              <a:t>毛</a:t>
            </a:r>
            <a:r>
              <a:rPr lang="zh-CN" altLang="zh-CN" sz="2800" dirty="0" smtClean="0">
                <a:solidFill>
                  <a:srgbClr val="000404"/>
                </a:solidFill>
              </a:rPr>
              <a:t>，</a:t>
            </a:r>
            <a:r>
              <a:rPr lang="en-US" altLang="zh-CN" sz="2800" dirty="0" smtClean="0">
                <a:solidFill>
                  <a:srgbClr val="000404"/>
                </a:solidFill>
              </a:rPr>
              <a:t>gross</a:t>
            </a:r>
            <a:r>
              <a:rPr lang="zh-CN" altLang="zh-CN" sz="2800" dirty="0" smtClean="0">
                <a:solidFill>
                  <a:srgbClr val="000404"/>
                </a:solidFill>
              </a:rPr>
              <a:t>）</a:t>
            </a:r>
            <a:r>
              <a:rPr lang="zh-CN" altLang="zh-CN" sz="2800" dirty="0" smtClean="0">
                <a:solidFill>
                  <a:schemeClr val="accent6"/>
                </a:solidFill>
              </a:rPr>
              <a:t>相关系数</a:t>
            </a:r>
            <a:r>
              <a:rPr lang="zh-CN" altLang="zh-CN" sz="2800" dirty="0" smtClean="0">
                <a:solidFill>
                  <a:srgbClr val="000404"/>
                </a:solidFill>
              </a:rPr>
              <a:t>，其意思是包含了由一切影响带来的相关性。</a:t>
            </a:r>
            <a:endParaRPr lang="en-US" altLang="zh-CN" sz="2800" dirty="0" smtClean="0">
              <a:solidFill>
                <a:srgbClr val="000404"/>
              </a:solidFill>
            </a:endParaRPr>
          </a:p>
          <a:p>
            <a:pPr>
              <a:defRPr/>
            </a:pPr>
            <a:r>
              <a:rPr lang="zh-CN" altLang="zh-CN" sz="2800" dirty="0" smtClean="0">
                <a:solidFill>
                  <a:srgbClr val="000404"/>
                </a:solidFill>
              </a:rPr>
              <a:t>顺便指出，相关系数有时亦称为简单相关系数或</a:t>
            </a:r>
            <a:r>
              <a:rPr lang="zh-CN" altLang="zh-CN" sz="2800" dirty="0" smtClean="0">
                <a:solidFill>
                  <a:schemeClr val="accent6"/>
                </a:solidFill>
              </a:rPr>
              <a:t>皮尔逊相关系数</a:t>
            </a:r>
            <a:r>
              <a:rPr lang="zh-CN" altLang="zh-CN" sz="2800" dirty="0" smtClean="0">
                <a:solidFill>
                  <a:srgbClr val="000404"/>
                </a:solidFill>
              </a:rPr>
              <a:t>或</a:t>
            </a:r>
            <a:r>
              <a:rPr lang="zh-CN" altLang="zh-CN" sz="2800" dirty="0" smtClean="0">
                <a:solidFill>
                  <a:schemeClr val="accent6"/>
                </a:solidFill>
              </a:rPr>
              <a:t>零阶偏相关系数</a:t>
            </a:r>
            <a:r>
              <a:rPr lang="zh-CN" altLang="zh-CN" sz="2800" dirty="0" smtClean="0">
                <a:solidFill>
                  <a:srgbClr val="000404"/>
                </a:solidFill>
              </a:rPr>
              <a:t>。</a:t>
            </a:r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8A68F2-C1B1-4B5B-902E-FB6B40130AD3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zh-CN" sz="140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46038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>
          <a:xfrm>
            <a:off x="301625" y="655638"/>
            <a:ext cx="8540750" cy="5443537"/>
          </a:xfrm>
        </p:spPr>
        <p:txBody>
          <a:bodyPr/>
          <a:lstStyle/>
          <a:p>
            <a:pPr>
              <a:defRPr/>
            </a:pPr>
            <a:r>
              <a:rPr lang="zh-CN" altLang="zh-CN" sz="28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3.4.4   </a:t>
            </a:r>
          </a:p>
          <a:p>
            <a:pPr marL="0" indent="0">
              <a:buNone/>
              <a:defRPr/>
            </a:pPr>
            <a:r>
              <a:rPr lang="en-US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 x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家庭的饮食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支出</a:t>
            </a:r>
            <a:endParaRPr lang="en-US" altLang="zh-CN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 x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家庭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衣着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支出</a:t>
            </a:r>
            <a:endParaRPr lang="en-US" altLang="zh-CN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 x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家庭的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收入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之间存在着较强的正相关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性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2800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分别与</a:t>
            </a:r>
            <a:r>
              <a:rPr lang="en-US" altLang="zh-CN" sz="28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的强正相关性导致了</a:t>
            </a:r>
            <a:r>
              <a:rPr lang="en-US" altLang="zh-CN" sz="28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较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强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正相关性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我们能用某种方式把</a:t>
            </a:r>
            <a:r>
              <a:rPr lang="en-US" altLang="zh-CN" sz="28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的影响消除掉，或者说控制了</a:t>
            </a:r>
            <a:r>
              <a:rPr lang="en-US" altLang="zh-CN" sz="28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（即</a:t>
            </a:r>
            <a:r>
              <a:rPr lang="en-US" altLang="zh-CN" sz="28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保持</a:t>
            </a:r>
            <a:r>
              <a:rPr lang="zh-CN" altLang="en-US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某种意义上的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不变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），则</a:t>
            </a:r>
            <a:r>
              <a:rPr lang="en-US" altLang="zh-CN" sz="28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之间（反映净关系）的相关性可能就很不一样了，很有可能会显示负相关性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 dirty="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0343C7-E849-4B05-A40C-E3CCFD8A47A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zh-CN" sz="140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4571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655320"/>
            <a:ext cx="8540750" cy="5443856"/>
          </a:xfrm>
        </p:spPr>
        <p:txBody>
          <a:bodyPr/>
          <a:lstStyle/>
          <a:p>
            <a:r>
              <a:rPr lang="zh-CN" altLang="zh-CN" sz="2800" dirty="0" smtClean="0">
                <a:solidFill>
                  <a:schemeClr val="accent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注</a:t>
            </a:r>
            <a:r>
              <a:rPr lang="zh-CN" altLang="en-US" sz="2800" dirty="0" smtClean="0">
                <a:solidFill>
                  <a:schemeClr val="accent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便于更好地理解本例，我们可设想某地区的这样两个样本：样本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由贫富悬殊的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户家庭组成，其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之间一般会有非常强的正相关性；样本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基本相同的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户家庭组成，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间的样本性一般会比较</a:t>
            </a:r>
            <a:r>
              <a:rPr lang="zh-CN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小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或者</a:t>
            </a:r>
            <a:r>
              <a:rPr lang="zh-CN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负。可以想象，在样本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和样本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中，消除了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影响后的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间的相关性一般会比较接近，且样本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间的</a:t>
            </a:r>
            <a:r>
              <a:rPr lang="zh-CN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相关性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往往</a:t>
            </a:r>
            <a:r>
              <a:rPr lang="zh-CN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受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的影响。</a:t>
            </a:r>
          </a:p>
          <a:p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57ADA9-1CCE-43B4-9D8E-86FDA80573C5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46313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8540750" cy="46038"/>
          </a:xfrm>
        </p:spPr>
        <p:txBody>
          <a:bodyPr/>
          <a:lstStyle/>
          <a:p>
            <a:endParaRPr lang="zh-CN" altLang="en-US" sz="4000" smtClean="0"/>
          </a:p>
        </p:txBody>
      </p:sp>
      <p:sp>
        <p:nvSpPr>
          <p:cNvPr id="1844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655638"/>
            <a:ext cx="8540750" cy="5797550"/>
          </a:xfrm>
        </p:spPr>
        <p:txBody>
          <a:bodyPr/>
          <a:lstStyle/>
          <a:p>
            <a:pPr>
              <a:defRPr/>
            </a:pP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en-US" altLang="zh-CN" sz="28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 Σ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(&gt;0),</a:t>
            </a:r>
            <a:r>
              <a:rPr lang="en-US" altLang="zh-CN" sz="28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2800" i="1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剖分如下：</a:t>
            </a:r>
            <a:endParaRPr lang="en-US" altLang="zh-CN" sz="28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800" dirty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8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800" dirty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8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8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altLang="zh-CN" sz="28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*1.</a:t>
            </a:r>
            <a:r>
              <a:rPr lang="zh-CN" altLang="en-US" sz="28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偏协方差矩阵的导出</a:t>
            </a:r>
            <a:endParaRPr lang="en-US" altLang="zh-CN" sz="2800" dirty="0" smtClean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偏相关系数的定义</a:t>
            </a:r>
          </a:p>
          <a:p>
            <a:pPr>
              <a:defRPr/>
            </a:pPr>
            <a:endParaRPr lang="zh-CN" altLang="en-US" sz="28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CN" altLang="en-US" sz="28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CN" altLang="en-US" sz="28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  <a:defRPr/>
            </a:pP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zh-CN" altLang="en-US" sz="28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45061" name="Rectangle 6"/>
          <p:cNvSpPr>
            <a:spLocks noChangeArrowheads="1"/>
          </p:cNvSpPr>
          <p:nvPr/>
        </p:nvSpPr>
        <p:spPr bwMode="auto">
          <a:xfrm>
            <a:off x="0" y="3105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Calibri" panose="020F0502020204030204" pitchFamily="34" charset="0"/>
            </a:endParaRPr>
          </a:p>
        </p:txBody>
      </p:sp>
      <p:graphicFrame>
        <p:nvGraphicFramePr>
          <p:cNvPr id="45062" name="Object 7"/>
          <p:cNvGraphicFramePr>
            <a:graphicFrameLocks noChangeAspect="1"/>
          </p:cNvGraphicFramePr>
          <p:nvPr/>
        </p:nvGraphicFramePr>
        <p:xfrm>
          <a:off x="271463" y="1268413"/>
          <a:ext cx="87122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52" name="Equation" r:id="rId3" imgW="8712200" imgH="1549400" progId="Equation.DSMT4">
                  <p:embed/>
                </p:oleObj>
              </mc:Choice>
              <mc:Fallback>
                <p:oleObj name="Equation" r:id="rId3" imgW="8712200" imgH="1549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3" y="1268413"/>
                        <a:ext cx="87122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7" name="灯片编号占位符 1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2EA711-4097-4C95-AE1A-5C068412395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8540750" cy="1326853"/>
          </a:xfrm>
        </p:spPr>
        <p:txBody>
          <a:bodyPr/>
          <a:lstStyle/>
          <a:p>
            <a:r>
              <a:rPr lang="en-US" altLang="zh-CN" sz="4000" dirty="0"/>
              <a:t>2.</a:t>
            </a:r>
            <a:r>
              <a:rPr lang="zh-CN" altLang="en-US" sz="4000" dirty="0" smtClean="0"/>
              <a:t>偏相关系数</a:t>
            </a:r>
            <a:r>
              <a:rPr lang="zh-CN" altLang="en-US" sz="4000" dirty="0"/>
              <a:t>的</a:t>
            </a:r>
            <a:r>
              <a:rPr lang="zh-CN" altLang="en-US" sz="4000" dirty="0" smtClean="0"/>
              <a:t>定义</a:t>
            </a:r>
          </a:p>
        </p:txBody>
      </p:sp>
      <p:sp>
        <p:nvSpPr>
          <p:cNvPr id="1844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2060848"/>
            <a:ext cx="8540750" cy="4392340"/>
          </a:xfrm>
        </p:spPr>
        <p:txBody>
          <a:bodyPr/>
          <a:lstStyle/>
          <a:p>
            <a:pPr>
              <a:defRPr/>
            </a:pP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称                                    </a:t>
            </a:r>
            <a:endParaRPr lang="en-US" altLang="zh-CN" sz="28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800" dirty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    为</a:t>
            </a:r>
            <a:r>
              <a:rPr lang="en-US" altLang="zh-CN" sz="2800" b="1" i="1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给定时</a:t>
            </a:r>
            <a:r>
              <a:rPr lang="en-US" altLang="zh-CN" sz="28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偏协方差矩阵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8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称               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	    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en-US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偏协方差</a:t>
            </a:r>
            <a:r>
              <a:rPr lang="zh-CN" altLang="en-US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称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en-US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偏方 差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45061" name="Rectangle 6"/>
          <p:cNvSpPr>
            <a:spLocks noChangeArrowheads="1"/>
          </p:cNvSpPr>
          <p:nvPr/>
        </p:nvSpPr>
        <p:spPr bwMode="auto">
          <a:xfrm>
            <a:off x="0" y="3105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Calibri" panose="020F0502020204030204" pitchFamily="34" charset="0"/>
            </a:endParaRPr>
          </a:p>
        </p:txBody>
      </p:sp>
      <p:graphicFrame>
        <p:nvGraphicFramePr>
          <p:cNvPr id="4506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61254"/>
              </p:ext>
            </p:extLst>
          </p:nvPr>
        </p:nvGraphicFramePr>
        <p:xfrm>
          <a:off x="2033588" y="2508250"/>
          <a:ext cx="5054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6" name="Equation" r:id="rId3" imgW="5054400" imgH="583920" progId="Equation.DSMT4">
                  <p:embed/>
                </p:oleObj>
              </mc:Choice>
              <mc:Fallback>
                <p:oleObj name="Equation" r:id="rId3" imgW="505440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588" y="2508250"/>
                        <a:ext cx="5054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079587"/>
              </p:ext>
            </p:extLst>
          </p:nvPr>
        </p:nvGraphicFramePr>
        <p:xfrm>
          <a:off x="1147763" y="3616325"/>
          <a:ext cx="2298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7" name="Equation" r:id="rId5" imgW="2298600" imgH="533160" progId="Equation.DSMT4">
                  <p:embed/>
                </p:oleObj>
              </mc:Choice>
              <mc:Fallback>
                <p:oleObj name="Equation" r:id="rId5" imgW="229860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763" y="3616325"/>
                        <a:ext cx="2298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7" name="灯片编号占位符 1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2EA711-4097-4C95-AE1A-5C068412395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zh-CN" sz="1400" smtClean="0"/>
          </a:p>
        </p:txBody>
      </p:sp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439437"/>
              </p:ext>
            </p:extLst>
          </p:nvPr>
        </p:nvGraphicFramePr>
        <p:xfrm>
          <a:off x="6056313" y="3590925"/>
          <a:ext cx="1231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8" name="Equation" r:id="rId7" imgW="1231560" imgH="495000" progId="Equation.DSMT4">
                  <p:embed/>
                </p:oleObj>
              </mc:Choice>
              <mc:Fallback>
                <p:oleObj name="Equation" r:id="rId7" imgW="123156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6313" y="3590925"/>
                        <a:ext cx="12319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485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8540750" cy="46038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1946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692150"/>
            <a:ext cx="8540750" cy="5407025"/>
          </a:xfrm>
        </p:spPr>
        <p:txBody>
          <a:bodyPr/>
          <a:lstStyle/>
          <a:p>
            <a:pPr>
              <a:defRPr/>
            </a:pP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给定</a:t>
            </a:r>
            <a:r>
              <a:rPr lang="en-US" altLang="zh-CN" sz="24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时</a:t>
            </a:r>
            <a:r>
              <a:rPr lang="en-US" altLang="zh-CN" sz="2400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i="1" baseline="-250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i="1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i="1" baseline="-25000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偏相关系数</a:t>
            </a: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定义为</a:t>
            </a:r>
          </a:p>
          <a:p>
            <a:pPr>
              <a:defRPr/>
            </a:pPr>
            <a:endParaRPr lang="zh-CN" altLang="en-US" sz="24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zh-CN" altLang="en-US" sz="24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altLang="zh-CN" sz="2400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en-US" altLang="zh-CN" sz="2400" i="1" baseline="-250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2400" baseline="-250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∙</a:t>
            </a:r>
            <a:r>
              <a:rPr lang="en-US" altLang="zh-CN" sz="2400" i="1" baseline="-250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aseline="-250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+1,⋯,</a:t>
            </a:r>
            <a:r>
              <a:rPr lang="en-US" altLang="zh-CN" sz="2400" i="1" baseline="-250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度量了剔除</a:t>
            </a:r>
            <a:r>
              <a:rPr lang="en-US" altLang="zh-CN" sz="2400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i="1" baseline="-250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k+</a:t>
            </a:r>
            <a:r>
              <a:rPr lang="en-US" altLang="zh-CN" sz="2400" baseline="-250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,⋯,</a:t>
            </a:r>
            <a:r>
              <a:rPr lang="en-US" altLang="zh-CN" sz="2400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i="1" baseline="-250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的（线性）影响之后，</a:t>
            </a:r>
            <a:r>
              <a:rPr lang="en-US" altLang="zh-CN" sz="2400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i="1" baseline="-250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i="1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i="1" baseline="-25000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间相关关系的强弱。 </a:t>
            </a:r>
            <a:endParaRPr lang="en-US" altLang="zh-CN" sz="24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对于多元正态变量</a:t>
            </a:r>
            <a:r>
              <a:rPr lang="en-US" altLang="zh-CN" sz="24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，由于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sz="2400" baseline="-250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11∙2</a:t>
            </a:r>
            <a:r>
              <a:rPr lang="zh-CN" altLang="en-US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也</a:t>
            </a: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是条件协方差矩阵，故此时偏相关系数与条件相关系数是同一个值，从而</a:t>
            </a:r>
            <a:r>
              <a:rPr lang="en-US" altLang="zh-CN" sz="2400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en-US" altLang="zh-CN" sz="2400" i="1" baseline="-250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2400" baseline="-250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∙</a:t>
            </a:r>
            <a:r>
              <a:rPr lang="en-US" altLang="zh-CN" sz="2400" i="1" baseline="-250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aseline="-250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+1,⋯,</a:t>
            </a:r>
            <a:r>
              <a:rPr lang="en-US" altLang="zh-CN" sz="2400" i="1" baseline="-250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同时也度量了在</a:t>
            </a:r>
            <a:r>
              <a:rPr lang="en-US" altLang="zh-CN" sz="2400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i="1" baseline="-250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k+</a:t>
            </a:r>
            <a:r>
              <a:rPr lang="en-US" altLang="zh-CN" sz="2400" baseline="-250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,⋯,</a:t>
            </a:r>
            <a:r>
              <a:rPr lang="en-US" altLang="zh-CN" sz="2400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i="1" baseline="-250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值给定的条件下</a:t>
            </a:r>
            <a:r>
              <a:rPr lang="en-US" altLang="zh-CN" sz="2400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i="1" baseline="-250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i="1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i="1" baseline="-25000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间（条件）相关关系的强弱。</a:t>
            </a:r>
            <a:endParaRPr lang="en-US" altLang="zh-CN" sz="24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不相关（即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altLang="zh-CN" sz="2400" b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）时，</a:t>
            </a:r>
            <a:r>
              <a:rPr lang="zh-CN" altLang="en-US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	     </a:t>
            </a:r>
            <a:r>
              <a:rPr lang="zh-CN" altLang="en-US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，从而</a:t>
            </a:r>
          </a:p>
        </p:txBody>
      </p:sp>
      <p:sp>
        <p:nvSpPr>
          <p:cNvPr id="46084" name="Rectangle 8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Calibri" panose="020F0502020204030204" pitchFamily="34" charset="0"/>
            </a:endParaRPr>
          </a:p>
        </p:txBody>
      </p:sp>
      <p:graphicFrame>
        <p:nvGraphicFramePr>
          <p:cNvPr id="4608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433437"/>
              </p:ext>
            </p:extLst>
          </p:nvPr>
        </p:nvGraphicFramePr>
        <p:xfrm>
          <a:off x="1949450" y="1125538"/>
          <a:ext cx="5372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57" name="Equation" r:id="rId3" imgW="5371920" imgH="927000" progId="Equation.DSMT4">
                  <p:embed/>
                </p:oleObj>
              </mc:Choice>
              <mc:Fallback>
                <p:oleObj name="Equation" r:id="rId3" imgW="5371920" imgH="927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450" y="1125538"/>
                        <a:ext cx="5372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4608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46089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833325-8BC6-46E9-84D9-97EAD4B5E71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zh-CN" sz="1400" smtClean="0"/>
          </a:p>
        </p:txBody>
      </p:sp>
      <p:sp>
        <p:nvSpPr>
          <p:cNvPr id="5" name="Rectangle 4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521332"/>
              </p:ext>
            </p:extLst>
          </p:nvPr>
        </p:nvGraphicFramePr>
        <p:xfrm>
          <a:off x="5022850" y="4656138"/>
          <a:ext cx="121920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58" name="Equation" r:id="rId5" imgW="1218960" imgH="380880" progId="Equation.DSMT4">
                  <p:embed/>
                </p:oleObj>
              </mc:Choice>
              <mc:Fallback>
                <p:oleObj name="Equation" r:id="rId5" imgW="1218960" imgH="38088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2850" y="4656138"/>
                        <a:ext cx="1219200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412411"/>
              </p:ext>
            </p:extLst>
          </p:nvPr>
        </p:nvGraphicFramePr>
        <p:xfrm>
          <a:off x="765175" y="5013325"/>
          <a:ext cx="32242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59" name="Equation" r:id="rId7" imgW="3251160" imgH="419040" progId="Equation.DSMT4">
                  <p:embed/>
                </p:oleObj>
              </mc:Choice>
              <mc:Fallback>
                <p:oleObj name="Equation" r:id="rId7" imgW="3251160" imgH="419040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5013325"/>
                        <a:ext cx="322421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46038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>
          <a:xfrm>
            <a:off x="301625" y="655638"/>
            <a:ext cx="8540750" cy="5443537"/>
          </a:xfrm>
        </p:spPr>
        <p:txBody>
          <a:bodyPr/>
          <a:lstStyle/>
          <a:p>
            <a:r>
              <a:rPr lang="zh-CN" altLang="zh-CN" sz="24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一阶偏相关系数可直接由相关系数算得。设</a:t>
            </a:r>
            <a:r>
              <a:rPr lang="en-US" altLang="zh-CN" sz="2400" i="1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4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是三个随机变量，则有</a:t>
            </a:r>
            <a:endParaRPr lang="en-US" altLang="zh-CN" sz="2400" dirty="0" smtClean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i="1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baseline="-250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altLang="zh-CN" sz="24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zh-CN" sz="24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并不意味着</a:t>
            </a:r>
            <a:r>
              <a:rPr lang="en-US" altLang="zh-CN" sz="2400" i="1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baseline="-250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12∙3</a:t>
            </a:r>
            <a:r>
              <a:rPr lang="en-US" altLang="zh-CN" sz="24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zh-CN" sz="24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，反之亦然。</a:t>
            </a:r>
            <a:endParaRPr lang="en-US" altLang="zh-CN" sz="2400" dirty="0" smtClean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(ii)</a:t>
            </a:r>
            <a:r>
              <a:rPr lang="en-US" altLang="zh-CN" sz="2400" i="1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ρ</a:t>
            </a:r>
            <a:r>
              <a:rPr lang="en-US" altLang="zh-CN" sz="2400" baseline="-250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zh-CN" sz="24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baseline="-250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12∙3</a:t>
            </a:r>
            <a:r>
              <a:rPr lang="zh-CN" altLang="zh-CN" sz="24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未必</a:t>
            </a:r>
            <a:r>
              <a:rPr lang="zh-CN" altLang="zh-CN" sz="24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同号。</a:t>
            </a:r>
            <a:endParaRPr lang="en-US" altLang="zh-CN" sz="2400" dirty="0" smtClean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4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此外，</a:t>
            </a:r>
            <a:r>
              <a:rPr lang="en-US" altLang="zh-CN" sz="2400" i="1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baseline="-250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zh-CN" sz="24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baseline="-250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12∙3</a:t>
            </a:r>
            <a:r>
              <a:rPr lang="zh-CN" altLang="zh-CN" sz="24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之间</a:t>
            </a:r>
            <a:r>
              <a:rPr lang="zh-CN" altLang="zh-CN" sz="24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孰大孰小也没有必然的结论。</a:t>
            </a:r>
            <a:endParaRPr lang="zh-CN" altLang="en-US" sz="2400" dirty="0" smtClean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FF7DDA-3F6E-4F34-AFA3-9B2CBB2D3BF4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zh-CN" sz="1400" smtClean="0"/>
          </a:p>
        </p:txBody>
      </p:sp>
      <p:sp>
        <p:nvSpPr>
          <p:cNvPr id="4710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47110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784441"/>
              </p:ext>
            </p:extLst>
          </p:nvPr>
        </p:nvGraphicFramePr>
        <p:xfrm>
          <a:off x="3136900" y="1484313"/>
          <a:ext cx="2870200" cy="284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6" name="Equation" r:id="rId3" imgW="2869920" imgH="2869920" progId="Equation.DSMT4">
                  <p:embed/>
                </p:oleObj>
              </mc:Choice>
              <mc:Fallback>
                <p:oleObj name="Equation" r:id="rId3" imgW="2869920" imgH="286992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1484313"/>
                        <a:ext cx="2870200" cy="284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404813"/>
            <a:ext cx="8540750" cy="1008062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二元正态分布的密度曲面图 </a:t>
            </a:r>
          </a:p>
        </p:txBody>
      </p:sp>
      <p:sp>
        <p:nvSpPr>
          <p:cNvPr id="8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484313"/>
            <a:ext cx="8540750" cy="4614862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solidFill>
                  <a:srgbClr val="000404"/>
                </a:solidFill>
              </a:rPr>
              <a:t>下图是当                            时二元正态分布的钟形密度曲面图。</a:t>
            </a: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8197" name="Object 4"/>
          <p:cNvGraphicFramePr>
            <a:graphicFrameLocks noChangeAspect="1"/>
          </p:cNvGraphicFramePr>
          <p:nvPr/>
        </p:nvGraphicFramePr>
        <p:xfrm>
          <a:off x="2271713" y="1497013"/>
          <a:ext cx="2522537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5" name="Equation" r:id="rId3" imgW="2514600" imgH="469900" progId="Equation.DSMT4">
                  <p:embed/>
                </p:oleObj>
              </mc:Choice>
              <mc:Fallback>
                <p:oleObj name="Equation" r:id="rId3" imgW="2514600" imgH="469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713" y="1497013"/>
                        <a:ext cx="2522537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E4351D-472F-4B54-AE2E-91A200BA928A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40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2500245"/>
            <a:ext cx="4320480" cy="3744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46038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>
          <a:xfrm>
            <a:off x="301625" y="655638"/>
            <a:ext cx="8540750" cy="544353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zh-CN" sz="2800" dirty="0" smtClean="0">
                <a:solidFill>
                  <a:srgbClr val="000404"/>
                </a:solidFill>
              </a:rPr>
              <a:t>在</a:t>
            </a:r>
            <a:r>
              <a:rPr lang="zh-CN" altLang="zh-CN" sz="2800" dirty="0">
                <a:solidFill>
                  <a:srgbClr val="000404"/>
                </a:solidFill>
              </a:rPr>
              <a:t>多元正态性的假定下，</a:t>
            </a:r>
            <a:r>
              <a:rPr lang="en-US" altLang="zh-CN" sz="2800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en-US" altLang="zh-CN" sz="2800" i="1" baseline="-250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2800" baseline="-250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∙</a:t>
            </a:r>
            <a:r>
              <a:rPr lang="en-US" altLang="zh-CN" sz="2800" i="1" baseline="-250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aseline="-250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+1,⋯,</a:t>
            </a:r>
            <a:r>
              <a:rPr lang="en-US" altLang="zh-CN" sz="2800" i="1" baseline="-250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的极大似然估计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endParaRPr lang="en-US" altLang="zh-CN" sz="28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800" i="1" dirty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800" i="1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0363" indent="0">
              <a:buNone/>
              <a:defRPr/>
            </a:pP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其中</a:t>
            </a:r>
            <a:r>
              <a:rPr lang="en-US" altLang="zh-CN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					    </a:t>
            </a:r>
            <a:r>
              <a:rPr lang="zh-CN" altLang="en-US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。称</a:t>
            </a:r>
            <a:r>
              <a:rPr lang="en-US" altLang="zh-CN" sz="2800" i="1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i="1" baseline="-250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2800" baseline="-250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∙</a:t>
            </a:r>
            <a:r>
              <a:rPr lang="en-US" altLang="zh-CN" sz="2800" i="1" baseline="-250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aseline="-250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+1,⋯,</a:t>
            </a:r>
            <a:r>
              <a:rPr lang="en-US" altLang="zh-CN" sz="2800" i="1" baseline="-250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en-US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样本偏相关系数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800" i="1" dirty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分别建立</a:t>
            </a:r>
            <a:r>
              <a:rPr lang="en-US" altLang="zh-CN" sz="28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i="1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28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800" i="1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的多元线性回归模型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则两个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残差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的样本相关系数即为样本偏相关系数，即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（见习题</a:t>
            </a:r>
            <a:r>
              <a:rPr lang="en-US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3.22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en-US" altLang="zh-CN" sz="2800" i="1" dirty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800" i="1" dirty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800" i="1" dirty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zh-CN" altLang="en-US" sz="2800" dirty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CN" altLang="en-US" sz="2800" dirty="0" smtClean="0">
              <a:solidFill>
                <a:srgbClr val="000404"/>
              </a:solidFill>
            </a:endParaRPr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32C204-634E-4296-866E-5F0A6FEF5720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zh-CN" sz="1400" smtClean="0"/>
          </a:p>
        </p:txBody>
      </p:sp>
      <p:sp>
        <p:nvSpPr>
          <p:cNvPr id="4813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481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685378"/>
              </p:ext>
            </p:extLst>
          </p:nvPr>
        </p:nvGraphicFramePr>
        <p:xfrm>
          <a:off x="1709738" y="1125538"/>
          <a:ext cx="5816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18" name="Equation" r:id="rId3" imgW="5816520" imgH="1066680" progId="Equation.DSMT4">
                  <p:embed/>
                </p:oleObj>
              </mc:Choice>
              <mc:Fallback>
                <p:oleObj name="Equation" r:id="rId3" imgW="5816520" imgH="10666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1125538"/>
                        <a:ext cx="5816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602162"/>
              </p:ext>
            </p:extLst>
          </p:nvPr>
        </p:nvGraphicFramePr>
        <p:xfrm>
          <a:off x="1458913" y="2197100"/>
          <a:ext cx="4775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19" name="Equation" r:id="rId5" imgW="4775040" imgH="583920" progId="Equation.DSMT4">
                  <p:embed/>
                </p:oleObj>
              </mc:Choice>
              <mc:Fallback>
                <p:oleObj name="Equation" r:id="rId5" imgW="4775040" imgH="5839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913" y="2197100"/>
                        <a:ext cx="4775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9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817070"/>
              </p:ext>
            </p:extLst>
          </p:nvPr>
        </p:nvGraphicFramePr>
        <p:xfrm>
          <a:off x="2243138" y="3645024"/>
          <a:ext cx="863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20" name="Equation" r:id="rId7" imgW="863280" imgH="482400" progId="Equation.DSMT4">
                  <p:embed/>
                </p:oleObj>
              </mc:Choice>
              <mc:Fallback>
                <p:oleObj name="Equation" r:id="rId7" imgW="863280" imgH="482400" progId="Equation.DSMT4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138" y="3645024"/>
                        <a:ext cx="8636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519986"/>
              </p:ext>
            </p:extLst>
          </p:nvPr>
        </p:nvGraphicFramePr>
        <p:xfrm>
          <a:off x="2255838" y="4457700"/>
          <a:ext cx="4648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21" name="Equation" r:id="rId9" imgW="4647960" imgH="583920" progId="Equation.DSMT4">
                  <p:embed/>
                </p:oleObj>
              </mc:Choice>
              <mc:Fallback>
                <p:oleObj name="Equation" r:id="rId9" imgW="464796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5838" y="4457700"/>
                        <a:ext cx="4648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46038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>
          <a:xfrm>
            <a:off x="301625" y="655638"/>
            <a:ext cx="8540750" cy="5443537"/>
          </a:xfrm>
        </p:spPr>
        <p:txBody>
          <a:bodyPr/>
          <a:lstStyle/>
          <a:p>
            <a:pPr>
              <a:defRPr/>
            </a:pPr>
            <a:r>
              <a:rPr lang="zh-CN" altLang="zh-CN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3.4.5   </a:t>
            </a:r>
            <a:r>
              <a:rPr lang="zh-CN" altLang="zh-CN" sz="24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假设对</a:t>
            </a:r>
            <a:r>
              <a:rPr lang="en-US" altLang="zh-CN" sz="24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zh-CN" sz="24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个婴儿测量了出生体重（盎司）、出生天数（日）及舒张压（</a:t>
            </a:r>
            <a:r>
              <a:rPr lang="en-US" altLang="zh-CN" sz="24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mmHg</a:t>
            </a:r>
            <a:r>
              <a:rPr lang="zh-CN" altLang="zh-CN" sz="24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），数据见表</a:t>
            </a:r>
            <a:r>
              <a:rPr lang="en-US" altLang="zh-CN" sz="24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3.4.2</a:t>
            </a:r>
            <a:r>
              <a:rPr lang="zh-CN" altLang="zh-CN" sz="24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 smtClean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FB2671-8D6A-4140-8484-7E7CBE5BE2E5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zh-CN" sz="1400" smtClean="0"/>
          </a:p>
        </p:txBody>
      </p:sp>
      <p:sp>
        <p:nvSpPr>
          <p:cNvPr id="2" name="矩形 1"/>
          <p:cNvSpPr/>
          <p:nvPr/>
        </p:nvSpPr>
        <p:spPr>
          <a:xfrm>
            <a:off x="684213" y="1484313"/>
            <a:ext cx="6792912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2000" kern="100" dirty="0">
                <a:solidFill>
                  <a:srgbClr val="7030A0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lang="en-US" altLang="zh-CN" sz="2000" kern="100" dirty="0">
                <a:solidFill>
                  <a:srgbClr val="7030A0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3.4.2	          16</a:t>
            </a:r>
            <a:r>
              <a:rPr lang="zh-CN" altLang="zh-CN" sz="2000" kern="100" dirty="0">
                <a:solidFill>
                  <a:srgbClr val="7030A0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个婴儿的出生体重、年龄及血压的数据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136577"/>
              </p:ext>
            </p:extLst>
          </p:nvPr>
        </p:nvGraphicFramePr>
        <p:xfrm>
          <a:off x="755650" y="1884363"/>
          <a:ext cx="7704140" cy="4424369"/>
        </p:xfrm>
        <a:graphic>
          <a:graphicData uri="http://schemas.openxmlformats.org/drawingml/2006/table">
            <a:tbl>
              <a:tblPr firstRow="1" firstCol="1" bandRow="1"/>
              <a:tblGrid>
                <a:gridCol w="1926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6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6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6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2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编号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出生体重（</a:t>
                      </a:r>
                      <a:r>
                        <a:rPr lang="en-US" sz="1400" i="1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en-US" sz="1400" kern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rgbClr val="00080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出生天数</a:t>
                      </a: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sz="1400" i="1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en-US" sz="1400" kern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舒张压（</a:t>
                      </a:r>
                      <a:r>
                        <a:rPr lang="en-US" sz="1400" i="1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en-US" sz="1400" kern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2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135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89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2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120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2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83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2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105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77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2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130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92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2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125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98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2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125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82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2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105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85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02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96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02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95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02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80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02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95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79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02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86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02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97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02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02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125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88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46038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>
          <a:xfrm>
            <a:off x="301625" y="655638"/>
            <a:ext cx="8540750" cy="5443537"/>
          </a:xfrm>
        </p:spPr>
        <p:txBody>
          <a:bodyPr/>
          <a:lstStyle/>
          <a:p>
            <a:pPr>
              <a:defRPr/>
            </a:pPr>
            <a:endParaRPr lang="en-US" altLang="zh-CN" sz="2400" dirty="0" smtClean="0">
              <a:solidFill>
                <a:srgbClr val="000808"/>
              </a:solidFill>
            </a:endParaRPr>
          </a:p>
          <a:p>
            <a:pPr>
              <a:defRPr/>
            </a:pPr>
            <a:endParaRPr lang="en-US" altLang="zh-CN" sz="2400" dirty="0">
              <a:solidFill>
                <a:srgbClr val="000808"/>
              </a:solidFill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0808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0808"/>
                </a:solidFill>
              </a:rPr>
              <a:t> </a:t>
            </a:r>
            <a:r>
              <a:rPr lang="en-US" altLang="zh-CN" sz="2400" dirty="0" smtClean="0">
                <a:solidFill>
                  <a:srgbClr val="000808"/>
                </a:solidFill>
              </a:rPr>
              <a:t>   </a:t>
            </a:r>
            <a:r>
              <a:rPr lang="zh-CN" altLang="zh-CN" sz="2400" dirty="0" smtClean="0">
                <a:solidFill>
                  <a:srgbClr val="000808"/>
                </a:solidFill>
              </a:rPr>
              <a:t>在</a:t>
            </a:r>
            <a:r>
              <a:rPr lang="zh-CN" altLang="zh-CN" sz="2400" dirty="0">
                <a:solidFill>
                  <a:srgbClr val="000808"/>
                </a:solidFill>
              </a:rPr>
              <a:t>控制出生天数后，舒张压与出生体重的样本偏相关系数</a:t>
            </a:r>
            <a:r>
              <a:rPr lang="zh-CN" altLang="zh-CN" sz="2400" dirty="0" smtClean="0">
                <a:solidFill>
                  <a:srgbClr val="000808"/>
                </a:solidFill>
              </a:rPr>
              <a:t>为</a:t>
            </a:r>
            <a:endParaRPr lang="en-US" altLang="zh-CN" sz="2400" dirty="0" smtClean="0">
              <a:solidFill>
                <a:srgbClr val="000808"/>
              </a:solidFill>
            </a:endParaRPr>
          </a:p>
          <a:p>
            <a:pPr>
              <a:defRPr/>
            </a:pPr>
            <a:endParaRPr lang="en-US" altLang="zh-CN" sz="2400" dirty="0">
              <a:solidFill>
                <a:srgbClr val="000808"/>
              </a:solidFill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0808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808"/>
                </a:solidFill>
              </a:rPr>
              <a:t>    </a:t>
            </a:r>
            <a:r>
              <a:rPr lang="zh-CN" altLang="zh-CN" sz="2400" dirty="0" smtClean="0">
                <a:solidFill>
                  <a:srgbClr val="000808"/>
                </a:solidFill>
              </a:rPr>
              <a:t>在</a:t>
            </a:r>
            <a:r>
              <a:rPr lang="zh-CN" altLang="zh-CN" sz="2400" dirty="0">
                <a:solidFill>
                  <a:srgbClr val="000808"/>
                </a:solidFill>
              </a:rPr>
              <a:t>控制出生体重后，舒张压与出生天数的样本偏相关系数为</a:t>
            </a:r>
            <a:endParaRPr lang="zh-CN" altLang="en-US" sz="2400" dirty="0" smtClean="0">
              <a:solidFill>
                <a:srgbClr val="000808"/>
              </a:solidFill>
            </a:endParaRP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7F56E0-2692-4D12-99C5-967CE236E092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zh-CN" sz="1400" smtClean="0"/>
          </a:p>
        </p:txBody>
      </p:sp>
      <p:sp>
        <p:nvSpPr>
          <p:cNvPr id="5018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50182" name="对象 2"/>
          <p:cNvGraphicFramePr>
            <a:graphicFrameLocks noChangeAspect="1"/>
          </p:cNvGraphicFramePr>
          <p:nvPr/>
        </p:nvGraphicFramePr>
        <p:xfrm>
          <a:off x="2609850" y="657225"/>
          <a:ext cx="39243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52" name="Equation" r:id="rId3" imgW="3924300" imgH="1346200" progId="Equation.DSMT4">
                  <p:embed/>
                </p:oleObj>
              </mc:Choice>
              <mc:Fallback>
                <p:oleObj name="Equation" r:id="rId3" imgW="3924300" imgH="13462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657225"/>
                        <a:ext cx="39243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50184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223295"/>
              </p:ext>
            </p:extLst>
          </p:nvPr>
        </p:nvGraphicFramePr>
        <p:xfrm>
          <a:off x="1000125" y="2416175"/>
          <a:ext cx="714375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53" name="Equation" r:id="rId5" imgW="7149960" imgH="888840" progId="Equation.DSMT4">
                  <p:embed/>
                </p:oleObj>
              </mc:Choice>
              <mc:Fallback>
                <p:oleObj name="Equation" r:id="rId5" imgW="7149960" imgH="8888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2416175"/>
                        <a:ext cx="714375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5" name="Rectangle 6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50186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872601"/>
              </p:ext>
            </p:extLst>
          </p:nvPr>
        </p:nvGraphicFramePr>
        <p:xfrm>
          <a:off x="1019175" y="3763963"/>
          <a:ext cx="710565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54" name="Equation" r:id="rId7" imgW="7099200" imgH="888840" progId="Equation.DSMT4">
                  <p:embed/>
                </p:oleObj>
              </mc:Choice>
              <mc:Fallback>
                <p:oleObj name="Equation" r:id="rId7" imgW="7099200" imgH="88884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3763963"/>
                        <a:ext cx="710565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§3.5      </a:t>
            </a:r>
            <a:r>
              <a:rPr lang="zh-CN" altLang="en-US" sz="4000" dirty="0" smtClean="0"/>
              <a:t>和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−1)</a:t>
            </a:r>
            <a:r>
              <a:rPr lang="en-US" altLang="zh-CN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4000" dirty="0" smtClean="0"/>
              <a:t>的抽样分布</a:t>
            </a:r>
          </a:p>
        </p:txBody>
      </p:sp>
      <p:sp>
        <p:nvSpPr>
          <p:cNvPr id="5120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一、   的抽样分布</a:t>
            </a:r>
          </a:p>
          <a:p>
            <a:r>
              <a:rPr lang="en-US" altLang="zh-CN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en-US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二、</a:t>
            </a:r>
            <a:r>
              <a:rPr lang="en-US" altLang="zh-CN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altLang="zh-CN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altLang="zh-CN" b="1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的抽样分布</a:t>
            </a:r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2843213" y="984250"/>
          <a:ext cx="355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7" name="Equation" r:id="rId3" imgW="355292" imgH="393359" progId="Equation.DSMT4">
                  <p:embed/>
                </p:oleObj>
              </mc:Choice>
              <mc:Fallback>
                <p:oleObj name="Equation" r:id="rId3" imgW="355292" imgH="39335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984250"/>
                        <a:ext cx="355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6"/>
          <p:cNvGraphicFramePr>
            <a:graphicFrameLocks noChangeAspect="1"/>
          </p:cNvGraphicFramePr>
          <p:nvPr/>
        </p:nvGraphicFramePr>
        <p:xfrm>
          <a:off x="1535113" y="2054225"/>
          <a:ext cx="266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8" name="Equation" r:id="rId5" imgW="266469" imgH="304536" progId="Equation.DSMT4">
                  <p:embed/>
                </p:oleObj>
              </mc:Choice>
              <mc:Fallback>
                <p:oleObj name="Equation" r:id="rId5" imgW="266469" imgH="30453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2054225"/>
                        <a:ext cx="266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89C017-0F95-4219-86B7-3B87C9708DD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476250"/>
            <a:ext cx="8540750" cy="865188"/>
          </a:xfrm>
        </p:spPr>
        <p:txBody>
          <a:bodyPr/>
          <a:lstStyle/>
          <a:p>
            <a:r>
              <a:rPr lang="zh-CN" altLang="en-US" sz="4000" smtClean="0"/>
              <a:t>一、   的抽样分布</a:t>
            </a:r>
          </a:p>
        </p:txBody>
      </p:sp>
      <p:sp>
        <p:nvSpPr>
          <p:cNvPr id="2970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484313"/>
            <a:ext cx="8540750" cy="4824412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正态总体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   设</a:t>
            </a:r>
            <a:r>
              <a:rPr lang="en-US" altLang="zh-CN" sz="2800" b="1" i="1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altLang="zh-CN" sz="2800" i="1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i="1" baseline="-25000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 Σ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altLang="zh-CN" sz="28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&gt;0 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,⋯,</a:t>
            </a:r>
            <a:r>
              <a:rPr lang="en-US" altLang="zh-CN" sz="28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i="1" baseline="-250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是从总体</a:t>
            </a:r>
            <a:r>
              <a:rPr lang="en-US" altLang="zh-CN" sz="28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中抽取的一个样本，则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zh-CN" altLang="en-US" sz="28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defRPr/>
            </a:pPr>
            <a:endParaRPr lang="zh-CN" altLang="en-US" sz="28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非正态总体（</a:t>
            </a:r>
            <a:r>
              <a:rPr lang="zh-CN" altLang="en-US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多元中心极限定理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    设</a:t>
            </a:r>
            <a:r>
              <a:rPr lang="en-US" altLang="zh-CN" sz="28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,⋯,</a:t>
            </a:r>
            <a:r>
              <a:rPr lang="en-US" altLang="zh-CN" sz="28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i="1" baseline="-250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是来自总体</a:t>
            </a:r>
            <a:r>
              <a:rPr lang="en-US" altLang="zh-CN" sz="28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的一个样本，</a:t>
            </a:r>
            <a:r>
              <a:rPr lang="en-US" altLang="zh-CN" sz="28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8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存在，则当</a:t>
            </a:r>
            <a:r>
              <a:rPr lang="en-US" altLang="zh-CN" sz="2800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很大且</a:t>
            </a:r>
            <a:r>
              <a:rPr lang="en-US" altLang="zh-CN" sz="2800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相对于</a:t>
            </a:r>
            <a:r>
              <a:rPr lang="en-US" altLang="zh-CN" sz="2800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也很大时，</a:t>
            </a:r>
            <a:endParaRPr lang="zh-CN" altLang="en-US" sz="2800" dirty="0" smtClean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222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716702"/>
              </p:ext>
            </p:extLst>
          </p:nvPr>
        </p:nvGraphicFramePr>
        <p:xfrm>
          <a:off x="3322638" y="2781300"/>
          <a:ext cx="2425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8" name="Equation" r:id="rId3" imgW="2425680" imgH="939600" progId="Equation.DSMT4">
                  <p:embed/>
                </p:oleObj>
              </mc:Choice>
              <mc:Fallback>
                <p:oleObj name="Equation" r:id="rId3" imgW="2425680" imgH="939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2638" y="2781300"/>
                        <a:ext cx="24257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10"/>
          <p:cNvGraphicFramePr>
            <a:graphicFrameLocks noChangeAspect="1"/>
          </p:cNvGraphicFramePr>
          <p:nvPr/>
        </p:nvGraphicFramePr>
        <p:xfrm>
          <a:off x="3538538" y="752475"/>
          <a:ext cx="368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9" name="Equation" r:id="rId5" imgW="368300" imgH="419100" progId="Equation.DSMT4">
                  <p:embed/>
                </p:oleObj>
              </mc:Choice>
              <mc:Fallback>
                <p:oleObj name="Equation" r:id="rId5" imgW="368300" imgH="4191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8538" y="752475"/>
                        <a:ext cx="368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9A8C6E-1D80-48D0-A8C9-5EB1990112D3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zh-CN" sz="1400" smtClean="0"/>
          </a:p>
        </p:txBody>
      </p:sp>
      <p:sp>
        <p:nvSpPr>
          <p:cNvPr id="5223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52232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591745"/>
              </p:ext>
            </p:extLst>
          </p:nvPr>
        </p:nvGraphicFramePr>
        <p:xfrm>
          <a:off x="3000375" y="5124450"/>
          <a:ext cx="3267075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0" name="Equation" r:id="rId7" imgW="3251160" imgH="672840" progId="Equation.DSMT4">
                  <p:embed/>
                </p:oleObj>
              </mc:Choice>
              <mc:Fallback>
                <p:oleObj name="Equation" r:id="rId7" imgW="3251160" imgH="67284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5124450"/>
                        <a:ext cx="3267075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二、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−1)</a:t>
            </a:r>
            <a:r>
              <a:rPr lang="en-US" altLang="zh-CN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的抽样分布</a:t>
            </a:r>
            <a:endParaRPr lang="zh-CN" alt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设随机矩阵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,⋯,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)=(</a:t>
            </a:r>
            <a:r>
              <a:rPr lang="en-US" altLang="zh-CN" sz="2400" i="1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i="1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2400" i="1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400" dirty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400" dirty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称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2400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”为</a:t>
            </a:r>
            <a:r>
              <a:rPr lang="zh-CN" altLang="zh-CN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拉直运算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′=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，因</a:t>
            </a:r>
            <a:r>
              <a:rPr lang="en-US" altLang="zh-CN" sz="2400" i="1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i="1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，故只需取其下三角部分组成一个缩减了的长向量，记作</a:t>
            </a:r>
            <a:r>
              <a:rPr lang="en-US" altLang="zh-CN" sz="2400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vech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，即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altLang="zh-CN" sz="2400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vech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 (</a:t>
            </a:r>
            <a:r>
              <a:rPr lang="en-US" altLang="zh-CN" sz="24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4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4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4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CN" sz="2400" i="1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−1,</a:t>
            </a:r>
            <a:r>
              <a:rPr lang="en-US" altLang="zh-CN" sz="2400" i="1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−1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−1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)′</a:t>
            </a:r>
            <a:endParaRPr lang="zh-CN" altLang="zh-CN" sz="2400" dirty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400" b="1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的分布是指</a:t>
            </a:r>
            <a:r>
              <a:rPr lang="en-US" altLang="zh-CN" sz="2400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或（当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′=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时）</a:t>
            </a:r>
            <a:r>
              <a:rPr lang="en-US" altLang="zh-CN" sz="2400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vech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分布</a:t>
            </a:r>
            <a:r>
              <a:rPr lang="zh-CN" altLang="en-US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拉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直运算将矩阵分布问题转化为了向量分布的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问题。</a:t>
            </a:r>
            <a:endParaRPr lang="zh-CN" altLang="en-US" sz="2400" dirty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A96D4A-660E-4B65-8588-0BAD2BB6C3EF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zh-CN" sz="1400" smtClean="0"/>
          </a:p>
        </p:txBody>
      </p:sp>
      <p:sp>
        <p:nvSpPr>
          <p:cNvPr id="5325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53254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605376"/>
              </p:ext>
            </p:extLst>
          </p:nvPr>
        </p:nvGraphicFramePr>
        <p:xfrm>
          <a:off x="3616325" y="2352675"/>
          <a:ext cx="1909763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0" name="Equation" r:id="rId3" imgW="1917360" imgH="1828800" progId="Equation.DSMT4">
                  <p:embed/>
                </p:oleObj>
              </mc:Choice>
              <mc:Fallback>
                <p:oleObj name="Equation" r:id="rId3" imgW="1917360" imgH="18288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6325" y="2352675"/>
                        <a:ext cx="1909763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46038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>
          <a:xfrm>
            <a:off x="301625" y="655638"/>
            <a:ext cx="8540750" cy="5443537"/>
          </a:xfrm>
        </p:spPr>
        <p:txBody>
          <a:bodyPr/>
          <a:lstStyle/>
          <a:p>
            <a:pPr>
              <a:lnSpc>
                <a:spcPct val="200000"/>
              </a:lnSpc>
              <a:defRPr/>
            </a:pPr>
            <a:r>
              <a:rPr lang="zh-CN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设随机向量</a:t>
            </a:r>
            <a:r>
              <a:rPr lang="en-US" altLang="zh-CN" sz="2400" b="1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,⋯,</a:t>
            </a:r>
            <a:r>
              <a:rPr lang="en-US" altLang="zh-CN" sz="2400" b="1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独立同分布于</a:t>
            </a:r>
            <a:r>
              <a:rPr lang="en-US" altLang="zh-CN" sz="2400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r>
              <a:rPr lang="zh-CN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 err="1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 err="1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altLang="zh-CN" sz="2400" i="1" dirty="0" err="1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400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</a:t>
            </a:r>
            <a:r>
              <a:rPr lang="zh-CN" altLang="zh-CN" sz="24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矩阵</a:t>
            </a:r>
            <a:r>
              <a:rPr lang="en-US" altLang="zh-CN" sz="24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zh-CN" altLang="zh-CN" sz="24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分布称为自由度为</a:t>
            </a:r>
            <a:r>
              <a:rPr lang="en-US" altLang="zh-CN" sz="2400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的（</a:t>
            </a:r>
            <a:r>
              <a:rPr lang="en-US" altLang="zh-CN" sz="2400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阶）</a:t>
            </a:r>
            <a:r>
              <a:rPr lang="zh-CN" altLang="zh-CN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威沙特</a:t>
            </a:r>
            <a:r>
              <a:rPr lang="en-US" altLang="zh-CN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err="1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Wishart</a:t>
            </a:r>
            <a:r>
              <a:rPr lang="zh-CN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分布</a:t>
            </a:r>
            <a:r>
              <a:rPr lang="zh-CN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，记作</a:t>
            </a:r>
            <a:r>
              <a:rPr lang="en-US" altLang="zh-CN" sz="2400" i="1" dirty="0" err="1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i="1" baseline="-25000" dirty="0" err="1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。当</a:t>
            </a:r>
            <a:r>
              <a:rPr lang="en-US" altLang="zh-CN" sz="2400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zh-CN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400" baseline="300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zh-CN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时，显然</a:t>
            </a:r>
            <a:r>
              <a:rPr lang="zh-CN" altLang="zh-CN" sz="24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endParaRPr lang="en-US" altLang="zh-CN" sz="2400" dirty="0" smtClean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4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</a:t>
            </a:r>
            <a:r>
              <a:rPr lang="zh-CN" altLang="zh-CN" sz="24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即有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altLang="zh-CN" sz="2400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baseline="-250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,1)=</a:t>
            </a:r>
            <a:r>
              <a:rPr lang="en-US" altLang="zh-CN" sz="2400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zh-CN" sz="2400" baseline="300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400" dirty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因此</a:t>
            </a:r>
            <a:r>
              <a:rPr lang="zh-CN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，威沙特分布是卡方分布在多元场合下的一种推广。</a:t>
            </a:r>
            <a:endParaRPr lang="zh-CN" altLang="en-US" sz="2400" dirty="0" smtClean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4C3833-EC16-4CD6-96ED-4B7DED6E56E9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zh-CN" sz="1400" smtClean="0"/>
          </a:p>
        </p:txBody>
      </p:sp>
      <p:sp>
        <p:nvSpPr>
          <p:cNvPr id="5427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54278" name="对象 8"/>
          <p:cNvGraphicFramePr>
            <a:graphicFrameLocks noChangeAspect="1"/>
          </p:cNvGraphicFramePr>
          <p:nvPr/>
        </p:nvGraphicFramePr>
        <p:xfrm>
          <a:off x="1692275" y="1481138"/>
          <a:ext cx="14986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91" name="Equation" r:id="rId3" imgW="1497950" imgH="812447" progId="Equation.DSMT4">
                  <p:embed/>
                </p:oleObj>
              </mc:Choice>
              <mc:Fallback>
                <p:oleObj name="Equation" r:id="rId3" imgW="1497950" imgH="812447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481138"/>
                        <a:ext cx="14986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54280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45975"/>
              </p:ext>
            </p:extLst>
          </p:nvPr>
        </p:nvGraphicFramePr>
        <p:xfrm>
          <a:off x="742950" y="2794000"/>
          <a:ext cx="23939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92" name="Equation" r:id="rId5" imgW="2387520" imgH="787320" progId="Equation.DSMT4">
                  <p:embed/>
                </p:oleObj>
              </mc:Choice>
              <mc:Fallback>
                <p:oleObj name="Equation" r:id="rId5" imgW="2387520" imgH="78732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2794000"/>
                        <a:ext cx="239395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000" smtClean="0"/>
              <a:t>威沙特分布</a:t>
            </a:r>
            <a:r>
              <a:rPr lang="zh-CN" altLang="en-US" sz="4000" smtClean="0"/>
              <a:t>的</a:t>
            </a:r>
            <a:r>
              <a:rPr lang="zh-CN" altLang="zh-CN" sz="4000" smtClean="0"/>
              <a:t>性质</a:t>
            </a:r>
            <a:endParaRPr lang="zh-CN" altLang="en-US" sz="400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b="1" i="1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i="1" baseline="-25000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altLang="zh-CN" sz="2800" i="1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i="1" baseline="-25000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i="1" baseline="-25000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i="1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=1,2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,⋯,</a:t>
            </a:r>
            <a:r>
              <a:rPr lang="en-US" altLang="zh-CN" sz="28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，且相互独立，则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altLang="zh-CN" sz="2800" b="1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b="1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+⋯+</a:t>
            </a:r>
            <a:r>
              <a:rPr lang="en-US" altLang="zh-CN" sz="2800" b="1" i="1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i="1" baseline="-25000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altLang="zh-CN" sz="2800" i="1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i="1" baseline="-25000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+⋯+</a:t>
            </a:r>
            <a:r>
              <a:rPr lang="en-US" altLang="zh-CN" sz="2800" i="1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i="1" baseline="-25000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800" dirty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b="1" i="1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altLang="zh-CN" sz="2800" i="1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i="1" baseline="-25000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i="1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2800" i="1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常数矩阵，则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altLang="zh-CN" sz="2800" b="1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CWC</a:t>
            </a:r>
            <a:r>
              <a:rPr lang="en-US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′~</a:t>
            </a:r>
            <a:r>
              <a:rPr lang="en-US" altLang="zh-CN" sz="2800" i="1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i="1" baseline="-25000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CΣC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′)</a:t>
            </a:r>
            <a:endParaRPr lang="zh-CN" altLang="zh-CN" sz="2800" dirty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,⋯,</a:t>
            </a:r>
            <a:r>
              <a:rPr lang="en-US" altLang="zh-CN" sz="2800" b="1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是取自</a:t>
            </a:r>
            <a:r>
              <a:rPr lang="en-US" altLang="zh-CN" sz="28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i="1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的一个样本，</a:t>
            </a:r>
            <a:r>
              <a:rPr lang="en-US" altLang="zh-CN" sz="28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8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，则可以证明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b="1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相互独立，且有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8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−1)</a:t>
            </a:r>
            <a:r>
              <a:rPr lang="en-US" altLang="zh-CN" sz="2800" b="1" i="1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altLang="zh-CN" sz="2800" i="1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i="1" baseline="-25000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−1, </a:t>
            </a:r>
            <a:r>
              <a:rPr lang="en-US" altLang="zh-CN" sz="2800" b="1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E66898-88D4-4B76-AE9B-E5139BB6EE66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zh-CN" sz="1400" smtClean="0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55302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646962"/>
              </p:ext>
            </p:extLst>
          </p:nvPr>
        </p:nvGraphicFramePr>
        <p:xfrm>
          <a:off x="3131840" y="4509120"/>
          <a:ext cx="26035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8" name="Equation" r:id="rId3" imgW="266469" imgH="304536" progId="Equation.DSMT4">
                  <p:embed/>
                </p:oleObj>
              </mc:Choice>
              <mc:Fallback>
                <p:oleObj name="Equation" r:id="rId3" imgW="266469" imgH="304536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4509120"/>
                        <a:ext cx="260350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二元正态分布等高线</a:t>
            </a:r>
          </a:p>
        </p:txBody>
      </p:sp>
      <p:sp>
        <p:nvSpPr>
          <p:cNvPr id="921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>
                <a:solidFill>
                  <a:srgbClr val="000000"/>
                </a:solidFill>
              </a:rPr>
              <a:t>等高（椭圆）线：</a:t>
            </a:r>
          </a:p>
          <a:p>
            <a:pPr eaLnBrk="1" hangingPunct="1"/>
            <a:endParaRPr lang="zh-CN" altLang="en-US" sz="2800" smtClean="0">
              <a:solidFill>
                <a:srgbClr val="000000"/>
              </a:solidFill>
            </a:endParaRPr>
          </a:p>
          <a:p>
            <a:pPr eaLnBrk="1" hangingPunct="1"/>
            <a:endParaRPr lang="zh-CN" altLang="en-US" sz="2800" smtClean="0">
              <a:solidFill>
                <a:srgbClr val="000000"/>
              </a:solidFill>
            </a:endParaRPr>
          </a:p>
          <a:p>
            <a:pPr eaLnBrk="1" hangingPunct="1"/>
            <a:endParaRPr lang="zh-CN" altLang="en-US" sz="2800" smtClean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z="2800" smtClean="0">
                <a:solidFill>
                  <a:srgbClr val="000000"/>
                </a:solidFill>
              </a:rPr>
              <a:t>上述等高线上的密度值</a:t>
            </a: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1428750" y="4638675"/>
          <a:ext cx="63627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3" name="Equation" r:id="rId3" imgW="6362700" imgH="1219200" progId="Equation.DSMT4">
                  <p:embed/>
                </p:oleObj>
              </mc:Choice>
              <mc:Fallback>
                <p:oleObj name="Equation" r:id="rId3" imgW="6362700" imgH="1219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4638675"/>
                        <a:ext cx="63627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806450" y="2603500"/>
          <a:ext cx="75692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4" name="Equation" r:id="rId5" imgW="7569200" imgH="1104900" progId="Equation.DSMT4">
                  <p:embed/>
                </p:oleObj>
              </mc:Choice>
              <mc:Fallback>
                <p:oleObj name="Equation" r:id="rId5" imgW="7569200" imgH="1104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" y="2603500"/>
                        <a:ext cx="75692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94741E-434B-45AA-AFF1-8AC855C858EA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二元正态分布的密度等高线族</a:t>
            </a:r>
          </a:p>
        </p:txBody>
      </p:sp>
      <p:sp>
        <p:nvSpPr>
          <p:cNvPr id="1024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zh-CN" altLang="zh-CN" dirty="0" smtClean="0"/>
          </a:p>
        </p:txBody>
      </p:sp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0249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6527C8-E95E-4CBD-A454-A69F25BAA759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400" smtClean="0"/>
          </a:p>
        </p:txBody>
      </p:sp>
      <p:sp>
        <p:nvSpPr>
          <p:cNvPr id="11" name="矩形 4"/>
          <p:cNvSpPr>
            <a:spLocks noChangeArrowheads="1"/>
          </p:cNvSpPr>
          <p:nvPr/>
        </p:nvSpPr>
        <p:spPr bwMode="auto">
          <a:xfrm>
            <a:off x="2339752" y="5543268"/>
            <a:ext cx="46730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000" dirty="0" smtClean="0">
                <a:solidFill>
                  <a:srgbClr val="7030A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图</a:t>
            </a:r>
            <a:r>
              <a:rPr lang="en-US" altLang="zh-CN" sz="2000" dirty="0" smtClean="0">
                <a:solidFill>
                  <a:srgbClr val="7030A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3.1.2  </a:t>
            </a:r>
            <a:r>
              <a:rPr lang="zh-CN" altLang="en-US" sz="2000" dirty="0" smtClean="0">
                <a:solidFill>
                  <a:srgbClr val="7030A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二</a:t>
            </a:r>
            <a:r>
              <a:rPr lang="zh-CN" altLang="en-US" sz="2000" dirty="0">
                <a:solidFill>
                  <a:srgbClr val="7030A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元正态分布的密度等高线族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41" y="2108288"/>
            <a:ext cx="8064896" cy="327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68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概率密度等高面</a:t>
            </a:r>
            <a:endParaRPr lang="zh-CN" altLang="en-US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b="1" i="1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altLang="zh-CN" b="1" i="1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)′</a:t>
            </a:r>
            <a:r>
              <a:rPr lang="en-US" altLang="zh-CN" b="1" i="1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baseline="300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−1</a:t>
            </a:r>
            <a:r>
              <a:rPr lang="en-US" altLang="zh-CN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altLang="zh-CN" b="1" i="1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zh-CN" i="1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300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dirty="0" smtClean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zh-CN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这是一个（超）椭球面，中心在</a:t>
            </a:r>
            <a:r>
              <a:rPr lang="en-US" altLang="zh-CN" b="1" i="1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zh-CN" altLang="zh-CN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，而</a:t>
            </a:r>
            <a:r>
              <a:rPr lang="en-US" altLang="zh-CN" b="1" i="1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zh-CN" altLang="zh-CN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决定了其形状和方向。</a:t>
            </a:r>
            <a:endParaRPr lang="zh-CN" altLang="en-US" dirty="0" smtClean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39BCE3-3255-4C8A-88F7-FBA3A2366621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8540750" cy="947738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§3.2  </a:t>
            </a:r>
            <a:r>
              <a:rPr lang="zh-CN" altLang="en-US" sz="4000" smtClean="0"/>
              <a:t>多元正态分布的性质</a:t>
            </a:r>
          </a:p>
        </p:txBody>
      </p:sp>
      <p:sp>
        <p:nvSpPr>
          <p:cNvPr id="819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557338"/>
            <a:ext cx="8540750" cy="47513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*(1)</a:t>
            </a:r>
            <a:r>
              <a:rPr lang="zh-CN" altLang="en-US" sz="28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略。</a:t>
            </a:r>
          </a:p>
          <a:p>
            <a:pPr eaLnBrk="1" hangingPunct="1">
              <a:defRPr/>
            </a:pPr>
            <a:r>
              <a:rPr lang="en-US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(2)						      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该性质常可用来证明随机向量服从多元正态分布。</a:t>
            </a:r>
            <a:endParaRPr lang="en-US" altLang="zh-CN" sz="28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800" b="1" i="1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altLang="zh-CN" sz="2800" i="1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i="1" baseline="-25000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aseline="-250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 Σ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i="1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Cx</a:t>
            </a:r>
            <a:r>
              <a:rPr lang="en-US" altLang="zh-CN" sz="2800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 b="1" i="1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其中</a:t>
            </a:r>
            <a:r>
              <a:rPr lang="en-US" altLang="zh-CN" sz="28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800" i="1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800" i="1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 常数矩阵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为常数向量，则</a:t>
            </a:r>
            <a:endParaRPr lang="zh-CN" altLang="en-US" sz="28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zh-CN" altLang="en-US" sz="28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该性质表明，（多元）正态变量的任何线性变换仍为（多元）正态变量。</a:t>
            </a:r>
          </a:p>
          <a:p>
            <a:pPr eaLnBrk="1" hangingPunct="1">
              <a:defRPr/>
            </a:pPr>
            <a:endParaRPr lang="zh-CN" altLang="en-US" sz="28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29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813560"/>
              </p:ext>
            </p:extLst>
          </p:nvPr>
        </p:nvGraphicFramePr>
        <p:xfrm>
          <a:off x="2962275" y="4076700"/>
          <a:ext cx="3238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8" name="Equation" r:id="rId3" imgW="3238200" imgH="482400" progId="Equation.DSMT4">
                  <p:embed/>
                </p:oleObj>
              </mc:Choice>
              <mc:Fallback>
                <p:oleObj name="Equation" r:id="rId3" imgW="323820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275" y="4076700"/>
                        <a:ext cx="3238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81C5E8-E9DF-4123-AD86-DEA08CB4EA12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400" smtClean="0"/>
          </a:p>
        </p:txBody>
      </p:sp>
      <p:sp>
        <p:nvSpPr>
          <p:cNvPr id="1229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229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199674"/>
              </p:ext>
            </p:extLst>
          </p:nvPr>
        </p:nvGraphicFramePr>
        <p:xfrm>
          <a:off x="1333500" y="2133600"/>
          <a:ext cx="51054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9" name="Equation" r:id="rId5" imgW="5105160" imgH="482400" progId="Equation.DSMT4">
                  <p:embed/>
                </p:oleObj>
              </mc:Choice>
              <mc:Fallback>
                <p:oleObj name="Equation" r:id="rId5" imgW="5105160" imgH="482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2133600"/>
                        <a:ext cx="51054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CDESIGNL</Template>
  <TotalTime>5714</TotalTime>
  <Words>2478</Words>
  <Application>Microsoft Office PowerPoint</Application>
  <PresentationFormat>全屏显示(4:3)</PresentationFormat>
  <Paragraphs>725</Paragraphs>
  <Slides>57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57</vt:i4>
      </vt:variant>
    </vt:vector>
  </HeadingPairs>
  <TitlesOfParts>
    <vt:vector size="67" baseType="lpstr">
      <vt:lpstr>黑体</vt:lpstr>
      <vt:lpstr>楷体</vt:lpstr>
      <vt:lpstr>宋体</vt:lpstr>
      <vt:lpstr>Arial</vt:lpstr>
      <vt:lpstr>Calibri</vt:lpstr>
      <vt:lpstr>Times New Roman</vt:lpstr>
      <vt:lpstr>Wingdings</vt:lpstr>
      <vt:lpstr>诗情画意</vt:lpstr>
      <vt:lpstr>Equation</vt:lpstr>
      <vt:lpstr>MathType 6.0 Equation</vt:lpstr>
      <vt:lpstr>第三章  多元正态分布</vt:lpstr>
      <vt:lpstr>§3.1  多元正态分布的定义</vt:lpstr>
      <vt:lpstr>一、多元正态分布</vt:lpstr>
      <vt:lpstr>例3.1.2（二元正态分布 ）</vt:lpstr>
      <vt:lpstr>二元正态分布的密度曲面图 </vt:lpstr>
      <vt:lpstr>二元正态分布等高线</vt:lpstr>
      <vt:lpstr>二元正态分布的密度等高线族</vt:lpstr>
      <vt:lpstr>概率密度等高面</vt:lpstr>
      <vt:lpstr>§3.2  多元正态分布的性质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§3.3   极大似然估计及估计量的性质</vt:lpstr>
      <vt:lpstr>一、极大似然估计</vt:lpstr>
      <vt:lpstr>1.μ和Σ的极大似然估计</vt:lpstr>
      <vt:lpstr>极大似然估计</vt:lpstr>
      <vt:lpstr>2.相关系数的极大似然估计</vt:lpstr>
      <vt:lpstr>二、估计量的性质</vt:lpstr>
      <vt:lpstr>1.无偏性</vt:lpstr>
      <vt:lpstr>PowerPoint 演示文稿</vt:lpstr>
      <vt:lpstr>2.有效性</vt:lpstr>
      <vt:lpstr>3.一致性</vt:lpstr>
      <vt:lpstr>4.充分性</vt:lpstr>
      <vt:lpstr>§3.4  复相关系数和偏相关系数 </vt:lpstr>
      <vt:lpstr>一、复相关系数</vt:lpstr>
      <vt:lpstr>PowerPoint 演示文稿</vt:lpstr>
      <vt:lpstr>PowerPoint 演示文稿</vt:lpstr>
      <vt:lpstr>ρy∙x的极大似然估计</vt:lpstr>
      <vt:lpstr>PowerPoint 演示文稿</vt:lpstr>
      <vt:lpstr>PowerPoint 演示文稿</vt:lpstr>
      <vt:lpstr>*二、最优线性预测</vt:lpstr>
      <vt:lpstr>1.从总体出发</vt:lpstr>
      <vt:lpstr>PowerPoint 演示文稿</vt:lpstr>
      <vt:lpstr>PowerPoint 演示文稿</vt:lpstr>
      <vt:lpstr>2.从样本出发</vt:lpstr>
      <vt:lpstr>PowerPoint 演示文稿</vt:lpstr>
      <vt:lpstr>三、偏相关系数</vt:lpstr>
      <vt:lpstr>PowerPoint 演示文稿</vt:lpstr>
      <vt:lpstr>PowerPoint 演示文稿</vt:lpstr>
      <vt:lpstr>PowerPoint 演示文稿</vt:lpstr>
      <vt:lpstr>2.偏相关系数的定义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§3.5      和(n−1)S的抽样分布</vt:lpstr>
      <vt:lpstr>一、   的抽样分布</vt:lpstr>
      <vt:lpstr>*二、(n−1)S的抽样分布</vt:lpstr>
      <vt:lpstr>PowerPoint 演示文稿</vt:lpstr>
      <vt:lpstr>威沙特分布的性质</vt:lpstr>
    </vt:vector>
  </TitlesOfParts>
  <Company>MC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 多元正态分布</dc:title>
  <dc:creator>王学民</dc:creator>
  <cp:lastModifiedBy>xuemin wang</cp:lastModifiedBy>
  <cp:revision>322</cp:revision>
  <cp:lastPrinted>2014-02-21T08:56:07Z</cp:lastPrinted>
  <dcterms:created xsi:type="dcterms:W3CDTF">2009-07-04T12:01:02Z</dcterms:created>
  <dcterms:modified xsi:type="dcterms:W3CDTF">2021-04-18T12:49:50Z</dcterms:modified>
</cp:coreProperties>
</file>