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104"/>
  </p:notesMasterIdLst>
  <p:handoutMasterIdLst>
    <p:handoutMasterId r:id="rId105"/>
  </p:handoutMasterIdLst>
  <p:sldIdLst>
    <p:sldId id="257" r:id="rId2"/>
    <p:sldId id="391" r:id="rId3"/>
    <p:sldId id="418" r:id="rId4"/>
    <p:sldId id="419" r:id="rId5"/>
    <p:sldId id="392" r:id="rId6"/>
    <p:sldId id="420" r:id="rId7"/>
    <p:sldId id="258" r:id="rId8"/>
    <p:sldId id="259" r:id="rId9"/>
    <p:sldId id="393" r:id="rId10"/>
    <p:sldId id="260" r:id="rId11"/>
    <p:sldId id="317" r:id="rId12"/>
    <p:sldId id="342" r:id="rId13"/>
    <p:sldId id="264" r:id="rId14"/>
    <p:sldId id="320" r:id="rId15"/>
    <p:sldId id="265" r:id="rId16"/>
    <p:sldId id="267" r:id="rId17"/>
    <p:sldId id="421" r:id="rId18"/>
    <p:sldId id="268" r:id="rId19"/>
    <p:sldId id="269" r:id="rId20"/>
    <p:sldId id="422" r:id="rId21"/>
    <p:sldId id="270" r:id="rId22"/>
    <p:sldId id="271" r:id="rId23"/>
    <p:sldId id="445" r:id="rId24"/>
    <p:sldId id="423" r:id="rId25"/>
    <p:sldId id="424" r:id="rId26"/>
    <p:sldId id="449" r:id="rId27"/>
    <p:sldId id="450" r:id="rId28"/>
    <p:sldId id="276" r:id="rId29"/>
    <p:sldId id="394" r:id="rId30"/>
    <p:sldId id="277" r:id="rId31"/>
    <p:sldId id="426" r:id="rId32"/>
    <p:sldId id="343" r:id="rId33"/>
    <p:sldId id="344" r:id="rId34"/>
    <p:sldId id="278" r:id="rId35"/>
    <p:sldId id="279" r:id="rId36"/>
    <p:sldId id="280" r:id="rId37"/>
    <p:sldId id="281" r:id="rId38"/>
    <p:sldId id="282" r:id="rId39"/>
    <p:sldId id="345" r:id="rId40"/>
    <p:sldId id="346" r:id="rId41"/>
    <p:sldId id="347" r:id="rId42"/>
    <p:sldId id="348" r:id="rId43"/>
    <p:sldId id="349" r:id="rId44"/>
    <p:sldId id="350" r:id="rId45"/>
    <p:sldId id="351" r:id="rId46"/>
    <p:sldId id="352" r:id="rId47"/>
    <p:sldId id="353" r:id="rId48"/>
    <p:sldId id="354" r:id="rId49"/>
    <p:sldId id="355" r:id="rId50"/>
    <p:sldId id="448" r:id="rId51"/>
    <p:sldId id="357" r:id="rId52"/>
    <p:sldId id="358" r:id="rId53"/>
    <p:sldId id="427" r:id="rId54"/>
    <p:sldId id="359" r:id="rId55"/>
    <p:sldId id="360" r:id="rId56"/>
    <p:sldId id="395" r:id="rId57"/>
    <p:sldId id="441" r:id="rId58"/>
    <p:sldId id="363" r:id="rId59"/>
    <p:sldId id="396" r:id="rId60"/>
    <p:sldId id="398" r:id="rId61"/>
    <p:sldId id="365" r:id="rId62"/>
    <p:sldId id="366" r:id="rId63"/>
    <p:sldId id="369" r:id="rId64"/>
    <p:sldId id="367" r:id="rId65"/>
    <p:sldId id="417" r:id="rId66"/>
    <p:sldId id="368" r:id="rId67"/>
    <p:sldId id="428" r:id="rId68"/>
    <p:sldId id="444" r:id="rId69"/>
    <p:sldId id="446" r:id="rId70"/>
    <p:sldId id="429" r:id="rId71"/>
    <p:sldId id="389" r:id="rId72"/>
    <p:sldId id="372" r:id="rId73"/>
    <p:sldId id="400" r:id="rId74"/>
    <p:sldId id="401" r:id="rId75"/>
    <p:sldId id="403" r:id="rId76"/>
    <p:sldId id="402" r:id="rId77"/>
    <p:sldId id="430" r:id="rId78"/>
    <p:sldId id="431" r:id="rId79"/>
    <p:sldId id="432" r:id="rId80"/>
    <p:sldId id="433" r:id="rId81"/>
    <p:sldId id="434" r:id="rId82"/>
    <p:sldId id="435" r:id="rId83"/>
    <p:sldId id="436" r:id="rId84"/>
    <p:sldId id="447" r:id="rId85"/>
    <p:sldId id="442" r:id="rId86"/>
    <p:sldId id="438" r:id="rId87"/>
    <p:sldId id="376" r:id="rId88"/>
    <p:sldId id="383" r:id="rId89"/>
    <p:sldId id="443" r:id="rId90"/>
    <p:sldId id="405" r:id="rId91"/>
    <p:sldId id="410" r:id="rId92"/>
    <p:sldId id="390" r:id="rId93"/>
    <p:sldId id="406" r:id="rId94"/>
    <p:sldId id="411" r:id="rId95"/>
    <p:sldId id="412" r:id="rId96"/>
    <p:sldId id="407" r:id="rId97"/>
    <p:sldId id="408" r:id="rId98"/>
    <p:sldId id="413" r:id="rId99"/>
    <p:sldId id="416" r:id="rId100"/>
    <p:sldId id="414" r:id="rId101"/>
    <p:sldId id="415" r:id="rId102"/>
    <p:sldId id="440" r:id="rId103"/>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0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p:cViewPr varScale="1">
        <p:scale>
          <a:sx n="84" d="100"/>
          <a:sy n="84" d="100"/>
        </p:scale>
        <p:origin x="122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7FD1F29F-8025-4158-BA4E-A29069EC11BA}" type="datetimeFigureOut">
              <a:rPr lang="zh-CN" altLang="en-US"/>
              <a:pPr>
                <a:defRPr/>
              </a:pPr>
              <a:t>2021/4/19</a:t>
            </a:fld>
            <a:endParaRPr lang="zh-CN" altLang="en-US"/>
          </a:p>
        </p:txBody>
      </p:sp>
      <p:sp>
        <p:nvSpPr>
          <p:cNvPr id="4" name="页脚占位符 3"/>
          <p:cNvSpPr>
            <a:spLocks noGrp="1"/>
          </p:cNvSpPr>
          <p:nvPr>
            <p:ph type="ftr" sz="quarter" idx="2"/>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1A05407-7F77-48E3-A546-7471799B19DC}" type="slidenum">
              <a:rPr lang="zh-CN" altLang="en-US"/>
              <a:pPr>
                <a:defRPr/>
              </a:pPr>
              <a:t>‹#›</a:t>
            </a:fld>
            <a:endParaRPr lang="zh-CN" altLang="en-US"/>
          </a:p>
        </p:txBody>
      </p:sp>
    </p:spTree>
    <p:extLst>
      <p:ext uri="{BB962C8B-B14F-4D97-AF65-F5344CB8AC3E}">
        <p14:creationId xmlns:p14="http://schemas.microsoft.com/office/powerpoint/2010/main" val="3904089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3F7328AC-849C-451D-A43C-4347C3AA4058}" type="datetimeFigureOut">
              <a:rPr lang="zh-CN" altLang="en-US"/>
              <a:pPr>
                <a:defRPr/>
              </a:pPr>
              <a:t>2021/4/19</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3775" y="3211513"/>
            <a:ext cx="7954963" cy="304323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A11C53-0F38-467B-9481-BBA96F0C83EB}" type="slidenum">
              <a:rPr lang="zh-CN" altLang="en-US"/>
              <a:pPr>
                <a:defRPr/>
              </a:pPr>
              <a:t>‹#›</a:t>
            </a:fld>
            <a:endParaRPr lang="zh-CN" altLang="en-US"/>
          </a:p>
        </p:txBody>
      </p:sp>
    </p:spTree>
    <p:extLst>
      <p:ext uri="{BB962C8B-B14F-4D97-AF65-F5344CB8AC3E}">
        <p14:creationId xmlns:p14="http://schemas.microsoft.com/office/powerpoint/2010/main" val="27998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D54796-4401-4600-9CFC-96E7F2ACA55E}" type="slidenum">
              <a:rPr lang="en-US" altLang="zh-CN"/>
              <a:pPr>
                <a:defRPr/>
              </a:pPr>
              <a:t>‹#›</a:t>
            </a:fld>
            <a:endParaRPr lang="en-US" altLang="zh-CN"/>
          </a:p>
        </p:txBody>
      </p:sp>
    </p:spTree>
    <p:extLst>
      <p:ext uri="{BB962C8B-B14F-4D97-AF65-F5344CB8AC3E}">
        <p14:creationId xmlns:p14="http://schemas.microsoft.com/office/powerpoint/2010/main" val="60844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227CEB-C170-42D8-867E-92EAB9D96A98}" type="slidenum">
              <a:rPr lang="en-US" altLang="zh-CN"/>
              <a:pPr>
                <a:defRPr/>
              </a:pPr>
              <a:t>‹#›</a:t>
            </a:fld>
            <a:endParaRPr lang="en-US" altLang="zh-CN"/>
          </a:p>
        </p:txBody>
      </p:sp>
    </p:spTree>
    <p:extLst>
      <p:ext uri="{BB962C8B-B14F-4D97-AF65-F5344CB8AC3E}">
        <p14:creationId xmlns:p14="http://schemas.microsoft.com/office/powerpoint/2010/main" val="182547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20B77E-A1A1-452F-A75A-22D0C5AFE1CB}" type="slidenum">
              <a:rPr lang="en-US" altLang="zh-CN"/>
              <a:pPr>
                <a:defRPr/>
              </a:pPr>
              <a:t>‹#›</a:t>
            </a:fld>
            <a:endParaRPr lang="en-US" altLang="zh-CN"/>
          </a:p>
        </p:txBody>
      </p:sp>
    </p:spTree>
    <p:extLst>
      <p:ext uri="{BB962C8B-B14F-4D97-AF65-F5344CB8AC3E}">
        <p14:creationId xmlns:p14="http://schemas.microsoft.com/office/powerpoint/2010/main" val="41422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A609F5-1DB3-4DE4-8A3E-372916F86804}" type="slidenum">
              <a:rPr lang="en-US" altLang="zh-CN"/>
              <a:pPr>
                <a:defRPr/>
              </a:pPr>
              <a:t>‹#›</a:t>
            </a:fld>
            <a:endParaRPr lang="en-US" altLang="zh-CN"/>
          </a:p>
        </p:txBody>
      </p:sp>
    </p:spTree>
    <p:extLst>
      <p:ext uri="{BB962C8B-B14F-4D97-AF65-F5344CB8AC3E}">
        <p14:creationId xmlns:p14="http://schemas.microsoft.com/office/powerpoint/2010/main" val="4110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A51ACB-2DFA-4BF8-9C76-0369FC9B5800}" type="slidenum">
              <a:rPr lang="en-US" altLang="zh-CN"/>
              <a:pPr>
                <a:defRPr/>
              </a:pPr>
              <a:t>‹#›</a:t>
            </a:fld>
            <a:endParaRPr lang="en-US" altLang="zh-CN"/>
          </a:p>
        </p:txBody>
      </p:sp>
    </p:spTree>
    <p:extLst>
      <p:ext uri="{BB962C8B-B14F-4D97-AF65-F5344CB8AC3E}">
        <p14:creationId xmlns:p14="http://schemas.microsoft.com/office/powerpoint/2010/main" val="138486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A2C8F2-AA61-4F72-83F6-04751932FCF1}" type="slidenum">
              <a:rPr lang="en-US" altLang="zh-CN"/>
              <a:pPr>
                <a:defRPr/>
              </a:pPr>
              <a:t>‹#›</a:t>
            </a:fld>
            <a:endParaRPr lang="en-US" altLang="zh-CN"/>
          </a:p>
        </p:txBody>
      </p:sp>
    </p:spTree>
    <p:extLst>
      <p:ext uri="{BB962C8B-B14F-4D97-AF65-F5344CB8AC3E}">
        <p14:creationId xmlns:p14="http://schemas.microsoft.com/office/powerpoint/2010/main" val="288712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41A072A-754A-4DCA-B39A-7CB5FE706F09}" type="slidenum">
              <a:rPr lang="en-US" altLang="zh-CN"/>
              <a:pPr>
                <a:defRPr/>
              </a:pPr>
              <a:t>‹#›</a:t>
            </a:fld>
            <a:endParaRPr lang="en-US" altLang="zh-CN"/>
          </a:p>
        </p:txBody>
      </p:sp>
    </p:spTree>
    <p:extLst>
      <p:ext uri="{BB962C8B-B14F-4D97-AF65-F5344CB8AC3E}">
        <p14:creationId xmlns:p14="http://schemas.microsoft.com/office/powerpoint/2010/main" val="222785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99A2E-22FD-42C6-A901-38628D3D6272}" type="slidenum">
              <a:rPr lang="en-US" altLang="zh-CN"/>
              <a:pPr>
                <a:defRPr/>
              </a:pPr>
              <a:t>‹#›</a:t>
            </a:fld>
            <a:endParaRPr lang="en-US" altLang="zh-CN"/>
          </a:p>
        </p:txBody>
      </p:sp>
    </p:spTree>
    <p:extLst>
      <p:ext uri="{BB962C8B-B14F-4D97-AF65-F5344CB8AC3E}">
        <p14:creationId xmlns:p14="http://schemas.microsoft.com/office/powerpoint/2010/main" val="80700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D579D4-4720-4F8B-BC21-08482BF08E5A}" type="slidenum">
              <a:rPr lang="en-US" altLang="zh-CN"/>
              <a:pPr>
                <a:defRPr/>
              </a:pPr>
              <a:t>‹#›</a:t>
            </a:fld>
            <a:endParaRPr lang="en-US" altLang="zh-CN"/>
          </a:p>
        </p:txBody>
      </p:sp>
    </p:spTree>
    <p:extLst>
      <p:ext uri="{BB962C8B-B14F-4D97-AF65-F5344CB8AC3E}">
        <p14:creationId xmlns:p14="http://schemas.microsoft.com/office/powerpoint/2010/main" val="332803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7F06C0-AD5F-4E92-8EDC-4BF087534965}" type="slidenum">
              <a:rPr lang="en-US" altLang="zh-CN"/>
              <a:pPr>
                <a:defRPr/>
              </a:pPr>
              <a:t>‹#›</a:t>
            </a:fld>
            <a:endParaRPr lang="en-US" altLang="zh-CN"/>
          </a:p>
        </p:txBody>
      </p:sp>
    </p:spTree>
    <p:extLst>
      <p:ext uri="{BB962C8B-B14F-4D97-AF65-F5344CB8AC3E}">
        <p14:creationId xmlns:p14="http://schemas.microsoft.com/office/powerpoint/2010/main" val="6196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AECA6F-AF26-4E58-8C38-1C6E010073EA}" type="slidenum">
              <a:rPr lang="en-US" altLang="zh-CN"/>
              <a:pPr>
                <a:defRPr/>
              </a:pPr>
              <a:t>‹#›</a:t>
            </a:fld>
            <a:endParaRPr lang="en-US" altLang="zh-CN"/>
          </a:p>
        </p:txBody>
      </p:sp>
    </p:spTree>
    <p:extLst>
      <p:ext uri="{BB962C8B-B14F-4D97-AF65-F5344CB8AC3E}">
        <p14:creationId xmlns:p14="http://schemas.microsoft.com/office/powerpoint/2010/main" val="94677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73037D5-9F21-4A4A-91C4-BDAB33669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image" Target="../media/image155.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png"/><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7.bin"/><Relationship Id="rId10" Type="http://schemas.openxmlformats.org/officeDocument/2006/relationships/image" Target="../media/image8.wmf"/><Relationship Id="rId4" Type="http://schemas.openxmlformats.org/officeDocument/2006/relationships/image" Target="../media/image41.wmf"/><Relationship Id="rId9"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3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0.wmf"/><Relationship Id="rId5" Type="http://schemas.openxmlformats.org/officeDocument/2006/relationships/oleObject" Target="../embeddings/oleObject56.bin"/><Relationship Id="rId4" Type="http://schemas.openxmlformats.org/officeDocument/2006/relationships/image" Target="../media/image5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59.bin"/><Relationship Id="rId4" Type="http://schemas.openxmlformats.org/officeDocument/2006/relationships/image" Target="../media/image6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7.wmf"/><Relationship Id="rId5" Type="http://schemas.openxmlformats.org/officeDocument/2006/relationships/oleObject" Target="../embeddings/oleObject63.bin"/><Relationship Id="rId4" Type="http://schemas.openxmlformats.org/officeDocument/2006/relationships/image" Target="../media/image6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0.wmf"/><Relationship Id="rId5" Type="http://schemas.openxmlformats.org/officeDocument/2006/relationships/oleObject" Target="../embeddings/oleObject66.bin"/><Relationship Id="rId4" Type="http://schemas.openxmlformats.org/officeDocument/2006/relationships/image" Target="../media/image69.wmf"/></Relationships>
</file>

<file path=ppt/slides/_rels/slide4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2.wmf"/><Relationship Id="rId5" Type="http://schemas.openxmlformats.org/officeDocument/2006/relationships/oleObject" Target="../embeddings/oleObject68.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7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8.wmf"/><Relationship Id="rId5" Type="http://schemas.openxmlformats.org/officeDocument/2006/relationships/oleObject" Target="../embeddings/oleObject74.bin"/><Relationship Id="rId4" Type="http://schemas.openxmlformats.org/officeDocument/2006/relationships/image" Target="../media/image7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1.wmf"/><Relationship Id="rId5" Type="http://schemas.openxmlformats.org/officeDocument/2006/relationships/oleObject" Target="../embeddings/oleObject76.bin"/><Relationship Id="rId4" Type="http://schemas.openxmlformats.org/officeDocument/2006/relationships/image" Target="../media/image8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3.wmf"/><Relationship Id="rId5" Type="http://schemas.openxmlformats.org/officeDocument/2006/relationships/oleObject" Target="../embeddings/oleObject78.bin"/><Relationship Id="rId4" Type="http://schemas.openxmlformats.org/officeDocument/2006/relationships/image" Target="../media/image8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6.wmf"/><Relationship Id="rId5" Type="http://schemas.openxmlformats.org/officeDocument/2006/relationships/oleObject" Target="../embeddings/oleObject81.bin"/><Relationship Id="rId4" Type="http://schemas.openxmlformats.org/officeDocument/2006/relationships/image" Target="../media/image85.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88.wmf"/><Relationship Id="rId5" Type="http://schemas.openxmlformats.org/officeDocument/2006/relationships/oleObject" Target="../embeddings/oleObject83.bin"/><Relationship Id="rId4" Type="http://schemas.openxmlformats.org/officeDocument/2006/relationships/image" Target="../media/image8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90.png"/><Relationship Id="rId4" Type="http://schemas.openxmlformats.org/officeDocument/2006/relationships/image" Target="../media/image8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2.wmf"/><Relationship Id="rId5" Type="http://schemas.openxmlformats.org/officeDocument/2006/relationships/oleObject" Target="../embeddings/oleObject86.bin"/><Relationship Id="rId4" Type="http://schemas.openxmlformats.org/officeDocument/2006/relationships/image" Target="../media/image9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9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97.wmf"/><Relationship Id="rId5" Type="http://schemas.openxmlformats.org/officeDocument/2006/relationships/oleObject" Target="../embeddings/oleObject91.bin"/><Relationship Id="rId4" Type="http://schemas.openxmlformats.org/officeDocument/2006/relationships/image" Target="../media/image96.wmf"/></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0.wmf"/><Relationship Id="rId5" Type="http://schemas.openxmlformats.org/officeDocument/2006/relationships/oleObject" Target="../embeddings/oleObject93.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5.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03.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05.wmf"/><Relationship Id="rId5" Type="http://schemas.openxmlformats.org/officeDocument/2006/relationships/oleObject" Target="../embeddings/oleObject98.bin"/><Relationship Id="rId4" Type="http://schemas.openxmlformats.org/officeDocument/2006/relationships/image" Target="../media/image104.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07.wmf"/><Relationship Id="rId5" Type="http://schemas.openxmlformats.org/officeDocument/2006/relationships/oleObject" Target="../embeddings/oleObject100.bin"/><Relationship Id="rId4" Type="http://schemas.openxmlformats.org/officeDocument/2006/relationships/image" Target="../media/image106.wmf"/></Relationships>
</file>

<file path=ppt/slides/_rels/slide6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10.wmf"/><Relationship Id="rId5" Type="http://schemas.openxmlformats.org/officeDocument/2006/relationships/oleObject" Target="../embeddings/oleObject102.bin"/><Relationship Id="rId4" Type="http://schemas.openxmlformats.org/officeDocument/2006/relationships/image" Target="../media/image109.wmf"/></Relationships>
</file>

<file path=ppt/slides/_rels/slide7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13.wmf"/><Relationship Id="rId5" Type="http://schemas.openxmlformats.org/officeDocument/2006/relationships/oleObject" Target="../embeddings/oleObject104.bin"/><Relationship Id="rId4" Type="http://schemas.openxmlformats.org/officeDocument/2006/relationships/image" Target="../media/image112.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16.wmf"/><Relationship Id="rId5" Type="http://schemas.openxmlformats.org/officeDocument/2006/relationships/oleObject" Target="../embeddings/oleObject107.bin"/><Relationship Id="rId4" Type="http://schemas.openxmlformats.org/officeDocument/2006/relationships/image" Target="../media/image115.wmf"/></Relationships>
</file>

<file path=ppt/slides/_rels/slide74.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18.wmf"/><Relationship Id="rId5" Type="http://schemas.openxmlformats.org/officeDocument/2006/relationships/oleObject" Target="../embeddings/oleObject109.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1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22.wmf"/><Relationship Id="rId5" Type="http://schemas.openxmlformats.org/officeDocument/2006/relationships/oleObject" Target="../embeddings/oleObject113.bin"/><Relationship Id="rId4" Type="http://schemas.openxmlformats.org/officeDocument/2006/relationships/image" Target="../media/image12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2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25.wmf"/><Relationship Id="rId5" Type="http://schemas.openxmlformats.org/officeDocument/2006/relationships/oleObject" Target="../embeddings/oleObject116.bin"/><Relationship Id="rId4" Type="http://schemas.openxmlformats.org/officeDocument/2006/relationships/image" Target="../media/image124.wmf"/></Relationships>
</file>

<file path=ppt/slides/_rels/slide81.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27.wmf"/><Relationship Id="rId5" Type="http://schemas.openxmlformats.org/officeDocument/2006/relationships/oleObject" Target="../embeddings/oleObject118.bin"/><Relationship Id="rId4" Type="http://schemas.openxmlformats.org/officeDocument/2006/relationships/image" Target="../media/image12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30.wmf"/><Relationship Id="rId5" Type="http://schemas.openxmlformats.org/officeDocument/2006/relationships/oleObject" Target="../embeddings/oleObject121.bin"/><Relationship Id="rId4" Type="http://schemas.openxmlformats.org/officeDocument/2006/relationships/image" Target="../media/image129.wmf"/></Relationships>
</file>

<file path=ppt/slides/_rels/slide8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34.wmf"/><Relationship Id="rId5" Type="http://schemas.openxmlformats.org/officeDocument/2006/relationships/oleObject" Target="../embeddings/oleObject123.bin"/><Relationship Id="rId4" Type="http://schemas.openxmlformats.org/officeDocument/2006/relationships/image" Target="../media/image133.wmf"/></Relationships>
</file>

<file path=ppt/slides/_rels/slide87.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37.wmf"/><Relationship Id="rId5" Type="http://schemas.openxmlformats.org/officeDocument/2006/relationships/oleObject" Target="../embeddings/oleObject126.bin"/><Relationship Id="rId4" Type="http://schemas.openxmlformats.org/officeDocument/2006/relationships/image" Target="../media/image13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3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41.wmf"/><Relationship Id="rId5" Type="http://schemas.openxmlformats.org/officeDocument/2006/relationships/oleObject" Target="../embeddings/oleObject130.bin"/><Relationship Id="rId4" Type="http://schemas.openxmlformats.org/officeDocument/2006/relationships/image" Target="../media/image140.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44.wmf"/><Relationship Id="rId5" Type="http://schemas.openxmlformats.org/officeDocument/2006/relationships/oleObject" Target="../embeddings/oleObject133.bin"/><Relationship Id="rId4" Type="http://schemas.openxmlformats.org/officeDocument/2006/relationships/image" Target="../media/image143.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46.wmf"/><Relationship Id="rId5" Type="http://schemas.openxmlformats.org/officeDocument/2006/relationships/oleObject" Target="../embeddings/oleObject135.bin"/><Relationship Id="rId4" Type="http://schemas.openxmlformats.org/officeDocument/2006/relationships/image" Target="../media/image145.wmf"/></Relationships>
</file>

<file path=ppt/slides/_rels/slide96.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48.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39.bin"/><Relationship Id="rId14" Type="http://schemas.openxmlformats.org/officeDocument/2006/relationships/image" Target="../media/image152.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image" Target="../media/image153.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image" Target="../media/image15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第五章  判别分析</a:t>
            </a:r>
          </a:p>
        </p:txBody>
      </p:sp>
      <p:sp>
        <p:nvSpPr>
          <p:cNvPr id="5123" name="Rectangle 3"/>
          <p:cNvSpPr>
            <a:spLocks noGrp="1" noRot="1" noChangeArrowheads="1"/>
          </p:cNvSpPr>
          <p:nvPr>
            <p:ph type="body" idx="1"/>
          </p:nvPr>
        </p:nvSpPr>
        <p:spPr/>
        <p:txBody>
          <a:bodyPr/>
          <a:lstStyle/>
          <a:p>
            <a:pPr eaLnBrk="1" hangingPunct="1"/>
            <a:endParaRPr lang="en-US" altLang="zh-CN" smtClean="0">
              <a:solidFill>
                <a:srgbClr val="000808"/>
              </a:solidFill>
            </a:endParaRPr>
          </a:p>
          <a:p>
            <a:pPr eaLnBrk="1" hangingPunct="1"/>
            <a:r>
              <a:rPr lang="en-US" altLang="zh-CN" smtClean="0">
                <a:solidFill>
                  <a:srgbClr val="000808"/>
                </a:solidFill>
              </a:rPr>
              <a:t>§5.1  </a:t>
            </a:r>
            <a:r>
              <a:rPr lang="zh-CN" altLang="en-US" smtClean="0">
                <a:solidFill>
                  <a:srgbClr val="000808"/>
                </a:solidFill>
              </a:rPr>
              <a:t>引言</a:t>
            </a:r>
          </a:p>
          <a:p>
            <a:pPr eaLnBrk="1" hangingPunct="1"/>
            <a:r>
              <a:rPr lang="en-US" altLang="zh-CN" smtClean="0">
                <a:solidFill>
                  <a:srgbClr val="000808"/>
                </a:solidFill>
              </a:rPr>
              <a:t>§5.2  </a:t>
            </a:r>
            <a:r>
              <a:rPr lang="zh-CN" altLang="en-US" smtClean="0">
                <a:solidFill>
                  <a:srgbClr val="000808"/>
                </a:solidFill>
              </a:rPr>
              <a:t>距离判别</a:t>
            </a:r>
          </a:p>
          <a:p>
            <a:pPr eaLnBrk="1" hangingPunct="1"/>
            <a:r>
              <a:rPr lang="en-US" altLang="zh-CN" smtClean="0">
                <a:solidFill>
                  <a:srgbClr val="000808"/>
                </a:solidFill>
              </a:rPr>
              <a:t>§5.3  </a:t>
            </a:r>
            <a:r>
              <a:rPr lang="zh-CN" altLang="en-US" smtClean="0">
                <a:solidFill>
                  <a:srgbClr val="000808"/>
                </a:solidFill>
              </a:rPr>
              <a:t>贝叶斯判别</a:t>
            </a:r>
          </a:p>
          <a:p>
            <a:pPr eaLnBrk="1" hangingPunct="1"/>
            <a:r>
              <a:rPr lang="en-US" altLang="zh-CN" smtClean="0">
                <a:solidFill>
                  <a:srgbClr val="000808"/>
                </a:solidFill>
              </a:rPr>
              <a:t>§5.4  </a:t>
            </a:r>
            <a:r>
              <a:rPr lang="zh-CN" altLang="en-US" smtClean="0">
                <a:solidFill>
                  <a:srgbClr val="000808"/>
                </a:solidFill>
              </a:rPr>
              <a:t>费希尔判别</a:t>
            </a:r>
            <a:endParaRPr lang="en-US" altLang="zh-CN" smtClean="0">
              <a:solidFill>
                <a:srgbClr val="000808"/>
              </a:solidFill>
            </a:endParaRPr>
          </a:p>
          <a:p>
            <a:pPr eaLnBrk="1" hangingPunct="1"/>
            <a:r>
              <a:rPr lang="en-US" altLang="zh-CN" smtClean="0">
                <a:solidFill>
                  <a:srgbClr val="000808"/>
                </a:solidFill>
              </a:rPr>
              <a:t>§5.5  </a:t>
            </a:r>
            <a:r>
              <a:rPr lang="zh-CN" altLang="zh-CN" smtClean="0">
                <a:solidFill>
                  <a:srgbClr val="000808"/>
                </a:solidFill>
              </a:rPr>
              <a:t>逐步判别</a:t>
            </a:r>
            <a:endParaRPr lang="zh-CN" altLang="en-US" smtClean="0">
              <a:solidFill>
                <a:srgbClr val="000808"/>
              </a:solidFill>
            </a:endParaRP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06B52-F657-4A0E-9DB1-560963FCEC0C}"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95288" y="549275"/>
            <a:ext cx="8540750" cy="44450"/>
          </a:xfrm>
        </p:spPr>
        <p:txBody>
          <a:bodyPr/>
          <a:lstStyle/>
          <a:p>
            <a:pPr eaLnBrk="1" hangingPunct="1"/>
            <a:endParaRPr lang="zh-CN" altLang="en-US" sz="4000" smtClean="0"/>
          </a:p>
        </p:txBody>
      </p:sp>
      <p:sp>
        <p:nvSpPr>
          <p:cNvPr id="2056" name="Rectangle 3"/>
          <p:cNvSpPr>
            <a:spLocks noGrp="1" noRot="1" noChangeArrowheads="1"/>
          </p:cNvSpPr>
          <p:nvPr>
            <p:ph type="body" idx="1"/>
          </p:nvPr>
        </p:nvSpPr>
        <p:spPr>
          <a:xfrm>
            <a:off x="301625" y="836712"/>
            <a:ext cx="8540750" cy="5329138"/>
          </a:xfrm>
        </p:spPr>
        <p:txBody>
          <a:bodyPr/>
          <a:lstStyle/>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其中</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p>
          <a:p>
            <a:pPr eaLnBrk="1" hangingPunct="1">
              <a:lnSpc>
                <a:spcPct val="200000"/>
              </a:lnSpc>
              <a:defRPr/>
            </a:pPr>
            <a:r>
              <a:rPr lang="zh-CN" altLang="en-US" sz="2800" dirty="0" smtClean="0">
                <a:solidFill>
                  <a:srgbClr val="000000"/>
                </a:solidFill>
                <a:latin typeface="Times New Roman" pitchFamily="18" charset="0"/>
                <a:cs typeface="Times New Roman" pitchFamily="18" charset="0"/>
              </a:rPr>
              <a:t>令                           ，则上述判别规则可简化为</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称</a:t>
            </a:r>
            <a:r>
              <a:rPr lang="en-US" altLang="zh-CN" sz="2800" i="1" dirty="0" smtClean="0">
                <a:solidFill>
                  <a:srgbClr val="000000"/>
                </a:solidFill>
                <a:latin typeface="Times New Roman" pitchFamily="18" charset="0"/>
                <a:cs typeface="Times New Roman" pitchFamily="18" charset="0"/>
              </a:rPr>
              <a:t>W</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为两组距离判别的（</a:t>
            </a:r>
            <a:r>
              <a:rPr lang="zh-CN" altLang="en-US" sz="2800" dirty="0" smtClean="0">
                <a:solidFill>
                  <a:schemeClr val="accent6"/>
                </a:solidFill>
                <a:latin typeface="Times New Roman" pitchFamily="18" charset="0"/>
                <a:cs typeface="Times New Roman" pitchFamily="18" charset="0"/>
              </a:rPr>
              <a:t>线性</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判别函数</a:t>
            </a:r>
            <a:r>
              <a:rPr lang="zh-CN" altLang="en-US" sz="2800" dirty="0" smtClean="0">
                <a:solidFill>
                  <a:srgbClr val="000000"/>
                </a:solidFill>
                <a:latin typeface="Times New Roman" pitchFamily="18" charset="0"/>
                <a:cs typeface="Times New Roman" pitchFamily="18" charset="0"/>
              </a:rPr>
              <a:t>，称</a:t>
            </a:r>
            <a:r>
              <a:rPr lang="en-US" altLang="zh-CN" sz="2800" b="1" i="1" dirty="0" smtClean="0">
                <a:solidFill>
                  <a:srgbClr val="000000"/>
                </a:solidFill>
                <a:latin typeface="Times New Roman" pitchFamily="18" charset="0"/>
                <a:cs typeface="Times New Roman" pitchFamily="18" charset="0"/>
              </a:rPr>
              <a:t>a</a:t>
            </a:r>
            <a:r>
              <a:rPr lang="zh-CN" altLang="en-US" sz="2800" dirty="0" smtClean="0">
                <a:solidFill>
                  <a:srgbClr val="000000"/>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判别系数向量</a:t>
            </a:r>
            <a:r>
              <a:rPr lang="zh-CN" altLang="en-US" sz="2800" dirty="0" smtClean="0">
                <a:solidFill>
                  <a:srgbClr val="000000"/>
                </a:solidFill>
                <a:latin typeface="Times New Roman" pitchFamily="18" charset="0"/>
                <a:cs typeface="Times New Roman" pitchFamily="18" charset="0"/>
              </a:rPr>
              <a:t>。</a:t>
            </a:r>
          </a:p>
        </p:txBody>
      </p:sp>
      <p:graphicFrame>
        <p:nvGraphicFramePr>
          <p:cNvPr id="12292" name="Object 6"/>
          <p:cNvGraphicFramePr>
            <a:graphicFrameLocks noChangeAspect="1"/>
          </p:cNvGraphicFramePr>
          <p:nvPr>
            <p:extLst>
              <p:ext uri="{D42A27DB-BD31-4B8C-83A1-F6EECF244321}">
                <p14:modId xmlns:p14="http://schemas.microsoft.com/office/powerpoint/2010/main" val="2107419879"/>
              </p:ext>
            </p:extLst>
          </p:nvPr>
        </p:nvGraphicFramePr>
        <p:xfrm>
          <a:off x="1116013" y="1662956"/>
          <a:ext cx="2413000" cy="469900"/>
        </p:xfrm>
        <a:graphic>
          <a:graphicData uri="http://schemas.openxmlformats.org/presentationml/2006/ole">
            <mc:AlternateContent xmlns:mc="http://schemas.openxmlformats.org/markup-compatibility/2006">
              <mc:Choice xmlns:v="urn:schemas-microsoft-com:vml" Requires="v">
                <p:oleObj spid="_x0000_s12659" name="Equation" r:id="rId3" imgW="2413000" imgH="469900" progId="Equation.DSMT4">
                  <p:embed/>
                </p:oleObj>
              </mc:Choice>
              <mc:Fallback>
                <p:oleObj name="Equation" r:id="rId3" imgW="2413000" imgH="469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62956"/>
                        <a:ext cx="2413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3578866248"/>
              </p:ext>
            </p:extLst>
          </p:nvPr>
        </p:nvGraphicFramePr>
        <p:xfrm>
          <a:off x="1461368" y="625376"/>
          <a:ext cx="4622800" cy="787400"/>
        </p:xfrm>
        <a:graphic>
          <a:graphicData uri="http://schemas.openxmlformats.org/presentationml/2006/ole">
            <mc:AlternateContent xmlns:mc="http://schemas.openxmlformats.org/markup-compatibility/2006">
              <mc:Choice xmlns:v="urn:schemas-microsoft-com:vml" Requires="v">
                <p:oleObj spid="_x0000_s12660" name="Equation" r:id="rId5" imgW="4622800" imgH="787400" progId="Equation.DSMT4">
                  <p:embed/>
                </p:oleObj>
              </mc:Choice>
              <mc:Fallback>
                <p:oleObj name="Equation" r:id="rId5" imgW="4622800" imgH="787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368" y="625376"/>
                        <a:ext cx="4622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9"/>
          <p:cNvGraphicFramePr>
            <a:graphicFrameLocks noChangeAspect="1"/>
          </p:cNvGraphicFramePr>
          <p:nvPr>
            <p:extLst>
              <p:ext uri="{D42A27DB-BD31-4B8C-83A1-F6EECF244321}">
                <p14:modId xmlns:p14="http://schemas.microsoft.com/office/powerpoint/2010/main" val="2444948978"/>
              </p:ext>
            </p:extLst>
          </p:nvPr>
        </p:nvGraphicFramePr>
        <p:xfrm>
          <a:off x="2916238" y="2137668"/>
          <a:ext cx="3086100" cy="1003300"/>
        </p:xfrm>
        <a:graphic>
          <a:graphicData uri="http://schemas.openxmlformats.org/presentationml/2006/ole">
            <mc:AlternateContent xmlns:mc="http://schemas.openxmlformats.org/markup-compatibility/2006">
              <mc:Choice xmlns:v="urn:schemas-microsoft-com:vml" Requires="v">
                <p:oleObj spid="_x0000_s12661" name="Equation" r:id="rId7" imgW="3086100" imgH="1003300" progId="Equation.DSMT4">
                  <p:embed/>
                </p:oleObj>
              </mc:Choice>
              <mc:Fallback>
                <p:oleObj name="Equation" r:id="rId7" imgW="3086100" imgH="1003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13766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B27732-1DA3-48D6-AD5E-1A4C0A60147F}" type="slidenum">
              <a:rPr lang="en-US" altLang="zh-CN" sz="1400" smtClean="0"/>
              <a:pPr>
                <a:spcBef>
                  <a:spcPct val="0"/>
                </a:spcBef>
                <a:buClrTx/>
                <a:buSzTx/>
                <a:buFontTx/>
                <a:buNone/>
              </a:pPr>
              <a:t>10</a:t>
            </a:fld>
            <a:endParaRPr lang="en-US" altLang="zh-CN" sz="1400" smtClean="0"/>
          </a:p>
        </p:txBody>
      </p:sp>
      <p:sp>
        <p:nvSpPr>
          <p:cNvPr id="2" name="矩形 1"/>
          <p:cNvSpPr/>
          <p:nvPr/>
        </p:nvSpPr>
        <p:spPr>
          <a:xfrm>
            <a:off x="7473689" y="2257708"/>
            <a:ext cx="1143262"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(5.2.3)</a:t>
            </a:r>
            <a:endParaRPr lang="zh-CN" altLang="en-US"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301625" y="609600"/>
            <a:ext cx="8540750" cy="46038"/>
          </a:xfrm>
        </p:spPr>
        <p:txBody>
          <a:bodyPr/>
          <a:lstStyle/>
          <a:p>
            <a:endParaRPr lang="zh-CN" altLang="en-US" smtClean="0"/>
          </a:p>
        </p:txBody>
      </p:sp>
      <p:sp>
        <p:nvSpPr>
          <p:cNvPr id="97283" name="内容占位符 2"/>
          <p:cNvSpPr>
            <a:spLocks noGrp="1"/>
          </p:cNvSpPr>
          <p:nvPr>
            <p:ph idx="1"/>
          </p:nvPr>
        </p:nvSpPr>
        <p:spPr>
          <a:xfrm>
            <a:off x="301625" y="655638"/>
            <a:ext cx="8540750" cy="5443537"/>
          </a:xfrm>
        </p:spPr>
        <p:txBody>
          <a:bodyPr/>
          <a:lstStyle/>
          <a:p>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=1,4</a:t>
            </a:r>
            <a:r>
              <a:rPr lang="zh-CN" altLang="zh-CN" sz="2400" dirty="0" smtClean="0">
                <a:solidFill>
                  <a:srgbClr val="000808"/>
                </a:solidFill>
                <a:latin typeface="Times New Roman" panose="02020603050405020304" pitchFamily="18" charset="0"/>
                <a:cs typeface="Times New Roman" panose="02020603050405020304" pitchFamily="18" charset="0"/>
              </a:rPr>
              <a:t>，结果见表</a:t>
            </a:r>
            <a:r>
              <a:rPr lang="en-US" altLang="zh-CN" sz="2400" dirty="0" smtClean="0">
                <a:solidFill>
                  <a:srgbClr val="000808"/>
                </a:solidFill>
                <a:latin typeface="Times New Roman" panose="02020603050405020304" pitchFamily="18" charset="0"/>
                <a:cs typeface="Times New Roman" panose="02020603050405020304" pitchFamily="18" charset="0"/>
              </a:rPr>
              <a:t>5.5.3</a:t>
            </a:r>
            <a:r>
              <a:rPr lang="zh-CN" altLang="zh-CN" sz="2400" dirty="0" smtClean="0">
                <a:solidFill>
                  <a:srgbClr val="000808"/>
                </a:solidFill>
                <a:latin typeface="Times New Roman" panose="02020603050405020304" pitchFamily="18" charset="0"/>
                <a:cs typeface="Times New Roman" panose="02020603050405020304" pitchFamily="18" charset="0"/>
              </a:rPr>
              <a:t>。可见，</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zh-CN" altLang="zh-CN" sz="2400" dirty="0" smtClean="0">
                <a:solidFill>
                  <a:srgbClr val="000808"/>
                </a:solidFill>
                <a:latin typeface="Times New Roman" panose="02020603050405020304" pitchFamily="18" charset="0"/>
                <a:cs typeface="Times New Roman" panose="02020603050405020304" pitchFamily="18" charset="0"/>
              </a:rPr>
              <a:t>选入。</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en-US" altLang="zh-CN" sz="2400" dirty="0" smtClean="0">
                <a:solidFill>
                  <a:schemeClr val="accent6"/>
                </a:solidFill>
                <a:latin typeface="Times New Roman" panose="02020603050405020304" pitchFamily="18" charset="0"/>
                <a:cs typeface="Times New Roman" panose="02020603050405020304" pitchFamily="18" charset="0"/>
              </a:rPr>
              <a:t>(4)</a:t>
            </a:r>
            <a:r>
              <a:rPr lang="zh-CN" altLang="zh-CN" sz="2400" dirty="0" smtClean="0">
                <a:solidFill>
                  <a:srgbClr val="000808"/>
                </a:solidFill>
                <a:latin typeface="Times New Roman" panose="02020603050405020304" pitchFamily="18" charset="0"/>
                <a:cs typeface="Times New Roman" panose="02020603050405020304" pitchFamily="18" charset="0"/>
              </a:rPr>
              <a:t>核实</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zh-CN" altLang="zh-CN" sz="2400" dirty="0" smtClean="0">
                <a:solidFill>
                  <a:srgbClr val="000808"/>
                </a:solidFill>
                <a:latin typeface="Times New Roman" panose="02020603050405020304" pitchFamily="18" charset="0"/>
                <a:cs typeface="Times New Roman" panose="02020603050405020304" pitchFamily="18" charset="0"/>
              </a:rPr>
              <a:t>选入后早先已选入的</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是否还显著，计算偏</a:t>
            </a:r>
            <a:r>
              <a:rPr lang="zh-CN" altLang="zh-CN" sz="2400" i="1" dirty="0" smtClean="0">
                <a:solidFill>
                  <a:srgbClr val="000808"/>
                </a:solidFill>
                <a:latin typeface="Times New Roman" panose="02020603050405020304" pitchFamily="18" charset="0"/>
                <a:cs typeface="Times New Roman" panose="02020603050405020304" pitchFamily="18" charset="0"/>
              </a:rPr>
              <a:t>F</a:t>
            </a:r>
            <a:r>
              <a:rPr lang="zh-CN" altLang="zh-CN" sz="2400" dirty="0" smtClean="0">
                <a:solidFill>
                  <a:srgbClr val="000808"/>
                </a:solidFill>
                <a:latin typeface="Times New Roman" panose="02020603050405020304" pitchFamily="18" charset="0"/>
                <a:cs typeface="Times New Roman" panose="02020603050405020304" pitchFamily="18" charset="0"/>
              </a:rPr>
              <a:t>统计量</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，结果列于表</a:t>
            </a:r>
            <a:r>
              <a:rPr lang="en-US" altLang="zh-CN" sz="2400" dirty="0" smtClean="0">
                <a:solidFill>
                  <a:srgbClr val="000808"/>
                </a:solidFill>
                <a:latin typeface="Times New Roman" panose="02020603050405020304" pitchFamily="18" charset="0"/>
                <a:cs typeface="Times New Roman" panose="02020603050405020304" pitchFamily="18" charset="0"/>
              </a:rPr>
              <a:t>5.5.4</a:t>
            </a:r>
            <a:r>
              <a:rPr lang="zh-CN" altLang="zh-CN" sz="2400" dirty="0" smtClean="0">
                <a:solidFill>
                  <a:srgbClr val="000808"/>
                </a:solidFill>
                <a:latin typeface="Times New Roman" panose="02020603050405020304" pitchFamily="18" charset="0"/>
                <a:cs typeface="Times New Roman" panose="02020603050405020304" pitchFamily="18" charset="0"/>
              </a:rPr>
              <a:t>。可见，</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皆保留。继续计算</a:t>
            </a: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972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4A3F0E-71FE-401F-9D6D-E590C8AC3776}" type="slidenum">
              <a:rPr lang="en-US" altLang="zh-CN" sz="1400" smtClean="0"/>
              <a:pPr>
                <a:spcBef>
                  <a:spcPct val="0"/>
                </a:spcBef>
                <a:buClrTx/>
                <a:buSzTx/>
                <a:buFontTx/>
                <a:buNone/>
              </a:pPr>
              <a:t>100</a:t>
            </a:fld>
            <a:endParaRPr lang="en-US" altLang="zh-CN" sz="1400" smtClean="0"/>
          </a:p>
        </p:txBody>
      </p:sp>
      <p:sp>
        <p:nvSpPr>
          <p:cNvPr id="97285" name="矩形 1"/>
          <p:cNvSpPr>
            <a:spLocks noChangeArrowheads="1"/>
          </p:cNvSpPr>
          <p:nvPr/>
        </p:nvSpPr>
        <p:spPr bwMode="auto">
          <a:xfrm>
            <a:off x="611188" y="1065213"/>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a:solidFill>
                  <a:srgbClr val="7030A0"/>
                </a:solidFill>
                <a:ea typeface="黑体" panose="02010600030101010101" pitchFamily="2" charset="-122"/>
                <a:cs typeface="Times New Roman" panose="02020603050405020304" pitchFamily="18" charset="0"/>
              </a:rPr>
              <a:t>表</a:t>
            </a:r>
            <a:r>
              <a:rPr lang="en-US" altLang="zh-CN" sz="2000">
                <a:solidFill>
                  <a:srgbClr val="7030A0"/>
                </a:solidFill>
                <a:ea typeface="黑体" panose="02010600030101010101" pitchFamily="2" charset="-122"/>
                <a:cs typeface="Times New Roman" panose="02020603050405020304" pitchFamily="18" charset="0"/>
              </a:rPr>
              <a:t>5.5.3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x</a:t>
            </a:r>
            <a:r>
              <a:rPr lang="en-US" altLang="zh-CN" sz="2000" b="1" baseline="-25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x</a:t>
            </a:r>
            <a:r>
              <a:rPr lang="en-US" altLang="zh-CN" sz="2000" b="1" baseline="-25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3</a:t>
            </a:r>
            <a:r>
              <a:rPr lang="zh-CN" altLang="zh-CN" sz="2000">
                <a:solidFill>
                  <a:srgbClr val="7030A0"/>
                </a:solidFill>
                <a:ea typeface="黑体" panose="02010600030101010101" pitchFamily="2" charset="-122"/>
                <a:cs typeface="Times New Roman" panose="02020603050405020304" pitchFamily="18" charset="0"/>
              </a:rPr>
              <a:t>已选入时的偏</a:t>
            </a:r>
            <a:r>
              <a:rPr lang="en-US" altLang="zh-CN" sz="2000" b="1" i="1">
                <a:solidFill>
                  <a:srgbClr val="7030A0"/>
                </a:solidFill>
                <a:latin typeface="Times New Roman" panose="02020603050405020304" pitchFamily="18" charset="0"/>
                <a:ea typeface="黑体" panose="02010600030101010101" pitchFamily="2" charset="-122"/>
              </a:rPr>
              <a:t>F</a:t>
            </a:r>
            <a:r>
              <a:rPr lang="zh-CN" altLang="zh-CN" sz="2000">
                <a:solidFill>
                  <a:srgbClr val="7030A0"/>
                </a:solidFill>
                <a:ea typeface="黑体" panose="02010600030101010101" pitchFamily="2" charset="-122"/>
              </a:rPr>
              <a:t>统计量和</a:t>
            </a:r>
            <a:r>
              <a:rPr lang="en-US" altLang="zh-CN" sz="2000" b="1" i="1">
                <a:solidFill>
                  <a:srgbClr val="7030A0"/>
                </a:solidFill>
                <a:latin typeface="Times New Roman" panose="02020603050405020304" pitchFamily="18" charset="0"/>
                <a:ea typeface="黑体" panose="02010600030101010101" pitchFamily="2" charset="-122"/>
              </a:rPr>
              <a:t>p</a:t>
            </a:r>
            <a:r>
              <a:rPr lang="zh-CN" altLang="zh-CN" sz="2000">
                <a:solidFill>
                  <a:srgbClr val="7030A0"/>
                </a:solidFill>
                <a:ea typeface="黑体" panose="02010600030101010101" pitchFamily="2" charset="-122"/>
              </a:rPr>
              <a:t>值</a:t>
            </a:r>
            <a:endParaRPr lang="zh-CN" altLang="en-US" sz="2000">
              <a:solidFill>
                <a:srgbClr val="7030A0"/>
              </a:solidFill>
            </a:endParaRPr>
          </a:p>
        </p:txBody>
      </p:sp>
      <p:graphicFrame>
        <p:nvGraphicFramePr>
          <p:cNvPr id="4" name="表格 3"/>
          <p:cNvGraphicFramePr>
            <a:graphicFrameLocks noGrp="1"/>
          </p:cNvGraphicFramePr>
          <p:nvPr/>
        </p:nvGraphicFramePr>
        <p:xfrm>
          <a:off x="755650" y="1481138"/>
          <a:ext cx="7632700" cy="1371600"/>
        </p:xfrm>
        <a:graphic>
          <a:graphicData uri="http://schemas.openxmlformats.org/drawingml/2006/table">
            <a:tbl>
              <a:tblPr/>
              <a:tblGrid>
                <a:gridCol w="2544763">
                  <a:extLst>
                    <a:ext uri="{9D8B030D-6E8A-4147-A177-3AD203B41FA5}">
                      <a16:colId xmlns:a16="http://schemas.microsoft.com/office/drawing/2014/main" val="20000"/>
                    </a:ext>
                  </a:extLst>
                </a:gridCol>
                <a:gridCol w="2543175">
                  <a:extLst>
                    <a:ext uri="{9D8B030D-6E8A-4147-A177-3AD203B41FA5}">
                      <a16:colId xmlns:a16="http://schemas.microsoft.com/office/drawing/2014/main" val="20001"/>
                    </a:ext>
                  </a:extLst>
                </a:gridCol>
                <a:gridCol w="2544762">
                  <a:extLst>
                    <a:ext uri="{9D8B030D-6E8A-4147-A177-3AD203B41FA5}">
                      <a16:colId xmlns:a16="http://schemas.microsoft.com/office/drawing/2014/main" val="20002"/>
                    </a:ext>
                  </a:extLst>
                </a:gridCol>
              </a:tblGrid>
              <a:tr h="4556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cs typeface="Times New Roman" panose="02020603050405020304" pitchFamily="18" charset="0"/>
                        </a:rPr>
                        <a:t>偏</a:t>
                      </a: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12.27</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34.57</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73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7302" name="对象 5"/>
          <p:cNvGraphicFramePr>
            <a:graphicFrameLocks noChangeAspect="1"/>
          </p:cNvGraphicFramePr>
          <p:nvPr/>
        </p:nvGraphicFramePr>
        <p:xfrm>
          <a:off x="1763713" y="4076700"/>
          <a:ext cx="5803900" cy="1844675"/>
        </p:xfrm>
        <a:graphic>
          <a:graphicData uri="http://schemas.openxmlformats.org/presentationml/2006/ole">
            <mc:AlternateContent xmlns:mc="http://schemas.openxmlformats.org/markup-compatibility/2006">
              <mc:Choice xmlns:v="urn:schemas-microsoft-com:vml" Requires="v">
                <p:oleObj spid="_x0000_s97421" name="Equation" r:id="rId3" imgW="5803900" imgH="1854200" progId="Equation.DSMT4">
                  <p:embed/>
                </p:oleObj>
              </mc:Choice>
              <mc:Fallback>
                <p:oleObj name="Equation" r:id="rId3" imgW="5803900" imgH="18542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8039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301625" y="609600"/>
            <a:ext cx="8540750" cy="46038"/>
          </a:xfrm>
        </p:spPr>
        <p:txBody>
          <a:bodyPr/>
          <a:lstStyle/>
          <a:p>
            <a:endParaRPr lang="zh-CN" altLang="en-US" smtClean="0"/>
          </a:p>
        </p:txBody>
      </p:sp>
      <p:sp>
        <p:nvSpPr>
          <p:cNvPr id="98307" name="内容占位符 2"/>
          <p:cNvSpPr>
            <a:spLocks noGrp="1"/>
          </p:cNvSpPr>
          <p:nvPr>
            <p:ph idx="1"/>
          </p:nvPr>
        </p:nvSpPr>
        <p:spPr>
          <a:xfrm>
            <a:off x="301625" y="655638"/>
            <a:ext cx="8540750" cy="5443537"/>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可得</a:t>
            </a:r>
            <a:r>
              <a:rPr lang="zh-CN"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en-US" altLang="zh-CN" sz="2400" dirty="0" smtClean="0">
                <a:solidFill>
                  <a:srgbClr val="000000"/>
                </a:solidFill>
                <a:latin typeface="Times New Roman" panose="02020603050405020304" pitchFamily="18" charset="0"/>
                <a:cs typeface="Times New Roman" panose="02020603050405020304" pitchFamily="18" charset="0"/>
              </a:rPr>
              <a:t>)=4.72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=0.0103</a:t>
            </a:r>
            <a:r>
              <a:rPr lang="zh-CN" altLang="zh-CN" sz="2400" dirty="0" smtClean="0">
                <a:solidFill>
                  <a:srgbClr val="000000"/>
                </a:solidFill>
                <a:latin typeface="Times New Roman" panose="02020603050405020304" pitchFamily="18" charset="0"/>
                <a:cs typeface="Times New Roman" panose="02020603050405020304" pitchFamily="18" charset="0"/>
              </a:rPr>
              <a:t>，故</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也选入。</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smtClean="0">
                <a:solidFill>
                  <a:schemeClr val="accent6"/>
                </a:solidFill>
                <a:latin typeface="Times New Roman" panose="02020603050405020304" pitchFamily="18" charset="0"/>
                <a:cs typeface="Times New Roman" panose="02020603050405020304" pitchFamily="18" charset="0"/>
              </a:rPr>
              <a:t>(5)</a:t>
            </a:r>
            <a:r>
              <a:rPr lang="zh-CN" altLang="zh-CN" sz="2400" dirty="0" smtClean="0">
                <a:solidFill>
                  <a:srgbClr val="000000"/>
                </a:solidFill>
                <a:latin typeface="Times New Roman" panose="02020603050405020304" pitchFamily="18" charset="0"/>
                <a:cs typeface="Times New Roman" panose="02020603050405020304" pitchFamily="18" charset="0"/>
              </a:rPr>
              <a:t>核实</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选入后原已选入的</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zh-CN" altLang="zh-CN" sz="2400" dirty="0" smtClean="0">
                <a:solidFill>
                  <a:srgbClr val="000000"/>
                </a:solidFill>
                <a:latin typeface="Times New Roman" panose="02020603050405020304" pitchFamily="18" charset="0"/>
                <a:cs typeface="Times New Roman" panose="02020603050405020304" pitchFamily="18" charset="0"/>
              </a:rPr>
              <a:t>是否还是显著的，计算偏</a:t>
            </a:r>
            <a:r>
              <a:rPr lang="zh-CN" altLang="zh-CN" sz="2400" i="1" dirty="0" smtClean="0">
                <a:solidFill>
                  <a:srgbClr val="000000"/>
                </a:solidFill>
                <a:latin typeface="Times New Roman" panose="02020603050405020304" pitchFamily="18" charset="0"/>
                <a:cs typeface="Times New Roman" panose="02020603050405020304" pitchFamily="18" charset="0"/>
              </a:rPr>
              <a:t>F</a:t>
            </a:r>
            <a:r>
              <a:rPr lang="zh-CN" altLang="zh-CN" sz="2400" dirty="0" smtClean="0">
                <a:solidFill>
                  <a:srgbClr val="000000"/>
                </a:solidFill>
                <a:latin typeface="Times New Roman" panose="02020603050405020304" pitchFamily="18" charset="0"/>
                <a:cs typeface="Times New Roman" panose="02020603050405020304" pitchFamily="18" charset="0"/>
              </a:rPr>
              <a:t>统计量</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 F</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，结果列于表</a:t>
            </a:r>
            <a:r>
              <a:rPr lang="en-US" altLang="zh-CN" sz="2400" dirty="0" smtClean="0">
                <a:solidFill>
                  <a:srgbClr val="000000"/>
                </a:solidFill>
                <a:latin typeface="Times New Roman" panose="02020603050405020304" pitchFamily="18" charset="0"/>
                <a:cs typeface="Times New Roman" panose="02020603050405020304" pitchFamily="18" charset="0"/>
              </a:rPr>
              <a:t>5.5.5</a:t>
            </a:r>
            <a:r>
              <a:rPr lang="zh-CN" altLang="zh-CN" sz="2400" dirty="0" smtClean="0">
                <a:solidFill>
                  <a:srgbClr val="000000"/>
                </a:solidFill>
                <a:latin typeface="Times New Roman" panose="02020603050405020304" pitchFamily="18" charset="0"/>
                <a:cs typeface="Times New Roman" panose="02020603050405020304" pitchFamily="18" charset="0"/>
              </a:rPr>
              <a:t>。计算结果表明，已选入的变量无一剔除。</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983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CAB262-2DA4-4FAF-9AE8-3BD88248A46B}" type="slidenum">
              <a:rPr lang="en-US" altLang="zh-CN" sz="1400" smtClean="0"/>
              <a:pPr>
                <a:spcBef>
                  <a:spcPct val="0"/>
                </a:spcBef>
                <a:buClrTx/>
                <a:buSzTx/>
                <a:buFontTx/>
                <a:buNone/>
              </a:pPr>
              <a:t>101</a:t>
            </a:fld>
            <a:endParaRPr lang="en-US" altLang="zh-CN" sz="1400" smtClean="0"/>
          </a:p>
        </p:txBody>
      </p:sp>
      <p:sp>
        <p:nvSpPr>
          <p:cNvPr id="98309" name="矩形 1"/>
          <p:cNvSpPr>
            <a:spLocks noChangeArrowheads="1"/>
          </p:cNvSpPr>
          <p:nvPr/>
        </p:nvSpPr>
        <p:spPr bwMode="auto">
          <a:xfrm>
            <a:off x="703263" y="4005263"/>
            <a:ext cx="756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dirty="0">
                <a:solidFill>
                  <a:srgbClr val="7030A0"/>
                </a:solidFill>
                <a:ea typeface="黑体" panose="02010600030101010101" pitchFamily="2" charset="-122"/>
                <a:cs typeface="Times New Roman" panose="02020603050405020304" pitchFamily="18" charset="0"/>
              </a:rPr>
              <a:t>表</a:t>
            </a:r>
            <a:r>
              <a:rPr lang="en-US" altLang="zh-CN" sz="2000" dirty="0">
                <a:solidFill>
                  <a:srgbClr val="7030A0"/>
                </a:solidFill>
                <a:ea typeface="黑体" panose="02010600030101010101" pitchFamily="2" charset="-122"/>
                <a:cs typeface="Times New Roman" panose="02020603050405020304" pitchFamily="18" charset="0"/>
              </a:rPr>
              <a:t>5.5.5   </a:t>
            </a:r>
            <a:r>
              <a:rPr lang="zh-CN" altLang="zh-CN" sz="2000" dirty="0">
                <a:solidFill>
                  <a:srgbClr val="7030A0"/>
                </a:solidFill>
                <a:ea typeface="黑体" panose="02010600030101010101" pitchFamily="2" charset="-122"/>
                <a:cs typeface="Times New Roman" panose="02020603050405020304" pitchFamily="18" charset="0"/>
              </a:rPr>
              <a:t>选入</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x</a:t>
            </a:r>
            <a:r>
              <a:rPr lang="en-US" altLang="zh-CN"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r>
              <a:rPr lang="zh-CN" altLang="zh-CN" sz="2000" dirty="0">
                <a:solidFill>
                  <a:srgbClr val="7030A0"/>
                </a:solidFill>
                <a:ea typeface="黑体" panose="02010600030101010101" pitchFamily="2" charset="-122"/>
                <a:cs typeface="Times New Roman" panose="02020603050405020304" pitchFamily="18" charset="0"/>
              </a:rPr>
              <a:t>后核实</a:t>
            </a:r>
            <a:r>
              <a:rPr lang="en-US" altLang="zh-CN" sz="2000" b="1" i="1" dirty="0">
                <a:solidFill>
                  <a:srgbClr val="7030A0"/>
                </a:solidFill>
                <a:latin typeface="Times New Roman" panose="02020603050405020304" pitchFamily="18" charset="0"/>
              </a:rPr>
              <a:t>x</a:t>
            </a:r>
            <a:r>
              <a:rPr lang="en-US" altLang="zh-CN" sz="2000" b="1" baseline="-25000" dirty="0">
                <a:solidFill>
                  <a:srgbClr val="7030A0"/>
                </a:solidFill>
                <a:latin typeface="Times New Roman" panose="02020603050405020304" pitchFamily="18" charset="0"/>
              </a:rPr>
              <a:t>2</a:t>
            </a:r>
            <a:r>
              <a:rPr lang="en-US" altLang="zh-CN" sz="2000" dirty="0">
                <a:solidFill>
                  <a:srgbClr val="7030A0"/>
                </a:solidFill>
                <a:ea typeface="黑体" panose="02010600030101010101" pitchFamily="2" charset="-122"/>
              </a:rPr>
              <a:t>,</a:t>
            </a:r>
            <a:r>
              <a:rPr lang="en-US" altLang="zh-CN" sz="2000" b="1" i="1" dirty="0">
                <a:solidFill>
                  <a:srgbClr val="7030A0"/>
                </a:solidFill>
                <a:latin typeface="Times New Roman" panose="02020603050405020304" pitchFamily="18" charset="0"/>
              </a:rPr>
              <a:t>x</a:t>
            </a:r>
            <a:r>
              <a:rPr lang="en-US" altLang="zh-CN" sz="2000" b="1" baseline="-25000" dirty="0">
                <a:solidFill>
                  <a:srgbClr val="7030A0"/>
                </a:solidFill>
                <a:latin typeface="Times New Roman" panose="02020603050405020304" pitchFamily="18" charset="0"/>
              </a:rPr>
              <a:t>3</a:t>
            </a:r>
            <a:r>
              <a:rPr lang="zh-CN" altLang="zh-CN" sz="2000" dirty="0">
                <a:solidFill>
                  <a:srgbClr val="7030A0"/>
                </a:solidFill>
                <a:ea typeface="黑体" panose="02010600030101010101" pitchFamily="2" charset="-122"/>
              </a:rPr>
              <a:t>和</a:t>
            </a:r>
            <a:r>
              <a:rPr lang="en-US" altLang="zh-CN" sz="2000" b="1" i="1" dirty="0">
                <a:solidFill>
                  <a:srgbClr val="7030A0"/>
                </a:solidFill>
                <a:latin typeface="Times New Roman" panose="02020603050405020304" pitchFamily="18" charset="0"/>
              </a:rPr>
              <a:t>x</a:t>
            </a:r>
            <a:r>
              <a:rPr lang="en-US" altLang="zh-CN" sz="2000" b="1" baseline="-25000" dirty="0">
                <a:solidFill>
                  <a:srgbClr val="7030A0"/>
                </a:solidFill>
                <a:latin typeface="Times New Roman" panose="02020603050405020304" pitchFamily="18" charset="0"/>
              </a:rPr>
              <a:t>4</a:t>
            </a:r>
            <a:r>
              <a:rPr lang="zh-CN" altLang="zh-CN" sz="2000" dirty="0">
                <a:solidFill>
                  <a:srgbClr val="7030A0"/>
                </a:solidFill>
                <a:ea typeface="黑体" panose="02010600030101010101" pitchFamily="2" charset="-122"/>
              </a:rPr>
              <a:t>是否还显著的偏</a:t>
            </a:r>
            <a:r>
              <a:rPr lang="en-US" altLang="zh-CN" sz="2000" b="1" i="1" dirty="0">
                <a:solidFill>
                  <a:srgbClr val="7030A0"/>
                </a:solidFill>
                <a:latin typeface="Times New Roman" panose="02020603050405020304" pitchFamily="18" charset="0"/>
                <a:ea typeface="黑体" panose="02010600030101010101" pitchFamily="2" charset="-122"/>
              </a:rPr>
              <a:t>F</a:t>
            </a:r>
            <a:r>
              <a:rPr lang="zh-CN" altLang="zh-CN" sz="2000" dirty="0">
                <a:solidFill>
                  <a:srgbClr val="7030A0"/>
                </a:solidFill>
                <a:ea typeface="黑体" panose="02010600030101010101" pitchFamily="2" charset="-122"/>
              </a:rPr>
              <a:t>统计量和</a:t>
            </a:r>
            <a:r>
              <a:rPr lang="en-US" altLang="zh-CN" sz="2000" b="1" i="1" dirty="0">
                <a:solidFill>
                  <a:srgbClr val="7030A0"/>
                </a:solidFill>
                <a:latin typeface="Times New Roman" panose="02020603050405020304" pitchFamily="18" charset="0"/>
                <a:ea typeface="黑体" panose="02010600030101010101" pitchFamily="2" charset="-122"/>
              </a:rPr>
              <a:t>p</a:t>
            </a:r>
            <a:r>
              <a:rPr lang="zh-CN" altLang="zh-CN" sz="2000" dirty="0">
                <a:solidFill>
                  <a:srgbClr val="7030A0"/>
                </a:solidFill>
                <a:ea typeface="黑体" panose="02010600030101010101" pitchFamily="2" charset="-122"/>
              </a:rPr>
              <a:t>值</a:t>
            </a:r>
            <a:endParaRPr lang="zh-CN" altLang="en-US" sz="2000" dirty="0">
              <a:solidFill>
                <a:srgbClr val="7030A0"/>
              </a:solidFill>
            </a:endParaRPr>
          </a:p>
        </p:txBody>
      </p:sp>
      <p:graphicFrame>
        <p:nvGraphicFramePr>
          <p:cNvPr id="4" name="表格 3"/>
          <p:cNvGraphicFramePr>
            <a:graphicFrameLocks noGrp="1"/>
          </p:cNvGraphicFramePr>
          <p:nvPr/>
        </p:nvGraphicFramePr>
        <p:xfrm>
          <a:off x="792163" y="1489075"/>
          <a:ext cx="7559675" cy="1400175"/>
        </p:xfrm>
        <a:graphic>
          <a:graphicData uri="http://schemas.openxmlformats.org/drawingml/2006/table">
            <a:tbl>
              <a:tblPr/>
              <a:tblGrid>
                <a:gridCol w="2520950">
                  <a:extLst>
                    <a:ext uri="{9D8B030D-6E8A-4147-A177-3AD203B41FA5}">
                      <a16:colId xmlns:a16="http://schemas.microsoft.com/office/drawing/2014/main" val="20000"/>
                    </a:ext>
                  </a:extLst>
                </a:gridCol>
                <a:gridCol w="2517775">
                  <a:extLst>
                    <a:ext uri="{9D8B030D-6E8A-4147-A177-3AD203B41FA5}">
                      <a16:colId xmlns:a16="http://schemas.microsoft.com/office/drawing/2014/main" val="20001"/>
                    </a:ext>
                  </a:extLst>
                </a:gridCol>
                <a:gridCol w="2520950">
                  <a:extLst>
                    <a:ext uri="{9D8B030D-6E8A-4147-A177-3AD203B41FA5}">
                      <a16:colId xmlns:a16="http://schemas.microsoft.com/office/drawing/2014/main" val="20002"/>
                    </a:ext>
                  </a:extLst>
                </a:gridCol>
              </a:tblGrid>
              <a:tr h="4667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3</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偏</a:t>
                      </a: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54.58</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38.72</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827088" y="4451350"/>
          <a:ext cx="7561262" cy="1500189"/>
        </p:xfrm>
        <a:graphic>
          <a:graphicData uri="http://schemas.openxmlformats.org/drawingml/2006/table">
            <a:tbl>
              <a:tblPr/>
              <a:tblGrid>
                <a:gridCol w="1890712">
                  <a:extLst>
                    <a:ext uri="{9D8B030D-6E8A-4147-A177-3AD203B41FA5}">
                      <a16:colId xmlns:a16="http://schemas.microsoft.com/office/drawing/2014/main" val="20000"/>
                    </a:ext>
                  </a:extLst>
                </a:gridCol>
                <a:gridCol w="1890713">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1890712">
                  <a:extLst>
                    <a:ext uri="{9D8B030D-6E8A-4147-A177-3AD203B41FA5}">
                      <a16:colId xmlns:a16="http://schemas.microsoft.com/office/drawing/2014/main" val="20003"/>
                    </a:ext>
                  </a:extLst>
                </a:gridCol>
              </a:tblGrid>
              <a:tr h="5000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3</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偏</a:t>
                      </a: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21.94</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35.59</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24.90</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矩形 1"/>
          <p:cNvSpPr>
            <a:spLocks noChangeArrowheads="1"/>
          </p:cNvSpPr>
          <p:nvPr/>
        </p:nvSpPr>
        <p:spPr bwMode="auto">
          <a:xfrm>
            <a:off x="729044" y="1089025"/>
            <a:ext cx="756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dirty="0">
                <a:solidFill>
                  <a:srgbClr val="7030A0"/>
                </a:solidFill>
                <a:ea typeface="黑体" panose="02010600030101010101" pitchFamily="2" charset="-122"/>
                <a:cs typeface="Times New Roman" panose="02020603050405020304" pitchFamily="18" charset="0"/>
              </a:rPr>
              <a:t>表</a:t>
            </a:r>
            <a:r>
              <a:rPr lang="en-US" altLang="zh-CN" sz="2000" dirty="0" smtClean="0">
                <a:solidFill>
                  <a:srgbClr val="7030A0"/>
                </a:solidFill>
                <a:ea typeface="黑体" panose="02010600030101010101" pitchFamily="2" charset="-122"/>
                <a:cs typeface="Times New Roman" panose="02020603050405020304" pitchFamily="18" charset="0"/>
              </a:rPr>
              <a:t>5.5.4    </a:t>
            </a:r>
            <a:r>
              <a:rPr lang="zh-CN" altLang="zh-CN" sz="2000" dirty="0" smtClean="0">
                <a:solidFill>
                  <a:srgbClr val="7030A0"/>
                </a:solidFill>
                <a:ea typeface="黑体" panose="02010600030101010101" pitchFamily="2" charset="-122"/>
                <a:cs typeface="Times New Roman" panose="02020603050405020304" pitchFamily="18" charset="0"/>
              </a:rPr>
              <a:t>选</a:t>
            </a:r>
            <a:r>
              <a:rPr lang="zh-CN" altLang="zh-CN" sz="2000" dirty="0">
                <a:solidFill>
                  <a:srgbClr val="7030A0"/>
                </a:solidFill>
                <a:ea typeface="黑体" panose="02010600030101010101" pitchFamily="2" charset="-122"/>
                <a:cs typeface="Times New Roman" panose="02020603050405020304" pitchFamily="18" charset="0"/>
              </a:rPr>
              <a:t>入</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x</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4</a:t>
            </a:r>
            <a:r>
              <a:rPr lang="zh-CN" altLang="zh-CN" sz="2000" dirty="0" smtClean="0">
                <a:solidFill>
                  <a:srgbClr val="7030A0"/>
                </a:solidFill>
                <a:ea typeface="黑体" panose="02010600030101010101" pitchFamily="2" charset="-122"/>
                <a:cs typeface="Times New Roman" panose="02020603050405020304" pitchFamily="18" charset="0"/>
              </a:rPr>
              <a:t>后</a:t>
            </a:r>
            <a:r>
              <a:rPr lang="zh-CN" altLang="zh-CN" sz="2000" dirty="0">
                <a:solidFill>
                  <a:srgbClr val="7030A0"/>
                </a:solidFill>
                <a:ea typeface="黑体" panose="02010600030101010101" pitchFamily="2" charset="-122"/>
                <a:cs typeface="Times New Roman" panose="02020603050405020304" pitchFamily="18" charset="0"/>
              </a:rPr>
              <a:t>核实</a:t>
            </a:r>
            <a:r>
              <a:rPr lang="en-US" altLang="zh-CN" sz="2000" b="1" i="1" dirty="0" smtClean="0">
                <a:solidFill>
                  <a:srgbClr val="7030A0"/>
                </a:solidFill>
                <a:latin typeface="Times New Roman" panose="02020603050405020304" pitchFamily="18" charset="0"/>
              </a:rPr>
              <a:t>x</a:t>
            </a:r>
            <a:r>
              <a:rPr lang="en-US" altLang="zh-CN" sz="2000" b="1" baseline="-25000" dirty="0" smtClean="0">
                <a:solidFill>
                  <a:srgbClr val="7030A0"/>
                </a:solidFill>
                <a:latin typeface="Times New Roman" panose="02020603050405020304" pitchFamily="18" charset="0"/>
              </a:rPr>
              <a:t>2</a:t>
            </a:r>
            <a:r>
              <a:rPr lang="zh-CN" altLang="zh-CN" sz="2000" dirty="0" smtClean="0">
                <a:solidFill>
                  <a:srgbClr val="7030A0"/>
                </a:solidFill>
                <a:ea typeface="黑体" panose="02010600030101010101" pitchFamily="2" charset="-122"/>
              </a:rPr>
              <a:t>和</a:t>
            </a:r>
            <a:r>
              <a:rPr lang="en-US" altLang="zh-CN" sz="2000" b="1" i="1" dirty="0" smtClean="0">
                <a:solidFill>
                  <a:srgbClr val="7030A0"/>
                </a:solidFill>
                <a:latin typeface="Times New Roman" panose="02020603050405020304" pitchFamily="18" charset="0"/>
              </a:rPr>
              <a:t>x</a:t>
            </a:r>
            <a:r>
              <a:rPr lang="en-US" altLang="zh-CN" sz="2000" b="1" baseline="-25000" dirty="0" smtClean="0">
                <a:solidFill>
                  <a:srgbClr val="7030A0"/>
                </a:solidFill>
                <a:latin typeface="Times New Roman" panose="02020603050405020304" pitchFamily="18" charset="0"/>
              </a:rPr>
              <a:t>3</a:t>
            </a:r>
            <a:r>
              <a:rPr lang="zh-CN" altLang="zh-CN" sz="2000" dirty="0" smtClean="0">
                <a:solidFill>
                  <a:srgbClr val="7030A0"/>
                </a:solidFill>
                <a:ea typeface="黑体" panose="02010600030101010101" pitchFamily="2" charset="-122"/>
              </a:rPr>
              <a:t>是否</a:t>
            </a:r>
            <a:r>
              <a:rPr lang="zh-CN" altLang="zh-CN" sz="2000" dirty="0">
                <a:solidFill>
                  <a:srgbClr val="7030A0"/>
                </a:solidFill>
                <a:ea typeface="黑体" panose="02010600030101010101" pitchFamily="2" charset="-122"/>
              </a:rPr>
              <a:t>还显著的偏</a:t>
            </a:r>
            <a:r>
              <a:rPr lang="en-US" altLang="zh-CN" sz="2000" b="1" i="1" dirty="0">
                <a:solidFill>
                  <a:srgbClr val="7030A0"/>
                </a:solidFill>
                <a:latin typeface="Times New Roman" panose="02020603050405020304" pitchFamily="18" charset="0"/>
                <a:ea typeface="黑体" panose="02010600030101010101" pitchFamily="2" charset="-122"/>
              </a:rPr>
              <a:t>F</a:t>
            </a:r>
            <a:r>
              <a:rPr lang="zh-CN" altLang="zh-CN" sz="2000" dirty="0">
                <a:solidFill>
                  <a:srgbClr val="7030A0"/>
                </a:solidFill>
                <a:ea typeface="黑体" panose="02010600030101010101" pitchFamily="2" charset="-122"/>
              </a:rPr>
              <a:t>统计量和</a:t>
            </a:r>
            <a:r>
              <a:rPr lang="en-US" altLang="zh-CN" sz="2000" b="1" i="1" dirty="0">
                <a:solidFill>
                  <a:srgbClr val="7030A0"/>
                </a:solidFill>
                <a:latin typeface="Times New Roman" panose="02020603050405020304" pitchFamily="18" charset="0"/>
                <a:ea typeface="黑体" panose="02010600030101010101" pitchFamily="2" charset="-122"/>
              </a:rPr>
              <a:t>p</a:t>
            </a:r>
            <a:r>
              <a:rPr lang="zh-CN" altLang="zh-CN" sz="2000" dirty="0">
                <a:solidFill>
                  <a:srgbClr val="7030A0"/>
                </a:solidFill>
                <a:ea typeface="黑体" panose="02010600030101010101" pitchFamily="2" charset="-122"/>
              </a:rPr>
              <a:t>值</a:t>
            </a:r>
            <a:endParaRPr lang="zh-CN" altLang="en-US" sz="2000" dirty="0">
              <a:solidFill>
                <a:srgbClr val="7030A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en-US" altLang="zh-CN" sz="2800" dirty="0" smtClean="0">
                <a:solidFill>
                  <a:schemeClr val="accent6"/>
                </a:solidFill>
                <a:latin typeface="Times New Roman" panose="02020603050405020304" pitchFamily="18" charset="0"/>
                <a:cs typeface="Times New Roman" panose="02020603050405020304" pitchFamily="18" charset="0"/>
              </a:rPr>
              <a:t>(6)</a:t>
            </a:r>
            <a:endParaRPr lang="zh-CN" altLang="en-US" sz="2800" dirty="0">
              <a:solidFill>
                <a:schemeClr val="accent6"/>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102</a:t>
            </a:fld>
            <a:endParaRPr lang="en-US" altLang="zh-CN"/>
          </a:p>
        </p:txBody>
      </p:sp>
      <p:sp>
        <p:nvSpPr>
          <p:cNvPr id="5" name="矩形 1"/>
          <p:cNvSpPr>
            <a:spLocks noChangeArrowheads="1"/>
          </p:cNvSpPr>
          <p:nvPr/>
        </p:nvSpPr>
        <p:spPr bwMode="auto">
          <a:xfrm>
            <a:off x="611188" y="1340768"/>
            <a:ext cx="523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dirty="0">
                <a:solidFill>
                  <a:srgbClr val="7030A0"/>
                </a:solidFill>
                <a:ea typeface="黑体" panose="02010600030101010101" pitchFamily="2" charset="-122"/>
                <a:cs typeface="Times New Roman" panose="02020603050405020304" pitchFamily="18" charset="0"/>
              </a:rPr>
              <a:t>表</a:t>
            </a:r>
            <a:r>
              <a:rPr lang="en-US" altLang="zh-CN" sz="2000" dirty="0">
                <a:solidFill>
                  <a:srgbClr val="7030A0"/>
                </a:solidFill>
                <a:ea typeface="黑体" panose="02010600030101010101" pitchFamily="2" charset="-122"/>
                <a:cs typeface="Times New Roman" panose="02020603050405020304" pitchFamily="18" charset="0"/>
              </a:rPr>
              <a:t>5.5.6		  	  </a:t>
            </a:r>
            <a:r>
              <a:rPr lang="zh-CN" altLang="zh-CN" sz="2000" dirty="0">
                <a:solidFill>
                  <a:srgbClr val="7030A0"/>
                </a:solidFill>
                <a:ea typeface="黑体" panose="02010600030101010101" pitchFamily="2" charset="-122"/>
                <a:cs typeface="Times New Roman" panose="02020603050405020304" pitchFamily="18" charset="0"/>
              </a:rPr>
              <a:t>变量选择过程汇总</a:t>
            </a:r>
            <a:endParaRPr lang="zh-CN" altLang="en-US" sz="2000" dirty="0">
              <a:solidFill>
                <a:srgbClr val="7030A0"/>
              </a:solidFill>
              <a:ea typeface="黑体" panose="02010600030101010101" pitchFamily="2" charset="-122"/>
              <a:cs typeface="Times New Roman" panose="02020603050405020304" pitchFamily="18" charset="0"/>
            </a:endParaRPr>
          </a:p>
        </p:txBody>
      </p:sp>
      <p:graphicFrame>
        <p:nvGraphicFramePr>
          <p:cNvPr id="6" name="内容占位符 3"/>
          <p:cNvGraphicFramePr>
            <a:graphicFrameLocks/>
          </p:cNvGraphicFramePr>
          <p:nvPr>
            <p:extLst>
              <p:ext uri="{D42A27DB-BD31-4B8C-83A1-F6EECF244321}">
                <p14:modId xmlns:p14="http://schemas.microsoft.com/office/powerpoint/2010/main" val="3806034618"/>
              </p:ext>
            </p:extLst>
          </p:nvPr>
        </p:nvGraphicFramePr>
        <p:xfrm>
          <a:off x="684213" y="1831328"/>
          <a:ext cx="7704137" cy="2317752"/>
        </p:xfrm>
        <a:graphic>
          <a:graphicData uri="http://schemas.openxmlformats.org/drawingml/2006/table">
            <a:tbl>
              <a:tblPr/>
              <a:tblGrid>
                <a:gridCol w="1539875">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41463">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5794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rPr>
                        <a:t>步骤</a:t>
                      </a:r>
                      <a:endParaRPr kumimoji="0" 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3</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3</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dirty="0" smtClean="0">
                          <a:ln>
                            <a:noFill/>
                          </a:ln>
                          <a:solidFill>
                            <a:srgbClr val="000808"/>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dirty="0" smtClean="0">
                          <a:ln>
                            <a:noFill/>
                          </a:ln>
                          <a:solidFill>
                            <a:srgbClr val="000808"/>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dirty="0" smtClean="0">
                          <a:ln>
                            <a:noFill/>
                          </a:ln>
                          <a:solidFill>
                            <a:srgbClr val="000808"/>
                          </a:solidFill>
                          <a:effectLst/>
                          <a:latin typeface="Times New Roman" panose="02020603050405020304" pitchFamily="18" charset="0"/>
                          <a:ea typeface="宋体" panose="02010600030101010101" pitchFamily="2" charset="-122"/>
                        </a:rPr>
                        <a:t>1</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1180.16</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43.04</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34.57</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4.72</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808"/>
                          </a:solidFill>
                          <a:effectLst/>
                          <a:latin typeface="Times New Roman" panose="02020603050405020304" pitchFamily="18" charset="0"/>
                          <a:ea typeface="宋体" panose="02010600030101010101" pitchFamily="2" charset="-122"/>
                        </a:rPr>
                        <a:t>0.0103</a:t>
                      </a:r>
                      <a:endParaRPr kumimoji="0" lang="zh-CN" altLang="zh-CN" sz="3600" b="0" i="0" u="none" strike="noStrike" cap="none" normalizeH="0" baseline="0" dirty="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514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609600"/>
            <a:ext cx="8540750" cy="658813"/>
          </a:xfrm>
        </p:spPr>
        <p:txBody>
          <a:bodyPr/>
          <a:lstStyle/>
          <a:p>
            <a:pPr eaLnBrk="1" hangingPunct="1"/>
            <a:r>
              <a:rPr lang="zh-CN" altLang="en-US" sz="4000" smtClean="0"/>
              <a:t>误判概率</a:t>
            </a:r>
          </a:p>
        </p:txBody>
      </p:sp>
      <p:sp>
        <p:nvSpPr>
          <p:cNvPr id="13315" name="Rectangle 3"/>
          <p:cNvSpPr>
            <a:spLocks noGrp="1" noRot="1" noChangeArrowheads="1"/>
          </p:cNvSpPr>
          <p:nvPr>
            <p:ph type="body" idx="1"/>
          </p:nvPr>
        </p:nvSpPr>
        <p:spPr>
          <a:xfrm>
            <a:off x="301625" y="1341438"/>
            <a:ext cx="8540750" cy="4895850"/>
          </a:xfrm>
        </p:spPr>
        <p:txBody>
          <a:bodyPr/>
          <a:lstStyle/>
          <a:p>
            <a:pPr eaLnBrk="1" hangingPunct="1"/>
            <a:r>
              <a:rPr lang="zh-CN" altLang="en-US" sz="2400" dirty="0" smtClean="0">
                <a:solidFill>
                  <a:srgbClr val="000000"/>
                </a:solidFill>
              </a:rPr>
              <a:t>误判概率</a:t>
            </a:r>
          </a:p>
          <a:p>
            <a:pPr eaLnBrk="1" hangingPunct="1"/>
            <a:endParaRPr lang="zh-CN" altLang="en-US" sz="2400" dirty="0" smtClean="0">
              <a:solidFill>
                <a:srgbClr val="000000"/>
              </a:solidFill>
            </a:endParaRPr>
          </a:p>
          <a:p>
            <a:pPr eaLnBrk="1" hangingPunct="1"/>
            <a:endParaRPr lang="zh-CN" altLang="en-US" sz="2400" dirty="0" smtClean="0">
              <a:solidFill>
                <a:srgbClr val="000000"/>
              </a:solidFill>
            </a:endParaRPr>
          </a:p>
          <a:p>
            <a:pPr eaLnBrk="1" hangingPunct="1"/>
            <a:r>
              <a:rPr lang="zh-CN" altLang="en-US" sz="2400" dirty="0" smtClean="0">
                <a:solidFill>
                  <a:srgbClr val="000000"/>
                </a:solidFill>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，则</a:t>
            </a:r>
          </a:p>
          <a:p>
            <a:pPr eaLnBrk="1" hangingPunct="1">
              <a:lnSpc>
                <a:spcPct val="150000"/>
              </a:lnSpc>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r>
              <a:rPr lang="en-US" altLang="zh-CN" sz="2400" dirty="0" smtClean="0">
                <a:solidFill>
                  <a:srgbClr val="000000"/>
                </a:solidFill>
              </a:rPr>
              <a:t>	</a:t>
            </a:r>
            <a:r>
              <a:rPr lang="zh-CN" altLang="en-US" sz="2400" dirty="0" smtClean="0">
                <a:solidFill>
                  <a:srgbClr val="000000"/>
                </a:solidFill>
              </a:rPr>
              <a:t>其中                                           是两组之间的马氏距离。</a:t>
            </a:r>
            <a:endParaRPr lang="en-US" altLang="zh-CN" sz="2400" dirty="0" smtClean="0">
              <a:solidFill>
                <a:srgbClr val="000000"/>
              </a:solidFill>
            </a:endParaRPr>
          </a:p>
          <a:p>
            <a:pPr eaLnBrk="1" hangingPunct="1"/>
            <a:r>
              <a:rPr lang="zh-CN" altLang="en-US" sz="2400" dirty="0" smtClean="0">
                <a:solidFill>
                  <a:srgbClr val="000000"/>
                </a:solidFill>
              </a:rPr>
              <a:t>可见，两个正态组越是分开（即</a:t>
            </a:r>
            <a:r>
              <a:rPr lang="en-US" altLang="zh-CN" sz="2400" i="1" dirty="0" smtClean="0">
                <a:solidFill>
                  <a:srgbClr val="000000"/>
                </a:solidFill>
                <a:latin typeface="Times New Roman" panose="02020603050405020304" pitchFamily="18" charset="0"/>
                <a:cs typeface="Times New Roman" panose="02020603050405020304" pitchFamily="18" charset="0"/>
              </a:rPr>
              <a:t>Δ</a:t>
            </a:r>
            <a:r>
              <a:rPr lang="zh-CN" altLang="en-US" sz="2400" dirty="0" smtClean="0">
                <a:solidFill>
                  <a:srgbClr val="000000"/>
                </a:solidFill>
              </a:rPr>
              <a:t>越大），两个误判概率就越小，此时的判别效果也就越佳。当两个正态组很接近时，两个误判概率都将很大，这时作判别分析就没有什么实际意义了。</a:t>
            </a:r>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buFont typeface="Wingdings" panose="05000000000000000000" pitchFamily="2" charset="2"/>
              <a:buNone/>
            </a:pPr>
            <a:r>
              <a:rPr lang="zh-CN" altLang="en-US" sz="2400" dirty="0" smtClean="0">
                <a:solidFill>
                  <a:srgbClr val="000000"/>
                </a:solidFill>
              </a:rPr>
              <a:t> </a:t>
            </a:r>
          </a:p>
        </p:txBody>
      </p:sp>
      <p:graphicFrame>
        <p:nvGraphicFramePr>
          <p:cNvPr id="13316" name="Object 4"/>
          <p:cNvGraphicFramePr>
            <a:graphicFrameLocks noChangeAspect="1"/>
          </p:cNvGraphicFramePr>
          <p:nvPr/>
        </p:nvGraphicFramePr>
        <p:xfrm>
          <a:off x="2700338" y="1700213"/>
          <a:ext cx="3822700" cy="1041400"/>
        </p:xfrm>
        <a:graphic>
          <a:graphicData uri="http://schemas.openxmlformats.org/presentationml/2006/ole">
            <mc:AlternateContent xmlns:mc="http://schemas.openxmlformats.org/markup-compatibility/2006">
              <mc:Choice xmlns:v="urn:schemas-microsoft-com:vml" Requires="v">
                <p:oleObj spid="_x0000_s13674" name="Equation" r:id="rId3" imgW="3822700" imgH="1041400" progId="Equation.DSMT4">
                  <p:embed/>
                </p:oleObj>
              </mc:Choice>
              <mc:Fallback>
                <p:oleObj name="Equation" r:id="rId3" imgW="3822700" imgH="1041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00213"/>
                        <a:ext cx="3822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7"/>
          <p:cNvGraphicFramePr>
            <a:graphicFrameLocks noChangeAspect="1"/>
          </p:cNvGraphicFramePr>
          <p:nvPr/>
        </p:nvGraphicFramePr>
        <p:xfrm>
          <a:off x="2771775" y="3213100"/>
          <a:ext cx="3441700" cy="812800"/>
        </p:xfrm>
        <a:graphic>
          <a:graphicData uri="http://schemas.openxmlformats.org/presentationml/2006/ole">
            <mc:AlternateContent xmlns:mc="http://schemas.openxmlformats.org/markup-compatibility/2006">
              <mc:Choice xmlns:v="urn:schemas-microsoft-com:vml" Requires="v">
                <p:oleObj spid="_x0000_s13675" name="Equation" r:id="rId5" imgW="3441700" imgH="812800" progId="Equation.DSMT4">
                  <p:embed/>
                </p:oleObj>
              </mc:Choice>
              <mc:Fallback>
                <p:oleObj name="Equation" r:id="rId5" imgW="3441700" imgH="812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213100"/>
                        <a:ext cx="34417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8"/>
          <p:cNvGraphicFramePr>
            <a:graphicFrameLocks noChangeAspect="1"/>
          </p:cNvGraphicFramePr>
          <p:nvPr>
            <p:extLst>
              <p:ext uri="{D42A27DB-BD31-4B8C-83A1-F6EECF244321}">
                <p14:modId xmlns:p14="http://schemas.microsoft.com/office/powerpoint/2010/main" val="2237951310"/>
              </p:ext>
            </p:extLst>
          </p:nvPr>
        </p:nvGraphicFramePr>
        <p:xfrm>
          <a:off x="1306513" y="4005263"/>
          <a:ext cx="3619500" cy="647700"/>
        </p:xfrm>
        <a:graphic>
          <a:graphicData uri="http://schemas.openxmlformats.org/presentationml/2006/ole">
            <mc:AlternateContent xmlns:mc="http://schemas.openxmlformats.org/markup-compatibility/2006">
              <mc:Choice xmlns:v="urn:schemas-microsoft-com:vml" Requires="v">
                <p:oleObj spid="_x0000_s13676" name="Equation" r:id="rId7" imgW="3619440" imgH="647640" progId="Equation.DSMT4">
                  <p:embed/>
                </p:oleObj>
              </mc:Choice>
              <mc:Fallback>
                <p:oleObj name="Equation" r:id="rId7" imgW="3619440" imgH="647640" progId="Equation.DSMT4">
                  <p:embed/>
                  <p:pic>
                    <p:nvPicPr>
                      <p:cNvPr id="0" name="Object 8"/>
                      <p:cNvPicPr>
                        <a:picLocks noChangeAspect="1" noChangeArrowheads="1"/>
                      </p:cNvPicPr>
                      <p:nvPr/>
                    </p:nvPicPr>
                    <p:blipFill>
                      <a:blip r:embed="rId8"/>
                      <a:srcRect/>
                      <a:stretch>
                        <a:fillRect/>
                      </a:stretch>
                    </p:blipFill>
                    <p:spPr bwMode="auto">
                      <a:xfrm>
                        <a:off x="1306513" y="4005263"/>
                        <a:ext cx="3619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55B530-3C8B-4F24-87B9-61603FB8F70E}"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4000" smtClean="0"/>
              <a:t>组之间是否已过于接近的界定</a:t>
            </a:r>
          </a:p>
        </p:txBody>
      </p:sp>
      <p:sp>
        <p:nvSpPr>
          <p:cNvPr id="14339" name="内容占位符 2"/>
          <p:cNvSpPr>
            <a:spLocks noGrp="1"/>
          </p:cNvSpPr>
          <p:nvPr>
            <p:ph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我们可对假设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进行检验，若检验接受原假设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，则说明两组均值之间无显著差异，此时作判别分析一般会是徒劳的。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若检验拒绝 </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，则两组均值之间虽然存在显著差异，但这种差异对进行有效的判别分析未必足够大，此时还应看误判概率是否超过了一个合理的水平。</a:t>
            </a:r>
            <a:endParaRPr lang="zh-CN" altLang="en-US" sz="2800" dirty="0"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8F37E8-2294-40DA-A6E9-0F705023251F}"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1625" y="609600"/>
            <a:ext cx="8540750" cy="82550"/>
          </a:xfrm>
        </p:spPr>
        <p:txBody>
          <a:bodyPr/>
          <a:lstStyle/>
          <a:p>
            <a:pPr eaLnBrk="1" hangingPunct="1"/>
            <a:endParaRPr lang="en-US" altLang="zh-CN" smtClean="0"/>
          </a:p>
        </p:txBody>
      </p:sp>
      <p:sp>
        <p:nvSpPr>
          <p:cNvPr id="27651"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5.2.1  </a:t>
            </a:r>
            <a:r>
              <a:rPr lang="zh-CN" altLang="zh-CN" sz="2400" dirty="0" smtClean="0">
                <a:solidFill>
                  <a:srgbClr val="000000"/>
                </a:solidFill>
                <a:latin typeface="Times New Roman" pitchFamily="18" charset="0"/>
                <a:cs typeface="Times New Roman" pitchFamily="18" charset="0"/>
              </a:rPr>
              <a:t>设</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的分布分别为</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均已知，</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，则判别系数</a:t>
            </a:r>
            <a:r>
              <a:rPr lang="en-US" altLang="zh-CN" sz="2400"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判别函数</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判别规则</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a:t>
            </a: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误判概率图示：</a:t>
            </a:r>
            <a:endParaRPr lang="zh-CN" altLang="zh-CN" sz="2400" dirty="0" smtClean="0">
              <a:solidFill>
                <a:srgbClr val="C00000"/>
              </a:solidFill>
              <a:latin typeface="Times New Roman" pitchFamily="18" charset="0"/>
              <a:cs typeface="Times New Roman" pitchFamily="18" charset="0"/>
            </a:endParaRPr>
          </a:p>
        </p:txBody>
      </p:sp>
      <p:graphicFrame>
        <p:nvGraphicFramePr>
          <p:cNvPr id="15364" name="Object 5"/>
          <p:cNvGraphicFramePr>
            <a:graphicFrameLocks noChangeAspect="1"/>
          </p:cNvGraphicFramePr>
          <p:nvPr/>
        </p:nvGraphicFramePr>
        <p:xfrm>
          <a:off x="3492500" y="1557338"/>
          <a:ext cx="2108200" cy="431800"/>
        </p:xfrm>
        <a:graphic>
          <a:graphicData uri="http://schemas.openxmlformats.org/presentationml/2006/ole">
            <mc:AlternateContent xmlns:mc="http://schemas.openxmlformats.org/markup-compatibility/2006">
              <mc:Choice xmlns:v="urn:schemas-microsoft-com:vml" Requires="v">
                <p:oleObj spid="_x0000_s15723" name="Equation" r:id="rId3" imgW="2108200" imgH="431800" progId="Equation.DSMT4">
                  <p:embed/>
                </p:oleObj>
              </mc:Choice>
              <mc:Fallback>
                <p:oleObj name="Equation" r:id="rId3" imgW="21082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557338"/>
                        <a:ext cx="2108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6"/>
          <p:cNvGraphicFramePr>
            <a:graphicFrameLocks noChangeAspect="1"/>
          </p:cNvGraphicFramePr>
          <p:nvPr/>
        </p:nvGraphicFramePr>
        <p:xfrm>
          <a:off x="3419475" y="2133600"/>
          <a:ext cx="2260600" cy="889000"/>
        </p:xfrm>
        <a:graphic>
          <a:graphicData uri="http://schemas.openxmlformats.org/presentationml/2006/ole">
            <mc:AlternateContent xmlns:mc="http://schemas.openxmlformats.org/markup-compatibility/2006">
              <mc:Choice xmlns:v="urn:schemas-microsoft-com:vml" Requires="v">
                <p:oleObj spid="_x0000_s15724" name="Equation" r:id="rId5" imgW="2260600" imgH="889000" progId="Equation.DSMT4">
                  <p:embed/>
                </p:oleObj>
              </mc:Choice>
              <mc:Fallback>
                <p:oleObj name="Equation" r:id="rId5" imgW="2260600" imgH="889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133600"/>
                        <a:ext cx="2260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7"/>
          <p:cNvGraphicFramePr>
            <a:graphicFrameLocks noChangeAspect="1"/>
          </p:cNvGraphicFramePr>
          <p:nvPr/>
        </p:nvGraphicFramePr>
        <p:xfrm>
          <a:off x="2124075" y="2997200"/>
          <a:ext cx="5257800" cy="812800"/>
        </p:xfrm>
        <a:graphic>
          <a:graphicData uri="http://schemas.openxmlformats.org/presentationml/2006/ole">
            <mc:AlternateContent xmlns:mc="http://schemas.openxmlformats.org/markup-compatibility/2006">
              <mc:Choice xmlns:v="urn:schemas-microsoft-com:vml" Requires="v">
                <p:oleObj spid="_x0000_s15725" name="Equation" r:id="rId7" imgW="5257800" imgH="812800" progId="Equation.DSMT4">
                  <p:embed/>
                </p:oleObj>
              </mc:Choice>
              <mc:Fallback>
                <p:oleObj name="Equation" r:id="rId7" imgW="5257800" imgH="812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997200"/>
                        <a:ext cx="5257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CAFB49-7257-4218-B101-E8F811AF1551}" type="slidenum">
              <a:rPr lang="en-US" altLang="zh-CN" sz="1400" smtClean="0"/>
              <a:pPr>
                <a:spcBef>
                  <a:spcPct val="0"/>
                </a:spcBef>
                <a:buClrTx/>
                <a:buSzTx/>
                <a:buFontTx/>
                <a:buNone/>
              </a:pPr>
              <a:t>13</a:t>
            </a:fld>
            <a:endParaRPr lang="en-US" altLang="zh-CN" sz="1400" smtClean="0"/>
          </a:p>
        </p:txBody>
      </p:sp>
      <p:pic>
        <p:nvPicPr>
          <p:cNvPr id="10" name="图片 9"/>
          <p:cNvPicPr>
            <a:picLocks noChangeAspect="1"/>
          </p:cNvPicPr>
          <p:nvPr/>
        </p:nvPicPr>
        <p:blipFill>
          <a:blip r:embed="rId9"/>
          <a:stretch>
            <a:fillRect/>
          </a:stretch>
        </p:blipFill>
        <p:spPr>
          <a:xfrm>
            <a:off x="2771800" y="4109012"/>
            <a:ext cx="5236634" cy="199016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抽取样本估计有关未知参数</a:t>
            </a:r>
            <a:endParaRPr lang="zh-CN" altLang="zh-CN" sz="4000" smtClean="0"/>
          </a:p>
        </p:txBody>
      </p:sp>
      <p:sp>
        <p:nvSpPr>
          <p:cNvPr id="16387" name="内容占位符 4"/>
          <p:cNvSpPr>
            <a:spLocks noGrp="1"/>
          </p:cNvSpPr>
          <p:nvPr>
            <p:ph idx="1"/>
          </p:nvPr>
        </p:nvSpPr>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设</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−2≥</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，则</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的一个无偏估计分别为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i="1" smtClean="0">
                <a:solidFill>
                  <a:srgbClr val="000000"/>
                </a:solidFill>
                <a:latin typeface="Times New Roman" panose="02020603050405020304" pitchFamily="18" charset="0"/>
                <a:cs typeface="Times New Roman" panose="02020603050405020304" pitchFamily="18" charset="0"/>
              </a:rPr>
              <a:t>	Σ</a:t>
            </a:r>
            <a:r>
              <a:rPr lang="zh-CN" altLang="zh-CN" sz="2400" smtClean="0">
                <a:solidFill>
                  <a:srgbClr val="000000"/>
                </a:solidFill>
                <a:latin typeface="Times New Roman" panose="02020603050405020304" pitchFamily="18" charset="0"/>
                <a:cs typeface="Times New Roman" panose="02020603050405020304" pitchFamily="18" charset="0"/>
              </a:rPr>
              <a:t>的一个联合无偏估计为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其中</a:t>
            </a:r>
          </a:p>
          <a:p>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extLst>
              <p:ext uri="{D42A27DB-BD31-4B8C-83A1-F6EECF244321}">
                <p14:modId xmlns:p14="http://schemas.microsoft.com/office/powerpoint/2010/main" val="576841051"/>
              </p:ext>
            </p:extLst>
          </p:nvPr>
        </p:nvGraphicFramePr>
        <p:xfrm>
          <a:off x="1042988" y="1989138"/>
          <a:ext cx="1790700" cy="419100"/>
        </p:xfrm>
        <a:graphic>
          <a:graphicData uri="http://schemas.openxmlformats.org/presentationml/2006/ole">
            <mc:AlternateContent xmlns:mc="http://schemas.openxmlformats.org/markup-compatibility/2006">
              <mc:Choice xmlns:v="urn:schemas-microsoft-com:vml" Requires="v">
                <p:oleObj spid="_x0000_s16984" name="Equation" r:id="rId3" imgW="1790640" imgH="419040" progId="Equation.DSMT4">
                  <p:embed/>
                </p:oleObj>
              </mc:Choice>
              <mc:Fallback>
                <p:oleObj name="Equation" r:id="rId3" imgW="1790640" imgH="419040" progId="Equation.DSMT4">
                  <p:embed/>
                  <p:pic>
                    <p:nvPicPr>
                      <p:cNvPr id="0" name="Object 5"/>
                      <p:cNvPicPr>
                        <a:picLocks noChangeAspect="1" noChangeArrowheads="1"/>
                      </p:cNvPicPr>
                      <p:nvPr/>
                    </p:nvPicPr>
                    <p:blipFill>
                      <a:blip r:embed="rId4"/>
                      <a:srcRect/>
                      <a:stretch>
                        <a:fillRect/>
                      </a:stretch>
                    </p:blipFill>
                    <p:spPr bwMode="auto">
                      <a:xfrm>
                        <a:off x="1042988" y="1989138"/>
                        <a:ext cx="1790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6"/>
          <p:cNvGraphicFramePr>
            <a:graphicFrameLocks noChangeAspect="1"/>
          </p:cNvGraphicFramePr>
          <p:nvPr>
            <p:extLst>
              <p:ext uri="{D42A27DB-BD31-4B8C-83A1-F6EECF244321}">
                <p14:modId xmlns:p14="http://schemas.microsoft.com/office/powerpoint/2010/main" val="1741782278"/>
              </p:ext>
            </p:extLst>
          </p:nvPr>
        </p:nvGraphicFramePr>
        <p:xfrm>
          <a:off x="5502275" y="1989138"/>
          <a:ext cx="1879600" cy="419100"/>
        </p:xfrm>
        <a:graphic>
          <a:graphicData uri="http://schemas.openxmlformats.org/presentationml/2006/ole">
            <mc:AlternateContent xmlns:mc="http://schemas.openxmlformats.org/markup-compatibility/2006">
              <mc:Choice xmlns:v="urn:schemas-microsoft-com:vml" Requires="v">
                <p:oleObj spid="_x0000_s16985" name="Equation" r:id="rId5" imgW="1879560" imgH="419040" progId="Equation.DSMT4">
                  <p:embed/>
                </p:oleObj>
              </mc:Choice>
              <mc:Fallback>
                <p:oleObj name="Equation" r:id="rId5" imgW="1879560" imgH="419040" progId="Equation.DSMT4">
                  <p:embed/>
                  <p:pic>
                    <p:nvPicPr>
                      <p:cNvPr id="0" name="Object 6"/>
                      <p:cNvPicPr>
                        <a:picLocks noChangeAspect="1" noChangeArrowheads="1"/>
                      </p:cNvPicPr>
                      <p:nvPr/>
                    </p:nvPicPr>
                    <p:blipFill>
                      <a:blip r:embed="rId6"/>
                      <a:srcRect/>
                      <a:stretch>
                        <a:fillRect/>
                      </a:stretch>
                    </p:blipFill>
                    <p:spPr bwMode="auto">
                      <a:xfrm>
                        <a:off x="5502275" y="1989138"/>
                        <a:ext cx="187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7"/>
          <p:cNvGraphicFramePr>
            <a:graphicFrameLocks noChangeAspect="1"/>
          </p:cNvGraphicFramePr>
          <p:nvPr/>
        </p:nvGraphicFramePr>
        <p:xfrm>
          <a:off x="2555875" y="2781300"/>
          <a:ext cx="4267200" cy="850900"/>
        </p:xfrm>
        <a:graphic>
          <a:graphicData uri="http://schemas.openxmlformats.org/presentationml/2006/ole">
            <mc:AlternateContent xmlns:mc="http://schemas.openxmlformats.org/markup-compatibility/2006">
              <mc:Choice xmlns:v="urn:schemas-microsoft-com:vml" Requires="v">
                <p:oleObj spid="_x0000_s16986" name="Equation" r:id="rId7" imgW="4267200" imgH="850900" progId="Equation.DSMT4">
                  <p:embed/>
                </p:oleObj>
              </mc:Choice>
              <mc:Fallback>
                <p:oleObj name="Equation" r:id="rId7" imgW="4267200" imgH="850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781300"/>
                        <a:ext cx="4267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8"/>
          <p:cNvGraphicFramePr>
            <a:graphicFrameLocks noChangeAspect="1"/>
          </p:cNvGraphicFramePr>
          <p:nvPr>
            <p:extLst>
              <p:ext uri="{D42A27DB-BD31-4B8C-83A1-F6EECF244321}">
                <p14:modId xmlns:p14="http://schemas.microsoft.com/office/powerpoint/2010/main" val="579098182"/>
              </p:ext>
            </p:extLst>
          </p:nvPr>
        </p:nvGraphicFramePr>
        <p:xfrm>
          <a:off x="3070225" y="4051300"/>
          <a:ext cx="3365500" cy="850900"/>
        </p:xfrm>
        <a:graphic>
          <a:graphicData uri="http://schemas.openxmlformats.org/presentationml/2006/ole">
            <mc:AlternateContent xmlns:mc="http://schemas.openxmlformats.org/markup-compatibility/2006">
              <mc:Choice xmlns:v="urn:schemas-microsoft-com:vml" Requires="v">
                <p:oleObj spid="_x0000_s16987" name="Equation" r:id="rId9" imgW="3365280" imgH="850680" progId="Equation.DSMT4">
                  <p:embed/>
                </p:oleObj>
              </mc:Choice>
              <mc:Fallback>
                <p:oleObj name="Equation" r:id="rId9" imgW="3365280" imgH="850680" progId="Equation.DSMT4">
                  <p:embed/>
                  <p:pic>
                    <p:nvPicPr>
                      <p:cNvPr id="0" name="Object 8"/>
                      <p:cNvPicPr>
                        <a:picLocks noChangeAspect="1" noChangeArrowheads="1"/>
                      </p:cNvPicPr>
                      <p:nvPr/>
                    </p:nvPicPr>
                    <p:blipFill>
                      <a:blip r:embed="rId10"/>
                      <a:srcRect/>
                      <a:stretch>
                        <a:fillRect/>
                      </a:stretch>
                    </p:blipFill>
                    <p:spPr bwMode="auto">
                      <a:xfrm>
                        <a:off x="3070225" y="4051300"/>
                        <a:ext cx="3365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9"/>
          <p:cNvGraphicFramePr>
            <a:graphicFrameLocks noChangeAspect="1"/>
          </p:cNvGraphicFramePr>
          <p:nvPr>
            <p:extLst>
              <p:ext uri="{D42A27DB-BD31-4B8C-83A1-F6EECF244321}">
                <p14:modId xmlns:p14="http://schemas.microsoft.com/office/powerpoint/2010/main" val="857845111"/>
              </p:ext>
            </p:extLst>
          </p:nvPr>
        </p:nvGraphicFramePr>
        <p:xfrm>
          <a:off x="2016125" y="5373688"/>
          <a:ext cx="5029200" cy="850900"/>
        </p:xfrm>
        <a:graphic>
          <a:graphicData uri="http://schemas.openxmlformats.org/presentationml/2006/ole">
            <mc:AlternateContent xmlns:mc="http://schemas.openxmlformats.org/markup-compatibility/2006">
              <mc:Choice xmlns:v="urn:schemas-microsoft-com:vml" Requires="v">
                <p:oleObj spid="_x0000_s16988" name="Equation" r:id="rId11" imgW="5029200" imgH="850680" progId="Equation.DSMT4">
                  <p:embed/>
                </p:oleObj>
              </mc:Choice>
              <mc:Fallback>
                <p:oleObj name="Equation" r:id="rId11" imgW="5029200" imgH="850680" progId="Equation.DSMT4">
                  <p:embed/>
                  <p:pic>
                    <p:nvPicPr>
                      <p:cNvPr id="0" name="Object 9"/>
                      <p:cNvPicPr>
                        <a:picLocks noChangeAspect="1" noChangeArrowheads="1"/>
                      </p:cNvPicPr>
                      <p:nvPr/>
                    </p:nvPicPr>
                    <p:blipFill>
                      <a:blip r:embed="rId12"/>
                      <a:srcRect/>
                      <a:stretch>
                        <a:fillRect/>
                      </a:stretch>
                    </p:blipFill>
                    <p:spPr bwMode="auto">
                      <a:xfrm>
                        <a:off x="2016125" y="5373688"/>
                        <a:ext cx="502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0D3E4C-F19A-43D4-B797-7FFEB173EAC1}" type="slidenum">
              <a:rPr lang="en-US" altLang="zh-CN" sz="1400" smtClean="0"/>
              <a:pPr>
                <a:spcBef>
                  <a:spcPct val="0"/>
                </a:spcBef>
                <a:buClrTx/>
                <a:buSzTx/>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609600"/>
            <a:ext cx="8540750" cy="46038"/>
          </a:xfrm>
        </p:spPr>
        <p:txBody>
          <a:bodyPr/>
          <a:lstStyle/>
          <a:p>
            <a:pPr eaLnBrk="1" hangingPunct="1"/>
            <a:endParaRPr lang="zh-CN" altLang="en-US" sz="4000" smtClean="0"/>
          </a:p>
        </p:txBody>
      </p:sp>
      <p:sp>
        <p:nvSpPr>
          <p:cNvPr id="17411" name="Rectangle 3"/>
          <p:cNvSpPr>
            <a:spLocks noGrp="1" noRot="1" noChangeArrowheads="1"/>
          </p:cNvSpPr>
          <p:nvPr>
            <p:ph type="body" idx="1"/>
          </p:nvPr>
        </p:nvSpPr>
        <p:spPr>
          <a:xfrm>
            <a:off x="301625" y="692150"/>
            <a:ext cx="8540750" cy="5407025"/>
          </a:xfrm>
        </p:spPr>
        <p:txBody>
          <a:bodyPr/>
          <a:lstStyle/>
          <a:p>
            <a:r>
              <a:rPr lang="zh-CN" altLang="en-US" sz="2400" smtClean="0">
                <a:solidFill>
                  <a:srgbClr val="000000"/>
                </a:solidFill>
                <a:latin typeface="Times New Roman" panose="02020603050405020304" pitchFamily="18" charset="0"/>
                <a:cs typeface="Times New Roman" panose="02020603050405020304" pitchFamily="18" charset="0"/>
              </a:rPr>
              <a:t>实际使用</a:t>
            </a:r>
            <a:r>
              <a:rPr lang="zh-CN" altLang="zh-CN" sz="2400" smtClean="0">
                <a:solidFill>
                  <a:srgbClr val="000000"/>
                </a:solidFill>
                <a:latin typeface="Times New Roman" panose="02020603050405020304" pitchFamily="18" charset="0"/>
                <a:cs typeface="Times New Roman" panose="02020603050405020304" pitchFamily="18" charset="0"/>
              </a:rPr>
              <a:t>的判别函数为</a:t>
            </a: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这里</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。其判别规则为</a:t>
            </a: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若</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都为正态组，则两个误判概率</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(2|1)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(1|2)</a:t>
            </a:r>
            <a:r>
              <a:rPr lang="zh-CN" altLang="zh-CN" sz="2400" smtClean="0">
                <a:solidFill>
                  <a:srgbClr val="000000"/>
                </a:solidFill>
                <a:latin typeface="Times New Roman" panose="02020603050405020304" pitchFamily="18" charset="0"/>
                <a:cs typeface="Times New Roman" panose="02020603050405020304" pitchFamily="18" charset="0"/>
              </a:rPr>
              <a:t>可</a:t>
            </a:r>
            <a:r>
              <a:rPr lang="zh-CN" altLang="en-US" sz="2400" smtClean="0">
                <a:solidFill>
                  <a:srgbClr val="000000"/>
                </a:solidFill>
                <a:latin typeface="Times New Roman" panose="02020603050405020304" pitchFamily="18" charset="0"/>
                <a:cs typeface="Times New Roman" panose="02020603050405020304" pitchFamily="18" charset="0"/>
              </a:rPr>
              <a:t>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其中</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该</a:t>
            </a:r>
            <a:r>
              <a:rPr lang="zh-CN" altLang="zh-CN" sz="2400" smtClean="0">
                <a:solidFill>
                  <a:srgbClr val="000000"/>
                </a:solidFill>
                <a:latin typeface="Times New Roman" panose="02020603050405020304" pitchFamily="18" charset="0"/>
                <a:cs typeface="Times New Roman" panose="02020603050405020304" pitchFamily="18" charset="0"/>
              </a:rPr>
              <a:t>误判概率</a:t>
            </a:r>
            <a:r>
              <a:rPr lang="zh-CN" altLang="en-US" sz="2400" smtClean="0">
                <a:solidFill>
                  <a:srgbClr val="000000"/>
                </a:solidFill>
                <a:latin typeface="Times New Roman" panose="02020603050405020304" pitchFamily="18" charset="0"/>
                <a:cs typeface="Times New Roman" panose="02020603050405020304" pitchFamily="18" charset="0"/>
              </a:rPr>
              <a:t>的</a:t>
            </a:r>
            <a:r>
              <a:rPr lang="zh-CN" altLang="zh-CN" sz="2400" smtClean="0">
                <a:solidFill>
                  <a:srgbClr val="000000"/>
                </a:solidFill>
                <a:latin typeface="Times New Roman" panose="02020603050405020304" pitchFamily="18" charset="0"/>
                <a:cs typeface="Times New Roman" panose="02020603050405020304" pitchFamily="18" charset="0"/>
              </a:rPr>
              <a:t>估计是有偏的，但大样本时偏差的影响是可以忽略的。</a:t>
            </a:r>
          </a:p>
        </p:txBody>
      </p:sp>
      <p:graphicFrame>
        <p:nvGraphicFramePr>
          <p:cNvPr id="17412" name="Object 5"/>
          <p:cNvGraphicFramePr>
            <a:graphicFrameLocks noChangeAspect="1"/>
          </p:cNvGraphicFramePr>
          <p:nvPr/>
        </p:nvGraphicFramePr>
        <p:xfrm>
          <a:off x="3348038" y="1196975"/>
          <a:ext cx="2222500" cy="469900"/>
        </p:xfrm>
        <a:graphic>
          <a:graphicData uri="http://schemas.openxmlformats.org/presentationml/2006/ole">
            <mc:AlternateContent xmlns:mc="http://schemas.openxmlformats.org/markup-compatibility/2006">
              <mc:Choice xmlns:v="urn:schemas-microsoft-com:vml" Requires="v">
                <p:oleObj spid="_x0000_s18008" name="Equation" r:id="rId3" imgW="2222500" imgH="469900" progId="Equation.DSMT4">
                  <p:embed/>
                </p:oleObj>
              </mc:Choice>
              <mc:Fallback>
                <p:oleObj name="Equation" r:id="rId3" imgW="22225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96975"/>
                        <a:ext cx="2222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p:cNvGraphicFramePr>
            <a:graphicFrameLocks noChangeAspect="1"/>
          </p:cNvGraphicFramePr>
          <p:nvPr/>
        </p:nvGraphicFramePr>
        <p:xfrm>
          <a:off x="1331913" y="1628775"/>
          <a:ext cx="4013200" cy="723900"/>
        </p:xfrm>
        <a:graphic>
          <a:graphicData uri="http://schemas.openxmlformats.org/presentationml/2006/ole">
            <mc:AlternateContent xmlns:mc="http://schemas.openxmlformats.org/markup-compatibility/2006">
              <mc:Choice xmlns:v="urn:schemas-microsoft-com:vml" Requires="v">
                <p:oleObj spid="_x0000_s18009" name="Equation" r:id="rId5" imgW="4013200" imgH="723900" progId="Equation.DSMT4">
                  <p:embed/>
                </p:oleObj>
              </mc:Choice>
              <mc:Fallback>
                <p:oleObj name="Equation" r:id="rId5" imgW="4013200" imgH="723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628775"/>
                        <a:ext cx="4013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7"/>
          <p:cNvGraphicFramePr>
            <a:graphicFrameLocks noChangeAspect="1"/>
          </p:cNvGraphicFramePr>
          <p:nvPr/>
        </p:nvGraphicFramePr>
        <p:xfrm>
          <a:off x="2916238" y="2276475"/>
          <a:ext cx="2844800" cy="1041400"/>
        </p:xfrm>
        <a:graphic>
          <a:graphicData uri="http://schemas.openxmlformats.org/presentationml/2006/ole">
            <mc:AlternateContent xmlns:mc="http://schemas.openxmlformats.org/markup-compatibility/2006">
              <mc:Choice xmlns:v="urn:schemas-microsoft-com:vml" Requires="v">
                <p:oleObj spid="_x0000_s18010" name="Equation" r:id="rId7" imgW="2844800" imgH="1041400" progId="Equation.DSMT4">
                  <p:embed/>
                </p:oleObj>
              </mc:Choice>
              <mc:Fallback>
                <p:oleObj name="Equation" r:id="rId7" imgW="2844800" imgH="1041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276475"/>
                        <a:ext cx="284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8"/>
          <p:cNvGraphicFramePr>
            <a:graphicFrameLocks noChangeAspect="1"/>
          </p:cNvGraphicFramePr>
          <p:nvPr>
            <p:extLst>
              <p:ext uri="{D42A27DB-BD31-4B8C-83A1-F6EECF244321}">
                <p14:modId xmlns:p14="http://schemas.microsoft.com/office/powerpoint/2010/main" val="1892667678"/>
              </p:ext>
            </p:extLst>
          </p:nvPr>
        </p:nvGraphicFramePr>
        <p:xfrm>
          <a:off x="2771775" y="3933056"/>
          <a:ext cx="3441700" cy="914400"/>
        </p:xfrm>
        <a:graphic>
          <a:graphicData uri="http://schemas.openxmlformats.org/presentationml/2006/ole">
            <mc:AlternateContent xmlns:mc="http://schemas.openxmlformats.org/markup-compatibility/2006">
              <mc:Choice xmlns:v="urn:schemas-microsoft-com:vml" Requires="v">
                <p:oleObj spid="_x0000_s18011" name="Equation" r:id="rId9" imgW="3441700" imgH="914400" progId="Equation.DSMT4">
                  <p:embed/>
                </p:oleObj>
              </mc:Choice>
              <mc:Fallback>
                <p:oleObj name="Equation" r:id="rId9" imgW="3441700" imgH="9144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933056"/>
                        <a:ext cx="3441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9"/>
          <p:cNvGraphicFramePr>
            <a:graphicFrameLocks noChangeAspect="1"/>
          </p:cNvGraphicFramePr>
          <p:nvPr/>
        </p:nvGraphicFramePr>
        <p:xfrm>
          <a:off x="1397000" y="4797425"/>
          <a:ext cx="3505200" cy="660400"/>
        </p:xfrm>
        <a:graphic>
          <a:graphicData uri="http://schemas.openxmlformats.org/presentationml/2006/ole">
            <mc:AlternateContent xmlns:mc="http://schemas.openxmlformats.org/markup-compatibility/2006">
              <mc:Choice xmlns:v="urn:schemas-microsoft-com:vml" Requires="v">
                <p:oleObj spid="_x0000_s18012" name="Equation" r:id="rId11" imgW="3505200" imgH="660400" progId="Equation.DSMT4">
                  <p:embed/>
                </p:oleObj>
              </mc:Choice>
              <mc:Fallback>
                <p:oleObj name="Equation" r:id="rId11" imgW="3505200" imgH="660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7000" y="4797425"/>
                        <a:ext cx="3505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32746-FE9A-43DC-8AE0-3EABDED25148}" type="slidenum">
              <a:rPr lang="en-US" altLang="zh-CN" sz="1400" smtClean="0"/>
              <a:pPr>
                <a:spcBef>
                  <a:spcPct val="0"/>
                </a:spcBef>
                <a:buClrTx/>
                <a:buSzTx/>
                <a:buFontTx/>
                <a:buNone/>
              </a:pPr>
              <a:t>15</a:t>
            </a:fld>
            <a:endParaRPr lang="en-US" altLang="zh-CN" sz="1400" smtClean="0"/>
          </a:p>
        </p:txBody>
      </p:sp>
      <p:sp>
        <p:nvSpPr>
          <p:cNvPr id="2" name="矩形 1"/>
          <p:cNvSpPr/>
          <p:nvPr/>
        </p:nvSpPr>
        <p:spPr>
          <a:xfrm>
            <a:off x="7583529" y="1156119"/>
            <a:ext cx="1005403"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(5.2.5)</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20713"/>
            <a:ext cx="8540750" cy="1008062"/>
          </a:xfrm>
        </p:spPr>
        <p:txBody>
          <a:bodyPr/>
          <a:lstStyle/>
          <a:p>
            <a:pPr eaLnBrk="1" hangingPunct="1"/>
            <a:r>
              <a:rPr lang="zh-CN" altLang="en-US" sz="4000" smtClean="0"/>
              <a:t>误判概率的非参数估计</a:t>
            </a:r>
          </a:p>
        </p:txBody>
      </p:sp>
      <p:sp>
        <p:nvSpPr>
          <p:cNvPr id="7172" name="Rectangle 3"/>
          <p:cNvSpPr>
            <a:spLocks noGrp="1" noRot="1" noChangeArrowheads="1"/>
          </p:cNvSpPr>
          <p:nvPr>
            <p:ph type="body" idx="1"/>
          </p:nvPr>
        </p:nvSpPr>
        <p:spPr>
          <a:xfrm>
            <a:off x="301625" y="1700213"/>
            <a:ext cx="8540750" cy="439896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若两组不能假定为正态组，则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 </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可以用样本中样品的误判比例来估计，通常有如下三种非参数估计方法：</a:t>
            </a:r>
          </a:p>
          <a:p>
            <a:pPr eaLnBrk="1" hangingPunct="1">
              <a:defRPr/>
            </a:pPr>
            <a:r>
              <a:rPr lang="en-US" altLang="zh-CN" sz="2400" dirty="0" smtClean="0">
                <a:solidFill>
                  <a:schemeClr val="accent6"/>
                </a:solidFill>
                <a:latin typeface="Times New Roman" pitchFamily="18" charset="0"/>
                <a:cs typeface="Times New Roman" pitchFamily="18" charset="0"/>
              </a:rPr>
              <a:t>(1)</a:t>
            </a:r>
            <a:r>
              <a:rPr lang="zh-CN" altLang="en-US" sz="2400" dirty="0" smtClean="0">
                <a:solidFill>
                  <a:schemeClr val="accent6"/>
                </a:solidFill>
                <a:latin typeface="Times New Roman" pitchFamily="18" charset="0"/>
                <a:cs typeface="Times New Roman" pitchFamily="18" charset="0"/>
              </a:rPr>
              <a:t>回代法</a:t>
            </a:r>
            <a:endParaRPr lang="en-US" altLang="zh-CN" sz="24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令</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(2|1)</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的个数，</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的个数，则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可估计为</a:t>
            </a:r>
            <a:endParaRPr lang="en-US" altLang="zh-CN" sz="2400" dirty="0" smtClean="0">
              <a:solidFill>
                <a:srgbClr val="000000"/>
              </a:solidFill>
              <a:latin typeface="Times New Roman" pitchFamily="18" charset="0"/>
              <a:cs typeface="Times New Roman" pitchFamily="18" charset="0"/>
            </a:endParaRPr>
          </a:p>
          <a:p>
            <a:pPr marL="0" indent="0"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endParaRPr lang="zh-CN" altLang="en-US"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该方法简单、直观，且易于计算。但遗憾的是，它给出的估计值通常偏低，除非</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都非常大。</a:t>
            </a:r>
          </a:p>
        </p:txBody>
      </p:sp>
      <p:graphicFrame>
        <p:nvGraphicFramePr>
          <p:cNvPr id="18436" name="Object 15"/>
          <p:cNvGraphicFramePr>
            <a:graphicFrameLocks noChangeAspect="1"/>
          </p:cNvGraphicFramePr>
          <p:nvPr>
            <p:extLst>
              <p:ext uri="{D42A27DB-BD31-4B8C-83A1-F6EECF244321}">
                <p14:modId xmlns:p14="http://schemas.microsoft.com/office/powerpoint/2010/main" val="1261085242"/>
              </p:ext>
            </p:extLst>
          </p:nvPr>
        </p:nvGraphicFramePr>
        <p:xfrm>
          <a:off x="2257425" y="3802236"/>
          <a:ext cx="4660900" cy="850900"/>
        </p:xfrm>
        <a:graphic>
          <a:graphicData uri="http://schemas.openxmlformats.org/presentationml/2006/ole">
            <mc:AlternateContent xmlns:mc="http://schemas.openxmlformats.org/markup-compatibility/2006">
              <mc:Choice xmlns:v="urn:schemas-microsoft-com:vml" Requires="v">
                <p:oleObj spid="_x0000_s18556" name="Equation" r:id="rId3" imgW="4660900" imgH="850900" progId="Equation.DSMT4">
                  <p:embed/>
                </p:oleObj>
              </mc:Choice>
              <mc:Fallback>
                <p:oleObj name="Equation" r:id="rId3" imgW="4660900" imgH="8509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802236"/>
                        <a:ext cx="466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E66E0DE-ED6B-499B-92D1-3FF7DCB0770E}" type="slidenum">
              <a:rPr lang="en-US" altLang="zh-CN" sz="1400" smtClean="0"/>
              <a:pPr>
                <a:spcBef>
                  <a:spcPct val="0"/>
                </a:spcBef>
                <a:buClrTx/>
                <a:buSzTx/>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出现乐观</a:t>
            </a:r>
            <a:r>
              <a:rPr lang="zh-CN" altLang="en-US" sz="4000" dirty="0" smtClean="0"/>
              <a:t>估计的原因</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808"/>
                </a:solidFill>
              </a:rPr>
              <a:t>同样的样本信息被重复使用。</a:t>
            </a:r>
            <a:r>
              <a:rPr lang="zh-CN" altLang="zh-CN" sz="2800" dirty="0" smtClean="0">
                <a:solidFill>
                  <a:srgbClr val="000808"/>
                </a:solidFill>
              </a:rPr>
              <a:t>判别函数</a:t>
            </a:r>
            <a:r>
              <a:rPr lang="zh-CN" altLang="zh-CN" sz="2800" dirty="0">
                <a:solidFill>
                  <a:srgbClr val="000808"/>
                </a:solidFill>
              </a:rPr>
              <a:t>自然对构造它的样本数据有更好的适用性，以致出现偏低的误判</a:t>
            </a:r>
            <a:r>
              <a:rPr lang="zh-CN" altLang="zh-CN" sz="2800" dirty="0" smtClean="0">
                <a:solidFill>
                  <a:srgbClr val="000808"/>
                </a:solidFill>
              </a:rPr>
              <a:t>率</a:t>
            </a:r>
            <a:r>
              <a:rPr lang="zh-CN" altLang="en-US" sz="2800" dirty="0" smtClean="0">
                <a:solidFill>
                  <a:srgbClr val="000808"/>
                </a:solidFill>
              </a:rPr>
              <a:t>。</a:t>
            </a:r>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17</a:t>
            </a:fld>
            <a:endParaRPr lang="en-US" altLang="zh-CN"/>
          </a:p>
        </p:txBody>
      </p:sp>
      <p:pic>
        <p:nvPicPr>
          <p:cNvPr id="5"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l="13086" t="22087" r="10124" b="25366"/>
          <a:stretch>
            <a:fillRect/>
          </a:stretch>
        </p:blipFill>
        <p:spPr bwMode="auto">
          <a:xfrm>
            <a:off x="1836862" y="3356992"/>
            <a:ext cx="5471442" cy="28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74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55638"/>
            <a:ext cx="8540750" cy="5443537"/>
          </a:xfrm>
        </p:spPr>
        <p:txBody>
          <a:bodyPr/>
          <a:lstStyle/>
          <a:p>
            <a:pPr eaLnBrk="1" hangingPunct="1">
              <a:defRPr/>
            </a:pPr>
            <a:r>
              <a:rPr lang="en-US" altLang="zh-CN" sz="2600" dirty="0" smtClean="0">
                <a:solidFill>
                  <a:schemeClr val="accent6"/>
                </a:solidFill>
                <a:latin typeface="Times New Roman" pitchFamily="18" charset="0"/>
                <a:cs typeface="Times New Roman" pitchFamily="18" charset="0"/>
              </a:rPr>
              <a:t>(2)</a:t>
            </a:r>
            <a:r>
              <a:rPr lang="zh-CN" altLang="en-US" sz="2600" dirty="0" smtClean="0">
                <a:solidFill>
                  <a:schemeClr val="accent6"/>
                </a:solidFill>
                <a:latin typeface="Times New Roman" pitchFamily="18" charset="0"/>
                <a:cs typeface="Times New Roman" pitchFamily="18" charset="0"/>
              </a:rPr>
              <a:t>划分样本</a:t>
            </a:r>
            <a:endParaRPr lang="en-US" altLang="zh-CN" sz="26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将整个样本一分为二，一部分作为</a:t>
            </a:r>
            <a:r>
              <a:rPr lang="zh-CN" altLang="en-US" sz="2600" dirty="0" smtClean="0">
                <a:solidFill>
                  <a:schemeClr val="accent6"/>
                </a:solidFill>
                <a:latin typeface="Times New Roman" pitchFamily="18" charset="0"/>
                <a:cs typeface="Times New Roman" pitchFamily="18" charset="0"/>
              </a:rPr>
              <a:t>训练样本</a:t>
            </a:r>
            <a:r>
              <a:rPr lang="zh-CN" altLang="en-US" sz="2600" dirty="0" smtClean="0">
                <a:solidFill>
                  <a:srgbClr val="000000"/>
                </a:solidFill>
                <a:latin typeface="Times New Roman" pitchFamily="18" charset="0"/>
                <a:cs typeface="Times New Roman" pitchFamily="18" charset="0"/>
              </a:rPr>
              <a:t>，用于构造判别函数，另一部分用作</a:t>
            </a:r>
            <a:r>
              <a:rPr lang="zh-CN" altLang="en-US" sz="2600" dirty="0" smtClean="0">
                <a:solidFill>
                  <a:schemeClr val="accent6"/>
                </a:solidFill>
                <a:latin typeface="Times New Roman" pitchFamily="18" charset="0"/>
                <a:cs typeface="Times New Roman" pitchFamily="18" charset="0"/>
              </a:rPr>
              <a:t>验证样本</a:t>
            </a:r>
            <a:r>
              <a:rPr lang="zh-CN" altLang="en-US" sz="2600" dirty="0" smtClean="0">
                <a:solidFill>
                  <a:srgbClr val="000000"/>
                </a:solidFill>
                <a:latin typeface="Times New Roman" pitchFamily="18" charset="0"/>
                <a:cs typeface="Times New Roman" pitchFamily="18" charset="0"/>
              </a:rPr>
              <a:t>，用于对该判别函数进行评估。误判概率用验证样本的被误判比例来估计，其估计是无偏的。</a:t>
            </a:r>
            <a:endParaRPr lang="en-US" altLang="zh-CN" sz="26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该方法的两个</a:t>
            </a:r>
            <a:r>
              <a:rPr lang="zh-CN" altLang="en-US" sz="2600" dirty="0" smtClean="0">
                <a:solidFill>
                  <a:schemeClr val="accent6"/>
                </a:solidFill>
                <a:latin typeface="Times New Roman" pitchFamily="18" charset="0"/>
                <a:cs typeface="Times New Roman" pitchFamily="18" charset="0"/>
              </a:rPr>
              <a:t>主要缺陷</a:t>
            </a:r>
            <a:r>
              <a:rPr lang="zh-CN" altLang="en-US" sz="26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en-US" altLang="zh-CN" sz="2600" dirty="0" smtClean="0">
                <a:solidFill>
                  <a:srgbClr val="000000"/>
                </a:solidFill>
                <a:latin typeface="Times New Roman" pitchFamily="18" charset="0"/>
                <a:cs typeface="Times New Roman" pitchFamily="18" charset="0"/>
              </a:rPr>
              <a:t>	(</a:t>
            </a:r>
            <a:r>
              <a:rPr lang="en-US" altLang="zh-CN" sz="2600" dirty="0" err="1" smtClean="0">
                <a:solidFill>
                  <a:srgbClr val="000000"/>
                </a:solidFill>
                <a:latin typeface="Times New Roman" pitchFamily="18" charset="0"/>
                <a:cs typeface="Times New Roman" pitchFamily="18" charset="0"/>
              </a:rPr>
              <a:t>i</a:t>
            </a:r>
            <a:r>
              <a:rPr lang="en-US" altLang="zh-CN" sz="2600" dirty="0" smtClean="0">
                <a:solidFill>
                  <a:srgbClr val="000000"/>
                </a:solidFill>
                <a:latin typeface="Times New Roman" pitchFamily="18" charset="0"/>
                <a:cs typeface="Times New Roman" pitchFamily="18" charset="0"/>
              </a:rPr>
              <a:t>)</a:t>
            </a:r>
            <a:r>
              <a:rPr lang="zh-CN" altLang="en-US" sz="2600" dirty="0" smtClean="0">
                <a:solidFill>
                  <a:srgbClr val="000000"/>
                </a:solidFill>
                <a:latin typeface="Times New Roman" pitchFamily="18" charset="0"/>
                <a:cs typeface="Times New Roman" pitchFamily="18" charset="0"/>
              </a:rPr>
              <a:t>需要用大样本；</a:t>
            </a:r>
          </a:p>
          <a:p>
            <a:pPr eaLnBrk="1" hangingPunct="1">
              <a:buNone/>
              <a:defRPr/>
            </a:pPr>
            <a:r>
              <a:rPr lang="en-US" altLang="zh-CN" sz="2600" dirty="0" smtClean="0">
                <a:solidFill>
                  <a:srgbClr val="000000"/>
                </a:solidFill>
                <a:latin typeface="Times New Roman" pitchFamily="18" charset="0"/>
                <a:cs typeface="Times New Roman" pitchFamily="18" charset="0"/>
              </a:rPr>
              <a:t>	(ii)</a:t>
            </a:r>
            <a:r>
              <a:rPr lang="zh-CN" altLang="zh-CN" sz="2600" dirty="0">
                <a:solidFill>
                  <a:srgbClr val="000808"/>
                </a:solidFill>
              </a:rPr>
              <a:t>该方法构造的判别函数只用了部分样本数据，与使用全部样本数据构造的</a:t>
            </a:r>
            <a:r>
              <a:rPr lang="zh-CN" altLang="zh-CN" sz="2600" dirty="0" smtClean="0">
                <a:solidFill>
                  <a:srgbClr val="000808"/>
                </a:solidFill>
              </a:rPr>
              <a:t>判别函数相比</a:t>
            </a:r>
            <a:r>
              <a:rPr lang="zh-CN" altLang="zh-CN" sz="2600" dirty="0">
                <a:solidFill>
                  <a:srgbClr val="000808"/>
                </a:solidFill>
              </a:rPr>
              <a:t>，损失了过多有价值的信息，其效用自然不如后者，表现为前者的误判概率通常将高于后者的，而后者的误判概率才是我们真正感兴趣的。该缺陷随样本容量的增大而逐渐减弱</a:t>
            </a:r>
            <a:r>
              <a:rPr lang="zh-CN" altLang="zh-CN" sz="2600" dirty="0" smtClean="0">
                <a:solidFill>
                  <a:srgbClr val="000808"/>
                </a:solidFill>
              </a:rPr>
              <a:t>，</a:t>
            </a:r>
            <a:r>
              <a:rPr lang="zh-CN" altLang="en-US" sz="2600" dirty="0" smtClean="0">
                <a:solidFill>
                  <a:srgbClr val="000808"/>
                </a:solidFill>
              </a:rPr>
              <a:t>甚至</a:t>
            </a:r>
            <a:r>
              <a:rPr lang="zh-CN" altLang="zh-CN" sz="2600" dirty="0">
                <a:solidFill>
                  <a:srgbClr val="000808"/>
                </a:solidFill>
              </a:rPr>
              <a:t>可基本忽略。</a:t>
            </a:r>
            <a:endParaRPr lang="zh-CN" altLang="en-US" sz="2600" dirty="0" smtClean="0">
              <a:solidFill>
                <a:srgbClr val="000808"/>
              </a:solidFill>
              <a:latin typeface="Times New Roman" pitchFamily="18" charset="0"/>
              <a:cs typeface="Times New Roman" pitchFamily="18" charset="0"/>
            </a:endParaRP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752C1F-928A-4D92-A1B4-E8E805498B60}" type="slidenum">
              <a:rPr lang="en-US" altLang="zh-CN" sz="1400" smtClean="0"/>
              <a:pPr>
                <a:spcBef>
                  <a:spcPct val="0"/>
                </a:spcBef>
                <a:buClrTx/>
                <a:buSzTx/>
                <a:buFontTx/>
                <a:buNone/>
              </a:pPr>
              <a:t>18</a:t>
            </a:fld>
            <a:endParaRPr lang="en-US" altLang="zh-CN" sz="1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 </a:t>
            </a:r>
            <a:r>
              <a:rPr lang="zh-CN" altLang="en-US" sz="2400" dirty="0" smtClean="0">
                <a:solidFill>
                  <a:schemeClr val="accent6"/>
                </a:solidFill>
                <a:latin typeface="Times New Roman" pitchFamily="18" charset="0"/>
                <a:cs typeface="Times New Roman" pitchFamily="18" charset="0"/>
              </a:rPr>
              <a:t>交叉验证法</a:t>
            </a:r>
            <a:r>
              <a:rPr lang="zh-CN" altLang="en-US" sz="2400" dirty="0">
                <a:solidFill>
                  <a:schemeClr val="accent6"/>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或称刀切法）</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，用该组的其余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个观测值构造判别函数，然后对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进行判别，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。同样，从组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，用这一组的其余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个观测值构造判别函数，再对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作出判别，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令</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algn="ctr" eaLnBrk="1" hangingPunct="1">
              <a:buNone/>
              <a:defRPr/>
            </a:pPr>
            <a:r>
              <a:rPr lang="en-US" altLang="zh-CN" sz="2400" i="1" dirty="0" smtClean="0">
                <a:solidFill>
                  <a:srgbClr val="000000"/>
                </a:solidFill>
                <a:latin typeface="Times New Roman" pitchFamily="18" charset="0"/>
                <a:cs typeface="Times New Roman" pitchFamily="18" charset="0"/>
              </a:rPr>
              <a:t>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则两个误判概率</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的估计量为</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它们都是接近无偏的估计量。</a:t>
            </a:r>
            <a:endParaRPr lang="zh-CN" altLang="en-US" sz="2400" dirty="0" smtClean="0">
              <a:solidFill>
                <a:srgbClr val="000000"/>
              </a:solidFill>
              <a:latin typeface="Times New Roman" pitchFamily="18" charset="0"/>
              <a:cs typeface="Times New Roman" pitchFamily="18" charset="0"/>
            </a:endParaRPr>
          </a:p>
        </p:txBody>
      </p:sp>
      <p:sp>
        <p:nvSpPr>
          <p:cNvPr id="215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255F17-B83A-483B-9FA5-42EFE1416051}" type="slidenum">
              <a:rPr lang="en-US" altLang="zh-CN" sz="1400" smtClean="0"/>
              <a:pPr>
                <a:spcBef>
                  <a:spcPct val="0"/>
                </a:spcBef>
                <a:buClrTx/>
                <a:buSzTx/>
                <a:buFontTx/>
                <a:buNone/>
              </a:pPr>
              <a:t>19</a:t>
            </a:fld>
            <a:endParaRPr lang="en-US" altLang="zh-CN" sz="1400" smtClean="0"/>
          </a:p>
        </p:txBody>
      </p:sp>
      <p:graphicFrame>
        <p:nvGraphicFramePr>
          <p:cNvPr id="6" name="Object 5"/>
          <p:cNvGraphicFramePr>
            <a:graphicFrameLocks noChangeAspect="1"/>
          </p:cNvGraphicFramePr>
          <p:nvPr>
            <p:extLst>
              <p:ext uri="{D42A27DB-BD31-4B8C-83A1-F6EECF244321}">
                <p14:modId xmlns:p14="http://schemas.microsoft.com/office/powerpoint/2010/main" val="507423972"/>
              </p:ext>
            </p:extLst>
          </p:nvPr>
        </p:nvGraphicFramePr>
        <p:xfrm>
          <a:off x="2195513" y="4437608"/>
          <a:ext cx="4787900" cy="863600"/>
        </p:xfrm>
        <a:graphic>
          <a:graphicData uri="http://schemas.openxmlformats.org/presentationml/2006/ole">
            <mc:AlternateContent xmlns:mc="http://schemas.openxmlformats.org/markup-compatibility/2006">
              <mc:Choice xmlns:v="urn:schemas-microsoft-com:vml" Requires="v">
                <p:oleObj spid="_x0000_s21629" name="Equation" r:id="rId3" imgW="4787900" imgH="863600" progId="Equation.DSMT4">
                  <p:embed/>
                </p:oleObj>
              </mc:Choice>
              <mc:Fallback>
                <p:oleObj name="Equation" r:id="rId3" imgW="4787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437608"/>
                        <a:ext cx="47879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4000" smtClean="0"/>
              <a:t>判别分析的目标</a:t>
            </a:r>
          </a:p>
        </p:txBody>
      </p:sp>
      <p:sp>
        <p:nvSpPr>
          <p:cNvPr id="3" name="内容占位符 2"/>
          <p:cNvSpPr>
            <a:spLocks noGrp="1"/>
          </p:cNvSpPr>
          <p:nvPr>
            <p:ph idx="1"/>
          </p:nvPr>
        </p:nvSpPr>
        <p:spPr/>
        <p:txBody>
          <a:bodyPr/>
          <a:lstStyle/>
          <a:p>
            <a:pPr>
              <a:defRPr/>
            </a:pPr>
            <a:r>
              <a:rPr lang="zh-CN" altLang="en-US" sz="2800" dirty="0" smtClean="0">
                <a:solidFill>
                  <a:schemeClr val="accent6"/>
                </a:solidFill>
              </a:rPr>
              <a:t>目标</a:t>
            </a:r>
            <a:r>
              <a:rPr lang="en-US" altLang="zh-CN" sz="2800" dirty="0" smtClean="0">
                <a:solidFill>
                  <a:schemeClr val="accent6"/>
                </a:solidFill>
              </a:rPr>
              <a:t>1</a:t>
            </a:r>
            <a:r>
              <a:rPr lang="zh-CN" altLang="en-US" sz="2800" dirty="0" smtClean="0">
                <a:solidFill>
                  <a:srgbClr val="000808"/>
                </a:solidFill>
              </a:rPr>
              <a:t>（预测</a:t>
            </a:r>
            <a:r>
              <a:rPr lang="zh-CN" altLang="en-US" sz="2800" dirty="0">
                <a:solidFill>
                  <a:srgbClr val="000808"/>
                </a:solidFill>
              </a:rPr>
              <a:t>方面）</a:t>
            </a:r>
            <a:r>
              <a:rPr lang="zh-CN" altLang="en-US" sz="2800" dirty="0" smtClean="0">
                <a:solidFill>
                  <a:srgbClr val="000808"/>
                </a:solidFill>
              </a:rPr>
              <a:t>：</a:t>
            </a:r>
            <a:r>
              <a:rPr lang="zh-CN" altLang="en-US" sz="2800" dirty="0" smtClean="0">
                <a:solidFill>
                  <a:schemeClr val="accent6"/>
                </a:solidFill>
              </a:rPr>
              <a:t>分类</a:t>
            </a:r>
            <a:r>
              <a:rPr lang="zh-CN" altLang="en-US" sz="2800" dirty="0" smtClean="0">
                <a:solidFill>
                  <a:srgbClr val="000808"/>
                </a:solidFill>
              </a:rPr>
              <a:t>（或</a:t>
            </a:r>
            <a:r>
              <a:rPr lang="zh-CN" altLang="en-US" sz="2800" dirty="0" smtClean="0">
                <a:solidFill>
                  <a:schemeClr val="accent6"/>
                </a:solidFill>
              </a:rPr>
              <a:t>分配</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smtClean="0">
                <a:solidFill>
                  <a:srgbClr val="000808"/>
                </a:solidFill>
              </a:rPr>
              <a:t>在</a:t>
            </a:r>
            <a:r>
              <a:rPr lang="zh-CN" altLang="zh-CN" sz="2800" dirty="0">
                <a:solidFill>
                  <a:srgbClr val="000808"/>
                </a:solidFill>
              </a:rPr>
              <a:t>已知历史上用某些方法已把研究对象分成若干组（亦称类或总体）的情况下，来判定新的观测样品应归属的组别</a:t>
            </a:r>
            <a:r>
              <a:rPr lang="zh-CN" altLang="zh-CN" sz="2800" dirty="0" smtClean="0">
                <a:solidFill>
                  <a:srgbClr val="000808"/>
                </a:solidFill>
              </a:rPr>
              <a:t>。</a:t>
            </a:r>
            <a:endParaRPr lang="en-US" altLang="zh-CN" sz="2800" dirty="0" smtClean="0">
              <a:solidFill>
                <a:srgbClr val="000808"/>
              </a:solidFill>
            </a:endParaRPr>
          </a:p>
          <a:p>
            <a:pPr>
              <a:defRPr/>
            </a:pPr>
            <a:r>
              <a:rPr lang="zh-CN" altLang="en-US" sz="2800" dirty="0" smtClean="0">
                <a:solidFill>
                  <a:schemeClr val="accent6"/>
                </a:solidFill>
              </a:rPr>
              <a:t>目标</a:t>
            </a:r>
            <a:r>
              <a:rPr lang="en-US" altLang="zh-CN" sz="2800" dirty="0" smtClean="0">
                <a:solidFill>
                  <a:schemeClr val="accent6"/>
                </a:solidFill>
              </a:rPr>
              <a:t>2</a:t>
            </a:r>
            <a:r>
              <a:rPr lang="zh-CN" altLang="en-US" sz="2800" dirty="0" smtClean="0">
                <a:solidFill>
                  <a:srgbClr val="000808"/>
                </a:solidFill>
              </a:rPr>
              <a:t>（描述方面</a:t>
            </a:r>
            <a:r>
              <a:rPr lang="zh-CN" altLang="en-US" sz="2800" dirty="0">
                <a:solidFill>
                  <a:srgbClr val="000808"/>
                </a:solidFill>
              </a:rPr>
              <a:t>）</a:t>
            </a:r>
            <a:r>
              <a:rPr lang="zh-CN" altLang="en-US" sz="2800" dirty="0" smtClean="0">
                <a:solidFill>
                  <a:srgbClr val="000808"/>
                </a:solidFill>
              </a:rPr>
              <a:t>：</a:t>
            </a:r>
            <a:r>
              <a:rPr lang="zh-CN" altLang="en-US" sz="2800" dirty="0" smtClean="0">
                <a:solidFill>
                  <a:schemeClr val="accent6"/>
                </a:solidFill>
              </a:rPr>
              <a:t>分离</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a:solidFill>
                  <a:srgbClr val="000808"/>
                </a:solidFill>
              </a:rPr>
              <a:t>就是用图形（通常二维，有时三维或一维，一般通过降维实现）方法或代数方法描述来自各组的样品之间的差异性，最大限度地分离各组。</a:t>
            </a:r>
            <a:endParaRPr lang="zh-CN" altLang="en-US" sz="2800" dirty="0">
              <a:solidFill>
                <a:srgbClr val="000808"/>
              </a:solidFill>
            </a:endParaRP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7211A9-B90B-4354-B3E6-672EE62EC301}"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800" dirty="0" smtClean="0">
                <a:solidFill>
                  <a:srgbClr val="000808"/>
                </a:solidFill>
              </a:rPr>
              <a:t>以上</a:t>
            </a:r>
            <a:r>
              <a:rPr lang="zh-CN" altLang="zh-CN" sz="2800" dirty="0">
                <a:solidFill>
                  <a:srgbClr val="000808"/>
                </a:solidFill>
              </a:rPr>
              <a:t>所述误判概率的这三种非参数估计方法同样适用于其它的判别方法或判别情形，并且可类似地推广到多组的情形。</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20</a:t>
            </a:fld>
            <a:endParaRPr lang="en-US" altLang="zh-CN"/>
          </a:p>
        </p:txBody>
      </p:sp>
    </p:spTree>
    <p:extLst>
      <p:ext uri="{BB962C8B-B14F-4D97-AF65-F5344CB8AC3E}">
        <p14:creationId xmlns:p14="http://schemas.microsoft.com/office/powerpoint/2010/main" val="1966150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 </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时的判别</a:t>
            </a:r>
          </a:p>
        </p:txBody>
      </p:sp>
      <p:sp>
        <p:nvSpPr>
          <p:cNvPr id="22531"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判别规则：</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也可采用另一种形式：选择判别函数为 </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它是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的二次函数，相应的判别规则为 </a:t>
            </a:r>
          </a:p>
        </p:txBody>
      </p:sp>
      <p:graphicFrame>
        <p:nvGraphicFramePr>
          <p:cNvPr id="22532" name="Object 6"/>
          <p:cNvGraphicFramePr>
            <a:graphicFrameLocks noChangeAspect="1"/>
          </p:cNvGraphicFramePr>
          <p:nvPr>
            <p:extLst>
              <p:ext uri="{D42A27DB-BD31-4B8C-83A1-F6EECF244321}">
                <p14:modId xmlns:p14="http://schemas.microsoft.com/office/powerpoint/2010/main" val="3776027090"/>
              </p:ext>
            </p:extLst>
          </p:nvPr>
        </p:nvGraphicFramePr>
        <p:xfrm>
          <a:off x="1004888" y="3789363"/>
          <a:ext cx="7137400" cy="1079500"/>
        </p:xfrm>
        <a:graphic>
          <a:graphicData uri="http://schemas.openxmlformats.org/presentationml/2006/ole">
            <mc:AlternateContent xmlns:mc="http://schemas.openxmlformats.org/markup-compatibility/2006">
              <mc:Choice xmlns:v="urn:schemas-microsoft-com:vml" Requires="v">
                <p:oleObj spid="_x0000_s22903" name="Equation" r:id="rId3" imgW="7137360" imgH="1079280" progId="Equation.DSMT4">
                  <p:embed/>
                </p:oleObj>
              </mc:Choice>
              <mc:Fallback>
                <p:oleObj name="Equation" r:id="rId3" imgW="7137360" imgH="1079280" progId="Equation.DSMT4">
                  <p:embed/>
                  <p:pic>
                    <p:nvPicPr>
                      <p:cNvPr id="0" name="Object 6"/>
                      <p:cNvPicPr>
                        <a:picLocks noChangeAspect="1" noChangeArrowheads="1"/>
                      </p:cNvPicPr>
                      <p:nvPr/>
                    </p:nvPicPr>
                    <p:blipFill>
                      <a:blip r:embed="rId4"/>
                      <a:srcRect/>
                      <a:stretch>
                        <a:fillRect/>
                      </a:stretch>
                    </p:blipFill>
                    <p:spPr bwMode="auto">
                      <a:xfrm>
                        <a:off x="1004888" y="3789363"/>
                        <a:ext cx="7137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8"/>
          <p:cNvGraphicFramePr>
            <a:graphicFrameLocks noChangeAspect="1"/>
          </p:cNvGraphicFramePr>
          <p:nvPr/>
        </p:nvGraphicFramePr>
        <p:xfrm>
          <a:off x="2987675" y="5373688"/>
          <a:ext cx="3086100" cy="1003300"/>
        </p:xfrm>
        <a:graphic>
          <a:graphicData uri="http://schemas.openxmlformats.org/presentationml/2006/ole">
            <mc:AlternateContent xmlns:mc="http://schemas.openxmlformats.org/markup-compatibility/2006">
              <mc:Choice xmlns:v="urn:schemas-microsoft-com:vml" Requires="v">
                <p:oleObj spid="_x0000_s22904" name="Equation" r:id="rId5" imgW="3086100" imgH="1003300" progId="Equation.DSMT4">
                  <p:embed/>
                </p:oleObj>
              </mc:Choice>
              <mc:Fallback>
                <p:oleObj name="Equation" r:id="rId5" imgW="3086100" imgH="1003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7368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4"/>
          <p:cNvGraphicFramePr>
            <a:graphicFrameLocks noChangeAspect="1"/>
          </p:cNvGraphicFramePr>
          <p:nvPr/>
        </p:nvGraphicFramePr>
        <p:xfrm>
          <a:off x="2339975" y="2276475"/>
          <a:ext cx="4267200" cy="939800"/>
        </p:xfrm>
        <a:graphic>
          <a:graphicData uri="http://schemas.openxmlformats.org/presentationml/2006/ole">
            <mc:AlternateContent xmlns:mc="http://schemas.openxmlformats.org/markup-compatibility/2006">
              <mc:Choice xmlns:v="urn:schemas-microsoft-com:vml" Requires="v">
                <p:oleObj spid="_x0000_s22905" name="Equation" r:id="rId7" imgW="4267200" imgH="939800" progId="Equation.DSMT4">
                  <p:embed/>
                </p:oleObj>
              </mc:Choice>
              <mc:Fallback>
                <p:oleObj name="Equation" r:id="rId7" imgW="4267200" imgH="939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276475"/>
                        <a:ext cx="4267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3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0FE230-1BC5-433E-9839-E30ED1BFA106}" type="slidenum">
              <a:rPr lang="en-US" altLang="zh-CN" sz="1400" smtClean="0"/>
              <a:pPr>
                <a:spcBef>
                  <a:spcPct val="0"/>
                </a:spcBef>
                <a:buClrTx/>
                <a:buSzTx/>
                <a:buFontTx/>
                <a:buNone/>
              </a:pPr>
              <a:t>21</a:t>
            </a:fld>
            <a:endParaRPr lang="en-US" altLang="zh-CN" sz="1400" smtClean="0"/>
          </a:p>
        </p:txBody>
      </p:sp>
      <p:sp>
        <p:nvSpPr>
          <p:cNvPr id="2" name="矩形 1"/>
          <p:cNvSpPr/>
          <p:nvPr/>
        </p:nvSpPr>
        <p:spPr>
          <a:xfrm>
            <a:off x="7308304" y="5559066"/>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5.2.10)</a:t>
            </a:r>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481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5.2.1</a:t>
            </a:r>
            <a:r>
              <a:rPr lang="zh-CN" altLang="zh-CN" sz="2400" dirty="0" smtClean="0">
                <a:solidFill>
                  <a:srgbClr val="000000"/>
                </a:solidFill>
                <a:latin typeface="Times New Roman" pitchFamily="18" charset="0"/>
                <a:cs typeface="Times New Roman" pitchFamily="18" charset="0"/>
              </a:rPr>
              <a:t>中，设</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这两个组的方差不相同，分别为</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，这时</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时，判别函数可简单地取为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式中</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它是</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与</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的加权平均，常称为</a:t>
            </a:r>
            <a:r>
              <a:rPr lang="zh-CN" altLang="zh-CN" sz="2400" dirty="0" smtClean="0">
                <a:solidFill>
                  <a:schemeClr val="accent6"/>
                </a:solidFill>
                <a:latin typeface="Times New Roman" pitchFamily="18" charset="0"/>
                <a:cs typeface="Times New Roman" pitchFamily="18" charset="0"/>
              </a:rPr>
              <a:t>阈值点</a:t>
            </a:r>
            <a:r>
              <a:rPr lang="zh-CN" altLang="zh-CN" sz="2400" dirty="0" smtClean="0">
                <a:solidFill>
                  <a:srgbClr val="000000"/>
                </a:solidFill>
                <a:latin typeface="Times New Roman" pitchFamily="18" charset="0"/>
                <a:cs typeface="Times New Roman" pitchFamily="18" charset="0"/>
              </a:rPr>
              <a:t>，如图</a:t>
            </a:r>
            <a:r>
              <a:rPr lang="en-US" altLang="zh-CN" sz="2400" dirty="0" smtClean="0">
                <a:solidFill>
                  <a:srgbClr val="000000"/>
                </a:solidFill>
                <a:latin typeface="Times New Roman" pitchFamily="18" charset="0"/>
                <a:cs typeface="Times New Roman" pitchFamily="18" charset="0"/>
              </a:rPr>
              <a:t>5.2.2</a:t>
            </a:r>
            <a:r>
              <a:rPr lang="zh-CN" altLang="zh-CN" sz="2400" dirty="0" smtClean="0">
                <a:solidFill>
                  <a:srgbClr val="000000"/>
                </a:solidFill>
                <a:latin typeface="Times New Roman" pitchFamily="18" charset="0"/>
                <a:cs typeface="Times New Roman" pitchFamily="18" charset="0"/>
              </a:rPr>
              <a:t>所示。</a:t>
            </a:r>
          </a:p>
          <a:p>
            <a:pPr eaLnBrk="1" hangingPunct="1">
              <a:defRPr/>
            </a:pPr>
            <a:endParaRPr lang="zh-CN" altLang="zh-CN" sz="2400" dirty="0" smtClean="0">
              <a:solidFill>
                <a:srgbClr val="000000"/>
              </a:solidFill>
              <a:latin typeface="Times New Roman" pitchFamily="18" charset="0"/>
              <a:cs typeface="Times New Roman" pitchFamily="18" charset="0"/>
            </a:endParaRPr>
          </a:p>
        </p:txBody>
      </p:sp>
      <p:graphicFrame>
        <p:nvGraphicFramePr>
          <p:cNvPr id="23556" name="Object 6"/>
          <p:cNvGraphicFramePr>
            <a:graphicFrameLocks noChangeAspect="1"/>
          </p:cNvGraphicFramePr>
          <p:nvPr/>
        </p:nvGraphicFramePr>
        <p:xfrm>
          <a:off x="1331913" y="1052513"/>
          <a:ext cx="990600" cy="419100"/>
        </p:xfrm>
        <a:graphic>
          <a:graphicData uri="http://schemas.openxmlformats.org/presentationml/2006/ole">
            <mc:AlternateContent xmlns:mc="http://schemas.openxmlformats.org/markup-compatibility/2006">
              <mc:Choice xmlns:v="urn:schemas-microsoft-com:vml" Requires="v">
                <p:oleObj spid="_x0000_s24033" name="Equation" r:id="rId3" imgW="990600" imgH="419100" progId="Equation.DSMT4">
                  <p:embed/>
                </p:oleObj>
              </mc:Choice>
              <mc:Fallback>
                <p:oleObj name="Equation" r:id="rId3" imgW="9906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990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7"/>
          <p:cNvGraphicFramePr>
            <a:graphicFrameLocks noChangeAspect="1"/>
          </p:cNvGraphicFramePr>
          <p:nvPr/>
        </p:nvGraphicFramePr>
        <p:xfrm>
          <a:off x="2843213" y="1484313"/>
          <a:ext cx="3213100" cy="863600"/>
        </p:xfrm>
        <a:graphic>
          <a:graphicData uri="http://schemas.openxmlformats.org/presentationml/2006/ole">
            <mc:AlternateContent xmlns:mc="http://schemas.openxmlformats.org/markup-compatibility/2006">
              <mc:Choice xmlns:v="urn:schemas-microsoft-com:vml" Requires="v">
                <p:oleObj spid="_x0000_s24034" name="Equation" r:id="rId5" imgW="3213100" imgH="863600" progId="Equation.DSMT4">
                  <p:embed/>
                </p:oleObj>
              </mc:Choice>
              <mc:Fallback>
                <p:oleObj name="Equation" r:id="rId5" imgW="3213100" imgH="863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484313"/>
                        <a:ext cx="3213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8"/>
          <p:cNvGraphicFramePr>
            <a:graphicFrameLocks noChangeAspect="1"/>
          </p:cNvGraphicFramePr>
          <p:nvPr/>
        </p:nvGraphicFramePr>
        <p:xfrm>
          <a:off x="1331913" y="2708275"/>
          <a:ext cx="6413500" cy="1803400"/>
        </p:xfrm>
        <a:graphic>
          <a:graphicData uri="http://schemas.openxmlformats.org/presentationml/2006/ole">
            <mc:AlternateContent xmlns:mc="http://schemas.openxmlformats.org/markup-compatibility/2006">
              <mc:Choice xmlns:v="urn:schemas-microsoft-com:vml" Requires="v">
                <p:oleObj spid="_x0000_s24035" name="Equation" r:id="rId7" imgW="6413500" imgH="1803400" progId="Equation.DSMT4">
                  <p:embed/>
                </p:oleObj>
              </mc:Choice>
              <mc:Fallback>
                <p:oleObj name="Equation" r:id="rId7" imgW="6413500" imgH="1803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708275"/>
                        <a:ext cx="64135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9"/>
          <p:cNvGraphicFramePr>
            <a:graphicFrameLocks noChangeAspect="1"/>
          </p:cNvGraphicFramePr>
          <p:nvPr/>
        </p:nvGraphicFramePr>
        <p:xfrm>
          <a:off x="3419475" y="4941888"/>
          <a:ext cx="2133600" cy="800100"/>
        </p:xfrm>
        <a:graphic>
          <a:graphicData uri="http://schemas.openxmlformats.org/presentationml/2006/ole">
            <mc:AlternateContent xmlns:mc="http://schemas.openxmlformats.org/markup-compatibility/2006">
              <mc:Choice xmlns:v="urn:schemas-microsoft-com:vml" Requires="v">
                <p:oleObj spid="_x0000_s24036" name="Equation" r:id="rId9" imgW="2133600" imgH="800100" progId="Equation.DSMT4">
                  <p:embed/>
                </p:oleObj>
              </mc:Choice>
              <mc:Fallback>
                <p:oleObj name="Equation" r:id="rId9" imgW="2133600" imgH="8001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4941888"/>
                        <a:ext cx="2133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019912-2E77-4CDF-A58A-9381269A011D}"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实际应用中，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一般都是未知的，可由相应的样本值代替。</a:t>
            </a:r>
          </a:p>
        </p:txBody>
      </p:sp>
      <p:graphicFrame>
        <p:nvGraphicFramePr>
          <p:cNvPr id="24580" name="Object 5"/>
          <p:cNvGraphicFramePr>
            <a:graphicFrameLocks noChangeAspect="1"/>
          </p:cNvGraphicFramePr>
          <p:nvPr/>
        </p:nvGraphicFramePr>
        <p:xfrm>
          <a:off x="3348038" y="1125538"/>
          <a:ext cx="2362200" cy="914400"/>
        </p:xfrm>
        <a:graphic>
          <a:graphicData uri="http://schemas.openxmlformats.org/presentationml/2006/ole">
            <mc:AlternateContent xmlns:mc="http://schemas.openxmlformats.org/markup-compatibility/2006">
              <mc:Choice xmlns:v="urn:schemas-microsoft-com:vml" Requires="v">
                <p:oleObj spid="_x0000_s114712" name="Equation" r:id="rId3" imgW="2362200" imgH="914400" progId="Equation.DSMT4">
                  <p:embed/>
                </p:oleObj>
              </mc:Choice>
              <mc:Fallback>
                <p:oleObj name="Equation" r:id="rId3" imgW="2362200" imgH="914400" progId="Equation.DSMT4">
                  <p:embed/>
                  <p:pic>
                    <p:nvPicPr>
                      <p:cNvPr id="2458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236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矩形 5"/>
          <p:cNvSpPr>
            <a:spLocks noChangeArrowheads="1"/>
          </p:cNvSpPr>
          <p:nvPr/>
        </p:nvSpPr>
        <p:spPr bwMode="auto">
          <a:xfrm>
            <a:off x="2195513" y="5013325"/>
            <a:ext cx="467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a:solidFill>
                  <a:srgbClr val="7030A0"/>
                </a:solidFill>
                <a:latin typeface="黑体" panose="02010600030101010101" pitchFamily="2" charset="-122"/>
                <a:ea typeface="黑体" panose="02010600030101010101" pitchFamily="2" charset="-122"/>
              </a:rPr>
              <a:t>图</a:t>
            </a:r>
            <a:r>
              <a:rPr lang="en-US" altLang="zh-CN" sz="2000">
                <a:solidFill>
                  <a:srgbClr val="7030A0"/>
                </a:solidFill>
                <a:latin typeface="黑体" panose="02010600030101010101" pitchFamily="2" charset="-122"/>
                <a:ea typeface="黑体" panose="02010600030101010101" pitchFamily="2" charset="-122"/>
              </a:rPr>
              <a:t>5.2.2  </a:t>
            </a:r>
            <a:r>
              <a:rPr lang="zh-CN" altLang="zh-CN" sz="2000">
                <a:solidFill>
                  <a:srgbClr val="7030A0"/>
                </a:solidFill>
                <a:latin typeface="黑体" panose="02010600030101010101" pitchFamily="2" charset="-122"/>
                <a:ea typeface="黑体" panose="02010600030101010101" pitchFamily="2" charset="-122"/>
              </a:rPr>
              <a:t>方差不同时两组判别的阈值点</a:t>
            </a:r>
            <a:endParaRPr lang="zh-CN" altLang="en-US" sz="2000">
              <a:solidFill>
                <a:srgbClr val="7030A0"/>
              </a:solidFill>
              <a:latin typeface="黑体" panose="02010600030101010101" pitchFamily="2" charset="-122"/>
              <a:ea typeface="黑体" panose="02010600030101010101" pitchFamily="2" charset="-122"/>
            </a:endParaRPr>
          </a:p>
        </p:txBody>
      </p:sp>
      <p:sp>
        <p:nvSpPr>
          <p:cNvPr id="245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634EE0-EFC6-4F4B-ABA0-B359171C5523}" type="slidenum">
              <a:rPr lang="en-US" altLang="zh-CN" sz="1400" smtClean="0"/>
              <a:pPr>
                <a:spcBef>
                  <a:spcPct val="0"/>
                </a:spcBef>
                <a:buClrTx/>
                <a:buSzTx/>
                <a:buFontTx/>
                <a:buNone/>
              </a:pPr>
              <a:t>23</a:t>
            </a:fld>
            <a:endParaRPr lang="en-US" altLang="zh-CN" sz="1400" smtClean="0"/>
          </a:p>
        </p:txBody>
      </p:sp>
      <p:pic>
        <p:nvPicPr>
          <p:cNvPr id="3" name="图片 2"/>
          <p:cNvPicPr>
            <a:picLocks noChangeAspect="1"/>
          </p:cNvPicPr>
          <p:nvPr/>
        </p:nvPicPr>
        <p:blipFill>
          <a:blip r:embed="rId5"/>
          <a:stretch>
            <a:fillRect/>
          </a:stretch>
        </p:blipFill>
        <p:spPr>
          <a:xfrm>
            <a:off x="2536600" y="2200126"/>
            <a:ext cx="3985075" cy="2667149"/>
          </a:xfrm>
          <a:prstGeom prst="rect">
            <a:avLst/>
          </a:prstGeom>
        </p:spPr>
      </p:pic>
    </p:spTree>
    <p:extLst>
      <p:ext uri="{BB962C8B-B14F-4D97-AF65-F5344CB8AC3E}">
        <p14:creationId xmlns:p14="http://schemas.microsoft.com/office/powerpoint/2010/main" val="1128150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731838"/>
          </a:xfrm>
        </p:spPr>
        <p:txBody>
          <a:bodyPr/>
          <a:lstStyle/>
          <a:p>
            <a:pPr eaLnBrk="1" hangingPunct="1"/>
            <a:r>
              <a:rPr lang="zh-CN" altLang="en-US" sz="4000" smtClean="0"/>
              <a:t>二、多组距离判别</a:t>
            </a:r>
          </a:p>
        </p:txBody>
      </p:sp>
      <p:sp>
        <p:nvSpPr>
          <p:cNvPr id="2560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，它们的均值分别是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，协方差矩阵分别是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的平方马氏距离为</a:t>
            </a: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rPr>
              <a:t>该判别规则不受变量单位的影响。</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，则上述判别规则可简化</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err="1" smtClean="0">
                <a:solidFill>
                  <a:srgbClr val="000000"/>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，判别规则简化</a:t>
            </a:r>
            <a:r>
              <a:rPr lang="zh-CN" altLang="en-US" sz="2400" dirty="0" smtClean="0">
                <a:solidFill>
                  <a:srgbClr val="000000"/>
                </a:solidFill>
                <a:latin typeface="Times New Roman" panose="02020603050405020304" pitchFamily="18" charset="0"/>
                <a:cs typeface="Times New Roman" panose="02020603050405020304" pitchFamily="18" charset="0"/>
              </a:rPr>
              <a:t>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5604" name="Object 5"/>
          <p:cNvGraphicFramePr>
            <a:graphicFrameLocks noChangeAspect="1"/>
          </p:cNvGraphicFramePr>
          <p:nvPr>
            <p:extLst>
              <p:ext uri="{D42A27DB-BD31-4B8C-83A1-F6EECF244321}">
                <p14:modId xmlns:p14="http://schemas.microsoft.com/office/powerpoint/2010/main" val="4021822731"/>
              </p:ext>
            </p:extLst>
          </p:nvPr>
        </p:nvGraphicFramePr>
        <p:xfrm>
          <a:off x="1835150" y="2492375"/>
          <a:ext cx="5854700" cy="558800"/>
        </p:xfrm>
        <a:graphic>
          <a:graphicData uri="http://schemas.openxmlformats.org/presentationml/2006/ole">
            <mc:AlternateContent xmlns:mc="http://schemas.openxmlformats.org/markup-compatibility/2006">
              <mc:Choice xmlns:v="urn:schemas-microsoft-com:vml" Requires="v">
                <p:oleObj spid="_x0000_s101612" name="Equation" r:id="rId3" imgW="5854680" imgH="558720" progId="Equation.DSMT4">
                  <p:embed/>
                </p:oleObj>
              </mc:Choice>
              <mc:Fallback>
                <p:oleObj name="Equation" r:id="rId3" imgW="5854680" imgH="558720" progId="Equation.DSMT4">
                  <p:embed/>
                  <p:pic>
                    <p:nvPicPr>
                      <p:cNvPr id="0" name=""/>
                      <p:cNvPicPr>
                        <a:picLocks noChangeAspect="1" noChangeArrowheads="1"/>
                      </p:cNvPicPr>
                      <p:nvPr/>
                    </p:nvPicPr>
                    <p:blipFill>
                      <a:blip r:embed="rId4"/>
                      <a:srcRect/>
                      <a:stretch>
                        <a:fillRect/>
                      </a:stretch>
                    </p:blipFill>
                    <p:spPr bwMode="auto">
                      <a:xfrm>
                        <a:off x="1835150" y="2492375"/>
                        <a:ext cx="5854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6"/>
          <p:cNvGraphicFramePr>
            <a:graphicFrameLocks noChangeAspect="1"/>
          </p:cNvGraphicFramePr>
          <p:nvPr/>
        </p:nvGraphicFramePr>
        <p:xfrm>
          <a:off x="2268538" y="3500438"/>
          <a:ext cx="4584700" cy="520700"/>
        </p:xfrm>
        <a:graphic>
          <a:graphicData uri="http://schemas.openxmlformats.org/presentationml/2006/ole">
            <mc:AlternateContent xmlns:mc="http://schemas.openxmlformats.org/markup-compatibility/2006">
              <mc:Choice xmlns:v="urn:schemas-microsoft-com:vml" Requires="v">
                <p:oleObj spid="_x0000_s101613" name="Equation" r:id="rId5" imgW="4584700" imgH="520700" progId="Equation.DSMT4">
                  <p:embed/>
                </p:oleObj>
              </mc:Choice>
              <mc:Fallback>
                <p:oleObj name="Equation" r:id="rId5" imgW="4584700" imgH="520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500438"/>
                        <a:ext cx="4584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7"/>
          <p:cNvGraphicFramePr>
            <a:graphicFrameLocks noChangeAspect="1"/>
          </p:cNvGraphicFramePr>
          <p:nvPr>
            <p:extLst>
              <p:ext uri="{D42A27DB-BD31-4B8C-83A1-F6EECF244321}">
                <p14:modId xmlns:p14="http://schemas.microsoft.com/office/powerpoint/2010/main" val="1081771991"/>
              </p:ext>
            </p:extLst>
          </p:nvPr>
        </p:nvGraphicFramePr>
        <p:xfrm>
          <a:off x="1363663" y="5661025"/>
          <a:ext cx="4864100" cy="723900"/>
        </p:xfrm>
        <a:graphic>
          <a:graphicData uri="http://schemas.openxmlformats.org/presentationml/2006/ole">
            <mc:AlternateContent xmlns:mc="http://schemas.openxmlformats.org/markup-compatibility/2006">
              <mc:Choice xmlns:v="urn:schemas-microsoft-com:vml" Requires="v">
                <p:oleObj spid="_x0000_s101614" name="Equation" r:id="rId7" imgW="4863960" imgH="723600" progId="Equation.DSMT4">
                  <p:embed/>
                </p:oleObj>
              </mc:Choice>
              <mc:Fallback>
                <p:oleObj name="Equation" r:id="rId7" imgW="4863960" imgH="723600" progId="Equation.DSMT4">
                  <p:embed/>
                  <p:pic>
                    <p:nvPicPr>
                      <p:cNvPr id="0" name=""/>
                      <p:cNvPicPr>
                        <a:picLocks noChangeAspect="1" noChangeArrowheads="1"/>
                      </p:cNvPicPr>
                      <p:nvPr/>
                    </p:nvPicPr>
                    <p:blipFill>
                      <a:blip r:embed="rId8"/>
                      <a:srcRect/>
                      <a:stretch>
                        <a:fillRect/>
                      </a:stretch>
                    </p:blipFill>
                    <p:spPr bwMode="auto">
                      <a:xfrm>
                        <a:off x="1363663" y="5661025"/>
                        <a:ext cx="48641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567EBF-0A35-4788-ACDD-554E4699BD6A}" type="slidenum">
              <a:rPr lang="en-US" altLang="zh-CN" sz="1400" smtClean="0"/>
              <a:pPr>
                <a:spcBef>
                  <a:spcPct val="0"/>
                </a:spcBef>
                <a:buClrTx/>
                <a:buSzTx/>
                <a:buFontTx/>
                <a:buNone/>
              </a:pPr>
              <a:t>24</a:t>
            </a:fld>
            <a:endParaRPr lang="en-US" altLang="zh-CN" sz="1400" smtClean="0"/>
          </a:p>
        </p:txBody>
      </p:sp>
    </p:spTree>
    <p:extLst>
      <p:ext uri="{BB962C8B-B14F-4D97-AF65-F5344CB8AC3E}">
        <p14:creationId xmlns:p14="http://schemas.microsoft.com/office/powerpoint/2010/main" val="154205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692150"/>
            <a:ext cx="8540750" cy="5407025"/>
          </a:xfrm>
        </p:spPr>
        <p:txBody>
          <a:bodyPr/>
          <a:lstStyle/>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这里</a:t>
            </a:r>
            <a:r>
              <a:rPr lang="en-US" altLang="zh-CN" sz="2400" b="1" i="1" dirty="0" err="1" smtClean="0">
                <a:solidFill>
                  <a:srgbClr val="000808"/>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b="1" i="1" dirty="0" err="1" smtClean="0">
                <a:solidFill>
                  <a:srgbClr val="000808"/>
                </a:solidFill>
                <a:latin typeface="Times New Roman" panose="02020603050405020304" pitchFamily="18" charset="0"/>
                <a:cs typeface="Times New Roman" panose="02020603050405020304" pitchFamily="18" charset="0"/>
              </a:rPr>
              <a:t>x</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为线性判别函数。</a:t>
            </a:r>
          </a:p>
          <a:p>
            <a:r>
              <a:rPr lang="zh-CN" altLang="zh-CN" sz="2400" dirty="0" smtClean="0">
                <a:solidFill>
                  <a:srgbClr val="000808"/>
                </a:solidFill>
                <a:latin typeface="Times New Roman" panose="02020603050405020304" pitchFamily="18" charset="0"/>
                <a:cs typeface="Times New Roman" panose="02020603050405020304" pitchFamily="18" charset="0"/>
              </a:rPr>
              <a:t>当组数</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时，可将上式写成</a:t>
            </a:r>
          </a:p>
          <a:p>
            <a:pPr>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808"/>
              </a:solidFill>
              <a:latin typeface="Times New Roman" panose="02020603050405020304" pitchFamily="18" charset="0"/>
              <a:cs typeface="Times New Roman" panose="02020603050405020304" pitchFamily="18" charset="0"/>
            </a:endParaRPr>
          </a:p>
          <a:p>
            <a:r>
              <a:rPr lang="zh-CN" altLang="en-US" sz="2400" dirty="0" smtClean="0">
                <a:solidFill>
                  <a:srgbClr val="000808"/>
                </a:solidFill>
                <a:latin typeface="Times New Roman" panose="02020603050405020304" pitchFamily="18" charset="0"/>
                <a:cs typeface="Times New Roman" panose="02020603050405020304" pitchFamily="18" charset="0"/>
              </a:rPr>
              <a:t>它等价于</a:t>
            </a:r>
            <a:r>
              <a:rPr lang="en-US" altLang="zh-CN" sz="2400" dirty="0" smtClean="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en-US" sz="2400" dirty="0" smtClean="0">
                <a:solidFill>
                  <a:srgbClr val="000808"/>
                </a:solidFill>
                <a:latin typeface="Times New Roman" panose="02020603050405020304" pitchFamily="18" charset="0"/>
                <a:cs typeface="Times New Roman" panose="02020603050405020304" pitchFamily="18" charset="0"/>
              </a:rPr>
              <a:t>的判别规则：</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en-US" sz="2400" dirty="0" smtClean="0">
                <a:solidFill>
                  <a:srgbClr val="000808"/>
                </a:solidFill>
                <a:latin typeface="Times New Roman" panose="02020603050405020304" pitchFamily="18" charset="0"/>
                <a:cs typeface="Times New Roman" panose="02020603050405020304" pitchFamily="18" charset="0"/>
              </a:rPr>
              <a:t>因为</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28" name="Object 5"/>
          <p:cNvGraphicFramePr>
            <a:graphicFrameLocks noChangeAspect="1"/>
          </p:cNvGraphicFramePr>
          <p:nvPr/>
        </p:nvGraphicFramePr>
        <p:xfrm>
          <a:off x="2474913" y="755650"/>
          <a:ext cx="4330700" cy="508000"/>
        </p:xfrm>
        <a:graphic>
          <a:graphicData uri="http://schemas.openxmlformats.org/presentationml/2006/ole">
            <mc:AlternateContent xmlns:mc="http://schemas.openxmlformats.org/markup-compatibility/2006">
              <mc:Choice xmlns:v="urn:schemas-microsoft-com:vml" Requires="v">
                <p:oleObj spid="_x0000_s102736" name="Equation" r:id="rId3" imgW="4330700" imgH="508000" progId="Equation.DSMT4">
                  <p:embed/>
                </p:oleObj>
              </mc:Choice>
              <mc:Fallback>
                <p:oleObj name="Equation" r:id="rId3" imgW="4330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13" y="755650"/>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6"/>
          <p:cNvGraphicFramePr>
            <a:graphicFrameLocks noChangeAspect="1"/>
          </p:cNvGraphicFramePr>
          <p:nvPr/>
        </p:nvGraphicFramePr>
        <p:xfrm>
          <a:off x="2547938" y="2378075"/>
          <a:ext cx="3784600" cy="889000"/>
        </p:xfrm>
        <a:graphic>
          <a:graphicData uri="http://schemas.openxmlformats.org/presentationml/2006/ole">
            <mc:AlternateContent xmlns:mc="http://schemas.openxmlformats.org/markup-compatibility/2006">
              <mc:Choice xmlns:v="urn:schemas-microsoft-com:vml" Requires="v">
                <p:oleObj spid="_x0000_s102737" name="Equation" r:id="rId5" imgW="3784600" imgH="889000" progId="Equation.DSMT4">
                  <p:embed/>
                </p:oleObj>
              </mc:Choice>
              <mc:Fallback>
                <p:oleObj name="Equation" r:id="rId5" imgW="37846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38" y="2378075"/>
                        <a:ext cx="3784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25</a:t>
            </a:fld>
            <a:endParaRPr lang="en-US" altLang="zh-CN" sz="1400" smtClean="0"/>
          </a:p>
        </p:txBody>
      </p:sp>
      <p:sp>
        <p:nvSpPr>
          <p:cNvPr id="10" name="矩形 9"/>
          <p:cNvSpPr/>
          <p:nvPr/>
        </p:nvSpPr>
        <p:spPr>
          <a:xfrm>
            <a:off x="7683083" y="737610"/>
            <a:ext cx="1159292"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5.2.14)</a:t>
            </a:r>
            <a:endParaRPr lang="zh-CN" altLang="en-US" sz="2400" dirty="0"/>
          </a:p>
        </p:txBody>
      </p:sp>
      <p:sp>
        <p:nvSpPr>
          <p:cNvPr id="11" name="矩形 10"/>
          <p:cNvSpPr/>
          <p:nvPr/>
        </p:nvSpPr>
        <p:spPr>
          <a:xfrm>
            <a:off x="7683083" y="2591742"/>
            <a:ext cx="1159292" cy="461665"/>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5.2.15)</a:t>
            </a:r>
            <a:endParaRPr lang="zh-CN" altLang="en-US" sz="2400" dirty="0"/>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272097978"/>
              </p:ext>
            </p:extLst>
          </p:nvPr>
        </p:nvGraphicFramePr>
        <p:xfrm>
          <a:off x="2635225" y="5085184"/>
          <a:ext cx="3736975" cy="431800"/>
        </p:xfrm>
        <a:graphic>
          <a:graphicData uri="http://schemas.openxmlformats.org/presentationml/2006/ole">
            <mc:AlternateContent xmlns:mc="http://schemas.openxmlformats.org/markup-compatibility/2006">
              <mc:Choice xmlns:v="urn:schemas-microsoft-com:vml" Requires="v">
                <p:oleObj spid="_x0000_s102738" name="Equation" r:id="rId7" imgW="3746160" imgH="431640" progId="Equation.DSMT4">
                  <p:embed/>
                </p:oleObj>
              </mc:Choice>
              <mc:Fallback>
                <p:oleObj name="Equation" r:id="rId7" imgW="3746160" imgH="431640" progId="Equation.DSMT4">
                  <p:embed/>
                  <p:pic>
                    <p:nvPicPr>
                      <p:cNvPr id="0" name="Object 14"/>
                      <p:cNvPicPr>
                        <a:picLocks noChangeAspect="1" noChangeArrowheads="1"/>
                      </p:cNvPicPr>
                      <p:nvPr/>
                    </p:nvPicPr>
                    <p:blipFill>
                      <a:blip r:embed="rId8"/>
                      <a:srcRect/>
                      <a:stretch>
                        <a:fillRect/>
                      </a:stretch>
                    </p:blipFill>
                    <p:spPr bwMode="auto">
                      <a:xfrm>
                        <a:off x="2635225" y="5085184"/>
                        <a:ext cx="37369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3007282765"/>
              </p:ext>
            </p:extLst>
          </p:nvPr>
        </p:nvGraphicFramePr>
        <p:xfrm>
          <a:off x="2916238" y="3721844"/>
          <a:ext cx="3086100" cy="1003300"/>
        </p:xfrm>
        <a:graphic>
          <a:graphicData uri="http://schemas.openxmlformats.org/presentationml/2006/ole">
            <mc:AlternateContent xmlns:mc="http://schemas.openxmlformats.org/markup-compatibility/2006">
              <mc:Choice xmlns:v="urn:schemas-microsoft-com:vml" Requires="v">
                <p:oleObj spid="_x0000_s102739" name="Equation" r:id="rId9" imgW="3086100" imgH="1003300" progId="Equation.DSMT4">
                  <p:embed/>
                </p:oleObj>
              </mc:Choice>
              <mc:Fallback>
                <p:oleObj name="Equation" r:id="rId9" imgW="3086100" imgH="1003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721844"/>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118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764704"/>
            <a:ext cx="8540750" cy="5334471"/>
          </a:xfrm>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实践中</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一般都是未知的，它们的值可由相应的样本估计值代替。设</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是从组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中抽取的一个样本，则</a:t>
            </a:r>
            <a:r>
              <a:rPr lang="en-US" altLang="zh-CN" sz="2400" b="1" i="1" dirty="0" err="1"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可估计为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30" name="Object 7"/>
          <p:cNvGraphicFramePr>
            <a:graphicFrameLocks noChangeAspect="1"/>
          </p:cNvGraphicFramePr>
          <p:nvPr>
            <p:extLst>
              <p:ext uri="{D42A27DB-BD31-4B8C-83A1-F6EECF244321}">
                <p14:modId xmlns:p14="http://schemas.microsoft.com/office/powerpoint/2010/main" val="803655129"/>
              </p:ext>
            </p:extLst>
          </p:nvPr>
        </p:nvGraphicFramePr>
        <p:xfrm>
          <a:off x="4643438" y="1196752"/>
          <a:ext cx="1727200" cy="419100"/>
        </p:xfrm>
        <a:graphic>
          <a:graphicData uri="http://schemas.openxmlformats.org/presentationml/2006/ole">
            <mc:AlternateContent xmlns:mc="http://schemas.openxmlformats.org/markup-compatibility/2006">
              <mc:Choice xmlns:v="urn:schemas-microsoft-com:vml" Requires="v">
                <p:oleObj spid="_x0000_s116762" name="Equation" r:id="rId3" imgW="1726920" imgH="419040" progId="Equation.DSMT4">
                  <p:embed/>
                </p:oleObj>
              </mc:Choice>
              <mc:Fallback>
                <p:oleObj name="Equation" r:id="rId3" imgW="1726920" imgH="419040" progId="Equation.DSMT4">
                  <p:embed/>
                  <p:pic>
                    <p:nvPicPr>
                      <p:cNvPr id="26630" name="Object 7"/>
                      <p:cNvPicPr>
                        <a:picLocks noChangeAspect="1" noChangeArrowheads="1"/>
                      </p:cNvPicPr>
                      <p:nvPr/>
                    </p:nvPicPr>
                    <p:blipFill>
                      <a:blip r:embed="rId4"/>
                      <a:srcRect/>
                      <a:stretch>
                        <a:fillRect/>
                      </a:stretch>
                    </p:blipFill>
                    <p:spPr bwMode="auto">
                      <a:xfrm>
                        <a:off x="4643438" y="1196752"/>
                        <a:ext cx="1727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5"/>
          <p:cNvGraphicFramePr>
            <a:graphicFrameLocks noChangeAspect="1"/>
          </p:cNvGraphicFramePr>
          <p:nvPr>
            <p:extLst/>
          </p:nvPr>
        </p:nvGraphicFramePr>
        <p:xfrm>
          <a:off x="3708400" y="1916832"/>
          <a:ext cx="1612900" cy="850900"/>
        </p:xfrm>
        <a:graphic>
          <a:graphicData uri="http://schemas.openxmlformats.org/presentationml/2006/ole">
            <mc:AlternateContent xmlns:mc="http://schemas.openxmlformats.org/markup-compatibility/2006">
              <mc:Choice xmlns:v="urn:schemas-microsoft-com:vml" Requires="v">
                <p:oleObj spid="_x0000_s116763" name="Equation" r:id="rId5" imgW="1612800" imgH="850680" progId="Equation.DSMT4">
                  <p:embed/>
                </p:oleObj>
              </mc:Choice>
              <mc:Fallback>
                <p:oleObj name="Equation" r:id="rId5" imgW="1612800" imgH="850680" progId="Equation.DSMT4">
                  <p:embed/>
                  <p:pic>
                    <p:nvPicPr>
                      <p:cNvPr id="26631" name="Object 5"/>
                      <p:cNvPicPr>
                        <a:picLocks noChangeAspect="1" noChangeArrowheads="1"/>
                      </p:cNvPicPr>
                      <p:nvPr/>
                    </p:nvPicPr>
                    <p:blipFill>
                      <a:blip r:embed="rId6"/>
                      <a:srcRect/>
                      <a:stretch>
                        <a:fillRect/>
                      </a:stretch>
                    </p:blipFill>
                    <p:spPr bwMode="auto">
                      <a:xfrm>
                        <a:off x="3708400" y="1916832"/>
                        <a:ext cx="1612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26</a:t>
            </a:fld>
            <a:endParaRPr lang="en-US" altLang="zh-CN" sz="1400" smtClean="0"/>
          </a:p>
        </p:txBody>
      </p:sp>
    </p:spTree>
    <p:extLst>
      <p:ext uri="{BB962C8B-B14F-4D97-AF65-F5344CB8AC3E}">
        <p14:creationId xmlns:p14="http://schemas.microsoft.com/office/powerpoint/2010/main" val="1460853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i="1" baseline="-25000" smtClean="0">
                <a:latin typeface="Times New Roman" panose="02020603050405020304" pitchFamily="18" charset="0"/>
                <a:cs typeface="Times New Roman" panose="02020603050405020304" pitchFamily="18" charset="0"/>
              </a:rPr>
              <a:t>k</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zh-CN" altLang="zh-CN" sz="4000" smtClean="0">
                <a:latin typeface="Times New Roman" panose="02020603050405020304" pitchFamily="18" charset="0"/>
                <a:cs typeface="Times New Roman" panose="02020603050405020304" pitchFamily="18" charset="0"/>
              </a:rPr>
              <a:t>的</a:t>
            </a:r>
            <a:r>
              <a:rPr lang="zh-CN" altLang="en-US" sz="4000" smtClean="0">
                <a:latin typeface="Times New Roman" panose="02020603050405020304" pitchFamily="18" charset="0"/>
                <a:cs typeface="Times New Roman" panose="02020603050405020304" pitchFamily="18" charset="0"/>
              </a:rPr>
              <a:t>情形</a:t>
            </a:r>
            <a:endParaRPr lang="zh-CN" altLang="zh-CN" sz="4000" smtClean="0">
              <a:latin typeface="Times New Roman" panose="02020603050405020304" pitchFamily="18" charset="0"/>
              <a:cs typeface="Times New Roman" panose="02020603050405020304" pitchFamily="18" charset="0"/>
            </a:endParaRPr>
          </a:p>
        </p:txBody>
      </p:sp>
      <p:sp>
        <p:nvSpPr>
          <p:cNvPr id="27651" name="Rectangle 3"/>
          <p:cNvSpPr>
            <a:spLocks noGrp="1" noRot="1" noChangeArrowheads="1"/>
          </p:cNvSpPr>
          <p:nvPr>
            <p:ph type="body" idx="1"/>
          </p:nvPr>
        </p:nvSpPr>
        <p:spPr/>
        <p:txBody>
          <a:bodyPr/>
          <a:lstStyle/>
          <a:p>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k</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为第</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组的样本协方差矩阵。</a:t>
            </a:r>
          </a:p>
          <a:p>
            <a:r>
              <a:rPr lang="zh-CN" altLang="zh-CN" sz="2400" dirty="0" smtClean="0">
                <a:solidFill>
                  <a:srgbClr val="000000"/>
                </a:solidFill>
                <a:latin typeface="Times New Roman" panose="02020603050405020304" pitchFamily="18" charset="0"/>
                <a:cs typeface="Times New Roman" panose="02020603050405020304" pitchFamily="18" charset="0"/>
              </a:rPr>
              <a:t>实际应用中使用的判别规则是</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7652" name="Object 5"/>
          <p:cNvGraphicFramePr>
            <a:graphicFrameLocks noChangeAspect="1"/>
          </p:cNvGraphicFramePr>
          <p:nvPr/>
        </p:nvGraphicFramePr>
        <p:xfrm>
          <a:off x="3203575" y="2349500"/>
          <a:ext cx="2857500" cy="787400"/>
        </p:xfrm>
        <a:graphic>
          <a:graphicData uri="http://schemas.openxmlformats.org/presentationml/2006/ole">
            <mc:AlternateContent xmlns:mc="http://schemas.openxmlformats.org/markup-compatibility/2006">
              <mc:Choice xmlns:v="urn:schemas-microsoft-com:vml" Requires="v">
                <p:oleObj spid="_x0000_s117806" name="Equation" r:id="rId3" imgW="2857500" imgH="787400" progId="Equation.DSMT4">
                  <p:embed/>
                </p:oleObj>
              </mc:Choice>
              <mc:Fallback>
                <p:oleObj name="Equation" r:id="rId3" imgW="2857500" imgH="787400" progId="Equation.DSMT4">
                  <p:embed/>
                  <p:pic>
                    <p:nvPicPr>
                      <p:cNvPr id="276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49500"/>
                        <a:ext cx="2857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6"/>
          <p:cNvGraphicFramePr>
            <a:graphicFrameLocks noChangeAspect="1"/>
          </p:cNvGraphicFramePr>
          <p:nvPr/>
        </p:nvGraphicFramePr>
        <p:xfrm>
          <a:off x="4572000" y="3136900"/>
          <a:ext cx="3848100" cy="850900"/>
        </p:xfrm>
        <a:graphic>
          <a:graphicData uri="http://schemas.openxmlformats.org/presentationml/2006/ole">
            <mc:AlternateContent xmlns:mc="http://schemas.openxmlformats.org/markup-compatibility/2006">
              <mc:Choice xmlns:v="urn:schemas-microsoft-com:vml" Requires="v">
                <p:oleObj spid="_x0000_s117807" name="Equation" r:id="rId5" imgW="3848100" imgH="850900" progId="Equation.DSMT4">
                  <p:embed/>
                </p:oleObj>
              </mc:Choice>
              <mc:Fallback>
                <p:oleObj name="Equation" r:id="rId5" imgW="3848100" imgH="850900" progId="Equation.DSMT4">
                  <p:embed/>
                  <p:pic>
                    <p:nvPicPr>
                      <p:cNvPr id="2765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136900"/>
                        <a:ext cx="384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7"/>
          <p:cNvGraphicFramePr>
            <a:graphicFrameLocks noChangeAspect="1"/>
          </p:cNvGraphicFramePr>
          <p:nvPr>
            <p:extLst/>
          </p:nvPr>
        </p:nvGraphicFramePr>
        <p:xfrm>
          <a:off x="2411760" y="4868863"/>
          <a:ext cx="4330700" cy="571500"/>
        </p:xfrm>
        <a:graphic>
          <a:graphicData uri="http://schemas.openxmlformats.org/presentationml/2006/ole">
            <mc:AlternateContent xmlns:mc="http://schemas.openxmlformats.org/markup-compatibility/2006">
              <mc:Choice xmlns:v="urn:schemas-microsoft-com:vml" Requires="v">
                <p:oleObj spid="_x0000_s117808" name="Equation" r:id="rId7" imgW="4330700" imgH="571500" progId="Equation.DSMT4">
                  <p:embed/>
                </p:oleObj>
              </mc:Choice>
              <mc:Fallback>
                <p:oleObj name="Equation" r:id="rId7" imgW="4330700" imgH="571500" progId="Equation.DSMT4">
                  <p:embed/>
                  <p:pic>
                    <p:nvPicPr>
                      <p:cNvPr id="2765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868863"/>
                        <a:ext cx="433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8"/>
          <p:cNvGraphicFramePr>
            <a:graphicFrameLocks noChangeAspect="1"/>
          </p:cNvGraphicFramePr>
          <p:nvPr>
            <p:extLst>
              <p:ext uri="{D42A27DB-BD31-4B8C-83A1-F6EECF244321}">
                <p14:modId xmlns:p14="http://schemas.microsoft.com/office/powerpoint/2010/main" val="1799975032"/>
              </p:ext>
            </p:extLst>
          </p:nvPr>
        </p:nvGraphicFramePr>
        <p:xfrm>
          <a:off x="1319213" y="5516563"/>
          <a:ext cx="4787900" cy="723900"/>
        </p:xfrm>
        <a:graphic>
          <a:graphicData uri="http://schemas.openxmlformats.org/presentationml/2006/ole">
            <mc:AlternateContent xmlns:mc="http://schemas.openxmlformats.org/markup-compatibility/2006">
              <mc:Choice xmlns:v="urn:schemas-microsoft-com:vml" Requires="v">
                <p:oleObj spid="_x0000_s117809" name="Equation" r:id="rId9" imgW="4787640" imgH="723600" progId="Equation.DSMT4">
                  <p:embed/>
                </p:oleObj>
              </mc:Choice>
              <mc:Fallback>
                <p:oleObj name="Equation" r:id="rId9" imgW="4787640" imgH="723600" progId="Equation.DSMT4">
                  <p:embed/>
                  <p:pic>
                    <p:nvPicPr>
                      <p:cNvPr id="27655" name="Object 8"/>
                      <p:cNvPicPr>
                        <a:picLocks noChangeAspect="1" noChangeArrowheads="1"/>
                      </p:cNvPicPr>
                      <p:nvPr/>
                    </p:nvPicPr>
                    <p:blipFill>
                      <a:blip r:embed="rId10"/>
                      <a:srcRect/>
                      <a:stretch>
                        <a:fillRect/>
                      </a:stretch>
                    </p:blipFill>
                    <p:spPr bwMode="auto">
                      <a:xfrm>
                        <a:off x="1319213" y="5516563"/>
                        <a:ext cx="4787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56C009-8128-415E-8C4F-2A329819D078}" type="slidenum">
              <a:rPr lang="en-US" altLang="zh-CN" sz="1400" smtClean="0"/>
              <a:pPr>
                <a:spcBef>
                  <a:spcPct val="0"/>
                </a:spcBef>
                <a:buClrTx/>
                <a:buSzTx/>
                <a:buFontTx/>
                <a:buNone/>
              </a:pPr>
              <a:t>27</a:t>
            </a:fld>
            <a:endParaRPr lang="en-US" altLang="zh-CN" sz="1400" smtClean="0"/>
          </a:p>
        </p:txBody>
      </p:sp>
      <p:sp>
        <p:nvSpPr>
          <p:cNvPr id="2" name="矩形 1"/>
          <p:cNvSpPr/>
          <p:nvPr/>
        </p:nvSpPr>
        <p:spPr>
          <a:xfrm>
            <a:off x="7596336" y="4923780"/>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5.2.17)</a:t>
            </a:r>
            <a:endParaRPr lang="zh-CN" altLang="en-US" sz="2400" dirty="0"/>
          </a:p>
        </p:txBody>
      </p:sp>
    </p:spTree>
    <p:extLst>
      <p:ext uri="{BB962C8B-B14F-4D97-AF65-F5344CB8AC3E}">
        <p14:creationId xmlns:p14="http://schemas.microsoft.com/office/powerpoint/2010/main" val="2290299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1</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2</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i="1" baseline="-25000" dirty="0" smtClean="0">
                <a:latin typeface="Times New Roman" pitchFamily="18" charset="0"/>
                <a:ea typeface="+mn-ea"/>
                <a:cs typeface="Times New Roman" pitchFamily="18" charset="0"/>
              </a:rPr>
              <a:t>k</a:t>
            </a:r>
            <a:r>
              <a:rPr lang="zh-CN" altLang="zh-CN" sz="4000" dirty="0" smtClean="0">
                <a:latin typeface="Times New Roman" pitchFamily="18" charset="0"/>
                <a:ea typeface="+mn-ea"/>
                <a:cs typeface="Times New Roman" pitchFamily="18" charset="0"/>
              </a:rPr>
              <a:t>不全相等</a:t>
            </a:r>
            <a:r>
              <a:rPr lang="zh-CN" altLang="en-US" sz="4000" dirty="0" smtClean="0">
                <a:latin typeface="Times New Roman" pitchFamily="18" charset="0"/>
                <a:ea typeface="+mn-ea"/>
                <a:cs typeface="Times New Roman" pitchFamily="18" charset="0"/>
              </a:rPr>
              <a:t>的情形</a:t>
            </a:r>
            <a:endParaRPr lang="zh-CN" altLang="zh-CN" sz="4000" dirty="0" smtClean="0">
              <a:latin typeface="Times New Roman" pitchFamily="18" charset="0"/>
              <a:cs typeface="Times New Roman" pitchFamily="18" charset="0"/>
            </a:endParaRPr>
          </a:p>
        </p:txBody>
      </p:sp>
      <p:sp>
        <p:nvSpPr>
          <p:cNvPr id="28675" name="Rectangle 3"/>
          <p:cNvSpPr>
            <a:spLocks noGrp="1" noRot="1" noChangeArrowheads="1"/>
          </p:cNvSpPr>
          <p:nvPr>
            <p:ph type="body" idx="1"/>
          </p:nvPr>
        </p:nvSpPr>
        <p:spPr/>
        <p:txBody>
          <a:bodyPr/>
          <a:lstStyle/>
          <a:p>
            <a:r>
              <a:rPr lang="en-US" altLang="zh-CN" sz="2800" b="1" i="1" dirty="0" err="1" smtClean="0">
                <a:solidFill>
                  <a:srgbClr val="000808"/>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800" dirty="0" smtClean="0">
                <a:solidFill>
                  <a:srgbClr val="000808"/>
                </a:solidFill>
                <a:latin typeface="Times New Roman" panose="02020603050405020304" pitchFamily="18" charset="0"/>
                <a:cs typeface="Times New Roman" panose="02020603050405020304" pitchFamily="18" charset="0"/>
              </a:rPr>
              <a:t>可估计为</a:t>
            </a:r>
            <a:r>
              <a:rPr lang="en-US" altLang="zh-CN" sz="2800" b="1" i="1" dirty="0" smtClean="0">
                <a:solidFill>
                  <a:srgbClr val="000808"/>
                </a:solidFill>
                <a:latin typeface="Times New Roman" panose="02020603050405020304" pitchFamily="18" charset="0"/>
                <a:cs typeface="Times New Roman" panose="02020603050405020304" pitchFamily="18" charset="0"/>
              </a:rPr>
              <a:t>S</a:t>
            </a:r>
            <a:r>
              <a:rPr lang="en-US" altLang="zh-CN" sz="2800" i="1" baseline="-25000" dirty="0"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en-US" altLang="zh-CN" sz="2800" i="1" dirty="0" smtClean="0">
                <a:solidFill>
                  <a:srgbClr val="000808"/>
                </a:solidFill>
                <a:latin typeface="Times New Roman" panose="02020603050405020304" pitchFamily="18" charset="0"/>
                <a:cs typeface="Times New Roman" panose="02020603050405020304" pitchFamily="18" charset="0"/>
              </a:rPr>
              <a:t>k</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r>
              <a:rPr lang="zh-CN" altLang="zh-CN" sz="2800" dirty="0" smtClean="0">
                <a:solidFill>
                  <a:srgbClr val="000808"/>
                </a:solidFill>
                <a:latin typeface="Times New Roman" panose="02020603050405020304" pitchFamily="18" charset="0"/>
                <a:cs typeface="Times New Roman" panose="02020603050405020304" pitchFamily="18" charset="0"/>
              </a:rPr>
              <a:t>实际应用中使用的判别规则是</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其中</a:t>
            </a:r>
          </a:p>
        </p:txBody>
      </p:sp>
      <p:graphicFrame>
        <p:nvGraphicFramePr>
          <p:cNvPr id="28676" name="Object 5"/>
          <p:cNvGraphicFramePr>
            <a:graphicFrameLocks noChangeAspect="1"/>
          </p:cNvGraphicFramePr>
          <p:nvPr/>
        </p:nvGraphicFramePr>
        <p:xfrm>
          <a:off x="1908175" y="3213100"/>
          <a:ext cx="5257800" cy="622300"/>
        </p:xfrm>
        <a:graphic>
          <a:graphicData uri="http://schemas.openxmlformats.org/presentationml/2006/ole">
            <mc:AlternateContent xmlns:mc="http://schemas.openxmlformats.org/markup-compatibility/2006">
              <mc:Choice xmlns:v="urn:schemas-microsoft-com:vml" Requires="v">
                <p:oleObj spid="_x0000_s28915" name="Equation" r:id="rId3" imgW="5257800" imgH="622300" progId="Equation.DSMT4">
                  <p:embed/>
                </p:oleObj>
              </mc:Choice>
              <mc:Fallback>
                <p:oleObj name="Equation" r:id="rId3" imgW="5257800" imgH="622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13100"/>
                        <a:ext cx="5257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6"/>
          <p:cNvGraphicFramePr>
            <a:graphicFrameLocks noChangeAspect="1"/>
          </p:cNvGraphicFramePr>
          <p:nvPr>
            <p:extLst>
              <p:ext uri="{D42A27DB-BD31-4B8C-83A1-F6EECF244321}">
                <p14:modId xmlns:p14="http://schemas.microsoft.com/office/powerpoint/2010/main" val="3866144565"/>
              </p:ext>
            </p:extLst>
          </p:nvPr>
        </p:nvGraphicFramePr>
        <p:xfrm>
          <a:off x="1239838" y="4581525"/>
          <a:ext cx="6692900" cy="635000"/>
        </p:xfrm>
        <a:graphic>
          <a:graphicData uri="http://schemas.openxmlformats.org/presentationml/2006/ole">
            <mc:AlternateContent xmlns:mc="http://schemas.openxmlformats.org/markup-compatibility/2006">
              <mc:Choice xmlns:v="urn:schemas-microsoft-com:vml" Requires="v">
                <p:oleObj spid="_x0000_s28916" name="Equation" r:id="rId5" imgW="6692760" imgH="634680" progId="Equation.DSMT4">
                  <p:embed/>
                </p:oleObj>
              </mc:Choice>
              <mc:Fallback>
                <p:oleObj name="Equation" r:id="rId5" imgW="6692760" imgH="634680" progId="Equation.DSMT4">
                  <p:embed/>
                  <p:pic>
                    <p:nvPicPr>
                      <p:cNvPr id="0" name="Object 6"/>
                      <p:cNvPicPr>
                        <a:picLocks noChangeAspect="1" noChangeArrowheads="1"/>
                      </p:cNvPicPr>
                      <p:nvPr/>
                    </p:nvPicPr>
                    <p:blipFill>
                      <a:blip r:embed="rId6"/>
                      <a:srcRect/>
                      <a:stretch>
                        <a:fillRect/>
                      </a:stretch>
                    </p:blipFill>
                    <p:spPr bwMode="auto">
                      <a:xfrm>
                        <a:off x="1239838" y="4581525"/>
                        <a:ext cx="6692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DA54A4-8E4C-4C61-BFA7-AB861B44DDDF}" type="slidenum">
              <a:rPr lang="en-US" altLang="zh-CN" sz="1400" smtClean="0"/>
              <a:pPr>
                <a:spcBef>
                  <a:spcPct val="0"/>
                </a:spcBef>
                <a:buClrTx/>
                <a:buSzTx/>
                <a:buFontTx/>
                <a:buNone/>
              </a:pPr>
              <a:t>28</a:t>
            </a:fld>
            <a:endParaRPr lang="en-US" altLang="zh-CN" sz="1400" smtClean="0"/>
          </a:p>
        </p:txBody>
      </p:sp>
      <p:sp>
        <p:nvSpPr>
          <p:cNvPr id="7" name="矩形 6"/>
          <p:cNvSpPr/>
          <p:nvPr/>
        </p:nvSpPr>
        <p:spPr>
          <a:xfrm>
            <a:off x="7613233" y="3237210"/>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5.2.18)</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01625" y="609600"/>
            <a:ext cx="8540750" cy="947738"/>
          </a:xfrm>
        </p:spPr>
        <p:txBody>
          <a:bodyPr/>
          <a:lstStyle/>
          <a:p>
            <a:r>
              <a:rPr lang="zh-CN" altLang="en-US" sz="4000" smtClean="0"/>
              <a:t>判别分类是否有效</a:t>
            </a:r>
          </a:p>
        </p:txBody>
      </p:sp>
      <p:sp>
        <p:nvSpPr>
          <p:cNvPr id="29699" name="内容占位符 2"/>
          <p:cNvSpPr>
            <a:spLocks noGrp="1"/>
          </p:cNvSpPr>
          <p:nvPr>
            <p:ph idx="1"/>
          </p:nvPr>
        </p:nvSpPr>
        <p:spPr>
          <a:xfrm>
            <a:off x="301625" y="1628775"/>
            <a:ext cx="8540750" cy="4470400"/>
          </a:xfrm>
        </p:spPr>
        <p:txBody>
          <a:bodyPr/>
          <a:lstStyle/>
          <a:p>
            <a:r>
              <a:rPr lang="zh-CN" altLang="zh-CN" sz="2800" dirty="0" smtClean="0">
                <a:solidFill>
                  <a:srgbClr val="000808"/>
                </a:solidFill>
              </a:rPr>
              <a:t>除非各组均值向量之间有明显的差异，否则就不适合作判别分类。</a:t>
            </a:r>
            <a:endParaRPr lang="en-US" altLang="zh-CN" sz="2800" dirty="0" smtClean="0">
              <a:solidFill>
                <a:srgbClr val="000808"/>
              </a:solidFill>
            </a:endParaRPr>
          </a:p>
          <a:p>
            <a:r>
              <a:rPr lang="zh-CN" altLang="zh-CN" sz="2800" dirty="0" smtClean="0">
                <a:solidFill>
                  <a:srgbClr val="000808"/>
                </a:solidFill>
              </a:rPr>
              <a:t>在各组数据</a:t>
            </a:r>
            <a:r>
              <a:rPr lang="zh-CN" altLang="en-US" sz="2800" dirty="0" smtClean="0">
                <a:solidFill>
                  <a:srgbClr val="000808"/>
                </a:solidFill>
              </a:rPr>
              <a:t>满足一定的条件</a:t>
            </a:r>
            <a:r>
              <a:rPr lang="zh-CN" altLang="zh-CN" sz="2800" dirty="0" smtClean="0">
                <a:solidFill>
                  <a:srgbClr val="000808"/>
                </a:solidFill>
              </a:rPr>
              <a:t>下，可先进行多元方差分析。</a:t>
            </a:r>
            <a:endParaRPr lang="en-US" altLang="zh-CN" sz="2800" dirty="0" smtClean="0">
              <a:solidFill>
                <a:srgbClr val="000808"/>
              </a:solidFill>
            </a:endParaRPr>
          </a:p>
          <a:p>
            <a:pPr>
              <a:buFont typeface="Wingdings" panose="05000000000000000000" pitchFamily="2" charset="2"/>
              <a:buChar char="Ø"/>
            </a:pPr>
            <a:r>
              <a:rPr lang="zh-CN" altLang="en-US" sz="2800" dirty="0">
                <a:solidFill>
                  <a:srgbClr val="000808"/>
                </a:solidFill>
              </a:rPr>
              <a:t>如果检验没有发现均值间有显著差异，则此时再作判别分类将是</a:t>
            </a:r>
            <a:r>
              <a:rPr lang="zh-CN" altLang="en-US" sz="2800">
                <a:solidFill>
                  <a:srgbClr val="000808"/>
                </a:solidFill>
              </a:rPr>
              <a:t>白费</a:t>
            </a:r>
            <a:r>
              <a:rPr lang="zh-CN" altLang="en-US" sz="2800" smtClean="0">
                <a:solidFill>
                  <a:srgbClr val="000808"/>
                </a:solidFill>
              </a:rPr>
              <a:t>精力。</a:t>
            </a:r>
            <a:endParaRPr lang="en-US" altLang="zh-CN" sz="2800" dirty="0" smtClean="0">
              <a:solidFill>
                <a:srgbClr val="000808"/>
              </a:solidFill>
            </a:endParaRPr>
          </a:p>
          <a:p>
            <a:pPr>
              <a:buFont typeface="Wingdings" panose="05000000000000000000" pitchFamily="2" charset="2"/>
              <a:buChar char="Ø"/>
            </a:pPr>
            <a:r>
              <a:rPr lang="zh-CN" altLang="en-US" sz="2800" dirty="0" smtClean="0">
                <a:solidFill>
                  <a:srgbClr val="000808"/>
                </a:solidFill>
              </a:rPr>
              <a:t>如果</a:t>
            </a:r>
            <a:r>
              <a:rPr lang="zh-CN" altLang="en-US" sz="2800" dirty="0">
                <a:solidFill>
                  <a:srgbClr val="000808"/>
                </a:solidFill>
              </a:rPr>
              <a:t>检验结果有显著差异，则可考虑再进行判别分类，但并不意味着所作的判别一定有效，最终还得看一下误判概率。</a:t>
            </a:r>
            <a:endParaRPr lang="zh-CN" altLang="en-US" sz="2800" dirty="0" smtClean="0">
              <a:solidFill>
                <a:srgbClr val="000808"/>
              </a:solidFill>
            </a:endParaRP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C054DB-8446-4065-A9FB-C5DC43200FE7}" type="slidenum">
              <a:rPr lang="en-US" altLang="zh-CN" sz="1400" smtClean="0"/>
              <a:pPr>
                <a:spcBef>
                  <a:spcPct val="0"/>
                </a:spcBef>
                <a:buClrTx/>
                <a:buSzTx/>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§5.1  </a:t>
            </a:r>
            <a:r>
              <a:rPr lang="zh-CN" altLang="en-US" sz="4000" dirty="0"/>
              <a:t>引言</a:t>
            </a:r>
          </a:p>
        </p:txBody>
      </p:sp>
      <p:sp>
        <p:nvSpPr>
          <p:cNvPr id="3" name="内容占位符 2"/>
          <p:cNvSpPr>
            <a:spLocks noGrp="1"/>
          </p:cNvSpPr>
          <p:nvPr>
            <p:ph idx="1"/>
          </p:nvPr>
        </p:nvSpPr>
        <p:spPr/>
        <p:txBody>
          <a:bodyPr/>
          <a:lstStyle/>
          <a:p>
            <a:r>
              <a:rPr lang="zh-CN" altLang="en-US" sz="2800" dirty="0">
                <a:solidFill>
                  <a:srgbClr val="000000"/>
                </a:solidFill>
              </a:rPr>
              <a:t>要判定一个样品的归属，理想的情况似乎是能够获得完备的用于分类的信息，以作出准确的判断。但这往往是不太现实的，</a:t>
            </a:r>
            <a:r>
              <a:rPr lang="zh-CN" altLang="en-US" sz="2800" dirty="0" smtClean="0">
                <a:solidFill>
                  <a:srgbClr val="000000"/>
                </a:solidFill>
              </a:rPr>
              <a:t>因为</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获得完备的信息可能根本做不到（如</a:t>
            </a:r>
            <a:r>
              <a:rPr lang="en-US" altLang="zh-CN" sz="2800" dirty="0">
                <a:solidFill>
                  <a:srgbClr val="000000"/>
                </a:solidFill>
              </a:rPr>
              <a:t>《</a:t>
            </a:r>
            <a:r>
              <a:rPr lang="zh-CN" altLang="en-US" sz="2800" dirty="0">
                <a:solidFill>
                  <a:srgbClr val="000000"/>
                </a:solidFill>
              </a:rPr>
              <a:t>红楼梦</a:t>
            </a:r>
            <a:r>
              <a:rPr lang="en-US" altLang="zh-CN" sz="2800" dirty="0">
                <a:solidFill>
                  <a:srgbClr val="000000"/>
                </a:solidFill>
              </a:rPr>
              <a:t>》</a:t>
            </a:r>
            <a:r>
              <a:rPr lang="zh-CN" altLang="en-US" sz="2800" dirty="0">
                <a:solidFill>
                  <a:srgbClr val="000000"/>
                </a:solidFill>
              </a:rPr>
              <a:t>后四十回的作者到底是谁</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做破坏性的试验（如欲获知某电子仪器的寿命</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成本</a:t>
            </a:r>
            <a:r>
              <a:rPr lang="zh-CN" altLang="en-US" sz="2800" dirty="0">
                <a:solidFill>
                  <a:srgbClr val="000000"/>
                </a:solidFill>
              </a:rPr>
              <a:t>高昂（如许多疾病只有通过代价高昂的手术才能确诊）</a:t>
            </a:r>
            <a:r>
              <a:rPr lang="zh-CN" altLang="en-US" sz="2800" dirty="0" smtClean="0">
                <a:solidFill>
                  <a:srgbClr val="000000"/>
                </a:solidFill>
              </a:rPr>
              <a:t>。</a:t>
            </a:r>
            <a:endParaRPr lang="en-US" altLang="zh-CN" sz="2800" dirty="0" smtClean="0">
              <a:solidFill>
                <a:srgbClr val="000000"/>
              </a:solidFill>
            </a:endParaRPr>
          </a:p>
          <a:p>
            <a:r>
              <a:rPr lang="zh-CN" altLang="en-US" sz="2800" dirty="0" smtClean="0">
                <a:solidFill>
                  <a:srgbClr val="000000"/>
                </a:solidFill>
              </a:rPr>
              <a:t>实践中往往是</a:t>
            </a:r>
            <a:r>
              <a:rPr lang="zh-CN" altLang="en-US" sz="2800" dirty="0">
                <a:solidFill>
                  <a:srgbClr val="000000"/>
                </a:solidFill>
              </a:rPr>
              <a:t>依据不</a:t>
            </a:r>
            <a:r>
              <a:rPr lang="zh-CN" altLang="en-US" sz="2800" dirty="0" smtClean="0">
                <a:solidFill>
                  <a:srgbClr val="000000"/>
                </a:solidFill>
              </a:rPr>
              <a:t>完备信息</a:t>
            </a:r>
            <a:r>
              <a:rPr lang="zh-CN" altLang="en-US" sz="2800" dirty="0">
                <a:solidFill>
                  <a:srgbClr val="000000"/>
                </a:solidFill>
              </a:rPr>
              <a:t>来进行</a:t>
            </a:r>
            <a:r>
              <a:rPr lang="zh-CN" altLang="en-US" sz="2800" dirty="0" smtClean="0">
                <a:solidFill>
                  <a:srgbClr val="000000"/>
                </a:solidFill>
              </a:rPr>
              <a:t>判别分类的</a:t>
            </a:r>
            <a:r>
              <a:rPr lang="zh-CN" altLang="en-US" sz="2800" dirty="0">
                <a:solidFill>
                  <a:srgbClr val="000000"/>
                </a:solidFill>
              </a:rPr>
              <a:t>。</a:t>
            </a: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a:t>
            </a:fld>
            <a:endParaRPr lang="en-US" altLang="zh-CN"/>
          </a:p>
        </p:txBody>
      </p:sp>
    </p:spTree>
    <p:extLst>
      <p:ext uri="{BB962C8B-B14F-4D97-AF65-F5344CB8AC3E}">
        <p14:creationId xmlns:p14="http://schemas.microsoft.com/office/powerpoint/2010/main" val="340790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zh-CN" sz="4000" dirty="0"/>
              <a:t>采用线性还是二次</a:t>
            </a:r>
            <a:r>
              <a:rPr lang="zh-CN" altLang="zh-CN" sz="4000" dirty="0" smtClean="0"/>
              <a:t>判别函数</a:t>
            </a:r>
            <a:r>
              <a:rPr lang="zh-CN" altLang="en-US" sz="4000" dirty="0" smtClean="0"/>
              <a:t>的策略</a:t>
            </a:r>
            <a:endParaRPr lang="zh-CN" altLang="zh-CN" sz="4000" dirty="0" smtClean="0">
              <a:latin typeface="Times New Roman" panose="02020603050405020304" pitchFamily="18" charset="0"/>
              <a:cs typeface="Times New Roman" panose="02020603050405020304" pitchFamily="18" charset="0"/>
            </a:endParaRPr>
          </a:p>
        </p:txBody>
      </p:sp>
      <p:sp>
        <p:nvSpPr>
          <p:cNvPr id="30723"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一般而言</a:t>
            </a:r>
            <a:r>
              <a:rPr lang="zh-CN" altLang="zh-CN" sz="2800" dirty="0">
                <a:solidFill>
                  <a:srgbClr val="000000"/>
                </a:solidFill>
                <a:latin typeface="Times New Roman" panose="02020603050405020304" pitchFamily="18" charset="0"/>
                <a:cs typeface="Times New Roman" panose="02020603050405020304" pitchFamily="18" charset="0"/>
              </a:rPr>
              <a:t>，如果各组的样本容量普遍较小，则选择线性判别函数应是一个较好的策略</a:t>
            </a:r>
            <a:r>
              <a:rPr lang="zh-CN" altLang="zh-CN" sz="2800" dirty="0" smtClean="0">
                <a:solidFill>
                  <a:srgbClr val="000000"/>
                </a:solidFill>
                <a:latin typeface="Times New Roman" panose="02020603050405020304" pitchFamily="18" charset="0"/>
                <a:cs typeface="Times New Roman" panose="02020603050405020304" pitchFamily="18" charset="0"/>
              </a:rPr>
              <a:t>。相反</a:t>
            </a:r>
            <a:r>
              <a:rPr lang="zh-CN" altLang="zh-CN" sz="2800" dirty="0">
                <a:solidFill>
                  <a:srgbClr val="000000"/>
                </a:solidFill>
                <a:latin typeface="Times New Roman" panose="02020603050405020304" pitchFamily="18" charset="0"/>
                <a:cs typeface="Times New Roman" panose="02020603050405020304" pitchFamily="18" charset="0"/>
              </a:rPr>
              <a:t>地，如果各组的样本容量都非常大，则更倾向于采用二次</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作齐次性检验，即检验假设</a:t>
            </a:r>
          </a:p>
          <a:p>
            <a:pPr marL="0" indent="0" algn="ctr">
              <a:buNone/>
            </a:pP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不全</a:t>
            </a:r>
            <a:r>
              <a:rPr lang="zh-CN" altLang="zh-CN" sz="2800" dirty="0" smtClean="0">
                <a:solidFill>
                  <a:srgbClr val="000000"/>
                </a:solidFill>
                <a:latin typeface="Times New Roman" panose="02020603050405020304" pitchFamily="18" charset="0"/>
                <a:cs typeface="Times New Roman" panose="02020603050405020304" pitchFamily="18" charset="0"/>
              </a:rPr>
              <a:t>相等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即使</a:t>
            </a:r>
            <a:r>
              <a:rPr lang="zh-CN" altLang="zh-CN" sz="2800" dirty="0">
                <a:solidFill>
                  <a:srgbClr val="000000"/>
                </a:solidFill>
                <a:latin typeface="Times New Roman" panose="02020603050405020304" pitchFamily="18" charset="0"/>
                <a:cs typeface="Times New Roman" panose="02020603050405020304" pitchFamily="18" charset="0"/>
              </a:rPr>
              <a:t>检验所需的正态性假定能够满足，检验的</a:t>
            </a:r>
            <a:r>
              <a:rPr lang="zh-CN" altLang="zh-CN" sz="2800" dirty="0" smtClean="0">
                <a:solidFill>
                  <a:srgbClr val="000000"/>
                </a:solidFill>
                <a:latin typeface="Times New Roman" panose="02020603050405020304" pitchFamily="18" charset="0"/>
                <a:cs typeface="Times New Roman" panose="02020603050405020304" pitchFamily="18" charset="0"/>
              </a:rPr>
              <a:t>结果也</a:t>
            </a:r>
            <a:r>
              <a:rPr lang="zh-CN" altLang="zh-CN" sz="2800" dirty="0">
                <a:solidFill>
                  <a:srgbClr val="000000"/>
                </a:solidFill>
                <a:latin typeface="Times New Roman" panose="02020603050405020304" pitchFamily="18" charset="0"/>
                <a:cs typeface="Times New Roman" panose="02020603050405020304" pitchFamily="18" charset="0"/>
              </a:rPr>
              <a:t>只能作为重要的参考依据，而不宜作为决定性的依据，最终还是应视具体的情况而定。</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BDB99E-06BE-442B-A6FB-26B3F2B79634}" type="slidenum">
              <a:rPr lang="en-US" altLang="zh-CN" sz="1400" smtClean="0"/>
              <a:pPr>
                <a:spcBef>
                  <a:spcPct val="0"/>
                </a:spcBef>
                <a:buClrTx/>
                <a:buSzTx/>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我们</a:t>
            </a:r>
            <a:r>
              <a:rPr lang="zh-CN" altLang="zh-CN" sz="2800" dirty="0">
                <a:solidFill>
                  <a:srgbClr val="000000"/>
                </a:solidFill>
                <a:latin typeface="Times New Roman" panose="02020603050405020304" pitchFamily="18" charset="0"/>
                <a:cs typeface="Times New Roman" panose="02020603050405020304" pitchFamily="18" charset="0"/>
              </a:rPr>
              <a:t>有时也凭直觉判断一下计算出的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是否比较接近，以决定是否应假定各组的协方差矩阵相等。</a:t>
            </a:r>
          </a:p>
          <a:p>
            <a:r>
              <a:rPr lang="en-US" altLang="zh-CN" sz="2800" dirty="0" smtClean="0">
                <a:solidFill>
                  <a:srgbClr val="000000"/>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如果</a:t>
            </a:r>
            <a:r>
              <a:rPr lang="zh-CN" altLang="zh-CN" sz="2800" dirty="0">
                <a:solidFill>
                  <a:srgbClr val="000000"/>
                </a:solidFill>
                <a:latin typeface="Times New Roman" panose="02020603050405020304" pitchFamily="18" charset="0"/>
                <a:cs typeface="Times New Roman" panose="02020603050405020304" pitchFamily="18" charset="0"/>
              </a:rPr>
              <a:t>对使用线性还是二次判别函数拿不准，则可以同时</a:t>
            </a:r>
            <a:r>
              <a:rPr lang="zh-CN" altLang="zh-CN" sz="2800" dirty="0" smtClean="0">
                <a:solidFill>
                  <a:srgbClr val="000000"/>
                </a:solidFill>
                <a:latin typeface="Times New Roman" panose="02020603050405020304" pitchFamily="18" charset="0"/>
                <a:cs typeface="Times New Roman" panose="02020603050405020304" pitchFamily="18" charset="0"/>
              </a:rPr>
              <a:t>采用</a:t>
            </a:r>
            <a:r>
              <a:rPr lang="zh-CN" altLang="en-US" sz="2800" dirty="0" smtClean="0">
                <a:solidFill>
                  <a:srgbClr val="000000"/>
                </a:solidFill>
                <a:latin typeface="Times New Roman" panose="02020603050405020304" pitchFamily="18" charset="0"/>
                <a:cs typeface="Times New Roman" panose="02020603050405020304" pitchFamily="18" charset="0"/>
              </a:rPr>
              <a:t>这两种方法</a:t>
            </a:r>
            <a:r>
              <a:rPr lang="zh-CN" altLang="zh-CN" sz="2800" dirty="0" smtClean="0">
                <a:solidFill>
                  <a:srgbClr val="000000"/>
                </a:solidFill>
                <a:latin typeface="Times New Roman" panose="02020603050405020304" pitchFamily="18" charset="0"/>
                <a:cs typeface="Times New Roman" panose="02020603050405020304" pitchFamily="18" charset="0"/>
              </a:rPr>
              <a:t>分别</a:t>
            </a:r>
            <a:r>
              <a:rPr lang="zh-CN" altLang="zh-CN" sz="2800" dirty="0">
                <a:solidFill>
                  <a:srgbClr val="000000"/>
                </a:solidFill>
                <a:latin typeface="Times New Roman" panose="02020603050405020304" pitchFamily="18" charset="0"/>
                <a:cs typeface="Times New Roman" panose="02020603050405020304" pitchFamily="18" charset="0"/>
              </a:rPr>
              <a:t>进行判别，然后用交叉验证法来比较其误判概率的大小，以判断到底采用哪</a:t>
            </a:r>
            <a:r>
              <a:rPr lang="zh-CN" altLang="zh-CN" sz="2800" dirty="0" smtClean="0">
                <a:solidFill>
                  <a:srgbClr val="000000"/>
                </a:solidFill>
                <a:latin typeface="Times New Roman" panose="02020603050405020304" pitchFamily="18" charset="0"/>
                <a:cs typeface="Times New Roman" panose="02020603050405020304" pitchFamily="18" charset="0"/>
              </a:rPr>
              <a:t>种</a:t>
            </a:r>
            <a:r>
              <a:rPr lang="zh-CN" altLang="en-US" sz="2800" dirty="0" smtClean="0">
                <a:solidFill>
                  <a:srgbClr val="000000"/>
                </a:solidFill>
                <a:latin typeface="Times New Roman" panose="02020603050405020304" pitchFamily="18" charset="0"/>
                <a:cs typeface="Times New Roman" panose="02020603050405020304" pitchFamily="18" charset="0"/>
              </a:rPr>
              <a:t>方法</a:t>
            </a:r>
            <a:r>
              <a:rPr lang="zh-CN" altLang="zh-CN" sz="2800" dirty="0" smtClean="0">
                <a:solidFill>
                  <a:srgbClr val="000000"/>
                </a:solidFill>
                <a:latin typeface="Times New Roman" panose="02020603050405020304" pitchFamily="18" charset="0"/>
                <a:cs typeface="Times New Roman" panose="02020603050405020304" pitchFamily="18" charset="0"/>
              </a:rPr>
              <a:t>更为</a:t>
            </a:r>
            <a:r>
              <a:rPr lang="zh-CN" altLang="zh-CN" sz="2800" dirty="0">
                <a:solidFill>
                  <a:srgbClr val="000000"/>
                </a:solidFill>
                <a:latin typeface="Times New Roman" panose="02020603050405020304" pitchFamily="18" charset="0"/>
                <a:cs typeface="Times New Roman" panose="02020603050405020304" pitchFamily="18" charset="0"/>
              </a:rPr>
              <a:t>合适。但小样本情形下得到的误判概率估计不够可靠。</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31</a:t>
            </a:fld>
            <a:endParaRPr lang="en-US" altLang="zh-CN"/>
          </a:p>
        </p:txBody>
      </p:sp>
    </p:spTree>
    <p:extLst>
      <p:ext uri="{BB962C8B-B14F-4D97-AF65-F5344CB8AC3E}">
        <p14:creationId xmlns:p14="http://schemas.microsoft.com/office/powerpoint/2010/main" val="2507202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sz="4000" dirty="0" smtClean="0">
                <a:latin typeface="+mn-lt"/>
                <a:ea typeface="+mn-ea"/>
                <a:cs typeface="+mn-cs"/>
              </a:rPr>
              <a:t>例</a:t>
            </a:r>
            <a:r>
              <a:rPr lang="en-US" altLang="zh-CN" sz="4000" dirty="0" smtClean="0">
                <a:latin typeface="+mn-lt"/>
                <a:ea typeface="+mn-ea"/>
                <a:cs typeface="+mn-cs"/>
              </a:rPr>
              <a:t>5.2.3 </a:t>
            </a:r>
            <a:endParaRPr lang="zh-CN" altLang="en-US" dirty="0"/>
          </a:p>
        </p:txBody>
      </p:sp>
      <p:sp>
        <p:nvSpPr>
          <p:cNvPr id="31747"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对破产的企业收集它们在破产前两年的年度财务数据，同时对财务良好的企业也收集同一时期的数据。数据涉及四个变量：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现金流量</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总债务，</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净收入</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总资产，</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流动资产</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流动债务，以及</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4</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流动资产</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净销售额。数据列于表</a:t>
            </a:r>
            <a:r>
              <a:rPr lang="en-US" altLang="zh-CN" sz="2800" smtClean="0">
                <a:solidFill>
                  <a:srgbClr val="000000"/>
                </a:solidFill>
                <a:latin typeface="Times New Roman" panose="02020603050405020304" pitchFamily="18" charset="0"/>
                <a:cs typeface="Times New Roman" panose="02020603050405020304" pitchFamily="18" charset="0"/>
              </a:rPr>
              <a:t>5.2.1</a:t>
            </a:r>
            <a:r>
              <a:rPr lang="zh-CN" altLang="zh-CN" sz="2800" smtClean="0">
                <a:solidFill>
                  <a:srgbClr val="000000"/>
                </a:solidFill>
                <a:latin typeface="Times New Roman" panose="02020603050405020304" pitchFamily="18" charset="0"/>
                <a:cs typeface="Times New Roman" panose="02020603050405020304" pitchFamily="18" charset="0"/>
              </a:rPr>
              <a:t>，Ⅰ组为破产企业，Ⅱ组为非破产企业。</a:t>
            </a:r>
          </a:p>
          <a:p>
            <a:endParaRPr lang="zh-CN" altLang="en-US" smtClean="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F12478-F5AD-4294-9E93-12EF519D53E0}" type="slidenum">
              <a:rPr lang="en-US" altLang="zh-CN" sz="1400" smtClean="0"/>
              <a:pPr>
                <a:spcBef>
                  <a:spcPct val="0"/>
                </a:spcBef>
                <a:buClrTx/>
                <a:buSzTx/>
                <a:buFontTx/>
                <a:buNone/>
              </a:pPr>
              <a:t>32</a:t>
            </a:fld>
            <a:endParaRPr lang="en-US" altLang="zh-CN"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smtClean="0"/>
          </a:p>
        </p:txBody>
      </p:sp>
      <p:graphicFrame>
        <p:nvGraphicFramePr>
          <p:cNvPr id="5" name="内容占位符 4"/>
          <p:cNvGraphicFramePr>
            <a:graphicFrameLocks noGrp="1"/>
          </p:cNvGraphicFramePr>
          <p:nvPr>
            <p:ph idx="1"/>
          </p:nvPr>
        </p:nvGraphicFramePr>
        <p:xfrm>
          <a:off x="323850" y="836613"/>
          <a:ext cx="8496301" cy="5472120"/>
        </p:xfrm>
        <a:graphic>
          <a:graphicData uri="http://schemas.openxmlformats.org/drawingml/2006/table">
            <a:tbl>
              <a:tblPr/>
              <a:tblGrid>
                <a:gridCol w="756171">
                  <a:extLst>
                    <a:ext uri="{9D8B030D-6E8A-4147-A177-3AD203B41FA5}">
                      <a16:colId xmlns:a16="http://schemas.microsoft.com/office/drawing/2014/main" val="20000"/>
                    </a:ext>
                  </a:extLst>
                </a:gridCol>
                <a:gridCol w="715389">
                  <a:extLst>
                    <a:ext uri="{9D8B030D-6E8A-4147-A177-3AD203B41FA5}">
                      <a16:colId xmlns:a16="http://schemas.microsoft.com/office/drawing/2014/main" val="20001"/>
                    </a:ext>
                  </a:extLst>
                </a:gridCol>
                <a:gridCol w="783359">
                  <a:extLst>
                    <a:ext uri="{9D8B030D-6E8A-4147-A177-3AD203B41FA5}">
                      <a16:colId xmlns:a16="http://schemas.microsoft.com/office/drawing/2014/main" val="20002"/>
                    </a:ext>
                  </a:extLst>
                </a:gridCol>
                <a:gridCol w="783359">
                  <a:extLst>
                    <a:ext uri="{9D8B030D-6E8A-4147-A177-3AD203B41FA5}">
                      <a16:colId xmlns:a16="http://schemas.microsoft.com/office/drawing/2014/main" val="20003"/>
                    </a:ext>
                  </a:extLst>
                </a:gridCol>
                <a:gridCol w="666109">
                  <a:extLst>
                    <a:ext uri="{9D8B030D-6E8A-4147-A177-3AD203B41FA5}">
                      <a16:colId xmlns:a16="http://schemas.microsoft.com/office/drawing/2014/main" val="20004"/>
                    </a:ext>
                  </a:extLst>
                </a:gridCol>
                <a:gridCol w="666109">
                  <a:extLst>
                    <a:ext uri="{9D8B030D-6E8A-4147-A177-3AD203B41FA5}">
                      <a16:colId xmlns:a16="http://schemas.microsoft.com/office/drawing/2014/main" val="20005"/>
                    </a:ext>
                  </a:extLst>
                </a:gridCol>
                <a:gridCol w="734080">
                  <a:extLst>
                    <a:ext uri="{9D8B030D-6E8A-4147-A177-3AD203B41FA5}">
                      <a16:colId xmlns:a16="http://schemas.microsoft.com/office/drawing/2014/main" val="20006"/>
                    </a:ext>
                  </a:extLst>
                </a:gridCol>
                <a:gridCol w="715389">
                  <a:extLst>
                    <a:ext uri="{9D8B030D-6E8A-4147-A177-3AD203B41FA5}">
                      <a16:colId xmlns:a16="http://schemas.microsoft.com/office/drawing/2014/main" val="20007"/>
                    </a:ext>
                  </a:extLst>
                </a:gridCol>
                <a:gridCol w="734080">
                  <a:extLst>
                    <a:ext uri="{9D8B030D-6E8A-4147-A177-3AD203B41FA5}">
                      <a16:colId xmlns:a16="http://schemas.microsoft.com/office/drawing/2014/main" val="20008"/>
                    </a:ext>
                  </a:extLst>
                </a:gridCol>
                <a:gridCol w="725584">
                  <a:extLst>
                    <a:ext uri="{9D8B030D-6E8A-4147-A177-3AD203B41FA5}">
                      <a16:colId xmlns:a16="http://schemas.microsoft.com/office/drawing/2014/main" val="20009"/>
                    </a:ext>
                  </a:extLst>
                </a:gridCol>
                <a:gridCol w="608336">
                  <a:extLst>
                    <a:ext uri="{9D8B030D-6E8A-4147-A177-3AD203B41FA5}">
                      <a16:colId xmlns:a16="http://schemas.microsoft.com/office/drawing/2014/main" val="20010"/>
                    </a:ext>
                  </a:extLst>
                </a:gridCol>
                <a:gridCol w="608336">
                  <a:extLst>
                    <a:ext uri="{9D8B030D-6E8A-4147-A177-3AD203B41FA5}">
                      <a16:colId xmlns:a16="http://schemas.microsoft.com/office/drawing/2014/main" val="20011"/>
                    </a:ext>
                  </a:extLst>
                </a:gridCol>
              </a:tblGrid>
              <a:tr h="228005">
                <a:tc>
                  <a:txBody>
                    <a:bodyPr/>
                    <a:lstStyle/>
                    <a:p>
                      <a:pPr algn="ctr">
                        <a:spcAft>
                          <a:spcPts val="0"/>
                        </a:spcAft>
                      </a:pPr>
                      <a:r>
                        <a:rPr lang="zh-CN" sz="1200" kern="100" dirty="0">
                          <a:solidFill>
                            <a:srgbClr val="000808"/>
                          </a:solidFill>
                          <a:latin typeface="Times New Roman" pitchFamily="18" charset="0"/>
                          <a:ea typeface="宋体"/>
                          <a:cs typeface="Times New Roman" pitchFamily="18" charset="0"/>
                        </a:rPr>
                        <a:t>编号</a:t>
                      </a:r>
                      <a:endParaRPr lang="zh-CN" sz="1400" kern="100" dirty="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组别</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编号</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组别</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1</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solidFill>
                            <a:srgbClr val="000808"/>
                          </a:solidFill>
                          <a:latin typeface="Times New Roman" pitchFamily="18" charset="0"/>
                          <a:ea typeface="宋体"/>
                          <a:cs typeface="Times New Roman" pitchFamily="18" charset="0"/>
                        </a:rPr>
                        <a:t>x</a:t>
                      </a:r>
                      <a:r>
                        <a:rPr lang="en-US" sz="1200" kern="100" baseline="-25000">
                          <a:solidFill>
                            <a:srgbClr val="000808"/>
                          </a:solidFill>
                          <a:latin typeface="Times New Roman" pitchFamily="18" charset="0"/>
                          <a:ea typeface="宋体"/>
                          <a:cs typeface="Times New Roman" pitchFamily="18" charset="0"/>
                        </a:rPr>
                        <a:t>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1.09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24</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0.38</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solidFill>
                            <a:srgbClr val="000808"/>
                          </a:solidFill>
                          <a:latin typeface="Times New Roman" pitchFamily="18" charset="0"/>
                          <a:ea typeface="宋体"/>
                          <a:cs typeface="Times New Roman" pitchFamily="18" charset="0"/>
                        </a:rPr>
                        <a:t>3.27</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dirty="0">
                          <a:solidFill>
                            <a:srgbClr val="000808"/>
                          </a:solidFill>
                          <a:latin typeface="Times New Roman" pitchFamily="18" charset="0"/>
                          <a:ea typeface="宋体"/>
                          <a:cs typeface="Times New Roman" pitchFamily="18" charset="0"/>
                        </a:rPr>
                        <a:t>1.51</a:t>
                      </a:r>
                      <a:endParaRPr lang="zh-CN" sz="1400" kern="100" dirty="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25</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0.19</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2.25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26</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0.32</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4.24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1.45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27</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0.31</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4.45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1.56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28</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0.12</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2.52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0.71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29</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-0.02</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0.71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30</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0.22</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2.35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7"/>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1.37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31</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0.17</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8"/>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1.37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32</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0.15</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2.17</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9"/>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10</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1.42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33</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0"/>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dirty="0">
                          <a:solidFill>
                            <a:srgbClr val="000808"/>
                          </a:solidFill>
                          <a:latin typeface="Times New Roman" pitchFamily="18" charset="0"/>
                          <a:ea typeface="宋体"/>
                          <a:cs typeface="Times New Roman" pitchFamily="18" charset="0"/>
                        </a:rPr>
                        <a:t>0.33</a:t>
                      </a:r>
                      <a:endParaRPr lang="zh-CN" sz="1400" kern="100" dirty="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34</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1"/>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1.31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35</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0.07</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2.61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2"/>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2.15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36</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0.15</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2.23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3"/>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1.19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37</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0.16</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2.31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4"/>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1.88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38</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0.29</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1.84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5"/>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1.99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39</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0.54</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2.33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6"/>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1.51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40</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-0.33</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3.01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0.47</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7"/>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1.68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0.95</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41</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0.48</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1.24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8"/>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1.26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0.6</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42</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0.56</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0.11</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4.29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9"/>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20</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1.14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43</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0.08</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1.99</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0.3</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20"/>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Ⅰ</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-0.27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1.27</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44</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0.47</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2.92</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0.45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21"/>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2.49</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0.54</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45</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0.17</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2.45</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0.14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22"/>
                  </a:ext>
                </a:extLst>
              </a:tr>
              <a:tr h="228005">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0.08</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0.02</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2.01</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0.53</a:t>
                      </a:r>
                      <a:endParaRPr lang="zh-CN" sz="1400" kern="100">
                        <a:solidFill>
                          <a:srgbClr val="000808"/>
                        </a:solidFill>
                        <a:latin typeface="Times New Roman" pitchFamily="18" charset="0"/>
                        <a:ea typeface="宋体"/>
                        <a:cs typeface="Times New Roman" pitchFamily="18" charset="0"/>
                      </a:endParaRPr>
                    </a:p>
                  </a:txBody>
                  <a:tcPr marL="9524" marR="9524" marT="9524"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46</a:t>
                      </a:r>
                      <a:endParaRPr lang="zh-CN" sz="1400" kern="10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808"/>
                          </a:solidFill>
                          <a:latin typeface="Times New Roman" pitchFamily="18" charset="0"/>
                          <a:ea typeface="宋体"/>
                          <a:cs typeface="Times New Roman" pitchFamily="18" charset="0"/>
                        </a:rPr>
                        <a:t>Ⅱ</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0.58</a:t>
                      </a:r>
                      <a:endParaRPr lang="zh-CN" sz="1400" kern="10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0.04</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808"/>
                          </a:solidFill>
                          <a:latin typeface="Times New Roman" pitchFamily="18" charset="0"/>
                          <a:ea typeface="宋体"/>
                          <a:cs typeface="Times New Roman" pitchFamily="18" charset="0"/>
                        </a:rPr>
                        <a:t>5.06</a:t>
                      </a:r>
                      <a:endParaRPr lang="zh-CN" sz="1400" kern="10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solidFill>
                            <a:srgbClr val="000808"/>
                          </a:solidFill>
                          <a:latin typeface="Times New Roman" pitchFamily="18" charset="0"/>
                          <a:ea typeface="宋体"/>
                          <a:cs typeface="Times New Roman" pitchFamily="18" charset="0"/>
                        </a:rPr>
                        <a:t>0.13</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bl>
          </a:graphicData>
        </a:graphic>
      </p:graphicFrame>
      <p:sp>
        <p:nvSpPr>
          <p:cNvPr id="33068" name="Rectangle 1"/>
          <p:cNvSpPr>
            <a:spLocks noChangeArrowheads="1"/>
          </p:cNvSpPr>
          <p:nvPr/>
        </p:nvSpPr>
        <p:spPr bwMode="auto">
          <a:xfrm>
            <a:off x="323850" y="404813"/>
            <a:ext cx="5005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5.2.1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破产状况数据</a:t>
            </a:r>
          </a:p>
        </p:txBody>
      </p:sp>
      <p:sp>
        <p:nvSpPr>
          <p:cNvPr id="330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0DDCFA-12D4-4EBD-B54B-8A1ECD46A4F4}" type="slidenum">
              <a:rPr lang="en-US" altLang="zh-CN" sz="1400" smtClean="0"/>
              <a:pPr>
                <a:spcBef>
                  <a:spcPct val="0"/>
                </a:spcBef>
                <a:buClrTx/>
                <a:buSzTx/>
                <a:buFontTx/>
                <a:buNone/>
              </a:pPr>
              <a:t>33</a:t>
            </a:fld>
            <a:endParaRPr lang="en-US" altLang="zh-CN" sz="1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92150"/>
            <a:ext cx="8540750" cy="5407025"/>
          </a:xfrm>
        </p:spPr>
        <p:txBody>
          <a:bodyPr/>
          <a:lstStyle/>
          <a:p>
            <a:pPr eaLnBrk="1" hangingPunct="1"/>
            <a:r>
              <a:rPr lang="zh-CN" altLang="zh-CN" sz="2400" dirty="0" smtClean="0">
                <a:solidFill>
                  <a:srgbClr val="000808"/>
                </a:solidFill>
              </a:rPr>
              <a:t>使用</a:t>
            </a:r>
            <a:r>
              <a:rPr lang="zh-CN" altLang="en-US" sz="2400" dirty="0" smtClean="0">
                <a:solidFill>
                  <a:srgbClr val="000808"/>
                </a:solidFill>
              </a:rPr>
              <a:t>线性判别</a:t>
            </a:r>
            <a:r>
              <a:rPr lang="zh-CN" altLang="en-US" sz="2400" dirty="0" smtClean="0">
                <a:solidFill>
                  <a:srgbClr val="000808"/>
                </a:solidFill>
                <a:latin typeface="Times New Roman" panose="02020603050405020304" pitchFamily="18" charset="0"/>
                <a:cs typeface="Times New Roman" panose="02020603050405020304" pitchFamily="18" charset="0"/>
              </a:rPr>
              <a:t>函数</a:t>
            </a:r>
            <a:r>
              <a:rPr lang="zh-CN" altLang="zh-CN" sz="2400" dirty="0" smtClean="0">
                <a:solidFill>
                  <a:srgbClr val="000808"/>
                </a:solidFill>
              </a:rPr>
              <a:t>进行判别</a:t>
            </a:r>
          </a:p>
        </p:txBody>
      </p:sp>
      <p:graphicFrame>
        <p:nvGraphicFramePr>
          <p:cNvPr id="33796" name="Object 5"/>
          <p:cNvGraphicFramePr>
            <a:graphicFrameLocks noChangeAspect="1"/>
          </p:cNvGraphicFramePr>
          <p:nvPr/>
        </p:nvGraphicFramePr>
        <p:xfrm>
          <a:off x="1979613" y="1196975"/>
          <a:ext cx="5400675" cy="5041900"/>
        </p:xfrm>
        <a:graphic>
          <a:graphicData uri="http://schemas.openxmlformats.org/presentationml/2006/ole">
            <mc:AlternateContent xmlns:mc="http://schemas.openxmlformats.org/markup-compatibility/2006">
              <mc:Choice xmlns:v="urn:schemas-microsoft-com:vml" Requires="v">
                <p:oleObj spid="_x0000_s33916" name="Equation" r:id="rId3" imgW="5930900" imgH="5537200" progId="Equation.DSMT4">
                  <p:embed/>
                </p:oleObj>
              </mc:Choice>
              <mc:Fallback>
                <p:oleObj name="Equation" r:id="rId3" imgW="5930900" imgH="553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96975"/>
                        <a:ext cx="54006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5254A0-A0A9-4646-90DF-E19843F72C58}" type="slidenum">
              <a:rPr lang="en-US" altLang="zh-CN" sz="1400" smtClean="0"/>
              <a:pPr>
                <a:spcBef>
                  <a:spcPct val="0"/>
                </a:spcBef>
                <a:buClrTx/>
                <a:buSzTx/>
                <a:buFontTx/>
                <a:buNone/>
              </a:pPr>
              <a:t>34</a:t>
            </a:fld>
            <a:endParaRPr lang="en-US" altLang="zh-CN"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4819"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r>
              <a:rPr lang="en-US" altLang="zh-CN" sz="2400" b="1" i="1" smtClean="0">
                <a:solidFill>
                  <a:srgbClr val="000808"/>
                </a:solidFill>
                <a:latin typeface="Times New Roman" panose="02020603050405020304" pitchFamily="18" charset="0"/>
                <a:cs typeface="Times New Roman" panose="02020603050405020304" pitchFamily="18" charset="0"/>
              </a:rPr>
              <a:t>	Σ</a:t>
            </a:r>
            <a:r>
              <a:rPr lang="zh-CN" altLang="zh-CN" sz="2400" smtClean="0">
                <a:solidFill>
                  <a:srgbClr val="000808"/>
                </a:solidFill>
                <a:latin typeface="Times New Roman" panose="02020603050405020304" pitchFamily="18" charset="0"/>
                <a:cs typeface="Times New Roman" panose="02020603050405020304" pitchFamily="18" charset="0"/>
              </a:rPr>
              <a:t>的联合估计为</a:t>
            </a:r>
          </a:p>
        </p:txBody>
      </p:sp>
      <p:graphicFrame>
        <p:nvGraphicFramePr>
          <p:cNvPr id="34820" name="Object 5"/>
          <p:cNvGraphicFramePr>
            <a:graphicFrameLocks noChangeAspect="1"/>
          </p:cNvGraphicFramePr>
          <p:nvPr/>
        </p:nvGraphicFramePr>
        <p:xfrm>
          <a:off x="900113" y="1196975"/>
          <a:ext cx="7272337" cy="5114925"/>
        </p:xfrm>
        <a:graphic>
          <a:graphicData uri="http://schemas.openxmlformats.org/presentationml/2006/ole">
            <mc:AlternateContent xmlns:mc="http://schemas.openxmlformats.org/markup-compatibility/2006">
              <mc:Choice xmlns:v="urn:schemas-microsoft-com:vml" Requires="v">
                <p:oleObj spid="_x0000_s34940" name="Equation" r:id="rId3" imgW="7874000" imgH="5537200" progId="Equation.DSMT4">
                  <p:embed/>
                </p:oleObj>
              </mc:Choice>
              <mc:Fallback>
                <p:oleObj name="Equation" r:id="rId3" imgW="7874000" imgH="553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96975"/>
                        <a:ext cx="7272337"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7DAC78-EE18-4194-A5BA-220052AC00DB}" type="slidenum">
              <a:rPr lang="en-US" altLang="zh-CN" sz="1400" smtClean="0"/>
              <a:pPr>
                <a:spcBef>
                  <a:spcPct val="0"/>
                </a:spcBef>
                <a:buClrTx/>
                <a:buSzTx/>
                <a:buFontTx/>
                <a:buNone/>
              </a:pPr>
              <a:t>35</a:t>
            </a:fld>
            <a:endParaRPr lang="en-US" altLang="zh-CN" sz="1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3" name="Rectangle 3"/>
          <p:cNvSpPr>
            <a:spLocks noGrp="1" noRot="1" noChangeArrowheads="1"/>
          </p:cNvSpPr>
          <p:nvPr>
            <p:ph type="body" idx="1"/>
          </p:nvPr>
        </p:nvSpPr>
        <p:spPr>
          <a:xfrm>
            <a:off x="301625" y="692150"/>
            <a:ext cx="8540750" cy="5407025"/>
          </a:xfrm>
        </p:spPr>
        <p:txBody>
          <a:bodyPr/>
          <a:lstStyle/>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于是</a:t>
            </a:r>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对某个未判企业</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=(−0.16, −0.10, 1.45, 0.51)′</a:t>
            </a:r>
            <a:r>
              <a:rPr lang="zh-CN" altLang="zh-CN" sz="2400" dirty="0" smtClean="0">
                <a:solidFill>
                  <a:srgbClr val="000000"/>
                </a:solidFill>
                <a:latin typeface="Times New Roman" panose="02020603050405020304" pitchFamily="18" charset="0"/>
                <a:cs typeface="Times New Roman" panose="02020603050405020304" pitchFamily="18" charset="0"/>
              </a:rPr>
              <a:t>，计算得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按</a:t>
            </a:r>
            <a:r>
              <a:rPr lang="zh-CN" altLang="en-US" sz="2400" dirty="0" smtClean="0">
                <a:solidFill>
                  <a:srgbClr val="000000"/>
                </a:solidFill>
                <a:latin typeface="Times New Roman" panose="02020603050405020304" pitchFamily="18" charset="0"/>
                <a:cs typeface="Times New Roman" panose="02020603050405020304" pitchFamily="18" charset="0"/>
              </a:rPr>
              <a:t>线性判别函数规则</a:t>
            </a:r>
            <a:r>
              <a:rPr lang="zh-CN" altLang="zh-CN" sz="2400" dirty="0" smtClean="0">
                <a:solidFill>
                  <a:srgbClr val="000000"/>
                </a:solidFill>
                <a:latin typeface="Times New Roman" panose="02020603050405020304" pitchFamily="18" charset="0"/>
                <a:cs typeface="Times New Roman" panose="02020603050405020304" pitchFamily="18" charset="0"/>
              </a:rPr>
              <a:t>，该企业被判为破产企业。</a:t>
            </a:r>
          </a:p>
        </p:txBody>
      </p:sp>
      <p:graphicFrame>
        <p:nvGraphicFramePr>
          <p:cNvPr id="35844" name="Object 5"/>
          <p:cNvGraphicFramePr>
            <a:graphicFrameLocks noChangeAspect="1"/>
          </p:cNvGraphicFramePr>
          <p:nvPr/>
        </p:nvGraphicFramePr>
        <p:xfrm>
          <a:off x="1258888" y="620713"/>
          <a:ext cx="6578600" cy="723900"/>
        </p:xfrm>
        <a:graphic>
          <a:graphicData uri="http://schemas.openxmlformats.org/presentationml/2006/ole">
            <mc:AlternateContent xmlns:mc="http://schemas.openxmlformats.org/markup-compatibility/2006">
              <mc:Choice xmlns:v="urn:schemas-microsoft-com:vml" Requires="v">
                <p:oleObj spid="_x0000_s36222" name="Equation" r:id="rId3" imgW="6578600" imgH="723900" progId="Equation.DSMT4">
                  <p:embed/>
                </p:oleObj>
              </mc:Choice>
              <mc:Fallback>
                <p:oleObj name="Equation" r:id="rId3" imgW="6578600" imgH="723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620713"/>
                        <a:ext cx="6578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5" name="Object 6"/>
          <p:cNvGraphicFramePr>
            <a:graphicFrameLocks noChangeAspect="1"/>
          </p:cNvGraphicFramePr>
          <p:nvPr/>
        </p:nvGraphicFramePr>
        <p:xfrm>
          <a:off x="1258888" y="1773238"/>
          <a:ext cx="6832600" cy="965200"/>
        </p:xfrm>
        <a:graphic>
          <a:graphicData uri="http://schemas.openxmlformats.org/presentationml/2006/ole">
            <mc:AlternateContent xmlns:mc="http://schemas.openxmlformats.org/markup-compatibility/2006">
              <mc:Choice xmlns:v="urn:schemas-microsoft-com:vml" Requires="v">
                <p:oleObj spid="_x0000_s36223" name="Equation" r:id="rId5" imgW="6832600" imgH="965200" progId="Equation.DSMT4">
                  <p:embed/>
                </p:oleObj>
              </mc:Choice>
              <mc:Fallback>
                <p:oleObj name="Equation" r:id="rId5" imgW="6832600" imgH="965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6832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7"/>
          <p:cNvGraphicFramePr>
            <a:graphicFrameLocks noChangeAspect="1"/>
          </p:cNvGraphicFramePr>
          <p:nvPr/>
        </p:nvGraphicFramePr>
        <p:xfrm>
          <a:off x="2555875" y="3284538"/>
          <a:ext cx="4178300" cy="444500"/>
        </p:xfrm>
        <a:graphic>
          <a:graphicData uri="http://schemas.openxmlformats.org/presentationml/2006/ole">
            <mc:AlternateContent xmlns:mc="http://schemas.openxmlformats.org/markup-compatibility/2006">
              <mc:Choice xmlns:v="urn:schemas-microsoft-com:vml" Requires="v">
                <p:oleObj spid="_x0000_s36224" name="Equation" r:id="rId7" imgW="4178300" imgH="444500" progId="Equation.DSMT4">
                  <p:embed/>
                </p:oleObj>
              </mc:Choice>
              <mc:Fallback>
                <p:oleObj name="Equation" r:id="rId7" imgW="4178300" imgH="444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3284538"/>
                        <a:ext cx="4178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矩形 7"/>
          <p:cNvSpPr>
            <a:spLocks noChangeArrowheads="1"/>
          </p:cNvSpPr>
          <p:nvPr/>
        </p:nvSpPr>
        <p:spPr bwMode="auto">
          <a:xfrm>
            <a:off x="684213" y="4149725"/>
            <a:ext cx="453585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5.2.3		    </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smtClean="0">
                <a:solidFill>
                  <a:srgbClr val="7030A0"/>
                </a:solidFill>
                <a:latin typeface="黑体" panose="02010600030101010101" pitchFamily="2" charset="-122"/>
                <a:ea typeface="黑体" panose="02010600030101010101" pitchFamily="2" charset="-122"/>
              </a:rPr>
              <a:t>判别</a:t>
            </a:r>
            <a:r>
              <a:rPr lang="zh-CN" altLang="zh-CN" sz="2000" dirty="0">
                <a:solidFill>
                  <a:srgbClr val="7030A0"/>
                </a:solidFill>
                <a:latin typeface="黑体" panose="02010600030101010101" pitchFamily="2" charset="-122"/>
                <a:ea typeface="黑体" panose="02010600030101010101" pitchFamily="2" charset="-122"/>
              </a:rPr>
              <a:t>情况</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650779059"/>
              </p:ext>
            </p:extLst>
          </p:nvPr>
        </p:nvGraphicFramePr>
        <p:xfrm>
          <a:off x="611188" y="4581525"/>
          <a:ext cx="7993062" cy="1655764"/>
        </p:xfrm>
        <a:graphic>
          <a:graphicData uri="http://schemas.openxmlformats.org/drawingml/2006/table">
            <a:tbl>
              <a:tblPr/>
              <a:tblGrid>
                <a:gridCol w="1724244">
                  <a:extLst>
                    <a:ext uri="{9D8B030D-6E8A-4147-A177-3AD203B41FA5}">
                      <a16:colId xmlns:a16="http://schemas.microsoft.com/office/drawing/2014/main" val="20000"/>
                    </a:ext>
                  </a:extLst>
                </a:gridCol>
                <a:gridCol w="1725662">
                  <a:extLst>
                    <a:ext uri="{9D8B030D-6E8A-4147-A177-3AD203B41FA5}">
                      <a16:colId xmlns:a16="http://schemas.microsoft.com/office/drawing/2014/main" val="20001"/>
                    </a:ext>
                  </a:extLst>
                </a:gridCol>
                <a:gridCol w="2331132">
                  <a:extLst>
                    <a:ext uri="{9D8B030D-6E8A-4147-A177-3AD203B41FA5}">
                      <a16:colId xmlns:a16="http://schemas.microsoft.com/office/drawing/2014/main" val="20002"/>
                    </a:ext>
                  </a:extLst>
                </a:gridCol>
                <a:gridCol w="2212024">
                  <a:extLst>
                    <a:ext uri="{9D8B030D-6E8A-4147-A177-3AD203B41FA5}">
                      <a16:colId xmlns:a16="http://schemas.microsoft.com/office/drawing/2014/main" val="20003"/>
                    </a:ext>
                  </a:extLst>
                </a:gridCol>
              </a:tblGrid>
              <a:tr h="413941">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just">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判别为</a:t>
                      </a: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Ⅰ</a:t>
                      </a:r>
                    </a:p>
                  </a:txBody>
                  <a:tcPr marL="68582" marR="685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2" marR="685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941">
                <a:tc>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真实组</a:t>
                      </a: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Ⅰ</a:t>
                      </a: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18</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2" marR="685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1</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24</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5867"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2983C8-C80E-4B2C-A791-752D216DE746}" type="slidenum">
              <a:rPr lang="en-US" altLang="zh-CN" sz="1400" smtClean="0"/>
              <a:pPr>
                <a:spcBef>
                  <a:spcPct val="0"/>
                </a:spcBef>
                <a:buClrTx/>
                <a:buSzTx/>
                <a:buFontTx/>
                <a:buNone/>
              </a:pPr>
              <a:t>36</a:t>
            </a:fld>
            <a:endParaRPr lang="en-US" altLang="zh-CN"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92150"/>
            <a:ext cx="8540750" cy="5407025"/>
          </a:xfrm>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在表</a:t>
            </a:r>
            <a:r>
              <a:rPr lang="en-US" altLang="zh-CN" sz="2400" smtClean="0">
                <a:solidFill>
                  <a:srgbClr val="000000"/>
                </a:solidFill>
                <a:latin typeface="Times New Roman" panose="02020603050405020304" pitchFamily="18" charset="0"/>
                <a:cs typeface="Times New Roman" panose="02020603050405020304" pitchFamily="18" charset="0"/>
              </a:rPr>
              <a:t>5.2.3</a:t>
            </a:r>
            <a:r>
              <a:rPr lang="zh-CN" altLang="zh-CN" sz="2400" smtClean="0">
                <a:solidFill>
                  <a:srgbClr val="000000"/>
                </a:solidFill>
                <a:latin typeface="Times New Roman" panose="02020603050405020304" pitchFamily="18" charset="0"/>
                <a:cs typeface="Times New Roman" panose="02020603050405020304" pitchFamily="18" charset="0"/>
              </a:rPr>
              <a:t>中，估计的误判概率为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使用交叉验证法，判别情况列于表</a:t>
            </a:r>
            <a:r>
              <a:rPr lang="en-US" altLang="zh-CN" sz="2400" smtClean="0">
                <a:solidFill>
                  <a:srgbClr val="000000"/>
                </a:solidFill>
                <a:latin typeface="Times New Roman" panose="02020603050405020304" pitchFamily="18" charset="0"/>
                <a:cs typeface="Times New Roman" panose="02020603050405020304" pitchFamily="18" charset="0"/>
              </a:rPr>
              <a:t>5.2.4</a:t>
            </a:r>
            <a:r>
              <a:rPr lang="zh-CN" altLang="zh-CN" sz="2400" smtClean="0">
                <a:solidFill>
                  <a:srgbClr val="000000"/>
                </a:solidFill>
                <a:latin typeface="Times New Roman" panose="02020603050405020304" pitchFamily="18" charset="0"/>
                <a:cs typeface="Times New Roman" panose="02020603050405020304" pitchFamily="18" charset="0"/>
              </a:rPr>
              <a:t>。</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在表</a:t>
            </a:r>
            <a:r>
              <a:rPr lang="en-US" altLang="zh-CN" sz="2400" smtClean="0">
                <a:solidFill>
                  <a:srgbClr val="000000"/>
                </a:solidFill>
                <a:latin typeface="Times New Roman" panose="02020603050405020304" pitchFamily="18" charset="0"/>
                <a:cs typeface="Times New Roman" panose="02020603050405020304" pitchFamily="18" charset="0"/>
              </a:rPr>
              <a:t>5.2.4</a:t>
            </a:r>
            <a:r>
              <a:rPr lang="zh-CN" altLang="zh-CN" sz="2400" smtClean="0">
                <a:solidFill>
                  <a:srgbClr val="000000"/>
                </a:solidFill>
                <a:latin typeface="Times New Roman" panose="02020603050405020304" pitchFamily="18" charset="0"/>
                <a:cs typeface="Times New Roman" panose="02020603050405020304" pitchFamily="18" charset="0"/>
              </a:rPr>
              <a:t>中，估计的误判概率为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6868" name="Object 5"/>
          <p:cNvGraphicFramePr>
            <a:graphicFrameLocks noChangeAspect="1"/>
          </p:cNvGraphicFramePr>
          <p:nvPr/>
        </p:nvGraphicFramePr>
        <p:xfrm>
          <a:off x="755650" y="1196975"/>
          <a:ext cx="7658100" cy="850900"/>
        </p:xfrm>
        <a:graphic>
          <a:graphicData uri="http://schemas.openxmlformats.org/presentationml/2006/ole">
            <mc:AlternateContent xmlns:mc="http://schemas.openxmlformats.org/markup-compatibility/2006">
              <mc:Choice xmlns:v="urn:schemas-microsoft-com:vml" Requires="v">
                <p:oleObj spid="_x0000_s37127" name="Equation" r:id="rId3" imgW="7658100" imgH="850900" progId="Equation.DSMT4">
                  <p:embed/>
                </p:oleObj>
              </mc:Choice>
              <mc:Fallback>
                <p:oleObj name="Equation" r:id="rId3" imgW="7658100" imgH="850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196975"/>
                        <a:ext cx="765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矩形 6"/>
          <p:cNvSpPr>
            <a:spLocks noChangeArrowheads="1"/>
          </p:cNvSpPr>
          <p:nvPr/>
        </p:nvSpPr>
        <p:spPr bwMode="auto">
          <a:xfrm>
            <a:off x="539750" y="2492375"/>
            <a:ext cx="482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5.2.4		    </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smtClean="0">
                <a:solidFill>
                  <a:srgbClr val="7030A0"/>
                </a:solidFill>
                <a:latin typeface="黑体" panose="02010600030101010101" pitchFamily="2" charset="-122"/>
                <a:ea typeface="黑体" panose="02010600030101010101" pitchFamily="2" charset="-122"/>
              </a:rPr>
              <a:t>判别</a:t>
            </a:r>
            <a:r>
              <a:rPr lang="zh-CN" altLang="zh-CN" sz="2000" dirty="0">
                <a:solidFill>
                  <a:srgbClr val="7030A0"/>
                </a:solidFill>
                <a:latin typeface="黑体" panose="02010600030101010101" pitchFamily="2" charset="-122"/>
                <a:ea typeface="黑体" panose="02010600030101010101" pitchFamily="2" charset="-122"/>
              </a:rPr>
              <a:t>情况</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133727117"/>
              </p:ext>
            </p:extLst>
          </p:nvPr>
        </p:nvGraphicFramePr>
        <p:xfrm>
          <a:off x="539750" y="2924175"/>
          <a:ext cx="8137525" cy="1655764"/>
        </p:xfrm>
        <a:graphic>
          <a:graphicData uri="http://schemas.openxmlformats.org/drawingml/2006/table">
            <a:tbl>
              <a:tblPr/>
              <a:tblGrid>
                <a:gridCol w="1755407">
                  <a:extLst>
                    <a:ext uri="{9D8B030D-6E8A-4147-A177-3AD203B41FA5}">
                      <a16:colId xmlns:a16="http://schemas.microsoft.com/office/drawing/2014/main" val="20000"/>
                    </a:ext>
                  </a:extLst>
                </a:gridCol>
                <a:gridCol w="1756851">
                  <a:extLst>
                    <a:ext uri="{9D8B030D-6E8A-4147-A177-3AD203B41FA5}">
                      <a16:colId xmlns:a16="http://schemas.microsoft.com/office/drawing/2014/main" val="20001"/>
                    </a:ext>
                  </a:extLst>
                </a:gridCol>
                <a:gridCol w="2373264">
                  <a:extLst>
                    <a:ext uri="{9D8B030D-6E8A-4147-A177-3AD203B41FA5}">
                      <a16:colId xmlns:a16="http://schemas.microsoft.com/office/drawing/2014/main" val="20002"/>
                    </a:ext>
                  </a:extLst>
                </a:gridCol>
                <a:gridCol w="2252003">
                  <a:extLst>
                    <a:ext uri="{9D8B030D-6E8A-4147-A177-3AD203B41FA5}">
                      <a16:colId xmlns:a16="http://schemas.microsoft.com/office/drawing/2014/main" val="20003"/>
                    </a:ext>
                  </a:extLst>
                </a:gridCol>
              </a:tblGrid>
              <a:tr h="413941">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just">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判别为</a:t>
                      </a: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zh-CN" sz="2000" kern="100">
                          <a:solidFill>
                            <a:srgbClr val="000000"/>
                          </a:solidFill>
                          <a:latin typeface="Times New Roman" panose="02020603050405020304" pitchFamily="18" charset="0"/>
                          <a:ea typeface="宋体"/>
                          <a:cs typeface="Times New Roman" panose="02020603050405020304" pitchFamily="18" charset="0"/>
                        </a:rPr>
                        <a:t>Ⅰ</a:t>
                      </a: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941">
                <a:tc>
                  <a:txBody>
                    <a:bodyPr/>
                    <a:lstStyle/>
                    <a:p>
                      <a:pPr algn="ctr">
                        <a:spcAft>
                          <a:spcPts val="0"/>
                        </a:spcAft>
                      </a:pPr>
                      <a:r>
                        <a:rPr lang="zh-CN" sz="2000" kern="100">
                          <a:solidFill>
                            <a:srgbClr val="000000"/>
                          </a:solidFill>
                          <a:latin typeface="Times New Roman" panose="02020603050405020304" pitchFamily="18" charset="0"/>
                          <a:ea typeface="宋体"/>
                          <a:cs typeface="Times New Roman" panose="02020603050405020304" pitchFamily="18" charset="0"/>
                        </a:rPr>
                        <a:t>真实组</a:t>
                      </a: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13941">
                <a:tc gridSpan="2">
                  <a:txBody>
                    <a:bodyPr/>
                    <a:lstStyle/>
                    <a:p>
                      <a:pPr algn="ctr">
                        <a:spcAft>
                          <a:spcPts val="0"/>
                        </a:spcAft>
                      </a:pPr>
                      <a:r>
                        <a:rPr lang="zh-CN" sz="2000" kern="100">
                          <a:solidFill>
                            <a:srgbClr val="000000"/>
                          </a:solidFill>
                          <a:latin typeface="Times New Roman" panose="02020603050405020304" pitchFamily="18" charset="0"/>
                          <a:ea typeface="宋体"/>
                          <a:cs typeface="Times New Roman" panose="02020603050405020304" pitchFamily="18" charset="0"/>
                        </a:rPr>
                        <a:t>Ⅰ</a:t>
                      </a: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panose="02020603050405020304" pitchFamily="18" charset="0"/>
                          <a:ea typeface="宋体"/>
                          <a:cs typeface="Times New Roman" panose="02020603050405020304" pitchFamily="18" charset="0"/>
                        </a:rPr>
                        <a:t>18</a:t>
                      </a:r>
                      <a:endParaRPr lang="zh-CN" sz="2000" kern="10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panose="02020603050405020304" pitchFamily="18" charset="0"/>
                          <a:ea typeface="宋体"/>
                          <a:cs typeface="Times New Roman" panose="02020603050405020304" pitchFamily="18" charset="0"/>
                        </a:rPr>
                        <a:t>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13941">
                <a:tc gridSpan="2">
                  <a:txBody>
                    <a:bodyPr/>
                    <a:lstStyle/>
                    <a:p>
                      <a:pPr algn="ctr">
                        <a:spcAft>
                          <a:spcPts val="0"/>
                        </a:spcAft>
                      </a:pPr>
                      <a:r>
                        <a:rPr lang="zh-CN" sz="2000" kern="100" dirty="0">
                          <a:solidFill>
                            <a:srgbClr val="000000"/>
                          </a:solidFill>
                          <a:latin typeface="Times New Roman" panose="02020603050405020304" pitchFamily="18" charset="0"/>
                          <a:ea typeface="宋体"/>
                          <a:cs typeface="Times New Roman" panose="02020603050405020304" pitchFamily="18" charset="0"/>
                        </a:rPr>
                        <a:t>Ⅱ</a:t>
                      </a: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smtClean="0">
                          <a:solidFill>
                            <a:srgbClr val="000000"/>
                          </a:solidFill>
                          <a:latin typeface="Times New Roman" panose="02020603050405020304" pitchFamily="18" charset="0"/>
                          <a:ea typeface="宋体"/>
                          <a:cs typeface="Times New Roman" panose="02020603050405020304" pitchFamily="18" charset="0"/>
                        </a:rPr>
                        <a:t>2</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smtClean="0">
                          <a:solidFill>
                            <a:srgbClr val="000000"/>
                          </a:solidFill>
                          <a:latin typeface="Times New Roman" panose="02020603050405020304" pitchFamily="18" charset="0"/>
                          <a:ea typeface="宋体"/>
                          <a:cs typeface="Times New Roman" panose="02020603050405020304" pitchFamily="18" charset="0"/>
                        </a:rPr>
                        <a:t>23</a:t>
                      </a:r>
                      <a:endParaRPr lang="zh-CN" sz="2000" kern="100" dirty="0">
                        <a:solidFill>
                          <a:srgbClr val="000000"/>
                        </a:solidFill>
                        <a:latin typeface="Times New Roman" panose="02020603050405020304" pitchFamily="18" charset="0"/>
                        <a:ea typeface="宋体"/>
                        <a:cs typeface="Times New Roman" panose="02020603050405020304" pitchFamily="18" charset="0"/>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6889" name="Object 6"/>
          <p:cNvGraphicFramePr>
            <a:graphicFrameLocks noChangeAspect="1"/>
          </p:cNvGraphicFramePr>
          <p:nvPr/>
        </p:nvGraphicFramePr>
        <p:xfrm>
          <a:off x="1908175" y="5157788"/>
          <a:ext cx="5270500" cy="736600"/>
        </p:xfrm>
        <a:graphic>
          <a:graphicData uri="http://schemas.openxmlformats.org/presentationml/2006/ole">
            <mc:AlternateContent xmlns:mc="http://schemas.openxmlformats.org/markup-compatibility/2006">
              <mc:Choice xmlns:v="urn:schemas-microsoft-com:vml" Requires="v">
                <p:oleObj spid="_x0000_s37128" name="Equation" r:id="rId5" imgW="5270500" imgH="736600" progId="Equation.DSMT4">
                  <p:embed/>
                </p:oleObj>
              </mc:Choice>
              <mc:Fallback>
                <p:oleObj name="Equation" r:id="rId5" imgW="5270500" imgH="736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157788"/>
                        <a:ext cx="5270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0"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1CAF98-C8B3-4C61-8C35-49D5ACA80646}" type="slidenum">
              <a:rPr lang="en-US" altLang="zh-CN" sz="1400" smtClean="0"/>
              <a:pPr>
                <a:spcBef>
                  <a:spcPct val="0"/>
                </a:spcBef>
                <a:buClrTx/>
                <a:buSzTx/>
                <a:buFontTx/>
                <a:buNone/>
              </a:pPr>
              <a:t>37</a:t>
            </a:fld>
            <a:endParaRPr lang="en-US" altLang="zh-CN" sz="1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7891"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如果使用</a:t>
            </a:r>
            <a:r>
              <a:rPr lang="zh-CN" altLang="en-US" sz="2800" dirty="0" smtClean="0">
                <a:solidFill>
                  <a:srgbClr val="000000"/>
                </a:solidFill>
                <a:latin typeface="Times New Roman" panose="02020603050405020304" pitchFamily="18" charset="0"/>
                <a:cs typeface="Times New Roman" panose="02020603050405020304" pitchFamily="18" charset="0"/>
              </a:rPr>
              <a:t>二次判别函数</a:t>
            </a:r>
            <a:r>
              <a:rPr lang="zh-CN" altLang="zh-CN" sz="2800" dirty="0" smtClean="0">
                <a:solidFill>
                  <a:srgbClr val="000000"/>
                </a:solidFill>
                <a:latin typeface="Times New Roman" panose="02020603050405020304" pitchFamily="18" charset="0"/>
                <a:cs typeface="Times New Roman" panose="02020603050405020304" pitchFamily="18" charset="0"/>
              </a:rPr>
              <a:t>进行判别，则</a:t>
            </a:r>
            <a:r>
              <a:rPr lang="zh-CN" altLang="en-US" sz="2800" dirty="0" smtClean="0">
                <a:solidFill>
                  <a:srgbClr val="000000"/>
                </a:solidFill>
                <a:latin typeface="Times New Roman" panose="02020603050405020304" pitchFamily="18" charset="0"/>
                <a:cs typeface="Times New Roman" panose="02020603050405020304" pitchFamily="18" charset="0"/>
              </a:rPr>
              <a:t>由回代法算出的误判率</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由</a:t>
            </a:r>
            <a:r>
              <a:rPr lang="zh-CN" altLang="en-US" sz="2800" dirty="0" smtClean="0">
                <a:solidFill>
                  <a:srgbClr val="000000"/>
                </a:solidFill>
                <a:latin typeface="Times New Roman" panose="02020603050405020304" pitchFamily="18" charset="0"/>
                <a:cs typeface="Times New Roman" panose="02020603050405020304" pitchFamily="18" charset="0"/>
              </a:rPr>
              <a:t>交叉验证法</a:t>
            </a:r>
            <a:r>
              <a:rPr lang="zh-CN" altLang="zh-CN" sz="2800" dirty="0" smtClean="0">
                <a:solidFill>
                  <a:srgbClr val="000000"/>
                </a:solidFill>
                <a:latin typeface="Times New Roman" panose="02020603050405020304" pitchFamily="18" charset="0"/>
                <a:cs typeface="Times New Roman" panose="02020603050405020304" pitchFamily="18" charset="0"/>
              </a:rPr>
              <a:t>估算出的误判概率为</a:t>
            </a: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892" name="Object 5"/>
          <p:cNvGraphicFramePr>
            <a:graphicFrameLocks noChangeAspect="1"/>
          </p:cNvGraphicFramePr>
          <p:nvPr/>
        </p:nvGraphicFramePr>
        <p:xfrm>
          <a:off x="1403350" y="1700213"/>
          <a:ext cx="6184900" cy="838200"/>
        </p:xfrm>
        <a:graphic>
          <a:graphicData uri="http://schemas.openxmlformats.org/presentationml/2006/ole">
            <mc:AlternateContent xmlns:mc="http://schemas.openxmlformats.org/markup-compatibility/2006">
              <mc:Choice xmlns:v="urn:schemas-microsoft-com:vml" Requires="v">
                <p:oleObj spid="_x0000_s38131" name="Equation" r:id="rId3" imgW="6184900" imgH="838200" progId="Equation.DSMT4">
                  <p:embed/>
                </p:oleObj>
              </mc:Choice>
              <mc:Fallback>
                <p:oleObj name="Equation" r:id="rId3" imgW="6184900" imgH="83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6184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6"/>
          <p:cNvGraphicFramePr>
            <a:graphicFrameLocks noChangeAspect="1"/>
          </p:cNvGraphicFramePr>
          <p:nvPr/>
        </p:nvGraphicFramePr>
        <p:xfrm>
          <a:off x="1476375" y="3284538"/>
          <a:ext cx="6197600" cy="838200"/>
        </p:xfrm>
        <a:graphic>
          <a:graphicData uri="http://schemas.openxmlformats.org/presentationml/2006/ole">
            <mc:AlternateContent xmlns:mc="http://schemas.openxmlformats.org/markup-compatibility/2006">
              <mc:Choice xmlns:v="urn:schemas-microsoft-com:vml" Requires="v">
                <p:oleObj spid="_x0000_s38132" name="Equation" r:id="rId5" imgW="6197600" imgH="838200" progId="Equation.DSMT4">
                  <p:embed/>
                </p:oleObj>
              </mc:Choice>
              <mc:Fallback>
                <p:oleObj name="Equation" r:id="rId5" imgW="6197600" imgH="838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284538"/>
                        <a:ext cx="619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A5E747-974B-441D-B79A-CF12F2EBD4D4}" type="slidenum">
              <a:rPr lang="en-US" altLang="zh-CN" sz="1400" smtClean="0"/>
              <a:pPr>
                <a:spcBef>
                  <a:spcPct val="0"/>
                </a:spcBef>
                <a:buClrTx/>
                <a:buSzTx/>
                <a:buFontTx/>
                <a:buNone/>
              </a:pPr>
              <a:t>38</a:t>
            </a:fld>
            <a:endParaRPr lang="en-US" altLang="zh-CN" sz="1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smtClean="0"/>
              <a:t>§5.3  </a:t>
            </a:r>
            <a:r>
              <a:rPr lang="zh-CN" altLang="en-US" smtClean="0"/>
              <a:t>贝叶斯判别</a:t>
            </a:r>
          </a:p>
        </p:txBody>
      </p:sp>
      <p:sp>
        <p:nvSpPr>
          <p:cNvPr id="38915" name="Rectangle 3"/>
          <p:cNvSpPr>
            <a:spLocks noGrp="1" noRot="1" noChangeArrowheads="1"/>
          </p:cNvSpPr>
          <p:nvPr>
            <p:ph type="body" idx="1"/>
          </p:nvPr>
        </p:nvSpPr>
        <p:spPr/>
        <p:txBody>
          <a:bodyPr/>
          <a:lstStyle/>
          <a:p>
            <a:pPr eaLnBrk="1" hangingPunct="1"/>
            <a:r>
              <a:rPr lang="zh-CN" altLang="en-US" smtClean="0">
                <a:solidFill>
                  <a:srgbClr val="000000"/>
                </a:solidFill>
              </a:rPr>
              <a:t>一、最大后验概率法</a:t>
            </a:r>
          </a:p>
          <a:p>
            <a:pPr eaLnBrk="1" hangingPunct="1"/>
            <a:r>
              <a:rPr lang="zh-CN" altLang="en-US" smtClean="0">
                <a:solidFill>
                  <a:srgbClr val="000000"/>
                </a:solidFill>
              </a:rPr>
              <a:t>二、最小期望误判代价法</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6270B9-B061-4082-A5DD-E05D9D412F05}" type="slidenum">
              <a:rPr lang="en-US" altLang="zh-CN" sz="1400" smtClean="0"/>
              <a:pPr>
                <a:spcBef>
                  <a:spcPct val="0"/>
                </a:spcBef>
                <a:buClrTx/>
                <a:buSzTx/>
                <a:buFontTx/>
                <a:buNone/>
              </a:pPr>
              <a:t>39</a:t>
            </a:fld>
            <a:endParaRPr lang="en-US" altLang="zh-CN" sz="1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判别分类的例子</a:t>
            </a:r>
          </a:p>
        </p:txBody>
      </p:sp>
      <p:sp>
        <p:nvSpPr>
          <p:cNvPr id="3" name="内容占位符 2"/>
          <p:cNvSpPr>
            <a:spLocks noGrp="1"/>
          </p:cNvSpPr>
          <p:nvPr>
            <p:ph idx="1"/>
          </p:nvPr>
        </p:nvSpPr>
        <p:spPr/>
        <p:txBody>
          <a:bodyPr/>
          <a:lstStyle/>
          <a:p>
            <a:r>
              <a:rPr lang="zh-CN" altLang="en-US" sz="2800" dirty="0" smtClean="0">
                <a:solidFill>
                  <a:srgbClr val="000000"/>
                </a:solidFill>
              </a:rPr>
              <a:t>有</a:t>
            </a:r>
            <a:r>
              <a:rPr lang="zh-CN" altLang="en-US" sz="2800" dirty="0">
                <a:solidFill>
                  <a:srgbClr val="000000"/>
                </a:solidFill>
              </a:rPr>
              <a:t>偿付力与无偿付力的财产责任保险公司</a:t>
            </a:r>
            <a:r>
              <a:rPr lang="zh-CN" altLang="en-US" sz="2800" dirty="0" smtClean="0">
                <a:solidFill>
                  <a:srgbClr val="000000"/>
                </a:solidFill>
              </a:rPr>
              <a:t>。</a:t>
            </a:r>
            <a:endParaRPr lang="en-US" altLang="zh-CN" sz="2800" dirty="0" smtClean="0">
              <a:solidFill>
                <a:srgbClr val="000000"/>
              </a:solidFill>
            </a:endParaRPr>
          </a:p>
          <a:p>
            <a:pPr marL="0" indent="0">
              <a:buNone/>
            </a:pPr>
            <a:r>
              <a:rPr lang="zh-CN" altLang="en-US"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总资产，股票与债券价值，股票与债券的市值，损失支出，盈余，签定的保费金额</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r>
              <a:rPr lang="zh-CN" altLang="en-US" sz="2800" dirty="0" smtClean="0">
                <a:solidFill>
                  <a:srgbClr val="000000"/>
                </a:solidFill>
              </a:rPr>
              <a:t>非</a:t>
            </a:r>
            <a:r>
              <a:rPr lang="zh-CN" altLang="en-US" sz="2800" dirty="0">
                <a:solidFill>
                  <a:srgbClr val="000000"/>
                </a:solidFill>
              </a:rPr>
              <a:t>溃疡胃病组（胃功能紊乱者）与控制组（</a:t>
            </a:r>
            <a:r>
              <a:rPr lang="en-US" altLang="zh-CN" sz="2800" dirty="0">
                <a:solidFill>
                  <a:srgbClr val="000000"/>
                </a:solidFill>
              </a:rPr>
              <a:t>“</a:t>
            </a:r>
            <a:r>
              <a:rPr lang="zh-CN" altLang="en-US" sz="2800" dirty="0">
                <a:solidFill>
                  <a:srgbClr val="000000"/>
                </a:solidFill>
              </a:rPr>
              <a:t>正常”者）。</a:t>
            </a:r>
            <a:endParaRPr lang="en-US" altLang="zh-CN" sz="2800" dirty="0">
              <a:solidFill>
                <a:srgbClr val="000000"/>
              </a:solidFill>
            </a:endParaRPr>
          </a:p>
          <a:p>
            <a:pPr marL="0" indent="0" eaLnBrk="1" hangingPunct="1">
              <a:buNone/>
            </a:pPr>
            <a:r>
              <a:rPr lang="zh-CN" altLang="en-US" sz="2800" dirty="0">
                <a:solidFill>
                  <a:srgbClr val="000000"/>
                </a:solidFill>
                <a:ea typeface="楷体_GB2312" pitchFamily="49" charset="-122"/>
              </a:rPr>
              <a:t>    </a:t>
            </a:r>
            <a:r>
              <a:rPr lang="zh-CN" altLang="en-US" sz="2800" dirty="0">
                <a:solidFill>
                  <a:srgbClr val="C00000"/>
                </a:solidFill>
                <a:latin typeface="楷体" panose="02010609060101010101" pitchFamily="49" charset="-122"/>
                <a:ea typeface="楷体" panose="02010609060101010101" pitchFamily="49" charset="-122"/>
              </a:rPr>
              <a:t>测量变量：</a:t>
            </a:r>
            <a:r>
              <a:rPr lang="zh-CN" altLang="en-US" sz="2800" dirty="0">
                <a:solidFill>
                  <a:srgbClr val="000000"/>
                </a:solidFill>
                <a:latin typeface="楷体" panose="02010609060101010101" pitchFamily="49" charset="-122"/>
                <a:ea typeface="楷体" panose="02010609060101010101" pitchFamily="49" charset="-122"/>
              </a:rPr>
              <a:t>焦虑、依赖性、罪恶感、完美主义的量度。</a:t>
            </a:r>
            <a:endParaRPr lang="en-US" altLang="zh-CN" sz="2800" dirty="0">
              <a:solidFill>
                <a:srgbClr val="000000"/>
              </a:solidFill>
              <a:latin typeface="楷体" panose="02010609060101010101" pitchFamily="49" charset="-122"/>
              <a:ea typeface="楷体" panose="02010609060101010101" pitchFamily="49" charset="-122"/>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a:t>
            </a:fld>
            <a:endParaRPr lang="en-US" altLang="zh-CN"/>
          </a:p>
        </p:txBody>
      </p:sp>
    </p:spTree>
    <p:extLst>
      <p:ext uri="{BB962C8B-B14F-4D97-AF65-F5344CB8AC3E}">
        <p14:creationId xmlns:p14="http://schemas.microsoft.com/office/powerpoint/2010/main" val="1517838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latin typeface="Times New Roman" panose="02020603050405020304" pitchFamily="18" charset="0"/>
                <a:cs typeface="Times New Roman" panose="02020603050405020304" pitchFamily="18" charset="0"/>
              </a:rPr>
              <a:t>距离判别不合适的一个例子</a:t>
            </a:r>
          </a:p>
        </p:txBody>
      </p:sp>
      <p:sp>
        <p:nvSpPr>
          <p:cNvPr id="3993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研究的</a:t>
            </a:r>
            <a:r>
              <a:rPr lang="zh-CN" altLang="en-US" sz="2800" dirty="0">
                <a:solidFill>
                  <a:srgbClr val="000000"/>
                </a:solidFill>
                <a:latin typeface="Times New Roman" panose="02020603050405020304" pitchFamily="18" charset="0"/>
                <a:cs typeface="Times New Roman" panose="02020603050405020304" pitchFamily="18" charset="0"/>
              </a:rPr>
              <a:t>指标是英语六级考试成绩（满分为</a:t>
            </a:r>
            <a:r>
              <a:rPr lang="en-US" altLang="zh-CN" sz="2800" dirty="0">
                <a:solidFill>
                  <a:srgbClr val="000000"/>
                </a:solidFill>
                <a:latin typeface="Times New Roman" panose="02020603050405020304" pitchFamily="18" charset="0"/>
                <a:cs typeface="Times New Roman" panose="02020603050405020304" pitchFamily="18" charset="0"/>
              </a:rPr>
              <a:t>710</a:t>
            </a:r>
            <a:r>
              <a:rPr lang="zh-CN" altLang="en-US" sz="2800" dirty="0">
                <a:solidFill>
                  <a:srgbClr val="000000"/>
                </a:solidFill>
                <a:latin typeface="Times New Roman" panose="02020603050405020304" pitchFamily="18" charset="0"/>
                <a:cs typeface="Times New Roman" panose="02020603050405020304" pitchFamily="18" charset="0"/>
              </a:rPr>
              <a:t>分）</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（校研究生组）：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=500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（校本科生组）：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=8000,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=400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研究生组中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1000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本科生组中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某该校学生的</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，试判别该生归属哪一组。</a:t>
            </a: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距离判别显然不妥，应考虑利用先验概率： </a:t>
            </a:r>
          </a:p>
        </p:txBody>
      </p:sp>
      <p:graphicFrame>
        <p:nvGraphicFramePr>
          <p:cNvPr id="39940" name="Object 14"/>
          <p:cNvGraphicFramePr>
            <a:graphicFrameLocks noChangeAspect="1"/>
          </p:cNvGraphicFramePr>
          <p:nvPr>
            <p:extLst>
              <p:ext uri="{D42A27DB-BD31-4B8C-83A1-F6EECF244321}">
                <p14:modId xmlns:p14="http://schemas.microsoft.com/office/powerpoint/2010/main" val="3282181376"/>
              </p:ext>
            </p:extLst>
          </p:nvPr>
        </p:nvGraphicFramePr>
        <p:xfrm>
          <a:off x="1835150" y="5348312"/>
          <a:ext cx="5600700" cy="889000"/>
        </p:xfrm>
        <a:graphic>
          <a:graphicData uri="http://schemas.openxmlformats.org/presentationml/2006/ole">
            <mc:AlternateContent xmlns:mc="http://schemas.openxmlformats.org/markup-compatibility/2006">
              <mc:Choice xmlns:v="urn:schemas-microsoft-com:vml" Requires="v">
                <p:oleObj spid="_x0000_s40060" name="Equation" r:id="rId3" imgW="5600700" imgH="889000" progId="Equation.DSMT4">
                  <p:embed/>
                </p:oleObj>
              </mc:Choice>
              <mc:Fallback>
                <p:oleObj name="Equation" r:id="rId3" imgW="5600700" imgH="8890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348312"/>
                        <a:ext cx="5600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163110-1A73-454B-BD5A-E52CC997F256}" type="slidenum">
              <a:rPr lang="en-US" altLang="zh-CN" sz="1400" smtClean="0"/>
              <a:pPr>
                <a:spcBef>
                  <a:spcPct val="0"/>
                </a:spcBef>
                <a:buClrTx/>
                <a:buSzTx/>
                <a:buFontTx/>
                <a:buNone/>
              </a:pPr>
              <a:t>40</a:t>
            </a:fld>
            <a:endParaRPr lang="en-US" altLang="zh-CN" sz="1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r>
              <a:rPr lang="zh-CN" altLang="en-US" sz="4000" smtClean="0"/>
              <a:t>一、最大后验概率法</a:t>
            </a:r>
          </a:p>
        </p:txBody>
      </p:sp>
      <p:sp>
        <p:nvSpPr>
          <p:cNvPr id="4096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设有</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，且组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的概率密度为</a:t>
            </a:r>
            <a:r>
              <a:rPr lang="en-US" altLang="zh-CN" sz="2800" i="1" dirty="0" smtClean="0">
                <a:solidFill>
                  <a:srgbClr val="000000"/>
                </a:solidFill>
                <a:latin typeface="Times New Roman" panose="02020603050405020304" pitchFamily="18" charset="0"/>
                <a:cs typeface="Times New Roman" panose="02020603050405020304" pitchFamily="18" charset="0"/>
              </a:rPr>
              <a:t>f</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，样品</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来自组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的先验概率为</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，满足</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。则</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属于</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的后验概率为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最大后验概率法是采用如下的判别规则：</a:t>
            </a:r>
          </a:p>
        </p:txBody>
      </p:sp>
      <p:graphicFrame>
        <p:nvGraphicFramePr>
          <p:cNvPr id="40964" name="Object 15"/>
          <p:cNvGraphicFramePr>
            <a:graphicFrameLocks noChangeAspect="1"/>
          </p:cNvGraphicFramePr>
          <p:nvPr>
            <p:extLst>
              <p:ext uri="{D42A27DB-BD31-4B8C-83A1-F6EECF244321}">
                <p14:modId xmlns:p14="http://schemas.microsoft.com/office/powerpoint/2010/main" val="2119216060"/>
              </p:ext>
            </p:extLst>
          </p:nvPr>
        </p:nvGraphicFramePr>
        <p:xfrm>
          <a:off x="2051050" y="3338513"/>
          <a:ext cx="5054600" cy="1371600"/>
        </p:xfrm>
        <a:graphic>
          <a:graphicData uri="http://schemas.openxmlformats.org/presentationml/2006/ole">
            <mc:AlternateContent xmlns:mc="http://schemas.openxmlformats.org/markup-compatibility/2006">
              <mc:Choice xmlns:v="urn:schemas-microsoft-com:vml" Requires="v">
                <p:oleObj spid="_x0000_s41205" name="Equation" r:id="rId3" imgW="5054400" imgH="1371600" progId="Equation.DSMT4">
                  <p:embed/>
                </p:oleObj>
              </mc:Choice>
              <mc:Fallback>
                <p:oleObj name="Equation" r:id="rId3" imgW="5054400" imgH="1371600" progId="Equation.DSMT4">
                  <p:embed/>
                  <p:pic>
                    <p:nvPicPr>
                      <p:cNvPr id="0" name="Object 15"/>
                      <p:cNvPicPr>
                        <a:picLocks noChangeAspect="1" noChangeArrowheads="1"/>
                      </p:cNvPicPr>
                      <p:nvPr/>
                    </p:nvPicPr>
                    <p:blipFill>
                      <a:blip r:embed="rId4"/>
                      <a:srcRect/>
                      <a:stretch>
                        <a:fillRect/>
                      </a:stretch>
                    </p:blipFill>
                    <p:spPr bwMode="auto">
                      <a:xfrm>
                        <a:off x="2051050" y="3338513"/>
                        <a:ext cx="5054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16"/>
          <p:cNvGraphicFramePr>
            <a:graphicFrameLocks noChangeAspect="1"/>
          </p:cNvGraphicFramePr>
          <p:nvPr/>
        </p:nvGraphicFramePr>
        <p:xfrm>
          <a:off x="2124075" y="5445125"/>
          <a:ext cx="4889500" cy="546100"/>
        </p:xfrm>
        <a:graphic>
          <a:graphicData uri="http://schemas.openxmlformats.org/presentationml/2006/ole">
            <mc:AlternateContent xmlns:mc="http://schemas.openxmlformats.org/markup-compatibility/2006">
              <mc:Choice xmlns:v="urn:schemas-microsoft-com:vml" Requires="v">
                <p:oleObj spid="_x0000_s41206" name="Equation" r:id="rId5" imgW="4889500" imgH="546100" progId="Equation.DSMT4">
                  <p:embed/>
                </p:oleObj>
              </mc:Choice>
              <mc:Fallback>
                <p:oleObj name="Equation" r:id="rId5" imgW="4889500" imgH="5461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445125"/>
                        <a:ext cx="4889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662F0F-0997-42C7-9BBC-131F80B8AF92}" type="slidenum">
              <a:rPr lang="en-US" altLang="zh-CN" sz="1400" smtClean="0"/>
              <a:pPr>
                <a:spcBef>
                  <a:spcPct val="0"/>
                </a:spcBef>
                <a:buClrTx/>
                <a:buSzTx/>
                <a:buFontTx/>
                <a:buNone/>
              </a:pPr>
              <a:t>41</a:t>
            </a:fld>
            <a:endParaRPr lang="en-US" altLang="zh-CN" sz="1400" smtClean="0"/>
          </a:p>
        </p:txBody>
      </p:sp>
      <p:sp>
        <p:nvSpPr>
          <p:cNvPr id="2" name="矩形 1"/>
          <p:cNvSpPr/>
          <p:nvPr/>
        </p:nvSpPr>
        <p:spPr>
          <a:xfrm>
            <a:off x="7596336" y="5387370"/>
            <a:ext cx="1143262" cy="523220"/>
          </a:xfrm>
          <a:prstGeom prst="rect">
            <a:avLst/>
          </a:prstGeom>
        </p:spPr>
        <p:txBody>
          <a:bodyPr wrap="none">
            <a:spAutoFit/>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(5.3.2)</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9155" name="Rectangle 3"/>
          <p:cNvSpPr>
            <a:spLocks noGrp="1" noRot="1" noChangeArrowheads="1"/>
          </p:cNvSpPr>
          <p:nvPr>
            <p:ph type="body" idx="1"/>
          </p:nvPr>
        </p:nvSpPr>
        <p:spPr>
          <a:xfrm>
            <a:off x="301625" y="404664"/>
            <a:ext cx="8540750" cy="5694511"/>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5.3.1   </a:t>
            </a:r>
            <a:r>
              <a:rPr lang="zh-CN" altLang="zh-CN" sz="2400" dirty="0" smtClean="0">
                <a:solidFill>
                  <a:srgbClr val="000808"/>
                </a:solidFill>
                <a:latin typeface="Times New Roman" pitchFamily="18" charset="0"/>
                <a:cs typeface="Times New Roman" pitchFamily="18" charset="0"/>
              </a:rPr>
              <a:t>设有</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三个组，欲判别某样品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属于何组，已知</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=0.05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=0.65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=0.30</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)=0.10, </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)=0.63</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)=2.4</a:t>
            </a:r>
            <a:r>
              <a:rPr lang="zh-CN" altLang="zh-CN" sz="2400" dirty="0" smtClean="0">
                <a:solidFill>
                  <a:srgbClr val="000808"/>
                </a:solidFill>
                <a:latin typeface="Times New Roman" pitchFamily="18" charset="0"/>
                <a:cs typeface="Times New Roman" pitchFamily="18" charset="0"/>
              </a:rPr>
              <a:t>。现计算</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属于各组的后验概率如下：</a:t>
            </a:r>
            <a:r>
              <a:rPr lang="en-US" altLang="zh-CN" sz="2400" dirty="0" smtClean="0">
                <a:solidFill>
                  <a:srgbClr val="000808"/>
                </a:solidFill>
                <a:latin typeface="Times New Roman" pitchFamily="18" charset="0"/>
                <a:cs typeface="Times New Roman" pitchFamily="18" charset="0"/>
              </a:rPr>
              <a:t> </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所以应将</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判为组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solidFill>
                <a:srgbClr val="000808"/>
              </a:solidFill>
              <a:latin typeface="Times New Roman" pitchFamily="18" charset="0"/>
              <a:cs typeface="Times New Roman" pitchFamily="18" charset="0"/>
            </a:endParaRPr>
          </a:p>
        </p:txBody>
      </p:sp>
      <p:graphicFrame>
        <p:nvGraphicFramePr>
          <p:cNvPr id="41988" name="Object 6"/>
          <p:cNvGraphicFramePr>
            <a:graphicFrameLocks noChangeAspect="1"/>
          </p:cNvGraphicFramePr>
          <p:nvPr>
            <p:extLst>
              <p:ext uri="{D42A27DB-BD31-4B8C-83A1-F6EECF244321}">
                <p14:modId xmlns:p14="http://schemas.microsoft.com/office/powerpoint/2010/main" val="3739862093"/>
              </p:ext>
            </p:extLst>
          </p:nvPr>
        </p:nvGraphicFramePr>
        <p:xfrm>
          <a:off x="795411" y="1556792"/>
          <a:ext cx="7593013" cy="4392612"/>
        </p:xfrm>
        <a:graphic>
          <a:graphicData uri="http://schemas.openxmlformats.org/presentationml/2006/ole">
            <mc:AlternateContent xmlns:mc="http://schemas.openxmlformats.org/markup-compatibility/2006">
              <mc:Choice xmlns:v="urn:schemas-microsoft-com:vml" Requires="v">
                <p:oleObj spid="_x0000_s42108" name="Equation" r:id="rId3" imgW="7683500" imgH="4445000" progId="Equation.DSMT4">
                  <p:embed/>
                </p:oleObj>
              </mc:Choice>
              <mc:Fallback>
                <p:oleObj name="Equation" r:id="rId3" imgW="7683500" imgH="4445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11" y="1556792"/>
                        <a:ext cx="75930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C4CC71-C2AF-4548-89EE-9D2F90E723EC}" type="slidenum">
              <a:rPr lang="en-US" altLang="zh-CN" sz="1400" smtClean="0"/>
              <a:pPr>
                <a:spcBef>
                  <a:spcPct val="0"/>
                </a:spcBef>
                <a:buClrTx/>
                <a:buSzTx/>
                <a:buFontTx/>
                <a:buNone/>
              </a:pPr>
              <a:t>42</a:t>
            </a:fld>
            <a:endParaRPr lang="en-US" altLang="zh-CN"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皆为正态组的情形</a:t>
            </a:r>
          </a:p>
        </p:txBody>
      </p:sp>
      <p:sp>
        <p:nvSpPr>
          <p:cNvPr id="43011" name="Rectangle 3"/>
          <p:cNvSpPr>
            <a:spLocks noGrp="1" noRot="1" noChangeArrowheads="1"/>
          </p:cNvSpPr>
          <p:nvPr>
            <p:ph type="body" idx="1"/>
          </p:nvPr>
        </p:nvSpPr>
        <p:spPr>
          <a:xfrm>
            <a:off x="301625" y="1628775"/>
            <a:ext cx="8540750" cy="4470400"/>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。这时，组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的概率密度为</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)=(2</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exp[−0.5</a:t>
            </a: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baseline="-25000" dirty="0">
                <a:solidFill>
                  <a:srgbClr val="000000"/>
                </a:solidFill>
                <a:latin typeface="Times New Roman" panose="02020603050405020304" pitchFamily="18" charset="0"/>
                <a:cs typeface="Times New Roman" panose="02020603050405020304" pitchFamily="18" charset="0"/>
              </a:rPr>
              <a:t> </a:t>
            </a:r>
            <a:r>
              <a:rPr lang="en-US" altLang="zh-CN" sz="2400" baseline="30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以下各情形下后验概率的具体计算公式。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时，</a:t>
            </a:r>
          </a:p>
        </p:txBody>
      </p:sp>
      <p:graphicFrame>
        <p:nvGraphicFramePr>
          <p:cNvPr id="43012" name="Object 6"/>
          <p:cNvGraphicFramePr>
            <a:graphicFrameLocks noChangeAspect="1"/>
          </p:cNvGraphicFramePr>
          <p:nvPr>
            <p:extLst>
              <p:ext uri="{D42A27DB-BD31-4B8C-83A1-F6EECF244321}">
                <p14:modId xmlns:p14="http://schemas.microsoft.com/office/powerpoint/2010/main" val="1386925424"/>
              </p:ext>
            </p:extLst>
          </p:nvPr>
        </p:nvGraphicFramePr>
        <p:xfrm>
          <a:off x="2490788" y="4718050"/>
          <a:ext cx="4191000" cy="1638300"/>
        </p:xfrm>
        <a:graphic>
          <a:graphicData uri="http://schemas.openxmlformats.org/presentationml/2006/ole">
            <mc:AlternateContent xmlns:mc="http://schemas.openxmlformats.org/markup-compatibility/2006">
              <mc:Choice xmlns:v="urn:schemas-microsoft-com:vml" Requires="v">
                <p:oleObj spid="_x0000_s43132" name="Equation" r:id="rId3" imgW="4190760" imgH="1638000" progId="Equation.DSMT4">
                  <p:embed/>
                </p:oleObj>
              </mc:Choice>
              <mc:Fallback>
                <p:oleObj name="Equation" r:id="rId3" imgW="4190760" imgH="1638000" progId="Equation.DSMT4">
                  <p:embed/>
                  <p:pic>
                    <p:nvPicPr>
                      <p:cNvPr id="0" name="Object 6"/>
                      <p:cNvPicPr>
                        <a:picLocks noChangeAspect="1" noChangeArrowheads="1"/>
                      </p:cNvPicPr>
                      <p:nvPr/>
                    </p:nvPicPr>
                    <p:blipFill>
                      <a:blip r:embed="rId4"/>
                      <a:srcRect/>
                      <a:stretch>
                        <a:fillRect/>
                      </a:stretch>
                    </p:blipFill>
                    <p:spPr bwMode="auto">
                      <a:xfrm>
                        <a:off x="2490788" y="4718050"/>
                        <a:ext cx="41910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B1322B-B1D2-40CA-B26E-DC29C19F8983}" type="slidenum">
              <a:rPr lang="en-US" altLang="zh-CN" sz="1400" smtClean="0"/>
              <a:pPr>
                <a:spcBef>
                  <a:spcPct val="0"/>
                </a:spcBef>
                <a:buClrTx/>
                <a:buSzTx/>
                <a:buFontTx/>
                <a:buNone/>
              </a:pPr>
              <a:t>43</a:t>
            </a:fld>
            <a:endParaRPr lang="en-US" altLang="zh-CN" sz="1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44035" name="Rectangle 3"/>
          <p:cNvSpPr>
            <a:spLocks noGrp="1" noRot="1" noChangeArrowheads="1"/>
          </p:cNvSpPr>
          <p:nvPr>
            <p:ph type="body" idx="1"/>
          </p:nvPr>
        </p:nvSpPr>
        <p:spPr>
          <a:xfrm>
            <a:off x="301625" y="476250"/>
            <a:ext cx="8540750" cy="5622925"/>
          </a:xfrm>
        </p:spPr>
        <p:txBody>
          <a:bodyPr/>
          <a:lstStyle/>
          <a:p>
            <a:pPr eaLnBrk="1" hangingPunct="1">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=1/</a:t>
            </a:r>
            <a:r>
              <a:rPr lang="en-US" altLang="zh-CN" sz="2400" i="1"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也不全相等时，</a:t>
            </a:r>
            <a:endParaRPr lang="zh-CN" altLang="zh-CN" sz="2400" smtClean="0"/>
          </a:p>
        </p:txBody>
      </p:sp>
      <p:graphicFrame>
        <p:nvGraphicFramePr>
          <p:cNvPr id="44036" name="Object 5"/>
          <p:cNvGraphicFramePr>
            <a:graphicFrameLocks noChangeAspect="1"/>
          </p:cNvGraphicFramePr>
          <p:nvPr>
            <p:extLst>
              <p:ext uri="{D42A27DB-BD31-4B8C-83A1-F6EECF244321}">
                <p14:modId xmlns:p14="http://schemas.microsoft.com/office/powerpoint/2010/main" val="2820566167"/>
              </p:ext>
            </p:extLst>
          </p:nvPr>
        </p:nvGraphicFramePr>
        <p:xfrm>
          <a:off x="1817688" y="830263"/>
          <a:ext cx="5365750" cy="1595437"/>
        </p:xfrm>
        <a:graphic>
          <a:graphicData uri="http://schemas.openxmlformats.org/presentationml/2006/ole">
            <mc:AlternateContent xmlns:mc="http://schemas.openxmlformats.org/markup-compatibility/2006">
              <mc:Choice xmlns:v="urn:schemas-microsoft-com:vml" Requires="v">
                <p:oleObj spid="_x0000_s44394" name="Equation" r:id="rId3" imgW="5511600" imgH="1638000" progId="Equation.DSMT4">
                  <p:embed/>
                </p:oleObj>
              </mc:Choice>
              <mc:Fallback>
                <p:oleObj name="Equation" r:id="rId3" imgW="5511600" imgH="1638000" progId="Equation.DSMT4">
                  <p:embed/>
                  <p:pic>
                    <p:nvPicPr>
                      <p:cNvPr id="0" name="Object 5"/>
                      <p:cNvPicPr>
                        <a:picLocks noChangeAspect="1" noChangeArrowheads="1"/>
                      </p:cNvPicPr>
                      <p:nvPr/>
                    </p:nvPicPr>
                    <p:blipFill>
                      <a:blip r:embed="rId4"/>
                      <a:srcRect/>
                      <a:stretch>
                        <a:fillRect/>
                      </a:stretch>
                    </p:blipFill>
                    <p:spPr bwMode="auto">
                      <a:xfrm>
                        <a:off x="1817688" y="830263"/>
                        <a:ext cx="53657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6"/>
          <p:cNvGraphicFramePr>
            <a:graphicFrameLocks noChangeAspect="1"/>
          </p:cNvGraphicFramePr>
          <p:nvPr>
            <p:extLst>
              <p:ext uri="{D42A27DB-BD31-4B8C-83A1-F6EECF244321}">
                <p14:modId xmlns:p14="http://schemas.microsoft.com/office/powerpoint/2010/main" val="509211313"/>
              </p:ext>
            </p:extLst>
          </p:nvPr>
        </p:nvGraphicFramePr>
        <p:xfrm>
          <a:off x="1817688" y="2774950"/>
          <a:ext cx="5437187" cy="1601788"/>
        </p:xfrm>
        <a:graphic>
          <a:graphicData uri="http://schemas.openxmlformats.org/presentationml/2006/ole">
            <mc:AlternateContent xmlns:mc="http://schemas.openxmlformats.org/markup-compatibility/2006">
              <mc:Choice xmlns:v="urn:schemas-microsoft-com:vml" Requires="v">
                <p:oleObj spid="_x0000_s44395" name="Equation" r:id="rId5" imgW="5562360" imgH="1638000" progId="Equation.DSMT4">
                  <p:embed/>
                </p:oleObj>
              </mc:Choice>
              <mc:Fallback>
                <p:oleObj name="Equation" r:id="rId5" imgW="5562360" imgH="1638000" progId="Equation.DSMT4">
                  <p:embed/>
                  <p:pic>
                    <p:nvPicPr>
                      <p:cNvPr id="0" name="Object 6"/>
                      <p:cNvPicPr>
                        <a:picLocks noChangeAspect="1" noChangeArrowheads="1"/>
                      </p:cNvPicPr>
                      <p:nvPr/>
                    </p:nvPicPr>
                    <p:blipFill>
                      <a:blip r:embed="rId6"/>
                      <a:srcRect/>
                      <a:stretch>
                        <a:fillRect/>
                      </a:stretch>
                    </p:blipFill>
                    <p:spPr bwMode="auto">
                      <a:xfrm>
                        <a:off x="1817688" y="2774950"/>
                        <a:ext cx="5437187"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7"/>
          <p:cNvGraphicFramePr>
            <a:graphicFrameLocks noChangeAspect="1"/>
          </p:cNvGraphicFramePr>
          <p:nvPr>
            <p:extLst>
              <p:ext uri="{D42A27DB-BD31-4B8C-83A1-F6EECF244321}">
                <p14:modId xmlns:p14="http://schemas.microsoft.com/office/powerpoint/2010/main" val="2269260978"/>
              </p:ext>
            </p:extLst>
          </p:nvPr>
        </p:nvGraphicFramePr>
        <p:xfrm>
          <a:off x="1373188" y="4792663"/>
          <a:ext cx="6399212" cy="1598612"/>
        </p:xfrm>
        <a:graphic>
          <a:graphicData uri="http://schemas.openxmlformats.org/presentationml/2006/ole">
            <mc:AlternateContent xmlns:mc="http://schemas.openxmlformats.org/markup-compatibility/2006">
              <mc:Choice xmlns:v="urn:schemas-microsoft-com:vml" Requires="v">
                <p:oleObj spid="_x0000_s44396" name="Equation" r:id="rId7" imgW="6553080" imgH="1638000" progId="Equation.DSMT4">
                  <p:embed/>
                </p:oleObj>
              </mc:Choice>
              <mc:Fallback>
                <p:oleObj name="Equation" r:id="rId7" imgW="6553080" imgH="1638000" progId="Equation.DSMT4">
                  <p:embed/>
                  <p:pic>
                    <p:nvPicPr>
                      <p:cNvPr id="0" name="Object 7"/>
                      <p:cNvPicPr>
                        <a:picLocks noChangeAspect="1" noChangeArrowheads="1"/>
                      </p:cNvPicPr>
                      <p:nvPr/>
                    </p:nvPicPr>
                    <p:blipFill>
                      <a:blip r:embed="rId8"/>
                      <a:srcRect/>
                      <a:stretch>
                        <a:fillRect/>
                      </a:stretch>
                    </p:blipFill>
                    <p:spPr bwMode="auto">
                      <a:xfrm>
                        <a:off x="1373188" y="4792663"/>
                        <a:ext cx="6399212"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9A52B5-ACD3-461E-A30A-D455FAF766E5}" type="slidenum">
              <a:rPr lang="en-US" altLang="zh-CN" sz="1400" smtClean="0"/>
              <a:pPr>
                <a:spcBef>
                  <a:spcPct val="0"/>
                </a:spcBef>
                <a:buClrTx/>
                <a:buSzTx/>
                <a:buFontTx/>
                <a:buNone/>
              </a:pPr>
              <a:t>44</a:t>
            </a:fld>
            <a:endParaRPr lang="en-US" altLang="zh-CN" sz="1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549275"/>
            <a:ext cx="8540750" cy="5549900"/>
          </a:xfrm>
        </p:spPr>
        <p:txBody>
          <a:bodyPr/>
          <a:lstStyle/>
          <a:p>
            <a:pPr eaLnBrk="1" hangingPunct="1"/>
            <a:r>
              <a:rPr lang="zh-CN" altLang="en-US" sz="2400" smtClean="0">
                <a:solidFill>
                  <a:srgbClr val="000000"/>
                </a:solidFill>
              </a:rPr>
              <a:t>上述各情形的后验概率可统一表达为</a:t>
            </a:r>
            <a:endParaRPr lang="en-US" altLang="zh-CN" sz="2400" smtClean="0">
              <a:solidFill>
                <a:srgbClr val="000000"/>
              </a:solidFill>
            </a:endParaRPr>
          </a:p>
          <a:p>
            <a:pPr eaLnBrk="1" hangingPunct="1"/>
            <a:endParaRPr lang="en-US" altLang="zh-CN" sz="2400" smtClean="0">
              <a:solidFill>
                <a:srgbClr val="000000"/>
              </a:solidFill>
            </a:endParaRPr>
          </a:p>
          <a:p>
            <a:pPr eaLnBrk="1" hangingPunct="1">
              <a:lnSpc>
                <a:spcPct val="200000"/>
              </a:lnSpc>
            </a:pPr>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其中</a:t>
            </a:r>
            <a:endParaRPr lang="en-US" altLang="zh-CN" sz="2400" smtClean="0">
              <a:solidFill>
                <a:srgbClr val="000000"/>
              </a:solidFill>
            </a:endParaRPr>
          </a:p>
          <a:p>
            <a:pPr algn="ctr" eaLnBrk="1" hangingPunct="1">
              <a:buFont typeface="Wingdings" panose="05000000000000000000" pitchFamily="2" charset="2"/>
              <a:buNone/>
            </a:pP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g</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p>
          <a:p>
            <a:pPr eaLnBrk="1" hangingPunct="1">
              <a:buFont typeface="Wingdings" panose="05000000000000000000" pitchFamily="2" charset="2"/>
              <a:buNone/>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5060" name="Object 5"/>
          <p:cNvGraphicFramePr>
            <a:graphicFrameLocks noChangeAspect="1"/>
          </p:cNvGraphicFramePr>
          <p:nvPr>
            <p:extLst>
              <p:ext uri="{D42A27DB-BD31-4B8C-83A1-F6EECF244321}">
                <p14:modId xmlns:p14="http://schemas.microsoft.com/office/powerpoint/2010/main" val="637594843"/>
              </p:ext>
            </p:extLst>
          </p:nvPr>
        </p:nvGraphicFramePr>
        <p:xfrm>
          <a:off x="1528763" y="968375"/>
          <a:ext cx="6096000" cy="1651000"/>
        </p:xfrm>
        <a:graphic>
          <a:graphicData uri="http://schemas.openxmlformats.org/presentationml/2006/ole">
            <mc:AlternateContent xmlns:mc="http://schemas.openxmlformats.org/markup-compatibility/2006">
              <mc:Choice xmlns:v="urn:schemas-microsoft-com:vml" Requires="v">
                <p:oleObj spid="_x0000_s45299" name="Equation" r:id="rId3" imgW="6095880" imgH="1650960" progId="Equation.DSMT4">
                  <p:embed/>
                </p:oleObj>
              </mc:Choice>
              <mc:Fallback>
                <p:oleObj name="Equation" r:id="rId3" imgW="6095880" imgH="1650960" progId="Equation.DSMT4">
                  <p:embed/>
                  <p:pic>
                    <p:nvPicPr>
                      <p:cNvPr id="0" name="Object 5"/>
                      <p:cNvPicPr>
                        <a:picLocks noChangeAspect="1" noChangeArrowheads="1"/>
                      </p:cNvPicPr>
                      <p:nvPr/>
                    </p:nvPicPr>
                    <p:blipFill>
                      <a:blip r:embed="rId4"/>
                      <a:srcRect/>
                      <a:stretch>
                        <a:fillRect/>
                      </a:stretch>
                    </p:blipFill>
                    <p:spPr bwMode="auto">
                      <a:xfrm>
                        <a:off x="1528763" y="968375"/>
                        <a:ext cx="6096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6"/>
          <p:cNvGraphicFramePr>
            <a:graphicFrameLocks noChangeAspect="1"/>
          </p:cNvGraphicFramePr>
          <p:nvPr>
            <p:extLst>
              <p:ext uri="{D42A27DB-BD31-4B8C-83A1-F6EECF244321}">
                <p14:modId xmlns:p14="http://schemas.microsoft.com/office/powerpoint/2010/main" val="1389864481"/>
              </p:ext>
            </p:extLst>
          </p:nvPr>
        </p:nvGraphicFramePr>
        <p:xfrm>
          <a:off x="2136775" y="3632200"/>
          <a:ext cx="4940300" cy="2692400"/>
        </p:xfrm>
        <a:graphic>
          <a:graphicData uri="http://schemas.openxmlformats.org/presentationml/2006/ole">
            <mc:AlternateContent xmlns:mc="http://schemas.openxmlformats.org/markup-compatibility/2006">
              <mc:Choice xmlns:v="urn:schemas-microsoft-com:vml" Requires="v">
                <p:oleObj spid="_x0000_s45300" name="Equation" r:id="rId5" imgW="4940280" imgH="2692080" progId="Equation.DSMT4">
                  <p:embed/>
                </p:oleObj>
              </mc:Choice>
              <mc:Fallback>
                <p:oleObj name="Equation" r:id="rId5" imgW="4940280" imgH="2692080" progId="Equation.DSMT4">
                  <p:embed/>
                  <p:pic>
                    <p:nvPicPr>
                      <p:cNvPr id="0" name="Object 6"/>
                      <p:cNvPicPr>
                        <a:picLocks noChangeAspect="1" noChangeArrowheads="1"/>
                      </p:cNvPicPr>
                      <p:nvPr/>
                    </p:nvPicPr>
                    <p:blipFill>
                      <a:blip r:embed="rId6"/>
                      <a:srcRect/>
                      <a:stretch>
                        <a:fillRect/>
                      </a:stretch>
                    </p:blipFill>
                    <p:spPr bwMode="auto">
                      <a:xfrm>
                        <a:off x="2136775" y="3632200"/>
                        <a:ext cx="49403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9A27D-2F02-402A-B79E-511FEBB49225}" type="slidenum">
              <a:rPr lang="en-US" altLang="zh-CN" sz="1400" smtClean="0"/>
              <a:pPr>
                <a:spcBef>
                  <a:spcPct val="0"/>
                </a:spcBef>
                <a:buClrTx/>
                <a:buSzTx/>
                <a:buFontTx/>
                <a:buNone/>
              </a:pPr>
              <a:t>45</a:t>
            </a:fld>
            <a:endParaRPr lang="en-US" altLang="zh-CN" sz="1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9459"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rgbClr val="000808"/>
                </a:solidFill>
                <a:latin typeface="Times New Roman" pitchFamily="18" charset="0"/>
                <a:cs typeface="Times New Roman" pitchFamily="18" charset="0"/>
              </a:rPr>
              <a:t>称</a:t>
            </a:r>
            <a:r>
              <a:rPr lang="en-US" altLang="zh-CN" sz="2400" i="1" dirty="0" smtClean="0">
                <a:solidFill>
                  <a:srgbClr val="000808"/>
                </a:solidFill>
                <a:latin typeface="Times New Roman" pitchFamily="18" charset="0"/>
                <a:cs typeface="Times New Roman" pitchFamily="18" charset="0"/>
              </a:rPr>
              <a:t>D</a:t>
            </a:r>
            <a:r>
              <a:rPr lang="en-US" altLang="zh-CN" sz="2400" baseline="30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为</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到</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的</a:t>
            </a:r>
            <a:r>
              <a:rPr lang="zh-CN" altLang="zh-CN" sz="2400" dirty="0" smtClean="0">
                <a:solidFill>
                  <a:schemeClr val="accent6"/>
                </a:solidFill>
                <a:latin typeface="Times New Roman" pitchFamily="18" charset="0"/>
                <a:cs typeface="Times New Roman" pitchFamily="18" charset="0"/>
              </a:rPr>
              <a:t>广义平方距离</a:t>
            </a:r>
            <a:r>
              <a:rPr lang="zh-CN" altLang="zh-CN" sz="2400" dirty="0" smtClean="0">
                <a:solidFill>
                  <a:srgbClr val="000808"/>
                </a:solidFill>
                <a:latin typeface="Times New Roman" pitchFamily="18" charset="0"/>
                <a:cs typeface="Times New Roman" pitchFamily="18" charset="0"/>
              </a:rPr>
              <a:t>。在正态性假定下，</a:t>
            </a:r>
            <a:r>
              <a:rPr lang="zh-CN" altLang="en-US" sz="2400" dirty="0" smtClean="0">
                <a:solidFill>
                  <a:srgbClr val="000808"/>
                </a:solidFill>
                <a:latin typeface="Times New Roman" pitchFamily="18" charset="0"/>
                <a:cs typeface="Times New Roman" pitchFamily="18" charset="0"/>
              </a:rPr>
              <a:t>上述</a:t>
            </a:r>
            <a:r>
              <a:rPr lang="zh-CN" altLang="zh-CN" sz="2400" dirty="0" smtClean="0">
                <a:solidFill>
                  <a:srgbClr val="000808"/>
                </a:solidFill>
                <a:latin typeface="Times New Roman" pitchFamily="18" charset="0"/>
                <a:cs typeface="Times New Roman" pitchFamily="18" charset="0"/>
              </a:rPr>
              <a:t>判别规则也可等价地表达为</a:t>
            </a:r>
          </a:p>
          <a:p>
            <a:pPr>
              <a:defRPr/>
            </a:pPr>
            <a:endParaRPr lang="en-US" altLang="zh-CN" sz="2400"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当</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zh-CN" altLang="zh-CN" sz="2400" dirty="0" smtClean="0">
                <a:solidFill>
                  <a:srgbClr val="000808"/>
                </a:solidFill>
                <a:latin typeface="Times New Roman" pitchFamily="18" charset="0"/>
                <a:cs typeface="Times New Roman" pitchFamily="18" charset="0"/>
              </a:rPr>
              <a:t>时，</a:t>
            </a:r>
            <a:r>
              <a:rPr lang="zh-CN" altLang="en-US" sz="2400" dirty="0" smtClean="0">
                <a:solidFill>
                  <a:srgbClr val="000808"/>
                </a:solidFill>
                <a:latin typeface="Times New Roman" pitchFamily="18" charset="0"/>
                <a:cs typeface="Times New Roman" pitchFamily="18" charset="0"/>
              </a:rPr>
              <a:t>上述后验概率公式</a:t>
            </a:r>
            <a:r>
              <a:rPr lang="zh-CN" altLang="zh-CN" sz="2400" dirty="0" smtClean="0">
                <a:solidFill>
                  <a:srgbClr val="000808"/>
                </a:solidFill>
                <a:latin typeface="Times New Roman" pitchFamily="18" charset="0"/>
                <a:cs typeface="Times New Roman" pitchFamily="18" charset="0"/>
              </a:rPr>
              <a:t>可简化为</a:t>
            </a: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defRPr/>
            </a:pPr>
            <a:endParaRPr lang="en-US" altLang="zh-CN" sz="2400" i="1"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其中</a:t>
            </a:r>
            <a:r>
              <a:rPr lang="en-US" altLang="zh-CN" sz="2400" b="1" i="1" dirty="0" smtClean="0">
                <a:solidFill>
                  <a:srgbClr val="000808"/>
                </a:solidFill>
                <a:latin typeface="Times New Roman" pitchFamily="18" charset="0"/>
                <a:cs typeface="Times New Roman" pitchFamily="18" charset="0"/>
              </a:rPr>
              <a:t>I</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c</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=−0.5</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。此时，判别规则等价于</a:t>
            </a:r>
          </a:p>
          <a:p>
            <a:pPr>
              <a:defRPr/>
            </a:pPr>
            <a:endParaRPr lang="en-US" altLang="zh-CN" sz="2400" i="1"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如果我们对</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来自哪一组的先验信息一无所知</a:t>
            </a:r>
            <a:r>
              <a:rPr lang="zh-CN" altLang="en-US" sz="2400" dirty="0" smtClean="0">
                <a:solidFill>
                  <a:srgbClr val="000808"/>
                </a:solidFill>
                <a:latin typeface="Times New Roman" pitchFamily="18" charset="0"/>
                <a:cs typeface="Times New Roman" pitchFamily="18" charset="0"/>
              </a:rPr>
              <a:t>或难以确定</a:t>
            </a:r>
            <a:r>
              <a:rPr lang="zh-CN" altLang="zh-CN" sz="2400" dirty="0" smtClean="0">
                <a:solidFill>
                  <a:srgbClr val="000808"/>
                </a:solidFill>
                <a:latin typeface="Times New Roman" pitchFamily="18" charset="0"/>
                <a:cs typeface="Times New Roman" pitchFamily="18" charset="0"/>
              </a:rPr>
              <a:t>，则一般可取</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p</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=1/</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。这时</a:t>
            </a:r>
            <a:r>
              <a:rPr lang="zh-CN" altLang="en-US"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判别规则简化为</a:t>
            </a:r>
          </a:p>
        </p:txBody>
      </p:sp>
      <p:graphicFrame>
        <p:nvGraphicFramePr>
          <p:cNvPr id="46084" name="Object 2"/>
          <p:cNvGraphicFramePr>
            <a:graphicFrameLocks noChangeAspect="1"/>
          </p:cNvGraphicFramePr>
          <p:nvPr/>
        </p:nvGraphicFramePr>
        <p:xfrm>
          <a:off x="2339975" y="1484313"/>
          <a:ext cx="4533900" cy="520700"/>
        </p:xfrm>
        <a:graphic>
          <a:graphicData uri="http://schemas.openxmlformats.org/presentationml/2006/ole">
            <mc:AlternateContent xmlns:mc="http://schemas.openxmlformats.org/markup-compatibility/2006">
              <mc:Choice xmlns:v="urn:schemas-microsoft-com:vml" Requires="v">
                <p:oleObj spid="_x0000_s46519" name="Equation" r:id="rId3" imgW="4533900" imgH="520700" progId="Equation.DSMT4">
                  <p:embed/>
                </p:oleObj>
              </mc:Choice>
              <mc:Fallback>
                <p:oleObj name="Equation" r:id="rId3" imgW="4533900" imgH="520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484313"/>
                        <a:ext cx="45339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5" name="Object 3"/>
          <p:cNvGraphicFramePr>
            <a:graphicFrameLocks noChangeAspect="1"/>
          </p:cNvGraphicFramePr>
          <p:nvPr>
            <p:extLst>
              <p:ext uri="{D42A27DB-BD31-4B8C-83A1-F6EECF244321}">
                <p14:modId xmlns:p14="http://schemas.microsoft.com/office/powerpoint/2010/main" val="3499682346"/>
              </p:ext>
            </p:extLst>
          </p:nvPr>
        </p:nvGraphicFramePr>
        <p:xfrm>
          <a:off x="1555750" y="2401888"/>
          <a:ext cx="6210300" cy="1270000"/>
        </p:xfrm>
        <a:graphic>
          <a:graphicData uri="http://schemas.openxmlformats.org/presentationml/2006/ole">
            <mc:AlternateContent xmlns:mc="http://schemas.openxmlformats.org/markup-compatibility/2006">
              <mc:Choice xmlns:v="urn:schemas-microsoft-com:vml" Requires="v">
                <p:oleObj spid="_x0000_s46520" name="Equation" r:id="rId5" imgW="6210000" imgH="1269720" progId="Equation.DSMT4">
                  <p:embed/>
                </p:oleObj>
              </mc:Choice>
              <mc:Fallback>
                <p:oleObj name="Equation" r:id="rId5" imgW="6210000" imgH="1269720" progId="Equation.DSMT4">
                  <p:embed/>
                  <p:pic>
                    <p:nvPicPr>
                      <p:cNvPr id="0" name="Object 3"/>
                      <p:cNvPicPr>
                        <a:picLocks noChangeAspect="1" noChangeArrowheads="1"/>
                      </p:cNvPicPr>
                      <p:nvPr/>
                    </p:nvPicPr>
                    <p:blipFill>
                      <a:blip r:embed="rId6"/>
                      <a:srcRect/>
                      <a:stretch>
                        <a:fillRect/>
                      </a:stretch>
                    </p:blipFill>
                    <p:spPr bwMode="auto">
                      <a:xfrm>
                        <a:off x="1555750" y="2401888"/>
                        <a:ext cx="62103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4"/>
          <p:cNvGraphicFramePr>
            <a:graphicFrameLocks noChangeAspect="1"/>
          </p:cNvGraphicFramePr>
          <p:nvPr>
            <p:extLst>
              <p:ext uri="{D42A27DB-BD31-4B8C-83A1-F6EECF244321}">
                <p14:modId xmlns:p14="http://schemas.microsoft.com/office/powerpoint/2010/main" val="2380943516"/>
              </p:ext>
            </p:extLst>
          </p:nvPr>
        </p:nvGraphicFramePr>
        <p:xfrm>
          <a:off x="1660525" y="4505325"/>
          <a:ext cx="5981700" cy="508000"/>
        </p:xfrm>
        <a:graphic>
          <a:graphicData uri="http://schemas.openxmlformats.org/presentationml/2006/ole">
            <mc:AlternateContent xmlns:mc="http://schemas.openxmlformats.org/markup-compatibility/2006">
              <mc:Choice xmlns:v="urn:schemas-microsoft-com:vml" Requires="v">
                <p:oleObj spid="_x0000_s46521" name="Equation" r:id="rId7" imgW="5981400" imgH="507960" progId="Equation.DSMT4">
                  <p:embed/>
                </p:oleObj>
              </mc:Choice>
              <mc:Fallback>
                <p:oleObj name="Equation" r:id="rId7" imgW="5981400" imgH="507960" progId="Equation.DSMT4">
                  <p:embed/>
                  <p:pic>
                    <p:nvPicPr>
                      <p:cNvPr id="0" name="Object 4"/>
                      <p:cNvPicPr>
                        <a:picLocks noChangeAspect="1" noChangeArrowheads="1"/>
                      </p:cNvPicPr>
                      <p:nvPr/>
                    </p:nvPicPr>
                    <p:blipFill>
                      <a:blip r:embed="rId8"/>
                      <a:srcRect/>
                      <a:stretch>
                        <a:fillRect/>
                      </a:stretch>
                    </p:blipFill>
                    <p:spPr bwMode="auto">
                      <a:xfrm>
                        <a:off x="1660525" y="4505325"/>
                        <a:ext cx="5981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8CFEBB-E266-4559-89D3-E561CBE64D99}" type="slidenum">
              <a:rPr lang="en-US" altLang="zh-CN" sz="1400" smtClean="0"/>
              <a:pPr>
                <a:spcBef>
                  <a:spcPct val="0"/>
                </a:spcBef>
                <a:buClrTx/>
                <a:buSzTx/>
                <a:buFontTx/>
                <a:buNone/>
              </a:pPr>
              <a:t>46</a:t>
            </a:fld>
            <a:endParaRPr lang="en-US" altLang="zh-CN" sz="1400" smtClean="0"/>
          </a:p>
        </p:txBody>
      </p:sp>
      <p:graphicFrame>
        <p:nvGraphicFramePr>
          <p:cNvPr id="8" name="Object 4"/>
          <p:cNvGraphicFramePr>
            <a:graphicFrameLocks noChangeAspect="1"/>
          </p:cNvGraphicFramePr>
          <p:nvPr>
            <p:extLst>
              <p:ext uri="{D42A27DB-BD31-4B8C-83A1-F6EECF244321}">
                <p14:modId xmlns:p14="http://schemas.microsoft.com/office/powerpoint/2010/main" val="1694116991"/>
              </p:ext>
            </p:extLst>
          </p:nvPr>
        </p:nvGraphicFramePr>
        <p:xfrm>
          <a:off x="2411760" y="5800725"/>
          <a:ext cx="4330700" cy="508000"/>
        </p:xfrm>
        <a:graphic>
          <a:graphicData uri="http://schemas.openxmlformats.org/presentationml/2006/ole">
            <mc:AlternateContent xmlns:mc="http://schemas.openxmlformats.org/markup-compatibility/2006">
              <mc:Choice xmlns:v="urn:schemas-microsoft-com:vml" Requires="v">
                <p:oleObj spid="_x0000_s46522" name="Equation" r:id="rId9" imgW="4330440" imgH="507960" progId="Equation.DSMT4">
                  <p:embed/>
                </p:oleObj>
              </mc:Choice>
              <mc:Fallback>
                <p:oleObj name="Equation" r:id="rId9" imgW="4330440" imgH="507960" progId="Equation.DSMT4">
                  <p:embed/>
                  <p:pic>
                    <p:nvPicPr>
                      <p:cNvPr id="0" name=""/>
                      <p:cNvPicPr>
                        <a:picLocks noChangeAspect="1" noChangeArrowheads="1"/>
                      </p:cNvPicPr>
                      <p:nvPr/>
                    </p:nvPicPr>
                    <p:blipFill>
                      <a:blip r:embed="rId10"/>
                      <a:srcRect/>
                      <a:stretch>
                        <a:fillRect/>
                      </a:stretch>
                    </p:blipFill>
                    <p:spPr bwMode="auto">
                      <a:xfrm>
                        <a:off x="2411760" y="5800725"/>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0483" name="Rectangle 3"/>
          <p:cNvSpPr>
            <a:spLocks noGrp="1" noRot="1" noChangeArrowheads="1"/>
          </p:cNvSpPr>
          <p:nvPr>
            <p:ph type="body" idx="1"/>
          </p:nvPr>
        </p:nvSpPr>
        <p:spPr>
          <a:xfrm>
            <a:off x="301625" y="549275"/>
            <a:ext cx="8540750" cy="5549900"/>
          </a:xfrm>
        </p:spPr>
        <p:txBody>
          <a:bodyPr/>
          <a:lstStyle/>
          <a:p>
            <a:pPr>
              <a:defRPr/>
            </a:pPr>
            <a:r>
              <a:rPr lang="zh-CN" altLang="zh-CN" sz="2400" dirty="0" smtClean="0">
                <a:solidFill>
                  <a:srgbClr val="000000"/>
                </a:solidFill>
                <a:latin typeface="Times New Roman" pitchFamily="18" charset="0"/>
                <a:cs typeface="Times New Roman" pitchFamily="18" charset="0"/>
              </a:rPr>
              <a:t>实际应用中，以上各式中的</a:t>
            </a:r>
            <a:r>
              <a:rPr lang="en-US" altLang="zh-CN" sz="2400" b="1" i="1" dirty="0" err="1" smtClean="0">
                <a:solidFill>
                  <a:srgbClr val="000000"/>
                </a:solidFill>
                <a:latin typeface="Times New Roman" pitchFamily="18" charset="0"/>
                <a:cs typeface="Times New Roman" pitchFamily="18" charset="0"/>
              </a:rPr>
              <a:t>μ</a:t>
            </a:r>
            <a:r>
              <a:rPr lang="en-US" altLang="zh-CN" sz="2400" i="1" baseline="-25000"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和</a:t>
            </a:r>
            <a:r>
              <a:rPr lang="en-US" altLang="zh-CN" sz="2400" b="1" i="1" dirty="0" err="1" smtClean="0">
                <a:solidFill>
                  <a:srgbClr val="000000"/>
                </a:solidFill>
                <a:latin typeface="Times New Roman" pitchFamily="18" charset="0"/>
                <a:cs typeface="Times New Roman" pitchFamily="18" charset="0"/>
              </a:rPr>
              <a:t>Σ</a:t>
            </a:r>
            <a:r>
              <a:rPr lang="en-US" altLang="zh-CN" sz="2400" i="1" baseline="-250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一般都是未知的，需用相应的样本估计值代替。</a:t>
            </a:r>
          </a:p>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中，已知破产企业所占的比例约为</a:t>
            </a:r>
            <a:r>
              <a:rPr lang="en-US" altLang="zh-CN" sz="2400" dirty="0" smtClean="0">
                <a:solidFill>
                  <a:srgbClr val="000000"/>
                </a:solidFill>
                <a:latin typeface="Times New Roman" pitchFamily="18" charset="0"/>
                <a:cs typeface="Times New Roman" pitchFamily="18" charset="0"/>
              </a:rPr>
              <a:t>10%</a:t>
            </a:r>
            <a:r>
              <a:rPr lang="zh-CN" altLang="zh-CN" sz="2400" dirty="0" smtClean="0">
                <a:solidFill>
                  <a:srgbClr val="000000"/>
                </a:solidFill>
                <a:latin typeface="Times New Roman" pitchFamily="18" charset="0"/>
                <a:cs typeface="Times New Roman" pitchFamily="18" charset="0"/>
              </a:rPr>
              <a:t>，即可取</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=0.1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=0.9</a:t>
            </a:r>
            <a:r>
              <a:rPr lang="zh-CN" altLang="zh-CN" sz="2400" dirty="0" smtClean="0">
                <a:solidFill>
                  <a:srgbClr val="000000"/>
                </a:solidFill>
                <a:latin typeface="Times New Roman" pitchFamily="18" charset="0"/>
                <a:cs typeface="Times New Roman" pitchFamily="18" charset="0"/>
              </a:rPr>
              <a:t>，假定两组均为正态，且</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zh-CN" altLang="zh-CN" sz="2400" dirty="0" smtClean="0">
                <a:solidFill>
                  <a:srgbClr val="000000"/>
                </a:solidFill>
                <a:latin typeface="Times New Roman" pitchFamily="18" charset="0"/>
                <a:cs typeface="Times New Roman" pitchFamily="18" charset="0"/>
              </a:rPr>
              <a:t>，则未判企业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=(−0.16, −0.10, 1.45, 0.51)′</a:t>
            </a:r>
            <a:r>
              <a:rPr lang="zh-CN" altLang="zh-CN" sz="2400" dirty="0" smtClean="0">
                <a:solidFill>
                  <a:srgbClr val="000000"/>
                </a:solidFill>
                <a:latin typeface="Times New Roman" pitchFamily="18" charset="0"/>
                <a:cs typeface="Times New Roman" pitchFamily="18" charset="0"/>
              </a:rPr>
              <a:t>的后验概率为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由于</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，所以该企业被判为非破产企业，这与例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的结果正好相反，这正是先验概率的作用结果。</a:t>
            </a:r>
          </a:p>
        </p:txBody>
      </p:sp>
      <p:graphicFrame>
        <p:nvGraphicFramePr>
          <p:cNvPr id="47108" name="Object 2"/>
          <p:cNvGraphicFramePr>
            <a:graphicFrameLocks noChangeAspect="1"/>
          </p:cNvGraphicFramePr>
          <p:nvPr/>
        </p:nvGraphicFramePr>
        <p:xfrm>
          <a:off x="468313" y="2492375"/>
          <a:ext cx="8396287" cy="3111500"/>
        </p:xfrm>
        <a:graphic>
          <a:graphicData uri="http://schemas.openxmlformats.org/presentationml/2006/ole">
            <mc:AlternateContent xmlns:mc="http://schemas.openxmlformats.org/markup-compatibility/2006">
              <mc:Choice xmlns:v="urn:schemas-microsoft-com:vml" Requires="v">
                <p:oleObj spid="_x0000_s47228" name="Equation" r:id="rId3" imgW="8915400" imgH="3302000" progId="Equation.DSMT4">
                  <p:embed/>
                </p:oleObj>
              </mc:Choice>
              <mc:Fallback>
                <p:oleObj name="Equation" r:id="rId3" imgW="8915400" imgH="3302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839628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A1C24-64F8-4773-8760-60AD2BC0F504}" type="slidenum">
              <a:rPr lang="en-US" altLang="zh-CN" sz="1400" smtClean="0"/>
              <a:pPr>
                <a:spcBef>
                  <a:spcPct val="0"/>
                </a:spcBef>
                <a:buClrTx/>
                <a:buSzTx/>
                <a:buFontTx/>
                <a:buNone/>
              </a:pPr>
              <a:t>47</a:t>
            </a:fld>
            <a:endParaRPr lang="en-US" altLang="zh-CN" sz="1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zh-CN" altLang="en-US" sz="4000" smtClean="0"/>
              <a:t>二、最小期望误判代价法</a:t>
            </a:r>
          </a:p>
        </p:txBody>
      </p:sp>
      <p:sp>
        <p:nvSpPr>
          <p:cNvPr id="7172"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例子</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lgn="ctr" eaLnBrk="1" hangingPunct="1">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：合格的药，</a:t>
            </a: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：不合格的药</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对于新样品</a:t>
            </a:r>
            <a:r>
              <a:rPr lang="en-US" altLang="zh-CN" sz="2800" b="1" i="1" dirty="0" smtClean="0">
                <a:solidFill>
                  <a:srgbClr val="000000"/>
                </a:solidFill>
                <a:latin typeface="Times New Roman" pitchFamily="18" charset="0"/>
                <a:cs typeface="Times New Roman" pitchFamily="18" charset="0"/>
              </a:rPr>
              <a:t>x</a:t>
            </a:r>
          </a:p>
          <a:p>
            <a:pPr eaLnBrk="1" hangingPunct="1">
              <a:buFont typeface="Wingdings" panose="05000000000000000000" pitchFamily="2" charset="2"/>
              <a:buNone/>
              <a:defRPr/>
            </a:pPr>
            <a:endParaRPr lang="en-US" altLang="zh-CN" sz="2800" b="1" i="1"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该问题中，两种误判造成的损失一般是明显不同的，只是根据后验概率的大小进行判别是不太合适的。</a:t>
            </a:r>
            <a:endParaRPr lang="en-US" altLang="zh-CN"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两组的一般情形</a:t>
            </a: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2.</a:t>
            </a:r>
            <a:r>
              <a:rPr lang="zh-CN" altLang="en-US" sz="2800" dirty="0" smtClean="0">
                <a:solidFill>
                  <a:srgbClr val="000808"/>
                </a:solidFill>
                <a:latin typeface="Times New Roman" pitchFamily="18" charset="0"/>
                <a:cs typeface="Times New Roman" pitchFamily="18" charset="0"/>
              </a:rPr>
              <a:t>两个正态组的情形</a:t>
            </a: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3.</a:t>
            </a:r>
            <a:r>
              <a:rPr lang="zh-CN" altLang="en-US" sz="2800" dirty="0" smtClean="0">
                <a:solidFill>
                  <a:srgbClr val="000808"/>
                </a:solidFill>
                <a:latin typeface="Times New Roman" pitchFamily="18" charset="0"/>
                <a:cs typeface="Times New Roman" pitchFamily="18" charset="0"/>
              </a:rPr>
              <a:t>多组的情形</a:t>
            </a:r>
          </a:p>
        </p:txBody>
      </p:sp>
      <p:graphicFrame>
        <p:nvGraphicFramePr>
          <p:cNvPr id="48132" name="Object 6"/>
          <p:cNvGraphicFramePr>
            <a:graphicFrameLocks noChangeAspect="1"/>
          </p:cNvGraphicFramePr>
          <p:nvPr/>
        </p:nvGraphicFramePr>
        <p:xfrm>
          <a:off x="2211388" y="3284538"/>
          <a:ext cx="4953000" cy="520700"/>
        </p:xfrm>
        <a:graphic>
          <a:graphicData uri="http://schemas.openxmlformats.org/presentationml/2006/ole">
            <mc:AlternateContent xmlns:mc="http://schemas.openxmlformats.org/markup-compatibility/2006">
              <mc:Choice xmlns:v="urn:schemas-microsoft-com:vml" Requires="v">
                <p:oleObj spid="_x0000_s48252" name="Equation" r:id="rId3" imgW="4953000" imgH="520700" progId="Equation.DSMT4">
                  <p:embed/>
                </p:oleObj>
              </mc:Choice>
              <mc:Fallback>
                <p:oleObj name="Equation" r:id="rId3" imgW="4953000" imgH="520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3284538"/>
                        <a:ext cx="4953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BB579B-D186-4FBB-B56A-E64A137511F3}" type="slidenum">
              <a:rPr lang="en-US" altLang="zh-CN" sz="1400" smtClean="0"/>
              <a:pPr>
                <a:spcBef>
                  <a:spcPct val="0"/>
                </a:spcBef>
                <a:buClrTx/>
                <a:buSzTx/>
                <a:buFontTx/>
                <a:buNone/>
              </a:pPr>
              <a:t>48</a:t>
            </a:fld>
            <a:endParaRPr lang="en-US" altLang="zh-CN" sz="1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301625" y="609600"/>
            <a:ext cx="8540750" cy="731838"/>
          </a:xfrm>
        </p:spPr>
        <p:txBody>
          <a:bodyPr/>
          <a:lstStyle/>
          <a:p>
            <a:pPr eaLnBrk="1" hangingPunct="1"/>
            <a:r>
              <a:rPr lang="en-US" altLang="zh-CN" sz="4000" smtClean="0"/>
              <a:t>1.</a:t>
            </a:r>
            <a:r>
              <a:rPr lang="zh-CN" altLang="en-US" sz="4000" smtClean="0"/>
              <a:t>两组的一般情形</a:t>
            </a:r>
          </a:p>
        </p:txBody>
      </p:sp>
      <p:sp>
        <p:nvSpPr>
          <p:cNvPr id="49155" name="Rectangle 3"/>
          <p:cNvSpPr>
            <a:spLocks noGrp="1" noRot="1" noChangeArrowheads="1"/>
          </p:cNvSpPr>
          <p:nvPr>
            <p:ph type="body" idx="1"/>
          </p:nvPr>
        </p:nvSpPr>
        <p:spPr>
          <a:xfrm>
            <a:off x="301625" y="1484313"/>
            <a:ext cx="8540750" cy="4614862"/>
          </a:xfrm>
        </p:spPr>
        <p:txBody>
          <a:bodyPr/>
          <a:lstStyle/>
          <a:p>
            <a:pPr eaLnBrk="1" hangingPunct="1"/>
            <a:r>
              <a:rPr lang="zh-CN" altLang="zh-CN" sz="2400" dirty="0" smtClean="0">
                <a:solidFill>
                  <a:srgbClr val="000808"/>
                </a:solidFill>
                <a:latin typeface="Times New Roman" panose="02020603050405020304" pitchFamily="18" charset="0"/>
                <a:cs typeface="Times New Roman" panose="02020603050405020304" pitchFamily="18" charset="0"/>
              </a:rPr>
              <a:t>设组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的概率密度函数分别为</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的先验概率分别为</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。又设将来自</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的</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判为</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l</a:t>
            </a:r>
            <a:r>
              <a:rPr lang="zh-CN" altLang="zh-CN" sz="2400" dirty="0" smtClean="0">
                <a:solidFill>
                  <a:srgbClr val="000808"/>
                </a:solidFill>
                <a:latin typeface="Times New Roman" panose="02020603050405020304" pitchFamily="18" charset="0"/>
                <a:cs typeface="Times New Roman" panose="02020603050405020304" pitchFamily="18" charset="0"/>
              </a:rPr>
              <a:t>的代价为</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可用</a:t>
            </a:r>
            <a:r>
              <a:rPr lang="zh-CN" altLang="zh-CN" sz="2400" dirty="0" smtClean="0">
                <a:solidFill>
                  <a:srgbClr val="000808"/>
                </a:solidFill>
                <a:latin typeface="Times New Roman" panose="02020603050405020304" pitchFamily="18" charset="0"/>
                <a:cs typeface="Times New Roman" panose="02020603050405020304" pitchFamily="18" charset="0"/>
              </a:rPr>
              <a:t>代价矩阵表示为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808"/>
                </a:solidFill>
                <a:latin typeface="Times New Roman" panose="02020603050405020304" pitchFamily="18" charset="0"/>
                <a:cs typeface="Times New Roman" panose="02020603050405020304" pitchFamily="18" charset="0"/>
              </a:rPr>
              <a:t>对于给定的判别规则，令</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显然</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Ω</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=Ø</a:t>
            </a:r>
            <a:endParaRPr lang="en-US" altLang="zh-CN" sz="2400" i="1"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sp>
        <p:nvSpPr>
          <p:cNvPr id="491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357271-6B10-4A3F-8FAD-4A85F0276680}" type="slidenum">
              <a:rPr lang="en-US" altLang="zh-CN" sz="1400" smtClean="0"/>
              <a:pPr>
                <a:spcBef>
                  <a:spcPct val="0"/>
                </a:spcBef>
                <a:buClrTx/>
                <a:buSzTx/>
                <a:buFontTx/>
                <a:buNone/>
              </a:pPr>
              <a:t>49</a:t>
            </a:fld>
            <a:endParaRPr lang="en-US" altLang="zh-CN" sz="1400" smtClean="0"/>
          </a:p>
        </p:txBody>
      </p:sp>
      <p:graphicFrame>
        <p:nvGraphicFramePr>
          <p:cNvPr id="6" name="表格 5"/>
          <p:cNvGraphicFramePr>
            <a:graphicFrameLocks noGrp="1"/>
          </p:cNvGraphicFramePr>
          <p:nvPr>
            <p:extLst>
              <p:ext uri="{D42A27DB-BD31-4B8C-83A1-F6EECF244321}">
                <p14:modId xmlns:p14="http://schemas.microsoft.com/office/powerpoint/2010/main" val="4111618425"/>
              </p:ext>
            </p:extLst>
          </p:nvPr>
        </p:nvGraphicFramePr>
        <p:xfrm>
          <a:off x="2231740" y="2764776"/>
          <a:ext cx="4680520" cy="1312296"/>
        </p:xfrm>
        <a:graphic>
          <a:graphicData uri="http://schemas.openxmlformats.org/drawingml/2006/table">
            <a:tbl>
              <a:tblPr>
                <a:tableStyleId>{5C22544A-7EE6-4342-B048-85BDC9FD1C3A}</a:tableStyleId>
              </a:tblPr>
              <a:tblGrid>
                <a:gridCol w="1257953">
                  <a:extLst>
                    <a:ext uri="{9D8B030D-6E8A-4147-A177-3AD203B41FA5}">
                      <a16:colId xmlns:a16="http://schemas.microsoft.com/office/drawing/2014/main" val="2906608808"/>
                    </a:ext>
                  </a:extLst>
                </a:gridCol>
                <a:gridCol w="1082307">
                  <a:extLst>
                    <a:ext uri="{9D8B030D-6E8A-4147-A177-3AD203B41FA5}">
                      <a16:colId xmlns:a16="http://schemas.microsoft.com/office/drawing/2014/main" val="2524259086"/>
                    </a:ext>
                  </a:extLst>
                </a:gridCol>
                <a:gridCol w="1142434">
                  <a:extLst>
                    <a:ext uri="{9D8B030D-6E8A-4147-A177-3AD203B41FA5}">
                      <a16:colId xmlns:a16="http://schemas.microsoft.com/office/drawing/2014/main" val="1676672208"/>
                    </a:ext>
                  </a:extLst>
                </a:gridCol>
                <a:gridCol w="1197826">
                  <a:extLst>
                    <a:ext uri="{9D8B030D-6E8A-4147-A177-3AD203B41FA5}">
                      <a16:colId xmlns:a16="http://schemas.microsoft.com/office/drawing/2014/main" val="912720331"/>
                    </a:ext>
                  </a:extLst>
                </a:gridCol>
              </a:tblGrid>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gridSpan="2">
                  <a:txBody>
                    <a:bodyPr/>
                    <a:lstStyle/>
                    <a:p>
                      <a:pPr algn="ctr" fontAlgn="ctr"/>
                      <a:r>
                        <a:rPr lang="zh-CN" altLang="en-US" sz="2000" u="none" strike="noStrike">
                          <a:solidFill>
                            <a:srgbClr val="000808"/>
                          </a:solidFill>
                          <a:effectLst/>
                          <a:latin typeface="Times New Roman" panose="02020603050405020304" pitchFamily="18" charset="0"/>
                          <a:cs typeface="Times New Roman" panose="02020603050405020304" pitchFamily="18" charset="0"/>
                        </a:rPr>
                        <a:t>判别为</a:t>
                      </a:r>
                      <a:endParaRPr lang="zh-CN" altLang="en-US" sz="2000" b="0" i="0" u="none" strike="noStrike">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hMerge="1">
                  <a:txBody>
                    <a:bodyPr/>
                    <a:lstStyle/>
                    <a:p>
                      <a:endParaRPr lang="zh-CN" altLang="en-US"/>
                    </a:p>
                  </a:txBody>
                  <a:tcPr/>
                </a:tc>
                <a:extLst>
                  <a:ext uri="{0D108BD9-81ED-4DB2-BD59-A6C34878D82A}">
                    <a16:rowId xmlns:a16="http://schemas.microsoft.com/office/drawing/2014/main" val="2075062356"/>
                  </a:ext>
                </a:extLst>
              </a:tr>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mpd="sng">
                      <a:noFill/>
                    </a:lnR>
                  </a:tcPr>
                </a:tc>
                <a:tc>
                  <a:txBody>
                    <a:bodyPr/>
                    <a:lstStyle/>
                    <a:p>
                      <a:pPr algn="l"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　</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ap="flat" cmpd="sng" algn="ctr">
                      <a:solidFill>
                        <a:srgbClr val="000000"/>
                      </a:solidFill>
                      <a:prstDash val="solid"/>
                      <a:round/>
                      <a:headEnd type="none" w="med" len="med"/>
                      <a:tailEnd type="none" w="med" len="med"/>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453611"/>
                  </a:ext>
                </a:extLst>
              </a:tr>
              <a:tr h="328074">
                <a:tc rowSpan="2">
                  <a:txBody>
                    <a:bodyPr/>
                    <a:lstStyle/>
                    <a:p>
                      <a:pPr algn="ctr"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真实组</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ctr" fontAlgn="ctr"/>
                      <a:r>
                        <a:rPr lang="el-GR" sz="2000" i="1" u="none" strike="noStrike" dirty="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(2|1)</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228608987"/>
                  </a:ext>
                </a:extLst>
              </a:tr>
              <a:tr h="328074">
                <a:tc vMerge="1">
                  <a:txBody>
                    <a:bodyPr/>
                    <a:lstStyle/>
                    <a:p>
                      <a:endParaRPr lang="zh-CN" altLang="en-US"/>
                    </a:p>
                  </a:txBody>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(1|2)</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727493376"/>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01625" y="609600"/>
            <a:ext cx="8540750" cy="83096"/>
          </a:xfrm>
        </p:spPr>
        <p:txBody>
          <a:bodyPr/>
          <a:lstStyle/>
          <a:p>
            <a:endParaRPr lang="zh-CN" altLang="en-US" sz="4000" dirty="0" smtClean="0"/>
          </a:p>
        </p:txBody>
      </p:sp>
      <p:sp>
        <p:nvSpPr>
          <p:cNvPr id="7171" name="内容占位符 2"/>
          <p:cNvSpPr>
            <a:spLocks noGrp="1"/>
          </p:cNvSpPr>
          <p:nvPr>
            <p:ph idx="1"/>
          </p:nvPr>
        </p:nvSpPr>
        <p:spPr>
          <a:xfrm>
            <a:off x="301625" y="764704"/>
            <a:ext cx="8540750" cy="5334471"/>
          </a:xfrm>
        </p:spPr>
        <p:txBody>
          <a:bodyPr/>
          <a:lstStyle/>
          <a:p>
            <a:pPr eaLnBrk="1" hangingPunct="1"/>
            <a:r>
              <a:rPr lang="zh-CN" altLang="en-US" sz="2800" dirty="0" smtClean="0">
                <a:solidFill>
                  <a:srgbClr val="000000"/>
                </a:solidFill>
              </a:rPr>
              <a:t>两种</a:t>
            </a:r>
            <a:r>
              <a:rPr lang="zh-CN" altLang="en-US" sz="2800" dirty="0">
                <a:solidFill>
                  <a:srgbClr val="000000"/>
                </a:solidFill>
              </a:rPr>
              <a:t>野草</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萼片与花瓣的长度，花瓣裂缝的深度，苞的长度，花粉直径</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新产品</a:t>
            </a:r>
            <a:r>
              <a:rPr lang="zh-CN" altLang="en-US" sz="2800" dirty="0">
                <a:solidFill>
                  <a:srgbClr val="000000"/>
                </a:solidFill>
              </a:rPr>
              <a:t>的速购者与迟购者</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a:solidFill>
                  <a:srgbClr val="000000"/>
                </a:solidFill>
              </a:rPr>
              <a:t> </a:t>
            </a: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教育，收入，家庭大小，过去更换品牌的次数</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良好</a:t>
            </a:r>
            <a:r>
              <a:rPr lang="zh-CN" altLang="en-US" sz="2800" dirty="0">
                <a:solidFill>
                  <a:srgbClr val="000000"/>
                </a:solidFill>
              </a:rPr>
              <a:t>信用与不良信用风险。</a:t>
            </a:r>
            <a:endParaRPr lang="en-US" altLang="zh-CN" sz="2800" dirty="0">
              <a:solidFill>
                <a:srgbClr val="000000"/>
              </a:solidFill>
            </a:endParaRPr>
          </a:p>
          <a:p>
            <a:pPr eaLnBrk="1" hangingPunct="1">
              <a:lnSpc>
                <a:spcPct val="90000"/>
              </a:lnSpc>
              <a:buNone/>
            </a:pPr>
            <a:r>
              <a:rPr lang="zh-CN" altLang="en-US" sz="2800" dirty="0">
                <a:solidFill>
                  <a:srgbClr val="C00000"/>
                </a:solidFill>
                <a:latin typeface="楷体" panose="02010609060101010101" pitchFamily="49" charset="-122"/>
                <a:ea typeface="楷体" panose="02010609060101010101" pitchFamily="49" charset="-122"/>
              </a:rPr>
              <a:t>  测量变量：</a:t>
            </a:r>
            <a:r>
              <a:rPr lang="zh-CN" altLang="en-US" sz="2800" dirty="0">
                <a:solidFill>
                  <a:srgbClr val="000000"/>
                </a:solidFill>
                <a:latin typeface="楷体" panose="02010609060101010101" pitchFamily="49" charset="-122"/>
                <a:ea typeface="楷体" panose="02010609060101010101" pitchFamily="49" charset="-122"/>
              </a:rPr>
              <a:t>收入，年龄，信用卡数目，家庭规模。</a:t>
            </a:r>
            <a:endParaRPr lang="en-US" altLang="zh-CN" sz="2800" dirty="0">
              <a:solidFill>
                <a:srgbClr val="000000"/>
              </a:solidFill>
              <a:latin typeface="楷体" panose="02010609060101010101" pitchFamily="49" charset="-122"/>
              <a:ea typeface="楷体" panose="02010609060101010101" pitchFamily="49" charset="-122"/>
            </a:endParaRPr>
          </a:p>
          <a:p>
            <a:pPr eaLnBrk="1" hangingPunct="1"/>
            <a:endParaRPr lang="en-US" altLang="zh-CN" sz="2800" dirty="0">
              <a:solidFill>
                <a:srgbClr val="000000"/>
              </a:solidFill>
              <a:latin typeface="楷体" panose="02010609060101010101" pitchFamily="49" charset="-122"/>
              <a:ea typeface="楷体" panose="02010609060101010101" pitchFamily="49" charset="-122"/>
            </a:endParaRPr>
          </a:p>
          <a:p>
            <a:pPr marL="0" indent="0" eaLnBrk="1" hangingPunct="1">
              <a:buNone/>
            </a:pPr>
            <a:endParaRPr lang="zh-CN" altLang="en-US" sz="2800" dirty="0" smtClean="0">
              <a:latin typeface="楷体" panose="02010609060101010101" pitchFamily="49" charset="-122"/>
              <a:ea typeface="楷体" panose="02010609060101010101" pitchFamily="49" charset="-122"/>
            </a:endParaRP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902EFB-C1E0-44CA-836A-0A95CBF8DDC9}" type="slidenum">
              <a:rPr lang="en-US" altLang="zh-CN" sz="1400" smtClean="0"/>
              <a:pPr>
                <a:spcBef>
                  <a:spcPct val="0"/>
                </a:spcBef>
                <a:buClrTx/>
                <a:buSzTx/>
                <a:buFontTx/>
                <a:buNone/>
              </a:pPr>
              <a:t>5</a:t>
            </a:fld>
            <a:endParaRPr lang="en-US" altLang="zh-CN" sz="1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549275"/>
            <a:ext cx="8540750" cy="5549900"/>
          </a:xfrm>
        </p:spPr>
        <p:txBody>
          <a:bodyPr/>
          <a:lstStyle/>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nSpc>
                <a:spcPct val="200000"/>
              </a:lnSpc>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p:txBody>
      </p:sp>
      <p:graphicFrame>
        <p:nvGraphicFramePr>
          <p:cNvPr id="50181" name="Object 2"/>
          <p:cNvGraphicFramePr>
            <a:graphicFrameLocks noChangeAspect="1"/>
          </p:cNvGraphicFramePr>
          <p:nvPr/>
        </p:nvGraphicFramePr>
        <p:xfrm>
          <a:off x="2051050" y="4581525"/>
          <a:ext cx="4953000" cy="571500"/>
        </p:xfrm>
        <a:graphic>
          <a:graphicData uri="http://schemas.openxmlformats.org/presentationml/2006/ole">
            <mc:AlternateContent xmlns:mc="http://schemas.openxmlformats.org/markup-compatibility/2006">
              <mc:Choice xmlns:v="urn:schemas-microsoft-com:vml" Requires="v">
                <p:oleObj spid="_x0000_s115750" name="Equation" r:id="rId3" imgW="4953000" imgH="571500" progId="Equation.DSMT4">
                  <p:embed/>
                </p:oleObj>
              </mc:Choice>
              <mc:Fallback>
                <p:oleObj name="Equation" r:id="rId3" imgW="4953000" imgH="571500" progId="Equation.DSMT4">
                  <p:embed/>
                  <p:pic>
                    <p:nvPicPr>
                      <p:cNvPr id="501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581525"/>
                        <a:ext cx="495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3"/>
          <p:cNvGraphicFramePr>
            <a:graphicFrameLocks noChangeAspect="1"/>
          </p:cNvGraphicFramePr>
          <p:nvPr/>
        </p:nvGraphicFramePr>
        <p:xfrm>
          <a:off x="2195513" y="5661025"/>
          <a:ext cx="5016500" cy="571500"/>
        </p:xfrm>
        <a:graphic>
          <a:graphicData uri="http://schemas.openxmlformats.org/presentationml/2006/ole">
            <mc:AlternateContent xmlns:mc="http://schemas.openxmlformats.org/markup-compatibility/2006">
              <mc:Choice xmlns:v="urn:schemas-microsoft-com:vml" Requires="v">
                <p:oleObj spid="_x0000_s115751" name="Equation" r:id="rId5" imgW="5016500" imgH="571500" progId="Equation.DSMT4">
                  <p:embed/>
                </p:oleObj>
              </mc:Choice>
              <mc:Fallback>
                <p:oleObj name="Equation" r:id="rId5" imgW="5016500" imgH="571500" progId="Equation.DSMT4">
                  <p:embed/>
                  <p:pic>
                    <p:nvPicPr>
                      <p:cNvPr id="5018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661025"/>
                        <a:ext cx="501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6CF84F-E72F-4143-B79E-77A9E9924B9C}" type="slidenum">
              <a:rPr lang="en-US" altLang="zh-CN" sz="1400" smtClean="0"/>
              <a:pPr>
                <a:spcBef>
                  <a:spcPct val="0"/>
                </a:spcBef>
                <a:buClrTx/>
                <a:buSzTx/>
                <a:buFontTx/>
                <a:buNone/>
              </a:pPr>
              <a:t>50</a:t>
            </a:fld>
            <a:endParaRPr lang="en-US" altLang="zh-CN" sz="1400" smtClean="0"/>
          </a:p>
        </p:txBody>
      </p:sp>
      <p:pic>
        <p:nvPicPr>
          <p:cNvPr id="2" name="图片 1"/>
          <p:cNvPicPr>
            <a:picLocks noChangeAspect="1"/>
          </p:cNvPicPr>
          <p:nvPr/>
        </p:nvPicPr>
        <p:blipFill>
          <a:blip r:embed="rId7"/>
          <a:stretch>
            <a:fillRect/>
          </a:stretch>
        </p:blipFill>
        <p:spPr>
          <a:xfrm>
            <a:off x="2093379" y="627086"/>
            <a:ext cx="4868342" cy="3325183"/>
          </a:xfrm>
          <a:prstGeom prst="rect">
            <a:avLst/>
          </a:prstGeom>
        </p:spPr>
      </p:pic>
    </p:spTree>
    <p:extLst>
      <p:ext uri="{BB962C8B-B14F-4D97-AF65-F5344CB8AC3E}">
        <p14:creationId xmlns:p14="http://schemas.microsoft.com/office/powerpoint/2010/main" val="993155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endParaRPr lang="en-US" altLang="zh-CN" sz="2400" dirty="0" smtClean="0">
              <a:solidFill>
                <a:srgbClr val="000808"/>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20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r>
              <a:rPr lang="zh-CN" altLang="zh-CN" sz="2400" dirty="0" smtClean="0">
                <a:solidFill>
                  <a:schemeClr val="accent6"/>
                </a:solidFill>
                <a:latin typeface="Times New Roman" pitchFamily="18" charset="0"/>
                <a:cs typeface="Times New Roman" pitchFamily="18" charset="0"/>
              </a:rPr>
              <a:t>最小</a:t>
            </a: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r>
              <a:rPr lang="zh-CN" altLang="en-US" sz="2400" dirty="0" smtClean="0">
                <a:solidFill>
                  <a:schemeClr val="accent6"/>
                </a:solidFill>
                <a:latin typeface="Times New Roman" pitchFamily="18" charset="0"/>
                <a:cs typeface="Times New Roman" pitchFamily="18" charset="0"/>
              </a:rPr>
              <a:t>法</a:t>
            </a:r>
            <a:r>
              <a:rPr lang="zh-CN" altLang="zh-CN" sz="2400" dirty="0" smtClean="0">
                <a:solidFill>
                  <a:srgbClr val="000808"/>
                </a:solidFill>
                <a:latin typeface="Times New Roman" pitchFamily="18" charset="0"/>
                <a:cs typeface="Times New Roman" pitchFamily="18" charset="0"/>
              </a:rPr>
              <a:t>采用</a:t>
            </a:r>
            <a:r>
              <a:rPr lang="zh-CN" altLang="en-US" sz="2400" dirty="0" smtClean="0">
                <a:solidFill>
                  <a:srgbClr val="000808"/>
                </a:solidFill>
                <a:latin typeface="Times New Roman" pitchFamily="18" charset="0"/>
                <a:cs typeface="Times New Roman" pitchFamily="18" charset="0"/>
              </a:rPr>
              <a:t>的</a:t>
            </a:r>
            <a:r>
              <a:rPr lang="zh-CN" altLang="zh-CN" sz="2400" dirty="0" smtClean="0">
                <a:solidFill>
                  <a:srgbClr val="000808"/>
                </a:solidFill>
                <a:latin typeface="Times New Roman" pitchFamily="18" charset="0"/>
                <a:cs typeface="Times New Roman" pitchFamily="18" charset="0"/>
              </a:rPr>
              <a:t>是使</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达到最小的判别规则</a:t>
            </a:r>
            <a:r>
              <a:rPr lang="zh-CN" altLang="en-US" sz="2400" dirty="0" smtClean="0">
                <a:solidFill>
                  <a:srgbClr val="000808"/>
                </a:solidFill>
                <a:latin typeface="Times New Roman" pitchFamily="18" charset="0"/>
                <a:cs typeface="Times New Roman" pitchFamily="18" charset="0"/>
              </a:rPr>
              <a:t>：</a:t>
            </a:r>
            <a:endParaRPr lang="zh-CN" altLang="zh-CN" sz="2400" dirty="0" smtClean="0">
              <a:solidFill>
                <a:srgbClr val="000808"/>
              </a:solidFill>
              <a:latin typeface="Times New Roman" pitchFamily="18" charset="0"/>
              <a:cs typeface="Times New Roman" pitchFamily="18" charset="0"/>
            </a:endParaRPr>
          </a:p>
        </p:txBody>
      </p:sp>
      <p:graphicFrame>
        <p:nvGraphicFramePr>
          <p:cNvPr id="51204" name="Object 2"/>
          <p:cNvGraphicFramePr>
            <a:graphicFrameLocks noChangeAspect="1"/>
          </p:cNvGraphicFramePr>
          <p:nvPr>
            <p:extLst>
              <p:ext uri="{D42A27DB-BD31-4B8C-83A1-F6EECF244321}">
                <p14:modId xmlns:p14="http://schemas.microsoft.com/office/powerpoint/2010/main" val="2177948938"/>
              </p:ext>
            </p:extLst>
          </p:nvPr>
        </p:nvGraphicFramePr>
        <p:xfrm>
          <a:off x="2525713" y="4476328"/>
          <a:ext cx="4013200" cy="1905000"/>
        </p:xfrm>
        <a:graphic>
          <a:graphicData uri="http://schemas.openxmlformats.org/presentationml/2006/ole">
            <mc:AlternateContent xmlns:mc="http://schemas.openxmlformats.org/markup-compatibility/2006">
              <mc:Choice xmlns:v="urn:schemas-microsoft-com:vml" Requires="v">
                <p:oleObj spid="_x0000_s51447" name="Equation" r:id="rId3" imgW="4012920" imgH="1904760" progId="Equation.DSMT4">
                  <p:embed/>
                </p:oleObj>
              </mc:Choice>
              <mc:Fallback>
                <p:oleObj name="Equation" r:id="rId3" imgW="4012920" imgH="1904760" progId="Equation.DSMT4">
                  <p:embed/>
                  <p:pic>
                    <p:nvPicPr>
                      <p:cNvPr id="0" name="Object 2"/>
                      <p:cNvPicPr>
                        <a:picLocks noChangeAspect="1" noChangeArrowheads="1"/>
                      </p:cNvPicPr>
                      <p:nvPr/>
                    </p:nvPicPr>
                    <p:blipFill>
                      <a:blip r:embed="rId4"/>
                      <a:srcRect/>
                      <a:stretch>
                        <a:fillRect/>
                      </a:stretch>
                    </p:blipFill>
                    <p:spPr bwMode="auto">
                      <a:xfrm>
                        <a:off x="2525713" y="4476328"/>
                        <a:ext cx="4013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3"/>
          <p:cNvGraphicFramePr>
            <a:graphicFrameLocks noChangeAspect="1"/>
          </p:cNvGraphicFramePr>
          <p:nvPr>
            <p:extLst>
              <p:ext uri="{D42A27DB-BD31-4B8C-83A1-F6EECF244321}">
                <p14:modId xmlns:p14="http://schemas.microsoft.com/office/powerpoint/2010/main" val="1327555384"/>
              </p:ext>
            </p:extLst>
          </p:nvPr>
        </p:nvGraphicFramePr>
        <p:xfrm>
          <a:off x="1176338" y="850255"/>
          <a:ext cx="6824662" cy="3298825"/>
        </p:xfrm>
        <a:graphic>
          <a:graphicData uri="http://schemas.openxmlformats.org/presentationml/2006/ole">
            <mc:AlternateContent xmlns:mc="http://schemas.openxmlformats.org/markup-compatibility/2006">
              <mc:Choice xmlns:v="urn:schemas-microsoft-com:vml" Requires="v">
                <p:oleObj spid="_x0000_s51448" name="Equation" r:id="rId5" imgW="7353000" imgH="3555720" progId="Equation.DSMT4">
                  <p:embed/>
                </p:oleObj>
              </mc:Choice>
              <mc:Fallback>
                <p:oleObj name="Equation" r:id="rId5" imgW="7353000" imgH="3555720" progId="Equation.DSMT4">
                  <p:embed/>
                  <p:pic>
                    <p:nvPicPr>
                      <p:cNvPr id="0" name="Object 3"/>
                      <p:cNvPicPr>
                        <a:picLocks noChangeAspect="1" noChangeArrowheads="1"/>
                      </p:cNvPicPr>
                      <p:nvPr/>
                    </p:nvPicPr>
                    <p:blipFill>
                      <a:blip r:embed="rId6"/>
                      <a:srcRect/>
                      <a:stretch>
                        <a:fillRect/>
                      </a:stretch>
                    </p:blipFill>
                    <p:spPr bwMode="auto">
                      <a:xfrm>
                        <a:off x="1176338" y="850255"/>
                        <a:ext cx="682466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DAA064-567F-4458-B0B0-36BDF9654CF4}" type="slidenum">
              <a:rPr lang="en-US" altLang="zh-CN" sz="1400" smtClean="0"/>
              <a:pPr>
                <a:spcBef>
                  <a:spcPct val="0"/>
                </a:spcBef>
                <a:buClrTx/>
                <a:buSzTx/>
                <a:buFontTx/>
                <a:buNone/>
              </a:pPr>
              <a:t>51</a:t>
            </a:fld>
            <a:endParaRPr lang="en-US" altLang="zh-CN" sz="1400" smtClean="0"/>
          </a:p>
        </p:txBody>
      </p:sp>
      <p:sp>
        <p:nvSpPr>
          <p:cNvPr id="7" name="矩形 6"/>
          <p:cNvSpPr/>
          <p:nvPr/>
        </p:nvSpPr>
        <p:spPr>
          <a:xfrm>
            <a:off x="7524328" y="5157192"/>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5.3.13)</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zh-CN" altLang="en-US" sz="4000" smtClean="0"/>
              <a:t>误判代价之比</a:t>
            </a:r>
          </a:p>
        </p:txBody>
      </p:sp>
      <p:sp>
        <p:nvSpPr>
          <p:cNvPr id="10245"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最小</a:t>
            </a:r>
            <a:r>
              <a:rPr lang="en-US" altLang="zh-CN" sz="2800" i="1" dirty="0" smtClean="0">
                <a:solidFill>
                  <a:srgbClr val="000000"/>
                </a:solidFill>
                <a:latin typeface="Times New Roman" pitchFamily="18" charset="0"/>
                <a:cs typeface="Times New Roman" pitchFamily="18" charset="0"/>
              </a:rPr>
              <a:t>ECM</a:t>
            </a:r>
            <a:r>
              <a:rPr lang="zh-CN" altLang="en-US" sz="2800" dirty="0" smtClean="0">
                <a:solidFill>
                  <a:srgbClr val="000000"/>
                </a:solidFill>
                <a:latin typeface="Times New Roman" pitchFamily="18" charset="0"/>
                <a:cs typeface="Times New Roman" pitchFamily="18" charset="0"/>
              </a:rPr>
              <a:t>规则</a:t>
            </a:r>
            <a:r>
              <a:rPr lang="zh-CN" altLang="zh-CN" sz="2800" dirty="0" smtClean="0">
                <a:solidFill>
                  <a:srgbClr val="000000"/>
                </a:solidFill>
                <a:latin typeface="Times New Roman" pitchFamily="18" charset="0"/>
                <a:cs typeface="Times New Roman" pitchFamily="18" charset="0"/>
              </a:rPr>
              <a:t>需要三个比值：</a:t>
            </a:r>
            <a:endParaRPr lang="en-US" altLang="zh-CN" sz="2800" dirty="0" smtClean="0">
              <a:solidFill>
                <a:srgbClr val="000000"/>
              </a:solidFill>
              <a:latin typeface="Times New Roman" pitchFamily="18" charset="0"/>
              <a:cs typeface="Times New Roman" pitchFamily="18" charset="0"/>
            </a:endParaRPr>
          </a:p>
          <a:p>
            <a:pPr marL="0" indent="0"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密度函数比、误判代价比和先验概率比。</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在</a:t>
            </a:r>
            <a:r>
              <a:rPr lang="zh-CN" altLang="en-US" sz="2800" dirty="0" smtClean="0">
                <a:solidFill>
                  <a:srgbClr val="000000"/>
                </a:solidFill>
                <a:latin typeface="Times New Roman" pitchFamily="18" charset="0"/>
                <a:cs typeface="Times New Roman" pitchFamily="18" charset="0"/>
              </a:rPr>
              <a:t>这些比值</a:t>
            </a:r>
            <a:r>
              <a:rPr lang="zh-CN" altLang="zh-CN" sz="2800" dirty="0" smtClean="0">
                <a:solidFill>
                  <a:srgbClr val="000000"/>
                </a:solidFill>
                <a:latin typeface="Times New Roman" pitchFamily="18" charset="0"/>
                <a:cs typeface="Times New Roman" pitchFamily="18" charset="0"/>
              </a:rPr>
              <a:t>中，误判代价比最富有实际意义。</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a:t>
            </a:r>
            <a:endParaRPr lang="zh-CN" altLang="en-US" sz="2800" dirty="0" smtClean="0">
              <a:solidFill>
                <a:schemeClr val="accent6"/>
              </a:solidFill>
              <a:latin typeface="Times New Roman" pitchFamily="18" charset="0"/>
              <a:cs typeface="Times New Roman" pitchFamily="18" charset="0"/>
            </a:endParaRP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：应该做手术  ，</a:t>
            </a: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：不应该做手术</a:t>
            </a: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2</a:t>
            </a: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：硕士毕业后应继续攻读博士</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		         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：硕士毕业后应直接找工作</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1F235F-6B40-4022-A627-1756A4E6516E}" type="slidenum">
              <a:rPr lang="en-US" altLang="zh-CN" sz="1400" smtClean="0"/>
              <a:pPr>
                <a:spcBef>
                  <a:spcPct val="0"/>
                </a:spcBef>
                <a:buClrTx/>
                <a:buSzTx/>
                <a:buFontTx/>
                <a:buNone/>
              </a:pPr>
              <a:t>52</a:t>
            </a:fld>
            <a:endParaRPr lang="en-US" altLang="zh-CN" sz="1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5.3.3   </a:t>
            </a:r>
            <a:r>
              <a:rPr lang="zh-CN" altLang="zh-CN" sz="2400" dirty="0" smtClean="0">
                <a:solidFill>
                  <a:srgbClr val="000808"/>
                </a:solidFill>
                <a:latin typeface="Times New Roman" pitchFamily="18" charset="0"/>
                <a:cs typeface="Times New Roman" pitchFamily="18" charset="0"/>
              </a:rPr>
              <a:t>设组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的概率密度函数分别为</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，又知</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(1|2)=12</a:t>
            </a:r>
            <a:r>
              <a:rPr lang="zh-CN" altLang="zh-CN" sz="2400" dirty="0" smtClean="0">
                <a:solidFill>
                  <a:srgbClr val="000808"/>
                </a:solidFill>
                <a:latin typeface="Times New Roman" pitchFamily="18" charset="0"/>
                <a:cs typeface="Times New Roman" pitchFamily="18" charset="0"/>
              </a:rPr>
              <a:t>个单位，</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(2|1)=4</a:t>
            </a:r>
            <a:r>
              <a:rPr lang="zh-CN" altLang="zh-CN" sz="2400" dirty="0" smtClean="0">
                <a:solidFill>
                  <a:srgbClr val="000808"/>
                </a:solidFill>
                <a:latin typeface="Times New Roman" pitchFamily="18" charset="0"/>
                <a:cs typeface="Times New Roman" pitchFamily="18" charset="0"/>
              </a:rPr>
              <a:t>个单位，根据以往经验给出</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=0.4</a:t>
            </a:r>
            <a:r>
              <a:rPr lang="zh-CN" altLang="zh-CN" sz="2400" dirty="0" smtClean="0">
                <a:solidFill>
                  <a:srgbClr val="000808"/>
                </a:solidFill>
                <a:latin typeface="Times New Roman" pitchFamily="18" charset="0"/>
                <a:cs typeface="Times New Roman" pitchFamily="18" charset="0"/>
              </a:rPr>
              <a:t>，则最小</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判别规则为</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假定在一个新样品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处算得</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)=0.36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)=0.24</a:t>
            </a:r>
            <a:r>
              <a:rPr lang="zh-CN" altLang="zh-CN" sz="2400" dirty="0" smtClean="0">
                <a:solidFill>
                  <a:srgbClr val="000808"/>
                </a:solidFill>
                <a:latin typeface="Times New Roman" pitchFamily="18" charset="0"/>
                <a:cs typeface="Times New Roman" pitchFamily="18" charset="0"/>
              </a:rPr>
              <a:t>，于是</a:t>
            </a: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因此，判</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来自组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p>
        </p:txBody>
      </p:sp>
      <p:graphicFrame>
        <p:nvGraphicFramePr>
          <p:cNvPr id="57348" name="Object 2"/>
          <p:cNvGraphicFramePr>
            <a:graphicFrameLocks noChangeAspect="1"/>
          </p:cNvGraphicFramePr>
          <p:nvPr/>
        </p:nvGraphicFramePr>
        <p:xfrm>
          <a:off x="2411413" y="1844675"/>
          <a:ext cx="4165600" cy="1905000"/>
        </p:xfrm>
        <a:graphic>
          <a:graphicData uri="http://schemas.openxmlformats.org/presentationml/2006/ole">
            <mc:AlternateContent xmlns:mc="http://schemas.openxmlformats.org/markup-compatibility/2006">
              <mc:Choice xmlns:v="urn:schemas-microsoft-com:vml" Requires="v">
                <p:oleObj spid="_x0000_s104580" name="Equation" r:id="rId3" imgW="4165600" imgH="1905000" progId="Equation.DSMT4">
                  <p:embed/>
                </p:oleObj>
              </mc:Choice>
              <mc:Fallback>
                <p:oleObj name="Equation" r:id="rId3" imgW="4165600" imgH="190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44675"/>
                        <a:ext cx="416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
          <p:cNvGraphicFramePr>
            <a:graphicFrameLocks noChangeAspect="1"/>
          </p:cNvGraphicFramePr>
          <p:nvPr/>
        </p:nvGraphicFramePr>
        <p:xfrm>
          <a:off x="3132138" y="4365625"/>
          <a:ext cx="2921000" cy="889000"/>
        </p:xfrm>
        <a:graphic>
          <a:graphicData uri="http://schemas.openxmlformats.org/presentationml/2006/ole">
            <mc:AlternateContent xmlns:mc="http://schemas.openxmlformats.org/markup-compatibility/2006">
              <mc:Choice xmlns:v="urn:schemas-microsoft-com:vml" Requires="v">
                <p:oleObj spid="_x0000_s104581" name="Equation" r:id="rId5" imgW="2921000" imgH="889000" progId="Equation.DSMT4">
                  <p:embed/>
                </p:oleObj>
              </mc:Choice>
              <mc:Fallback>
                <p:oleObj name="Equation" r:id="rId5" imgW="29210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365625"/>
                        <a:ext cx="2921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736F2C-B8FA-4DD3-8036-2218C50CF253}" type="slidenum">
              <a:rPr lang="en-US" altLang="zh-CN" sz="1400" smtClean="0"/>
              <a:pPr>
                <a:spcBef>
                  <a:spcPct val="0"/>
                </a:spcBef>
                <a:buClrTx/>
                <a:buSzTx/>
                <a:buFontTx/>
                <a:buNone/>
              </a:pPr>
              <a:t>53</a:t>
            </a:fld>
            <a:endParaRPr lang="en-US" altLang="zh-CN" sz="1400" smtClean="0"/>
          </a:p>
        </p:txBody>
      </p:sp>
    </p:spTree>
    <p:extLst>
      <p:ext uri="{BB962C8B-B14F-4D97-AF65-F5344CB8AC3E}">
        <p14:creationId xmlns:p14="http://schemas.microsoft.com/office/powerpoint/2010/main" val="5884265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(5.3.13)</a:t>
            </a:r>
            <a:r>
              <a:rPr lang="zh-CN" altLang="en-US" sz="4000" smtClean="0"/>
              <a:t>式的一些特殊情形 </a:t>
            </a:r>
          </a:p>
        </p:txBody>
      </p:sp>
      <p:sp>
        <p:nvSpPr>
          <p:cNvPr id="53251"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en-US" sz="2800" dirty="0" smtClean="0">
                <a:solidFill>
                  <a:srgbClr val="000808"/>
                </a:solidFill>
                <a:latin typeface="Times New Roman" panose="02020603050405020304" pitchFamily="18" charset="0"/>
                <a:cs typeface="Times New Roman" panose="02020603050405020304" pitchFamily="18" charset="0"/>
              </a:rPr>
              <a:t>当</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=0.5</a:t>
            </a:r>
            <a:r>
              <a:rPr lang="zh-CN" altLang="en-US" sz="2800" dirty="0" smtClean="0">
                <a:solidFill>
                  <a:srgbClr val="000808"/>
                </a:solidFill>
                <a:latin typeface="Times New Roman" panose="02020603050405020304" pitchFamily="18" charset="0"/>
                <a:cs typeface="Times New Roman" panose="02020603050405020304" pitchFamily="18" charset="0"/>
              </a:rPr>
              <a:t>时，</a:t>
            </a:r>
            <a:r>
              <a:rPr lang="en-US" altLang="zh-CN" sz="2800" dirty="0" smtClean="0">
                <a:solidFill>
                  <a:srgbClr val="000808"/>
                </a:solidFill>
                <a:latin typeface="Times New Roman" panose="02020603050405020304" pitchFamily="18" charset="0"/>
                <a:cs typeface="Times New Roman" panose="02020603050405020304" pitchFamily="18" charset="0"/>
              </a:rPr>
              <a:t>(5.3.13)</a:t>
            </a:r>
            <a:r>
              <a:rPr lang="zh-CN" altLang="en-US" sz="2800" dirty="0" smtClean="0">
                <a:solidFill>
                  <a:srgbClr val="000808"/>
                </a:solidFill>
                <a:latin typeface="Times New Roman" panose="02020603050405020304" pitchFamily="18" charset="0"/>
                <a:cs typeface="Times New Roman" panose="02020603050405020304" pitchFamily="18" charset="0"/>
              </a:rPr>
              <a:t>式简化为</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anose="02020603050405020304" pitchFamily="18" charset="0"/>
                <a:cs typeface="Times New Roman" panose="02020603050405020304" pitchFamily="18" charset="0"/>
              </a:rPr>
              <a:t>实际应用中，如果先验概率难以给出，则它们通常被取成相等。</a:t>
            </a:r>
          </a:p>
        </p:txBody>
      </p:sp>
      <p:graphicFrame>
        <p:nvGraphicFramePr>
          <p:cNvPr id="53252" name="Object 6"/>
          <p:cNvGraphicFramePr>
            <a:graphicFrameLocks noChangeAspect="1"/>
          </p:cNvGraphicFramePr>
          <p:nvPr/>
        </p:nvGraphicFramePr>
        <p:xfrm>
          <a:off x="2484438" y="2636838"/>
          <a:ext cx="4229100" cy="2209800"/>
        </p:xfrm>
        <a:graphic>
          <a:graphicData uri="http://schemas.openxmlformats.org/presentationml/2006/ole">
            <mc:AlternateContent xmlns:mc="http://schemas.openxmlformats.org/markup-compatibility/2006">
              <mc:Choice xmlns:v="urn:schemas-microsoft-com:vml" Requires="v">
                <p:oleObj spid="_x0000_s53372" name="Equation" r:id="rId3" imgW="4229100" imgH="2209800" progId="Equation.DSMT4">
                  <p:embed/>
                </p:oleObj>
              </mc:Choice>
              <mc:Fallback>
                <p:oleObj name="Equation" r:id="rId3" imgW="4229100" imgH="220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636838"/>
                        <a:ext cx="42291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8537B4-D8B2-4128-AB61-E20305D571FD}" type="slidenum">
              <a:rPr lang="en-US" altLang="zh-CN" sz="1400" smtClean="0"/>
              <a:pPr>
                <a:spcBef>
                  <a:spcPct val="0"/>
                </a:spcBef>
                <a:buClrTx/>
                <a:buSzTx/>
                <a:buFontTx/>
                <a:buNone/>
              </a:pPr>
              <a:t>54</a:t>
            </a:fld>
            <a:endParaRPr lang="en-US" altLang="zh-CN" sz="1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8" name="Rectangle 3"/>
          <p:cNvSpPr>
            <a:spLocks noGrp="1" noRot="1" noChangeArrowheads="1"/>
          </p:cNvSpPr>
          <p:nvPr>
            <p:ph type="body" idx="1"/>
          </p:nvPr>
        </p:nvSpPr>
        <p:spPr>
          <a:xfrm>
            <a:off x="301625" y="476250"/>
            <a:ext cx="8540750" cy="5622925"/>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(2) </a:t>
            </a:r>
            <a:r>
              <a:rPr lang="zh-CN" altLang="en-US" sz="2400" dirty="0" smtClean="0">
                <a:solidFill>
                  <a:srgbClr val="000808"/>
                </a:solidFill>
                <a:latin typeface="Times New Roman" pitchFamily="18" charset="0"/>
                <a:cs typeface="Times New Roman" pitchFamily="18" charset="0"/>
              </a:rPr>
              <a:t>当</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 c</a:t>
            </a:r>
            <a:r>
              <a:rPr lang="en-US" altLang="zh-CN" sz="2400" dirty="0" smtClean="0">
                <a:solidFill>
                  <a:srgbClr val="000808"/>
                </a:solidFill>
                <a:latin typeface="Times New Roman" pitchFamily="18" charset="0"/>
                <a:cs typeface="Times New Roman" pitchFamily="18" charset="0"/>
              </a:rPr>
              <a:t>(2|1)</a:t>
            </a:r>
            <a:r>
              <a:rPr lang="zh-CN" altLang="en-US" sz="2400" dirty="0" smtClean="0">
                <a:solidFill>
                  <a:srgbClr val="000808"/>
                </a:solidFill>
                <a:latin typeface="Times New Roman" pitchFamily="18" charset="0"/>
                <a:cs typeface="Times New Roman" pitchFamily="18" charset="0"/>
              </a:rPr>
              <a:t>时，</a:t>
            </a:r>
            <a:r>
              <a:rPr lang="en-US" altLang="zh-CN" sz="2400" dirty="0" smtClean="0">
                <a:solidFill>
                  <a:srgbClr val="000808"/>
                </a:solidFill>
                <a:latin typeface="Times New Roman" pitchFamily="18" charset="0"/>
                <a:cs typeface="Times New Roman" pitchFamily="18" charset="0"/>
              </a:rPr>
              <a:t>(5.3.13)</a:t>
            </a:r>
            <a:r>
              <a:rPr lang="zh-CN" altLang="en-US" sz="2400" dirty="0" smtClean="0">
                <a:solidFill>
                  <a:srgbClr val="000808"/>
                </a:solidFill>
                <a:latin typeface="Times New Roman" pitchFamily="18" charset="0"/>
                <a:cs typeface="Times New Roman" pitchFamily="18" charset="0"/>
              </a:rPr>
              <a:t>式简化为</a:t>
            </a: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该式等价于组数</a:t>
            </a:r>
            <a:r>
              <a:rPr lang="en-US" altLang="zh-CN" sz="2400" i="1" dirty="0"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=2</a:t>
            </a:r>
            <a:r>
              <a:rPr lang="zh-CN" altLang="en-US" sz="2400" dirty="0" smtClean="0">
                <a:solidFill>
                  <a:srgbClr val="000808"/>
                </a:solidFill>
                <a:latin typeface="Times New Roman" pitchFamily="18" charset="0"/>
                <a:cs typeface="Times New Roman" pitchFamily="18" charset="0"/>
              </a:rPr>
              <a:t>时的 </a:t>
            </a:r>
            <a:r>
              <a:rPr lang="en-US" altLang="zh-CN" sz="2400" dirty="0" smtClean="0">
                <a:solidFill>
                  <a:srgbClr val="000808"/>
                </a:solidFill>
                <a:latin typeface="Times New Roman" pitchFamily="18" charset="0"/>
                <a:cs typeface="Times New Roman" pitchFamily="18" charset="0"/>
              </a:rPr>
              <a:t>(5.3.2)</a:t>
            </a:r>
            <a:r>
              <a:rPr lang="zh-CN" altLang="en-US" sz="2400" dirty="0" smtClean="0">
                <a:solidFill>
                  <a:srgbClr val="000808"/>
                </a:solidFill>
                <a:latin typeface="Times New Roman" pitchFamily="18" charset="0"/>
                <a:cs typeface="Times New Roman" pitchFamily="18" charset="0"/>
              </a:rPr>
              <a:t>式，即</a:t>
            </a: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实践中，若误判代价比无法确定，则通常取比值为</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a:t>
            </a: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记</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c</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有</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808"/>
                </a:solidFill>
                <a:latin typeface="Times New Roman" panose="02020603050405020304" pitchFamily="18" charset="0"/>
                <a:cs typeface="Times New Roman" panose="02020603050405020304" pitchFamily="18" charset="0"/>
              </a:rPr>
              <a:t>ECM</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dirty="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此时</a:t>
            </a:r>
            <a:r>
              <a:rPr lang="zh-CN" altLang="zh-CN" sz="2400" dirty="0">
                <a:solidFill>
                  <a:srgbClr val="000808"/>
                </a:solidFill>
                <a:latin typeface="Times New Roman" panose="02020603050405020304" pitchFamily="18" charset="0"/>
                <a:cs typeface="Times New Roman" panose="02020603050405020304" pitchFamily="18" charset="0"/>
              </a:rPr>
              <a:t>的最小期望误判代价判别规则即为最小总误判概率判别规则</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总</a:t>
            </a:r>
            <a:r>
              <a:rPr lang="zh-CN" altLang="zh-CN" sz="2400" dirty="0">
                <a:solidFill>
                  <a:srgbClr val="000808"/>
                </a:solidFill>
                <a:latin typeface="Times New Roman" panose="02020603050405020304" pitchFamily="18" charset="0"/>
                <a:cs typeface="Times New Roman" panose="02020603050405020304" pitchFamily="18" charset="0"/>
              </a:rPr>
              <a:t>的误判概率</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itchFamily="18" charset="0"/>
              <a:cs typeface="Times New Roman" pitchFamily="18" charset="0"/>
            </a:endParaRPr>
          </a:p>
        </p:txBody>
      </p:sp>
      <p:graphicFrame>
        <p:nvGraphicFramePr>
          <p:cNvPr id="54276" name="Object 5"/>
          <p:cNvGraphicFramePr>
            <a:graphicFrameLocks noChangeAspect="1"/>
          </p:cNvGraphicFramePr>
          <p:nvPr/>
        </p:nvGraphicFramePr>
        <p:xfrm>
          <a:off x="2551113" y="908050"/>
          <a:ext cx="3937000" cy="939800"/>
        </p:xfrm>
        <a:graphic>
          <a:graphicData uri="http://schemas.openxmlformats.org/presentationml/2006/ole">
            <mc:AlternateContent xmlns:mc="http://schemas.openxmlformats.org/markup-compatibility/2006">
              <mc:Choice xmlns:v="urn:schemas-microsoft-com:vml" Requires="v">
                <p:oleObj spid="_x0000_s54465" name="Equation" r:id="rId3" imgW="3937000" imgH="939800" progId="Equation.DSMT4">
                  <p:embed/>
                </p:oleObj>
              </mc:Choice>
              <mc:Fallback>
                <p:oleObj name="Equation" r:id="rId3" imgW="3937000" imgH="93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908050"/>
                        <a:ext cx="3937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EE7A75-58FE-484F-82DE-9656B75530BA}" type="slidenum">
              <a:rPr lang="en-US" altLang="zh-CN" sz="1400" smtClean="0"/>
              <a:pPr>
                <a:spcBef>
                  <a:spcPct val="0"/>
                </a:spcBef>
                <a:buClrTx/>
                <a:buSzTx/>
                <a:buFontTx/>
                <a:buNone/>
              </a:pPr>
              <a:t>55</a:t>
            </a:fld>
            <a:endParaRPr lang="en-US" altLang="zh-CN" sz="1400" smtClean="0"/>
          </a:p>
        </p:txBody>
      </p:sp>
      <p:sp>
        <p:nvSpPr>
          <p:cNvPr id="6" name="矩形 5"/>
          <p:cNvSpPr/>
          <p:nvPr/>
        </p:nvSpPr>
        <p:spPr>
          <a:xfrm>
            <a:off x="7524328" y="1105580"/>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5.3.15)</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925095373"/>
              </p:ext>
            </p:extLst>
          </p:nvPr>
        </p:nvGraphicFramePr>
        <p:xfrm>
          <a:off x="2576513" y="2201863"/>
          <a:ext cx="4191000" cy="939800"/>
        </p:xfrm>
        <a:graphic>
          <a:graphicData uri="http://schemas.openxmlformats.org/presentationml/2006/ole">
            <mc:AlternateContent xmlns:mc="http://schemas.openxmlformats.org/markup-compatibility/2006">
              <mc:Choice xmlns:v="urn:schemas-microsoft-com:vml" Requires="v">
                <p:oleObj spid="_x0000_s54466" name="Equation" r:id="rId5" imgW="4190760" imgH="939600" progId="Equation.DSMT4">
                  <p:embed/>
                </p:oleObj>
              </mc:Choice>
              <mc:Fallback>
                <p:oleObj name="Equation" r:id="rId5" imgW="4190760" imgH="939600" progId="Equation.DSMT4">
                  <p:embed/>
                  <p:pic>
                    <p:nvPicPr>
                      <p:cNvPr id="0" name=""/>
                      <p:cNvPicPr>
                        <a:picLocks noChangeAspect="1" noChangeArrowheads="1"/>
                      </p:cNvPicPr>
                      <p:nvPr/>
                    </p:nvPicPr>
                    <p:blipFill>
                      <a:blip r:embed="rId6"/>
                      <a:srcRect/>
                      <a:stretch>
                        <a:fillRect/>
                      </a:stretch>
                    </p:blipFill>
                    <p:spPr bwMode="auto">
                      <a:xfrm>
                        <a:off x="2576513" y="2201863"/>
                        <a:ext cx="4191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01625" y="609600"/>
            <a:ext cx="8540750" cy="46038"/>
          </a:xfrm>
        </p:spPr>
        <p:txBody>
          <a:bodyPr/>
          <a:lstStyle/>
          <a:p>
            <a:endParaRPr lang="zh-CN" altLang="en-US" smtClean="0"/>
          </a:p>
        </p:txBody>
      </p:sp>
      <p:sp>
        <p:nvSpPr>
          <p:cNvPr id="55299" name="内容占位符 2"/>
          <p:cNvSpPr>
            <a:spLocks noGrp="1"/>
          </p:cNvSpPr>
          <p:nvPr>
            <p:ph idx="1"/>
          </p:nvPr>
        </p:nvSpPr>
        <p:spPr>
          <a:xfrm>
            <a:off x="301625" y="548680"/>
            <a:ext cx="8540750" cy="5550495"/>
          </a:xfrm>
        </p:spPr>
        <p:txBody>
          <a:bodyPr/>
          <a:lstStyle/>
          <a:p>
            <a:pPr eaLnBrk="1" hangingPunct="1">
              <a:lnSpc>
                <a:spcPct val="200000"/>
              </a:lnSpc>
              <a:defRPr/>
            </a:pPr>
            <a:r>
              <a:rPr lang="en-US" altLang="zh-CN" sz="2400" dirty="0" smtClean="0">
                <a:solidFill>
                  <a:schemeClr val="accent6"/>
                </a:solidFill>
                <a:latin typeface="Times New Roman" panose="02020603050405020304" pitchFamily="18" charset="0"/>
                <a:cs typeface="Times New Roman" panose="02020603050405020304" pitchFamily="18" charset="0"/>
              </a:rPr>
              <a:t>(3)</a:t>
            </a: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通常</a:t>
            </a:r>
            <a:r>
              <a:rPr lang="zh-CN" altLang="zh-CN" sz="2400" dirty="0">
                <a:solidFill>
                  <a:srgbClr val="000000"/>
                </a:solidFill>
                <a:latin typeface="Times New Roman" panose="02020603050405020304" pitchFamily="18" charset="0"/>
                <a:cs typeface="Times New Roman" panose="02020603050405020304" pitchFamily="18" charset="0"/>
              </a:rPr>
              <a:t>的情况是，</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=0.5</a:t>
            </a:r>
            <a:r>
              <a:rPr lang="zh-CN" altLang="zh-CN" sz="2400" dirty="0">
                <a:solidFill>
                  <a:srgbClr val="000000"/>
                </a:solidFill>
                <a:latin typeface="Times New Roman" panose="02020603050405020304" pitchFamily="18" charset="0"/>
                <a:cs typeface="Times New Roman" panose="02020603050405020304" pitchFamily="18" charset="0"/>
              </a:rPr>
              <a:t>且</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(2|1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en-US" sz="2400" dirty="0" smtClean="0">
                <a:solidFill>
                  <a:srgbClr val="000000"/>
                </a:solidFill>
                <a:latin typeface="Times New Roman" panose="02020603050405020304" pitchFamily="18" charset="0"/>
                <a:cs typeface="Times New Roman" panose="02020603050405020304" pitchFamily="18" charset="0"/>
              </a:rPr>
              <a:t>式可进一步简化为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判别</a:t>
            </a:r>
            <a:r>
              <a:rPr lang="zh-CN" altLang="zh-CN" sz="2400" dirty="0" smtClean="0">
                <a:solidFill>
                  <a:srgbClr val="000000"/>
                </a:solidFill>
                <a:latin typeface="Times New Roman" panose="02020603050405020304" pitchFamily="18" charset="0"/>
                <a:cs typeface="Times New Roman" panose="02020603050405020304" pitchFamily="18" charset="0"/>
              </a:rPr>
              <a:t>规则</a:t>
            </a:r>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smtClean="0">
                <a:solidFill>
                  <a:srgbClr val="000000"/>
                </a:solidFill>
                <a:latin typeface="Times New Roman" panose="02020603050405020304" pitchFamily="18" charset="0"/>
                <a:cs typeface="Times New Roman" panose="02020603050405020304" pitchFamily="18" charset="0"/>
              </a:rPr>
              <a:t>5.3.17</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可</a:t>
            </a:r>
            <a:r>
              <a:rPr lang="zh-CN" altLang="zh-CN" sz="2400" dirty="0">
                <a:solidFill>
                  <a:srgbClr val="000000"/>
                </a:solidFill>
                <a:latin typeface="Times New Roman" panose="02020603050405020304" pitchFamily="18" charset="0"/>
                <a:cs typeface="Times New Roman" panose="02020603050405020304" pitchFamily="18" charset="0"/>
              </a:rPr>
              <a:t>看成是</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(2|1)</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时的判别</a:t>
            </a:r>
            <a:r>
              <a:rPr lang="zh-CN" altLang="zh-CN" sz="2400" dirty="0" smtClean="0">
                <a:solidFill>
                  <a:srgbClr val="000000"/>
                </a:solidFill>
                <a:latin typeface="Times New Roman" panose="02020603050405020304" pitchFamily="18" charset="0"/>
                <a:cs typeface="Times New Roman" panose="02020603050405020304" pitchFamily="18" charset="0"/>
              </a:rPr>
              <a:t>规则</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从而它可使</a:t>
            </a:r>
          </a:p>
          <a:p>
            <a:pPr marL="0" indent="0" algn="ctr">
              <a:buNone/>
            </a:pPr>
            <a:r>
              <a:rPr lang="en-US" altLang="zh-CN" sz="2400" i="1" dirty="0">
                <a:solidFill>
                  <a:srgbClr val="000000"/>
                </a:solidFill>
                <a:latin typeface="Times New Roman" panose="02020603050405020304" pitchFamily="18" charset="0"/>
                <a:cs typeface="Times New Roman" panose="02020603050405020304" pitchFamily="18" charset="0"/>
              </a:rPr>
              <a:t>ECM</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b</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(2|1)+</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(1|2)]</a:t>
            </a:r>
            <a:endParaRPr lang="zh-CN" altLang="zh-CN" sz="2400" dirty="0">
              <a:solidFill>
                <a:srgbClr val="000000"/>
              </a:solidFill>
              <a:latin typeface="Times New Roman" panose="02020603050405020304" pitchFamily="18" charset="0"/>
              <a:cs typeface="Times New Roman" panose="02020603050405020304" pitchFamily="18" charset="0"/>
            </a:endParaRPr>
          </a:p>
          <a:p>
            <a:pPr marL="0" indent="0">
              <a:buNone/>
            </a:pPr>
            <a:r>
              <a:rPr lang="zh-CN" altLang="zh-CN" sz="2400" dirty="0" smtClean="0">
                <a:solidFill>
                  <a:srgbClr val="000000"/>
                </a:solidFill>
                <a:latin typeface="Times New Roman" panose="02020603050405020304" pitchFamily="18" charset="0"/>
                <a:cs typeface="Times New Roman" panose="02020603050405020304" pitchFamily="18" charset="0"/>
              </a:rPr>
              <a:t>达到</a:t>
            </a:r>
            <a:r>
              <a:rPr lang="zh-CN" altLang="zh-CN" sz="2400" dirty="0">
                <a:solidFill>
                  <a:srgbClr val="000000"/>
                </a:solidFill>
                <a:latin typeface="Times New Roman" panose="02020603050405020304" pitchFamily="18" charset="0"/>
                <a:cs typeface="Times New Roman" panose="02020603050405020304" pitchFamily="18" charset="0"/>
              </a:rPr>
              <a:t>最小，其中</a:t>
            </a:r>
            <a:r>
              <a:rPr lang="en-US" altLang="zh-CN" sz="2400" i="1" dirty="0">
                <a:solidFill>
                  <a:srgbClr val="000000"/>
                </a:solidFill>
                <a:latin typeface="Times New Roman" panose="02020603050405020304" pitchFamily="18" charset="0"/>
                <a:cs typeface="Times New Roman" panose="02020603050405020304" pitchFamily="18" charset="0"/>
              </a:rPr>
              <a:t>b</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(2|1)</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是一个不依赖于判别规则的常数</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故</a:t>
            </a:r>
            <a:r>
              <a:rPr lang="zh-CN" altLang="zh-CN" sz="2400" dirty="0" smtClean="0">
                <a:solidFill>
                  <a:srgbClr val="000000"/>
                </a:solidFill>
                <a:latin typeface="Times New Roman" panose="02020603050405020304" pitchFamily="18" charset="0"/>
                <a:cs typeface="Times New Roman" panose="02020603050405020304" pitchFamily="18" charset="0"/>
              </a:rPr>
              <a:t>判别规则</a:t>
            </a:r>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smtClean="0">
                <a:solidFill>
                  <a:srgbClr val="000000"/>
                </a:solidFill>
                <a:latin typeface="Times New Roman" panose="02020603050405020304" pitchFamily="18" charset="0"/>
                <a:cs typeface="Times New Roman" panose="02020603050405020304" pitchFamily="18" charset="0"/>
              </a:rPr>
              <a:t>5.3.17</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可</a:t>
            </a:r>
            <a:r>
              <a:rPr lang="zh-CN" altLang="zh-CN" sz="2400" dirty="0">
                <a:solidFill>
                  <a:srgbClr val="000000"/>
                </a:solidFill>
                <a:latin typeface="Times New Roman" panose="02020603050405020304" pitchFamily="18" charset="0"/>
                <a:cs typeface="Times New Roman" panose="02020603050405020304" pitchFamily="18" charset="0"/>
              </a:rPr>
              <a:t>使两个误判概率之和</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(2|1)+</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(1|2)</a:t>
            </a:r>
            <a:r>
              <a:rPr lang="zh-CN" altLang="zh-CN" sz="2400" dirty="0">
                <a:solidFill>
                  <a:srgbClr val="000000"/>
                </a:solidFill>
                <a:latin typeface="Times New Roman" panose="02020603050405020304" pitchFamily="18" charset="0"/>
                <a:cs typeface="Times New Roman" panose="02020603050405020304" pitchFamily="18" charset="0"/>
              </a:rPr>
              <a:t>达到最小，或者说可使平均误判概率</a:t>
            </a:r>
            <a:r>
              <a:rPr lang="en-US" altLang="zh-CN" sz="2400" dirty="0">
                <a:solidFill>
                  <a:srgbClr val="000000"/>
                </a:solidFill>
                <a:latin typeface="Times New Roman" panose="02020603050405020304" pitchFamily="18" charset="0"/>
                <a:cs typeface="Times New Roman" panose="02020603050405020304" pitchFamily="18" charset="0"/>
              </a:rPr>
              <a:t>0.5</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(2|1)+0.5</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(1|2)</a:t>
            </a:r>
            <a:r>
              <a:rPr lang="zh-CN" altLang="zh-CN" sz="2400" dirty="0">
                <a:solidFill>
                  <a:srgbClr val="000000"/>
                </a:solidFill>
                <a:latin typeface="Times New Roman" panose="02020603050405020304" pitchFamily="18" charset="0"/>
                <a:cs typeface="Times New Roman" panose="02020603050405020304" pitchFamily="18" charset="0"/>
              </a:rPr>
              <a:t>达到最小，这个平均误判概率也是当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=0.5</a:t>
            </a:r>
            <a:r>
              <a:rPr lang="zh-CN" altLang="zh-CN" sz="2400" dirty="0">
                <a:solidFill>
                  <a:srgbClr val="000000"/>
                </a:solidFill>
                <a:latin typeface="Times New Roman" panose="02020603050405020304" pitchFamily="18" charset="0"/>
                <a:cs typeface="Times New Roman" panose="02020603050405020304" pitchFamily="18" charset="0"/>
              </a:rPr>
              <a:t>时的总误判概率</a:t>
            </a:r>
            <a:r>
              <a:rPr lang="zh-CN" altLang="zh-CN" sz="2400" dirty="0">
                <a:solidFill>
                  <a:srgbClr val="000000"/>
                </a:solidFill>
              </a:rPr>
              <a:t>。</a:t>
            </a:r>
            <a:endParaRPr lang="zh-CN" altLang="zh-CN" sz="2400" dirty="0">
              <a:solidFill>
                <a:srgbClr val="000000"/>
              </a:solidFill>
              <a:latin typeface="Times New Roman" panose="02020603050405020304" pitchFamily="18" charset="0"/>
              <a:cs typeface="Times New Roman" panose="02020603050405020304" pitchFamily="18" charset="0"/>
            </a:endParaRPr>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3C274C-9457-4EA8-B066-559229884978}" type="slidenum">
              <a:rPr lang="en-US" altLang="zh-CN" sz="1400" smtClean="0"/>
              <a:pPr>
                <a:spcBef>
                  <a:spcPct val="0"/>
                </a:spcBef>
                <a:buClrTx/>
                <a:buSzTx/>
                <a:buFontTx/>
                <a:buNone/>
              </a:pPr>
              <a:t>56</a:t>
            </a:fld>
            <a:endParaRPr lang="en-US" altLang="zh-CN" sz="1400" smtClean="0"/>
          </a:p>
        </p:txBody>
      </p:sp>
      <p:graphicFrame>
        <p:nvGraphicFramePr>
          <p:cNvPr id="55301" name="Object 4"/>
          <p:cNvGraphicFramePr>
            <a:graphicFrameLocks noChangeAspect="1"/>
          </p:cNvGraphicFramePr>
          <p:nvPr>
            <p:extLst>
              <p:ext uri="{D42A27DB-BD31-4B8C-83A1-F6EECF244321}">
                <p14:modId xmlns:p14="http://schemas.microsoft.com/office/powerpoint/2010/main" val="829123483"/>
              </p:ext>
            </p:extLst>
          </p:nvPr>
        </p:nvGraphicFramePr>
        <p:xfrm>
          <a:off x="1403648" y="620688"/>
          <a:ext cx="1574800" cy="876300"/>
        </p:xfrm>
        <a:graphic>
          <a:graphicData uri="http://schemas.openxmlformats.org/presentationml/2006/ole">
            <mc:AlternateContent xmlns:mc="http://schemas.openxmlformats.org/markup-compatibility/2006">
              <mc:Choice xmlns:v="urn:schemas-microsoft-com:vml" Requires="v">
                <p:oleObj spid="_x0000_s55547" name="Equation" r:id="rId3" imgW="1574640" imgH="876240" progId="Equation.DSMT4">
                  <p:embed/>
                </p:oleObj>
              </mc:Choice>
              <mc:Fallback>
                <p:oleObj name="Equation" r:id="rId3" imgW="1574640" imgH="876240" progId="Equation.DSMT4">
                  <p:embed/>
                  <p:pic>
                    <p:nvPicPr>
                      <p:cNvPr id="0" name="Object 4"/>
                      <p:cNvPicPr>
                        <a:picLocks noChangeAspect="1" noChangeArrowheads="1"/>
                      </p:cNvPicPr>
                      <p:nvPr/>
                    </p:nvPicPr>
                    <p:blipFill>
                      <a:blip r:embed="rId4"/>
                      <a:srcRect/>
                      <a:stretch>
                        <a:fillRect/>
                      </a:stretch>
                    </p:blipFill>
                    <p:spPr bwMode="auto">
                      <a:xfrm>
                        <a:off x="1403648" y="620688"/>
                        <a:ext cx="15748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8"/>
          <p:cNvGraphicFramePr>
            <a:graphicFrameLocks noChangeAspect="1"/>
          </p:cNvGraphicFramePr>
          <p:nvPr>
            <p:extLst>
              <p:ext uri="{D42A27DB-BD31-4B8C-83A1-F6EECF244321}">
                <p14:modId xmlns:p14="http://schemas.microsoft.com/office/powerpoint/2010/main" val="2806005123"/>
              </p:ext>
            </p:extLst>
          </p:nvPr>
        </p:nvGraphicFramePr>
        <p:xfrm>
          <a:off x="2911475" y="1988840"/>
          <a:ext cx="3314700" cy="939800"/>
        </p:xfrm>
        <a:graphic>
          <a:graphicData uri="http://schemas.openxmlformats.org/presentationml/2006/ole">
            <mc:AlternateContent xmlns:mc="http://schemas.openxmlformats.org/markup-compatibility/2006">
              <mc:Choice xmlns:v="urn:schemas-microsoft-com:vml" Requires="v">
                <p:oleObj spid="_x0000_s55548" name="Equation" r:id="rId5" imgW="3314520" imgH="939600" progId="Equation.DSMT4">
                  <p:embed/>
                </p:oleObj>
              </mc:Choice>
              <mc:Fallback>
                <p:oleObj name="Equation" r:id="rId5" imgW="3314520" imgH="939600" progId="Equation.DSMT4">
                  <p:embed/>
                  <p:pic>
                    <p:nvPicPr>
                      <p:cNvPr id="0" name="Object 8"/>
                      <p:cNvPicPr>
                        <a:picLocks noChangeAspect="1" noChangeArrowheads="1"/>
                      </p:cNvPicPr>
                      <p:nvPr/>
                    </p:nvPicPr>
                    <p:blipFill>
                      <a:blip r:embed="rId6"/>
                      <a:srcRect/>
                      <a:stretch>
                        <a:fillRect/>
                      </a:stretch>
                    </p:blipFill>
                    <p:spPr bwMode="auto">
                      <a:xfrm>
                        <a:off x="2911475" y="1988840"/>
                        <a:ext cx="33147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7380312" y="2175247"/>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5.3.17)</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5.3.4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5.2.2</a:t>
            </a:r>
            <a:r>
              <a:rPr lang="zh-CN" altLang="zh-CN" sz="2400" dirty="0">
                <a:solidFill>
                  <a:srgbClr val="000000"/>
                </a:solidFill>
                <a:latin typeface="Times New Roman" panose="02020603050405020304" pitchFamily="18" charset="0"/>
                <a:cs typeface="Times New Roman" panose="02020603050405020304" pitchFamily="18" charset="0"/>
              </a:rPr>
              <a:t>中，按（</a:t>
            </a:r>
            <a:r>
              <a:rPr lang="en-US" altLang="zh-CN" sz="2400" dirty="0">
                <a:solidFill>
                  <a:srgbClr val="000000"/>
                </a:solidFill>
                <a:latin typeface="Times New Roman" panose="02020603050405020304" pitchFamily="18" charset="0"/>
                <a:cs typeface="Times New Roman" panose="02020603050405020304" pitchFamily="18" charset="0"/>
              </a:rPr>
              <a:t>5.3.17</a:t>
            </a:r>
            <a:r>
              <a:rPr lang="zh-CN" altLang="zh-CN" sz="2400" dirty="0">
                <a:solidFill>
                  <a:srgbClr val="000000"/>
                </a:solidFill>
                <a:latin typeface="Times New Roman" panose="02020603050405020304" pitchFamily="18" charset="0"/>
                <a:cs typeface="Times New Roman" panose="02020603050405020304" pitchFamily="18" charset="0"/>
              </a:rPr>
              <a:t>）式，判别规则可写为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这是一个在两个误判概率之和达到最小的意义上的最优判别规则。</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57</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2423205394"/>
              </p:ext>
            </p:extLst>
          </p:nvPr>
        </p:nvGraphicFramePr>
        <p:xfrm>
          <a:off x="3455988" y="1124744"/>
          <a:ext cx="2365375" cy="898525"/>
        </p:xfrm>
        <a:graphic>
          <a:graphicData uri="http://schemas.openxmlformats.org/presentationml/2006/ole">
            <mc:AlternateContent xmlns:mc="http://schemas.openxmlformats.org/markup-compatibility/2006">
              <mc:Choice xmlns:v="urn:schemas-microsoft-com:vml" Requires="v">
                <p:oleObj spid="_x0000_s112678" name="Equation" r:id="rId3" imgW="2374560" imgH="888840" progId="Equation.DSMT4">
                  <p:embed/>
                </p:oleObj>
              </mc:Choice>
              <mc:Fallback>
                <p:oleObj name="Equation" r:id="rId3" imgW="2374560" imgH="888840" progId="Equation.DSMT4">
                  <p:embed/>
                  <p:pic>
                    <p:nvPicPr>
                      <p:cNvPr id="0" name=""/>
                      <p:cNvPicPr>
                        <a:picLocks noChangeAspect="1" noChangeArrowheads="1"/>
                      </p:cNvPicPr>
                      <p:nvPr/>
                    </p:nvPicPr>
                    <p:blipFill>
                      <a:blip r:embed="rId4"/>
                      <a:srcRect/>
                      <a:stretch>
                        <a:fillRect/>
                      </a:stretch>
                    </p:blipFill>
                    <p:spPr bwMode="auto">
                      <a:xfrm>
                        <a:off x="3455988" y="1124744"/>
                        <a:ext cx="236537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4"/>
          <p:cNvSpPr>
            <a:spLocks noChangeArrowheads="1"/>
          </p:cNvSpPr>
          <p:nvPr/>
        </p:nvSpPr>
        <p:spPr bwMode="auto">
          <a:xfrm>
            <a:off x="2123728" y="5765194"/>
            <a:ext cx="49295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5.3.2  </a:t>
            </a:r>
            <a:r>
              <a:rPr lang="zh-CN" altLang="en-US" sz="2000" dirty="0" smtClean="0">
                <a:solidFill>
                  <a:srgbClr val="7030A0"/>
                </a:solidFill>
                <a:latin typeface="黑体" panose="02010600030101010101" pitchFamily="2" charset="-122"/>
                <a:ea typeface="黑体" panose="02010600030101010101" pitchFamily="2" charset="-122"/>
              </a:rPr>
              <a:t>按</a:t>
            </a:r>
            <a:r>
              <a:rPr lang="en-US" altLang="zh-CN" sz="2000" dirty="0" smtClean="0">
                <a:solidFill>
                  <a:srgbClr val="7030A0"/>
                </a:solidFill>
                <a:latin typeface="黑体" panose="02010600030101010101" pitchFamily="2" charset="-122"/>
                <a:ea typeface="黑体" panose="02010600030101010101" pitchFamily="2" charset="-122"/>
              </a:rPr>
              <a:t>(5.3.17)</a:t>
            </a:r>
            <a:r>
              <a:rPr lang="zh-CN" altLang="en-US" sz="2000" dirty="0" smtClean="0">
                <a:solidFill>
                  <a:srgbClr val="7030A0"/>
                </a:solidFill>
                <a:latin typeface="黑体" panose="02010600030101010101" pitchFamily="2" charset="-122"/>
                <a:ea typeface="黑体" panose="02010600030101010101" pitchFamily="2" charset="-122"/>
              </a:rPr>
              <a:t>式</a:t>
            </a:r>
            <a:r>
              <a:rPr lang="zh-CN" altLang="en-US" sz="2000" dirty="0">
                <a:solidFill>
                  <a:srgbClr val="7030A0"/>
                </a:solidFill>
                <a:latin typeface="黑体" panose="02010600030101010101" pitchFamily="2" charset="-122"/>
                <a:ea typeface="黑体" panose="02010600030101010101" pitchFamily="2" charset="-122"/>
              </a:rPr>
              <a:t>判别的组归属区域</a:t>
            </a:r>
          </a:p>
        </p:txBody>
      </p:sp>
      <p:pic>
        <p:nvPicPr>
          <p:cNvPr id="8" name="图片 7"/>
          <p:cNvPicPr>
            <a:picLocks noChangeAspect="1"/>
          </p:cNvPicPr>
          <p:nvPr/>
        </p:nvPicPr>
        <p:blipFill>
          <a:blip r:embed="rId5"/>
          <a:stretch>
            <a:fillRect/>
          </a:stretch>
        </p:blipFill>
        <p:spPr>
          <a:xfrm>
            <a:off x="2627593" y="2970265"/>
            <a:ext cx="4022164" cy="2661447"/>
          </a:xfrm>
          <a:prstGeom prst="rect">
            <a:avLst/>
          </a:prstGeom>
        </p:spPr>
      </p:pic>
    </p:spTree>
    <p:extLst>
      <p:ext uri="{BB962C8B-B14F-4D97-AF65-F5344CB8AC3E}">
        <p14:creationId xmlns:p14="http://schemas.microsoft.com/office/powerpoint/2010/main" val="9054629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01625" y="609600"/>
            <a:ext cx="8540750" cy="947738"/>
          </a:xfrm>
        </p:spPr>
        <p:txBody>
          <a:bodyPr/>
          <a:lstStyle/>
          <a:p>
            <a:pPr eaLnBrk="1" hangingPunct="1"/>
            <a:r>
              <a:rPr lang="en-US" altLang="zh-CN" sz="4000" smtClean="0"/>
              <a:t>2.</a:t>
            </a:r>
            <a:r>
              <a:rPr lang="zh-CN" altLang="en-US" sz="4000" smtClean="0"/>
              <a:t>两个正态组的情形</a:t>
            </a:r>
            <a:endParaRPr lang="zh-CN" altLang="zh-CN" sz="4000" smtClean="0"/>
          </a:p>
        </p:txBody>
      </p:sp>
      <p:sp>
        <p:nvSpPr>
          <p:cNvPr id="58371" name="Rectangle 3"/>
          <p:cNvSpPr>
            <a:spLocks noGrp="1" noRot="1" noChangeArrowheads="1"/>
          </p:cNvSpPr>
          <p:nvPr>
            <p:ph type="body" idx="1"/>
          </p:nvPr>
        </p:nvSpPr>
        <p:spPr>
          <a:xfrm>
            <a:off x="301625" y="1628775"/>
            <a:ext cx="8540750" cy="4470400"/>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假定</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式可具体写成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式将</a:t>
            </a:r>
            <a:r>
              <a:rPr lang="zh-CN" altLang="en-US" sz="2400" dirty="0" smtClean="0">
                <a:solidFill>
                  <a:srgbClr val="000000"/>
                </a:solidFill>
                <a:latin typeface="Times New Roman" panose="02020603050405020304" pitchFamily="18" charset="0"/>
                <a:cs typeface="Times New Roman" panose="02020603050405020304" pitchFamily="18" charset="0"/>
              </a:rPr>
              <a:t>退化为</a:t>
            </a:r>
            <a:r>
              <a:rPr lang="en-US" altLang="zh-CN" sz="2400" dirty="0" smtClean="0">
                <a:solidFill>
                  <a:srgbClr val="000000"/>
                </a:solidFill>
                <a:latin typeface="Times New Roman" panose="02020603050405020304" pitchFamily="18" charset="0"/>
                <a:cs typeface="Times New Roman" panose="02020603050405020304" pitchFamily="18" charset="0"/>
              </a:rPr>
              <a:t>(5.2.3)</a:t>
            </a:r>
            <a:r>
              <a:rPr lang="zh-CN" altLang="zh-CN" sz="2400" dirty="0" smtClean="0">
                <a:solidFill>
                  <a:srgbClr val="000000"/>
                </a:solidFill>
                <a:latin typeface="Times New Roman" panose="02020603050405020304" pitchFamily="18" charset="0"/>
                <a:cs typeface="Times New Roman" panose="02020603050405020304" pitchFamily="18" charset="0"/>
              </a:rPr>
              <a:t>式。</a:t>
            </a:r>
          </a:p>
        </p:txBody>
      </p:sp>
      <p:graphicFrame>
        <p:nvGraphicFramePr>
          <p:cNvPr id="58372" name="Object 2"/>
          <p:cNvGraphicFramePr>
            <a:graphicFrameLocks noChangeAspect="1"/>
          </p:cNvGraphicFramePr>
          <p:nvPr>
            <p:extLst>
              <p:ext uri="{D42A27DB-BD31-4B8C-83A1-F6EECF244321}">
                <p14:modId xmlns:p14="http://schemas.microsoft.com/office/powerpoint/2010/main" val="672233492"/>
              </p:ext>
            </p:extLst>
          </p:nvPr>
        </p:nvGraphicFramePr>
        <p:xfrm>
          <a:off x="2195513" y="2523728"/>
          <a:ext cx="4876800" cy="2057400"/>
        </p:xfrm>
        <a:graphic>
          <a:graphicData uri="http://schemas.openxmlformats.org/presentationml/2006/ole">
            <mc:AlternateContent xmlns:mc="http://schemas.openxmlformats.org/markup-compatibility/2006">
              <mc:Choice xmlns:v="urn:schemas-microsoft-com:vml" Requires="v">
                <p:oleObj spid="_x0000_s58611" name="Equation" r:id="rId3" imgW="4876800" imgH="2057400" progId="Equation.DSMT4">
                  <p:embed/>
                </p:oleObj>
              </mc:Choice>
              <mc:Fallback>
                <p:oleObj name="Equation" r:id="rId3" imgW="4876800" imgH="2057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23728"/>
                        <a:ext cx="487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3"/>
          <p:cNvGraphicFramePr>
            <a:graphicFrameLocks noChangeAspect="1"/>
          </p:cNvGraphicFramePr>
          <p:nvPr>
            <p:extLst>
              <p:ext uri="{D42A27DB-BD31-4B8C-83A1-F6EECF244321}">
                <p14:modId xmlns:p14="http://schemas.microsoft.com/office/powerpoint/2010/main" val="1386937447"/>
              </p:ext>
            </p:extLst>
          </p:nvPr>
        </p:nvGraphicFramePr>
        <p:xfrm>
          <a:off x="3203848" y="4577308"/>
          <a:ext cx="1879600" cy="723900"/>
        </p:xfrm>
        <a:graphic>
          <a:graphicData uri="http://schemas.openxmlformats.org/presentationml/2006/ole">
            <mc:AlternateContent xmlns:mc="http://schemas.openxmlformats.org/markup-compatibility/2006">
              <mc:Choice xmlns:v="urn:schemas-microsoft-com:vml" Requires="v">
                <p:oleObj spid="_x0000_s58612" name="Equation" r:id="rId5" imgW="1879600" imgH="723900" progId="Equation.DSMT4">
                  <p:embed/>
                </p:oleObj>
              </mc:Choice>
              <mc:Fallback>
                <p:oleObj name="Equation" r:id="rId5" imgW="1879600" imgH="723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577308"/>
                        <a:ext cx="187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47970-5B0A-4C86-A763-1930AFC1E56B}" type="slidenum">
              <a:rPr lang="en-US" altLang="zh-CN" sz="1400" smtClean="0"/>
              <a:pPr>
                <a:spcBef>
                  <a:spcPct val="0"/>
                </a:spcBef>
                <a:buClrTx/>
                <a:buSzTx/>
                <a:buFontTx/>
                <a:buNone/>
              </a:pPr>
              <a:t>58</a:t>
            </a:fld>
            <a:endParaRPr lang="en-US" altLang="zh-CN" sz="1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01625" y="609600"/>
            <a:ext cx="8540750" cy="46038"/>
          </a:xfrm>
        </p:spPr>
        <p:txBody>
          <a:bodyPr/>
          <a:lstStyle/>
          <a:p>
            <a:endParaRPr lang="zh-CN" altLang="en-US" smtClean="0"/>
          </a:p>
        </p:txBody>
      </p:sp>
      <p:sp>
        <p:nvSpPr>
          <p:cNvPr id="76803" name="内容占位符 2"/>
          <p:cNvSpPr>
            <a:spLocks noGrp="1"/>
          </p:cNvSpPr>
          <p:nvPr>
            <p:ph idx="1"/>
          </p:nvPr>
        </p:nvSpPr>
        <p:spPr>
          <a:xfrm>
            <a:off x="301625" y="476672"/>
            <a:ext cx="8540750" cy="5622503"/>
          </a:xfrm>
        </p:spPr>
        <p:txBody>
          <a:bodyPr/>
          <a:lstStyle/>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两组皆为正态组且协差阵相等的情形下，</a:t>
            </a:r>
            <a:r>
              <a:rPr lang="zh-CN" altLang="zh-CN" sz="2400" dirty="0" smtClean="0">
                <a:solidFill>
                  <a:srgbClr val="000808"/>
                </a:solidFill>
                <a:latin typeface="Times New Roman" panose="02020603050405020304" pitchFamily="18" charset="0"/>
                <a:cs typeface="Times New Roman" panose="02020603050405020304" pitchFamily="18" charset="0"/>
              </a:rPr>
              <a:t>距离判别</a:t>
            </a:r>
            <a:r>
              <a:rPr lang="en-US" altLang="zh-CN" sz="2400" dirty="0">
                <a:solidFill>
                  <a:srgbClr val="000808"/>
                </a:solidFill>
                <a:latin typeface="Times New Roman" panose="02020603050405020304" pitchFamily="18" charset="0"/>
                <a:cs typeface="Times New Roman" panose="02020603050405020304" pitchFamily="18" charset="0"/>
              </a:rPr>
              <a:t>(5.2.3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等价</a:t>
            </a:r>
            <a:r>
              <a:rPr lang="zh-CN" altLang="zh-CN" sz="2400" dirty="0" smtClean="0">
                <a:solidFill>
                  <a:srgbClr val="000808"/>
                </a:solidFill>
                <a:latin typeface="Times New Roman" panose="02020603050405020304" pitchFamily="18" charset="0"/>
                <a:cs typeface="Times New Roman" panose="02020603050405020304" pitchFamily="18" charset="0"/>
              </a:rPr>
              <a:t>于不</a:t>
            </a:r>
            <a:r>
              <a:rPr lang="zh-CN" altLang="zh-CN" sz="2400" dirty="0">
                <a:solidFill>
                  <a:srgbClr val="000808"/>
                </a:solidFill>
                <a:latin typeface="Times New Roman" panose="02020603050405020304" pitchFamily="18" charset="0"/>
                <a:cs typeface="Times New Roman" panose="02020603050405020304" pitchFamily="18" charset="0"/>
              </a:rPr>
              <a:t>考虑先验概率和误判</a:t>
            </a:r>
            <a:r>
              <a:rPr lang="zh-CN" altLang="zh-CN" sz="2400" dirty="0" smtClean="0">
                <a:solidFill>
                  <a:srgbClr val="000808"/>
                </a:solidFill>
                <a:latin typeface="Times New Roman" panose="02020603050405020304" pitchFamily="18" charset="0"/>
                <a:cs typeface="Times New Roman" panose="02020603050405020304" pitchFamily="18" charset="0"/>
              </a:rPr>
              <a:t>代价</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相当于</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zh-CN" altLang="zh-CN" sz="2400" dirty="0" smtClean="0">
                <a:solidFill>
                  <a:srgbClr val="000808"/>
                </a:solidFill>
                <a:latin typeface="Times New Roman" panose="02020603050405020304" pitchFamily="18" charset="0"/>
                <a:cs typeface="Times New Roman" panose="02020603050405020304" pitchFamily="18" charset="0"/>
              </a:rPr>
              <a:t>时</a:t>
            </a:r>
            <a:r>
              <a:rPr lang="zh-CN" altLang="en-US" sz="2400" dirty="0" smtClean="0">
                <a:solidFill>
                  <a:srgbClr val="000808"/>
                </a:solidFill>
                <a:latin typeface="Times New Roman" panose="02020603050405020304" pitchFamily="18" charset="0"/>
                <a:cs typeface="Times New Roman" panose="02020603050405020304" pitchFamily="18" charset="0"/>
              </a:rPr>
              <a:t>的</a:t>
            </a:r>
            <a:r>
              <a:rPr lang="zh-CN" altLang="zh-CN" sz="2400" dirty="0" smtClean="0">
                <a:solidFill>
                  <a:srgbClr val="000808"/>
                </a:solidFill>
                <a:latin typeface="Times New Roman" panose="02020603050405020304" pitchFamily="18" charset="0"/>
                <a:cs typeface="Times New Roman" panose="02020603050405020304" pitchFamily="18" charset="0"/>
              </a:rPr>
              <a:t>贝叶斯判别</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重要结论：</a:t>
            </a:r>
            <a:r>
              <a:rPr lang="zh-CN" altLang="zh-CN" sz="2400" dirty="0" smtClean="0">
                <a:solidFill>
                  <a:srgbClr val="000808"/>
                </a:solidFill>
              </a:rPr>
              <a:t>在</a:t>
            </a:r>
            <a:r>
              <a:rPr lang="zh-CN" altLang="en-US" sz="2400" dirty="0" smtClean="0">
                <a:solidFill>
                  <a:srgbClr val="000808"/>
                </a:solidFill>
              </a:rPr>
              <a:t>上述</a:t>
            </a:r>
            <a:r>
              <a:rPr lang="zh-CN" altLang="zh-CN" sz="2400" dirty="0" smtClean="0">
                <a:solidFill>
                  <a:srgbClr val="000808"/>
                </a:solidFill>
              </a:rPr>
              <a:t>情形</a:t>
            </a:r>
            <a:r>
              <a:rPr lang="zh-CN" altLang="zh-CN" sz="2400" dirty="0">
                <a:solidFill>
                  <a:srgbClr val="000808"/>
                </a:solidFill>
              </a:rPr>
              <a:t>下，判别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rPr>
              <a:t>在</a:t>
            </a:r>
            <a:r>
              <a:rPr lang="zh-CN" altLang="zh-CN" sz="2400" dirty="0">
                <a:solidFill>
                  <a:srgbClr val="000808"/>
                </a:solidFill>
              </a:rPr>
              <a:t>使两个误判概率之和（或平均误判概率）达到最小的意义上是最优</a:t>
            </a:r>
            <a:r>
              <a:rPr lang="zh-CN" altLang="zh-CN" sz="2400" dirty="0" smtClean="0">
                <a:solidFill>
                  <a:srgbClr val="000808"/>
                </a:solidFill>
              </a:rPr>
              <a:t>的。</a:t>
            </a:r>
            <a:endParaRPr lang="en-US" altLang="zh-CN" sz="2400" dirty="0" smtClean="0">
              <a:solidFill>
                <a:srgbClr val="000808"/>
              </a:solidFill>
            </a:endParaRPr>
          </a:p>
          <a:p>
            <a:pPr>
              <a:defRPr/>
            </a:pPr>
            <a:r>
              <a:rPr lang="zh-CN" altLang="zh-CN" sz="2400" dirty="0" smtClean="0">
                <a:solidFill>
                  <a:srgbClr val="000808"/>
                </a:solidFill>
              </a:rPr>
              <a:t>实践</a:t>
            </a:r>
            <a:r>
              <a:rPr lang="zh-CN" altLang="zh-CN" sz="2400" dirty="0">
                <a:solidFill>
                  <a:srgbClr val="000808"/>
                </a:solidFill>
              </a:rPr>
              <a:t>中，因未知参数需用样本值替代，故实际所使用的判别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5.2.5)</a:t>
            </a:r>
            <a:r>
              <a:rPr lang="zh-CN" altLang="zh-CN" sz="2400" dirty="0" smtClean="0">
                <a:solidFill>
                  <a:srgbClr val="000808"/>
                </a:solidFill>
              </a:rPr>
              <a:t>只是</a:t>
            </a:r>
            <a:r>
              <a:rPr lang="zh-CN" altLang="zh-CN" sz="2400" dirty="0">
                <a:solidFill>
                  <a:srgbClr val="000808"/>
                </a:solidFill>
              </a:rPr>
              <a:t>渐近最优的。</a:t>
            </a:r>
            <a:endParaRPr lang="en-US" altLang="zh-CN" sz="2400" dirty="0" smtClean="0">
              <a:solidFill>
                <a:srgbClr val="000808"/>
              </a:solidFill>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E00148-6DDB-4D18-ADE1-33558D11B279}" type="slidenum">
              <a:rPr lang="en-US" altLang="zh-CN" sz="1400" smtClean="0"/>
              <a:pPr>
                <a:spcBef>
                  <a:spcPct val="0"/>
                </a:spcBef>
                <a:buClrTx/>
                <a:buSzTx/>
                <a:buFontTx/>
                <a:buNone/>
              </a:pPr>
              <a:t>59</a:t>
            </a:fld>
            <a:endParaRPr lang="en-US" altLang="zh-CN" sz="1400" smtClean="0"/>
          </a:p>
        </p:txBody>
      </p:sp>
      <p:graphicFrame>
        <p:nvGraphicFramePr>
          <p:cNvPr id="59397" name="Object 2"/>
          <p:cNvGraphicFramePr>
            <a:graphicFrameLocks noChangeAspect="1"/>
          </p:cNvGraphicFramePr>
          <p:nvPr>
            <p:extLst>
              <p:ext uri="{D42A27DB-BD31-4B8C-83A1-F6EECF244321}">
                <p14:modId xmlns:p14="http://schemas.microsoft.com/office/powerpoint/2010/main" val="671274431"/>
              </p:ext>
            </p:extLst>
          </p:nvPr>
        </p:nvGraphicFramePr>
        <p:xfrm>
          <a:off x="925513" y="3717032"/>
          <a:ext cx="7226300" cy="2209800"/>
        </p:xfrm>
        <a:graphic>
          <a:graphicData uri="http://schemas.openxmlformats.org/presentationml/2006/ole">
            <mc:AlternateContent xmlns:mc="http://schemas.openxmlformats.org/markup-compatibility/2006">
              <mc:Choice xmlns:v="urn:schemas-microsoft-com:vml" Requires="v">
                <p:oleObj spid="_x0000_s59524" name="Equation" r:id="rId3" imgW="7226300" imgH="2209800" progId="Equation.DSMT4">
                  <p:embed/>
                </p:oleObj>
              </mc:Choice>
              <mc:Fallback>
                <p:oleObj name="Equation" r:id="rId3" imgW="7226300" imgH="220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717032"/>
                        <a:ext cx="72263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本章讨论的判别分析</a:t>
            </a:r>
            <a:endParaRPr lang="zh-CN" altLang="en-US" sz="4000" dirty="0"/>
          </a:p>
        </p:txBody>
      </p:sp>
      <p:sp>
        <p:nvSpPr>
          <p:cNvPr id="3" name="内容占位符 2"/>
          <p:cNvSpPr>
            <a:spLocks noGrp="1"/>
          </p:cNvSpPr>
          <p:nvPr>
            <p:ph idx="1"/>
          </p:nvPr>
        </p:nvSpPr>
        <p:spPr/>
        <p:txBody>
          <a:bodyPr/>
          <a:lstStyle/>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每一组中所有样品的</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维指标值                              构成了该组的一个</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元总体分布。</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我们对新样品</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en-US" sz="2800" dirty="0">
                <a:solidFill>
                  <a:srgbClr val="000808"/>
                </a:solidFill>
                <a:latin typeface="Times New Roman" panose="02020603050405020304" pitchFamily="18" charset="0"/>
                <a:cs typeface="Times New Roman" panose="02020603050405020304" pitchFamily="18" charset="0"/>
              </a:rPr>
              <a:t>进行的判别归类将在很大程度上依赖于各组的总体分布或其分布特征</a:t>
            </a:r>
            <a:r>
              <a:rPr lang="zh-CN" altLang="en-US"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rPr>
              <a:t>距离</a:t>
            </a:r>
            <a:r>
              <a:rPr lang="zh-CN" altLang="en-US" sz="2800" dirty="0" smtClean="0">
                <a:solidFill>
                  <a:srgbClr val="000808"/>
                </a:solidFill>
              </a:rPr>
              <a:t>判别和贝叶斯（</a:t>
            </a:r>
            <a:r>
              <a:rPr lang="en-US" altLang="zh-CN" sz="2800" dirty="0">
                <a:solidFill>
                  <a:srgbClr val="000808"/>
                </a:solidFill>
              </a:rPr>
              <a:t>Bayes</a:t>
            </a:r>
            <a:r>
              <a:rPr lang="zh-CN" altLang="en-US" sz="2800" dirty="0">
                <a:solidFill>
                  <a:srgbClr val="000808"/>
                </a:solidFill>
              </a:rPr>
              <a:t>）</a:t>
            </a:r>
            <a:r>
              <a:rPr lang="zh-CN" altLang="en-US" sz="2800" dirty="0" smtClean="0">
                <a:solidFill>
                  <a:srgbClr val="000808"/>
                </a:solidFill>
              </a:rPr>
              <a:t>判别只能用于分类。</a:t>
            </a:r>
            <a:endParaRPr lang="en-US" altLang="zh-CN" sz="2800" dirty="0" smtClean="0">
              <a:solidFill>
                <a:srgbClr val="000808"/>
              </a:solidFill>
            </a:endParaRPr>
          </a:p>
          <a:p>
            <a:pPr eaLnBrk="1" hangingPunct="1"/>
            <a:r>
              <a:rPr lang="zh-CN" altLang="en-US" sz="2800" dirty="0" smtClean="0">
                <a:solidFill>
                  <a:srgbClr val="000808"/>
                </a:solidFill>
              </a:rPr>
              <a:t>费希尔</a:t>
            </a:r>
            <a:r>
              <a:rPr lang="zh-CN" altLang="en-US" sz="2800" dirty="0">
                <a:solidFill>
                  <a:srgbClr val="000808"/>
                </a:solidFill>
              </a:rPr>
              <a:t>（</a:t>
            </a:r>
            <a:r>
              <a:rPr lang="en-US" altLang="zh-CN" sz="2800" dirty="0">
                <a:solidFill>
                  <a:srgbClr val="000808"/>
                </a:solidFill>
              </a:rPr>
              <a:t>Fisher</a:t>
            </a:r>
            <a:r>
              <a:rPr lang="zh-CN" altLang="en-US" sz="2800" dirty="0">
                <a:solidFill>
                  <a:srgbClr val="000808"/>
                </a:solidFill>
              </a:rPr>
              <a:t>）</a:t>
            </a:r>
            <a:r>
              <a:rPr lang="zh-CN" altLang="en-US" sz="2800" dirty="0" smtClean="0">
                <a:solidFill>
                  <a:srgbClr val="000808"/>
                </a:solidFill>
              </a:rPr>
              <a:t>判别即可用于分类，也可用于分离，且更多地用于后者。</a:t>
            </a:r>
            <a:endParaRPr lang="en-US" altLang="zh-CN" sz="2800" dirty="0" smtClean="0">
              <a:solidFill>
                <a:srgbClr val="000808"/>
              </a:solidFill>
            </a:endParaRPr>
          </a:p>
          <a:p>
            <a:pPr eaLnBrk="1" hangingPunct="1"/>
            <a:r>
              <a:rPr lang="zh-CN" altLang="en-US" sz="2800" dirty="0" smtClean="0">
                <a:solidFill>
                  <a:srgbClr val="000808"/>
                </a:solidFill>
              </a:rPr>
              <a:t>这些</a:t>
            </a:r>
            <a:r>
              <a:rPr lang="zh-CN" altLang="en-US" sz="2800" dirty="0">
                <a:solidFill>
                  <a:srgbClr val="000808"/>
                </a:solidFill>
              </a:rPr>
              <a:t>都是基于判别变量为定量</a:t>
            </a:r>
            <a:r>
              <a:rPr lang="zh-CN" altLang="en-US" sz="2800" dirty="0" smtClean="0">
                <a:solidFill>
                  <a:srgbClr val="000808"/>
                </a:solidFill>
              </a:rPr>
              <a:t>变量的。</a:t>
            </a:r>
            <a:endParaRPr lang="zh-CN" altLang="en-US" sz="2800" dirty="0">
              <a:solidFill>
                <a:srgbClr val="000808"/>
              </a:solidFill>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789594018"/>
              </p:ext>
            </p:extLst>
          </p:nvPr>
        </p:nvGraphicFramePr>
        <p:xfrm>
          <a:off x="5575300" y="1760538"/>
          <a:ext cx="2565400" cy="736600"/>
        </p:xfrm>
        <a:graphic>
          <a:graphicData uri="http://schemas.openxmlformats.org/presentationml/2006/ole">
            <mc:AlternateContent xmlns:mc="http://schemas.openxmlformats.org/markup-compatibility/2006">
              <mc:Choice xmlns:v="urn:schemas-microsoft-com:vml" Requires="v">
                <p:oleObj spid="_x0000_s99413" name="Equation" r:id="rId3" imgW="2565360" imgH="736560" progId="Equation.DSMT4">
                  <p:embed/>
                </p:oleObj>
              </mc:Choice>
              <mc:Fallback>
                <p:oleObj name="Equation" r:id="rId3" imgW="2565360" imgH="736560" progId="Equation.DSMT4">
                  <p:embed/>
                  <p:pic>
                    <p:nvPicPr>
                      <p:cNvPr id="0" name=""/>
                      <p:cNvPicPr>
                        <a:picLocks noChangeAspect="1" noChangeArrowheads="1"/>
                      </p:cNvPicPr>
                      <p:nvPr/>
                    </p:nvPicPr>
                    <p:blipFill>
                      <a:blip r:embed="rId4"/>
                      <a:srcRect/>
                      <a:stretch>
                        <a:fillRect/>
                      </a:stretch>
                    </p:blipFill>
                    <p:spPr bwMode="auto">
                      <a:xfrm>
                        <a:off x="5575300" y="1760538"/>
                        <a:ext cx="2565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1165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01625" y="609600"/>
            <a:ext cx="8540750" cy="46038"/>
          </a:xfrm>
        </p:spPr>
        <p:txBody>
          <a:bodyPr/>
          <a:lstStyle/>
          <a:p>
            <a:endParaRPr lang="zh-CN" altLang="en-US" smtClean="0"/>
          </a:p>
        </p:txBody>
      </p:sp>
      <p:sp>
        <p:nvSpPr>
          <p:cNvPr id="60419" name="内容占位符 2"/>
          <p:cNvSpPr>
            <a:spLocks noGrp="1"/>
          </p:cNvSpPr>
          <p:nvPr>
            <p:ph idx="1"/>
          </p:nvPr>
        </p:nvSpPr>
        <p:spPr>
          <a:xfrm>
            <a:off x="301625" y="548680"/>
            <a:ext cx="8540750" cy="5550495"/>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en-US" sz="2400" dirty="0" smtClean="0">
                <a:solidFill>
                  <a:srgbClr val="000000"/>
                </a:solidFill>
                <a:latin typeface="Times New Roman" panose="02020603050405020304" pitchFamily="18" charset="0"/>
                <a:cs typeface="Times New Roman" panose="02020603050405020304" pitchFamily="18" charset="0"/>
              </a:rPr>
              <a:t>可简化为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在两组皆为正态组的情形下，判别</a:t>
            </a:r>
            <a:r>
              <a:rPr lang="zh-CN" altLang="zh-CN" sz="2400" dirty="0" smtClean="0">
                <a:solidFill>
                  <a:srgbClr val="000808"/>
                </a:solidFill>
                <a:latin typeface="Times New Roman" panose="02020603050405020304" pitchFamily="18" charset="0"/>
                <a:cs typeface="Times New Roman" panose="02020603050405020304" pitchFamily="18" charset="0"/>
              </a:rPr>
              <a:t>规则</a:t>
            </a:r>
            <a:r>
              <a:rPr lang="en-US" altLang="zh-CN" sz="2400" dirty="0" smtClean="0">
                <a:solidFill>
                  <a:srgbClr val="000808"/>
                </a:solidFill>
                <a:latin typeface="Times New Roman" panose="02020603050405020304" pitchFamily="18" charset="0"/>
                <a:cs typeface="Times New Roman" panose="02020603050405020304" pitchFamily="18" charset="0"/>
              </a:rPr>
              <a:t>(5.3.20)</a:t>
            </a: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使两个误判概率之和（或平均误判概率）达到最小的意义上是最优的。此时，它当然也就</a:t>
            </a:r>
            <a:r>
              <a:rPr lang="zh-CN" altLang="zh-CN" sz="2400" dirty="0" smtClean="0">
                <a:solidFill>
                  <a:srgbClr val="000808"/>
                </a:solidFill>
                <a:latin typeface="Times New Roman" panose="02020603050405020304" pitchFamily="18" charset="0"/>
                <a:cs typeface="Times New Roman" panose="02020603050405020304" pitchFamily="18" charset="0"/>
              </a:rPr>
              <a:t>优于</a:t>
            </a:r>
            <a:r>
              <a:rPr lang="en-US" altLang="zh-CN" sz="2400" dirty="0" smtClean="0">
                <a:solidFill>
                  <a:srgbClr val="000808"/>
                </a:solidFill>
                <a:latin typeface="Times New Roman" panose="02020603050405020304" pitchFamily="18" charset="0"/>
                <a:cs typeface="Times New Roman" panose="02020603050405020304" pitchFamily="18" charset="0"/>
              </a:rPr>
              <a:t>(5.2.10)</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zh-CN" sz="2400" dirty="0">
                <a:solidFill>
                  <a:srgbClr val="000808"/>
                </a:solidFill>
                <a:latin typeface="Times New Roman" panose="02020603050405020304" pitchFamily="18" charset="0"/>
                <a:cs typeface="Times New Roman" panose="02020603050405020304" pitchFamily="18" charset="0"/>
              </a:rPr>
              <a:t>的距离判别</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基于二次函数的判别规则相比线性判别规则，其判别效果更依赖于多元正态性的假定</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实践中，为了达到较理想的判别效果，需要时可以考虑先将各组的非正态性数据变换成接近正态性的数据，然后再作判别分析。</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87DE4-961D-4A57-8A50-3B337F3C2851}" type="slidenum">
              <a:rPr lang="en-US" altLang="zh-CN" sz="1400" smtClean="0"/>
              <a:pPr>
                <a:spcBef>
                  <a:spcPct val="0"/>
                </a:spcBef>
                <a:buClrTx/>
                <a:buSzTx/>
                <a:buFontTx/>
                <a:buNone/>
              </a:pPr>
              <a:t>60</a:t>
            </a:fld>
            <a:endParaRPr lang="en-US" altLang="zh-CN" sz="1400" smtClean="0"/>
          </a:p>
        </p:txBody>
      </p:sp>
      <p:graphicFrame>
        <p:nvGraphicFramePr>
          <p:cNvPr id="60421" name="对象 4"/>
          <p:cNvGraphicFramePr>
            <a:graphicFrameLocks noChangeAspect="1"/>
          </p:cNvGraphicFramePr>
          <p:nvPr>
            <p:extLst>
              <p:ext uri="{D42A27DB-BD31-4B8C-83A1-F6EECF244321}">
                <p14:modId xmlns:p14="http://schemas.microsoft.com/office/powerpoint/2010/main" val="1269335149"/>
              </p:ext>
            </p:extLst>
          </p:nvPr>
        </p:nvGraphicFramePr>
        <p:xfrm>
          <a:off x="1115616" y="980728"/>
          <a:ext cx="6067425" cy="2219325"/>
        </p:xfrm>
        <a:graphic>
          <a:graphicData uri="http://schemas.openxmlformats.org/presentationml/2006/ole">
            <mc:AlternateContent xmlns:mc="http://schemas.openxmlformats.org/markup-compatibility/2006">
              <mc:Choice xmlns:v="urn:schemas-microsoft-com:vml" Requires="v">
                <p:oleObj spid="_x0000_s60542" name="Equation" r:id="rId3" imgW="6057900" imgH="2209800" progId="Equation.DSMT4">
                  <p:embed/>
                </p:oleObj>
              </mc:Choice>
              <mc:Fallback>
                <p:oleObj name="Equation" r:id="rId3" imgW="6057900" imgH="2209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60674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7739037" y="1844824"/>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5.3.20)</a:t>
            </a:r>
            <a:endParaRPr lang="zh-CN" alt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en-US" altLang="zh-CN" sz="4000" smtClean="0"/>
              <a:t>3.</a:t>
            </a:r>
            <a:r>
              <a:rPr lang="zh-CN" altLang="en-US" sz="4000" smtClean="0"/>
              <a:t>多组的情形</a:t>
            </a:r>
          </a:p>
        </p:txBody>
      </p:sp>
      <p:sp>
        <p:nvSpPr>
          <p:cNvPr id="61443"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f</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为组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800" dirty="0" smtClean="0">
                <a:solidFill>
                  <a:srgbClr val="000000"/>
                </a:solidFill>
                <a:latin typeface="Times New Roman" panose="02020603050405020304" pitchFamily="18" charset="0"/>
                <a:cs typeface="Times New Roman" panose="02020603050405020304" pitchFamily="18" charset="0"/>
              </a:rPr>
              <a:t>的概率密度函数，</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。令</a:t>
            </a:r>
          </a:p>
          <a:p>
            <a:pPr>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		p</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800" dirty="0" smtClean="0">
                <a:solidFill>
                  <a:srgbClr val="000000"/>
                </a:solidFill>
                <a:latin typeface="Times New Roman" panose="02020603050405020304" pitchFamily="18" charset="0"/>
                <a:cs typeface="Times New Roman" panose="02020603050405020304" pitchFamily="18" charset="0"/>
              </a:rPr>
              <a:t>的先验概率，</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None/>
            </a:pPr>
            <a:r>
              <a:rPr lang="en-US" altLang="zh-CN" sz="2800" i="1" dirty="0" smtClean="0">
                <a:solidFill>
                  <a:srgbClr val="000000"/>
                </a:solidFill>
                <a:latin typeface="Times New Roman" panose="02020603050405020304" pitchFamily="18" charset="0"/>
                <a:cs typeface="Times New Roman" panose="02020603050405020304" pitchFamily="18" charset="0"/>
              </a:rPr>
              <a:t>		c</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l</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将来自</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判为</a:t>
            </a:r>
            <a:r>
              <a:rPr lang="en-US" altLang="zh-CN" sz="2800" i="1" dirty="0">
                <a:solidFill>
                  <a:srgbClr val="000808"/>
                </a:solidFill>
                <a:latin typeface="Times New Roman" panose="02020603050405020304" pitchFamily="18" charset="0"/>
                <a:cs typeface="Times New Roman" panose="02020603050405020304" pitchFamily="18" charset="0"/>
              </a:rPr>
              <a:t>π</a:t>
            </a:r>
            <a:r>
              <a:rPr lang="en-US" altLang="zh-CN" sz="2800" i="1" baseline="-25000" dirty="0">
                <a:solidFill>
                  <a:srgbClr val="000808"/>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的代价</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l</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en-US" altLang="zh-CN" sz="2800" i="1" dirty="0" smtClean="0">
                <a:solidFill>
                  <a:srgbClr val="000000"/>
                </a:solidFill>
                <a:latin typeface="Times New Roman" panose="02020603050405020304" pitchFamily="18" charset="0"/>
                <a:cs typeface="Times New Roman" panose="02020603050405020304" pitchFamily="18" charset="0"/>
              </a:rPr>
              <a:t>l</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c</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)=0,</a:t>
            </a:r>
            <a:r>
              <a:rPr lang="en-US" altLang="zh-CN" sz="2800" i="1"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800" b="1" i="1"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R</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l</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所有判为</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的集合，</a:t>
            </a:r>
            <a:r>
              <a:rPr lang="en-US" altLang="zh-CN" sz="2800" i="1" dirty="0" smtClean="0">
                <a:solidFill>
                  <a:srgbClr val="000000"/>
                </a:solidFill>
                <a:latin typeface="Times New Roman" panose="02020603050405020304" pitchFamily="18" charset="0"/>
                <a:cs typeface="Times New Roman" panose="02020603050405020304" pitchFamily="18" charset="0"/>
              </a:rPr>
              <a:t>l</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于是</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1444" name="Object 2"/>
          <p:cNvGraphicFramePr>
            <a:graphicFrameLocks noChangeAspect="1"/>
          </p:cNvGraphicFramePr>
          <p:nvPr>
            <p:extLst>
              <p:ext uri="{D42A27DB-BD31-4B8C-83A1-F6EECF244321}">
                <p14:modId xmlns:p14="http://schemas.microsoft.com/office/powerpoint/2010/main" val="1281534230"/>
              </p:ext>
            </p:extLst>
          </p:nvPr>
        </p:nvGraphicFramePr>
        <p:xfrm>
          <a:off x="1619250" y="4941168"/>
          <a:ext cx="5816600" cy="660400"/>
        </p:xfrm>
        <a:graphic>
          <a:graphicData uri="http://schemas.openxmlformats.org/presentationml/2006/ole">
            <mc:AlternateContent xmlns:mc="http://schemas.openxmlformats.org/markup-compatibility/2006">
              <mc:Choice xmlns:v="urn:schemas-microsoft-com:vml" Requires="v">
                <p:oleObj spid="_x0000_s61565" name="Equation" r:id="rId3" imgW="5816600" imgH="660400" progId="Equation.DSMT4">
                  <p:embed/>
                </p:oleObj>
              </mc:Choice>
              <mc:Fallback>
                <p:oleObj name="Equation" r:id="rId3" imgW="5816600" imgH="660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941168"/>
                        <a:ext cx="58166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38C36A-9DFA-4BE1-9332-458F5B87044A}" type="slidenum">
              <a:rPr lang="en-US" altLang="zh-CN" sz="1400" smtClean="0"/>
              <a:pPr>
                <a:spcBef>
                  <a:spcPct val="0"/>
                </a:spcBef>
                <a:buClrTx/>
                <a:buSzTx/>
                <a:buFontTx/>
                <a:buNone/>
              </a:pPr>
              <a:t>61</a:t>
            </a:fld>
            <a:endParaRPr lang="en-US" altLang="zh-CN" sz="1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301625" y="609600"/>
            <a:ext cx="8540750" cy="45719"/>
          </a:xfrm>
        </p:spPr>
        <p:txBody>
          <a:bodyPr/>
          <a:lstStyle/>
          <a:p>
            <a:pPr eaLnBrk="1" hangingPunct="1"/>
            <a:endParaRPr lang="zh-CN" altLang="en-US" sz="4000" dirty="0" smtClean="0"/>
          </a:p>
        </p:txBody>
      </p:sp>
      <p:sp>
        <p:nvSpPr>
          <p:cNvPr id="62467" name="Rectangle 3"/>
          <p:cNvSpPr>
            <a:spLocks noGrp="1" noRot="1" noChangeArrowheads="1"/>
          </p:cNvSpPr>
          <p:nvPr>
            <p:ph type="body" idx="1"/>
          </p:nvPr>
        </p:nvSpPr>
        <p:spPr>
          <a:xfrm>
            <a:off x="301625" y="729931"/>
            <a:ext cx="8540750" cy="5369244"/>
          </a:xfrm>
        </p:spPr>
        <p:txBody>
          <a:bodyPr/>
          <a:lstStyle/>
          <a:p>
            <a:pPr eaLnBrk="1" hangingPunct="1"/>
            <a:r>
              <a:rPr lang="zh-CN" altLang="en-US" sz="2400" dirty="0">
                <a:solidFill>
                  <a:schemeClr val="accent6"/>
                </a:solidFill>
              </a:rPr>
              <a:t>期望误判</a:t>
            </a:r>
            <a:r>
              <a:rPr lang="zh-CN" altLang="en-US" sz="2400" dirty="0" smtClean="0">
                <a:solidFill>
                  <a:schemeClr val="accent6"/>
                </a:solidFill>
              </a:rPr>
              <a:t>代价：</a:t>
            </a:r>
            <a:endParaRPr lang="en-US" altLang="zh-CN" sz="2400" dirty="0" smtClean="0">
              <a:solidFill>
                <a:schemeClr val="accent6"/>
              </a:solidFill>
            </a:endParaRPr>
          </a:p>
          <a:p>
            <a:pPr eaLnBrk="1" hangingPunct="1"/>
            <a:endParaRPr lang="en-US" altLang="zh-CN" sz="2400" dirty="0">
              <a:solidFill>
                <a:schemeClr val="accent6"/>
              </a:solidFill>
            </a:endParaRPr>
          </a:p>
          <a:p>
            <a:pPr eaLnBrk="1" hangingPunct="1"/>
            <a:endParaRPr lang="en-US" altLang="zh-CN" sz="2400" dirty="0" smtClean="0">
              <a:solidFill>
                <a:schemeClr val="accent6"/>
              </a:solidFill>
            </a:endParaRPr>
          </a:p>
          <a:p>
            <a:pPr eaLnBrk="1" hangingPunct="1"/>
            <a:endParaRPr lang="en-US" altLang="zh-CN" sz="2400" dirty="0">
              <a:solidFill>
                <a:schemeClr val="accent6"/>
              </a:solidFill>
            </a:endParaRPr>
          </a:p>
          <a:p>
            <a:pPr eaLnBrk="1" hangingPunct="1"/>
            <a:endParaRPr lang="en-US" altLang="zh-CN" sz="2400" dirty="0" smtClean="0">
              <a:solidFill>
                <a:schemeClr val="accent6"/>
              </a:solidFill>
            </a:endParaRPr>
          </a:p>
          <a:p>
            <a:pPr eaLnBrk="1" hangingPunct="1"/>
            <a:endParaRPr lang="en-US" altLang="zh-CN" sz="2400" dirty="0">
              <a:solidFill>
                <a:schemeClr val="accent6"/>
              </a:solidFill>
            </a:endParaRPr>
          </a:p>
          <a:p>
            <a:pPr eaLnBrk="1" hangingPunct="1"/>
            <a:endParaRPr lang="en-US" altLang="zh-CN" sz="2400" dirty="0" smtClean="0">
              <a:solidFill>
                <a:schemeClr val="accent6"/>
              </a:solidFill>
            </a:endParaRPr>
          </a:p>
          <a:p>
            <a:pPr eaLnBrk="1" hangingPunct="1"/>
            <a:endParaRPr lang="en-US" altLang="zh-CN" sz="2400" dirty="0" smtClean="0">
              <a:solidFill>
                <a:schemeClr val="accent6"/>
              </a:solidFill>
            </a:endParaRPr>
          </a:p>
          <a:p>
            <a:pPr eaLnBrk="1" hangingPunct="1"/>
            <a:endParaRPr lang="en-US" altLang="zh-CN" sz="2400" dirty="0">
              <a:solidFill>
                <a:schemeClr val="accent6"/>
              </a:solidFill>
            </a:endParaRPr>
          </a:p>
          <a:p>
            <a:pPr eaLnBrk="1" hangingPunct="1"/>
            <a:r>
              <a:rPr lang="zh-CN" altLang="zh-CN" sz="2400" dirty="0">
                <a:solidFill>
                  <a:srgbClr val="000000"/>
                </a:solidFill>
                <a:latin typeface="Times New Roman" pitchFamily="18" charset="0"/>
                <a:cs typeface="Times New Roman" pitchFamily="18" charset="0"/>
              </a:rPr>
              <a:t>使</a:t>
            </a:r>
            <a:r>
              <a:rPr lang="en-US" altLang="zh-CN" sz="2400" i="1" dirty="0">
                <a:solidFill>
                  <a:srgbClr val="000000"/>
                </a:solidFill>
                <a:latin typeface="Times New Roman" pitchFamily="18" charset="0"/>
                <a:cs typeface="Times New Roman" pitchFamily="18" charset="0"/>
              </a:rPr>
              <a:t>ECM</a:t>
            </a:r>
            <a:r>
              <a:rPr lang="zh-CN" altLang="zh-CN" sz="2400" dirty="0">
                <a:solidFill>
                  <a:srgbClr val="000000"/>
                </a:solidFill>
                <a:latin typeface="Times New Roman" pitchFamily="18" charset="0"/>
                <a:cs typeface="Times New Roman" pitchFamily="18" charset="0"/>
              </a:rPr>
              <a:t>达到最小的</a:t>
            </a:r>
            <a:r>
              <a:rPr lang="zh-CN" altLang="zh-CN" sz="2400" dirty="0">
                <a:solidFill>
                  <a:schemeClr val="accent6"/>
                </a:solidFill>
                <a:latin typeface="Times New Roman" pitchFamily="18" charset="0"/>
                <a:cs typeface="Times New Roman" pitchFamily="18" charset="0"/>
              </a:rPr>
              <a:t>判别规则</a:t>
            </a:r>
            <a:r>
              <a:rPr lang="zh-CN" altLang="zh-CN" sz="2400" dirty="0" smtClean="0">
                <a:solidFill>
                  <a:srgbClr val="000000"/>
                </a:solidFill>
                <a:latin typeface="Times New Roman" pitchFamily="18" charset="0"/>
                <a:cs typeface="Times New Roman" pitchFamily="18" charset="0"/>
              </a:rPr>
              <a:t>是</a:t>
            </a:r>
            <a:endParaRPr lang="en-US" altLang="zh-CN" sz="2400" dirty="0" smtClean="0">
              <a:solidFill>
                <a:schemeClr val="accent6"/>
              </a:solidFill>
            </a:endParaRPr>
          </a:p>
          <a:p>
            <a:pPr eaLnBrk="1" hangingPunct="1"/>
            <a:endParaRPr lang="zh-CN" altLang="zh-CN" sz="2400" dirty="0" smtClean="0">
              <a:solidFill>
                <a:schemeClr val="accent6"/>
              </a:solidFill>
            </a:endParaRPr>
          </a:p>
        </p:txBody>
      </p:sp>
      <p:graphicFrame>
        <p:nvGraphicFramePr>
          <p:cNvPr id="62468" name="Object 4"/>
          <p:cNvGraphicFramePr>
            <a:graphicFrameLocks noChangeAspect="1"/>
          </p:cNvGraphicFramePr>
          <p:nvPr>
            <p:extLst>
              <p:ext uri="{D42A27DB-BD31-4B8C-83A1-F6EECF244321}">
                <p14:modId xmlns:p14="http://schemas.microsoft.com/office/powerpoint/2010/main" val="1411259365"/>
              </p:ext>
            </p:extLst>
          </p:nvPr>
        </p:nvGraphicFramePr>
        <p:xfrm>
          <a:off x="1638300" y="1196752"/>
          <a:ext cx="5842000" cy="3429000"/>
        </p:xfrm>
        <a:graphic>
          <a:graphicData uri="http://schemas.openxmlformats.org/presentationml/2006/ole">
            <mc:AlternateContent xmlns:mc="http://schemas.openxmlformats.org/markup-compatibility/2006">
              <mc:Choice xmlns:v="urn:schemas-microsoft-com:vml" Requires="v">
                <p:oleObj spid="_x0000_s62651" name="Equation" r:id="rId3" imgW="5841720" imgH="3429000" progId="Equation.DSMT4">
                  <p:embed/>
                </p:oleObj>
              </mc:Choice>
              <mc:Fallback>
                <p:oleObj name="Equation" r:id="rId3" imgW="5841720" imgH="3429000" progId="Equation.DSMT4">
                  <p:embed/>
                  <p:pic>
                    <p:nvPicPr>
                      <p:cNvPr id="0" name="Object 4"/>
                      <p:cNvPicPr>
                        <a:picLocks noChangeAspect="1" noChangeArrowheads="1"/>
                      </p:cNvPicPr>
                      <p:nvPr/>
                    </p:nvPicPr>
                    <p:blipFill>
                      <a:blip r:embed="rId4"/>
                      <a:srcRect/>
                      <a:stretch>
                        <a:fillRect/>
                      </a:stretch>
                    </p:blipFill>
                    <p:spPr bwMode="auto">
                      <a:xfrm>
                        <a:off x="1638300" y="1196752"/>
                        <a:ext cx="5842000" cy="3429000"/>
                      </a:xfrm>
                      <a:prstGeom prst="rect">
                        <a:avLst/>
                      </a:prstGeom>
                      <a:noFill/>
                      <a:ln>
                        <a:noFill/>
                      </a:ln>
                      <a:extLst/>
                    </p:spPr>
                  </p:pic>
                </p:oleObj>
              </mc:Fallback>
            </mc:AlternateContent>
          </a:graphicData>
        </a:graphic>
      </p:graphicFrame>
      <p:sp>
        <p:nvSpPr>
          <p:cNvPr id="624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D02239-9021-449F-8663-B796B1C0407E}" type="slidenum">
              <a:rPr lang="en-US" altLang="zh-CN" sz="1400" smtClean="0"/>
              <a:pPr>
                <a:spcBef>
                  <a:spcPct val="0"/>
                </a:spcBef>
                <a:buClrTx/>
                <a:buSzTx/>
                <a:buFontTx/>
                <a:buNone/>
              </a:pPr>
              <a:t>62</a:t>
            </a:fld>
            <a:endParaRPr lang="en-US" altLang="zh-CN" sz="1400" smtClean="0"/>
          </a:p>
        </p:txBody>
      </p:sp>
      <p:graphicFrame>
        <p:nvGraphicFramePr>
          <p:cNvPr id="6" name="Object 2"/>
          <p:cNvGraphicFramePr>
            <a:graphicFrameLocks noChangeAspect="1"/>
          </p:cNvGraphicFramePr>
          <p:nvPr>
            <p:extLst>
              <p:ext uri="{D42A27DB-BD31-4B8C-83A1-F6EECF244321}">
                <p14:modId xmlns:p14="http://schemas.microsoft.com/office/powerpoint/2010/main" val="3629188371"/>
              </p:ext>
            </p:extLst>
          </p:nvPr>
        </p:nvGraphicFramePr>
        <p:xfrm>
          <a:off x="1187450" y="5149850"/>
          <a:ext cx="6807200" cy="1028700"/>
        </p:xfrm>
        <a:graphic>
          <a:graphicData uri="http://schemas.openxmlformats.org/presentationml/2006/ole">
            <mc:AlternateContent xmlns:mc="http://schemas.openxmlformats.org/markup-compatibility/2006">
              <mc:Choice xmlns:v="urn:schemas-microsoft-com:vml" Requires="v">
                <p:oleObj spid="_x0000_s62652" name="Equation" r:id="rId5" imgW="6806880" imgH="1028520" progId="Equation.DSMT4">
                  <p:embed/>
                </p:oleObj>
              </mc:Choice>
              <mc:Fallback>
                <p:oleObj name="Equation" r:id="rId5" imgW="6806880" imgH="1028520" progId="Equation.DSMT4">
                  <p:embed/>
                  <p:pic>
                    <p:nvPicPr>
                      <p:cNvPr id="0" name=""/>
                      <p:cNvPicPr>
                        <a:picLocks noChangeAspect="1" noChangeArrowheads="1"/>
                      </p:cNvPicPr>
                      <p:nvPr/>
                    </p:nvPicPr>
                    <p:blipFill>
                      <a:blip r:embed="rId6"/>
                      <a:srcRect/>
                      <a:stretch>
                        <a:fillRect/>
                      </a:stretch>
                    </p:blipFill>
                    <p:spPr bwMode="auto">
                      <a:xfrm>
                        <a:off x="1187450" y="5149850"/>
                        <a:ext cx="6807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301625" y="609600"/>
            <a:ext cx="8540750" cy="82550"/>
          </a:xfrm>
        </p:spPr>
        <p:txBody>
          <a:bodyPr/>
          <a:lstStyle/>
          <a:p>
            <a:pPr eaLnBrk="1" hangingPunct="1"/>
            <a:endParaRPr lang="zh-CN" altLang="zh-CN" smtClean="0"/>
          </a:p>
        </p:txBody>
      </p:sp>
      <p:sp>
        <p:nvSpPr>
          <p:cNvPr id="58371"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5.3.5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5.3.1</a:t>
            </a:r>
            <a:r>
              <a:rPr lang="zh-CN" altLang="zh-CN" sz="2400" dirty="0" smtClean="0">
                <a:solidFill>
                  <a:srgbClr val="000000"/>
                </a:solidFill>
                <a:latin typeface="Times New Roman" pitchFamily="18" charset="0"/>
                <a:cs typeface="Times New Roman" pitchFamily="18" charset="0"/>
              </a:rPr>
              <a:t>中，假定误判代价矩阵为</a:t>
            </a: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a:lnSpc>
                <a:spcPct val="90000"/>
              </a:lnSpc>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现采用最小</a:t>
            </a:r>
            <a:r>
              <a:rPr lang="en-US" altLang="zh-CN" sz="2400" i="1" dirty="0" smtClean="0">
                <a:solidFill>
                  <a:srgbClr val="000000"/>
                </a:solidFill>
                <a:latin typeface="Times New Roman" pitchFamily="18" charset="0"/>
                <a:cs typeface="Times New Roman" pitchFamily="18" charset="0"/>
              </a:rPr>
              <a:t>ECM</a:t>
            </a:r>
            <a:r>
              <a:rPr lang="zh-CN" altLang="en-US" sz="2400" dirty="0" smtClean="0">
                <a:solidFill>
                  <a:srgbClr val="000000"/>
                </a:solidFill>
                <a:latin typeface="Times New Roman" pitchFamily="18" charset="0"/>
                <a:cs typeface="Times New Roman" pitchFamily="18" charset="0"/>
              </a:rPr>
              <a:t>规则</a:t>
            </a:r>
            <a:r>
              <a:rPr lang="zh-CN" altLang="zh-CN" sz="2400" dirty="0" smtClean="0">
                <a:solidFill>
                  <a:srgbClr val="000000"/>
                </a:solidFill>
                <a:latin typeface="Times New Roman" pitchFamily="18" charset="0"/>
                <a:cs typeface="Times New Roman" pitchFamily="18" charset="0"/>
              </a:rPr>
              <a:t>进行判别。</a:t>
            </a:r>
          </a:p>
          <a:p>
            <a:pPr>
              <a:lnSpc>
                <a:spcPct val="90000"/>
              </a:lnSpc>
              <a:buNone/>
              <a:defRPr/>
            </a:pPr>
            <a:r>
              <a:rPr lang="en-US" altLang="zh-CN" sz="2400" i="1" dirty="0" smtClean="0">
                <a:solidFill>
                  <a:srgbClr val="000000"/>
                </a:solidFill>
                <a:latin typeface="Times New Roman" pitchFamily="18" charset="0"/>
                <a:cs typeface="Times New Roman" pitchFamily="18" charset="0"/>
              </a:rPr>
              <a:t>	l</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2</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3</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(1|3)</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90000"/>
              </a:lnSpc>
              <a:buNone/>
              <a:defRPr/>
            </a:pPr>
            <a:r>
              <a:rPr lang="en-US" altLang="zh-CN" sz="2400" dirty="0" smtClean="0">
                <a:solidFill>
                  <a:srgbClr val="000000"/>
                </a:solidFill>
                <a:latin typeface="Times New Roman" pitchFamily="18" charset="0"/>
                <a:cs typeface="Times New Roman" pitchFamily="18" charset="0"/>
              </a:rPr>
              <a:t>	 	  =0.65×20×0.63+0.30</a:t>
            </a:r>
            <a:r>
              <a:rPr lang="en-US" altLang="zh-CN" sz="2400" dirty="0">
                <a:solidFill>
                  <a:srgbClr val="000000"/>
                </a:solidFill>
                <a:latin typeface="Times New Roman" pitchFamily="18" charset="0"/>
                <a:cs typeface="Times New Roman" pitchFamily="18" charset="0"/>
              </a:rPr>
              <a:t>×60</a:t>
            </a:r>
            <a:r>
              <a:rPr lang="en-US" altLang="zh-CN" sz="2400" dirty="0" smtClean="0">
                <a:solidFill>
                  <a:srgbClr val="000000"/>
                </a:solidFill>
                <a:latin typeface="Times New Roman" pitchFamily="18" charset="0"/>
                <a:cs typeface="Times New Roman" pitchFamily="18" charset="0"/>
              </a:rPr>
              <a:t>×2.4=51.39</a:t>
            </a:r>
            <a:endParaRPr lang="zh-CN" altLang="zh-CN" sz="2400" dirty="0" smtClean="0">
              <a:solidFill>
                <a:srgbClr val="000000"/>
              </a:solidFill>
              <a:latin typeface="Times New Roman" pitchFamily="18" charset="0"/>
              <a:cs typeface="Times New Roman" pitchFamily="18" charset="0"/>
            </a:endParaRPr>
          </a:p>
          <a:p>
            <a:pPr>
              <a:lnSpc>
                <a:spcPct val="90000"/>
              </a:lnSpc>
              <a:buNone/>
              <a:defRPr/>
            </a:pPr>
            <a:r>
              <a:rPr lang="en-US" altLang="zh-CN" sz="2400" i="1" dirty="0" smtClean="0">
                <a:solidFill>
                  <a:srgbClr val="000000"/>
                </a:solidFill>
                <a:latin typeface="Times New Roman" pitchFamily="18" charset="0"/>
                <a:cs typeface="Times New Roman" pitchFamily="18" charset="0"/>
              </a:rPr>
              <a:t>	l</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(2|1)</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3</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(2|3)</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90000"/>
              </a:lnSpc>
              <a:buNone/>
              <a:defRPr/>
            </a:pPr>
            <a:r>
              <a:rPr lang="en-US" altLang="zh-CN" sz="2400" dirty="0" smtClean="0">
                <a:solidFill>
                  <a:srgbClr val="000000"/>
                </a:solidFill>
                <a:latin typeface="Times New Roman" pitchFamily="18" charset="0"/>
                <a:cs typeface="Times New Roman" pitchFamily="18" charset="0"/>
              </a:rPr>
              <a:t>	 	  =0.05×10×0.10+0.30×50×2.4=36.05</a:t>
            </a:r>
            <a:endParaRPr lang="zh-CN" altLang="zh-CN" sz="2400" dirty="0" smtClean="0">
              <a:solidFill>
                <a:srgbClr val="000000"/>
              </a:solidFill>
              <a:latin typeface="Times New Roman" pitchFamily="18" charset="0"/>
              <a:cs typeface="Times New Roman" pitchFamily="18" charset="0"/>
            </a:endParaRPr>
          </a:p>
          <a:p>
            <a:pPr>
              <a:lnSpc>
                <a:spcPct val="90000"/>
              </a:lnSpc>
              <a:buNone/>
              <a:defRPr/>
            </a:pPr>
            <a:r>
              <a:rPr lang="en-US" altLang="zh-CN" sz="2400" i="1" dirty="0" smtClean="0">
                <a:solidFill>
                  <a:srgbClr val="000000"/>
                </a:solidFill>
                <a:latin typeface="Times New Roman" pitchFamily="18" charset="0"/>
                <a:cs typeface="Times New Roman" pitchFamily="18" charset="0"/>
              </a:rPr>
              <a:t>	l</a:t>
            </a:r>
            <a:r>
              <a:rPr lang="en-US" altLang="zh-CN" sz="24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(3|1)</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2</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(3|2)</a:t>
            </a:r>
            <a:r>
              <a:rPr lang="en-US" altLang="zh-CN" sz="2400" i="1" dirty="0">
                <a:solidFill>
                  <a:srgbClr val="000000"/>
                </a:solidFill>
                <a:latin typeface="Times New Roman" pitchFamily="18" charset="0"/>
                <a:cs typeface="Times New Roman" pitchFamily="18" charset="0"/>
              </a:rPr>
              <a:t> f</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0</a:t>
            </a:r>
            <a:r>
              <a:rPr lang="en-US" altLang="zh-CN"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90000"/>
              </a:lnSpc>
              <a:buNone/>
              <a:defRPr/>
            </a:pPr>
            <a:r>
              <a:rPr lang="en-US" altLang="zh-CN" sz="2400" dirty="0" smtClean="0">
                <a:solidFill>
                  <a:srgbClr val="000000"/>
                </a:solidFill>
                <a:latin typeface="Times New Roman" pitchFamily="18" charset="0"/>
                <a:cs typeface="Times New Roman" pitchFamily="18" charset="0"/>
              </a:rPr>
              <a:t>	 	  =0.05×200×0.10+0.65×100×0.63=41.95</a:t>
            </a:r>
            <a:endParaRPr lang="zh-CN" altLang="zh-CN" sz="2400" dirty="0" smtClean="0">
              <a:solidFill>
                <a:srgbClr val="000000"/>
              </a:solidFill>
              <a:latin typeface="Times New Roman" pitchFamily="18" charset="0"/>
              <a:cs typeface="Times New Roman" pitchFamily="18" charset="0"/>
            </a:endParaRPr>
          </a:p>
          <a:p>
            <a:pPr>
              <a:lnSpc>
                <a:spcPct val="90000"/>
              </a:lnSpc>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由于</a:t>
            </a:r>
            <a:r>
              <a:rPr lang="en-US" altLang="zh-CN" sz="2400" i="1" dirty="0" smtClean="0">
                <a:solidFill>
                  <a:srgbClr val="000000"/>
                </a:solidFill>
                <a:latin typeface="Times New Roman" pitchFamily="18" charset="0"/>
                <a:cs typeface="Times New Roman" pitchFamily="18" charset="0"/>
              </a:rPr>
              <a:t>l</a:t>
            </a:r>
            <a:r>
              <a:rPr lang="en-US" altLang="zh-CN" sz="24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时为最小值，故</a:t>
            </a:r>
            <a:r>
              <a:rPr lang="zh-CN" altLang="zh-CN" sz="2400" dirty="0" smtClean="0">
                <a:solidFill>
                  <a:srgbClr val="000000"/>
                </a:solidFill>
                <a:latin typeface="Times New Roman" pitchFamily="18" charset="0"/>
                <a:cs typeface="Times New Roman" pitchFamily="18" charset="0"/>
              </a:rPr>
              <a:t>将</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p>
        </p:txBody>
      </p:sp>
      <p:sp>
        <p:nvSpPr>
          <p:cNvPr id="655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A89FDD-D276-49B7-A829-7A7D945D1BBA}" type="slidenum">
              <a:rPr lang="en-US" altLang="zh-CN" sz="1400" smtClean="0"/>
              <a:pPr>
                <a:spcBef>
                  <a:spcPct val="0"/>
                </a:spcBef>
                <a:buClrTx/>
                <a:buSzTx/>
                <a:buFontTx/>
                <a:buNone/>
              </a:pPr>
              <a:t>63</a:t>
            </a:fld>
            <a:endParaRPr lang="en-US" altLang="zh-CN" sz="1400" smtClean="0"/>
          </a:p>
        </p:txBody>
      </p:sp>
      <p:pic>
        <p:nvPicPr>
          <p:cNvPr id="2" name="图片 1"/>
          <p:cNvPicPr>
            <a:picLocks noChangeAspect="1"/>
          </p:cNvPicPr>
          <p:nvPr/>
        </p:nvPicPr>
        <p:blipFill>
          <a:blip r:embed="rId2"/>
          <a:stretch>
            <a:fillRect/>
          </a:stretch>
        </p:blipFill>
        <p:spPr>
          <a:xfrm>
            <a:off x="789940" y="1052736"/>
            <a:ext cx="7564120" cy="2039243"/>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27651" name="Rectangle 3"/>
          <p:cNvSpPr>
            <a:spLocks noGrp="1" noRot="1" noChangeArrowheads="1"/>
          </p:cNvSpPr>
          <p:nvPr>
            <p:ph type="body" idx="1"/>
          </p:nvPr>
        </p:nvSpPr>
        <p:spPr>
          <a:xfrm>
            <a:off x="301625" y="620713"/>
            <a:ext cx="8540750" cy="5478462"/>
          </a:xfrm>
        </p:spPr>
        <p:txBody>
          <a:bodyPr/>
          <a:lstStyle/>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假定所有的误判代价都是相同的，不失一般性，可令</a:t>
            </a:r>
            <a:r>
              <a:rPr lang="en-US" altLang="zh-CN" sz="2400" i="1" dirty="0" smtClean="0">
                <a:solidFill>
                  <a:srgbClr val="000000"/>
                </a:solidFill>
                <a:latin typeface="Times New Roman" pitchFamily="18" charset="0"/>
                <a:cs typeface="Times New Roman" pitchFamily="18" charset="0"/>
              </a:rPr>
              <a:t>c</a:t>
            </a:r>
            <a:r>
              <a:rPr lang="en-US"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l</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 </a:t>
            </a:r>
            <a:r>
              <a:rPr lang="en-US" altLang="zh-CN" sz="2400" i="1" dirty="0" err="1" smtClean="0">
                <a:solidFill>
                  <a:srgbClr val="000000"/>
                </a:solidFill>
                <a:latin typeface="Times New Roman" pitchFamily="18" charset="0"/>
                <a:cs typeface="Times New Roman" pitchFamily="18" charset="0"/>
              </a:rPr>
              <a:t>l</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 </a:t>
            </a:r>
            <a:r>
              <a:rPr lang="en-US" altLang="zh-CN" sz="2400" i="1" dirty="0" err="1" smtClean="0">
                <a:solidFill>
                  <a:srgbClr val="000000"/>
                </a:solidFill>
                <a:latin typeface="Times New Roman" pitchFamily="18" charset="0"/>
                <a:cs typeface="Times New Roman" pitchFamily="18" charset="0"/>
              </a:rPr>
              <a:t>l</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，则此时</a:t>
            </a: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smtClean="0">
                <a:solidFill>
                  <a:schemeClr val="accent6"/>
                </a:solidFill>
                <a:latin typeface="Times New Roman" pitchFamily="18" charset="0"/>
                <a:cs typeface="Times New Roman" pitchFamily="18" charset="0"/>
              </a:rPr>
              <a:t>总的误判概率</a:t>
            </a:r>
            <a:r>
              <a:rPr lang="zh-CN" altLang="zh-CN" sz="2400" dirty="0" smtClean="0">
                <a:solidFill>
                  <a:srgbClr val="000000"/>
                </a:solidFill>
                <a:latin typeface="Times New Roman" pitchFamily="18" charset="0"/>
                <a:cs typeface="Times New Roman" pitchFamily="18" charset="0"/>
              </a:rPr>
              <a:t>。故此时的最小</a:t>
            </a:r>
            <a:r>
              <a:rPr lang="zh-CN" altLang="en-US" sz="2400" dirty="0">
                <a:solidFill>
                  <a:srgbClr val="000000"/>
                </a:solidFill>
                <a:latin typeface="Times New Roman" pitchFamily="18" charset="0"/>
                <a:cs typeface="Times New Roman" pitchFamily="18" charset="0"/>
              </a:rPr>
              <a:t>期望</a:t>
            </a:r>
            <a:r>
              <a:rPr lang="zh-CN" altLang="zh-CN" sz="2400" dirty="0" smtClean="0">
                <a:solidFill>
                  <a:srgbClr val="000000"/>
                </a:solidFill>
                <a:latin typeface="Times New Roman" pitchFamily="18" charset="0"/>
                <a:cs typeface="Times New Roman" pitchFamily="18" charset="0"/>
              </a:rPr>
              <a:t>误判代价</a:t>
            </a:r>
            <a:r>
              <a:rPr lang="zh-CN" altLang="en-US" sz="2400" dirty="0" smtClean="0">
                <a:solidFill>
                  <a:srgbClr val="000000"/>
                </a:solidFill>
                <a:latin typeface="Times New Roman" pitchFamily="18" charset="0"/>
                <a:cs typeface="Times New Roman" pitchFamily="18" charset="0"/>
              </a:rPr>
              <a:t>法</a:t>
            </a:r>
            <a:r>
              <a:rPr lang="zh-CN" altLang="zh-CN" sz="2400" dirty="0" smtClean="0">
                <a:solidFill>
                  <a:srgbClr val="000000"/>
                </a:solidFill>
                <a:latin typeface="Times New Roman" pitchFamily="18" charset="0"/>
                <a:cs typeface="Times New Roman" pitchFamily="18" charset="0"/>
              </a:rPr>
              <a:t>也可称为</a:t>
            </a:r>
            <a:r>
              <a:rPr lang="zh-CN" altLang="zh-CN" sz="2400" dirty="0" smtClean="0">
                <a:solidFill>
                  <a:schemeClr val="accent6"/>
                </a:solidFill>
                <a:latin typeface="Times New Roman" pitchFamily="18" charset="0"/>
                <a:cs typeface="Times New Roman" pitchFamily="18" charset="0"/>
              </a:rPr>
              <a:t>最小总误判概率</a:t>
            </a:r>
            <a:r>
              <a:rPr lang="zh-CN" altLang="en-US" sz="2400" dirty="0" smtClean="0">
                <a:solidFill>
                  <a:schemeClr val="accent6"/>
                </a:solidFill>
                <a:latin typeface="Times New Roman" pitchFamily="18" charset="0"/>
                <a:cs typeface="Times New Roman" pitchFamily="18" charset="0"/>
              </a:rPr>
              <a:t>法</a:t>
            </a:r>
            <a:r>
              <a:rPr lang="zh-CN" altLang="zh-CN" sz="2400" dirty="0" smtClean="0">
                <a:solidFill>
                  <a:srgbClr val="000000"/>
                </a:solidFill>
                <a:latin typeface="Times New Roman" pitchFamily="18" charset="0"/>
                <a:cs typeface="Times New Roman" pitchFamily="18" charset="0"/>
              </a:rPr>
              <a:t>，并且</a:t>
            </a:r>
            <a:r>
              <a:rPr lang="zh-CN" altLang="en-US" sz="2400" dirty="0" smtClean="0">
                <a:solidFill>
                  <a:srgbClr val="000000"/>
                </a:solidFill>
                <a:latin typeface="Times New Roman" pitchFamily="18" charset="0"/>
                <a:cs typeface="Times New Roman" pitchFamily="18" charset="0"/>
              </a:rPr>
              <a:t>上</a:t>
            </a:r>
            <a:r>
              <a:rPr lang="zh-CN" altLang="zh-CN" sz="2400" dirty="0" smtClean="0">
                <a:solidFill>
                  <a:srgbClr val="000000"/>
                </a:solidFill>
                <a:latin typeface="Times New Roman" pitchFamily="18" charset="0"/>
                <a:cs typeface="Times New Roman" pitchFamily="18" charset="0"/>
              </a:rPr>
              <a:t>式可简化为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a:solidFill>
                <a:srgbClr val="000000"/>
              </a:solidFill>
              <a:latin typeface="Times New Roman" pitchFamily="18" charset="0"/>
              <a:cs typeface="Times New Roman" pitchFamily="18" charset="0"/>
            </a:endParaRPr>
          </a:p>
          <a:p>
            <a:pPr>
              <a:lnSpc>
                <a:spcPct val="200000"/>
              </a:lnSpc>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让</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808"/>
                </a:solidFill>
              </a:rPr>
              <a:t>减去</a:t>
            </a:r>
            <a:r>
              <a:rPr lang="zh-CN" altLang="zh-CN" sz="2400" dirty="0">
                <a:solidFill>
                  <a:srgbClr val="000808"/>
                </a:solidFill>
              </a:rPr>
              <a:t>上面等式的两边，即有更简洁的形式：</a:t>
            </a:r>
            <a:endParaRPr lang="zh-CN"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endParaRPr lang="zh-CN" altLang="zh-CN" sz="2400" dirty="0" smtClean="0">
              <a:solidFill>
                <a:srgbClr val="000000"/>
              </a:solidFill>
              <a:latin typeface="Times New Roman" pitchFamily="18" charset="0"/>
              <a:cs typeface="Times New Roman" pitchFamily="18" charset="0"/>
            </a:endParaRPr>
          </a:p>
        </p:txBody>
      </p:sp>
      <p:graphicFrame>
        <p:nvGraphicFramePr>
          <p:cNvPr id="63493" name="Object 3"/>
          <p:cNvGraphicFramePr>
            <a:graphicFrameLocks noChangeAspect="1"/>
          </p:cNvGraphicFramePr>
          <p:nvPr>
            <p:extLst>
              <p:ext uri="{D42A27DB-BD31-4B8C-83A1-F6EECF244321}">
                <p14:modId xmlns:p14="http://schemas.microsoft.com/office/powerpoint/2010/main" val="1976422469"/>
              </p:ext>
            </p:extLst>
          </p:nvPr>
        </p:nvGraphicFramePr>
        <p:xfrm>
          <a:off x="2136775" y="1412776"/>
          <a:ext cx="4953000" cy="1003300"/>
        </p:xfrm>
        <a:graphic>
          <a:graphicData uri="http://schemas.openxmlformats.org/presentationml/2006/ole">
            <mc:AlternateContent xmlns:mc="http://schemas.openxmlformats.org/markup-compatibility/2006">
              <mc:Choice xmlns:v="urn:schemas-microsoft-com:vml" Requires="v">
                <p:oleObj spid="_x0000_s63964" name="Equation" r:id="rId3" imgW="4953000" imgH="1003300" progId="Equation.DSMT4">
                  <p:embed/>
                </p:oleObj>
              </mc:Choice>
              <mc:Fallback>
                <p:oleObj name="Equation" r:id="rId3" imgW="4953000" imgH="1003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775" y="1412776"/>
                        <a:ext cx="495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926F2D4-CF43-4C41-A485-60A468499A12}" type="slidenum">
              <a:rPr lang="en-US" altLang="zh-CN" sz="1400" smtClean="0"/>
              <a:pPr>
                <a:spcBef>
                  <a:spcPct val="0"/>
                </a:spcBef>
                <a:buClrTx/>
                <a:buSzTx/>
                <a:buFontTx/>
                <a:buNone/>
              </a:pPr>
              <a:t>64</a:t>
            </a:fld>
            <a:endParaRPr lang="en-US" altLang="zh-CN" sz="1400" smtClean="0"/>
          </a:p>
        </p:txBody>
      </p:sp>
      <p:sp>
        <p:nvSpPr>
          <p:cNvPr id="2"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1973995"/>
              </p:ext>
            </p:extLst>
          </p:nvPr>
        </p:nvGraphicFramePr>
        <p:xfrm>
          <a:off x="2051720" y="3212976"/>
          <a:ext cx="5080000" cy="1028700"/>
        </p:xfrm>
        <a:graphic>
          <a:graphicData uri="http://schemas.openxmlformats.org/presentationml/2006/ole">
            <mc:AlternateContent xmlns:mc="http://schemas.openxmlformats.org/markup-compatibility/2006">
              <mc:Choice xmlns:v="urn:schemas-microsoft-com:vml" Requires="v">
                <p:oleObj spid="_x0000_s63965" name="Equation" r:id="rId5" imgW="5079960" imgH="1028520" progId="Equation.DSMT4">
                  <p:embed/>
                </p:oleObj>
              </mc:Choice>
              <mc:Fallback>
                <p:oleObj name="Equation" r:id="rId5" imgW="5079960" imgH="1028520" progId="Equation.DSMT4">
                  <p:embed/>
                  <p:pic>
                    <p:nvPicPr>
                      <p:cNvPr id="0" name="Object 53"/>
                      <p:cNvPicPr>
                        <a:picLocks noChangeAspect="1" noChangeArrowheads="1"/>
                      </p:cNvPicPr>
                      <p:nvPr/>
                    </p:nvPicPr>
                    <p:blipFill>
                      <a:blip r:embed="rId6"/>
                      <a:srcRect/>
                      <a:stretch>
                        <a:fillRect/>
                      </a:stretch>
                    </p:blipFill>
                    <p:spPr bwMode="auto">
                      <a:xfrm>
                        <a:off x="2051720" y="3212976"/>
                        <a:ext cx="50800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52373523"/>
              </p:ext>
            </p:extLst>
          </p:nvPr>
        </p:nvGraphicFramePr>
        <p:xfrm>
          <a:off x="1043608" y="4077072"/>
          <a:ext cx="1435100" cy="831851"/>
        </p:xfrm>
        <a:graphic>
          <a:graphicData uri="http://schemas.openxmlformats.org/presentationml/2006/ole">
            <mc:AlternateContent xmlns:mc="http://schemas.openxmlformats.org/markup-compatibility/2006">
              <mc:Choice xmlns:v="urn:schemas-microsoft-com:vml" Requires="v">
                <p:oleObj spid="_x0000_s63966" name="Equation" r:id="rId7" imgW="1434960" imgH="838080" progId="Equation.DSMT4">
                  <p:embed/>
                </p:oleObj>
              </mc:Choice>
              <mc:Fallback>
                <p:oleObj name="Equation" r:id="rId7" imgW="1434960" imgH="838080" progId="Equation.DSMT4">
                  <p:embed/>
                  <p:pic>
                    <p:nvPicPr>
                      <p:cNvPr id="0" name="Object 55"/>
                      <p:cNvPicPr>
                        <a:picLocks noChangeAspect="1" noChangeArrowheads="1"/>
                      </p:cNvPicPr>
                      <p:nvPr/>
                    </p:nvPicPr>
                    <p:blipFill>
                      <a:blip r:embed="rId8"/>
                      <a:srcRect/>
                      <a:stretch>
                        <a:fillRect/>
                      </a:stretch>
                    </p:blipFill>
                    <p:spPr bwMode="auto">
                      <a:xfrm>
                        <a:off x="1043608" y="4077072"/>
                        <a:ext cx="1435100" cy="831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445377910"/>
              </p:ext>
            </p:extLst>
          </p:nvPr>
        </p:nvGraphicFramePr>
        <p:xfrm>
          <a:off x="2555776" y="5009232"/>
          <a:ext cx="4203700" cy="508000"/>
        </p:xfrm>
        <a:graphic>
          <a:graphicData uri="http://schemas.openxmlformats.org/presentationml/2006/ole">
            <mc:AlternateContent xmlns:mc="http://schemas.openxmlformats.org/markup-compatibility/2006">
              <mc:Choice xmlns:v="urn:schemas-microsoft-com:vml" Requires="v">
                <p:oleObj spid="_x0000_s63967" name="Equation" r:id="rId9" imgW="4203700" imgH="508000" progId="Equation.DSMT4">
                  <p:embed/>
                </p:oleObj>
              </mc:Choice>
              <mc:Fallback>
                <p:oleObj name="Equation" r:id="rId9" imgW="4203700" imgH="508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776" y="5009232"/>
                        <a:ext cx="4203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smtClean="0">
                <a:solidFill>
                  <a:srgbClr val="000000"/>
                </a:solidFill>
                <a:latin typeface="Times New Roman" pitchFamily="18" charset="0"/>
                <a:cs typeface="Times New Roman" pitchFamily="18" charset="0"/>
              </a:rPr>
              <a:t>它</a:t>
            </a:r>
            <a:r>
              <a:rPr lang="zh-CN" altLang="zh-CN" sz="2400" dirty="0">
                <a:solidFill>
                  <a:srgbClr val="000000"/>
                </a:solidFill>
                <a:latin typeface="Times New Roman" pitchFamily="18" charset="0"/>
                <a:cs typeface="Times New Roman" pitchFamily="18" charset="0"/>
              </a:rPr>
              <a:t>与</a:t>
            </a:r>
            <a:r>
              <a:rPr lang="en-US" altLang="zh-CN" sz="2400" dirty="0">
                <a:solidFill>
                  <a:srgbClr val="000000"/>
                </a:solidFill>
                <a:latin typeface="Times New Roman" pitchFamily="18" charset="0"/>
                <a:cs typeface="Times New Roman" pitchFamily="18" charset="0"/>
              </a:rPr>
              <a:t>(5.3.2)</a:t>
            </a:r>
            <a:r>
              <a:rPr lang="zh-CN" altLang="zh-CN" sz="2400" dirty="0">
                <a:solidFill>
                  <a:srgbClr val="000000"/>
                </a:solidFill>
                <a:latin typeface="Times New Roman" pitchFamily="18" charset="0"/>
                <a:cs typeface="Times New Roman" pitchFamily="18" charset="0"/>
              </a:rPr>
              <a:t>式是等价的。</a:t>
            </a:r>
            <a:r>
              <a:rPr lang="zh-CN" altLang="zh-CN" sz="2400" dirty="0">
                <a:solidFill>
                  <a:srgbClr val="000000"/>
                </a:solidFill>
              </a:rPr>
              <a:t>因此，此时的最小总误判概率法等同于最大后验概率法，或者说，最大后验概率法可看成是所有误判代价均相同时的最小期望误判代价法</a:t>
            </a:r>
            <a:r>
              <a:rPr lang="zh-CN" altLang="zh-CN" sz="2400" dirty="0" smtClean="0">
                <a:solidFill>
                  <a:srgbClr val="000000"/>
                </a:solidFill>
              </a:rPr>
              <a:t>。</a:t>
            </a:r>
            <a:endParaRPr lang="en-US" altLang="zh-CN" sz="2400" dirty="0" smtClean="0">
              <a:solidFill>
                <a:srgbClr val="000000"/>
              </a:solidFill>
            </a:endParaRPr>
          </a:p>
          <a:p>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时，</a:t>
            </a:r>
            <a:r>
              <a:rPr lang="zh-CN" altLang="en-US" sz="2400" dirty="0">
                <a:solidFill>
                  <a:srgbClr val="000000"/>
                </a:solidFill>
                <a:latin typeface="Times New Roman" panose="02020603050405020304" pitchFamily="18" charset="0"/>
                <a:cs typeface="Times New Roman" panose="02020603050405020304" pitchFamily="18" charset="0"/>
              </a:rPr>
              <a:t>上</a:t>
            </a:r>
            <a:r>
              <a:rPr lang="zh-CN" altLang="zh-CN" sz="2400" dirty="0">
                <a:solidFill>
                  <a:srgbClr val="000000"/>
                </a:solidFill>
                <a:latin typeface="Times New Roman" panose="02020603050405020304" pitchFamily="18" charset="0"/>
                <a:cs typeface="Times New Roman" panose="02020603050405020304" pitchFamily="18" charset="0"/>
              </a:rPr>
              <a:t>式又进一步简化</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该</a:t>
            </a:r>
            <a:r>
              <a:rPr lang="zh-CN" altLang="zh-CN" sz="2400" dirty="0">
                <a:solidFill>
                  <a:srgbClr val="000000"/>
                </a:solidFill>
                <a:latin typeface="Times New Roman" panose="02020603050405020304" pitchFamily="18" charset="0"/>
                <a:cs typeface="Times New Roman" panose="02020603050405020304" pitchFamily="18" charset="0"/>
              </a:rPr>
              <a:t>判别规则实际上也是一种</a:t>
            </a:r>
            <a:r>
              <a:rPr lang="zh-CN" altLang="zh-CN" sz="2400" dirty="0">
                <a:solidFill>
                  <a:schemeClr val="accent6"/>
                </a:solidFill>
                <a:latin typeface="Times New Roman" panose="02020603050405020304" pitchFamily="18" charset="0"/>
                <a:cs typeface="Times New Roman" panose="02020603050405020304" pitchFamily="18" charset="0"/>
              </a:rPr>
              <a:t>极大似然法</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rPr>
              <a:t> </a:t>
            </a:r>
            <a:endParaRPr lang="zh-CN" altLang="zh-CN" sz="2400" dirty="0">
              <a:solidFill>
                <a:srgbClr val="000000"/>
              </a:solidFill>
              <a:latin typeface="Times New Roman" pitchFamily="18" charset="0"/>
              <a:cs typeface="Times New Roman"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65</a:t>
            </a:fld>
            <a:endParaRPr lang="en-US" altLang="zh-CN"/>
          </a:p>
        </p:txBody>
      </p:sp>
      <p:graphicFrame>
        <p:nvGraphicFramePr>
          <p:cNvPr id="7" name="对象 5"/>
          <p:cNvGraphicFramePr>
            <a:graphicFrameLocks noChangeAspect="1"/>
          </p:cNvGraphicFramePr>
          <p:nvPr>
            <p:extLst>
              <p:ext uri="{D42A27DB-BD31-4B8C-83A1-F6EECF244321}">
                <p14:modId xmlns:p14="http://schemas.microsoft.com/office/powerpoint/2010/main" val="3398867125"/>
              </p:ext>
            </p:extLst>
          </p:nvPr>
        </p:nvGraphicFramePr>
        <p:xfrm>
          <a:off x="2724150" y="2344936"/>
          <a:ext cx="3695700" cy="508000"/>
        </p:xfrm>
        <a:graphic>
          <a:graphicData uri="http://schemas.openxmlformats.org/presentationml/2006/ole">
            <mc:AlternateContent xmlns:mc="http://schemas.openxmlformats.org/markup-compatibility/2006">
              <mc:Choice xmlns:v="urn:schemas-microsoft-com:vml" Requires="v">
                <p:oleObj spid="_x0000_s98454" name="Equation" r:id="rId3" imgW="3695700" imgH="508000" progId="Equation.DSMT4">
                  <p:embed/>
                </p:oleObj>
              </mc:Choice>
              <mc:Fallback>
                <p:oleObj name="Equation" r:id="rId3" imgW="3695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2344936"/>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5478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15365" name="Rectangle 3"/>
          <p:cNvSpPr>
            <a:spLocks noGrp="1" noRot="1" noChangeArrowheads="1"/>
          </p:cNvSpPr>
          <p:nvPr>
            <p:ph type="body" idx="1"/>
          </p:nvPr>
        </p:nvSpPr>
        <p:spPr>
          <a:xfrm>
            <a:off x="301625" y="692150"/>
            <a:ext cx="8540750" cy="5407025"/>
          </a:xfrm>
        </p:spPr>
        <p:txBody>
          <a:bodyPr/>
          <a:lstStyle/>
          <a:p>
            <a:pPr eaLnBrk="1" hangingPunct="1">
              <a:lnSpc>
                <a:spcPct val="90000"/>
              </a:lnSpc>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smtClean="0">
                <a:solidFill>
                  <a:schemeClr val="accent6"/>
                </a:solidFill>
              </a:rPr>
              <a:t>注</a:t>
            </a:r>
            <a:r>
              <a:rPr lang="zh-CN" altLang="en-US" sz="2400" dirty="0" smtClean="0">
                <a:solidFill>
                  <a:srgbClr val="000000"/>
                </a:solidFill>
              </a:rPr>
              <a:t>   令</a:t>
            </a:r>
          </a:p>
          <a:p>
            <a:pPr algn="ctr" eaLnBrk="1" hangingPunct="1">
              <a:lnSpc>
                <a:spcPct val="90000"/>
              </a:lnSpc>
              <a:buFont typeface="Wingdings" panose="05000000000000000000" pitchFamily="2" charset="2"/>
              <a:buNone/>
              <a:defRPr/>
            </a:pPr>
            <a:r>
              <a:rPr lang="en-US" altLang="zh-CN" sz="2400" i="1" dirty="0" smtClean="0">
                <a:solidFill>
                  <a:srgbClr val="000808"/>
                </a:solidFill>
                <a:latin typeface="Times New Roman" pitchFamily="18" charset="0"/>
                <a:cs typeface="Times New Roman" pitchFamily="18" charset="0"/>
              </a:rPr>
              <a:t>B</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误判</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A</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样品来自</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endParaRPr lang="zh-CN" altLang="en-US" sz="2400" dirty="0" smtClean="0">
              <a:solidFill>
                <a:srgbClr val="000808"/>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400" dirty="0" smtClean="0">
                <a:solidFill>
                  <a:srgbClr val="000808"/>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则总的误判概率为</a:t>
            </a:r>
            <a:endParaRPr lang="en-US" altLang="zh-CN" sz="2400" dirty="0" smtClean="0">
              <a:solidFill>
                <a:srgbClr val="000000"/>
              </a:solidFill>
            </a:endParaRPr>
          </a:p>
          <a:p>
            <a:pPr eaLnBrk="1" hangingPunct="1">
              <a:lnSpc>
                <a:spcPct val="200000"/>
              </a:lnSpc>
              <a:defRPr/>
            </a:pPr>
            <a:endParaRPr lang="en-US" altLang="zh-CN" sz="2400" dirty="0" smtClean="0">
              <a:solidFill>
                <a:srgbClr val="000000"/>
              </a:solidFill>
            </a:endParaRPr>
          </a:p>
          <a:p>
            <a:pPr eaLnBrk="1" hangingPunct="1">
              <a:lnSpc>
                <a:spcPct val="200000"/>
              </a:lnSpc>
              <a:buFont typeface="Wingdings" panose="05000000000000000000" pitchFamily="2" charset="2"/>
              <a:buNone/>
              <a:defRPr/>
            </a:pPr>
            <a:r>
              <a:rPr lang="en-US" altLang="zh-CN" sz="2400" dirty="0" smtClean="0">
                <a:solidFill>
                  <a:srgbClr val="000000"/>
                </a:solidFill>
              </a:rPr>
              <a:t>	</a:t>
            </a:r>
            <a:r>
              <a:rPr lang="zh-CN" altLang="en-US" sz="2400" dirty="0" smtClean="0">
                <a:solidFill>
                  <a:srgbClr val="000000"/>
                </a:solidFill>
              </a:rPr>
              <a:t>总的正确判别概率为</a:t>
            </a:r>
          </a:p>
        </p:txBody>
      </p:sp>
      <p:graphicFrame>
        <p:nvGraphicFramePr>
          <p:cNvPr id="64516" name="Object 5"/>
          <p:cNvGraphicFramePr>
            <a:graphicFrameLocks noChangeAspect="1"/>
          </p:cNvGraphicFramePr>
          <p:nvPr>
            <p:extLst>
              <p:ext uri="{D42A27DB-BD31-4B8C-83A1-F6EECF244321}">
                <p14:modId xmlns:p14="http://schemas.microsoft.com/office/powerpoint/2010/main" val="1923305539"/>
              </p:ext>
            </p:extLst>
          </p:nvPr>
        </p:nvGraphicFramePr>
        <p:xfrm>
          <a:off x="1847850" y="2328292"/>
          <a:ext cx="5448300" cy="1028700"/>
        </p:xfrm>
        <a:graphic>
          <a:graphicData uri="http://schemas.openxmlformats.org/presentationml/2006/ole">
            <mc:AlternateContent xmlns:mc="http://schemas.openxmlformats.org/markup-compatibility/2006">
              <mc:Choice xmlns:v="urn:schemas-microsoft-com:vml" Requires="v">
                <p:oleObj spid="_x0000_s64776" name="Equation" r:id="rId3" imgW="5448300" imgH="1028700" progId="Equation.DSMT4">
                  <p:embed/>
                </p:oleObj>
              </mc:Choice>
              <mc:Fallback>
                <p:oleObj name="Equation" r:id="rId3" imgW="5448300" imgH="1028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328292"/>
                        <a:ext cx="54483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7" name="Object 7"/>
          <p:cNvGraphicFramePr>
            <a:graphicFrameLocks noChangeAspect="1"/>
          </p:cNvGraphicFramePr>
          <p:nvPr>
            <p:extLst>
              <p:ext uri="{D42A27DB-BD31-4B8C-83A1-F6EECF244321}">
                <p14:modId xmlns:p14="http://schemas.microsoft.com/office/powerpoint/2010/main" val="1396358686"/>
              </p:ext>
            </p:extLst>
          </p:nvPr>
        </p:nvGraphicFramePr>
        <p:xfrm>
          <a:off x="1935163" y="3828256"/>
          <a:ext cx="5321300" cy="1905000"/>
        </p:xfrm>
        <a:graphic>
          <a:graphicData uri="http://schemas.openxmlformats.org/presentationml/2006/ole">
            <mc:AlternateContent xmlns:mc="http://schemas.openxmlformats.org/markup-compatibility/2006">
              <mc:Choice xmlns:v="urn:schemas-microsoft-com:vml" Requires="v">
                <p:oleObj spid="_x0000_s64777" name="Equation" r:id="rId5" imgW="5321300" imgH="1905000" progId="Equation.DSMT4">
                  <p:embed/>
                </p:oleObj>
              </mc:Choice>
              <mc:Fallback>
                <p:oleObj name="Equation" r:id="rId5" imgW="5321300" imgH="1905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163" y="3828256"/>
                        <a:ext cx="53213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811262-804C-43D5-8ABF-B081D4FA311E}" type="slidenum">
              <a:rPr lang="en-US" altLang="zh-CN" sz="1400" smtClean="0"/>
              <a:pPr>
                <a:spcBef>
                  <a:spcPct val="0"/>
                </a:spcBef>
                <a:buClrTx/>
                <a:buSzTx/>
                <a:buFontTx/>
                <a:buNone/>
              </a:pPr>
              <a:t>66</a:t>
            </a:fld>
            <a:endParaRPr lang="en-US" altLang="zh-CN" sz="1400" smtClean="0"/>
          </a:p>
        </p:txBody>
      </p:sp>
      <p:sp>
        <p:nvSpPr>
          <p:cNvPr id="645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§5.4  </a:t>
            </a:r>
            <a:r>
              <a:rPr lang="zh-CN" altLang="en-US" sz="4000" dirty="0"/>
              <a:t>费希尔判别</a:t>
            </a:r>
          </a:p>
        </p:txBody>
      </p:sp>
      <p:sp>
        <p:nvSpPr>
          <p:cNvPr id="3" name="内容占位符 2"/>
          <p:cNvSpPr>
            <a:spLocks noGrp="1"/>
          </p:cNvSpPr>
          <p:nvPr>
            <p:ph idx="1"/>
          </p:nvPr>
        </p:nvSpPr>
        <p:spPr/>
        <p:txBody>
          <a:bodyPr/>
          <a:lstStyle/>
          <a:p>
            <a:r>
              <a:rPr lang="zh-CN" altLang="zh-CN" sz="2800" dirty="0" smtClean="0">
                <a:solidFill>
                  <a:srgbClr val="000000"/>
                </a:solidFill>
              </a:rPr>
              <a:t>一</a:t>
            </a:r>
            <a:r>
              <a:rPr lang="zh-CN" altLang="zh-CN" sz="2800" dirty="0">
                <a:solidFill>
                  <a:srgbClr val="000000"/>
                </a:solidFill>
              </a:rPr>
              <a:t>、费希尔判别的基本思想</a:t>
            </a:r>
          </a:p>
          <a:p>
            <a:r>
              <a:rPr lang="zh-CN" altLang="zh-CN" sz="2800" dirty="0" smtClean="0">
                <a:solidFill>
                  <a:srgbClr val="000000"/>
                </a:solidFill>
              </a:rPr>
              <a:t>二</a:t>
            </a:r>
            <a:r>
              <a:rPr lang="zh-CN" altLang="zh-CN" sz="2800" dirty="0">
                <a:solidFill>
                  <a:srgbClr val="000000"/>
                </a:solidFill>
              </a:rPr>
              <a:t>、费希尔判别函数</a:t>
            </a:r>
          </a:p>
          <a:p>
            <a:r>
              <a:rPr lang="zh-CN" altLang="zh-CN" sz="2800" dirty="0">
                <a:solidFill>
                  <a:srgbClr val="000000"/>
                </a:solidFill>
              </a:rPr>
              <a:t>三、判别函数得分图</a:t>
            </a:r>
          </a:p>
          <a:p>
            <a:r>
              <a:rPr lang="zh-CN" altLang="zh-CN" sz="2800" dirty="0">
                <a:solidFill>
                  <a:srgbClr val="000000"/>
                </a:solidFill>
              </a:rPr>
              <a:t>四、判别规则</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67</a:t>
            </a:fld>
            <a:endParaRPr lang="en-US" altLang="zh-CN"/>
          </a:p>
        </p:txBody>
      </p:sp>
    </p:spTree>
    <p:extLst>
      <p:ext uri="{BB962C8B-B14F-4D97-AF65-F5344CB8AC3E}">
        <p14:creationId xmlns:p14="http://schemas.microsoft.com/office/powerpoint/2010/main" val="24444156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609600"/>
            <a:ext cx="8540750" cy="1019175"/>
          </a:xfrm>
        </p:spPr>
        <p:txBody>
          <a:bodyPr/>
          <a:lstStyle/>
          <a:p>
            <a:pPr eaLnBrk="1" hangingPunct="1"/>
            <a:r>
              <a:rPr lang="zh-CN" altLang="en-US" sz="4000" dirty="0"/>
              <a:t>一、费希尔判别的基本</a:t>
            </a:r>
            <a:r>
              <a:rPr lang="zh-CN" altLang="en-US" sz="4000" dirty="0" smtClean="0"/>
              <a:t>思想</a:t>
            </a:r>
          </a:p>
        </p:txBody>
      </p:sp>
      <p:sp>
        <p:nvSpPr>
          <p:cNvPr id="1029"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a:solidFill>
                  <a:schemeClr val="accent6"/>
                </a:solidFill>
                <a:latin typeface="Times New Roman" pitchFamily="18" charset="0"/>
                <a:cs typeface="Times New Roman" pitchFamily="18" charset="0"/>
              </a:rPr>
              <a:t>费希尔判别</a:t>
            </a:r>
            <a:r>
              <a:rPr lang="zh-CN" altLang="en-US" sz="2800" dirty="0">
                <a:solidFill>
                  <a:srgbClr val="000000"/>
                </a:solidFill>
                <a:latin typeface="Times New Roman" pitchFamily="18" charset="0"/>
                <a:cs typeface="Times New Roman" pitchFamily="18" charset="0"/>
              </a:rPr>
              <a:t>（或称</a:t>
            </a:r>
            <a:r>
              <a:rPr lang="zh-CN" altLang="en-US" sz="2800" dirty="0">
                <a:solidFill>
                  <a:schemeClr val="accent6"/>
                </a:solidFill>
                <a:latin typeface="Times New Roman" pitchFamily="18" charset="0"/>
                <a:cs typeface="Times New Roman" pitchFamily="18" charset="0"/>
              </a:rPr>
              <a:t>典型判别</a:t>
            </a:r>
            <a:r>
              <a:rPr lang="zh-CN" altLang="en-US" sz="2800" dirty="0">
                <a:solidFill>
                  <a:srgbClr val="000000"/>
                </a:solidFill>
                <a:latin typeface="Times New Roman" pitchFamily="18" charset="0"/>
                <a:cs typeface="Times New Roman" pitchFamily="18" charset="0"/>
              </a:rPr>
              <a:t>）的基本思想是投影（或降维）：用</a:t>
            </a:r>
            <a:r>
              <a:rPr lang="en-US" altLang="zh-CN" sz="2800" i="1" dirty="0">
                <a:solidFill>
                  <a:srgbClr val="000000"/>
                </a:solidFill>
                <a:latin typeface="Times New Roman" pitchFamily="18" charset="0"/>
                <a:cs typeface="Times New Roman" pitchFamily="18" charset="0"/>
              </a:rPr>
              <a:t>p </a:t>
            </a:r>
            <a:r>
              <a:rPr lang="zh-CN" altLang="en-US" sz="2800" dirty="0">
                <a:solidFill>
                  <a:srgbClr val="000000"/>
                </a:solidFill>
                <a:latin typeface="Times New Roman" pitchFamily="18" charset="0"/>
                <a:cs typeface="Times New Roman" pitchFamily="18" charset="0"/>
              </a:rPr>
              <a:t>维向量                           的少数几个线性组合</a:t>
            </a:r>
            <a:r>
              <a:rPr lang="zh-CN" altLang="zh-CN" sz="2800" dirty="0">
                <a:solidFill>
                  <a:srgbClr val="000000"/>
                </a:solidFill>
              </a:rPr>
              <a:t>（称为</a:t>
            </a:r>
            <a:r>
              <a:rPr lang="zh-CN" altLang="zh-CN" sz="2800" dirty="0">
                <a:solidFill>
                  <a:schemeClr val="accent6"/>
                </a:solidFill>
              </a:rPr>
              <a:t>费希尔判别函数</a:t>
            </a:r>
            <a:r>
              <a:rPr lang="zh-CN" altLang="zh-CN" sz="2800" dirty="0">
                <a:solidFill>
                  <a:srgbClr val="000000"/>
                </a:solidFill>
              </a:rPr>
              <a:t>或</a:t>
            </a:r>
            <a:r>
              <a:rPr lang="zh-CN" altLang="zh-CN" sz="2800" dirty="0">
                <a:solidFill>
                  <a:schemeClr val="accent6"/>
                </a:solidFill>
              </a:rPr>
              <a:t>典型变量</a:t>
            </a:r>
            <a:r>
              <a:rPr lang="zh-CN" altLang="zh-CN" sz="2800" dirty="0">
                <a:solidFill>
                  <a:srgbClr val="000000"/>
                </a:solidFill>
              </a:rPr>
              <a:t>）</a:t>
            </a:r>
            <a:endParaRPr lang="zh-CN" altLang="en-US" sz="2800" dirty="0">
              <a:solidFill>
                <a:srgbClr val="000000"/>
              </a:solidFill>
              <a:latin typeface="Times New Roman" pitchFamily="18" charset="0"/>
              <a:cs typeface="Times New Roman" pitchFamily="18" charset="0"/>
            </a:endParaRPr>
          </a:p>
          <a:p>
            <a:pPr eaLnBrk="1" hangingPunct="1">
              <a:buNone/>
              <a:defRPr/>
            </a:pPr>
            <a:r>
              <a:rPr lang="zh-CN" altLang="en-US" sz="2800" dirty="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eaLnBrk="1" hangingPunct="1">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（一般</a:t>
            </a:r>
            <a:r>
              <a:rPr lang="en-US" altLang="zh-CN" sz="2800" i="1" dirty="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明显小于</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）来代替原始的</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个变量</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x</a:t>
            </a:r>
            <a:r>
              <a:rPr lang="en-US" altLang="zh-CN" sz="2800" i="1" baseline="-25000" dirty="0" err="1">
                <a:solidFill>
                  <a:srgbClr val="000000"/>
                </a:solidFill>
                <a:latin typeface="Times New Roman" pitchFamily="18" charset="0"/>
                <a:cs typeface="Times New Roman" pitchFamily="18" charset="0"/>
              </a:rPr>
              <a:t>p</a:t>
            </a:r>
            <a:r>
              <a:rPr lang="en-US" altLang="zh-CN" sz="2800" i="1" baseline="-250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，以达到降维的目的，</a:t>
            </a:r>
            <a:r>
              <a:rPr lang="zh-CN" altLang="zh-CN" sz="2800" dirty="0">
                <a:solidFill>
                  <a:srgbClr val="000808"/>
                </a:solidFill>
                <a:latin typeface="Times New Roman" panose="02020603050405020304" pitchFamily="18" charset="0"/>
                <a:cs typeface="Times New Roman" panose="02020603050405020304" pitchFamily="18" charset="0"/>
              </a:rPr>
              <a:t>并根据这</a:t>
            </a:r>
            <a:r>
              <a:rPr lang="en-US" altLang="zh-CN" sz="2800" i="1"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个判别函数</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2</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i="1" baseline="-25000"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对样品的归属作出判别或将各组分离。</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defRPr/>
            </a:pPr>
            <a:r>
              <a:rPr lang="zh-CN" altLang="zh-CN" sz="2800" smtClean="0">
                <a:solidFill>
                  <a:srgbClr val="000808"/>
                </a:solidFill>
                <a:latin typeface="Times New Roman" panose="02020603050405020304" pitchFamily="18" charset="0"/>
                <a:cs typeface="Times New Roman" panose="02020603050405020304" pitchFamily="18" charset="0"/>
              </a:rPr>
              <a:t>成功</a:t>
            </a:r>
            <a:r>
              <a:rPr lang="zh-CN" altLang="zh-CN" sz="2800" dirty="0">
                <a:solidFill>
                  <a:srgbClr val="000808"/>
                </a:solidFill>
                <a:latin typeface="Times New Roman" panose="02020603050405020304" pitchFamily="18" charset="0"/>
                <a:cs typeface="Times New Roman" panose="02020603050405020304" pitchFamily="18" charset="0"/>
              </a:rPr>
              <a:t>的降维将使样品的归类或组的分离更为方便和有效，并且可以对前两个或前三个判别函数作图，从直观的几何图形上区别各组。</a:t>
            </a:r>
            <a:endParaRPr lang="zh-CN" altLang="en-US" sz="2800" dirty="0" smtClean="0">
              <a:solidFill>
                <a:srgbClr val="000808"/>
              </a:solidFill>
              <a:latin typeface="Times New Roman" pitchFamily="18" charset="0"/>
              <a:cs typeface="Times New Roman" pitchFamily="18" charset="0"/>
            </a:endParaRPr>
          </a:p>
        </p:txBody>
      </p:sp>
      <p:graphicFrame>
        <p:nvGraphicFramePr>
          <p:cNvPr id="66564" name="Object 6"/>
          <p:cNvGraphicFramePr>
            <a:graphicFrameLocks noChangeAspect="1"/>
          </p:cNvGraphicFramePr>
          <p:nvPr>
            <p:extLst>
              <p:ext uri="{D42A27DB-BD31-4B8C-83A1-F6EECF244321}">
                <p14:modId xmlns:p14="http://schemas.microsoft.com/office/powerpoint/2010/main" val="2997709616"/>
              </p:ext>
            </p:extLst>
          </p:nvPr>
        </p:nvGraphicFramePr>
        <p:xfrm>
          <a:off x="4552950" y="2095500"/>
          <a:ext cx="2400300" cy="685800"/>
        </p:xfrm>
        <a:graphic>
          <a:graphicData uri="http://schemas.openxmlformats.org/presentationml/2006/ole">
            <mc:AlternateContent xmlns:mc="http://schemas.openxmlformats.org/markup-compatibility/2006">
              <mc:Choice xmlns:v="urn:schemas-microsoft-com:vml" Requires="v">
                <p:oleObj spid="_x0000_s113716" name="Equation" r:id="rId3" imgW="2400120" imgH="685800" progId="Equation.DSMT4">
                  <p:embed/>
                </p:oleObj>
              </mc:Choice>
              <mc:Fallback>
                <p:oleObj name="Equation" r:id="rId3" imgW="2400120" imgH="685800" progId="Equation.DSMT4">
                  <p:embed/>
                  <p:pic>
                    <p:nvPicPr>
                      <p:cNvPr id="0" name=""/>
                      <p:cNvPicPr>
                        <a:picLocks noChangeAspect="1" noChangeArrowheads="1"/>
                      </p:cNvPicPr>
                      <p:nvPr/>
                    </p:nvPicPr>
                    <p:blipFill>
                      <a:blip r:embed="rId4"/>
                      <a:srcRect/>
                      <a:stretch>
                        <a:fillRect/>
                      </a:stretch>
                    </p:blipFill>
                    <p:spPr bwMode="auto">
                      <a:xfrm>
                        <a:off x="4552950" y="2095500"/>
                        <a:ext cx="2400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F670F-6C78-417C-93F2-26AFBCBF98D5}" type="slidenum">
              <a:rPr lang="en-US" altLang="zh-CN" sz="1400" smtClean="0"/>
              <a:pPr>
                <a:spcBef>
                  <a:spcPct val="0"/>
                </a:spcBef>
                <a:buClrTx/>
                <a:buSzTx/>
                <a:buFontTx/>
                <a:buNone/>
              </a:pPr>
              <a:t>68</a:t>
            </a:fld>
            <a:endParaRPr lang="en-US" altLang="zh-CN" sz="1400" smtClean="0"/>
          </a:p>
        </p:txBody>
      </p:sp>
      <p:graphicFrame>
        <p:nvGraphicFramePr>
          <p:cNvPr id="7" name="Object 7"/>
          <p:cNvGraphicFramePr>
            <a:graphicFrameLocks noChangeAspect="1"/>
          </p:cNvGraphicFramePr>
          <p:nvPr>
            <p:extLst>
              <p:ext uri="{D42A27DB-BD31-4B8C-83A1-F6EECF244321}">
                <p14:modId xmlns:p14="http://schemas.microsoft.com/office/powerpoint/2010/main" val="1386827044"/>
              </p:ext>
            </p:extLst>
          </p:nvPr>
        </p:nvGraphicFramePr>
        <p:xfrm>
          <a:off x="2444750" y="3213100"/>
          <a:ext cx="4254500" cy="431800"/>
        </p:xfrm>
        <a:graphic>
          <a:graphicData uri="http://schemas.openxmlformats.org/presentationml/2006/ole">
            <mc:AlternateContent xmlns:mc="http://schemas.openxmlformats.org/markup-compatibility/2006">
              <mc:Choice xmlns:v="urn:schemas-microsoft-com:vml" Requires="v">
                <p:oleObj spid="_x0000_s113717" name="Equation" r:id="rId5" imgW="4254480" imgH="431640" progId="Equation.DSMT4">
                  <p:embed/>
                </p:oleObj>
              </mc:Choice>
              <mc:Fallback>
                <p:oleObj name="Equation" r:id="rId5" imgW="4254480" imgH="431640" progId="Equation.DSMT4">
                  <p:embed/>
                  <p:pic>
                    <p:nvPicPr>
                      <p:cNvPr id="0" name=""/>
                      <p:cNvPicPr>
                        <a:picLocks noChangeAspect="1" noChangeArrowheads="1"/>
                      </p:cNvPicPr>
                      <p:nvPr/>
                    </p:nvPicPr>
                    <p:blipFill>
                      <a:blip r:embed="rId6"/>
                      <a:srcRect/>
                      <a:stretch>
                        <a:fillRect/>
                      </a:stretch>
                    </p:blipFill>
                    <p:spPr bwMode="auto">
                      <a:xfrm>
                        <a:off x="2444750" y="3213100"/>
                        <a:ext cx="4254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09581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zh-CN" altLang="en-US" sz="4000" smtClean="0"/>
              <a:t>一个说明性的二维例子</a:t>
            </a:r>
          </a:p>
        </p:txBody>
      </p:sp>
      <p:sp>
        <p:nvSpPr>
          <p:cNvPr id="67587" name="Rectangle 3"/>
          <p:cNvSpPr>
            <a:spLocks noGrp="1" noRot="1" noChangeArrowheads="1"/>
          </p:cNvSpPr>
          <p:nvPr>
            <p:ph type="body" idx="1"/>
          </p:nvPr>
        </p:nvSpPr>
        <p:spPr/>
        <p:txBody>
          <a:bodyPr/>
          <a:lstStyle/>
          <a:p>
            <a:pPr eaLnBrk="1" hangingPunct="1"/>
            <a:endParaRPr lang="zh-CN" altLang="zh-CN" sz="2800" smtClean="0"/>
          </a:p>
        </p:txBody>
      </p:sp>
      <p:sp>
        <p:nvSpPr>
          <p:cNvPr id="675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D9DDF5-FF39-4220-9AF8-1F32DE1BD58B}" type="slidenum">
              <a:rPr lang="en-US" altLang="zh-CN" sz="1400" smtClean="0"/>
              <a:pPr>
                <a:spcBef>
                  <a:spcPct val="0"/>
                </a:spcBef>
                <a:buClrTx/>
                <a:buSzTx/>
                <a:buFontTx/>
                <a:buNone/>
              </a:pPr>
              <a:t>69</a:t>
            </a:fld>
            <a:endParaRPr lang="en-US" altLang="zh-CN" sz="1400" smtClean="0"/>
          </a:p>
        </p:txBody>
      </p:sp>
      <p:pic>
        <p:nvPicPr>
          <p:cNvPr id="6" name="图片 5"/>
          <p:cNvPicPr>
            <a:picLocks noChangeAspect="1"/>
          </p:cNvPicPr>
          <p:nvPr/>
        </p:nvPicPr>
        <p:blipFill>
          <a:blip r:embed="rId2"/>
          <a:stretch>
            <a:fillRect/>
          </a:stretch>
        </p:blipFill>
        <p:spPr>
          <a:xfrm>
            <a:off x="1763688" y="1987183"/>
            <a:ext cx="5636054" cy="4084762"/>
          </a:xfrm>
          <a:prstGeom prst="rect">
            <a:avLst/>
          </a:prstGeom>
        </p:spPr>
      </p:pic>
    </p:spTree>
    <p:extLst>
      <p:ext uri="{BB962C8B-B14F-4D97-AF65-F5344CB8AC3E}">
        <p14:creationId xmlns:p14="http://schemas.microsoft.com/office/powerpoint/2010/main" val="4047989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en-US" altLang="zh-CN" smtClean="0"/>
              <a:t>§5.2  </a:t>
            </a:r>
            <a:r>
              <a:rPr lang="zh-CN" altLang="en-US" smtClean="0"/>
              <a:t>距离判别</a:t>
            </a:r>
          </a:p>
        </p:txBody>
      </p:sp>
      <p:sp>
        <p:nvSpPr>
          <p:cNvPr id="9219" name="Rectangle 3"/>
          <p:cNvSpPr>
            <a:spLocks noGrp="1" noRot="1" noChangeArrowheads="1"/>
          </p:cNvSpPr>
          <p:nvPr>
            <p:ph type="body" idx="1"/>
          </p:nvPr>
        </p:nvSpPr>
        <p:spPr/>
        <p:txBody>
          <a:bodyPr/>
          <a:lstStyle/>
          <a:p>
            <a:pPr eaLnBrk="1" hangingPunct="1"/>
            <a:r>
              <a:rPr lang="zh-CN" altLang="en-US" smtClean="0">
                <a:solidFill>
                  <a:srgbClr val="000000"/>
                </a:solidFill>
              </a:rPr>
              <a:t>一、两组距离判别</a:t>
            </a:r>
          </a:p>
          <a:p>
            <a:pPr eaLnBrk="1" hangingPunct="1"/>
            <a:r>
              <a:rPr lang="zh-CN" altLang="en-US" smtClean="0">
                <a:solidFill>
                  <a:srgbClr val="000000"/>
                </a:solidFill>
              </a:rPr>
              <a:t>二、多组距离判别</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6054CD-71BB-4F51-8B18-13479813520A}"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a:t>
            </a:r>
            <a:r>
              <a:rPr lang="zh-CN" altLang="en-US" sz="4000" dirty="0" smtClean="0"/>
              <a:t>费希尔判别函数</a:t>
            </a:r>
            <a:endParaRPr lang="zh-CN" altLang="en-US" sz="4000" dirty="0"/>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设来自组</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维观测值为</a:t>
            </a:r>
            <a:r>
              <a:rPr lang="en-US" altLang="zh-CN" sz="2400" b="1" i="1" dirty="0" err="1">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j</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，将它们共同投影到某一</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维常数向量</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上，得到的投影点可分别对应线性组合</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j</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a:solidFill>
                  <a:srgbClr val="000808"/>
                </a:solidFill>
                <a:latin typeface="Times New Roman" panose="02020603050405020304" pitchFamily="18" charset="0"/>
                <a:cs typeface="Times New Roman" panose="02020603050405020304" pitchFamily="18" charset="0"/>
              </a:rPr>
              <a:t>费希尔判别</a:t>
            </a:r>
            <a:r>
              <a:rPr lang="zh-CN" altLang="zh-CN" sz="2400" dirty="0">
                <a:solidFill>
                  <a:srgbClr val="000808"/>
                </a:solidFill>
                <a:latin typeface="Times New Roman" panose="02020603050405020304" pitchFamily="18" charset="0"/>
                <a:cs typeface="Times New Roman" panose="02020603050405020304" pitchFamily="18" charset="0"/>
              </a:rPr>
              <a:t>需假定</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Σ</a:t>
            </a:r>
            <a:r>
              <a:rPr lang="en-US" altLang="zh-CN" sz="2400" i="1" baseline="-25000" dirty="0" err="1">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70</a:t>
            </a:fld>
            <a:endParaRPr lang="en-US" altLang="zh-CN"/>
          </a:p>
        </p:txBody>
      </p:sp>
      <p:graphicFrame>
        <p:nvGraphicFramePr>
          <p:cNvPr id="5" name="对象 6"/>
          <p:cNvGraphicFramePr>
            <a:graphicFrameLocks noChangeAspect="1"/>
          </p:cNvGraphicFramePr>
          <p:nvPr>
            <p:extLst>
              <p:ext uri="{D42A27DB-BD31-4B8C-83A1-F6EECF244321}">
                <p14:modId xmlns:p14="http://schemas.microsoft.com/office/powerpoint/2010/main" val="185743020"/>
              </p:ext>
            </p:extLst>
          </p:nvPr>
        </p:nvGraphicFramePr>
        <p:xfrm>
          <a:off x="2628900" y="3068960"/>
          <a:ext cx="3924300" cy="1795462"/>
        </p:xfrm>
        <a:graphic>
          <a:graphicData uri="http://schemas.openxmlformats.org/presentationml/2006/ole">
            <mc:AlternateContent xmlns:mc="http://schemas.openxmlformats.org/markup-compatibility/2006">
              <mc:Choice xmlns:v="urn:schemas-microsoft-com:vml" Requires="v">
                <p:oleObj spid="_x0000_s106618" name="Equation" r:id="rId3" imgW="3924000" imgH="1803240" progId="Equation.DSMT4">
                  <p:embed/>
                </p:oleObj>
              </mc:Choice>
              <mc:Fallback>
                <p:oleObj name="Equation" r:id="rId3" imgW="3924000" imgH="1803240" progId="Equation.DSMT4">
                  <p:embed/>
                  <p:pic>
                    <p:nvPicPr>
                      <p:cNvPr id="0" name=""/>
                      <p:cNvPicPr>
                        <a:picLocks noChangeAspect="1" noChangeArrowheads="1"/>
                      </p:cNvPicPr>
                      <p:nvPr/>
                    </p:nvPicPr>
                    <p:blipFill>
                      <a:blip r:embed="rId4"/>
                      <a:srcRect/>
                      <a:stretch>
                        <a:fillRect/>
                      </a:stretch>
                    </p:blipFill>
                    <p:spPr bwMode="auto">
                      <a:xfrm>
                        <a:off x="2628900" y="3068960"/>
                        <a:ext cx="39243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p:cNvGraphicFramePr>
            <a:graphicFrameLocks noChangeAspect="1"/>
          </p:cNvGraphicFramePr>
          <p:nvPr>
            <p:extLst>
              <p:ext uri="{D42A27DB-BD31-4B8C-83A1-F6EECF244321}">
                <p14:modId xmlns:p14="http://schemas.microsoft.com/office/powerpoint/2010/main" val="2157445648"/>
              </p:ext>
            </p:extLst>
          </p:nvPr>
        </p:nvGraphicFramePr>
        <p:xfrm>
          <a:off x="647700" y="4881563"/>
          <a:ext cx="5295900" cy="850900"/>
        </p:xfrm>
        <a:graphic>
          <a:graphicData uri="http://schemas.openxmlformats.org/presentationml/2006/ole">
            <mc:AlternateContent xmlns:mc="http://schemas.openxmlformats.org/markup-compatibility/2006">
              <mc:Choice xmlns:v="urn:schemas-microsoft-com:vml" Requires="v">
                <p:oleObj spid="_x0000_s106619" name="Equation" r:id="rId5" imgW="5295600" imgH="850680" progId="Equation.DSMT4">
                  <p:embed/>
                </p:oleObj>
              </mc:Choice>
              <mc:Fallback>
                <p:oleObj name="Equation" r:id="rId5" imgW="5295600" imgH="850680" progId="Equation.DSMT4">
                  <p:embed/>
                  <p:pic>
                    <p:nvPicPr>
                      <p:cNvPr id="0" name=""/>
                      <p:cNvPicPr>
                        <a:picLocks noChangeAspect="1" noChangeArrowheads="1"/>
                      </p:cNvPicPr>
                      <p:nvPr/>
                    </p:nvPicPr>
                    <p:blipFill>
                      <a:blip r:embed="rId6"/>
                      <a:srcRect/>
                      <a:stretch>
                        <a:fillRect/>
                      </a:stretch>
                    </p:blipFill>
                    <p:spPr bwMode="auto">
                      <a:xfrm>
                        <a:off x="647700" y="4881563"/>
                        <a:ext cx="5295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10211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z="4000" smtClean="0"/>
              <a:t>三组之间的分离程度</a:t>
            </a:r>
          </a:p>
        </p:txBody>
      </p:sp>
      <p:sp>
        <p:nvSpPr>
          <p:cNvPr id="68611" name="内容占位符 2"/>
          <p:cNvSpPr>
            <a:spLocks noGrp="1"/>
          </p:cNvSpPr>
          <p:nvPr>
            <p:ph idx="1"/>
          </p:nvPr>
        </p:nvSpPr>
        <p:spPr/>
        <p:txBody>
          <a:bodyPr/>
          <a:lstStyle/>
          <a:p>
            <a:endParaRPr lang="zh-CN" altLang="en-US" dirty="0" smtClean="0"/>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AE66DC-3B1E-4201-93DF-5E1BE65F30EA}" type="slidenum">
              <a:rPr lang="en-US" altLang="zh-CN" sz="1400" smtClean="0"/>
              <a:pPr>
                <a:spcBef>
                  <a:spcPct val="0"/>
                </a:spcBef>
                <a:buClrTx/>
                <a:buSzTx/>
                <a:buFontTx/>
                <a:buNone/>
              </a:pPr>
              <a:t>71</a:t>
            </a:fld>
            <a:endParaRPr lang="en-US" altLang="zh-CN" sz="1400" smtClean="0"/>
          </a:p>
        </p:txBody>
      </p:sp>
      <p:sp>
        <p:nvSpPr>
          <p:cNvPr id="68615"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6" name="Rectangle 8"/>
          <p:cNvSpPr>
            <a:spLocks noChangeArrowheads="1"/>
          </p:cNvSpPr>
          <p:nvPr/>
        </p:nvSpPr>
        <p:spPr bwMode="auto">
          <a:xfrm>
            <a:off x="0" y="2217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7" name="Rectangle 9"/>
          <p:cNvSpPr>
            <a:spLocks noChangeArrowheads="1"/>
          </p:cNvSpPr>
          <p:nvPr/>
        </p:nvSpPr>
        <p:spPr bwMode="auto">
          <a:xfrm>
            <a:off x="0" y="319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8" name="矩形 4"/>
          <p:cNvSpPr>
            <a:spLocks noChangeArrowheads="1"/>
          </p:cNvSpPr>
          <p:nvPr/>
        </p:nvSpPr>
        <p:spPr bwMode="auto">
          <a:xfrm>
            <a:off x="2915816" y="5732463"/>
            <a:ext cx="346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dirty="0">
                <a:solidFill>
                  <a:srgbClr val="7030A0"/>
                </a:solidFill>
                <a:ea typeface="黑体" panose="02010600030101010101" pitchFamily="2" charset="-122"/>
                <a:cs typeface="Times New Roman" panose="02020603050405020304" pitchFamily="18" charset="0"/>
              </a:rPr>
              <a:t>图</a:t>
            </a:r>
            <a:r>
              <a:rPr lang="en-US" altLang="zh-CN" sz="2000" dirty="0">
                <a:solidFill>
                  <a:srgbClr val="7030A0"/>
                </a:solidFill>
                <a:ea typeface="黑体" panose="02010600030101010101" pitchFamily="2" charset="-122"/>
                <a:cs typeface="Times New Roman" panose="02020603050405020304" pitchFamily="18" charset="0"/>
              </a:rPr>
              <a:t>5.4.2  </a:t>
            </a:r>
            <a:r>
              <a:rPr lang="zh-CN" altLang="zh-CN" sz="2000" dirty="0">
                <a:solidFill>
                  <a:srgbClr val="7030A0"/>
                </a:solidFill>
                <a:ea typeface="黑体" panose="02010600030101010101" pitchFamily="2" charset="-122"/>
                <a:cs typeface="Times New Roman" panose="02020603050405020304" pitchFamily="18" charset="0"/>
              </a:rPr>
              <a:t>三组之间的分离程度</a:t>
            </a:r>
            <a:endParaRPr lang="zh-CN" altLang="en-US" sz="2000" dirty="0">
              <a:solidFill>
                <a:srgbClr val="7030A0"/>
              </a:solidFill>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261916" y="1975613"/>
            <a:ext cx="2768550" cy="361880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70659" name="Rectangle 3"/>
          <p:cNvSpPr>
            <a:spLocks noGrp="1" noRot="1" noChangeArrowheads="1"/>
          </p:cNvSpPr>
          <p:nvPr>
            <p:ph type="body" idx="1"/>
          </p:nvPr>
        </p:nvSpPr>
        <p:spPr>
          <a:xfrm>
            <a:off x="301625" y="620713"/>
            <a:ext cx="8540750" cy="5478462"/>
          </a:xfrm>
        </p:spPr>
        <p:txBody>
          <a:bodyPr/>
          <a:lstStyle/>
          <a:p>
            <a:pPr eaLnBrk="1" hangingPunct="1"/>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zh-CN" sz="2400" dirty="0" smtClean="0">
                <a:solidFill>
                  <a:srgbClr val="000000"/>
                </a:solidFill>
                <a:latin typeface="Times New Roman" panose="02020603050405020304" pitchFamily="18" charset="0"/>
                <a:cs typeface="Times New Roman" panose="02020603050405020304" pitchFamily="18" charset="0"/>
              </a:rPr>
              <a:t>的组间平方和</a:t>
            </a:r>
            <a:r>
              <a:rPr lang="zh-CN" altLang="en-US" sz="2400" dirty="0" smtClean="0">
                <a:solidFill>
                  <a:srgbClr val="000000"/>
                </a:solidFill>
                <a:latin typeface="Times New Roman" panose="02020603050405020304" pitchFamily="18" charset="0"/>
                <a:cs typeface="Times New Roman" panose="02020603050405020304" pitchFamily="18" charset="0"/>
              </a:rPr>
              <a:t>及</a:t>
            </a:r>
            <a:r>
              <a:rPr lang="zh-CN" altLang="zh-CN" sz="2400" dirty="0" smtClean="0">
                <a:solidFill>
                  <a:srgbClr val="000000"/>
                </a:solidFill>
                <a:latin typeface="Times New Roman" panose="02020603050405020304" pitchFamily="18" charset="0"/>
                <a:cs typeface="Times New Roman" panose="02020603050405020304" pitchFamily="18" charset="0"/>
              </a:rPr>
              <a:t>组</a:t>
            </a:r>
            <a:r>
              <a:rPr lang="zh-CN" altLang="en-US" sz="2400" dirty="0" smtClean="0">
                <a:solidFill>
                  <a:srgbClr val="000000"/>
                </a:solidFill>
                <a:latin typeface="Times New Roman" panose="02020603050405020304" pitchFamily="18" charset="0"/>
                <a:cs typeface="Times New Roman" panose="02020603050405020304" pitchFamily="18" charset="0"/>
              </a:rPr>
              <a:t>内</a:t>
            </a:r>
            <a:r>
              <a:rPr lang="zh-CN" altLang="zh-CN" sz="2400" dirty="0" smtClean="0">
                <a:solidFill>
                  <a:srgbClr val="000000"/>
                </a:solidFill>
                <a:latin typeface="Times New Roman" panose="02020603050405020304" pitchFamily="18" charset="0"/>
                <a:cs typeface="Times New Roman" panose="02020603050405020304" pitchFamily="18" charset="0"/>
              </a:rPr>
              <a:t>平方和</a:t>
            </a:r>
            <a:r>
              <a:rPr lang="zh-CN" altLang="en-US" sz="2400" dirty="0" smtClean="0">
                <a:solidFill>
                  <a:srgbClr val="000000"/>
                </a:solidFill>
                <a:latin typeface="Times New Roman" panose="02020603050405020304" pitchFamily="18" charset="0"/>
                <a:cs typeface="Times New Roman" panose="02020603050405020304" pitchFamily="18" charset="0"/>
              </a:rPr>
              <a:t>分别为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式中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可用来</a:t>
            </a:r>
            <a:r>
              <a:rPr lang="zh-CN" altLang="en-US" sz="2400" dirty="0" smtClean="0">
                <a:solidFill>
                  <a:srgbClr val="000000"/>
                </a:solidFill>
                <a:latin typeface="Times New Roman" panose="02020603050405020304" pitchFamily="18" charset="0"/>
                <a:cs typeface="Times New Roman" panose="02020603050405020304" pitchFamily="18" charset="0"/>
              </a:rPr>
              <a:t>反映</a:t>
            </a:r>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zh-CN" sz="2400" dirty="0" smtClean="0">
                <a:solidFill>
                  <a:srgbClr val="000000"/>
                </a:solidFill>
                <a:latin typeface="Times New Roman" panose="02020603050405020304" pitchFamily="18" charset="0"/>
                <a:cs typeface="Times New Roman" panose="02020603050405020304" pitchFamily="18" charset="0"/>
              </a:rPr>
              <a:t>的组之间分离程度的一个量是</a:t>
            </a:r>
          </a:p>
        </p:txBody>
      </p:sp>
      <p:sp>
        <p:nvSpPr>
          <p:cNvPr id="7066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066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7B5D2D-09B2-47CF-8BFE-581063E4D9AF}" type="slidenum">
              <a:rPr lang="en-US" altLang="zh-CN" sz="1400" smtClean="0"/>
              <a:pPr>
                <a:spcBef>
                  <a:spcPct val="0"/>
                </a:spcBef>
                <a:buClrTx/>
                <a:buSzTx/>
                <a:buFontTx/>
                <a:buNone/>
              </a:pPr>
              <a:t>72</a:t>
            </a:fld>
            <a:endParaRPr lang="en-US" altLang="zh-CN" sz="1400" smtClean="0"/>
          </a:p>
        </p:txBody>
      </p:sp>
      <p:sp>
        <p:nvSpPr>
          <p:cNvPr id="7066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0663" name="对象 2"/>
          <p:cNvGraphicFramePr>
            <a:graphicFrameLocks noChangeAspect="1"/>
          </p:cNvGraphicFramePr>
          <p:nvPr>
            <p:extLst>
              <p:ext uri="{D42A27DB-BD31-4B8C-83A1-F6EECF244321}">
                <p14:modId xmlns:p14="http://schemas.microsoft.com/office/powerpoint/2010/main" val="2156606450"/>
              </p:ext>
            </p:extLst>
          </p:nvPr>
        </p:nvGraphicFramePr>
        <p:xfrm>
          <a:off x="1403350" y="1060450"/>
          <a:ext cx="6548438" cy="1731963"/>
        </p:xfrm>
        <a:graphic>
          <a:graphicData uri="http://schemas.openxmlformats.org/presentationml/2006/ole">
            <mc:AlternateContent xmlns:mc="http://schemas.openxmlformats.org/markup-compatibility/2006">
              <mc:Choice xmlns:v="urn:schemas-microsoft-com:vml" Requires="v">
                <p:oleObj spid="_x0000_s71025" name="Equation" r:id="rId3" imgW="6565680" imgH="1752480" progId="Equation.DSMT4">
                  <p:embed/>
                </p:oleObj>
              </mc:Choice>
              <mc:Fallback>
                <p:oleObj name="Equation" r:id="rId3" imgW="6565680" imgH="1752480" progId="Equation.DSMT4">
                  <p:embed/>
                  <p:pic>
                    <p:nvPicPr>
                      <p:cNvPr id="0" name="对象 2"/>
                      <p:cNvPicPr>
                        <a:picLocks noChangeAspect="1" noChangeArrowheads="1"/>
                      </p:cNvPicPr>
                      <p:nvPr/>
                    </p:nvPicPr>
                    <p:blipFill>
                      <a:blip r:embed="rId4"/>
                      <a:srcRect/>
                      <a:stretch>
                        <a:fillRect/>
                      </a:stretch>
                    </p:blipFill>
                    <p:spPr bwMode="auto">
                      <a:xfrm>
                        <a:off x="1403350" y="1060450"/>
                        <a:ext cx="65484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0665" name="对象 7"/>
          <p:cNvGraphicFramePr>
            <a:graphicFrameLocks noChangeAspect="1"/>
          </p:cNvGraphicFramePr>
          <p:nvPr>
            <p:extLst>
              <p:ext uri="{D42A27DB-BD31-4B8C-83A1-F6EECF244321}">
                <p14:modId xmlns:p14="http://schemas.microsoft.com/office/powerpoint/2010/main" val="3236960938"/>
              </p:ext>
            </p:extLst>
          </p:nvPr>
        </p:nvGraphicFramePr>
        <p:xfrm>
          <a:off x="1908175" y="3268663"/>
          <a:ext cx="5499100" cy="1600200"/>
        </p:xfrm>
        <a:graphic>
          <a:graphicData uri="http://schemas.openxmlformats.org/presentationml/2006/ole">
            <mc:AlternateContent xmlns:mc="http://schemas.openxmlformats.org/markup-compatibility/2006">
              <mc:Choice xmlns:v="urn:schemas-microsoft-com:vml" Requires="v">
                <p:oleObj spid="_x0000_s71026" name="Equation" r:id="rId5" imgW="5499000" imgH="1600200" progId="Equation.DSMT4">
                  <p:embed/>
                </p:oleObj>
              </mc:Choice>
              <mc:Fallback>
                <p:oleObj name="Equation" r:id="rId5" imgW="5499000" imgH="1600200" progId="Equation.DSMT4">
                  <p:embed/>
                  <p:pic>
                    <p:nvPicPr>
                      <p:cNvPr id="0" name="对象 7"/>
                      <p:cNvPicPr>
                        <a:picLocks noChangeAspect="1" noChangeArrowheads="1"/>
                      </p:cNvPicPr>
                      <p:nvPr/>
                    </p:nvPicPr>
                    <p:blipFill>
                      <a:blip r:embed="rId6"/>
                      <a:srcRect/>
                      <a:stretch>
                        <a:fillRect/>
                      </a:stretch>
                    </p:blipFill>
                    <p:spPr bwMode="auto">
                      <a:xfrm>
                        <a:off x="1908175" y="3268663"/>
                        <a:ext cx="5499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0667" name="对象 9"/>
          <p:cNvGraphicFramePr>
            <a:graphicFrameLocks noChangeAspect="1"/>
          </p:cNvGraphicFramePr>
          <p:nvPr/>
        </p:nvGraphicFramePr>
        <p:xfrm>
          <a:off x="3248025" y="5216525"/>
          <a:ext cx="2692400" cy="733425"/>
        </p:xfrm>
        <a:graphic>
          <a:graphicData uri="http://schemas.openxmlformats.org/presentationml/2006/ole">
            <mc:AlternateContent xmlns:mc="http://schemas.openxmlformats.org/markup-compatibility/2006">
              <mc:Choice xmlns:v="urn:schemas-microsoft-com:vml" Requires="v">
                <p:oleObj spid="_x0000_s71027" name="Equation" r:id="rId7" imgW="2692400" imgH="723900" progId="Equation.DSMT4">
                  <p:embed/>
                </p:oleObj>
              </mc:Choice>
              <mc:Fallback>
                <p:oleObj name="Equation" r:id="rId7" imgW="2692400" imgH="723900" progId="Equation.DSMT4">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025" y="5216525"/>
                        <a:ext cx="2692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549275"/>
            <a:ext cx="8540750" cy="5549900"/>
          </a:xfrm>
        </p:spPr>
        <p:txBody>
          <a:bodyPr/>
          <a:lstStyle/>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smtClean="0">
                <a:solidFill>
                  <a:srgbClr val="000000"/>
                </a:solidFill>
                <a:latin typeface="Times New Roman" panose="02020603050405020304" pitchFamily="18" charset="0"/>
                <a:cs typeface="Times New Roman" panose="02020603050405020304" pitchFamily="18" charset="0"/>
              </a:rPr>
              <a:t>约束条件</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S</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下，寻找</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，使得</a:t>
            </a:r>
            <a:r>
              <a:rPr lang="en-US" altLang="zh-CN" sz="2400"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达到</a:t>
            </a:r>
            <a:r>
              <a:rPr lang="zh-CN" altLang="zh-CN" sz="2400" dirty="0" smtClean="0">
                <a:solidFill>
                  <a:srgbClr val="000000"/>
                </a:solidFill>
                <a:latin typeface="Times New Roman" panose="02020603050405020304" pitchFamily="18" charset="0"/>
                <a:cs typeface="Times New Roman" panose="02020603050405020304" pitchFamily="18" charset="0"/>
              </a:rPr>
              <a:t>最大</a:t>
            </a:r>
            <a:r>
              <a:rPr lang="zh-CN" altLang="en-US" sz="2400" dirty="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是</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smtClean="0">
                <a:solidFill>
                  <a:srgbClr val="000000"/>
                </a:solidFill>
                <a:latin typeface="Times New Roman" panose="02020603050405020304" pitchFamily="18" charset="0"/>
                <a:cs typeface="Times New Roman" panose="02020603050405020304" pitchFamily="18" charset="0"/>
              </a:rPr>
              <a:t>联合无偏估计</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itchFamily="18" charset="0"/>
                <a:cs typeface="Times New Roman" pitchFamily="18" charset="0"/>
              </a:rPr>
              <a:t>设</a:t>
            </a:r>
            <a:r>
              <a:rPr lang="en-US" altLang="zh-CN" sz="2400" b="1" i="1" dirty="0">
                <a:solidFill>
                  <a:srgbClr val="000000"/>
                </a:solidFill>
                <a:latin typeface="Times New Roman" pitchFamily="18" charset="0"/>
                <a:cs typeface="Times New Roman" pitchFamily="18" charset="0"/>
              </a:rPr>
              <a:t>E</a:t>
            </a:r>
            <a:r>
              <a:rPr lang="en-US" altLang="zh-CN" sz="2400" baseline="30000" dirty="0">
                <a:solidFill>
                  <a:srgbClr val="000000"/>
                </a:solidFill>
                <a:latin typeface="Times New Roman" pitchFamily="18" charset="0"/>
                <a:cs typeface="Times New Roman" pitchFamily="18" charset="0"/>
              </a:rPr>
              <a:t>−1</a:t>
            </a:r>
            <a:r>
              <a:rPr lang="en-US" altLang="zh-CN" sz="2400" b="1" i="1" dirty="0">
                <a:solidFill>
                  <a:srgbClr val="000000"/>
                </a:solidFill>
                <a:latin typeface="Times New Roman" pitchFamily="18" charset="0"/>
                <a:cs typeface="Times New Roman" pitchFamily="18" charset="0"/>
              </a:rPr>
              <a:t>H</a:t>
            </a:r>
            <a:r>
              <a:rPr lang="zh-CN" altLang="zh-CN" sz="2400" dirty="0">
                <a:solidFill>
                  <a:srgbClr val="000000"/>
                </a:solidFill>
                <a:latin typeface="Times New Roman" pitchFamily="18" charset="0"/>
                <a:cs typeface="Times New Roman" pitchFamily="18" charset="0"/>
              </a:rPr>
              <a:t>的全部非零特征值依次为</a:t>
            </a:r>
            <a:r>
              <a:rPr lang="en-US" altLang="zh-CN" sz="2400" i="1" dirty="0">
                <a:solidFill>
                  <a:srgbClr val="000000"/>
                </a:solidFill>
                <a:latin typeface="Times New Roman" pitchFamily="18" charset="0"/>
                <a:cs typeface="Times New Roman" pitchFamily="18" charset="0"/>
              </a:rPr>
              <a:t>λ</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λ</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λ</a:t>
            </a:r>
            <a:r>
              <a:rPr lang="en-US" altLang="zh-CN" sz="2400" i="1" baseline="-25000" dirty="0" err="1">
                <a:solidFill>
                  <a:srgbClr val="000000"/>
                </a:solidFill>
                <a:latin typeface="Times New Roman" pitchFamily="18" charset="0"/>
                <a:cs typeface="Times New Roman" pitchFamily="18" charset="0"/>
              </a:rPr>
              <a:t>s</a:t>
            </a:r>
            <a:r>
              <a:rPr lang="en-US" altLang="zh-CN" sz="2400" dirty="0">
                <a:solidFill>
                  <a:srgbClr val="000000"/>
                </a:solidFill>
                <a:latin typeface="Times New Roman" pitchFamily="18" charset="0"/>
                <a:cs typeface="Times New Roman" pitchFamily="18" charset="0"/>
              </a:rPr>
              <a:t>&gt;0</a:t>
            </a:r>
            <a:r>
              <a:rPr lang="zh-CN" altLang="zh-CN" sz="2400" dirty="0">
                <a:solidFill>
                  <a:srgbClr val="000000"/>
                </a:solidFill>
                <a:latin typeface="Times New Roman" pitchFamily="18" charset="0"/>
                <a:cs typeface="Times New Roman" pitchFamily="18" charset="0"/>
              </a:rPr>
              <a:t>，这里</a:t>
            </a:r>
            <a:r>
              <a:rPr lang="en-US" altLang="zh-CN" sz="2400" i="1" dirty="0">
                <a:solidFill>
                  <a:srgbClr val="000000"/>
                </a:solidFill>
                <a:latin typeface="Times New Roman" panose="02020603050405020304" pitchFamily="18" charset="0"/>
                <a:cs typeface="Times New Roman" panose="02020603050405020304" pitchFamily="18" charset="0"/>
              </a:rPr>
              <a:t>s</a:t>
            </a:r>
            <a:r>
              <a:rPr lang="en-US" altLang="zh-CN" sz="2400" dirty="0">
                <a:solidFill>
                  <a:srgbClr val="000000"/>
                </a:solidFill>
                <a:latin typeface="Times New Roman" panose="02020603050405020304" pitchFamily="18" charset="0"/>
                <a:cs typeface="Times New Roman" panose="02020603050405020304" pitchFamily="18" charset="0"/>
              </a:rPr>
              <a:t>=rank(</a:t>
            </a:r>
            <a:r>
              <a:rPr lang="en-US" altLang="zh-CN" sz="2400" b="1" i="1" dirty="0">
                <a:solidFill>
                  <a:srgbClr val="000000"/>
                </a:solidFill>
                <a:latin typeface="Times New Roman" panose="02020603050405020304" pitchFamily="18" charset="0"/>
                <a:cs typeface="Times New Roman" panose="02020603050405020304" pitchFamily="18" charset="0"/>
              </a:rPr>
              <a:t>H</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itchFamily="18" charset="0"/>
                <a:cs typeface="Times New Roman" pitchFamily="18" charset="0"/>
              </a:rPr>
              <a:t>，且</a:t>
            </a:r>
            <a:r>
              <a:rPr lang="zh-CN" altLang="zh-CN" sz="2400" dirty="0" smtClean="0">
                <a:solidFill>
                  <a:srgbClr val="000000"/>
                </a:solidFill>
                <a:latin typeface="Times New Roman" panose="02020603050405020304" pitchFamily="18" charset="0"/>
                <a:cs typeface="Times New Roman" panose="02020603050405020304" pitchFamily="18" charset="0"/>
              </a:rPr>
              <a:t>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err="1" smtClean="0">
                <a:solidFill>
                  <a:srgbClr val="000000"/>
                </a:solidFill>
                <a:latin typeface="Times New Roman" pitchFamily="18" charset="0"/>
                <a:cs typeface="Times New Roman" pitchFamily="18" charset="0"/>
              </a:rPr>
              <a:t>s</a:t>
            </a:r>
            <a:r>
              <a:rPr lang="en-US" altLang="zh-CN" sz="2400" dirty="0" err="1">
                <a:solidFill>
                  <a:srgbClr val="000000"/>
                </a:solidFill>
                <a:latin typeface="Times New Roman" pitchFamily="18" charset="0"/>
                <a:cs typeface="Times New Roman" pitchFamily="18" charset="0"/>
              </a:rPr>
              <a:t>≤min</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p>
          <a:p>
            <a:pPr marL="358775" indent="-358775">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相应</a:t>
            </a:r>
            <a:r>
              <a:rPr lang="zh-CN" altLang="zh-CN" sz="2400" dirty="0">
                <a:solidFill>
                  <a:srgbClr val="000000"/>
                </a:solidFill>
                <a:latin typeface="Times New Roman" pitchFamily="18" charset="0"/>
                <a:cs typeface="Times New Roman" pitchFamily="18" charset="0"/>
              </a:rPr>
              <a:t>的特征向量依次记为</a:t>
            </a:r>
            <a:r>
              <a:rPr lang="en-US" altLang="zh-CN" sz="2400" b="1" i="1" dirty="0">
                <a:solidFill>
                  <a:srgbClr val="000000"/>
                </a:solidFill>
                <a:latin typeface="Times New Roman" pitchFamily="18" charset="0"/>
                <a:cs typeface="Times New Roman" pitchFamily="18" charset="0"/>
              </a:rPr>
              <a:t>t</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t</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t</a:t>
            </a:r>
            <a:r>
              <a:rPr lang="en-US" altLang="zh-CN" sz="2400" i="1" baseline="-25000" dirty="0">
                <a:solidFill>
                  <a:srgbClr val="000000"/>
                </a:solidFill>
                <a:latin typeface="Times New Roman" pitchFamily="18" charset="0"/>
                <a:cs typeface="Times New Roman" pitchFamily="18" charset="0"/>
              </a:rPr>
              <a:t>s</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标准化为</a:t>
            </a:r>
            <a:r>
              <a:rPr lang="en-US" altLang="zh-CN" sz="2400" b="1" i="1" dirty="0" err="1">
                <a:solidFill>
                  <a:srgbClr val="000000"/>
                </a:solidFill>
                <a:latin typeface="Times New Roman" pitchFamily="18" charset="0"/>
                <a:cs typeface="Times New Roman" pitchFamily="18" charset="0"/>
              </a:rPr>
              <a:t>t</a:t>
            </a:r>
            <a:r>
              <a:rPr lang="en-US" altLang="zh-CN" sz="2400" i="1" baseline="-25000" dirty="0" err="1">
                <a:solidFill>
                  <a:srgbClr val="000000"/>
                </a:solidFill>
                <a:latin typeface="Times New Roman" pitchFamily="18" charset="0"/>
                <a:cs typeface="Times New Roman" pitchFamily="18" charset="0"/>
              </a:rPr>
              <a:t>i</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S</a:t>
            </a:r>
            <a:r>
              <a:rPr lang="en-US" altLang="zh-CN" sz="2400" i="1" baseline="-25000" dirty="0" err="1">
                <a:solidFill>
                  <a:srgbClr val="000000"/>
                </a:solidFill>
                <a:latin typeface="Times New Roman" pitchFamily="18" charset="0"/>
                <a:cs typeface="Times New Roman" pitchFamily="18" charset="0"/>
              </a:rPr>
              <a:t>p</a:t>
            </a:r>
            <a:r>
              <a:rPr lang="en-US" altLang="zh-CN" sz="2400" b="1" i="1" dirty="0" err="1">
                <a:solidFill>
                  <a:srgbClr val="000000"/>
                </a:solidFill>
                <a:latin typeface="Times New Roman" pitchFamily="18" charset="0"/>
                <a:cs typeface="Times New Roman" pitchFamily="18" charset="0"/>
              </a:rPr>
              <a:t>t</a:t>
            </a:r>
            <a:r>
              <a:rPr lang="en-US" altLang="zh-CN" sz="2400" i="1" baseline="-25000"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 </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s</a:t>
            </a:r>
            <a:r>
              <a:rPr lang="zh-CN" altLang="en-US"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 t</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时</a:t>
            </a:r>
            <a:r>
              <a:rPr lang="en-US" altLang="zh-CN" sz="2400"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达到最大值</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。所以，选择投影到</a:t>
            </a:r>
            <a:r>
              <a:rPr lang="en-US" altLang="zh-CN" sz="2400" b="1" i="1" dirty="0">
                <a:solidFill>
                  <a:srgbClr val="000000"/>
                </a:solidFill>
                <a:latin typeface="Times New Roman" panose="02020603050405020304" pitchFamily="18" charset="0"/>
                <a:cs typeface="Times New Roman" panose="02020603050405020304" pitchFamily="18" charset="0"/>
              </a:rPr>
              <a:t>t</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上能使各组的投影点最大限度地分离，称</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t</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费希尔第一线性判别函数</a:t>
            </a:r>
            <a:r>
              <a:rPr lang="zh-CN" altLang="zh-CN" sz="2400" dirty="0">
                <a:solidFill>
                  <a:srgbClr val="000000"/>
                </a:solidFill>
                <a:latin typeface="Times New Roman" panose="02020603050405020304" pitchFamily="18" charset="0"/>
                <a:cs typeface="Times New Roman" panose="02020603050405020304" pitchFamily="18" charset="0"/>
              </a:rPr>
              <a:t>，简称</a:t>
            </a:r>
            <a:r>
              <a:rPr lang="zh-CN" altLang="zh-CN" sz="2400" dirty="0">
                <a:solidFill>
                  <a:schemeClr val="accent6"/>
                </a:solidFill>
                <a:latin typeface="Times New Roman" panose="02020603050405020304" pitchFamily="18" charset="0"/>
                <a:cs typeface="Times New Roman" panose="02020603050405020304" pitchFamily="18" charset="0"/>
              </a:rPr>
              <a:t>第一判别函数</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许多情况下（</a:t>
            </a:r>
            <a:r>
              <a:rPr lang="zh-CN" altLang="zh-CN" sz="2400" dirty="0" smtClean="0">
                <a:solidFill>
                  <a:srgbClr val="000000"/>
                </a:solidFill>
                <a:latin typeface="Times New Roman" panose="02020603050405020304" pitchFamily="18" charset="0"/>
                <a:cs typeface="Times New Roman" panose="02020603050405020304" pitchFamily="18" charset="0"/>
              </a:rPr>
              <a:t>如</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是大的），仅仅使用第一判别函数也许不够</a:t>
            </a:r>
            <a:r>
              <a:rPr lang="zh-CN" altLang="zh-CN" sz="2400" dirty="0" smtClean="0">
                <a:solidFill>
                  <a:srgbClr val="000000"/>
                </a:solidFill>
                <a:latin typeface="Times New Roman" panose="02020603050405020304" pitchFamily="18" charset="0"/>
                <a:cs typeface="Times New Roman" panose="02020603050405020304" pitchFamily="18" charset="0"/>
              </a:rPr>
              <a:t>，应</a:t>
            </a:r>
            <a:r>
              <a:rPr lang="zh-CN" altLang="zh-CN" sz="2400" dirty="0">
                <a:solidFill>
                  <a:srgbClr val="000000"/>
                </a:solidFill>
                <a:latin typeface="Times New Roman" panose="02020603050405020304" pitchFamily="18" charset="0"/>
                <a:cs typeface="Times New Roman" panose="02020603050405020304" pitchFamily="18" charset="0"/>
              </a:rPr>
              <a:t>考虑</a:t>
            </a:r>
            <a:r>
              <a:rPr lang="zh-CN" altLang="zh-CN" sz="2400" dirty="0" smtClean="0">
                <a:solidFill>
                  <a:srgbClr val="000000"/>
                </a:solidFill>
                <a:latin typeface="Times New Roman" panose="02020603050405020304" pitchFamily="18" charset="0"/>
                <a:cs typeface="Times New Roman" panose="02020603050405020304" pitchFamily="18" charset="0"/>
              </a:rPr>
              <a:t>建立</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且满足</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C34DC-D4C3-49A9-BF7A-2857E269E79E}" type="slidenum">
              <a:rPr lang="en-US" altLang="zh-CN" sz="1400" smtClean="0"/>
              <a:pPr>
                <a:spcBef>
                  <a:spcPct val="0"/>
                </a:spcBef>
                <a:buClrTx/>
                <a:buSzTx/>
                <a:buFontTx/>
                <a:buNone/>
              </a:pPr>
              <a:t>73</a:t>
            </a:fld>
            <a:endParaRPr lang="en-US" altLang="zh-CN" sz="1400" smtClean="0"/>
          </a:p>
        </p:txBody>
      </p:sp>
      <p:graphicFrame>
        <p:nvGraphicFramePr>
          <p:cNvPr id="71685" name="Object 2"/>
          <p:cNvGraphicFramePr>
            <a:graphicFrameLocks noChangeAspect="1"/>
          </p:cNvGraphicFramePr>
          <p:nvPr/>
        </p:nvGraphicFramePr>
        <p:xfrm>
          <a:off x="755650" y="981075"/>
          <a:ext cx="1600200" cy="723900"/>
        </p:xfrm>
        <a:graphic>
          <a:graphicData uri="http://schemas.openxmlformats.org/presentationml/2006/ole">
            <mc:AlternateContent xmlns:mc="http://schemas.openxmlformats.org/markup-compatibility/2006">
              <mc:Choice xmlns:v="urn:schemas-microsoft-com:vml" Requires="v">
                <p:oleObj spid="_x0000_s71924" name="Equation" r:id="rId3" imgW="1600200" imgH="723900" progId="Equation.DSMT4">
                  <p:embed/>
                </p:oleObj>
              </mc:Choice>
              <mc:Fallback>
                <p:oleObj name="Equation" r:id="rId3" imgW="1600200" imgH="723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981075"/>
                        <a:ext cx="1600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1687" name="对象 7"/>
          <p:cNvGraphicFramePr>
            <a:graphicFrameLocks noChangeAspect="1"/>
          </p:cNvGraphicFramePr>
          <p:nvPr/>
        </p:nvGraphicFramePr>
        <p:xfrm>
          <a:off x="2259013" y="5661025"/>
          <a:ext cx="4905375" cy="431800"/>
        </p:xfrm>
        <a:graphic>
          <a:graphicData uri="http://schemas.openxmlformats.org/presentationml/2006/ole">
            <mc:AlternateContent xmlns:mc="http://schemas.openxmlformats.org/markup-compatibility/2006">
              <mc:Choice xmlns:v="urn:schemas-microsoft-com:vml" Requires="v">
                <p:oleObj spid="_x0000_s71925" name="Equation" r:id="rId5" imgW="4914900" imgH="431800" progId="Equation.DSMT4">
                  <p:embed/>
                </p:oleObj>
              </mc:Choice>
              <mc:Fallback>
                <p:oleObj name="Equation" r:id="rId5" imgW="4914900" imgH="4318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013" y="5661025"/>
                        <a:ext cx="4905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808"/>
                </a:solidFill>
                <a:latin typeface="Times New Roman" panose="02020603050405020304" pitchFamily="18" charset="0"/>
                <a:cs typeface="Times New Roman" panose="02020603050405020304" pitchFamily="18" charset="0"/>
              </a:rPr>
              <a:t>用</a:t>
            </a:r>
            <a:r>
              <a:rPr lang="en-US" altLang="zh-CN" sz="2400" b="1" i="1" dirty="0" err="1">
                <a:solidFill>
                  <a:srgbClr val="000808"/>
                </a:solidFill>
                <a:latin typeface="Times New Roman" panose="02020603050405020304" pitchFamily="18" charset="0"/>
                <a:cs typeface="Times New Roman" panose="02020603050405020304" pitchFamily="18" charset="0"/>
              </a:rPr>
              <a:t>S</a:t>
            </a:r>
            <a:r>
              <a:rPr lang="en-US" altLang="zh-CN" sz="2400" i="1" baseline="-25000" dirty="0" err="1">
                <a:solidFill>
                  <a:srgbClr val="000808"/>
                </a:solidFill>
                <a:latin typeface="Times New Roman" panose="02020603050405020304" pitchFamily="18" charset="0"/>
                <a:cs typeface="Times New Roman" panose="02020603050405020304" pitchFamily="18" charset="0"/>
              </a:rPr>
              <a:t>p</a:t>
            </a:r>
            <a:r>
              <a:rPr lang="zh-CN" altLang="zh-CN" sz="2400" dirty="0">
                <a:solidFill>
                  <a:srgbClr val="000808"/>
                </a:solidFill>
                <a:latin typeface="Times New Roman" panose="02020603050405020304" pitchFamily="18" charset="0"/>
                <a:cs typeface="Times New Roman" panose="02020603050405020304" pitchFamily="18" charset="0"/>
              </a:rPr>
              <a:t>代替未知的</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zh-CN"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于是在</a:t>
            </a:r>
            <a:r>
              <a:rPr lang="zh-CN" altLang="zh-CN" sz="2400" dirty="0">
                <a:solidFill>
                  <a:srgbClr val="000808"/>
                </a:solidFill>
                <a:latin typeface="Times New Roman" panose="02020603050405020304" pitchFamily="18" charset="0"/>
                <a:cs typeface="Times New Roman" panose="02020603050405020304" pitchFamily="18" charset="0"/>
              </a:rPr>
              <a:t>约束条件</a:t>
            </a:r>
          </a:p>
          <a:p>
            <a:pPr marL="0" indent="0" algn="ctr">
              <a:buFont typeface="Wingdings" panose="05000000000000000000" pitchFamily="2" charset="2"/>
              <a:buNone/>
              <a:defRPr/>
            </a:pPr>
            <a:r>
              <a:rPr lang="en-US" altLang="zh-CN" sz="2400" b="1" i="1" dirty="0">
                <a:solidFill>
                  <a:srgbClr val="000808"/>
                </a:solidFill>
                <a:latin typeface="Times New Roman" panose="02020603050405020304" pitchFamily="18" charset="0"/>
                <a:cs typeface="Times New Roman" panose="02020603050405020304" pitchFamily="18" charset="0"/>
              </a:rPr>
              <a:t>t</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S</a:t>
            </a:r>
            <a:r>
              <a:rPr lang="en-US" altLang="zh-CN" sz="2400" i="1" baseline="-25000" dirty="0">
                <a:solidFill>
                  <a:srgbClr val="000808"/>
                </a:solidFill>
                <a:latin typeface="Times New Roman" panose="02020603050405020304" pitchFamily="18" charset="0"/>
                <a:cs typeface="Times New Roman" panose="02020603050405020304" pitchFamily="18" charset="0"/>
              </a:rPr>
              <a:t>p</a:t>
            </a:r>
            <a:r>
              <a:rPr lang="en-US" altLang="zh-CN" sz="2400" b="1" i="1" dirty="0">
                <a:solidFill>
                  <a:srgbClr val="000808"/>
                </a:solidFill>
                <a:latin typeface="Times New Roman" panose="02020603050405020304" pitchFamily="18" charset="0"/>
                <a:cs typeface="Times New Roman" panose="02020603050405020304" pitchFamily="18" charset="0"/>
              </a:rPr>
              <a:t>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=0</a:t>
            </a:r>
            <a:r>
              <a:rPr lang="zh-CN" altLang="zh-CN" sz="2400" dirty="0">
                <a:solidFill>
                  <a:srgbClr val="000808"/>
                </a:solidFill>
                <a:latin typeface="Times New Roman" panose="02020603050405020304" pitchFamily="18" charset="0"/>
                <a:cs typeface="Times New Roman" panose="02020603050405020304" pitchFamily="18" charset="0"/>
              </a:rPr>
              <a:t>（或</a:t>
            </a:r>
            <a:r>
              <a:rPr lang="en-US" altLang="zh-CN" sz="2400" b="1" i="1" dirty="0">
                <a:solidFill>
                  <a:srgbClr val="000808"/>
                </a:solidFill>
                <a:latin typeface="Times New Roman" panose="02020603050405020304" pitchFamily="18" charset="0"/>
                <a:cs typeface="Times New Roman" panose="02020603050405020304" pitchFamily="18" charset="0"/>
              </a:rPr>
              <a:t>t</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Ea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=0</a:t>
            </a:r>
            <a:r>
              <a:rPr lang="zh-CN" altLang="zh-CN" sz="2400" dirty="0">
                <a:solidFill>
                  <a:srgbClr val="000808"/>
                </a:solidFill>
                <a:latin typeface="Times New Roman" panose="02020603050405020304" pitchFamily="18" charset="0"/>
                <a:cs typeface="Times New Roman" panose="02020603050405020304" pitchFamily="18" charset="0"/>
              </a:rPr>
              <a:t>）</a:t>
            </a:r>
          </a:p>
          <a:p>
            <a:pPr marL="358775" indent="0">
              <a:buFont typeface="Wingdings" panose="05000000000000000000" pitchFamily="2" charset="2"/>
              <a:buNone/>
              <a:defRPr/>
            </a:pPr>
            <a:r>
              <a:rPr lang="zh-CN" altLang="zh-CN" sz="2400" dirty="0">
                <a:solidFill>
                  <a:srgbClr val="000808"/>
                </a:solidFill>
                <a:latin typeface="Times New Roman" panose="02020603050405020304" pitchFamily="18" charset="0"/>
                <a:cs typeface="Times New Roman" panose="02020603050405020304" pitchFamily="18" charset="0"/>
              </a:rPr>
              <a:t>下寻找</a:t>
            </a:r>
            <a:r>
              <a:rPr lang="en-US" altLang="zh-CN" sz="2400" b="1" i="1" dirty="0">
                <a:solidFill>
                  <a:srgbClr val="000808"/>
                </a:solidFill>
                <a:latin typeface="Times New Roman" panose="02020603050405020304" pitchFamily="18" charset="0"/>
                <a:cs typeface="Times New Roman" panose="02020603050405020304" pitchFamily="18" charset="0"/>
              </a:rPr>
              <a:t>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，使得</a:t>
            </a:r>
            <a:r>
              <a:rPr lang="en-US" altLang="zh-CN" sz="2400" i="1" dirty="0">
                <a:solidFill>
                  <a:srgbClr val="000808"/>
                </a:solidFill>
                <a:latin typeface="Times New Roman" panose="02020603050405020304" pitchFamily="18" charset="0"/>
                <a:cs typeface="Times New Roman" panose="02020603050405020304" pitchFamily="18" charset="0"/>
              </a:rPr>
              <a:t>Δ</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达到最大</a:t>
            </a:r>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en-US" altLang="zh-CN" sz="2400" b="1" i="1" dirty="0">
                <a:solidFill>
                  <a:srgbClr val="000808"/>
                </a:solidFill>
                <a:latin typeface="Times New Roman" panose="02020603050405020304" pitchFamily="18" charset="0"/>
                <a:cs typeface="Times New Roman" panose="02020603050405020304" pitchFamily="18" charset="0"/>
              </a:rPr>
              <a:t>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 t</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a:t>
            </a:r>
            <a:r>
              <a:rPr lang="en-US" altLang="zh-CN" sz="2400" i="1" dirty="0">
                <a:solidFill>
                  <a:srgbClr val="000808"/>
                </a:solidFill>
                <a:latin typeface="Times New Roman" panose="02020603050405020304" pitchFamily="18" charset="0"/>
                <a:cs typeface="Times New Roman" panose="02020603050405020304" pitchFamily="18" charset="0"/>
              </a:rPr>
              <a:t>Δ</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a</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达到最大值</a:t>
            </a:r>
            <a:r>
              <a:rPr lang="en-US" altLang="zh-CN" sz="2400" i="1" dirty="0">
                <a:solidFill>
                  <a:srgbClr val="000808"/>
                </a:solidFill>
                <a:latin typeface="Times New Roman" panose="02020603050405020304" pitchFamily="18" charset="0"/>
                <a:cs typeface="Times New Roman" panose="02020603050405020304" pitchFamily="18" charset="0"/>
              </a:rPr>
              <a:t>λ</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，称</a:t>
            </a:r>
            <a:r>
              <a:rPr lang="en-US" altLang="zh-CN" sz="2400" i="1" dirty="0">
                <a:solidFill>
                  <a:srgbClr val="000808"/>
                </a:solidFill>
                <a:latin typeface="Times New Roman" panose="02020603050405020304" pitchFamily="18" charset="0"/>
                <a:cs typeface="Times New Roman" panose="02020603050405020304" pitchFamily="18" charset="0"/>
              </a:rPr>
              <a:t>y</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t</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x</a:t>
            </a:r>
            <a:r>
              <a:rPr lang="zh-CN" altLang="zh-CN" sz="2400" dirty="0">
                <a:solidFill>
                  <a:srgbClr val="000808"/>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第二判别函数</a:t>
            </a:r>
            <a:r>
              <a:rPr lang="zh-CN" altLang="zh-CN" sz="2400" dirty="0" smtClean="0">
                <a:solidFill>
                  <a:srgbClr val="000808"/>
                </a:solidFill>
                <a:latin typeface="Times New Roman" panose="02020603050405020304" pitchFamily="18" charset="0"/>
                <a:cs typeface="Times New Roman" panose="02020603050405020304" pitchFamily="18" charset="0"/>
              </a:rPr>
              <a:t>。一般</a:t>
            </a:r>
            <a:r>
              <a:rPr lang="zh-CN" altLang="zh-CN" sz="2400" dirty="0">
                <a:solidFill>
                  <a:srgbClr val="000808"/>
                </a:solidFill>
                <a:latin typeface="Times New Roman" panose="02020603050405020304" pitchFamily="18" charset="0"/>
                <a:cs typeface="Times New Roman" panose="02020603050405020304" pitchFamily="18" charset="0"/>
              </a:rPr>
              <a:t>地，我们要求第</a:t>
            </a:r>
            <a:r>
              <a:rPr lang="en-US" altLang="zh-CN" sz="2400" i="1" dirty="0" err="1">
                <a:solidFill>
                  <a:srgbClr val="000808"/>
                </a:solidFill>
                <a:latin typeface="Times New Roman" panose="02020603050405020304" pitchFamily="18" charset="0"/>
                <a:cs typeface="Times New Roman" panose="02020603050405020304" pitchFamily="18" charset="0"/>
              </a:rPr>
              <a:t>i</a:t>
            </a:r>
            <a:r>
              <a:rPr lang="zh-CN" altLang="zh-CN" sz="2400" dirty="0">
                <a:solidFill>
                  <a:srgbClr val="000808"/>
                </a:solidFill>
                <a:latin typeface="Times New Roman" panose="02020603050405020304" pitchFamily="18" charset="0"/>
                <a:cs typeface="Times New Roman" panose="02020603050405020304" pitchFamily="18" charset="0"/>
              </a:rPr>
              <a:t>个线性组合</a:t>
            </a:r>
            <a:r>
              <a:rPr lang="en-US" altLang="zh-CN" sz="2400" i="1" dirty="0" err="1">
                <a:solidFill>
                  <a:srgbClr val="000808"/>
                </a:solidFill>
                <a:latin typeface="Times New Roman" panose="02020603050405020304" pitchFamily="18" charset="0"/>
                <a:cs typeface="Times New Roman" panose="02020603050405020304" pitchFamily="18" charset="0"/>
              </a:rPr>
              <a:t>y</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a</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err="1">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x</a:t>
            </a:r>
            <a:r>
              <a:rPr lang="zh-CN" altLang="zh-CN" sz="2400" dirty="0">
                <a:solidFill>
                  <a:srgbClr val="000808"/>
                </a:solidFill>
                <a:latin typeface="Times New Roman" panose="02020603050405020304" pitchFamily="18" charset="0"/>
                <a:cs typeface="Times New Roman" panose="02020603050405020304" pitchFamily="18" charset="0"/>
              </a:rPr>
              <a:t>不重复前</a:t>
            </a:r>
            <a:r>
              <a:rPr lang="en-US" altLang="zh-CN" sz="2400" i="1" dirty="0">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个判别函数中的信息，</a:t>
            </a:r>
            <a:r>
              <a:rPr lang="zh-CN" altLang="zh-CN" sz="2400" dirty="0" smtClean="0">
                <a:solidFill>
                  <a:srgbClr val="000808"/>
                </a:solidFill>
                <a:latin typeface="Times New Roman" panose="02020603050405020304" pitchFamily="18" charset="0"/>
                <a:cs typeface="Times New Roman" panose="02020603050405020304" pitchFamily="18" charset="0"/>
              </a:rPr>
              <a:t>即</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a:solidFill>
                  <a:srgbClr val="000808"/>
                </a:solidFill>
                <a:latin typeface="Times New Roman" panose="02020603050405020304" pitchFamily="18" charset="0"/>
                <a:cs typeface="Times New Roman" panose="02020603050405020304" pitchFamily="18" charset="0"/>
              </a:rPr>
              <a:t>用</a:t>
            </a:r>
            <a:r>
              <a:rPr lang="en-US" altLang="zh-CN" sz="2400" b="1" i="1" dirty="0" err="1">
                <a:solidFill>
                  <a:srgbClr val="000808"/>
                </a:solidFill>
                <a:latin typeface="Times New Roman" panose="02020603050405020304" pitchFamily="18" charset="0"/>
                <a:cs typeface="Times New Roman" panose="02020603050405020304" pitchFamily="18" charset="0"/>
              </a:rPr>
              <a:t>S</a:t>
            </a:r>
            <a:r>
              <a:rPr lang="en-US" altLang="zh-CN" sz="2400" i="1" baseline="-25000" dirty="0" err="1">
                <a:solidFill>
                  <a:srgbClr val="000808"/>
                </a:solidFill>
                <a:latin typeface="Times New Roman" panose="02020603050405020304" pitchFamily="18" charset="0"/>
                <a:cs typeface="Times New Roman" panose="02020603050405020304" pitchFamily="18" charset="0"/>
              </a:rPr>
              <a:t>p</a:t>
            </a:r>
            <a:r>
              <a:rPr lang="zh-CN" altLang="zh-CN" sz="2400" dirty="0">
                <a:solidFill>
                  <a:srgbClr val="000808"/>
                </a:solidFill>
                <a:latin typeface="Times New Roman" panose="02020603050405020304" pitchFamily="18" charset="0"/>
                <a:cs typeface="Times New Roman" panose="02020603050405020304" pitchFamily="18" charset="0"/>
              </a:rPr>
              <a:t>替代</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zh-CN" altLang="zh-CN" sz="2400" dirty="0">
                <a:solidFill>
                  <a:srgbClr val="000808"/>
                </a:solidFill>
                <a:latin typeface="Times New Roman" panose="02020603050405020304" pitchFamily="18" charset="0"/>
                <a:cs typeface="Times New Roman" panose="02020603050405020304" pitchFamily="18" charset="0"/>
              </a:rPr>
              <a:t>，上式</a:t>
            </a:r>
            <a:r>
              <a:rPr lang="zh-CN" altLang="zh-CN" sz="2400" dirty="0" smtClean="0">
                <a:solidFill>
                  <a:srgbClr val="000808"/>
                </a:solidFill>
                <a:latin typeface="Times New Roman" panose="02020603050405020304" pitchFamily="18" charset="0"/>
                <a:cs typeface="Times New Roman" panose="02020603050405020304" pitchFamily="18" charset="0"/>
              </a:rPr>
              <a:t>变为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en-US" sz="2400" dirty="0" smtClean="0">
                <a:solidFill>
                  <a:srgbClr val="000808"/>
                </a:solidFill>
                <a:latin typeface="Times New Roman" panose="02020603050405020304" pitchFamily="18" charset="0"/>
                <a:cs typeface="Times New Roman" panose="02020603050405020304" pitchFamily="18" charset="0"/>
              </a:rPr>
              <a:t>上述</a:t>
            </a:r>
            <a:r>
              <a:rPr lang="zh-CN" altLang="zh-CN" sz="2400" dirty="0" smtClean="0">
                <a:solidFill>
                  <a:srgbClr val="000808"/>
                </a:solidFill>
                <a:latin typeface="Times New Roman" panose="02020603050405020304" pitchFamily="18" charset="0"/>
                <a:cs typeface="Times New Roman" panose="02020603050405020304" pitchFamily="18" charset="0"/>
              </a:rPr>
              <a:t>约束条件下</a:t>
            </a:r>
            <a:r>
              <a:rPr lang="zh-CN" altLang="zh-CN" sz="2400" dirty="0">
                <a:solidFill>
                  <a:srgbClr val="000808"/>
                </a:solidFill>
                <a:latin typeface="Times New Roman" panose="02020603050405020304" pitchFamily="18" charset="0"/>
                <a:cs typeface="Times New Roman" panose="02020603050405020304" pitchFamily="18" charset="0"/>
              </a:rPr>
              <a:t>寻找</a:t>
            </a:r>
            <a:r>
              <a:rPr lang="en-US" altLang="zh-CN" sz="2400" b="1" i="1" dirty="0" err="1">
                <a:solidFill>
                  <a:srgbClr val="000808"/>
                </a:solidFill>
                <a:latin typeface="Times New Roman" panose="02020603050405020304" pitchFamily="18" charset="0"/>
                <a:cs typeface="Times New Roman" panose="02020603050405020304" pitchFamily="18" charset="0"/>
              </a:rPr>
              <a:t>a</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zh-CN" altLang="zh-CN" sz="2400" dirty="0">
                <a:solidFill>
                  <a:srgbClr val="000808"/>
                </a:solidFill>
                <a:latin typeface="Times New Roman" panose="02020603050405020304" pitchFamily="18" charset="0"/>
                <a:cs typeface="Times New Roman" panose="02020603050405020304" pitchFamily="18" charset="0"/>
              </a:rPr>
              <a:t>，使得</a:t>
            </a:r>
            <a:r>
              <a:rPr lang="en-US" altLang="zh-CN" sz="2400" i="1" dirty="0">
                <a:solidFill>
                  <a:srgbClr val="000808"/>
                </a:solidFill>
                <a:latin typeface="Times New Roman" panose="02020603050405020304" pitchFamily="18" charset="0"/>
                <a:cs typeface="Times New Roman" panose="02020603050405020304" pitchFamily="18" charset="0"/>
              </a:rPr>
              <a:t>Δ</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a</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达到最大</a:t>
            </a:r>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en-US" altLang="zh-CN" sz="2400" b="1" i="1" dirty="0" err="1">
                <a:solidFill>
                  <a:srgbClr val="000808"/>
                </a:solidFill>
                <a:latin typeface="Times New Roman" panose="02020603050405020304" pitchFamily="18" charset="0"/>
                <a:cs typeface="Times New Roman" panose="02020603050405020304" pitchFamily="18" charset="0"/>
              </a:rPr>
              <a:t>a</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t</a:t>
            </a:r>
            <a:r>
              <a:rPr lang="en-US" altLang="zh-CN" sz="2400" i="1" baseline="-25000" dirty="0">
                <a:solidFill>
                  <a:srgbClr val="000808"/>
                </a:solidFill>
                <a:latin typeface="Times New Roman" panose="02020603050405020304" pitchFamily="18" charset="0"/>
                <a:cs typeface="Times New Roman" panose="02020603050405020304" pitchFamily="18" charset="0"/>
              </a:rPr>
              <a:t>i</a:t>
            </a:r>
            <a:r>
              <a:rPr lang="zh-CN" altLang="zh-CN" sz="2400" dirty="0">
                <a:solidFill>
                  <a:srgbClr val="000808"/>
                </a:solidFill>
                <a:latin typeface="Times New Roman" panose="02020603050405020304" pitchFamily="18" charset="0"/>
                <a:cs typeface="Times New Roman" panose="02020603050405020304" pitchFamily="18" charset="0"/>
              </a:rPr>
              <a:t>时</a:t>
            </a:r>
            <a:r>
              <a:rPr lang="en-US" altLang="zh-CN" sz="2400" i="1" dirty="0">
                <a:solidFill>
                  <a:srgbClr val="000808"/>
                </a:solidFill>
                <a:latin typeface="Times New Roman" panose="02020603050405020304" pitchFamily="18" charset="0"/>
                <a:cs typeface="Times New Roman" panose="02020603050405020304" pitchFamily="18" charset="0"/>
              </a:rPr>
              <a:t>Δ</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a</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达到最大值</a:t>
            </a:r>
            <a:r>
              <a:rPr lang="en-US" altLang="zh-CN" sz="2400" i="1" dirty="0" err="1">
                <a:solidFill>
                  <a:srgbClr val="000808"/>
                </a:solidFill>
                <a:latin typeface="Times New Roman" panose="02020603050405020304" pitchFamily="18" charset="0"/>
                <a:cs typeface="Times New Roman" panose="02020603050405020304" pitchFamily="18" charset="0"/>
              </a:rPr>
              <a:t>λ</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zh-CN" altLang="zh-CN" sz="2400" dirty="0">
                <a:solidFill>
                  <a:srgbClr val="000808"/>
                </a:solidFill>
                <a:latin typeface="Times New Roman" panose="02020603050405020304" pitchFamily="18" charset="0"/>
                <a:cs typeface="Times New Roman" panose="02020603050405020304" pitchFamily="18" charset="0"/>
              </a:rPr>
              <a:t>，称</a:t>
            </a:r>
            <a:r>
              <a:rPr lang="en-US" altLang="zh-CN" sz="2400" i="1" dirty="0" err="1">
                <a:solidFill>
                  <a:srgbClr val="000808"/>
                </a:solidFill>
                <a:latin typeface="Times New Roman" panose="02020603050405020304" pitchFamily="18" charset="0"/>
                <a:cs typeface="Times New Roman" panose="02020603050405020304" pitchFamily="18" charset="0"/>
              </a:rPr>
              <a:t>y</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t</a:t>
            </a:r>
            <a:r>
              <a:rPr lang="en-US" altLang="zh-CN" sz="2400" i="1" baseline="-25000" dirty="0" err="1">
                <a:solidFill>
                  <a:srgbClr val="000808"/>
                </a:solidFill>
                <a:latin typeface="Times New Roman" panose="02020603050405020304" pitchFamily="18" charset="0"/>
                <a:cs typeface="Times New Roman" panose="02020603050405020304" pitchFamily="18" charset="0"/>
              </a:rPr>
              <a:t>i</a:t>
            </a:r>
            <a:r>
              <a:rPr lang="en-US" altLang="zh-CN" sz="2400" dirty="0" err="1">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x</a:t>
            </a:r>
            <a:r>
              <a:rPr lang="zh-CN" altLang="zh-CN" sz="2400" dirty="0">
                <a:solidFill>
                  <a:srgbClr val="000808"/>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a:t>
            </a:r>
            <a:r>
              <a:rPr lang="en-US" altLang="zh-CN" sz="2400" i="1" dirty="0" err="1">
                <a:solidFill>
                  <a:schemeClr val="accent6"/>
                </a:solidFill>
                <a:latin typeface="Times New Roman" panose="02020603050405020304" pitchFamily="18" charset="0"/>
                <a:cs typeface="Times New Roman" panose="02020603050405020304" pitchFamily="18" charset="0"/>
              </a:rPr>
              <a:t>i</a:t>
            </a:r>
            <a:r>
              <a:rPr lang="zh-CN" altLang="zh-CN" sz="2400" dirty="0">
                <a:solidFill>
                  <a:schemeClr val="accent6"/>
                </a:solidFill>
                <a:latin typeface="Times New Roman" panose="02020603050405020304" pitchFamily="18" charset="0"/>
                <a:cs typeface="Times New Roman" panose="02020603050405020304" pitchFamily="18" charset="0"/>
              </a:rPr>
              <a:t>判别函数</a:t>
            </a:r>
            <a:r>
              <a:rPr lang="zh-CN"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err="1">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=2,3,⋯,</a:t>
            </a:r>
            <a:r>
              <a:rPr lang="en-US" altLang="zh-CN" sz="2400" i="1" dirty="0">
                <a:solidFill>
                  <a:srgbClr val="000808"/>
                </a:solidFill>
                <a:latin typeface="Times New Roman" panose="02020603050405020304" pitchFamily="18" charset="0"/>
                <a:cs typeface="Times New Roman" panose="02020603050405020304" pitchFamily="18" charset="0"/>
              </a:rPr>
              <a:t>s</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a:solidFill>
                  <a:srgbClr val="000808"/>
                </a:solidFill>
                <a:latin typeface="Times New Roman" pitchFamily="18" charset="0"/>
                <a:cs typeface="Times New Roman" pitchFamily="18" charset="0"/>
              </a:rPr>
              <a:t>有时我们也使用</a:t>
            </a:r>
            <a:r>
              <a:rPr lang="zh-CN" altLang="zh-CN" sz="2400" dirty="0">
                <a:solidFill>
                  <a:schemeClr val="accent6"/>
                </a:solidFill>
                <a:latin typeface="Times New Roman" pitchFamily="18" charset="0"/>
                <a:cs typeface="Times New Roman" pitchFamily="18" charset="0"/>
              </a:rPr>
              <a:t>中心化的费希尔判别</a:t>
            </a:r>
            <a:r>
              <a:rPr lang="zh-CN" altLang="en-US" sz="2400" dirty="0">
                <a:solidFill>
                  <a:schemeClr val="accent6"/>
                </a:solidFill>
                <a:latin typeface="Times New Roman" pitchFamily="18" charset="0"/>
                <a:cs typeface="Times New Roman" pitchFamily="18" charset="0"/>
              </a:rPr>
              <a:t>函数</a:t>
            </a:r>
            <a:r>
              <a:rPr lang="zh-CN" altLang="zh-CN" sz="2400" dirty="0">
                <a:solidFill>
                  <a:srgbClr val="000808"/>
                </a:solidFill>
                <a:latin typeface="Times New Roman" pitchFamily="18" charset="0"/>
                <a:cs typeface="Times New Roman" pitchFamily="18" charset="0"/>
              </a:rPr>
              <a:t>，即</a:t>
            </a:r>
          </a:p>
          <a:p>
            <a:pPr>
              <a:buNone/>
              <a:defRPr/>
            </a:pPr>
            <a:endParaRPr lang="en-US" altLang="zh-CN" sz="2400" dirty="0" smtClean="0">
              <a:solidFill>
                <a:srgbClr val="000808"/>
              </a:solidFill>
              <a:latin typeface="Times New Roman" pitchFamily="18" charset="0"/>
              <a:cs typeface="Times New Roman" pitchFamily="18" charset="0"/>
            </a:endParaRPr>
          </a:p>
          <a:p>
            <a:pPr>
              <a:buNone/>
              <a:defRPr/>
            </a:pPr>
            <a:r>
              <a:rPr lang="en-US" altLang="zh-CN" sz="2400" dirty="0">
                <a:solidFill>
                  <a:srgbClr val="000808"/>
                </a:solidFill>
                <a:latin typeface="Times New Roman" pitchFamily="18" charset="0"/>
                <a:cs typeface="Times New Roman" pitchFamily="18" charset="0"/>
              </a:rPr>
              <a:t>	</a:t>
            </a:r>
            <a:r>
              <a:rPr lang="zh-CN" altLang="zh-CN" sz="2400" dirty="0">
                <a:solidFill>
                  <a:srgbClr val="000808"/>
                </a:solidFill>
                <a:latin typeface="Times New Roman" pitchFamily="18" charset="0"/>
                <a:cs typeface="Times New Roman" pitchFamily="18" charset="0"/>
              </a:rPr>
              <a:t>式中</a:t>
            </a:r>
            <a:r>
              <a:rPr lang="en-US" altLang="zh-CN" sz="2400" dirty="0">
                <a:solidFill>
                  <a:srgbClr val="000808"/>
                </a:solidFill>
                <a:latin typeface="Times New Roman" pitchFamily="18" charset="0"/>
                <a:cs typeface="Times New Roman" pitchFamily="18" charset="0"/>
              </a:rPr>
              <a:t>		</a:t>
            </a:r>
            <a:r>
              <a:rPr lang="zh-CN" altLang="zh-CN" sz="2400" dirty="0">
                <a:solidFill>
                  <a:srgbClr val="000808"/>
                </a:solidFill>
                <a:latin typeface="Times New Roman" pitchFamily="18" charset="0"/>
                <a:cs typeface="Times New Roman" pitchFamily="18" charset="0"/>
              </a:rPr>
              <a:t>为</a:t>
            </a:r>
            <a:r>
              <a:rPr lang="en-US" altLang="zh-CN" sz="2400" i="1" dirty="0">
                <a:solidFill>
                  <a:srgbClr val="000808"/>
                </a:solidFill>
                <a:latin typeface="Times New Roman" pitchFamily="18" charset="0"/>
                <a:cs typeface="Times New Roman" pitchFamily="18" charset="0"/>
              </a:rPr>
              <a:t>k</a:t>
            </a:r>
            <a:r>
              <a:rPr lang="zh-CN" altLang="zh-CN" sz="2400" dirty="0">
                <a:solidFill>
                  <a:srgbClr val="000808"/>
                </a:solidFill>
                <a:latin typeface="Times New Roman" pitchFamily="18" charset="0"/>
                <a:cs typeface="Times New Roman" pitchFamily="18" charset="0"/>
              </a:rPr>
              <a:t>个组的总均值。</a:t>
            </a:r>
          </a:p>
          <a:p>
            <a:pPr>
              <a:defRPr/>
            </a:pP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936B91-4D18-4D80-9CA9-5A4ACD6D7827}" type="slidenum">
              <a:rPr lang="en-US" altLang="zh-CN" sz="1400" smtClean="0"/>
              <a:pPr>
                <a:spcBef>
                  <a:spcPct val="0"/>
                </a:spcBef>
                <a:buClrTx/>
                <a:buSzTx/>
                <a:buFontTx/>
                <a:buNone/>
              </a:pPr>
              <a:t>74</a:t>
            </a:fld>
            <a:endParaRPr lang="en-US" altLang="zh-CN" sz="1400" smtClean="0"/>
          </a:p>
        </p:txBody>
      </p:sp>
      <p:sp>
        <p:nvSpPr>
          <p:cNvPr id="727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2710" name="对象 2"/>
          <p:cNvGraphicFramePr>
            <a:graphicFrameLocks noChangeAspect="1"/>
          </p:cNvGraphicFramePr>
          <p:nvPr>
            <p:extLst>
              <p:ext uri="{D42A27DB-BD31-4B8C-83A1-F6EECF244321}">
                <p14:modId xmlns:p14="http://schemas.microsoft.com/office/powerpoint/2010/main" val="761096792"/>
              </p:ext>
            </p:extLst>
          </p:nvPr>
        </p:nvGraphicFramePr>
        <p:xfrm>
          <a:off x="1128713" y="2695575"/>
          <a:ext cx="6886575" cy="522288"/>
        </p:xfrm>
        <a:graphic>
          <a:graphicData uri="http://schemas.openxmlformats.org/presentationml/2006/ole">
            <mc:AlternateContent xmlns:mc="http://schemas.openxmlformats.org/markup-compatibility/2006">
              <mc:Choice xmlns:v="urn:schemas-microsoft-com:vml" Requires="v">
                <p:oleObj spid="_x0000_s73061" name="Equation" r:id="rId3" imgW="6870600" imgH="507960" progId="Equation.DSMT4">
                  <p:embed/>
                </p:oleObj>
              </mc:Choice>
              <mc:Fallback>
                <p:oleObj name="Equation" r:id="rId3" imgW="6870600" imgH="507960" progId="Equation.DSMT4">
                  <p:embed/>
                  <p:pic>
                    <p:nvPicPr>
                      <p:cNvPr id="0" name="对象 2"/>
                      <p:cNvPicPr>
                        <a:picLocks noChangeAspect="1" noChangeArrowheads="1"/>
                      </p:cNvPicPr>
                      <p:nvPr/>
                    </p:nvPicPr>
                    <p:blipFill>
                      <a:blip r:embed="rId4"/>
                      <a:srcRect/>
                      <a:stretch>
                        <a:fillRect/>
                      </a:stretch>
                    </p:blipFill>
                    <p:spPr bwMode="auto">
                      <a:xfrm>
                        <a:off x="1128713" y="2695575"/>
                        <a:ext cx="6886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2712" name="对象 4"/>
          <p:cNvGraphicFramePr>
            <a:graphicFrameLocks noChangeAspect="1"/>
          </p:cNvGraphicFramePr>
          <p:nvPr>
            <p:extLst>
              <p:ext uri="{D42A27DB-BD31-4B8C-83A1-F6EECF244321}">
                <p14:modId xmlns:p14="http://schemas.microsoft.com/office/powerpoint/2010/main" val="1044120438"/>
              </p:ext>
            </p:extLst>
          </p:nvPr>
        </p:nvGraphicFramePr>
        <p:xfrm>
          <a:off x="2058988" y="3645024"/>
          <a:ext cx="5105400" cy="431800"/>
        </p:xfrm>
        <a:graphic>
          <a:graphicData uri="http://schemas.openxmlformats.org/presentationml/2006/ole">
            <mc:AlternateContent xmlns:mc="http://schemas.openxmlformats.org/markup-compatibility/2006">
              <mc:Choice xmlns:v="urn:schemas-microsoft-com:vml" Requires="v">
                <p:oleObj spid="_x0000_s73062" name="Equation" r:id="rId5" imgW="5105160" imgH="431640" progId="Equation.DSMT4">
                  <p:embed/>
                </p:oleObj>
              </mc:Choice>
              <mc:Fallback>
                <p:oleObj name="Equation" r:id="rId5" imgW="5105160" imgH="431640" progId="Equation.DSMT4">
                  <p:embed/>
                  <p:pic>
                    <p:nvPicPr>
                      <p:cNvPr id="0" name="对象 4"/>
                      <p:cNvPicPr>
                        <a:picLocks noChangeAspect="1" noChangeArrowheads="1"/>
                      </p:cNvPicPr>
                      <p:nvPr/>
                    </p:nvPicPr>
                    <p:blipFill>
                      <a:blip r:embed="rId6"/>
                      <a:srcRect/>
                      <a:stretch>
                        <a:fillRect/>
                      </a:stretch>
                    </p:blipFill>
                    <p:spPr bwMode="auto">
                      <a:xfrm>
                        <a:off x="2058988" y="3645024"/>
                        <a:ext cx="510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155716462"/>
              </p:ext>
            </p:extLst>
          </p:nvPr>
        </p:nvGraphicFramePr>
        <p:xfrm>
          <a:off x="2843213" y="5229200"/>
          <a:ext cx="3479800" cy="431800"/>
        </p:xfrm>
        <a:graphic>
          <a:graphicData uri="http://schemas.openxmlformats.org/presentationml/2006/ole">
            <mc:AlternateContent xmlns:mc="http://schemas.openxmlformats.org/markup-compatibility/2006">
              <mc:Choice xmlns:v="urn:schemas-microsoft-com:vml" Requires="v">
                <p:oleObj spid="_x0000_s73063" name="Equation" r:id="rId7" imgW="3479760" imgH="431640" progId="Equation.DSMT4">
                  <p:embed/>
                </p:oleObj>
              </mc:Choice>
              <mc:Fallback>
                <p:oleObj name="Equation" r:id="rId7" imgW="3479760" imgH="431640" progId="Equation.DSMT4">
                  <p:embed/>
                  <p:pic>
                    <p:nvPicPr>
                      <p:cNvPr id="0" name=""/>
                      <p:cNvPicPr>
                        <a:picLocks noChangeAspect="1" noChangeArrowheads="1"/>
                      </p:cNvPicPr>
                      <p:nvPr/>
                    </p:nvPicPr>
                    <p:blipFill>
                      <a:blip r:embed="rId8"/>
                      <a:srcRect/>
                      <a:stretch>
                        <a:fillRect/>
                      </a:stretch>
                    </p:blipFill>
                    <p:spPr bwMode="auto">
                      <a:xfrm>
                        <a:off x="2843213" y="5229200"/>
                        <a:ext cx="3479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1604294334"/>
              </p:ext>
            </p:extLst>
          </p:nvPr>
        </p:nvGraphicFramePr>
        <p:xfrm>
          <a:off x="1403350" y="5530428"/>
          <a:ext cx="1752600" cy="850900"/>
        </p:xfrm>
        <a:graphic>
          <a:graphicData uri="http://schemas.openxmlformats.org/presentationml/2006/ole">
            <mc:AlternateContent xmlns:mc="http://schemas.openxmlformats.org/markup-compatibility/2006">
              <mc:Choice xmlns:v="urn:schemas-microsoft-com:vml" Requires="v">
                <p:oleObj spid="_x0000_s73064" name="Equation" r:id="rId9" imgW="1752600" imgH="850900" progId="Equation.DSMT4">
                  <p:embed/>
                </p:oleObj>
              </mc:Choice>
              <mc:Fallback>
                <p:oleObj name="Equation" r:id="rId9" imgW="1752600" imgH="8509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530428"/>
                        <a:ext cx="1752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zh-CN" sz="4000" smtClean="0"/>
              <a:t>费希尔判别函数</a:t>
            </a:r>
            <a:r>
              <a:rPr lang="zh-CN" altLang="en-US" sz="4000" smtClean="0"/>
              <a:t>的</a:t>
            </a:r>
            <a:r>
              <a:rPr lang="zh-CN" altLang="zh-CN" sz="4000" smtClean="0"/>
              <a:t>特点</a:t>
            </a:r>
            <a:endParaRPr lang="zh-CN" altLang="en-US" sz="4000" smtClean="0"/>
          </a:p>
        </p:txBody>
      </p:sp>
      <p:sp>
        <p:nvSpPr>
          <p:cNvPr id="73731" name="内容占位符 2"/>
          <p:cNvSpPr>
            <a:spLocks noGrp="1"/>
          </p:cNvSpPr>
          <p:nvPr>
            <p:ph idx="1"/>
          </p:nvPr>
        </p:nvSpPr>
        <p:spPr/>
        <p:txBody>
          <a:bodyPr/>
          <a:lstStyle/>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各判别函数都具有单位（联合样本）方差；</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各判别函数彼此之间不相关（确切地说，是彼此之间的联合样本协方差为零）；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判别函数方向</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并不正交，但作图时仍将它们画成直角坐标系，虽有些变形，但通常并不严重。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r>
              <a:rPr lang="zh-CN" altLang="zh-CN" sz="2800" dirty="0">
                <a:solidFill>
                  <a:srgbClr val="000000"/>
                </a:solidFill>
                <a:latin typeface="Times New Roman" panose="02020603050405020304" pitchFamily="18" charset="0"/>
                <a:cs typeface="Times New Roman" panose="02020603050405020304" pitchFamily="18" charset="0"/>
              </a:rPr>
              <a:t>不受变量度量单位的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CCCAB1-3558-4EFE-9D0D-402506585A80}" type="slidenum">
              <a:rPr lang="en-US" altLang="zh-CN" sz="1400" smtClean="0"/>
              <a:pPr>
                <a:spcBef>
                  <a:spcPct val="0"/>
                </a:spcBef>
                <a:buClrTx/>
                <a:buSzTx/>
                <a:buFontTx/>
                <a:buNone/>
              </a:pPr>
              <a:t>75</a:t>
            </a:fld>
            <a:endParaRPr lang="en-US" altLang="zh-CN" sz="14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组数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时只有一个判别函数，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时最多只有两个判别函数</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400"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t</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λ</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表明</a:t>
            </a:r>
            <a:r>
              <a:rPr lang="zh-CN" altLang="zh-CN" sz="2400" dirty="0" smtClean="0">
                <a:solidFill>
                  <a:srgbClr val="000000"/>
                </a:solidFill>
                <a:latin typeface="Times New Roman" panose="02020603050405020304" pitchFamily="18" charset="0"/>
                <a:cs typeface="Times New Roman" panose="02020603050405020304" pitchFamily="18" charset="0"/>
              </a:rPr>
              <a:t>了</a:t>
            </a:r>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对分离各组的贡献大小，</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在所有</a:t>
            </a:r>
            <a:r>
              <a:rPr lang="en-US" altLang="zh-CN" sz="2400" i="1" dirty="0">
                <a:solidFill>
                  <a:srgbClr val="000000"/>
                </a:solidFill>
                <a:latin typeface="Times New Roman" panose="02020603050405020304" pitchFamily="18" charset="0"/>
                <a:cs typeface="Times New Roman" panose="02020603050405020304" pitchFamily="18" charset="0"/>
              </a:rPr>
              <a:t>s</a:t>
            </a:r>
            <a:r>
              <a:rPr lang="zh-CN" altLang="zh-CN" sz="2400" dirty="0">
                <a:solidFill>
                  <a:srgbClr val="000000"/>
                </a:solidFill>
                <a:latin typeface="Times New Roman" panose="02020603050405020304" pitchFamily="18" charset="0"/>
                <a:cs typeface="Times New Roman" panose="02020603050405020304" pitchFamily="18" charset="0"/>
              </a:rPr>
              <a:t>个判别函数中的</a:t>
            </a:r>
            <a:r>
              <a:rPr lang="zh-CN" altLang="zh-CN" sz="2400" dirty="0">
                <a:solidFill>
                  <a:schemeClr val="accent6"/>
                </a:solidFill>
                <a:latin typeface="Times New Roman" panose="02020603050405020304" pitchFamily="18" charset="0"/>
                <a:cs typeface="Times New Roman" panose="02020603050405020304" pitchFamily="18" charset="0"/>
              </a:rPr>
              <a:t>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而前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s</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个判别函数</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zh-CN" sz="2400" dirty="0">
                <a:solidFill>
                  <a:schemeClr val="accent6"/>
                </a:solidFill>
                <a:latin typeface="Times New Roman" panose="02020603050405020304" pitchFamily="18" charset="0"/>
                <a:cs typeface="Times New Roman" panose="02020603050405020304" pitchFamily="18" charset="0"/>
              </a:rPr>
              <a:t>累计贡献率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它</a:t>
            </a:r>
            <a:r>
              <a:rPr lang="zh-CN" altLang="zh-CN" sz="2400" dirty="0">
                <a:solidFill>
                  <a:srgbClr val="000000"/>
                </a:solidFill>
                <a:latin typeface="Times New Roman" panose="02020603050405020304" pitchFamily="18" charset="0"/>
                <a:cs typeface="Times New Roman" panose="02020603050405020304" pitchFamily="18" charset="0"/>
              </a:rPr>
              <a:t>表明了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a:solidFill>
                  <a:srgbClr val="000000"/>
                </a:solidFill>
                <a:latin typeface="Times New Roman" panose="02020603050405020304" pitchFamily="18" charset="0"/>
                <a:cs typeface="Times New Roman" panose="02020603050405020304" pitchFamily="18" charset="0"/>
              </a:rPr>
              <a:t>判别能力</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实际应用中</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个判别函数的累计贡献率已达到了一个较高的比例（如</a:t>
            </a:r>
            <a:r>
              <a:rPr lang="en-US" altLang="zh-CN" sz="2400" dirty="0">
                <a:solidFill>
                  <a:srgbClr val="000000"/>
                </a:solidFill>
                <a:latin typeface="Times New Roman" panose="02020603050405020304" pitchFamily="18" charset="0"/>
                <a:cs typeface="Times New Roman" panose="02020603050405020304" pitchFamily="18" charset="0"/>
              </a:rPr>
              <a:t>75%~95%</a:t>
            </a:r>
            <a:r>
              <a:rPr lang="zh-CN" altLang="zh-CN" sz="2400" dirty="0">
                <a:solidFill>
                  <a:srgbClr val="000000"/>
                </a:solidFill>
                <a:latin typeface="Times New Roman" panose="02020603050405020304" pitchFamily="18" charset="0"/>
                <a:cs typeface="Times New Roman" panose="02020603050405020304" pitchFamily="18" charset="0"/>
              </a:rPr>
              <a:t>），则就采用这</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个判别函数进行判别。</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846EC-F00E-448A-9CF1-9338622918B9}" type="slidenum">
              <a:rPr lang="en-US" altLang="zh-CN" sz="1400" smtClean="0"/>
              <a:pPr>
                <a:spcBef>
                  <a:spcPct val="0"/>
                </a:spcBef>
                <a:buClrTx/>
                <a:buSzTx/>
                <a:buFontTx/>
                <a:buNone/>
              </a:pPr>
              <a:t>76</a:t>
            </a:fld>
            <a:endParaRPr lang="en-US" altLang="zh-CN" sz="1400" smtClean="0"/>
          </a:p>
        </p:txBody>
      </p:sp>
      <p:graphicFrame>
        <p:nvGraphicFramePr>
          <p:cNvPr id="74757" name="Object 2"/>
          <p:cNvGraphicFramePr>
            <a:graphicFrameLocks noChangeAspect="1"/>
          </p:cNvGraphicFramePr>
          <p:nvPr>
            <p:extLst>
              <p:ext uri="{D42A27DB-BD31-4B8C-83A1-F6EECF244321}">
                <p14:modId xmlns:p14="http://schemas.microsoft.com/office/powerpoint/2010/main" val="952004171"/>
              </p:ext>
            </p:extLst>
          </p:nvPr>
        </p:nvGraphicFramePr>
        <p:xfrm>
          <a:off x="4054475" y="2328863"/>
          <a:ext cx="1130300" cy="838200"/>
        </p:xfrm>
        <a:graphic>
          <a:graphicData uri="http://schemas.openxmlformats.org/presentationml/2006/ole">
            <mc:AlternateContent xmlns:mc="http://schemas.openxmlformats.org/markup-compatibility/2006">
              <mc:Choice xmlns:v="urn:schemas-microsoft-com:vml" Requires="v">
                <p:oleObj spid="_x0000_s74998" name="Equation" r:id="rId3" imgW="1130040" imgH="838080" progId="Equation.DSMT4">
                  <p:embed/>
                </p:oleObj>
              </mc:Choice>
              <mc:Fallback>
                <p:oleObj name="Equation" r:id="rId3" imgW="1130040" imgH="838080" progId="Equation.DSMT4">
                  <p:embed/>
                  <p:pic>
                    <p:nvPicPr>
                      <p:cNvPr id="0" name="Object 2"/>
                      <p:cNvPicPr>
                        <a:picLocks noChangeAspect="1" noChangeArrowheads="1"/>
                      </p:cNvPicPr>
                      <p:nvPr/>
                    </p:nvPicPr>
                    <p:blipFill>
                      <a:blip r:embed="rId4"/>
                      <a:srcRect/>
                      <a:stretch>
                        <a:fillRect/>
                      </a:stretch>
                    </p:blipFill>
                    <p:spPr bwMode="auto">
                      <a:xfrm>
                        <a:off x="4054475" y="2328863"/>
                        <a:ext cx="1130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4759" name="对象 2"/>
          <p:cNvGraphicFramePr>
            <a:graphicFrameLocks noChangeAspect="1"/>
          </p:cNvGraphicFramePr>
          <p:nvPr>
            <p:extLst>
              <p:ext uri="{D42A27DB-BD31-4B8C-83A1-F6EECF244321}">
                <p14:modId xmlns:p14="http://schemas.microsoft.com/office/powerpoint/2010/main" val="2120147271"/>
              </p:ext>
            </p:extLst>
          </p:nvPr>
        </p:nvGraphicFramePr>
        <p:xfrm>
          <a:off x="4022725" y="3633788"/>
          <a:ext cx="1514475" cy="803275"/>
        </p:xfrm>
        <a:graphic>
          <a:graphicData uri="http://schemas.openxmlformats.org/presentationml/2006/ole">
            <mc:AlternateContent xmlns:mc="http://schemas.openxmlformats.org/markup-compatibility/2006">
              <mc:Choice xmlns:v="urn:schemas-microsoft-com:vml" Requires="v">
                <p:oleObj spid="_x0000_s74999" name="Equation" r:id="rId5" imgW="1524000" imgH="812800" progId="Equation.DSMT4">
                  <p:embed/>
                </p:oleObj>
              </mc:Choice>
              <mc:Fallback>
                <p:oleObj name="Equation" r:id="rId5" imgW="1524000" imgH="8128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2725" y="3633788"/>
                        <a:ext cx="15144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三、判别函数得分</a:t>
            </a:r>
            <a:r>
              <a:rPr lang="zh-CN" altLang="en-US" sz="4000" dirty="0" smtClean="0"/>
              <a:t>图</a:t>
            </a:r>
            <a:endParaRPr lang="zh-CN" altLang="en-US" sz="4000" dirty="0"/>
          </a:p>
        </p:txBody>
      </p:sp>
      <p:sp>
        <p:nvSpPr>
          <p:cNvPr id="3" name="内容占位符 2"/>
          <p:cNvSpPr>
            <a:spLocks noGrp="1"/>
          </p:cNvSpPr>
          <p:nvPr>
            <p:ph idx="1"/>
          </p:nvPr>
        </p:nvSpPr>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为</a:t>
            </a:r>
            <a:r>
              <a:rPr lang="zh-CN" altLang="zh-CN" sz="2400" dirty="0">
                <a:solidFill>
                  <a:srgbClr val="000808"/>
                </a:solidFill>
                <a:latin typeface="Times New Roman" panose="02020603050405020304" pitchFamily="18" charset="0"/>
                <a:cs typeface="Times New Roman" panose="02020603050405020304" pitchFamily="18" charset="0"/>
              </a:rPr>
              <a:t>作图的目的</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一般</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en-US" sz="2400" dirty="0" smtClean="0">
                <a:solidFill>
                  <a:srgbClr val="000808"/>
                </a:solidFill>
                <a:latin typeface="Times New Roman" panose="02020603050405020304" pitchFamily="18" charset="0"/>
                <a:cs typeface="Times New Roman" panose="02020603050405020304" pitchFamily="18" charset="0"/>
              </a:rPr>
              <a:t>，偶尔</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zh-CN" altLang="en-US"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时，可将各样品的两个判别函数得分画成平面直角坐标系上的散点图，用目测法对新样品的归属进行辨别或对来自各组样品的分离情况及结构进行观测评估</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=3</a:t>
            </a:r>
            <a:r>
              <a:rPr lang="zh-CN" altLang="zh-CN" sz="2400" dirty="0">
                <a:solidFill>
                  <a:srgbClr val="000808"/>
                </a:solidFill>
                <a:latin typeface="Times New Roman" panose="02020603050405020304" pitchFamily="18" charset="0"/>
                <a:cs typeface="Times New Roman" panose="02020603050405020304" pitchFamily="18" charset="0"/>
              </a:rPr>
              <a:t>时，</a:t>
            </a:r>
            <a:r>
              <a:rPr lang="zh-CN" altLang="zh-CN" sz="2400" dirty="0" smtClean="0">
                <a:solidFill>
                  <a:srgbClr val="000808"/>
                </a:solidFill>
                <a:latin typeface="Times New Roman" panose="02020603050405020304" pitchFamily="18" charset="0"/>
                <a:cs typeface="Times New Roman" panose="02020603050405020304" pitchFamily="18" charset="0"/>
              </a:rPr>
              <a:t>可作</a:t>
            </a:r>
            <a:r>
              <a:rPr lang="zh-CN" altLang="zh-CN" sz="2400" dirty="0">
                <a:solidFill>
                  <a:srgbClr val="000808"/>
                </a:solidFill>
                <a:latin typeface="Times New Roman" panose="02020603050405020304" pitchFamily="18" charset="0"/>
                <a:cs typeface="Times New Roman" panose="02020603050405020304" pitchFamily="18" charset="0"/>
              </a:rPr>
              <a:t>（三维）旋转图从多角度来辨别新样品的归属或观测评估各组之间的分离效果，但其目测效果一般明显不如</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时清楚</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能够利用降维后生成的</a:t>
            </a:r>
            <a:r>
              <a:rPr lang="zh-CN" altLang="zh-CN" sz="2400" dirty="0" smtClean="0">
                <a:solidFill>
                  <a:srgbClr val="000808"/>
                </a:solidFill>
                <a:latin typeface="Times New Roman" panose="02020603050405020304" pitchFamily="18" charset="0"/>
                <a:cs typeface="Times New Roman" panose="02020603050405020304" pitchFamily="18" charset="0"/>
              </a:rPr>
              <a:t>图形进行</a:t>
            </a:r>
            <a:r>
              <a:rPr lang="zh-CN" altLang="en-US" sz="2400" dirty="0" smtClean="0">
                <a:solidFill>
                  <a:srgbClr val="000808"/>
                </a:solidFill>
                <a:latin typeface="Times New Roman" panose="02020603050405020304" pitchFamily="18" charset="0"/>
                <a:cs typeface="Times New Roman" panose="02020603050405020304" pitchFamily="18" charset="0"/>
              </a:rPr>
              <a:t>直观</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zh-CN" sz="2400" dirty="0">
                <a:solidFill>
                  <a:srgbClr val="000808"/>
                </a:solidFill>
                <a:latin typeface="Times New Roman" panose="02020603050405020304" pitchFamily="18" charset="0"/>
                <a:cs typeface="Times New Roman" panose="02020603050405020304" pitchFamily="18" charset="0"/>
              </a:rPr>
              <a:t>是费希尔判别的最重要应用，图中常常能清晰地展示</a:t>
            </a:r>
            <a:r>
              <a:rPr lang="zh-CN" altLang="zh-CN" sz="2400" dirty="0" smtClean="0">
                <a:solidFill>
                  <a:srgbClr val="000808"/>
                </a:solidFill>
                <a:latin typeface="Times New Roman" panose="02020603050405020304" pitchFamily="18" charset="0"/>
                <a:cs typeface="Times New Roman" panose="02020603050405020304" pitchFamily="18" charset="0"/>
              </a:rPr>
              <a:t>出丰富</a:t>
            </a:r>
            <a:r>
              <a:rPr lang="zh-CN" altLang="zh-CN" sz="2400" dirty="0">
                <a:solidFill>
                  <a:srgbClr val="000808"/>
                </a:solidFill>
                <a:latin typeface="Times New Roman" panose="02020603050405020304" pitchFamily="18" charset="0"/>
                <a:cs typeface="Times New Roman" panose="02020603050405020304" pitchFamily="18" charset="0"/>
              </a:rPr>
              <a:t>的信息，如发现构成各组的结构、离群样品点或数据中的其他异常情况等。</a:t>
            </a:r>
            <a:endParaRPr lang="zh-CN" altLang="en-US" sz="24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77</a:t>
            </a:fld>
            <a:endParaRPr lang="en-US" altLang="zh-CN"/>
          </a:p>
        </p:txBody>
      </p:sp>
    </p:spTree>
    <p:extLst>
      <p:ext uri="{BB962C8B-B14F-4D97-AF65-F5344CB8AC3E}">
        <p14:creationId xmlns:p14="http://schemas.microsoft.com/office/powerpoint/2010/main" val="3018656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pPr>
              <a:defRPr/>
            </a:pPr>
            <a:endParaRPr lang="zh-CN" altLang="en-US" sz="4000" dirty="0"/>
          </a:p>
        </p:txBody>
      </p:sp>
      <p:sp>
        <p:nvSpPr>
          <p:cNvPr id="78851" name="内容占位符 2"/>
          <p:cNvSpPr>
            <a:spLocks noGrp="1"/>
          </p:cNvSpPr>
          <p:nvPr>
            <p:ph idx="1"/>
          </p:nvPr>
        </p:nvSpPr>
        <p:spPr>
          <a:xfrm>
            <a:off x="301625" y="655320"/>
            <a:ext cx="8540750" cy="5443856"/>
          </a:xfrm>
        </p:spPr>
        <p:txBody>
          <a:bodyPr/>
          <a:lstStyle/>
          <a:p>
            <a:r>
              <a:rPr lang="zh-CN" altLang="zh-CN" sz="2400" dirty="0">
                <a:solidFill>
                  <a:schemeClr val="accent6"/>
                </a:solidFill>
              </a:rPr>
              <a:t>例</a:t>
            </a:r>
            <a:r>
              <a:rPr lang="en-US" altLang="zh-CN" sz="2400" dirty="0" smtClean="0">
                <a:solidFill>
                  <a:schemeClr val="accent6"/>
                </a:solidFill>
              </a:rPr>
              <a:t>5.4.1   </a:t>
            </a:r>
            <a:r>
              <a:rPr lang="zh-CN" altLang="zh-CN" sz="2400" dirty="0" smtClean="0">
                <a:solidFill>
                  <a:srgbClr val="000808"/>
                </a:solidFill>
                <a:latin typeface="Times New Roman" panose="02020603050405020304" pitchFamily="18" charset="0"/>
                <a:cs typeface="Times New Roman" panose="02020603050405020304" pitchFamily="18" charset="0"/>
              </a:rPr>
              <a:t>费希尔于</a:t>
            </a:r>
            <a:r>
              <a:rPr lang="en-US" altLang="zh-CN" sz="2400" dirty="0" smtClean="0">
                <a:solidFill>
                  <a:srgbClr val="000808"/>
                </a:solidFill>
                <a:latin typeface="Times New Roman" panose="02020603050405020304" pitchFamily="18" charset="0"/>
                <a:cs typeface="Times New Roman" panose="02020603050405020304" pitchFamily="18" charset="0"/>
              </a:rPr>
              <a:t>1936</a:t>
            </a:r>
            <a:r>
              <a:rPr lang="zh-CN" altLang="zh-CN" sz="2400" dirty="0" smtClean="0">
                <a:solidFill>
                  <a:srgbClr val="000808"/>
                </a:solidFill>
                <a:latin typeface="Times New Roman" panose="02020603050405020304" pitchFamily="18" charset="0"/>
                <a:cs typeface="Times New Roman" panose="02020603050405020304" pitchFamily="18" charset="0"/>
              </a:rPr>
              <a:t>年发表的鸢尾花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Iris</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数据被广泛地作为判别分析的例子。数据是对</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种鸢尾花：刚毛鸢尾花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第Ⅰ组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、变色鸢尾花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第Ⅱ组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和弗吉尼亚鸢尾花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第Ⅲ组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各抽取一个容量为</a:t>
            </a:r>
            <a:r>
              <a:rPr lang="en-US" altLang="zh-CN" sz="2400" dirty="0" smtClean="0">
                <a:solidFill>
                  <a:srgbClr val="000808"/>
                </a:solidFill>
                <a:latin typeface="Times New Roman" panose="02020603050405020304" pitchFamily="18" charset="0"/>
                <a:cs typeface="Times New Roman" panose="02020603050405020304" pitchFamily="18" charset="0"/>
              </a:rPr>
              <a:t>50</a:t>
            </a:r>
            <a:r>
              <a:rPr lang="zh-CN" altLang="zh-CN" sz="2400" dirty="0" smtClean="0">
                <a:solidFill>
                  <a:srgbClr val="000808"/>
                </a:solidFill>
                <a:latin typeface="Times New Roman" panose="02020603050405020304" pitchFamily="18" charset="0"/>
                <a:cs typeface="Times New Roman" panose="02020603050405020304" pitchFamily="18" charset="0"/>
              </a:rPr>
              <a:t>的样本，测量其花萼长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、花萼宽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，单位为</a:t>
            </a:r>
            <a:r>
              <a:rPr lang="en-US" altLang="zh-CN" sz="2400" dirty="0" smtClean="0">
                <a:solidFill>
                  <a:srgbClr val="000808"/>
                </a:solidFill>
                <a:latin typeface="Times New Roman" panose="02020603050405020304" pitchFamily="18" charset="0"/>
                <a:cs typeface="Times New Roman" panose="02020603050405020304" pitchFamily="18" charset="0"/>
              </a:rPr>
              <a:t>mm</a:t>
            </a:r>
            <a:r>
              <a:rPr lang="zh-CN" altLang="zh-CN" sz="2400" dirty="0" smtClean="0">
                <a:solidFill>
                  <a:srgbClr val="000808"/>
                </a:solidFill>
                <a:latin typeface="Times New Roman" panose="02020603050405020304" pitchFamily="18" charset="0"/>
                <a:cs typeface="Times New Roman" panose="02020603050405020304" pitchFamily="18" charset="0"/>
              </a:rPr>
              <a:t>，数据列于表</a:t>
            </a:r>
            <a:r>
              <a:rPr lang="en-US" altLang="zh-CN" sz="2400" dirty="0" smtClean="0">
                <a:solidFill>
                  <a:srgbClr val="000808"/>
                </a:solidFill>
                <a:latin typeface="Times New Roman" panose="02020603050405020304" pitchFamily="18" charset="0"/>
                <a:cs typeface="Times New Roman" panose="02020603050405020304" pitchFamily="18" charset="0"/>
              </a:rPr>
              <a:t>5.4.1</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en-US" sz="2400" dirty="0"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57BCF3-EC70-4A58-9112-DB9CEE0B1D5B}" type="slidenum">
              <a:rPr lang="en-US" altLang="zh-CN" sz="1400" smtClean="0"/>
              <a:pPr>
                <a:spcBef>
                  <a:spcPct val="0"/>
                </a:spcBef>
                <a:buClrTx/>
                <a:buSzTx/>
                <a:buFontTx/>
                <a:buNone/>
              </a:pPr>
              <a:t>78</a:t>
            </a:fld>
            <a:endParaRPr lang="en-US" altLang="zh-CN" sz="1400" smtClean="0"/>
          </a:p>
        </p:txBody>
      </p:sp>
      <p:sp>
        <p:nvSpPr>
          <p:cNvPr id="5" name="矩形 5"/>
          <p:cNvSpPr>
            <a:spLocks noChangeArrowheads="1"/>
          </p:cNvSpPr>
          <p:nvPr/>
        </p:nvSpPr>
        <p:spPr bwMode="auto">
          <a:xfrm>
            <a:off x="250825" y="2884934"/>
            <a:ext cx="5599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5.4.1			        </a:t>
            </a:r>
            <a:r>
              <a:rPr lang="zh-CN" altLang="zh-CN" sz="2000" dirty="0">
                <a:solidFill>
                  <a:srgbClr val="7030A0"/>
                </a:solidFill>
                <a:latin typeface="黑体" panose="02010600030101010101" pitchFamily="2" charset="-122"/>
                <a:ea typeface="黑体" panose="02010600030101010101" pitchFamily="2" charset="-122"/>
              </a:rPr>
              <a:t>鸢尾花数据</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396944409"/>
              </p:ext>
            </p:extLst>
          </p:nvPr>
        </p:nvGraphicFramePr>
        <p:xfrm>
          <a:off x="323850" y="3356992"/>
          <a:ext cx="8496302" cy="2906856"/>
        </p:xfrm>
        <a:graphic>
          <a:graphicData uri="http://schemas.openxmlformats.org/drawingml/2006/table">
            <a:tbl>
              <a:tblPr/>
              <a:tblGrid>
                <a:gridCol w="1063950">
                  <a:extLst>
                    <a:ext uri="{9D8B030D-6E8A-4147-A177-3AD203B41FA5}">
                      <a16:colId xmlns:a16="http://schemas.microsoft.com/office/drawing/2014/main" val="20000"/>
                    </a:ext>
                  </a:extLst>
                </a:gridCol>
                <a:gridCol w="1065649">
                  <a:extLst>
                    <a:ext uri="{9D8B030D-6E8A-4147-A177-3AD203B41FA5}">
                      <a16:colId xmlns:a16="http://schemas.microsoft.com/office/drawing/2014/main" val="20001"/>
                    </a:ext>
                  </a:extLst>
                </a:gridCol>
                <a:gridCol w="562568">
                  <a:extLst>
                    <a:ext uri="{9D8B030D-6E8A-4147-A177-3AD203B41FA5}">
                      <a16:colId xmlns:a16="http://schemas.microsoft.com/office/drawing/2014/main" val="20002"/>
                    </a:ext>
                  </a:extLst>
                </a:gridCol>
                <a:gridCol w="562568">
                  <a:extLst>
                    <a:ext uri="{9D8B030D-6E8A-4147-A177-3AD203B41FA5}">
                      <a16:colId xmlns:a16="http://schemas.microsoft.com/office/drawing/2014/main" val="20003"/>
                    </a:ext>
                  </a:extLst>
                </a:gridCol>
                <a:gridCol w="562568">
                  <a:extLst>
                    <a:ext uri="{9D8B030D-6E8A-4147-A177-3AD203B41FA5}">
                      <a16:colId xmlns:a16="http://schemas.microsoft.com/office/drawing/2014/main" val="20004"/>
                    </a:ext>
                  </a:extLst>
                </a:gridCol>
                <a:gridCol w="562568">
                  <a:extLst>
                    <a:ext uri="{9D8B030D-6E8A-4147-A177-3AD203B41FA5}">
                      <a16:colId xmlns:a16="http://schemas.microsoft.com/office/drawing/2014/main" val="20005"/>
                    </a:ext>
                  </a:extLst>
                </a:gridCol>
                <a:gridCol w="1057152">
                  <a:extLst>
                    <a:ext uri="{9D8B030D-6E8A-4147-A177-3AD203B41FA5}">
                      <a16:colId xmlns:a16="http://schemas.microsoft.com/office/drawing/2014/main" val="20006"/>
                    </a:ext>
                  </a:extLst>
                </a:gridCol>
                <a:gridCol w="1033358">
                  <a:extLst>
                    <a:ext uri="{9D8B030D-6E8A-4147-A177-3AD203B41FA5}">
                      <a16:colId xmlns:a16="http://schemas.microsoft.com/office/drawing/2014/main" val="20007"/>
                    </a:ext>
                  </a:extLst>
                </a:gridCol>
                <a:gridCol w="516678">
                  <a:extLst>
                    <a:ext uri="{9D8B030D-6E8A-4147-A177-3AD203B41FA5}">
                      <a16:colId xmlns:a16="http://schemas.microsoft.com/office/drawing/2014/main" val="20008"/>
                    </a:ext>
                  </a:extLst>
                </a:gridCol>
                <a:gridCol w="504780">
                  <a:extLst>
                    <a:ext uri="{9D8B030D-6E8A-4147-A177-3AD203B41FA5}">
                      <a16:colId xmlns:a16="http://schemas.microsoft.com/office/drawing/2014/main" val="20009"/>
                    </a:ext>
                  </a:extLst>
                </a:gridCol>
                <a:gridCol w="504780">
                  <a:extLst>
                    <a:ext uri="{9D8B030D-6E8A-4147-A177-3AD203B41FA5}">
                      <a16:colId xmlns:a16="http://schemas.microsoft.com/office/drawing/2014/main" val="20010"/>
                    </a:ext>
                  </a:extLst>
                </a:gridCol>
                <a:gridCol w="499683">
                  <a:extLst>
                    <a:ext uri="{9D8B030D-6E8A-4147-A177-3AD203B41FA5}">
                      <a16:colId xmlns:a16="http://schemas.microsoft.com/office/drawing/2014/main" val="20011"/>
                    </a:ext>
                  </a:extLst>
                </a:gridCol>
              </a:tblGrid>
              <a:tr h="242238">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编号</a:t>
                      </a: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编号</a:t>
                      </a: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141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55</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142</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66</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143</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144</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54</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145</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146</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52</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7"/>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147</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28</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8"/>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148</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9"/>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36</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149</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60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0"/>
                  </a:ext>
                </a:extLst>
              </a:tr>
              <a:tr h="242238">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150</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solidFill>
                            <a:srgbClr val="000808"/>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53</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37</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2</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756604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0899" name="Rectangle 3"/>
          <p:cNvSpPr>
            <a:spLocks noGrp="1" noRot="1" noChangeArrowheads="1"/>
          </p:cNvSpPr>
          <p:nvPr>
            <p:ph type="body" idx="1"/>
          </p:nvPr>
        </p:nvSpPr>
        <p:spPr>
          <a:xfrm>
            <a:off x="301625" y="692150"/>
            <a:ext cx="8540750" cy="5407025"/>
          </a:xfrm>
        </p:spPr>
        <p:txBody>
          <a:bodyPr/>
          <a:lstStyle/>
          <a:p>
            <a:pPr eaLnBrk="1" hangingPunct="1"/>
            <a:r>
              <a:rPr lang="zh-CN" altLang="zh-CN" sz="2800" smtClean="0">
                <a:solidFill>
                  <a:srgbClr val="000808"/>
                </a:solidFill>
                <a:latin typeface="Times New Roman" panose="02020603050405020304" pitchFamily="18" charset="0"/>
                <a:cs typeface="Times New Roman" panose="02020603050405020304" pitchFamily="18" charset="0"/>
              </a:rPr>
              <a:t>本题中，</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1</a:t>
            </a:r>
            <a:r>
              <a:rPr lang="en-US"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2</a:t>
            </a:r>
            <a:r>
              <a:rPr lang="en-US"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3</a:t>
            </a:r>
            <a:r>
              <a:rPr lang="en-US" altLang="zh-CN" sz="2800" smtClean="0">
                <a:solidFill>
                  <a:srgbClr val="000808"/>
                </a:solidFill>
                <a:latin typeface="Times New Roman" panose="02020603050405020304" pitchFamily="18" charset="0"/>
                <a:cs typeface="Times New Roman" panose="02020603050405020304" pitchFamily="18" charset="0"/>
              </a:rPr>
              <a:t>=50</a:t>
            </a:r>
            <a:r>
              <a:rPr lang="zh-CN"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1</a:t>
            </a:r>
            <a:r>
              <a:rPr lang="en-US"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2</a:t>
            </a:r>
            <a:r>
              <a:rPr lang="en-US" altLang="zh-CN" sz="2800" smtClean="0">
                <a:solidFill>
                  <a:srgbClr val="000808"/>
                </a:solidFill>
                <a:latin typeface="Times New Roman" panose="02020603050405020304" pitchFamily="18" charset="0"/>
                <a:cs typeface="Times New Roman" panose="02020603050405020304" pitchFamily="18" charset="0"/>
              </a:rPr>
              <a:t>+</a:t>
            </a:r>
            <a:r>
              <a:rPr lang="en-US" altLang="zh-CN" sz="2800" i="1" smtClean="0">
                <a:solidFill>
                  <a:srgbClr val="000808"/>
                </a:solidFill>
                <a:latin typeface="Times New Roman" panose="02020603050405020304" pitchFamily="18" charset="0"/>
                <a:cs typeface="Times New Roman" panose="02020603050405020304" pitchFamily="18" charset="0"/>
              </a:rPr>
              <a:t>n</a:t>
            </a:r>
            <a:r>
              <a:rPr lang="en-US" altLang="zh-CN" sz="2800" baseline="-25000" smtClean="0">
                <a:solidFill>
                  <a:srgbClr val="000808"/>
                </a:solidFill>
                <a:latin typeface="Times New Roman" panose="02020603050405020304" pitchFamily="18" charset="0"/>
                <a:cs typeface="Times New Roman" panose="02020603050405020304" pitchFamily="18" charset="0"/>
              </a:rPr>
              <a:t>3</a:t>
            </a:r>
            <a:r>
              <a:rPr lang="en-US" altLang="zh-CN" sz="2800" smtClean="0">
                <a:solidFill>
                  <a:srgbClr val="000808"/>
                </a:solidFill>
                <a:latin typeface="Times New Roman" panose="02020603050405020304" pitchFamily="18" charset="0"/>
                <a:cs typeface="Times New Roman" panose="02020603050405020304" pitchFamily="18" charset="0"/>
              </a:rPr>
              <a:t>=150</a:t>
            </a:r>
            <a:r>
              <a:rPr lang="zh-CN" altLang="zh-CN" sz="2800" smtClean="0">
                <a:solidFill>
                  <a:srgbClr val="000808"/>
                </a:solidFill>
                <a:latin typeface="Times New Roman" panose="02020603050405020304" pitchFamily="18" charset="0"/>
                <a:cs typeface="Times New Roman" panose="02020603050405020304" pitchFamily="18" charset="0"/>
              </a:rPr>
              <a:t>。经计算</a:t>
            </a:r>
          </a:p>
        </p:txBody>
      </p:sp>
      <p:graphicFrame>
        <p:nvGraphicFramePr>
          <p:cNvPr id="80900" name="Object 2"/>
          <p:cNvGraphicFramePr>
            <a:graphicFrameLocks noChangeAspect="1"/>
          </p:cNvGraphicFramePr>
          <p:nvPr/>
        </p:nvGraphicFramePr>
        <p:xfrm>
          <a:off x="1331913" y="1484313"/>
          <a:ext cx="6464300" cy="4267200"/>
        </p:xfrm>
        <a:graphic>
          <a:graphicData uri="http://schemas.openxmlformats.org/presentationml/2006/ole">
            <mc:AlternateContent xmlns:mc="http://schemas.openxmlformats.org/markup-compatibility/2006">
              <mc:Choice xmlns:v="urn:schemas-microsoft-com:vml" Requires="v">
                <p:oleObj spid="_x0000_s107578" name="Equation" r:id="rId3" imgW="6464300" imgH="4267200" progId="Equation.DSMT4">
                  <p:embed/>
                </p:oleObj>
              </mc:Choice>
              <mc:Fallback>
                <p:oleObj name="Equation" r:id="rId3" imgW="6464300" imgH="426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84313"/>
                        <a:ext cx="64643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ED4802-834A-4AA7-B978-563BC0586D42}" type="slidenum">
              <a:rPr lang="en-US" altLang="zh-CN" sz="1400" smtClean="0"/>
              <a:pPr>
                <a:spcBef>
                  <a:spcPct val="0"/>
                </a:spcBef>
                <a:buClrTx/>
                <a:buSzTx/>
                <a:buFontTx/>
                <a:buNone/>
              </a:pPr>
              <a:t>79</a:t>
            </a:fld>
            <a:endParaRPr lang="en-US" altLang="zh-CN" sz="1400" smtClean="0"/>
          </a:p>
        </p:txBody>
      </p:sp>
    </p:spTree>
    <p:extLst>
      <p:ext uri="{BB962C8B-B14F-4D97-AF65-F5344CB8AC3E}">
        <p14:creationId xmlns:p14="http://schemas.microsoft.com/office/powerpoint/2010/main" val="4004254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zh-CN" altLang="en-US" sz="4000" smtClean="0"/>
              <a:t>一、两组距离判别</a:t>
            </a:r>
          </a:p>
        </p:txBody>
      </p:sp>
      <p:sp>
        <p:nvSpPr>
          <p:cNvPr id="1024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的均值分别为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，协差阵分别为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是一个新样品（</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维），现欲判断它来自哪一组。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（基于马氏距离的）判别规则：</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2.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3889B2-3E61-4F29-99B1-445308C80F49}" type="slidenum">
              <a:rPr lang="en-US" altLang="zh-CN" sz="1400" smtClean="0"/>
              <a:pPr>
                <a:spcBef>
                  <a:spcPct val="0"/>
                </a:spcBef>
                <a:buClrTx/>
                <a:buSzTx/>
                <a:buFontTx/>
                <a:buNone/>
              </a:pPr>
              <a:t>8</a:t>
            </a:fld>
            <a:endParaRPr lang="en-US" altLang="zh-CN" sz="140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699284659"/>
              </p:ext>
            </p:extLst>
          </p:nvPr>
        </p:nvGraphicFramePr>
        <p:xfrm>
          <a:off x="2484438" y="3789040"/>
          <a:ext cx="4305300" cy="939800"/>
        </p:xfrm>
        <a:graphic>
          <a:graphicData uri="http://schemas.openxmlformats.org/presentationml/2006/ole">
            <mc:AlternateContent xmlns:mc="http://schemas.openxmlformats.org/markup-compatibility/2006">
              <mc:Choice xmlns:v="urn:schemas-microsoft-com:vml" Requires="v">
                <p:oleObj spid="_x0000_s100433" name="Equation" r:id="rId3" imgW="4305300" imgH="939800" progId="Equation.DSMT4">
                  <p:embed/>
                </p:oleObj>
              </mc:Choice>
              <mc:Fallback>
                <p:oleObj name="Equation" r:id="rId3" imgW="43053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789040"/>
                        <a:ext cx="4305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1923" name="Rectangle 3"/>
          <p:cNvSpPr>
            <a:spLocks noGrp="1" noRot="1" noChangeArrowheads="1"/>
          </p:cNvSpPr>
          <p:nvPr>
            <p:ph type="body" idx="1"/>
          </p:nvPr>
        </p:nvSpPr>
        <p:spPr>
          <a:xfrm>
            <a:off x="301625" y="692150"/>
            <a:ext cx="8540750" cy="5407025"/>
          </a:xfrm>
        </p:spPr>
        <p:txBody>
          <a:bodyPr/>
          <a:lstStyle/>
          <a:p>
            <a:pPr eaLnBrk="1" hangingPunct="1"/>
            <a:endParaRPr lang="zh-CN" altLang="zh-CN" sz="2800" smtClean="0"/>
          </a:p>
        </p:txBody>
      </p:sp>
      <p:graphicFrame>
        <p:nvGraphicFramePr>
          <p:cNvPr id="81924" name="Object 2"/>
          <p:cNvGraphicFramePr>
            <a:graphicFrameLocks noChangeAspect="1"/>
          </p:cNvGraphicFramePr>
          <p:nvPr/>
        </p:nvGraphicFramePr>
        <p:xfrm>
          <a:off x="1090613" y="620713"/>
          <a:ext cx="6946900" cy="2667000"/>
        </p:xfrm>
        <a:graphic>
          <a:graphicData uri="http://schemas.openxmlformats.org/presentationml/2006/ole">
            <mc:AlternateContent xmlns:mc="http://schemas.openxmlformats.org/markup-compatibility/2006">
              <mc:Choice xmlns:v="urn:schemas-microsoft-com:vml" Requires="v">
                <p:oleObj spid="_x0000_s108658" name="Equation" r:id="rId3" imgW="6946900" imgH="2667000" progId="Equation.DSMT4">
                  <p:embed/>
                </p:oleObj>
              </mc:Choice>
              <mc:Fallback>
                <p:oleObj name="Equation" r:id="rId3" imgW="6946900" imgH="2667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613" y="620713"/>
                        <a:ext cx="69469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3"/>
          <p:cNvGraphicFramePr>
            <a:graphicFrameLocks noChangeAspect="1"/>
          </p:cNvGraphicFramePr>
          <p:nvPr/>
        </p:nvGraphicFramePr>
        <p:xfrm>
          <a:off x="1547813" y="3429000"/>
          <a:ext cx="6083300" cy="2743200"/>
        </p:xfrm>
        <a:graphic>
          <a:graphicData uri="http://schemas.openxmlformats.org/presentationml/2006/ole">
            <mc:AlternateContent xmlns:mc="http://schemas.openxmlformats.org/markup-compatibility/2006">
              <mc:Choice xmlns:v="urn:schemas-microsoft-com:vml" Requires="v">
                <p:oleObj spid="_x0000_s108659" name="Equation" r:id="rId5" imgW="6083300" imgH="2743200" progId="Equation.DSMT4">
                  <p:embed/>
                </p:oleObj>
              </mc:Choice>
              <mc:Fallback>
                <p:oleObj name="Equation" r:id="rId5" imgW="6083300" imgH="274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429000"/>
                        <a:ext cx="6083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B651EA-4A2C-4631-BB6F-0320E97B1DC2}" type="slidenum">
              <a:rPr lang="en-US" altLang="zh-CN" sz="1400" smtClean="0"/>
              <a:pPr>
                <a:spcBef>
                  <a:spcPct val="0"/>
                </a:spcBef>
                <a:buClrTx/>
                <a:buSzTx/>
                <a:buFontTx/>
                <a:buNone/>
              </a:pPr>
              <a:t>80</a:t>
            </a:fld>
            <a:endParaRPr lang="en-US" altLang="zh-CN" sz="1400" smtClean="0"/>
          </a:p>
        </p:txBody>
      </p:sp>
    </p:spTree>
    <p:extLst>
      <p:ext uri="{BB962C8B-B14F-4D97-AF65-F5344CB8AC3E}">
        <p14:creationId xmlns:p14="http://schemas.microsoft.com/office/powerpoint/2010/main" val="599018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endParaRPr lang="zh-CN" altLang="zh-CN" sz="4000" smtClean="0"/>
          </a:p>
        </p:txBody>
      </p:sp>
      <p:sp>
        <p:nvSpPr>
          <p:cNvPr id="82947" name="Rectangle 3"/>
          <p:cNvSpPr>
            <a:spLocks noGrp="1" noRot="1" noChangeArrowheads="1"/>
          </p:cNvSpPr>
          <p:nvPr>
            <p:ph type="body" idx="1"/>
          </p:nvPr>
        </p:nvSpPr>
        <p:spPr/>
        <p:txBody>
          <a:bodyPr/>
          <a:lstStyle/>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i="1" dirty="0" smtClean="0">
                <a:solidFill>
                  <a:srgbClr val="000808"/>
                </a:solidFill>
                <a:latin typeface="Times New Roman" panose="02020603050405020304" pitchFamily="18" charset="0"/>
                <a:cs typeface="Times New Roman" panose="02020603050405020304" pitchFamily="18" charset="0"/>
              </a:rPr>
              <a:t>	E</a:t>
            </a:r>
            <a:r>
              <a:rPr lang="en-US" altLang="zh-CN" sz="2400" baseline="30000" dirty="0" smtClean="0">
                <a:solidFill>
                  <a:srgbClr val="000808"/>
                </a:solidFill>
                <a:latin typeface="Times New Roman" panose="02020603050405020304" pitchFamily="18" charset="0"/>
                <a:cs typeface="Times New Roman" panose="02020603050405020304" pitchFamily="18" charset="0"/>
              </a:rPr>
              <a:t>−1</a:t>
            </a:r>
            <a:r>
              <a:rPr lang="en-US" altLang="zh-CN" sz="2400" b="1" i="1" dirty="0" smtClean="0">
                <a:solidFill>
                  <a:srgbClr val="000808"/>
                </a:solidFill>
                <a:latin typeface="Times New Roman" panose="02020603050405020304" pitchFamily="18" charset="0"/>
                <a:cs typeface="Times New Roman" panose="02020603050405020304" pitchFamily="18" charset="0"/>
              </a:rPr>
              <a:t>H</a:t>
            </a:r>
            <a:r>
              <a:rPr lang="zh-CN" altLang="zh-CN" sz="2400" dirty="0" smtClean="0">
                <a:solidFill>
                  <a:srgbClr val="000808"/>
                </a:solidFill>
                <a:latin typeface="Times New Roman" panose="02020603050405020304" pitchFamily="18" charset="0"/>
                <a:cs typeface="Times New Roman" panose="02020603050405020304" pitchFamily="18" charset="0"/>
              </a:rPr>
              <a:t>的正特征值个数</a:t>
            </a:r>
            <a:r>
              <a:rPr lang="en-US" altLang="zh-CN" sz="2400" i="1" dirty="0" smtClean="0">
                <a:solidFill>
                  <a:srgbClr val="000808"/>
                </a:solidFill>
                <a:latin typeface="Times New Roman" panose="02020603050405020304" pitchFamily="18" charset="0"/>
                <a:cs typeface="Times New Roman" panose="02020603050405020304" pitchFamily="18" charset="0"/>
              </a:rPr>
              <a:t>s</a:t>
            </a:r>
            <a:r>
              <a:rPr lang="en-US" altLang="zh-CN" sz="2400" dirty="0" smtClean="0">
                <a:solidFill>
                  <a:srgbClr val="000808"/>
                </a:solidFill>
                <a:latin typeface="Times New Roman" panose="02020603050405020304" pitchFamily="18" charset="0"/>
                <a:cs typeface="Times New Roman" panose="02020603050405020304" pitchFamily="18" charset="0"/>
              </a:rPr>
              <a:t>=min(</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)=min(2,4)=2</a:t>
            </a:r>
            <a:r>
              <a:rPr lang="zh-CN" altLang="zh-CN" sz="2400" dirty="0" smtClean="0">
                <a:solidFill>
                  <a:srgbClr val="000808"/>
                </a:solidFill>
                <a:latin typeface="Times New Roman" panose="02020603050405020304" pitchFamily="18" charset="0"/>
                <a:cs typeface="Times New Roman" panose="02020603050405020304" pitchFamily="18" charset="0"/>
              </a:rPr>
              <a:t>，可求得两个正特征值</a:t>
            </a:r>
          </a:p>
          <a:p>
            <a:pPr algn="ctr">
              <a:buFont typeface="Wingdings" panose="05000000000000000000" pitchFamily="2" charset="2"/>
              <a:buNone/>
            </a:pPr>
            <a:r>
              <a:rPr lang="en-US" altLang="zh-CN" sz="2400" i="1" dirty="0" smtClean="0">
                <a:solidFill>
                  <a:srgbClr val="000808"/>
                </a:solidFill>
                <a:latin typeface="Times New Roman" panose="02020603050405020304" pitchFamily="18" charset="0"/>
                <a:cs typeface="Times New Roman" panose="02020603050405020304" pitchFamily="18" charset="0"/>
              </a:rPr>
              <a:t>λ</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=32.192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smtClean="0">
                <a:solidFill>
                  <a:srgbClr val="000808"/>
                </a:solidFill>
                <a:latin typeface="Times New Roman" panose="02020603050405020304" pitchFamily="18" charset="0"/>
                <a:cs typeface="Times New Roman" panose="02020603050405020304" pitchFamily="18" charset="0"/>
              </a:rPr>
              <a:t>λ</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=0.285</a:t>
            </a:r>
            <a:endParaRPr lang="zh-CN"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相应的标准化特征向量</a:t>
            </a:r>
            <a:r>
              <a:rPr lang="zh-CN" altLang="en-US" sz="2400" dirty="0" smtClean="0">
                <a:solidFill>
                  <a:srgbClr val="000808"/>
                </a:solidFill>
                <a:latin typeface="Times New Roman" panose="02020603050405020304" pitchFamily="18" charset="0"/>
                <a:cs typeface="Times New Roman" panose="02020603050405020304" pitchFamily="18" charset="0"/>
              </a:rPr>
              <a:t>（其长度满足</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smtClean="0">
                <a:solidFill>
                  <a:srgbClr val="000808"/>
                </a:solidFill>
                <a:latin typeface="Times New Roman" panose="02020603050405020304" pitchFamily="18" charset="0"/>
                <a:cs typeface="Times New Roman" panose="02020603050405020304" pitchFamily="18" charset="0"/>
              </a:rPr>
              <a:t>	         </a:t>
            </a:r>
            <a:r>
              <a:rPr lang="zh-CN" altLang="en-US" sz="2400" smtClean="0">
                <a:solidFill>
                  <a:srgbClr val="000808"/>
                </a:solidFill>
                <a:latin typeface="Times New Roman" panose="02020603050405020304" pitchFamily="18" charset="0"/>
                <a:cs typeface="Times New Roman" panose="02020603050405020304" pitchFamily="18" charset="0"/>
              </a:rPr>
              <a:t>）</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82948" name="Object 2"/>
          <p:cNvGraphicFramePr>
            <a:graphicFrameLocks noChangeAspect="1"/>
          </p:cNvGraphicFramePr>
          <p:nvPr/>
        </p:nvGraphicFramePr>
        <p:xfrm>
          <a:off x="1725613" y="549275"/>
          <a:ext cx="5715000" cy="1778000"/>
        </p:xfrm>
        <a:graphic>
          <a:graphicData uri="http://schemas.openxmlformats.org/presentationml/2006/ole">
            <mc:AlternateContent xmlns:mc="http://schemas.openxmlformats.org/markup-compatibility/2006">
              <mc:Choice xmlns:v="urn:schemas-microsoft-com:vml" Requires="v">
                <p:oleObj spid="_x0000_s109715" name="Equation" r:id="rId3" imgW="5715000" imgH="1778000" progId="Equation.DSMT4">
                  <p:embed/>
                </p:oleObj>
              </mc:Choice>
              <mc:Fallback>
                <p:oleObj name="Equation" r:id="rId3" imgW="5715000" imgH="177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549275"/>
                        <a:ext cx="5715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49" name="Object 3"/>
          <p:cNvGraphicFramePr>
            <a:graphicFrameLocks noChangeAspect="1"/>
          </p:cNvGraphicFramePr>
          <p:nvPr/>
        </p:nvGraphicFramePr>
        <p:xfrm>
          <a:off x="2771775" y="4149725"/>
          <a:ext cx="3721100" cy="1778000"/>
        </p:xfrm>
        <a:graphic>
          <a:graphicData uri="http://schemas.openxmlformats.org/presentationml/2006/ole">
            <mc:AlternateContent xmlns:mc="http://schemas.openxmlformats.org/markup-compatibility/2006">
              <mc:Choice xmlns:v="urn:schemas-microsoft-com:vml" Requires="v">
                <p:oleObj spid="_x0000_s109716" name="Equation" r:id="rId5" imgW="3721100" imgH="1778000" progId="Equation.DSMT4">
                  <p:embed/>
                </p:oleObj>
              </mc:Choice>
              <mc:Fallback>
                <p:oleObj name="Equation" r:id="rId5" imgW="3721100" imgH="177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149725"/>
                        <a:ext cx="37211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A1275A-A0B0-4A8F-ABF1-9544D89CFED1}" type="slidenum">
              <a:rPr lang="en-US" altLang="zh-CN" sz="1400" smtClean="0"/>
              <a:pPr>
                <a:spcBef>
                  <a:spcPct val="0"/>
                </a:spcBef>
                <a:buClrTx/>
                <a:buSzTx/>
                <a:buFontTx/>
                <a:buNone/>
              </a:pPr>
              <a:t>81</a:t>
            </a:fld>
            <a:endParaRPr lang="en-US" altLang="zh-CN" sz="1400" smtClean="0"/>
          </a:p>
        </p:txBody>
      </p:sp>
      <p:sp>
        <p:nvSpPr>
          <p:cNvPr id="2"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62244410"/>
              </p:ext>
            </p:extLst>
          </p:nvPr>
        </p:nvGraphicFramePr>
        <p:xfrm>
          <a:off x="5609431" y="3654425"/>
          <a:ext cx="1887538" cy="419100"/>
        </p:xfrm>
        <a:graphic>
          <a:graphicData uri="http://schemas.openxmlformats.org/presentationml/2006/ole">
            <mc:AlternateContent xmlns:mc="http://schemas.openxmlformats.org/markup-compatibility/2006">
              <mc:Choice xmlns:v="urn:schemas-microsoft-com:vml" Requires="v">
                <p:oleObj spid="_x0000_s109717" name="Equation" r:id="rId7" imgW="1930320" imgH="419040" progId="Equation.DSMT4">
                  <p:embed/>
                </p:oleObj>
              </mc:Choice>
              <mc:Fallback>
                <p:oleObj name="Equation" r:id="rId7" imgW="1930320" imgH="419040" progId="Equation.DSMT4">
                  <p:embed/>
                  <p:pic>
                    <p:nvPicPr>
                      <p:cNvPr id="0" name="Object 52"/>
                      <p:cNvPicPr>
                        <a:picLocks noChangeAspect="1" noChangeArrowheads="1"/>
                      </p:cNvPicPr>
                      <p:nvPr/>
                    </p:nvPicPr>
                    <p:blipFill>
                      <a:blip r:embed="rId8"/>
                      <a:srcRect/>
                      <a:stretch>
                        <a:fillRect/>
                      </a:stretch>
                    </p:blipFill>
                    <p:spPr bwMode="auto">
                      <a:xfrm>
                        <a:off x="5609431" y="3654425"/>
                        <a:ext cx="188753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43227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3971" name="Rectangle 3"/>
          <p:cNvSpPr>
            <a:spLocks noGrp="1" noRot="1" noChangeArrowheads="1"/>
          </p:cNvSpPr>
          <p:nvPr>
            <p:ph type="body" idx="1"/>
          </p:nvPr>
        </p:nvSpPr>
        <p:spPr>
          <a:xfrm>
            <a:off x="301625" y="549275"/>
            <a:ext cx="8540750" cy="5549900"/>
          </a:xfrm>
        </p:spPr>
        <p:txBody>
          <a:bodyPr/>
          <a:lstStyle/>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所以，中心化的费希尔判别</a:t>
            </a:r>
            <a:r>
              <a:rPr lang="zh-CN" altLang="en-US" sz="2400" dirty="0" smtClean="0">
                <a:solidFill>
                  <a:srgbClr val="000808"/>
                </a:solidFill>
                <a:latin typeface="Times New Roman" panose="02020603050405020304" pitchFamily="18" charset="0"/>
                <a:cs typeface="Times New Roman" panose="02020603050405020304" pitchFamily="18" charset="0"/>
              </a:rPr>
              <a:t>函数</a:t>
            </a:r>
            <a:r>
              <a:rPr lang="zh-CN" altLang="zh-CN" sz="2400" dirty="0" smtClean="0">
                <a:solidFill>
                  <a:srgbClr val="000808"/>
                </a:solidFill>
                <a:latin typeface="Times New Roman" panose="02020603050405020304" pitchFamily="18" charset="0"/>
                <a:cs typeface="Times New Roman" panose="02020603050405020304" pitchFamily="18" charset="0"/>
              </a:rPr>
              <a:t>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函数</a:t>
            </a:r>
            <a:r>
              <a:rPr lang="zh-CN" altLang="zh-CN" sz="2400" dirty="0" smtClean="0">
                <a:solidFill>
                  <a:srgbClr val="000808"/>
                </a:solidFill>
                <a:latin typeface="Times New Roman" panose="02020603050405020304" pitchFamily="18" charset="0"/>
                <a:cs typeface="Times New Roman" panose="02020603050405020304" pitchFamily="18" charset="0"/>
              </a:rPr>
              <a:t>的组均值为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808"/>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83972" name="Object 2"/>
          <p:cNvGraphicFramePr>
            <a:graphicFrameLocks noChangeAspect="1"/>
          </p:cNvGraphicFramePr>
          <p:nvPr>
            <p:extLst>
              <p:ext uri="{D42A27DB-BD31-4B8C-83A1-F6EECF244321}">
                <p14:modId xmlns:p14="http://schemas.microsoft.com/office/powerpoint/2010/main" val="2560217374"/>
              </p:ext>
            </p:extLst>
          </p:nvPr>
        </p:nvGraphicFramePr>
        <p:xfrm>
          <a:off x="1458913" y="1052736"/>
          <a:ext cx="6184900" cy="2997200"/>
        </p:xfrm>
        <a:graphic>
          <a:graphicData uri="http://schemas.openxmlformats.org/presentationml/2006/ole">
            <mc:AlternateContent xmlns:mc="http://schemas.openxmlformats.org/markup-compatibility/2006">
              <mc:Choice xmlns:v="urn:schemas-microsoft-com:vml" Requires="v">
                <p:oleObj spid="_x0000_s110706" name="Equation" r:id="rId3" imgW="6184800" imgH="2997000" progId="Equation.DSMT4">
                  <p:embed/>
                </p:oleObj>
              </mc:Choice>
              <mc:Fallback>
                <p:oleObj name="Equation" r:id="rId3" imgW="6184800" imgH="2997000" progId="Equation.DSMT4">
                  <p:embed/>
                  <p:pic>
                    <p:nvPicPr>
                      <p:cNvPr id="0" name=""/>
                      <p:cNvPicPr>
                        <a:picLocks noChangeAspect="1" noChangeArrowheads="1"/>
                      </p:cNvPicPr>
                      <p:nvPr/>
                    </p:nvPicPr>
                    <p:blipFill>
                      <a:blip r:embed="rId4"/>
                      <a:srcRect/>
                      <a:stretch>
                        <a:fillRect/>
                      </a:stretch>
                    </p:blipFill>
                    <p:spPr bwMode="auto">
                      <a:xfrm>
                        <a:off x="1458913" y="1052736"/>
                        <a:ext cx="61849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3" name="Object 3"/>
          <p:cNvGraphicFramePr>
            <a:graphicFrameLocks noChangeAspect="1"/>
          </p:cNvGraphicFramePr>
          <p:nvPr>
            <p:extLst>
              <p:ext uri="{D42A27DB-BD31-4B8C-83A1-F6EECF244321}">
                <p14:modId xmlns:p14="http://schemas.microsoft.com/office/powerpoint/2010/main" val="169008736"/>
              </p:ext>
            </p:extLst>
          </p:nvPr>
        </p:nvGraphicFramePr>
        <p:xfrm>
          <a:off x="2124075" y="4581128"/>
          <a:ext cx="4953000" cy="838200"/>
        </p:xfrm>
        <a:graphic>
          <a:graphicData uri="http://schemas.openxmlformats.org/presentationml/2006/ole">
            <mc:AlternateContent xmlns:mc="http://schemas.openxmlformats.org/markup-compatibility/2006">
              <mc:Choice xmlns:v="urn:schemas-microsoft-com:vml" Requires="v">
                <p:oleObj spid="_x0000_s110707" name="Equation" r:id="rId5" imgW="4953000" imgH="838200" progId="Equation.DSMT4">
                  <p:embed/>
                </p:oleObj>
              </mc:Choice>
              <mc:Fallback>
                <p:oleObj name="Equation" r:id="rId5" imgW="4953000" imgH="838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581128"/>
                        <a:ext cx="495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053CD9-B19D-436F-BEDE-E7D693A93C1B}" type="slidenum">
              <a:rPr lang="en-US" altLang="zh-CN" sz="1400" smtClean="0"/>
              <a:pPr>
                <a:spcBef>
                  <a:spcPct val="0"/>
                </a:spcBef>
                <a:buClrTx/>
                <a:buSzTx/>
                <a:buFontTx/>
                <a:buNone/>
              </a:pPr>
              <a:t>82</a:t>
            </a:fld>
            <a:endParaRPr lang="en-US" altLang="zh-CN" sz="1400" smtClean="0"/>
          </a:p>
        </p:txBody>
      </p:sp>
    </p:spTree>
    <p:extLst>
      <p:ext uri="{BB962C8B-B14F-4D97-AF65-F5344CB8AC3E}">
        <p14:creationId xmlns:p14="http://schemas.microsoft.com/office/powerpoint/2010/main" val="32378089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endParaRPr lang="zh-CN" altLang="en-US" smtClean="0"/>
          </a:p>
        </p:txBody>
      </p:sp>
      <p:sp>
        <p:nvSpPr>
          <p:cNvPr id="86019" name="内容占位符 2"/>
          <p:cNvSpPr>
            <a:spLocks noGrp="1"/>
          </p:cNvSpPr>
          <p:nvPr>
            <p:ph idx="1"/>
          </p:nvPr>
        </p:nvSpPr>
        <p:spPr/>
        <p:txBody>
          <a:bodyPr/>
          <a:lstStyle/>
          <a:p>
            <a:endParaRPr lang="zh-CN" altLang="en-US" smtClean="0"/>
          </a:p>
        </p:txBody>
      </p:sp>
      <p:sp>
        <p:nvSpPr>
          <p:cNvPr id="86020" name="Rectangle 2"/>
          <p:cNvSpPr>
            <a:spLocks noChangeArrowheads="1"/>
          </p:cNvSpPr>
          <p:nvPr/>
        </p:nvSpPr>
        <p:spPr bwMode="auto">
          <a:xfrm>
            <a:off x="2124075" y="6237288"/>
            <a:ext cx="4916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图</a:t>
            </a:r>
            <a:r>
              <a:rPr lang="en-US" altLang="zh-CN"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5.4.2  </a:t>
            </a: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鸢尾花数据两个判别式得分的散点图</a:t>
            </a:r>
          </a:p>
        </p:txBody>
      </p:sp>
      <p:sp>
        <p:nvSpPr>
          <p:cNvPr id="860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BF8D24-4F41-44E5-B7EF-D846AFE96DA8}" type="slidenum">
              <a:rPr lang="en-US" altLang="zh-CN" sz="1400" smtClean="0"/>
              <a:pPr>
                <a:spcBef>
                  <a:spcPct val="0"/>
                </a:spcBef>
                <a:buClrTx/>
                <a:buSzTx/>
                <a:buFontTx/>
                <a:buNone/>
              </a:pPr>
              <a:t>83</a:t>
            </a:fld>
            <a:endParaRPr lang="en-US" altLang="zh-CN" sz="1400" smtClean="0"/>
          </a:p>
        </p:txBody>
      </p:sp>
      <p:pic>
        <p:nvPicPr>
          <p:cNvPr id="2" name="图片 1"/>
          <p:cNvPicPr>
            <a:picLocks noChangeAspect="1"/>
          </p:cNvPicPr>
          <p:nvPr/>
        </p:nvPicPr>
        <p:blipFill>
          <a:blip r:embed="rId2"/>
          <a:stretch>
            <a:fillRect/>
          </a:stretch>
        </p:blipFill>
        <p:spPr>
          <a:xfrm>
            <a:off x="2254684" y="237828"/>
            <a:ext cx="4634631" cy="5995492"/>
          </a:xfrm>
          <a:prstGeom prst="rect">
            <a:avLst/>
          </a:prstGeom>
        </p:spPr>
      </p:pic>
    </p:spTree>
    <p:extLst>
      <p:ext uri="{BB962C8B-B14F-4D97-AF65-F5344CB8AC3E}">
        <p14:creationId xmlns:p14="http://schemas.microsoft.com/office/powerpoint/2010/main" val="37205277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808"/>
                </a:solidFill>
              </a:rPr>
              <a:t>各组如能在前几个判别函数构成的低维空间中分离得较好，则在原始变量的更高维空间中一般也会分离得好；反之</a:t>
            </a:r>
            <a:r>
              <a:rPr lang="zh-CN" altLang="zh-CN" sz="2800" dirty="0" smtClean="0">
                <a:solidFill>
                  <a:srgbClr val="000808"/>
                </a:solidFill>
              </a:rPr>
              <a:t>未必</a:t>
            </a:r>
            <a:r>
              <a:rPr lang="zh-CN" altLang="en-US" sz="2800" dirty="0" smtClean="0">
                <a:solidFill>
                  <a:srgbClr val="000808"/>
                </a:solidFill>
              </a:rPr>
              <a:t>。</a:t>
            </a:r>
            <a:endParaRPr lang="en-US" altLang="zh-CN" sz="2800" dirty="0" smtClean="0">
              <a:solidFill>
                <a:srgbClr val="000808"/>
              </a:solidFill>
            </a:endParaRPr>
          </a:p>
          <a:p>
            <a:r>
              <a:rPr lang="zh-CN" altLang="zh-CN" sz="2800" dirty="0">
                <a:solidFill>
                  <a:srgbClr val="000808"/>
                </a:solidFill>
              </a:rPr>
              <a:t>费希尔判别虽是一种很好的降维投影方法，但该方法也有其不适用的场合。</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84</a:t>
            </a:fld>
            <a:endParaRPr lang="en-US" altLang="zh-CN"/>
          </a:p>
        </p:txBody>
      </p:sp>
      <p:sp>
        <p:nvSpPr>
          <p:cNvPr id="6" name="Rectangle 2"/>
          <p:cNvSpPr>
            <a:spLocks noChangeArrowheads="1"/>
          </p:cNvSpPr>
          <p:nvPr/>
        </p:nvSpPr>
        <p:spPr bwMode="auto">
          <a:xfrm>
            <a:off x="2124075" y="5795972"/>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图</a:t>
            </a:r>
            <a:r>
              <a:rPr lang="en-US" altLang="zh-CN"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5.4.4  </a:t>
            </a: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不适合使用费希尔判别的一个例子</a:t>
            </a:r>
          </a:p>
        </p:txBody>
      </p:sp>
      <p:pic>
        <p:nvPicPr>
          <p:cNvPr id="7" name="图片 6"/>
          <p:cNvPicPr>
            <a:picLocks noChangeAspect="1"/>
          </p:cNvPicPr>
          <p:nvPr/>
        </p:nvPicPr>
        <p:blipFill>
          <a:blip r:embed="rId2"/>
          <a:stretch>
            <a:fillRect/>
          </a:stretch>
        </p:blipFill>
        <p:spPr>
          <a:xfrm>
            <a:off x="3247387" y="3123763"/>
            <a:ext cx="2649225" cy="2592288"/>
          </a:xfrm>
          <a:prstGeom prst="rect">
            <a:avLst/>
          </a:prstGeom>
        </p:spPr>
      </p:pic>
    </p:spTree>
    <p:extLst>
      <p:ext uri="{BB962C8B-B14F-4D97-AF65-F5344CB8AC3E}">
        <p14:creationId xmlns:p14="http://schemas.microsoft.com/office/powerpoint/2010/main" val="10039494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四、判别规则</a:t>
            </a:r>
          </a:p>
        </p:txBody>
      </p:sp>
      <p:sp>
        <p:nvSpPr>
          <p:cNvPr id="3" name="内容占位符 2"/>
          <p:cNvSpPr>
            <a:spLocks noGrp="1"/>
          </p:cNvSpPr>
          <p:nvPr>
            <p:ph idx="1"/>
          </p:nvPr>
        </p:nvSpPr>
        <p:spPr/>
        <p:txBody>
          <a:bodyPr/>
          <a:lstStyle/>
          <a:p>
            <a:r>
              <a:rPr lang="en-US" altLang="zh-CN" sz="2800" dirty="0" smtClean="0">
                <a:solidFill>
                  <a:srgbClr val="000808"/>
                </a:solidFill>
              </a:rPr>
              <a:t>*1.</a:t>
            </a:r>
            <a:r>
              <a:rPr lang="zh-CN" altLang="en-US" sz="2800" dirty="0" smtClean="0">
                <a:solidFill>
                  <a:srgbClr val="000808"/>
                </a:solidFill>
              </a:rPr>
              <a:t>一般情形</a:t>
            </a:r>
            <a:endParaRPr lang="en-US" altLang="zh-CN" sz="2800" dirty="0" smtClean="0">
              <a:solidFill>
                <a:srgbClr val="000808"/>
              </a:solidFill>
            </a:endParaRPr>
          </a:p>
          <a:p>
            <a:r>
              <a:rPr lang="en-US" altLang="zh-CN" sz="2800" dirty="0" smtClean="0">
                <a:solidFill>
                  <a:srgbClr val="000808"/>
                </a:solidFill>
              </a:rPr>
              <a:t>2.</a:t>
            </a:r>
            <a:r>
              <a:rPr lang="zh-CN" altLang="en-US" sz="2800" dirty="0" smtClean="0">
                <a:solidFill>
                  <a:srgbClr val="000808"/>
                </a:solidFill>
              </a:rPr>
              <a:t>两组情形</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85</a:t>
            </a:fld>
            <a:endParaRPr lang="en-US" altLang="zh-CN"/>
          </a:p>
        </p:txBody>
      </p:sp>
    </p:spTree>
    <p:extLst>
      <p:ext uri="{BB962C8B-B14F-4D97-AF65-F5344CB8AC3E}">
        <p14:creationId xmlns:p14="http://schemas.microsoft.com/office/powerpoint/2010/main" val="3999653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a:t>
            </a:r>
            <a:r>
              <a:rPr lang="en-US" altLang="zh-CN" sz="4000" dirty="0"/>
              <a:t>1.</a:t>
            </a:r>
            <a:r>
              <a:rPr lang="zh-CN" altLang="en-US" sz="4000" dirty="0"/>
              <a:t>一般</a:t>
            </a:r>
            <a:r>
              <a:rPr lang="zh-CN" altLang="en-US" sz="4000" dirty="0" smtClean="0"/>
              <a:t>情形</a:t>
            </a:r>
            <a:endParaRPr lang="zh-CN" altLang="en-US" sz="4000" dirty="0"/>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由于各判别函数都具有单位方差且彼此不相关，故此时的马氏距离等同于欧氏距离。我们采用距离判别法，依据</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值，判别新样品归属离它最近的那一组</a:t>
            </a:r>
            <a:r>
              <a:rPr lang="zh-CN" altLang="en-US"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itchFamily="18" charset="0"/>
                <a:cs typeface="Times New Roman" pitchFamily="18" charset="0"/>
              </a:rPr>
              <a:t>判别规则</a:t>
            </a:r>
            <a:r>
              <a:rPr lang="zh-CN" altLang="zh-CN" sz="2400" dirty="0">
                <a:solidFill>
                  <a:srgbClr val="000000"/>
                </a:solidFill>
                <a:latin typeface="Times New Roman" pitchFamily="18" charset="0"/>
                <a:cs typeface="Times New Roman" pitchFamily="18" charset="0"/>
              </a:rPr>
              <a:t>为</a:t>
            </a: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lnSpc>
                <a:spcPct val="150000"/>
              </a:lnSpc>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其中</a:t>
            </a: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 ，</a:t>
            </a:r>
            <a:r>
              <a:rPr lang="en-US" altLang="zh-CN" sz="2400" i="1"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 </a:t>
            </a:r>
            <a:r>
              <a:rPr lang="zh-CN" altLang="en-US" sz="2400" dirty="0">
                <a:solidFill>
                  <a:srgbClr val="000000"/>
                </a:solidFill>
                <a:latin typeface="Times New Roman" pitchFamily="18" charset="0"/>
                <a:cs typeface="Times New Roman" pitchFamily="18" charset="0"/>
              </a:rPr>
              <a:t>。该判别规则</a:t>
            </a:r>
            <a:r>
              <a:rPr lang="zh-CN" altLang="zh-CN" sz="2400" dirty="0">
                <a:solidFill>
                  <a:srgbClr val="000000"/>
                </a:solidFill>
                <a:latin typeface="Times New Roman" pitchFamily="18" charset="0"/>
                <a:cs typeface="Times New Roman" pitchFamily="18" charset="0"/>
              </a:rPr>
              <a:t>也可表达为</a:t>
            </a:r>
            <a:endParaRPr lang="en-US" altLang="zh-CN" sz="2400" dirty="0">
              <a:solidFill>
                <a:srgbClr val="000000"/>
              </a:solidFill>
              <a:latin typeface="Times New Roman" pitchFamily="18" charset="0"/>
              <a:cs typeface="Times New Roman"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86</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2451622992"/>
              </p:ext>
            </p:extLst>
          </p:nvPr>
        </p:nvGraphicFramePr>
        <p:xfrm>
          <a:off x="1691680" y="3467596"/>
          <a:ext cx="5448300" cy="825500"/>
        </p:xfrm>
        <a:graphic>
          <a:graphicData uri="http://schemas.openxmlformats.org/presentationml/2006/ole">
            <mc:AlternateContent xmlns:mc="http://schemas.openxmlformats.org/markup-compatibility/2006">
              <mc:Choice xmlns:v="urn:schemas-microsoft-com:vml" Requires="v">
                <p:oleObj spid="_x0000_s111789" name="Equation" r:id="rId3" imgW="5448300" imgH="825500" progId="Equation.DSMT4">
                  <p:embed/>
                </p:oleObj>
              </mc:Choice>
              <mc:Fallback>
                <p:oleObj name="Equation" r:id="rId3" imgW="5448300" imgH="825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467596"/>
                        <a:ext cx="5448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205419836"/>
              </p:ext>
            </p:extLst>
          </p:nvPr>
        </p:nvGraphicFramePr>
        <p:xfrm>
          <a:off x="1331913" y="4306292"/>
          <a:ext cx="2730500" cy="850900"/>
        </p:xfrm>
        <a:graphic>
          <a:graphicData uri="http://schemas.openxmlformats.org/presentationml/2006/ole">
            <mc:AlternateContent xmlns:mc="http://schemas.openxmlformats.org/markup-compatibility/2006">
              <mc:Choice xmlns:v="urn:schemas-microsoft-com:vml" Requires="v">
                <p:oleObj spid="_x0000_s111790" name="Equation" r:id="rId5" imgW="2730500" imgH="850900" progId="Equation.DSMT4">
                  <p:embed/>
                </p:oleObj>
              </mc:Choice>
              <mc:Fallback>
                <p:oleObj name="Equation" r:id="rId5" imgW="2730500" imgH="850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306292"/>
                        <a:ext cx="2730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284768846"/>
              </p:ext>
            </p:extLst>
          </p:nvPr>
        </p:nvGraphicFramePr>
        <p:xfrm>
          <a:off x="1476375" y="5411812"/>
          <a:ext cx="6248400" cy="825500"/>
        </p:xfrm>
        <a:graphic>
          <a:graphicData uri="http://schemas.openxmlformats.org/presentationml/2006/ole">
            <mc:AlternateContent xmlns:mc="http://schemas.openxmlformats.org/markup-compatibility/2006">
              <mc:Choice xmlns:v="urn:schemas-microsoft-com:vml" Requires="v">
                <p:oleObj spid="_x0000_s111791" name="Equation" r:id="rId7" imgW="6248400" imgH="825500" progId="Equation.DSMT4">
                  <p:embed/>
                </p:oleObj>
              </mc:Choice>
              <mc:Fallback>
                <p:oleObj name="Equation" r:id="rId7" imgW="6248400" imgH="825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411812"/>
                        <a:ext cx="6248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p:cNvSpPr/>
          <p:nvPr/>
        </p:nvSpPr>
        <p:spPr>
          <a:xfrm>
            <a:off x="7724775" y="3645024"/>
            <a:ext cx="1005403"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(5.4.7)</a:t>
            </a:r>
            <a:endParaRPr lang="zh-CN" altLang="en-US" sz="2400" dirty="0"/>
          </a:p>
        </p:txBody>
      </p:sp>
    </p:spTree>
    <p:extLst>
      <p:ext uri="{BB962C8B-B14F-4D97-AF65-F5344CB8AC3E}">
        <p14:creationId xmlns:p14="http://schemas.microsoft.com/office/powerpoint/2010/main" val="11569710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1267"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rgbClr val="000808"/>
                </a:solidFill>
                <a:latin typeface="Times New Roman" pitchFamily="18" charset="0"/>
                <a:cs typeface="Times New Roman" pitchFamily="18" charset="0"/>
              </a:rPr>
              <a:t>如果只使用一个判别</a:t>
            </a:r>
            <a:r>
              <a:rPr lang="zh-CN" altLang="en-US" sz="2400" dirty="0" smtClean="0">
                <a:solidFill>
                  <a:srgbClr val="000808"/>
                </a:solidFill>
                <a:latin typeface="Times New Roman" pitchFamily="18" charset="0"/>
                <a:cs typeface="Times New Roman" pitchFamily="18" charset="0"/>
              </a:rPr>
              <a:t>函数</a:t>
            </a:r>
            <a:r>
              <a:rPr lang="zh-CN" altLang="zh-CN" sz="2400" dirty="0" smtClean="0">
                <a:solidFill>
                  <a:srgbClr val="000808"/>
                </a:solidFill>
                <a:latin typeface="Times New Roman" pitchFamily="18" charset="0"/>
                <a:cs typeface="Times New Roman" pitchFamily="18" charset="0"/>
              </a:rPr>
              <a:t>进行判别（即</a:t>
            </a:r>
            <a:r>
              <a:rPr lang="en-US" altLang="zh-CN" sz="2400" i="1" dirty="0" smtClean="0">
                <a:solidFill>
                  <a:srgbClr val="000808"/>
                </a:solidFill>
                <a:latin typeface="Times New Roman" pitchFamily="18" charset="0"/>
                <a:cs typeface="Times New Roman" pitchFamily="18" charset="0"/>
              </a:rPr>
              <a:t>r</a:t>
            </a:r>
            <a:r>
              <a:rPr lang="en-US" altLang="zh-CN" sz="2400" dirty="0" smtClean="0">
                <a:solidFill>
                  <a:srgbClr val="000808"/>
                </a:solidFill>
                <a:latin typeface="Times New Roman" pitchFamily="18" charset="0"/>
                <a:cs typeface="Times New Roman" pitchFamily="18" charset="0"/>
              </a:rPr>
              <a:t>=1</a:t>
            </a:r>
            <a:r>
              <a:rPr lang="zh-CN" altLang="zh-CN" sz="2400" dirty="0" smtClean="0">
                <a:solidFill>
                  <a:srgbClr val="000808"/>
                </a:solidFill>
                <a:latin typeface="Times New Roman" pitchFamily="18" charset="0"/>
                <a:cs typeface="Times New Roman" pitchFamily="18" charset="0"/>
              </a:rPr>
              <a:t>），则</a:t>
            </a:r>
            <a:r>
              <a:rPr lang="zh-CN" altLang="en-US" sz="2400" dirty="0" smtClean="0">
                <a:solidFill>
                  <a:srgbClr val="000808"/>
                </a:solidFill>
                <a:latin typeface="Times New Roman" pitchFamily="18" charset="0"/>
                <a:cs typeface="Times New Roman" pitchFamily="18" charset="0"/>
              </a:rPr>
              <a:t>以上判别规则</a:t>
            </a:r>
            <a:r>
              <a:rPr lang="zh-CN" altLang="zh-CN" sz="2400" dirty="0" smtClean="0">
                <a:solidFill>
                  <a:srgbClr val="000808"/>
                </a:solidFill>
                <a:latin typeface="Times New Roman" pitchFamily="18" charset="0"/>
                <a:cs typeface="Times New Roman" pitchFamily="18" charset="0"/>
              </a:rPr>
              <a:t>可简化为</a:t>
            </a:r>
          </a:p>
          <a:p>
            <a:pPr>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式中</a:t>
            </a:r>
            <a:r>
              <a:rPr lang="en-US" altLang="zh-CN" sz="2400" i="1" dirty="0" smtClean="0">
                <a:solidFill>
                  <a:srgbClr val="000808"/>
                </a:solidFill>
                <a:latin typeface="Times New Roman" pitchFamily="18" charset="0"/>
                <a:cs typeface="Times New Roman" pitchFamily="18" charset="0"/>
              </a:rPr>
              <a:t>y</a:t>
            </a:r>
            <a:r>
              <a:rPr lang="zh-CN" altLang="zh-CN" sz="2400" dirty="0" smtClean="0">
                <a:solidFill>
                  <a:srgbClr val="000808"/>
                </a:solidFill>
                <a:latin typeface="Times New Roman" pitchFamily="18" charset="0"/>
                <a:cs typeface="Times New Roman" pitchFamily="18" charset="0"/>
              </a:rPr>
              <a:t>和</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分别是</a:t>
            </a:r>
            <a:r>
              <a:rPr lang="zh-CN" altLang="en-US" sz="2400" dirty="0" smtClean="0">
                <a:solidFill>
                  <a:srgbClr val="000808"/>
                </a:solidFill>
                <a:latin typeface="Times New Roman" pitchFamily="18" charset="0"/>
                <a:cs typeface="Times New Roman" pitchFamily="18" charset="0"/>
              </a:rPr>
              <a:t>前面判别规则中</a:t>
            </a:r>
            <a:r>
              <a:rPr lang="zh-CN" altLang="zh-CN" sz="2400" dirty="0" smtClean="0">
                <a:solidFill>
                  <a:srgbClr val="000808"/>
                </a:solidFill>
                <a:latin typeface="Times New Roman" pitchFamily="18" charset="0"/>
                <a:cs typeface="Times New Roman" pitchFamily="18" charset="0"/>
              </a:rPr>
              <a:t>的</a:t>
            </a:r>
            <a:r>
              <a:rPr lang="en-US" altLang="zh-CN" sz="2400" i="1" dirty="0" smtClean="0">
                <a:solidFill>
                  <a:srgbClr val="000808"/>
                </a:solidFill>
                <a:latin typeface="Times New Roman" pitchFamily="18" charset="0"/>
                <a:cs typeface="Times New Roman" pitchFamily="18" charset="0"/>
              </a:rPr>
              <a:t>y</a:t>
            </a:r>
            <a:r>
              <a:rPr lang="en-US" altLang="zh-CN" sz="2400" baseline="-25000" dirty="0" smtClean="0">
                <a:solidFill>
                  <a:srgbClr val="000808"/>
                </a:solidFill>
                <a:latin typeface="Times New Roman" pitchFamily="18" charset="0"/>
                <a:cs typeface="Times New Roman" pitchFamily="18" charset="0"/>
              </a:rPr>
              <a:t>1</a:t>
            </a:r>
            <a:r>
              <a:rPr lang="zh-CN" altLang="zh-CN" sz="2400" dirty="0" smtClean="0">
                <a:solidFill>
                  <a:srgbClr val="000808"/>
                </a:solidFill>
                <a:latin typeface="Times New Roman" pitchFamily="18" charset="0"/>
                <a:cs typeface="Times New Roman" pitchFamily="18" charset="0"/>
              </a:rPr>
              <a:t>和</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a:t>
            </a:r>
          </a:p>
          <a:p>
            <a:pPr>
              <a:defRPr/>
            </a:pPr>
            <a:r>
              <a:rPr lang="zh-CN" altLang="zh-CN" sz="2400" dirty="0">
                <a:solidFill>
                  <a:srgbClr val="000808"/>
                </a:solidFill>
                <a:latin typeface="Times New Roman" panose="02020603050405020304" pitchFamily="18" charset="0"/>
                <a:cs typeface="Times New Roman" panose="02020603050405020304" pitchFamily="18" charset="0"/>
              </a:rPr>
              <a:t>如果使用所有</a:t>
            </a:r>
            <a:r>
              <a:rPr lang="en-US" altLang="zh-CN" sz="2400" i="1" dirty="0">
                <a:solidFill>
                  <a:srgbClr val="000808"/>
                </a:solidFill>
                <a:latin typeface="Times New Roman" panose="02020603050405020304" pitchFamily="18" charset="0"/>
                <a:cs typeface="Times New Roman" panose="02020603050405020304" pitchFamily="18" charset="0"/>
              </a:rPr>
              <a:t>s</a:t>
            </a:r>
            <a:r>
              <a:rPr lang="zh-CN" altLang="zh-CN" sz="2400" dirty="0">
                <a:solidFill>
                  <a:srgbClr val="000808"/>
                </a:solidFill>
                <a:latin typeface="Times New Roman" panose="02020603050405020304" pitchFamily="18" charset="0"/>
                <a:cs typeface="Times New Roman" panose="02020603050405020304" pitchFamily="18" charset="0"/>
              </a:rPr>
              <a:t>个判别函数作判别（即</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s</a:t>
            </a:r>
            <a:r>
              <a:rPr lang="zh-CN" altLang="zh-CN" sz="2400" dirty="0">
                <a:solidFill>
                  <a:srgbClr val="000808"/>
                </a:solidFill>
                <a:latin typeface="Times New Roman" panose="02020603050405020304" pitchFamily="18" charset="0"/>
                <a:cs typeface="Times New Roman" panose="02020603050405020304" pitchFamily="18" charset="0"/>
              </a:rPr>
              <a:t>），则费希尔</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en-US" altLang="zh-CN" sz="2400" dirty="0" smtClean="0">
                <a:solidFill>
                  <a:srgbClr val="000808"/>
                </a:solidFill>
                <a:latin typeface="Times New Roman" panose="02020603050405020304" pitchFamily="18" charset="0"/>
                <a:cs typeface="Times New Roman" panose="02020603050405020304" pitchFamily="18" charset="0"/>
              </a:rPr>
              <a:t>(5.4.7)</a:t>
            </a:r>
            <a:r>
              <a:rPr lang="zh-CN" altLang="zh-CN" sz="2400" dirty="0" smtClean="0">
                <a:solidFill>
                  <a:srgbClr val="000808"/>
                </a:solidFill>
                <a:latin typeface="Times New Roman" panose="02020603050405020304" pitchFamily="18" charset="0"/>
                <a:cs typeface="Times New Roman" panose="02020603050405020304" pitchFamily="18" charset="0"/>
              </a:rPr>
              <a:t>等价</a:t>
            </a:r>
            <a:r>
              <a:rPr lang="zh-CN" altLang="zh-CN" sz="2400" dirty="0">
                <a:solidFill>
                  <a:srgbClr val="000808"/>
                </a:solidFill>
                <a:latin typeface="Times New Roman" panose="02020603050405020304" pitchFamily="18" charset="0"/>
                <a:cs typeface="Times New Roman" panose="02020603050405020304" pitchFamily="18" charset="0"/>
              </a:rPr>
              <a:t>于距离</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en-US" altLang="zh-CN" sz="2400" dirty="0" smtClean="0">
                <a:solidFill>
                  <a:srgbClr val="000808"/>
                </a:solidFill>
                <a:latin typeface="Times New Roman" panose="02020603050405020304" pitchFamily="18" charset="0"/>
                <a:cs typeface="Times New Roman" panose="02020603050405020304" pitchFamily="18" charset="0"/>
              </a:rPr>
              <a:t>(5.2.17)</a:t>
            </a: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自然</a:t>
            </a:r>
            <a:r>
              <a:rPr lang="zh-CN" altLang="zh-CN" sz="2400" dirty="0" smtClean="0">
                <a:solidFill>
                  <a:srgbClr val="000808"/>
                </a:solidFill>
                <a:latin typeface="Times New Roman" panose="02020603050405020304" pitchFamily="18" charset="0"/>
                <a:cs typeface="Times New Roman" panose="02020603050405020304" pitchFamily="18" charset="0"/>
              </a:rPr>
              <a:t>对</a:t>
            </a:r>
            <a:r>
              <a:rPr lang="zh-CN" altLang="zh-CN" sz="2400" dirty="0">
                <a:solidFill>
                  <a:srgbClr val="000808"/>
                </a:solidFill>
                <a:latin typeface="Times New Roman" panose="02020603050405020304" pitchFamily="18" charset="0"/>
                <a:cs typeface="Times New Roman" panose="02020603050405020304" pitchFamily="18" charset="0"/>
              </a:rPr>
              <a:t>各组皆为正态也等价于协方差矩阵相等且先验概率和误判代价也均相同的贝叶斯判别。</a:t>
            </a:r>
            <a:endParaRPr lang="zh-CN" altLang="zh-CN" sz="2400" dirty="0" smtClean="0">
              <a:solidFill>
                <a:srgbClr val="000808"/>
              </a:solidFill>
              <a:latin typeface="Times New Roman" pitchFamily="18" charset="0"/>
              <a:cs typeface="Times New Roman" pitchFamily="18" charset="0"/>
            </a:endParaRPr>
          </a:p>
        </p:txBody>
      </p:sp>
      <p:graphicFrame>
        <p:nvGraphicFramePr>
          <p:cNvPr id="76804" name="Object 2"/>
          <p:cNvGraphicFramePr>
            <a:graphicFrameLocks noChangeAspect="1"/>
          </p:cNvGraphicFramePr>
          <p:nvPr/>
        </p:nvGraphicFramePr>
        <p:xfrm>
          <a:off x="2411413" y="1484313"/>
          <a:ext cx="3898900" cy="508000"/>
        </p:xfrm>
        <a:graphic>
          <a:graphicData uri="http://schemas.openxmlformats.org/presentationml/2006/ole">
            <mc:AlternateContent xmlns:mc="http://schemas.openxmlformats.org/markup-compatibility/2006">
              <mc:Choice xmlns:v="urn:schemas-microsoft-com:vml" Requires="v">
                <p:oleObj spid="_x0000_s77298" name="Equation" r:id="rId3" imgW="3898900" imgH="508000" progId="Equation.DSMT4">
                  <p:embed/>
                </p:oleObj>
              </mc:Choice>
              <mc:Fallback>
                <p:oleObj name="Equation" r:id="rId3" imgW="3898900" imgH="508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484313"/>
                        <a:ext cx="3898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Object 3"/>
          <p:cNvGraphicFramePr>
            <a:graphicFrameLocks noChangeAspect="1"/>
          </p:cNvGraphicFramePr>
          <p:nvPr/>
        </p:nvGraphicFramePr>
        <p:xfrm>
          <a:off x="1763713" y="1989138"/>
          <a:ext cx="254000" cy="381000"/>
        </p:xfrm>
        <a:graphic>
          <a:graphicData uri="http://schemas.openxmlformats.org/presentationml/2006/ole">
            <mc:AlternateContent xmlns:mc="http://schemas.openxmlformats.org/markup-compatibility/2006">
              <mc:Choice xmlns:v="urn:schemas-microsoft-com:vml" Requires="v">
                <p:oleObj spid="_x0000_s77299" name="Equation" r:id="rId5" imgW="253890" imgH="380835" progId="Equation.DSMT4">
                  <p:embed/>
                </p:oleObj>
              </mc:Choice>
              <mc:Fallback>
                <p:oleObj name="Equation" r:id="rId5" imgW="253890" imgH="38083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989138"/>
                        <a:ext cx="25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6" name="Object 4"/>
          <p:cNvGraphicFramePr>
            <a:graphicFrameLocks noChangeAspect="1"/>
          </p:cNvGraphicFramePr>
          <p:nvPr/>
        </p:nvGraphicFramePr>
        <p:xfrm>
          <a:off x="7235825" y="1989138"/>
          <a:ext cx="330200" cy="381000"/>
        </p:xfrm>
        <a:graphic>
          <a:graphicData uri="http://schemas.openxmlformats.org/presentationml/2006/ole">
            <mc:AlternateContent xmlns:mc="http://schemas.openxmlformats.org/markup-compatibility/2006">
              <mc:Choice xmlns:v="urn:schemas-microsoft-com:vml" Requires="v">
                <p:oleObj spid="_x0000_s77300" name="Equation" r:id="rId7" imgW="330057" imgH="380835" progId="Equation.DSMT4">
                  <p:embed/>
                </p:oleObj>
              </mc:Choice>
              <mc:Fallback>
                <p:oleObj name="Equation" r:id="rId7" imgW="330057" imgH="380835"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5825" y="1989138"/>
                        <a:ext cx="33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58B70F-430E-4941-ABC7-4195AEF31FAC}" type="slidenum">
              <a:rPr lang="en-US" altLang="zh-CN" sz="1400" smtClean="0"/>
              <a:pPr>
                <a:spcBef>
                  <a:spcPct val="0"/>
                </a:spcBef>
                <a:buClrTx/>
                <a:buSzTx/>
                <a:buFontTx/>
                <a:buNone/>
              </a:pPr>
              <a:t>87</a:t>
            </a:fld>
            <a:endParaRPr lang="en-US" altLang="zh-CN" sz="140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4995" name="Rectangle 3"/>
          <p:cNvSpPr>
            <a:spLocks noGrp="1" noRot="1" noChangeArrowheads="1"/>
          </p:cNvSpPr>
          <p:nvPr>
            <p:ph type="body" idx="1"/>
          </p:nvPr>
        </p:nvSpPr>
        <p:spPr>
          <a:xfrm>
            <a:off x="301625" y="620713"/>
            <a:ext cx="8540750" cy="5478462"/>
          </a:xfrm>
        </p:spPr>
        <p:txBody>
          <a:bodyPr/>
          <a:lstStyle/>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5.4.2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a:solidFill>
                  <a:srgbClr val="000808"/>
                </a:solidFill>
                <a:latin typeface="Times New Roman" panose="02020603050405020304" pitchFamily="18" charset="0"/>
                <a:cs typeface="Times New Roman" panose="02020603050405020304" pitchFamily="18" charset="0"/>
              </a:rPr>
              <a:t>在例</a:t>
            </a:r>
            <a:r>
              <a:rPr lang="en-US" altLang="zh-CN" sz="2400" dirty="0">
                <a:solidFill>
                  <a:srgbClr val="000808"/>
                </a:solidFill>
                <a:latin typeface="Times New Roman" panose="02020603050405020304" pitchFamily="18" charset="0"/>
                <a:cs typeface="Times New Roman" panose="02020603050405020304" pitchFamily="18" charset="0"/>
              </a:rPr>
              <a:t>5.4.1</a:t>
            </a:r>
            <a:r>
              <a:rPr lang="zh-CN" altLang="zh-CN" sz="2400" dirty="0">
                <a:solidFill>
                  <a:srgbClr val="000808"/>
                </a:solidFill>
                <a:latin typeface="Times New Roman" panose="02020603050405020304" pitchFamily="18" charset="0"/>
                <a:cs typeface="Times New Roman" panose="02020603050405020304" pitchFamily="18" charset="0"/>
              </a:rPr>
              <a:t>中，</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=3</a:t>
            </a:r>
            <a:r>
              <a:rPr lang="zh-CN" altLang="zh-CN" sz="2400" dirty="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s</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，使用</a:t>
            </a:r>
            <a:r>
              <a:rPr lang="en-US" altLang="zh-CN" sz="2400" dirty="0" smtClean="0">
                <a:solidFill>
                  <a:srgbClr val="000808"/>
                </a:solidFill>
                <a:latin typeface="Times New Roman" panose="02020603050405020304" pitchFamily="18" charset="0"/>
                <a:cs typeface="Times New Roman" panose="02020603050405020304" pitchFamily="18" charset="0"/>
              </a:rPr>
              <a:t>(5.4.7)</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或</a:t>
            </a:r>
            <a:r>
              <a:rPr lang="en-US" altLang="zh-CN" sz="2400" dirty="0" smtClean="0">
                <a:solidFill>
                  <a:srgbClr val="000808"/>
                </a:solidFill>
                <a:latin typeface="Times New Roman" panose="02020603050405020304" pitchFamily="18" charset="0"/>
                <a:cs typeface="Times New Roman" panose="02020603050405020304" pitchFamily="18" charset="0"/>
              </a:rPr>
              <a:t>(5.2.17)</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进行判别分类</a:t>
            </a:r>
            <a:r>
              <a:rPr lang="zh-CN" altLang="zh-CN" sz="2400" dirty="0" smtClean="0">
                <a:solidFill>
                  <a:srgbClr val="000808"/>
                </a:solidFill>
                <a:latin typeface="Times New Roman" panose="02020603050405020304" pitchFamily="18" charset="0"/>
                <a:cs typeface="Times New Roman" panose="02020603050405020304" pitchFamily="18" charset="0"/>
              </a:rPr>
              <a:t>。回代</a:t>
            </a:r>
            <a:r>
              <a:rPr lang="zh-CN" altLang="zh-CN" sz="2400" dirty="0">
                <a:solidFill>
                  <a:srgbClr val="000808"/>
                </a:solidFill>
                <a:latin typeface="Times New Roman" panose="02020603050405020304" pitchFamily="18" charset="0"/>
                <a:cs typeface="Times New Roman" panose="02020603050405020304" pitchFamily="18" charset="0"/>
              </a:rPr>
              <a:t>法的判别情况列于表</a:t>
            </a:r>
            <a:r>
              <a:rPr lang="en-US" altLang="zh-CN" sz="2400" dirty="0">
                <a:solidFill>
                  <a:srgbClr val="000808"/>
                </a:solidFill>
                <a:latin typeface="Times New Roman" panose="02020603050405020304" pitchFamily="18" charset="0"/>
                <a:cs typeface="Times New Roman" panose="02020603050405020304" pitchFamily="18" charset="0"/>
              </a:rPr>
              <a:t>5.4.2</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en-US" sz="2400" dirty="0" smtClean="0">
                <a:solidFill>
                  <a:srgbClr val="000808"/>
                </a:solidFill>
                <a:latin typeface="Times New Roman" panose="02020603050405020304" pitchFamily="18" charset="0"/>
                <a:cs typeface="Times New Roman" panose="02020603050405020304" pitchFamily="18" charset="0"/>
              </a:rPr>
              <a:t>所以</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这些误判概率是比较低的。</a:t>
            </a:r>
          </a:p>
        </p:txBody>
      </p:sp>
      <p:graphicFrame>
        <p:nvGraphicFramePr>
          <p:cNvPr id="5" name="表格 4"/>
          <p:cNvGraphicFramePr>
            <a:graphicFrameLocks noGrp="1"/>
          </p:cNvGraphicFramePr>
          <p:nvPr>
            <p:extLst>
              <p:ext uri="{D42A27DB-BD31-4B8C-83A1-F6EECF244321}">
                <p14:modId xmlns:p14="http://schemas.microsoft.com/office/powerpoint/2010/main" val="3633996647"/>
              </p:ext>
            </p:extLst>
          </p:nvPr>
        </p:nvGraphicFramePr>
        <p:xfrm>
          <a:off x="468313" y="1916113"/>
          <a:ext cx="8280400" cy="1584325"/>
        </p:xfrm>
        <a:graphic>
          <a:graphicData uri="http://schemas.openxmlformats.org/drawingml/2006/table">
            <a:tbl>
              <a:tblPr/>
              <a:tblGrid>
                <a:gridCol w="1399050">
                  <a:extLst>
                    <a:ext uri="{9D8B030D-6E8A-4147-A177-3AD203B41FA5}">
                      <a16:colId xmlns:a16="http://schemas.microsoft.com/office/drawing/2014/main" val="20000"/>
                    </a:ext>
                  </a:extLst>
                </a:gridCol>
                <a:gridCol w="1400201">
                  <a:extLst>
                    <a:ext uri="{9D8B030D-6E8A-4147-A177-3AD203B41FA5}">
                      <a16:colId xmlns:a16="http://schemas.microsoft.com/office/drawing/2014/main" val="20001"/>
                    </a:ext>
                  </a:extLst>
                </a:gridCol>
                <a:gridCol w="1891479">
                  <a:extLst>
                    <a:ext uri="{9D8B030D-6E8A-4147-A177-3AD203B41FA5}">
                      <a16:colId xmlns:a16="http://schemas.microsoft.com/office/drawing/2014/main" val="20002"/>
                    </a:ext>
                  </a:extLst>
                </a:gridCol>
                <a:gridCol w="1794835">
                  <a:extLst>
                    <a:ext uri="{9D8B030D-6E8A-4147-A177-3AD203B41FA5}">
                      <a16:colId xmlns:a16="http://schemas.microsoft.com/office/drawing/2014/main" val="20003"/>
                    </a:ext>
                  </a:extLst>
                </a:gridCol>
                <a:gridCol w="1794835">
                  <a:extLst>
                    <a:ext uri="{9D8B030D-6E8A-4147-A177-3AD203B41FA5}">
                      <a16:colId xmlns:a16="http://schemas.microsoft.com/office/drawing/2014/main" val="20004"/>
                    </a:ext>
                  </a:extLst>
                </a:gridCol>
              </a:tblGrid>
              <a:tr h="316865">
                <a:tc>
                  <a:txBody>
                    <a:bodyPr/>
                    <a:lstStyle/>
                    <a:p>
                      <a:pPr algn="ctr">
                        <a:spcAft>
                          <a:spcPts val="0"/>
                        </a:spcAft>
                      </a:pPr>
                      <a:endParaRPr lang="en-US"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800" kern="100" dirty="0">
                          <a:solidFill>
                            <a:srgbClr val="000000"/>
                          </a:solidFill>
                          <a:latin typeface="Times New Roman" panose="02020603050405020304" pitchFamily="18" charset="0"/>
                          <a:ea typeface="宋体"/>
                          <a:cs typeface="Times New Roman" panose="02020603050405020304" pitchFamily="18" charset="0"/>
                        </a:rPr>
                        <a:t>判别为</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Ⅰ</a:t>
                      </a: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Ⅱ</a:t>
                      </a: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Ⅲ</a:t>
                      </a: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6865">
                <a:tc>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真实组</a:t>
                      </a: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6865">
                <a:tc gridSpan="2">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Ⅰ</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50</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panose="02020603050405020304" pitchFamily="18" charset="0"/>
                          <a:ea typeface="宋体"/>
                          <a:cs typeface="Times New Roman" panose="02020603050405020304" pitchFamily="18" charset="0"/>
                        </a:rPr>
                        <a:t>0</a:t>
                      </a:r>
                      <a:endParaRPr lang="zh-CN" sz="1800" kern="10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panose="02020603050405020304" pitchFamily="18" charset="0"/>
                          <a:ea typeface="宋体"/>
                          <a:cs typeface="Times New Roman" panose="02020603050405020304" pitchFamily="18" charset="0"/>
                        </a:rPr>
                        <a:t>0</a:t>
                      </a:r>
                      <a:endParaRPr lang="zh-CN" sz="1800" kern="10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6865">
                <a:tc gridSpan="2">
                  <a:txBody>
                    <a:bodyPr/>
                    <a:lstStyle/>
                    <a:p>
                      <a:pPr algn="ctr">
                        <a:spcAft>
                          <a:spcPts val="0"/>
                        </a:spcAft>
                      </a:pPr>
                      <a:r>
                        <a:rPr lang="zh-CN" sz="1800" kern="100">
                          <a:solidFill>
                            <a:srgbClr val="000000"/>
                          </a:solidFill>
                          <a:latin typeface="Times New Roman" panose="02020603050405020304" pitchFamily="18" charset="0"/>
                          <a:ea typeface="宋体"/>
                          <a:cs typeface="Times New Roman" panose="02020603050405020304" pitchFamily="18" charset="0"/>
                        </a:rPr>
                        <a:t>Ⅱ</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0</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48</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a:noFill/>
                    </a:lnT>
                    <a:lnB>
                      <a:noFill/>
                    </a:lnB>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2</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a:noFill/>
                    </a:lnT>
                    <a:lnB>
                      <a:noFill/>
                    </a:lnB>
                  </a:tcPr>
                </a:tc>
                <a:extLst>
                  <a:ext uri="{0D108BD9-81ED-4DB2-BD59-A6C34878D82A}">
                    <a16:rowId xmlns:a16="http://schemas.microsoft.com/office/drawing/2014/main" val="10003"/>
                  </a:ext>
                </a:extLst>
              </a:tr>
              <a:tr h="316865">
                <a:tc gridSpan="2">
                  <a:txBody>
                    <a:bodyPr/>
                    <a:lstStyle/>
                    <a:p>
                      <a:pPr algn="ctr">
                        <a:spcAft>
                          <a:spcPts val="0"/>
                        </a:spcAft>
                      </a:pPr>
                      <a:r>
                        <a:rPr lang="zh-CN" sz="1800" kern="100" dirty="0">
                          <a:solidFill>
                            <a:srgbClr val="000000"/>
                          </a:solidFill>
                          <a:latin typeface="Times New Roman" panose="02020603050405020304" pitchFamily="18" charset="0"/>
                          <a:ea typeface="宋体"/>
                          <a:cs typeface="Times New Roman" panose="02020603050405020304" pitchFamily="18" charset="0"/>
                        </a:rPr>
                        <a:t>Ⅲ</a:t>
                      </a: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panose="02020603050405020304" pitchFamily="18" charset="0"/>
                          <a:ea typeface="宋体"/>
                          <a:cs typeface="Times New Roman" panose="02020603050405020304" pitchFamily="18" charset="0"/>
                        </a:rPr>
                        <a:t>0</a:t>
                      </a:r>
                      <a:endParaRPr lang="zh-CN" sz="1800" kern="10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1</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panose="02020603050405020304" pitchFamily="18" charset="0"/>
                          <a:ea typeface="宋体"/>
                          <a:cs typeface="Times New Roman" panose="02020603050405020304" pitchFamily="18" charset="0"/>
                        </a:rPr>
                        <a:t>49</a:t>
                      </a:r>
                      <a:endParaRPr lang="zh-CN" sz="1800" kern="100" dirty="0">
                        <a:solidFill>
                          <a:srgbClr val="000000"/>
                        </a:solidFill>
                        <a:latin typeface="Times New Roman" panose="02020603050405020304" pitchFamily="18" charset="0"/>
                        <a:ea typeface="宋体"/>
                        <a:cs typeface="Times New Roman" panose="02020603050405020304" pitchFamily="18" charset="0"/>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5022" name="矩形 5"/>
          <p:cNvSpPr>
            <a:spLocks noChangeArrowheads="1"/>
          </p:cNvSpPr>
          <p:nvPr/>
        </p:nvSpPr>
        <p:spPr bwMode="auto">
          <a:xfrm>
            <a:off x="468313" y="1484313"/>
            <a:ext cx="568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5.4.2			     </a:t>
            </a:r>
            <a:r>
              <a:rPr lang="zh-CN" altLang="zh-CN" sz="2000">
                <a:solidFill>
                  <a:srgbClr val="7030A0"/>
                </a:solidFill>
                <a:latin typeface="黑体" panose="02010600030101010101" pitchFamily="2" charset="-122"/>
                <a:ea typeface="黑体" panose="02010600030101010101" pitchFamily="2" charset="-122"/>
              </a:rPr>
              <a:t>判别情况</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85023" name="Object 2"/>
          <p:cNvGraphicFramePr>
            <a:graphicFrameLocks noChangeAspect="1"/>
          </p:cNvGraphicFramePr>
          <p:nvPr/>
        </p:nvGraphicFramePr>
        <p:xfrm>
          <a:off x="2555875" y="4005263"/>
          <a:ext cx="4127500" cy="1866900"/>
        </p:xfrm>
        <a:graphic>
          <a:graphicData uri="http://schemas.openxmlformats.org/presentationml/2006/ole">
            <mc:AlternateContent xmlns:mc="http://schemas.openxmlformats.org/markup-compatibility/2006">
              <mc:Choice xmlns:v="urn:schemas-microsoft-com:vml" Requires="v">
                <p:oleObj spid="_x0000_s85144" name="Equation" r:id="rId3" imgW="4127500" imgH="1866900" progId="Equation.DSMT4">
                  <p:embed/>
                </p:oleObj>
              </mc:Choice>
              <mc:Fallback>
                <p:oleObj name="Equation" r:id="rId3" imgW="4127500" imgH="1866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005263"/>
                        <a:ext cx="41275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2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6FADE4-EFC8-4A52-8D43-0C4AB3C5D259}" type="slidenum">
              <a:rPr lang="en-US" altLang="zh-CN" sz="1400" smtClean="0"/>
              <a:pPr>
                <a:spcBef>
                  <a:spcPct val="0"/>
                </a:spcBef>
                <a:buClrTx/>
                <a:buSzTx/>
                <a:buFontTx/>
                <a:buNone/>
              </a:pPr>
              <a:t>88</a:t>
            </a:fld>
            <a:endParaRPr lang="en-US" altLang="zh-CN" sz="1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2.</a:t>
            </a:r>
            <a:r>
              <a:rPr lang="zh-CN" altLang="en-US" sz="4000" dirty="0"/>
              <a:t>两组</a:t>
            </a:r>
            <a:r>
              <a:rPr lang="zh-CN" altLang="en-US" sz="4000" dirty="0" smtClean="0"/>
              <a:t>情形</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对于两组的判别，费希尔判别函数只有一个，有</a:t>
            </a:r>
            <a:r>
              <a:rPr lang="en-US" altLang="zh-CN" sz="2800" i="1" dirty="0">
                <a:solidFill>
                  <a:srgbClr val="000000"/>
                </a:solidFill>
                <a:latin typeface="Times New Roman" panose="02020603050405020304" pitchFamily="18" charset="0"/>
                <a:cs typeface="Times New Roman" panose="02020603050405020304" pitchFamily="18" charset="0"/>
              </a:rPr>
              <a:t>r</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，从而</a:t>
            </a:r>
            <a:r>
              <a:rPr lang="en-US" altLang="zh-CN" sz="2800" dirty="0">
                <a:solidFill>
                  <a:srgbClr val="000000"/>
                </a:solidFill>
                <a:latin typeface="Times New Roman" panose="02020603050405020304" pitchFamily="18" charset="0"/>
                <a:cs typeface="Times New Roman" panose="02020603050405020304" pitchFamily="18" charset="0"/>
              </a:rPr>
              <a:t>(5.4.7)</a:t>
            </a:r>
            <a:r>
              <a:rPr lang="zh-CN" altLang="zh-CN" sz="2800" dirty="0">
                <a:solidFill>
                  <a:srgbClr val="000000"/>
                </a:solidFill>
                <a:latin typeface="Times New Roman" panose="02020603050405020304" pitchFamily="18" charset="0"/>
                <a:cs typeface="Times New Roman" panose="02020603050405020304" pitchFamily="18" charset="0"/>
              </a:rPr>
              <a:t>式等价于</a:t>
            </a:r>
            <a:r>
              <a:rPr lang="en-US" altLang="zh-CN" sz="2800" dirty="0">
                <a:solidFill>
                  <a:srgbClr val="000000"/>
                </a:solidFill>
                <a:latin typeface="Times New Roman" panose="02020603050405020304" pitchFamily="18" charset="0"/>
                <a:cs typeface="Times New Roman" panose="02020603050405020304" pitchFamily="18" charset="0"/>
              </a:rPr>
              <a:t>(5.2.17)</a:t>
            </a:r>
            <a:r>
              <a:rPr lang="zh-CN" altLang="zh-CN" sz="2800" dirty="0">
                <a:solidFill>
                  <a:srgbClr val="000000"/>
                </a:solidFill>
                <a:latin typeface="Times New Roman" panose="02020603050405020304" pitchFamily="18" charset="0"/>
                <a:cs typeface="Times New Roman" panose="02020603050405020304" pitchFamily="18" charset="0"/>
              </a:rPr>
              <a:t>式，而后者又退化为</a:t>
            </a:r>
            <a:r>
              <a:rPr lang="en-US" altLang="zh-CN" sz="2800" dirty="0">
                <a:solidFill>
                  <a:srgbClr val="000000"/>
                </a:solidFill>
                <a:latin typeface="Times New Roman" panose="02020603050405020304" pitchFamily="18" charset="0"/>
                <a:cs typeface="Times New Roman" panose="02020603050405020304" pitchFamily="18" charset="0"/>
              </a:rPr>
              <a:t>(5.2.6)</a:t>
            </a:r>
            <a:r>
              <a:rPr lang="zh-CN" altLang="zh-CN" sz="2800" dirty="0">
                <a:solidFill>
                  <a:srgbClr val="000000"/>
                </a:solidFill>
                <a:latin typeface="Times New Roman" panose="02020603050405020304" pitchFamily="18" charset="0"/>
                <a:cs typeface="Times New Roman" panose="02020603050405020304" pitchFamily="18" charset="0"/>
              </a:rPr>
              <a:t>式。</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因此，两组的费希尔判别等价于协方差矩阵相等的距离判别，对两个正态组也等价于协方差矩阵相等且先验概率和误判代价也均相同的贝叶斯判别</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89</a:t>
            </a:fld>
            <a:endParaRPr lang="en-US" altLang="zh-CN"/>
          </a:p>
        </p:txBody>
      </p:sp>
    </p:spTree>
    <p:extLst>
      <p:ext uri="{BB962C8B-B14F-4D97-AF65-F5344CB8AC3E}">
        <p14:creationId xmlns:p14="http://schemas.microsoft.com/office/powerpoint/2010/main" val="21579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01625" y="609599"/>
            <a:ext cx="8540750" cy="615728"/>
          </a:xfrm>
        </p:spPr>
        <p:txBody>
          <a:bodyPr/>
          <a:lstStyle/>
          <a:p>
            <a:r>
              <a:rPr lang="en-US" altLang="zh-CN" sz="4000" dirty="0" smtClean="0"/>
              <a:t>1. </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1</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2</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zh-CN" altLang="en-US" sz="4000" dirty="0" smtClean="0"/>
              <a:t>时的判别</a:t>
            </a:r>
          </a:p>
        </p:txBody>
      </p:sp>
      <p:sp>
        <p:nvSpPr>
          <p:cNvPr id="3" name="内容占位符 2"/>
          <p:cNvSpPr>
            <a:spLocks noGrp="1"/>
          </p:cNvSpPr>
          <p:nvPr>
            <p:ph idx="1"/>
          </p:nvPr>
        </p:nvSpPr>
        <p:spPr>
          <a:xfrm>
            <a:off x="301625" y="1371377"/>
            <a:ext cx="8540750" cy="4727798"/>
          </a:xfrm>
        </p:spPr>
        <p:txBody>
          <a:bodyPr/>
          <a:lstStyle/>
          <a:p>
            <a:pPr>
              <a:defRPr/>
            </a:pPr>
            <a:endParaRPr lang="en-US" altLang="zh-CN" sz="2400" i="1"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 	</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D0EFC5-A38E-4ED2-A87A-7C20EA065302}" type="slidenum">
              <a:rPr lang="en-US" altLang="zh-CN" sz="1400" smtClean="0"/>
              <a:pPr>
                <a:spcBef>
                  <a:spcPct val="0"/>
                </a:spcBef>
                <a:buClrTx/>
                <a:buSzTx/>
                <a:buFontTx/>
                <a:buNone/>
              </a:pPr>
              <a:t>9</a:t>
            </a:fld>
            <a:endParaRPr lang="en-US" altLang="zh-CN" sz="1400" smtClean="0"/>
          </a:p>
        </p:txBody>
      </p:sp>
      <p:sp>
        <p:nvSpPr>
          <p:cNvPr id="112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1271" name="对象 6"/>
          <p:cNvGraphicFramePr>
            <a:graphicFrameLocks noChangeAspect="1"/>
          </p:cNvGraphicFramePr>
          <p:nvPr>
            <p:extLst>
              <p:ext uri="{D42A27DB-BD31-4B8C-83A1-F6EECF244321}">
                <p14:modId xmlns:p14="http://schemas.microsoft.com/office/powerpoint/2010/main" val="367976268"/>
              </p:ext>
            </p:extLst>
          </p:nvPr>
        </p:nvGraphicFramePr>
        <p:xfrm>
          <a:off x="787400" y="1484784"/>
          <a:ext cx="7950200" cy="4754563"/>
        </p:xfrm>
        <a:graphic>
          <a:graphicData uri="http://schemas.openxmlformats.org/presentationml/2006/ole">
            <mc:AlternateContent xmlns:mc="http://schemas.openxmlformats.org/markup-compatibility/2006">
              <mc:Choice xmlns:v="urn:schemas-microsoft-com:vml" Requires="v">
                <p:oleObj spid="_x0000_s11435" name="Equation" r:id="rId3" imgW="7949880" imgH="4724280" progId="Equation.DSMT4">
                  <p:embed/>
                </p:oleObj>
              </mc:Choice>
              <mc:Fallback>
                <p:oleObj name="Equation" r:id="rId3" imgW="7949880" imgH="4724280" progId="Equation.DSMT4">
                  <p:embed/>
                  <p:pic>
                    <p:nvPicPr>
                      <p:cNvPr id="0" name="对象 6"/>
                      <p:cNvPicPr>
                        <a:picLocks noChangeAspect="1" noChangeArrowheads="1"/>
                      </p:cNvPicPr>
                      <p:nvPr/>
                    </p:nvPicPr>
                    <p:blipFill>
                      <a:blip r:embed="rId4"/>
                      <a:srcRect/>
                      <a:stretch>
                        <a:fillRect/>
                      </a:stretch>
                    </p:blipFill>
                    <p:spPr bwMode="auto">
                      <a:xfrm>
                        <a:off x="787400" y="1484784"/>
                        <a:ext cx="79502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zh-CN" sz="4000" smtClean="0"/>
              <a:t>§</a:t>
            </a:r>
            <a:r>
              <a:rPr lang="en-US" altLang="zh-CN" sz="4000" smtClean="0"/>
              <a:t>5.5  </a:t>
            </a:r>
            <a:r>
              <a:rPr lang="zh-CN" altLang="zh-CN" sz="4000" smtClean="0"/>
              <a:t>逐步判别</a:t>
            </a:r>
            <a:endParaRPr lang="zh-CN" altLang="en-US" sz="4000" smtClean="0"/>
          </a:p>
        </p:txBody>
      </p:sp>
      <p:sp>
        <p:nvSpPr>
          <p:cNvPr id="87043" name="内容占位符 2"/>
          <p:cNvSpPr>
            <a:spLocks noGrp="1"/>
          </p:cNvSpPr>
          <p:nvPr>
            <p:ph idx="1"/>
          </p:nvPr>
        </p:nvSpPr>
        <p:spPr/>
        <p:txBody>
          <a:bodyPr/>
          <a:lstStyle/>
          <a:p>
            <a:r>
              <a:rPr lang="zh-CN" altLang="zh-CN" sz="2800" smtClean="0">
                <a:solidFill>
                  <a:srgbClr val="000000"/>
                </a:solidFill>
              </a:rPr>
              <a:t>逐步判别法是判别分析中一种自动搜索变量子集的方法，它未必最优，但往往却是有效的，是一种应用最广泛的判别变量选择方法。</a:t>
            </a:r>
            <a:endParaRPr lang="en-US" altLang="zh-CN" sz="2800" smtClean="0">
              <a:solidFill>
                <a:srgbClr val="000000"/>
              </a:solidFill>
            </a:endParaRPr>
          </a:p>
          <a:p>
            <a:r>
              <a:rPr lang="zh-CN" altLang="zh-CN" sz="2800" smtClean="0">
                <a:solidFill>
                  <a:srgbClr val="000000"/>
                </a:solidFill>
              </a:rPr>
              <a:t>逐步判别法的基本思想及基本步骤类似于回归分析中的逐步回归法。</a:t>
            </a:r>
            <a:endParaRPr lang="en-US" altLang="zh-CN" sz="2800" smtClean="0">
              <a:solidFill>
                <a:srgbClr val="000000"/>
              </a:solidFill>
            </a:endParaRPr>
          </a:p>
          <a:p>
            <a:endParaRPr lang="en-US" altLang="zh-CN" sz="2800" smtClean="0">
              <a:solidFill>
                <a:srgbClr val="000000"/>
              </a:solidFill>
            </a:endParaRPr>
          </a:p>
          <a:p>
            <a:r>
              <a:rPr lang="zh-CN" altLang="zh-CN" sz="2800" smtClean="0">
                <a:solidFill>
                  <a:srgbClr val="000000"/>
                </a:solidFill>
              </a:rPr>
              <a:t>一、附加信息检验</a:t>
            </a:r>
          </a:p>
          <a:p>
            <a:r>
              <a:rPr lang="zh-CN" altLang="zh-CN" sz="2800" smtClean="0">
                <a:solidFill>
                  <a:srgbClr val="000000"/>
                </a:solidFill>
              </a:rPr>
              <a:t>二、变量选择的方法</a:t>
            </a:r>
            <a:endParaRPr lang="zh-CN" altLang="en-US" sz="2800" smtClean="0">
              <a:solidFill>
                <a:srgbClr val="000000"/>
              </a:solidFill>
            </a:endParaRP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BEA338-2BF9-4F7A-9979-9DAE70B8CE91}" type="slidenum">
              <a:rPr lang="en-US" altLang="zh-CN" sz="1400" smtClean="0"/>
              <a:pPr>
                <a:spcBef>
                  <a:spcPct val="0"/>
                </a:spcBef>
                <a:buClrTx/>
                <a:buSzTx/>
                <a:buFontTx/>
                <a:buNone/>
              </a:pPr>
              <a:t>90</a:t>
            </a:fld>
            <a:endParaRPr lang="en-US" altLang="zh-CN" sz="140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zh-CN" sz="4000" smtClean="0"/>
              <a:t>一、附加信息检验</a:t>
            </a:r>
            <a:endParaRPr lang="zh-CN" altLang="en-US" sz="4000" smtClean="0"/>
          </a:p>
        </p:txBody>
      </p:sp>
      <p:sp>
        <p:nvSpPr>
          <p:cNvPr id="3" name="内容占位符 2"/>
          <p:cNvSpPr>
            <a:spLocks noGrp="1"/>
          </p:cNvSpPr>
          <p:nvPr>
            <p:ph idx="1"/>
          </p:nvPr>
        </p:nvSpPr>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设</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是原先用作判别的变量，而</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是新引入的变量</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我们</a:t>
            </a:r>
            <a:r>
              <a:rPr lang="zh-CN" altLang="zh-CN" sz="2400" dirty="0">
                <a:solidFill>
                  <a:srgbClr val="000000"/>
                </a:solidFill>
                <a:latin typeface="Times New Roman" panose="02020603050405020304" pitchFamily="18" charset="0"/>
                <a:cs typeface="Times New Roman" panose="02020603050405020304" pitchFamily="18" charset="0"/>
              </a:rPr>
              <a:t>希望知道，在已有</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用作判别的条件下，</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所提供</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超越</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所含信息的）附加信息能否使区分各组的能力有显著的提高。如果没有显著提高，则就认为</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的引入是不值得的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设有</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个组</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，其</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的分布皆为</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元正态分布，且具有相同的协方差矩阵。从这</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个组中各自独立地抽取一个样本，</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为</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个组的总样本容量。欲检验</a:t>
            </a:r>
          </a:p>
          <a:p>
            <a:pPr marL="0" indent="0" algn="ctr">
              <a:buNone/>
              <a:defRPr/>
            </a:pP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：各组的</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相等</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各组的</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不全</a:t>
            </a:r>
            <a:r>
              <a:rPr lang="zh-CN" altLang="zh-CN" sz="2400" dirty="0" smtClean="0">
                <a:solidFill>
                  <a:srgbClr val="000000"/>
                </a:solidFill>
                <a:latin typeface="Times New Roman" panose="02020603050405020304" pitchFamily="18" charset="0"/>
                <a:cs typeface="Times New Roman" panose="02020603050405020304" pitchFamily="18" charset="0"/>
              </a:rPr>
              <a:t>相等</a:t>
            </a:r>
            <a:endParaRPr lang="zh-CN" altLang="en-US" sz="2400" dirty="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12D4B9-8DB2-49D7-BB7C-B3809E96CD42}" type="slidenum">
              <a:rPr lang="en-US" altLang="zh-CN" sz="1400" smtClean="0"/>
              <a:pPr>
                <a:spcBef>
                  <a:spcPct val="0"/>
                </a:spcBef>
                <a:buClrTx/>
                <a:buSzTx/>
                <a:buFontTx/>
                <a:buNone/>
              </a:pPr>
              <a:t>91</a:t>
            </a:fld>
            <a:endParaRPr lang="en-US" altLang="zh-CN" sz="140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将组内平方和及叉积和矩阵</a:t>
            </a:r>
            <a:r>
              <a:rPr lang="en-US" altLang="zh-CN" sz="2400" b="1" i="1" dirty="0">
                <a:solidFill>
                  <a:srgbClr val="000000"/>
                </a:solidFill>
                <a:latin typeface="Times New Roman" panose="02020603050405020304" pitchFamily="18" charset="0"/>
                <a:cs typeface="Times New Roman" panose="02020603050405020304" pitchFamily="18" charset="0"/>
              </a:rPr>
              <a:t>E</a:t>
            </a:r>
            <a:r>
              <a:rPr lang="zh-CN" altLang="zh-CN" sz="2400" dirty="0">
                <a:solidFill>
                  <a:srgbClr val="000000"/>
                </a:solidFill>
                <a:latin typeface="Times New Roman" panose="02020603050405020304" pitchFamily="18" charset="0"/>
                <a:cs typeface="Times New Roman" panose="02020603050405020304" pitchFamily="18" charset="0"/>
              </a:rPr>
              <a:t>，组间平方和及叉积和矩阵</a:t>
            </a:r>
            <a:r>
              <a:rPr lang="en-US" altLang="zh-CN" sz="2400" b="1" i="1" dirty="0">
                <a:solidFill>
                  <a:srgbClr val="000000"/>
                </a:solidFill>
                <a:latin typeface="Times New Roman" panose="02020603050405020304" pitchFamily="18" charset="0"/>
                <a:cs typeface="Times New Roman" panose="02020603050405020304" pitchFamily="18" charset="0"/>
              </a:rPr>
              <a:t>H</a:t>
            </a:r>
            <a:r>
              <a:rPr lang="zh-CN" altLang="zh-CN" sz="2400" dirty="0">
                <a:solidFill>
                  <a:srgbClr val="000000"/>
                </a:solidFill>
                <a:latin typeface="Times New Roman" panose="02020603050405020304" pitchFamily="18" charset="0"/>
                <a:cs typeface="Times New Roman" panose="02020603050405020304" pitchFamily="18" charset="0"/>
              </a:rPr>
              <a:t>分块为</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则检验统计量为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p>
        </p:txBody>
      </p:sp>
      <p:sp>
        <p:nvSpPr>
          <p:cNvPr id="890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9A0135-57D4-4635-BA20-6D9644E59FED}" type="slidenum">
              <a:rPr lang="en-US" altLang="zh-CN" sz="1400" smtClean="0"/>
              <a:pPr>
                <a:spcBef>
                  <a:spcPct val="0"/>
                </a:spcBef>
                <a:buClrTx/>
                <a:buSzTx/>
                <a:buFontTx/>
                <a:buNone/>
              </a:pPr>
              <a:t>92</a:t>
            </a:fld>
            <a:endParaRPr lang="en-US" altLang="zh-CN" sz="1400" smtClean="0"/>
          </a:p>
        </p:txBody>
      </p:sp>
      <p:sp>
        <p:nvSpPr>
          <p:cNvPr id="8909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9094" name="对象 2"/>
          <p:cNvGraphicFramePr>
            <a:graphicFrameLocks noChangeAspect="1"/>
          </p:cNvGraphicFramePr>
          <p:nvPr/>
        </p:nvGraphicFramePr>
        <p:xfrm>
          <a:off x="1651000" y="1484313"/>
          <a:ext cx="5840413" cy="1330325"/>
        </p:xfrm>
        <a:graphic>
          <a:graphicData uri="http://schemas.openxmlformats.org/presentationml/2006/ole">
            <mc:AlternateContent xmlns:mc="http://schemas.openxmlformats.org/markup-compatibility/2006">
              <mc:Choice xmlns:v="urn:schemas-microsoft-com:vml" Requires="v">
                <p:oleObj spid="_x0000_s89453" name="Equation" r:id="rId3" imgW="5867400" imgH="1346200" progId="Equation.DSMT4">
                  <p:embed/>
                </p:oleObj>
              </mc:Choice>
              <mc:Fallback>
                <p:oleObj name="Equation" r:id="rId3" imgW="5867400" imgH="13462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1484313"/>
                        <a:ext cx="5840413"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9096" name="对象 4"/>
          <p:cNvGraphicFramePr>
            <a:graphicFrameLocks noChangeAspect="1"/>
          </p:cNvGraphicFramePr>
          <p:nvPr/>
        </p:nvGraphicFramePr>
        <p:xfrm>
          <a:off x="2163763" y="3282950"/>
          <a:ext cx="2809875" cy="885825"/>
        </p:xfrm>
        <a:graphic>
          <a:graphicData uri="http://schemas.openxmlformats.org/presentationml/2006/ole">
            <mc:AlternateContent xmlns:mc="http://schemas.openxmlformats.org/markup-compatibility/2006">
              <mc:Choice xmlns:v="urn:schemas-microsoft-com:vml" Requires="v">
                <p:oleObj spid="_x0000_s89454" name="Equation" r:id="rId5" imgW="2819400" imgH="876300" progId="Equation.DSMT4">
                  <p:embed/>
                </p:oleObj>
              </mc:Choice>
              <mc:Fallback>
                <p:oleObj name="Equation" r:id="rId5" imgW="2819400" imgH="8763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3282950"/>
                        <a:ext cx="28098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9098" name="对象 6"/>
          <p:cNvGraphicFramePr>
            <a:graphicFrameLocks noChangeAspect="1"/>
          </p:cNvGraphicFramePr>
          <p:nvPr/>
        </p:nvGraphicFramePr>
        <p:xfrm>
          <a:off x="2051050" y="4637088"/>
          <a:ext cx="5207000" cy="889000"/>
        </p:xfrm>
        <a:graphic>
          <a:graphicData uri="http://schemas.openxmlformats.org/presentationml/2006/ole">
            <mc:AlternateContent xmlns:mc="http://schemas.openxmlformats.org/markup-compatibility/2006">
              <mc:Choice xmlns:v="urn:schemas-microsoft-com:vml" Requires="v">
                <p:oleObj spid="_x0000_s89455" name="Equation" r:id="rId7" imgW="5207000" imgH="876300" progId="Equation.DSMT4">
                  <p:embed/>
                </p:oleObj>
              </mc:Choice>
              <mc:Fallback>
                <p:oleObj name="Equation" r:id="rId7" imgW="5207000" imgH="8763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637088"/>
                        <a:ext cx="5207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服从</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。我们特别感兴趣的是</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（即</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）时的情形，</a:t>
            </a:r>
            <a:r>
              <a:rPr lang="zh-CN" altLang="zh-CN" sz="2400" dirty="0" smtClean="0">
                <a:solidFill>
                  <a:srgbClr val="000000"/>
                </a:solidFill>
                <a:latin typeface="Times New Roman" panose="02020603050405020304" pitchFamily="18" charset="0"/>
                <a:cs typeface="Times New Roman" panose="02020603050405020304" pitchFamily="18" charset="0"/>
              </a:rPr>
              <a:t>此时</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chemeClr val="accent6"/>
                </a:solidFill>
                <a:latin typeface="Times New Roman" panose="02020603050405020304" pitchFamily="18" charset="0"/>
                <a:cs typeface="Times New Roman" panose="02020603050405020304" pitchFamily="18" charset="0"/>
              </a:rPr>
              <a:t>偏</a:t>
            </a:r>
            <a:r>
              <a:rPr lang="en-US" altLang="zh-CN" sz="2400" b="1" i="1" dirty="0">
                <a:solidFill>
                  <a:schemeClr val="accent6"/>
                </a:solidFill>
                <a:latin typeface="Times New Roman" panose="02020603050405020304" pitchFamily="18" charset="0"/>
                <a:cs typeface="Times New Roman" panose="02020603050405020304" pitchFamily="18" charset="0"/>
              </a:rPr>
              <a:t>Λ</a:t>
            </a:r>
            <a:r>
              <a:rPr lang="zh-CN" altLang="zh-CN" sz="2400" dirty="0" smtClean="0">
                <a:solidFill>
                  <a:schemeClr val="accent6"/>
                </a:solidFill>
                <a:latin typeface="Times New Roman" panose="02020603050405020304" pitchFamily="18" charset="0"/>
                <a:cs typeface="Times New Roman" panose="02020603050405020304" pitchFamily="18" charset="0"/>
              </a:rPr>
              <a:t>统计量</a:t>
            </a:r>
            <a:endParaRPr lang="en-US" altLang="zh-CN" sz="2400" dirty="0" smtClean="0">
              <a:solidFill>
                <a:schemeClr val="accent6"/>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chemeClr val="accent6"/>
                </a:solidFill>
                <a:latin typeface="Times New Roman" panose="02020603050405020304" pitchFamily="18" charset="0"/>
                <a:cs typeface="Times New Roman" panose="02020603050405020304" pitchFamily="18" charset="0"/>
              </a:rPr>
              <a:t>偏</a:t>
            </a:r>
            <a:r>
              <a:rPr lang="en-US" altLang="zh-CN" sz="2400" b="1" i="1" dirty="0">
                <a:solidFill>
                  <a:schemeClr val="accent6"/>
                </a:solidFill>
                <a:latin typeface="Times New Roman" panose="02020603050405020304" pitchFamily="18" charset="0"/>
                <a:cs typeface="Times New Roman" panose="02020603050405020304" pitchFamily="18" charset="0"/>
              </a:rPr>
              <a:t>F</a:t>
            </a:r>
            <a:r>
              <a:rPr lang="zh-CN" altLang="zh-CN" sz="2400" dirty="0" smtClean="0">
                <a:solidFill>
                  <a:schemeClr val="accent6"/>
                </a:solidFill>
                <a:latin typeface="Times New Roman" panose="02020603050405020304" pitchFamily="18" charset="0"/>
                <a:cs typeface="Times New Roman" panose="02020603050405020304" pitchFamily="18" charset="0"/>
              </a:rPr>
              <a:t>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给定</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，拒绝规则为：</a:t>
            </a:r>
          </a:p>
          <a:p>
            <a:pPr marL="0" indent="0" algn="ctr">
              <a:buFont typeface="Wingdings" panose="05000000000000000000" pitchFamily="2" charset="2"/>
              <a:buNone/>
              <a:defRPr/>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D198E2-F60D-4F2C-8D7F-B8F736B563D9}" type="slidenum">
              <a:rPr lang="en-US" altLang="zh-CN" sz="1400" smtClean="0"/>
              <a:pPr>
                <a:spcBef>
                  <a:spcPct val="0"/>
                </a:spcBef>
                <a:buClrTx/>
                <a:buSzTx/>
                <a:buFontTx/>
                <a:buNone/>
              </a:pPr>
              <a:t>93</a:t>
            </a:fld>
            <a:endParaRPr lang="en-US" altLang="zh-CN" sz="1400" smtClean="0"/>
          </a:p>
        </p:txBody>
      </p:sp>
      <p:sp>
        <p:nvSpPr>
          <p:cNvPr id="901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0118" name="对象 2"/>
          <p:cNvGraphicFramePr>
            <a:graphicFrameLocks noChangeAspect="1"/>
          </p:cNvGraphicFramePr>
          <p:nvPr>
            <p:extLst>
              <p:ext uri="{D42A27DB-BD31-4B8C-83A1-F6EECF244321}">
                <p14:modId xmlns:p14="http://schemas.microsoft.com/office/powerpoint/2010/main" val="3029116993"/>
              </p:ext>
            </p:extLst>
          </p:nvPr>
        </p:nvGraphicFramePr>
        <p:xfrm>
          <a:off x="1839913" y="1905000"/>
          <a:ext cx="5537200" cy="1524000"/>
        </p:xfrm>
        <a:graphic>
          <a:graphicData uri="http://schemas.openxmlformats.org/presentationml/2006/ole">
            <mc:AlternateContent xmlns:mc="http://schemas.openxmlformats.org/markup-compatibility/2006">
              <mc:Choice xmlns:v="urn:schemas-microsoft-com:vml" Requires="v">
                <p:oleObj spid="_x0000_s90357" name="Equation" r:id="rId3" imgW="5537160" imgH="1523880" progId="Equation.DSMT4">
                  <p:embed/>
                </p:oleObj>
              </mc:Choice>
              <mc:Fallback>
                <p:oleObj name="Equation" r:id="rId3" imgW="5537160" imgH="1523880" progId="Equation.DSMT4">
                  <p:embed/>
                  <p:pic>
                    <p:nvPicPr>
                      <p:cNvPr id="0" name="对象 2"/>
                      <p:cNvPicPr>
                        <a:picLocks noChangeAspect="1" noChangeArrowheads="1"/>
                      </p:cNvPicPr>
                      <p:nvPr/>
                    </p:nvPicPr>
                    <p:blipFill>
                      <a:blip r:embed="rId4"/>
                      <a:srcRect/>
                      <a:stretch>
                        <a:fillRect/>
                      </a:stretch>
                    </p:blipFill>
                    <p:spPr bwMode="auto">
                      <a:xfrm>
                        <a:off x="1839913" y="1905000"/>
                        <a:ext cx="553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0120" name="对象 4"/>
          <p:cNvGraphicFramePr>
            <a:graphicFrameLocks noChangeAspect="1"/>
          </p:cNvGraphicFramePr>
          <p:nvPr>
            <p:extLst>
              <p:ext uri="{D42A27DB-BD31-4B8C-83A1-F6EECF244321}">
                <p14:modId xmlns:p14="http://schemas.microsoft.com/office/powerpoint/2010/main" val="4222414061"/>
              </p:ext>
            </p:extLst>
          </p:nvPr>
        </p:nvGraphicFramePr>
        <p:xfrm>
          <a:off x="1827213" y="3895725"/>
          <a:ext cx="5562600" cy="1262063"/>
        </p:xfrm>
        <a:graphic>
          <a:graphicData uri="http://schemas.openxmlformats.org/presentationml/2006/ole">
            <mc:AlternateContent xmlns:mc="http://schemas.openxmlformats.org/markup-compatibility/2006">
              <mc:Choice xmlns:v="urn:schemas-microsoft-com:vml" Requires="v">
                <p:oleObj spid="_x0000_s90358" name="Equation" r:id="rId5" imgW="5562360" imgH="1244520" progId="Equation.DSMT4">
                  <p:embed/>
                </p:oleObj>
              </mc:Choice>
              <mc:Fallback>
                <p:oleObj name="Equation" r:id="rId5" imgW="5562360" imgH="1244520" progId="Equation.DSMT4">
                  <p:embed/>
                  <p:pic>
                    <p:nvPicPr>
                      <p:cNvPr id="0" name="对象 4"/>
                      <p:cNvPicPr>
                        <a:picLocks noChangeAspect="1" noChangeArrowheads="1"/>
                      </p:cNvPicPr>
                      <p:nvPr/>
                    </p:nvPicPr>
                    <p:blipFill>
                      <a:blip r:embed="rId6"/>
                      <a:srcRect/>
                      <a:stretch>
                        <a:fillRect/>
                      </a:stretch>
                    </p:blipFill>
                    <p:spPr bwMode="auto">
                      <a:xfrm>
                        <a:off x="1827213" y="3895725"/>
                        <a:ext cx="5562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zh-CN" sz="4000" smtClean="0"/>
              <a:t>二、变量选择的方法</a:t>
            </a:r>
            <a:endParaRPr lang="zh-CN" altLang="en-US" sz="4000" smtClean="0"/>
          </a:p>
        </p:txBody>
      </p:sp>
      <p:sp>
        <p:nvSpPr>
          <p:cNvPr id="91139" name="内容占位符 2"/>
          <p:cNvSpPr>
            <a:spLocks noGrp="1"/>
          </p:cNvSpPr>
          <p:nvPr>
            <p:ph idx="1"/>
          </p:nvPr>
        </p:nvSpPr>
        <p:spPr/>
        <p:txBody>
          <a:bodyPr/>
          <a:lstStyle/>
          <a:p>
            <a:r>
              <a:rPr lang="zh-CN" altLang="zh-CN" sz="2400" smtClean="0">
                <a:solidFill>
                  <a:srgbClr val="000808"/>
                </a:solidFill>
              </a:rPr>
              <a:t>判别分析的变量选择方法</a:t>
            </a:r>
            <a:r>
              <a:rPr lang="zh-CN" altLang="en-US" sz="2400" smtClean="0">
                <a:solidFill>
                  <a:srgbClr val="000808"/>
                </a:solidFill>
              </a:rPr>
              <a:t>：</a:t>
            </a:r>
            <a:r>
              <a:rPr lang="zh-CN" altLang="zh-CN" sz="2400" smtClean="0">
                <a:solidFill>
                  <a:srgbClr val="000808"/>
                </a:solidFill>
              </a:rPr>
              <a:t>前进法、后退法和逐步判别法。</a:t>
            </a:r>
            <a:endParaRPr lang="en-US" altLang="zh-CN" sz="2400" smtClean="0">
              <a:solidFill>
                <a:srgbClr val="000808"/>
              </a:solidFill>
            </a:endParaRPr>
          </a:p>
          <a:p>
            <a:r>
              <a:rPr lang="zh-CN" altLang="zh-CN" sz="2400" smtClean="0">
                <a:solidFill>
                  <a:srgbClr val="000808"/>
                </a:solidFill>
              </a:rPr>
              <a:t>前进法开始时没有用作判别的变量，每次选入一个对判别能力的提高有最显著作用的变量，过程只进不出，当不再有未被选入的变量达到临界值时，前进选入的过程停止。</a:t>
            </a:r>
            <a:endParaRPr lang="en-US" altLang="zh-CN" sz="2400" smtClean="0">
              <a:solidFill>
                <a:srgbClr val="000808"/>
              </a:solidFill>
            </a:endParaRPr>
          </a:p>
          <a:p>
            <a:r>
              <a:rPr lang="zh-CN" altLang="zh-CN" sz="2400" smtClean="0">
                <a:solidFill>
                  <a:srgbClr val="000808"/>
                </a:solidFill>
              </a:rPr>
              <a:t>后退法的过程与前进法相反，开始时引入所有变量，每次剔除一个对判别能力的提高最不显著的变量，过程只出不进，当余下的变量都达到用作判别的标准时，后退剔除的过程停止。</a:t>
            </a:r>
            <a:endParaRPr lang="en-US" altLang="zh-CN" sz="2400" smtClean="0">
              <a:solidFill>
                <a:srgbClr val="000808"/>
              </a:solidFill>
            </a:endParaRPr>
          </a:p>
          <a:p>
            <a:r>
              <a:rPr lang="zh-CN" altLang="zh-CN" sz="2400" smtClean="0">
                <a:solidFill>
                  <a:srgbClr val="000808"/>
                </a:solidFill>
              </a:rPr>
              <a:t>逐步判别法是前进法和后退法的结合，在变量的选择过程中有进有出。实践中，逐步判别法通常最受欢迎。</a:t>
            </a:r>
            <a:endParaRPr lang="zh-CN" altLang="en-US" sz="2400" smtClean="0">
              <a:solidFill>
                <a:srgbClr val="000808"/>
              </a:solidFill>
            </a:endParaRPr>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46C00E-28DA-4FF0-BD89-9A40289CF9F7}" type="slidenum">
              <a:rPr lang="en-US" altLang="zh-CN" sz="1400" smtClean="0"/>
              <a:pPr>
                <a:spcBef>
                  <a:spcPct val="0"/>
                </a:spcBef>
                <a:buClrTx/>
                <a:buSzTx/>
                <a:buFontTx/>
                <a:buNone/>
              </a:pPr>
              <a:t>94</a:t>
            </a:fld>
            <a:endParaRPr lang="en-US" altLang="zh-CN" sz="14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zh-CN" sz="4000" smtClean="0"/>
              <a:t>逐步判别法的基本步骤</a:t>
            </a:r>
            <a:endParaRPr lang="zh-CN" altLang="en-US" sz="4000" smtClean="0"/>
          </a:p>
        </p:txBody>
      </p:sp>
      <p:sp>
        <p:nvSpPr>
          <p:cNvPr id="3" name="内容占位符 2"/>
          <p:cNvSpPr>
            <a:spLocks noGrp="1"/>
          </p:cNvSpPr>
          <p:nvPr>
            <p:ph idx="1"/>
          </p:nvPr>
        </p:nvSpPr>
        <p:spPr/>
        <p:txBody>
          <a:bodyPr/>
          <a:lstStyle/>
          <a:p>
            <a:pPr>
              <a:defRPr/>
            </a:pPr>
            <a:r>
              <a:rPr lang="en-US" altLang="zh-CN" sz="2400" dirty="0">
                <a:solidFill>
                  <a:schemeClr val="accent6"/>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对每个</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i</a:t>
            </a:r>
            <a:r>
              <a:rPr lang="zh-CN" altLang="zh-CN" sz="2400" dirty="0">
                <a:solidFill>
                  <a:srgbClr val="000808"/>
                </a:solidFill>
                <a:latin typeface="Times New Roman" panose="02020603050405020304" pitchFamily="18" charset="0"/>
                <a:cs typeface="Times New Roman" panose="02020603050405020304" pitchFamily="18" charset="0"/>
              </a:rPr>
              <a:t>，计算其一元方差分析的</a:t>
            </a:r>
            <a:r>
              <a:rPr lang="zh-CN" altLang="zh-CN" sz="2400" i="1" dirty="0">
                <a:solidFill>
                  <a:srgbClr val="000808"/>
                </a:solidFill>
                <a:latin typeface="Times New Roman" panose="02020603050405020304" pitchFamily="18" charset="0"/>
                <a:cs typeface="Times New Roman" panose="02020603050405020304" pitchFamily="18" charset="0"/>
              </a:rPr>
              <a:t>F</a:t>
            </a:r>
            <a:r>
              <a:rPr lang="zh-CN" altLang="zh-CN" sz="2400" dirty="0">
                <a:solidFill>
                  <a:srgbClr val="000808"/>
                </a:solidFill>
                <a:latin typeface="Times New Roman" panose="02020603050405020304" pitchFamily="18" charset="0"/>
                <a:cs typeface="Times New Roman" panose="02020603050405020304" pitchFamily="18" charset="0"/>
              </a:rPr>
              <a:t>统计量</a:t>
            </a:r>
            <a:r>
              <a:rPr lang="zh-CN"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，不妨</a:t>
            </a:r>
            <a:r>
              <a:rPr lang="zh-CN" altLang="zh-CN" sz="2400" dirty="0" smtClean="0">
                <a:solidFill>
                  <a:srgbClr val="000808"/>
                </a:solidFill>
                <a:latin typeface="Times New Roman" panose="02020603050405020304" pitchFamily="18" charset="0"/>
                <a:cs typeface="Times New Roman" panose="02020603050405020304" pitchFamily="18" charset="0"/>
              </a:rPr>
              <a:t>设</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即</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有最大的判别能力</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若</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)&lt;</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α</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n</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，则表明没有一个变量可以选入</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若</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i="1" baseline="-25000" dirty="0">
                <a:solidFill>
                  <a:srgbClr val="000808"/>
                </a:solidFill>
                <a:latin typeface="Times New Roman" panose="02020603050405020304" pitchFamily="18" charset="0"/>
                <a:cs typeface="Times New Roman" panose="02020603050405020304" pitchFamily="18" charset="0"/>
              </a:rPr>
              <a:t>α</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n</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，则</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选入，并进入下一步。</a:t>
            </a:r>
          </a:p>
          <a:p>
            <a:pPr>
              <a:lnSpc>
                <a:spcPct val="150000"/>
              </a:lnSpc>
              <a:defRPr/>
            </a:pPr>
            <a:r>
              <a:rPr lang="en-US" altLang="zh-CN" sz="2400" dirty="0">
                <a:solidFill>
                  <a:schemeClr val="accent6"/>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对</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中每一未选入的变量，计算偏</a:t>
            </a:r>
            <a:r>
              <a:rPr lang="zh-CN" altLang="zh-CN" sz="2400" i="1" dirty="0">
                <a:solidFill>
                  <a:srgbClr val="000808"/>
                </a:solidFill>
                <a:latin typeface="Times New Roman" panose="02020603050405020304" pitchFamily="18" charset="0"/>
                <a:cs typeface="Times New Roman" panose="02020603050405020304" pitchFamily="18" charset="0"/>
              </a:rPr>
              <a:t>F</a:t>
            </a:r>
            <a:r>
              <a:rPr lang="zh-CN" altLang="zh-CN" sz="2400" dirty="0">
                <a:solidFill>
                  <a:srgbClr val="000808"/>
                </a:solidFill>
                <a:latin typeface="Times New Roman" panose="02020603050405020304" pitchFamily="18" charset="0"/>
                <a:cs typeface="Times New Roman" panose="02020603050405020304" pitchFamily="18" charset="0"/>
              </a:rPr>
              <a:t>统计量</a:t>
            </a:r>
            <a:r>
              <a:rPr lang="zh-CN"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i</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，不妨</a:t>
            </a:r>
            <a:r>
              <a:rPr lang="zh-CN" altLang="zh-CN" sz="2400" dirty="0" smtClean="0">
                <a:solidFill>
                  <a:srgbClr val="000808"/>
                </a:solidFill>
                <a:latin typeface="Times New Roman" panose="02020603050405020304" pitchFamily="18" charset="0"/>
                <a:cs typeface="Times New Roman" panose="02020603050405020304" pitchFamily="18" charset="0"/>
              </a:rPr>
              <a:t>设</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即</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对判别能力的提升有最大贡献。若</a:t>
            </a:r>
            <a:r>
              <a:rPr lang="en-US"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)&lt;</a:t>
            </a:r>
            <a:r>
              <a:rPr lang="en-US"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i="1" baseline="-25000" dirty="0">
                <a:solidFill>
                  <a:srgbClr val="000808"/>
                </a:solidFill>
                <a:latin typeface="Times New Roman" panose="02020603050405020304" pitchFamily="18" charset="0"/>
                <a:cs typeface="Times New Roman" panose="02020603050405020304" pitchFamily="18" charset="0"/>
              </a:rPr>
              <a:t>α</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n</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，则选变量过程结束；若</a:t>
            </a:r>
            <a:r>
              <a:rPr lang="en-US"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i="1" dirty="0">
                <a:solidFill>
                  <a:srgbClr val="000808"/>
                </a:solidFill>
                <a:latin typeface="Times New Roman" panose="02020603050405020304" pitchFamily="18" charset="0"/>
                <a:cs typeface="Times New Roman" panose="02020603050405020304" pitchFamily="18" charset="0"/>
              </a:rPr>
              <a:t>F</a:t>
            </a:r>
            <a:r>
              <a:rPr lang="en-US" altLang="zh-CN" sz="2400" i="1" baseline="-25000" dirty="0">
                <a:solidFill>
                  <a:srgbClr val="000808"/>
                </a:solidFill>
                <a:latin typeface="Times New Roman" panose="02020603050405020304" pitchFamily="18" charset="0"/>
                <a:cs typeface="Times New Roman" panose="02020603050405020304" pitchFamily="18" charset="0"/>
              </a:rPr>
              <a:t>α</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n</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，则</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选入，并进入下一步。</a:t>
            </a:r>
            <a:endParaRPr lang="zh-CN" altLang="en-US" sz="2400" dirty="0">
              <a:solidFill>
                <a:srgbClr val="000808"/>
              </a:solidFill>
              <a:latin typeface="Times New Roman" panose="02020603050405020304" pitchFamily="18" charset="0"/>
              <a:cs typeface="Times New Roman" panose="02020603050405020304" pitchFamily="18" charset="0"/>
            </a:endParaRPr>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7E0897-98A4-4835-87CD-E1A00AF12C32}" type="slidenum">
              <a:rPr lang="en-US" altLang="zh-CN" sz="1400" smtClean="0"/>
              <a:pPr>
                <a:spcBef>
                  <a:spcPct val="0"/>
                </a:spcBef>
                <a:buClrTx/>
                <a:buSzTx/>
                <a:buFontTx/>
                <a:buNone/>
              </a:pPr>
              <a:t>95</a:t>
            </a:fld>
            <a:endParaRPr lang="en-US" altLang="zh-CN" sz="1400" smtClean="0"/>
          </a:p>
        </p:txBody>
      </p:sp>
      <p:sp>
        <p:nvSpPr>
          <p:cNvPr id="921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2166" name="对象 5"/>
          <p:cNvGraphicFramePr>
            <a:graphicFrameLocks noChangeAspect="1"/>
          </p:cNvGraphicFramePr>
          <p:nvPr/>
        </p:nvGraphicFramePr>
        <p:xfrm>
          <a:off x="755650" y="2362200"/>
          <a:ext cx="2414588" cy="523875"/>
        </p:xfrm>
        <a:graphic>
          <a:graphicData uri="http://schemas.openxmlformats.org/presentationml/2006/ole">
            <mc:AlternateContent xmlns:mc="http://schemas.openxmlformats.org/markup-compatibility/2006">
              <mc:Choice xmlns:v="urn:schemas-microsoft-com:vml" Requires="v">
                <p:oleObj spid="_x0000_s92405" name="Equation" r:id="rId3" imgW="2425700" imgH="508000" progId="Equation.DSMT4">
                  <p:embed/>
                </p:oleObj>
              </mc:Choice>
              <mc:Fallback>
                <p:oleObj name="Equation" r:id="rId3" imgW="2425700" imgH="508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62200"/>
                        <a:ext cx="2414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2168" name="对象 7"/>
          <p:cNvGraphicFramePr>
            <a:graphicFrameLocks noChangeAspect="1"/>
          </p:cNvGraphicFramePr>
          <p:nvPr/>
        </p:nvGraphicFramePr>
        <p:xfrm>
          <a:off x="1042988" y="4365625"/>
          <a:ext cx="3279775" cy="536575"/>
        </p:xfrm>
        <a:graphic>
          <a:graphicData uri="http://schemas.openxmlformats.org/presentationml/2006/ole">
            <mc:AlternateContent xmlns:mc="http://schemas.openxmlformats.org/markup-compatibility/2006">
              <mc:Choice xmlns:v="urn:schemas-microsoft-com:vml" Requires="v">
                <p:oleObj spid="_x0000_s92406" name="Equation" r:id="rId5" imgW="3289300" imgH="546100" progId="Equation.DSMT4">
                  <p:embed/>
                </p:oleObj>
              </mc:Choice>
              <mc:Fallback>
                <p:oleObj name="Equation" r:id="rId5" imgW="3289300" imgH="5461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365625"/>
                        <a:ext cx="3279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808"/>
                </a:solidFill>
                <a:latin typeface="Times New Roman" panose="02020603050405020304" pitchFamily="18" charset="0"/>
                <a:cs typeface="Times New Roman" panose="02020603050405020304" pitchFamily="18" charset="0"/>
              </a:rPr>
              <a:t>一般地，如已选入了</a:t>
            </a:r>
            <a:r>
              <a:rPr lang="en-US" altLang="zh-CN" sz="2400" i="1" dirty="0">
                <a:solidFill>
                  <a:srgbClr val="000808"/>
                </a:solidFill>
                <a:latin typeface="Times New Roman" panose="02020603050405020304" pitchFamily="18" charset="0"/>
                <a:cs typeface="Times New Roman" panose="02020603050405020304" pitchFamily="18" charset="0"/>
              </a:rPr>
              <a:t>r</a:t>
            </a:r>
            <a:r>
              <a:rPr lang="zh-CN" altLang="zh-CN" sz="2400" dirty="0">
                <a:solidFill>
                  <a:srgbClr val="000808"/>
                </a:solidFill>
                <a:latin typeface="Times New Roman" panose="02020603050405020304" pitchFamily="18" charset="0"/>
                <a:cs typeface="Times New Roman" panose="02020603050405020304" pitchFamily="18" charset="0"/>
              </a:rPr>
              <a:t>个变量，不妨设是</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r</a:t>
            </a:r>
            <a:r>
              <a:rPr lang="zh-CN" altLang="zh-CN" sz="2400" dirty="0">
                <a:solidFill>
                  <a:srgbClr val="000808"/>
                </a:solidFill>
                <a:latin typeface="Times New Roman" panose="02020603050405020304" pitchFamily="18" charset="0"/>
                <a:cs typeface="Times New Roman" panose="02020603050405020304" pitchFamily="18" charset="0"/>
              </a:rPr>
              <a:t>，并</a:t>
            </a:r>
            <a:r>
              <a:rPr lang="zh-CN" altLang="zh-CN" sz="2400" dirty="0" smtClean="0">
                <a:solidFill>
                  <a:srgbClr val="000808"/>
                </a:solidFill>
                <a:latin typeface="Times New Roman" panose="02020603050405020304" pitchFamily="18" charset="0"/>
                <a:cs typeface="Times New Roman" panose="02020603050405020304" pitchFamily="18" charset="0"/>
              </a:rPr>
              <a:t>设</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marL="358775" indent="0">
              <a:buFont typeface="Wingdings" panose="05000000000000000000" pitchFamily="2" charset="2"/>
              <a:buNone/>
              <a:defRPr/>
            </a:pPr>
            <a:r>
              <a:rPr lang="zh-CN" altLang="zh-CN" sz="2400" dirty="0" smtClean="0">
                <a:solidFill>
                  <a:srgbClr val="000808"/>
                </a:solidFill>
                <a:latin typeface="Times New Roman" panose="02020603050405020304" pitchFamily="18" charset="0"/>
                <a:cs typeface="Times New Roman" panose="02020603050405020304" pitchFamily="18" charset="0"/>
              </a:rPr>
              <a:t>若</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则选变量过程结束；</a:t>
            </a:r>
            <a:r>
              <a:rPr lang="zh-CN" altLang="zh-CN" sz="2400" dirty="0" smtClean="0">
                <a:solidFill>
                  <a:srgbClr val="000808"/>
                </a:solidFill>
                <a:latin typeface="Times New Roman" panose="02020603050405020304" pitchFamily="18" charset="0"/>
                <a:cs typeface="Times New Roman" panose="02020603050405020304" pitchFamily="18" charset="0"/>
              </a:rPr>
              <a:t>若</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则</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r</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选入，并进入下一步。</a:t>
            </a:r>
          </a:p>
          <a:p>
            <a:pPr>
              <a:defRPr/>
            </a:pPr>
            <a:r>
              <a:rPr lang="en-US" altLang="zh-CN" sz="2400" dirty="0">
                <a:solidFill>
                  <a:schemeClr val="accent6"/>
                </a:solidFill>
                <a:latin typeface="Times New Roman" panose="02020603050405020304" pitchFamily="18" charset="0"/>
                <a:cs typeface="Times New Roman" panose="02020603050405020304" pitchFamily="18" charset="0"/>
              </a:rPr>
              <a:t>(3)</a:t>
            </a:r>
            <a:r>
              <a:rPr lang="zh-CN" altLang="zh-CN" sz="2400" dirty="0">
                <a:solidFill>
                  <a:srgbClr val="000808"/>
                </a:solidFill>
                <a:latin typeface="Times New Roman" panose="02020603050405020304" pitchFamily="18" charset="0"/>
                <a:cs typeface="Times New Roman" panose="02020603050405020304" pitchFamily="18" charset="0"/>
              </a:rPr>
              <a:t>在第</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个变量选入后，要重新核实较早选入的</a:t>
            </a:r>
            <a:r>
              <a:rPr lang="en-US" altLang="zh-CN" sz="2400" i="1" dirty="0">
                <a:solidFill>
                  <a:srgbClr val="000808"/>
                </a:solidFill>
                <a:latin typeface="Times New Roman" panose="02020603050405020304" pitchFamily="18" charset="0"/>
                <a:cs typeface="Times New Roman" panose="02020603050405020304" pitchFamily="18" charset="0"/>
              </a:rPr>
              <a:t>r</a:t>
            </a:r>
            <a:r>
              <a:rPr lang="zh-CN" altLang="zh-CN" sz="2400" dirty="0">
                <a:solidFill>
                  <a:srgbClr val="000808"/>
                </a:solidFill>
                <a:latin typeface="Times New Roman" panose="02020603050405020304" pitchFamily="18" charset="0"/>
                <a:cs typeface="Times New Roman" panose="02020603050405020304" pitchFamily="18" charset="0"/>
              </a:rPr>
              <a:t>个变量，应将对判别效果不再显著的变量剔除出去。不妨</a:t>
            </a:r>
            <a:r>
              <a:rPr lang="zh-CN" altLang="zh-CN" sz="2400" dirty="0" smtClean="0">
                <a:solidFill>
                  <a:srgbClr val="000808"/>
                </a:solidFill>
                <a:latin typeface="Times New Roman" panose="02020603050405020304" pitchFamily="18" charset="0"/>
                <a:cs typeface="Times New Roman" panose="02020603050405020304" pitchFamily="18" charset="0"/>
              </a:rPr>
              <a:t>设</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marL="263525" indent="0">
              <a:buFont typeface="Wingdings" panose="05000000000000000000" pitchFamily="2" charset="2"/>
              <a:buNone/>
              <a:defRPr/>
            </a:pPr>
            <a:r>
              <a:rPr lang="zh-CN" altLang="en-US" sz="2400" dirty="0" smtClean="0">
                <a:solidFill>
                  <a:srgbClr val="000808"/>
                </a:solidFill>
                <a:latin typeface="Times New Roman" panose="02020603050405020304" pitchFamily="18" charset="0"/>
                <a:cs typeface="Times New Roman" panose="02020603050405020304" pitchFamily="18" charset="0"/>
              </a:rPr>
              <a:t>若</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a:solidFill>
                  <a:srgbClr val="000808"/>
                </a:solidFill>
                <a:latin typeface="Times New Roman" panose="02020603050405020304" pitchFamily="18" charset="0"/>
                <a:cs typeface="Times New Roman" panose="02020603050405020304" pitchFamily="18" charset="0"/>
              </a:rPr>
              <a:t>，则没有变量需剔除，回到</a:t>
            </a:r>
            <a:r>
              <a:rPr lang="en-US" altLang="zh-CN" sz="24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若</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&lt;</a:t>
            </a:r>
            <a:r>
              <a:rPr lang="en-US" altLang="zh-CN" sz="2400" i="1" dirty="0" smtClean="0">
                <a:solidFill>
                  <a:srgbClr val="000808"/>
                </a:solidFill>
                <a:latin typeface="Times New Roman" panose="02020603050405020304" pitchFamily="18" charset="0"/>
                <a:cs typeface="Times New Roman" panose="02020603050405020304" pitchFamily="18" charset="0"/>
              </a:rPr>
              <a:t> F</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α</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−1,</a:t>
            </a:r>
            <a:r>
              <a:rPr lang="en-US" altLang="zh-CN" sz="2400" i="1" dirty="0" smtClean="0">
                <a:solidFill>
                  <a:srgbClr val="000808"/>
                </a:solidFill>
                <a:latin typeface="Times New Roman" panose="02020603050405020304" pitchFamily="18" charset="0"/>
                <a:cs typeface="Times New Roman" panose="02020603050405020304" pitchFamily="18" charset="0"/>
              </a:rPr>
              <a:t>n</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则剔除变量</a:t>
            </a:r>
            <a:r>
              <a:rPr lang="en-US" altLang="zh-CN" sz="2400" i="1" dirty="0">
                <a:solidFill>
                  <a:srgbClr val="000808"/>
                </a:solidFill>
                <a:latin typeface="Times New Roman" panose="02020603050405020304" pitchFamily="18" charset="0"/>
                <a:cs typeface="Times New Roman" panose="02020603050405020304" pitchFamily="18" charset="0"/>
              </a:rPr>
              <a:t>x</a:t>
            </a:r>
            <a:r>
              <a:rPr lang="en-US" altLang="zh-CN" sz="2400" i="1" baseline="-25000" dirty="0">
                <a:solidFill>
                  <a:srgbClr val="000808"/>
                </a:solidFill>
                <a:latin typeface="Times New Roman" panose="02020603050405020304" pitchFamily="18" charset="0"/>
                <a:cs typeface="Times New Roman" panose="02020603050405020304" pitchFamily="18" charset="0"/>
              </a:rPr>
              <a:t>l</a:t>
            </a:r>
            <a:r>
              <a:rPr lang="zh-CN" altLang="zh-CN" sz="2400" dirty="0">
                <a:solidFill>
                  <a:srgbClr val="000808"/>
                </a:solidFill>
                <a:latin typeface="Times New Roman" panose="02020603050405020304" pitchFamily="18" charset="0"/>
                <a:cs typeface="Times New Roman" panose="02020603050405020304" pitchFamily="18" charset="0"/>
              </a:rPr>
              <a:t>，再对其余</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−1</a:t>
            </a:r>
            <a:r>
              <a:rPr lang="zh-CN" altLang="zh-CN" sz="2400" dirty="0">
                <a:solidFill>
                  <a:srgbClr val="000808"/>
                </a:solidFill>
                <a:latin typeface="Times New Roman" panose="02020603050405020304" pitchFamily="18" charset="0"/>
                <a:cs typeface="Times New Roman" panose="02020603050405020304" pitchFamily="18" charset="0"/>
              </a:rPr>
              <a:t>个变量继续进行核实，直至无变量可剔除为止，然后再回到</a:t>
            </a:r>
            <a:r>
              <a:rPr lang="en-US" altLang="zh-CN" sz="24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a:t>
            </a: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EAB4CC-4E30-41D8-BEC1-EC1146170B6E}" type="slidenum">
              <a:rPr lang="en-US" altLang="zh-CN" sz="1400" smtClean="0"/>
              <a:pPr>
                <a:spcBef>
                  <a:spcPct val="0"/>
                </a:spcBef>
                <a:buClrTx/>
                <a:buSzTx/>
                <a:buFontTx/>
                <a:buNone/>
              </a:pPr>
              <a:t>96</a:t>
            </a:fld>
            <a:endParaRPr lang="en-US" altLang="zh-CN" sz="1400" smtClean="0"/>
          </a:p>
        </p:txBody>
      </p:sp>
      <p:sp>
        <p:nvSpPr>
          <p:cNvPr id="9318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3190" name="对象 2"/>
          <p:cNvGraphicFramePr>
            <a:graphicFrameLocks noChangeAspect="1"/>
          </p:cNvGraphicFramePr>
          <p:nvPr>
            <p:extLst>
              <p:ext uri="{D42A27DB-BD31-4B8C-83A1-F6EECF244321}">
                <p14:modId xmlns:p14="http://schemas.microsoft.com/office/powerpoint/2010/main" val="971778825"/>
              </p:ext>
            </p:extLst>
          </p:nvPr>
        </p:nvGraphicFramePr>
        <p:xfrm>
          <a:off x="1697038" y="1135063"/>
          <a:ext cx="5810250" cy="536575"/>
        </p:xfrm>
        <a:graphic>
          <a:graphicData uri="http://schemas.openxmlformats.org/presentationml/2006/ole">
            <mc:AlternateContent xmlns:mc="http://schemas.openxmlformats.org/markup-compatibility/2006">
              <mc:Choice xmlns:v="urn:schemas-microsoft-com:vml" Requires="v">
                <p:oleObj spid="_x0000_s93908" name="Equation" r:id="rId3" imgW="5790960" imgH="545760" progId="Equation.DSMT4">
                  <p:embed/>
                </p:oleObj>
              </mc:Choice>
              <mc:Fallback>
                <p:oleObj name="Equation" r:id="rId3" imgW="5790960" imgH="545760" progId="Equation.DSMT4">
                  <p:embed/>
                  <p:pic>
                    <p:nvPicPr>
                      <p:cNvPr id="0" name="对象 2"/>
                      <p:cNvPicPr>
                        <a:picLocks noChangeAspect="1" noChangeArrowheads="1"/>
                      </p:cNvPicPr>
                      <p:nvPr/>
                    </p:nvPicPr>
                    <p:blipFill>
                      <a:blip r:embed="rId4"/>
                      <a:srcRect/>
                      <a:stretch>
                        <a:fillRect/>
                      </a:stretch>
                    </p:blipFill>
                    <p:spPr bwMode="auto">
                      <a:xfrm>
                        <a:off x="1697038" y="1135063"/>
                        <a:ext cx="5810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3192" name="对象 4"/>
          <p:cNvGraphicFramePr>
            <a:graphicFrameLocks noChangeAspect="1"/>
          </p:cNvGraphicFramePr>
          <p:nvPr>
            <p:extLst>
              <p:ext uri="{D42A27DB-BD31-4B8C-83A1-F6EECF244321}">
                <p14:modId xmlns:p14="http://schemas.microsoft.com/office/powerpoint/2010/main" val="85825990"/>
              </p:ext>
            </p:extLst>
          </p:nvPr>
        </p:nvGraphicFramePr>
        <p:xfrm>
          <a:off x="1081088" y="1754188"/>
          <a:ext cx="5051425" cy="431800"/>
        </p:xfrm>
        <a:graphic>
          <a:graphicData uri="http://schemas.openxmlformats.org/presentationml/2006/ole">
            <mc:AlternateContent xmlns:mc="http://schemas.openxmlformats.org/markup-compatibility/2006">
              <mc:Choice xmlns:v="urn:schemas-microsoft-com:vml" Requires="v">
                <p:oleObj spid="_x0000_s93909" name="Equation" r:id="rId5" imgW="5041800" imgH="431640" progId="Equation.DSMT4">
                  <p:embed/>
                </p:oleObj>
              </mc:Choice>
              <mc:Fallback>
                <p:oleObj name="Equation" r:id="rId5" imgW="5041800" imgH="431640" progId="Equation.DSMT4">
                  <p:embed/>
                  <p:pic>
                    <p:nvPicPr>
                      <p:cNvPr id="0" name="对象 4"/>
                      <p:cNvPicPr>
                        <a:picLocks noChangeAspect="1" noChangeArrowheads="1"/>
                      </p:cNvPicPr>
                      <p:nvPr/>
                    </p:nvPicPr>
                    <p:blipFill>
                      <a:blip r:embed="rId6"/>
                      <a:srcRect/>
                      <a:stretch>
                        <a:fillRect/>
                      </a:stretch>
                    </p:blipFill>
                    <p:spPr bwMode="auto">
                      <a:xfrm>
                        <a:off x="1081088" y="1754188"/>
                        <a:ext cx="505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3"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3194" name="对象 6"/>
          <p:cNvGraphicFramePr>
            <a:graphicFrameLocks noChangeAspect="1"/>
          </p:cNvGraphicFramePr>
          <p:nvPr>
            <p:extLst>
              <p:ext uri="{D42A27DB-BD31-4B8C-83A1-F6EECF244321}">
                <p14:modId xmlns:p14="http://schemas.microsoft.com/office/powerpoint/2010/main" val="482562790"/>
              </p:ext>
            </p:extLst>
          </p:nvPr>
        </p:nvGraphicFramePr>
        <p:xfrm>
          <a:off x="1681163" y="2135188"/>
          <a:ext cx="5051425" cy="431800"/>
        </p:xfrm>
        <a:graphic>
          <a:graphicData uri="http://schemas.openxmlformats.org/presentationml/2006/ole">
            <mc:AlternateContent xmlns:mc="http://schemas.openxmlformats.org/markup-compatibility/2006">
              <mc:Choice xmlns:v="urn:schemas-microsoft-com:vml" Requires="v">
                <p:oleObj spid="_x0000_s93910" name="Equation" r:id="rId7" imgW="5041800" imgH="431640" progId="Equation.DSMT4">
                  <p:embed/>
                </p:oleObj>
              </mc:Choice>
              <mc:Fallback>
                <p:oleObj name="Equation" r:id="rId7" imgW="5041800" imgH="431640" progId="Equation.DSMT4">
                  <p:embed/>
                  <p:pic>
                    <p:nvPicPr>
                      <p:cNvPr id="0" name="对象 6"/>
                      <p:cNvPicPr>
                        <a:picLocks noChangeAspect="1" noChangeArrowheads="1"/>
                      </p:cNvPicPr>
                      <p:nvPr/>
                    </p:nvPicPr>
                    <p:blipFill>
                      <a:blip r:embed="rId8"/>
                      <a:srcRect/>
                      <a:stretch>
                        <a:fillRect/>
                      </a:stretch>
                    </p:blipFill>
                    <p:spPr bwMode="auto">
                      <a:xfrm>
                        <a:off x="1681163" y="2135188"/>
                        <a:ext cx="505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3196" name="对象 8"/>
          <p:cNvGraphicFramePr>
            <a:graphicFrameLocks noChangeAspect="1"/>
          </p:cNvGraphicFramePr>
          <p:nvPr>
            <p:extLst>
              <p:ext uri="{D42A27DB-BD31-4B8C-83A1-F6EECF244321}">
                <p14:modId xmlns:p14="http://schemas.microsoft.com/office/powerpoint/2010/main" val="2076516887"/>
              </p:ext>
            </p:extLst>
          </p:nvPr>
        </p:nvGraphicFramePr>
        <p:xfrm>
          <a:off x="674688" y="3768725"/>
          <a:ext cx="7854950" cy="523875"/>
        </p:xfrm>
        <a:graphic>
          <a:graphicData uri="http://schemas.openxmlformats.org/presentationml/2006/ole">
            <mc:AlternateContent xmlns:mc="http://schemas.openxmlformats.org/markup-compatibility/2006">
              <mc:Choice xmlns:v="urn:schemas-microsoft-com:vml" Requires="v">
                <p:oleObj spid="_x0000_s93911" name="Equation" r:id="rId9" imgW="7873920" imgH="507960" progId="Equation.DSMT4">
                  <p:embed/>
                </p:oleObj>
              </mc:Choice>
              <mc:Fallback>
                <p:oleObj name="Equation" r:id="rId9" imgW="7873920" imgH="507960" progId="Equation.DSMT4">
                  <p:embed/>
                  <p:pic>
                    <p:nvPicPr>
                      <p:cNvPr id="0" name="对象 8"/>
                      <p:cNvPicPr>
                        <a:picLocks noChangeAspect="1" noChangeArrowheads="1"/>
                      </p:cNvPicPr>
                      <p:nvPr/>
                    </p:nvPicPr>
                    <p:blipFill>
                      <a:blip r:embed="rId10"/>
                      <a:srcRect/>
                      <a:stretch>
                        <a:fillRect/>
                      </a:stretch>
                    </p:blipFill>
                    <p:spPr bwMode="auto">
                      <a:xfrm>
                        <a:off x="674688" y="3768725"/>
                        <a:ext cx="7854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3198" name="对象 10"/>
          <p:cNvGraphicFramePr>
            <a:graphicFrameLocks noChangeAspect="1"/>
          </p:cNvGraphicFramePr>
          <p:nvPr>
            <p:extLst>
              <p:ext uri="{D42A27DB-BD31-4B8C-83A1-F6EECF244321}">
                <p14:modId xmlns:p14="http://schemas.microsoft.com/office/powerpoint/2010/main" val="2751348350"/>
              </p:ext>
            </p:extLst>
          </p:nvPr>
        </p:nvGraphicFramePr>
        <p:xfrm>
          <a:off x="1082675" y="4356100"/>
          <a:ext cx="6088063" cy="431800"/>
        </p:xfrm>
        <a:graphic>
          <a:graphicData uri="http://schemas.openxmlformats.org/presentationml/2006/ole">
            <mc:AlternateContent xmlns:mc="http://schemas.openxmlformats.org/markup-compatibility/2006">
              <mc:Choice xmlns:v="urn:schemas-microsoft-com:vml" Requires="v">
                <p:oleObj spid="_x0000_s93912" name="Equation" r:id="rId11" imgW="6070320" imgH="431640" progId="Equation.DSMT4">
                  <p:embed/>
                </p:oleObj>
              </mc:Choice>
              <mc:Fallback>
                <p:oleObj name="Equation" r:id="rId11" imgW="6070320" imgH="431640" progId="Equation.DSMT4">
                  <p:embed/>
                  <p:pic>
                    <p:nvPicPr>
                      <p:cNvPr id="0" name="对象 10"/>
                      <p:cNvPicPr>
                        <a:picLocks noChangeAspect="1" noChangeArrowheads="1"/>
                      </p:cNvPicPr>
                      <p:nvPr/>
                    </p:nvPicPr>
                    <p:blipFill>
                      <a:blip r:embed="rId12"/>
                      <a:srcRect/>
                      <a:stretch>
                        <a:fillRect/>
                      </a:stretch>
                    </p:blipFill>
                    <p:spPr bwMode="auto">
                      <a:xfrm>
                        <a:off x="1082675" y="4356100"/>
                        <a:ext cx="6088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9" name="对象 17"/>
          <p:cNvGraphicFramePr>
            <a:graphicFrameLocks noChangeAspect="1"/>
          </p:cNvGraphicFramePr>
          <p:nvPr>
            <p:extLst>
              <p:ext uri="{D42A27DB-BD31-4B8C-83A1-F6EECF244321}">
                <p14:modId xmlns:p14="http://schemas.microsoft.com/office/powerpoint/2010/main" val="2457928139"/>
              </p:ext>
            </p:extLst>
          </p:nvPr>
        </p:nvGraphicFramePr>
        <p:xfrm>
          <a:off x="4067944" y="4727575"/>
          <a:ext cx="3567112" cy="431800"/>
        </p:xfrm>
        <a:graphic>
          <a:graphicData uri="http://schemas.openxmlformats.org/presentationml/2006/ole">
            <mc:AlternateContent xmlns:mc="http://schemas.openxmlformats.org/markup-compatibility/2006">
              <mc:Choice xmlns:v="urn:schemas-microsoft-com:vml" Requires="v">
                <p:oleObj spid="_x0000_s93913" name="Equation" r:id="rId13" imgW="3555720" imgH="431640" progId="Equation.DSMT4">
                  <p:embed/>
                </p:oleObj>
              </mc:Choice>
              <mc:Fallback>
                <p:oleObj name="Equation" r:id="rId13" imgW="3555720" imgH="431640" progId="Equation.DSMT4">
                  <p:embed/>
                  <p:pic>
                    <p:nvPicPr>
                      <p:cNvPr id="0" name="对象 17"/>
                      <p:cNvPicPr>
                        <a:picLocks noChangeAspect="1" noChangeArrowheads="1"/>
                      </p:cNvPicPr>
                      <p:nvPr/>
                    </p:nvPicPr>
                    <p:blipFill>
                      <a:blip r:embed="rId14"/>
                      <a:srcRect/>
                      <a:stretch>
                        <a:fillRect/>
                      </a:stretch>
                    </p:blipFill>
                    <p:spPr bwMode="auto">
                      <a:xfrm>
                        <a:off x="4067944" y="4727575"/>
                        <a:ext cx="3567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301625" y="609600"/>
            <a:ext cx="8540750" cy="46038"/>
          </a:xfrm>
        </p:spPr>
        <p:txBody>
          <a:bodyPr/>
          <a:lstStyle/>
          <a:p>
            <a:endParaRPr lang="zh-CN" altLang="en-US" smtClean="0"/>
          </a:p>
        </p:txBody>
      </p:sp>
      <p:sp>
        <p:nvSpPr>
          <p:cNvPr id="94211" name="内容占位符 2"/>
          <p:cNvSpPr>
            <a:spLocks noGrp="1"/>
          </p:cNvSpPr>
          <p:nvPr>
            <p:ph idx="1"/>
          </p:nvPr>
        </p:nvSpPr>
        <p:spPr>
          <a:xfrm>
            <a:off x="301625" y="655638"/>
            <a:ext cx="8540750" cy="5443537"/>
          </a:xfrm>
        </p:spPr>
        <p:txBody>
          <a:bodyPr/>
          <a:lstStyle/>
          <a:p>
            <a:pPr>
              <a:defRPr/>
            </a:pPr>
            <a:r>
              <a:rPr lang="en-US" altLang="zh-CN" sz="2400" dirty="0" smtClean="0">
                <a:solidFill>
                  <a:schemeClr val="accent6"/>
                </a:solidFill>
                <a:latin typeface="Times New Roman" panose="02020603050405020304" pitchFamily="18" charset="0"/>
                <a:cs typeface="Times New Roman" panose="02020603050405020304" pitchFamily="18" charset="0"/>
              </a:rPr>
              <a:t>(4)</a:t>
            </a:r>
            <a:r>
              <a:rPr lang="zh-CN" altLang="zh-CN" sz="2400" dirty="0" smtClean="0">
                <a:solidFill>
                  <a:srgbClr val="000808"/>
                </a:solidFill>
                <a:latin typeface="Times New Roman" panose="02020603050405020304" pitchFamily="18" charset="0"/>
                <a:cs typeface="Times New Roman" panose="02020603050405020304" pitchFamily="18" charset="0"/>
              </a:rPr>
              <a:t>经过</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的不断选入和剔除的过程，最后既不能选进新变量，也不能剔除已选入的变量，变量选择过程到此结束。</a:t>
            </a:r>
          </a:p>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如果选入变量的临界值</a:t>
            </a:r>
            <a:r>
              <a:rPr lang="zh-CN" altLang="zh-CN" sz="2400" i="1" dirty="0" smtClean="0">
                <a:solidFill>
                  <a:srgbClr val="000808"/>
                </a:solidFill>
                <a:latin typeface="Times New Roman" panose="02020603050405020304" pitchFamily="18" charset="0"/>
                <a:cs typeface="Times New Roman" panose="02020603050405020304" pitchFamily="18" charset="0"/>
              </a:rPr>
              <a:t>F</a:t>
            </a:r>
            <a:r>
              <a:rPr lang="zh-CN" altLang="zh-CN" sz="2400" baseline="-25000" dirty="0" smtClean="0">
                <a:solidFill>
                  <a:srgbClr val="000808"/>
                </a:solidFill>
                <a:latin typeface="Times New Roman" panose="02020603050405020304" pitchFamily="18" charset="0"/>
                <a:cs typeface="Times New Roman" panose="02020603050405020304" pitchFamily="18" charset="0"/>
              </a:rPr>
              <a:t>进</a:t>
            </a:r>
            <a:r>
              <a:rPr lang="zh-CN" altLang="zh-CN" sz="2400" dirty="0" smtClean="0">
                <a:solidFill>
                  <a:srgbClr val="000808"/>
                </a:solidFill>
                <a:latin typeface="Times New Roman" panose="02020603050405020304" pitchFamily="18" charset="0"/>
                <a:cs typeface="Times New Roman" panose="02020603050405020304" pitchFamily="18" charset="0"/>
              </a:rPr>
              <a:t>和剔除变量的临界值</a:t>
            </a:r>
            <a:r>
              <a:rPr lang="zh-CN" altLang="zh-CN" sz="2400" i="1" dirty="0" smtClean="0">
                <a:solidFill>
                  <a:srgbClr val="000808"/>
                </a:solidFill>
                <a:latin typeface="Times New Roman" panose="02020603050405020304" pitchFamily="18" charset="0"/>
                <a:cs typeface="Times New Roman" panose="02020603050405020304" pitchFamily="18" charset="0"/>
              </a:rPr>
              <a:t>F</a:t>
            </a:r>
            <a:r>
              <a:rPr lang="zh-CN" altLang="zh-CN" sz="2400" baseline="-25000" dirty="0" smtClean="0">
                <a:solidFill>
                  <a:srgbClr val="000808"/>
                </a:solidFill>
                <a:latin typeface="Times New Roman" panose="02020603050405020304" pitchFamily="18" charset="0"/>
                <a:cs typeface="Times New Roman" panose="02020603050405020304" pitchFamily="18" charset="0"/>
              </a:rPr>
              <a:t>出</a:t>
            </a:r>
            <a:r>
              <a:rPr lang="zh-CN" altLang="zh-CN" sz="2400" dirty="0" smtClean="0">
                <a:solidFill>
                  <a:srgbClr val="000808"/>
                </a:solidFill>
                <a:latin typeface="Times New Roman" panose="02020603050405020304" pitchFamily="18" charset="0"/>
                <a:cs typeface="Times New Roman" panose="02020603050405020304" pitchFamily="18" charset="0"/>
              </a:rPr>
              <a:t>相同，则有很小的可能性会使得变量的选入和剔除过程无休止、连续不断地循环进行下去。但只要在确定临界值时让</a:t>
            </a:r>
            <a:r>
              <a:rPr lang="zh-CN" altLang="zh-CN" sz="2400" i="1" dirty="0" smtClean="0">
                <a:solidFill>
                  <a:srgbClr val="000808"/>
                </a:solidFill>
                <a:latin typeface="Times New Roman" panose="02020603050405020304" pitchFamily="18" charset="0"/>
                <a:cs typeface="Times New Roman" panose="02020603050405020304" pitchFamily="18" charset="0"/>
              </a:rPr>
              <a:t>F</a:t>
            </a:r>
            <a:r>
              <a:rPr lang="zh-CN" altLang="zh-CN" sz="2400" baseline="-25000" dirty="0" smtClean="0">
                <a:solidFill>
                  <a:srgbClr val="000808"/>
                </a:solidFill>
                <a:latin typeface="Times New Roman" panose="02020603050405020304" pitchFamily="18" charset="0"/>
                <a:cs typeface="Times New Roman" panose="02020603050405020304" pitchFamily="18" charset="0"/>
              </a:rPr>
              <a:t>出</a:t>
            </a:r>
            <a:r>
              <a:rPr lang="zh-CN" altLang="zh-CN" sz="2400" dirty="0" smtClean="0">
                <a:solidFill>
                  <a:srgbClr val="000808"/>
                </a:solidFill>
                <a:latin typeface="Times New Roman" panose="02020603050405020304" pitchFamily="18" charset="0"/>
                <a:cs typeface="Times New Roman" panose="02020603050405020304" pitchFamily="18" charset="0"/>
              </a:rPr>
              <a:t>比</a:t>
            </a:r>
            <a:r>
              <a:rPr lang="zh-CN" altLang="zh-CN" sz="2400" i="1" dirty="0" smtClean="0">
                <a:solidFill>
                  <a:srgbClr val="000808"/>
                </a:solidFill>
                <a:latin typeface="Times New Roman" panose="02020603050405020304" pitchFamily="18" charset="0"/>
                <a:cs typeface="Times New Roman" panose="02020603050405020304" pitchFamily="18" charset="0"/>
              </a:rPr>
              <a:t>F</a:t>
            </a:r>
            <a:r>
              <a:rPr lang="zh-CN" altLang="zh-CN" sz="2400" baseline="-25000" dirty="0" smtClean="0">
                <a:solidFill>
                  <a:srgbClr val="000808"/>
                </a:solidFill>
                <a:latin typeface="Times New Roman" panose="02020603050405020304" pitchFamily="18" charset="0"/>
                <a:cs typeface="Times New Roman" panose="02020603050405020304" pitchFamily="18" charset="0"/>
              </a:rPr>
              <a:t>进</a:t>
            </a:r>
            <a:r>
              <a:rPr lang="zh-CN" altLang="zh-CN" sz="2400" dirty="0" smtClean="0">
                <a:solidFill>
                  <a:srgbClr val="000808"/>
                </a:solidFill>
                <a:latin typeface="Times New Roman" panose="02020603050405020304" pitchFamily="18" charset="0"/>
                <a:cs typeface="Times New Roman" panose="02020603050405020304" pitchFamily="18" charset="0"/>
              </a:rPr>
              <a:t>略微小一点，这种可能性就可以被排除。</a:t>
            </a:r>
          </a:p>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进行逐步判别实际上是在做逐步多元方差分析，在变量的筛选过程中没有任何判别函数被计算。在变量筛选完成后，我们方可以对选择的变量计算判别函数和建立判别规则。</a:t>
            </a: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0448E0-B87E-48CE-B2C8-F0D611C1DAFC}" type="slidenum">
              <a:rPr lang="en-US" altLang="zh-CN" sz="1400" smtClean="0"/>
              <a:pPr>
                <a:spcBef>
                  <a:spcPct val="0"/>
                </a:spcBef>
                <a:buClrTx/>
                <a:buSzTx/>
                <a:buFontTx/>
                <a:buNone/>
              </a:pPr>
              <a:t>97</a:t>
            </a:fld>
            <a:endParaRPr lang="en-US" altLang="zh-CN" sz="14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5.5.1   </a:t>
            </a:r>
            <a:r>
              <a:rPr lang="zh-CN" altLang="zh-CN" sz="2400" dirty="0">
                <a:solidFill>
                  <a:srgbClr val="000000"/>
                </a:solidFill>
                <a:latin typeface="Times New Roman" panose="02020603050405020304" pitchFamily="18" charset="0"/>
                <a:cs typeface="Times New Roman" panose="02020603050405020304" pitchFamily="18" charset="0"/>
              </a:rPr>
              <a:t>对例</a:t>
            </a:r>
            <a:r>
              <a:rPr lang="en-US" altLang="zh-CN" sz="2400" dirty="0">
                <a:solidFill>
                  <a:srgbClr val="000000"/>
                </a:solidFill>
                <a:latin typeface="Times New Roman" panose="02020603050405020304" pitchFamily="18" charset="0"/>
                <a:cs typeface="Times New Roman" panose="02020603050405020304" pitchFamily="18" charset="0"/>
              </a:rPr>
              <a:t>5.4.2</a:t>
            </a:r>
            <a:r>
              <a:rPr lang="zh-CN" altLang="zh-CN" sz="2400" dirty="0">
                <a:solidFill>
                  <a:srgbClr val="000000"/>
                </a:solidFill>
                <a:latin typeface="Times New Roman" panose="02020603050405020304" pitchFamily="18" charset="0"/>
                <a:cs typeface="Times New Roman" panose="02020603050405020304" pitchFamily="18" charset="0"/>
              </a:rPr>
              <a:t>中的数据作逐步判别，具体步骤如下：</a:t>
            </a:r>
          </a:p>
          <a:p>
            <a:pPr>
              <a:buFont typeface="Wingdings" panose="05000000000000000000" pitchFamily="2" charset="2"/>
              <a:buChar char="Ø"/>
              <a:defRPr/>
            </a:pPr>
            <a:r>
              <a:rPr lang="en-US" altLang="zh-CN" sz="2400" dirty="0" smtClean="0">
                <a:solidFill>
                  <a:schemeClr val="accent6"/>
                </a:solidFill>
                <a:latin typeface="Times New Roman" panose="02020603050405020304" pitchFamily="18" charset="0"/>
                <a:cs typeface="Times New Roman" panose="02020603050405020304" pitchFamily="18" charset="0"/>
              </a:rPr>
              <a:t>(</a:t>
            </a:r>
            <a:r>
              <a:rPr lang="en-US" altLang="zh-CN" sz="2400" dirty="0">
                <a:solidFill>
                  <a:schemeClr val="accent6"/>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对每一变量分别计算一元方差分析的</a:t>
            </a:r>
            <a:r>
              <a:rPr lang="en-US" altLang="zh-CN" sz="2400" i="1" dirty="0">
                <a:solidFill>
                  <a:srgbClr val="000000"/>
                </a:solidFill>
                <a:latin typeface="Times New Roman" panose="02020603050405020304" pitchFamily="18" charset="0"/>
                <a:cs typeface="Times New Roman" panose="02020603050405020304" pitchFamily="18" charset="0"/>
              </a:rPr>
              <a:t>F</a:t>
            </a:r>
            <a:r>
              <a:rPr lang="zh-CN" altLang="zh-CN" sz="2400" dirty="0">
                <a:solidFill>
                  <a:srgbClr val="000000"/>
                </a:solidFill>
                <a:latin typeface="Times New Roman" panose="02020603050405020304" pitchFamily="18" charset="0"/>
                <a:cs typeface="Times New Roman" panose="02020603050405020304" pitchFamily="18" charset="0"/>
              </a:rPr>
              <a:t>统计量和</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值，并列于表</a:t>
            </a:r>
            <a:r>
              <a:rPr lang="en-US" altLang="zh-CN" sz="2400" dirty="0">
                <a:solidFill>
                  <a:srgbClr val="000000"/>
                </a:solidFill>
                <a:latin typeface="Times New Roman" panose="02020603050405020304" pitchFamily="18" charset="0"/>
                <a:cs typeface="Times New Roman" panose="02020603050405020304" pitchFamily="18" charset="0"/>
              </a:rPr>
              <a:t>5.5.1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第一个选</a:t>
            </a:r>
            <a:r>
              <a:rPr lang="zh-CN" altLang="zh-CN" sz="2400" dirty="0" smtClean="0">
                <a:solidFill>
                  <a:srgbClr val="000000"/>
                </a:solidFill>
                <a:latin typeface="Times New Roman" panose="02020603050405020304" pitchFamily="18" charset="0"/>
                <a:cs typeface="Times New Roman" panose="02020603050405020304" pitchFamily="18" charset="0"/>
              </a:rPr>
              <a:t>入。</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400" dirty="0" smtClean="0">
                <a:solidFill>
                  <a:schemeClr val="accent6"/>
                </a:solidFill>
                <a:latin typeface="Times New Roman" panose="02020603050405020304" pitchFamily="18" charset="0"/>
                <a:cs typeface="Times New Roman" panose="02020603050405020304" pitchFamily="18" charset="0"/>
              </a:rPr>
              <a:t>(2)</a:t>
            </a:r>
            <a:endParaRPr lang="zh-CN" altLang="en-US" sz="2400" dirty="0" smtClean="0">
              <a:solidFill>
                <a:schemeClr val="accent6"/>
              </a:solidFill>
              <a:latin typeface="Times New Roman" panose="02020603050405020304" pitchFamily="18" charset="0"/>
              <a:cs typeface="Times New Roman" panose="02020603050405020304" pitchFamily="18" charset="0"/>
            </a:endParaRPr>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29A549-FD49-44B6-BE3E-6FE25C49623F}" type="slidenum">
              <a:rPr lang="en-US" altLang="zh-CN" sz="1400" smtClean="0"/>
              <a:pPr>
                <a:spcBef>
                  <a:spcPct val="0"/>
                </a:spcBef>
                <a:buClrTx/>
                <a:buSzTx/>
                <a:buFontTx/>
                <a:buNone/>
              </a:pPr>
              <a:t>98</a:t>
            </a:fld>
            <a:endParaRPr lang="en-US" altLang="zh-CN" sz="1400" smtClean="0"/>
          </a:p>
        </p:txBody>
      </p:sp>
      <p:sp>
        <p:nvSpPr>
          <p:cNvPr id="95237" name="矩形 1"/>
          <p:cNvSpPr>
            <a:spLocks noChangeArrowheads="1"/>
          </p:cNvSpPr>
          <p:nvPr/>
        </p:nvSpPr>
        <p:spPr bwMode="auto">
          <a:xfrm>
            <a:off x="684213" y="1844675"/>
            <a:ext cx="5453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a:solidFill>
                  <a:srgbClr val="7030A0"/>
                </a:solidFill>
                <a:ea typeface="黑体" panose="02010600030101010101" pitchFamily="2" charset="-122"/>
                <a:cs typeface="Times New Roman" panose="02020603050405020304" pitchFamily="18" charset="0"/>
              </a:rPr>
              <a:t>表</a:t>
            </a:r>
            <a:r>
              <a:rPr lang="en-US" altLang="zh-CN" sz="2000">
                <a:solidFill>
                  <a:srgbClr val="7030A0"/>
                </a:solidFill>
                <a:ea typeface="黑体" panose="02010600030101010101" pitchFamily="2" charset="-122"/>
                <a:cs typeface="Times New Roman" panose="02020603050405020304" pitchFamily="18" charset="0"/>
              </a:rPr>
              <a:t>5.5.1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F</a:t>
            </a:r>
            <a:r>
              <a:rPr lang="zh-CN" altLang="zh-CN" sz="2000">
                <a:solidFill>
                  <a:srgbClr val="7030A0"/>
                </a:solidFill>
                <a:ea typeface="黑体" panose="02010600030101010101" pitchFamily="2" charset="-122"/>
                <a:cs typeface="Times New Roman" panose="02020603050405020304" pitchFamily="18" charset="0"/>
              </a:rPr>
              <a:t>统计量和</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p</a:t>
            </a:r>
            <a:r>
              <a:rPr lang="zh-CN" altLang="zh-CN" sz="2000">
                <a:solidFill>
                  <a:srgbClr val="7030A0"/>
                </a:solidFill>
                <a:ea typeface="黑体" panose="02010600030101010101" pitchFamily="2" charset="-122"/>
                <a:cs typeface="Times New Roman" panose="02020603050405020304" pitchFamily="18" charset="0"/>
              </a:rPr>
              <a:t>值</a:t>
            </a:r>
            <a:endParaRPr lang="zh-CN" altLang="en-US" sz="2000">
              <a:solidFill>
                <a:srgbClr val="7030A0"/>
              </a:solidFill>
              <a:cs typeface="Times New Roman" panose="02020603050405020304" pitchFamily="18" charset="0"/>
            </a:endParaRPr>
          </a:p>
        </p:txBody>
      </p:sp>
      <p:graphicFrame>
        <p:nvGraphicFramePr>
          <p:cNvPr id="4" name="表格 3"/>
          <p:cNvGraphicFramePr>
            <a:graphicFrameLocks noGrp="1"/>
          </p:cNvGraphicFramePr>
          <p:nvPr/>
        </p:nvGraphicFramePr>
        <p:xfrm>
          <a:off x="719138" y="2317750"/>
          <a:ext cx="7705725" cy="1562100"/>
        </p:xfrm>
        <a:graphic>
          <a:graphicData uri="http://schemas.openxmlformats.org/drawingml/2006/table">
            <a:tbl>
              <a:tblPr/>
              <a:tblGrid>
                <a:gridCol w="1541462">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1462">
                  <a:extLst>
                    <a:ext uri="{9D8B030D-6E8A-4147-A177-3AD203B41FA5}">
                      <a16:colId xmlns:a16="http://schemas.microsoft.com/office/drawing/2014/main" val="20003"/>
                    </a:ext>
                  </a:extLst>
                </a:gridCol>
                <a:gridCol w="1541463">
                  <a:extLst>
                    <a:ext uri="{9D8B030D-6E8A-4147-A177-3AD203B41FA5}">
                      <a16:colId xmlns:a16="http://schemas.microsoft.com/office/drawing/2014/main" val="20004"/>
                    </a:ext>
                  </a:extLst>
                </a:gridCol>
              </a:tblGrid>
              <a:tr h="5207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3</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119.26</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49.16</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1180.16</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960.01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525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5260" name="对象 7"/>
          <p:cNvGraphicFramePr>
            <a:graphicFrameLocks noChangeAspect="1"/>
          </p:cNvGraphicFramePr>
          <p:nvPr/>
        </p:nvGraphicFramePr>
        <p:xfrm>
          <a:off x="2555875" y="4462463"/>
          <a:ext cx="4194175" cy="1844675"/>
        </p:xfrm>
        <a:graphic>
          <a:graphicData uri="http://schemas.openxmlformats.org/presentationml/2006/ole">
            <mc:AlternateContent xmlns:mc="http://schemas.openxmlformats.org/markup-compatibility/2006">
              <mc:Choice xmlns:v="urn:schemas-microsoft-com:vml" Requires="v">
                <p:oleObj spid="_x0000_s95379" name="Equation" r:id="rId3" imgW="4203700" imgH="1854200" progId="Equation.DSMT4">
                  <p:embed/>
                </p:oleObj>
              </mc:Choice>
              <mc:Fallback>
                <p:oleObj name="Equation" r:id="rId3" imgW="4203700" imgH="18542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62463"/>
                        <a:ext cx="41941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301625" y="609600"/>
            <a:ext cx="8540750" cy="46038"/>
          </a:xfrm>
        </p:spPr>
        <p:txBody>
          <a:bodyPr/>
          <a:lstStyle/>
          <a:p>
            <a:endParaRPr lang="zh-CN" altLang="en-US" smtClean="0"/>
          </a:p>
        </p:txBody>
      </p:sp>
      <p:sp>
        <p:nvSpPr>
          <p:cNvPr id="96259" name="内容占位符 2"/>
          <p:cNvSpPr>
            <a:spLocks noGrp="1"/>
          </p:cNvSpPr>
          <p:nvPr>
            <p:ph idx="1"/>
          </p:nvPr>
        </p:nvSpPr>
        <p:spPr>
          <a:xfrm>
            <a:off x="301625" y="609600"/>
            <a:ext cx="8540750" cy="5489575"/>
          </a:xfrm>
        </p:spPr>
        <p:txBody>
          <a:bodyPr/>
          <a:lstStyle/>
          <a:p>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=1,2,4</a:t>
            </a:r>
            <a:r>
              <a:rPr lang="zh-CN" altLang="zh-CN" sz="2400" dirty="0" smtClean="0">
                <a:solidFill>
                  <a:srgbClr val="000808"/>
                </a:solidFill>
                <a:latin typeface="Times New Roman" panose="02020603050405020304" pitchFamily="18" charset="0"/>
                <a:cs typeface="Times New Roman" panose="02020603050405020304" pitchFamily="18" charset="0"/>
              </a:rPr>
              <a:t>，计算结果列于表</a:t>
            </a:r>
            <a:r>
              <a:rPr lang="en-US" altLang="zh-CN" sz="2400" dirty="0" smtClean="0">
                <a:solidFill>
                  <a:srgbClr val="000808"/>
                </a:solidFill>
                <a:latin typeface="Times New Roman" panose="02020603050405020304" pitchFamily="18" charset="0"/>
                <a:cs typeface="Times New Roman" panose="02020603050405020304" pitchFamily="18" charset="0"/>
              </a:rPr>
              <a:t>5.5.2</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选入。</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en-US" altLang="zh-CN" sz="2400" dirty="0" smtClean="0">
                <a:solidFill>
                  <a:schemeClr val="accent6"/>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核实</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是否因</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的选入仍保持显著。经计算，</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)=1112.95</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&lt;0.0001</a:t>
            </a:r>
            <a:r>
              <a:rPr lang="zh-CN" altLang="zh-CN" sz="2400" dirty="0" smtClean="0">
                <a:solidFill>
                  <a:srgbClr val="000808"/>
                </a:solidFill>
                <a:latin typeface="Times New Roman" panose="02020603050405020304" pitchFamily="18" charset="0"/>
                <a:cs typeface="Times New Roman" panose="02020603050405020304" pitchFamily="18" charset="0"/>
              </a:rPr>
              <a:t>，从而保留</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2087B2-3642-4820-8177-B8551FB9DA1F}" type="slidenum">
              <a:rPr lang="en-US" altLang="zh-CN" sz="1400" smtClean="0"/>
              <a:pPr>
                <a:spcBef>
                  <a:spcPct val="0"/>
                </a:spcBef>
                <a:buClrTx/>
                <a:buSzTx/>
                <a:buFontTx/>
                <a:buNone/>
              </a:pPr>
              <a:t>99</a:t>
            </a:fld>
            <a:endParaRPr lang="en-US" altLang="zh-CN" sz="1400" smtClean="0"/>
          </a:p>
        </p:txBody>
      </p:sp>
      <p:sp>
        <p:nvSpPr>
          <p:cNvPr id="96261" name="矩形 4"/>
          <p:cNvSpPr>
            <a:spLocks noChangeArrowheads="1"/>
          </p:cNvSpPr>
          <p:nvPr/>
        </p:nvSpPr>
        <p:spPr bwMode="auto">
          <a:xfrm>
            <a:off x="611188" y="1065213"/>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a:solidFill>
                  <a:srgbClr val="7030A0"/>
                </a:solidFill>
                <a:ea typeface="黑体" panose="02010600030101010101" pitchFamily="2" charset="-122"/>
                <a:cs typeface="Times New Roman" panose="02020603050405020304" pitchFamily="18" charset="0"/>
              </a:rPr>
              <a:t>表</a:t>
            </a:r>
            <a:r>
              <a:rPr lang="en-US" altLang="zh-CN" sz="2000">
                <a:solidFill>
                  <a:srgbClr val="7030A0"/>
                </a:solidFill>
                <a:ea typeface="黑体" panose="02010600030101010101" pitchFamily="2" charset="-122"/>
                <a:cs typeface="Times New Roman" panose="02020603050405020304" pitchFamily="18" charset="0"/>
              </a:rPr>
              <a:t>5.5.2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x</a:t>
            </a:r>
            <a:r>
              <a:rPr lang="en-US" altLang="zh-CN" sz="2000" b="1" baseline="-25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3</a:t>
            </a:r>
            <a:r>
              <a:rPr lang="zh-CN" altLang="zh-CN" sz="2000">
                <a:solidFill>
                  <a:srgbClr val="7030A0"/>
                </a:solidFill>
                <a:ea typeface="黑体" panose="02010600030101010101" pitchFamily="2" charset="-122"/>
                <a:cs typeface="Times New Roman" panose="02020603050405020304" pitchFamily="18" charset="0"/>
              </a:rPr>
              <a:t>已选入时的偏</a:t>
            </a:r>
            <a:r>
              <a:rPr lang="en-US" altLang="zh-CN" sz="2000" b="1" i="1">
                <a:solidFill>
                  <a:srgbClr val="7030A0"/>
                </a:solidFill>
                <a:latin typeface="Times New Roman" panose="02020603050405020304" pitchFamily="18" charset="0"/>
                <a:ea typeface="黑体" panose="02010600030101010101" pitchFamily="2" charset="-122"/>
              </a:rPr>
              <a:t>F</a:t>
            </a:r>
            <a:r>
              <a:rPr lang="zh-CN" altLang="zh-CN" sz="2000">
                <a:solidFill>
                  <a:srgbClr val="7030A0"/>
                </a:solidFill>
                <a:ea typeface="黑体" panose="02010600030101010101" pitchFamily="2" charset="-122"/>
              </a:rPr>
              <a:t>统计量和</a:t>
            </a:r>
            <a:r>
              <a:rPr lang="en-US" altLang="zh-CN" sz="2000" b="1" i="1">
                <a:solidFill>
                  <a:srgbClr val="7030A0"/>
                </a:solidFill>
                <a:latin typeface="Times New Roman" panose="02020603050405020304" pitchFamily="18" charset="0"/>
                <a:ea typeface="黑体" panose="02010600030101010101" pitchFamily="2" charset="-122"/>
              </a:rPr>
              <a:t>p</a:t>
            </a:r>
            <a:r>
              <a:rPr lang="zh-CN" altLang="zh-CN" sz="2000">
                <a:solidFill>
                  <a:srgbClr val="7030A0"/>
                </a:solidFill>
                <a:ea typeface="黑体" panose="02010600030101010101" pitchFamily="2" charset="-122"/>
              </a:rPr>
              <a:t>值</a:t>
            </a:r>
            <a:endParaRPr lang="zh-CN" altLang="en-US" sz="2000">
              <a:solidFill>
                <a:srgbClr val="7030A0"/>
              </a:solidFill>
            </a:endParaRPr>
          </a:p>
        </p:txBody>
      </p:sp>
      <p:graphicFrame>
        <p:nvGraphicFramePr>
          <p:cNvPr id="7" name="表格 6"/>
          <p:cNvGraphicFramePr>
            <a:graphicFrameLocks noGrp="1"/>
          </p:cNvGraphicFramePr>
          <p:nvPr/>
        </p:nvGraphicFramePr>
        <p:xfrm>
          <a:off x="684213" y="1477963"/>
          <a:ext cx="7775575" cy="1590675"/>
        </p:xfrm>
        <a:graphic>
          <a:graphicData uri="http://schemas.openxmlformats.org/drawingml/2006/table">
            <a:tbl>
              <a:tblPr/>
              <a:tblGrid>
                <a:gridCol w="1943100">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gridCol w="1944688">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302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变量</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2</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smtClean="0">
                          <a:ln>
                            <a:noFill/>
                          </a:ln>
                          <a:solidFill>
                            <a:srgbClr val="000808"/>
                          </a:solidFill>
                          <a:effectLst/>
                          <a:latin typeface="Times New Roman" panose="02020603050405020304" pitchFamily="18" charset="0"/>
                          <a:ea typeface="宋体" panose="02010600030101010101" pitchFamily="2" charset="-122"/>
                        </a:rPr>
                        <a:t>4</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cs typeface="Times New Roman" panose="02020603050405020304" pitchFamily="18" charset="0"/>
                        </a:rPr>
                        <a:t>偏</a:t>
                      </a: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F</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34.32</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43.04</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24.77</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1"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p</a:t>
                      </a:r>
                      <a:r>
                        <a:rPr kumimoji="0" lang="zh-CN" sz="20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rPr>
                        <a:t>值</a:t>
                      </a:r>
                      <a:endParaRPr kumimoji="0" 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808"/>
                          </a:solidFill>
                          <a:effectLst/>
                          <a:latin typeface="Times New Roman" panose="02020603050405020304" pitchFamily="18" charset="0"/>
                          <a:ea typeface="宋体" panose="02010600030101010101" pitchFamily="2" charset="-122"/>
                        </a:rPr>
                        <a:t>&lt;0.0001</a:t>
                      </a:r>
                      <a:endParaRPr kumimoji="0" lang="zh-CN" altLang="zh-CN" sz="3600" b="0" i="0" u="none" strike="noStrike" cap="none" normalizeH="0" baseline="0" smtClean="0">
                        <a:ln>
                          <a:noFill/>
                        </a:ln>
                        <a:solidFill>
                          <a:srgbClr val="000808"/>
                        </a:solidFill>
                        <a:effectLst/>
                        <a:latin typeface="宋体" panose="02010600030101010101" pitchFamily="2" charset="-122"/>
                        <a:ea typeface="宋体" panose="02010600030101010101" pitchFamily="2" charset="-122"/>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628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6281" name="对象 8"/>
          <p:cNvGraphicFramePr>
            <a:graphicFrameLocks noChangeAspect="1"/>
          </p:cNvGraphicFramePr>
          <p:nvPr/>
        </p:nvGraphicFramePr>
        <p:xfrm>
          <a:off x="2117725" y="4076700"/>
          <a:ext cx="5046663" cy="1844675"/>
        </p:xfrm>
        <a:graphic>
          <a:graphicData uri="http://schemas.openxmlformats.org/presentationml/2006/ole">
            <mc:AlternateContent xmlns:mc="http://schemas.openxmlformats.org/markup-compatibility/2006">
              <mc:Choice xmlns:v="urn:schemas-microsoft-com:vml" Requires="v">
                <p:oleObj spid="_x0000_s96400" name="Equation" r:id="rId3" imgW="5029200" imgH="1854200" progId="Equation.DSMT4">
                  <p:embed/>
                </p:oleObj>
              </mc:Choice>
              <mc:Fallback>
                <p:oleObj name="Equation" r:id="rId3" imgW="5029200" imgH="18542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725" y="4076700"/>
                        <a:ext cx="504666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7290</TotalTime>
  <Words>5797</Words>
  <Application>Microsoft Office PowerPoint</Application>
  <PresentationFormat>全屏显示(4:3)</PresentationFormat>
  <Paragraphs>1338</Paragraphs>
  <Slides>102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3" baseType="lpstr">
      <vt:lpstr>等线</vt:lpstr>
      <vt:lpstr>黑体</vt:lpstr>
      <vt:lpstr>楷体</vt:lpstr>
      <vt:lpstr>楷体_GB2312</vt:lpstr>
      <vt:lpstr>宋体</vt:lpstr>
      <vt:lpstr>Arial</vt:lpstr>
      <vt:lpstr>Calibri</vt:lpstr>
      <vt:lpstr>Times New Roman</vt:lpstr>
      <vt:lpstr>Wingdings</vt:lpstr>
      <vt:lpstr>诗情画意</vt:lpstr>
      <vt:lpstr>Equation</vt:lpstr>
      <vt:lpstr>第五章  判别分析</vt:lpstr>
      <vt:lpstr>判别分析的目标</vt:lpstr>
      <vt:lpstr>§5.1  引言</vt:lpstr>
      <vt:lpstr>判别分类的例子</vt:lpstr>
      <vt:lpstr>PowerPoint 演示文稿</vt:lpstr>
      <vt:lpstr>本章讨论的判别分析</vt:lpstr>
      <vt:lpstr>§5.2  距离判别</vt:lpstr>
      <vt:lpstr>一、两组距离判别</vt:lpstr>
      <vt:lpstr>1. Σ1=Σ2=Σ时的判别</vt:lpstr>
      <vt:lpstr>PowerPoint 演示文稿</vt:lpstr>
      <vt:lpstr>误判概率</vt:lpstr>
      <vt:lpstr>组之间是否已过于接近的界定</vt:lpstr>
      <vt:lpstr>PowerPoint 演示文稿</vt:lpstr>
      <vt:lpstr>抽取样本估计有关未知参数</vt:lpstr>
      <vt:lpstr>PowerPoint 演示文稿</vt:lpstr>
      <vt:lpstr>误判概率的非参数估计</vt:lpstr>
      <vt:lpstr>出现乐观估计的原因</vt:lpstr>
      <vt:lpstr>PowerPoint 演示文稿</vt:lpstr>
      <vt:lpstr>PowerPoint 演示文稿</vt:lpstr>
      <vt:lpstr>PowerPoint 演示文稿</vt:lpstr>
      <vt:lpstr>2. Σ1≠Σ2时的判别</vt:lpstr>
      <vt:lpstr>PowerPoint 演示文稿</vt:lpstr>
      <vt:lpstr>PowerPoint 演示文稿</vt:lpstr>
      <vt:lpstr>二、多组距离判别</vt:lpstr>
      <vt:lpstr>PowerPoint 演示文稿</vt:lpstr>
      <vt:lpstr>PowerPoint 演示文稿</vt:lpstr>
      <vt:lpstr>Σ1=Σ2=⋯=Σk=Σ的情形</vt:lpstr>
      <vt:lpstr>Σ1,Σ2,⋯,Σk不全相等的情形</vt:lpstr>
      <vt:lpstr>判别分类是否有效</vt:lpstr>
      <vt:lpstr>采用线性还是二次判别函数的策略</vt:lpstr>
      <vt:lpstr>PowerPoint 演示文稿</vt:lpstr>
      <vt:lpstr>例5.2.3 </vt:lpstr>
      <vt:lpstr>PowerPoint 演示文稿</vt:lpstr>
      <vt:lpstr>PowerPoint 演示文稿</vt:lpstr>
      <vt:lpstr>PowerPoint 演示文稿</vt:lpstr>
      <vt:lpstr>PowerPoint 演示文稿</vt:lpstr>
      <vt:lpstr>PowerPoint 演示文稿</vt:lpstr>
      <vt:lpstr>PowerPoint 演示文稿</vt:lpstr>
      <vt:lpstr>§5.3  贝叶斯判别</vt:lpstr>
      <vt:lpstr>距离判别不合适的一个例子</vt:lpstr>
      <vt:lpstr>一、最大后验概率法</vt:lpstr>
      <vt:lpstr>PowerPoint 演示文稿</vt:lpstr>
      <vt:lpstr>皆为正态组的情形</vt:lpstr>
      <vt:lpstr>PowerPoint 演示文稿</vt:lpstr>
      <vt:lpstr>PowerPoint 演示文稿</vt:lpstr>
      <vt:lpstr>PowerPoint 演示文稿</vt:lpstr>
      <vt:lpstr>PowerPoint 演示文稿</vt:lpstr>
      <vt:lpstr>二、最小期望误判代价法</vt:lpstr>
      <vt:lpstr>1.两组的一般情形</vt:lpstr>
      <vt:lpstr>PowerPoint 演示文稿</vt:lpstr>
      <vt:lpstr>PowerPoint 演示文稿</vt:lpstr>
      <vt:lpstr>误判代价之比</vt:lpstr>
      <vt:lpstr>PowerPoint 演示文稿</vt:lpstr>
      <vt:lpstr>(5.3.13)式的一些特殊情形 </vt:lpstr>
      <vt:lpstr>PowerPoint 演示文稿</vt:lpstr>
      <vt:lpstr>PowerPoint 演示文稿</vt:lpstr>
      <vt:lpstr>PowerPoint 演示文稿</vt:lpstr>
      <vt:lpstr>2.两个正态组的情形</vt:lpstr>
      <vt:lpstr>PowerPoint 演示文稿</vt:lpstr>
      <vt:lpstr>PowerPoint 演示文稿</vt:lpstr>
      <vt:lpstr>3.多组的情形</vt:lpstr>
      <vt:lpstr>PowerPoint 演示文稿</vt:lpstr>
      <vt:lpstr>PowerPoint 演示文稿</vt:lpstr>
      <vt:lpstr>PowerPoint 演示文稿</vt:lpstr>
      <vt:lpstr>PowerPoint 演示文稿</vt:lpstr>
      <vt:lpstr>PowerPoint 演示文稿</vt:lpstr>
      <vt:lpstr>§5.4  费希尔判别</vt:lpstr>
      <vt:lpstr>一、费希尔判别的基本思想</vt:lpstr>
      <vt:lpstr>一个说明性的二维例子</vt:lpstr>
      <vt:lpstr>二、费希尔判别函数</vt:lpstr>
      <vt:lpstr>三组之间的分离程度</vt:lpstr>
      <vt:lpstr>PowerPoint 演示文稿</vt:lpstr>
      <vt:lpstr>PowerPoint 演示文稿</vt:lpstr>
      <vt:lpstr>PowerPoint 演示文稿</vt:lpstr>
      <vt:lpstr>费希尔判别函数的特点</vt:lpstr>
      <vt:lpstr>PowerPoint 演示文稿</vt:lpstr>
      <vt:lpstr>三、判别函数得分图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四、判别规则</vt:lpstr>
      <vt:lpstr>*1.一般情形</vt:lpstr>
      <vt:lpstr>PowerPoint 演示文稿</vt:lpstr>
      <vt:lpstr>PowerPoint 演示文稿</vt:lpstr>
      <vt:lpstr>2.两组情形</vt:lpstr>
      <vt:lpstr>§5.5  逐步判别</vt:lpstr>
      <vt:lpstr>一、附加信息检验</vt:lpstr>
      <vt:lpstr>PowerPoint 演示文稿</vt:lpstr>
      <vt:lpstr>PowerPoint 演示文稿</vt:lpstr>
      <vt:lpstr>二、变量选择的方法</vt:lpstr>
      <vt:lpstr>逐步判别法的基本步骤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判别分析</dc:title>
  <dc:creator>王学民</dc:creator>
  <cp:lastModifiedBy>xuemin wang</cp:lastModifiedBy>
  <cp:revision>353</cp:revision>
  <cp:lastPrinted>2014-03-09T05:43:39Z</cp:lastPrinted>
  <dcterms:created xsi:type="dcterms:W3CDTF">2009-07-08T10:45:18Z</dcterms:created>
  <dcterms:modified xsi:type="dcterms:W3CDTF">2021-04-19T12:47:25Z</dcterms:modified>
</cp:coreProperties>
</file>