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257" r:id="rId2"/>
    <p:sldId id="258" r:id="rId3"/>
    <p:sldId id="312" r:id="rId4"/>
    <p:sldId id="259" r:id="rId5"/>
    <p:sldId id="260" r:id="rId6"/>
    <p:sldId id="320" r:id="rId7"/>
    <p:sldId id="313" r:id="rId8"/>
    <p:sldId id="321" r:id="rId9"/>
    <p:sldId id="322" r:id="rId10"/>
    <p:sldId id="264" r:id="rId11"/>
    <p:sldId id="265" r:id="rId12"/>
    <p:sldId id="266" r:id="rId13"/>
    <p:sldId id="267" r:id="rId14"/>
    <p:sldId id="323" r:id="rId15"/>
    <p:sldId id="297" r:id="rId16"/>
    <p:sldId id="318" r:id="rId17"/>
    <p:sldId id="317" r:id="rId18"/>
    <p:sldId id="296" r:id="rId19"/>
    <p:sldId id="300" r:id="rId20"/>
    <p:sldId id="301" r:id="rId21"/>
    <p:sldId id="302" r:id="rId22"/>
    <p:sldId id="303" r:id="rId23"/>
    <p:sldId id="305" r:id="rId24"/>
    <p:sldId id="278" r:id="rId25"/>
    <p:sldId id="279" r:id="rId26"/>
    <p:sldId id="319" r:id="rId27"/>
    <p:sldId id="280" r:id="rId28"/>
    <p:sldId id="281" r:id="rId29"/>
    <p:sldId id="282" r:id="rId30"/>
    <p:sldId id="283" r:id="rId31"/>
    <p:sldId id="284" r:id="rId32"/>
    <p:sldId id="285" r:id="rId33"/>
    <p:sldId id="291" r:id="rId34"/>
    <p:sldId id="286" r:id="rId35"/>
    <p:sldId id="307" r:id="rId36"/>
    <p:sldId id="308" r:id="rId37"/>
    <p:sldId id="288" r:id="rId38"/>
    <p:sldId id="324" r:id="rId39"/>
    <p:sldId id="290" r:id="rId40"/>
    <p:sldId id="292" r:id="rId41"/>
    <p:sldId id="309" r:id="rId42"/>
    <p:sldId id="311" r:id="rId43"/>
  </p:sldIdLst>
  <p:sldSz cx="9144000" cy="6858000" type="screen4x3"/>
  <p:notesSz cx="9144000" cy="6858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8" autoAdjust="0"/>
    <p:restoredTop sz="94660"/>
  </p:normalViewPr>
  <p:slideViewPr>
    <p:cSldViewPr>
      <p:cViewPr varScale="1">
        <p:scale>
          <a:sx n="79" d="100"/>
          <a:sy n="79" d="100"/>
        </p:scale>
        <p:origin x="1368"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C036861-9E2A-4312-A49C-98B7DA03271B}" type="datetimeFigureOut">
              <a:rPr lang="zh-CN" altLang="en-US" smtClean="0"/>
              <a:t>2021/4/20</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A980A63-2EB4-4B3D-A2D8-2ACA0FD5903A}" type="slidenum">
              <a:rPr lang="zh-CN" altLang="en-US" smtClean="0"/>
              <a:t>‹#›</a:t>
            </a:fld>
            <a:endParaRPr lang="zh-CN" altLang="en-US"/>
          </a:p>
        </p:txBody>
      </p:sp>
    </p:spTree>
    <p:extLst>
      <p:ext uri="{BB962C8B-B14F-4D97-AF65-F5344CB8AC3E}">
        <p14:creationId xmlns:p14="http://schemas.microsoft.com/office/powerpoint/2010/main" val="2904259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16AC693-31A7-43CF-8105-73D48F0188FB}" type="datetimeFigureOut">
              <a:rPr lang="zh-CN" altLang="en-US" smtClean="0"/>
              <a:t>2021/4/20</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B91C082-3DBA-46B3-8692-8D2309A3DC11}" type="slidenum">
              <a:rPr lang="zh-CN" altLang="en-US" smtClean="0"/>
              <a:t>‹#›</a:t>
            </a:fld>
            <a:endParaRPr lang="zh-CN" altLang="en-US"/>
          </a:p>
        </p:txBody>
      </p:sp>
    </p:spTree>
    <p:extLst>
      <p:ext uri="{BB962C8B-B14F-4D97-AF65-F5344CB8AC3E}">
        <p14:creationId xmlns:p14="http://schemas.microsoft.com/office/powerpoint/2010/main" val="16017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91C082-3DBA-46B3-8692-8D2309A3DC11}" type="slidenum">
              <a:rPr lang="zh-CN" altLang="en-US" smtClean="0"/>
              <a:t>1</a:t>
            </a:fld>
            <a:endParaRPr lang="zh-CN" altLang="en-US"/>
          </a:p>
        </p:txBody>
      </p:sp>
    </p:spTree>
    <p:extLst>
      <p:ext uri="{BB962C8B-B14F-4D97-AF65-F5344CB8AC3E}">
        <p14:creationId xmlns:p14="http://schemas.microsoft.com/office/powerpoint/2010/main" val="421356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1C082-3DBA-46B3-8692-8D2309A3DC11}" type="slidenum">
              <a:rPr lang="zh-CN" altLang="en-US" smtClean="0"/>
              <a:t>16</a:t>
            </a:fld>
            <a:endParaRPr lang="zh-CN" altLang="en-US"/>
          </a:p>
        </p:txBody>
      </p:sp>
    </p:spTree>
    <p:extLst>
      <p:ext uri="{BB962C8B-B14F-4D97-AF65-F5344CB8AC3E}">
        <p14:creationId xmlns:p14="http://schemas.microsoft.com/office/powerpoint/2010/main" val="3893632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39B5134A-ECFF-4FB4-AB4E-BD5D23D7E4BE}" type="slidenum">
              <a:rPr lang="en-US" altLang="zh-CN"/>
              <a:pPr/>
              <a:t>‹#›</a:t>
            </a:fld>
            <a:endParaRPr lang="en-US" altLang="zh-CN"/>
          </a:p>
        </p:txBody>
      </p:sp>
    </p:spTree>
    <p:extLst>
      <p:ext uri="{BB962C8B-B14F-4D97-AF65-F5344CB8AC3E}">
        <p14:creationId xmlns:p14="http://schemas.microsoft.com/office/powerpoint/2010/main" val="280547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22819FA-022B-4FA9-B55D-3D070EDBA177}" type="slidenum">
              <a:rPr lang="en-US" altLang="zh-CN"/>
              <a:pPr/>
              <a:t>‹#›</a:t>
            </a:fld>
            <a:endParaRPr lang="en-US" altLang="zh-CN"/>
          </a:p>
        </p:txBody>
      </p:sp>
    </p:spTree>
    <p:extLst>
      <p:ext uri="{BB962C8B-B14F-4D97-AF65-F5344CB8AC3E}">
        <p14:creationId xmlns:p14="http://schemas.microsoft.com/office/powerpoint/2010/main" val="71816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E259D7-5201-49D9-9DE6-87D1CB3CAB71}" type="slidenum">
              <a:rPr lang="en-US" altLang="zh-CN"/>
              <a:pPr/>
              <a:t>‹#›</a:t>
            </a:fld>
            <a:endParaRPr lang="en-US" altLang="zh-CN"/>
          </a:p>
        </p:txBody>
      </p:sp>
    </p:spTree>
    <p:extLst>
      <p:ext uri="{BB962C8B-B14F-4D97-AF65-F5344CB8AC3E}">
        <p14:creationId xmlns:p14="http://schemas.microsoft.com/office/powerpoint/2010/main" val="241863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0AD328E-4BA2-4FD2-89B2-0D48762C73CD}" type="slidenum">
              <a:rPr lang="en-US" altLang="zh-CN"/>
              <a:pPr/>
              <a:t>‹#›</a:t>
            </a:fld>
            <a:endParaRPr lang="en-US" altLang="zh-CN"/>
          </a:p>
        </p:txBody>
      </p:sp>
    </p:spTree>
    <p:extLst>
      <p:ext uri="{BB962C8B-B14F-4D97-AF65-F5344CB8AC3E}">
        <p14:creationId xmlns:p14="http://schemas.microsoft.com/office/powerpoint/2010/main" val="30142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85C008B-6C48-41A4-93FA-A0320968E2C0}" type="slidenum">
              <a:rPr lang="en-US" altLang="zh-CN"/>
              <a:pPr/>
              <a:t>‹#›</a:t>
            </a:fld>
            <a:endParaRPr lang="en-US" altLang="zh-CN"/>
          </a:p>
        </p:txBody>
      </p:sp>
    </p:spTree>
    <p:extLst>
      <p:ext uri="{BB962C8B-B14F-4D97-AF65-F5344CB8AC3E}">
        <p14:creationId xmlns:p14="http://schemas.microsoft.com/office/powerpoint/2010/main" val="95633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C89ABE7-CE46-411D-8310-3EF99D6F05E4}" type="slidenum">
              <a:rPr lang="en-US" altLang="zh-CN"/>
              <a:pPr/>
              <a:t>‹#›</a:t>
            </a:fld>
            <a:endParaRPr lang="en-US" altLang="zh-CN"/>
          </a:p>
        </p:txBody>
      </p:sp>
    </p:spTree>
    <p:extLst>
      <p:ext uri="{BB962C8B-B14F-4D97-AF65-F5344CB8AC3E}">
        <p14:creationId xmlns:p14="http://schemas.microsoft.com/office/powerpoint/2010/main" val="234670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AE68A1BE-1095-46D3-BDA4-068DA077D8E7}" type="slidenum">
              <a:rPr lang="en-US" altLang="zh-CN"/>
              <a:pPr/>
              <a:t>‹#›</a:t>
            </a:fld>
            <a:endParaRPr lang="en-US" altLang="zh-CN"/>
          </a:p>
        </p:txBody>
      </p:sp>
    </p:spTree>
    <p:extLst>
      <p:ext uri="{BB962C8B-B14F-4D97-AF65-F5344CB8AC3E}">
        <p14:creationId xmlns:p14="http://schemas.microsoft.com/office/powerpoint/2010/main" val="419355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BCACFECA-67D6-4947-A896-AF8FB879F7DA}" type="slidenum">
              <a:rPr lang="en-US" altLang="zh-CN"/>
              <a:pPr/>
              <a:t>‹#›</a:t>
            </a:fld>
            <a:endParaRPr lang="en-US" altLang="zh-CN"/>
          </a:p>
        </p:txBody>
      </p:sp>
    </p:spTree>
    <p:extLst>
      <p:ext uri="{BB962C8B-B14F-4D97-AF65-F5344CB8AC3E}">
        <p14:creationId xmlns:p14="http://schemas.microsoft.com/office/powerpoint/2010/main" val="346747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F36E00A-BCB1-4030-9503-2B100884298C}" type="slidenum">
              <a:rPr lang="en-US" altLang="zh-CN"/>
              <a:pPr/>
              <a:t>‹#›</a:t>
            </a:fld>
            <a:endParaRPr lang="en-US" altLang="zh-CN"/>
          </a:p>
        </p:txBody>
      </p:sp>
    </p:spTree>
    <p:extLst>
      <p:ext uri="{BB962C8B-B14F-4D97-AF65-F5344CB8AC3E}">
        <p14:creationId xmlns:p14="http://schemas.microsoft.com/office/powerpoint/2010/main" val="291569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828F767-047D-4D3A-9118-77955B51F4F5}" type="slidenum">
              <a:rPr lang="en-US" altLang="zh-CN"/>
              <a:pPr/>
              <a:t>‹#›</a:t>
            </a:fld>
            <a:endParaRPr lang="en-US" altLang="zh-CN"/>
          </a:p>
        </p:txBody>
      </p:sp>
    </p:spTree>
    <p:extLst>
      <p:ext uri="{BB962C8B-B14F-4D97-AF65-F5344CB8AC3E}">
        <p14:creationId xmlns:p14="http://schemas.microsoft.com/office/powerpoint/2010/main" val="97359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4CC6818-A4DE-4213-9D10-17FBF7EB7007}" type="slidenum">
              <a:rPr lang="en-US" altLang="zh-CN"/>
              <a:pPr/>
              <a:t>‹#›</a:t>
            </a:fld>
            <a:endParaRPr lang="en-US" altLang="zh-CN"/>
          </a:p>
        </p:txBody>
      </p:sp>
    </p:spTree>
    <p:extLst>
      <p:ext uri="{BB962C8B-B14F-4D97-AF65-F5344CB8AC3E}">
        <p14:creationId xmlns:p14="http://schemas.microsoft.com/office/powerpoint/2010/main" val="229526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66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F7EE0B8-9539-48B7-8C66-C8EEE931618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image" Target="../media/image22.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25.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9.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7.bin"/><Relationship Id="rId18" Type="http://schemas.openxmlformats.org/officeDocument/2006/relationships/image" Target="../media/image39.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6.wmf"/><Relationship Id="rId17"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38.wmf"/><Relationship Id="rId1" Type="http://schemas.openxmlformats.org/officeDocument/2006/relationships/vmlDrawing" Target="../drawings/vmlDrawing11.vml"/><Relationship Id="rId6" Type="http://schemas.openxmlformats.org/officeDocument/2006/relationships/image" Target="../media/image33.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5.bin"/><Relationship Id="rId14" Type="http://schemas.openxmlformats.org/officeDocument/2006/relationships/image" Target="../media/image37.wmf"/></Relationships>
</file>

<file path=ppt/slides/_rels/slide2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1.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3.bin"/></Relationships>
</file>

<file path=ppt/slides/_rels/slide22.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image" Target="../media/image51.wmf"/><Relationship Id="rId1" Type="http://schemas.openxmlformats.org/officeDocument/2006/relationships/vmlDrawing" Target="../drawings/vmlDrawing13.vml"/><Relationship Id="rId6" Type="http://schemas.openxmlformats.org/officeDocument/2006/relationships/image" Target="../media/image46.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8.bin"/><Relationship Id="rId14" Type="http://schemas.openxmlformats.org/officeDocument/2006/relationships/image" Target="../media/image50.wmf"/></Relationships>
</file>

<file path=ppt/slides/_rels/slide2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3.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5.bin"/></Relationships>
</file>

<file path=ppt/slides/_rels/slide24.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8.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0.bin"/><Relationship Id="rId14" Type="http://schemas.openxmlformats.org/officeDocument/2006/relationships/image" Target="../media/image62.wmf"/></Relationships>
</file>

<file path=ppt/slides/_rels/slide25.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8.bin"/><Relationship Id="rId18" Type="http://schemas.openxmlformats.org/officeDocument/2006/relationships/image" Target="../media/image70.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7.wmf"/><Relationship Id="rId17" Type="http://schemas.openxmlformats.org/officeDocument/2006/relationships/oleObject" Target="../embeddings/oleObject70.bin"/><Relationship Id="rId2" Type="http://schemas.openxmlformats.org/officeDocument/2006/relationships/slideLayout" Target="../slideLayouts/slideLayout2.xml"/><Relationship Id="rId16" Type="http://schemas.openxmlformats.org/officeDocument/2006/relationships/image" Target="../media/image69.wmf"/><Relationship Id="rId1" Type="http://schemas.openxmlformats.org/officeDocument/2006/relationships/vmlDrawing" Target="../drawings/vmlDrawing16.vml"/><Relationship Id="rId6" Type="http://schemas.openxmlformats.org/officeDocument/2006/relationships/image" Target="../media/image64.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6.bin"/><Relationship Id="rId14" Type="http://schemas.openxmlformats.org/officeDocument/2006/relationships/image" Target="../media/image6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7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3.wmf"/><Relationship Id="rId5" Type="http://schemas.openxmlformats.org/officeDocument/2006/relationships/oleObject" Target="../embeddings/oleObject73.bin"/><Relationship Id="rId4" Type="http://schemas.openxmlformats.org/officeDocument/2006/relationships/image" Target="../media/image7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5.wmf"/><Relationship Id="rId5" Type="http://schemas.openxmlformats.org/officeDocument/2006/relationships/oleObject" Target="../embeddings/oleObject75.bin"/><Relationship Id="rId4" Type="http://schemas.openxmlformats.org/officeDocument/2006/relationships/image" Target="../media/image7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7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8.wmf"/></Relationships>
</file>

<file path=ppt/slides/_rels/slide33.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4.bin"/><Relationship Id="rId18" Type="http://schemas.openxmlformats.org/officeDocument/2006/relationships/image" Target="../media/image86.wmf"/><Relationship Id="rId3" Type="http://schemas.openxmlformats.org/officeDocument/2006/relationships/oleObject" Target="../embeddings/oleObject79.bin"/><Relationship Id="rId21" Type="http://schemas.openxmlformats.org/officeDocument/2006/relationships/oleObject" Target="../embeddings/oleObject88.bin"/><Relationship Id="rId7" Type="http://schemas.openxmlformats.org/officeDocument/2006/relationships/oleObject" Target="../embeddings/oleObject81.bin"/><Relationship Id="rId12" Type="http://schemas.openxmlformats.org/officeDocument/2006/relationships/image" Target="../media/image83.wmf"/><Relationship Id="rId17" Type="http://schemas.openxmlformats.org/officeDocument/2006/relationships/oleObject" Target="../embeddings/oleObject86.bin"/><Relationship Id="rId2" Type="http://schemas.openxmlformats.org/officeDocument/2006/relationships/slideLayout" Target="../slideLayouts/slideLayout2.xml"/><Relationship Id="rId16" Type="http://schemas.openxmlformats.org/officeDocument/2006/relationships/image" Target="../media/image85.wmf"/><Relationship Id="rId20" Type="http://schemas.openxmlformats.org/officeDocument/2006/relationships/image" Target="../media/image87.wmf"/><Relationship Id="rId1" Type="http://schemas.openxmlformats.org/officeDocument/2006/relationships/vmlDrawing" Target="../drawings/vmlDrawing22.vml"/><Relationship Id="rId6" Type="http://schemas.openxmlformats.org/officeDocument/2006/relationships/image" Target="../media/image80.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82.wmf"/><Relationship Id="rId19" Type="http://schemas.openxmlformats.org/officeDocument/2006/relationships/oleObject" Target="../embeddings/oleObject87.bin"/><Relationship Id="rId4" Type="http://schemas.openxmlformats.org/officeDocument/2006/relationships/image" Target="../media/image79.wmf"/><Relationship Id="rId9" Type="http://schemas.openxmlformats.org/officeDocument/2006/relationships/oleObject" Target="../embeddings/oleObject82.bin"/><Relationship Id="rId14" Type="http://schemas.openxmlformats.org/officeDocument/2006/relationships/image" Target="../media/image84.wmf"/><Relationship Id="rId22" Type="http://schemas.openxmlformats.org/officeDocument/2006/relationships/image" Target="../media/image8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8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90.wmf"/></Relationships>
</file>

<file path=ppt/slides/_rels/slide38.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2.wmf"/><Relationship Id="rId5" Type="http://schemas.openxmlformats.org/officeDocument/2006/relationships/oleObject" Target="../embeddings/oleObject92.bin"/><Relationship Id="rId4" Type="http://schemas.openxmlformats.org/officeDocument/2006/relationships/image" Target="../media/image9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5.wmf"/><Relationship Id="rId5" Type="http://schemas.openxmlformats.org/officeDocument/2006/relationships/oleObject" Target="../embeddings/oleObject95.bin"/><Relationship Id="rId4" Type="http://schemas.openxmlformats.org/officeDocument/2006/relationships/image" Target="../media/image9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7.wmf"/><Relationship Id="rId5" Type="http://schemas.openxmlformats.org/officeDocument/2006/relationships/oleObject" Target="../embeddings/oleObject97.bin"/><Relationship Id="rId4" Type="http://schemas.openxmlformats.org/officeDocument/2006/relationships/image" Target="../media/image9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99.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3.bin"/><Relationship Id="rId18" Type="http://schemas.openxmlformats.org/officeDocument/2006/relationships/oleObject" Target="../embeddings/oleObject16.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wmf"/><Relationship Id="rId17"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image" Target="../media/image16.wmf"/><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 Id="rId1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zh-CN" altLang="en-US" smtClean="0"/>
              <a:t>第十章  典型相关分析</a:t>
            </a:r>
          </a:p>
        </p:txBody>
      </p:sp>
      <p:sp>
        <p:nvSpPr>
          <p:cNvPr id="28675" name="AutoShape 3"/>
          <p:cNvSpPr>
            <a:spLocks noGrp="1" noChangeAspect="1" noChangeArrowheads="1"/>
          </p:cNvSpPr>
          <p:nvPr>
            <p:ph type="body" idx="1"/>
          </p:nvPr>
        </p:nvSpPr>
        <p:spPr/>
        <p:txBody>
          <a:bodyPr/>
          <a:lstStyle/>
          <a:p>
            <a:pPr eaLnBrk="1" hangingPunct="1"/>
            <a:r>
              <a:rPr lang="en-US" altLang="zh-CN" smtClean="0">
                <a:solidFill>
                  <a:srgbClr val="000000"/>
                </a:solidFill>
              </a:rPr>
              <a:t>§10.1  </a:t>
            </a:r>
            <a:r>
              <a:rPr lang="zh-CN" altLang="en-US" smtClean="0">
                <a:solidFill>
                  <a:srgbClr val="000000"/>
                </a:solidFill>
              </a:rPr>
              <a:t>引言</a:t>
            </a:r>
          </a:p>
          <a:p>
            <a:pPr eaLnBrk="1" hangingPunct="1"/>
            <a:r>
              <a:rPr lang="en-US" altLang="zh-CN" smtClean="0">
                <a:solidFill>
                  <a:srgbClr val="000000"/>
                </a:solidFill>
              </a:rPr>
              <a:t>§10.2  </a:t>
            </a:r>
            <a:r>
              <a:rPr lang="zh-CN" altLang="en-US" smtClean="0">
                <a:solidFill>
                  <a:srgbClr val="000000"/>
                </a:solidFill>
              </a:rPr>
              <a:t>总体典型相关</a:t>
            </a:r>
          </a:p>
          <a:p>
            <a:pPr eaLnBrk="1" hangingPunct="1"/>
            <a:r>
              <a:rPr lang="en-US" altLang="zh-CN" smtClean="0">
                <a:solidFill>
                  <a:srgbClr val="000000"/>
                </a:solidFill>
              </a:rPr>
              <a:t>§10.3  </a:t>
            </a:r>
            <a:r>
              <a:rPr lang="zh-CN" altLang="en-US" smtClean="0">
                <a:solidFill>
                  <a:srgbClr val="000000"/>
                </a:solidFill>
              </a:rPr>
              <a:t>样本典型相关</a:t>
            </a:r>
          </a:p>
          <a:p>
            <a:pPr eaLnBrk="1" hangingPunct="1"/>
            <a:r>
              <a:rPr lang="en-US" altLang="zh-CN" smtClean="0">
                <a:solidFill>
                  <a:srgbClr val="000000"/>
                </a:solidFill>
              </a:rPr>
              <a:t>§10.4  </a:t>
            </a:r>
            <a:r>
              <a:rPr lang="zh-CN" altLang="en-US" smtClean="0">
                <a:solidFill>
                  <a:srgbClr val="000000"/>
                </a:solidFill>
              </a:rPr>
              <a:t>典型相关系数的显著性检验</a:t>
            </a:r>
          </a:p>
        </p:txBody>
      </p:sp>
      <p:sp>
        <p:nvSpPr>
          <p:cNvPr id="2" name="灯片编号占位符 1"/>
          <p:cNvSpPr>
            <a:spLocks noGrp="1"/>
          </p:cNvSpPr>
          <p:nvPr>
            <p:ph type="sldNum" sz="quarter" idx="12"/>
          </p:nvPr>
        </p:nvSpPr>
        <p:spPr/>
        <p:txBody>
          <a:bodyPr/>
          <a:lstStyle/>
          <a:p>
            <a:fld id="{00AD328E-4BA2-4FD2-89B2-0D48762C73CD}" type="slidenum">
              <a:rPr lang="en-US" altLang="zh-CN"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10243" name="Rectangle 3"/>
          <p:cNvSpPr>
            <a:spLocks noGrp="1" noRot="1" noChangeArrowheads="1"/>
          </p:cNvSpPr>
          <p:nvPr>
            <p:ph type="body" idx="1"/>
          </p:nvPr>
        </p:nvSpPr>
        <p:spPr>
          <a:xfrm>
            <a:off x="301625" y="404813"/>
            <a:ext cx="8540750" cy="5694362"/>
          </a:xfrm>
        </p:spPr>
        <p:txBody>
          <a:bodyPr/>
          <a:lstStyle/>
          <a:p>
            <a:pPr>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在这些约束条件下使得</a:t>
            </a:r>
          </a:p>
          <a:p>
            <a:pPr algn="ct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ρ</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u</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v</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ρ</a:t>
            </a:r>
            <a:r>
              <a:rPr lang="en-US" altLang="zh-CN" sz="2400" dirty="0"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a</a:t>
            </a:r>
            <a:r>
              <a:rPr lang="en-US" altLang="zh-CN" sz="2400" dirty="0" err="1"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x</a:t>
            </a:r>
            <a:r>
              <a:rPr lang="en-US" altLang="zh-CN" sz="2400" dirty="0" err="1"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b</a:t>
            </a:r>
            <a:r>
              <a:rPr lang="en-US" altLang="zh-CN" sz="2400" dirty="0" err="1"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y</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a</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12</a:t>
            </a:r>
            <a:r>
              <a:rPr lang="en-US" altLang="zh-CN" sz="2400" b="1" i="1" dirty="0" smtClean="0">
                <a:solidFill>
                  <a:srgbClr val="000000"/>
                </a:solidFill>
                <a:latin typeface="Times New Roman" pitchFamily="18" charset="0"/>
                <a:cs typeface="Times New Roman" pitchFamily="18" charset="0"/>
              </a:rPr>
              <a:t>b</a:t>
            </a: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达到最大。</a:t>
            </a:r>
            <a:endParaRPr lang="en-US" altLang="zh-CN" sz="2400" dirty="0" smtClean="0">
              <a:solidFill>
                <a:srgbClr val="000000"/>
              </a:solidFill>
              <a:latin typeface="Times New Roman" pitchFamily="18" charset="0"/>
              <a:cs typeface="Times New Roman" pitchFamily="18" charset="0"/>
            </a:endParaRPr>
          </a:p>
          <a:p>
            <a:pPr>
              <a:defRPr/>
            </a:pPr>
            <a:r>
              <a:rPr lang="zh-CN" altLang="zh-CN" sz="2400" dirty="0" smtClean="0">
                <a:solidFill>
                  <a:srgbClr val="000000"/>
                </a:solidFill>
                <a:latin typeface="Times New Roman" pitchFamily="18" charset="0"/>
                <a:cs typeface="Times New Roman" pitchFamily="18" charset="0"/>
              </a:rPr>
              <a:t>一般地，</a:t>
            </a:r>
            <a:r>
              <a:rPr lang="zh-CN" altLang="zh-CN" sz="2400" dirty="0" smtClean="0">
                <a:solidFill>
                  <a:schemeClr val="accent6"/>
                </a:solidFill>
                <a:latin typeface="Times New Roman" pitchFamily="18" charset="0"/>
                <a:cs typeface="Times New Roman" pitchFamily="18" charset="0"/>
              </a:rPr>
              <a:t>第</a:t>
            </a:r>
            <a:r>
              <a:rPr lang="en-US" altLang="zh-CN" sz="2400" i="1" dirty="0" err="1" smtClean="0">
                <a:solidFill>
                  <a:schemeClr val="accent6"/>
                </a:solidFill>
                <a:latin typeface="Times New Roman" pitchFamily="18" charset="0"/>
                <a:cs typeface="Times New Roman" pitchFamily="18" charset="0"/>
              </a:rPr>
              <a:t>i</a:t>
            </a:r>
            <a:r>
              <a:rPr lang="zh-CN" altLang="en-US"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1&lt;</a:t>
            </a:r>
            <a:r>
              <a:rPr lang="en-US" altLang="zh-CN" sz="2400" i="1" dirty="0" err="1" smtClean="0">
                <a:solidFill>
                  <a:srgbClr val="000000"/>
                </a:solidFill>
                <a:latin typeface="Times New Roman" pitchFamily="18" charset="0"/>
                <a:cs typeface="Times New Roman" pitchFamily="18" charset="0"/>
              </a:rPr>
              <a:t>i</a:t>
            </a:r>
            <a:r>
              <a:rPr lang="en-US" altLang="zh-CN" sz="2400" dirty="0" err="1"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m</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chemeClr val="accent6"/>
                </a:solidFill>
                <a:latin typeface="Times New Roman" pitchFamily="18" charset="0"/>
                <a:cs typeface="Times New Roman" pitchFamily="18" charset="0"/>
              </a:rPr>
              <a:t>对典型变量</a:t>
            </a:r>
            <a:r>
              <a:rPr lang="en-US" altLang="zh-CN" sz="2400" i="1" dirty="0" err="1" smtClean="0">
                <a:solidFill>
                  <a:srgbClr val="000000"/>
                </a:solidFill>
                <a:latin typeface="Times New Roman" pitchFamily="18" charset="0"/>
                <a:cs typeface="Times New Roman" pitchFamily="18" charset="0"/>
              </a:rPr>
              <a:t>u</a:t>
            </a:r>
            <a:r>
              <a:rPr lang="en-US" altLang="zh-CN" sz="2400" i="1" baseline="-25000"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a</a:t>
            </a:r>
            <a:r>
              <a:rPr lang="en-US" altLang="zh-CN" sz="2400" dirty="0" err="1"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x</a:t>
            </a:r>
            <a:r>
              <a:rPr lang="en-US" altLang="zh-CN" sz="2400" dirty="0" err="1"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v</a:t>
            </a:r>
            <a:r>
              <a:rPr lang="en-US" altLang="zh-CN" sz="2400" i="1" baseline="-25000"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b</a:t>
            </a:r>
            <a:r>
              <a:rPr lang="en-US" altLang="zh-CN" sz="2400" dirty="0" err="1"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y</a:t>
            </a:r>
            <a:r>
              <a:rPr lang="zh-CN" altLang="zh-CN" sz="2400" dirty="0" smtClean="0">
                <a:solidFill>
                  <a:srgbClr val="000000"/>
                </a:solidFill>
                <a:latin typeface="Times New Roman" pitchFamily="18" charset="0"/>
                <a:cs typeface="Times New Roman" pitchFamily="18" charset="0"/>
              </a:rPr>
              <a:t>是指，找出</a:t>
            </a:r>
            <a:r>
              <a:rPr lang="en-US" altLang="zh-CN" sz="2400" b="1" i="1" dirty="0" smtClean="0">
                <a:solidFill>
                  <a:srgbClr val="000000"/>
                </a:solidFill>
                <a:latin typeface="Times New Roman" pitchFamily="18" charset="0"/>
                <a:cs typeface="Times New Roman" pitchFamily="18" charset="0"/>
              </a:rPr>
              <a:t>a</a:t>
            </a:r>
            <a:r>
              <a:rPr lang="zh-CN" altLang="zh-CN" sz="2400" dirty="0"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R</a:t>
            </a:r>
            <a:r>
              <a:rPr lang="en-US" altLang="zh-CN" sz="2400" i="1" baseline="30000" dirty="0" err="1" smtClean="0">
                <a:solidFill>
                  <a:srgbClr val="000000"/>
                </a:solidFill>
                <a:latin typeface="Times New Roman" pitchFamily="18" charset="0"/>
                <a:cs typeface="Times New Roman" pitchFamily="18" charset="0"/>
              </a:rPr>
              <a:t>p</a:t>
            </a:r>
            <a:r>
              <a:rPr lang="en-US" altLang="zh-CN" sz="2400" dirty="0" err="1"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b</a:t>
            </a:r>
            <a:r>
              <a:rPr lang="zh-CN" altLang="zh-CN" sz="2400" dirty="0"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R</a:t>
            </a:r>
            <a:r>
              <a:rPr lang="en-US" altLang="zh-CN" sz="2400" i="1" baseline="30000" dirty="0" err="1" smtClean="0">
                <a:solidFill>
                  <a:srgbClr val="000000"/>
                </a:solidFill>
                <a:latin typeface="Times New Roman" pitchFamily="18" charset="0"/>
                <a:cs typeface="Times New Roman" pitchFamily="18" charset="0"/>
              </a:rPr>
              <a:t>q</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在约束条件</a:t>
            </a:r>
            <a:endParaRPr lang="en-US" altLang="zh-CN" sz="2400" dirty="0" smtClean="0">
              <a:solidFill>
                <a:srgbClr val="000000"/>
              </a:solidFill>
              <a:latin typeface="Times New Roman" pitchFamily="18" charset="0"/>
              <a:cs typeface="Times New Roman" pitchFamily="18" charset="0"/>
            </a:endParaRPr>
          </a:p>
          <a:p>
            <a:pPr algn="ctr">
              <a:buNone/>
              <a:defRPr/>
            </a:pPr>
            <a:r>
              <a:rPr lang="en-US" altLang="zh-CN" sz="2400" b="1" i="1" dirty="0">
                <a:solidFill>
                  <a:srgbClr val="000000"/>
                </a:solidFill>
                <a:latin typeface="Times New Roman" pitchFamily="18" charset="0"/>
                <a:cs typeface="Times New Roman" pitchFamily="18" charset="0"/>
              </a:rPr>
              <a:t>a</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Σ</a:t>
            </a:r>
            <a:r>
              <a:rPr lang="en-US" altLang="zh-CN" sz="2400" baseline="-25000" dirty="0">
                <a:solidFill>
                  <a:srgbClr val="000000"/>
                </a:solidFill>
                <a:latin typeface="Times New Roman" pitchFamily="18" charset="0"/>
                <a:cs typeface="Times New Roman" pitchFamily="18" charset="0"/>
              </a:rPr>
              <a:t>11</a:t>
            </a:r>
            <a:r>
              <a:rPr lang="en-US" altLang="zh-CN" sz="2400" b="1" i="1" dirty="0">
                <a:solidFill>
                  <a:srgbClr val="000000"/>
                </a:solidFill>
                <a:latin typeface="Times New Roman" pitchFamily="18" charset="0"/>
                <a:cs typeface="Times New Roman" pitchFamily="18" charset="0"/>
              </a:rPr>
              <a:t>a</a:t>
            </a:r>
            <a:r>
              <a:rPr lang="en-US" altLang="zh-CN" sz="2400" dirty="0">
                <a:solidFill>
                  <a:srgbClr val="000000"/>
                </a:solidFill>
                <a:latin typeface="Times New Roman" pitchFamily="18" charset="0"/>
                <a:cs typeface="Times New Roman" pitchFamily="18" charset="0"/>
              </a:rPr>
              <a:t>=1</a:t>
            </a:r>
            <a:r>
              <a:rPr lang="zh-CN"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b</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Σ</a:t>
            </a:r>
            <a:r>
              <a:rPr lang="en-US" altLang="zh-CN" sz="2400" baseline="-25000" dirty="0">
                <a:solidFill>
                  <a:srgbClr val="000000"/>
                </a:solidFill>
                <a:latin typeface="Times New Roman" pitchFamily="18" charset="0"/>
                <a:cs typeface="Times New Roman" pitchFamily="18" charset="0"/>
              </a:rPr>
              <a:t>22</a:t>
            </a:r>
            <a:r>
              <a:rPr lang="en-US" altLang="zh-CN" sz="2400" b="1" i="1" dirty="0">
                <a:solidFill>
                  <a:srgbClr val="000000"/>
                </a:solidFill>
                <a:latin typeface="Times New Roman" pitchFamily="18" charset="0"/>
                <a:cs typeface="Times New Roman" pitchFamily="18" charset="0"/>
              </a:rPr>
              <a:t>b</a:t>
            </a:r>
            <a:r>
              <a:rPr lang="en-US" altLang="zh-CN" sz="2400" dirty="0">
                <a:solidFill>
                  <a:srgbClr val="000000"/>
                </a:solidFill>
                <a:latin typeface="Times New Roman" pitchFamily="18" charset="0"/>
                <a:cs typeface="Times New Roman" pitchFamily="18" charset="0"/>
              </a:rPr>
              <a:t>=1</a:t>
            </a:r>
            <a:endParaRPr lang="zh-CN" altLang="zh-CN" sz="2400" dirty="0">
              <a:solidFill>
                <a:srgbClr val="000000"/>
              </a:solidFill>
              <a:latin typeface="Times New Roman" pitchFamily="18" charset="0"/>
              <a:cs typeface="Times New Roman" pitchFamily="18" charset="0"/>
            </a:endParaRPr>
          </a:p>
          <a:p>
            <a:pPr algn="ctr">
              <a:buNone/>
              <a:defRPr/>
            </a:pPr>
            <a:r>
              <a:rPr lang="en-US" altLang="zh-CN" sz="2400" b="1" i="1" dirty="0">
                <a:solidFill>
                  <a:srgbClr val="000000"/>
                </a:solidFill>
                <a:latin typeface="Times New Roman" pitchFamily="18" charset="0"/>
                <a:cs typeface="Times New Roman" pitchFamily="18" charset="0"/>
              </a:rPr>
              <a:t>a</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Σ</a:t>
            </a:r>
            <a:r>
              <a:rPr lang="en-US" altLang="zh-CN" sz="2400" baseline="-25000" dirty="0">
                <a:solidFill>
                  <a:srgbClr val="000000"/>
                </a:solidFill>
                <a:latin typeface="Times New Roman" pitchFamily="18" charset="0"/>
                <a:cs typeface="Times New Roman" pitchFamily="18" charset="0"/>
              </a:rPr>
              <a:t>11</a:t>
            </a:r>
            <a:r>
              <a:rPr lang="en-US" altLang="zh-CN" sz="2400" b="1" i="1" dirty="0">
                <a:solidFill>
                  <a:srgbClr val="000000"/>
                </a:solidFill>
                <a:latin typeface="Times New Roman" pitchFamily="18" charset="0"/>
                <a:cs typeface="Times New Roman" pitchFamily="18" charset="0"/>
              </a:rPr>
              <a:t>a</a:t>
            </a:r>
            <a:r>
              <a:rPr lang="en-US" altLang="zh-CN" sz="2400" i="1" baseline="-25000"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=0</a:t>
            </a:r>
            <a:r>
              <a:rPr lang="zh-CN"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b</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Σ</a:t>
            </a:r>
            <a:r>
              <a:rPr lang="en-US" altLang="zh-CN" sz="2400" baseline="-25000" dirty="0">
                <a:solidFill>
                  <a:srgbClr val="000000"/>
                </a:solidFill>
                <a:latin typeface="Times New Roman" pitchFamily="18" charset="0"/>
                <a:cs typeface="Times New Roman" pitchFamily="18" charset="0"/>
              </a:rPr>
              <a:t>22</a:t>
            </a:r>
            <a:r>
              <a:rPr lang="en-US" altLang="zh-CN" sz="2400" b="1" i="1" dirty="0">
                <a:solidFill>
                  <a:srgbClr val="000000"/>
                </a:solidFill>
                <a:latin typeface="Times New Roman" pitchFamily="18" charset="0"/>
                <a:cs typeface="Times New Roman" pitchFamily="18" charset="0"/>
              </a:rPr>
              <a:t>b</a:t>
            </a:r>
            <a:r>
              <a:rPr lang="en-US" altLang="zh-CN" sz="2400" i="1" baseline="-25000"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=0</a:t>
            </a:r>
            <a:r>
              <a:rPr lang="zh-CN"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=1,2,⋯,</a:t>
            </a:r>
            <a:r>
              <a:rPr lang="en-US" altLang="zh-CN" sz="2400" i="1" dirty="0">
                <a:solidFill>
                  <a:srgbClr val="000000"/>
                </a:solidFill>
                <a:latin typeface="Times New Roman" pitchFamily="18" charset="0"/>
                <a:cs typeface="Times New Roman" pitchFamily="18" charset="0"/>
              </a:rPr>
              <a:t>i</a:t>
            </a:r>
            <a:r>
              <a:rPr lang="en-US" altLang="zh-CN" sz="2400" dirty="0">
                <a:solidFill>
                  <a:srgbClr val="000000"/>
                </a:solidFill>
                <a:latin typeface="Times New Roman" pitchFamily="18" charset="0"/>
                <a:cs typeface="Times New Roman" pitchFamily="18" charset="0"/>
              </a:rPr>
              <a:t>−1</a:t>
            </a:r>
            <a:endParaRPr lang="zh-CN" altLang="zh-CN" sz="2400" dirty="0">
              <a:solidFill>
                <a:srgbClr val="000000"/>
              </a:solidFill>
              <a:latin typeface="Times New Roman" pitchFamily="18" charset="0"/>
              <a:cs typeface="Times New Roman" pitchFamily="18" charset="0"/>
            </a:endParaRPr>
          </a:p>
          <a:p>
            <a:pPr>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下，使得</a:t>
            </a:r>
          </a:p>
          <a:p>
            <a:pPr algn="ctr">
              <a:buNone/>
              <a:defRPr/>
            </a:pPr>
            <a:r>
              <a:rPr lang="en-US" altLang="zh-CN" sz="2400" i="1" dirty="0">
                <a:solidFill>
                  <a:srgbClr val="000000"/>
                </a:solidFill>
                <a:latin typeface="Times New Roman" pitchFamily="18" charset="0"/>
                <a:cs typeface="Times New Roman" pitchFamily="18" charset="0"/>
              </a:rPr>
              <a:t>ρ</a:t>
            </a:r>
            <a:r>
              <a:rPr lang="en-US" altLang="zh-CN" sz="2400" dirty="0">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u</a:t>
            </a:r>
            <a:r>
              <a:rPr lang="en-US" altLang="zh-CN" sz="2400" i="1" baseline="-25000" dirty="0" err="1">
                <a:solidFill>
                  <a:srgbClr val="000000"/>
                </a:solidFill>
                <a:latin typeface="Times New Roman" pitchFamily="18" charset="0"/>
                <a:cs typeface="Times New Roman" pitchFamily="18" charset="0"/>
              </a:rPr>
              <a:t>i</a:t>
            </a:r>
            <a:r>
              <a:rPr lang="en-US" altLang="zh-CN" sz="2400" dirty="0" err="1">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v</a:t>
            </a:r>
            <a:r>
              <a:rPr lang="en-US" altLang="zh-CN" sz="2400" i="1" baseline="-25000" dirty="0" err="1">
                <a:solidFill>
                  <a:srgbClr val="000000"/>
                </a:solidFill>
                <a:latin typeface="Times New Roman" pitchFamily="18" charset="0"/>
                <a:cs typeface="Times New Roman" pitchFamily="18" charset="0"/>
              </a:rPr>
              <a:t>i</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ρ</a:t>
            </a:r>
            <a:r>
              <a:rPr lang="en-US" altLang="zh-CN" sz="2400" dirty="0">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a</a:t>
            </a:r>
            <a:r>
              <a:rPr lang="en-US" altLang="zh-CN" sz="2400" dirty="0" err="1">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x</a:t>
            </a:r>
            <a:r>
              <a:rPr lang="en-US" altLang="zh-CN" sz="2400" dirty="0" err="1">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b</a:t>
            </a:r>
            <a:r>
              <a:rPr lang="en-US" altLang="zh-CN" sz="2400" dirty="0" err="1">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y</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a</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Σ</a:t>
            </a:r>
            <a:r>
              <a:rPr lang="en-US" altLang="zh-CN" sz="2400" baseline="-25000" dirty="0">
                <a:solidFill>
                  <a:srgbClr val="000000"/>
                </a:solidFill>
                <a:latin typeface="Times New Roman" pitchFamily="18" charset="0"/>
                <a:cs typeface="Times New Roman" pitchFamily="18" charset="0"/>
              </a:rPr>
              <a:t>12</a:t>
            </a:r>
            <a:r>
              <a:rPr lang="en-US" altLang="zh-CN" sz="2400" b="1" i="1" dirty="0">
                <a:solidFill>
                  <a:srgbClr val="000000"/>
                </a:solidFill>
                <a:latin typeface="Times New Roman" pitchFamily="18" charset="0"/>
                <a:cs typeface="Times New Roman" pitchFamily="18" charset="0"/>
              </a:rPr>
              <a:t>b</a:t>
            </a:r>
            <a:endParaRPr lang="zh-CN" altLang="zh-CN" sz="2400" dirty="0">
              <a:solidFill>
                <a:srgbClr val="000000"/>
              </a:solidFill>
              <a:latin typeface="Times New Roman" pitchFamily="18" charset="0"/>
              <a:cs typeface="Times New Roman" pitchFamily="18" charset="0"/>
            </a:endParaRPr>
          </a:p>
          <a:p>
            <a:pPr>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达到最大。</a:t>
            </a:r>
            <a:endParaRPr lang="en-US" altLang="zh-CN" sz="2400" dirty="0">
              <a:solidFill>
                <a:srgbClr val="000000"/>
              </a:solidFill>
              <a:latin typeface="Times New Roman" pitchFamily="18" charset="0"/>
              <a:cs typeface="Times New Roman"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当取</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a</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b</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b</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时，能</a:t>
            </a:r>
            <a:r>
              <a:rPr lang="zh-CN" altLang="zh-CN" sz="2400" dirty="0" smtClean="0">
                <a:solidFill>
                  <a:srgbClr val="000000"/>
                </a:solidFill>
                <a:latin typeface="Times New Roman" panose="02020603050405020304" pitchFamily="18" charset="0"/>
                <a:cs typeface="Times New Roman" panose="02020603050405020304" pitchFamily="18" charset="0"/>
              </a:rPr>
              <a:t>满足</a:t>
            </a:r>
            <a:r>
              <a:rPr lang="zh-CN" altLang="en-US" sz="2400" dirty="0" smtClean="0">
                <a:solidFill>
                  <a:srgbClr val="000000"/>
                </a:solidFill>
                <a:latin typeface="Times New Roman" panose="02020603050405020304" pitchFamily="18" charset="0"/>
                <a:cs typeface="Times New Roman" panose="02020603050405020304" pitchFamily="18" charset="0"/>
              </a:rPr>
              <a:t>上述</a:t>
            </a:r>
            <a:r>
              <a:rPr lang="zh-CN" altLang="zh-CN" sz="2400" dirty="0" smtClean="0">
                <a:solidFill>
                  <a:srgbClr val="000000"/>
                </a:solidFill>
                <a:latin typeface="Times New Roman" panose="02020603050405020304" pitchFamily="18" charset="0"/>
                <a:cs typeface="Times New Roman" panose="02020603050405020304" pitchFamily="18" charset="0"/>
              </a:rPr>
              <a:t>约束条件，</a:t>
            </a:r>
            <a:r>
              <a:rPr lang="zh-CN" altLang="zh-CN" sz="2400" dirty="0">
                <a:solidFill>
                  <a:srgbClr val="000000"/>
                </a:solidFill>
                <a:latin typeface="Times New Roman" panose="02020603050405020304" pitchFamily="18" charset="0"/>
                <a:cs typeface="Times New Roman" panose="02020603050405020304" pitchFamily="18" charset="0"/>
              </a:rPr>
              <a:t>并使</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u</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v</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达到最大值</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称它为</a:t>
            </a:r>
            <a:r>
              <a:rPr lang="zh-CN" altLang="zh-CN" sz="2400" dirty="0">
                <a:solidFill>
                  <a:schemeClr val="accent6"/>
                </a:solidFill>
                <a:latin typeface="Times New Roman" panose="02020603050405020304" pitchFamily="18" charset="0"/>
                <a:cs typeface="Times New Roman" panose="02020603050405020304" pitchFamily="18" charset="0"/>
              </a:rPr>
              <a:t>第</a:t>
            </a:r>
            <a:r>
              <a:rPr lang="en-US" altLang="zh-CN" sz="2400" i="1" dirty="0" err="1">
                <a:solidFill>
                  <a:schemeClr val="accent6"/>
                </a:solidFill>
                <a:latin typeface="Times New Roman" panose="02020603050405020304" pitchFamily="18" charset="0"/>
                <a:cs typeface="Times New Roman" panose="02020603050405020304" pitchFamily="18" charset="0"/>
              </a:rPr>
              <a:t>i</a:t>
            </a:r>
            <a:r>
              <a:rPr lang="zh-CN" altLang="zh-CN" sz="2400" dirty="0">
                <a:solidFill>
                  <a:schemeClr val="accent6"/>
                </a:solidFill>
                <a:latin typeface="Times New Roman" panose="02020603050405020304" pitchFamily="18" charset="0"/>
                <a:cs typeface="Times New Roman" panose="02020603050405020304" pitchFamily="18" charset="0"/>
              </a:rPr>
              <a:t>典型相关系数</a:t>
            </a:r>
            <a:r>
              <a:rPr lang="zh-CN" altLang="zh-CN" sz="2400" dirty="0">
                <a:solidFill>
                  <a:srgbClr val="000000"/>
                </a:solidFill>
                <a:latin typeface="Times New Roman" panose="02020603050405020304" pitchFamily="18" charset="0"/>
                <a:cs typeface="Times New Roman" panose="02020603050405020304" pitchFamily="18" charset="0"/>
              </a:rPr>
              <a:t>，称</a:t>
            </a:r>
            <a:r>
              <a:rPr lang="en-US" altLang="zh-CN" sz="2400" b="1" i="1" dirty="0" err="1">
                <a:solidFill>
                  <a:srgbClr val="000000"/>
                </a:solidFill>
                <a:latin typeface="Times New Roman" panose="02020603050405020304" pitchFamily="18" charset="0"/>
                <a:cs typeface="Times New Roman" panose="02020603050405020304" pitchFamily="18" charset="0"/>
              </a:rPr>
              <a:t>a</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b</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为</a:t>
            </a:r>
            <a:r>
              <a:rPr lang="zh-CN" altLang="zh-CN" sz="2400" dirty="0">
                <a:solidFill>
                  <a:schemeClr val="accent6"/>
                </a:solidFill>
                <a:latin typeface="Times New Roman" panose="02020603050405020304" pitchFamily="18" charset="0"/>
                <a:cs typeface="Times New Roman" panose="02020603050405020304" pitchFamily="18" charset="0"/>
              </a:rPr>
              <a:t>第</a:t>
            </a:r>
            <a:r>
              <a:rPr lang="en-US" altLang="zh-CN" sz="2400" i="1" dirty="0" err="1">
                <a:solidFill>
                  <a:schemeClr val="accent6"/>
                </a:solidFill>
                <a:latin typeface="Times New Roman" panose="02020603050405020304" pitchFamily="18" charset="0"/>
                <a:cs typeface="Times New Roman" panose="02020603050405020304" pitchFamily="18" charset="0"/>
              </a:rPr>
              <a:t>i</a:t>
            </a:r>
            <a:r>
              <a:rPr lang="zh-CN" altLang="zh-CN" sz="2400" dirty="0">
                <a:solidFill>
                  <a:schemeClr val="accent6"/>
                </a:solidFill>
                <a:latin typeface="Times New Roman" panose="02020603050405020304" pitchFamily="18" charset="0"/>
                <a:cs typeface="Times New Roman" panose="02020603050405020304" pitchFamily="18" charset="0"/>
              </a:rPr>
              <a:t>对典型系数</a:t>
            </a:r>
            <a:r>
              <a:rPr lang="zh-CN" altLang="zh-CN" sz="2400" dirty="0" smtClean="0">
                <a:solidFill>
                  <a:schemeClr val="accent6"/>
                </a:solidFill>
                <a:latin typeface="Times New Roman" panose="02020603050405020304" pitchFamily="18" charset="0"/>
                <a:cs typeface="Times New Roman" panose="02020603050405020304" pitchFamily="18" charset="0"/>
              </a:rPr>
              <a:t>向量</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itchFamily="18" charset="0"/>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灯片编号占位符 2"/>
          <p:cNvSpPr>
            <a:spLocks noGrp="1"/>
          </p:cNvSpPr>
          <p:nvPr>
            <p:ph type="sldNum" sz="quarter" idx="12"/>
          </p:nvPr>
        </p:nvSpPr>
        <p:spPr/>
        <p:txBody>
          <a:bodyPr/>
          <a:lstStyle/>
          <a:p>
            <a:fld id="{00AD328E-4BA2-4FD2-89B2-0D48762C73CD}" type="slidenum">
              <a:rPr lang="en-US" altLang="zh-CN" smtClean="0"/>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r>
              <a:rPr lang="zh-CN" altLang="zh-CN" sz="4000" smtClean="0"/>
              <a:t>二、典型相关变量的性质</a:t>
            </a:r>
          </a:p>
        </p:txBody>
      </p:sp>
      <p:sp>
        <p:nvSpPr>
          <p:cNvPr id="32771" name="Rectangle 3"/>
          <p:cNvSpPr>
            <a:spLocks noGrp="1" noRot="1" noChangeArrowheads="1"/>
          </p:cNvSpPr>
          <p:nvPr>
            <p:ph type="body" idx="1"/>
          </p:nvPr>
        </p:nvSpPr>
        <p:spPr/>
        <p:txBody>
          <a:bodyPr/>
          <a:lstStyle/>
          <a:p>
            <a:pPr eaLnBrk="1" hangingPunct="1"/>
            <a:r>
              <a:rPr lang="en-US" altLang="zh-CN" sz="2800" dirty="0" smtClean="0">
                <a:solidFill>
                  <a:srgbClr val="000000"/>
                </a:solidFill>
                <a:cs typeface="Times New Roman" panose="02020603050405020304" pitchFamily="18" charset="0"/>
              </a:rPr>
              <a:t>1.</a:t>
            </a:r>
            <a:r>
              <a:rPr lang="zh-CN" altLang="zh-CN" sz="2800" dirty="0" smtClean="0">
                <a:solidFill>
                  <a:srgbClr val="000000"/>
                </a:solidFill>
                <a:cs typeface="Times New Roman" panose="02020603050405020304" pitchFamily="18" charset="0"/>
              </a:rPr>
              <a:t>同一组的典型变量互不相关</a:t>
            </a:r>
            <a:endParaRPr lang="en-US" altLang="zh-CN" sz="2800" dirty="0" smtClean="0">
              <a:solidFill>
                <a:srgbClr val="000000"/>
              </a:solidFill>
              <a:cs typeface="Times New Roman" panose="02020603050405020304" pitchFamily="18" charset="0"/>
            </a:endParaRPr>
          </a:p>
          <a:p>
            <a:pPr eaLnBrk="1" hangingPunct="1"/>
            <a:r>
              <a:rPr lang="en-US" altLang="zh-CN" sz="2800" dirty="0" smtClean="0">
                <a:solidFill>
                  <a:srgbClr val="000000"/>
                </a:solidFill>
                <a:cs typeface="Times New Roman" panose="02020603050405020304" pitchFamily="18" charset="0"/>
              </a:rPr>
              <a:t>2.</a:t>
            </a:r>
            <a:r>
              <a:rPr lang="zh-CN" altLang="zh-CN" sz="2800" dirty="0" smtClean="0">
                <a:solidFill>
                  <a:srgbClr val="000000"/>
                </a:solidFill>
                <a:cs typeface="Times New Roman" panose="02020603050405020304" pitchFamily="18" charset="0"/>
              </a:rPr>
              <a:t>不同组的典型变量之间的相关性</a:t>
            </a:r>
          </a:p>
          <a:p>
            <a:pPr eaLnBrk="1" hangingPunct="1"/>
            <a:r>
              <a:rPr lang="en-US" altLang="zh-CN" sz="2800" dirty="0" smtClean="0">
                <a:solidFill>
                  <a:srgbClr val="000000"/>
                </a:solidFill>
                <a:cs typeface="Times New Roman" panose="02020603050405020304" pitchFamily="18" charset="0"/>
              </a:rPr>
              <a:t>3.</a:t>
            </a:r>
            <a:r>
              <a:rPr lang="zh-CN" altLang="zh-CN" sz="2800" dirty="0" smtClean="0">
                <a:solidFill>
                  <a:srgbClr val="000000"/>
                </a:solidFill>
                <a:cs typeface="Times New Roman" panose="02020603050405020304" pitchFamily="18" charset="0"/>
              </a:rPr>
              <a:t>原始变量与典型变量之间的相关系数</a:t>
            </a:r>
            <a:endParaRPr lang="en-US" altLang="zh-CN" sz="2800" dirty="0" smtClean="0">
              <a:solidFill>
                <a:srgbClr val="000000"/>
              </a:solidFill>
              <a:cs typeface="Times New Roman" panose="02020603050405020304" pitchFamily="18" charset="0"/>
            </a:endParaRPr>
          </a:p>
          <a:p>
            <a:pPr eaLnBrk="1" hangingPunct="1"/>
            <a:r>
              <a:rPr lang="en-US" altLang="zh-CN" sz="2800" dirty="0" smtClean="0">
                <a:solidFill>
                  <a:srgbClr val="000000"/>
                </a:solidFill>
                <a:cs typeface="Times New Roman" panose="02020603050405020304" pitchFamily="18" charset="0"/>
              </a:rPr>
              <a:t>4.</a:t>
            </a:r>
            <a:r>
              <a:rPr lang="zh-CN" altLang="zh-CN" sz="2800" dirty="0" smtClean="0">
                <a:solidFill>
                  <a:srgbClr val="000000"/>
                </a:solidFill>
              </a:rPr>
              <a:t>典型相关系数</a:t>
            </a:r>
            <a:r>
              <a:rPr lang="zh-CN" altLang="zh-CN" sz="2800" dirty="0">
                <a:solidFill>
                  <a:srgbClr val="000000"/>
                </a:solidFill>
              </a:rPr>
              <a:t>也是某种复相关系数</a:t>
            </a:r>
            <a:endParaRPr lang="en-US" altLang="zh-CN" sz="2800" dirty="0" smtClean="0">
              <a:solidFill>
                <a:srgbClr val="000000"/>
              </a:solidFill>
              <a:cs typeface="Times New Roman" panose="02020603050405020304" pitchFamily="18" charset="0"/>
            </a:endParaRPr>
          </a:p>
          <a:p>
            <a:pPr eaLnBrk="1" hangingPunct="1"/>
            <a:r>
              <a:rPr lang="en-US" altLang="zh-CN" sz="2800" dirty="0" smtClean="0">
                <a:solidFill>
                  <a:srgbClr val="000000"/>
                </a:solidFill>
                <a:cs typeface="Times New Roman" panose="02020603050405020304" pitchFamily="18" charset="0"/>
              </a:rPr>
              <a:t>5.</a:t>
            </a:r>
            <a:r>
              <a:rPr lang="zh-CN" altLang="zh-CN" sz="2800" dirty="0" smtClean="0">
                <a:solidFill>
                  <a:srgbClr val="000000"/>
                </a:solidFill>
                <a:cs typeface="Times New Roman" panose="02020603050405020304" pitchFamily="18" charset="0"/>
              </a:rPr>
              <a:t>简单相关、复相关和典型相关之间的关系</a:t>
            </a:r>
          </a:p>
        </p:txBody>
      </p:sp>
      <p:sp>
        <p:nvSpPr>
          <p:cNvPr id="2" name="灯片编号占位符 1"/>
          <p:cNvSpPr>
            <a:spLocks noGrp="1"/>
          </p:cNvSpPr>
          <p:nvPr>
            <p:ph type="sldNum" sz="quarter" idx="12"/>
          </p:nvPr>
        </p:nvSpPr>
        <p:spPr/>
        <p:txBody>
          <a:bodyPr/>
          <a:lstStyle/>
          <a:p>
            <a:fld id="{00AD328E-4BA2-4FD2-89B2-0D48762C73CD}" type="slidenum">
              <a:rPr lang="en-US" altLang="zh-CN" smtClean="0"/>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r>
              <a:rPr lang="en-US" altLang="zh-CN" sz="4000" smtClean="0"/>
              <a:t>1.</a:t>
            </a:r>
            <a:r>
              <a:rPr lang="zh-CN" altLang="zh-CN" sz="4000" smtClean="0"/>
              <a:t>同一组的典型变量互不相关</a:t>
            </a:r>
          </a:p>
        </p:txBody>
      </p:sp>
      <p:sp>
        <p:nvSpPr>
          <p:cNvPr id="33795" name="Rectangle 3"/>
          <p:cNvSpPr>
            <a:spLocks noGrp="1" noRot="1" noChangeArrowheads="1"/>
          </p:cNvSpPr>
          <p:nvPr>
            <p:ph type="body" idx="1"/>
          </p:nvPr>
        </p:nvSpPr>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设</a:t>
            </a:r>
            <a:r>
              <a:rPr lang="en-US" altLang="zh-CN" sz="2800" b="1" i="1" smtClean="0">
                <a:solidFill>
                  <a:srgbClr val="000000"/>
                </a:solidFill>
                <a:latin typeface="Times New Roman" panose="02020603050405020304" pitchFamily="18" charset="0"/>
                <a:cs typeface="Times New Roman" panose="02020603050405020304" pitchFamily="18" charset="0"/>
              </a:rPr>
              <a:t>x</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y</a:t>
            </a:r>
            <a:r>
              <a:rPr lang="zh-CN" altLang="zh-CN" sz="2800" smtClean="0">
                <a:solidFill>
                  <a:srgbClr val="000000"/>
                </a:solidFill>
                <a:latin typeface="Times New Roman" panose="02020603050405020304" pitchFamily="18" charset="0"/>
                <a:cs typeface="Times New Roman" panose="02020603050405020304" pitchFamily="18" charset="0"/>
              </a:rPr>
              <a:t>的第</a:t>
            </a:r>
            <a:r>
              <a:rPr lang="en-US" altLang="zh-CN" sz="2800" i="1" smtClean="0">
                <a:solidFill>
                  <a:srgbClr val="000000"/>
                </a:solidFill>
                <a:latin typeface="Times New Roman" panose="02020603050405020304" pitchFamily="18" charset="0"/>
                <a:cs typeface="Times New Roman" panose="02020603050405020304" pitchFamily="18" charset="0"/>
              </a:rPr>
              <a:t>i</a:t>
            </a:r>
            <a:r>
              <a:rPr lang="zh-CN" altLang="zh-CN" sz="2800" smtClean="0">
                <a:solidFill>
                  <a:srgbClr val="000000"/>
                </a:solidFill>
                <a:latin typeface="Times New Roman" panose="02020603050405020304" pitchFamily="18" charset="0"/>
                <a:cs typeface="Times New Roman" panose="02020603050405020304" pitchFamily="18" charset="0"/>
              </a:rPr>
              <a:t>对典型变量为</a:t>
            </a:r>
          </a:p>
          <a:p>
            <a:pPr algn="ctr">
              <a:buFont typeface="Wingdings" panose="05000000000000000000" pitchFamily="2" charset="2"/>
              <a:buNone/>
            </a:pPr>
            <a:r>
              <a:rPr lang="en-US" altLang="zh-CN" sz="2800" i="1" smtClean="0">
                <a:solidFill>
                  <a:srgbClr val="000000"/>
                </a:solidFill>
                <a:latin typeface="Times New Roman" panose="02020603050405020304" pitchFamily="18" charset="0"/>
                <a:cs typeface="Times New Roman" panose="02020603050405020304" pitchFamily="18" charset="0"/>
              </a:rPr>
              <a:t>u</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a</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x</a:t>
            </a:r>
            <a:r>
              <a:rPr lang="zh-CN"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v</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b</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y</a:t>
            </a:r>
            <a:r>
              <a:rPr lang="zh-CN" altLang="zh-CN" sz="2800" smtClean="0">
                <a:solidFill>
                  <a:srgbClr val="000000"/>
                </a:solidFill>
                <a:latin typeface="Times New Roman" panose="02020603050405020304" pitchFamily="18" charset="0"/>
                <a:cs typeface="Times New Roman" panose="02020603050405020304" pitchFamily="18" charset="0"/>
              </a:rPr>
              <a:t>，</a:t>
            </a:r>
            <a:r>
              <a:rPr lang="en-US" altLang="zh-CN" sz="2800" smtClean="0">
                <a:solidFill>
                  <a:srgbClr val="000000"/>
                </a:solidFill>
                <a:latin typeface="Times New Roman" panose="02020603050405020304" pitchFamily="18" charset="0"/>
                <a:cs typeface="Times New Roman" panose="02020603050405020304" pitchFamily="18" charset="0"/>
              </a:rPr>
              <a:t>   </a:t>
            </a:r>
            <a:r>
              <a:rPr lang="en-US" altLang="zh-CN" sz="2800" i="1"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=1,2,⋯,</a:t>
            </a:r>
            <a:r>
              <a:rPr lang="en-US" altLang="zh-CN" sz="2800" i="1" smtClean="0">
                <a:solidFill>
                  <a:srgbClr val="000000"/>
                </a:solidFill>
                <a:latin typeface="Times New Roman" panose="02020603050405020304" pitchFamily="18" charset="0"/>
                <a:cs typeface="Times New Roman" panose="02020603050405020304" pitchFamily="18" charset="0"/>
              </a:rPr>
              <a:t>m</a:t>
            </a:r>
            <a:endParaRPr lang="zh-CN" altLang="zh-CN" sz="28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则有</a:t>
            </a:r>
          </a:p>
          <a:p>
            <a:pPr algn="ctr">
              <a:buFont typeface="Wingdings" panose="05000000000000000000" pitchFamily="2" charset="2"/>
              <a:buNone/>
            </a:pPr>
            <a:r>
              <a:rPr lang="en-US" altLang="zh-CN" sz="2800" i="1" smtClean="0">
                <a:solidFill>
                  <a:srgbClr val="000000"/>
                </a:solidFill>
                <a:latin typeface="Times New Roman" panose="02020603050405020304" pitchFamily="18" charset="0"/>
                <a:cs typeface="Times New Roman" panose="02020603050405020304" pitchFamily="18" charset="0"/>
              </a:rPr>
              <a:t>V</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u</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a</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Σ</a:t>
            </a:r>
            <a:r>
              <a:rPr lang="en-US" altLang="zh-CN" sz="2800" baseline="-25000" smtClean="0">
                <a:solidFill>
                  <a:srgbClr val="000000"/>
                </a:solidFill>
                <a:latin typeface="Times New Roman" panose="02020603050405020304" pitchFamily="18" charset="0"/>
                <a:cs typeface="Times New Roman" panose="02020603050405020304" pitchFamily="18" charset="0"/>
              </a:rPr>
              <a:t>11</a:t>
            </a:r>
            <a:r>
              <a:rPr lang="en-US" altLang="zh-CN" sz="2800" b="1" i="1" smtClean="0">
                <a:solidFill>
                  <a:srgbClr val="000000"/>
                </a:solidFill>
                <a:latin typeface="Times New Roman" panose="02020603050405020304" pitchFamily="18" charset="0"/>
                <a:cs typeface="Times New Roman" panose="02020603050405020304" pitchFamily="18" charset="0"/>
              </a:rPr>
              <a:t>a</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=1</a:t>
            </a:r>
            <a:r>
              <a:rPr lang="zh-CN"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V</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v</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b</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Σ</a:t>
            </a:r>
            <a:r>
              <a:rPr lang="en-US" altLang="zh-CN" sz="2800" baseline="-25000" smtClean="0">
                <a:solidFill>
                  <a:srgbClr val="000000"/>
                </a:solidFill>
                <a:latin typeface="Times New Roman" panose="02020603050405020304" pitchFamily="18" charset="0"/>
                <a:cs typeface="Times New Roman" panose="02020603050405020304" pitchFamily="18" charset="0"/>
              </a:rPr>
              <a:t>22</a:t>
            </a:r>
            <a:r>
              <a:rPr lang="en-US" altLang="zh-CN" sz="2800" b="1" i="1" smtClean="0">
                <a:solidFill>
                  <a:srgbClr val="000000"/>
                </a:solidFill>
                <a:latin typeface="Times New Roman" panose="02020603050405020304" pitchFamily="18" charset="0"/>
                <a:cs typeface="Times New Roman" panose="02020603050405020304" pitchFamily="18" charset="0"/>
              </a:rPr>
              <a:t>b</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=1</a:t>
            </a:r>
            <a:r>
              <a:rPr lang="zh-CN"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=1,2,⋯,</a:t>
            </a:r>
            <a:r>
              <a:rPr lang="en-US" altLang="zh-CN" sz="2800" i="1" smtClean="0">
                <a:solidFill>
                  <a:srgbClr val="000000"/>
                </a:solidFill>
                <a:latin typeface="Times New Roman" panose="02020603050405020304" pitchFamily="18" charset="0"/>
                <a:cs typeface="Times New Roman" panose="02020603050405020304" pitchFamily="18" charset="0"/>
              </a:rPr>
              <a:t>m</a:t>
            </a:r>
            <a:endParaRPr lang="zh-CN" altLang="zh-CN" sz="280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800" i="1" smtClean="0">
                <a:solidFill>
                  <a:srgbClr val="000000"/>
                </a:solidFill>
                <a:latin typeface="Times New Roman" panose="02020603050405020304" pitchFamily="18" charset="0"/>
                <a:cs typeface="Times New Roman" panose="02020603050405020304" pitchFamily="18" charset="0"/>
              </a:rPr>
              <a:t>ρ</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u</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u</a:t>
            </a:r>
            <a:r>
              <a:rPr lang="en-US" altLang="zh-CN" sz="2800" i="1" baseline="-25000" smtClean="0">
                <a:solidFill>
                  <a:srgbClr val="000000"/>
                </a:solidFill>
                <a:latin typeface="Times New Roman" panose="02020603050405020304" pitchFamily="18" charset="0"/>
                <a:cs typeface="Times New Roman" panose="02020603050405020304" pitchFamily="18" charset="0"/>
              </a:rPr>
              <a:t>j</a:t>
            </a:r>
            <a:r>
              <a:rPr lang="en-US" altLang="zh-CN" sz="2800" smtClean="0">
                <a:solidFill>
                  <a:srgbClr val="000000"/>
                </a:solidFill>
                <a:latin typeface="Times New Roman" panose="02020603050405020304" pitchFamily="18" charset="0"/>
                <a:cs typeface="Times New Roman" panose="02020603050405020304" pitchFamily="18" charset="0"/>
              </a:rPr>
              <a:t>)=Cov(</a:t>
            </a:r>
            <a:r>
              <a:rPr lang="en-US" altLang="zh-CN" sz="2800" i="1" smtClean="0">
                <a:solidFill>
                  <a:srgbClr val="000000"/>
                </a:solidFill>
                <a:latin typeface="Times New Roman" panose="02020603050405020304" pitchFamily="18" charset="0"/>
                <a:cs typeface="Times New Roman" panose="02020603050405020304" pitchFamily="18" charset="0"/>
              </a:rPr>
              <a:t>u</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u</a:t>
            </a:r>
            <a:r>
              <a:rPr lang="en-US" altLang="zh-CN" sz="2800" i="1" baseline="-25000" smtClean="0">
                <a:solidFill>
                  <a:srgbClr val="000000"/>
                </a:solidFill>
                <a:latin typeface="Times New Roman" panose="02020603050405020304" pitchFamily="18" charset="0"/>
                <a:cs typeface="Times New Roman" panose="02020603050405020304" pitchFamily="18" charset="0"/>
              </a:rPr>
              <a:t>j</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a</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Σ</a:t>
            </a:r>
            <a:r>
              <a:rPr lang="en-US" altLang="zh-CN" sz="2800" baseline="-25000" smtClean="0">
                <a:solidFill>
                  <a:srgbClr val="000000"/>
                </a:solidFill>
                <a:latin typeface="Times New Roman" panose="02020603050405020304" pitchFamily="18" charset="0"/>
                <a:cs typeface="Times New Roman" panose="02020603050405020304" pitchFamily="18" charset="0"/>
              </a:rPr>
              <a:t>11</a:t>
            </a:r>
            <a:r>
              <a:rPr lang="en-US" altLang="zh-CN" sz="2800" b="1" i="1" smtClean="0">
                <a:solidFill>
                  <a:srgbClr val="000000"/>
                </a:solidFill>
                <a:latin typeface="Times New Roman" panose="02020603050405020304" pitchFamily="18" charset="0"/>
                <a:cs typeface="Times New Roman" panose="02020603050405020304" pitchFamily="18" charset="0"/>
              </a:rPr>
              <a:t>a</a:t>
            </a:r>
            <a:r>
              <a:rPr lang="en-US" altLang="zh-CN" sz="2800" i="1" baseline="-25000" smtClean="0">
                <a:solidFill>
                  <a:srgbClr val="000000"/>
                </a:solidFill>
                <a:latin typeface="Times New Roman" panose="02020603050405020304" pitchFamily="18" charset="0"/>
                <a:cs typeface="Times New Roman" panose="02020603050405020304" pitchFamily="18" charset="0"/>
              </a:rPr>
              <a:t>j</a:t>
            </a:r>
            <a:r>
              <a:rPr lang="en-US" altLang="zh-CN" sz="2800" smtClean="0">
                <a:solidFill>
                  <a:srgbClr val="000000"/>
                </a:solidFill>
                <a:latin typeface="Times New Roman" panose="02020603050405020304" pitchFamily="18" charset="0"/>
                <a:cs typeface="Times New Roman" panose="02020603050405020304" pitchFamily="18" charset="0"/>
              </a:rPr>
              <a:t>=0</a:t>
            </a:r>
            <a:r>
              <a:rPr lang="zh-CN" altLang="zh-CN" sz="2800" smtClean="0">
                <a:solidFill>
                  <a:srgbClr val="000000"/>
                </a:solidFill>
                <a:latin typeface="Times New Roman" panose="02020603050405020304" pitchFamily="18" charset="0"/>
                <a:cs typeface="Times New Roman" panose="02020603050405020304" pitchFamily="18" charset="0"/>
              </a:rPr>
              <a:t>，</a:t>
            </a:r>
            <a:r>
              <a:rPr lang="en-US" altLang="zh-CN" sz="2800" smtClean="0">
                <a:solidFill>
                  <a:srgbClr val="000000"/>
                </a:solidFill>
                <a:latin typeface="Times New Roman" panose="02020603050405020304" pitchFamily="18" charset="0"/>
                <a:cs typeface="Times New Roman" panose="02020603050405020304" pitchFamily="18" charset="0"/>
              </a:rPr>
              <a:t>1≤</a:t>
            </a:r>
            <a:r>
              <a:rPr lang="en-US" altLang="zh-CN" sz="2800" i="1"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j</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m</a:t>
            </a:r>
            <a:endParaRPr lang="zh-CN" altLang="zh-CN" sz="280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800" i="1" smtClean="0">
                <a:solidFill>
                  <a:srgbClr val="000000"/>
                </a:solidFill>
                <a:latin typeface="Times New Roman" panose="02020603050405020304" pitchFamily="18" charset="0"/>
                <a:cs typeface="Times New Roman" panose="02020603050405020304" pitchFamily="18" charset="0"/>
              </a:rPr>
              <a:t>ρ</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v</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v</a:t>
            </a:r>
            <a:r>
              <a:rPr lang="en-US" altLang="zh-CN" sz="2800" i="1" baseline="-25000" smtClean="0">
                <a:solidFill>
                  <a:srgbClr val="000000"/>
                </a:solidFill>
                <a:latin typeface="Times New Roman" panose="02020603050405020304" pitchFamily="18" charset="0"/>
                <a:cs typeface="Times New Roman" panose="02020603050405020304" pitchFamily="18" charset="0"/>
              </a:rPr>
              <a:t>j</a:t>
            </a:r>
            <a:r>
              <a:rPr lang="en-US" altLang="zh-CN" sz="2800" smtClean="0">
                <a:solidFill>
                  <a:srgbClr val="000000"/>
                </a:solidFill>
                <a:latin typeface="Times New Roman" panose="02020603050405020304" pitchFamily="18" charset="0"/>
                <a:cs typeface="Times New Roman" panose="02020603050405020304" pitchFamily="18" charset="0"/>
              </a:rPr>
              <a:t>)=Cov(</a:t>
            </a:r>
            <a:r>
              <a:rPr lang="en-US" altLang="zh-CN" sz="2800" i="1" smtClean="0">
                <a:solidFill>
                  <a:srgbClr val="000000"/>
                </a:solidFill>
                <a:latin typeface="Times New Roman" panose="02020603050405020304" pitchFamily="18" charset="0"/>
                <a:cs typeface="Times New Roman" panose="02020603050405020304" pitchFamily="18" charset="0"/>
              </a:rPr>
              <a:t>v</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v</a:t>
            </a:r>
            <a:r>
              <a:rPr lang="en-US" altLang="zh-CN" sz="2800" i="1" baseline="-25000" smtClean="0">
                <a:solidFill>
                  <a:srgbClr val="000000"/>
                </a:solidFill>
                <a:latin typeface="Times New Roman" panose="02020603050405020304" pitchFamily="18" charset="0"/>
                <a:cs typeface="Times New Roman" panose="02020603050405020304" pitchFamily="18" charset="0"/>
              </a:rPr>
              <a:t>j</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b</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Σ</a:t>
            </a:r>
            <a:r>
              <a:rPr lang="en-US" altLang="zh-CN" sz="2800" baseline="-25000" smtClean="0">
                <a:solidFill>
                  <a:srgbClr val="000000"/>
                </a:solidFill>
                <a:latin typeface="Times New Roman" panose="02020603050405020304" pitchFamily="18" charset="0"/>
                <a:cs typeface="Times New Roman" panose="02020603050405020304" pitchFamily="18" charset="0"/>
              </a:rPr>
              <a:t>22</a:t>
            </a:r>
            <a:r>
              <a:rPr lang="en-US" altLang="zh-CN" sz="2800" b="1" i="1" smtClean="0">
                <a:solidFill>
                  <a:srgbClr val="000000"/>
                </a:solidFill>
                <a:latin typeface="Times New Roman" panose="02020603050405020304" pitchFamily="18" charset="0"/>
                <a:cs typeface="Times New Roman" panose="02020603050405020304" pitchFamily="18" charset="0"/>
              </a:rPr>
              <a:t>b</a:t>
            </a:r>
            <a:r>
              <a:rPr lang="en-US" altLang="zh-CN" sz="2800" i="1" baseline="-25000" smtClean="0">
                <a:solidFill>
                  <a:srgbClr val="000000"/>
                </a:solidFill>
                <a:latin typeface="Times New Roman" panose="02020603050405020304" pitchFamily="18" charset="0"/>
                <a:cs typeface="Times New Roman" panose="02020603050405020304" pitchFamily="18" charset="0"/>
              </a:rPr>
              <a:t>j</a:t>
            </a:r>
            <a:r>
              <a:rPr lang="en-US" altLang="zh-CN" sz="2800" smtClean="0">
                <a:solidFill>
                  <a:srgbClr val="000000"/>
                </a:solidFill>
                <a:latin typeface="Times New Roman" panose="02020603050405020304" pitchFamily="18" charset="0"/>
                <a:cs typeface="Times New Roman" panose="02020603050405020304" pitchFamily="18" charset="0"/>
              </a:rPr>
              <a:t>=0</a:t>
            </a:r>
            <a:r>
              <a:rPr lang="zh-CN" altLang="zh-CN" sz="2800" smtClean="0">
                <a:solidFill>
                  <a:srgbClr val="000000"/>
                </a:solidFill>
                <a:latin typeface="Times New Roman" panose="02020603050405020304" pitchFamily="18" charset="0"/>
                <a:cs typeface="Times New Roman" panose="02020603050405020304" pitchFamily="18" charset="0"/>
              </a:rPr>
              <a:t>，</a:t>
            </a:r>
            <a:r>
              <a:rPr lang="en-US" altLang="zh-CN" sz="2800" smtClean="0">
                <a:solidFill>
                  <a:srgbClr val="000000"/>
                </a:solidFill>
                <a:latin typeface="Times New Roman" panose="02020603050405020304" pitchFamily="18" charset="0"/>
                <a:cs typeface="Times New Roman" panose="02020603050405020304" pitchFamily="18" charset="0"/>
              </a:rPr>
              <a:t>1≤</a:t>
            </a:r>
            <a:r>
              <a:rPr lang="en-US" altLang="zh-CN" sz="2800" i="1"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j</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m</a:t>
            </a:r>
            <a:endParaRPr lang="zh-CN" altLang="zh-CN" sz="2800" smtClean="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0AD328E-4BA2-4FD2-89B2-0D48762C73CD}" type="slidenum">
              <a:rPr lang="en-US" altLang="zh-CN" smtClean="0"/>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Rot="1" noChangeArrowheads="1"/>
          </p:cNvSpPr>
          <p:nvPr>
            <p:ph type="title"/>
          </p:nvPr>
        </p:nvSpPr>
        <p:spPr>
          <a:xfrm>
            <a:off x="301625" y="609600"/>
            <a:ext cx="8540750" cy="874713"/>
          </a:xfrm>
        </p:spPr>
        <p:txBody>
          <a:bodyPr/>
          <a:lstStyle/>
          <a:p>
            <a:pPr eaLnBrk="1" hangingPunct="1"/>
            <a:r>
              <a:rPr lang="en-US" altLang="zh-CN" sz="3600" smtClean="0"/>
              <a:t>2.</a:t>
            </a:r>
            <a:r>
              <a:rPr lang="zh-CN" altLang="zh-CN" sz="3600" smtClean="0"/>
              <a:t>不同组的典型变量之间的相关性</a:t>
            </a:r>
          </a:p>
        </p:txBody>
      </p:sp>
      <p:sp>
        <p:nvSpPr>
          <p:cNvPr id="5125" name="Rectangle 3"/>
          <p:cNvSpPr>
            <a:spLocks noGrp="1" noRot="1" noChangeArrowheads="1"/>
          </p:cNvSpPr>
          <p:nvPr>
            <p:ph type="body" idx="1"/>
          </p:nvPr>
        </p:nvSpPr>
        <p:spPr>
          <a:xfrm>
            <a:off x="301625" y="1557338"/>
            <a:ext cx="8540750" cy="4541837"/>
          </a:xfrm>
        </p:spPr>
        <p:txBody>
          <a:bodyPr/>
          <a:lstStyle/>
          <a:p>
            <a:pPr eaLnBrk="1" hangingPunct="1"/>
            <a:r>
              <a:rPr lang="en-US" altLang="zh-CN" sz="2400" i="1" dirty="0" smtClean="0">
                <a:solidFill>
                  <a:srgbClr val="000000"/>
                </a:solidFill>
                <a:latin typeface="Times New Roman" panose="02020603050405020304" pitchFamily="18" charset="0"/>
                <a:cs typeface="Times New Roman" panose="02020603050405020304" pitchFamily="18" charset="0"/>
              </a:rPr>
              <a:t> 			ρ</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u</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v</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m</a:t>
            </a:r>
          </a:p>
          <a:p>
            <a:pPr eaLnBrk="1" hangingPunct="1"/>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记</a:t>
            </a:r>
            <a:r>
              <a:rPr lang="en-US" altLang="zh-CN" sz="2400" b="1" i="1" dirty="0" smtClean="0">
                <a:solidFill>
                  <a:srgbClr val="000000"/>
                </a:solidFill>
                <a:latin typeface="Times New Roman" panose="02020603050405020304" pitchFamily="18" charset="0"/>
                <a:cs typeface="Times New Roman" panose="02020603050405020304" pitchFamily="18" charset="0"/>
              </a:rPr>
              <a:t>u</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u</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u</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u</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m</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m</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，则上述两个性质可用矩阵表示为</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u</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err="1" smtClean="0">
                <a:solidFill>
                  <a:srgbClr val="000000"/>
                </a:solidFill>
                <a:latin typeface="Times New Roman" panose="02020603050405020304" pitchFamily="18" charset="0"/>
                <a:cs typeface="Times New Roman" panose="02020603050405020304" pitchFamily="18" charset="0"/>
              </a:rPr>
              <a:t>Cov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u</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Λ</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或</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b="1" i="1" dirty="0" smtClean="0">
                <a:solidFill>
                  <a:srgbClr val="000000"/>
                </a:solidFill>
                <a:latin typeface="Times New Roman" panose="02020603050405020304" pitchFamily="18" charset="0"/>
                <a:cs typeface="Times New Roman" panose="02020603050405020304" pitchFamily="18" charset="0"/>
              </a:rPr>
              <a:t>Λ</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err="1" smtClean="0">
                <a:solidFill>
                  <a:srgbClr val="000000"/>
                </a:solidFill>
                <a:latin typeface="Times New Roman" panose="02020603050405020304" pitchFamily="18" charset="0"/>
                <a:cs typeface="Times New Roman" panose="02020603050405020304" pitchFamily="18" charset="0"/>
              </a:rPr>
              <a:t>diag</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m</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p>
        </p:txBody>
      </p:sp>
      <p:graphicFrame>
        <p:nvGraphicFramePr>
          <p:cNvPr id="5122" name="Object 4"/>
          <p:cNvGraphicFramePr>
            <a:graphicFrameLocks noChangeAspect="1"/>
          </p:cNvGraphicFramePr>
          <p:nvPr>
            <p:extLst>
              <p:ext uri="{D42A27DB-BD31-4B8C-83A1-F6EECF244321}">
                <p14:modId xmlns:p14="http://schemas.microsoft.com/office/powerpoint/2010/main" val="2698682602"/>
              </p:ext>
            </p:extLst>
          </p:nvPr>
        </p:nvGraphicFramePr>
        <p:xfrm>
          <a:off x="976313" y="2162175"/>
          <a:ext cx="7327900" cy="1041400"/>
        </p:xfrm>
        <a:graphic>
          <a:graphicData uri="http://schemas.openxmlformats.org/presentationml/2006/ole">
            <mc:AlternateContent xmlns:mc="http://schemas.openxmlformats.org/markup-compatibility/2006">
              <mc:Choice xmlns:v="urn:schemas-microsoft-com:vml" Requires="v">
                <p:oleObj spid="_x0000_s5220" name="Equation" r:id="rId3" imgW="7327800" imgH="1041120" progId="Equation.DSMT4">
                  <p:embed/>
                </p:oleObj>
              </mc:Choice>
              <mc:Fallback>
                <p:oleObj name="Equation" r:id="rId3" imgW="7327800" imgH="1041120" progId="Equation.DSMT4">
                  <p:embed/>
                  <p:pic>
                    <p:nvPicPr>
                      <p:cNvPr id="0" name="Object 4"/>
                      <p:cNvPicPr>
                        <a:picLocks noChangeAspect="1" noChangeArrowheads="1"/>
                      </p:cNvPicPr>
                      <p:nvPr/>
                    </p:nvPicPr>
                    <p:blipFill>
                      <a:blip r:embed="rId4"/>
                      <a:srcRect/>
                      <a:stretch>
                        <a:fillRect/>
                      </a:stretch>
                    </p:blipFill>
                    <p:spPr bwMode="auto">
                      <a:xfrm>
                        <a:off x="976313" y="2162175"/>
                        <a:ext cx="73279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extLst>
              <p:ext uri="{D42A27DB-BD31-4B8C-83A1-F6EECF244321}">
                <p14:modId xmlns:p14="http://schemas.microsoft.com/office/powerpoint/2010/main" val="1740287201"/>
              </p:ext>
            </p:extLst>
          </p:nvPr>
        </p:nvGraphicFramePr>
        <p:xfrm>
          <a:off x="3521075" y="5026025"/>
          <a:ext cx="2070100" cy="863600"/>
        </p:xfrm>
        <a:graphic>
          <a:graphicData uri="http://schemas.openxmlformats.org/presentationml/2006/ole">
            <mc:AlternateContent xmlns:mc="http://schemas.openxmlformats.org/markup-compatibility/2006">
              <mc:Choice xmlns:v="urn:schemas-microsoft-com:vml" Requires="v">
                <p:oleObj spid="_x0000_s5221" name="Equation" r:id="rId5" imgW="2070000" imgH="863280" progId="Equation.DSMT4">
                  <p:embed/>
                </p:oleObj>
              </mc:Choice>
              <mc:Fallback>
                <p:oleObj name="Equation" r:id="rId5" imgW="2070000" imgH="863280" progId="Equation.DSMT4">
                  <p:embed/>
                  <p:pic>
                    <p:nvPicPr>
                      <p:cNvPr id="0" name="Object 5"/>
                      <p:cNvPicPr>
                        <a:picLocks noChangeAspect="1" noChangeArrowheads="1"/>
                      </p:cNvPicPr>
                      <p:nvPr/>
                    </p:nvPicPr>
                    <p:blipFill>
                      <a:blip r:embed="rId6"/>
                      <a:srcRect/>
                      <a:stretch>
                        <a:fillRect/>
                      </a:stretch>
                    </p:blipFill>
                    <p:spPr bwMode="auto">
                      <a:xfrm>
                        <a:off x="3521075" y="5026025"/>
                        <a:ext cx="20701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3.</a:t>
            </a:r>
            <a:r>
              <a:rPr lang="zh-CN" altLang="zh-CN" sz="3600" dirty="0"/>
              <a:t>原始变量与典型变量之间的相关系数</a:t>
            </a:r>
            <a:endParaRPr lang="zh-CN" altLang="en-US" sz="36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记</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i="1" baseline="-25000" dirty="0">
                <a:solidFill>
                  <a:srgbClr val="000000"/>
                </a:solidFill>
                <a:latin typeface="Times New Roman" panose="02020603050405020304" pitchFamily="18" charset="0"/>
                <a:cs typeface="Times New Roman" panose="02020603050405020304" pitchFamily="18" charset="0"/>
              </a:rPr>
              <a:t>m</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i="1" baseline="-25000" dirty="0">
                <a:solidFill>
                  <a:srgbClr val="000000"/>
                </a:solidFill>
                <a:latin typeface="Times New Roman" panose="02020603050405020304" pitchFamily="18" charset="0"/>
                <a:cs typeface="Times New Roman" panose="02020603050405020304" pitchFamily="18" charset="0"/>
              </a:rPr>
              <a:t>m</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则</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800" b="1" i="1" dirty="0">
                <a:solidFill>
                  <a:srgbClr val="000000"/>
                </a:solidFill>
                <a:latin typeface="Times New Roman" panose="02020603050405020304" pitchFamily="18" charset="0"/>
                <a:cs typeface="Times New Roman" panose="02020603050405020304" pitchFamily="18" charset="0"/>
              </a:rPr>
              <a:t>u</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A</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B</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endParaRPr lang="en-US" altLang="zh-CN" sz="2800" dirty="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原始</a:t>
            </a:r>
            <a:r>
              <a:rPr lang="zh-CN" altLang="zh-CN" sz="2800" dirty="0">
                <a:solidFill>
                  <a:srgbClr val="000000"/>
                </a:solidFill>
                <a:latin typeface="Times New Roman" panose="02020603050405020304" pitchFamily="18" charset="0"/>
                <a:cs typeface="Times New Roman" panose="02020603050405020304" pitchFamily="18" charset="0"/>
              </a:rPr>
              <a:t>变量与典型变量之间的协方差矩阵为</a:t>
            </a:r>
          </a:p>
          <a:p>
            <a:pPr marL="0" indent="0" algn="ctr">
              <a:buNone/>
            </a:pPr>
            <a:r>
              <a:rPr lang="en-US" altLang="zh-CN" sz="2800" dirty="0" err="1">
                <a:solidFill>
                  <a:srgbClr val="000000"/>
                </a:solidFill>
                <a:latin typeface="Times New Roman" panose="02020603050405020304" pitchFamily="18" charset="0"/>
                <a:cs typeface="Times New Roman" panose="02020603050405020304" pitchFamily="18" charset="0"/>
              </a:rPr>
              <a:t>Cov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u</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err="1">
                <a:solidFill>
                  <a:srgbClr val="000000"/>
                </a:solidFill>
                <a:latin typeface="Times New Roman" panose="02020603050405020304" pitchFamily="18" charset="0"/>
                <a:cs typeface="Times New Roman" panose="02020603050405020304" pitchFamily="18" charset="0"/>
              </a:rPr>
              <a:t>Cov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A</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11</a:t>
            </a:r>
            <a:r>
              <a:rPr lang="en-US" altLang="zh-CN" sz="2800" b="1" i="1" dirty="0">
                <a:solidFill>
                  <a:srgbClr val="000000"/>
                </a:solidFill>
                <a:latin typeface="Times New Roman" panose="02020603050405020304" pitchFamily="18" charset="0"/>
                <a:cs typeface="Times New Roman" panose="02020603050405020304" pitchFamily="18" charset="0"/>
              </a:rPr>
              <a:t>A</a:t>
            </a:r>
            <a:endParaRPr lang="zh-CN" altLang="zh-CN" sz="2800"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800" dirty="0" err="1">
                <a:solidFill>
                  <a:srgbClr val="000000"/>
                </a:solidFill>
                <a:latin typeface="Times New Roman" panose="02020603050405020304" pitchFamily="18" charset="0"/>
                <a:cs typeface="Times New Roman" panose="02020603050405020304" pitchFamily="18" charset="0"/>
              </a:rPr>
              <a:t>Cov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err="1">
                <a:solidFill>
                  <a:srgbClr val="000000"/>
                </a:solidFill>
                <a:latin typeface="Times New Roman" panose="02020603050405020304" pitchFamily="18" charset="0"/>
                <a:cs typeface="Times New Roman" panose="02020603050405020304" pitchFamily="18" charset="0"/>
              </a:rPr>
              <a:t>Cov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B</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12</a:t>
            </a:r>
            <a:r>
              <a:rPr lang="en-US" altLang="zh-CN" sz="2800" b="1" i="1" dirty="0">
                <a:solidFill>
                  <a:srgbClr val="000000"/>
                </a:solidFill>
                <a:latin typeface="Times New Roman" panose="02020603050405020304" pitchFamily="18" charset="0"/>
                <a:cs typeface="Times New Roman" panose="02020603050405020304" pitchFamily="18" charset="0"/>
              </a:rPr>
              <a:t>B</a:t>
            </a:r>
            <a:endParaRPr lang="zh-CN" altLang="zh-CN" sz="2800"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800" dirty="0" err="1">
                <a:solidFill>
                  <a:srgbClr val="000000"/>
                </a:solidFill>
                <a:latin typeface="Times New Roman" panose="02020603050405020304" pitchFamily="18" charset="0"/>
                <a:cs typeface="Times New Roman" panose="02020603050405020304" pitchFamily="18" charset="0"/>
              </a:rPr>
              <a:t>Cov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u</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err="1">
                <a:solidFill>
                  <a:srgbClr val="000000"/>
                </a:solidFill>
                <a:latin typeface="Times New Roman" panose="02020603050405020304" pitchFamily="18" charset="0"/>
                <a:cs typeface="Times New Roman" panose="02020603050405020304" pitchFamily="18" charset="0"/>
              </a:rPr>
              <a:t>Cov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A</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21</a:t>
            </a:r>
            <a:r>
              <a:rPr lang="en-US" altLang="zh-CN" sz="2800" b="1" i="1" dirty="0">
                <a:solidFill>
                  <a:srgbClr val="000000"/>
                </a:solidFill>
                <a:latin typeface="Times New Roman" panose="02020603050405020304" pitchFamily="18" charset="0"/>
                <a:cs typeface="Times New Roman" panose="02020603050405020304" pitchFamily="18" charset="0"/>
              </a:rPr>
              <a:t>A</a:t>
            </a:r>
            <a:endParaRPr lang="zh-CN" altLang="zh-CN" sz="2800"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800" dirty="0" err="1">
                <a:solidFill>
                  <a:srgbClr val="000000"/>
                </a:solidFill>
                <a:latin typeface="Times New Roman" panose="02020603050405020304" pitchFamily="18" charset="0"/>
                <a:cs typeface="Times New Roman" panose="02020603050405020304" pitchFamily="18" charset="0"/>
              </a:rPr>
              <a:t>Cov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err="1">
                <a:solidFill>
                  <a:srgbClr val="000000"/>
                </a:solidFill>
                <a:latin typeface="Times New Roman" panose="02020603050405020304" pitchFamily="18" charset="0"/>
                <a:cs typeface="Times New Roman" panose="02020603050405020304" pitchFamily="18" charset="0"/>
              </a:rPr>
              <a:t>Cov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B</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22</a:t>
            </a:r>
            <a:r>
              <a:rPr lang="en-US" altLang="zh-CN" sz="2800" b="1" i="1" dirty="0" smtClean="0">
                <a:solidFill>
                  <a:srgbClr val="000000"/>
                </a:solidFill>
                <a:latin typeface="Times New Roman" panose="02020603050405020304" pitchFamily="18" charset="0"/>
                <a:cs typeface="Times New Roman" panose="02020603050405020304" pitchFamily="18" charset="0"/>
              </a:rPr>
              <a:t>B</a:t>
            </a:r>
            <a:endParaRPr lang="zh-CN" altLang="en-US" sz="2800" dirty="0"/>
          </a:p>
        </p:txBody>
      </p:sp>
      <p:sp>
        <p:nvSpPr>
          <p:cNvPr id="4" name="灯片编号占位符 3"/>
          <p:cNvSpPr>
            <a:spLocks noGrp="1"/>
          </p:cNvSpPr>
          <p:nvPr>
            <p:ph type="sldNum" sz="quarter" idx="12"/>
          </p:nvPr>
        </p:nvSpPr>
        <p:spPr/>
        <p:txBody>
          <a:bodyPr/>
          <a:lstStyle/>
          <a:p>
            <a:fld id="{00AD328E-4BA2-4FD2-89B2-0D48762C73CD}" type="slidenum">
              <a:rPr lang="en-US" altLang="zh-CN" smtClean="0"/>
              <a:pPr/>
              <a:t>14</a:t>
            </a:fld>
            <a:endParaRPr lang="en-US" altLang="zh-CN"/>
          </a:p>
        </p:txBody>
      </p:sp>
    </p:spTree>
    <p:extLst>
      <p:ext uri="{BB962C8B-B14F-4D97-AF65-F5344CB8AC3E}">
        <p14:creationId xmlns:p14="http://schemas.microsoft.com/office/powerpoint/2010/main" val="512425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a:xfrm>
            <a:off x="301625" y="476672"/>
            <a:ext cx="8540750" cy="45719"/>
          </a:xfrm>
        </p:spPr>
        <p:txBody>
          <a:bodyPr/>
          <a:lstStyle/>
          <a:p>
            <a:endParaRPr lang="zh-CN" altLang="en-US" sz="3600" dirty="0" smtClean="0"/>
          </a:p>
        </p:txBody>
      </p:sp>
      <p:sp>
        <p:nvSpPr>
          <p:cNvPr id="6148" name="内容占位符 2"/>
          <p:cNvSpPr>
            <a:spLocks noGrp="1"/>
          </p:cNvSpPr>
          <p:nvPr>
            <p:ph idx="1"/>
          </p:nvPr>
        </p:nvSpPr>
        <p:spPr>
          <a:xfrm>
            <a:off x="301625" y="618456"/>
            <a:ext cx="8540750" cy="5480720"/>
          </a:xfrm>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原始</a:t>
            </a:r>
            <a:r>
              <a:rPr lang="zh-CN" altLang="zh-CN" sz="2800" dirty="0">
                <a:solidFill>
                  <a:srgbClr val="000000"/>
                </a:solidFill>
                <a:latin typeface="Times New Roman" panose="02020603050405020304" pitchFamily="18" charset="0"/>
                <a:cs typeface="Times New Roman" panose="02020603050405020304" pitchFamily="18" charset="0"/>
              </a:rPr>
              <a:t>变量与典型变量之间的相关矩阵</a:t>
            </a:r>
            <a:r>
              <a:rPr lang="zh-CN" altLang="zh-CN" sz="2800" dirty="0" smtClean="0">
                <a:solidFill>
                  <a:srgbClr val="000000"/>
                </a:solidFill>
                <a:latin typeface="Times New Roman" panose="02020603050405020304" pitchFamily="18" charset="0"/>
                <a:cs typeface="Times New Roman" panose="02020603050405020304" pitchFamily="18" charset="0"/>
              </a:rPr>
              <a:t>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zh-CN" altLang="en-US" sz="2800" dirty="0" smtClean="0">
                <a:solidFill>
                  <a:srgbClr val="000000"/>
                </a:solidFill>
                <a:latin typeface="Times New Roman" panose="02020603050405020304" pitchFamily="18" charset="0"/>
                <a:cs typeface="Times New Roman" panose="02020603050405020304" pitchFamily="18" charset="0"/>
              </a:rPr>
              <a:t>    其中</a:t>
            </a:r>
          </a:p>
        </p:txBody>
      </p:sp>
      <p:sp>
        <p:nvSpPr>
          <p:cNvPr id="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471502048"/>
              </p:ext>
            </p:extLst>
          </p:nvPr>
        </p:nvGraphicFramePr>
        <p:xfrm>
          <a:off x="2921868" y="1218753"/>
          <a:ext cx="3162300" cy="2354263"/>
        </p:xfrm>
        <a:graphic>
          <a:graphicData uri="http://schemas.openxmlformats.org/presentationml/2006/ole">
            <mc:AlternateContent xmlns:mc="http://schemas.openxmlformats.org/markup-compatibility/2006">
              <mc:Choice xmlns:v="urn:schemas-microsoft-com:vml" Requires="v">
                <p:oleObj spid="_x0000_s6243" name="Equation" r:id="rId3" imgW="3162240" imgH="2336760" progId="Equation.DSMT4">
                  <p:embed/>
                </p:oleObj>
              </mc:Choice>
              <mc:Fallback>
                <p:oleObj name="Equation" r:id="rId3" imgW="3162240" imgH="2336760" progId="Equation.DSMT4">
                  <p:embed/>
                  <p:pic>
                    <p:nvPicPr>
                      <p:cNvPr id="0" name="Object 15"/>
                      <p:cNvPicPr>
                        <a:picLocks noChangeAspect="1" noChangeArrowheads="1"/>
                      </p:cNvPicPr>
                      <p:nvPr/>
                    </p:nvPicPr>
                    <p:blipFill>
                      <a:blip r:embed="rId4"/>
                      <a:srcRect/>
                      <a:stretch>
                        <a:fillRect/>
                      </a:stretch>
                    </p:blipFill>
                    <p:spPr bwMode="auto">
                      <a:xfrm>
                        <a:off x="2921868" y="1218753"/>
                        <a:ext cx="3162300" cy="235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55738714"/>
              </p:ext>
            </p:extLst>
          </p:nvPr>
        </p:nvGraphicFramePr>
        <p:xfrm>
          <a:off x="2312988" y="4286250"/>
          <a:ext cx="4597400" cy="1676400"/>
        </p:xfrm>
        <a:graphic>
          <a:graphicData uri="http://schemas.openxmlformats.org/presentationml/2006/ole">
            <mc:AlternateContent xmlns:mc="http://schemas.openxmlformats.org/markup-compatibility/2006">
              <mc:Choice xmlns:v="urn:schemas-microsoft-com:vml" Requires="v">
                <p:oleObj spid="_x0000_s6244" name="Equation" r:id="rId5" imgW="4597200" imgH="1676160" progId="Equation.DSMT4">
                  <p:embed/>
                </p:oleObj>
              </mc:Choice>
              <mc:Fallback>
                <p:oleObj name="Equation" r:id="rId5" imgW="4597200" imgH="1676160" progId="Equation.DSMT4">
                  <p:embed/>
                  <p:pic>
                    <p:nvPicPr>
                      <p:cNvPr id="0" name="Object 17"/>
                      <p:cNvPicPr>
                        <a:picLocks noChangeAspect="1" noChangeArrowheads="1"/>
                      </p:cNvPicPr>
                      <p:nvPr/>
                    </p:nvPicPr>
                    <p:blipFill>
                      <a:blip r:embed="rId6"/>
                      <a:srcRect/>
                      <a:stretch>
                        <a:fillRect/>
                      </a:stretch>
                    </p:blipFill>
                    <p:spPr bwMode="auto">
                      <a:xfrm>
                        <a:off x="2312988" y="4286250"/>
                        <a:ext cx="45974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7164288" y="2088233"/>
            <a:ext cx="1502334" cy="523220"/>
          </a:xfrm>
          <a:prstGeom prst="rect">
            <a:avLst/>
          </a:prstGeom>
        </p:spPr>
        <p:txBody>
          <a:bodyPr wrap="none">
            <a:spAutoFit/>
          </a:bodyPr>
          <a:lstStyle/>
          <a:p>
            <a:r>
              <a:rPr lang="en-US" altLang="zh-CN" sz="2800" kern="100" dirty="0">
                <a:solidFill>
                  <a:srgbClr val="000000"/>
                </a:solidFill>
                <a:latin typeface="Times New Roman" panose="02020603050405020304" pitchFamily="18" charset="0"/>
              </a:rPr>
              <a:t>(10.2.18)</a:t>
            </a:r>
            <a:endParaRPr lang="zh-CN" altLang="en-US" sz="2800" dirty="0">
              <a:solidFill>
                <a:srgbClr val="000000"/>
              </a:solidFill>
            </a:endParaRPr>
          </a:p>
        </p:txBody>
      </p:sp>
      <p:sp>
        <p:nvSpPr>
          <p:cNvPr id="7" name="灯片编号占位符 6"/>
          <p:cNvSpPr>
            <a:spLocks noGrp="1"/>
          </p:cNvSpPr>
          <p:nvPr>
            <p:ph type="sldNum" sz="quarter" idx="12"/>
          </p:nvPr>
        </p:nvSpPr>
        <p:spPr/>
        <p:txBody>
          <a:bodyPr/>
          <a:lstStyle/>
          <a:p>
            <a:fld id="{00AD328E-4BA2-4FD2-89B2-0D48762C73CD}" type="slidenum">
              <a:rPr lang="en-US" altLang="zh-CN" smtClean="0"/>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kern="100" dirty="0">
                <a:latin typeface="Times New Roman" panose="02020603050405020304" pitchFamily="18" charset="0"/>
              </a:rPr>
              <a:t>(10.2.18</a:t>
            </a:r>
            <a:r>
              <a:rPr lang="en-US" altLang="zh-CN" sz="4000" kern="100" dirty="0" smtClean="0">
                <a:latin typeface="Times New Roman" panose="02020603050405020304" pitchFamily="18" charset="0"/>
              </a:rPr>
              <a:t>)</a:t>
            </a:r>
            <a:r>
              <a:rPr lang="zh-CN" altLang="en-US" sz="4000" dirty="0" smtClean="0"/>
              <a:t>式的证明</a:t>
            </a:r>
            <a:endParaRPr lang="zh-CN" altLang="en-US" sz="4000" dirty="0"/>
          </a:p>
        </p:txBody>
      </p:sp>
      <p:sp>
        <p:nvSpPr>
          <p:cNvPr id="3" name="内容占位符 2"/>
          <p:cNvSpPr>
            <a:spLocks noGrp="1"/>
          </p:cNvSpPr>
          <p:nvPr>
            <p:ph idx="1"/>
          </p:nvPr>
        </p:nvSpPr>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现证明第一</a:t>
            </a:r>
            <a:r>
              <a:rPr lang="zh-CN" altLang="zh-CN" sz="2800" dirty="0">
                <a:solidFill>
                  <a:srgbClr val="000000"/>
                </a:solidFill>
                <a:latin typeface="Times New Roman" panose="02020603050405020304" pitchFamily="18" charset="0"/>
                <a:cs typeface="Times New Roman" panose="02020603050405020304" pitchFamily="18" charset="0"/>
              </a:rPr>
              <a:t>个等式，其余三个等式的证明是完全类似的。</a:t>
            </a:r>
            <a:r>
              <a:rPr lang="zh-CN" altLang="zh-CN" sz="2800" dirty="0" smtClean="0">
                <a:solidFill>
                  <a:srgbClr val="000000"/>
                </a:solidFill>
                <a:latin typeface="Times New Roman" panose="02020603050405020304" pitchFamily="18" charset="0"/>
                <a:cs typeface="Times New Roman" panose="02020603050405020304" pitchFamily="18" charset="0"/>
              </a:rPr>
              <a:t>令</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pPr marL="358775" indent="0">
              <a:buNone/>
            </a:pPr>
            <a:r>
              <a:rPr lang="zh-CN" altLang="zh-CN" sz="2800" dirty="0">
                <a:solidFill>
                  <a:srgbClr val="000000"/>
                </a:solidFill>
                <a:latin typeface="Times New Roman" panose="02020603050405020304" pitchFamily="18" charset="0"/>
                <a:cs typeface="Times New Roman" panose="02020603050405020304" pitchFamily="18" charset="0"/>
              </a:rPr>
              <a:t>其中</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E</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E</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，即对</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zh-CN" altLang="zh-CN" sz="2800" dirty="0">
                <a:solidFill>
                  <a:srgbClr val="000000"/>
                </a:solidFill>
                <a:latin typeface="Times New Roman" panose="02020603050405020304" pitchFamily="18" charset="0"/>
                <a:cs typeface="Times New Roman" panose="02020603050405020304" pitchFamily="18" charset="0"/>
              </a:rPr>
              <a:t>的各分量作标准化变换，于是</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74562550"/>
              </p:ext>
            </p:extLst>
          </p:nvPr>
        </p:nvGraphicFramePr>
        <p:xfrm>
          <a:off x="1924050" y="2933700"/>
          <a:ext cx="5341938" cy="495300"/>
        </p:xfrm>
        <a:graphic>
          <a:graphicData uri="http://schemas.openxmlformats.org/presentationml/2006/ole">
            <mc:AlternateContent xmlns:mc="http://schemas.openxmlformats.org/markup-compatibility/2006">
              <mc:Choice xmlns:v="urn:schemas-microsoft-com:vml" Requires="v">
                <p:oleObj spid="_x0000_s32847" name="Equation" r:id="rId4" imgW="5333760" imgH="495000" progId="Equation.DSMT4">
                  <p:embed/>
                </p:oleObj>
              </mc:Choice>
              <mc:Fallback>
                <p:oleObj name="Equation" r:id="rId4" imgW="5333760" imgH="495000" progId="Equation.DSMT4">
                  <p:embed/>
                  <p:pic>
                    <p:nvPicPr>
                      <p:cNvPr id="0" name="Object 1"/>
                      <p:cNvPicPr>
                        <a:picLocks noChangeAspect="1" noChangeArrowheads="1"/>
                      </p:cNvPicPr>
                      <p:nvPr/>
                    </p:nvPicPr>
                    <p:blipFill>
                      <a:blip r:embed="rId5"/>
                      <a:srcRect/>
                      <a:stretch>
                        <a:fillRect/>
                      </a:stretch>
                    </p:blipFill>
                    <p:spPr bwMode="auto">
                      <a:xfrm>
                        <a:off x="1924050" y="2933700"/>
                        <a:ext cx="534193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49077684"/>
              </p:ext>
            </p:extLst>
          </p:nvPr>
        </p:nvGraphicFramePr>
        <p:xfrm>
          <a:off x="1135856" y="4259792"/>
          <a:ext cx="6872288" cy="1862137"/>
        </p:xfrm>
        <a:graphic>
          <a:graphicData uri="http://schemas.openxmlformats.org/presentationml/2006/ole">
            <mc:AlternateContent xmlns:mc="http://schemas.openxmlformats.org/markup-compatibility/2006">
              <mc:Choice xmlns:v="urn:schemas-microsoft-com:vml" Requires="v">
                <p:oleObj spid="_x0000_s32848" name="Equation" r:id="rId6" imgW="6883200" imgH="1854000" progId="Equation.DSMT4">
                  <p:embed/>
                </p:oleObj>
              </mc:Choice>
              <mc:Fallback>
                <p:oleObj name="Equation" r:id="rId6" imgW="6883200" imgH="1854000" progId="Equation.DSMT4">
                  <p:embed/>
                  <p:pic>
                    <p:nvPicPr>
                      <p:cNvPr id="0" name="Object 3"/>
                      <p:cNvPicPr>
                        <a:picLocks noChangeAspect="1" noChangeArrowheads="1"/>
                      </p:cNvPicPr>
                      <p:nvPr/>
                    </p:nvPicPr>
                    <p:blipFill>
                      <a:blip r:embed="rId7"/>
                      <a:srcRect/>
                      <a:stretch>
                        <a:fillRect/>
                      </a:stretch>
                    </p:blipFill>
                    <p:spPr bwMode="auto">
                      <a:xfrm>
                        <a:off x="1135856" y="4259792"/>
                        <a:ext cx="6872288" cy="186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00AD328E-4BA2-4FD2-89B2-0D48762C73CD}" type="slidenum">
              <a:rPr lang="en-US" altLang="zh-CN" smtClean="0"/>
              <a:pPr/>
              <a:t>16</a:t>
            </a:fld>
            <a:endParaRPr lang="en-US" altLang="zh-CN"/>
          </a:p>
        </p:txBody>
      </p:sp>
    </p:spTree>
    <p:extLst>
      <p:ext uri="{BB962C8B-B14F-4D97-AF65-F5344CB8AC3E}">
        <p14:creationId xmlns:p14="http://schemas.microsoft.com/office/powerpoint/2010/main" val="1372392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4.</a:t>
            </a:r>
            <a:r>
              <a:rPr lang="zh-CN" altLang="zh-CN" sz="3600" dirty="0"/>
              <a:t>典型相关系数也是某种复相关系数</a:t>
            </a:r>
            <a:endParaRPr lang="zh-CN" altLang="en-US" sz="3600" dirty="0"/>
          </a:p>
        </p:txBody>
      </p:sp>
      <p:sp>
        <p:nvSpPr>
          <p:cNvPr id="3" name="内容占位符 2"/>
          <p:cNvSpPr>
            <a:spLocks noGrp="1"/>
          </p:cNvSpPr>
          <p:nvPr>
            <p:ph idx="1"/>
          </p:nvPr>
        </p:nvSpPr>
        <p:spPr/>
        <p:txBody>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与</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zh-CN" altLang="zh-CN" sz="2800" dirty="0">
                <a:solidFill>
                  <a:srgbClr val="000000"/>
                </a:solidFill>
                <a:latin typeface="Times New Roman" panose="02020603050405020304" pitchFamily="18" charset="0"/>
                <a:cs typeface="Times New Roman" panose="02020603050405020304" pitchFamily="18" charset="0"/>
              </a:rPr>
              <a:t>的复相关系数</a:t>
            </a:r>
            <a:r>
              <a:rPr lang="zh-CN" altLang="zh-CN" sz="2800" dirty="0" smtClean="0">
                <a:solidFill>
                  <a:srgbClr val="000000"/>
                </a:solidFill>
                <a:latin typeface="Times New Roman" panose="02020603050405020304" pitchFamily="18" charset="0"/>
                <a:cs typeface="Times New Roman" panose="02020603050405020304" pitchFamily="18" charset="0"/>
              </a:rPr>
              <a:t>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与</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zh-CN" sz="2800" dirty="0">
                <a:solidFill>
                  <a:srgbClr val="000000"/>
                </a:solidFill>
                <a:latin typeface="Times New Roman" panose="02020603050405020304" pitchFamily="18" charset="0"/>
                <a:cs typeface="Times New Roman" panose="02020603050405020304" pitchFamily="18" charset="0"/>
              </a:rPr>
              <a:t>的复相关系数为</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65189529"/>
              </p:ext>
            </p:extLst>
          </p:nvPr>
        </p:nvGraphicFramePr>
        <p:xfrm>
          <a:off x="827584" y="1966117"/>
          <a:ext cx="1122363" cy="438151"/>
        </p:xfrm>
        <a:graphic>
          <a:graphicData uri="http://schemas.openxmlformats.org/presentationml/2006/ole">
            <mc:AlternateContent xmlns:mc="http://schemas.openxmlformats.org/markup-compatibility/2006">
              <mc:Choice xmlns:v="urn:schemas-microsoft-com:vml" Requires="v">
                <p:oleObj spid="_x0000_s31901" name="Equation" r:id="rId3" imgW="1130040" imgH="431640" progId="Equation.DSMT4">
                  <p:embed/>
                </p:oleObj>
              </mc:Choice>
              <mc:Fallback>
                <p:oleObj name="Equation" r:id="rId3" imgW="1130040" imgH="431640" progId="Equation.DSMT4">
                  <p:embed/>
                  <p:pic>
                    <p:nvPicPr>
                      <p:cNvPr id="0" name="Object 1"/>
                      <p:cNvPicPr>
                        <a:picLocks noChangeAspect="1" noChangeArrowheads="1"/>
                      </p:cNvPicPr>
                      <p:nvPr/>
                    </p:nvPicPr>
                    <p:blipFill>
                      <a:blip r:embed="rId4"/>
                      <a:srcRect/>
                      <a:stretch>
                        <a:fillRect/>
                      </a:stretch>
                    </p:blipFill>
                    <p:spPr bwMode="auto">
                      <a:xfrm>
                        <a:off x="827584" y="1966117"/>
                        <a:ext cx="1122363" cy="438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637342948"/>
              </p:ext>
            </p:extLst>
          </p:nvPr>
        </p:nvGraphicFramePr>
        <p:xfrm>
          <a:off x="2732088" y="2441575"/>
          <a:ext cx="3467100" cy="482600"/>
        </p:xfrm>
        <a:graphic>
          <a:graphicData uri="http://schemas.openxmlformats.org/presentationml/2006/ole">
            <mc:AlternateContent xmlns:mc="http://schemas.openxmlformats.org/markup-compatibility/2006">
              <mc:Choice xmlns:v="urn:schemas-microsoft-com:vml" Requires="v">
                <p:oleObj spid="_x0000_s31902" name="Equation" r:id="rId5" imgW="3466800" imgH="482400" progId="Equation.DSMT4">
                  <p:embed/>
                </p:oleObj>
              </mc:Choice>
              <mc:Fallback>
                <p:oleObj name="Equation" r:id="rId5" imgW="3466800" imgH="482400" progId="Equation.DSMT4">
                  <p:embed/>
                  <p:pic>
                    <p:nvPicPr>
                      <p:cNvPr id="0" name="Object 3"/>
                      <p:cNvPicPr>
                        <a:picLocks noChangeAspect="1" noChangeArrowheads="1"/>
                      </p:cNvPicPr>
                      <p:nvPr/>
                    </p:nvPicPr>
                    <p:blipFill>
                      <a:blip r:embed="rId6"/>
                      <a:srcRect/>
                      <a:stretch>
                        <a:fillRect/>
                      </a:stretch>
                    </p:blipFill>
                    <p:spPr bwMode="auto">
                      <a:xfrm>
                        <a:off x="2732088" y="2441575"/>
                        <a:ext cx="34671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23929045"/>
              </p:ext>
            </p:extLst>
          </p:nvPr>
        </p:nvGraphicFramePr>
        <p:xfrm>
          <a:off x="814597" y="3004345"/>
          <a:ext cx="1092200" cy="438150"/>
        </p:xfrm>
        <a:graphic>
          <a:graphicData uri="http://schemas.openxmlformats.org/presentationml/2006/ole">
            <mc:AlternateContent xmlns:mc="http://schemas.openxmlformats.org/markup-compatibility/2006">
              <mc:Choice xmlns:v="urn:schemas-microsoft-com:vml" Requires="v">
                <p:oleObj spid="_x0000_s31903" name="Equation" r:id="rId7" imgW="1091880" imgH="431640" progId="Equation.DSMT4">
                  <p:embed/>
                </p:oleObj>
              </mc:Choice>
              <mc:Fallback>
                <p:oleObj name="Equation" r:id="rId7" imgW="1091880" imgH="431640" progId="Equation.DSMT4">
                  <p:embed/>
                  <p:pic>
                    <p:nvPicPr>
                      <p:cNvPr id="0" name="Object 5"/>
                      <p:cNvPicPr>
                        <a:picLocks noChangeAspect="1" noChangeArrowheads="1"/>
                      </p:cNvPicPr>
                      <p:nvPr/>
                    </p:nvPicPr>
                    <p:blipFill>
                      <a:blip r:embed="rId8"/>
                      <a:srcRect/>
                      <a:stretch>
                        <a:fillRect/>
                      </a:stretch>
                    </p:blipFill>
                    <p:spPr bwMode="auto">
                      <a:xfrm>
                        <a:off x="814597" y="3004345"/>
                        <a:ext cx="10922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857434962"/>
              </p:ext>
            </p:extLst>
          </p:nvPr>
        </p:nvGraphicFramePr>
        <p:xfrm>
          <a:off x="2732088" y="3519488"/>
          <a:ext cx="3467100" cy="482600"/>
        </p:xfrm>
        <a:graphic>
          <a:graphicData uri="http://schemas.openxmlformats.org/presentationml/2006/ole">
            <mc:AlternateContent xmlns:mc="http://schemas.openxmlformats.org/markup-compatibility/2006">
              <mc:Choice xmlns:v="urn:schemas-microsoft-com:vml" Requires="v">
                <p:oleObj spid="_x0000_s31904" name="Equation" r:id="rId9" imgW="3466800" imgH="482400" progId="Equation.DSMT4">
                  <p:embed/>
                </p:oleObj>
              </mc:Choice>
              <mc:Fallback>
                <p:oleObj name="Equation" r:id="rId9" imgW="3466800" imgH="482400" progId="Equation.DSMT4">
                  <p:embed/>
                  <p:pic>
                    <p:nvPicPr>
                      <p:cNvPr id="0" name="Object 7"/>
                      <p:cNvPicPr>
                        <a:picLocks noChangeAspect="1" noChangeArrowheads="1"/>
                      </p:cNvPicPr>
                      <p:nvPr/>
                    </p:nvPicPr>
                    <p:blipFill>
                      <a:blip r:embed="rId10"/>
                      <a:srcRect/>
                      <a:stretch>
                        <a:fillRect/>
                      </a:stretch>
                    </p:blipFill>
                    <p:spPr bwMode="auto">
                      <a:xfrm>
                        <a:off x="2732088" y="3519488"/>
                        <a:ext cx="34671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11"/>
          <p:cNvSpPr>
            <a:spLocks noGrp="1"/>
          </p:cNvSpPr>
          <p:nvPr>
            <p:ph type="sldNum" sz="quarter" idx="12"/>
          </p:nvPr>
        </p:nvSpPr>
        <p:spPr/>
        <p:txBody>
          <a:bodyPr/>
          <a:lstStyle/>
          <a:p>
            <a:fld id="{00AD328E-4BA2-4FD2-89B2-0D48762C73CD}" type="slidenum">
              <a:rPr lang="en-US" altLang="zh-CN" smtClean="0"/>
              <a:pPr/>
              <a:t>17</a:t>
            </a:fld>
            <a:endParaRPr lang="en-US" altLang="zh-CN"/>
          </a:p>
        </p:txBody>
      </p:sp>
    </p:spTree>
    <p:extLst>
      <p:ext uri="{BB962C8B-B14F-4D97-AF65-F5344CB8AC3E}">
        <p14:creationId xmlns:p14="http://schemas.microsoft.com/office/powerpoint/2010/main" val="163121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609600"/>
            <a:ext cx="8540750" cy="875184"/>
          </a:xfrm>
        </p:spPr>
        <p:txBody>
          <a:bodyPr/>
          <a:lstStyle/>
          <a:p>
            <a:pPr eaLnBrk="1" hangingPunct="1"/>
            <a:r>
              <a:rPr lang="en-US" altLang="zh-CN" sz="3200" dirty="0" smtClean="0"/>
              <a:t>5.</a:t>
            </a:r>
            <a:r>
              <a:rPr lang="zh-CN" altLang="en-US" sz="3200" dirty="0" smtClean="0"/>
              <a:t>简单相关、复相关和典型相关之间的关系</a:t>
            </a:r>
          </a:p>
        </p:txBody>
      </p:sp>
      <p:sp>
        <p:nvSpPr>
          <p:cNvPr id="34819" name="Rectangle 3"/>
          <p:cNvSpPr>
            <a:spLocks noGrp="1" noRot="1" noChangeArrowheads="1"/>
          </p:cNvSpPr>
          <p:nvPr>
            <p:ph type="body" idx="1"/>
          </p:nvPr>
        </p:nvSpPr>
        <p:spPr>
          <a:xfrm>
            <a:off x="301625" y="1628800"/>
            <a:ext cx="8540750" cy="4679925"/>
          </a:xfrm>
        </p:spPr>
        <p:txBody>
          <a:bodyPr/>
          <a:lstStyle/>
          <a:p>
            <a:pPr eaLnBrk="1" hangingPunct="1">
              <a:lnSpc>
                <a:spcPct val="90000"/>
              </a:lnSpc>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q</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en-US" sz="2400" dirty="0" smtClean="0">
                <a:solidFill>
                  <a:srgbClr val="000000"/>
                </a:solidFill>
                <a:latin typeface="Times New Roman" panose="02020603050405020304" pitchFamily="18" charset="0"/>
                <a:cs typeface="Times New Roman" panose="02020603050405020304" pitchFamily="18" charset="0"/>
              </a:rPr>
              <a:t>时，</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en-US" sz="2400" dirty="0" smtClean="0">
                <a:solidFill>
                  <a:srgbClr val="000000"/>
                </a:solidFill>
                <a:latin typeface="Times New Roman" panose="02020603050405020304" pitchFamily="18" charset="0"/>
                <a:cs typeface="Times New Roman" panose="02020603050405020304" pitchFamily="18" charset="0"/>
              </a:rPr>
              <a:t>与</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zh-CN" altLang="en-US" sz="2400" dirty="0" smtClean="0">
                <a:solidFill>
                  <a:srgbClr val="000000"/>
                </a:solidFill>
                <a:latin typeface="Times New Roman" panose="02020603050405020304" pitchFamily="18" charset="0"/>
                <a:cs typeface="Times New Roman" panose="02020603050405020304" pitchFamily="18" charset="0"/>
              </a:rPr>
              <a:t>之间的（唯一）典型相关就是它们之间的简单相关。</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i="1" dirty="0" smtClean="0">
                <a:solidFill>
                  <a:srgbClr val="000000"/>
                </a:solidFill>
                <a:latin typeface="Times New Roman" panose="02020603050405020304" pitchFamily="18" charset="0"/>
                <a:cs typeface="Times New Roman" panose="02020603050405020304" pitchFamily="18" charset="0"/>
              </a:rPr>
              <a:t>q</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en-US" sz="2400" dirty="0" smtClean="0">
                <a:solidFill>
                  <a:srgbClr val="000000"/>
                </a:solidFill>
                <a:latin typeface="Times New Roman" panose="02020603050405020304" pitchFamily="18" charset="0"/>
                <a:cs typeface="Times New Roman" panose="02020603050405020304" pitchFamily="18" charset="0"/>
              </a:rPr>
              <a:t>时，</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en-US" sz="2400" dirty="0" smtClean="0">
                <a:solidFill>
                  <a:srgbClr val="000000"/>
                </a:solidFill>
                <a:latin typeface="Times New Roman" panose="02020603050405020304" pitchFamily="18" charset="0"/>
                <a:cs typeface="Times New Roman" panose="02020603050405020304" pitchFamily="18" charset="0"/>
              </a:rPr>
              <a:t>与</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zh-CN" altLang="en-US" sz="2400" dirty="0" smtClean="0">
                <a:solidFill>
                  <a:srgbClr val="000000"/>
                </a:solidFill>
                <a:latin typeface="Times New Roman" panose="02020603050405020304" pitchFamily="18" charset="0"/>
                <a:cs typeface="Times New Roman" panose="02020603050405020304" pitchFamily="18" charset="0"/>
              </a:rPr>
              <a:t>之间的（唯一）典型相关就是它们之间的复相关。</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smtClean="0">
                <a:solidFill>
                  <a:srgbClr val="000000"/>
                </a:solidFill>
                <a:latin typeface="Times New Roman" panose="02020603050405020304" pitchFamily="18" charset="0"/>
                <a:cs typeface="Times New Roman" panose="02020603050405020304" pitchFamily="18" charset="0"/>
              </a:rPr>
              <a:t>可见，复相关是典型相关的一个特例，而简单相关是复相关的一个特例。</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smtClean="0">
                <a:solidFill>
                  <a:srgbClr val="000000"/>
                </a:solidFill>
                <a:latin typeface="Times New Roman" panose="02020603050405020304" pitchFamily="18" charset="0"/>
                <a:cs typeface="Times New Roman" panose="02020603050405020304" pitchFamily="18" charset="0"/>
              </a:rPr>
              <a:t>第一典型相关系数至少同</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zh-CN" altLang="en-US" sz="2400" dirty="0" smtClean="0">
                <a:solidFill>
                  <a:srgbClr val="000000"/>
                </a:solidFill>
                <a:latin typeface="Times New Roman" panose="02020603050405020304" pitchFamily="18" charset="0"/>
                <a:cs typeface="Times New Roman" panose="02020603050405020304" pitchFamily="18" charset="0"/>
              </a:rPr>
              <a:t>）的任一分量与</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en-US" sz="2400" dirty="0" smtClean="0">
                <a:solidFill>
                  <a:srgbClr val="000000"/>
                </a:solidFill>
                <a:latin typeface="Times New Roman" panose="02020603050405020304" pitchFamily="18" charset="0"/>
                <a:cs typeface="Times New Roman" panose="02020603050405020304" pitchFamily="18" charset="0"/>
              </a:rPr>
              <a:t>）的复相关系数一样大，即使所有这些复相关系数都较小，第一典型相关系数仍可能很大；</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smtClean="0">
                <a:solidFill>
                  <a:srgbClr val="000000"/>
                </a:solidFill>
                <a:latin typeface="Times New Roman" panose="02020603050405020304" pitchFamily="18" charset="0"/>
                <a:cs typeface="Times New Roman" panose="02020603050405020304" pitchFamily="18" charset="0"/>
              </a:rPr>
              <a:t>同样，当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i="1" dirty="0" smtClean="0">
                <a:solidFill>
                  <a:srgbClr val="000000"/>
                </a:solidFill>
                <a:latin typeface="Times New Roman" panose="02020603050405020304" pitchFamily="18" charset="0"/>
                <a:cs typeface="Times New Roman" panose="02020603050405020304" pitchFamily="18" charset="0"/>
              </a:rPr>
              <a:t>q</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en-US" sz="2400" dirty="0" smtClean="0">
                <a:solidFill>
                  <a:srgbClr val="000000"/>
                </a:solidFill>
                <a:latin typeface="Times New Roman" panose="02020603050405020304" pitchFamily="18" charset="0"/>
                <a:cs typeface="Times New Roman" panose="02020603050405020304" pitchFamily="18" charset="0"/>
              </a:rPr>
              <a:t>）时，</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zh-CN" altLang="en-US" sz="2400" dirty="0" smtClean="0">
                <a:solidFill>
                  <a:srgbClr val="000000"/>
                </a:solidFill>
                <a:latin typeface="Times New Roman" panose="02020603050405020304" pitchFamily="18" charset="0"/>
                <a:cs typeface="Times New Roman" panose="02020603050405020304" pitchFamily="18" charset="0"/>
              </a:rPr>
              <a:t>）与</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en-US" sz="2400" dirty="0" smtClean="0">
                <a:solidFill>
                  <a:srgbClr val="000000"/>
                </a:solidFill>
                <a:latin typeface="Times New Roman" panose="02020603050405020304" pitchFamily="18" charset="0"/>
                <a:cs typeface="Times New Roman" panose="02020603050405020304" pitchFamily="18" charset="0"/>
              </a:rPr>
              <a:t>）之间的复相关系数也不会小于</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zh-CN" altLang="en-US" sz="2400" dirty="0" smtClean="0">
                <a:solidFill>
                  <a:srgbClr val="000000"/>
                </a:solidFill>
                <a:latin typeface="Times New Roman" panose="02020603050405020304" pitchFamily="18" charset="0"/>
                <a:cs typeface="Times New Roman" panose="02020603050405020304" pitchFamily="18" charset="0"/>
              </a:rPr>
              <a:t>）与</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en-US" sz="2400" dirty="0" smtClean="0">
                <a:solidFill>
                  <a:srgbClr val="000000"/>
                </a:solidFill>
                <a:latin typeface="Times New Roman" panose="02020603050405020304" pitchFamily="18" charset="0"/>
                <a:cs typeface="Times New Roman" panose="02020603050405020304" pitchFamily="18" charset="0"/>
              </a:rPr>
              <a:t>）的任一分量之间的相关系数，即使所有这些相关系数都较小，复相关系数仍可能很大。</a:t>
            </a:r>
          </a:p>
        </p:txBody>
      </p:sp>
      <p:sp>
        <p:nvSpPr>
          <p:cNvPr id="2" name="灯片编号占位符 1"/>
          <p:cNvSpPr>
            <a:spLocks noGrp="1"/>
          </p:cNvSpPr>
          <p:nvPr>
            <p:ph type="sldNum" sz="quarter" idx="12"/>
          </p:nvPr>
        </p:nvSpPr>
        <p:spPr/>
        <p:txBody>
          <a:bodyPr/>
          <a:lstStyle/>
          <a:p>
            <a:fld id="{00AD328E-4BA2-4FD2-89B2-0D48762C73CD}" type="slidenum">
              <a:rPr lang="en-US" altLang="zh-CN" smtClean="0"/>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标题 1"/>
          <p:cNvSpPr>
            <a:spLocks noGrp="1"/>
          </p:cNvSpPr>
          <p:nvPr>
            <p:ph type="title"/>
          </p:nvPr>
        </p:nvSpPr>
        <p:spPr/>
        <p:txBody>
          <a:bodyPr/>
          <a:lstStyle/>
          <a:p>
            <a:r>
              <a:rPr lang="zh-CN" altLang="zh-CN" sz="3600" smtClean="0"/>
              <a:t>三、从相关矩阵出发计算典型相关</a:t>
            </a:r>
            <a:endParaRPr lang="zh-CN" altLang="en-US" sz="3600" smtClean="0"/>
          </a:p>
        </p:txBody>
      </p:sp>
      <p:sp>
        <p:nvSpPr>
          <p:cNvPr id="9224" name="内容占位符 2"/>
          <p:cNvSpPr>
            <a:spLocks noGrp="1"/>
          </p:cNvSpPr>
          <p:nvPr>
            <p:ph idx="1"/>
          </p:nvPr>
        </p:nvSpPr>
        <p:spPr>
          <a:xfrm>
            <a:off x="301625" y="1752600"/>
            <a:ext cx="8540750" cy="4346575"/>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有时，</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zh-CN" altLang="zh-CN" sz="2400" dirty="0" smtClean="0">
                <a:solidFill>
                  <a:srgbClr val="000000"/>
                </a:solidFill>
                <a:latin typeface="Times New Roman" panose="02020603050405020304" pitchFamily="18" charset="0"/>
                <a:cs typeface="Times New Roman" panose="02020603050405020304" pitchFamily="18" charset="0"/>
              </a:rPr>
              <a:t>的各分量的单位不全相同，我们希望在对各分量作标准化变换之后再作典型相关分析。</a:t>
            </a:r>
          </a:p>
          <a:p>
            <a:pPr>
              <a:lnSpc>
                <a:spcPct val="200000"/>
              </a:lnSpc>
            </a:pPr>
            <a:r>
              <a:rPr lang="zh-CN" altLang="en-US" sz="2400" dirty="0" smtClean="0">
                <a:solidFill>
                  <a:srgbClr val="000000"/>
                </a:solidFill>
                <a:latin typeface="Times New Roman" panose="02020603050405020304" pitchFamily="18" charset="0"/>
                <a:cs typeface="Times New Roman" panose="02020603050405020304" pitchFamily="18" charset="0"/>
              </a:rPr>
              <a:t>设</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的相关矩阵</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现来求</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的典型相</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zh-CN" sz="2400" dirty="0" smtClean="0">
                <a:solidFill>
                  <a:srgbClr val="000000"/>
                </a:solidFill>
                <a:latin typeface="Times New Roman" panose="02020603050405020304" pitchFamily="18" charset="0"/>
                <a:cs typeface="Times New Roman" panose="02020603050405020304" pitchFamily="18" charset="0"/>
              </a:rPr>
              <a:t>关变量</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en-US" altLang="zh-CN" sz="2400" dirty="0">
                <a:solidFill>
                  <a:srgbClr val="000000"/>
                </a:solidFill>
                <a:latin typeface="Times New Roman" panose="02020603050405020304" pitchFamily="18" charset="0"/>
                <a:cs typeface="Times New Roman" panose="02020603050405020304" pitchFamily="18" charset="0"/>
              </a:rPr>
              <a:t> </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9220" name="Object 4"/>
          <p:cNvGraphicFramePr>
            <a:graphicFrameLocks noChangeAspect="1"/>
          </p:cNvGraphicFramePr>
          <p:nvPr>
            <p:extLst>
              <p:ext uri="{D42A27DB-BD31-4B8C-83A1-F6EECF244321}">
                <p14:modId xmlns:p14="http://schemas.microsoft.com/office/powerpoint/2010/main" val="2569978702"/>
              </p:ext>
            </p:extLst>
          </p:nvPr>
        </p:nvGraphicFramePr>
        <p:xfrm>
          <a:off x="1043608" y="2636912"/>
          <a:ext cx="1968500" cy="889000"/>
        </p:xfrm>
        <a:graphic>
          <a:graphicData uri="http://schemas.openxmlformats.org/presentationml/2006/ole">
            <mc:AlternateContent xmlns:mc="http://schemas.openxmlformats.org/markup-compatibility/2006">
              <mc:Choice xmlns:v="urn:schemas-microsoft-com:vml" Requires="v">
                <p:oleObj spid="_x0000_s9441" name="Equation" r:id="rId3" imgW="1968480" imgH="888840" progId="Equation.DSMT4">
                  <p:embed/>
                </p:oleObj>
              </mc:Choice>
              <mc:Fallback>
                <p:oleObj name="Equation" r:id="rId3" imgW="1968480" imgH="8888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636912"/>
                        <a:ext cx="19685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5"/>
          <p:cNvGraphicFramePr>
            <a:graphicFrameLocks noChangeAspect="1"/>
          </p:cNvGraphicFramePr>
          <p:nvPr>
            <p:extLst>
              <p:ext uri="{D42A27DB-BD31-4B8C-83A1-F6EECF244321}">
                <p14:modId xmlns:p14="http://schemas.microsoft.com/office/powerpoint/2010/main" val="2429290435"/>
              </p:ext>
            </p:extLst>
          </p:nvPr>
        </p:nvGraphicFramePr>
        <p:xfrm>
          <a:off x="3403228" y="2636912"/>
          <a:ext cx="520700" cy="863600"/>
        </p:xfrm>
        <a:graphic>
          <a:graphicData uri="http://schemas.openxmlformats.org/presentationml/2006/ole">
            <mc:AlternateContent xmlns:mc="http://schemas.openxmlformats.org/markup-compatibility/2006">
              <mc:Choice xmlns:v="urn:schemas-microsoft-com:vml" Requires="v">
                <p:oleObj spid="_x0000_s9442" name="Equation" r:id="rId5" imgW="520560" imgH="863280" progId="Equation.DSMT4">
                  <p:embed/>
                </p:oleObj>
              </mc:Choice>
              <mc:Fallback>
                <p:oleObj name="Equation" r:id="rId5" imgW="520560" imgH="8632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3228" y="2636912"/>
                        <a:ext cx="5207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7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59849038"/>
              </p:ext>
            </p:extLst>
          </p:nvPr>
        </p:nvGraphicFramePr>
        <p:xfrm>
          <a:off x="1711325" y="3429000"/>
          <a:ext cx="3625850" cy="552450"/>
        </p:xfrm>
        <a:graphic>
          <a:graphicData uri="http://schemas.openxmlformats.org/presentationml/2006/ole">
            <mc:AlternateContent xmlns:mc="http://schemas.openxmlformats.org/markup-compatibility/2006">
              <mc:Choice xmlns:v="urn:schemas-microsoft-com:vml" Requires="v">
                <p:oleObj spid="_x0000_s9443" name="Equation" r:id="rId7" imgW="3606480" imgH="558720" progId="Equation.DSMT4">
                  <p:embed/>
                </p:oleObj>
              </mc:Choice>
              <mc:Fallback>
                <p:oleObj name="Equation" r:id="rId7" imgW="3606480" imgH="558720" progId="Equation.DSMT4">
                  <p:embed/>
                  <p:pic>
                    <p:nvPicPr>
                      <p:cNvPr id="0" name="Object 69"/>
                      <p:cNvPicPr>
                        <a:picLocks noChangeAspect="1" noChangeArrowheads="1"/>
                      </p:cNvPicPr>
                      <p:nvPr/>
                    </p:nvPicPr>
                    <p:blipFill>
                      <a:blip r:embed="rId8"/>
                      <a:srcRect/>
                      <a:stretch>
                        <a:fillRect/>
                      </a:stretch>
                    </p:blipFill>
                    <p:spPr bwMode="auto">
                      <a:xfrm>
                        <a:off x="1711325" y="3429000"/>
                        <a:ext cx="36258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37006026"/>
              </p:ext>
            </p:extLst>
          </p:nvPr>
        </p:nvGraphicFramePr>
        <p:xfrm>
          <a:off x="1393824" y="4005064"/>
          <a:ext cx="6356351" cy="2266951"/>
        </p:xfrm>
        <a:graphic>
          <a:graphicData uri="http://schemas.openxmlformats.org/presentationml/2006/ole">
            <mc:AlternateContent xmlns:mc="http://schemas.openxmlformats.org/markup-compatibility/2006">
              <mc:Choice xmlns:v="urn:schemas-microsoft-com:vml" Requires="v">
                <p:oleObj spid="_x0000_s9444" name="Equation" r:id="rId9" imgW="6362640" imgH="2260440" progId="Equation.DSMT4">
                  <p:embed/>
                </p:oleObj>
              </mc:Choice>
              <mc:Fallback>
                <p:oleObj name="Equation" r:id="rId9" imgW="6362640" imgH="2260440" progId="Equation.DSMT4">
                  <p:embed/>
                  <p:pic>
                    <p:nvPicPr>
                      <p:cNvPr id="0" name="Object 75"/>
                      <p:cNvPicPr>
                        <a:picLocks noChangeAspect="1" noChangeArrowheads="1"/>
                      </p:cNvPicPr>
                      <p:nvPr/>
                    </p:nvPicPr>
                    <p:blipFill>
                      <a:blip r:embed="rId10"/>
                      <a:srcRect/>
                      <a:stretch>
                        <a:fillRect/>
                      </a:stretch>
                    </p:blipFill>
                    <p:spPr bwMode="auto">
                      <a:xfrm>
                        <a:off x="1393824" y="4005064"/>
                        <a:ext cx="6356351" cy="22669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00AD328E-4BA2-4FD2-89B2-0D48762C73CD}" type="slidenum">
              <a:rPr lang="en-US" altLang="zh-CN" smtClean="0"/>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sz="4000" smtClean="0"/>
              <a:t>§10.1  </a:t>
            </a:r>
            <a:r>
              <a:rPr lang="zh-CN" altLang="en-US" sz="4000" smtClean="0"/>
              <a:t>引言</a:t>
            </a:r>
          </a:p>
        </p:txBody>
      </p:sp>
      <p:sp>
        <p:nvSpPr>
          <p:cNvPr id="29699" name="Rectangle 3"/>
          <p:cNvSpPr>
            <a:spLocks noGrp="1" noRot="1" noChangeArrowheads="1"/>
          </p:cNvSpPr>
          <p:nvPr>
            <p:ph type="body"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典型相关分析是研究两组变量之间相关关系的一种统计分析方法，它能够有效地揭示两组变量之间的相互线性依赖关系。</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典型相关分析是由霍特林（</a:t>
            </a:r>
            <a:r>
              <a:rPr lang="en-US" altLang="zh-CN" sz="2800" dirty="0" smtClean="0">
                <a:solidFill>
                  <a:srgbClr val="000000"/>
                </a:solidFill>
                <a:latin typeface="Times New Roman" panose="02020603050405020304" pitchFamily="18" charset="0"/>
                <a:cs typeface="Times New Roman" panose="02020603050405020304" pitchFamily="18" charset="0"/>
              </a:rPr>
              <a:t>Hotelling,1935,1936</a:t>
            </a:r>
            <a:r>
              <a:rPr lang="zh-CN" altLang="en-US" sz="2800" dirty="0" smtClean="0">
                <a:solidFill>
                  <a:srgbClr val="000000"/>
                </a:solidFill>
                <a:latin typeface="Times New Roman" panose="02020603050405020304" pitchFamily="18" charset="0"/>
                <a:cs typeface="Times New Roman" panose="02020603050405020304" pitchFamily="18" charset="0"/>
              </a:rPr>
              <a:t>）首先提出的。</a:t>
            </a:r>
          </a:p>
        </p:txBody>
      </p:sp>
      <p:sp>
        <p:nvSpPr>
          <p:cNvPr id="2" name="灯片编号占位符 1"/>
          <p:cNvSpPr>
            <a:spLocks noGrp="1"/>
          </p:cNvSpPr>
          <p:nvPr>
            <p:ph type="sldNum" sz="quarter" idx="12"/>
          </p:nvPr>
        </p:nvSpPr>
        <p:spPr/>
        <p:txBody>
          <a:bodyPr/>
          <a:lstStyle/>
          <a:p>
            <a:fld id="{00AD328E-4BA2-4FD2-89B2-0D48762C73CD}"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a:spLocks noGrp="1"/>
          </p:cNvSpPr>
          <p:nvPr>
            <p:ph type="title"/>
          </p:nvPr>
        </p:nvSpPr>
        <p:spPr>
          <a:xfrm>
            <a:off x="301625" y="609600"/>
            <a:ext cx="8540750" cy="46038"/>
          </a:xfrm>
        </p:spPr>
        <p:txBody>
          <a:bodyPr/>
          <a:lstStyle/>
          <a:p>
            <a:endParaRPr lang="zh-CN" altLang="en-US" dirty="0" smtClean="0"/>
          </a:p>
        </p:txBody>
      </p:sp>
      <p:sp>
        <p:nvSpPr>
          <p:cNvPr id="10246" name="内容占位符 2"/>
          <p:cNvSpPr>
            <a:spLocks noGrp="1"/>
          </p:cNvSpPr>
          <p:nvPr>
            <p:ph idx="1"/>
          </p:nvPr>
        </p:nvSpPr>
        <p:spPr>
          <a:xfrm>
            <a:off x="301625" y="692150"/>
            <a:ext cx="8540750" cy="5407025"/>
          </a:xfrm>
        </p:spPr>
        <p:txBody>
          <a:bodyPr/>
          <a:lstStyle/>
          <a:p>
            <a:pPr>
              <a:buFont typeface="Wingdings" panose="05000000000000000000" pitchFamily="2" charset="2"/>
              <a:buNone/>
            </a:pPr>
            <a:r>
              <a:rPr lang="en-US" altLang="zh-CN" sz="2400" dirty="0" smtClean="0">
                <a:solidFill>
                  <a:srgbClr val="000000"/>
                </a:solidFill>
              </a:rPr>
              <a:t>	</a:t>
            </a:r>
            <a:r>
              <a:rPr lang="zh-CN" altLang="zh-CN" sz="2400" dirty="0" smtClean="0">
                <a:solidFill>
                  <a:srgbClr val="000000"/>
                </a:solidFill>
              </a:rPr>
              <a:t>于是</a:t>
            </a:r>
            <a:endParaRPr lang="en-US" altLang="zh-CN" sz="2400" dirty="0" smtClean="0">
              <a:solidFill>
                <a:srgbClr val="000000"/>
              </a:solidFill>
            </a:endParaRPr>
          </a:p>
          <a:p>
            <a:endParaRPr lang="en-US" altLang="zh-CN" sz="2400" dirty="0" smtClean="0">
              <a:solidFill>
                <a:srgbClr val="000000"/>
              </a:solidFill>
            </a:endParaRPr>
          </a:p>
          <a:p>
            <a:endParaRPr lang="zh-CN" altLang="zh-CN" sz="2400" dirty="0" smtClean="0">
              <a:solidFill>
                <a:srgbClr val="000000"/>
              </a:solidFill>
            </a:endParaRPr>
          </a:p>
          <a:p>
            <a:pPr>
              <a:lnSpc>
                <a:spcPct val="150000"/>
              </a:lnSpc>
              <a:buFont typeface="Wingdings" panose="05000000000000000000" pitchFamily="2" charset="2"/>
              <a:buNone/>
            </a:pPr>
            <a:r>
              <a:rPr lang="en-US" altLang="zh-CN" sz="2400" dirty="0" smtClean="0">
                <a:solidFill>
                  <a:srgbClr val="000000"/>
                </a:solidFill>
              </a:rPr>
              <a:t>	</a:t>
            </a:r>
            <a:r>
              <a:rPr lang="zh-CN" altLang="zh-CN" sz="2400" dirty="0" smtClean="0">
                <a:solidFill>
                  <a:srgbClr val="000000"/>
                </a:solidFill>
              </a:rPr>
              <a:t>因为</a:t>
            </a:r>
            <a:endParaRPr lang="en-US" altLang="zh-CN" sz="2400" dirty="0" smtClean="0">
              <a:solidFill>
                <a:srgbClr val="000000"/>
              </a:solidFill>
            </a:endParaRPr>
          </a:p>
          <a:p>
            <a:pPr>
              <a:lnSpc>
                <a:spcPct val="150000"/>
              </a:lnSpc>
              <a:buFont typeface="Wingdings" panose="05000000000000000000" pitchFamily="2" charset="2"/>
              <a:buNone/>
            </a:pPr>
            <a:endParaRPr lang="en-US" altLang="zh-CN" sz="2400" dirty="0" smtClean="0">
              <a:solidFill>
                <a:srgbClr val="000000"/>
              </a:solidFill>
            </a:endParaRPr>
          </a:p>
          <a:p>
            <a:pPr>
              <a:buFont typeface="Wingdings" panose="05000000000000000000" pitchFamily="2" charset="2"/>
              <a:buNone/>
            </a:pPr>
            <a:endParaRPr lang="en-US" altLang="zh-CN" sz="2400" dirty="0" smtClean="0">
              <a:solidFill>
                <a:srgbClr val="000000"/>
              </a:solidFill>
            </a:endParaRPr>
          </a:p>
          <a:p>
            <a:pPr>
              <a:buFont typeface="Wingdings" panose="05000000000000000000" pitchFamily="2" charset="2"/>
              <a:buNone/>
            </a:pPr>
            <a:r>
              <a:rPr lang="en-US" altLang="zh-CN" sz="2400" dirty="0" smtClean="0">
                <a:solidFill>
                  <a:srgbClr val="000000"/>
                </a:solidFill>
              </a:rPr>
              <a:t>	</a:t>
            </a:r>
            <a:r>
              <a:rPr lang="zh-CN" altLang="en-US" sz="2400" dirty="0" smtClean="0">
                <a:solidFill>
                  <a:srgbClr val="000000"/>
                </a:solidFill>
              </a:rPr>
              <a:t>所以</a:t>
            </a:r>
            <a:endParaRPr lang="en-US" altLang="zh-CN" sz="2400" dirty="0" smtClean="0">
              <a:solidFill>
                <a:srgbClr val="000000"/>
              </a:solidFill>
            </a:endParaRPr>
          </a:p>
          <a:p>
            <a:pPr>
              <a:buFont typeface="Wingdings" panose="05000000000000000000" pitchFamily="2" charset="2"/>
              <a:buNone/>
            </a:pPr>
            <a:endParaRPr lang="en-US" altLang="zh-CN" sz="2400" dirty="0">
              <a:solidFill>
                <a:srgbClr val="000000"/>
              </a:solidFill>
            </a:endParaRPr>
          </a:p>
          <a:p>
            <a:pPr>
              <a:buFont typeface="Wingdings" panose="05000000000000000000" pitchFamily="2" charset="2"/>
              <a:buNone/>
            </a:pPr>
            <a:r>
              <a:rPr lang="en-US" altLang="zh-CN" sz="2400" dirty="0" smtClean="0">
                <a:solidFill>
                  <a:srgbClr val="000000"/>
                </a:solidFill>
              </a:rPr>
              <a:t>    </a:t>
            </a:r>
            <a:r>
              <a:rPr lang="zh-CN" altLang="en-US" sz="2400" dirty="0" smtClean="0">
                <a:solidFill>
                  <a:srgbClr val="000000"/>
                </a:solidFill>
              </a:rPr>
              <a:t>式中</a:t>
            </a:r>
            <a:r>
              <a:rPr lang="en-US" altLang="zh-CN" sz="2400" dirty="0" smtClean="0">
                <a:solidFill>
                  <a:srgbClr val="000000"/>
                </a:solidFill>
              </a:rPr>
              <a:t>	   </a:t>
            </a:r>
            <a:r>
              <a:rPr lang="zh-CN" altLang="en-US" sz="2400" dirty="0" smtClean="0">
                <a:solidFill>
                  <a:srgbClr val="000000"/>
                </a:solidFill>
              </a:rPr>
              <a:t>，有</a:t>
            </a:r>
            <a:r>
              <a:rPr lang="en-US" altLang="zh-CN" sz="2400" dirty="0" smtClean="0">
                <a:solidFill>
                  <a:srgbClr val="000000"/>
                </a:solidFill>
              </a:rPr>
              <a:t>				  	       </a:t>
            </a:r>
            <a:r>
              <a:rPr lang="zh-CN" altLang="en-US" sz="2400" dirty="0" smtClean="0">
                <a:solidFill>
                  <a:srgbClr val="000000"/>
                </a:solidFill>
              </a:rPr>
              <a:t>。同理</a:t>
            </a:r>
            <a:endParaRPr lang="en-US" altLang="zh-CN" sz="2400" dirty="0" smtClean="0">
              <a:solidFill>
                <a:srgbClr val="000000"/>
              </a:solidFill>
            </a:endParaRPr>
          </a:p>
          <a:p>
            <a:pPr>
              <a:buFont typeface="Wingdings" panose="05000000000000000000" pitchFamily="2" charset="2"/>
              <a:buNone/>
            </a:pPr>
            <a:endParaRPr lang="en-US" altLang="zh-CN" sz="2400" dirty="0">
              <a:solidFill>
                <a:srgbClr val="000000"/>
              </a:solidFill>
            </a:endParaRPr>
          </a:p>
          <a:p>
            <a:pPr>
              <a:buNone/>
            </a:pPr>
            <a:r>
              <a:rPr lang="en-US" altLang="zh-CN" sz="2400" dirty="0" smtClean="0">
                <a:solidFill>
                  <a:srgbClr val="000000"/>
                </a:solidFill>
              </a:rPr>
              <a:t>	</a:t>
            </a:r>
            <a:r>
              <a:rPr lang="zh-CN" altLang="en-US" sz="2400" dirty="0" smtClean="0">
                <a:solidFill>
                  <a:srgbClr val="000000"/>
                </a:solidFill>
              </a:rPr>
              <a:t>式</a:t>
            </a:r>
            <a:r>
              <a:rPr lang="zh-CN" altLang="en-US" sz="2400" dirty="0">
                <a:solidFill>
                  <a:srgbClr val="000000"/>
                </a:solidFill>
              </a:rPr>
              <a:t>中</a:t>
            </a:r>
            <a:r>
              <a:rPr lang="en-US" altLang="zh-CN" sz="2400" dirty="0">
                <a:solidFill>
                  <a:srgbClr val="000000"/>
                </a:solidFill>
              </a:rPr>
              <a:t>	   </a:t>
            </a:r>
            <a:r>
              <a:rPr lang="zh-CN" altLang="en-US" sz="2400" dirty="0">
                <a:solidFill>
                  <a:srgbClr val="000000"/>
                </a:solidFill>
              </a:rPr>
              <a:t>，有</a:t>
            </a:r>
            <a:r>
              <a:rPr lang="en-US" altLang="zh-CN" sz="2400" dirty="0">
                <a:solidFill>
                  <a:srgbClr val="000000"/>
                </a:solidFill>
              </a:rPr>
              <a:t>				  	       </a:t>
            </a:r>
            <a:r>
              <a:rPr lang="en-US" altLang="zh-CN" sz="2400" dirty="0" smtClean="0">
                <a:solidFill>
                  <a:srgbClr val="000000"/>
                </a:solidFill>
              </a:rPr>
              <a:t> </a:t>
            </a:r>
            <a:r>
              <a:rPr lang="zh-CN" altLang="en-US" sz="2400" dirty="0" smtClean="0">
                <a:solidFill>
                  <a:srgbClr val="000000"/>
                </a:solidFill>
              </a:rPr>
              <a:t>。</a:t>
            </a:r>
            <a:endParaRPr lang="en-US" altLang="zh-CN" sz="2400" dirty="0" smtClean="0">
              <a:solidFill>
                <a:srgbClr val="000000"/>
              </a:solidFill>
            </a:endParaRPr>
          </a:p>
        </p:txBody>
      </p:sp>
      <p:graphicFrame>
        <p:nvGraphicFramePr>
          <p:cNvPr id="10243" name="Object 3"/>
          <p:cNvGraphicFramePr>
            <a:graphicFrameLocks noChangeAspect="1"/>
          </p:cNvGraphicFramePr>
          <p:nvPr>
            <p:extLst>
              <p:ext uri="{D42A27DB-BD31-4B8C-83A1-F6EECF244321}">
                <p14:modId xmlns:p14="http://schemas.microsoft.com/office/powerpoint/2010/main" val="2565980111"/>
              </p:ext>
            </p:extLst>
          </p:nvPr>
        </p:nvGraphicFramePr>
        <p:xfrm>
          <a:off x="539750" y="1052736"/>
          <a:ext cx="8115300" cy="1066800"/>
        </p:xfrm>
        <a:graphic>
          <a:graphicData uri="http://schemas.openxmlformats.org/presentationml/2006/ole">
            <mc:AlternateContent xmlns:mc="http://schemas.openxmlformats.org/markup-compatibility/2006">
              <mc:Choice xmlns:v="urn:schemas-microsoft-com:vml" Requires="v">
                <p:oleObj spid="_x0000_s10587" name="Equation" r:id="rId3" imgW="8115120" imgH="1066680" progId="Equation.DSMT4">
                  <p:embed/>
                </p:oleObj>
              </mc:Choice>
              <mc:Fallback>
                <p:oleObj name="Equation" r:id="rId3" imgW="8115120" imgH="10666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052736"/>
                        <a:ext cx="81153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866238226"/>
              </p:ext>
            </p:extLst>
          </p:nvPr>
        </p:nvGraphicFramePr>
        <p:xfrm>
          <a:off x="2195513" y="2636912"/>
          <a:ext cx="4711700" cy="939800"/>
        </p:xfrm>
        <a:graphic>
          <a:graphicData uri="http://schemas.openxmlformats.org/presentationml/2006/ole">
            <mc:AlternateContent xmlns:mc="http://schemas.openxmlformats.org/markup-compatibility/2006">
              <mc:Choice xmlns:v="urn:schemas-microsoft-com:vml" Requires="v">
                <p:oleObj spid="_x0000_s10588" name="Equation" r:id="rId5" imgW="4711680" imgH="939600" progId="Equation.DSMT4">
                  <p:embed/>
                </p:oleObj>
              </mc:Choice>
              <mc:Fallback>
                <p:oleObj name="Equation" r:id="rId5" imgW="4711680" imgH="939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636912"/>
                        <a:ext cx="47117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811361899"/>
              </p:ext>
            </p:extLst>
          </p:nvPr>
        </p:nvGraphicFramePr>
        <p:xfrm>
          <a:off x="3156744" y="4169319"/>
          <a:ext cx="2789238" cy="412750"/>
        </p:xfrm>
        <a:graphic>
          <a:graphicData uri="http://schemas.openxmlformats.org/presentationml/2006/ole">
            <mc:AlternateContent xmlns:mc="http://schemas.openxmlformats.org/markup-compatibility/2006">
              <mc:Choice xmlns:v="urn:schemas-microsoft-com:vml" Requires="v">
                <p:oleObj spid="_x0000_s10589" name="Equation" r:id="rId7" imgW="2781000" imgH="419040" progId="Equation.DSMT4">
                  <p:embed/>
                </p:oleObj>
              </mc:Choice>
              <mc:Fallback>
                <p:oleObj name="Equation" r:id="rId7" imgW="2781000" imgH="419040" progId="Equation.DSMT4">
                  <p:embed/>
                  <p:pic>
                    <p:nvPicPr>
                      <p:cNvPr id="0" name="Object 43"/>
                      <p:cNvPicPr>
                        <a:picLocks noChangeAspect="1" noChangeArrowheads="1"/>
                      </p:cNvPicPr>
                      <p:nvPr/>
                    </p:nvPicPr>
                    <p:blipFill>
                      <a:blip r:embed="rId8"/>
                      <a:srcRect/>
                      <a:stretch>
                        <a:fillRect/>
                      </a:stretch>
                    </p:blipFill>
                    <p:spPr bwMode="auto">
                      <a:xfrm>
                        <a:off x="3156744" y="4169319"/>
                        <a:ext cx="2789238"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30884272"/>
              </p:ext>
            </p:extLst>
          </p:nvPr>
        </p:nvGraphicFramePr>
        <p:xfrm>
          <a:off x="1331640" y="4621137"/>
          <a:ext cx="1136651" cy="412751"/>
        </p:xfrm>
        <a:graphic>
          <a:graphicData uri="http://schemas.openxmlformats.org/presentationml/2006/ole">
            <mc:AlternateContent xmlns:mc="http://schemas.openxmlformats.org/markup-compatibility/2006">
              <mc:Choice xmlns:v="urn:schemas-microsoft-com:vml" Requires="v">
                <p:oleObj spid="_x0000_s10590" name="Equation" r:id="rId9" imgW="1130040" imgH="419040" progId="Equation.DSMT4">
                  <p:embed/>
                </p:oleObj>
              </mc:Choice>
              <mc:Fallback>
                <p:oleObj name="Equation" r:id="rId9" imgW="1130040" imgH="419040" progId="Equation.DSMT4">
                  <p:embed/>
                  <p:pic>
                    <p:nvPicPr>
                      <p:cNvPr id="0" name="Object 45"/>
                      <p:cNvPicPr>
                        <a:picLocks noChangeAspect="1" noChangeArrowheads="1"/>
                      </p:cNvPicPr>
                      <p:nvPr/>
                    </p:nvPicPr>
                    <p:blipFill>
                      <a:blip r:embed="rId10"/>
                      <a:srcRect/>
                      <a:stretch>
                        <a:fillRect/>
                      </a:stretch>
                    </p:blipFill>
                    <p:spPr bwMode="auto">
                      <a:xfrm>
                        <a:off x="1331640" y="4621137"/>
                        <a:ext cx="1136651" cy="412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703769788"/>
              </p:ext>
            </p:extLst>
          </p:nvPr>
        </p:nvGraphicFramePr>
        <p:xfrm>
          <a:off x="3059832" y="4536926"/>
          <a:ext cx="4298950" cy="476250"/>
        </p:xfrm>
        <a:graphic>
          <a:graphicData uri="http://schemas.openxmlformats.org/presentationml/2006/ole">
            <mc:AlternateContent xmlns:mc="http://schemas.openxmlformats.org/markup-compatibility/2006">
              <mc:Choice xmlns:v="urn:schemas-microsoft-com:vml" Requires="v">
                <p:oleObj spid="_x0000_s10591" name="Equation" r:id="rId11" imgW="4292280" imgH="482400" progId="Equation.DSMT4">
                  <p:embed/>
                </p:oleObj>
              </mc:Choice>
              <mc:Fallback>
                <p:oleObj name="Equation" r:id="rId11" imgW="4292280" imgH="482400" progId="Equation.DSMT4">
                  <p:embed/>
                  <p:pic>
                    <p:nvPicPr>
                      <p:cNvPr id="0" name="Object 47"/>
                      <p:cNvPicPr>
                        <a:picLocks noChangeAspect="1" noChangeArrowheads="1"/>
                      </p:cNvPicPr>
                      <p:nvPr/>
                    </p:nvPicPr>
                    <p:blipFill>
                      <a:blip r:embed="rId12"/>
                      <a:srcRect/>
                      <a:stretch>
                        <a:fillRect/>
                      </a:stretch>
                    </p:blipFill>
                    <p:spPr bwMode="auto">
                      <a:xfrm>
                        <a:off x="3059832" y="4536926"/>
                        <a:ext cx="42989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740354999"/>
              </p:ext>
            </p:extLst>
          </p:nvPr>
        </p:nvGraphicFramePr>
        <p:xfrm>
          <a:off x="3175834" y="5013176"/>
          <a:ext cx="2781300" cy="412750"/>
        </p:xfrm>
        <a:graphic>
          <a:graphicData uri="http://schemas.openxmlformats.org/presentationml/2006/ole">
            <mc:AlternateContent xmlns:mc="http://schemas.openxmlformats.org/markup-compatibility/2006">
              <mc:Choice xmlns:v="urn:schemas-microsoft-com:vml" Requires="v">
                <p:oleObj spid="_x0000_s10592" name="Equation" r:id="rId13" imgW="2781000" imgH="419040" progId="Equation.DSMT4">
                  <p:embed/>
                </p:oleObj>
              </mc:Choice>
              <mc:Fallback>
                <p:oleObj name="Equation" r:id="rId13" imgW="2781000" imgH="419040" progId="Equation.DSMT4">
                  <p:embed/>
                  <p:pic>
                    <p:nvPicPr>
                      <p:cNvPr id="0" name="Object 49"/>
                      <p:cNvPicPr>
                        <a:picLocks noChangeAspect="1" noChangeArrowheads="1"/>
                      </p:cNvPicPr>
                      <p:nvPr/>
                    </p:nvPicPr>
                    <p:blipFill>
                      <a:blip r:embed="rId14"/>
                      <a:srcRect/>
                      <a:stretch>
                        <a:fillRect/>
                      </a:stretch>
                    </p:blipFill>
                    <p:spPr bwMode="auto">
                      <a:xfrm>
                        <a:off x="3175834" y="5013176"/>
                        <a:ext cx="27813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608849360"/>
              </p:ext>
            </p:extLst>
          </p:nvPr>
        </p:nvGraphicFramePr>
        <p:xfrm>
          <a:off x="1325563" y="5516563"/>
          <a:ext cx="1149350" cy="412750"/>
        </p:xfrm>
        <a:graphic>
          <a:graphicData uri="http://schemas.openxmlformats.org/presentationml/2006/ole">
            <mc:AlternateContent xmlns:mc="http://schemas.openxmlformats.org/markup-compatibility/2006">
              <mc:Choice xmlns:v="urn:schemas-microsoft-com:vml" Requires="v">
                <p:oleObj spid="_x0000_s10593" name="Equation" r:id="rId15" imgW="1143000" imgH="419040" progId="Equation.DSMT4">
                  <p:embed/>
                </p:oleObj>
              </mc:Choice>
              <mc:Fallback>
                <p:oleObj name="Equation" r:id="rId15" imgW="1143000" imgH="419040" progId="Equation.DSMT4">
                  <p:embed/>
                  <p:pic>
                    <p:nvPicPr>
                      <p:cNvPr id="0" name=""/>
                      <p:cNvPicPr>
                        <a:picLocks noChangeAspect="1" noChangeArrowheads="1"/>
                      </p:cNvPicPr>
                      <p:nvPr/>
                    </p:nvPicPr>
                    <p:blipFill>
                      <a:blip r:embed="rId16"/>
                      <a:srcRect/>
                      <a:stretch>
                        <a:fillRect/>
                      </a:stretch>
                    </p:blipFill>
                    <p:spPr bwMode="auto">
                      <a:xfrm>
                        <a:off x="1325563" y="5516563"/>
                        <a:ext cx="11493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780573441"/>
              </p:ext>
            </p:extLst>
          </p:nvPr>
        </p:nvGraphicFramePr>
        <p:xfrm>
          <a:off x="3059832" y="5425926"/>
          <a:ext cx="4394200" cy="476251"/>
        </p:xfrm>
        <a:graphic>
          <a:graphicData uri="http://schemas.openxmlformats.org/presentationml/2006/ole">
            <mc:AlternateContent xmlns:mc="http://schemas.openxmlformats.org/markup-compatibility/2006">
              <mc:Choice xmlns:v="urn:schemas-microsoft-com:vml" Requires="v">
                <p:oleObj spid="_x0000_s10594" name="Equation" r:id="rId17" imgW="4394160" imgH="482400" progId="Equation.DSMT4">
                  <p:embed/>
                </p:oleObj>
              </mc:Choice>
              <mc:Fallback>
                <p:oleObj name="Equation" r:id="rId17" imgW="4394160" imgH="482400" progId="Equation.DSMT4">
                  <p:embed/>
                  <p:pic>
                    <p:nvPicPr>
                      <p:cNvPr id="0" name="Object 57"/>
                      <p:cNvPicPr>
                        <a:picLocks noChangeAspect="1" noChangeArrowheads="1"/>
                      </p:cNvPicPr>
                      <p:nvPr/>
                    </p:nvPicPr>
                    <p:blipFill>
                      <a:blip r:embed="rId18"/>
                      <a:srcRect/>
                      <a:stretch>
                        <a:fillRect/>
                      </a:stretch>
                    </p:blipFill>
                    <p:spPr bwMode="auto">
                      <a:xfrm>
                        <a:off x="3059832" y="5425926"/>
                        <a:ext cx="4394200" cy="476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11"/>
          <p:cNvSpPr>
            <a:spLocks noGrp="1"/>
          </p:cNvSpPr>
          <p:nvPr>
            <p:ph type="sldNum" sz="quarter" idx="12"/>
          </p:nvPr>
        </p:nvSpPr>
        <p:spPr/>
        <p:txBody>
          <a:bodyPr/>
          <a:lstStyle/>
          <a:p>
            <a:fld id="{00AD328E-4BA2-4FD2-89B2-0D48762C73CD}" type="slidenum">
              <a:rPr lang="en-US" altLang="zh-CN" smtClean="0"/>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6" name="标题 1"/>
          <p:cNvSpPr>
            <a:spLocks noGrp="1"/>
          </p:cNvSpPr>
          <p:nvPr>
            <p:ph type="title"/>
          </p:nvPr>
        </p:nvSpPr>
        <p:spPr>
          <a:xfrm>
            <a:off x="301625" y="609600"/>
            <a:ext cx="8540750" cy="46038"/>
          </a:xfrm>
        </p:spPr>
        <p:txBody>
          <a:bodyPr/>
          <a:lstStyle/>
          <a:p>
            <a:endParaRPr lang="zh-CN" altLang="en-US" dirty="0" smtClean="0"/>
          </a:p>
        </p:txBody>
      </p:sp>
      <p:sp>
        <p:nvSpPr>
          <p:cNvPr id="20483" name="内容占位符 2"/>
          <p:cNvSpPr>
            <a:spLocks noGrp="1"/>
          </p:cNvSpPr>
          <p:nvPr>
            <p:ph idx="1"/>
          </p:nvPr>
        </p:nvSpPr>
        <p:spPr>
          <a:xfrm>
            <a:off x="301625" y="620713"/>
            <a:ext cx="8540750" cy="5478462"/>
          </a:xfrm>
        </p:spPr>
        <p:txBody>
          <a:bodyPr/>
          <a:lstStyle/>
          <a:p>
            <a:pPr>
              <a:defRPr/>
            </a:pPr>
            <a:r>
              <a:rPr lang="zh-CN" altLang="zh-CN" sz="2400" dirty="0" smtClean="0">
                <a:solidFill>
                  <a:srgbClr val="000000"/>
                </a:solidFill>
                <a:latin typeface="Times New Roman" pitchFamily="18" charset="0"/>
                <a:cs typeface="Times New Roman" pitchFamily="18" charset="0"/>
              </a:rPr>
              <a:t>由此可见，</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为</a:t>
            </a:r>
            <a:r>
              <a:rPr lang="en-US" altLang="zh-CN" sz="2400" b="1" i="1" dirty="0" smtClean="0">
                <a:solidFill>
                  <a:srgbClr val="000000"/>
                </a:solidFill>
                <a:latin typeface="Times New Roman" pitchFamily="18" charset="0"/>
                <a:cs typeface="Times New Roman" pitchFamily="18" charset="0"/>
              </a:rPr>
              <a:t>x</a:t>
            </a:r>
            <a:r>
              <a:rPr lang="en-US" altLang="zh-CN" sz="2400" baseline="300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和</a:t>
            </a:r>
            <a:r>
              <a:rPr lang="en-US" altLang="zh-CN" sz="2400" b="1" i="1" dirty="0" smtClean="0">
                <a:solidFill>
                  <a:srgbClr val="000000"/>
                </a:solidFill>
                <a:latin typeface="Times New Roman" pitchFamily="18" charset="0"/>
                <a:cs typeface="Times New Roman" pitchFamily="18" charset="0"/>
              </a:rPr>
              <a:t>y</a:t>
            </a:r>
            <a:r>
              <a:rPr lang="en-US" altLang="zh-CN" sz="2400" baseline="300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的第</a:t>
            </a:r>
            <a:r>
              <a:rPr lang="en-US" altLang="zh-CN" sz="2400" i="1" dirty="0" err="1" smtClean="0">
                <a:solidFill>
                  <a:srgbClr val="000000"/>
                </a:solidFill>
                <a:latin typeface="Times New Roman" pitchFamily="18" charset="0"/>
                <a:cs typeface="Times New Roman" pitchFamily="18" charset="0"/>
              </a:rPr>
              <a:t>i</a:t>
            </a:r>
            <a:r>
              <a:rPr lang="zh-CN" altLang="zh-CN" sz="2400" dirty="0" smtClean="0">
                <a:solidFill>
                  <a:srgbClr val="000000"/>
                </a:solidFill>
                <a:latin typeface="Times New Roman" pitchFamily="18" charset="0"/>
                <a:cs typeface="Times New Roman" pitchFamily="18" charset="0"/>
              </a:rPr>
              <a:t>对典型系数，其第</a:t>
            </a:r>
            <a:r>
              <a:rPr lang="en-US" altLang="zh-CN" sz="2400" i="1" dirty="0" err="1" smtClean="0">
                <a:solidFill>
                  <a:srgbClr val="000000"/>
                </a:solidFill>
                <a:latin typeface="Times New Roman" pitchFamily="18" charset="0"/>
                <a:cs typeface="Times New Roman" pitchFamily="18" charset="0"/>
              </a:rPr>
              <a:t>i</a:t>
            </a:r>
            <a:r>
              <a:rPr lang="zh-CN" altLang="zh-CN" sz="2400" dirty="0" smtClean="0">
                <a:solidFill>
                  <a:srgbClr val="000000"/>
                </a:solidFill>
                <a:latin typeface="Times New Roman" pitchFamily="18" charset="0"/>
                <a:cs typeface="Times New Roman" pitchFamily="18" charset="0"/>
              </a:rPr>
              <a:t>典型相关系数仍为</a:t>
            </a:r>
            <a:r>
              <a:rPr lang="en-US" altLang="zh-CN" sz="2400" i="1" dirty="0" err="1" smtClean="0">
                <a:solidFill>
                  <a:srgbClr val="000000"/>
                </a:solidFill>
                <a:latin typeface="Times New Roman" pitchFamily="18" charset="0"/>
                <a:cs typeface="Times New Roman" pitchFamily="18" charset="0"/>
              </a:rPr>
              <a:t>ρ</a:t>
            </a:r>
            <a:r>
              <a:rPr lang="en-US" altLang="zh-CN" sz="2400" i="1" baseline="-25000" dirty="0" err="1" smtClean="0">
                <a:solidFill>
                  <a:srgbClr val="000000"/>
                </a:solidFill>
                <a:latin typeface="Times New Roman" pitchFamily="18" charset="0"/>
                <a:cs typeface="Times New Roman" pitchFamily="18" charset="0"/>
              </a:rPr>
              <a:t>i</a:t>
            </a:r>
            <a:r>
              <a:rPr lang="zh-CN" altLang="zh-CN" sz="2400" dirty="0" smtClean="0">
                <a:solidFill>
                  <a:srgbClr val="000000"/>
                </a:solidFill>
                <a:latin typeface="Times New Roman" pitchFamily="18" charset="0"/>
                <a:cs typeface="Times New Roman" pitchFamily="18" charset="0"/>
              </a:rPr>
              <a:t>，在标准化变换下具有不变性，这一点与主成分分析有所不同。</a:t>
            </a:r>
            <a:endParaRPr lang="en-US" altLang="zh-CN" sz="2400" dirty="0" smtClean="0">
              <a:solidFill>
                <a:srgbClr val="000000"/>
              </a:solidFill>
              <a:latin typeface="Times New Roman" pitchFamily="18" charset="0"/>
              <a:cs typeface="Times New Roman" pitchFamily="18" charset="0"/>
            </a:endParaRPr>
          </a:p>
          <a:p>
            <a:pPr>
              <a:defRPr/>
            </a:pPr>
            <a:r>
              <a:rPr lang="zh-CN" altLang="en-US" sz="2400" dirty="0" smtClean="0">
                <a:solidFill>
                  <a:srgbClr val="000000"/>
                </a:solidFill>
                <a:latin typeface="Times New Roman" pitchFamily="18" charset="0"/>
                <a:cs typeface="Times New Roman" pitchFamily="18" charset="0"/>
              </a:rPr>
              <a:t>由于</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marL="358775" indent="0">
              <a:buNone/>
              <a:defRPr/>
            </a:pPr>
            <a:r>
              <a:rPr lang="zh-CN" altLang="en-US" sz="2400" dirty="0" smtClean="0">
                <a:solidFill>
                  <a:srgbClr val="000000"/>
                </a:solidFill>
                <a:latin typeface="Times New Roman" pitchFamily="18" charset="0"/>
                <a:cs typeface="Times New Roman" pitchFamily="18" charset="0"/>
              </a:rPr>
              <a:t>故</a:t>
            </a:r>
            <a:r>
              <a:rPr lang="en-US" altLang="zh-CN" sz="2400" b="1" i="1" dirty="0">
                <a:solidFill>
                  <a:srgbClr val="000000"/>
                </a:solidFill>
                <a:latin typeface="Times New Roman" pitchFamily="18" charset="0"/>
                <a:cs typeface="Times New Roman" pitchFamily="18" charset="0"/>
              </a:rPr>
              <a:t>x</a:t>
            </a:r>
            <a:r>
              <a:rPr lang="en-US" altLang="zh-CN" sz="2400" baseline="300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和</a:t>
            </a:r>
            <a:r>
              <a:rPr lang="en-US" altLang="zh-CN" sz="2400" b="1" i="1" dirty="0">
                <a:solidFill>
                  <a:srgbClr val="000000"/>
                </a:solidFill>
                <a:latin typeface="Times New Roman" pitchFamily="18" charset="0"/>
                <a:cs typeface="Times New Roman" pitchFamily="18" charset="0"/>
              </a:rPr>
              <a:t>y</a:t>
            </a:r>
            <a:r>
              <a:rPr lang="en-US" altLang="zh-CN" sz="2400" baseline="300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的第</a:t>
            </a:r>
            <a:r>
              <a:rPr lang="en-US" altLang="zh-CN" sz="2400" i="1" dirty="0" err="1">
                <a:solidFill>
                  <a:srgbClr val="000000"/>
                </a:solidFill>
                <a:latin typeface="Times New Roman" pitchFamily="18" charset="0"/>
                <a:cs typeface="Times New Roman" pitchFamily="18" charset="0"/>
              </a:rPr>
              <a:t>i</a:t>
            </a:r>
            <a:r>
              <a:rPr lang="zh-CN" altLang="zh-CN" sz="2400" dirty="0">
                <a:solidFill>
                  <a:srgbClr val="000000"/>
                </a:solidFill>
                <a:latin typeface="Times New Roman" pitchFamily="18" charset="0"/>
                <a:cs typeface="Times New Roman" pitchFamily="18" charset="0"/>
              </a:rPr>
              <a:t>对典型变量</a:t>
            </a: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是</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b="1" i="1" dirty="0">
                <a:solidFill>
                  <a:srgbClr val="000000"/>
                </a:solidFill>
                <a:latin typeface="Times New Roman" panose="02020603050405020304" pitchFamily="18" charset="0"/>
                <a:cs typeface="Times New Roman" panose="02020603050405020304" pitchFamily="18" charset="0"/>
              </a:rPr>
              <a:t>y</a:t>
            </a:r>
            <a:r>
              <a:rPr lang="zh-CN" altLang="zh-CN" sz="2400" dirty="0">
                <a:solidFill>
                  <a:srgbClr val="000000"/>
                </a:solidFill>
                <a:latin typeface="Times New Roman" panose="02020603050405020304" pitchFamily="18" charset="0"/>
                <a:cs typeface="Times New Roman" panose="02020603050405020304" pitchFamily="18" charset="0"/>
              </a:rPr>
              <a:t>的第</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对典型变量</a:t>
            </a:r>
            <a:r>
              <a:rPr lang="en-US" altLang="zh-CN" sz="2400" i="1" dirty="0" err="1">
                <a:solidFill>
                  <a:srgbClr val="000000"/>
                </a:solidFill>
                <a:latin typeface="Times New Roman" panose="02020603050405020304" pitchFamily="18" charset="0"/>
                <a:cs typeface="Times New Roman" panose="02020603050405020304" pitchFamily="18" charset="0"/>
              </a:rPr>
              <a:t>u</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a</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x</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b</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y</a:t>
            </a:r>
            <a:r>
              <a:rPr lang="zh-CN" altLang="zh-CN" sz="2400" dirty="0">
                <a:solidFill>
                  <a:srgbClr val="000000"/>
                </a:solidFill>
                <a:latin typeface="Times New Roman" panose="02020603050405020304" pitchFamily="18" charset="0"/>
                <a:cs typeface="Times New Roman" panose="02020603050405020304" pitchFamily="18" charset="0"/>
              </a:rPr>
              <a:t>的中心化值，自然都具有零均值。</a:t>
            </a:r>
            <a:endParaRPr lang="en-US" altLang="zh-CN" sz="2400" dirty="0" smtClean="0">
              <a:solidFill>
                <a:srgbClr val="000000"/>
              </a:solidFill>
              <a:latin typeface="Times New Roman" pitchFamily="18" charset="0"/>
              <a:cs typeface="Times New Roman" pitchFamily="18" charset="0"/>
            </a:endParaRPr>
          </a:p>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10.2.1   </a:t>
            </a:r>
            <a:r>
              <a:rPr lang="zh-CN" altLang="zh-CN" sz="2400" dirty="0" smtClean="0">
                <a:solidFill>
                  <a:srgbClr val="000000"/>
                </a:solidFill>
                <a:latin typeface="Times New Roman" pitchFamily="18" charset="0"/>
                <a:cs typeface="Times New Roman" pitchFamily="18" charset="0"/>
              </a:rPr>
              <a:t>设</a:t>
            </a:r>
            <a:r>
              <a:rPr lang="en-US" altLang="zh-CN" sz="2400" b="1" i="1" dirty="0" err="1" smtClean="0">
                <a:solidFill>
                  <a:srgbClr val="000000"/>
                </a:solidFill>
                <a:latin typeface="Times New Roman" pitchFamily="18" charset="0"/>
                <a:cs typeface="Times New Roman" pitchFamily="18" charset="0"/>
              </a:rPr>
              <a:t>x</a:t>
            </a:r>
            <a:r>
              <a:rPr lang="en-US" altLang="zh-CN" sz="2400" dirty="0" err="1"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y</a:t>
            </a:r>
            <a:r>
              <a:rPr lang="zh-CN" altLang="zh-CN" sz="2400" dirty="0" smtClean="0">
                <a:solidFill>
                  <a:srgbClr val="000000"/>
                </a:solidFill>
                <a:latin typeface="Times New Roman" pitchFamily="18" charset="0"/>
                <a:cs typeface="Times New Roman" pitchFamily="18" charset="0"/>
              </a:rPr>
              <a:t>有如下相关矩阵：</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这里</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α</a:t>
            </a:r>
            <a:r>
              <a:rPr lang="en-US" altLang="zh-CN" sz="2400" dirty="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 | </a:t>
            </a:r>
            <a:r>
              <a:rPr lang="en-US" altLang="zh-CN" sz="2400" i="1" dirty="0" smtClean="0">
                <a:solidFill>
                  <a:srgbClr val="000000"/>
                </a:solidFill>
                <a:latin typeface="Times New Roman" pitchFamily="18" charset="0"/>
                <a:cs typeface="Times New Roman" pitchFamily="18" charset="0"/>
              </a:rPr>
              <a:t>γ</a:t>
            </a:r>
            <a:r>
              <a:rPr lang="en-US" altLang="zh-CN" sz="2400" dirty="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，可以保证</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存在。</a:t>
            </a:r>
            <a:endParaRPr lang="zh-CN" altLang="en-US" sz="2400" dirty="0" smtClean="0">
              <a:solidFill>
                <a:srgbClr val="000000"/>
              </a:solidFill>
              <a:latin typeface="Times New Roman" pitchFamily="18" charset="0"/>
              <a:cs typeface="Times New Roman" pitchFamily="18" charset="0"/>
            </a:endParaRPr>
          </a:p>
        </p:txBody>
      </p:sp>
      <p:graphicFrame>
        <p:nvGraphicFramePr>
          <p:cNvPr id="11272" name="Object 10"/>
          <p:cNvGraphicFramePr>
            <a:graphicFrameLocks noChangeAspect="1"/>
          </p:cNvGraphicFramePr>
          <p:nvPr>
            <p:extLst>
              <p:ext uri="{D42A27DB-BD31-4B8C-83A1-F6EECF244321}">
                <p14:modId xmlns:p14="http://schemas.microsoft.com/office/powerpoint/2010/main" val="1424691663"/>
              </p:ext>
            </p:extLst>
          </p:nvPr>
        </p:nvGraphicFramePr>
        <p:xfrm>
          <a:off x="2267744" y="666751"/>
          <a:ext cx="660400" cy="419100"/>
        </p:xfrm>
        <a:graphic>
          <a:graphicData uri="http://schemas.openxmlformats.org/presentationml/2006/ole">
            <mc:AlternateContent xmlns:mc="http://schemas.openxmlformats.org/markup-compatibility/2006">
              <mc:Choice xmlns:v="urn:schemas-microsoft-com:vml" Requires="v">
                <p:oleObj spid="_x0000_s11590" name="Equation" r:id="rId3" imgW="660240" imgH="419040" progId="Equation.DSMT4">
                  <p:embed/>
                </p:oleObj>
              </mc:Choice>
              <mc:Fallback>
                <p:oleObj name="Equation" r:id="rId3" imgW="660240" imgH="41904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666751"/>
                        <a:ext cx="660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11"/>
          <p:cNvGraphicFramePr>
            <a:graphicFrameLocks noChangeAspect="1"/>
          </p:cNvGraphicFramePr>
          <p:nvPr>
            <p:extLst>
              <p:ext uri="{D42A27DB-BD31-4B8C-83A1-F6EECF244321}">
                <p14:modId xmlns:p14="http://schemas.microsoft.com/office/powerpoint/2010/main" val="3484151928"/>
              </p:ext>
            </p:extLst>
          </p:nvPr>
        </p:nvGraphicFramePr>
        <p:xfrm>
          <a:off x="4139952" y="3090416"/>
          <a:ext cx="2489200" cy="482600"/>
        </p:xfrm>
        <a:graphic>
          <a:graphicData uri="http://schemas.openxmlformats.org/presentationml/2006/ole">
            <mc:AlternateContent xmlns:mc="http://schemas.openxmlformats.org/markup-compatibility/2006">
              <mc:Choice xmlns:v="urn:schemas-microsoft-com:vml" Requires="v">
                <p:oleObj spid="_x0000_s11591" name="Equation" r:id="rId5" imgW="2489040" imgH="482400" progId="Equation.DSMT4">
                  <p:embed/>
                </p:oleObj>
              </mc:Choice>
              <mc:Fallback>
                <p:oleObj name="Equation" r:id="rId5" imgW="2489040" imgH="4824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3090416"/>
                        <a:ext cx="2489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2"/>
          <p:cNvGraphicFramePr>
            <a:graphicFrameLocks noChangeAspect="1"/>
          </p:cNvGraphicFramePr>
          <p:nvPr>
            <p:extLst>
              <p:ext uri="{D42A27DB-BD31-4B8C-83A1-F6EECF244321}">
                <p14:modId xmlns:p14="http://schemas.microsoft.com/office/powerpoint/2010/main" val="1849811485"/>
              </p:ext>
            </p:extLst>
          </p:nvPr>
        </p:nvGraphicFramePr>
        <p:xfrm>
          <a:off x="1187450" y="4365104"/>
          <a:ext cx="6731000" cy="863600"/>
        </p:xfrm>
        <a:graphic>
          <a:graphicData uri="http://schemas.openxmlformats.org/presentationml/2006/ole">
            <mc:AlternateContent xmlns:mc="http://schemas.openxmlformats.org/markup-compatibility/2006">
              <mc:Choice xmlns:v="urn:schemas-microsoft-com:vml" Requires="v">
                <p:oleObj spid="_x0000_s11592" name="Equation" r:id="rId7" imgW="6730920" imgH="863280" progId="Equation.DSMT4">
                  <p:embed/>
                </p:oleObj>
              </mc:Choice>
              <mc:Fallback>
                <p:oleObj name="Equation" r:id="rId7" imgW="6730920" imgH="86328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365104"/>
                        <a:ext cx="6731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3"/>
          <p:cNvGraphicFramePr>
            <a:graphicFrameLocks noChangeAspect="1"/>
          </p:cNvGraphicFramePr>
          <p:nvPr>
            <p:extLst>
              <p:ext uri="{D42A27DB-BD31-4B8C-83A1-F6EECF244321}">
                <p14:modId xmlns:p14="http://schemas.microsoft.com/office/powerpoint/2010/main" val="3709366020"/>
              </p:ext>
            </p:extLst>
          </p:nvPr>
        </p:nvGraphicFramePr>
        <p:xfrm>
          <a:off x="4499992" y="5244839"/>
          <a:ext cx="990600" cy="419100"/>
        </p:xfrm>
        <a:graphic>
          <a:graphicData uri="http://schemas.openxmlformats.org/presentationml/2006/ole">
            <mc:AlternateContent xmlns:mc="http://schemas.openxmlformats.org/markup-compatibility/2006">
              <mc:Choice xmlns:v="urn:schemas-microsoft-com:vml" Requires="v">
                <p:oleObj spid="_x0000_s11593" name="Equation" r:id="rId9" imgW="990360" imgH="419040" progId="Equation.DSMT4">
                  <p:embed/>
                </p:oleObj>
              </mc:Choice>
              <mc:Fallback>
                <p:oleObj name="Equation" r:id="rId9" imgW="990360" imgH="41904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992" y="5244839"/>
                        <a:ext cx="990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92693605"/>
              </p:ext>
            </p:extLst>
          </p:nvPr>
        </p:nvGraphicFramePr>
        <p:xfrm>
          <a:off x="1397000" y="2060848"/>
          <a:ext cx="6350000" cy="1117600"/>
        </p:xfrm>
        <a:graphic>
          <a:graphicData uri="http://schemas.openxmlformats.org/presentationml/2006/ole">
            <mc:AlternateContent xmlns:mc="http://schemas.openxmlformats.org/markup-compatibility/2006">
              <mc:Choice xmlns:v="urn:schemas-microsoft-com:vml" Requires="v">
                <p:oleObj spid="_x0000_s11594" name="Equation" r:id="rId11" imgW="6349680" imgH="1117440" progId="Equation.DSMT4">
                  <p:embed/>
                </p:oleObj>
              </mc:Choice>
              <mc:Fallback>
                <p:oleObj name="Equation" r:id="rId11" imgW="6349680" imgH="1117440" progId="Equation.DSMT4">
                  <p:embed/>
                  <p:pic>
                    <p:nvPicPr>
                      <p:cNvPr id="0" name="Object 134"/>
                      <p:cNvPicPr>
                        <a:picLocks noChangeAspect="1" noChangeArrowheads="1"/>
                      </p:cNvPicPr>
                      <p:nvPr/>
                    </p:nvPicPr>
                    <p:blipFill>
                      <a:blip r:embed="rId12"/>
                      <a:srcRect/>
                      <a:stretch>
                        <a:fillRect/>
                      </a:stretch>
                    </p:blipFill>
                    <p:spPr bwMode="auto">
                      <a:xfrm>
                        <a:off x="1397000" y="2060848"/>
                        <a:ext cx="63500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00AD328E-4BA2-4FD2-89B2-0D48762C73CD}" type="slidenum">
              <a:rPr lang="en-US" altLang="zh-CN" smtClean="0"/>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标题 1"/>
          <p:cNvSpPr>
            <a:spLocks noGrp="1"/>
          </p:cNvSpPr>
          <p:nvPr>
            <p:ph type="title"/>
          </p:nvPr>
        </p:nvSpPr>
        <p:spPr>
          <a:xfrm>
            <a:off x="301625" y="609600"/>
            <a:ext cx="8540750" cy="46038"/>
          </a:xfrm>
        </p:spPr>
        <p:txBody>
          <a:bodyPr/>
          <a:lstStyle/>
          <a:p>
            <a:endParaRPr lang="zh-CN" altLang="en-US" smtClean="0"/>
          </a:p>
        </p:txBody>
      </p:sp>
      <p:sp>
        <p:nvSpPr>
          <p:cNvPr id="12298" name="内容占位符 2"/>
          <p:cNvSpPr>
            <a:spLocks noGrp="1"/>
          </p:cNvSpPr>
          <p:nvPr>
            <p:ph idx="1"/>
          </p:nvPr>
        </p:nvSpPr>
        <p:spPr>
          <a:xfrm>
            <a:off x="301625" y="692150"/>
            <a:ext cx="8540750" cy="5407025"/>
          </a:xfrm>
        </p:spPr>
        <p:txBody>
          <a:bodyPr/>
          <a:lstStyle/>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由于</a:t>
            </a:r>
            <a:r>
              <a:rPr lang="en-US" altLang="zh-CN" sz="2400" b="1" dirty="0" smtClean="0">
                <a:solidFill>
                  <a:srgbClr val="000000"/>
                </a:solidFill>
                <a:latin typeface="Times New Roman" panose="02020603050405020304" pitchFamily="18" charset="0"/>
                <a:cs typeface="Times New Roman" panose="02020603050405020304" pitchFamily="18" charset="0"/>
              </a:rPr>
              <a:t>11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有</a:t>
            </a:r>
            <a:r>
              <a:rPr lang="zh-CN" altLang="en-US" sz="2400" dirty="0" smtClean="0">
                <a:solidFill>
                  <a:srgbClr val="000000"/>
                </a:solidFill>
                <a:latin typeface="Times New Roman" panose="02020603050405020304" pitchFamily="18" charset="0"/>
                <a:cs typeface="Times New Roman" panose="02020603050405020304" pitchFamily="18" charset="0"/>
              </a:rPr>
              <a:t>唯一</a:t>
            </a:r>
            <a:r>
              <a:rPr lang="zh-CN" altLang="zh-CN" sz="2400" dirty="0" smtClean="0">
                <a:solidFill>
                  <a:srgbClr val="000000"/>
                </a:solidFill>
                <a:latin typeface="Times New Roman" panose="02020603050405020304" pitchFamily="18" charset="0"/>
                <a:cs typeface="Times New Roman" panose="02020603050405020304" pitchFamily="18" charset="0"/>
              </a:rPr>
              <a:t>的非零特征值</a:t>
            </a:r>
            <a:r>
              <a:rPr lang="en-US" altLang="zh-CN" sz="2400" b="1"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，故</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有</a:t>
            </a:r>
            <a:r>
              <a:rPr lang="zh-CN" altLang="en-US" sz="2400" dirty="0" smtClean="0">
                <a:solidFill>
                  <a:srgbClr val="000000"/>
                </a:solidFill>
                <a:latin typeface="Times New Roman" panose="02020603050405020304" pitchFamily="18" charset="0"/>
                <a:cs typeface="Times New Roman" panose="02020603050405020304" pitchFamily="18" charset="0"/>
              </a:rPr>
              <a:t>唯一</a:t>
            </a:r>
            <a:r>
              <a:rPr lang="zh-CN" altLang="zh-CN" sz="2400" dirty="0" smtClean="0">
                <a:solidFill>
                  <a:srgbClr val="000000"/>
                </a:solidFill>
                <a:latin typeface="Times New Roman" panose="02020603050405020304" pitchFamily="18" charset="0"/>
                <a:cs typeface="Times New Roman" panose="02020603050405020304" pitchFamily="18" charset="0"/>
              </a:rPr>
              <a:t>非零特征值</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zh-CN" altLang="zh-CN" sz="2400" dirty="0" smtClean="0">
                <a:solidFill>
                  <a:srgbClr val="000000"/>
                </a:solidFill>
              </a:rPr>
              <a:t>在约束条件</a:t>
            </a:r>
            <a:r>
              <a:rPr lang="en-US" altLang="zh-CN" sz="2400" dirty="0" smtClean="0">
                <a:solidFill>
                  <a:srgbClr val="000000"/>
                </a:solidFill>
              </a:rPr>
              <a:t> 	       </a:t>
            </a:r>
            <a:r>
              <a:rPr lang="zh-CN" altLang="zh-CN" sz="2400" dirty="0" smtClean="0">
                <a:solidFill>
                  <a:srgbClr val="000000"/>
                </a:solidFill>
              </a:rPr>
              <a:t>下，</a:t>
            </a:r>
            <a:r>
              <a:rPr lang="zh-CN" altLang="zh-CN" sz="2400" dirty="0" smtClean="0">
                <a:solidFill>
                  <a:srgbClr val="000000"/>
                </a:solidFill>
                <a:latin typeface="Times New Roman" panose="02020603050405020304" pitchFamily="18" charset="0"/>
                <a:cs typeface="Times New Roman" panose="02020603050405020304" pitchFamily="18" charset="0"/>
              </a:rPr>
              <a:t>相应于特征值</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的特征向量为</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。同理，在约束条件</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下，</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2290" name="Object 4"/>
          <p:cNvGraphicFramePr>
            <a:graphicFrameLocks noChangeAspect="1"/>
          </p:cNvGraphicFramePr>
          <p:nvPr>
            <p:extLst>
              <p:ext uri="{D42A27DB-BD31-4B8C-83A1-F6EECF244321}">
                <p14:modId xmlns:p14="http://schemas.microsoft.com/office/powerpoint/2010/main" val="4221573569"/>
              </p:ext>
            </p:extLst>
          </p:nvPr>
        </p:nvGraphicFramePr>
        <p:xfrm>
          <a:off x="893763" y="620713"/>
          <a:ext cx="7416800" cy="2870200"/>
        </p:xfrm>
        <a:graphic>
          <a:graphicData uri="http://schemas.openxmlformats.org/presentationml/2006/ole">
            <mc:AlternateContent xmlns:mc="http://schemas.openxmlformats.org/markup-compatibility/2006">
              <mc:Choice xmlns:v="urn:schemas-microsoft-com:vml" Requires="v">
                <p:oleObj spid="_x0000_s12642" name="Equation" r:id="rId3" imgW="7416720" imgH="2869920" progId="Equation.DSMT4">
                  <p:embed/>
                </p:oleObj>
              </mc:Choice>
              <mc:Fallback>
                <p:oleObj name="Equation" r:id="rId3" imgW="7416720" imgH="2869920" progId="Equation.DSMT4">
                  <p:embed/>
                  <p:pic>
                    <p:nvPicPr>
                      <p:cNvPr id="0" name="Object 4"/>
                      <p:cNvPicPr>
                        <a:picLocks noChangeAspect="1" noChangeArrowheads="1"/>
                      </p:cNvPicPr>
                      <p:nvPr/>
                    </p:nvPicPr>
                    <p:blipFill>
                      <a:blip r:embed="rId4"/>
                      <a:srcRect/>
                      <a:stretch>
                        <a:fillRect/>
                      </a:stretch>
                    </p:blipFill>
                    <p:spPr bwMode="auto">
                      <a:xfrm>
                        <a:off x="893763" y="620713"/>
                        <a:ext cx="7416800" cy="287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5"/>
          <p:cNvGraphicFramePr>
            <a:graphicFrameLocks noChangeAspect="1"/>
          </p:cNvGraphicFramePr>
          <p:nvPr/>
        </p:nvGraphicFramePr>
        <p:xfrm>
          <a:off x="5724525" y="3573463"/>
          <a:ext cx="1625600" cy="419100"/>
        </p:xfrm>
        <a:graphic>
          <a:graphicData uri="http://schemas.openxmlformats.org/presentationml/2006/ole">
            <mc:AlternateContent xmlns:mc="http://schemas.openxmlformats.org/markup-compatibility/2006">
              <mc:Choice xmlns:v="urn:schemas-microsoft-com:vml" Requires="v">
                <p:oleObj spid="_x0000_s12643" name="Equation" r:id="rId5" imgW="1625400" imgH="419040" progId="Equation.DSMT4">
                  <p:embed/>
                </p:oleObj>
              </mc:Choice>
              <mc:Fallback>
                <p:oleObj name="Equation" r:id="rId5" imgW="1625400" imgH="419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3573463"/>
                        <a:ext cx="1625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6"/>
          <p:cNvGraphicFramePr>
            <a:graphicFrameLocks noChangeAspect="1"/>
          </p:cNvGraphicFramePr>
          <p:nvPr/>
        </p:nvGraphicFramePr>
        <p:xfrm>
          <a:off x="3419475" y="4437063"/>
          <a:ext cx="2336800" cy="876300"/>
        </p:xfrm>
        <a:graphic>
          <a:graphicData uri="http://schemas.openxmlformats.org/presentationml/2006/ole">
            <mc:AlternateContent xmlns:mc="http://schemas.openxmlformats.org/markup-compatibility/2006">
              <mc:Choice xmlns:v="urn:schemas-microsoft-com:vml" Requires="v">
                <p:oleObj spid="_x0000_s12644" name="Equation" r:id="rId7" imgW="2336760" imgH="876240" progId="Equation.DSMT4">
                  <p:embed/>
                </p:oleObj>
              </mc:Choice>
              <mc:Fallback>
                <p:oleObj name="Equation" r:id="rId7" imgW="2336760" imgH="8762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4437063"/>
                        <a:ext cx="23368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8"/>
          <p:cNvGraphicFramePr>
            <a:graphicFrameLocks noChangeAspect="1"/>
          </p:cNvGraphicFramePr>
          <p:nvPr/>
        </p:nvGraphicFramePr>
        <p:xfrm>
          <a:off x="6156325" y="5373688"/>
          <a:ext cx="342900" cy="419100"/>
        </p:xfrm>
        <a:graphic>
          <a:graphicData uri="http://schemas.openxmlformats.org/presentationml/2006/ole">
            <mc:AlternateContent xmlns:mc="http://schemas.openxmlformats.org/markup-compatibility/2006">
              <mc:Choice xmlns:v="urn:schemas-microsoft-com:vml" Requires="v">
                <p:oleObj spid="_x0000_s12645" name="Equation" r:id="rId9" imgW="342720" imgH="419040" progId="Equation.DSMT4">
                  <p:embed/>
                </p:oleObj>
              </mc:Choice>
              <mc:Fallback>
                <p:oleObj name="Equation" r:id="rId9" imgW="342720" imgH="41904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5373688"/>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9"/>
          <p:cNvGraphicFramePr>
            <a:graphicFrameLocks noChangeAspect="1"/>
          </p:cNvGraphicFramePr>
          <p:nvPr/>
        </p:nvGraphicFramePr>
        <p:xfrm>
          <a:off x="755650" y="5805488"/>
          <a:ext cx="2425700" cy="546100"/>
        </p:xfrm>
        <a:graphic>
          <a:graphicData uri="http://schemas.openxmlformats.org/presentationml/2006/ole">
            <mc:AlternateContent xmlns:mc="http://schemas.openxmlformats.org/markup-compatibility/2006">
              <mc:Choice xmlns:v="urn:schemas-microsoft-com:vml" Requires="v">
                <p:oleObj spid="_x0000_s12646" name="Equation" r:id="rId11" imgW="2425680" imgH="545760" progId="Equation.DSMT4">
                  <p:embed/>
                </p:oleObj>
              </mc:Choice>
              <mc:Fallback>
                <p:oleObj name="Equation" r:id="rId11" imgW="2425680" imgH="54576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5805488"/>
                        <a:ext cx="24257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10"/>
          <p:cNvGraphicFramePr>
            <a:graphicFrameLocks noChangeAspect="1"/>
          </p:cNvGraphicFramePr>
          <p:nvPr/>
        </p:nvGraphicFramePr>
        <p:xfrm>
          <a:off x="2268538" y="5300663"/>
          <a:ext cx="1397000" cy="482600"/>
        </p:xfrm>
        <a:graphic>
          <a:graphicData uri="http://schemas.openxmlformats.org/presentationml/2006/ole">
            <mc:AlternateContent xmlns:mc="http://schemas.openxmlformats.org/markup-compatibility/2006">
              <mc:Choice xmlns:v="urn:schemas-microsoft-com:vml" Requires="v">
                <p:oleObj spid="_x0000_s12647" name="Equation" r:id="rId13" imgW="1396800" imgH="482400" progId="Equation.DSMT4">
                  <p:embed/>
                </p:oleObj>
              </mc:Choice>
              <mc:Fallback>
                <p:oleObj name="Equation" r:id="rId13" imgW="1396800" imgH="4824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8538" y="5300663"/>
                        <a:ext cx="1397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11"/>
          <p:cNvGraphicFramePr>
            <a:graphicFrameLocks noChangeAspect="1"/>
          </p:cNvGraphicFramePr>
          <p:nvPr>
            <p:extLst>
              <p:ext uri="{D42A27DB-BD31-4B8C-83A1-F6EECF244321}">
                <p14:modId xmlns:p14="http://schemas.microsoft.com/office/powerpoint/2010/main" val="2957310506"/>
              </p:ext>
            </p:extLst>
          </p:nvPr>
        </p:nvGraphicFramePr>
        <p:xfrm>
          <a:off x="5940425" y="5805264"/>
          <a:ext cx="1409700" cy="482600"/>
        </p:xfrm>
        <a:graphic>
          <a:graphicData uri="http://schemas.openxmlformats.org/presentationml/2006/ole">
            <mc:AlternateContent xmlns:mc="http://schemas.openxmlformats.org/markup-compatibility/2006">
              <mc:Choice xmlns:v="urn:schemas-microsoft-com:vml" Requires="v">
                <p:oleObj spid="_x0000_s12648" name="Equation" r:id="rId15" imgW="1409400" imgH="482400" progId="Equation.DSMT4">
                  <p:embed/>
                </p:oleObj>
              </mc:Choice>
              <mc:Fallback>
                <p:oleObj name="Equation" r:id="rId15" imgW="1409400" imgH="4824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0425" y="5805264"/>
                        <a:ext cx="14097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标题 1"/>
          <p:cNvSpPr>
            <a:spLocks noGrp="1"/>
          </p:cNvSpPr>
          <p:nvPr>
            <p:ph type="title"/>
          </p:nvPr>
        </p:nvSpPr>
        <p:spPr>
          <a:xfrm>
            <a:off x="301625" y="609600"/>
            <a:ext cx="8540750" cy="82550"/>
          </a:xfrm>
        </p:spPr>
        <p:txBody>
          <a:bodyPr/>
          <a:lstStyle/>
          <a:p>
            <a:endParaRPr lang="zh-CN" altLang="en-US" smtClean="0"/>
          </a:p>
        </p:txBody>
      </p:sp>
      <p:sp>
        <p:nvSpPr>
          <p:cNvPr id="13320" name="内容占位符 2"/>
          <p:cNvSpPr>
            <a:spLocks noGrp="1"/>
          </p:cNvSpPr>
          <p:nvPr>
            <p:ph idx="1"/>
          </p:nvPr>
        </p:nvSpPr>
        <p:spPr>
          <a:xfrm>
            <a:off x="301625" y="692150"/>
            <a:ext cx="8540750" cy="5407025"/>
          </a:xfrm>
        </p:spPr>
        <p:txBody>
          <a:bodyPr/>
          <a:lstStyle/>
          <a:p>
            <a:pPr>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相应于特征值</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的特征向量为</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所以，第一对典型变量为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第一典型相关系数为</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。由于</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|&lt;1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γ</a:t>
            </a:r>
            <a:r>
              <a:rPr lang="en-US" altLang="zh-CN" sz="2400" dirty="0" smtClean="0">
                <a:solidFill>
                  <a:srgbClr val="000000"/>
                </a:solidFill>
                <a:latin typeface="Times New Roman" panose="02020603050405020304" pitchFamily="18" charset="0"/>
                <a:cs typeface="Times New Roman" panose="02020603050405020304" pitchFamily="18" charset="0"/>
              </a:rPr>
              <a:t>|&lt;1</a:t>
            </a:r>
            <a:r>
              <a:rPr lang="zh-CN" altLang="zh-CN" sz="2400" dirty="0" smtClean="0">
                <a:solidFill>
                  <a:srgbClr val="000000"/>
                </a:solidFill>
                <a:latin typeface="Times New Roman" panose="02020603050405020304" pitchFamily="18" charset="0"/>
                <a:cs typeface="Times New Roman" panose="02020603050405020304" pitchFamily="18" charset="0"/>
              </a:rPr>
              <a:t>，故</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&gt;|</a:t>
            </a:r>
            <a:r>
              <a:rPr lang="en-US" altLang="zh-CN" sz="2400" i="1" dirty="0" smtClean="0">
                <a:solidFill>
                  <a:srgbClr val="000000"/>
                </a:solidFill>
                <a:latin typeface="Times New Roman" panose="02020603050405020304" pitchFamily="18" charset="0"/>
                <a:cs typeface="Times New Roman" panose="02020603050405020304" pitchFamily="18" charset="0"/>
              </a:rPr>
              <a:t>β</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，表明第一典型相关系数大于两组原始变量之间的相关系数。</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3314" name="Object 2"/>
          <p:cNvGraphicFramePr>
            <a:graphicFrameLocks noChangeAspect="1"/>
          </p:cNvGraphicFramePr>
          <p:nvPr/>
        </p:nvGraphicFramePr>
        <p:xfrm>
          <a:off x="755650" y="836613"/>
          <a:ext cx="1625600" cy="419100"/>
        </p:xfrm>
        <a:graphic>
          <a:graphicData uri="http://schemas.openxmlformats.org/presentationml/2006/ole">
            <mc:AlternateContent xmlns:mc="http://schemas.openxmlformats.org/markup-compatibility/2006">
              <mc:Choice xmlns:v="urn:schemas-microsoft-com:vml" Requires="v">
                <p:oleObj spid="_x0000_s13571" name="Equation" r:id="rId3" imgW="1625400" imgH="419040" progId="Equation.DSMT4">
                  <p:embed/>
                </p:oleObj>
              </mc:Choice>
              <mc:Fallback>
                <p:oleObj name="Equation" r:id="rId3" imgW="1625400" imgH="419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836613"/>
                        <a:ext cx="1625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3"/>
          <p:cNvGraphicFramePr>
            <a:graphicFrameLocks noChangeAspect="1"/>
          </p:cNvGraphicFramePr>
          <p:nvPr>
            <p:extLst>
              <p:ext uri="{D42A27DB-BD31-4B8C-83A1-F6EECF244321}">
                <p14:modId xmlns:p14="http://schemas.microsoft.com/office/powerpoint/2010/main" val="2583864433"/>
              </p:ext>
            </p:extLst>
          </p:nvPr>
        </p:nvGraphicFramePr>
        <p:xfrm>
          <a:off x="4211638" y="836712"/>
          <a:ext cx="342900" cy="419100"/>
        </p:xfrm>
        <a:graphic>
          <a:graphicData uri="http://schemas.openxmlformats.org/presentationml/2006/ole">
            <mc:AlternateContent xmlns:mc="http://schemas.openxmlformats.org/markup-compatibility/2006">
              <mc:Choice xmlns:v="urn:schemas-microsoft-com:vml" Requires="v">
                <p:oleObj spid="_x0000_s13572" name="Equation" r:id="rId5" imgW="342720" imgH="419040" progId="Equation.DSMT4">
                  <p:embed/>
                </p:oleObj>
              </mc:Choice>
              <mc:Fallback>
                <p:oleObj name="Equation" r:id="rId5" imgW="342720" imgH="419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836712"/>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4"/>
          <p:cNvGraphicFramePr>
            <a:graphicFrameLocks noChangeAspect="1"/>
          </p:cNvGraphicFramePr>
          <p:nvPr>
            <p:extLst>
              <p:ext uri="{D42A27DB-BD31-4B8C-83A1-F6EECF244321}">
                <p14:modId xmlns:p14="http://schemas.microsoft.com/office/powerpoint/2010/main" val="1886591017"/>
              </p:ext>
            </p:extLst>
          </p:nvPr>
        </p:nvGraphicFramePr>
        <p:xfrm>
          <a:off x="6372225" y="794668"/>
          <a:ext cx="2374900" cy="546100"/>
        </p:xfrm>
        <a:graphic>
          <a:graphicData uri="http://schemas.openxmlformats.org/presentationml/2006/ole">
            <mc:AlternateContent xmlns:mc="http://schemas.openxmlformats.org/markup-compatibility/2006">
              <mc:Choice xmlns:v="urn:schemas-microsoft-com:vml" Requires="v">
                <p:oleObj spid="_x0000_s13573" name="Equation" r:id="rId7" imgW="2374560" imgH="545760" progId="Equation.DSMT4">
                  <p:embed/>
                </p:oleObj>
              </mc:Choice>
              <mc:Fallback>
                <p:oleObj name="Equation" r:id="rId7" imgW="2374560" imgH="5457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794668"/>
                        <a:ext cx="23749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extLst>
              <p:ext uri="{D42A27DB-BD31-4B8C-83A1-F6EECF244321}">
                <p14:modId xmlns:p14="http://schemas.microsoft.com/office/powerpoint/2010/main" val="3454836891"/>
              </p:ext>
            </p:extLst>
          </p:nvPr>
        </p:nvGraphicFramePr>
        <p:xfrm>
          <a:off x="1250950" y="1916113"/>
          <a:ext cx="6604000" cy="546100"/>
        </p:xfrm>
        <a:graphic>
          <a:graphicData uri="http://schemas.openxmlformats.org/presentationml/2006/ole">
            <mc:AlternateContent xmlns:mc="http://schemas.openxmlformats.org/markup-compatibility/2006">
              <mc:Choice xmlns:v="urn:schemas-microsoft-com:vml" Requires="v">
                <p:oleObj spid="_x0000_s13574" name="Equation" r:id="rId9" imgW="6603840" imgH="545760" progId="Equation.DSMT4">
                  <p:embed/>
                </p:oleObj>
              </mc:Choice>
              <mc:Fallback>
                <p:oleObj name="Equation" r:id="rId9" imgW="6603840" imgH="545760" progId="Equation.DSMT4">
                  <p:embed/>
                  <p:pic>
                    <p:nvPicPr>
                      <p:cNvPr id="0" name="Object 5"/>
                      <p:cNvPicPr>
                        <a:picLocks noChangeAspect="1" noChangeArrowheads="1"/>
                      </p:cNvPicPr>
                      <p:nvPr/>
                    </p:nvPicPr>
                    <p:blipFill>
                      <a:blip r:embed="rId10"/>
                      <a:srcRect/>
                      <a:stretch>
                        <a:fillRect/>
                      </a:stretch>
                    </p:blipFill>
                    <p:spPr bwMode="auto">
                      <a:xfrm>
                        <a:off x="1250950" y="1916113"/>
                        <a:ext cx="66040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extLst>
              <p:ext uri="{D42A27DB-BD31-4B8C-83A1-F6EECF244321}">
                <p14:modId xmlns:p14="http://schemas.microsoft.com/office/powerpoint/2010/main" val="324070390"/>
              </p:ext>
            </p:extLst>
          </p:nvPr>
        </p:nvGraphicFramePr>
        <p:xfrm>
          <a:off x="3779912" y="2525253"/>
          <a:ext cx="3403600" cy="546100"/>
        </p:xfrm>
        <a:graphic>
          <a:graphicData uri="http://schemas.openxmlformats.org/presentationml/2006/ole">
            <mc:AlternateContent xmlns:mc="http://schemas.openxmlformats.org/markup-compatibility/2006">
              <mc:Choice xmlns:v="urn:schemas-microsoft-com:vml" Requires="v">
                <p:oleObj spid="_x0000_s13575" name="Equation" r:id="rId11" imgW="3403440" imgH="545760" progId="Equation.DSMT4">
                  <p:embed/>
                </p:oleObj>
              </mc:Choice>
              <mc:Fallback>
                <p:oleObj name="Equation" r:id="rId11" imgW="3403440" imgH="5457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12" y="2525253"/>
                        <a:ext cx="34036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Rot="1" noChangeArrowheads="1"/>
          </p:cNvSpPr>
          <p:nvPr>
            <p:ph type="title"/>
          </p:nvPr>
        </p:nvSpPr>
        <p:spPr>
          <a:xfrm>
            <a:off x="301625" y="609600"/>
            <a:ext cx="8540750" cy="947738"/>
          </a:xfrm>
        </p:spPr>
        <p:txBody>
          <a:bodyPr/>
          <a:lstStyle/>
          <a:p>
            <a:pPr eaLnBrk="1" hangingPunct="1"/>
            <a:r>
              <a:rPr lang="en-US" altLang="zh-CN" sz="4000" smtClean="0"/>
              <a:t>§10.3  </a:t>
            </a:r>
            <a:r>
              <a:rPr lang="zh-CN" altLang="en-US" sz="4000" smtClean="0"/>
              <a:t>样本典型相关</a:t>
            </a:r>
          </a:p>
        </p:txBody>
      </p:sp>
      <p:sp>
        <p:nvSpPr>
          <p:cNvPr id="14345" name="Rectangle 3"/>
          <p:cNvSpPr>
            <a:spLocks noGrp="1" noRot="1" noChangeArrowheads="1"/>
          </p:cNvSpPr>
          <p:nvPr>
            <p:ph type="body" idx="1"/>
          </p:nvPr>
        </p:nvSpPr>
        <p:spPr>
          <a:xfrm>
            <a:off x="301625" y="1700213"/>
            <a:ext cx="8540750" cy="4398962"/>
          </a:xfrm>
        </p:spPr>
        <p:txBody>
          <a:bodyPr/>
          <a:lstStyle/>
          <a:p>
            <a:pPr eaLnBrk="1" hangingPunct="1"/>
            <a:r>
              <a:rPr lang="zh-CN" altLang="en-US" sz="2400" smtClean="0">
                <a:solidFill>
                  <a:srgbClr val="000000"/>
                </a:solidFill>
                <a:latin typeface="Times New Roman" panose="02020603050405020304" pitchFamily="18" charset="0"/>
                <a:cs typeface="Times New Roman" panose="02020603050405020304" pitchFamily="18" charset="0"/>
              </a:rPr>
              <a:t>设数据矩阵为</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则样本协方差矩阵为</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b="1" i="1" smtClean="0">
                <a:solidFill>
                  <a:srgbClr val="000000"/>
                </a:solidFill>
                <a:latin typeface="Times New Roman" panose="02020603050405020304" pitchFamily="18" charset="0"/>
                <a:cs typeface="Times New Roman" panose="02020603050405020304" pitchFamily="18" charset="0"/>
              </a:rPr>
              <a:t>	S</a:t>
            </a:r>
            <a:r>
              <a:rPr lang="zh-CN" altLang="zh-CN" sz="2400" smtClean="0">
                <a:solidFill>
                  <a:srgbClr val="000000"/>
                </a:solidFill>
                <a:latin typeface="Times New Roman" panose="02020603050405020304" pitchFamily="18" charset="0"/>
                <a:cs typeface="Times New Roman" panose="02020603050405020304" pitchFamily="18" charset="0"/>
              </a:rPr>
              <a:t>可用来作为</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zh-CN" altLang="zh-CN" sz="2400" smtClean="0">
                <a:solidFill>
                  <a:srgbClr val="000000"/>
                </a:solidFill>
                <a:latin typeface="Times New Roman" panose="02020603050405020304" pitchFamily="18" charset="0"/>
                <a:cs typeface="Times New Roman" panose="02020603050405020304" pitchFamily="18" charset="0"/>
              </a:rPr>
              <a:t>的估计。当</a:t>
            </a:r>
            <a:r>
              <a:rPr lang="en-US" altLang="zh-CN" sz="2400" i="1" smtClean="0">
                <a:solidFill>
                  <a:srgbClr val="000000"/>
                </a:solidFill>
                <a:latin typeface="Times New Roman" panose="02020603050405020304" pitchFamily="18" charset="0"/>
                <a:cs typeface="Times New Roman" panose="02020603050405020304" pitchFamily="18" charset="0"/>
              </a:rPr>
              <a:t>n</a:t>
            </a:r>
            <a:r>
              <a:rPr lang="en-US" altLang="zh-CN" sz="2400" smtClean="0">
                <a:solidFill>
                  <a:srgbClr val="000000"/>
                </a:solidFill>
                <a:latin typeface="Times New Roman" panose="02020603050405020304" pitchFamily="18" charset="0"/>
                <a:cs typeface="Times New Roman" panose="02020603050405020304" pitchFamily="18" charset="0"/>
              </a:rPr>
              <a:t>&gt;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q</a:t>
            </a:r>
            <a:r>
              <a:rPr lang="zh-CN" altLang="zh-CN" sz="2400" smtClean="0">
                <a:solidFill>
                  <a:srgbClr val="000000"/>
                </a:solidFill>
                <a:latin typeface="Times New Roman" panose="02020603050405020304" pitchFamily="18" charset="0"/>
                <a:cs typeface="Times New Roman" panose="02020603050405020304" pitchFamily="18" charset="0"/>
              </a:rPr>
              <a:t>时，</a:t>
            </a:r>
            <a:r>
              <a:rPr lang="en-US" altLang="zh-CN" sz="2400" smtClean="0">
                <a:solidFill>
                  <a:srgbClr val="000000"/>
                </a:solidFill>
                <a:latin typeface="Times New Roman" panose="02020603050405020304" pitchFamily="18" charset="0"/>
                <a:cs typeface="Times New Roman" panose="02020603050405020304" pitchFamily="18" charset="0"/>
              </a:rPr>
              <a:t> </a:t>
            </a:r>
          </a:p>
          <a:p>
            <a:pPr eaLnBrk="1" hangingPunct="1">
              <a:lnSpc>
                <a:spcPct val="150000"/>
              </a:lnSpc>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可分别作为 				的估计；它们的非零特征值 		       可用来估计		        ；</a:t>
            </a: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4338" name="Object 5"/>
          <p:cNvGraphicFramePr>
            <a:graphicFrameLocks noChangeAspect="1"/>
          </p:cNvGraphicFramePr>
          <p:nvPr>
            <p:extLst>
              <p:ext uri="{D42A27DB-BD31-4B8C-83A1-F6EECF244321}">
                <p14:modId xmlns:p14="http://schemas.microsoft.com/office/powerpoint/2010/main" val="2123908127"/>
              </p:ext>
            </p:extLst>
          </p:nvPr>
        </p:nvGraphicFramePr>
        <p:xfrm>
          <a:off x="1265238" y="2133600"/>
          <a:ext cx="6515100" cy="1422400"/>
        </p:xfrm>
        <a:graphic>
          <a:graphicData uri="http://schemas.openxmlformats.org/presentationml/2006/ole">
            <mc:AlternateContent xmlns:mc="http://schemas.openxmlformats.org/markup-compatibility/2006">
              <mc:Choice xmlns:v="urn:schemas-microsoft-com:vml" Requires="v">
                <p:oleObj spid="_x0000_s14628" name="Equation" r:id="rId3" imgW="6514920" imgH="1422360" progId="Equation.DSMT4">
                  <p:embed/>
                </p:oleObj>
              </mc:Choice>
              <mc:Fallback>
                <p:oleObj name="Equation" r:id="rId3" imgW="6514920" imgH="1422360" progId="Equation.DSMT4">
                  <p:embed/>
                  <p:pic>
                    <p:nvPicPr>
                      <p:cNvPr id="0" name="Object 5"/>
                      <p:cNvPicPr>
                        <a:picLocks noChangeAspect="1" noChangeArrowheads="1"/>
                      </p:cNvPicPr>
                      <p:nvPr/>
                    </p:nvPicPr>
                    <p:blipFill>
                      <a:blip r:embed="rId4"/>
                      <a:srcRect/>
                      <a:stretch>
                        <a:fillRect/>
                      </a:stretch>
                    </p:blipFill>
                    <p:spPr bwMode="auto">
                      <a:xfrm>
                        <a:off x="1265238" y="2133600"/>
                        <a:ext cx="6515100" cy="142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6"/>
          <p:cNvGraphicFramePr>
            <a:graphicFrameLocks noChangeAspect="1"/>
          </p:cNvGraphicFramePr>
          <p:nvPr/>
        </p:nvGraphicFramePr>
        <p:xfrm>
          <a:off x="3563938" y="3933825"/>
          <a:ext cx="1930400" cy="889000"/>
        </p:xfrm>
        <a:graphic>
          <a:graphicData uri="http://schemas.openxmlformats.org/presentationml/2006/ole">
            <mc:AlternateContent xmlns:mc="http://schemas.openxmlformats.org/markup-compatibility/2006">
              <mc:Choice xmlns:v="urn:schemas-microsoft-com:vml" Requires="v">
                <p:oleObj spid="_x0000_s14629" name="Equation" r:id="rId5" imgW="1930320" imgH="888840" progId="Equation.DSMT4">
                  <p:embed/>
                </p:oleObj>
              </mc:Choice>
              <mc:Fallback>
                <p:oleObj name="Equation" r:id="rId5" imgW="1930320" imgH="8888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933825"/>
                        <a:ext cx="1930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7"/>
          <p:cNvGraphicFramePr>
            <a:graphicFrameLocks noChangeAspect="1"/>
          </p:cNvGraphicFramePr>
          <p:nvPr/>
        </p:nvGraphicFramePr>
        <p:xfrm>
          <a:off x="5435600" y="4797425"/>
          <a:ext cx="3403600" cy="419100"/>
        </p:xfrm>
        <a:graphic>
          <a:graphicData uri="http://schemas.openxmlformats.org/presentationml/2006/ole">
            <mc:AlternateContent xmlns:mc="http://schemas.openxmlformats.org/markup-compatibility/2006">
              <mc:Choice xmlns:v="urn:schemas-microsoft-com:vml" Requires="v">
                <p:oleObj spid="_x0000_s14630" name="Equation" r:id="rId7" imgW="3403440" imgH="419040" progId="Equation.DSMT4">
                  <p:embed/>
                </p:oleObj>
              </mc:Choice>
              <mc:Fallback>
                <p:oleObj name="Equation" r:id="rId7" imgW="3403440" imgH="4190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4797425"/>
                        <a:ext cx="3403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8"/>
          <p:cNvGraphicFramePr>
            <a:graphicFrameLocks noChangeAspect="1"/>
          </p:cNvGraphicFramePr>
          <p:nvPr/>
        </p:nvGraphicFramePr>
        <p:xfrm>
          <a:off x="2195513" y="5373688"/>
          <a:ext cx="3657600" cy="419100"/>
        </p:xfrm>
        <a:graphic>
          <a:graphicData uri="http://schemas.openxmlformats.org/presentationml/2006/ole">
            <mc:AlternateContent xmlns:mc="http://schemas.openxmlformats.org/markup-compatibility/2006">
              <mc:Choice xmlns:v="urn:schemas-microsoft-com:vml" Requires="v">
                <p:oleObj spid="_x0000_s14631" name="Equation" r:id="rId9" imgW="3657600" imgH="419040" progId="Equation.DSMT4">
                  <p:embed/>
                </p:oleObj>
              </mc:Choice>
              <mc:Fallback>
                <p:oleObj name="Equation" r:id="rId9" imgW="3657600" imgH="41904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5373688"/>
                        <a:ext cx="3657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9"/>
          <p:cNvGraphicFramePr>
            <a:graphicFrameLocks noChangeAspect="1"/>
          </p:cNvGraphicFramePr>
          <p:nvPr>
            <p:extLst>
              <p:ext uri="{D42A27DB-BD31-4B8C-83A1-F6EECF244321}">
                <p14:modId xmlns:p14="http://schemas.microsoft.com/office/powerpoint/2010/main" val="1583891534"/>
              </p:ext>
            </p:extLst>
          </p:nvPr>
        </p:nvGraphicFramePr>
        <p:xfrm>
          <a:off x="1692275" y="5876925"/>
          <a:ext cx="1968500" cy="419100"/>
        </p:xfrm>
        <a:graphic>
          <a:graphicData uri="http://schemas.openxmlformats.org/presentationml/2006/ole">
            <mc:AlternateContent xmlns:mc="http://schemas.openxmlformats.org/markup-compatibility/2006">
              <mc:Choice xmlns:v="urn:schemas-microsoft-com:vml" Requires="v">
                <p:oleObj spid="_x0000_s14632" name="Equation" r:id="rId11" imgW="1968480" imgH="419040" progId="Equation.DSMT4">
                  <p:embed/>
                </p:oleObj>
              </mc:Choice>
              <mc:Fallback>
                <p:oleObj name="Equation" r:id="rId11" imgW="1968480" imgH="419040" progId="Equation.DSMT4">
                  <p:embed/>
                  <p:pic>
                    <p:nvPicPr>
                      <p:cNvPr id="0" name="Object 9"/>
                      <p:cNvPicPr>
                        <a:picLocks noChangeAspect="1" noChangeArrowheads="1"/>
                      </p:cNvPicPr>
                      <p:nvPr/>
                    </p:nvPicPr>
                    <p:blipFill>
                      <a:blip r:embed="rId12"/>
                      <a:srcRect/>
                      <a:stretch>
                        <a:fillRect/>
                      </a:stretch>
                    </p:blipFill>
                    <p:spPr bwMode="auto">
                      <a:xfrm>
                        <a:off x="1692275" y="5876925"/>
                        <a:ext cx="1968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10"/>
          <p:cNvGraphicFramePr>
            <a:graphicFrameLocks noChangeAspect="1"/>
          </p:cNvGraphicFramePr>
          <p:nvPr>
            <p:extLst>
              <p:ext uri="{D42A27DB-BD31-4B8C-83A1-F6EECF244321}">
                <p14:modId xmlns:p14="http://schemas.microsoft.com/office/powerpoint/2010/main" val="1190646552"/>
              </p:ext>
            </p:extLst>
          </p:nvPr>
        </p:nvGraphicFramePr>
        <p:xfrm>
          <a:off x="5148263" y="5876925"/>
          <a:ext cx="2184400" cy="419100"/>
        </p:xfrm>
        <a:graphic>
          <a:graphicData uri="http://schemas.openxmlformats.org/presentationml/2006/ole">
            <mc:AlternateContent xmlns:mc="http://schemas.openxmlformats.org/markup-compatibility/2006">
              <mc:Choice xmlns:v="urn:schemas-microsoft-com:vml" Requires="v">
                <p:oleObj spid="_x0000_s14633" name="Equation" r:id="rId13" imgW="2184120" imgH="419040" progId="Equation.DSMT4">
                  <p:embed/>
                </p:oleObj>
              </mc:Choice>
              <mc:Fallback>
                <p:oleObj name="Equation" r:id="rId13" imgW="2184120" imgH="419040" progId="Equation.DSMT4">
                  <p:embed/>
                  <p:pic>
                    <p:nvPicPr>
                      <p:cNvPr id="0" name="Object 10"/>
                      <p:cNvPicPr>
                        <a:picLocks noChangeAspect="1" noChangeArrowheads="1"/>
                      </p:cNvPicPr>
                      <p:nvPr/>
                    </p:nvPicPr>
                    <p:blipFill>
                      <a:blip r:embed="rId14"/>
                      <a:srcRect/>
                      <a:stretch>
                        <a:fillRect/>
                      </a:stretch>
                    </p:blipFill>
                    <p:spPr bwMode="auto">
                      <a:xfrm>
                        <a:off x="5148263" y="5876925"/>
                        <a:ext cx="2184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Rectangle 2"/>
          <p:cNvSpPr>
            <a:spLocks noGrp="1" noRot="1" noChangeArrowheads="1"/>
          </p:cNvSpPr>
          <p:nvPr>
            <p:ph type="title"/>
          </p:nvPr>
        </p:nvSpPr>
        <p:spPr>
          <a:xfrm>
            <a:off x="301625" y="609600"/>
            <a:ext cx="8540750" cy="82550"/>
          </a:xfrm>
        </p:spPr>
        <p:txBody>
          <a:bodyPr/>
          <a:lstStyle/>
          <a:p>
            <a:pPr eaLnBrk="1" hangingPunct="1"/>
            <a:endParaRPr lang="zh-CN" altLang="zh-CN" sz="3600" smtClean="0"/>
          </a:p>
        </p:txBody>
      </p:sp>
      <p:sp>
        <p:nvSpPr>
          <p:cNvPr id="24579"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rgbClr val="000000"/>
                </a:solidFill>
                <a:latin typeface="Times New Roman" pitchFamily="18" charset="0"/>
                <a:cs typeface="Times New Roman" pitchFamily="18" charset="0"/>
              </a:rPr>
              <a:t>相应的特征向量</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作为</a:t>
            </a:r>
            <a:r>
              <a:rPr lang="en-US" altLang="zh-CN" sz="2400" b="1" i="1" dirty="0" smtClean="0">
                <a:solidFill>
                  <a:srgbClr val="000000"/>
                </a:solidFill>
                <a:latin typeface="Times New Roman" pitchFamily="18" charset="0"/>
                <a:cs typeface="Times New Roman" pitchFamily="18" charset="0"/>
              </a:rPr>
              <a:t>a</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a</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a</a:t>
            </a:r>
            <a:r>
              <a:rPr lang="en-US" altLang="zh-CN" sz="2400" i="1" baseline="-25000" dirty="0" smtClean="0">
                <a:solidFill>
                  <a:srgbClr val="000000"/>
                </a:solidFill>
                <a:latin typeface="Times New Roman" pitchFamily="18" charset="0"/>
                <a:cs typeface="Times New Roman" pitchFamily="18" charset="0"/>
              </a:rPr>
              <a:t>m</a:t>
            </a:r>
            <a:r>
              <a:rPr lang="zh-CN" altLang="zh-CN" sz="2400" dirty="0" smtClean="0">
                <a:solidFill>
                  <a:srgbClr val="000000"/>
                </a:solidFill>
                <a:latin typeface="Times New Roman" pitchFamily="18" charset="0"/>
                <a:cs typeface="Times New Roman" pitchFamily="18" charset="0"/>
              </a:rPr>
              <a:t>的估计，</a:t>
            </a:r>
            <a:endParaRPr lang="en-US" altLang="zh-CN" sz="2400" dirty="0" smtClean="0">
              <a:solidFill>
                <a:srgbClr val="000000"/>
              </a:solidFill>
              <a:latin typeface="Times New Roman" pitchFamily="18" charset="0"/>
              <a:cs typeface="Times New Roman" pitchFamily="18" charset="0"/>
            </a:endParaRPr>
          </a:p>
          <a:p>
            <a:pPr marL="358775" indent="0">
              <a:buNone/>
              <a:defRPr/>
            </a:pPr>
            <a:r>
              <a:rPr lang="zh-CN" altLang="zh-CN" sz="2400" dirty="0">
                <a:solidFill>
                  <a:srgbClr val="000000"/>
                </a:solidFill>
                <a:latin typeface="Times New Roman" pitchFamily="18" charset="0"/>
                <a:cs typeface="Times New Roman" pitchFamily="18" charset="0"/>
              </a:rPr>
              <a:t>作为</a:t>
            </a:r>
            <a:r>
              <a:rPr lang="en-US" altLang="zh-CN" sz="2400" b="1" i="1" dirty="0">
                <a:solidFill>
                  <a:srgbClr val="000000"/>
                </a:solidFill>
                <a:latin typeface="Times New Roman" pitchFamily="18" charset="0"/>
                <a:cs typeface="Times New Roman" pitchFamily="18" charset="0"/>
              </a:rPr>
              <a:t>b</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b</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b</a:t>
            </a:r>
            <a:r>
              <a:rPr lang="en-US" altLang="zh-CN" sz="2400" i="1" baseline="-25000" dirty="0">
                <a:solidFill>
                  <a:srgbClr val="000000"/>
                </a:solidFill>
                <a:latin typeface="Times New Roman" pitchFamily="18" charset="0"/>
                <a:cs typeface="Times New Roman" pitchFamily="18" charset="0"/>
              </a:rPr>
              <a:t>m</a:t>
            </a:r>
            <a:r>
              <a:rPr lang="zh-CN" altLang="zh-CN" sz="2400" dirty="0">
                <a:solidFill>
                  <a:srgbClr val="000000"/>
                </a:solidFill>
                <a:latin typeface="Times New Roman" pitchFamily="18" charset="0"/>
                <a:cs typeface="Times New Roman" pitchFamily="18" charset="0"/>
              </a:rPr>
              <a:t>的估计。</a:t>
            </a: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的正平方根</a:t>
            </a:r>
            <a:r>
              <a:rPr lang="en-US" altLang="zh-CN" sz="2400" i="1" dirty="0" err="1">
                <a:solidFill>
                  <a:srgbClr val="000000"/>
                </a:solidFill>
                <a:latin typeface="Times New Roman" pitchFamily="18" charset="0"/>
                <a:cs typeface="Times New Roman" pitchFamily="18" charset="0"/>
              </a:rPr>
              <a:t>r</a:t>
            </a:r>
            <a:r>
              <a:rPr lang="en-US" altLang="zh-CN" sz="2400" i="1" baseline="-25000" dirty="0" err="1">
                <a:solidFill>
                  <a:srgbClr val="000000"/>
                </a:solidFill>
                <a:latin typeface="Times New Roman" pitchFamily="18" charset="0"/>
                <a:cs typeface="Times New Roman" pitchFamily="18" charset="0"/>
              </a:rPr>
              <a:t>j</a:t>
            </a:r>
            <a:r>
              <a:rPr lang="zh-CN" altLang="zh-CN" sz="2400" dirty="0">
                <a:solidFill>
                  <a:srgbClr val="000000"/>
                </a:solidFill>
                <a:latin typeface="Times New Roman" pitchFamily="18" charset="0"/>
                <a:cs typeface="Times New Roman" pitchFamily="18" charset="0"/>
              </a:rPr>
              <a:t>称为</a:t>
            </a:r>
            <a:r>
              <a:rPr lang="zh-CN" altLang="zh-CN" sz="2400" dirty="0">
                <a:solidFill>
                  <a:schemeClr val="accent6"/>
                </a:solidFill>
                <a:latin typeface="Times New Roman" pitchFamily="18" charset="0"/>
                <a:cs typeface="Times New Roman" pitchFamily="18" charset="0"/>
              </a:rPr>
              <a:t>第</a:t>
            </a:r>
            <a:r>
              <a:rPr lang="en-US" altLang="zh-CN" sz="2400" i="1" dirty="0" err="1" smtClean="0">
                <a:solidFill>
                  <a:schemeClr val="accent6"/>
                </a:solidFill>
                <a:latin typeface="Times New Roman" pitchFamily="18" charset="0"/>
                <a:cs typeface="Times New Roman" pitchFamily="18" charset="0"/>
              </a:rPr>
              <a:t>i</a:t>
            </a:r>
            <a:r>
              <a:rPr lang="zh-CN" altLang="zh-CN" sz="2400" dirty="0" smtClean="0">
                <a:solidFill>
                  <a:schemeClr val="accent6"/>
                </a:solidFill>
                <a:latin typeface="Times New Roman" pitchFamily="18" charset="0"/>
                <a:cs typeface="Times New Roman" pitchFamily="18" charset="0"/>
              </a:rPr>
              <a:t>样本</a:t>
            </a:r>
            <a:r>
              <a:rPr lang="zh-CN" altLang="zh-CN" sz="2400" dirty="0">
                <a:solidFill>
                  <a:schemeClr val="accent6"/>
                </a:solidFill>
                <a:latin typeface="Times New Roman" pitchFamily="18" charset="0"/>
                <a:cs typeface="Times New Roman" pitchFamily="18" charset="0"/>
              </a:rPr>
              <a:t>典型相关系数</a:t>
            </a:r>
            <a:r>
              <a:rPr lang="zh-CN" altLang="zh-CN" sz="2400" dirty="0">
                <a:solidFill>
                  <a:srgbClr val="000000"/>
                </a:solidFill>
                <a:latin typeface="Times New Roman" pitchFamily="18" charset="0"/>
                <a:cs typeface="Times New Roman" pitchFamily="18" charset="0"/>
              </a:rPr>
              <a:t>，</a:t>
            </a:r>
            <a:r>
              <a:rPr lang="en-US" altLang="zh-CN" sz="2400" dirty="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称为</a:t>
            </a:r>
            <a:r>
              <a:rPr lang="zh-CN" altLang="zh-CN" sz="2400" dirty="0">
                <a:solidFill>
                  <a:schemeClr val="accent6"/>
                </a:solidFill>
                <a:latin typeface="Times New Roman" pitchFamily="18" charset="0"/>
                <a:cs typeface="Times New Roman" pitchFamily="18" charset="0"/>
              </a:rPr>
              <a:t>第</a:t>
            </a:r>
            <a:r>
              <a:rPr lang="en-US" altLang="zh-CN" sz="2400" i="1" dirty="0" err="1">
                <a:solidFill>
                  <a:schemeClr val="accent6"/>
                </a:solidFill>
                <a:latin typeface="Times New Roman" pitchFamily="18" charset="0"/>
                <a:cs typeface="Times New Roman" pitchFamily="18" charset="0"/>
              </a:rPr>
              <a:t>i</a:t>
            </a:r>
            <a:r>
              <a:rPr lang="zh-CN" altLang="zh-CN" sz="2400" dirty="0">
                <a:solidFill>
                  <a:schemeClr val="accent6"/>
                </a:solidFill>
                <a:latin typeface="Times New Roman" pitchFamily="18" charset="0"/>
                <a:cs typeface="Times New Roman" pitchFamily="18" charset="0"/>
              </a:rPr>
              <a:t>对样本典型相关</a:t>
            </a:r>
            <a:r>
              <a:rPr lang="zh-CN" altLang="zh-CN" sz="2400" dirty="0" smtClean="0">
                <a:solidFill>
                  <a:schemeClr val="accent6"/>
                </a:solidFill>
                <a:latin typeface="Times New Roman" pitchFamily="18" charset="0"/>
                <a:cs typeface="Times New Roman" pitchFamily="18" charset="0"/>
              </a:rPr>
              <a:t>变量</a:t>
            </a:r>
            <a:r>
              <a:rPr lang="en-US" altLang="zh-CN" sz="2400" dirty="0" smtClean="0">
                <a:solidFill>
                  <a:srgbClr val="000000"/>
                </a:solidFill>
                <a:latin typeface="Times New Roman" pitchFamily="18" charset="0"/>
                <a:cs typeface="Times New Roman" pitchFamily="18" charset="0"/>
              </a:rPr>
              <a:t>,  </a:t>
            </a:r>
            <a:r>
              <a:rPr lang="en-US" altLang="zh-CN" sz="2400" i="1"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=1,2</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m</a:t>
            </a:r>
            <a:r>
              <a:rPr lang="zh-CN" altLang="zh-CN" sz="2400" dirty="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a:p>
            <a:pPr>
              <a:defRPr/>
            </a:pPr>
            <a:r>
              <a:rPr lang="zh-CN" altLang="zh-CN" sz="2400" dirty="0" smtClean="0">
                <a:solidFill>
                  <a:srgbClr val="000000"/>
                </a:solidFill>
                <a:latin typeface="Times New Roman" pitchFamily="18" charset="0"/>
                <a:cs typeface="Times New Roman" pitchFamily="18" charset="0"/>
              </a:rPr>
              <a:t>中心化</a:t>
            </a:r>
            <a:r>
              <a:rPr lang="zh-CN" altLang="en-US" sz="2400" dirty="0" smtClean="0">
                <a:solidFill>
                  <a:srgbClr val="000000"/>
                </a:solidFill>
                <a:latin typeface="Times New Roman" pitchFamily="18" charset="0"/>
                <a:cs typeface="Times New Roman" pitchFamily="18" charset="0"/>
              </a:rPr>
              <a:t>的</a:t>
            </a:r>
            <a:r>
              <a:rPr lang="en-US" altLang="zh-CN" sz="2400" i="1" dirty="0" smtClean="0">
                <a:solidFill>
                  <a:srgbClr val="000000"/>
                </a:solidFill>
                <a:latin typeface="Times New Roman" pitchFamily="18" charset="0"/>
                <a:cs typeface="Times New Roman" pitchFamily="18" charset="0"/>
              </a:rPr>
              <a:t>m</a:t>
            </a:r>
            <a:r>
              <a:rPr lang="zh-CN" altLang="zh-CN" sz="2400" dirty="0">
                <a:solidFill>
                  <a:srgbClr val="000000"/>
                </a:solidFill>
                <a:latin typeface="Times New Roman" pitchFamily="18" charset="0"/>
                <a:cs typeface="Times New Roman" pitchFamily="18" charset="0"/>
              </a:rPr>
              <a:t>对</a:t>
            </a:r>
            <a:r>
              <a:rPr lang="zh-CN" altLang="zh-CN" sz="2400" dirty="0" smtClean="0">
                <a:solidFill>
                  <a:srgbClr val="000000"/>
                </a:solidFill>
                <a:latin typeface="Times New Roman" pitchFamily="18" charset="0"/>
                <a:cs typeface="Times New Roman" pitchFamily="18" charset="0"/>
              </a:rPr>
              <a:t>典型变量</a:t>
            </a:r>
            <a:r>
              <a:rPr lang="zh-CN" altLang="en-US" sz="2400" dirty="0" smtClean="0">
                <a:solidFill>
                  <a:srgbClr val="000000"/>
                </a:solidFill>
                <a:latin typeface="Times New Roman" pitchFamily="18" charset="0"/>
                <a:cs typeface="Times New Roman" pitchFamily="18" charset="0"/>
              </a:rPr>
              <a:t>为</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lgn="just">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将样本</a:t>
            </a:r>
            <a:r>
              <a:rPr lang="en-US" altLang="zh-CN" sz="2400" dirty="0"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x</a:t>
            </a:r>
            <a:r>
              <a:rPr lang="en-US" altLang="zh-CN" sz="2400" i="1" baseline="-25000" dirty="0" err="1" smtClean="0">
                <a:solidFill>
                  <a:srgbClr val="000000"/>
                </a:solidFill>
                <a:latin typeface="Times New Roman" pitchFamily="18" charset="0"/>
                <a:cs typeface="Times New Roman" pitchFamily="18" charset="0"/>
              </a:rPr>
              <a:t>j</a:t>
            </a:r>
            <a:r>
              <a:rPr lang="en-US" altLang="zh-CN" sz="2400" dirty="0" err="1"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y</a:t>
            </a:r>
            <a:r>
              <a:rPr lang="en-US" altLang="zh-CN" sz="2400" i="1" baseline="-25000" dirty="0" err="1" smtClean="0">
                <a:solidFill>
                  <a:srgbClr val="000000"/>
                </a:solidFill>
                <a:latin typeface="Times New Roman" pitchFamily="18" charset="0"/>
                <a:cs typeface="Times New Roman" pitchFamily="18" charset="0"/>
              </a:rPr>
              <a:t>j</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j</a:t>
            </a:r>
            <a:r>
              <a:rPr lang="en-US" altLang="zh-CN" sz="2400" dirty="0" smtClean="0">
                <a:solidFill>
                  <a:srgbClr val="000000"/>
                </a:solidFill>
                <a:latin typeface="Times New Roman" pitchFamily="18" charset="0"/>
                <a:cs typeface="Times New Roman" pitchFamily="18" charset="0"/>
              </a:rPr>
              <a:t>=1,2,⋯,</a:t>
            </a:r>
            <a:r>
              <a:rPr lang="en-US" altLang="zh-CN" sz="2400" i="1" dirty="0" smtClean="0">
                <a:solidFill>
                  <a:srgbClr val="000000"/>
                </a:solidFill>
                <a:latin typeface="Times New Roman" pitchFamily="18" charset="0"/>
                <a:cs typeface="Times New Roman" pitchFamily="18" charset="0"/>
              </a:rPr>
              <a:t>n</a:t>
            </a:r>
            <a:r>
              <a:rPr lang="zh-CN" altLang="zh-CN" sz="2400" dirty="0" smtClean="0">
                <a:solidFill>
                  <a:srgbClr val="000000"/>
                </a:solidFill>
                <a:latin typeface="Times New Roman" pitchFamily="18" charset="0"/>
                <a:cs typeface="Times New Roman" pitchFamily="18" charset="0"/>
              </a:rPr>
              <a:t>代入</a:t>
            </a:r>
            <a:r>
              <a:rPr lang="zh-CN" altLang="en-US" sz="2400" dirty="0" smtClean="0">
                <a:solidFill>
                  <a:srgbClr val="000000"/>
                </a:solidFill>
                <a:latin typeface="Times New Roman" pitchFamily="18" charset="0"/>
                <a:cs typeface="Times New Roman" pitchFamily="18" charset="0"/>
              </a:rPr>
              <a:t>上式</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有</a:t>
            </a:r>
            <a:endParaRPr lang="en-US" altLang="zh-CN" sz="2400" dirty="0" smtClean="0">
              <a:solidFill>
                <a:srgbClr val="000000"/>
              </a:solidFill>
              <a:latin typeface="Times New Roman" pitchFamily="18" charset="0"/>
              <a:cs typeface="Times New Roman" pitchFamily="18" charset="0"/>
            </a:endParaRPr>
          </a:p>
          <a:p>
            <a:pPr algn="just">
              <a:buFont typeface="Wingdings" panose="05000000000000000000" pitchFamily="2" charset="2"/>
              <a:buNone/>
              <a:defRPr/>
            </a:pPr>
            <a:endParaRPr lang="zh-CN"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None/>
              <a:defRPr/>
            </a:pP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分别</a:t>
            </a:r>
            <a:r>
              <a:rPr lang="zh-CN" altLang="zh-CN" sz="2400" dirty="0" smtClean="0">
                <a:solidFill>
                  <a:srgbClr val="000000"/>
                </a:solidFill>
                <a:latin typeface="Times New Roman" pitchFamily="18" charset="0"/>
                <a:cs typeface="Times New Roman" pitchFamily="18" charset="0"/>
              </a:rPr>
              <a:t>称</a:t>
            </a:r>
            <a:r>
              <a:rPr lang="en-US" altLang="zh-CN" sz="2400" i="1" dirty="0" err="1" smtClean="0">
                <a:solidFill>
                  <a:srgbClr val="000000"/>
                </a:solidFill>
                <a:latin typeface="Times New Roman" pitchFamily="18" charset="0"/>
                <a:cs typeface="Times New Roman" pitchFamily="18" charset="0"/>
              </a:rPr>
              <a:t>u</a:t>
            </a:r>
            <a:r>
              <a:rPr lang="en-US" altLang="zh-CN" sz="2400" i="1" baseline="-25000" dirty="0" err="1" smtClean="0">
                <a:solidFill>
                  <a:srgbClr val="000000"/>
                </a:solidFill>
                <a:latin typeface="Times New Roman" pitchFamily="18" charset="0"/>
                <a:cs typeface="Times New Roman" pitchFamily="18" charset="0"/>
              </a:rPr>
              <a:t>ji</a:t>
            </a:r>
            <a:r>
              <a:rPr lang="zh-CN" altLang="en-US" sz="2400" dirty="0" smtClean="0">
                <a:solidFill>
                  <a:srgbClr val="000000"/>
                </a:solidFill>
                <a:latin typeface="Times New Roman" pitchFamily="18" charset="0"/>
                <a:cs typeface="Times New Roman" pitchFamily="18" charset="0"/>
              </a:rPr>
              <a:t>和</a:t>
            </a:r>
            <a:r>
              <a:rPr lang="en-US" altLang="zh-CN" sz="2400" i="1" dirty="0" err="1">
                <a:solidFill>
                  <a:srgbClr val="000000"/>
                </a:solidFill>
                <a:latin typeface="Times New Roman" pitchFamily="18" charset="0"/>
                <a:cs typeface="Times New Roman" pitchFamily="18" charset="0"/>
              </a:rPr>
              <a:t>v</a:t>
            </a:r>
            <a:r>
              <a:rPr lang="en-US" altLang="zh-CN" sz="2400" i="1" baseline="-25000" dirty="0" err="1">
                <a:solidFill>
                  <a:srgbClr val="000000"/>
                </a:solidFill>
                <a:latin typeface="Times New Roman" pitchFamily="18" charset="0"/>
                <a:cs typeface="Times New Roman" pitchFamily="18" charset="0"/>
              </a:rPr>
              <a:t>ij</a:t>
            </a:r>
            <a:r>
              <a:rPr lang="zh-CN" altLang="zh-CN" sz="2400" dirty="0" smtClean="0">
                <a:solidFill>
                  <a:srgbClr val="000000"/>
                </a:solidFill>
                <a:latin typeface="Times New Roman" pitchFamily="18" charset="0"/>
                <a:cs typeface="Times New Roman" pitchFamily="18" charset="0"/>
              </a:rPr>
              <a:t>为</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第</a:t>
            </a:r>
            <a:r>
              <a:rPr lang="en-US" altLang="zh-CN" sz="2400" i="1"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个样品</a:t>
            </a:r>
            <a:r>
              <a:rPr lang="zh-CN" altLang="en-US" sz="2400" dirty="0" smtClean="0">
                <a:solidFill>
                  <a:srgbClr val="000000"/>
                </a:solidFill>
                <a:latin typeface="Times New Roman" pitchFamily="18" charset="0"/>
                <a:cs typeface="Times New Roman" pitchFamily="18" charset="0"/>
              </a:rPr>
              <a:t>的）</a:t>
            </a:r>
            <a:r>
              <a:rPr lang="en-US" altLang="zh-CN" sz="2400" b="1" i="1" dirty="0" err="1" smtClean="0">
                <a:solidFill>
                  <a:srgbClr val="000000"/>
                </a:solidFill>
                <a:latin typeface="Times New Roman" pitchFamily="18" charset="0"/>
                <a:cs typeface="Times New Roman" pitchFamily="18" charset="0"/>
              </a:rPr>
              <a:t>x</a:t>
            </a:r>
            <a:r>
              <a:rPr lang="en-US" altLang="zh-CN" sz="2400" i="1" baseline="-25000" dirty="0" err="1" smtClean="0">
                <a:solidFill>
                  <a:srgbClr val="000000"/>
                </a:solidFill>
                <a:latin typeface="Times New Roman" pitchFamily="18" charset="0"/>
                <a:cs typeface="Times New Roman" pitchFamily="18" charset="0"/>
              </a:rPr>
              <a:t>j</a:t>
            </a:r>
            <a:r>
              <a:rPr lang="zh-CN" altLang="en-US" sz="2400" dirty="0" smtClean="0">
                <a:solidFill>
                  <a:srgbClr val="000000"/>
                </a:solidFill>
                <a:latin typeface="Times New Roman" pitchFamily="18" charset="0"/>
                <a:cs typeface="Times New Roman" pitchFamily="18" charset="0"/>
              </a:rPr>
              <a:t>和</a:t>
            </a:r>
            <a:r>
              <a:rPr lang="en-US" altLang="zh-CN" sz="2400" b="1" i="1" dirty="0" err="1" smtClean="0">
                <a:solidFill>
                  <a:srgbClr val="000000"/>
                </a:solidFill>
                <a:latin typeface="Times New Roman" pitchFamily="18" charset="0"/>
                <a:cs typeface="Times New Roman" pitchFamily="18" charset="0"/>
              </a:rPr>
              <a:t>y</a:t>
            </a:r>
            <a:r>
              <a:rPr lang="en-US" altLang="zh-CN" sz="2400" i="1" baseline="-25000" dirty="0" err="1"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的</a:t>
            </a:r>
            <a:r>
              <a:rPr lang="zh-CN" altLang="zh-CN" sz="2400" dirty="0" smtClean="0">
                <a:solidFill>
                  <a:schemeClr val="accent6"/>
                </a:solidFill>
                <a:latin typeface="Times New Roman" pitchFamily="18" charset="0"/>
                <a:cs typeface="Times New Roman" pitchFamily="18" charset="0"/>
              </a:rPr>
              <a:t>第</a:t>
            </a:r>
            <a:r>
              <a:rPr lang="en-US" altLang="zh-CN" sz="2400" i="1" dirty="0" err="1" smtClean="0">
                <a:solidFill>
                  <a:schemeClr val="accent6"/>
                </a:solidFill>
                <a:latin typeface="Times New Roman" pitchFamily="18" charset="0"/>
                <a:cs typeface="Times New Roman" pitchFamily="18" charset="0"/>
              </a:rPr>
              <a:t>i</a:t>
            </a:r>
            <a:r>
              <a:rPr lang="zh-CN" altLang="zh-CN" sz="2400" dirty="0" smtClean="0">
                <a:solidFill>
                  <a:schemeClr val="accent6"/>
                </a:solidFill>
                <a:latin typeface="Times New Roman" pitchFamily="18" charset="0"/>
                <a:cs typeface="Times New Roman" pitchFamily="18" charset="0"/>
              </a:rPr>
              <a:t>样本典型变量得分</a:t>
            </a:r>
            <a:r>
              <a:rPr lang="zh-CN" altLang="zh-CN" sz="2400" dirty="0" smtClean="0">
                <a:solidFill>
                  <a:srgbClr val="000000"/>
                </a:solidFill>
                <a:latin typeface="Times New Roman" pitchFamily="18" charset="0"/>
                <a:cs typeface="Times New Roman" pitchFamily="18" charset="0"/>
              </a:rPr>
              <a:t>。由约束条件</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可得</a:t>
            </a:r>
            <a:r>
              <a:rPr lang="en-US" altLang="zh-CN" sz="2400" i="1" dirty="0" err="1">
                <a:solidFill>
                  <a:srgbClr val="000000"/>
                </a:solidFill>
                <a:latin typeface="Times New Roman" panose="02020603050405020304" pitchFamily="18" charset="0"/>
                <a:cs typeface="Times New Roman" panose="02020603050405020304" pitchFamily="18" charset="0"/>
              </a:rPr>
              <a:t>u</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的样本方差</a:t>
            </a:r>
            <a:endParaRPr lang="zh-CN" altLang="zh-CN" sz="2400" dirty="0" smtClean="0">
              <a:solidFill>
                <a:srgbClr val="000000"/>
              </a:solidFill>
              <a:latin typeface="Times New Roman" pitchFamily="18" charset="0"/>
              <a:cs typeface="Times New Roman" pitchFamily="18" charset="0"/>
            </a:endParaRPr>
          </a:p>
          <a:p>
            <a:pPr>
              <a:lnSpc>
                <a:spcPct val="150000"/>
              </a:lnSpc>
              <a:defRPr/>
            </a:pPr>
            <a:endParaRPr lang="en-US" altLang="zh-CN" sz="2400" dirty="0" smtClean="0">
              <a:solidFill>
                <a:srgbClr val="000000"/>
              </a:solidFill>
              <a:latin typeface="Times New Roman" pitchFamily="18" charset="0"/>
              <a:cs typeface="Times New Roman" pitchFamily="18" charset="0"/>
            </a:endParaRPr>
          </a:p>
        </p:txBody>
      </p:sp>
      <p:graphicFrame>
        <p:nvGraphicFramePr>
          <p:cNvPr id="15362" name="Object 5"/>
          <p:cNvGraphicFramePr>
            <a:graphicFrameLocks noChangeAspect="1"/>
          </p:cNvGraphicFramePr>
          <p:nvPr>
            <p:extLst>
              <p:ext uri="{D42A27DB-BD31-4B8C-83A1-F6EECF244321}">
                <p14:modId xmlns:p14="http://schemas.microsoft.com/office/powerpoint/2010/main" val="1002768915"/>
              </p:ext>
            </p:extLst>
          </p:nvPr>
        </p:nvGraphicFramePr>
        <p:xfrm>
          <a:off x="2843213" y="765175"/>
          <a:ext cx="1460500" cy="381000"/>
        </p:xfrm>
        <a:graphic>
          <a:graphicData uri="http://schemas.openxmlformats.org/presentationml/2006/ole">
            <mc:AlternateContent xmlns:mc="http://schemas.openxmlformats.org/markup-compatibility/2006">
              <mc:Choice xmlns:v="urn:schemas-microsoft-com:vml" Requires="v">
                <p:oleObj spid="_x0000_s15809" name="Equation" r:id="rId3" imgW="1460160" imgH="380880" progId="Equation.DSMT4">
                  <p:embed/>
                </p:oleObj>
              </mc:Choice>
              <mc:Fallback>
                <p:oleObj name="Equation" r:id="rId3" imgW="1460160" imgH="380880" progId="Equation.DSMT4">
                  <p:embed/>
                  <p:pic>
                    <p:nvPicPr>
                      <p:cNvPr id="0" name="Object 5"/>
                      <p:cNvPicPr>
                        <a:picLocks noChangeAspect="1" noChangeArrowheads="1"/>
                      </p:cNvPicPr>
                      <p:nvPr/>
                    </p:nvPicPr>
                    <p:blipFill>
                      <a:blip r:embed="rId4"/>
                      <a:srcRect/>
                      <a:stretch>
                        <a:fillRect/>
                      </a:stretch>
                    </p:blipFill>
                    <p:spPr bwMode="auto">
                      <a:xfrm>
                        <a:off x="2843213" y="765175"/>
                        <a:ext cx="1460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6"/>
          <p:cNvGraphicFramePr>
            <a:graphicFrameLocks noChangeAspect="1"/>
          </p:cNvGraphicFramePr>
          <p:nvPr>
            <p:extLst>
              <p:ext uri="{D42A27DB-BD31-4B8C-83A1-F6EECF244321}">
                <p14:modId xmlns:p14="http://schemas.microsoft.com/office/powerpoint/2010/main" val="1735350600"/>
              </p:ext>
            </p:extLst>
          </p:nvPr>
        </p:nvGraphicFramePr>
        <p:xfrm>
          <a:off x="7308850" y="692150"/>
          <a:ext cx="1409700" cy="444500"/>
        </p:xfrm>
        <a:graphic>
          <a:graphicData uri="http://schemas.openxmlformats.org/presentationml/2006/ole">
            <mc:AlternateContent xmlns:mc="http://schemas.openxmlformats.org/markup-compatibility/2006">
              <mc:Choice xmlns:v="urn:schemas-microsoft-com:vml" Requires="v">
                <p:oleObj spid="_x0000_s15810" name="Equation" r:id="rId5" imgW="1409400" imgH="444240" progId="Equation.DSMT4">
                  <p:embed/>
                </p:oleObj>
              </mc:Choice>
              <mc:Fallback>
                <p:oleObj name="Equation" r:id="rId5" imgW="1409400" imgH="444240" progId="Equation.DSMT4">
                  <p:embed/>
                  <p:pic>
                    <p:nvPicPr>
                      <p:cNvPr id="0" name="Object 6"/>
                      <p:cNvPicPr>
                        <a:picLocks noChangeAspect="1" noChangeArrowheads="1"/>
                      </p:cNvPicPr>
                      <p:nvPr/>
                    </p:nvPicPr>
                    <p:blipFill>
                      <a:blip r:embed="rId6"/>
                      <a:srcRect/>
                      <a:stretch>
                        <a:fillRect/>
                      </a:stretch>
                    </p:blipFill>
                    <p:spPr bwMode="auto">
                      <a:xfrm>
                        <a:off x="7308850" y="692150"/>
                        <a:ext cx="1409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7"/>
          <p:cNvGraphicFramePr>
            <a:graphicFrameLocks noChangeAspect="1"/>
          </p:cNvGraphicFramePr>
          <p:nvPr>
            <p:extLst>
              <p:ext uri="{D42A27DB-BD31-4B8C-83A1-F6EECF244321}">
                <p14:modId xmlns:p14="http://schemas.microsoft.com/office/powerpoint/2010/main" val="2296515360"/>
              </p:ext>
            </p:extLst>
          </p:nvPr>
        </p:nvGraphicFramePr>
        <p:xfrm>
          <a:off x="3857625" y="1144588"/>
          <a:ext cx="266700" cy="419100"/>
        </p:xfrm>
        <a:graphic>
          <a:graphicData uri="http://schemas.openxmlformats.org/presentationml/2006/ole">
            <mc:AlternateContent xmlns:mc="http://schemas.openxmlformats.org/markup-compatibility/2006">
              <mc:Choice xmlns:v="urn:schemas-microsoft-com:vml" Requires="v">
                <p:oleObj spid="_x0000_s15811" name="Equation" r:id="rId7" imgW="266400" imgH="419040" progId="Equation.DSMT4">
                  <p:embed/>
                </p:oleObj>
              </mc:Choice>
              <mc:Fallback>
                <p:oleObj name="Equation" r:id="rId7" imgW="266400" imgH="419040" progId="Equation.DSMT4">
                  <p:embed/>
                  <p:pic>
                    <p:nvPicPr>
                      <p:cNvPr id="0" name="Object 7"/>
                      <p:cNvPicPr>
                        <a:picLocks noChangeAspect="1" noChangeArrowheads="1"/>
                      </p:cNvPicPr>
                      <p:nvPr/>
                    </p:nvPicPr>
                    <p:blipFill>
                      <a:blip r:embed="rId8"/>
                      <a:srcRect/>
                      <a:stretch>
                        <a:fillRect/>
                      </a:stretch>
                    </p:blipFill>
                    <p:spPr bwMode="auto">
                      <a:xfrm>
                        <a:off x="3857625" y="1144588"/>
                        <a:ext cx="266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8"/>
          <p:cNvGraphicFramePr>
            <a:graphicFrameLocks noChangeAspect="1"/>
          </p:cNvGraphicFramePr>
          <p:nvPr>
            <p:extLst>
              <p:ext uri="{D42A27DB-BD31-4B8C-83A1-F6EECF244321}">
                <p14:modId xmlns:p14="http://schemas.microsoft.com/office/powerpoint/2010/main" val="4244254333"/>
              </p:ext>
            </p:extLst>
          </p:nvPr>
        </p:nvGraphicFramePr>
        <p:xfrm>
          <a:off x="1654200" y="1503363"/>
          <a:ext cx="1117600" cy="444500"/>
        </p:xfrm>
        <a:graphic>
          <a:graphicData uri="http://schemas.openxmlformats.org/presentationml/2006/ole">
            <mc:AlternateContent xmlns:mc="http://schemas.openxmlformats.org/markup-compatibility/2006">
              <mc:Choice xmlns:v="urn:schemas-microsoft-com:vml" Requires="v">
                <p:oleObj spid="_x0000_s15812" name="Equation" r:id="rId9" imgW="1117440" imgH="444240" progId="Equation.DSMT4">
                  <p:embed/>
                </p:oleObj>
              </mc:Choice>
              <mc:Fallback>
                <p:oleObj name="Equation" r:id="rId9" imgW="1117440" imgH="444240" progId="Equation.DSMT4">
                  <p:embed/>
                  <p:pic>
                    <p:nvPicPr>
                      <p:cNvPr id="0" name="Object 8"/>
                      <p:cNvPicPr>
                        <a:picLocks noChangeAspect="1" noChangeArrowheads="1"/>
                      </p:cNvPicPr>
                      <p:nvPr/>
                    </p:nvPicPr>
                    <p:blipFill>
                      <a:blip r:embed="rId10"/>
                      <a:srcRect/>
                      <a:stretch>
                        <a:fillRect/>
                      </a:stretch>
                    </p:blipFill>
                    <p:spPr bwMode="auto">
                      <a:xfrm>
                        <a:off x="1654200" y="1503363"/>
                        <a:ext cx="1117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9"/>
          <p:cNvGraphicFramePr>
            <a:graphicFrameLocks noChangeAspect="1"/>
          </p:cNvGraphicFramePr>
          <p:nvPr>
            <p:extLst>
              <p:ext uri="{D42A27DB-BD31-4B8C-83A1-F6EECF244321}">
                <p14:modId xmlns:p14="http://schemas.microsoft.com/office/powerpoint/2010/main" val="1761613665"/>
              </p:ext>
            </p:extLst>
          </p:nvPr>
        </p:nvGraphicFramePr>
        <p:xfrm>
          <a:off x="2500313" y="3255963"/>
          <a:ext cx="4191000" cy="965200"/>
        </p:xfrm>
        <a:graphic>
          <a:graphicData uri="http://schemas.openxmlformats.org/presentationml/2006/ole">
            <mc:AlternateContent xmlns:mc="http://schemas.openxmlformats.org/markup-compatibility/2006">
              <mc:Choice xmlns:v="urn:schemas-microsoft-com:vml" Requires="v">
                <p:oleObj spid="_x0000_s15813" name="Equation" r:id="rId11" imgW="4190760" imgH="965160" progId="Equation.DSMT4">
                  <p:embed/>
                </p:oleObj>
              </mc:Choice>
              <mc:Fallback>
                <p:oleObj name="Equation" r:id="rId11" imgW="4190760" imgH="965160" progId="Equation.DSMT4">
                  <p:embed/>
                  <p:pic>
                    <p:nvPicPr>
                      <p:cNvPr id="0" name="Object 9"/>
                      <p:cNvPicPr>
                        <a:picLocks noChangeAspect="1" noChangeArrowheads="1"/>
                      </p:cNvPicPr>
                      <p:nvPr/>
                    </p:nvPicPr>
                    <p:blipFill>
                      <a:blip r:embed="rId12"/>
                      <a:srcRect/>
                      <a:stretch>
                        <a:fillRect/>
                      </a:stretch>
                    </p:blipFill>
                    <p:spPr bwMode="auto">
                      <a:xfrm>
                        <a:off x="2500313" y="3255963"/>
                        <a:ext cx="4191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10"/>
          <p:cNvGraphicFramePr>
            <a:graphicFrameLocks noChangeAspect="1"/>
          </p:cNvGraphicFramePr>
          <p:nvPr>
            <p:extLst>
              <p:ext uri="{D42A27DB-BD31-4B8C-83A1-F6EECF244321}">
                <p14:modId xmlns:p14="http://schemas.microsoft.com/office/powerpoint/2010/main" val="378224508"/>
              </p:ext>
            </p:extLst>
          </p:nvPr>
        </p:nvGraphicFramePr>
        <p:xfrm>
          <a:off x="2873375" y="4594226"/>
          <a:ext cx="1117600" cy="381000"/>
        </p:xfrm>
        <a:graphic>
          <a:graphicData uri="http://schemas.openxmlformats.org/presentationml/2006/ole">
            <mc:AlternateContent xmlns:mc="http://schemas.openxmlformats.org/markup-compatibility/2006">
              <mc:Choice xmlns:v="urn:schemas-microsoft-com:vml" Requires="v">
                <p:oleObj spid="_x0000_s15814" name="Equation" r:id="rId13" imgW="1117440" imgH="380880" progId="Equation.DSMT4">
                  <p:embed/>
                </p:oleObj>
              </mc:Choice>
              <mc:Fallback>
                <p:oleObj name="Equation" r:id="rId13" imgW="1117440" imgH="380880" progId="Equation.DSMT4">
                  <p:embed/>
                  <p:pic>
                    <p:nvPicPr>
                      <p:cNvPr id="0" name="Object 10"/>
                      <p:cNvPicPr>
                        <a:picLocks noChangeAspect="1" noChangeArrowheads="1"/>
                      </p:cNvPicPr>
                      <p:nvPr/>
                    </p:nvPicPr>
                    <p:blipFill>
                      <a:blip r:embed="rId14"/>
                      <a:srcRect/>
                      <a:stretch>
                        <a:fillRect/>
                      </a:stretch>
                    </p:blipFill>
                    <p:spPr bwMode="auto">
                      <a:xfrm>
                        <a:off x="2873375" y="4594226"/>
                        <a:ext cx="1117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11"/>
          <p:cNvGraphicFramePr>
            <a:graphicFrameLocks noChangeAspect="1"/>
          </p:cNvGraphicFramePr>
          <p:nvPr>
            <p:extLst>
              <p:ext uri="{D42A27DB-BD31-4B8C-83A1-F6EECF244321}">
                <p14:modId xmlns:p14="http://schemas.microsoft.com/office/powerpoint/2010/main" val="4252297142"/>
              </p:ext>
            </p:extLst>
          </p:nvPr>
        </p:nvGraphicFramePr>
        <p:xfrm>
          <a:off x="2081213" y="4938713"/>
          <a:ext cx="4899025" cy="1227137"/>
        </p:xfrm>
        <a:graphic>
          <a:graphicData uri="http://schemas.openxmlformats.org/presentationml/2006/ole">
            <mc:AlternateContent xmlns:mc="http://schemas.openxmlformats.org/markup-compatibility/2006">
              <mc:Choice xmlns:v="urn:schemas-microsoft-com:vml" Requires="v">
                <p:oleObj spid="_x0000_s15815" name="Equation" r:id="rId15" imgW="5168880" imgH="1295280" progId="Equation.DSMT4">
                  <p:embed/>
                </p:oleObj>
              </mc:Choice>
              <mc:Fallback>
                <p:oleObj name="Equation" r:id="rId15" imgW="5168880" imgH="1295280" progId="Equation.DSMT4">
                  <p:embed/>
                  <p:pic>
                    <p:nvPicPr>
                      <p:cNvPr id="0" name="Object 11"/>
                      <p:cNvPicPr>
                        <a:picLocks noChangeAspect="1" noChangeArrowheads="1"/>
                      </p:cNvPicPr>
                      <p:nvPr/>
                    </p:nvPicPr>
                    <p:blipFill>
                      <a:blip r:embed="rId16"/>
                      <a:srcRect/>
                      <a:stretch>
                        <a:fillRect/>
                      </a:stretch>
                    </p:blipFill>
                    <p:spPr bwMode="auto">
                      <a:xfrm>
                        <a:off x="2081213" y="4938713"/>
                        <a:ext cx="4899025" cy="122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4076165419"/>
              </p:ext>
            </p:extLst>
          </p:nvPr>
        </p:nvGraphicFramePr>
        <p:xfrm>
          <a:off x="1752600" y="2373313"/>
          <a:ext cx="5715000" cy="469900"/>
        </p:xfrm>
        <a:graphic>
          <a:graphicData uri="http://schemas.openxmlformats.org/presentationml/2006/ole">
            <mc:AlternateContent xmlns:mc="http://schemas.openxmlformats.org/markup-compatibility/2006">
              <mc:Choice xmlns:v="urn:schemas-microsoft-com:vml" Requires="v">
                <p:oleObj spid="_x0000_s15816" name="Equation" r:id="rId17" imgW="5715000" imgH="469800" progId="Equation.DSMT4">
                  <p:embed/>
                </p:oleObj>
              </mc:Choice>
              <mc:Fallback>
                <p:oleObj name="Equation" r:id="rId17" imgW="5715000" imgH="469800" progId="Equation.DSMT4">
                  <p:embed/>
                  <p:pic>
                    <p:nvPicPr>
                      <p:cNvPr id="0" name=""/>
                      <p:cNvPicPr>
                        <a:picLocks noChangeAspect="1" noChangeArrowheads="1"/>
                      </p:cNvPicPr>
                      <p:nvPr/>
                    </p:nvPicPr>
                    <p:blipFill>
                      <a:blip r:embed="rId18"/>
                      <a:srcRect/>
                      <a:stretch>
                        <a:fillRect/>
                      </a:stretch>
                    </p:blipFill>
                    <p:spPr bwMode="auto">
                      <a:xfrm>
                        <a:off x="1752600" y="2373313"/>
                        <a:ext cx="5715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latin typeface="Times New Roman" pitchFamily="18" charset="0"/>
                <a:cs typeface="Times New Roman" pitchFamily="18" charset="0"/>
              </a:rPr>
              <a:t>同理可得</a:t>
            </a:r>
            <a:r>
              <a:rPr lang="en-US" altLang="zh-CN" sz="2800" i="1" dirty="0">
                <a:solidFill>
                  <a:srgbClr val="000000"/>
                </a:solidFill>
                <a:latin typeface="Times New Roman" panose="02020603050405020304" pitchFamily="18" charset="0"/>
                <a:cs typeface="Times New Roman" panose="02020603050405020304" pitchFamily="18" charset="0"/>
              </a:rPr>
              <a:t>v</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的</a:t>
            </a:r>
            <a:r>
              <a:rPr lang="zh-CN" altLang="zh-CN" sz="2800" dirty="0" smtClean="0">
                <a:solidFill>
                  <a:srgbClr val="000000"/>
                </a:solidFill>
                <a:latin typeface="Times New Roman" panose="02020603050405020304" pitchFamily="18" charset="0"/>
                <a:cs typeface="Times New Roman" panose="02020603050405020304" pitchFamily="18" charset="0"/>
              </a:rPr>
              <a:t>样本方差</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solidFill>
                <a:srgbClr val="000000"/>
              </a:solidFill>
              <a:latin typeface="Times New Roman" pitchFamily="18" charset="0"/>
              <a:cs typeface="Times New Roman"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可</a:t>
            </a:r>
            <a:r>
              <a:rPr lang="zh-CN" altLang="zh-CN" sz="2800" dirty="0">
                <a:solidFill>
                  <a:srgbClr val="000000"/>
                </a:solidFill>
                <a:latin typeface="Times New Roman" panose="02020603050405020304" pitchFamily="18" charset="0"/>
                <a:cs typeface="Times New Roman" panose="02020603050405020304" pitchFamily="18" charset="0"/>
              </a:rPr>
              <a:t>画出第一对典型变量得分</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u</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v</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j</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的散点图，该图能最大限度地呈现两组变量之间的相关性，也可用来检查是否有异常值出现。如需要，可再画出第二对或更多对的典型变量得分散点图。</a:t>
            </a:r>
          </a:p>
          <a:p>
            <a:r>
              <a:rPr lang="zh-CN" altLang="zh-CN" sz="2800" dirty="0" smtClean="0">
                <a:solidFill>
                  <a:srgbClr val="000000"/>
                </a:solidFill>
                <a:latin typeface="Times New Roman" panose="02020603050405020304" pitchFamily="18" charset="0"/>
                <a:cs typeface="Times New Roman" panose="02020603050405020304" pitchFamily="18" charset="0"/>
              </a:rPr>
              <a:t>样本</a:t>
            </a:r>
            <a:r>
              <a:rPr lang="zh-CN" altLang="zh-CN" sz="2800" dirty="0">
                <a:solidFill>
                  <a:srgbClr val="000000"/>
                </a:solidFill>
                <a:latin typeface="Times New Roman" panose="02020603050405020304" pitchFamily="18" charset="0"/>
                <a:cs typeface="Times New Roman" panose="02020603050405020304" pitchFamily="18" charset="0"/>
              </a:rPr>
              <a:t>典型变量对（在前述的约束条件下）使样本相关系数达到最大，而非使（总体）相关系数达到最大；同组的样本典型变量之间是样本不相关，而非（总体）不相关；样本典型变量的样本方差为</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，而非（总体）方差为</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graphicFrame>
        <p:nvGraphicFramePr>
          <p:cNvPr id="4" name="Object 12"/>
          <p:cNvGraphicFramePr>
            <a:graphicFrameLocks noChangeAspect="1"/>
          </p:cNvGraphicFramePr>
          <p:nvPr>
            <p:extLst>
              <p:ext uri="{D42A27DB-BD31-4B8C-83A1-F6EECF244321}">
                <p14:modId xmlns:p14="http://schemas.microsoft.com/office/powerpoint/2010/main" val="4273516782"/>
              </p:ext>
            </p:extLst>
          </p:nvPr>
        </p:nvGraphicFramePr>
        <p:xfrm>
          <a:off x="2503488" y="1239838"/>
          <a:ext cx="3987800" cy="965200"/>
        </p:xfrm>
        <a:graphic>
          <a:graphicData uri="http://schemas.openxmlformats.org/presentationml/2006/ole">
            <mc:AlternateContent xmlns:mc="http://schemas.openxmlformats.org/markup-compatibility/2006">
              <mc:Choice xmlns:v="urn:schemas-microsoft-com:vml" Requires="v">
                <p:oleObj spid="_x0000_s37907" name="Equation" r:id="rId3" imgW="3987720" imgH="965160" progId="Equation.DSMT4">
                  <p:embed/>
                </p:oleObj>
              </mc:Choice>
              <mc:Fallback>
                <p:oleObj name="Equation" r:id="rId3" imgW="3987720" imgH="965160" progId="Equation.DSMT4">
                  <p:embed/>
                  <p:pic>
                    <p:nvPicPr>
                      <p:cNvPr id="0" name=""/>
                      <p:cNvPicPr>
                        <a:picLocks noChangeAspect="1" noChangeArrowheads="1"/>
                      </p:cNvPicPr>
                      <p:nvPr/>
                    </p:nvPicPr>
                    <p:blipFill>
                      <a:blip r:embed="rId4"/>
                      <a:srcRect/>
                      <a:stretch>
                        <a:fillRect/>
                      </a:stretch>
                    </p:blipFill>
                    <p:spPr bwMode="auto">
                      <a:xfrm>
                        <a:off x="2503488" y="1239838"/>
                        <a:ext cx="39878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4"/>
          <p:cNvSpPr>
            <a:spLocks noGrp="1"/>
          </p:cNvSpPr>
          <p:nvPr>
            <p:ph type="sldNum" sz="quarter" idx="12"/>
          </p:nvPr>
        </p:nvSpPr>
        <p:spPr/>
        <p:txBody>
          <a:bodyPr/>
          <a:lstStyle/>
          <a:p>
            <a:fld id="{00AD328E-4BA2-4FD2-89B2-0D48762C73CD}" type="slidenum">
              <a:rPr lang="en-US" altLang="zh-CN" smtClean="0"/>
              <a:pPr/>
              <a:t>26</a:t>
            </a:fld>
            <a:endParaRPr lang="en-US" altLang="zh-CN"/>
          </a:p>
        </p:txBody>
      </p:sp>
    </p:spTree>
    <p:extLst>
      <p:ext uri="{BB962C8B-B14F-4D97-AF65-F5344CB8AC3E}">
        <p14:creationId xmlns:p14="http://schemas.microsoft.com/office/powerpoint/2010/main" val="3734349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25603"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10.3.1   </a:t>
            </a:r>
            <a:r>
              <a:rPr lang="zh-CN" altLang="zh-CN" sz="2800" dirty="0" smtClean="0">
                <a:solidFill>
                  <a:srgbClr val="000000"/>
                </a:solidFill>
                <a:latin typeface="Times New Roman" pitchFamily="18" charset="0"/>
                <a:cs typeface="Times New Roman" pitchFamily="18" charset="0"/>
              </a:rPr>
              <a:t>某康复俱乐部对</a:t>
            </a:r>
            <a:r>
              <a:rPr lang="en-US" altLang="zh-CN" sz="2800" dirty="0" smtClean="0">
                <a:solidFill>
                  <a:srgbClr val="000000"/>
                </a:solidFill>
                <a:latin typeface="Times New Roman" pitchFamily="18" charset="0"/>
                <a:cs typeface="Times New Roman" pitchFamily="18" charset="0"/>
              </a:rPr>
              <a:t>20</a:t>
            </a:r>
            <a:r>
              <a:rPr lang="zh-CN" altLang="zh-CN" sz="2800" dirty="0" smtClean="0">
                <a:solidFill>
                  <a:srgbClr val="000000"/>
                </a:solidFill>
                <a:latin typeface="Times New Roman" pitchFamily="18" charset="0"/>
                <a:cs typeface="Times New Roman" pitchFamily="18" charset="0"/>
              </a:rPr>
              <a:t>名中年人测量了三个生理指标：体重</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、腰围</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、脉搏</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和三个训练指标：引体向上</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、起坐次数</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、跳跃次数</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。其数据列于表</a:t>
            </a:r>
            <a:r>
              <a:rPr lang="en-US" altLang="zh-CN" sz="2800" dirty="0" smtClean="0">
                <a:solidFill>
                  <a:srgbClr val="000000"/>
                </a:solidFill>
                <a:latin typeface="Times New Roman" pitchFamily="18" charset="0"/>
                <a:cs typeface="Times New Roman" pitchFamily="18" charset="0"/>
              </a:rPr>
              <a:t>10.3.1</a:t>
            </a:r>
            <a:r>
              <a:rPr lang="zh-CN" altLang="zh-CN" sz="2800" dirty="0" smtClean="0">
                <a:solidFill>
                  <a:srgbClr val="000000"/>
                </a:solidFill>
                <a:latin typeface="Times New Roman" pitchFamily="18" charset="0"/>
                <a:cs typeface="Times New Roman" pitchFamily="18" charset="0"/>
              </a:rPr>
              <a:t>。</a:t>
            </a:r>
          </a:p>
        </p:txBody>
      </p:sp>
      <p:sp>
        <p:nvSpPr>
          <p:cNvPr id="35844" name="Rectangle 5"/>
          <p:cNvSpPr>
            <a:spLocks noChangeArrowheads="1"/>
          </p:cNvSpPr>
          <p:nvPr/>
        </p:nvSpPr>
        <p:spPr bwMode="auto">
          <a:xfrm>
            <a:off x="539750" y="2565400"/>
            <a:ext cx="664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10.3.1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某康复俱乐部的生理指标和训练指标数据</a:t>
            </a:r>
          </a:p>
        </p:txBody>
      </p:sp>
      <p:graphicFrame>
        <p:nvGraphicFramePr>
          <p:cNvPr id="6" name="表格 5"/>
          <p:cNvGraphicFramePr>
            <a:graphicFrameLocks noGrp="1"/>
          </p:cNvGraphicFramePr>
          <p:nvPr/>
        </p:nvGraphicFramePr>
        <p:xfrm>
          <a:off x="539750" y="2997200"/>
          <a:ext cx="8137528" cy="3095624"/>
        </p:xfrm>
        <a:graphic>
          <a:graphicData uri="http://schemas.openxmlformats.org/drawingml/2006/table">
            <a:tbl>
              <a:tblPr/>
              <a:tblGrid>
                <a:gridCol w="1162504">
                  <a:extLst>
                    <a:ext uri="{9D8B030D-6E8A-4147-A177-3AD203B41FA5}">
                      <a16:colId xmlns:a16="http://schemas.microsoft.com/office/drawing/2014/main" val="20000"/>
                    </a:ext>
                  </a:extLst>
                </a:gridCol>
                <a:gridCol w="1162504">
                  <a:extLst>
                    <a:ext uri="{9D8B030D-6E8A-4147-A177-3AD203B41FA5}">
                      <a16:colId xmlns:a16="http://schemas.microsoft.com/office/drawing/2014/main" val="20001"/>
                    </a:ext>
                  </a:extLst>
                </a:gridCol>
                <a:gridCol w="1162504">
                  <a:extLst>
                    <a:ext uri="{9D8B030D-6E8A-4147-A177-3AD203B41FA5}">
                      <a16:colId xmlns:a16="http://schemas.microsoft.com/office/drawing/2014/main" val="20002"/>
                    </a:ext>
                  </a:extLst>
                </a:gridCol>
                <a:gridCol w="1162504">
                  <a:extLst>
                    <a:ext uri="{9D8B030D-6E8A-4147-A177-3AD203B41FA5}">
                      <a16:colId xmlns:a16="http://schemas.microsoft.com/office/drawing/2014/main" val="20003"/>
                    </a:ext>
                  </a:extLst>
                </a:gridCol>
                <a:gridCol w="1162504">
                  <a:extLst>
                    <a:ext uri="{9D8B030D-6E8A-4147-A177-3AD203B41FA5}">
                      <a16:colId xmlns:a16="http://schemas.microsoft.com/office/drawing/2014/main" val="20004"/>
                    </a:ext>
                  </a:extLst>
                </a:gridCol>
                <a:gridCol w="1162504">
                  <a:extLst>
                    <a:ext uri="{9D8B030D-6E8A-4147-A177-3AD203B41FA5}">
                      <a16:colId xmlns:a16="http://schemas.microsoft.com/office/drawing/2014/main" val="20005"/>
                    </a:ext>
                  </a:extLst>
                </a:gridCol>
                <a:gridCol w="1162504">
                  <a:extLst>
                    <a:ext uri="{9D8B030D-6E8A-4147-A177-3AD203B41FA5}">
                      <a16:colId xmlns:a16="http://schemas.microsoft.com/office/drawing/2014/main" val="20006"/>
                    </a:ext>
                  </a:extLst>
                </a:gridCol>
              </a:tblGrid>
              <a:tr h="386953">
                <a:tc>
                  <a:txBody>
                    <a:bodyPr/>
                    <a:lstStyle/>
                    <a:p>
                      <a:pPr algn="ctr">
                        <a:spcAft>
                          <a:spcPts val="0"/>
                        </a:spcAft>
                      </a:pPr>
                      <a:r>
                        <a:rPr lang="zh-CN" sz="2000" kern="100" dirty="0" smtClean="0">
                          <a:solidFill>
                            <a:srgbClr val="000000"/>
                          </a:solidFill>
                          <a:latin typeface="Times New Roman"/>
                          <a:ea typeface="宋体"/>
                          <a:cs typeface="Times New Roman"/>
                        </a:rPr>
                        <a:t>编</a:t>
                      </a:r>
                      <a:r>
                        <a:rPr lang="en-US" altLang="zh-CN" sz="2000" kern="100" dirty="0" smtClean="0">
                          <a:solidFill>
                            <a:srgbClr val="000000"/>
                          </a:solidFill>
                          <a:latin typeface="Times New Roman"/>
                          <a:ea typeface="宋体"/>
                          <a:cs typeface="Times New Roman"/>
                        </a:rPr>
                        <a:t>  </a:t>
                      </a:r>
                      <a:r>
                        <a:rPr lang="zh-CN" sz="2000" kern="100" dirty="0" smtClean="0">
                          <a:solidFill>
                            <a:srgbClr val="000000"/>
                          </a:solidFill>
                          <a:latin typeface="Times New Roman"/>
                          <a:ea typeface="宋体"/>
                          <a:cs typeface="Times New Roman"/>
                        </a:rPr>
                        <a:t>号</a:t>
                      </a:r>
                      <a:endParaRPr lang="zh-CN" sz="2000" kern="100" dirty="0">
                        <a:solidFill>
                          <a:srgbClr val="000000"/>
                        </a:solidFill>
                        <a:latin typeface="Times New Roman"/>
                        <a:ea typeface="宋体"/>
                        <a:cs typeface="Times New Roman"/>
                      </a:endParaRPr>
                    </a:p>
                  </a:txBody>
                  <a:tcPr marL="7621" marR="7621" marT="7618"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1</a:t>
                      </a:r>
                      <a:endParaRPr lang="zh-CN" sz="2000" kern="100">
                        <a:solidFill>
                          <a:srgbClr val="000000"/>
                        </a:solidFill>
                        <a:latin typeface="Times New Roman"/>
                        <a:ea typeface="宋体"/>
                        <a:cs typeface="Times New Roman"/>
                      </a:endParaRPr>
                    </a:p>
                  </a:txBody>
                  <a:tcPr marL="7621" marR="7621" marT="7618"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7621" marR="7621" marT="761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3</a:t>
                      </a:r>
                      <a:endParaRPr lang="zh-CN" sz="2000" kern="100">
                        <a:solidFill>
                          <a:srgbClr val="000000"/>
                        </a:solidFill>
                        <a:latin typeface="Times New Roman"/>
                        <a:ea typeface="宋体"/>
                        <a:cs typeface="Times New Roman"/>
                      </a:endParaRPr>
                    </a:p>
                  </a:txBody>
                  <a:tcPr marL="7621" marR="7621" marT="761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y</a:t>
                      </a:r>
                      <a:r>
                        <a:rPr lang="en-US" sz="2000" kern="100" baseline="-25000">
                          <a:solidFill>
                            <a:srgbClr val="000000"/>
                          </a:solidFill>
                          <a:latin typeface="Times New Roman"/>
                          <a:ea typeface="宋体"/>
                          <a:cs typeface="Times New Roman"/>
                        </a:rPr>
                        <a:t>1</a:t>
                      </a:r>
                      <a:endParaRPr lang="zh-CN" sz="2000" kern="100">
                        <a:solidFill>
                          <a:srgbClr val="000000"/>
                        </a:solidFill>
                        <a:latin typeface="Times New Roman"/>
                        <a:ea typeface="宋体"/>
                        <a:cs typeface="Times New Roman"/>
                      </a:endParaRPr>
                    </a:p>
                  </a:txBody>
                  <a:tcPr marL="7621" marR="7621" marT="761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y</a:t>
                      </a:r>
                      <a:r>
                        <a:rPr lang="en-US" sz="2000" kern="100" baseline="-250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7621" marR="7621" marT="761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a:solidFill>
                            <a:srgbClr val="000000"/>
                          </a:solidFill>
                          <a:latin typeface="Times New Roman"/>
                          <a:ea typeface="宋体"/>
                          <a:cs typeface="Times New Roman"/>
                        </a:rPr>
                        <a:t>y</a:t>
                      </a:r>
                      <a:r>
                        <a:rPr lang="en-US" sz="2000" kern="100" baseline="-25000" dirty="0">
                          <a:solidFill>
                            <a:srgbClr val="000000"/>
                          </a:solidFill>
                          <a:latin typeface="Times New Roman"/>
                          <a:ea typeface="宋体"/>
                          <a:cs typeface="Times New Roman"/>
                        </a:rPr>
                        <a:t>3</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6953">
                <a:tc>
                  <a:txBody>
                    <a:bodyPr/>
                    <a:lstStyle/>
                    <a:p>
                      <a:pPr algn="ctr">
                        <a:spcAft>
                          <a:spcPts val="0"/>
                        </a:spcAft>
                      </a:pPr>
                      <a:r>
                        <a:rPr lang="en-US" sz="2000" kern="100" dirty="0">
                          <a:solidFill>
                            <a:srgbClr val="000000"/>
                          </a:solidFill>
                          <a:latin typeface="Times New Roman"/>
                          <a:ea typeface="宋体"/>
                          <a:cs typeface="Times New Roman"/>
                        </a:rPr>
                        <a:t>1</a:t>
                      </a:r>
                      <a:endParaRPr lang="zh-CN" sz="2000" kern="100" dirty="0">
                        <a:solidFill>
                          <a:srgbClr val="000000"/>
                        </a:solidFill>
                        <a:latin typeface="Times New Roman"/>
                        <a:ea typeface="宋体"/>
                        <a:cs typeface="Times New Roman"/>
                      </a:endParaRPr>
                    </a:p>
                  </a:txBody>
                  <a:tcPr marL="7621" marR="7621" marT="7618"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191</a:t>
                      </a:r>
                      <a:endParaRPr lang="zh-CN" sz="2000" kern="100" dirty="0">
                        <a:solidFill>
                          <a:srgbClr val="000000"/>
                        </a:solidFill>
                        <a:latin typeface="Times New Roman"/>
                        <a:ea typeface="宋体"/>
                        <a:cs typeface="Times New Roman"/>
                      </a:endParaRPr>
                    </a:p>
                  </a:txBody>
                  <a:tcPr marL="7621" marR="7621" marT="7618"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36</a:t>
                      </a:r>
                      <a:endParaRPr lang="zh-CN" sz="2000" kern="100">
                        <a:solidFill>
                          <a:srgbClr val="000000"/>
                        </a:solidFill>
                        <a:latin typeface="Times New Roman"/>
                        <a:ea typeface="宋体"/>
                        <a:cs typeface="Times New Roman"/>
                      </a:endParaRPr>
                    </a:p>
                  </a:txBody>
                  <a:tcPr marL="7621" marR="7621" marT="761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50</a:t>
                      </a:r>
                      <a:endParaRPr lang="zh-CN" sz="2000" kern="100">
                        <a:solidFill>
                          <a:srgbClr val="000000"/>
                        </a:solidFill>
                        <a:latin typeface="Times New Roman"/>
                        <a:ea typeface="宋体"/>
                        <a:cs typeface="Times New Roman"/>
                      </a:endParaRPr>
                    </a:p>
                  </a:txBody>
                  <a:tcPr marL="7621" marR="7621" marT="761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5</a:t>
                      </a:r>
                      <a:endParaRPr lang="zh-CN" sz="2000" kern="100">
                        <a:solidFill>
                          <a:srgbClr val="000000"/>
                        </a:solidFill>
                        <a:latin typeface="Times New Roman"/>
                        <a:ea typeface="宋体"/>
                        <a:cs typeface="Times New Roman"/>
                      </a:endParaRPr>
                    </a:p>
                  </a:txBody>
                  <a:tcPr marL="7621" marR="7621" marT="761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162</a:t>
                      </a:r>
                      <a:endParaRPr lang="zh-CN" sz="2000" kern="100">
                        <a:solidFill>
                          <a:srgbClr val="000000"/>
                        </a:solidFill>
                        <a:latin typeface="Times New Roman"/>
                        <a:ea typeface="宋体"/>
                        <a:cs typeface="Times New Roman"/>
                      </a:endParaRPr>
                    </a:p>
                  </a:txBody>
                  <a:tcPr marL="7621" marR="7621" marT="761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60</a:t>
                      </a:r>
                      <a:endParaRPr lang="zh-CN" sz="2000" kern="100">
                        <a:solidFill>
                          <a:srgbClr val="000000"/>
                        </a:solidFill>
                        <a:latin typeface="Times New Roman"/>
                        <a:ea typeface="宋体"/>
                        <a:cs typeface="Times New Roman"/>
                      </a:endParaRPr>
                    </a:p>
                  </a:txBody>
                  <a:tcPr marL="7621" marR="7621" marT="7618"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86953">
                <a:tc>
                  <a:txBody>
                    <a:bodyPr/>
                    <a:lstStyle/>
                    <a:p>
                      <a:pPr algn="ctr">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7621" marR="7621" marT="7618"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189</a:t>
                      </a:r>
                      <a:endParaRPr lang="zh-CN" sz="2000" kern="100" dirty="0">
                        <a:solidFill>
                          <a:srgbClr val="000000"/>
                        </a:solidFill>
                        <a:latin typeface="Times New Roman"/>
                        <a:ea typeface="宋体"/>
                        <a:cs typeface="Times New Roman"/>
                      </a:endParaRPr>
                    </a:p>
                  </a:txBody>
                  <a:tcPr marL="7621" marR="7621" marT="7618"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37</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52</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110</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60</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extLst>
                  <a:ext uri="{0D108BD9-81ED-4DB2-BD59-A6C34878D82A}">
                    <a16:rowId xmlns:a16="http://schemas.microsoft.com/office/drawing/2014/main" val="10002"/>
                  </a:ext>
                </a:extLst>
              </a:tr>
              <a:tr h="386953">
                <a:tc>
                  <a:txBody>
                    <a:bodyPr/>
                    <a:lstStyle/>
                    <a:p>
                      <a:pPr algn="ctr">
                        <a:spcAft>
                          <a:spcPts val="0"/>
                        </a:spcAft>
                      </a:pPr>
                      <a:r>
                        <a:rPr lang="en-US" sz="2000" kern="100">
                          <a:solidFill>
                            <a:srgbClr val="000000"/>
                          </a:solidFill>
                          <a:latin typeface="Times New Roman"/>
                          <a:ea typeface="宋体"/>
                          <a:cs typeface="Times New Roman"/>
                        </a:rPr>
                        <a:t>3</a:t>
                      </a:r>
                      <a:endParaRPr lang="zh-CN" sz="2000" kern="100">
                        <a:solidFill>
                          <a:srgbClr val="000000"/>
                        </a:solidFill>
                        <a:latin typeface="Times New Roman"/>
                        <a:ea typeface="宋体"/>
                        <a:cs typeface="Times New Roman"/>
                      </a:endParaRPr>
                    </a:p>
                  </a:txBody>
                  <a:tcPr marL="7621" marR="7621" marT="7618"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193</a:t>
                      </a:r>
                      <a:endParaRPr lang="zh-CN" sz="2000" kern="100">
                        <a:solidFill>
                          <a:srgbClr val="000000"/>
                        </a:solidFill>
                        <a:latin typeface="Times New Roman"/>
                        <a:ea typeface="宋体"/>
                        <a:cs typeface="Times New Roman"/>
                      </a:endParaRPr>
                    </a:p>
                  </a:txBody>
                  <a:tcPr marL="7621" marR="7621" marT="7618"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38</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58</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12</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101</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101</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extLst>
                  <a:ext uri="{0D108BD9-81ED-4DB2-BD59-A6C34878D82A}">
                    <a16:rowId xmlns:a16="http://schemas.microsoft.com/office/drawing/2014/main" val="10003"/>
                  </a:ext>
                </a:extLst>
              </a:tr>
              <a:tr h="386953">
                <a:tc>
                  <a:txBody>
                    <a:bodyPr/>
                    <a:lstStyle/>
                    <a:p>
                      <a:pPr algn="ctr">
                        <a:spcAft>
                          <a:spcPts val="0"/>
                        </a:spcAft>
                      </a:pPr>
                      <a:r>
                        <a:rPr lang="en-US" sz="2000" kern="100">
                          <a:solidFill>
                            <a:srgbClr val="000000"/>
                          </a:solidFill>
                          <a:latin typeface="Times New Roman"/>
                          <a:ea typeface="宋体"/>
                          <a:cs typeface="Times New Roman"/>
                        </a:rPr>
                        <a:t>4</a:t>
                      </a:r>
                      <a:endParaRPr lang="zh-CN" sz="2000" kern="100">
                        <a:solidFill>
                          <a:srgbClr val="000000"/>
                        </a:solidFill>
                        <a:latin typeface="Times New Roman"/>
                        <a:ea typeface="宋体"/>
                        <a:cs typeface="Times New Roman"/>
                      </a:endParaRPr>
                    </a:p>
                  </a:txBody>
                  <a:tcPr marL="7621" marR="7621" marT="7618"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162</a:t>
                      </a:r>
                      <a:endParaRPr lang="zh-CN" sz="2000" kern="100">
                        <a:solidFill>
                          <a:srgbClr val="000000"/>
                        </a:solidFill>
                        <a:latin typeface="Times New Roman"/>
                        <a:ea typeface="宋体"/>
                        <a:cs typeface="Times New Roman"/>
                      </a:endParaRPr>
                    </a:p>
                  </a:txBody>
                  <a:tcPr marL="7621" marR="7621" marT="7618"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35</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62</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12</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105</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37</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extLst>
                  <a:ext uri="{0D108BD9-81ED-4DB2-BD59-A6C34878D82A}">
                    <a16:rowId xmlns:a16="http://schemas.microsoft.com/office/drawing/2014/main" val="10004"/>
                  </a:ext>
                </a:extLst>
              </a:tr>
              <a:tr h="386953">
                <a:tc>
                  <a:txBody>
                    <a:bodyPr/>
                    <a:lstStyle/>
                    <a:p>
                      <a:pPr algn="ctr">
                        <a:spcAft>
                          <a:spcPts val="0"/>
                        </a:spcAft>
                      </a:pPr>
                      <a:r>
                        <a:rPr lang="en-US" sz="2000" kern="100">
                          <a:solidFill>
                            <a:srgbClr val="000000"/>
                          </a:solidFill>
                          <a:latin typeface="Times New Roman"/>
                          <a:ea typeface="宋体"/>
                          <a:cs typeface="Times New Roman"/>
                        </a:rPr>
                        <a:t>5</a:t>
                      </a:r>
                      <a:endParaRPr lang="zh-CN" sz="2000" kern="100">
                        <a:solidFill>
                          <a:srgbClr val="000000"/>
                        </a:solidFill>
                        <a:latin typeface="Times New Roman"/>
                        <a:ea typeface="宋体"/>
                        <a:cs typeface="Times New Roman"/>
                      </a:endParaRPr>
                    </a:p>
                  </a:txBody>
                  <a:tcPr marL="7621" marR="7621" marT="7618"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189</a:t>
                      </a:r>
                      <a:endParaRPr lang="zh-CN" sz="2000" kern="100">
                        <a:solidFill>
                          <a:srgbClr val="000000"/>
                        </a:solidFill>
                        <a:latin typeface="Times New Roman"/>
                        <a:ea typeface="宋体"/>
                        <a:cs typeface="Times New Roman"/>
                      </a:endParaRPr>
                    </a:p>
                  </a:txBody>
                  <a:tcPr marL="7621" marR="7621" marT="7618"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35</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46</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13</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155</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58</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extLst>
                  <a:ext uri="{0D108BD9-81ED-4DB2-BD59-A6C34878D82A}">
                    <a16:rowId xmlns:a16="http://schemas.microsoft.com/office/drawing/2014/main" val="10005"/>
                  </a:ext>
                </a:extLst>
              </a:tr>
              <a:tr h="386953">
                <a:tc>
                  <a:txBody>
                    <a:bodyPr/>
                    <a:lstStyle/>
                    <a:p>
                      <a:pPr algn="ctr">
                        <a:spcAft>
                          <a:spcPts val="0"/>
                        </a:spcAft>
                      </a:pPr>
                      <a:r>
                        <a:rPr lang="en-US" sz="2000" kern="100">
                          <a:solidFill>
                            <a:srgbClr val="000000"/>
                          </a:solidFill>
                          <a:latin typeface="Times New Roman"/>
                          <a:ea typeface="宋体"/>
                          <a:cs typeface="Times New Roman"/>
                        </a:rPr>
                        <a:t>6</a:t>
                      </a:r>
                      <a:endParaRPr lang="zh-CN" sz="2000" kern="100">
                        <a:solidFill>
                          <a:srgbClr val="000000"/>
                        </a:solidFill>
                        <a:latin typeface="Times New Roman"/>
                        <a:ea typeface="宋体"/>
                        <a:cs typeface="Times New Roman"/>
                      </a:endParaRPr>
                    </a:p>
                  </a:txBody>
                  <a:tcPr marL="7621" marR="7621" marT="7618"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182</a:t>
                      </a:r>
                      <a:endParaRPr lang="zh-CN" sz="2000" kern="100">
                        <a:solidFill>
                          <a:srgbClr val="000000"/>
                        </a:solidFill>
                        <a:latin typeface="Times New Roman"/>
                        <a:ea typeface="宋体"/>
                        <a:cs typeface="Times New Roman"/>
                      </a:endParaRPr>
                    </a:p>
                  </a:txBody>
                  <a:tcPr marL="7621" marR="7621" marT="7618"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36</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56</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4</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101</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42</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a:noFill/>
                    </a:lnT>
                    <a:lnB>
                      <a:noFill/>
                    </a:lnB>
                  </a:tcPr>
                </a:tc>
                <a:extLst>
                  <a:ext uri="{0D108BD9-81ED-4DB2-BD59-A6C34878D82A}">
                    <a16:rowId xmlns:a16="http://schemas.microsoft.com/office/drawing/2014/main" val="10006"/>
                  </a:ext>
                </a:extLst>
              </a:tr>
              <a:tr h="386953">
                <a:tc>
                  <a:txBody>
                    <a:bodyPr/>
                    <a:lstStyle/>
                    <a:p>
                      <a:pPr algn="ctr">
                        <a:spcAft>
                          <a:spcPts val="0"/>
                        </a:spcAft>
                      </a:pPr>
                      <a:r>
                        <a:rPr lang="en-US" sz="2000" kern="100">
                          <a:solidFill>
                            <a:srgbClr val="000000"/>
                          </a:solidFill>
                          <a:latin typeface="Times New Roman"/>
                          <a:ea typeface="宋体"/>
                          <a:cs typeface="Times New Roman"/>
                        </a:rPr>
                        <a:t>7</a:t>
                      </a:r>
                      <a:endParaRPr lang="zh-CN" sz="2000" kern="100">
                        <a:solidFill>
                          <a:srgbClr val="000000"/>
                        </a:solidFill>
                        <a:latin typeface="Times New Roman"/>
                        <a:ea typeface="宋体"/>
                        <a:cs typeface="Times New Roman"/>
                      </a:endParaRPr>
                    </a:p>
                  </a:txBody>
                  <a:tcPr marL="7621" marR="7621" marT="7618"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211</a:t>
                      </a:r>
                      <a:endParaRPr lang="zh-CN" sz="2000" kern="100">
                        <a:solidFill>
                          <a:srgbClr val="000000"/>
                        </a:solidFill>
                        <a:latin typeface="Times New Roman"/>
                        <a:ea typeface="宋体"/>
                        <a:cs typeface="Times New Roman"/>
                      </a:endParaRPr>
                    </a:p>
                  </a:txBody>
                  <a:tcPr marL="7621" marR="7621" marT="7618"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38</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56</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8</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101</a:t>
                      </a:r>
                      <a:endParaRPr lang="zh-CN" sz="2000" kern="100">
                        <a:solidFill>
                          <a:srgbClr val="000000"/>
                        </a:solidFill>
                        <a:latin typeface="Times New Roman"/>
                        <a:ea typeface="宋体"/>
                        <a:cs typeface="Times New Roman"/>
                      </a:endParaRPr>
                    </a:p>
                  </a:txBody>
                  <a:tcPr marL="7621" marR="7621" marT="761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38</a:t>
                      </a:r>
                      <a:endParaRPr lang="zh-CN" sz="2000" kern="100" dirty="0">
                        <a:solidFill>
                          <a:srgbClr val="000000"/>
                        </a:solidFill>
                        <a:latin typeface="Times New Roman"/>
                        <a:ea typeface="宋体"/>
                        <a:cs typeface="Times New Roman"/>
                      </a:endParaRPr>
                    </a:p>
                  </a:txBody>
                  <a:tcPr marL="7621" marR="7621" marT="7618"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endParaRPr lang="zh-CN" altLang="zh-CN" sz="4000" smtClean="0"/>
          </a:p>
        </p:txBody>
      </p:sp>
      <p:sp>
        <p:nvSpPr>
          <p:cNvPr id="36867" name="Rectangle 3"/>
          <p:cNvSpPr>
            <a:spLocks noGrp="1" noRot="1" noChangeArrowheads="1"/>
          </p:cNvSpPr>
          <p:nvPr>
            <p:ph type="body" idx="1"/>
          </p:nvPr>
        </p:nvSpPr>
        <p:spPr/>
        <p:txBody>
          <a:bodyPr/>
          <a:lstStyle/>
          <a:p>
            <a:pPr eaLnBrk="1" hangingPunct="1"/>
            <a:endParaRPr lang="zh-CN" altLang="zh-CN" sz="2800" smtClean="0"/>
          </a:p>
        </p:txBody>
      </p:sp>
      <p:graphicFrame>
        <p:nvGraphicFramePr>
          <p:cNvPr id="5" name="表格 4"/>
          <p:cNvGraphicFramePr>
            <a:graphicFrameLocks noGrp="1"/>
          </p:cNvGraphicFramePr>
          <p:nvPr/>
        </p:nvGraphicFramePr>
        <p:xfrm>
          <a:off x="539750" y="620713"/>
          <a:ext cx="8064497" cy="5329233"/>
        </p:xfrm>
        <a:graphic>
          <a:graphicData uri="http://schemas.openxmlformats.org/drawingml/2006/table">
            <a:tbl>
              <a:tblPr/>
              <a:tblGrid>
                <a:gridCol w="1152071">
                  <a:extLst>
                    <a:ext uri="{9D8B030D-6E8A-4147-A177-3AD203B41FA5}">
                      <a16:colId xmlns:a16="http://schemas.microsoft.com/office/drawing/2014/main" val="20000"/>
                    </a:ext>
                  </a:extLst>
                </a:gridCol>
                <a:gridCol w="1152071">
                  <a:extLst>
                    <a:ext uri="{9D8B030D-6E8A-4147-A177-3AD203B41FA5}">
                      <a16:colId xmlns:a16="http://schemas.microsoft.com/office/drawing/2014/main" val="20001"/>
                    </a:ext>
                  </a:extLst>
                </a:gridCol>
                <a:gridCol w="1152071">
                  <a:extLst>
                    <a:ext uri="{9D8B030D-6E8A-4147-A177-3AD203B41FA5}">
                      <a16:colId xmlns:a16="http://schemas.microsoft.com/office/drawing/2014/main" val="20002"/>
                    </a:ext>
                  </a:extLst>
                </a:gridCol>
                <a:gridCol w="1152071">
                  <a:extLst>
                    <a:ext uri="{9D8B030D-6E8A-4147-A177-3AD203B41FA5}">
                      <a16:colId xmlns:a16="http://schemas.microsoft.com/office/drawing/2014/main" val="20003"/>
                    </a:ext>
                  </a:extLst>
                </a:gridCol>
                <a:gridCol w="1152071">
                  <a:extLst>
                    <a:ext uri="{9D8B030D-6E8A-4147-A177-3AD203B41FA5}">
                      <a16:colId xmlns:a16="http://schemas.microsoft.com/office/drawing/2014/main" val="20004"/>
                    </a:ext>
                  </a:extLst>
                </a:gridCol>
                <a:gridCol w="1152071">
                  <a:extLst>
                    <a:ext uri="{9D8B030D-6E8A-4147-A177-3AD203B41FA5}">
                      <a16:colId xmlns:a16="http://schemas.microsoft.com/office/drawing/2014/main" val="20005"/>
                    </a:ext>
                  </a:extLst>
                </a:gridCol>
                <a:gridCol w="1152071">
                  <a:extLst>
                    <a:ext uri="{9D8B030D-6E8A-4147-A177-3AD203B41FA5}">
                      <a16:colId xmlns:a16="http://schemas.microsoft.com/office/drawing/2014/main" val="20006"/>
                    </a:ext>
                  </a:extLst>
                </a:gridCol>
              </a:tblGrid>
              <a:tr h="409941">
                <a:tc>
                  <a:txBody>
                    <a:bodyPr/>
                    <a:lstStyle/>
                    <a:p>
                      <a:pPr algn="ctr">
                        <a:spcAft>
                          <a:spcPts val="0"/>
                        </a:spcAft>
                      </a:pPr>
                      <a:r>
                        <a:rPr lang="en-US" sz="2000" kern="100" dirty="0">
                          <a:solidFill>
                            <a:srgbClr val="000000"/>
                          </a:solidFill>
                          <a:latin typeface="Times New Roman"/>
                          <a:ea typeface="宋体"/>
                          <a:cs typeface="Times New Roman"/>
                        </a:rPr>
                        <a:t>8</a:t>
                      </a:r>
                      <a:endParaRPr lang="zh-CN" sz="2000" kern="100" dirty="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167</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34</a:t>
                      </a:r>
                      <a:endParaRPr lang="zh-CN" sz="2000" kern="100">
                        <a:solidFill>
                          <a:srgbClr val="000000"/>
                        </a:solidFill>
                        <a:latin typeface="Times New Roman"/>
                        <a:ea typeface="宋体"/>
                        <a:cs typeface="Times New Roman"/>
                      </a:endParaRPr>
                    </a:p>
                  </a:txBody>
                  <a:tcPr marL="7620" marR="7620" marT="762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60</a:t>
                      </a:r>
                      <a:endParaRPr lang="zh-CN" sz="2000" kern="100">
                        <a:solidFill>
                          <a:srgbClr val="000000"/>
                        </a:solidFill>
                        <a:latin typeface="Times New Roman"/>
                        <a:ea typeface="宋体"/>
                        <a:cs typeface="Times New Roman"/>
                      </a:endParaRPr>
                    </a:p>
                  </a:txBody>
                  <a:tcPr marL="7620" marR="7620" marT="762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6</a:t>
                      </a:r>
                      <a:endParaRPr lang="zh-CN" sz="2000" kern="100">
                        <a:solidFill>
                          <a:srgbClr val="000000"/>
                        </a:solidFill>
                        <a:latin typeface="Times New Roman"/>
                        <a:ea typeface="宋体"/>
                        <a:cs typeface="Times New Roman"/>
                      </a:endParaRPr>
                    </a:p>
                  </a:txBody>
                  <a:tcPr marL="7620" marR="7620" marT="762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125</a:t>
                      </a:r>
                      <a:endParaRPr lang="zh-CN" sz="2000" kern="100">
                        <a:solidFill>
                          <a:srgbClr val="000000"/>
                        </a:solidFill>
                        <a:latin typeface="Times New Roman"/>
                        <a:ea typeface="宋体"/>
                        <a:cs typeface="Times New Roman"/>
                      </a:endParaRPr>
                    </a:p>
                  </a:txBody>
                  <a:tcPr marL="7620" marR="7620" marT="762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40</a:t>
                      </a:r>
                      <a:endParaRPr lang="zh-CN" sz="2000" kern="100">
                        <a:solidFill>
                          <a:srgbClr val="000000"/>
                        </a:solidFill>
                        <a:latin typeface="Times New Roman"/>
                        <a:ea typeface="宋体"/>
                        <a:cs typeface="Times New Roman"/>
                      </a:endParaRPr>
                    </a:p>
                  </a:txBody>
                  <a:tcPr marL="7620" marR="7620" marT="7621"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409941">
                <a:tc>
                  <a:txBody>
                    <a:bodyPr/>
                    <a:lstStyle/>
                    <a:p>
                      <a:pPr algn="ctr">
                        <a:spcAft>
                          <a:spcPts val="0"/>
                        </a:spcAft>
                      </a:pPr>
                      <a:r>
                        <a:rPr lang="en-US" sz="2000" kern="100">
                          <a:solidFill>
                            <a:srgbClr val="000000"/>
                          </a:solidFill>
                          <a:latin typeface="Times New Roman"/>
                          <a:ea typeface="宋体"/>
                          <a:cs typeface="Times New Roman"/>
                        </a:rPr>
                        <a:t>9</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176</a:t>
                      </a:r>
                      <a:endParaRPr lang="zh-CN" sz="2000" kern="100" dirty="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31</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74</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200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40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01"/>
                  </a:ext>
                </a:extLst>
              </a:tr>
              <a:tr h="409941">
                <a:tc>
                  <a:txBody>
                    <a:bodyPr/>
                    <a:lstStyle/>
                    <a:p>
                      <a:pPr algn="ctr">
                        <a:spcAft>
                          <a:spcPts val="0"/>
                        </a:spcAft>
                      </a:pPr>
                      <a:r>
                        <a:rPr lang="en-US" sz="2000" kern="100">
                          <a:solidFill>
                            <a:srgbClr val="000000"/>
                          </a:solidFill>
                          <a:latin typeface="Times New Roman"/>
                          <a:ea typeface="宋体"/>
                          <a:cs typeface="Times New Roman"/>
                        </a:rPr>
                        <a:t>10</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154</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33</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56</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17</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251</a:t>
                      </a:r>
                      <a:endParaRPr lang="zh-CN" sz="2000" kern="100" dirty="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250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02"/>
                  </a:ext>
                </a:extLst>
              </a:tr>
              <a:tr h="409941">
                <a:tc>
                  <a:txBody>
                    <a:bodyPr/>
                    <a:lstStyle/>
                    <a:p>
                      <a:pPr algn="ctr">
                        <a:spcAft>
                          <a:spcPts val="0"/>
                        </a:spcAft>
                      </a:pPr>
                      <a:r>
                        <a:rPr lang="en-US" sz="2000" kern="100">
                          <a:solidFill>
                            <a:srgbClr val="000000"/>
                          </a:solidFill>
                          <a:latin typeface="Times New Roman"/>
                          <a:ea typeface="宋体"/>
                          <a:cs typeface="Times New Roman"/>
                        </a:rPr>
                        <a:t>11</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169</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34</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17</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120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38</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03"/>
                  </a:ext>
                </a:extLst>
              </a:tr>
              <a:tr h="409941">
                <a:tc>
                  <a:txBody>
                    <a:bodyPr/>
                    <a:lstStyle/>
                    <a:p>
                      <a:pPr algn="ctr">
                        <a:spcAft>
                          <a:spcPts val="0"/>
                        </a:spcAft>
                      </a:pPr>
                      <a:r>
                        <a:rPr lang="en-US" sz="2000" kern="100">
                          <a:solidFill>
                            <a:srgbClr val="000000"/>
                          </a:solidFill>
                          <a:latin typeface="Times New Roman"/>
                          <a:ea typeface="宋体"/>
                          <a:cs typeface="Times New Roman"/>
                        </a:rPr>
                        <a:t>12</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166</a:t>
                      </a:r>
                      <a:endParaRPr lang="zh-CN" sz="2000" kern="100" dirty="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33</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52</a:t>
                      </a:r>
                      <a:endParaRPr lang="zh-CN" sz="2000" kern="100" dirty="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13</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210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115</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04"/>
                  </a:ext>
                </a:extLst>
              </a:tr>
              <a:tr h="409941">
                <a:tc>
                  <a:txBody>
                    <a:bodyPr/>
                    <a:lstStyle/>
                    <a:p>
                      <a:pPr algn="ctr">
                        <a:spcAft>
                          <a:spcPts val="0"/>
                        </a:spcAft>
                      </a:pPr>
                      <a:r>
                        <a:rPr lang="en-US" sz="2000" kern="100">
                          <a:solidFill>
                            <a:srgbClr val="000000"/>
                          </a:solidFill>
                          <a:latin typeface="Times New Roman"/>
                          <a:ea typeface="宋体"/>
                          <a:cs typeface="Times New Roman"/>
                        </a:rPr>
                        <a:t>13</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154</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34</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64</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215</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105</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05"/>
                  </a:ext>
                </a:extLst>
              </a:tr>
              <a:tr h="409941">
                <a:tc>
                  <a:txBody>
                    <a:bodyPr/>
                    <a:lstStyle/>
                    <a:p>
                      <a:pPr algn="ctr">
                        <a:spcAft>
                          <a:spcPts val="0"/>
                        </a:spcAft>
                      </a:pPr>
                      <a:r>
                        <a:rPr lang="en-US" sz="2000" kern="100">
                          <a:solidFill>
                            <a:srgbClr val="000000"/>
                          </a:solidFill>
                          <a:latin typeface="Times New Roman"/>
                          <a:ea typeface="宋体"/>
                          <a:cs typeface="Times New Roman"/>
                        </a:rPr>
                        <a:t>14</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247</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46</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50</a:t>
                      </a:r>
                      <a:endParaRPr lang="zh-CN" sz="2000" kern="100" dirty="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06"/>
                  </a:ext>
                </a:extLst>
              </a:tr>
              <a:tr h="409941">
                <a:tc>
                  <a:txBody>
                    <a:bodyPr/>
                    <a:lstStyle/>
                    <a:p>
                      <a:pPr algn="ctr">
                        <a:spcAft>
                          <a:spcPts val="0"/>
                        </a:spcAft>
                      </a:pPr>
                      <a:r>
                        <a:rPr lang="en-US" sz="2000" kern="100">
                          <a:solidFill>
                            <a:srgbClr val="000000"/>
                          </a:solidFill>
                          <a:latin typeface="Times New Roman"/>
                          <a:ea typeface="宋体"/>
                          <a:cs typeface="Times New Roman"/>
                        </a:rPr>
                        <a:t>15</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193</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36</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46</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31</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07"/>
                  </a:ext>
                </a:extLst>
              </a:tr>
              <a:tr h="409941">
                <a:tc>
                  <a:txBody>
                    <a:bodyPr/>
                    <a:lstStyle/>
                    <a:p>
                      <a:pPr algn="ctr">
                        <a:spcAft>
                          <a:spcPts val="0"/>
                        </a:spcAft>
                      </a:pPr>
                      <a:r>
                        <a:rPr lang="en-US" sz="2000" kern="100">
                          <a:solidFill>
                            <a:srgbClr val="000000"/>
                          </a:solidFill>
                          <a:latin typeface="Times New Roman"/>
                          <a:ea typeface="宋体"/>
                          <a:cs typeface="Times New Roman"/>
                        </a:rPr>
                        <a:t>16</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202</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37</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62</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12</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210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120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08"/>
                  </a:ext>
                </a:extLst>
              </a:tr>
              <a:tr h="409941">
                <a:tc>
                  <a:txBody>
                    <a:bodyPr/>
                    <a:lstStyle/>
                    <a:p>
                      <a:pPr algn="ctr">
                        <a:spcAft>
                          <a:spcPts val="0"/>
                        </a:spcAft>
                      </a:pPr>
                      <a:r>
                        <a:rPr lang="en-US" sz="2000" kern="100">
                          <a:solidFill>
                            <a:srgbClr val="000000"/>
                          </a:solidFill>
                          <a:latin typeface="Times New Roman"/>
                          <a:ea typeface="宋体"/>
                          <a:cs typeface="Times New Roman"/>
                        </a:rPr>
                        <a:t>17</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176</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37</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54</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4</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25</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09"/>
                  </a:ext>
                </a:extLst>
              </a:tr>
              <a:tr h="409941">
                <a:tc>
                  <a:txBody>
                    <a:bodyPr/>
                    <a:lstStyle/>
                    <a:p>
                      <a:pPr algn="ctr">
                        <a:spcAft>
                          <a:spcPts val="0"/>
                        </a:spcAft>
                      </a:pPr>
                      <a:r>
                        <a:rPr lang="en-US" sz="2000" kern="100">
                          <a:solidFill>
                            <a:srgbClr val="000000"/>
                          </a:solidFill>
                          <a:latin typeface="Times New Roman"/>
                          <a:ea typeface="宋体"/>
                          <a:cs typeface="Times New Roman"/>
                        </a:rPr>
                        <a:t>18</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157</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32</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52</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11</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230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80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10"/>
                  </a:ext>
                </a:extLst>
              </a:tr>
              <a:tr h="409941">
                <a:tc>
                  <a:txBody>
                    <a:bodyPr/>
                    <a:lstStyle/>
                    <a:p>
                      <a:pPr algn="ctr">
                        <a:spcAft>
                          <a:spcPts val="0"/>
                        </a:spcAft>
                      </a:pPr>
                      <a:r>
                        <a:rPr lang="en-US" sz="2000" kern="100">
                          <a:solidFill>
                            <a:srgbClr val="000000"/>
                          </a:solidFill>
                          <a:latin typeface="Times New Roman"/>
                          <a:ea typeface="宋体"/>
                          <a:cs typeface="Times New Roman"/>
                        </a:rPr>
                        <a:t>19</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156</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33</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54</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225</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73</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a:noFill/>
                    </a:lnB>
                  </a:tcPr>
                </a:tc>
                <a:extLst>
                  <a:ext uri="{0D108BD9-81ED-4DB2-BD59-A6C34878D82A}">
                    <a16:rowId xmlns:a16="http://schemas.microsoft.com/office/drawing/2014/main" val="10011"/>
                  </a:ext>
                </a:extLst>
              </a:tr>
              <a:tr h="409941">
                <a:tc>
                  <a:txBody>
                    <a:bodyPr/>
                    <a:lstStyle/>
                    <a:p>
                      <a:pPr algn="ctr">
                        <a:spcAft>
                          <a:spcPts val="0"/>
                        </a:spcAft>
                      </a:pPr>
                      <a:r>
                        <a:rPr lang="en-US" sz="2000" kern="100">
                          <a:solidFill>
                            <a:srgbClr val="000000"/>
                          </a:solidFill>
                          <a:latin typeface="Times New Roman"/>
                          <a:ea typeface="宋体"/>
                          <a:cs typeface="Times New Roman"/>
                        </a:rPr>
                        <a:t>20</a:t>
                      </a:r>
                      <a:endParaRPr lang="zh-CN" sz="2000" kern="100">
                        <a:solidFill>
                          <a:srgbClr val="000000"/>
                        </a:solidFill>
                        <a:latin typeface="Times New Roman"/>
                        <a:ea typeface="宋体"/>
                        <a:cs typeface="Times New Roman"/>
                      </a:endParaRPr>
                    </a:p>
                  </a:txBody>
                  <a:tcPr marL="7620" marR="7620" marT="7621"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138</a:t>
                      </a:r>
                      <a:endParaRPr lang="zh-CN" sz="2000" kern="100">
                        <a:solidFill>
                          <a:srgbClr val="000000"/>
                        </a:solidFill>
                        <a:latin typeface="Times New Roman"/>
                        <a:ea typeface="宋体"/>
                        <a:cs typeface="Times New Roman"/>
                      </a:endParaRPr>
                    </a:p>
                  </a:txBody>
                  <a:tcPr marL="7620" marR="7620" marT="7621"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33</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68</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110</a:t>
                      </a:r>
                      <a:endParaRPr lang="zh-CN" sz="2000" kern="100">
                        <a:solidFill>
                          <a:srgbClr val="000000"/>
                        </a:solidFill>
                        <a:latin typeface="Times New Roman"/>
                        <a:ea typeface="宋体"/>
                        <a:cs typeface="Times New Roman"/>
                      </a:endParaRPr>
                    </a:p>
                  </a:txBody>
                  <a:tcPr marL="7620" marR="7620" marT="762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43</a:t>
                      </a:r>
                      <a:endParaRPr lang="zh-CN" sz="2000" kern="100" dirty="0">
                        <a:solidFill>
                          <a:srgbClr val="000000"/>
                        </a:solidFill>
                        <a:latin typeface="Times New Roman"/>
                        <a:ea typeface="宋体"/>
                        <a:cs typeface="Times New Roman"/>
                      </a:endParaRPr>
                    </a:p>
                  </a:txBody>
                  <a:tcPr marL="7620" marR="7620" marT="7621"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16389" name="Rectangle 3"/>
          <p:cNvSpPr>
            <a:spLocks noGrp="1" noRot="1" noChangeArrowheads="1"/>
          </p:cNvSpPr>
          <p:nvPr>
            <p:ph type="body" idx="1"/>
          </p:nvPr>
        </p:nvSpPr>
        <p:spPr>
          <a:xfrm>
            <a:off x="301625" y="620713"/>
            <a:ext cx="8540750" cy="5478462"/>
          </a:xfrm>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 </a:t>
            </a: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的特征值分别为0.6330、0.0402和0.0053，于是</a:t>
            </a:r>
          </a:p>
          <a:p>
            <a:pPr algn="ctr">
              <a:buFont typeface="Wingdings" panose="05000000000000000000" pitchFamily="2" charset="2"/>
              <a:buNone/>
            </a:pPr>
            <a:r>
              <a:rPr lang="en-US" altLang="zh-CN" sz="2800" i="1" dirty="0" smtClean="0">
                <a:solidFill>
                  <a:srgbClr val="000000"/>
                </a:solidFill>
                <a:latin typeface="Times New Roman" panose="02020603050405020304" pitchFamily="18" charset="0"/>
                <a:cs typeface="Times New Roman" panose="02020603050405020304" pitchFamily="18" charset="0"/>
              </a:rPr>
              <a:t>r</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=0.796</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r</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=0.201</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r</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800" dirty="0" smtClean="0">
                <a:solidFill>
                  <a:srgbClr val="000000"/>
                </a:solidFill>
                <a:latin typeface="Times New Roman" panose="02020603050405020304" pitchFamily="18" charset="0"/>
                <a:cs typeface="Times New Roman" panose="02020603050405020304" pitchFamily="18" charset="0"/>
              </a:rPr>
              <a:t>=0.073</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相应的样本典型系数</a:t>
            </a:r>
            <a:r>
              <a:rPr lang="zh-CN" altLang="en-US" sz="2800" dirty="0" smtClean="0">
                <a:solidFill>
                  <a:srgbClr val="000000"/>
                </a:solidFill>
                <a:latin typeface="Times New Roman" panose="02020603050405020304" pitchFamily="18" charset="0"/>
                <a:cs typeface="Times New Roman" panose="02020603050405020304" pitchFamily="18" charset="0"/>
              </a:rPr>
              <a:t>向量</a:t>
            </a:r>
            <a:r>
              <a:rPr lang="zh-CN" altLang="zh-CN" sz="2800" dirty="0" smtClean="0">
                <a:solidFill>
                  <a:srgbClr val="000000"/>
                </a:solidFill>
                <a:latin typeface="Times New Roman" panose="02020603050405020304" pitchFamily="18" charset="0"/>
                <a:cs typeface="Times New Roman" panose="02020603050405020304" pitchFamily="18" charset="0"/>
              </a:rPr>
              <a:t>为</a:t>
            </a:r>
          </a:p>
        </p:txBody>
      </p:sp>
      <p:graphicFrame>
        <p:nvGraphicFramePr>
          <p:cNvPr id="16386" name="Object 5"/>
          <p:cNvGraphicFramePr>
            <a:graphicFrameLocks noChangeAspect="1"/>
          </p:cNvGraphicFramePr>
          <p:nvPr/>
        </p:nvGraphicFramePr>
        <p:xfrm>
          <a:off x="611188" y="908050"/>
          <a:ext cx="8064500" cy="3225800"/>
        </p:xfrm>
        <a:graphic>
          <a:graphicData uri="http://schemas.openxmlformats.org/presentationml/2006/ole">
            <mc:AlternateContent xmlns:mc="http://schemas.openxmlformats.org/markup-compatibility/2006">
              <mc:Choice xmlns:v="urn:schemas-microsoft-com:vml" Requires="v">
                <p:oleObj spid="_x0000_s16486" name="Equation" r:id="rId3" imgW="8064360" imgH="3225600" progId="Equation.DSMT4">
                  <p:embed/>
                </p:oleObj>
              </mc:Choice>
              <mc:Fallback>
                <p:oleObj name="Equation" r:id="rId3" imgW="8064360" imgH="3225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908050"/>
                        <a:ext cx="8064500" cy="322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6"/>
          <p:cNvGraphicFramePr>
            <a:graphicFrameLocks noChangeAspect="1"/>
          </p:cNvGraphicFramePr>
          <p:nvPr/>
        </p:nvGraphicFramePr>
        <p:xfrm>
          <a:off x="684213" y="4221163"/>
          <a:ext cx="1879600" cy="508000"/>
        </p:xfrm>
        <a:graphic>
          <a:graphicData uri="http://schemas.openxmlformats.org/presentationml/2006/ole">
            <mc:AlternateContent xmlns:mc="http://schemas.openxmlformats.org/markup-compatibility/2006">
              <mc:Choice xmlns:v="urn:schemas-microsoft-com:vml" Requires="v">
                <p:oleObj spid="_x0000_s16487" name="Equation" r:id="rId5" imgW="1879560" imgH="507960" progId="Equation.DSMT4">
                  <p:embed/>
                </p:oleObj>
              </mc:Choice>
              <mc:Fallback>
                <p:oleObj name="Equation" r:id="rId5" imgW="1879560" imgH="507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221163"/>
                        <a:ext cx="1879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典型相关分析的应用例子</a:t>
            </a:r>
            <a:endParaRPr lang="zh-CN" altLang="en-US" sz="4000" dirty="0"/>
          </a:p>
        </p:txBody>
      </p:sp>
      <p:sp>
        <p:nvSpPr>
          <p:cNvPr id="3" name="内容占位符 2"/>
          <p:cNvSpPr>
            <a:spLocks noGrp="1"/>
          </p:cNvSpPr>
          <p:nvPr>
            <p:ph idx="1"/>
          </p:nvPr>
        </p:nvSpPr>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在工厂里，考察产品的</a:t>
            </a:r>
            <a:r>
              <a:rPr lang="en-US" altLang="zh-CN" sz="2400" i="1" dirty="0">
                <a:solidFill>
                  <a:srgbClr val="000000"/>
                </a:solidFill>
                <a:latin typeface="Times New Roman" panose="02020603050405020304" pitchFamily="18" charset="0"/>
                <a:cs typeface="Times New Roman" panose="02020603050405020304" pitchFamily="18" charset="0"/>
              </a:rPr>
              <a:t>q</a:t>
            </a:r>
            <a:r>
              <a:rPr lang="zh-CN" altLang="zh-CN" sz="2400" dirty="0">
                <a:solidFill>
                  <a:srgbClr val="000000"/>
                </a:solidFill>
                <a:latin typeface="Times New Roman" panose="02020603050405020304" pitchFamily="18" charset="0"/>
                <a:cs typeface="Times New Roman" panose="02020603050405020304" pitchFamily="18" charset="0"/>
              </a:rPr>
              <a:t>个质量指标</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i="1" baseline="-25000" dirty="0">
                <a:solidFill>
                  <a:srgbClr val="000000"/>
                </a:solidFill>
                <a:latin typeface="Times New Roman" panose="02020603050405020304" pitchFamily="18" charset="0"/>
                <a:cs typeface="Times New Roman" panose="02020603050405020304" pitchFamily="18" charset="0"/>
              </a:rPr>
              <a:t>q</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与原材料的</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个质量指标</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之间的相关关系</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牛肉</a:t>
            </a:r>
            <a:r>
              <a:rPr lang="zh-CN" altLang="zh-CN" sz="2400" dirty="0">
                <a:solidFill>
                  <a:srgbClr val="000000"/>
                </a:solidFill>
                <a:latin typeface="Times New Roman" panose="02020603050405020304" pitchFamily="18" charset="0"/>
                <a:cs typeface="Times New Roman" panose="02020603050405020304" pitchFamily="18" charset="0"/>
              </a:rPr>
              <a:t>、猪肉的价格与按人口平均的牛肉、猪肉的消费量之间的相关关系</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初</a:t>
            </a:r>
            <a:r>
              <a:rPr lang="zh-CN" altLang="zh-CN" sz="2400" dirty="0">
                <a:solidFill>
                  <a:srgbClr val="000000"/>
                </a:solidFill>
                <a:latin typeface="Times New Roman" panose="02020603050405020304" pitchFamily="18" charset="0"/>
                <a:cs typeface="Times New Roman" panose="02020603050405020304" pitchFamily="18" charset="0"/>
              </a:rPr>
              <a:t>一学生的阅读速度、阅读才能与数学运算速度、数学运算才能之间的相关关系</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硕士</a:t>
            </a:r>
            <a:r>
              <a:rPr lang="zh-CN" altLang="zh-CN" sz="2400" dirty="0">
                <a:solidFill>
                  <a:srgbClr val="000000"/>
                </a:solidFill>
                <a:latin typeface="Times New Roman" panose="02020603050405020304" pitchFamily="18" charset="0"/>
                <a:cs typeface="Times New Roman" panose="02020603050405020304" pitchFamily="18" charset="0"/>
              </a:rPr>
              <a:t>研究生入学考试的各科成绩与本科阶段一些主要课程成绩之间的相关关系</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一</a:t>
            </a:r>
            <a:r>
              <a:rPr lang="zh-CN" altLang="zh-CN" sz="2400" dirty="0">
                <a:solidFill>
                  <a:srgbClr val="000000"/>
                </a:solidFill>
                <a:latin typeface="Times New Roman" panose="02020603050405020304" pitchFamily="18" charset="0"/>
                <a:cs typeface="Times New Roman" panose="02020603050405020304" pitchFamily="18" charset="0"/>
              </a:rPr>
              <a:t>组政府政策变量与一组经济目标变量之间的相关</a:t>
            </a:r>
            <a:r>
              <a:rPr lang="zh-CN" altLang="zh-CN" sz="2400" dirty="0" smtClean="0">
                <a:solidFill>
                  <a:srgbClr val="000000"/>
                </a:solidFill>
                <a:latin typeface="Times New Roman" panose="02020603050405020304" pitchFamily="18" charset="0"/>
                <a:cs typeface="Times New Roman" panose="02020603050405020304" pitchFamily="18" charset="0"/>
              </a:rPr>
              <a:t>关系</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00AD328E-4BA2-4FD2-89B2-0D48762C73CD}" type="slidenum">
              <a:rPr lang="en-US" altLang="zh-CN" smtClean="0"/>
              <a:pPr/>
              <a:t>3</a:t>
            </a:fld>
            <a:endParaRPr lang="en-US" altLang="zh-CN"/>
          </a:p>
        </p:txBody>
      </p:sp>
    </p:spTree>
    <p:extLst>
      <p:ext uri="{BB962C8B-B14F-4D97-AF65-F5344CB8AC3E}">
        <p14:creationId xmlns:p14="http://schemas.microsoft.com/office/powerpoint/2010/main" val="2541498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17414" name="Rectangle 3"/>
          <p:cNvSpPr>
            <a:spLocks noGrp="1" noRot="1" noChangeArrowheads="1"/>
          </p:cNvSpPr>
          <p:nvPr>
            <p:ph type="body" idx="1"/>
          </p:nvPr>
        </p:nvSpPr>
        <p:spPr>
          <a:xfrm>
            <a:off x="301625" y="692150"/>
            <a:ext cx="8540750" cy="5407025"/>
          </a:xfrm>
        </p:spPr>
        <p:txBody>
          <a:bodyPr/>
          <a:lstStyle/>
          <a:p>
            <a:pPr eaLnBrk="1" hangingPunct="1"/>
            <a:endParaRPr lang="en-US" altLang="zh-CN" sz="2800" dirty="0" smtClean="0"/>
          </a:p>
          <a:p>
            <a:pPr eaLnBrk="1" hangingPunct="1"/>
            <a:endParaRPr lang="en-US" altLang="zh-CN" sz="2800" dirty="0" smtClean="0"/>
          </a:p>
          <a:p>
            <a:pPr eaLnBrk="1" hangingPunct="1"/>
            <a:endParaRPr lang="en-US" altLang="zh-CN" sz="2800" dirty="0" smtClean="0"/>
          </a:p>
          <a:p>
            <a:pPr eaLnBrk="1" hangingPunct="1"/>
            <a:endParaRPr lang="en-US" altLang="zh-CN" sz="2800" dirty="0" smtClean="0"/>
          </a:p>
          <a:p>
            <a:pPr eaLnBrk="1" hangingPunct="1"/>
            <a:endParaRPr lang="en-US" altLang="zh-CN" sz="2800" dirty="0" smtClean="0"/>
          </a:p>
          <a:p>
            <a:pPr>
              <a:buFont typeface="Wingdings" panose="05000000000000000000" pitchFamily="2" charset="2"/>
              <a:buNone/>
            </a:pPr>
            <a:r>
              <a:rPr lang="en-US" altLang="zh-CN" sz="2400" dirty="0" smtClean="0">
                <a:solidFill>
                  <a:srgbClr val="000000"/>
                </a:solidFill>
              </a:rPr>
              <a:t>	</a:t>
            </a:r>
            <a:r>
              <a:rPr lang="zh-CN" altLang="zh-CN" sz="2400" dirty="0" smtClean="0">
                <a:solidFill>
                  <a:srgbClr val="000000"/>
                </a:solidFill>
              </a:rPr>
              <a:t>因此，第一对样本典型变量为</a:t>
            </a:r>
            <a:endParaRPr lang="en-US" altLang="zh-CN" sz="2400" dirty="0" smtClean="0">
              <a:solidFill>
                <a:srgbClr val="000000"/>
              </a:solidFill>
            </a:endParaRPr>
          </a:p>
          <a:p>
            <a:endParaRPr lang="en-US" altLang="zh-CN" sz="2400" dirty="0" smtClean="0">
              <a:solidFill>
                <a:srgbClr val="000000"/>
              </a:solidFill>
            </a:endParaRPr>
          </a:p>
          <a:p>
            <a:endParaRPr lang="zh-CN" altLang="zh-CN" sz="2400" dirty="0" smtClean="0">
              <a:solidFill>
                <a:srgbClr val="000000"/>
              </a:solidFill>
            </a:endParaRPr>
          </a:p>
          <a:p>
            <a:pPr marL="0" indent="0">
              <a:buNone/>
            </a:pPr>
            <a:r>
              <a:rPr lang="en-US" altLang="zh-CN" sz="2400" dirty="0" smtClean="0">
                <a:solidFill>
                  <a:srgbClr val="000000"/>
                </a:solidFill>
              </a:rPr>
              <a:t>    </a:t>
            </a:r>
            <a:r>
              <a:rPr lang="zh-CN" altLang="zh-CN" sz="2400" dirty="0" smtClean="0">
                <a:solidFill>
                  <a:srgbClr val="000000"/>
                </a:solidFill>
              </a:rPr>
              <a:t>如果需要，第二对样本典型变量为</a:t>
            </a:r>
          </a:p>
        </p:txBody>
      </p:sp>
      <p:graphicFrame>
        <p:nvGraphicFramePr>
          <p:cNvPr id="17410" name="Object 5"/>
          <p:cNvGraphicFramePr>
            <a:graphicFrameLocks noChangeAspect="1"/>
          </p:cNvGraphicFramePr>
          <p:nvPr/>
        </p:nvGraphicFramePr>
        <p:xfrm>
          <a:off x="1476375" y="549275"/>
          <a:ext cx="5969000" cy="2768600"/>
        </p:xfrm>
        <a:graphic>
          <a:graphicData uri="http://schemas.openxmlformats.org/presentationml/2006/ole">
            <mc:AlternateContent xmlns:mc="http://schemas.openxmlformats.org/markup-compatibility/2006">
              <mc:Choice xmlns:v="urn:schemas-microsoft-com:vml" Requires="v">
                <p:oleObj spid="_x0000_s17559" name="Equation" r:id="rId3" imgW="5968800" imgH="2768400" progId="Equation.DSMT4">
                  <p:embed/>
                </p:oleObj>
              </mc:Choice>
              <mc:Fallback>
                <p:oleObj name="Equation" r:id="rId3" imgW="5968800" imgH="2768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549275"/>
                        <a:ext cx="5969000" cy="276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6"/>
          <p:cNvGraphicFramePr>
            <a:graphicFrameLocks noChangeAspect="1"/>
          </p:cNvGraphicFramePr>
          <p:nvPr/>
        </p:nvGraphicFramePr>
        <p:xfrm>
          <a:off x="2555875" y="3716338"/>
          <a:ext cx="4051300" cy="914400"/>
        </p:xfrm>
        <a:graphic>
          <a:graphicData uri="http://schemas.openxmlformats.org/presentationml/2006/ole">
            <mc:AlternateContent xmlns:mc="http://schemas.openxmlformats.org/markup-compatibility/2006">
              <mc:Choice xmlns:v="urn:schemas-microsoft-com:vml" Requires="v">
                <p:oleObj spid="_x0000_s17560" name="Equation" r:id="rId5" imgW="4051080" imgH="914400" progId="Equation.DSMT4">
                  <p:embed/>
                </p:oleObj>
              </mc:Choice>
              <mc:Fallback>
                <p:oleObj name="Equation" r:id="rId5" imgW="4051080" imgH="914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716338"/>
                        <a:ext cx="4051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7"/>
          <p:cNvGraphicFramePr>
            <a:graphicFrameLocks noChangeAspect="1"/>
          </p:cNvGraphicFramePr>
          <p:nvPr/>
        </p:nvGraphicFramePr>
        <p:xfrm>
          <a:off x="2555875" y="5084763"/>
          <a:ext cx="4038600" cy="914400"/>
        </p:xfrm>
        <a:graphic>
          <a:graphicData uri="http://schemas.openxmlformats.org/presentationml/2006/ole">
            <mc:AlternateContent xmlns:mc="http://schemas.openxmlformats.org/markup-compatibility/2006">
              <mc:Choice xmlns:v="urn:schemas-microsoft-com:vml" Requires="v">
                <p:oleObj spid="_x0000_s17561" name="Equation" r:id="rId7" imgW="4038480" imgH="914400" progId="Equation.DSMT4">
                  <p:embed/>
                </p:oleObj>
              </mc:Choice>
              <mc:Fallback>
                <p:oleObj name="Equation" r:id="rId7" imgW="4038480" imgH="914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5084763"/>
                        <a:ext cx="4038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9699"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10.3.2   </a:t>
            </a:r>
            <a:r>
              <a:rPr lang="zh-CN" altLang="zh-CN" sz="2400" dirty="0" smtClean="0">
                <a:solidFill>
                  <a:srgbClr val="000000"/>
                </a:solidFill>
                <a:latin typeface="Times New Roman" pitchFamily="18" charset="0"/>
                <a:cs typeface="Times New Roman" pitchFamily="18" charset="0"/>
              </a:rPr>
              <a:t>在研究组织结构对</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职业满意度</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的影响时，作为其中一部分，邓讷姆</a:t>
            </a:r>
            <a:r>
              <a:rPr lang="en-US" altLang="zh-CN" sz="2400" dirty="0" smtClean="0">
                <a:solidFill>
                  <a:srgbClr val="000000"/>
                </a:solidFill>
                <a:latin typeface="Times New Roman" pitchFamily="18" charset="0"/>
                <a:cs typeface="Times New Roman" pitchFamily="18" charset="0"/>
              </a:rPr>
              <a:t>(Dunham)</a:t>
            </a:r>
            <a:r>
              <a:rPr lang="zh-CN" altLang="zh-CN" sz="2400" dirty="0" smtClean="0">
                <a:solidFill>
                  <a:srgbClr val="000000"/>
                </a:solidFill>
                <a:latin typeface="Times New Roman" pitchFamily="18" charset="0"/>
                <a:cs typeface="Times New Roman" pitchFamily="18" charset="0"/>
              </a:rPr>
              <a:t>调查了职业满意度与职业特性相关的程度。对从一大型零售公司各分公司挑出的</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=784</a:t>
            </a:r>
            <a:r>
              <a:rPr lang="zh-CN" altLang="zh-CN" sz="2400" dirty="0" smtClean="0">
                <a:solidFill>
                  <a:srgbClr val="000000"/>
                </a:solidFill>
                <a:latin typeface="Times New Roman" pitchFamily="18" charset="0"/>
                <a:cs typeface="Times New Roman" pitchFamily="18" charset="0"/>
              </a:rPr>
              <a:t>个行政人员，测量了</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=5</a:t>
            </a:r>
            <a:r>
              <a:rPr lang="zh-CN" altLang="zh-CN" sz="2400" dirty="0" smtClean="0">
                <a:solidFill>
                  <a:srgbClr val="000000"/>
                </a:solidFill>
                <a:latin typeface="Times New Roman" pitchFamily="18" charset="0"/>
                <a:cs typeface="Times New Roman" pitchFamily="18" charset="0"/>
              </a:rPr>
              <a:t>个职业特性变量：用户反馈</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、任务重要性</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、任务多样性</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3</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、任务特性</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4</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及自主权</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5</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q</a:t>
            </a:r>
            <a:r>
              <a:rPr lang="en-US" altLang="zh-CN" sz="2400" dirty="0" smtClean="0">
                <a:solidFill>
                  <a:srgbClr val="000000"/>
                </a:solidFill>
                <a:latin typeface="Times New Roman" pitchFamily="18" charset="0"/>
                <a:cs typeface="Times New Roman" pitchFamily="18" charset="0"/>
              </a:rPr>
              <a:t>=7</a:t>
            </a:r>
            <a:r>
              <a:rPr lang="zh-CN" altLang="zh-CN" sz="2400" dirty="0" smtClean="0">
                <a:solidFill>
                  <a:srgbClr val="000000"/>
                </a:solidFill>
                <a:latin typeface="Times New Roman" pitchFamily="18" charset="0"/>
                <a:cs typeface="Times New Roman" pitchFamily="18" charset="0"/>
              </a:rPr>
              <a:t>个职业满意度量：主管满意度</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y</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、事业前景满意度</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y</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、财政满意度</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y</a:t>
            </a:r>
            <a:r>
              <a:rPr lang="en-US" altLang="zh-CN" sz="2400" baseline="-25000" dirty="0" smtClean="0">
                <a:solidFill>
                  <a:srgbClr val="000000"/>
                </a:solidFill>
                <a:latin typeface="Times New Roman" pitchFamily="18" charset="0"/>
                <a:cs typeface="Times New Roman" pitchFamily="18" charset="0"/>
              </a:rPr>
              <a:t>3</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、工作强度满意度</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y</a:t>
            </a:r>
            <a:r>
              <a:rPr lang="en-US" altLang="zh-CN" sz="2400" baseline="-25000" dirty="0" smtClean="0">
                <a:solidFill>
                  <a:srgbClr val="000000"/>
                </a:solidFill>
                <a:latin typeface="Times New Roman" pitchFamily="18" charset="0"/>
                <a:cs typeface="Times New Roman" pitchFamily="18" charset="0"/>
              </a:rPr>
              <a:t>4</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、公司地位满意度</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y</a:t>
            </a:r>
            <a:r>
              <a:rPr lang="en-US" altLang="zh-CN" sz="2400" baseline="-25000" dirty="0" smtClean="0">
                <a:solidFill>
                  <a:srgbClr val="000000"/>
                </a:solidFill>
                <a:latin typeface="Times New Roman" pitchFamily="18" charset="0"/>
                <a:cs typeface="Times New Roman" pitchFamily="18" charset="0"/>
              </a:rPr>
              <a:t>5</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、工种满意度</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y</a:t>
            </a:r>
            <a:r>
              <a:rPr lang="en-US" altLang="zh-CN" sz="2400" baseline="-25000" dirty="0" smtClean="0">
                <a:solidFill>
                  <a:srgbClr val="000000"/>
                </a:solidFill>
                <a:latin typeface="Times New Roman" pitchFamily="18" charset="0"/>
                <a:cs typeface="Times New Roman" pitchFamily="18" charset="0"/>
              </a:rPr>
              <a:t>6</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及总体满意度</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y</a:t>
            </a:r>
            <a:r>
              <a:rPr lang="en-US" altLang="zh-CN" sz="2400" baseline="-25000" dirty="0" smtClean="0">
                <a:solidFill>
                  <a:srgbClr val="000000"/>
                </a:solidFill>
                <a:latin typeface="Times New Roman" pitchFamily="18" charset="0"/>
                <a:cs typeface="Times New Roman" pitchFamily="18" charset="0"/>
              </a:rPr>
              <a:t>7</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。对</a:t>
            </a:r>
            <a:r>
              <a:rPr lang="en-US" altLang="zh-CN" sz="2400" dirty="0" smtClean="0">
                <a:solidFill>
                  <a:srgbClr val="000000"/>
                </a:solidFill>
                <a:latin typeface="Times New Roman" pitchFamily="18" charset="0"/>
                <a:cs typeface="Times New Roman" pitchFamily="18" charset="0"/>
              </a:rPr>
              <a:t>784</a:t>
            </a:r>
            <a:r>
              <a:rPr lang="zh-CN" altLang="zh-CN" sz="2400" dirty="0" smtClean="0">
                <a:solidFill>
                  <a:srgbClr val="000000"/>
                </a:solidFill>
                <a:latin typeface="Times New Roman" pitchFamily="18" charset="0"/>
                <a:cs typeface="Times New Roman" pitchFamily="18" charset="0"/>
              </a:rPr>
              <a:t>个被测者的样本相关矩阵为</a:t>
            </a:r>
            <a:endParaRPr lang="en-US" altLang="zh-CN" sz="2400" dirty="0" smtClean="0">
              <a:solidFill>
                <a:srgbClr val="000000"/>
              </a:solidFill>
              <a:latin typeface="Times New Roman" pitchFamily="18" charset="0"/>
              <a:cs typeface="Times New Roman" pitchFamily="18" charset="0"/>
            </a:endParaRPr>
          </a:p>
          <a:p>
            <a:pPr eaLnBrk="1" hangingPunct="1">
              <a:defRPr/>
            </a:pPr>
            <a:r>
              <a:rPr lang="en-US" altLang="zh-CN" sz="2400" dirty="0" smtClean="0">
                <a:solidFill>
                  <a:srgbClr val="000000"/>
                </a:solidFill>
                <a:latin typeface="Times New Roman" pitchFamily="18" charset="0"/>
                <a:cs typeface="Times New Roman" pitchFamily="18" charset="0"/>
              </a:rPr>
              <a:t> </a:t>
            </a:r>
            <a:endParaRPr lang="zh-CN" altLang="zh-CN" sz="2400" dirty="0" smtClean="0">
              <a:solidFill>
                <a:srgbClr val="000000"/>
              </a:solidFill>
              <a:latin typeface="Times New Roman" pitchFamily="18" charset="0"/>
              <a:cs typeface="Times New Roman" pitchFamily="18" charset="0"/>
            </a:endParaRPr>
          </a:p>
        </p:txBody>
      </p:sp>
      <p:graphicFrame>
        <p:nvGraphicFramePr>
          <p:cNvPr id="18434" name="Object 6"/>
          <p:cNvGraphicFramePr>
            <a:graphicFrameLocks noChangeAspect="1"/>
          </p:cNvGraphicFramePr>
          <p:nvPr/>
        </p:nvGraphicFramePr>
        <p:xfrm>
          <a:off x="2195513" y="4076700"/>
          <a:ext cx="4762500" cy="2235200"/>
        </p:xfrm>
        <a:graphic>
          <a:graphicData uri="http://schemas.openxmlformats.org/presentationml/2006/ole">
            <mc:AlternateContent xmlns:mc="http://schemas.openxmlformats.org/markup-compatibility/2006">
              <mc:Choice xmlns:v="urn:schemas-microsoft-com:vml" Requires="v">
                <p:oleObj spid="_x0000_s18485" name="Equation" r:id="rId3" imgW="4762440" imgH="2234880" progId="Equation.DSMT4">
                  <p:embed/>
                </p:oleObj>
              </mc:Choice>
              <mc:Fallback>
                <p:oleObj name="Equation" r:id="rId3" imgW="4762440" imgH="22348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076700"/>
                        <a:ext cx="4762500" cy="223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19460" name="Rectangle 3"/>
          <p:cNvSpPr>
            <a:spLocks noGrp="1" noRot="1" noChangeArrowheads="1"/>
          </p:cNvSpPr>
          <p:nvPr>
            <p:ph type="body" idx="1"/>
          </p:nvPr>
        </p:nvSpPr>
        <p:spPr>
          <a:xfrm>
            <a:off x="301625" y="692150"/>
            <a:ext cx="8540750" cy="5407025"/>
          </a:xfrm>
        </p:spPr>
        <p:txBody>
          <a:bodyPr/>
          <a:lstStyle/>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样本典型相关系数和样本典型系数列于表</a:t>
            </a:r>
            <a:r>
              <a:rPr lang="en-US" altLang="zh-CN" sz="2400" dirty="0" smtClean="0">
                <a:solidFill>
                  <a:srgbClr val="000000"/>
                </a:solidFill>
                <a:latin typeface="Times New Roman" panose="02020603050405020304" pitchFamily="18" charset="0"/>
                <a:cs typeface="Times New Roman" panose="02020603050405020304" pitchFamily="18" charset="0"/>
              </a:rPr>
              <a:t>10.3.2</a:t>
            </a:r>
            <a:r>
              <a:rPr lang="zh-CN" altLang="zh-CN" sz="2400" dirty="0" smtClean="0">
                <a:solidFill>
                  <a:srgbClr val="000000"/>
                </a:solidFill>
                <a:latin typeface="Times New Roman" panose="02020603050405020304" pitchFamily="18" charset="0"/>
                <a:cs typeface="Times New Roman" panose="02020603050405020304" pitchFamily="18" charset="0"/>
              </a:rPr>
              <a:t>中。</a:t>
            </a:r>
          </a:p>
        </p:txBody>
      </p:sp>
      <p:graphicFrame>
        <p:nvGraphicFramePr>
          <p:cNvPr id="19458" name="Object 5"/>
          <p:cNvGraphicFramePr>
            <a:graphicFrameLocks noChangeAspect="1"/>
          </p:cNvGraphicFramePr>
          <p:nvPr/>
        </p:nvGraphicFramePr>
        <p:xfrm>
          <a:off x="971550" y="549275"/>
          <a:ext cx="7188200" cy="5486400"/>
        </p:xfrm>
        <a:graphic>
          <a:graphicData uri="http://schemas.openxmlformats.org/presentationml/2006/ole">
            <mc:AlternateContent xmlns:mc="http://schemas.openxmlformats.org/markup-compatibility/2006">
              <mc:Choice xmlns:v="urn:schemas-microsoft-com:vml" Requires="v">
                <p:oleObj spid="_x0000_s19509" name="Equation" r:id="rId3" imgW="7188120" imgH="5486400" progId="Equation.DSMT4">
                  <p:embed/>
                </p:oleObj>
              </mc:Choice>
              <mc:Fallback>
                <p:oleObj name="Equation" r:id="rId3" imgW="7188120" imgH="5486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49275"/>
                        <a:ext cx="71882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0493" name="Rectangle 3"/>
          <p:cNvSpPr>
            <a:spLocks noGrp="1" noRot="1" noChangeArrowheads="1"/>
          </p:cNvSpPr>
          <p:nvPr>
            <p:ph type="body" idx="1"/>
          </p:nvPr>
        </p:nvSpPr>
        <p:spPr>
          <a:xfrm>
            <a:off x="301625" y="692150"/>
            <a:ext cx="8540750" cy="5407025"/>
          </a:xfrm>
        </p:spPr>
        <p:txBody>
          <a:bodyPr/>
          <a:lstStyle/>
          <a:p>
            <a:pPr eaLnBrk="1" hangingPunct="1"/>
            <a:endParaRPr lang="zh-CN" altLang="zh-CN" sz="2800" smtClean="0"/>
          </a:p>
        </p:txBody>
      </p:sp>
      <p:sp>
        <p:nvSpPr>
          <p:cNvPr id="20494" name="Rectangle 5"/>
          <p:cNvSpPr>
            <a:spLocks noChangeArrowheads="1"/>
          </p:cNvSpPr>
          <p:nvPr/>
        </p:nvSpPr>
        <p:spPr bwMode="auto">
          <a:xfrm>
            <a:off x="468313" y="692120"/>
            <a:ext cx="5750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10.3.2	     </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典型相关系数</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和</a:t>
            </a:r>
            <a:r>
              <a:rPr lang="zh-CN" altLang="en-US"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典型系数</a:t>
            </a:r>
            <a:endPar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nvGraphicFramePr>
        <p:xfrm>
          <a:off x="323850" y="1125538"/>
          <a:ext cx="8496302" cy="5184780"/>
        </p:xfrm>
        <a:graphic>
          <a:graphicData uri="http://schemas.openxmlformats.org/drawingml/2006/table">
            <a:tbl>
              <a:tblPr/>
              <a:tblGrid>
                <a:gridCol w="2260017">
                  <a:extLst>
                    <a:ext uri="{9D8B030D-6E8A-4147-A177-3AD203B41FA5}">
                      <a16:colId xmlns:a16="http://schemas.microsoft.com/office/drawing/2014/main" val="20000"/>
                    </a:ext>
                  </a:extLst>
                </a:gridCol>
                <a:gridCol w="1247257">
                  <a:extLst>
                    <a:ext uri="{9D8B030D-6E8A-4147-A177-3AD203B41FA5}">
                      <a16:colId xmlns:a16="http://schemas.microsoft.com/office/drawing/2014/main" val="20001"/>
                    </a:ext>
                  </a:extLst>
                </a:gridCol>
                <a:gridCol w="1247257">
                  <a:extLst>
                    <a:ext uri="{9D8B030D-6E8A-4147-A177-3AD203B41FA5}">
                      <a16:colId xmlns:a16="http://schemas.microsoft.com/office/drawing/2014/main" val="20002"/>
                    </a:ext>
                  </a:extLst>
                </a:gridCol>
                <a:gridCol w="1247257">
                  <a:extLst>
                    <a:ext uri="{9D8B030D-6E8A-4147-A177-3AD203B41FA5}">
                      <a16:colId xmlns:a16="http://schemas.microsoft.com/office/drawing/2014/main" val="20003"/>
                    </a:ext>
                  </a:extLst>
                </a:gridCol>
                <a:gridCol w="1247257">
                  <a:extLst>
                    <a:ext uri="{9D8B030D-6E8A-4147-A177-3AD203B41FA5}">
                      <a16:colId xmlns:a16="http://schemas.microsoft.com/office/drawing/2014/main" val="20004"/>
                    </a:ext>
                  </a:extLst>
                </a:gridCol>
                <a:gridCol w="1247257">
                  <a:extLst>
                    <a:ext uri="{9D8B030D-6E8A-4147-A177-3AD203B41FA5}">
                      <a16:colId xmlns:a16="http://schemas.microsoft.com/office/drawing/2014/main" val="20005"/>
                    </a:ext>
                  </a:extLst>
                </a:gridCol>
              </a:tblGrid>
              <a:tr h="345652">
                <a:tc>
                  <a:txBody>
                    <a:bodyPr/>
                    <a:lstStyle/>
                    <a:p>
                      <a:pPr algn="ctr">
                        <a:spcAft>
                          <a:spcPts val="0"/>
                        </a:spcAft>
                      </a:pPr>
                      <a:r>
                        <a:rPr lang="zh-CN" sz="1600" kern="100" dirty="0">
                          <a:solidFill>
                            <a:srgbClr val="000000"/>
                          </a:solidFill>
                          <a:latin typeface="Times New Roman"/>
                          <a:ea typeface="宋体"/>
                          <a:cs typeface="Times New Roman"/>
                        </a:rPr>
                        <a:t>标准化变量</a:t>
                      </a: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5652">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1</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0.42</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0.34</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−0.86</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−0.79</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0.03</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45652">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2</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0.20</a:t>
                      </a:r>
                      <a:endParaRPr lang="zh-CN" sz="1600" kern="100" dirty="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−0.67</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−0.27</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0.98</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45652">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3</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0.17</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−0.85</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−0.26</a:t>
                      </a:r>
                      <a:endParaRPr lang="zh-CN" sz="1600" kern="100" dirty="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0.47</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−0.91</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45652">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4</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−0.02</a:t>
                      </a:r>
                      <a:endParaRPr lang="zh-CN" sz="1600" kern="100" dirty="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0.36</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−0.42</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0.52</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45652">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5</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0.46</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0.73</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0.98</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−0.17</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−0.44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5652">
                <a:tc>
                  <a:txBody>
                    <a:bodyPr/>
                    <a:lstStyle/>
                    <a:p>
                      <a:pPr algn="ctr">
                        <a:spcAft>
                          <a:spcPts val="0"/>
                        </a:spcAft>
                      </a:pPr>
                      <a:r>
                        <a:rPr lang="en-US" sz="1600" i="1" kern="100">
                          <a:solidFill>
                            <a:srgbClr val="000000"/>
                          </a:solidFill>
                          <a:latin typeface="Times New Roman"/>
                          <a:ea typeface="宋体"/>
                          <a:cs typeface="Times New Roman"/>
                        </a:rPr>
                        <a:t>r</a:t>
                      </a:r>
                      <a:r>
                        <a:rPr lang="en-US" sz="1600" i="1" kern="100" baseline="-25000">
                          <a:solidFill>
                            <a:srgbClr val="000000"/>
                          </a:solidFill>
                          <a:latin typeface="Times New Roman"/>
                          <a:ea typeface="宋体"/>
                          <a:cs typeface="Times New Roman"/>
                        </a:rPr>
                        <a:t>j</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0.55</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0.24</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0.12</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0.07</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0.06</a:t>
                      </a:r>
                      <a:endParaRPr lang="zh-CN" sz="1600" kern="100" dirty="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5652">
                <a:tc>
                  <a:txBody>
                    <a:bodyPr/>
                    <a:lstStyle/>
                    <a:p>
                      <a:pPr algn="ctr">
                        <a:spcAft>
                          <a:spcPts val="0"/>
                        </a:spcAft>
                      </a:pPr>
                      <a:r>
                        <a:rPr lang="zh-CN" sz="1600" kern="100">
                          <a:solidFill>
                            <a:srgbClr val="000000"/>
                          </a:solidFill>
                          <a:latin typeface="Times New Roman"/>
                          <a:ea typeface="宋体"/>
                          <a:cs typeface="Times New Roman"/>
                        </a:rPr>
                        <a:t>标准化变量</a:t>
                      </a: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5652">
                <a:tc>
                  <a:txBody>
                    <a:bodyPr/>
                    <a:lstStyle/>
                    <a:p>
                      <a:pPr algn="ctr">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1</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0.43</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−0.09</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0.49</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−0.13</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−0.48</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8"/>
                  </a:ext>
                </a:extLst>
              </a:tr>
              <a:tr h="345652">
                <a:tc>
                  <a:txBody>
                    <a:bodyPr/>
                    <a:lstStyle/>
                    <a:p>
                      <a:pPr algn="ctr">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2</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−0.78</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−0.75</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45652">
                <a:tc>
                  <a:txBody>
                    <a:bodyPr/>
                    <a:lstStyle/>
                    <a:p>
                      <a:pPr algn="ctr">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3</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−0.09</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−0.48</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−0.61</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0.35</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0"/>
                  </a:ext>
                </a:extLst>
              </a:tr>
              <a:tr h="345652">
                <a:tc>
                  <a:txBody>
                    <a:bodyPr/>
                    <a:lstStyle/>
                    <a:p>
                      <a:pPr algn="ctr">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4</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0.02</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0.93</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−0.01</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0.31</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1"/>
                  </a:ext>
                </a:extLst>
              </a:tr>
              <a:tr h="345652">
                <a:tc>
                  <a:txBody>
                    <a:bodyPr/>
                    <a:lstStyle/>
                    <a:p>
                      <a:pPr algn="ctr">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5</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0.29</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−0.10</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0.28</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−0.45</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0.70</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2"/>
                  </a:ext>
                </a:extLst>
              </a:tr>
              <a:tr h="345652">
                <a:tc>
                  <a:txBody>
                    <a:bodyPr/>
                    <a:lstStyle/>
                    <a:p>
                      <a:pPr algn="ctr">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6</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0.52</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−0.55</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−0.41</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0.69</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0.18</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3"/>
                  </a:ext>
                </a:extLst>
              </a:tr>
              <a:tr h="345652">
                <a:tc>
                  <a:txBody>
                    <a:bodyPr/>
                    <a:lstStyle/>
                    <a:p>
                      <a:pPr algn="ctr">
                        <a:spcAft>
                          <a:spcPts val="0"/>
                        </a:spcAft>
                      </a:pPr>
                      <a:r>
                        <a:rPr lang="en-US" sz="1600" i="1" kern="100" dirty="0">
                          <a:solidFill>
                            <a:srgbClr val="000000"/>
                          </a:solidFill>
                          <a:latin typeface="Times New Roman"/>
                          <a:ea typeface="宋体"/>
                          <a:cs typeface="Times New Roman"/>
                        </a:rPr>
                        <a:t>y</a:t>
                      </a:r>
                      <a:r>
                        <a:rPr lang="en-US" sz="1600" kern="100" baseline="-25000" dirty="0">
                          <a:solidFill>
                            <a:srgbClr val="000000"/>
                          </a:solidFill>
                          <a:latin typeface="Times New Roman"/>
                          <a:ea typeface="宋体"/>
                          <a:cs typeface="Times New Roman"/>
                        </a:rPr>
                        <a:t>7</a:t>
                      </a:r>
                      <a:r>
                        <a:rPr lang="en-US" sz="1600" kern="100" baseline="30000" dirty="0">
                          <a:solidFill>
                            <a:srgbClr val="000000"/>
                          </a:solidFill>
                          <a:latin typeface="Times New Roman"/>
                          <a:ea typeface="宋体"/>
                          <a:cs typeface="Times New Roman"/>
                        </a:rPr>
                        <a:t>*</a:t>
                      </a:r>
                      <a:endParaRPr lang="zh-CN" sz="1600" kern="100" dirty="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−0.11</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−0.03</a:t>
                      </a:r>
                      <a:endParaRPr lang="zh-CN"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0.93</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0.27</a:t>
                      </a:r>
                      <a:endParaRPr lang="zh-CN"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−0.01</a:t>
                      </a:r>
                      <a:endParaRPr lang="zh-CN"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20482" name="Object 16"/>
          <p:cNvGraphicFramePr>
            <a:graphicFrameLocks noChangeAspect="1"/>
          </p:cNvGraphicFramePr>
          <p:nvPr/>
        </p:nvGraphicFramePr>
        <p:xfrm>
          <a:off x="3132138" y="1125538"/>
          <a:ext cx="203200" cy="304800"/>
        </p:xfrm>
        <a:graphic>
          <a:graphicData uri="http://schemas.openxmlformats.org/presentationml/2006/ole">
            <mc:AlternateContent xmlns:mc="http://schemas.openxmlformats.org/markup-compatibility/2006">
              <mc:Choice xmlns:v="urn:schemas-microsoft-com:vml" Requires="v">
                <p:oleObj spid="_x0000_s21073" name="Equation" r:id="rId3" imgW="203040" imgH="304560" progId="Equation.DSMT4">
                  <p:embed/>
                </p:oleObj>
              </mc:Choice>
              <mc:Fallback>
                <p:oleObj name="Equation" r:id="rId3" imgW="203040" imgH="30456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1255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17"/>
          <p:cNvGraphicFramePr>
            <a:graphicFrameLocks noChangeAspect="1"/>
          </p:cNvGraphicFramePr>
          <p:nvPr/>
        </p:nvGraphicFramePr>
        <p:xfrm>
          <a:off x="4356100" y="1125538"/>
          <a:ext cx="203200" cy="304800"/>
        </p:xfrm>
        <a:graphic>
          <a:graphicData uri="http://schemas.openxmlformats.org/presentationml/2006/ole">
            <mc:AlternateContent xmlns:mc="http://schemas.openxmlformats.org/markup-compatibility/2006">
              <mc:Choice xmlns:v="urn:schemas-microsoft-com:vml" Requires="v">
                <p:oleObj spid="_x0000_s21074" name="Equation" r:id="rId5" imgW="203040" imgH="304560" progId="Equation.DSMT4">
                  <p:embed/>
                </p:oleObj>
              </mc:Choice>
              <mc:Fallback>
                <p:oleObj name="Equation" r:id="rId5" imgW="203040" imgH="30456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11255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18"/>
          <p:cNvGraphicFramePr>
            <a:graphicFrameLocks noChangeAspect="1"/>
          </p:cNvGraphicFramePr>
          <p:nvPr/>
        </p:nvGraphicFramePr>
        <p:xfrm>
          <a:off x="5580063" y="1125538"/>
          <a:ext cx="203200" cy="304800"/>
        </p:xfrm>
        <a:graphic>
          <a:graphicData uri="http://schemas.openxmlformats.org/presentationml/2006/ole">
            <mc:AlternateContent xmlns:mc="http://schemas.openxmlformats.org/markup-compatibility/2006">
              <mc:Choice xmlns:v="urn:schemas-microsoft-com:vml" Requires="v">
                <p:oleObj spid="_x0000_s21075" name="Equation" r:id="rId7" imgW="203040" imgH="304560" progId="Equation.DSMT4">
                  <p:embed/>
                </p:oleObj>
              </mc:Choice>
              <mc:Fallback>
                <p:oleObj name="Equation" r:id="rId7" imgW="203040" imgH="30456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11255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19"/>
          <p:cNvGraphicFramePr>
            <a:graphicFrameLocks noChangeAspect="1"/>
          </p:cNvGraphicFramePr>
          <p:nvPr/>
        </p:nvGraphicFramePr>
        <p:xfrm>
          <a:off x="6875463" y="1125538"/>
          <a:ext cx="203200" cy="304800"/>
        </p:xfrm>
        <a:graphic>
          <a:graphicData uri="http://schemas.openxmlformats.org/presentationml/2006/ole">
            <mc:AlternateContent xmlns:mc="http://schemas.openxmlformats.org/markup-compatibility/2006">
              <mc:Choice xmlns:v="urn:schemas-microsoft-com:vml" Requires="v">
                <p:oleObj spid="_x0000_s21076" name="Equation" r:id="rId9" imgW="203040" imgH="304560" progId="Equation.DSMT4">
                  <p:embed/>
                </p:oleObj>
              </mc:Choice>
              <mc:Fallback>
                <p:oleObj name="Equation" r:id="rId9" imgW="203040" imgH="30456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5463" y="11255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20"/>
          <p:cNvGraphicFramePr>
            <a:graphicFrameLocks noChangeAspect="1"/>
          </p:cNvGraphicFramePr>
          <p:nvPr/>
        </p:nvGraphicFramePr>
        <p:xfrm>
          <a:off x="8101013" y="1125538"/>
          <a:ext cx="203200" cy="304800"/>
        </p:xfrm>
        <a:graphic>
          <a:graphicData uri="http://schemas.openxmlformats.org/presentationml/2006/ole">
            <mc:AlternateContent xmlns:mc="http://schemas.openxmlformats.org/markup-compatibility/2006">
              <mc:Choice xmlns:v="urn:schemas-microsoft-com:vml" Requires="v">
                <p:oleObj spid="_x0000_s21077" name="Equation" r:id="rId11" imgW="203040" imgH="304560" progId="Equation.DSMT4">
                  <p:embed/>
                </p:oleObj>
              </mc:Choice>
              <mc:Fallback>
                <p:oleObj name="Equation" r:id="rId11" imgW="203040" imgH="30456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01013" y="11255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21"/>
          <p:cNvGraphicFramePr>
            <a:graphicFrameLocks noChangeAspect="1"/>
          </p:cNvGraphicFramePr>
          <p:nvPr/>
        </p:nvGraphicFramePr>
        <p:xfrm>
          <a:off x="3132138" y="3573463"/>
          <a:ext cx="203200" cy="317500"/>
        </p:xfrm>
        <a:graphic>
          <a:graphicData uri="http://schemas.openxmlformats.org/presentationml/2006/ole">
            <mc:AlternateContent xmlns:mc="http://schemas.openxmlformats.org/markup-compatibility/2006">
              <mc:Choice xmlns:v="urn:schemas-microsoft-com:vml" Requires="v">
                <p:oleObj spid="_x0000_s21078" name="Equation" r:id="rId13" imgW="203040" imgH="317160" progId="Equation.DSMT4">
                  <p:embed/>
                </p:oleObj>
              </mc:Choice>
              <mc:Fallback>
                <p:oleObj name="Equation" r:id="rId13" imgW="203040" imgH="31716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3573463"/>
                        <a:ext cx="203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22"/>
          <p:cNvGraphicFramePr>
            <a:graphicFrameLocks noChangeAspect="1"/>
          </p:cNvGraphicFramePr>
          <p:nvPr/>
        </p:nvGraphicFramePr>
        <p:xfrm>
          <a:off x="4356100" y="3573463"/>
          <a:ext cx="203200" cy="317500"/>
        </p:xfrm>
        <a:graphic>
          <a:graphicData uri="http://schemas.openxmlformats.org/presentationml/2006/ole">
            <mc:AlternateContent xmlns:mc="http://schemas.openxmlformats.org/markup-compatibility/2006">
              <mc:Choice xmlns:v="urn:schemas-microsoft-com:vml" Requires="v">
                <p:oleObj spid="_x0000_s21079" name="Equation" r:id="rId15" imgW="203040" imgH="317160" progId="Equation.DSMT4">
                  <p:embed/>
                </p:oleObj>
              </mc:Choice>
              <mc:Fallback>
                <p:oleObj name="Equation" r:id="rId15" imgW="203040" imgH="31716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6100" y="3573463"/>
                        <a:ext cx="203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23"/>
          <p:cNvGraphicFramePr>
            <a:graphicFrameLocks noChangeAspect="1"/>
          </p:cNvGraphicFramePr>
          <p:nvPr/>
        </p:nvGraphicFramePr>
        <p:xfrm>
          <a:off x="5580063" y="3573463"/>
          <a:ext cx="203200" cy="317500"/>
        </p:xfrm>
        <a:graphic>
          <a:graphicData uri="http://schemas.openxmlformats.org/presentationml/2006/ole">
            <mc:AlternateContent xmlns:mc="http://schemas.openxmlformats.org/markup-compatibility/2006">
              <mc:Choice xmlns:v="urn:schemas-microsoft-com:vml" Requires="v">
                <p:oleObj spid="_x0000_s21080" name="Equation" r:id="rId17" imgW="203040" imgH="317160" progId="Equation.DSMT4">
                  <p:embed/>
                </p:oleObj>
              </mc:Choice>
              <mc:Fallback>
                <p:oleObj name="Equation" r:id="rId17" imgW="203040" imgH="317160"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80063" y="3573463"/>
                        <a:ext cx="203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24"/>
          <p:cNvGraphicFramePr>
            <a:graphicFrameLocks noChangeAspect="1"/>
          </p:cNvGraphicFramePr>
          <p:nvPr/>
        </p:nvGraphicFramePr>
        <p:xfrm>
          <a:off x="6875463" y="3573463"/>
          <a:ext cx="203200" cy="317500"/>
        </p:xfrm>
        <a:graphic>
          <a:graphicData uri="http://schemas.openxmlformats.org/presentationml/2006/ole">
            <mc:AlternateContent xmlns:mc="http://schemas.openxmlformats.org/markup-compatibility/2006">
              <mc:Choice xmlns:v="urn:schemas-microsoft-com:vml" Requires="v">
                <p:oleObj spid="_x0000_s21081" name="Equation" r:id="rId19" imgW="203040" imgH="317160" progId="Equation.DSMT4">
                  <p:embed/>
                </p:oleObj>
              </mc:Choice>
              <mc:Fallback>
                <p:oleObj name="Equation" r:id="rId19" imgW="203040" imgH="317160" progId="Equation.DSMT4">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75463" y="3573463"/>
                        <a:ext cx="203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25"/>
          <p:cNvGraphicFramePr>
            <a:graphicFrameLocks noChangeAspect="1"/>
          </p:cNvGraphicFramePr>
          <p:nvPr/>
        </p:nvGraphicFramePr>
        <p:xfrm>
          <a:off x="8101013" y="3573463"/>
          <a:ext cx="203200" cy="317500"/>
        </p:xfrm>
        <a:graphic>
          <a:graphicData uri="http://schemas.openxmlformats.org/presentationml/2006/ole">
            <mc:AlternateContent xmlns:mc="http://schemas.openxmlformats.org/markup-compatibility/2006">
              <mc:Choice xmlns:v="urn:schemas-microsoft-com:vml" Requires="v">
                <p:oleObj spid="_x0000_s21082" name="Equation" r:id="rId21" imgW="203040" imgH="317160" progId="Equation.DSMT4">
                  <p:embed/>
                </p:oleObj>
              </mc:Choice>
              <mc:Fallback>
                <p:oleObj name="Equation" r:id="rId21" imgW="203040" imgH="317160" progId="Equation.DSMT4">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01013" y="3573463"/>
                        <a:ext cx="203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1508"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第一对样本典型变量为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根据典型系数，</a:t>
            </a:r>
            <a:r>
              <a:rPr lang="en-US" altLang="zh-CN" sz="2800" i="1" dirty="0">
                <a:solidFill>
                  <a:srgbClr val="000000"/>
                </a:solidFill>
                <a:latin typeface="Times New Roman" panose="02020603050405020304" pitchFamily="18" charset="0"/>
                <a:cs typeface="Times New Roman" panose="02020603050405020304" pitchFamily="18" charset="0"/>
              </a:rPr>
              <a:t>u</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baseline="300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主要代表了用户反馈和自主权这两个变量，三个任务变量显得并不重要；而</a:t>
            </a:r>
            <a:r>
              <a:rPr lang="en-US" altLang="zh-CN" sz="2800" i="1" dirty="0" smtClean="0">
                <a:solidFill>
                  <a:srgbClr val="000000"/>
                </a:solidFill>
                <a:latin typeface="Times New Roman" panose="02020603050405020304" pitchFamily="18" charset="0"/>
                <a:cs typeface="Times New Roman" panose="02020603050405020304" pitchFamily="18" charset="0"/>
              </a:rPr>
              <a:t>v</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baseline="300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主要代表了主管满意度和工种满意度变量，其次代表了事业前景满意度和公司地位满意度变量。我们也可从相关系数的角度来解释典型变量，原始变量与第一对典型变量间的样本相关系数列于表</a:t>
            </a:r>
            <a:r>
              <a:rPr lang="en-US" altLang="zh-CN" sz="2800" dirty="0" smtClean="0">
                <a:solidFill>
                  <a:srgbClr val="000000"/>
                </a:solidFill>
                <a:latin typeface="Times New Roman" panose="02020603050405020304" pitchFamily="18" charset="0"/>
                <a:cs typeface="Times New Roman" panose="02020603050405020304" pitchFamily="18" charset="0"/>
              </a:rPr>
              <a:t>10.3.3</a:t>
            </a:r>
            <a:r>
              <a:rPr lang="zh-CN" altLang="zh-CN" sz="2800" dirty="0" smtClean="0">
                <a:solidFill>
                  <a:srgbClr val="000000"/>
                </a:solidFill>
                <a:latin typeface="Times New Roman" panose="02020603050405020304" pitchFamily="18" charset="0"/>
                <a:cs typeface="Times New Roman" panose="02020603050405020304" pitchFamily="18" charset="0"/>
              </a:rPr>
              <a:t>中。</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1506" name="Object 5"/>
          <p:cNvGraphicFramePr>
            <a:graphicFrameLocks noChangeAspect="1"/>
          </p:cNvGraphicFramePr>
          <p:nvPr/>
        </p:nvGraphicFramePr>
        <p:xfrm>
          <a:off x="755650" y="1268413"/>
          <a:ext cx="7696200" cy="914400"/>
        </p:xfrm>
        <a:graphic>
          <a:graphicData uri="http://schemas.openxmlformats.org/presentationml/2006/ole">
            <mc:AlternateContent xmlns:mc="http://schemas.openxmlformats.org/markup-compatibility/2006">
              <mc:Choice xmlns:v="urn:schemas-microsoft-com:vml" Requires="v">
                <p:oleObj spid="_x0000_s21557" name="Equation" r:id="rId3" imgW="7696080" imgH="914400" progId="Equation.DSMT4">
                  <p:embed/>
                </p:oleObj>
              </mc:Choice>
              <mc:Fallback>
                <p:oleObj name="Equation" r:id="rId3" imgW="7696080" imgH="914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268413"/>
                        <a:ext cx="7696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301625" y="609600"/>
            <a:ext cx="8540750" cy="82550"/>
          </a:xfrm>
        </p:spPr>
        <p:txBody>
          <a:bodyPr/>
          <a:lstStyle/>
          <a:p>
            <a:endParaRPr lang="zh-CN" altLang="en-US" smtClean="0"/>
          </a:p>
        </p:txBody>
      </p:sp>
      <p:sp>
        <p:nvSpPr>
          <p:cNvPr id="37891" name="内容占位符 2"/>
          <p:cNvSpPr>
            <a:spLocks noGrp="1"/>
          </p:cNvSpPr>
          <p:nvPr>
            <p:ph idx="1"/>
          </p:nvPr>
        </p:nvSpPr>
        <p:spPr>
          <a:xfrm>
            <a:off x="301625" y="692150"/>
            <a:ext cx="8540750" cy="5407025"/>
          </a:xfrm>
        </p:spPr>
        <p:txBody>
          <a:bodyPr/>
          <a:lstStyle/>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所有五个职业特性变量与第一典型变量</a:t>
            </a:r>
            <a:r>
              <a:rPr lang="en-US" altLang="zh-CN" sz="2400" i="1" dirty="0" smtClean="0">
                <a:solidFill>
                  <a:srgbClr val="000000"/>
                </a:solidFill>
                <a:latin typeface="Times New Roman" panose="02020603050405020304" pitchFamily="18" charset="0"/>
                <a:cs typeface="Times New Roman" panose="02020603050405020304" pitchFamily="18" charset="0"/>
              </a:rPr>
              <a:t>u</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有大致相同的相关系数，故</a:t>
            </a:r>
            <a:r>
              <a:rPr lang="en-US" altLang="zh-CN" sz="2400" i="1" dirty="0" smtClean="0">
                <a:solidFill>
                  <a:srgbClr val="000000"/>
                </a:solidFill>
                <a:latin typeface="Times New Roman" panose="02020603050405020304" pitchFamily="18" charset="0"/>
                <a:cs typeface="Times New Roman" panose="02020603050405020304" pitchFamily="18" charset="0"/>
              </a:rPr>
              <a:t>u</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可以解释为职业特性变量，这与基于典型系数的解释不同。</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主要代表了主管满意度、事业前景满意度、公司地位满意度和工种满意度，</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可以解释为职业满意度</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公司地位变量，这与基于典型系数的解释基本相一致。第一对典型变量</a:t>
            </a:r>
            <a:r>
              <a:rPr lang="en-US" altLang="zh-CN" sz="2400" i="1" dirty="0" smtClean="0">
                <a:solidFill>
                  <a:srgbClr val="000000"/>
                </a:solidFill>
                <a:latin typeface="Times New Roman" panose="02020603050405020304" pitchFamily="18" charset="0"/>
                <a:cs typeface="Times New Roman" panose="02020603050405020304" pitchFamily="18" charset="0"/>
              </a:rPr>
              <a:t>u</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与</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的样本相关系数</a:t>
            </a:r>
            <a:r>
              <a:rPr lang="en-US" altLang="zh-CN" sz="2400" i="1" dirty="0" smtClean="0">
                <a:solidFill>
                  <a:srgbClr val="000000"/>
                </a:solidFill>
                <a:latin typeface="Times New Roman" panose="02020603050405020304" pitchFamily="18" charset="0"/>
                <a:cs typeface="Times New Roman" panose="02020603050405020304" pitchFamily="18" charset="0"/>
              </a:rPr>
              <a:t>r</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=0.55</a:t>
            </a:r>
            <a:r>
              <a:rPr lang="zh-CN" altLang="zh-CN" sz="2400" dirty="0" smtClean="0">
                <a:solidFill>
                  <a:srgbClr val="000000"/>
                </a:solidFill>
                <a:latin typeface="Times New Roman" panose="02020603050405020304" pitchFamily="18" charset="0"/>
                <a:cs typeface="Times New Roman" panose="02020603050405020304" pitchFamily="18" charset="0"/>
              </a:rPr>
              <a:t>，可见，职业特性与职业满意度之间有一定程度的相关性。</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37892" name="Rectangle 1"/>
          <p:cNvSpPr>
            <a:spLocks noChangeArrowheads="1"/>
          </p:cNvSpPr>
          <p:nvPr/>
        </p:nvSpPr>
        <p:spPr bwMode="auto">
          <a:xfrm>
            <a:off x="468313" y="549275"/>
            <a:ext cx="6518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10.3.3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原始变量与典型变量的样本相关系数</a:t>
            </a:r>
          </a:p>
        </p:txBody>
      </p:sp>
      <p:graphicFrame>
        <p:nvGraphicFramePr>
          <p:cNvPr id="5" name="内容占位符 4"/>
          <p:cNvGraphicFramePr>
            <a:graphicFrameLocks/>
          </p:cNvGraphicFramePr>
          <p:nvPr/>
        </p:nvGraphicFramePr>
        <p:xfrm>
          <a:off x="395288" y="981075"/>
          <a:ext cx="8497886" cy="2808288"/>
        </p:xfrm>
        <a:graphic>
          <a:graphicData uri="http://schemas.openxmlformats.org/drawingml/2006/table">
            <a:tbl>
              <a:tblPr/>
              <a:tblGrid>
                <a:gridCol w="2095998">
                  <a:extLst>
                    <a:ext uri="{9D8B030D-6E8A-4147-A177-3AD203B41FA5}">
                      <a16:colId xmlns:a16="http://schemas.microsoft.com/office/drawing/2014/main" val="20000"/>
                    </a:ext>
                  </a:extLst>
                </a:gridCol>
                <a:gridCol w="945154">
                  <a:extLst>
                    <a:ext uri="{9D8B030D-6E8A-4147-A177-3AD203B41FA5}">
                      <a16:colId xmlns:a16="http://schemas.microsoft.com/office/drawing/2014/main" val="20001"/>
                    </a:ext>
                  </a:extLst>
                </a:gridCol>
                <a:gridCol w="945154">
                  <a:extLst>
                    <a:ext uri="{9D8B030D-6E8A-4147-A177-3AD203B41FA5}">
                      <a16:colId xmlns:a16="http://schemas.microsoft.com/office/drawing/2014/main" val="20002"/>
                    </a:ext>
                  </a:extLst>
                </a:gridCol>
                <a:gridCol w="2621272">
                  <a:extLst>
                    <a:ext uri="{9D8B030D-6E8A-4147-A177-3AD203B41FA5}">
                      <a16:colId xmlns:a16="http://schemas.microsoft.com/office/drawing/2014/main" val="20003"/>
                    </a:ext>
                  </a:extLst>
                </a:gridCol>
                <a:gridCol w="945154">
                  <a:extLst>
                    <a:ext uri="{9D8B030D-6E8A-4147-A177-3AD203B41FA5}">
                      <a16:colId xmlns:a16="http://schemas.microsoft.com/office/drawing/2014/main" val="20004"/>
                    </a:ext>
                  </a:extLst>
                </a:gridCol>
                <a:gridCol w="945154">
                  <a:extLst>
                    <a:ext uri="{9D8B030D-6E8A-4147-A177-3AD203B41FA5}">
                      <a16:colId xmlns:a16="http://schemas.microsoft.com/office/drawing/2014/main" val="20005"/>
                    </a:ext>
                  </a:extLst>
                </a:gridCol>
              </a:tblGrid>
              <a:tr h="312032">
                <a:tc>
                  <a:txBody>
                    <a:bodyPr/>
                    <a:lstStyle/>
                    <a:p>
                      <a:pPr algn="ctr">
                        <a:spcAft>
                          <a:spcPts val="0"/>
                        </a:spcAft>
                      </a:pPr>
                      <a:r>
                        <a:rPr lang="zh-CN" sz="1600" kern="100" dirty="0">
                          <a:solidFill>
                            <a:srgbClr val="000000"/>
                          </a:solidFill>
                          <a:latin typeface="Times New Roman"/>
                          <a:ea typeface="宋体"/>
                          <a:cs typeface="Times New Roman"/>
                        </a:rPr>
                        <a:t>原始变量</a:t>
                      </a: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zh-CN" sz="1600" kern="100">
                          <a:solidFill>
                            <a:srgbClr val="000000"/>
                          </a:solidFill>
                          <a:latin typeface="Times New Roman"/>
                          <a:ea typeface="宋体"/>
                          <a:cs typeface="Times New Roman"/>
                        </a:rPr>
                        <a:t>样本典型变量</a:t>
                      </a: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zh-CN" sz="1600" kern="100">
                          <a:solidFill>
                            <a:srgbClr val="000000"/>
                          </a:solidFill>
                          <a:latin typeface="Times New Roman"/>
                          <a:ea typeface="宋体"/>
                          <a:cs typeface="Times New Roman"/>
                        </a:rPr>
                        <a:t>原始变量</a:t>
                      </a: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zh-CN" sz="1600" kern="100">
                          <a:solidFill>
                            <a:srgbClr val="000000"/>
                          </a:solidFill>
                          <a:latin typeface="Times New Roman"/>
                          <a:ea typeface="宋体"/>
                          <a:cs typeface="Times New Roman"/>
                        </a:rPr>
                        <a:t>样本典型变量</a:t>
                      </a: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10000"/>
                  </a:ext>
                </a:extLst>
              </a:tr>
              <a:tr h="312032">
                <a:tc>
                  <a:txBody>
                    <a:bodyPr/>
                    <a:lstStyle/>
                    <a:p>
                      <a:pPr algn="ctr">
                        <a:spcAft>
                          <a:spcPts val="0"/>
                        </a:spcAft>
                      </a:pPr>
                      <a:r>
                        <a:rPr lang="en-US" sz="1600" b="1" i="1" kern="100" dirty="0">
                          <a:solidFill>
                            <a:srgbClr val="000000"/>
                          </a:solidFill>
                          <a:latin typeface="Times New Roman"/>
                          <a:ea typeface="宋体"/>
                          <a:cs typeface="Times New Roman"/>
                        </a:rPr>
                        <a:t>x</a:t>
                      </a:r>
                      <a:endParaRPr lang="zh-CN" sz="1600" kern="100" dirty="0">
                        <a:solidFill>
                          <a:srgbClr val="000000"/>
                        </a:solidFill>
                        <a:latin typeface="Times New Roman"/>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u</a:t>
                      </a:r>
                      <a:r>
                        <a:rPr lang="en-US" sz="1600" kern="100" baseline="-25000">
                          <a:solidFill>
                            <a:srgbClr val="000000"/>
                          </a:solidFill>
                          <a:latin typeface="Times New Roman"/>
                          <a:ea typeface="宋体"/>
                          <a:cs typeface="Times New Roman"/>
                        </a:rPr>
                        <a:t>1</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v</a:t>
                      </a:r>
                      <a:r>
                        <a:rPr lang="en-US" sz="1600" kern="100" baseline="-25000">
                          <a:solidFill>
                            <a:srgbClr val="000000"/>
                          </a:solidFill>
                          <a:latin typeface="Times New Roman"/>
                          <a:ea typeface="宋体"/>
                          <a:cs typeface="Times New Roman"/>
                        </a:rPr>
                        <a:t>1</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100">
                          <a:solidFill>
                            <a:srgbClr val="000000"/>
                          </a:solidFill>
                          <a:latin typeface="Times New Roman"/>
                          <a:ea typeface="宋体"/>
                          <a:cs typeface="Times New Roman"/>
                        </a:rPr>
                        <a:t>y</a:t>
                      </a:r>
                      <a:endParaRPr lang="zh-CN" sz="1600" kern="100">
                        <a:solidFill>
                          <a:srgbClr val="000000"/>
                        </a:solidFill>
                        <a:latin typeface="Times New Roman"/>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u</a:t>
                      </a:r>
                      <a:r>
                        <a:rPr lang="en-US" sz="1600" kern="100" baseline="-25000">
                          <a:solidFill>
                            <a:srgbClr val="000000"/>
                          </a:solidFill>
                          <a:latin typeface="Times New Roman"/>
                          <a:ea typeface="宋体"/>
                          <a:cs typeface="Times New Roman"/>
                        </a:rPr>
                        <a:t>1</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v</a:t>
                      </a:r>
                      <a:r>
                        <a:rPr lang="en-US" sz="1600" kern="100" baseline="-25000">
                          <a:solidFill>
                            <a:srgbClr val="000000"/>
                          </a:solidFill>
                          <a:latin typeface="Times New Roman"/>
                          <a:ea typeface="宋体"/>
                          <a:cs typeface="Times New Roman"/>
                        </a:rPr>
                        <a:t>1</a:t>
                      </a:r>
                      <a:r>
                        <a:rPr lang="en-US" sz="1600" kern="100" baseline="30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2032">
                <a:tc>
                  <a:txBody>
                    <a:bodyPr/>
                    <a:lstStyle/>
                    <a:p>
                      <a:pPr algn="just">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1</a:t>
                      </a:r>
                      <a:r>
                        <a:rPr lang="zh-CN" sz="1600" kern="100">
                          <a:solidFill>
                            <a:srgbClr val="000000"/>
                          </a:solidFill>
                          <a:latin typeface="Times New Roman"/>
                          <a:ea typeface="宋体"/>
                          <a:cs typeface="Times New Roman"/>
                        </a:rPr>
                        <a:t>：用户反馈</a:t>
                      </a: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0.83</a:t>
                      </a:r>
                      <a:endParaRPr lang="zh-CN" sz="16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0.46</a:t>
                      </a:r>
                      <a:endParaRPr lang="zh-CN" sz="1600" kern="10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1</a:t>
                      </a:r>
                      <a:r>
                        <a:rPr lang="zh-CN" sz="1600" kern="100">
                          <a:solidFill>
                            <a:srgbClr val="000000"/>
                          </a:solidFill>
                          <a:latin typeface="Times New Roman"/>
                          <a:ea typeface="宋体"/>
                          <a:cs typeface="Times New Roman"/>
                        </a:rPr>
                        <a:t>：主管满意度</a:t>
                      </a: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0.42</a:t>
                      </a:r>
                      <a:endParaRPr lang="zh-CN" sz="16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0.76</a:t>
                      </a:r>
                      <a:endParaRPr lang="zh-CN" sz="16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12032">
                <a:tc>
                  <a:txBody>
                    <a:bodyPr/>
                    <a:lstStyle/>
                    <a:p>
                      <a:pPr algn="just">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2</a:t>
                      </a:r>
                      <a:r>
                        <a:rPr lang="zh-CN" sz="1600" kern="100">
                          <a:solidFill>
                            <a:srgbClr val="000000"/>
                          </a:solidFill>
                          <a:latin typeface="Times New Roman"/>
                          <a:ea typeface="宋体"/>
                          <a:cs typeface="Times New Roman"/>
                        </a:rPr>
                        <a:t>：任务重要性</a:t>
                      </a:r>
                    </a:p>
                  </a:txBody>
                  <a:tcPr marL="68586" marR="68586" marT="0"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0.73</a:t>
                      </a:r>
                      <a:endParaRPr lang="zh-CN" sz="1600" kern="100" dirty="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a:t>
                      </a:r>
                      <a:endParaRPr lang="zh-CN" sz="1600" kern="10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2</a:t>
                      </a:r>
                      <a:r>
                        <a:rPr lang="zh-CN" sz="1600" kern="100">
                          <a:solidFill>
                            <a:srgbClr val="000000"/>
                          </a:solidFill>
                          <a:latin typeface="Times New Roman"/>
                          <a:ea typeface="宋体"/>
                          <a:cs typeface="Times New Roman"/>
                        </a:rPr>
                        <a:t>：事业前景满意度</a:t>
                      </a: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0.36</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0.64</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extLst>
                  <a:ext uri="{0D108BD9-81ED-4DB2-BD59-A6C34878D82A}">
                    <a16:rowId xmlns:a16="http://schemas.microsoft.com/office/drawing/2014/main" val="10003"/>
                  </a:ext>
                </a:extLst>
              </a:tr>
              <a:tr h="312032">
                <a:tc>
                  <a:txBody>
                    <a:bodyPr/>
                    <a:lstStyle/>
                    <a:p>
                      <a:pPr algn="just">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3</a:t>
                      </a:r>
                      <a:r>
                        <a:rPr lang="zh-CN" sz="1600" kern="100">
                          <a:solidFill>
                            <a:srgbClr val="000000"/>
                          </a:solidFill>
                          <a:latin typeface="Times New Roman"/>
                          <a:ea typeface="宋体"/>
                          <a:cs typeface="Times New Roman"/>
                        </a:rPr>
                        <a:t>：任务多样性</a:t>
                      </a: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0.75</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0.42</a:t>
                      </a:r>
                      <a:endParaRPr lang="zh-CN" sz="1600" kern="10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600" i="1" kern="100" dirty="0">
                          <a:solidFill>
                            <a:srgbClr val="000000"/>
                          </a:solidFill>
                          <a:latin typeface="Times New Roman"/>
                          <a:ea typeface="宋体"/>
                          <a:cs typeface="Times New Roman"/>
                        </a:rPr>
                        <a:t>y</a:t>
                      </a:r>
                      <a:r>
                        <a:rPr lang="en-US" sz="1600" kern="100" baseline="-25000" dirty="0">
                          <a:solidFill>
                            <a:srgbClr val="000000"/>
                          </a:solidFill>
                          <a:latin typeface="Times New Roman"/>
                          <a:ea typeface="宋体"/>
                          <a:cs typeface="Times New Roman"/>
                        </a:rPr>
                        <a:t>3</a:t>
                      </a:r>
                      <a:r>
                        <a:rPr lang="zh-CN" sz="1600" kern="100" dirty="0">
                          <a:solidFill>
                            <a:srgbClr val="000000"/>
                          </a:solidFill>
                          <a:latin typeface="Times New Roman"/>
                          <a:ea typeface="宋体"/>
                          <a:cs typeface="Times New Roman"/>
                        </a:rPr>
                        <a:t>：财政满意度</a:t>
                      </a: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0.39</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extLst>
                  <a:ext uri="{0D108BD9-81ED-4DB2-BD59-A6C34878D82A}">
                    <a16:rowId xmlns:a16="http://schemas.microsoft.com/office/drawing/2014/main" val="10004"/>
                  </a:ext>
                </a:extLst>
              </a:tr>
              <a:tr h="312032">
                <a:tc>
                  <a:txBody>
                    <a:bodyPr/>
                    <a:lstStyle/>
                    <a:p>
                      <a:pPr algn="just">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4</a:t>
                      </a:r>
                      <a:r>
                        <a:rPr lang="zh-CN" sz="1600" kern="100">
                          <a:solidFill>
                            <a:srgbClr val="000000"/>
                          </a:solidFill>
                          <a:latin typeface="Times New Roman"/>
                          <a:ea typeface="宋体"/>
                          <a:cs typeface="Times New Roman"/>
                        </a:rPr>
                        <a:t>：任务特性</a:t>
                      </a: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0.62</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0.34</a:t>
                      </a:r>
                      <a:endParaRPr lang="zh-CN" sz="1600" kern="10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4</a:t>
                      </a:r>
                      <a:r>
                        <a:rPr lang="zh-CN" sz="1600" kern="100">
                          <a:solidFill>
                            <a:srgbClr val="000000"/>
                          </a:solidFill>
                          <a:latin typeface="Times New Roman"/>
                          <a:ea typeface="宋体"/>
                          <a:cs typeface="Times New Roman"/>
                        </a:rPr>
                        <a:t>：工作强度满意度</a:t>
                      </a: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0.38</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extLst>
                  <a:ext uri="{0D108BD9-81ED-4DB2-BD59-A6C34878D82A}">
                    <a16:rowId xmlns:a16="http://schemas.microsoft.com/office/drawing/2014/main" val="10005"/>
                  </a:ext>
                </a:extLst>
              </a:tr>
              <a:tr h="312032">
                <a:tc>
                  <a:txBody>
                    <a:bodyPr/>
                    <a:lstStyle/>
                    <a:p>
                      <a:pPr algn="just">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5</a:t>
                      </a:r>
                      <a:r>
                        <a:rPr lang="zh-CN" sz="1600" kern="100">
                          <a:solidFill>
                            <a:srgbClr val="000000"/>
                          </a:solidFill>
                          <a:latin typeface="Times New Roman"/>
                          <a:ea typeface="宋体"/>
                          <a:cs typeface="Times New Roman"/>
                        </a:rPr>
                        <a:t>：自主权</a:t>
                      </a: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0.86</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0.48</a:t>
                      </a:r>
                      <a:endParaRPr lang="zh-CN" sz="1600" kern="10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5</a:t>
                      </a:r>
                      <a:r>
                        <a:rPr lang="zh-CN" sz="1600" kern="100">
                          <a:solidFill>
                            <a:srgbClr val="000000"/>
                          </a:solidFill>
                          <a:latin typeface="Times New Roman"/>
                          <a:ea typeface="宋体"/>
                          <a:cs typeface="Times New Roman"/>
                        </a:rPr>
                        <a:t>：公司地位满意度</a:t>
                      </a: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0.36</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0.65</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extLst>
                  <a:ext uri="{0D108BD9-81ED-4DB2-BD59-A6C34878D82A}">
                    <a16:rowId xmlns:a16="http://schemas.microsoft.com/office/drawing/2014/main" val="10006"/>
                  </a:ext>
                </a:extLst>
              </a:tr>
              <a:tr h="312032">
                <a:tc>
                  <a:txBody>
                    <a:bodyPr/>
                    <a:lstStyle/>
                    <a:p>
                      <a:pPr algn="just">
                        <a:spcAft>
                          <a:spcPts val="0"/>
                        </a:spcAft>
                      </a:pPr>
                      <a:endParaRPr lang="en-US"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600" i="1" kern="100" dirty="0">
                          <a:solidFill>
                            <a:srgbClr val="000000"/>
                          </a:solidFill>
                          <a:latin typeface="Times New Roman"/>
                          <a:ea typeface="宋体"/>
                          <a:cs typeface="Times New Roman"/>
                        </a:rPr>
                        <a:t>y</a:t>
                      </a:r>
                      <a:r>
                        <a:rPr lang="en-US" sz="1600" kern="100" baseline="-25000" dirty="0">
                          <a:solidFill>
                            <a:srgbClr val="000000"/>
                          </a:solidFill>
                          <a:latin typeface="Times New Roman"/>
                          <a:ea typeface="宋体"/>
                          <a:cs typeface="Times New Roman"/>
                        </a:rPr>
                        <a:t>6</a:t>
                      </a:r>
                      <a:r>
                        <a:rPr lang="zh-CN" sz="1600" kern="100" dirty="0">
                          <a:solidFill>
                            <a:srgbClr val="000000"/>
                          </a:solidFill>
                          <a:latin typeface="Times New Roman"/>
                          <a:ea typeface="宋体"/>
                          <a:cs typeface="Times New Roman"/>
                        </a:rPr>
                        <a:t>：工种满意度</a:t>
                      </a: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0.45</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0.80</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extLst>
                  <a:ext uri="{0D108BD9-81ED-4DB2-BD59-A6C34878D82A}">
                    <a16:rowId xmlns:a16="http://schemas.microsoft.com/office/drawing/2014/main" val="10007"/>
                  </a:ext>
                </a:extLst>
              </a:tr>
              <a:tr h="312032">
                <a:tc>
                  <a:txBody>
                    <a:bodyPr/>
                    <a:lstStyle/>
                    <a:p>
                      <a:pPr algn="just">
                        <a:spcAft>
                          <a:spcPts val="0"/>
                        </a:spcAft>
                      </a:pPr>
                      <a:endParaRPr lang="en-US" sz="1600" kern="100">
                        <a:solidFill>
                          <a:srgbClr val="000000"/>
                        </a:solidFill>
                        <a:latin typeface="Times New Roman"/>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i="1" kern="100">
                          <a:solidFill>
                            <a:srgbClr val="000000"/>
                          </a:solidFill>
                          <a:latin typeface="Times New Roman"/>
                          <a:ea typeface="宋体"/>
                          <a:cs typeface="Times New Roman"/>
                        </a:rPr>
                        <a:t>y</a:t>
                      </a:r>
                      <a:r>
                        <a:rPr lang="en-US" sz="1600" kern="100" baseline="-25000">
                          <a:solidFill>
                            <a:srgbClr val="000000"/>
                          </a:solidFill>
                          <a:latin typeface="Times New Roman"/>
                          <a:ea typeface="宋体"/>
                          <a:cs typeface="Times New Roman"/>
                        </a:rPr>
                        <a:t>7</a:t>
                      </a:r>
                      <a:r>
                        <a:rPr lang="zh-CN" sz="1600" kern="100">
                          <a:solidFill>
                            <a:srgbClr val="000000"/>
                          </a:solidFill>
                          <a:latin typeface="Times New Roman"/>
                          <a:ea typeface="宋体"/>
                          <a:cs typeface="Times New Roman"/>
                        </a:rPr>
                        <a:t>：总体满意度</a:t>
                      </a:r>
                    </a:p>
                  </a:txBody>
                  <a:tcPr marL="68586" marR="6858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0.28</a:t>
                      </a:r>
                      <a:endParaRPr lang="zh-CN" sz="1600" kern="100">
                        <a:solidFill>
                          <a:srgbClr val="000000"/>
                        </a:solidFill>
                        <a:latin typeface="Times New Roman"/>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0.50</a:t>
                      </a:r>
                      <a:endParaRPr lang="zh-CN" sz="1600" kern="100" dirty="0">
                        <a:solidFill>
                          <a:srgbClr val="000000"/>
                        </a:solidFill>
                        <a:latin typeface="Times New Roman"/>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z="3600" smtClean="0"/>
              <a:t>§10.4  </a:t>
            </a:r>
            <a:r>
              <a:rPr lang="zh-CN" altLang="en-US" sz="3600" smtClean="0"/>
              <a:t>典型相关系数的显著性检验</a:t>
            </a:r>
          </a:p>
        </p:txBody>
      </p:sp>
      <p:sp>
        <p:nvSpPr>
          <p:cNvPr id="38915" name="内容占位符 2"/>
          <p:cNvSpPr>
            <a:spLocks noGrp="1"/>
          </p:cNvSpPr>
          <p:nvPr>
            <p:ph idx="1"/>
          </p:nvPr>
        </p:nvSpPr>
        <p:spPr/>
        <p:txBody>
          <a:bodyPr/>
          <a:lstStyle/>
          <a:p>
            <a:r>
              <a:rPr lang="zh-CN" altLang="zh-CN" sz="2800" smtClean="0">
                <a:solidFill>
                  <a:srgbClr val="000000"/>
                </a:solidFill>
              </a:rPr>
              <a:t>一、全部总体典型相关系数均为零的检验</a:t>
            </a:r>
            <a:endParaRPr lang="en-US" altLang="zh-CN" sz="2800" smtClean="0">
              <a:solidFill>
                <a:srgbClr val="000000"/>
              </a:solidFill>
            </a:endParaRPr>
          </a:p>
          <a:p>
            <a:r>
              <a:rPr lang="zh-CN" altLang="zh-CN" sz="2800" smtClean="0">
                <a:solidFill>
                  <a:srgbClr val="000000"/>
                </a:solidFill>
              </a:rPr>
              <a:t>二、部分总体典型相关系数为零的检验</a:t>
            </a:r>
            <a:endParaRPr lang="zh-CN" altLang="en-US" sz="2800" smtClean="0">
              <a:solidFill>
                <a:srgbClr val="000000"/>
              </a:solidFill>
            </a:endParaRPr>
          </a:p>
        </p:txBody>
      </p:sp>
      <p:sp>
        <p:nvSpPr>
          <p:cNvPr id="2" name="灯片编号占位符 1"/>
          <p:cNvSpPr>
            <a:spLocks noGrp="1"/>
          </p:cNvSpPr>
          <p:nvPr>
            <p:ph type="sldNum" sz="quarter" idx="12"/>
          </p:nvPr>
        </p:nvSpPr>
        <p:spPr/>
        <p:txBody>
          <a:bodyPr/>
          <a:lstStyle/>
          <a:p>
            <a:fld id="{00AD328E-4BA2-4FD2-89B2-0D48762C73CD}" type="slidenum">
              <a:rPr lang="en-US" altLang="zh-CN" smtClean="0"/>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pPr eaLnBrk="1" hangingPunct="1"/>
            <a:r>
              <a:rPr lang="zh-CN" altLang="zh-CN" sz="3600" dirty="0" smtClean="0"/>
              <a:t>一、全部总体典型相关系数均为零的检验</a:t>
            </a:r>
          </a:p>
        </p:txBody>
      </p:sp>
      <p:sp>
        <p:nvSpPr>
          <p:cNvPr id="39939" name="Rectangle 3"/>
          <p:cNvSpPr>
            <a:spLocks noGrp="1" noRot="1" noChangeArrowheads="1"/>
          </p:cNvSpPr>
          <p:nvPr>
            <p:ph type="body" idx="1"/>
          </p:nvPr>
        </p:nvSpPr>
        <p:spPr>
          <a:xfrm>
            <a:off x="301625" y="1752600"/>
            <a:ext cx="8540750" cy="4346575"/>
          </a:xfrm>
        </p:spPr>
        <p:txBody>
          <a:bodyPr/>
          <a:lstStyle/>
          <a:p>
            <a:pPr eaLnBrk="1" hangingPunct="1">
              <a:lnSpc>
                <a:spcPct val="200000"/>
              </a:lnSpc>
            </a:pPr>
            <a:r>
              <a:rPr lang="zh-CN" altLang="zh-CN" sz="2400" dirty="0" smtClean="0">
                <a:solidFill>
                  <a:srgbClr val="000000"/>
                </a:solidFill>
                <a:latin typeface="Times New Roman" panose="02020603050405020304" pitchFamily="18" charset="0"/>
                <a:cs typeface="Times New Roman" panose="02020603050405020304" pitchFamily="18" charset="0"/>
              </a:rPr>
              <a:t>设</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。又设</a:t>
            </a:r>
            <a:r>
              <a:rPr lang="en-US" altLang="zh-CN" sz="2400" b="1" i="1" dirty="0" smtClean="0">
                <a:solidFill>
                  <a:srgbClr val="000000"/>
                </a:solidFill>
                <a:latin typeface="Times New Roman" panose="02020603050405020304" pitchFamily="18" charset="0"/>
                <a:cs typeface="Times New Roman" panose="02020603050405020304" pitchFamily="18" charset="0"/>
              </a:rPr>
              <a:t>S</a:t>
            </a:r>
            <a:r>
              <a:rPr lang="zh-CN" altLang="zh-CN" sz="2400" dirty="0" smtClean="0">
                <a:solidFill>
                  <a:srgbClr val="000000"/>
                </a:solidFill>
                <a:latin typeface="Times New Roman" panose="02020603050405020304" pitchFamily="18" charset="0"/>
                <a:cs typeface="Times New Roman" panose="02020603050405020304" pitchFamily="18" charset="0"/>
              </a:rPr>
              <a:t>为样本协差阵，且</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&gt;</a:t>
            </a:r>
            <a:r>
              <a:rPr lang="en-US" altLang="zh-CN" sz="2400" i="1" dirty="0" err="1" smtClean="0">
                <a:solidFill>
                  <a:srgbClr val="000000"/>
                </a:solidFill>
                <a:latin typeface="Times New Roman" panose="02020603050405020304" pitchFamily="18" charset="0"/>
                <a:cs typeface="Times New Roman" panose="02020603050405020304" pitchFamily="18" charset="0"/>
              </a:rPr>
              <a:t>p</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q</a:t>
            </a:r>
            <a:r>
              <a:rPr lang="zh-CN" altLang="zh-CN" sz="2400" dirty="0" smtClean="0">
                <a:solidFill>
                  <a:srgbClr val="000000"/>
                </a:solidFill>
                <a:latin typeface="Times New Roman" panose="02020603050405020304" pitchFamily="18" charset="0"/>
                <a:cs typeface="Times New Roman" panose="02020603050405020304" pitchFamily="18" charset="0"/>
              </a:rPr>
              <a:t>。</a:t>
            </a:r>
          </a:p>
          <a:p>
            <a:r>
              <a:rPr lang="zh-CN" altLang="zh-CN" sz="2400" dirty="0" smtClean="0">
                <a:solidFill>
                  <a:srgbClr val="000000"/>
                </a:solidFill>
                <a:latin typeface="Times New Roman" panose="02020603050405020304" pitchFamily="18" charset="0"/>
                <a:cs typeface="Times New Roman" panose="02020603050405020304" pitchFamily="18" charset="0"/>
              </a:rPr>
              <a:t>考虑假设检验问题：</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None/>
            </a:pPr>
            <a:r>
              <a:rPr lang="en-US" altLang="zh-CN" sz="2400" i="1" dirty="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			   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a:solidFill>
                  <a:srgbClr val="000000"/>
                </a:solidFill>
                <a:latin typeface="Times New Roman" panose="02020603050405020304" pitchFamily="18" charset="0"/>
                <a:cs typeface="Times New Roman" panose="02020603050405020304" pitchFamily="18" charset="0"/>
              </a:rPr>
              <a:t>m</a:t>
            </a:r>
            <a:r>
              <a:rPr lang="en-US" altLang="zh-CN" sz="2400" dirty="0">
                <a:solidFill>
                  <a:srgbClr val="000000"/>
                </a:solidFill>
                <a:latin typeface="Times New Roman" panose="02020603050405020304" pitchFamily="18" charset="0"/>
                <a:cs typeface="Times New Roman" panose="02020603050405020304" pitchFamily="18" charset="0"/>
              </a:rPr>
              <a:t>=0</a:t>
            </a:r>
            <a:endParaRPr lang="zh-CN" altLang="zh-CN" sz="2400" dirty="0">
              <a:solidFill>
                <a:srgbClr val="000000"/>
              </a:solidFill>
              <a:latin typeface="Times New Roman" panose="02020603050405020304" pitchFamily="18" charset="0"/>
              <a:cs typeface="Times New Roman" panose="02020603050405020304" pitchFamily="18" charset="0"/>
            </a:endParaRPr>
          </a:p>
          <a:p>
            <a:pPr algn="ctr">
              <a:buNone/>
            </a:pPr>
            <a:r>
              <a:rPr lang="en-US" altLang="zh-CN" sz="2400" i="1" dirty="0">
                <a:solidFill>
                  <a:srgbClr val="000000"/>
                </a:solidFill>
                <a:latin typeface="Times New Roman" panose="02020603050405020304" pitchFamily="18" charset="0"/>
                <a:cs typeface="Times New Roman" panose="02020603050405020304" pitchFamily="18" charset="0"/>
              </a:rPr>
              <a:t> H</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i="1" baseline="-25000" dirty="0">
                <a:solidFill>
                  <a:srgbClr val="000000"/>
                </a:solidFill>
                <a:latin typeface="Times New Roman" panose="02020603050405020304" pitchFamily="18" charset="0"/>
                <a:cs typeface="Times New Roman" panose="02020603050405020304" pitchFamily="18" charset="0"/>
              </a:rPr>
              <a:t>m</a:t>
            </a:r>
            <a:r>
              <a:rPr lang="zh-CN" altLang="zh-CN" sz="2400" dirty="0">
                <a:solidFill>
                  <a:srgbClr val="000000"/>
                </a:solidFill>
                <a:latin typeface="Times New Roman" panose="02020603050405020304" pitchFamily="18" charset="0"/>
                <a:cs typeface="Times New Roman" panose="02020603050405020304" pitchFamily="18" charset="0"/>
              </a:rPr>
              <a:t>至少有一个不为零</a:t>
            </a: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其中</a:t>
            </a:r>
            <a:r>
              <a:rPr lang="en-US" altLang="zh-CN" sz="2400" i="1" dirty="0">
                <a:solidFill>
                  <a:srgbClr val="000000"/>
                </a:solidFill>
                <a:latin typeface="Times New Roman" panose="02020603050405020304" pitchFamily="18" charset="0"/>
                <a:cs typeface="Times New Roman" panose="02020603050405020304" pitchFamily="18" charset="0"/>
              </a:rPr>
              <a:t>m</a:t>
            </a:r>
            <a:r>
              <a:rPr lang="en-US" altLang="zh-CN" sz="2400" dirty="0">
                <a:solidFill>
                  <a:srgbClr val="000000"/>
                </a:solidFill>
                <a:latin typeface="Times New Roman" panose="02020603050405020304" pitchFamily="18" charset="0"/>
                <a:cs typeface="Times New Roman" panose="02020603050405020304" pitchFamily="18" charset="0"/>
              </a:rPr>
              <a:t>=min{</a:t>
            </a:r>
            <a:r>
              <a:rPr lang="en-US" altLang="zh-CN" sz="2400" i="1" dirty="0" err="1">
                <a:solidFill>
                  <a:srgbClr val="000000"/>
                </a:solidFill>
                <a:latin typeface="Times New Roman" panose="02020603050405020304" pitchFamily="18" charset="0"/>
                <a:cs typeface="Times New Roman" panose="02020603050405020304" pitchFamily="18" charset="0"/>
              </a:rPr>
              <a:t>p</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q</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。若检验接受</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，则认为讨论两组变量之间的相关性没有意义；若检验拒绝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，则认为第一对典型变量是显著的</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en-US" altLang="zh-CN" sz="2400" dirty="0" smtClean="0">
                <a:solidFill>
                  <a:srgbClr val="000000"/>
                </a:solidFill>
                <a:latin typeface="Times New Roman" panose="02020603050405020304" pitchFamily="18" charset="0"/>
                <a:cs typeface="Times New Roman" panose="02020603050405020304" pitchFamily="18" charset="0"/>
              </a:rPr>
              <a:t>(10.4.1)</a:t>
            </a:r>
            <a:r>
              <a:rPr lang="zh-CN" altLang="zh-CN" sz="2400" dirty="0" smtClean="0">
                <a:solidFill>
                  <a:srgbClr val="000000"/>
                </a:solidFill>
                <a:latin typeface="Times New Roman" panose="02020603050405020304" pitchFamily="18" charset="0"/>
                <a:cs typeface="Times New Roman" panose="02020603050405020304" pitchFamily="18" charset="0"/>
              </a:rPr>
              <a:t>式等价于假设检验问题</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0</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成立表明</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与</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zh-CN" altLang="zh-CN" sz="2400" dirty="0" smtClean="0">
                <a:solidFill>
                  <a:srgbClr val="000000"/>
                </a:solidFill>
                <a:latin typeface="Times New Roman" panose="02020603050405020304" pitchFamily="18" charset="0"/>
                <a:cs typeface="Times New Roman" panose="02020603050405020304" pitchFamily="18" charset="0"/>
              </a:rPr>
              <a:t>互不相关。</a:t>
            </a:r>
          </a:p>
        </p:txBody>
      </p:sp>
      <p:graphicFrame>
        <p:nvGraphicFramePr>
          <p:cNvPr id="4" name="Object 6"/>
          <p:cNvGraphicFramePr>
            <a:graphicFrameLocks noChangeAspect="1"/>
          </p:cNvGraphicFramePr>
          <p:nvPr>
            <p:extLst>
              <p:ext uri="{D42A27DB-BD31-4B8C-83A1-F6EECF244321}">
                <p14:modId xmlns:p14="http://schemas.microsoft.com/office/powerpoint/2010/main" val="984598705"/>
              </p:ext>
            </p:extLst>
          </p:nvPr>
        </p:nvGraphicFramePr>
        <p:xfrm>
          <a:off x="1017588" y="1844675"/>
          <a:ext cx="3124200" cy="863600"/>
        </p:xfrm>
        <a:graphic>
          <a:graphicData uri="http://schemas.openxmlformats.org/presentationml/2006/ole">
            <mc:AlternateContent xmlns:mc="http://schemas.openxmlformats.org/markup-compatibility/2006">
              <mc:Choice xmlns:v="urn:schemas-microsoft-com:vml" Requires="v">
                <p:oleObj spid="_x0000_s33828" name="Equation" r:id="rId3" imgW="3124080" imgH="863280" progId="Equation.DSMT4">
                  <p:embed/>
                </p:oleObj>
              </mc:Choice>
              <mc:Fallback>
                <p:oleObj name="Equation" r:id="rId3" imgW="3124080" imgH="863280" progId="Equation.DSMT4">
                  <p:embed/>
                  <p:pic>
                    <p:nvPicPr>
                      <p:cNvPr id="0" name=""/>
                      <p:cNvPicPr>
                        <a:picLocks noChangeAspect="1" noChangeArrowheads="1"/>
                      </p:cNvPicPr>
                      <p:nvPr/>
                    </p:nvPicPr>
                    <p:blipFill>
                      <a:blip r:embed="rId4"/>
                      <a:srcRect/>
                      <a:stretch>
                        <a:fillRect/>
                      </a:stretch>
                    </p:blipFill>
                    <p:spPr bwMode="auto">
                      <a:xfrm>
                        <a:off x="1017588" y="1844675"/>
                        <a:ext cx="31242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7524328" y="3140968"/>
            <a:ext cx="1159292"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(10.4.1)</a:t>
            </a:r>
            <a:endParaRPr lang="zh-CN" altLang="en-US" sz="2400" dirty="0"/>
          </a:p>
        </p:txBody>
      </p:sp>
      <p:sp>
        <p:nvSpPr>
          <p:cNvPr id="3" name="灯片编号占位符 2"/>
          <p:cNvSpPr>
            <a:spLocks noGrp="1"/>
          </p:cNvSpPr>
          <p:nvPr>
            <p:ph type="sldNum" sz="quarter" idx="12"/>
          </p:nvPr>
        </p:nvSpPr>
        <p:spPr/>
        <p:txBody>
          <a:bodyPr/>
          <a:lstStyle/>
          <a:p>
            <a:fld id="{00AD328E-4BA2-4FD2-89B2-0D48762C73CD}" type="slidenum">
              <a:rPr lang="en-US" altLang="zh-CN" smtClean="0"/>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800" dirty="0" smtClean="0">
                <a:solidFill>
                  <a:srgbClr val="000000"/>
                </a:solidFill>
                <a:latin typeface="Times New Roman" panose="02020603050405020304" pitchFamily="18" charset="0"/>
                <a:cs typeface="Times New Roman" panose="02020603050405020304" pitchFamily="18" charset="0"/>
              </a:rPr>
              <a:t>似然比</a:t>
            </a:r>
            <a:r>
              <a:rPr lang="zh-CN" altLang="zh-CN" sz="2800" dirty="0" smtClean="0">
                <a:solidFill>
                  <a:srgbClr val="000000"/>
                </a:solidFill>
                <a:latin typeface="Times New Roman" panose="02020603050405020304" pitchFamily="18" charset="0"/>
                <a:cs typeface="Times New Roman" panose="02020603050405020304" pitchFamily="18" charset="0"/>
              </a:rPr>
              <a:t>检验</a:t>
            </a:r>
            <a:r>
              <a:rPr lang="zh-CN" altLang="zh-CN" sz="2800" dirty="0">
                <a:solidFill>
                  <a:srgbClr val="000000"/>
                </a:solidFill>
                <a:latin typeface="Times New Roman" panose="02020603050405020304" pitchFamily="18" charset="0"/>
                <a:cs typeface="Times New Roman" panose="02020603050405020304" pitchFamily="18" charset="0"/>
              </a:rPr>
              <a:t>统计量</a:t>
            </a:r>
            <a:r>
              <a:rPr lang="zh-CN" altLang="zh-CN" sz="2800" dirty="0" smtClean="0">
                <a:solidFill>
                  <a:srgbClr val="000000"/>
                </a:solidFill>
                <a:latin typeface="Times New Roman" panose="02020603050405020304" pitchFamily="18" charset="0"/>
                <a:cs typeface="Times New Roman" panose="02020603050405020304" pitchFamily="18" charset="0"/>
              </a:rPr>
              <a:t>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对于</a:t>
            </a:r>
            <a:r>
              <a:rPr lang="zh-CN" altLang="zh-CN" sz="2800" dirty="0">
                <a:solidFill>
                  <a:srgbClr val="000000"/>
                </a:solidFill>
                <a:latin typeface="Times New Roman" panose="02020603050405020304" pitchFamily="18" charset="0"/>
                <a:cs typeface="Times New Roman" panose="02020603050405020304" pitchFamily="18" charset="0"/>
              </a:rPr>
              <a:t>充分大的</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，当</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latin typeface="Times New Roman" panose="02020603050405020304" pitchFamily="18" charset="0"/>
                <a:cs typeface="Times New Roman" panose="02020603050405020304" pitchFamily="18" charset="0"/>
              </a:rPr>
              <a:t>成立时，</a:t>
            </a:r>
            <a:r>
              <a:rPr lang="zh-CN" altLang="zh-CN" sz="2800" dirty="0" smtClean="0">
                <a:solidFill>
                  <a:srgbClr val="000000"/>
                </a:solidFill>
                <a:latin typeface="Times New Roman" panose="02020603050405020304" pitchFamily="18" charset="0"/>
                <a:cs typeface="Times New Roman" panose="02020603050405020304" pitchFamily="18" charset="0"/>
              </a:rPr>
              <a:t>统计量</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给定的</a:t>
            </a:r>
            <a:r>
              <a:rPr lang="en-US" altLang="zh-CN" sz="2800" i="1" dirty="0">
                <a:solidFill>
                  <a:srgbClr val="000000"/>
                </a:solidFill>
                <a:latin typeface="Times New Roman" panose="02020603050405020304" pitchFamily="18" charset="0"/>
                <a:cs typeface="Times New Roman" panose="02020603050405020304" pitchFamily="18" charset="0"/>
              </a:rPr>
              <a:t>α</a:t>
            </a:r>
            <a:r>
              <a:rPr lang="zh-CN" altLang="zh-CN" sz="2800" dirty="0">
                <a:solidFill>
                  <a:srgbClr val="000000"/>
                </a:solidFill>
                <a:latin typeface="Times New Roman" panose="02020603050405020304" pitchFamily="18" charset="0"/>
                <a:cs typeface="Times New Roman" panose="02020603050405020304" pitchFamily="18" charset="0"/>
              </a:rPr>
              <a:t>下，若</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，则拒绝</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latin typeface="Times New Roman" panose="02020603050405020304" pitchFamily="18" charset="0"/>
                <a:cs typeface="Times New Roman" panose="02020603050405020304" pitchFamily="18" charset="0"/>
              </a:rPr>
              <a:t>，认为典型变量</a:t>
            </a:r>
            <a:r>
              <a:rPr lang="en-US" altLang="zh-CN" sz="2800" i="1" dirty="0">
                <a:solidFill>
                  <a:srgbClr val="000000"/>
                </a:solidFill>
                <a:latin typeface="Times New Roman" panose="02020603050405020304" pitchFamily="18" charset="0"/>
                <a:cs typeface="Times New Roman" panose="02020603050405020304" pitchFamily="18" charset="0"/>
              </a:rPr>
              <a:t>u</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与</a:t>
            </a:r>
            <a:r>
              <a:rPr lang="en-US" altLang="zh-CN" sz="2800" i="1" dirty="0">
                <a:solidFill>
                  <a:srgbClr val="000000"/>
                </a:solidFill>
                <a:latin typeface="Times New Roman" panose="02020603050405020304" pitchFamily="18" charset="0"/>
                <a:cs typeface="Times New Roman" panose="02020603050405020304" pitchFamily="18" charset="0"/>
              </a:rPr>
              <a:t>v</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之间的相关性是显著的；否则，</a:t>
            </a:r>
            <a:r>
              <a:rPr lang="zh-CN" altLang="en-US" sz="2800" dirty="0">
                <a:solidFill>
                  <a:srgbClr val="000000"/>
                </a:solidFill>
                <a:latin typeface="Times New Roman" panose="02020603050405020304" pitchFamily="18" charset="0"/>
                <a:cs typeface="Times New Roman" panose="02020603050405020304" pitchFamily="18" charset="0"/>
              </a:rPr>
              <a:t>就</a:t>
            </a:r>
            <a:r>
              <a:rPr lang="zh-CN" altLang="zh-CN" sz="2800" dirty="0">
                <a:solidFill>
                  <a:srgbClr val="000000"/>
                </a:solidFill>
                <a:latin typeface="Times New Roman" panose="02020603050405020304" pitchFamily="18" charset="0"/>
                <a:cs typeface="Times New Roman" panose="02020603050405020304" pitchFamily="18" charset="0"/>
              </a:rPr>
              <a:t>认为第一典型相关系数不显著。</a:t>
            </a:r>
          </a:p>
          <a:p>
            <a:endParaRPr lang="zh-CN" altLang="en-US"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4134160822"/>
              </p:ext>
            </p:extLst>
          </p:nvPr>
        </p:nvGraphicFramePr>
        <p:xfrm>
          <a:off x="3492500" y="1193056"/>
          <a:ext cx="2209800" cy="939800"/>
        </p:xfrm>
        <a:graphic>
          <a:graphicData uri="http://schemas.openxmlformats.org/presentationml/2006/ole">
            <mc:AlternateContent xmlns:mc="http://schemas.openxmlformats.org/markup-compatibility/2006">
              <mc:Choice xmlns:v="urn:schemas-microsoft-com:vml" Requires="v">
                <p:oleObj spid="_x0000_s38953" name="Equation" r:id="rId3" imgW="2209680" imgH="939600" progId="Equation.DSMT4">
                  <p:embed/>
                </p:oleObj>
              </mc:Choice>
              <mc:Fallback>
                <p:oleObj name="Equation" r:id="rId3" imgW="220968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193056"/>
                        <a:ext cx="22098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32783125"/>
              </p:ext>
            </p:extLst>
          </p:nvPr>
        </p:nvGraphicFramePr>
        <p:xfrm>
          <a:off x="1731963" y="2708275"/>
          <a:ext cx="5651500" cy="939800"/>
        </p:xfrm>
        <a:graphic>
          <a:graphicData uri="http://schemas.openxmlformats.org/presentationml/2006/ole">
            <mc:AlternateContent xmlns:mc="http://schemas.openxmlformats.org/markup-compatibility/2006">
              <mc:Choice xmlns:v="urn:schemas-microsoft-com:vml" Requires="v">
                <p:oleObj spid="_x0000_s38954" name="Equation" r:id="rId5" imgW="5651280" imgH="939600" progId="Equation.DSMT4">
                  <p:embed/>
                </p:oleObj>
              </mc:Choice>
              <mc:Fallback>
                <p:oleObj name="Equation" r:id="rId5" imgW="5651280" imgH="939600" progId="Equation.DSMT4">
                  <p:embed/>
                  <p:pic>
                    <p:nvPicPr>
                      <p:cNvPr id="0" name=""/>
                      <p:cNvPicPr>
                        <a:picLocks noChangeAspect="1" noChangeArrowheads="1"/>
                      </p:cNvPicPr>
                      <p:nvPr/>
                    </p:nvPicPr>
                    <p:blipFill>
                      <a:blip r:embed="rId6"/>
                      <a:srcRect/>
                      <a:stretch>
                        <a:fillRect/>
                      </a:stretch>
                    </p:blipFill>
                    <p:spPr bwMode="auto">
                      <a:xfrm>
                        <a:off x="1731963" y="2708275"/>
                        <a:ext cx="5651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68142441"/>
              </p:ext>
            </p:extLst>
          </p:nvPr>
        </p:nvGraphicFramePr>
        <p:xfrm>
          <a:off x="3419475" y="3716338"/>
          <a:ext cx="1841500" cy="495300"/>
        </p:xfrm>
        <a:graphic>
          <a:graphicData uri="http://schemas.openxmlformats.org/presentationml/2006/ole">
            <mc:AlternateContent xmlns:mc="http://schemas.openxmlformats.org/markup-compatibility/2006">
              <mc:Choice xmlns:v="urn:schemas-microsoft-com:vml" Requires="v">
                <p:oleObj spid="_x0000_s38955" name="Equation" r:id="rId7" imgW="1841400" imgH="495000" progId="Equation.DSMT4">
                  <p:embed/>
                </p:oleObj>
              </mc:Choice>
              <mc:Fallback>
                <p:oleObj name="Equation" r:id="rId7" imgW="1841400" imgH="495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3716338"/>
                        <a:ext cx="1841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fld id="{00AD328E-4BA2-4FD2-89B2-0D48762C73CD}" type="slidenum">
              <a:rPr lang="en-US" altLang="zh-CN" smtClean="0"/>
              <a:pPr/>
              <a:t>38</a:t>
            </a:fld>
            <a:endParaRPr lang="en-US" altLang="zh-CN"/>
          </a:p>
        </p:txBody>
      </p:sp>
    </p:spTree>
    <p:extLst>
      <p:ext uri="{BB962C8B-B14F-4D97-AF65-F5344CB8AC3E}">
        <p14:creationId xmlns:p14="http://schemas.microsoft.com/office/powerpoint/2010/main" val="24780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36867" name="Rectangle 3"/>
          <p:cNvSpPr>
            <a:spLocks noGrp="1" noRot="1" noChangeArrowheads="1"/>
          </p:cNvSpPr>
          <p:nvPr>
            <p:ph type="body" idx="1"/>
          </p:nvPr>
        </p:nvSpPr>
        <p:spPr>
          <a:xfrm>
            <a:off x="301625" y="692150"/>
            <a:ext cx="8540750" cy="5407025"/>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10.4.1   </a:t>
            </a:r>
            <a:r>
              <a:rPr lang="zh-CN" altLang="zh-CN" sz="2800" dirty="0" smtClean="0">
                <a:solidFill>
                  <a:srgbClr val="000000"/>
                </a:solidFill>
                <a:latin typeface="Times New Roman" pitchFamily="18" charset="0"/>
                <a:cs typeface="Times New Roman" pitchFamily="18" charset="0"/>
              </a:rPr>
              <a:t>在例</a:t>
            </a:r>
            <a:r>
              <a:rPr lang="en-US" altLang="zh-CN" sz="2800" dirty="0" smtClean="0">
                <a:solidFill>
                  <a:srgbClr val="000000"/>
                </a:solidFill>
                <a:latin typeface="Times New Roman" pitchFamily="18" charset="0"/>
                <a:cs typeface="Times New Roman" pitchFamily="18" charset="0"/>
              </a:rPr>
              <a:t>10.3.1</a:t>
            </a:r>
            <a:r>
              <a:rPr lang="zh-CN" altLang="zh-CN" sz="2800" dirty="0" smtClean="0">
                <a:solidFill>
                  <a:srgbClr val="000000"/>
                </a:solidFill>
                <a:latin typeface="Times New Roman" pitchFamily="18" charset="0"/>
                <a:cs typeface="Times New Roman" pitchFamily="18" charset="0"/>
              </a:rPr>
              <a:t>中，假设为多元正态数据，欲检验：</a:t>
            </a:r>
          </a:p>
          <a:p>
            <a:pPr algn="ctr">
              <a:buFont typeface="Wingdings" panose="05000000000000000000" pitchFamily="2" charset="2"/>
              <a:buNone/>
              <a:defRPr/>
            </a:pPr>
            <a:r>
              <a:rPr lang="en-US" altLang="zh-CN" sz="2800" i="1" dirty="0" smtClean="0">
                <a:solidFill>
                  <a:srgbClr val="000000"/>
                </a:solidFill>
                <a:latin typeface="Times New Roman" pitchFamily="18" charset="0"/>
                <a:cs typeface="Times New Roman" pitchFamily="18" charset="0"/>
              </a:rPr>
              <a:t>H</a:t>
            </a:r>
            <a:r>
              <a:rPr lang="en-US" altLang="zh-CN" sz="2800" baseline="-250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ρ</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ρ</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ρ</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H</a:t>
            </a:r>
            <a:r>
              <a:rPr lang="en-US" altLang="zh-CN" sz="2800" baseline="-250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ρ</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≠0</a:t>
            </a:r>
            <a:endParaRPr lang="zh-CN"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它的似然比统计量为</a:t>
            </a: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zh-CN" altLang="zh-CN" sz="2800" dirty="0" smtClean="0">
              <a:solidFill>
                <a:srgbClr val="000000"/>
              </a:solidFill>
              <a:latin typeface="Times New Roman" pitchFamily="18" charset="0"/>
              <a:cs typeface="Times New Roman" pitchFamily="18" charset="0"/>
            </a:endParaRPr>
          </a:p>
          <a:p>
            <a:pPr>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查</a:t>
            </a:r>
            <a:r>
              <a:rPr lang="en-US" altLang="zh-CN" sz="2800" i="1" dirty="0" smtClean="0">
                <a:solidFill>
                  <a:srgbClr val="000000"/>
                </a:solidFill>
                <a:latin typeface="Times New Roman" pitchFamily="18" charset="0"/>
                <a:cs typeface="Times New Roman" pitchFamily="18" charset="0"/>
              </a:rPr>
              <a:t>χ</a:t>
            </a:r>
            <a:r>
              <a:rPr lang="en-US" altLang="zh-CN" sz="2800" baseline="300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分布表得，</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，因此在</a:t>
            </a:r>
            <a:r>
              <a:rPr lang="en-US" altLang="zh-CN" sz="2800" i="1" dirty="0" smtClean="0">
                <a:solidFill>
                  <a:srgbClr val="000000"/>
                </a:solidFill>
                <a:latin typeface="Times New Roman" pitchFamily="18" charset="0"/>
                <a:cs typeface="Times New Roman" pitchFamily="18" charset="0"/>
              </a:rPr>
              <a:t>α</a:t>
            </a:r>
            <a:r>
              <a:rPr lang="en-US" altLang="zh-CN" sz="2800" dirty="0" smtClean="0">
                <a:solidFill>
                  <a:srgbClr val="000000"/>
                </a:solidFill>
                <a:latin typeface="Times New Roman" pitchFamily="18" charset="0"/>
                <a:cs typeface="Times New Roman" pitchFamily="18" charset="0"/>
              </a:rPr>
              <a:t>=0.10</a:t>
            </a:r>
            <a:r>
              <a:rPr lang="zh-CN" altLang="zh-CN" sz="2800" dirty="0" smtClean="0">
                <a:solidFill>
                  <a:srgbClr val="000000"/>
                </a:solidFill>
                <a:latin typeface="Times New Roman" pitchFamily="18" charset="0"/>
                <a:cs typeface="Times New Roman" pitchFamily="18" charset="0"/>
              </a:rPr>
              <a:t>的显著性水平下，拒绝原假设</a:t>
            </a:r>
            <a:r>
              <a:rPr lang="en-US" altLang="zh-CN" sz="2800" i="1" dirty="0" smtClean="0">
                <a:solidFill>
                  <a:srgbClr val="000000"/>
                </a:solidFill>
                <a:latin typeface="Times New Roman" pitchFamily="18" charset="0"/>
                <a:cs typeface="Times New Roman" pitchFamily="18" charset="0"/>
              </a:rPr>
              <a:t>H</a:t>
            </a:r>
            <a:r>
              <a:rPr lang="en-US" altLang="zh-CN" sz="2800" baseline="-250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，也即认为至少有一个典型相关是显著的</a:t>
            </a:r>
            <a:r>
              <a:rPr lang="en-US" altLang="zh-CN" sz="2800" dirty="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=0.062) </a:t>
            </a:r>
            <a:r>
              <a:rPr lang="zh-CN" altLang="zh-CN" sz="2800" dirty="0" smtClean="0">
                <a:solidFill>
                  <a:srgbClr val="000000"/>
                </a:solidFill>
                <a:latin typeface="Times New Roman" pitchFamily="18" charset="0"/>
                <a:cs typeface="Times New Roman" pitchFamily="18" charset="0"/>
              </a:rPr>
              <a:t>。</a:t>
            </a:r>
          </a:p>
        </p:txBody>
      </p:sp>
      <p:graphicFrame>
        <p:nvGraphicFramePr>
          <p:cNvPr id="23554" name="Object 6"/>
          <p:cNvGraphicFramePr>
            <a:graphicFrameLocks noChangeAspect="1"/>
          </p:cNvGraphicFramePr>
          <p:nvPr>
            <p:extLst>
              <p:ext uri="{D42A27DB-BD31-4B8C-83A1-F6EECF244321}">
                <p14:modId xmlns:p14="http://schemas.microsoft.com/office/powerpoint/2010/main" val="2381409709"/>
              </p:ext>
            </p:extLst>
          </p:nvPr>
        </p:nvGraphicFramePr>
        <p:xfrm>
          <a:off x="467544" y="2636838"/>
          <a:ext cx="8255000" cy="2235200"/>
        </p:xfrm>
        <a:graphic>
          <a:graphicData uri="http://schemas.openxmlformats.org/presentationml/2006/ole">
            <mc:AlternateContent xmlns:mc="http://schemas.openxmlformats.org/markup-compatibility/2006">
              <mc:Choice xmlns:v="urn:schemas-microsoft-com:vml" Requires="v">
                <p:oleObj spid="_x0000_s23652" name="Equation" r:id="rId3" imgW="8254800" imgH="2234880" progId="Equation.DSMT4">
                  <p:embed/>
                </p:oleObj>
              </mc:Choice>
              <mc:Fallback>
                <p:oleObj name="Equation" r:id="rId3" imgW="8254800" imgH="22348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636838"/>
                        <a:ext cx="8255000" cy="223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7"/>
          <p:cNvGraphicFramePr>
            <a:graphicFrameLocks noChangeAspect="1"/>
          </p:cNvGraphicFramePr>
          <p:nvPr/>
        </p:nvGraphicFramePr>
        <p:xfrm>
          <a:off x="3132138" y="4941888"/>
          <a:ext cx="5130800" cy="495300"/>
        </p:xfrm>
        <a:graphic>
          <a:graphicData uri="http://schemas.openxmlformats.org/presentationml/2006/ole">
            <mc:AlternateContent xmlns:mc="http://schemas.openxmlformats.org/markup-compatibility/2006">
              <mc:Choice xmlns:v="urn:schemas-microsoft-com:vml" Requires="v">
                <p:oleObj spid="_x0000_s23653" name="Equation" r:id="rId5" imgW="5130720" imgH="495000" progId="Equation.DSMT4">
                  <p:embed/>
                </p:oleObj>
              </mc:Choice>
              <mc:Fallback>
                <p:oleObj name="Equation" r:id="rId5" imgW="5130720" imgH="495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4941888"/>
                        <a:ext cx="51308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en-US" altLang="zh-CN" sz="4000" smtClean="0"/>
              <a:t>§10.2  </a:t>
            </a:r>
            <a:r>
              <a:rPr lang="zh-CN" altLang="en-US" sz="4000" smtClean="0"/>
              <a:t>总体典型相关</a:t>
            </a:r>
          </a:p>
        </p:txBody>
      </p:sp>
      <p:sp>
        <p:nvSpPr>
          <p:cNvPr id="30723" name="Rectangle 3"/>
          <p:cNvSpPr>
            <a:spLocks noGrp="1" noRot="1" noChangeArrowheads="1"/>
          </p:cNvSpPr>
          <p:nvPr>
            <p:ph type="body" idx="1"/>
          </p:nvPr>
        </p:nvSpPr>
        <p:spPr/>
        <p:txBody>
          <a:bodyPr/>
          <a:lstStyle/>
          <a:p>
            <a:pPr eaLnBrk="1" hangingPunct="1"/>
            <a:r>
              <a:rPr lang="zh-CN" altLang="en-US" sz="2800" dirty="0" smtClean="0">
                <a:solidFill>
                  <a:srgbClr val="000000"/>
                </a:solidFill>
              </a:rPr>
              <a:t>一、典型相关的定义及导出</a:t>
            </a:r>
          </a:p>
          <a:p>
            <a:pPr eaLnBrk="1" hangingPunct="1"/>
            <a:r>
              <a:rPr lang="zh-CN" altLang="en-US" sz="2800" dirty="0" smtClean="0">
                <a:solidFill>
                  <a:srgbClr val="000000"/>
                </a:solidFill>
              </a:rPr>
              <a:t>二、典型变量的性质</a:t>
            </a:r>
          </a:p>
          <a:p>
            <a:pPr eaLnBrk="1" hangingPunct="1"/>
            <a:r>
              <a:rPr lang="zh-CN" altLang="en-US" sz="2800" dirty="0" smtClean="0">
                <a:solidFill>
                  <a:srgbClr val="000000"/>
                </a:solidFill>
              </a:rPr>
              <a:t>三、从相关矩阵出发计算典型相关</a:t>
            </a:r>
          </a:p>
        </p:txBody>
      </p:sp>
      <p:sp>
        <p:nvSpPr>
          <p:cNvPr id="2" name="灯片编号占位符 1"/>
          <p:cNvSpPr>
            <a:spLocks noGrp="1"/>
          </p:cNvSpPr>
          <p:nvPr>
            <p:ph type="sldNum" sz="quarter" idx="12"/>
          </p:nvPr>
        </p:nvSpPr>
        <p:spPr/>
        <p:txBody>
          <a:bodyPr/>
          <a:lstStyle/>
          <a:p>
            <a:fld id="{00AD328E-4BA2-4FD2-89B2-0D48762C73CD}" type="slidenum">
              <a:rPr lang="en-US" altLang="zh-CN" smtClean="0"/>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r>
              <a:rPr lang="zh-CN" altLang="zh-CN" sz="3600" dirty="0" smtClean="0"/>
              <a:t>二、部分总体典型相关系数为零的检验</a:t>
            </a:r>
          </a:p>
        </p:txBody>
      </p:sp>
      <p:sp>
        <p:nvSpPr>
          <p:cNvPr id="40963" name="Rectangle 3"/>
          <p:cNvSpPr>
            <a:spLocks noGrp="1" noRot="1" noChangeArrowheads="1"/>
          </p:cNvSpPr>
          <p:nvPr>
            <p:ph type="body" idx="1"/>
          </p:nvPr>
        </p:nvSpPr>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若</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m</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经检验被拒绝，则应进一步检验假设</a:t>
            </a: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m</a:t>
            </a:r>
            <a:r>
              <a:rPr lang="en-US" altLang="zh-CN" sz="2400" dirty="0" smtClean="0">
                <a:solidFill>
                  <a:srgbClr val="000000"/>
                </a:solidFill>
                <a:latin typeface="Times New Roman" panose="02020603050405020304" pitchFamily="18" charset="0"/>
                <a:cs typeface="Times New Roman" panose="02020603050405020304" pitchFamily="18" charset="0"/>
              </a:rPr>
              <a:t>=0</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m</a:t>
            </a:r>
            <a:r>
              <a:rPr lang="zh-CN" altLang="zh-CN" sz="2400" dirty="0" smtClean="0">
                <a:solidFill>
                  <a:srgbClr val="000000"/>
                </a:solidFill>
                <a:latin typeface="Times New Roman" panose="02020603050405020304" pitchFamily="18" charset="0"/>
                <a:cs typeface="Times New Roman" panose="02020603050405020304" pitchFamily="18" charset="0"/>
              </a:rPr>
              <a:t>至少有一个不为零</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若原假设</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被接受，则认为只有第一对典型变量是</a:t>
            </a:r>
            <a:r>
              <a:rPr lang="zh-CN" altLang="en-US" sz="2400" dirty="0" smtClean="0">
                <a:solidFill>
                  <a:srgbClr val="000000"/>
                </a:solidFill>
                <a:latin typeface="Times New Roman" panose="02020603050405020304" pitchFamily="18" charset="0"/>
                <a:cs typeface="Times New Roman" panose="02020603050405020304" pitchFamily="18" charset="0"/>
              </a:rPr>
              <a:t>显著</a:t>
            </a:r>
            <a:r>
              <a:rPr lang="zh-CN" altLang="zh-CN" sz="2400" dirty="0" smtClean="0">
                <a:solidFill>
                  <a:srgbClr val="000000"/>
                </a:solidFill>
                <a:latin typeface="Times New Roman" panose="02020603050405020304" pitchFamily="18" charset="0"/>
                <a:cs typeface="Times New Roman" panose="02020603050405020304" pitchFamily="18" charset="0"/>
              </a:rPr>
              <a:t>的；若原假设</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被拒绝，则认为第二对典型变量也是</a:t>
            </a:r>
            <a:r>
              <a:rPr lang="zh-CN" altLang="en-US" sz="2400" dirty="0" smtClean="0">
                <a:solidFill>
                  <a:srgbClr val="000000"/>
                </a:solidFill>
                <a:latin typeface="Times New Roman" panose="02020603050405020304" pitchFamily="18" charset="0"/>
                <a:cs typeface="Times New Roman" panose="02020603050405020304" pitchFamily="18" charset="0"/>
              </a:rPr>
              <a:t>显著</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如此进行下去，直至对某个</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，假设</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m</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被接受，这时可认为只有前</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对典型变量是显著的。</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对于假设检验问题</a:t>
            </a: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m</a:t>
            </a:r>
            <a:r>
              <a:rPr lang="en-US" altLang="zh-CN" sz="2400" dirty="0" smtClean="0">
                <a:solidFill>
                  <a:srgbClr val="000000"/>
                </a:solidFill>
                <a:latin typeface="Times New Roman" panose="02020603050405020304" pitchFamily="18" charset="0"/>
                <a:cs typeface="Times New Roman" panose="02020603050405020304" pitchFamily="18" charset="0"/>
              </a:rPr>
              <a:t>=0</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m</a:t>
            </a:r>
            <a:r>
              <a:rPr lang="zh-CN" altLang="zh-CN" sz="2400" dirty="0" smtClean="0">
                <a:solidFill>
                  <a:srgbClr val="000000"/>
                </a:solidFill>
                <a:latin typeface="Times New Roman" panose="02020603050405020304" pitchFamily="18" charset="0"/>
                <a:cs typeface="Times New Roman" panose="02020603050405020304" pitchFamily="18" charset="0"/>
              </a:rPr>
              <a:t>至少有一个不为零</a:t>
            </a:r>
          </a:p>
        </p:txBody>
      </p:sp>
      <p:sp>
        <p:nvSpPr>
          <p:cNvPr id="2" name="灯片编号占位符 1"/>
          <p:cNvSpPr>
            <a:spLocks noGrp="1"/>
          </p:cNvSpPr>
          <p:nvPr>
            <p:ph type="sldNum" sz="quarter" idx="12"/>
          </p:nvPr>
        </p:nvSpPr>
        <p:spPr/>
        <p:txBody>
          <a:bodyPr/>
          <a:lstStyle/>
          <a:p>
            <a:fld id="{00AD328E-4BA2-4FD2-89B2-0D48762C73CD}" type="slidenum">
              <a:rPr lang="en-US" altLang="zh-CN" smtClean="0"/>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标题 1"/>
          <p:cNvSpPr>
            <a:spLocks noGrp="1"/>
          </p:cNvSpPr>
          <p:nvPr>
            <p:ph type="title"/>
          </p:nvPr>
        </p:nvSpPr>
        <p:spPr>
          <a:xfrm>
            <a:off x="301625" y="609600"/>
            <a:ext cx="8540750" cy="46038"/>
          </a:xfrm>
        </p:spPr>
        <p:txBody>
          <a:bodyPr/>
          <a:lstStyle/>
          <a:p>
            <a:endParaRPr lang="zh-CN" altLang="en-US" smtClean="0"/>
          </a:p>
        </p:txBody>
      </p:sp>
      <p:sp>
        <p:nvSpPr>
          <p:cNvPr id="24582" name="内容占位符 2"/>
          <p:cNvSpPr>
            <a:spLocks noGrp="1"/>
          </p:cNvSpPr>
          <p:nvPr>
            <p:ph idx="1"/>
          </p:nvPr>
        </p:nvSpPr>
        <p:spPr>
          <a:xfrm>
            <a:off x="301625" y="476250"/>
            <a:ext cx="8540750" cy="5622925"/>
          </a:xfrm>
        </p:spPr>
        <p:txBody>
          <a:bodyPr/>
          <a:lstStyle/>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其检验统计量为</a:t>
            </a:r>
          </a:p>
          <a:p>
            <a:pPr>
              <a:lnSpc>
                <a:spcPct val="20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对于充分大的</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为真时，统计量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近似服从</a:t>
            </a:r>
            <a:r>
              <a:rPr lang="en-US" altLang="zh-CN" sz="2400" i="1" dirty="0" smtClean="0">
                <a:solidFill>
                  <a:srgbClr val="000000"/>
                </a:solidFill>
                <a:latin typeface="Times New Roman" panose="02020603050405020304" pitchFamily="18" charset="0"/>
                <a:cs typeface="Times New Roman" panose="02020603050405020304" pitchFamily="18" charset="0"/>
              </a:rPr>
              <a:t>χ</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q</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 。给定</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，若</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，则拒绝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，认为</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是显著的，即第</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对典型变量显著相关。</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以上的一系列检验实际上是一个序贯检验，检验直到对某个</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值</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未被拒绝为止。事实上，检验的总显著性水平已不是</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了，且难以确定。还有，检验的结果易受样本容量大小的影响。因此，检验的结果只宜作为确定典型变量个数的重要参考依据，而不宜作为</a:t>
            </a:r>
            <a:r>
              <a:rPr lang="zh-CN" altLang="en-US" sz="2400" dirty="0" smtClean="0">
                <a:solidFill>
                  <a:srgbClr val="000000"/>
                </a:solidFill>
                <a:latin typeface="Times New Roman" panose="02020603050405020304" pitchFamily="18" charset="0"/>
                <a:cs typeface="Times New Roman" panose="02020603050405020304" pitchFamily="18" charset="0"/>
              </a:rPr>
              <a:t>唯一</a:t>
            </a:r>
            <a:r>
              <a:rPr lang="zh-CN" altLang="zh-CN" sz="2400" dirty="0" smtClean="0">
                <a:solidFill>
                  <a:srgbClr val="000000"/>
                </a:solidFill>
                <a:latin typeface="Times New Roman" panose="02020603050405020304" pitchFamily="18" charset="0"/>
                <a:cs typeface="Times New Roman" panose="02020603050405020304" pitchFamily="18" charset="0"/>
              </a:rPr>
              <a:t>的依据。</a:t>
            </a:r>
            <a:r>
              <a:rPr lang="zh-CN" altLang="en-US" sz="2400" dirty="0" smtClean="0">
                <a:solidFill>
                  <a:srgbClr val="000000"/>
                </a:solidFill>
                <a:latin typeface="Times New Roman" panose="02020603050405020304" pitchFamily="18" charset="0"/>
                <a:cs typeface="Times New Roman" panose="02020603050405020304" pitchFamily="18" charset="0"/>
              </a:rPr>
              <a:t>通常选择尽可能小的</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en-US" sz="2400" dirty="0" smtClean="0">
                <a:solidFill>
                  <a:srgbClr val="000000"/>
                </a:solidFill>
                <a:latin typeface="Times New Roman" panose="02020603050405020304" pitchFamily="18" charset="0"/>
                <a:cs typeface="Times New Roman" panose="02020603050405020304" pitchFamily="18" charset="0"/>
              </a:rPr>
              <a:t>。</a:t>
            </a:r>
          </a:p>
        </p:txBody>
      </p:sp>
      <p:graphicFrame>
        <p:nvGraphicFramePr>
          <p:cNvPr id="24578" name="Object 4"/>
          <p:cNvGraphicFramePr>
            <a:graphicFrameLocks noChangeAspect="1"/>
          </p:cNvGraphicFramePr>
          <p:nvPr/>
        </p:nvGraphicFramePr>
        <p:xfrm>
          <a:off x="3276600" y="908050"/>
          <a:ext cx="2197100" cy="812800"/>
        </p:xfrm>
        <a:graphic>
          <a:graphicData uri="http://schemas.openxmlformats.org/presentationml/2006/ole">
            <mc:AlternateContent xmlns:mc="http://schemas.openxmlformats.org/markup-compatibility/2006">
              <mc:Choice xmlns:v="urn:schemas-microsoft-com:vml" Requires="v">
                <p:oleObj spid="_x0000_s24730" name="Equation" r:id="rId3" imgW="2197080" imgH="812520" progId="Equation.DSMT4">
                  <p:embed/>
                </p:oleObj>
              </mc:Choice>
              <mc:Fallback>
                <p:oleObj name="Equation" r:id="rId3" imgW="2197080" imgH="8125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08050"/>
                        <a:ext cx="21971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5"/>
          <p:cNvGraphicFramePr>
            <a:graphicFrameLocks noChangeAspect="1"/>
          </p:cNvGraphicFramePr>
          <p:nvPr/>
        </p:nvGraphicFramePr>
        <p:xfrm>
          <a:off x="1835150" y="2205038"/>
          <a:ext cx="5448300" cy="838200"/>
        </p:xfrm>
        <a:graphic>
          <a:graphicData uri="http://schemas.openxmlformats.org/presentationml/2006/ole">
            <mc:AlternateContent xmlns:mc="http://schemas.openxmlformats.org/markup-compatibility/2006">
              <mc:Choice xmlns:v="urn:schemas-microsoft-com:vml" Requires="v">
                <p:oleObj spid="_x0000_s24731" name="Equation" r:id="rId5" imgW="5448240" imgH="838080" progId="Equation.DSMT4">
                  <p:embed/>
                </p:oleObj>
              </mc:Choice>
              <mc:Fallback>
                <p:oleObj name="Equation" r:id="rId5" imgW="5448240" imgH="8380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205038"/>
                        <a:ext cx="5448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6"/>
          <p:cNvGraphicFramePr>
            <a:graphicFrameLocks noChangeAspect="1"/>
          </p:cNvGraphicFramePr>
          <p:nvPr>
            <p:extLst>
              <p:ext uri="{D42A27DB-BD31-4B8C-83A1-F6EECF244321}">
                <p14:modId xmlns:p14="http://schemas.microsoft.com/office/powerpoint/2010/main" val="4099801926"/>
              </p:ext>
            </p:extLst>
          </p:nvPr>
        </p:nvGraphicFramePr>
        <p:xfrm>
          <a:off x="5591175" y="3043238"/>
          <a:ext cx="3225800" cy="482600"/>
        </p:xfrm>
        <a:graphic>
          <a:graphicData uri="http://schemas.openxmlformats.org/presentationml/2006/ole">
            <mc:AlternateContent xmlns:mc="http://schemas.openxmlformats.org/markup-compatibility/2006">
              <mc:Choice xmlns:v="urn:schemas-microsoft-com:vml" Requires="v">
                <p:oleObj spid="_x0000_s24732" name="Equation" r:id="rId7" imgW="3225600" imgH="482400" progId="Equation.DSMT4">
                  <p:embed/>
                </p:oleObj>
              </mc:Choice>
              <mc:Fallback>
                <p:oleObj name="Equation" r:id="rId7" imgW="3225600" imgH="4824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1175" y="3043238"/>
                        <a:ext cx="3225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10.4.2   </a:t>
            </a:r>
            <a:r>
              <a:rPr lang="zh-CN" altLang="zh-CN" sz="2800" dirty="0" smtClean="0">
                <a:solidFill>
                  <a:srgbClr val="000000"/>
                </a:solidFill>
                <a:latin typeface="Times New Roman" pitchFamily="18" charset="0"/>
                <a:cs typeface="Times New Roman" pitchFamily="18" charset="0"/>
              </a:rPr>
              <a:t>在例</a:t>
            </a:r>
            <a:r>
              <a:rPr lang="en-US" altLang="zh-CN" sz="2800" dirty="0" smtClean="0">
                <a:solidFill>
                  <a:srgbClr val="000000"/>
                </a:solidFill>
                <a:latin typeface="Times New Roman" pitchFamily="18" charset="0"/>
                <a:cs typeface="Times New Roman" pitchFamily="18" charset="0"/>
              </a:rPr>
              <a:t>10.3.1</a:t>
            </a:r>
            <a:r>
              <a:rPr lang="zh-CN" altLang="zh-CN" sz="2800" dirty="0" smtClean="0">
                <a:solidFill>
                  <a:srgbClr val="000000"/>
                </a:solidFill>
                <a:latin typeface="Times New Roman" pitchFamily="18" charset="0"/>
                <a:cs typeface="Times New Roman" pitchFamily="18" charset="0"/>
              </a:rPr>
              <a:t>中，欲进一步检验：</a:t>
            </a:r>
          </a:p>
          <a:p>
            <a:pPr algn="ctr">
              <a:buFont typeface="Wingdings" panose="05000000000000000000" pitchFamily="2" charset="2"/>
              <a:buNone/>
              <a:defRPr/>
            </a:pPr>
            <a:r>
              <a:rPr lang="en-US" altLang="zh-CN" sz="2800" i="1" dirty="0" smtClean="0">
                <a:solidFill>
                  <a:srgbClr val="000000"/>
                </a:solidFill>
                <a:latin typeface="Times New Roman" pitchFamily="18" charset="0"/>
                <a:cs typeface="Times New Roman" pitchFamily="18" charset="0"/>
              </a:rPr>
              <a:t>H</a:t>
            </a:r>
            <a:r>
              <a:rPr lang="en-US" altLang="zh-CN" sz="2800" baseline="-250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ρ</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ρ</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H</a:t>
            </a:r>
            <a:r>
              <a:rPr lang="en-US" altLang="zh-CN" sz="2800" baseline="-250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ρ</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≠0</a:t>
            </a:r>
            <a:endParaRPr lang="zh-CN"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检验统计量为</a:t>
            </a: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zh-CN"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故接受</a:t>
            </a:r>
            <a:r>
              <a:rPr lang="en-US" altLang="zh-CN" sz="2800" i="1" dirty="0" smtClean="0">
                <a:solidFill>
                  <a:srgbClr val="000000"/>
                </a:solidFill>
                <a:latin typeface="Times New Roman" pitchFamily="18" charset="0"/>
                <a:cs typeface="Times New Roman" pitchFamily="18" charset="0"/>
              </a:rPr>
              <a:t>H</a:t>
            </a:r>
            <a:r>
              <a:rPr lang="en-US" altLang="zh-CN" sz="2800" baseline="-250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，即认为第二典型相关是不显著</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=0.946)</a:t>
            </a:r>
            <a:r>
              <a:rPr lang="zh-CN" altLang="zh-CN" sz="2800" dirty="0" smtClean="0">
                <a:solidFill>
                  <a:srgbClr val="000000"/>
                </a:solidFill>
                <a:latin typeface="Times New Roman" pitchFamily="18" charset="0"/>
                <a:cs typeface="Times New Roman" pitchFamily="18" charset="0"/>
              </a:rPr>
              <a:t>。因此，只有一个典型相关是显著的。</a:t>
            </a:r>
          </a:p>
          <a:p>
            <a:pPr>
              <a:defRPr/>
            </a:pPr>
            <a:endParaRPr lang="zh-CN" altLang="en-US" sz="2800" dirty="0">
              <a:solidFill>
                <a:srgbClr val="000000"/>
              </a:solidFill>
              <a:latin typeface="Times New Roman" pitchFamily="18" charset="0"/>
              <a:cs typeface="Times New Roman" pitchFamily="18" charset="0"/>
            </a:endParaRPr>
          </a:p>
        </p:txBody>
      </p:sp>
      <p:graphicFrame>
        <p:nvGraphicFramePr>
          <p:cNvPr id="25602" name="Object 2"/>
          <p:cNvGraphicFramePr>
            <a:graphicFrameLocks noChangeAspect="1"/>
          </p:cNvGraphicFramePr>
          <p:nvPr>
            <p:extLst>
              <p:ext uri="{D42A27DB-BD31-4B8C-83A1-F6EECF244321}">
                <p14:modId xmlns:p14="http://schemas.microsoft.com/office/powerpoint/2010/main" val="4100724374"/>
              </p:ext>
            </p:extLst>
          </p:nvPr>
        </p:nvGraphicFramePr>
        <p:xfrm>
          <a:off x="592138" y="2427288"/>
          <a:ext cx="7975600" cy="2235200"/>
        </p:xfrm>
        <a:graphic>
          <a:graphicData uri="http://schemas.openxmlformats.org/presentationml/2006/ole">
            <mc:AlternateContent xmlns:mc="http://schemas.openxmlformats.org/markup-compatibility/2006">
              <mc:Choice xmlns:v="urn:schemas-microsoft-com:vml" Requires="v">
                <p:oleObj spid="_x0000_s25653" name="Equation" r:id="rId3" imgW="7975440" imgH="2234880" progId="Equation.DSMT4">
                  <p:embed/>
                </p:oleObj>
              </mc:Choice>
              <mc:Fallback>
                <p:oleObj name="Equation" r:id="rId3" imgW="7975440" imgH="2234880" progId="Equation.DSMT4">
                  <p:embed/>
                  <p:pic>
                    <p:nvPicPr>
                      <p:cNvPr id="0" name="Object 2"/>
                      <p:cNvPicPr>
                        <a:picLocks noChangeAspect="1" noChangeArrowheads="1"/>
                      </p:cNvPicPr>
                      <p:nvPr/>
                    </p:nvPicPr>
                    <p:blipFill>
                      <a:blip r:embed="rId4"/>
                      <a:srcRect/>
                      <a:stretch>
                        <a:fillRect/>
                      </a:stretch>
                    </p:blipFill>
                    <p:spPr bwMode="auto">
                      <a:xfrm>
                        <a:off x="592138" y="2427288"/>
                        <a:ext cx="7975600" cy="223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42</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t>一、典型相关的定义及导出</a:t>
            </a:r>
          </a:p>
        </p:txBody>
      </p:sp>
      <p:sp>
        <p:nvSpPr>
          <p:cNvPr id="1028" name="Rectangle 3"/>
          <p:cNvSpPr>
            <a:spLocks noGrp="1" noRot="1" noChangeArrowheads="1"/>
          </p:cNvSpPr>
          <p:nvPr>
            <p:ph type="body" idx="1"/>
          </p:nvPr>
        </p:nvSpPr>
        <p:spPr>
          <a:xfrm>
            <a:off x="301625" y="1557338"/>
            <a:ext cx="8540750" cy="4541837"/>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q</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是两组随机变量，且</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11</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22</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err="1" smtClean="0">
                <a:solidFill>
                  <a:srgbClr val="000000"/>
                </a:solidFill>
                <a:latin typeface="Times New Roman" panose="02020603050405020304" pitchFamily="18" charset="0"/>
                <a:cs typeface="Times New Roman" panose="02020603050405020304" pitchFamily="18" charset="0"/>
              </a:rPr>
              <a:t>Cov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12</a:t>
            </a:r>
            <a:r>
              <a:rPr lang="zh-CN" altLang="zh-CN" sz="2400" dirty="0" smtClean="0">
                <a:solidFill>
                  <a:srgbClr val="000000"/>
                </a:solidFill>
                <a:latin typeface="Times New Roman" panose="02020603050405020304" pitchFamily="18" charset="0"/>
                <a:cs typeface="Times New Roman" panose="02020603050405020304" pitchFamily="18" charset="0"/>
              </a:rPr>
              <a:t>，即有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我们</a:t>
            </a:r>
            <a:r>
              <a:rPr lang="zh-CN" altLang="zh-CN" sz="2400" dirty="0" smtClean="0">
                <a:solidFill>
                  <a:srgbClr val="000000"/>
                </a:solidFill>
                <a:latin typeface="Times New Roman" panose="02020603050405020304" pitchFamily="18" charset="0"/>
                <a:cs typeface="Times New Roman" panose="02020603050405020304" pitchFamily="18" charset="0"/>
              </a:rPr>
              <a:t>研究</a:t>
            </a:r>
            <a:r>
              <a:rPr lang="en-US" altLang="zh-CN" sz="2400" i="1" dirty="0" smtClean="0">
                <a:solidFill>
                  <a:srgbClr val="000000"/>
                </a:solidFill>
                <a:latin typeface="Times New Roman" panose="02020603050405020304" pitchFamily="18" charset="0"/>
                <a:cs typeface="Times New Roman" panose="02020603050405020304" pitchFamily="18" charset="0"/>
              </a:rPr>
              <a:t>u</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a</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与</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b</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y</a:t>
            </a:r>
            <a:r>
              <a:rPr lang="zh-CN" altLang="zh-CN" sz="2400" dirty="0" smtClean="0">
                <a:solidFill>
                  <a:srgbClr val="000000"/>
                </a:solidFill>
                <a:latin typeface="Times New Roman" panose="02020603050405020304" pitchFamily="18" charset="0"/>
                <a:cs typeface="Times New Roman" panose="02020603050405020304" pitchFamily="18" charset="0"/>
              </a:rPr>
              <a:t>之间的相关关系，其中</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a</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a</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a</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b</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b</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b</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b</a:t>
            </a:r>
            <a:r>
              <a:rPr lang="en-US" altLang="zh-CN" sz="2400" i="1" baseline="-25000" dirty="0">
                <a:solidFill>
                  <a:srgbClr val="000000"/>
                </a:solidFill>
                <a:latin typeface="Times New Roman" panose="02020603050405020304" pitchFamily="18" charset="0"/>
                <a:cs typeface="Times New Roman" panose="02020603050405020304" pitchFamily="18" charset="0"/>
              </a:rPr>
              <a:t>q</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zh-CN" sz="2400" dirty="0">
              <a:solidFill>
                <a:srgbClr val="000000"/>
              </a:solidFill>
              <a:latin typeface="Times New Roman" panose="02020603050405020304" pitchFamily="18" charset="0"/>
              <a:cs typeface="Times New Roman" panose="02020603050405020304" pitchFamily="18" charset="0"/>
            </a:endParaRPr>
          </a:p>
          <a:p>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err="1" smtClean="0">
                <a:solidFill>
                  <a:srgbClr val="000000"/>
                </a:solidFill>
                <a:latin typeface="Times New Roman" panose="02020603050405020304" pitchFamily="18" charset="0"/>
                <a:cs typeface="Times New Roman" panose="02020603050405020304" pitchFamily="18" charset="0"/>
              </a:rPr>
              <a:t>Cov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u</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err="1" smtClean="0">
                <a:solidFill>
                  <a:srgbClr val="000000"/>
                </a:solidFill>
                <a:latin typeface="Times New Roman" panose="02020603050405020304" pitchFamily="18" charset="0"/>
                <a:cs typeface="Times New Roman" panose="02020603050405020304" pitchFamily="18" charset="0"/>
              </a:rPr>
              <a:t>Cov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a</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x</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b</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y</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a</a:t>
            </a:r>
            <a:r>
              <a:rPr lang="en-US" altLang="zh-CN" sz="2400" dirty="0" err="1" smtClean="0">
                <a:solidFill>
                  <a:srgbClr val="000000"/>
                </a:solidFill>
                <a:latin typeface="Times New Roman" panose="02020603050405020304" pitchFamily="18" charset="0"/>
                <a:cs typeface="Times New Roman" panose="02020603050405020304" pitchFamily="18" charset="0"/>
              </a:rPr>
              <a:t>′Cov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x</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y</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b</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12</a:t>
            </a:r>
            <a:r>
              <a:rPr lang="en-US" altLang="zh-CN" sz="2400" b="1" i="1" dirty="0" smtClean="0">
                <a:solidFill>
                  <a:srgbClr val="000000"/>
                </a:solidFill>
                <a:latin typeface="Times New Roman" panose="02020603050405020304" pitchFamily="18" charset="0"/>
                <a:cs typeface="Times New Roman" panose="02020603050405020304" pitchFamily="18" charset="0"/>
              </a:rPr>
              <a:t>b</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u</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a</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a</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11</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b</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y</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b</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y</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b</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b</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22</a:t>
            </a:r>
            <a:r>
              <a:rPr lang="en-US" altLang="zh-CN" sz="2400" b="1" i="1" dirty="0" smtClean="0">
                <a:solidFill>
                  <a:srgbClr val="000000"/>
                </a:solidFill>
                <a:latin typeface="Times New Roman" panose="02020603050405020304" pitchFamily="18" charset="0"/>
                <a:cs typeface="Times New Roman" panose="02020603050405020304" pitchFamily="18" charset="0"/>
              </a:rPr>
              <a:t>b</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026" name="Object 6"/>
          <p:cNvGraphicFramePr>
            <a:graphicFrameLocks noChangeAspect="1"/>
          </p:cNvGraphicFramePr>
          <p:nvPr/>
        </p:nvGraphicFramePr>
        <p:xfrm>
          <a:off x="3276600" y="2420938"/>
          <a:ext cx="2514600" cy="889000"/>
        </p:xfrm>
        <a:graphic>
          <a:graphicData uri="http://schemas.openxmlformats.org/presentationml/2006/ole">
            <mc:AlternateContent xmlns:mc="http://schemas.openxmlformats.org/markup-compatibility/2006">
              <mc:Choice xmlns:v="urn:schemas-microsoft-com:vml" Requires="v">
                <p:oleObj spid="_x0000_s1076" name="Equation" r:id="rId3" imgW="2514600" imgH="888840" progId="Equation.DSMT4">
                  <p:embed/>
                </p:oleObj>
              </mc:Choice>
              <mc:Fallback>
                <p:oleObj name="Equation" r:id="rId3" imgW="2514600" imgH="8888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420938"/>
                        <a:ext cx="2514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0AD328E-4BA2-4FD2-89B2-0D48762C73CD}" type="slidenum">
              <a:rPr lang="en-US" altLang="zh-CN" smtClean="0"/>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所以</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smtClean="0">
                <a:solidFill>
                  <a:srgbClr val="000000"/>
                </a:solidFill>
                <a:latin typeface="Times New Roman" panose="02020603050405020304" pitchFamily="18" charset="0"/>
                <a:cs typeface="Times New Roman" panose="02020603050405020304" pitchFamily="18" charset="0"/>
              </a:rPr>
              <a:t>附加</a:t>
            </a:r>
            <a:r>
              <a:rPr lang="zh-CN" altLang="zh-CN" sz="2800" dirty="0" smtClean="0">
                <a:solidFill>
                  <a:srgbClr val="000000"/>
                </a:solidFill>
                <a:latin typeface="Times New Roman" panose="02020603050405020304" pitchFamily="18" charset="0"/>
                <a:cs typeface="Times New Roman" panose="02020603050405020304" pitchFamily="18" charset="0"/>
              </a:rPr>
              <a:t>约束条件</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gn="ctr">
              <a:buNone/>
            </a:pPr>
            <a:r>
              <a:rPr lang="en-US" altLang="zh-CN" sz="2800" i="1" dirty="0">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u</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)=1</a:t>
            </a:r>
            <a:endParaRPr lang="zh-CN" altLang="zh-CN" sz="2800" dirty="0">
              <a:solidFill>
                <a:srgbClr val="000000"/>
              </a:solidFill>
              <a:latin typeface="Times New Roman" panose="02020603050405020304" pitchFamily="18" charset="0"/>
              <a:cs typeface="Times New Roman" panose="02020603050405020304" pitchFamily="18" charset="0"/>
            </a:endParaRPr>
          </a:p>
          <a:p>
            <a:pPr>
              <a:buNone/>
            </a:pPr>
            <a:r>
              <a:rPr lang="en-US" altLang="zh-CN" sz="2800" b="1" i="1" dirty="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即</a:t>
            </a:r>
            <a:endParaRPr lang="en-US" altLang="zh-CN" sz="2800" dirty="0">
              <a:solidFill>
                <a:srgbClr val="000000"/>
              </a:solidFill>
              <a:latin typeface="Times New Roman" panose="02020603050405020304" pitchFamily="18" charset="0"/>
              <a:cs typeface="Times New Roman" panose="02020603050405020304" pitchFamily="18" charset="0"/>
            </a:endParaRPr>
          </a:p>
          <a:p>
            <a:pPr algn="ctr">
              <a:buNone/>
            </a:pP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11</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22</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dirty="0">
                <a:solidFill>
                  <a:srgbClr val="000000"/>
                </a:solidFill>
                <a:latin typeface="Times New Roman" panose="02020603050405020304" pitchFamily="18" charset="0"/>
                <a:cs typeface="Times New Roman" panose="02020603050405020304" pitchFamily="18" charset="0"/>
              </a:rPr>
              <a:t>=1</a:t>
            </a:r>
          </a:p>
          <a:p>
            <a:r>
              <a:rPr lang="zh-CN" altLang="en-US" sz="2800" dirty="0" smtClean="0">
                <a:solidFill>
                  <a:srgbClr val="000000"/>
                </a:solidFill>
                <a:latin typeface="Times New Roman" panose="02020603050405020304" pitchFamily="18" charset="0"/>
                <a:cs typeface="Times New Roman" panose="02020603050405020304" pitchFamily="18" charset="0"/>
              </a:rPr>
              <a:t>在此</a:t>
            </a:r>
            <a:r>
              <a:rPr lang="zh-CN" altLang="zh-CN" sz="2800" dirty="0">
                <a:solidFill>
                  <a:srgbClr val="000000"/>
                </a:solidFill>
                <a:latin typeface="Times New Roman" panose="02020603050405020304" pitchFamily="18" charset="0"/>
                <a:cs typeface="Times New Roman" panose="02020603050405020304" pitchFamily="18" charset="0"/>
              </a:rPr>
              <a:t>约束条件下，求</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R</a:t>
            </a:r>
            <a:r>
              <a:rPr lang="en-US" altLang="zh-CN" sz="2800" i="1" baseline="30000" dirty="0" err="1">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R</a:t>
            </a:r>
            <a:r>
              <a:rPr lang="en-US" altLang="zh-CN" sz="2800" i="1" baseline="30000" dirty="0" err="1">
                <a:solidFill>
                  <a:srgbClr val="000000"/>
                </a:solidFill>
                <a:latin typeface="Times New Roman" panose="02020603050405020304" pitchFamily="18" charset="0"/>
                <a:cs typeface="Times New Roman" panose="02020603050405020304" pitchFamily="18" charset="0"/>
              </a:rPr>
              <a:t>q</a:t>
            </a:r>
            <a:r>
              <a:rPr lang="zh-CN" altLang="zh-CN" sz="2800" dirty="0">
                <a:solidFill>
                  <a:srgbClr val="000000"/>
                </a:solidFill>
                <a:latin typeface="Times New Roman" panose="02020603050405020304" pitchFamily="18" charset="0"/>
                <a:cs typeface="Times New Roman" panose="02020603050405020304" pitchFamily="18" charset="0"/>
              </a:rPr>
              <a:t>，使得</a:t>
            </a:r>
          </a:p>
          <a:p>
            <a:pPr algn="ctr">
              <a:buNone/>
            </a:pPr>
            <a:r>
              <a:rPr lang="en-US" altLang="zh-CN" sz="2800" i="1" dirty="0">
                <a:solidFill>
                  <a:srgbClr val="000000"/>
                </a:solidFill>
                <a:latin typeface="Times New Roman" panose="02020603050405020304" pitchFamily="18" charset="0"/>
                <a:cs typeface="Times New Roman" panose="02020603050405020304" pitchFamily="18" charset="0"/>
              </a:rPr>
              <a:t>ρ</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u</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12</a:t>
            </a:r>
            <a:r>
              <a:rPr lang="en-US" altLang="zh-CN" sz="2800" b="1" i="1" dirty="0">
                <a:solidFill>
                  <a:srgbClr val="000000"/>
                </a:solidFill>
                <a:latin typeface="Times New Roman" panose="02020603050405020304" pitchFamily="18" charset="0"/>
                <a:cs typeface="Times New Roman" panose="02020603050405020304" pitchFamily="18" charset="0"/>
              </a:rPr>
              <a:t>b</a:t>
            </a:r>
            <a:endParaRPr lang="zh-CN" altLang="zh-CN" sz="2800" dirty="0">
              <a:solidFill>
                <a:srgbClr val="000000"/>
              </a:solidFill>
              <a:latin typeface="Times New Roman" panose="02020603050405020304" pitchFamily="18" charset="0"/>
              <a:cs typeface="Times New Roman" panose="02020603050405020304" pitchFamily="18" charset="0"/>
            </a:endParaRPr>
          </a:p>
          <a:p>
            <a:pPr>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达到最大。</a:t>
            </a:r>
          </a:p>
          <a:p>
            <a:endParaRPr lang="zh-CN" altLang="en-US" sz="2800" dirty="0"/>
          </a:p>
        </p:txBody>
      </p:sp>
      <p:graphicFrame>
        <p:nvGraphicFramePr>
          <p:cNvPr id="4" name="Object 5"/>
          <p:cNvGraphicFramePr>
            <a:graphicFrameLocks noChangeAspect="1"/>
          </p:cNvGraphicFramePr>
          <p:nvPr>
            <p:extLst>
              <p:ext uri="{D42A27DB-BD31-4B8C-83A1-F6EECF244321}">
                <p14:modId xmlns:p14="http://schemas.microsoft.com/office/powerpoint/2010/main" val="1321756079"/>
              </p:ext>
            </p:extLst>
          </p:nvPr>
        </p:nvGraphicFramePr>
        <p:xfrm>
          <a:off x="2643188" y="1214264"/>
          <a:ext cx="3848100" cy="990600"/>
        </p:xfrm>
        <a:graphic>
          <a:graphicData uri="http://schemas.openxmlformats.org/presentationml/2006/ole">
            <mc:AlternateContent xmlns:mc="http://schemas.openxmlformats.org/markup-compatibility/2006">
              <mc:Choice xmlns:v="urn:schemas-microsoft-com:vml" Requires="v">
                <p:oleObj spid="_x0000_s34848" name="Equation" r:id="rId3" imgW="3848040" imgH="990360" progId="Equation.DSMT4">
                  <p:embed/>
                </p:oleObj>
              </mc:Choice>
              <mc:Fallback>
                <p:oleObj name="Equation" r:id="rId3" imgW="3848040" imgH="990360" progId="Equation.DSMT4">
                  <p:embed/>
                  <p:pic>
                    <p:nvPicPr>
                      <p:cNvPr id="0" name=""/>
                      <p:cNvPicPr>
                        <a:picLocks noChangeAspect="1" noChangeArrowheads="1"/>
                      </p:cNvPicPr>
                      <p:nvPr/>
                    </p:nvPicPr>
                    <p:blipFill>
                      <a:blip r:embed="rId4"/>
                      <a:srcRect/>
                      <a:stretch>
                        <a:fillRect/>
                      </a:stretch>
                    </p:blipFill>
                    <p:spPr bwMode="auto">
                      <a:xfrm>
                        <a:off x="2643188" y="1214264"/>
                        <a:ext cx="38481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4"/>
          <p:cNvSpPr/>
          <p:nvPr/>
        </p:nvSpPr>
        <p:spPr>
          <a:xfrm>
            <a:off x="7661180" y="3717032"/>
            <a:ext cx="1159292" cy="461665"/>
          </a:xfrm>
          <a:prstGeom prst="rect">
            <a:avLst/>
          </a:prstGeom>
        </p:spPr>
        <p:txBody>
          <a:bodyPr wrap="none">
            <a:spAutoFit/>
          </a:bodyPr>
          <a:lstStyle/>
          <a:p>
            <a:r>
              <a:rPr lang="en-US" altLang="zh-CN" sz="2400" kern="100" dirty="0">
                <a:solidFill>
                  <a:srgbClr val="000000"/>
                </a:solidFill>
                <a:latin typeface="Times New Roman" panose="02020603050405020304" pitchFamily="18" charset="0"/>
              </a:rPr>
              <a:t>(</a:t>
            </a:r>
            <a:r>
              <a:rPr lang="en-US" altLang="zh-CN" sz="2400" kern="100" dirty="0" smtClean="0">
                <a:solidFill>
                  <a:srgbClr val="000000"/>
                </a:solidFill>
                <a:latin typeface="Times New Roman" panose="02020603050405020304" pitchFamily="18" charset="0"/>
              </a:rPr>
              <a:t>10.2.5)</a:t>
            </a:r>
            <a:endParaRPr lang="zh-CN" altLang="en-US" sz="2400" dirty="0">
              <a:solidFill>
                <a:srgbClr val="000000"/>
              </a:solidFill>
            </a:endParaRPr>
          </a:p>
        </p:txBody>
      </p:sp>
      <p:sp>
        <p:nvSpPr>
          <p:cNvPr id="6" name="灯片编号占位符 5"/>
          <p:cNvSpPr>
            <a:spLocks noGrp="1"/>
          </p:cNvSpPr>
          <p:nvPr>
            <p:ph type="sldNum" sz="quarter" idx="12"/>
          </p:nvPr>
        </p:nvSpPr>
        <p:spPr/>
        <p:txBody>
          <a:bodyPr/>
          <a:lstStyle/>
          <a:p>
            <a:fld id="{00AD328E-4BA2-4FD2-89B2-0D48762C73CD}" type="slidenum">
              <a:rPr lang="en-US" altLang="zh-CN" smtClean="0"/>
              <a:pPr/>
              <a:t>6</a:t>
            </a:fld>
            <a:endParaRPr lang="en-US" altLang="zh-CN"/>
          </a:p>
        </p:txBody>
      </p:sp>
    </p:spTree>
    <p:extLst>
      <p:ext uri="{BB962C8B-B14F-4D97-AF65-F5344CB8AC3E}">
        <p14:creationId xmlns:p14="http://schemas.microsoft.com/office/powerpoint/2010/main" val="4147750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 </a:t>
            </a:r>
          </a:p>
          <a:p>
            <a:pPr marL="360363" indent="0">
              <a:lnSpc>
                <a:spcPct val="150000"/>
              </a:lnSpc>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都</a:t>
            </a:r>
            <a:r>
              <a:rPr lang="zh-CN" altLang="zh-CN" sz="2800" dirty="0">
                <a:solidFill>
                  <a:srgbClr val="000000"/>
                </a:solidFill>
                <a:latin typeface="Times New Roman" panose="02020603050405020304" pitchFamily="18" charset="0"/>
                <a:cs typeface="Times New Roman" panose="02020603050405020304" pitchFamily="18" charset="0"/>
              </a:rPr>
              <a:t>有着相同的非零</a:t>
            </a:r>
            <a:r>
              <a:rPr lang="zh-CN" altLang="zh-CN" sz="2800" dirty="0" smtClean="0">
                <a:solidFill>
                  <a:srgbClr val="000000"/>
                </a:solidFill>
                <a:latin typeface="Times New Roman" panose="02020603050405020304" pitchFamily="18" charset="0"/>
                <a:cs typeface="Times New Roman" panose="02020603050405020304" pitchFamily="18" charset="0"/>
              </a:rPr>
              <a:t>特征</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值</a:t>
            </a:r>
            <a:r>
              <a:rPr lang="zh-CN" altLang="zh-CN" sz="2800" dirty="0">
                <a:solidFill>
                  <a:srgbClr val="000000"/>
                </a:solidFill>
                <a:latin typeface="Times New Roman" panose="02020603050405020304" pitchFamily="18" charset="0"/>
                <a:cs typeface="Times New Roman" panose="02020603050405020304" pitchFamily="18" charset="0"/>
              </a:rPr>
              <a:t>，可记</a:t>
            </a:r>
            <a:r>
              <a:rPr lang="zh-CN" altLang="zh-CN" sz="2800" dirty="0" smtClean="0">
                <a:solidFill>
                  <a:srgbClr val="000000"/>
                </a:solidFill>
                <a:latin typeface="Times New Roman" panose="02020603050405020304" pitchFamily="18" charset="0"/>
                <a:cs typeface="Times New Roman" panose="02020603050405020304" pitchFamily="18" charset="0"/>
              </a:rPr>
              <a:t>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这里</a:t>
            </a:r>
            <a:r>
              <a:rPr lang="en-US" altLang="zh-CN" sz="2800" i="1" dirty="0">
                <a:solidFill>
                  <a:srgbClr val="000000"/>
                </a:solidFill>
                <a:latin typeface="Times New Roman" panose="02020603050405020304" pitchFamily="18" charset="0"/>
                <a:cs typeface="Times New Roman" panose="02020603050405020304" pitchFamily="18" charset="0"/>
              </a:rPr>
              <a:t>m</a:t>
            </a:r>
            <a:r>
              <a:rPr lang="zh-CN" altLang="zh-CN" sz="2800" dirty="0">
                <a:solidFill>
                  <a:srgbClr val="000000"/>
                </a:solidFill>
                <a:latin typeface="Times New Roman" panose="02020603050405020304" pitchFamily="18" charset="0"/>
                <a:cs typeface="Times New Roman" panose="02020603050405020304" pitchFamily="18" charset="0"/>
              </a:rPr>
              <a:t>为</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12</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秩</a:t>
            </a:r>
            <a:r>
              <a:rPr lang="zh-CN" altLang="zh-CN" sz="2800" dirty="0">
                <a:solidFill>
                  <a:srgbClr val="000000"/>
                </a:solidFill>
                <a:latin typeface="Times New Roman" panose="02020603050405020304" pitchFamily="18" charset="0"/>
                <a:cs typeface="Times New Roman" panose="02020603050405020304" pitchFamily="18" charset="0"/>
              </a:rPr>
              <a:t>。这是因为</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记</a:t>
            </a:r>
            <a:r>
              <a:rPr lang="en-US" altLang="zh-CN" sz="2800" i="1" dirty="0" err="1">
                <a:solidFill>
                  <a:srgbClr val="000000"/>
                </a:solidFill>
                <a:latin typeface="Times New Roman" panose="02020603050405020304" pitchFamily="18" charset="0"/>
                <a:cs typeface="Times New Roman" panose="02020603050405020304" pitchFamily="18" charset="0"/>
              </a:rPr>
              <a:t>ρ</a:t>
            </a:r>
            <a:r>
              <a:rPr lang="en-US" altLang="zh-CN" sz="2800" i="1" baseline="-25000" dirty="0" err="1">
                <a:solidFill>
                  <a:srgbClr val="000000"/>
                </a:solidFill>
                <a:latin typeface="Times New Roman" panose="02020603050405020304" pitchFamily="18" charset="0"/>
                <a:cs typeface="Times New Roman" panose="02020603050405020304" pitchFamily="18" charset="0"/>
              </a:rPr>
              <a:t>i</a:t>
            </a:r>
            <a:r>
              <a:rPr lang="zh-CN" altLang="zh-CN" sz="2800" dirty="0" smtClean="0">
                <a:solidFill>
                  <a:srgbClr val="000000"/>
                </a:solidFill>
                <a:latin typeface="Times New Roman" panose="02020603050405020304" pitchFamily="18" charset="0"/>
                <a:cs typeface="Times New Roman" panose="02020603050405020304" pitchFamily="18" charset="0"/>
              </a:rPr>
              <a:t>是</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算术平方根，</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en-US" altLang="zh-CN" sz="2800" i="1"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m</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471360201"/>
              </p:ext>
            </p:extLst>
          </p:nvPr>
        </p:nvGraphicFramePr>
        <p:xfrm>
          <a:off x="683568" y="733425"/>
          <a:ext cx="7820025" cy="463550"/>
        </p:xfrm>
        <a:graphic>
          <a:graphicData uri="http://schemas.openxmlformats.org/presentationml/2006/ole">
            <mc:AlternateContent xmlns:mc="http://schemas.openxmlformats.org/markup-compatibility/2006">
              <mc:Choice xmlns:v="urn:schemas-microsoft-com:vml" Requires="v">
                <p:oleObj spid="_x0000_s26912" name="Equation" r:id="rId3" imgW="7797600" imgH="469800" progId="Equation.DSMT4">
                  <p:embed/>
                </p:oleObj>
              </mc:Choice>
              <mc:Fallback>
                <p:oleObj name="Equation" r:id="rId3" imgW="7797600" imgH="469800" progId="Equation.DSMT4">
                  <p:embed/>
                  <p:pic>
                    <p:nvPicPr>
                      <p:cNvPr id="0" name=""/>
                      <p:cNvPicPr>
                        <a:picLocks noChangeAspect="1" noChangeArrowheads="1"/>
                      </p:cNvPicPr>
                      <p:nvPr/>
                    </p:nvPicPr>
                    <p:blipFill>
                      <a:blip r:embed="rId4"/>
                      <a:srcRect/>
                      <a:stretch>
                        <a:fillRect/>
                      </a:stretch>
                    </p:blipFill>
                    <p:spPr bwMode="auto">
                      <a:xfrm>
                        <a:off x="683568" y="733425"/>
                        <a:ext cx="782002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497854117"/>
              </p:ext>
            </p:extLst>
          </p:nvPr>
        </p:nvGraphicFramePr>
        <p:xfrm>
          <a:off x="719708" y="1346461"/>
          <a:ext cx="3924300" cy="461963"/>
        </p:xfrm>
        <a:graphic>
          <a:graphicData uri="http://schemas.openxmlformats.org/presentationml/2006/ole">
            <mc:AlternateContent xmlns:mc="http://schemas.openxmlformats.org/markup-compatibility/2006">
              <mc:Choice xmlns:v="urn:schemas-microsoft-com:vml" Requires="v">
                <p:oleObj spid="_x0000_s26913" name="Equation" r:id="rId5" imgW="3911400" imgH="469800" progId="Equation.DSMT4">
                  <p:embed/>
                </p:oleObj>
              </mc:Choice>
              <mc:Fallback>
                <p:oleObj name="Equation" r:id="rId5" imgW="3911400" imgH="469800" progId="Equation.DSMT4">
                  <p:embed/>
                  <p:pic>
                    <p:nvPicPr>
                      <p:cNvPr id="0" name=""/>
                      <p:cNvPicPr>
                        <a:picLocks noChangeAspect="1" noChangeArrowheads="1"/>
                      </p:cNvPicPr>
                      <p:nvPr/>
                    </p:nvPicPr>
                    <p:blipFill>
                      <a:blip r:embed="rId6"/>
                      <a:srcRect/>
                      <a:stretch>
                        <a:fillRect/>
                      </a:stretch>
                    </p:blipFill>
                    <p:spPr bwMode="auto">
                      <a:xfrm>
                        <a:off x="719708" y="1346461"/>
                        <a:ext cx="39243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257934764"/>
              </p:ext>
            </p:extLst>
          </p:nvPr>
        </p:nvGraphicFramePr>
        <p:xfrm>
          <a:off x="2555776" y="1965858"/>
          <a:ext cx="3116263" cy="461962"/>
        </p:xfrm>
        <a:graphic>
          <a:graphicData uri="http://schemas.openxmlformats.org/presentationml/2006/ole">
            <mc:AlternateContent xmlns:mc="http://schemas.openxmlformats.org/markup-compatibility/2006">
              <mc:Choice xmlns:v="urn:schemas-microsoft-com:vml" Requires="v">
                <p:oleObj spid="_x0000_s26914" name="Equation" r:id="rId7" imgW="3124080" imgH="469800" progId="Equation.DSMT4">
                  <p:embed/>
                </p:oleObj>
              </mc:Choice>
              <mc:Fallback>
                <p:oleObj name="Equation" r:id="rId7" imgW="3124080" imgH="469800" progId="Equation.DSMT4">
                  <p:embed/>
                  <p:pic>
                    <p:nvPicPr>
                      <p:cNvPr id="0" name=""/>
                      <p:cNvPicPr>
                        <a:picLocks noChangeAspect="1" noChangeArrowheads="1"/>
                      </p:cNvPicPr>
                      <p:nvPr/>
                    </p:nvPicPr>
                    <p:blipFill>
                      <a:blip r:embed="rId8"/>
                      <a:srcRect/>
                      <a:stretch>
                        <a:fillRect/>
                      </a:stretch>
                    </p:blipFill>
                    <p:spPr bwMode="auto">
                      <a:xfrm>
                        <a:off x="2555776" y="1965858"/>
                        <a:ext cx="3116263"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4024397031"/>
              </p:ext>
            </p:extLst>
          </p:nvPr>
        </p:nvGraphicFramePr>
        <p:xfrm>
          <a:off x="1047750" y="3196704"/>
          <a:ext cx="7048500" cy="1168400"/>
        </p:xfrm>
        <a:graphic>
          <a:graphicData uri="http://schemas.openxmlformats.org/presentationml/2006/ole">
            <mc:AlternateContent xmlns:mc="http://schemas.openxmlformats.org/markup-compatibility/2006">
              <mc:Choice xmlns:v="urn:schemas-microsoft-com:vml" Requires="v">
                <p:oleObj spid="_x0000_s26915" name="Equation" r:id="rId9" imgW="7048440" imgH="1168200" progId="Equation.DSMT4">
                  <p:embed/>
                </p:oleObj>
              </mc:Choice>
              <mc:Fallback>
                <p:oleObj name="Equation" r:id="rId9" imgW="7048440" imgH="1168200" progId="Equation.DSMT4">
                  <p:embed/>
                  <p:pic>
                    <p:nvPicPr>
                      <p:cNvPr id="0" name=""/>
                      <p:cNvPicPr>
                        <a:picLocks noChangeAspect="1" noChangeArrowheads="1"/>
                      </p:cNvPicPr>
                      <p:nvPr/>
                    </p:nvPicPr>
                    <p:blipFill>
                      <a:blip r:embed="rId10"/>
                      <a:srcRect/>
                      <a:stretch>
                        <a:fillRect/>
                      </a:stretch>
                    </p:blipFill>
                    <p:spPr bwMode="auto">
                      <a:xfrm>
                        <a:off x="1047750" y="3196704"/>
                        <a:ext cx="7048500"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374220647"/>
              </p:ext>
            </p:extLst>
          </p:nvPr>
        </p:nvGraphicFramePr>
        <p:xfrm>
          <a:off x="1691680" y="4479206"/>
          <a:ext cx="393700" cy="461962"/>
        </p:xfrm>
        <a:graphic>
          <a:graphicData uri="http://schemas.openxmlformats.org/presentationml/2006/ole">
            <mc:AlternateContent xmlns:mc="http://schemas.openxmlformats.org/markup-compatibility/2006">
              <mc:Choice xmlns:v="urn:schemas-microsoft-com:vml" Requires="v">
                <p:oleObj spid="_x0000_s26916" name="Equation" r:id="rId11" imgW="393480" imgH="469800" progId="Equation.DSMT4">
                  <p:embed/>
                </p:oleObj>
              </mc:Choice>
              <mc:Fallback>
                <p:oleObj name="Equation" r:id="rId11" imgW="393480" imgH="469800" progId="Equation.DSMT4">
                  <p:embed/>
                  <p:pic>
                    <p:nvPicPr>
                      <p:cNvPr id="0" name=""/>
                      <p:cNvPicPr>
                        <a:picLocks noChangeAspect="1" noChangeArrowheads="1"/>
                      </p:cNvPicPr>
                      <p:nvPr/>
                    </p:nvPicPr>
                    <p:blipFill>
                      <a:blip r:embed="rId12"/>
                      <a:srcRect/>
                      <a:stretch>
                        <a:fillRect/>
                      </a:stretch>
                    </p:blipFill>
                    <p:spPr bwMode="auto">
                      <a:xfrm>
                        <a:off x="1691680" y="4479206"/>
                        <a:ext cx="39370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00AD328E-4BA2-4FD2-89B2-0D48762C73CD}" type="slidenum">
              <a:rPr lang="en-US" altLang="zh-CN" smtClean="0"/>
              <a:pPr/>
              <a:t>7</a:t>
            </a:fld>
            <a:endParaRPr lang="en-US" altLang="zh-CN"/>
          </a:p>
        </p:txBody>
      </p:sp>
    </p:spTree>
    <p:extLst>
      <p:ext uri="{BB962C8B-B14F-4D97-AF65-F5344CB8AC3E}">
        <p14:creationId xmlns:p14="http://schemas.microsoft.com/office/powerpoint/2010/main" val="3111004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r>
              <a:rPr lang="zh-CN" altLang="en-US" sz="2800" dirty="0">
                <a:solidFill>
                  <a:srgbClr val="000000"/>
                </a:solidFill>
                <a:latin typeface="Times New Roman" panose="02020603050405020304" pitchFamily="18" charset="0"/>
                <a:cs typeface="Times New Roman" panose="02020603050405020304" pitchFamily="18" charset="0"/>
              </a:rPr>
              <a:t>设</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相应</a:t>
            </a:r>
            <a:r>
              <a:rPr lang="zh-CN" altLang="en-US" sz="2800" dirty="0">
                <a:solidFill>
                  <a:srgbClr val="000000"/>
                </a:solidFill>
                <a:latin typeface="Times New Roman" panose="02020603050405020304" pitchFamily="18" charset="0"/>
                <a:cs typeface="Times New Roman" panose="02020603050405020304" pitchFamily="18" charset="0"/>
              </a:rPr>
              <a:t>于</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正交单位特征向量为</a:t>
            </a:r>
            <a:r>
              <a:rPr lang="en-US" altLang="zh-CN" sz="2800" b="1" i="1" dirty="0">
                <a:solidFill>
                  <a:srgbClr val="000000"/>
                </a:solidFill>
                <a:latin typeface="Times New Roman" panose="02020603050405020304" pitchFamily="18" charset="0"/>
                <a:cs typeface="Times New Roman" panose="02020603050405020304" pitchFamily="18" charset="0"/>
              </a:rPr>
              <a:t>β</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β</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β</a:t>
            </a:r>
            <a:r>
              <a:rPr lang="en-US" altLang="zh-CN" sz="2800" i="1" baseline="-25000" dirty="0">
                <a:solidFill>
                  <a:srgbClr val="000000"/>
                </a:solidFill>
                <a:latin typeface="Times New Roman" panose="02020603050405020304" pitchFamily="18" charset="0"/>
                <a:cs typeface="Times New Roman" panose="02020603050405020304" pitchFamily="18" charset="0"/>
              </a:rPr>
              <a:t>m</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令</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i="1" dirty="0">
                <a:solidFill>
                  <a:srgbClr val="000000"/>
                </a:solidFill>
                <a:latin typeface="Times New Roman" panose="02020603050405020304" pitchFamily="18" charset="0"/>
                <a:cs typeface="Times New Roman" panose="02020603050405020304" pitchFamily="18" charset="0"/>
              </a:rPr>
              <a:t>α</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α</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α</a:t>
            </a:r>
            <a:r>
              <a:rPr lang="en-US" altLang="zh-CN" sz="2800" i="1" baseline="-25000" dirty="0">
                <a:solidFill>
                  <a:srgbClr val="000000"/>
                </a:solidFill>
                <a:latin typeface="Times New Roman" panose="02020603050405020304" pitchFamily="18" charset="0"/>
                <a:cs typeface="Times New Roman" panose="02020603050405020304" pitchFamily="18" charset="0"/>
              </a:rPr>
              <a:t>m</a:t>
            </a:r>
            <a:r>
              <a:rPr lang="zh-CN" altLang="zh-CN" sz="2800" dirty="0" smtClean="0">
                <a:solidFill>
                  <a:srgbClr val="000000"/>
                </a:solidFill>
                <a:latin typeface="Times New Roman" panose="02020603050405020304" pitchFamily="18" charset="0"/>
                <a:cs typeface="Times New Roman" panose="02020603050405020304" pitchFamily="18" charset="0"/>
              </a:rPr>
              <a:t>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相应于</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正交单位特征</a:t>
            </a:r>
            <a:r>
              <a:rPr lang="zh-CN" altLang="zh-CN" sz="2800" dirty="0" smtClean="0">
                <a:solidFill>
                  <a:srgbClr val="000000"/>
                </a:solidFill>
                <a:latin typeface="Times New Roman" panose="02020603050405020304" pitchFamily="18" charset="0"/>
                <a:cs typeface="Times New Roman" panose="02020603050405020304" pitchFamily="18" charset="0"/>
              </a:rPr>
              <a:t>向量</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i="1" baseline="-25000" dirty="0">
                <a:solidFill>
                  <a:srgbClr val="000000"/>
                </a:solidFill>
                <a:latin typeface="Times New Roman" panose="02020603050405020304" pitchFamily="18" charset="0"/>
                <a:cs typeface="Times New Roman" panose="02020603050405020304" pitchFamily="18" charset="0"/>
              </a:rPr>
              <a:t>m</a:t>
            </a:r>
            <a:r>
              <a:rPr lang="zh-CN" altLang="zh-CN" sz="2800" dirty="0" smtClean="0">
                <a:solidFill>
                  <a:srgbClr val="000000"/>
                </a:solidFill>
                <a:latin typeface="Times New Roman" panose="02020603050405020304" pitchFamily="18" charset="0"/>
                <a:cs typeface="Times New Roman" panose="02020603050405020304" pitchFamily="18" charset="0"/>
              </a:rPr>
              <a:t>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相应于</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的特征向量</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i="1" baseline="-25000" dirty="0">
                <a:solidFill>
                  <a:srgbClr val="000000"/>
                </a:solidFill>
                <a:latin typeface="Times New Roman" panose="02020603050405020304" pitchFamily="18" charset="0"/>
                <a:cs typeface="Times New Roman" panose="02020603050405020304" pitchFamily="18" charset="0"/>
              </a:rPr>
              <a:t>m</a:t>
            </a:r>
            <a:r>
              <a:rPr lang="zh-CN" altLang="zh-CN" sz="2800" dirty="0" smtClean="0">
                <a:solidFill>
                  <a:srgbClr val="000000"/>
                </a:solidFill>
                <a:latin typeface="Times New Roman" panose="02020603050405020304" pitchFamily="18" charset="0"/>
                <a:cs typeface="Times New Roman" panose="02020603050405020304" pitchFamily="18" charset="0"/>
              </a:rPr>
              <a:t>为</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相应于</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特征向量</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53974204"/>
              </p:ext>
            </p:extLst>
          </p:nvPr>
        </p:nvGraphicFramePr>
        <p:xfrm>
          <a:off x="1056903" y="739775"/>
          <a:ext cx="2867025" cy="463550"/>
        </p:xfrm>
        <a:graphic>
          <a:graphicData uri="http://schemas.openxmlformats.org/presentationml/2006/ole">
            <mc:AlternateContent xmlns:mc="http://schemas.openxmlformats.org/markup-compatibility/2006">
              <mc:Choice xmlns:v="urn:schemas-microsoft-com:vml" Requires="v">
                <p:oleObj spid="_x0000_s36064" name="Equation" r:id="rId3" imgW="2857320" imgH="469800" progId="Equation.DSMT4">
                  <p:embed/>
                </p:oleObj>
              </mc:Choice>
              <mc:Fallback>
                <p:oleObj name="Equation" r:id="rId3" imgW="2857320" imgH="469800" progId="Equation.DSMT4">
                  <p:embed/>
                  <p:pic>
                    <p:nvPicPr>
                      <p:cNvPr id="0" name=""/>
                      <p:cNvPicPr>
                        <a:picLocks noChangeAspect="1" noChangeArrowheads="1"/>
                      </p:cNvPicPr>
                      <p:nvPr/>
                    </p:nvPicPr>
                    <p:blipFill>
                      <a:blip r:embed="rId4"/>
                      <a:srcRect/>
                      <a:stretch>
                        <a:fillRect/>
                      </a:stretch>
                    </p:blipFill>
                    <p:spPr bwMode="auto">
                      <a:xfrm>
                        <a:off x="1056903" y="739775"/>
                        <a:ext cx="286702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09167671"/>
              </p:ext>
            </p:extLst>
          </p:nvPr>
        </p:nvGraphicFramePr>
        <p:xfrm>
          <a:off x="5000625" y="687388"/>
          <a:ext cx="1862138" cy="463550"/>
        </p:xfrm>
        <a:graphic>
          <a:graphicData uri="http://schemas.openxmlformats.org/presentationml/2006/ole">
            <mc:AlternateContent xmlns:mc="http://schemas.openxmlformats.org/markup-compatibility/2006">
              <mc:Choice xmlns:v="urn:schemas-microsoft-com:vml" Requires="v">
                <p:oleObj spid="_x0000_s36065" name="Equation" r:id="rId5" imgW="1866600" imgH="469800" progId="Equation.DSMT4">
                  <p:embed/>
                </p:oleObj>
              </mc:Choice>
              <mc:Fallback>
                <p:oleObj name="Equation" r:id="rId5" imgW="1866600" imgH="469800" progId="Equation.DSMT4">
                  <p:embed/>
                  <p:pic>
                    <p:nvPicPr>
                      <p:cNvPr id="0" name=""/>
                      <p:cNvPicPr>
                        <a:picLocks noChangeAspect="1" noChangeArrowheads="1"/>
                      </p:cNvPicPr>
                      <p:nvPr/>
                    </p:nvPicPr>
                    <p:blipFill>
                      <a:blip r:embed="rId6"/>
                      <a:srcRect/>
                      <a:stretch>
                        <a:fillRect/>
                      </a:stretch>
                    </p:blipFill>
                    <p:spPr bwMode="auto">
                      <a:xfrm>
                        <a:off x="5000625" y="687388"/>
                        <a:ext cx="186213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6915373"/>
              </p:ext>
            </p:extLst>
          </p:nvPr>
        </p:nvGraphicFramePr>
        <p:xfrm>
          <a:off x="973138" y="1604963"/>
          <a:ext cx="7197725" cy="1425575"/>
        </p:xfrm>
        <a:graphic>
          <a:graphicData uri="http://schemas.openxmlformats.org/presentationml/2006/ole">
            <mc:AlternateContent xmlns:mc="http://schemas.openxmlformats.org/markup-compatibility/2006">
              <mc:Choice xmlns:v="urn:schemas-microsoft-com:vml" Requires="v">
                <p:oleObj spid="_x0000_s36066" name="Equation" r:id="rId7" imgW="7213320" imgH="1447560" progId="Equation.DSMT4">
                  <p:embed/>
                </p:oleObj>
              </mc:Choice>
              <mc:Fallback>
                <p:oleObj name="Equation" r:id="rId7" imgW="7213320" imgH="1447560" progId="Equation.DSMT4">
                  <p:embed/>
                  <p:pic>
                    <p:nvPicPr>
                      <p:cNvPr id="0" name=""/>
                      <p:cNvPicPr>
                        <a:picLocks noChangeAspect="1" noChangeArrowheads="1"/>
                      </p:cNvPicPr>
                      <p:nvPr/>
                    </p:nvPicPr>
                    <p:blipFill>
                      <a:blip r:embed="rId8"/>
                      <a:srcRect/>
                      <a:stretch>
                        <a:fillRect/>
                      </a:stretch>
                    </p:blipFill>
                    <p:spPr bwMode="auto">
                      <a:xfrm>
                        <a:off x="973138" y="1604963"/>
                        <a:ext cx="7197725"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19784863"/>
              </p:ext>
            </p:extLst>
          </p:nvPr>
        </p:nvGraphicFramePr>
        <p:xfrm>
          <a:off x="2627784" y="3232799"/>
          <a:ext cx="2867025" cy="461962"/>
        </p:xfrm>
        <a:graphic>
          <a:graphicData uri="http://schemas.openxmlformats.org/presentationml/2006/ole">
            <mc:AlternateContent xmlns:mc="http://schemas.openxmlformats.org/markup-compatibility/2006">
              <mc:Choice xmlns:v="urn:schemas-microsoft-com:vml" Requires="v">
                <p:oleObj spid="_x0000_s36067" name="Equation" r:id="rId9" imgW="2857320" imgH="469800" progId="Equation.DSMT4">
                  <p:embed/>
                </p:oleObj>
              </mc:Choice>
              <mc:Fallback>
                <p:oleObj name="Equation" r:id="rId9" imgW="2857320" imgH="469800" progId="Equation.DSMT4">
                  <p:embed/>
                  <p:pic>
                    <p:nvPicPr>
                      <p:cNvPr id="0" name=""/>
                      <p:cNvPicPr>
                        <a:picLocks noChangeAspect="1" noChangeArrowheads="1"/>
                      </p:cNvPicPr>
                      <p:nvPr/>
                    </p:nvPicPr>
                    <p:blipFill>
                      <a:blip r:embed="rId10"/>
                      <a:srcRect/>
                      <a:stretch>
                        <a:fillRect/>
                      </a:stretch>
                    </p:blipFill>
                    <p:spPr bwMode="auto">
                      <a:xfrm>
                        <a:off x="2627784" y="3232799"/>
                        <a:ext cx="28670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09722338"/>
              </p:ext>
            </p:extLst>
          </p:nvPr>
        </p:nvGraphicFramePr>
        <p:xfrm>
          <a:off x="2580605" y="5129248"/>
          <a:ext cx="1984375" cy="461962"/>
        </p:xfrm>
        <a:graphic>
          <a:graphicData uri="http://schemas.openxmlformats.org/presentationml/2006/ole">
            <mc:AlternateContent xmlns:mc="http://schemas.openxmlformats.org/markup-compatibility/2006">
              <mc:Choice xmlns:v="urn:schemas-microsoft-com:vml" Requires="v">
                <p:oleObj spid="_x0000_s36068" name="Equation" r:id="rId11" imgW="1981080" imgH="469800" progId="Equation.DSMT4">
                  <p:embed/>
                </p:oleObj>
              </mc:Choice>
              <mc:Fallback>
                <p:oleObj name="Equation" r:id="rId11" imgW="1981080" imgH="469800" progId="Equation.DSMT4">
                  <p:embed/>
                  <p:pic>
                    <p:nvPicPr>
                      <p:cNvPr id="0" name=""/>
                      <p:cNvPicPr>
                        <a:picLocks noChangeAspect="1" noChangeArrowheads="1"/>
                      </p:cNvPicPr>
                      <p:nvPr/>
                    </p:nvPicPr>
                    <p:blipFill>
                      <a:blip r:embed="rId12"/>
                      <a:srcRect/>
                      <a:stretch>
                        <a:fillRect/>
                      </a:stretch>
                    </p:blipFill>
                    <p:spPr bwMode="auto">
                      <a:xfrm>
                        <a:off x="2580605" y="5129248"/>
                        <a:ext cx="198437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83379057"/>
              </p:ext>
            </p:extLst>
          </p:nvPr>
        </p:nvGraphicFramePr>
        <p:xfrm>
          <a:off x="2586036" y="4159321"/>
          <a:ext cx="1985963" cy="461963"/>
        </p:xfrm>
        <a:graphic>
          <a:graphicData uri="http://schemas.openxmlformats.org/presentationml/2006/ole">
            <mc:AlternateContent xmlns:mc="http://schemas.openxmlformats.org/markup-compatibility/2006">
              <mc:Choice xmlns:v="urn:schemas-microsoft-com:vml" Requires="v">
                <p:oleObj spid="_x0000_s36069" name="Equation" r:id="rId13" imgW="1981080" imgH="469800" progId="Equation.DSMT4">
                  <p:embed/>
                </p:oleObj>
              </mc:Choice>
              <mc:Fallback>
                <p:oleObj name="Equation" r:id="rId13" imgW="1981080" imgH="469800" progId="Equation.DSMT4">
                  <p:embed/>
                  <p:pic>
                    <p:nvPicPr>
                      <p:cNvPr id="0" name=""/>
                      <p:cNvPicPr>
                        <a:picLocks noChangeAspect="1" noChangeArrowheads="1"/>
                      </p:cNvPicPr>
                      <p:nvPr/>
                    </p:nvPicPr>
                    <p:blipFill>
                      <a:blip r:embed="rId14"/>
                      <a:srcRect/>
                      <a:stretch>
                        <a:fillRect/>
                      </a:stretch>
                    </p:blipFill>
                    <p:spPr bwMode="auto">
                      <a:xfrm>
                        <a:off x="2586036" y="4159321"/>
                        <a:ext cx="1985963"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531142937"/>
              </p:ext>
            </p:extLst>
          </p:nvPr>
        </p:nvGraphicFramePr>
        <p:xfrm>
          <a:off x="6580188" y="3165475"/>
          <a:ext cx="1863725" cy="461963"/>
        </p:xfrm>
        <a:graphic>
          <a:graphicData uri="http://schemas.openxmlformats.org/presentationml/2006/ole">
            <mc:AlternateContent xmlns:mc="http://schemas.openxmlformats.org/markup-compatibility/2006">
              <mc:Choice xmlns:v="urn:schemas-microsoft-com:vml" Requires="v">
                <p:oleObj spid="_x0000_s36070" name="Equation" r:id="rId15" imgW="1866600" imgH="469800" progId="Equation.DSMT4">
                  <p:embed/>
                </p:oleObj>
              </mc:Choice>
              <mc:Fallback>
                <p:oleObj name="Equation" r:id="rId15" imgW="1866600" imgH="469800" progId="Equation.DSMT4">
                  <p:embed/>
                  <p:pic>
                    <p:nvPicPr>
                      <p:cNvPr id="0" name=""/>
                      <p:cNvPicPr>
                        <a:picLocks noChangeAspect="1" noChangeArrowheads="1"/>
                      </p:cNvPicPr>
                      <p:nvPr/>
                    </p:nvPicPr>
                    <p:blipFill>
                      <a:blip r:embed="rId16"/>
                      <a:srcRect/>
                      <a:stretch>
                        <a:fillRect/>
                      </a:stretch>
                    </p:blipFill>
                    <p:spPr bwMode="auto">
                      <a:xfrm>
                        <a:off x="6580188" y="3165475"/>
                        <a:ext cx="18637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00AD328E-4BA2-4FD2-89B2-0D48762C73CD}" type="slidenum">
              <a:rPr lang="en-US" altLang="zh-CN" smtClean="0"/>
              <a:pPr/>
              <a:t>8</a:t>
            </a:fld>
            <a:endParaRPr lang="en-US" altLang="zh-CN"/>
          </a:p>
        </p:txBody>
      </p:sp>
      <p:graphicFrame>
        <p:nvGraphicFramePr>
          <p:cNvPr id="14" name="对象 13"/>
          <p:cNvGraphicFramePr>
            <a:graphicFrameLocks noChangeAspect="1"/>
          </p:cNvGraphicFramePr>
          <p:nvPr>
            <p:extLst>
              <p:ext uri="{D42A27DB-BD31-4B8C-83A1-F6EECF244321}">
                <p14:modId xmlns:p14="http://schemas.microsoft.com/office/powerpoint/2010/main" val="867276002"/>
              </p:ext>
            </p:extLst>
          </p:nvPr>
        </p:nvGraphicFramePr>
        <p:xfrm>
          <a:off x="5648325" y="4120759"/>
          <a:ext cx="1863725" cy="461963"/>
        </p:xfrm>
        <a:graphic>
          <a:graphicData uri="http://schemas.openxmlformats.org/presentationml/2006/ole">
            <mc:AlternateContent xmlns:mc="http://schemas.openxmlformats.org/markup-compatibility/2006">
              <mc:Choice xmlns:v="urn:schemas-microsoft-com:vml" Requires="v">
                <p:oleObj spid="_x0000_s36071" name="Equation" r:id="rId17" imgW="1866600" imgH="469800" progId="Equation.DSMT4">
                  <p:embed/>
                </p:oleObj>
              </mc:Choice>
              <mc:Fallback>
                <p:oleObj name="Equation" r:id="rId17" imgW="1866600" imgH="469800" progId="Equation.DSMT4">
                  <p:embed/>
                  <p:pic>
                    <p:nvPicPr>
                      <p:cNvPr id="13" name="对象 12"/>
                      <p:cNvPicPr>
                        <a:picLocks noChangeAspect="1" noChangeArrowheads="1"/>
                      </p:cNvPicPr>
                      <p:nvPr/>
                    </p:nvPicPr>
                    <p:blipFill>
                      <a:blip r:embed="rId16"/>
                      <a:srcRect/>
                      <a:stretch>
                        <a:fillRect/>
                      </a:stretch>
                    </p:blipFill>
                    <p:spPr bwMode="auto">
                      <a:xfrm>
                        <a:off x="5648325" y="4120759"/>
                        <a:ext cx="18637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42323827"/>
              </p:ext>
            </p:extLst>
          </p:nvPr>
        </p:nvGraphicFramePr>
        <p:xfrm>
          <a:off x="5621337" y="5076043"/>
          <a:ext cx="1863725" cy="461963"/>
        </p:xfrm>
        <a:graphic>
          <a:graphicData uri="http://schemas.openxmlformats.org/presentationml/2006/ole">
            <mc:AlternateContent xmlns:mc="http://schemas.openxmlformats.org/markup-compatibility/2006">
              <mc:Choice xmlns:v="urn:schemas-microsoft-com:vml" Requires="v">
                <p:oleObj spid="_x0000_s36072" name="Equation" r:id="rId18" imgW="1866600" imgH="469800" progId="Equation.DSMT4">
                  <p:embed/>
                </p:oleObj>
              </mc:Choice>
              <mc:Fallback>
                <p:oleObj name="Equation" r:id="rId18" imgW="1866600" imgH="469800" progId="Equation.DSMT4">
                  <p:embed/>
                  <p:pic>
                    <p:nvPicPr>
                      <p:cNvPr id="13" name="对象 12"/>
                      <p:cNvPicPr>
                        <a:picLocks noChangeAspect="1" noChangeArrowheads="1"/>
                      </p:cNvPicPr>
                      <p:nvPr/>
                    </p:nvPicPr>
                    <p:blipFill>
                      <a:blip r:embed="rId16"/>
                      <a:srcRect/>
                      <a:stretch>
                        <a:fillRect/>
                      </a:stretch>
                    </p:blipFill>
                    <p:spPr bwMode="auto">
                      <a:xfrm>
                        <a:off x="5621337" y="5076043"/>
                        <a:ext cx="18637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7711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当取</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b="1" i="1" dirty="0">
                <a:solidFill>
                  <a:srgbClr val="000000"/>
                </a:solidFill>
                <a:latin typeface="Times New Roman" panose="02020603050405020304" pitchFamily="18" charset="0"/>
                <a:cs typeface="Times New Roman" panose="02020603050405020304" pitchFamily="18" charset="0"/>
              </a:rPr>
              <a:t> a</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b</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b="1" i="1" dirty="0">
                <a:solidFill>
                  <a:srgbClr val="000000"/>
                </a:solidFill>
                <a:latin typeface="Times New Roman" panose="02020603050405020304" pitchFamily="18" charset="0"/>
                <a:cs typeface="Times New Roman" panose="02020603050405020304" pitchFamily="18" charset="0"/>
              </a:rPr>
              <a:t> b</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时，满足</a:t>
            </a:r>
            <a:r>
              <a:rPr lang="zh-CN" altLang="zh-CN" sz="2400" dirty="0" smtClean="0">
                <a:solidFill>
                  <a:srgbClr val="000000"/>
                </a:solidFill>
                <a:latin typeface="Times New Roman" panose="02020603050405020304" pitchFamily="18" charset="0"/>
                <a:cs typeface="Times New Roman" panose="02020603050405020304" pitchFamily="18" charset="0"/>
              </a:rPr>
              <a:t>约束条件</a:t>
            </a:r>
            <a:r>
              <a:rPr lang="en-US" altLang="zh-CN" sz="2400" dirty="0" smtClean="0">
                <a:solidFill>
                  <a:srgbClr val="000000"/>
                </a:solidFill>
                <a:latin typeface="Times New Roman" panose="02020603050405020304" pitchFamily="18" charset="0"/>
                <a:cs typeface="Times New Roman" panose="02020603050405020304" pitchFamily="18" charset="0"/>
              </a:rPr>
              <a:t>(10.2.5)</a:t>
            </a:r>
            <a:r>
              <a:rPr lang="zh-CN" altLang="zh-CN" sz="2400" dirty="0" smtClean="0">
                <a:solidFill>
                  <a:srgbClr val="000000"/>
                </a:solidFill>
                <a:latin typeface="Times New Roman" panose="02020603050405020304" pitchFamily="18" charset="0"/>
                <a:cs typeface="Times New Roman" panose="02020603050405020304" pitchFamily="18" charset="0"/>
              </a:rPr>
              <a:t>，且</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u</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baseline="-25000" dirty="0">
                <a:solidFill>
                  <a:srgbClr val="000000"/>
                </a:solidFill>
                <a:latin typeface="Times New Roman" panose="02020603050405020304" pitchFamily="18" charset="0"/>
                <a:cs typeface="Times New Roman" panose="02020603050405020304" pitchFamily="18" charset="0"/>
              </a:rPr>
              <a:t>12</a:t>
            </a:r>
            <a:r>
              <a:rPr lang="en-US" altLang="zh-CN" sz="2400" b="1" i="1" dirty="0">
                <a:solidFill>
                  <a:srgbClr val="000000"/>
                </a:solidFill>
                <a:latin typeface="Times New Roman" panose="02020603050405020304" pitchFamily="18" charset="0"/>
                <a:cs typeface="Times New Roman" panose="02020603050405020304" pitchFamily="18" charset="0"/>
              </a:rPr>
              <a:t>b</a:t>
            </a:r>
            <a:r>
              <a:rPr lang="zh-CN" altLang="zh-CN" sz="2400" dirty="0">
                <a:solidFill>
                  <a:srgbClr val="000000"/>
                </a:solidFill>
                <a:latin typeface="Times New Roman" panose="02020603050405020304" pitchFamily="18" charset="0"/>
                <a:cs typeface="Times New Roman" panose="02020603050405020304" pitchFamily="18" charset="0"/>
              </a:rPr>
              <a:t>达到最大值</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，显然</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。我们</a:t>
            </a:r>
            <a:r>
              <a:rPr lang="zh-CN" altLang="zh-CN" sz="2400" dirty="0" smtClean="0">
                <a:solidFill>
                  <a:srgbClr val="000000"/>
                </a:solidFill>
                <a:latin typeface="Times New Roman" panose="02020603050405020304" pitchFamily="18" charset="0"/>
                <a:cs typeface="Times New Roman" panose="02020603050405020304" pitchFamily="18" charset="0"/>
              </a:rPr>
              <a:t>称</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None/>
            </a:pPr>
            <a:r>
              <a:rPr lang="zh-CN" altLang="zh-CN" sz="2400" dirty="0">
                <a:solidFill>
                  <a:srgbClr val="000000"/>
                </a:solidFill>
                <a:latin typeface="Times New Roman" panose="02020603050405020304" pitchFamily="18" charset="0"/>
                <a:cs typeface="Times New Roman" panose="02020603050405020304" pitchFamily="18" charset="0"/>
              </a:rPr>
              <a:t>为</a:t>
            </a:r>
            <a:r>
              <a:rPr lang="zh-CN" altLang="zh-CN" sz="2400" dirty="0">
                <a:solidFill>
                  <a:schemeClr val="accent6"/>
                </a:solidFill>
                <a:latin typeface="Times New Roman" panose="02020603050405020304" pitchFamily="18" charset="0"/>
                <a:cs typeface="Times New Roman" panose="02020603050405020304" pitchFamily="18" charset="0"/>
              </a:rPr>
              <a:t>第一对典型变量</a:t>
            </a:r>
            <a:r>
              <a:rPr lang="zh-CN" altLang="zh-CN" sz="2400" dirty="0">
                <a:solidFill>
                  <a:srgbClr val="000000"/>
                </a:solidFill>
                <a:latin typeface="Times New Roman" panose="02020603050405020304" pitchFamily="18" charset="0"/>
                <a:cs typeface="Times New Roman" panose="02020603050405020304" pitchFamily="18" charset="0"/>
              </a:rPr>
              <a:t>，称</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b</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为</a:t>
            </a:r>
            <a:r>
              <a:rPr lang="zh-CN" altLang="zh-CN" sz="2400" dirty="0">
                <a:solidFill>
                  <a:schemeClr val="accent6"/>
                </a:solidFill>
                <a:latin typeface="Times New Roman" panose="02020603050405020304" pitchFamily="18" charset="0"/>
                <a:cs typeface="Times New Roman" panose="02020603050405020304" pitchFamily="18" charset="0"/>
              </a:rPr>
              <a:t>第一对典型系数向量</a:t>
            </a:r>
            <a:r>
              <a:rPr lang="zh-CN" altLang="zh-CN" sz="2400" dirty="0">
                <a:solidFill>
                  <a:srgbClr val="000000"/>
                </a:solidFill>
                <a:latin typeface="Times New Roman" panose="02020603050405020304" pitchFamily="18" charset="0"/>
                <a:cs typeface="Times New Roman" panose="02020603050405020304" pitchFamily="18" charset="0"/>
              </a:rPr>
              <a:t>，称</a:t>
            </a:r>
            <a:r>
              <a:rPr lang="en-US" altLang="zh-CN" sz="2400" i="1" dirty="0">
                <a:solidFill>
                  <a:srgbClr val="000000"/>
                </a:solidFill>
                <a:latin typeface="Times New Roman" panose="02020603050405020304" pitchFamily="18" charset="0"/>
                <a:cs typeface="Times New Roman" panose="02020603050405020304" pitchFamily="18" charset="0"/>
              </a:rPr>
              <a:t>ρ</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为</a:t>
            </a:r>
            <a:r>
              <a:rPr lang="zh-CN" altLang="zh-CN" sz="2400" dirty="0">
                <a:solidFill>
                  <a:schemeClr val="accent6"/>
                </a:solidFill>
                <a:latin typeface="Times New Roman" panose="02020603050405020304" pitchFamily="18" charset="0"/>
                <a:cs typeface="Times New Roman" panose="02020603050405020304" pitchFamily="18" charset="0"/>
              </a:rPr>
              <a:t>第一典型相关系数</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itchFamily="18" charset="0"/>
                <a:cs typeface="Times New Roman" pitchFamily="18" charset="0"/>
              </a:rPr>
              <a:t>第一对</a:t>
            </a:r>
            <a:r>
              <a:rPr lang="zh-CN" altLang="zh-CN" sz="2400" dirty="0" smtClean="0">
                <a:solidFill>
                  <a:srgbClr val="000000"/>
                </a:solidFill>
                <a:latin typeface="Times New Roman" pitchFamily="18" charset="0"/>
                <a:cs typeface="Times New Roman" pitchFamily="18" charset="0"/>
              </a:rPr>
              <a:t>典型变量</a:t>
            </a:r>
            <a:r>
              <a:rPr lang="en-US" altLang="zh-CN" sz="2400" i="1" dirty="0">
                <a:solidFill>
                  <a:srgbClr val="000000"/>
                </a:solidFill>
                <a:latin typeface="Times New Roman" pitchFamily="18" charset="0"/>
                <a:cs typeface="Times New Roman" pitchFamily="18" charset="0"/>
              </a:rPr>
              <a:t>u</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v</a:t>
            </a:r>
            <a:r>
              <a:rPr lang="en-US" altLang="zh-CN" sz="2400" baseline="-25000" dirty="0">
                <a:solidFill>
                  <a:srgbClr val="000000"/>
                </a:solidFill>
                <a:latin typeface="Times New Roman" pitchFamily="18" charset="0"/>
                <a:cs typeface="Times New Roman" pitchFamily="18" charset="0"/>
              </a:rPr>
              <a:t>1</a:t>
            </a:r>
            <a:r>
              <a:rPr lang="zh-CN" altLang="zh-CN" sz="2400" dirty="0">
                <a:solidFill>
                  <a:srgbClr val="000000"/>
                </a:solidFill>
                <a:latin typeface="Times New Roman" pitchFamily="18" charset="0"/>
                <a:cs typeface="Times New Roman" pitchFamily="18" charset="0"/>
              </a:rPr>
              <a:t>提取了</a:t>
            </a:r>
            <a:r>
              <a:rPr lang="en-US" altLang="zh-CN" sz="2400" b="1" i="1" dirty="0">
                <a:solidFill>
                  <a:srgbClr val="000000"/>
                </a:solidFill>
                <a:latin typeface="Times New Roman" pitchFamily="18" charset="0"/>
                <a:cs typeface="Times New Roman" pitchFamily="18" charset="0"/>
              </a:rPr>
              <a:t>x</a:t>
            </a:r>
            <a:r>
              <a:rPr lang="zh-CN" altLang="zh-CN" sz="2400" dirty="0">
                <a:solidFill>
                  <a:srgbClr val="000000"/>
                </a:solidFill>
                <a:latin typeface="Times New Roman" pitchFamily="18" charset="0"/>
                <a:cs typeface="Times New Roman" pitchFamily="18" charset="0"/>
              </a:rPr>
              <a:t>与</a:t>
            </a:r>
            <a:r>
              <a:rPr lang="en-US" altLang="zh-CN" sz="2400" b="1" i="1" dirty="0">
                <a:solidFill>
                  <a:srgbClr val="000000"/>
                </a:solidFill>
                <a:latin typeface="Times New Roman" pitchFamily="18" charset="0"/>
                <a:cs typeface="Times New Roman" pitchFamily="18" charset="0"/>
              </a:rPr>
              <a:t>y</a:t>
            </a:r>
            <a:r>
              <a:rPr lang="zh-CN" altLang="zh-CN" sz="2400" dirty="0">
                <a:solidFill>
                  <a:srgbClr val="000000"/>
                </a:solidFill>
                <a:latin typeface="Times New Roman" pitchFamily="18" charset="0"/>
                <a:cs typeface="Times New Roman" pitchFamily="18" charset="0"/>
              </a:rPr>
              <a:t>之间相关的</a:t>
            </a:r>
            <a:r>
              <a:rPr lang="zh-CN" altLang="en-US" sz="2400" dirty="0">
                <a:solidFill>
                  <a:srgbClr val="000000"/>
                </a:solidFill>
                <a:latin typeface="Times New Roman" pitchFamily="18" charset="0"/>
                <a:cs typeface="Times New Roman" pitchFamily="18" charset="0"/>
              </a:rPr>
              <a:t>最</a:t>
            </a:r>
            <a:r>
              <a:rPr lang="zh-CN" altLang="zh-CN" sz="2400" dirty="0">
                <a:solidFill>
                  <a:srgbClr val="000000"/>
                </a:solidFill>
                <a:latin typeface="Times New Roman" pitchFamily="18" charset="0"/>
                <a:cs typeface="Times New Roman" pitchFamily="18" charset="0"/>
              </a:rPr>
              <a:t>主要部分，如果这一部分还显得不够，可以在剩余相关中再求出第二对</a:t>
            </a:r>
            <a:r>
              <a:rPr lang="zh-CN" altLang="zh-CN" sz="2400" dirty="0" smtClean="0">
                <a:solidFill>
                  <a:srgbClr val="000000"/>
                </a:solidFill>
                <a:latin typeface="Times New Roman" pitchFamily="18" charset="0"/>
                <a:cs typeface="Times New Roman" pitchFamily="18" charset="0"/>
              </a:rPr>
              <a:t>典型变量</a:t>
            </a:r>
            <a:r>
              <a:rPr lang="en-US" altLang="zh-CN" sz="2400" i="1" dirty="0">
                <a:solidFill>
                  <a:srgbClr val="000000"/>
                </a:solidFill>
                <a:latin typeface="Times New Roman" pitchFamily="18" charset="0"/>
                <a:cs typeface="Times New Roman" pitchFamily="18" charset="0"/>
              </a:rPr>
              <a:t>u</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a</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v</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b</a:t>
            </a:r>
            <a:r>
              <a:rPr lang="en-US" altLang="zh-CN" sz="2400" dirty="0" err="1">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y</a:t>
            </a:r>
            <a:r>
              <a:rPr lang="zh-CN" altLang="zh-CN" sz="2400" dirty="0">
                <a:solidFill>
                  <a:srgbClr val="000000"/>
                </a:solidFill>
                <a:latin typeface="Times New Roman" pitchFamily="18" charset="0"/>
                <a:cs typeface="Times New Roman" pitchFamily="18" charset="0"/>
              </a:rPr>
              <a:t>，也就是</a:t>
            </a:r>
            <a:r>
              <a:rPr lang="en-US" altLang="zh-CN" sz="2400" b="1" i="1" dirty="0" err="1">
                <a:solidFill>
                  <a:srgbClr val="000000"/>
                </a:solidFill>
                <a:latin typeface="Times New Roman" pitchFamily="18" charset="0"/>
                <a:cs typeface="Times New Roman" pitchFamily="18" charset="0"/>
              </a:rPr>
              <a:t>a</a:t>
            </a:r>
            <a:r>
              <a:rPr lang="en-US" altLang="zh-CN" sz="2400" dirty="0" err="1">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b</a:t>
            </a:r>
            <a:r>
              <a:rPr lang="zh-CN" altLang="zh-CN" sz="2400" dirty="0">
                <a:solidFill>
                  <a:srgbClr val="000000"/>
                </a:solidFill>
                <a:latin typeface="Times New Roman" pitchFamily="18" charset="0"/>
                <a:cs typeface="Times New Roman" pitchFamily="18" charset="0"/>
              </a:rPr>
              <a:t>应满足标准化条件且应使得第二对</a:t>
            </a:r>
            <a:r>
              <a:rPr lang="zh-CN" altLang="zh-CN" sz="2400" dirty="0" smtClean="0">
                <a:solidFill>
                  <a:srgbClr val="000000"/>
                </a:solidFill>
                <a:latin typeface="Times New Roman" pitchFamily="18" charset="0"/>
                <a:cs typeface="Times New Roman" pitchFamily="18" charset="0"/>
              </a:rPr>
              <a:t>典型变量</a:t>
            </a:r>
            <a:r>
              <a:rPr lang="zh-CN" altLang="zh-CN" sz="2400" dirty="0">
                <a:solidFill>
                  <a:srgbClr val="000000"/>
                </a:solidFill>
                <a:latin typeface="Times New Roman" pitchFamily="18" charset="0"/>
                <a:cs typeface="Times New Roman" pitchFamily="18" charset="0"/>
              </a:rPr>
              <a:t>不包括第一对</a:t>
            </a:r>
            <a:r>
              <a:rPr lang="zh-CN" altLang="zh-CN" sz="2400" dirty="0" smtClean="0">
                <a:solidFill>
                  <a:srgbClr val="000000"/>
                </a:solidFill>
                <a:latin typeface="Times New Roman" pitchFamily="18" charset="0"/>
                <a:cs typeface="Times New Roman" pitchFamily="18" charset="0"/>
              </a:rPr>
              <a:t>典型变量</a:t>
            </a:r>
            <a:r>
              <a:rPr lang="zh-CN" altLang="zh-CN" sz="2400" dirty="0">
                <a:solidFill>
                  <a:srgbClr val="000000"/>
                </a:solidFill>
                <a:latin typeface="Times New Roman" pitchFamily="18" charset="0"/>
                <a:cs typeface="Times New Roman" pitchFamily="18" charset="0"/>
              </a:rPr>
              <a:t>所含的信息，</a:t>
            </a:r>
            <a:r>
              <a:rPr lang="zh-CN" altLang="zh-CN" sz="2400" dirty="0" smtClean="0">
                <a:solidFill>
                  <a:srgbClr val="000000"/>
                </a:solidFill>
                <a:latin typeface="Times New Roman" pitchFamily="18" charset="0"/>
                <a:cs typeface="Times New Roman" pitchFamily="18" charset="0"/>
              </a:rPr>
              <a:t>即</a:t>
            </a:r>
            <a:endParaRPr lang="en-US" altLang="zh-CN" sz="2400" dirty="0" smtClean="0">
              <a:solidFill>
                <a:srgbClr val="000000"/>
              </a:solidFill>
              <a:latin typeface="Times New Roman" pitchFamily="18" charset="0"/>
              <a:cs typeface="Times New Roman" pitchFamily="18" charset="0"/>
            </a:endParaRPr>
          </a:p>
          <a:p>
            <a:pPr algn="ctr">
              <a:buNone/>
              <a:defRPr/>
            </a:pPr>
            <a:r>
              <a:rPr lang="en-US" altLang="zh-CN" sz="2400" i="1" dirty="0">
                <a:solidFill>
                  <a:srgbClr val="000000"/>
                </a:solidFill>
                <a:latin typeface="Times New Roman" pitchFamily="18" charset="0"/>
                <a:cs typeface="Times New Roman" pitchFamily="18" charset="0"/>
              </a:rPr>
              <a:t>ρ</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u</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u</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ρ</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a</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a</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dirty="0">
                <a:solidFill>
                  <a:srgbClr val="000000"/>
                </a:solidFill>
                <a:latin typeface="Times New Roman" pitchFamily="18" charset="0"/>
                <a:cs typeface="Times New Roman" pitchFamily="18" charset="0"/>
              </a:rPr>
              <a:t>)=</a:t>
            </a:r>
            <a:r>
              <a:rPr lang="en-US" altLang="zh-CN" sz="2400" dirty="0" err="1">
                <a:solidFill>
                  <a:srgbClr val="000000"/>
                </a:solidFill>
                <a:latin typeface="Times New Roman" pitchFamily="18" charset="0"/>
                <a:cs typeface="Times New Roman" pitchFamily="18" charset="0"/>
              </a:rPr>
              <a:t>Cov</a:t>
            </a:r>
            <a:r>
              <a:rPr lang="en-US" altLang="zh-CN" sz="2400" dirty="0">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a</a:t>
            </a:r>
            <a:r>
              <a:rPr lang="en-US" altLang="zh-CN" sz="2400" dirty="0" err="1">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x</a:t>
            </a:r>
            <a:r>
              <a:rPr lang="en-US" altLang="zh-CN" sz="2400" dirty="0">
                <a:solidFill>
                  <a:srgbClr val="000000"/>
                </a:solidFill>
                <a:latin typeface="Times New Roman" pitchFamily="18" charset="0"/>
                <a:cs typeface="Times New Roman" pitchFamily="18" charset="0"/>
              </a:rPr>
              <a:t>,</a:t>
            </a:r>
            <a:r>
              <a:rPr lang="en-US" altLang="zh-CN" sz="2400" baseline="-25000" dirty="0">
                <a:solidFill>
                  <a:srgbClr val="000000"/>
                </a:solidFill>
                <a:latin typeface="Times New Roman" pitchFamily="18" charset="0"/>
                <a:cs typeface="Times New Roman" pitchFamily="18" charset="0"/>
              </a:rPr>
              <a:t> </a:t>
            </a:r>
            <a:r>
              <a:rPr lang="en-US" altLang="zh-CN" sz="2400" b="1" i="1" dirty="0">
                <a:solidFill>
                  <a:srgbClr val="000000"/>
                </a:solidFill>
                <a:latin typeface="Times New Roman" pitchFamily="18" charset="0"/>
                <a:cs typeface="Times New Roman" pitchFamily="18" charset="0"/>
              </a:rPr>
              <a:t>a</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a</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Σ</a:t>
            </a:r>
            <a:r>
              <a:rPr lang="en-US" altLang="zh-CN" sz="2400" baseline="-25000" dirty="0">
                <a:solidFill>
                  <a:srgbClr val="000000"/>
                </a:solidFill>
                <a:latin typeface="Times New Roman" pitchFamily="18" charset="0"/>
                <a:cs typeface="Times New Roman" pitchFamily="18" charset="0"/>
              </a:rPr>
              <a:t>11</a:t>
            </a:r>
            <a:r>
              <a:rPr lang="en-US" altLang="zh-CN" sz="2400" b="1" i="1" dirty="0">
                <a:solidFill>
                  <a:srgbClr val="000000"/>
                </a:solidFill>
                <a:latin typeface="Times New Roman" pitchFamily="18" charset="0"/>
                <a:cs typeface="Times New Roman" pitchFamily="18" charset="0"/>
              </a:rPr>
              <a:t>a</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=0</a:t>
            </a:r>
            <a:endParaRPr lang="zh-CN" altLang="zh-CN" sz="2400" dirty="0">
              <a:solidFill>
                <a:srgbClr val="000000"/>
              </a:solidFill>
              <a:latin typeface="Times New Roman" pitchFamily="18" charset="0"/>
              <a:cs typeface="Times New Roman" pitchFamily="18" charset="0"/>
            </a:endParaRPr>
          </a:p>
          <a:p>
            <a:pPr algn="ctr">
              <a:buNone/>
              <a:defRPr/>
            </a:pPr>
            <a:r>
              <a:rPr lang="en-US" altLang="zh-CN" sz="2400" i="1" dirty="0">
                <a:solidFill>
                  <a:srgbClr val="000000"/>
                </a:solidFill>
                <a:latin typeface="Times New Roman" pitchFamily="18" charset="0"/>
                <a:cs typeface="Times New Roman" pitchFamily="18" charset="0"/>
              </a:rPr>
              <a:t>ρ</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v</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v</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ρ</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b</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y</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b</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y</a:t>
            </a:r>
            <a:r>
              <a:rPr lang="en-US" altLang="zh-CN" sz="2400" dirty="0">
                <a:solidFill>
                  <a:srgbClr val="000000"/>
                </a:solidFill>
                <a:latin typeface="Times New Roman" pitchFamily="18" charset="0"/>
                <a:cs typeface="Times New Roman" pitchFamily="18" charset="0"/>
              </a:rPr>
              <a:t>)=</a:t>
            </a:r>
            <a:r>
              <a:rPr lang="en-US" altLang="zh-CN" sz="2400" dirty="0" err="1">
                <a:solidFill>
                  <a:srgbClr val="000000"/>
                </a:solidFill>
                <a:latin typeface="Times New Roman" pitchFamily="18" charset="0"/>
                <a:cs typeface="Times New Roman" pitchFamily="18" charset="0"/>
              </a:rPr>
              <a:t>Cov</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b</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y</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b</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y</a:t>
            </a:r>
            <a:r>
              <a:rPr lang="en-US" altLang="zh-CN" sz="2400" dirty="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b</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22</a:t>
            </a:r>
            <a:r>
              <a:rPr lang="en-US" altLang="zh-CN" sz="2400" b="1" i="1" dirty="0" smtClean="0">
                <a:solidFill>
                  <a:srgbClr val="000000"/>
                </a:solidFill>
                <a:latin typeface="Times New Roman" pitchFamily="18" charset="0"/>
                <a:cs typeface="Times New Roman" pitchFamily="18" charset="0"/>
              </a:rPr>
              <a:t>b</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=0</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61128195"/>
              </p:ext>
            </p:extLst>
          </p:nvPr>
        </p:nvGraphicFramePr>
        <p:xfrm>
          <a:off x="3467100" y="1556792"/>
          <a:ext cx="2209800" cy="387351"/>
        </p:xfrm>
        <a:graphic>
          <a:graphicData uri="http://schemas.openxmlformats.org/presentationml/2006/ole">
            <mc:AlternateContent xmlns:mc="http://schemas.openxmlformats.org/markup-compatibility/2006">
              <mc:Choice xmlns:v="urn:schemas-microsoft-com:vml" Requires="v">
                <p:oleObj spid="_x0000_s36889" name="Equation" r:id="rId3" imgW="2209680" imgH="380880" progId="Equation.DSMT4">
                  <p:embed/>
                </p:oleObj>
              </mc:Choice>
              <mc:Fallback>
                <p:oleObj name="Equation" r:id="rId3" imgW="2209680" imgH="380880" progId="Equation.DSMT4">
                  <p:embed/>
                  <p:pic>
                    <p:nvPicPr>
                      <p:cNvPr id="0" name=""/>
                      <p:cNvPicPr>
                        <a:picLocks noChangeAspect="1" noChangeArrowheads="1"/>
                      </p:cNvPicPr>
                      <p:nvPr/>
                    </p:nvPicPr>
                    <p:blipFill>
                      <a:blip r:embed="rId4"/>
                      <a:srcRect/>
                      <a:stretch>
                        <a:fillRect/>
                      </a:stretch>
                    </p:blipFill>
                    <p:spPr bwMode="auto">
                      <a:xfrm>
                        <a:off x="3467100" y="1556792"/>
                        <a:ext cx="2209800" cy="387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00AD328E-4BA2-4FD2-89B2-0D48762C73CD}" type="slidenum">
              <a:rPr lang="en-US" altLang="zh-CN" smtClean="0"/>
              <a:pPr/>
              <a:t>9</a:t>
            </a:fld>
            <a:endParaRPr lang="en-US" altLang="zh-CN"/>
          </a:p>
        </p:txBody>
      </p:sp>
    </p:spTree>
    <p:extLst>
      <p:ext uri="{BB962C8B-B14F-4D97-AF65-F5344CB8AC3E}">
        <p14:creationId xmlns:p14="http://schemas.microsoft.com/office/powerpoint/2010/main" val="3322118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2580</TotalTime>
  <Words>1897</Words>
  <Application>Microsoft Office PowerPoint</Application>
  <PresentationFormat>全屏显示(4:3)</PresentationFormat>
  <Paragraphs>602</Paragraphs>
  <Slides>42</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1" baseType="lpstr">
      <vt:lpstr>黑体</vt:lpstr>
      <vt:lpstr>宋体</vt:lpstr>
      <vt:lpstr>Arial</vt:lpstr>
      <vt:lpstr>Calibri</vt:lpstr>
      <vt:lpstr>Times New Roman</vt:lpstr>
      <vt:lpstr>Wingdings</vt:lpstr>
      <vt:lpstr>诗情画意</vt:lpstr>
      <vt:lpstr>Equation</vt:lpstr>
      <vt:lpstr>MathType 6.0 Equation</vt:lpstr>
      <vt:lpstr>第十章  典型相关分析</vt:lpstr>
      <vt:lpstr>§10.1  引言</vt:lpstr>
      <vt:lpstr>典型相关分析的应用例子</vt:lpstr>
      <vt:lpstr>§10.2  总体典型相关</vt:lpstr>
      <vt:lpstr>一、典型相关的定义及导出</vt:lpstr>
      <vt:lpstr>PowerPoint 演示文稿</vt:lpstr>
      <vt:lpstr>PowerPoint 演示文稿</vt:lpstr>
      <vt:lpstr>PowerPoint 演示文稿</vt:lpstr>
      <vt:lpstr>PowerPoint 演示文稿</vt:lpstr>
      <vt:lpstr>PowerPoint 演示文稿</vt:lpstr>
      <vt:lpstr>二、典型相关变量的性质</vt:lpstr>
      <vt:lpstr>1.同一组的典型变量互不相关</vt:lpstr>
      <vt:lpstr>2.不同组的典型变量之间的相关性</vt:lpstr>
      <vt:lpstr>3.原始变量与典型变量之间的相关系数</vt:lpstr>
      <vt:lpstr>PowerPoint 演示文稿</vt:lpstr>
      <vt:lpstr>(10.2.18)式的证明</vt:lpstr>
      <vt:lpstr>4.典型相关系数也是某种复相关系数</vt:lpstr>
      <vt:lpstr>5.简单相关、复相关和典型相关之间的关系</vt:lpstr>
      <vt:lpstr>三、从相关矩阵出发计算典型相关</vt:lpstr>
      <vt:lpstr>PowerPoint 演示文稿</vt:lpstr>
      <vt:lpstr>PowerPoint 演示文稿</vt:lpstr>
      <vt:lpstr>PowerPoint 演示文稿</vt:lpstr>
      <vt:lpstr>PowerPoint 演示文稿</vt:lpstr>
      <vt:lpstr>§10.3  样本典型相关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§10.4  典型相关系数的显著性检验</vt:lpstr>
      <vt:lpstr>一、全部总体典型相关系数均为零的检验</vt:lpstr>
      <vt:lpstr>PowerPoint 演示文稿</vt:lpstr>
      <vt:lpstr>PowerPoint 演示文稿</vt:lpstr>
      <vt:lpstr>二、部分总体典型相关系数为零的检验</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典型相关分析</dc:title>
  <dc:creator>王学民</dc:creator>
  <cp:lastModifiedBy>xuemin wang</cp:lastModifiedBy>
  <cp:revision>114</cp:revision>
  <dcterms:created xsi:type="dcterms:W3CDTF">2009-09-18T08:37:38Z</dcterms:created>
  <dcterms:modified xsi:type="dcterms:W3CDTF">2021-04-20T01:56:57Z</dcterms:modified>
</cp:coreProperties>
</file>