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Lst>
  <p:notesMasterIdLst>
    <p:notesMasterId r:id="rId84"/>
  </p:notesMasterIdLst>
  <p:handoutMasterIdLst>
    <p:handoutMasterId r:id="rId85"/>
  </p:handoutMasterIdLst>
  <p:sldIdLst>
    <p:sldId id="257" r:id="rId2"/>
    <p:sldId id="258" r:id="rId3"/>
    <p:sldId id="372" r:id="rId4"/>
    <p:sldId id="398" r:id="rId5"/>
    <p:sldId id="374" r:id="rId6"/>
    <p:sldId id="375" r:id="rId7"/>
    <p:sldId id="260" r:id="rId8"/>
    <p:sldId id="310" r:id="rId9"/>
    <p:sldId id="312" r:id="rId10"/>
    <p:sldId id="313" r:id="rId11"/>
    <p:sldId id="395" r:id="rId12"/>
    <p:sldId id="376" r:id="rId13"/>
    <p:sldId id="378" r:id="rId14"/>
    <p:sldId id="373" r:id="rId15"/>
    <p:sldId id="314" r:id="rId16"/>
    <p:sldId id="264" r:id="rId17"/>
    <p:sldId id="265" r:id="rId18"/>
    <p:sldId id="266" r:id="rId19"/>
    <p:sldId id="267" r:id="rId20"/>
    <p:sldId id="268" r:id="rId21"/>
    <p:sldId id="380" r:id="rId22"/>
    <p:sldId id="383" r:id="rId23"/>
    <p:sldId id="381" r:id="rId24"/>
    <p:sldId id="274" r:id="rId25"/>
    <p:sldId id="275" r:id="rId26"/>
    <p:sldId id="400" r:id="rId27"/>
    <p:sldId id="384" r:id="rId28"/>
    <p:sldId id="277" r:id="rId29"/>
    <p:sldId id="280" r:id="rId30"/>
    <p:sldId id="281" r:id="rId31"/>
    <p:sldId id="282" r:id="rId32"/>
    <p:sldId id="317" r:id="rId33"/>
    <p:sldId id="401" r:id="rId34"/>
    <p:sldId id="343" r:id="rId35"/>
    <p:sldId id="385" r:id="rId36"/>
    <p:sldId id="344" r:id="rId37"/>
    <p:sldId id="402" r:id="rId38"/>
    <p:sldId id="355" r:id="rId39"/>
    <p:sldId id="351" r:id="rId40"/>
    <p:sldId id="347" r:id="rId41"/>
    <p:sldId id="352" r:id="rId42"/>
    <p:sldId id="353" r:id="rId43"/>
    <p:sldId id="354" r:id="rId44"/>
    <p:sldId id="356" r:id="rId45"/>
    <p:sldId id="357" r:id="rId46"/>
    <p:sldId id="394" r:id="rId47"/>
    <p:sldId id="359" r:id="rId48"/>
    <p:sldId id="403" r:id="rId49"/>
    <p:sldId id="386" r:id="rId50"/>
    <p:sldId id="360" r:id="rId51"/>
    <p:sldId id="387" r:id="rId52"/>
    <p:sldId id="361" r:id="rId53"/>
    <p:sldId id="362" r:id="rId54"/>
    <p:sldId id="363" r:id="rId55"/>
    <p:sldId id="365" r:id="rId56"/>
    <p:sldId id="399" r:id="rId57"/>
    <p:sldId id="404" r:id="rId58"/>
    <p:sldId id="327" r:id="rId59"/>
    <p:sldId id="328" r:id="rId60"/>
    <p:sldId id="329" r:id="rId61"/>
    <p:sldId id="330" r:id="rId62"/>
    <p:sldId id="331" r:id="rId63"/>
    <p:sldId id="332" r:id="rId64"/>
    <p:sldId id="333" r:id="rId65"/>
    <p:sldId id="405" r:id="rId66"/>
    <p:sldId id="366" r:id="rId67"/>
    <p:sldId id="397" r:id="rId68"/>
    <p:sldId id="367" r:id="rId69"/>
    <p:sldId id="406" r:id="rId70"/>
    <p:sldId id="388" r:id="rId71"/>
    <p:sldId id="369" r:id="rId72"/>
    <p:sldId id="370" r:id="rId73"/>
    <p:sldId id="334" r:id="rId74"/>
    <p:sldId id="389" r:id="rId75"/>
    <p:sldId id="335" r:id="rId76"/>
    <p:sldId id="337" r:id="rId77"/>
    <p:sldId id="340" r:id="rId78"/>
    <p:sldId id="391" r:id="rId79"/>
    <p:sldId id="390" r:id="rId80"/>
    <p:sldId id="392" r:id="rId81"/>
    <p:sldId id="371" r:id="rId82"/>
    <p:sldId id="393" r:id="rId83"/>
  </p:sldIdLst>
  <p:sldSz cx="9144000" cy="6858000" type="screen4x3"/>
  <p:notesSz cx="9942513" cy="676116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1" autoAdjust="0"/>
    <p:restoredTop sz="94660"/>
  </p:normalViewPr>
  <p:slideViewPr>
    <p:cSldViewPr>
      <p:cViewPr varScale="1">
        <p:scale>
          <a:sx n="79" d="100"/>
          <a:sy n="79" d="100"/>
        </p:scale>
        <p:origin x="142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9725"/>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5632450" y="0"/>
            <a:ext cx="4308475" cy="339725"/>
          </a:xfrm>
          <a:prstGeom prst="rect">
            <a:avLst/>
          </a:prstGeom>
        </p:spPr>
        <p:txBody>
          <a:bodyPr vert="horz" lIns="91440" tIns="45720" rIns="91440" bIns="45720" rtlCol="0"/>
          <a:lstStyle>
            <a:lvl1pPr algn="r" eaLnBrk="1" hangingPunct="1">
              <a:defRPr sz="1200"/>
            </a:lvl1pPr>
          </a:lstStyle>
          <a:p>
            <a:pPr>
              <a:defRPr/>
            </a:pPr>
            <a:fld id="{965F2DE9-BA01-484A-B389-D2A5AE986FDD}" type="datetimeFigureOut">
              <a:rPr lang="zh-CN" altLang="en-US"/>
              <a:pPr>
                <a:defRPr/>
              </a:pPr>
              <a:t>2021/4/19</a:t>
            </a:fld>
            <a:endParaRPr lang="zh-CN" altLang="en-US"/>
          </a:p>
        </p:txBody>
      </p:sp>
      <p:sp>
        <p:nvSpPr>
          <p:cNvPr id="4" name="页脚占位符 3"/>
          <p:cNvSpPr>
            <a:spLocks noGrp="1"/>
          </p:cNvSpPr>
          <p:nvPr>
            <p:ph type="ftr" sz="quarter" idx="2"/>
          </p:nvPr>
        </p:nvSpPr>
        <p:spPr>
          <a:xfrm>
            <a:off x="0" y="6421438"/>
            <a:ext cx="4308475" cy="339725"/>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5632450" y="6421438"/>
            <a:ext cx="4308475" cy="339725"/>
          </a:xfrm>
          <a:prstGeom prst="rect">
            <a:avLst/>
          </a:prstGeom>
        </p:spPr>
        <p:txBody>
          <a:bodyPr vert="horz" lIns="91440" tIns="45720" rIns="91440" bIns="45720" rtlCol="0" anchor="b"/>
          <a:lstStyle>
            <a:lvl1pPr algn="r" eaLnBrk="1" hangingPunct="1">
              <a:defRPr sz="1200"/>
            </a:lvl1pPr>
          </a:lstStyle>
          <a:p>
            <a:pPr>
              <a:defRPr/>
            </a:pPr>
            <a:fld id="{C3284198-1814-4B6D-8D3B-0F4A5D1029FB}" type="slidenum">
              <a:rPr lang="zh-CN" altLang="en-US"/>
              <a:pPr>
                <a:defRPr/>
              </a:pPr>
              <a:t>‹#›</a:t>
            </a:fld>
            <a:endParaRPr lang="zh-CN" altLang="en-US"/>
          </a:p>
        </p:txBody>
      </p:sp>
    </p:spTree>
    <p:extLst>
      <p:ext uri="{BB962C8B-B14F-4D97-AF65-F5344CB8AC3E}">
        <p14:creationId xmlns:p14="http://schemas.microsoft.com/office/powerpoint/2010/main" val="1626855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5632450" y="0"/>
            <a:ext cx="4308475" cy="338138"/>
          </a:xfrm>
          <a:prstGeom prst="rect">
            <a:avLst/>
          </a:prstGeom>
        </p:spPr>
        <p:txBody>
          <a:bodyPr vert="horz" lIns="91440" tIns="45720" rIns="91440" bIns="45720" rtlCol="0"/>
          <a:lstStyle>
            <a:lvl1pPr algn="r" eaLnBrk="1" hangingPunct="1">
              <a:defRPr sz="1200">
                <a:latin typeface="Arial" charset="0"/>
              </a:defRPr>
            </a:lvl1pPr>
          </a:lstStyle>
          <a:p>
            <a:pPr>
              <a:defRPr/>
            </a:pPr>
            <a:fld id="{50694DB4-6806-4EDA-8363-811D9896E342}" type="datetimeFigureOut">
              <a:rPr lang="zh-CN" altLang="en-US"/>
              <a:pPr>
                <a:defRPr/>
              </a:pPr>
              <a:t>2021/4/19</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3775" y="3211513"/>
            <a:ext cx="7954963" cy="3043237"/>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438"/>
            <a:ext cx="4308475" cy="33813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450" y="6421438"/>
            <a:ext cx="4308475" cy="338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4800D1-0236-41CE-B5EE-E204905A3F3D}" type="slidenum">
              <a:rPr lang="zh-CN" altLang="en-US"/>
              <a:pPr>
                <a:defRPr/>
              </a:pPr>
              <a:t>‹#›</a:t>
            </a:fld>
            <a:endParaRPr lang="zh-CN" altLang="en-US"/>
          </a:p>
        </p:txBody>
      </p:sp>
    </p:spTree>
    <p:extLst>
      <p:ext uri="{BB962C8B-B14F-4D97-AF65-F5344CB8AC3E}">
        <p14:creationId xmlns:p14="http://schemas.microsoft.com/office/powerpoint/2010/main" val="4161952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191B40-D696-457D-A4BC-1C6AFBAD0721}" type="slidenum">
              <a:rPr lang="zh-CN" altLang="en-US" smtClean="0"/>
              <a:pPr/>
              <a:t>8</a:t>
            </a:fld>
            <a:endParaRPr lang="zh-CN" altLang="en-US" smtClean="0"/>
          </a:p>
        </p:txBody>
      </p:sp>
    </p:spTree>
    <p:extLst>
      <p:ext uri="{BB962C8B-B14F-4D97-AF65-F5344CB8AC3E}">
        <p14:creationId xmlns:p14="http://schemas.microsoft.com/office/powerpoint/2010/main" val="298846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D197B2-D3FC-47B6-89B2-EE3A2D2D8066}" type="slidenum">
              <a:rPr lang="zh-CN" altLang="en-US" smtClean="0"/>
              <a:pPr/>
              <a:t>43</a:t>
            </a:fld>
            <a:endParaRPr lang="zh-CN" altLang="en-US" smtClean="0"/>
          </a:p>
        </p:txBody>
      </p:sp>
    </p:spTree>
    <p:extLst>
      <p:ext uri="{BB962C8B-B14F-4D97-AF65-F5344CB8AC3E}">
        <p14:creationId xmlns:p14="http://schemas.microsoft.com/office/powerpoint/2010/main" val="101290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4EB591E-6CE0-42E7-A658-BCBEA964AC3E}" type="slidenum">
              <a:rPr lang="en-US" altLang="zh-CN"/>
              <a:pPr>
                <a:defRPr/>
              </a:pPr>
              <a:t>‹#›</a:t>
            </a:fld>
            <a:endParaRPr lang="en-US" altLang="zh-CN"/>
          </a:p>
        </p:txBody>
      </p:sp>
    </p:spTree>
    <p:extLst>
      <p:ext uri="{BB962C8B-B14F-4D97-AF65-F5344CB8AC3E}">
        <p14:creationId xmlns:p14="http://schemas.microsoft.com/office/powerpoint/2010/main" val="23889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A25E80-F847-43CE-96FA-A4B76BF8A3E5}" type="slidenum">
              <a:rPr lang="en-US" altLang="zh-CN"/>
              <a:pPr>
                <a:defRPr/>
              </a:pPr>
              <a:t>‹#›</a:t>
            </a:fld>
            <a:endParaRPr lang="en-US" altLang="zh-CN"/>
          </a:p>
        </p:txBody>
      </p:sp>
    </p:spTree>
    <p:extLst>
      <p:ext uri="{BB962C8B-B14F-4D97-AF65-F5344CB8AC3E}">
        <p14:creationId xmlns:p14="http://schemas.microsoft.com/office/powerpoint/2010/main" val="102763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DDE4DF-AC00-41F0-B99C-9AD0B828F17B}" type="slidenum">
              <a:rPr lang="en-US" altLang="zh-CN"/>
              <a:pPr>
                <a:defRPr/>
              </a:pPr>
              <a:t>‹#›</a:t>
            </a:fld>
            <a:endParaRPr lang="en-US" altLang="zh-CN"/>
          </a:p>
        </p:txBody>
      </p:sp>
    </p:spTree>
    <p:extLst>
      <p:ext uri="{BB962C8B-B14F-4D97-AF65-F5344CB8AC3E}">
        <p14:creationId xmlns:p14="http://schemas.microsoft.com/office/powerpoint/2010/main" val="111907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49F27B-A9BA-4E80-9F27-55F32644500A}" type="slidenum">
              <a:rPr lang="en-US" altLang="zh-CN"/>
              <a:pPr>
                <a:defRPr/>
              </a:pPr>
              <a:t>‹#›</a:t>
            </a:fld>
            <a:endParaRPr lang="en-US" altLang="zh-CN"/>
          </a:p>
        </p:txBody>
      </p:sp>
    </p:spTree>
    <p:extLst>
      <p:ext uri="{BB962C8B-B14F-4D97-AF65-F5344CB8AC3E}">
        <p14:creationId xmlns:p14="http://schemas.microsoft.com/office/powerpoint/2010/main" val="50687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BC2BC6-80D3-4968-AD6F-5C1D85713D6A}" type="slidenum">
              <a:rPr lang="en-US" altLang="zh-CN"/>
              <a:pPr>
                <a:defRPr/>
              </a:pPr>
              <a:t>‹#›</a:t>
            </a:fld>
            <a:endParaRPr lang="en-US" altLang="zh-CN"/>
          </a:p>
        </p:txBody>
      </p:sp>
    </p:spTree>
    <p:extLst>
      <p:ext uri="{BB962C8B-B14F-4D97-AF65-F5344CB8AC3E}">
        <p14:creationId xmlns:p14="http://schemas.microsoft.com/office/powerpoint/2010/main" val="151111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7A59D3-3E8D-40B3-8C07-7A8C5409AE9E}" type="slidenum">
              <a:rPr lang="en-US" altLang="zh-CN"/>
              <a:pPr>
                <a:defRPr/>
              </a:pPr>
              <a:t>‹#›</a:t>
            </a:fld>
            <a:endParaRPr lang="en-US" altLang="zh-CN"/>
          </a:p>
        </p:txBody>
      </p:sp>
    </p:spTree>
    <p:extLst>
      <p:ext uri="{BB962C8B-B14F-4D97-AF65-F5344CB8AC3E}">
        <p14:creationId xmlns:p14="http://schemas.microsoft.com/office/powerpoint/2010/main" val="3583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A7A20D-AE1C-4F0A-805C-19F9C7036EC2}" type="slidenum">
              <a:rPr lang="en-US" altLang="zh-CN"/>
              <a:pPr>
                <a:defRPr/>
              </a:pPr>
              <a:t>‹#›</a:t>
            </a:fld>
            <a:endParaRPr lang="en-US" altLang="zh-CN"/>
          </a:p>
        </p:txBody>
      </p:sp>
    </p:spTree>
    <p:extLst>
      <p:ext uri="{BB962C8B-B14F-4D97-AF65-F5344CB8AC3E}">
        <p14:creationId xmlns:p14="http://schemas.microsoft.com/office/powerpoint/2010/main" val="223535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D0BA2C3-19F1-49B6-8FC5-9A11B314A07B}" type="slidenum">
              <a:rPr lang="en-US" altLang="zh-CN"/>
              <a:pPr>
                <a:defRPr/>
              </a:pPr>
              <a:t>‹#›</a:t>
            </a:fld>
            <a:endParaRPr lang="en-US" altLang="zh-CN"/>
          </a:p>
        </p:txBody>
      </p:sp>
    </p:spTree>
    <p:extLst>
      <p:ext uri="{BB962C8B-B14F-4D97-AF65-F5344CB8AC3E}">
        <p14:creationId xmlns:p14="http://schemas.microsoft.com/office/powerpoint/2010/main" val="362036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6C77240-D47F-4E68-9339-CA142E135D52}" type="slidenum">
              <a:rPr lang="en-US" altLang="zh-CN"/>
              <a:pPr>
                <a:defRPr/>
              </a:pPr>
              <a:t>‹#›</a:t>
            </a:fld>
            <a:endParaRPr lang="en-US" altLang="zh-CN"/>
          </a:p>
        </p:txBody>
      </p:sp>
    </p:spTree>
    <p:extLst>
      <p:ext uri="{BB962C8B-B14F-4D97-AF65-F5344CB8AC3E}">
        <p14:creationId xmlns:p14="http://schemas.microsoft.com/office/powerpoint/2010/main" val="405125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59E7FF-60E4-4A60-A528-53D6DFBA8AD2}" type="slidenum">
              <a:rPr lang="en-US" altLang="zh-CN"/>
              <a:pPr>
                <a:defRPr/>
              </a:pPr>
              <a:t>‹#›</a:t>
            </a:fld>
            <a:endParaRPr lang="en-US" altLang="zh-CN"/>
          </a:p>
        </p:txBody>
      </p:sp>
    </p:spTree>
    <p:extLst>
      <p:ext uri="{BB962C8B-B14F-4D97-AF65-F5344CB8AC3E}">
        <p14:creationId xmlns:p14="http://schemas.microsoft.com/office/powerpoint/2010/main" val="248867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A6B2592-DA39-4E25-AA00-0B5445BB30AB}" type="slidenum">
              <a:rPr lang="en-US" altLang="zh-CN"/>
              <a:pPr>
                <a:defRPr/>
              </a:pPr>
              <a:t>‹#›</a:t>
            </a:fld>
            <a:endParaRPr lang="en-US" altLang="zh-CN"/>
          </a:p>
        </p:txBody>
      </p:sp>
    </p:spTree>
    <p:extLst>
      <p:ext uri="{BB962C8B-B14F-4D97-AF65-F5344CB8AC3E}">
        <p14:creationId xmlns:p14="http://schemas.microsoft.com/office/powerpoint/2010/main" val="294339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92270EC-215A-4D4D-817A-02103DEA79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36"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30.bin"/><Relationship Id="rId4" Type="http://schemas.openxmlformats.org/officeDocument/2006/relationships/image" Target="../media/image3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2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5" Type="http://schemas.openxmlformats.org/officeDocument/2006/relationships/oleObject" Target="../embeddings/oleObject3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6.wmf"/><Relationship Id="rId17" Type="http://schemas.openxmlformats.org/officeDocument/2006/relationships/oleObject" Target="../embeddings/oleObject46.bin"/><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17.vml"/><Relationship Id="rId6" Type="http://schemas.openxmlformats.org/officeDocument/2006/relationships/image" Target="../media/image43.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0.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5.wmf"/><Relationship Id="rId5" Type="http://schemas.openxmlformats.org/officeDocument/2006/relationships/oleObject" Target="../embeddings/oleObject53.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5.bin"/></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0.wmf"/><Relationship Id="rId5" Type="http://schemas.openxmlformats.org/officeDocument/2006/relationships/oleObject" Target="../embeddings/oleObject57.bin"/><Relationship Id="rId4" Type="http://schemas.openxmlformats.org/officeDocument/2006/relationships/image" Target="../media/image5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2.wmf"/><Relationship Id="rId5" Type="http://schemas.openxmlformats.org/officeDocument/2006/relationships/oleObject" Target="../embeddings/oleObject59.bin"/><Relationship Id="rId4" Type="http://schemas.openxmlformats.org/officeDocument/2006/relationships/image" Target="../media/image61.wmf"/></Relationships>
</file>

<file path=ppt/slides/_rels/slide3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4.wmf"/><Relationship Id="rId5" Type="http://schemas.openxmlformats.org/officeDocument/2006/relationships/oleObject" Target="../embeddings/oleObject61.bin"/><Relationship Id="rId4" Type="http://schemas.openxmlformats.org/officeDocument/2006/relationships/image" Target="../media/image6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66.wmf"/></Relationships>
</file>

<file path=ppt/slides/_rels/slide33.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8.wmf"/><Relationship Id="rId5" Type="http://schemas.openxmlformats.org/officeDocument/2006/relationships/oleObject" Target="../embeddings/oleObject65.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3.wmf"/><Relationship Id="rId5" Type="http://schemas.openxmlformats.org/officeDocument/2006/relationships/oleObject" Target="../embeddings/oleObject69.bin"/><Relationship Id="rId4" Type="http://schemas.openxmlformats.org/officeDocument/2006/relationships/image" Target="../media/image72.wmf"/></Relationships>
</file>

<file path=ppt/slides/_rels/slide37.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6.wmf"/><Relationship Id="rId5" Type="http://schemas.openxmlformats.org/officeDocument/2006/relationships/oleObject" Target="../embeddings/oleObject72.bin"/><Relationship Id="rId4" Type="http://schemas.openxmlformats.org/officeDocument/2006/relationships/image" Target="../media/image7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9.wmf"/><Relationship Id="rId5" Type="http://schemas.openxmlformats.org/officeDocument/2006/relationships/oleObject" Target="../embeddings/oleObject75.bin"/><Relationship Id="rId4" Type="http://schemas.openxmlformats.org/officeDocument/2006/relationships/image" Target="../media/image78.wmf"/></Relationships>
</file>

<file path=ppt/slides/_rels/slide39.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1.wmf"/><Relationship Id="rId5" Type="http://schemas.openxmlformats.org/officeDocument/2006/relationships/oleObject" Target="../embeddings/oleObject77.bin"/><Relationship Id="rId4" Type="http://schemas.openxmlformats.org/officeDocument/2006/relationships/image" Target="../media/image80.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4.wmf"/><Relationship Id="rId5" Type="http://schemas.openxmlformats.org/officeDocument/2006/relationships/oleObject" Target="../embeddings/oleObject80.bin"/><Relationship Id="rId4" Type="http://schemas.openxmlformats.org/officeDocument/2006/relationships/image" Target="../media/image8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6.wmf"/><Relationship Id="rId5" Type="http://schemas.openxmlformats.org/officeDocument/2006/relationships/oleObject" Target="../embeddings/oleObject82.bin"/><Relationship Id="rId4" Type="http://schemas.openxmlformats.org/officeDocument/2006/relationships/image" Target="../media/image85.wmf"/></Relationships>
</file>

<file path=ppt/slides/_rels/slide42.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8.wmf"/><Relationship Id="rId5" Type="http://schemas.openxmlformats.org/officeDocument/2006/relationships/oleObject" Target="../embeddings/oleObject84.bin"/><Relationship Id="rId10" Type="http://schemas.openxmlformats.org/officeDocument/2006/relationships/image" Target="../media/image90.emf"/><Relationship Id="rId4" Type="http://schemas.openxmlformats.org/officeDocument/2006/relationships/image" Target="../media/image87.wmf"/><Relationship Id="rId9" Type="http://schemas.openxmlformats.org/officeDocument/2006/relationships/oleObject" Target="../embeddings/oleObject86.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notesSlide" Target="../notesSlides/notesSlide2.xml"/><Relationship Id="rId7" Type="http://schemas.openxmlformats.org/officeDocument/2006/relationships/image" Target="../media/image92.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88.bin"/><Relationship Id="rId5" Type="http://schemas.openxmlformats.org/officeDocument/2006/relationships/image" Target="../media/image91.wmf"/><Relationship Id="rId4" Type="http://schemas.openxmlformats.org/officeDocument/2006/relationships/oleObject" Target="../embeddings/oleObject87.bin"/><Relationship Id="rId9" Type="http://schemas.openxmlformats.org/officeDocument/2006/relationships/image" Target="../media/image93.wmf"/></Relationships>
</file>

<file path=ppt/slides/_rels/slide4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5.wmf"/><Relationship Id="rId5" Type="http://schemas.openxmlformats.org/officeDocument/2006/relationships/oleObject" Target="../embeddings/oleObject91.bin"/><Relationship Id="rId4" Type="http://schemas.openxmlformats.org/officeDocument/2006/relationships/image" Target="../media/image94.wmf"/></Relationships>
</file>

<file path=ppt/slides/_rels/slide45.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8.wmf"/><Relationship Id="rId5" Type="http://schemas.openxmlformats.org/officeDocument/2006/relationships/oleObject" Target="../embeddings/oleObject94.bin"/><Relationship Id="rId4" Type="http://schemas.openxmlformats.org/officeDocument/2006/relationships/image" Target="../media/image97.wmf"/></Relationships>
</file>

<file path=ppt/slides/_rels/slide46.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1.wmf"/><Relationship Id="rId5" Type="http://schemas.openxmlformats.org/officeDocument/2006/relationships/oleObject" Target="../embeddings/oleObject97.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06.wmf"/><Relationship Id="rId5" Type="http://schemas.openxmlformats.org/officeDocument/2006/relationships/oleObject" Target="../embeddings/oleObject101.bin"/><Relationship Id="rId4" Type="http://schemas.openxmlformats.org/officeDocument/2006/relationships/image" Target="../media/image105.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08.wmf"/><Relationship Id="rId5" Type="http://schemas.openxmlformats.org/officeDocument/2006/relationships/oleObject" Target="../embeddings/oleObject103.bin"/><Relationship Id="rId4" Type="http://schemas.openxmlformats.org/officeDocument/2006/relationships/image" Target="../media/image10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0.wmf"/><Relationship Id="rId5" Type="http://schemas.openxmlformats.org/officeDocument/2006/relationships/oleObject" Target="../embeddings/oleObject105.bin"/><Relationship Id="rId4" Type="http://schemas.openxmlformats.org/officeDocument/2006/relationships/image" Target="../media/image10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1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13.wmf"/><Relationship Id="rId5" Type="http://schemas.openxmlformats.org/officeDocument/2006/relationships/oleObject" Target="../embeddings/oleObject108.bin"/><Relationship Id="rId4" Type="http://schemas.openxmlformats.org/officeDocument/2006/relationships/image" Target="../media/image112.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15.wmf"/><Relationship Id="rId5" Type="http://schemas.openxmlformats.org/officeDocument/2006/relationships/oleObject" Target="../embeddings/oleObject110.bin"/><Relationship Id="rId4" Type="http://schemas.openxmlformats.org/officeDocument/2006/relationships/image" Target="../media/image11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16.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1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18.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20.wmf"/><Relationship Id="rId5" Type="http://schemas.openxmlformats.org/officeDocument/2006/relationships/oleObject" Target="../embeddings/oleObject115.bin"/><Relationship Id="rId4" Type="http://schemas.openxmlformats.org/officeDocument/2006/relationships/image" Target="../media/image119.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21.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122.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123.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25.wmf"/><Relationship Id="rId5" Type="http://schemas.openxmlformats.org/officeDocument/2006/relationships/oleObject" Target="../embeddings/oleObject120.bin"/><Relationship Id="rId4" Type="http://schemas.openxmlformats.org/officeDocument/2006/relationships/image" Target="../media/image124.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27.wmf"/><Relationship Id="rId5" Type="http://schemas.openxmlformats.org/officeDocument/2006/relationships/oleObject" Target="../embeddings/oleObject122.bin"/><Relationship Id="rId4" Type="http://schemas.openxmlformats.org/officeDocument/2006/relationships/image" Target="../media/image126.wmf"/></Relationships>
</file>

<file path=ppt/slides/_rels/slide68.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29.wmf"/><Relationship Id="rId5" Type="http://schemas.openxmlformats.org/officeDocument/2006/relationships/oleObject" Target="../embeddings/oleObject124.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26.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33.wmf"/><Relationship Id="rId5" Type="http://schemas.openxmlformats.org/officeDocument/2006/relationships/oleObject" Target="../embeddings/oleObject128.bin"/><Relationship Id="rId4" Type="http://schemas.openxmlformats.org/officeDocument/2006/relationships/image" Target="../media/image132.wmf"/></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134.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36.wmf"/><Relationship Id="rId5" Type="http://schemas.openxmlformats.org/officeDocument/2006/relationships/oleObject" Target="../embeddings/oleObject131.bin"/><Relationship Id="rId4" Type="http://schemas.openxmlformats.org/officeDocument/2006/relationships/image" Target="../media/image135.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38.wmf"/><Relationship Id="rId5" Type="http://schemas.openxmlformats.org/officeDocument/2006/relationships/oleObject" Target="../embeddings/oleObject133.bin"/><Relationship Id="rId4" Type="http://schemas.openxmlformats.org/officeDocument/2006/relationships/image" Target="../media/image137.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41.wmf"/><Relationship Id="rId5" Type="http://schemas.openxmlformats.org/officeDocument/2006/relationships/oleObject" Target="../embeddings/oleObject136.bin"/><Relationship Id="rId4" Type="http://schemas.openxmlformats.org/officeDocument/2006/relationships/image" Target="../media/image140.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43.wmf"/><Relationship Id="rId5" Type="http://schemas.openxmlformats.org/officeDocument/2006/relationships/oleObject" Target="../embeddings/oleObject138.bin"/><Relationship Id="rId4" Type="http://schemas.openxmlformats.org/officeDocument/2006/relationships/image" Target="../media/image142.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45.wmf"/><Relationship Id="rId5" Type="http://schemas.openxmlformats.org/officeDocument/2006/relationships/oleObject" Target="../embeddings/oleObject140.bin"/><Relationship Id="rId4" Type="http://schemas.openxmlformats.org/officeDocument/2006/relationships/image" Target="../media/image14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48.wmf"/><Relationship Id="rId5" Type="http://schemas.openxmlformats.org/officeDocument/2006/relationships/oleObject" Target="../embeddings/oleObject143.bin"/><Relationship Id="rId4" Type="http://schemas.openxmlformats.org/officeDocument/2006/relationships/image" Target="../media/image147.wmf"/></Relationships>
</file>

<file path=ppt/slides/_rels/slide81.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151.wmf"/><Relationship Id="rId5" Type="http://schemas.openxmlformats.org/officeDocument/2006/relationships/oleObject" Target="../embeddings/oleObject146.bin"/><Relationship Id="rId4" Type="http://schemas.openxmlformats.org/officeDocument/2006/relationships/image" Target="../media/image150.wmf"/></Relationships>
</file>

<file path=ppt/slides/_rels/slide82.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54.wmf"/><Relationship Id="rId5" Type="http://schemas.openxmlformats.org/officeDocument/2006/relationships/oleObject" Target="../embeddings/oleObject149.bin"/><Relationship Id="rId4" Type="http://schemas.openxmlformats.org/officeDocument/2006/relationships/image" Target="../media/image15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z="4000" smtClean="0"/>
              <a:t>第四章  多元正态总体的统计推断</a:t>
            </a:r>
          </a:p>
        </p:txBody>
      </p:sp>
      <p:sp>
        <p:nvSpPr>
          <p:cNvPr id="5123" name="Rectangle 3"/>
          <p:cNvSpPr>
            <a:spLocks noGrp="1" noRot="1" noChangeArrowheads="1"/>
          </p:cNvSpPr>
          <p:nvPr>
            <p:ph type="body" idx="1"/>
          </p:nvPr>
        </p:nvSpPr>
        <p:spPr/>
        <p:txBody>
          <a:bodyPr/>
          <a:lstStyle/>
          <a:p>
            <a:pPr eaLnBrk="1" hangingPunct="1">
              <a:lnSpc>
                <a:spcPct val="90000"/>
              </a:lnSpc>
            </a:pPr>
            <a:r>
              <a:rPr lang="en-US" altLang="zh-CN" sz="2800" smtClean="0">
                <a:solidFill>
                  <a:srgbClr val="92D050"/>
                </a:solidFill>
              </a:rPr>
              <a:t>§4.1  </a:t>
            </a:r>
            <a:r>
              <a:rPr lang="zh-CN" altLang="en-US" sz="2800" smtClean="0">
                <a:solidFill>
                  <a:srgbClr val="92D050"/>
                </a:solidFill>
              </a:rPr>
              <a:t>一元情形的回顾</a:t>
            </a:r>
          </a:p>
          <a:p>
            <a:pPr eaLnBrk="1" hangingPunct="1">
              <a:lnSpc>
                <a:spcPct val="90000"/>
              </a:lnSpc>
            </a:pPr>
            <a:r>
              <a:rPr lang="en-US" altLang="zh-CN" sz="2800" smtClean="0">
                <a:solidFill>
                  <a:srgbClr val="000000"/>
                </a:solidFill>
              </a:rPr>
              <a:t>§4.2  </a:t>
            </a:r>
            <a:r>
              <a:rPr lang="zh-CN" altLang="en-US" sz="2800" smtClean="0">
                <a:solidFill>
                  <a:srgbClr val="000000"/>
                </a:solidFill>
              </a:rPr>
              <a:t>单个总体均值的推断</a:t>
            </a:r>
          </a:p>
          <a:p>
            <a:pPr eaLnBrk="1" hangingPunct="1">
              <a:lnSpc>
                <a:spcPct val="90000"/>
              </a:lnSpc>
            </a:pPr>
            <a:r>
              <a:rPr lang="en-US" altLang="zh-CN" sz="2800" smtClean="0">
                <a:solidFill>
                  <a:srgbClr val="000000"/>
                </a:solidFill>
              </a:rPr>
              <a:t>§4.3  </a:t>
            </a:r>
            <a:r>
              <a:rPr lang="zh-CN" altLang="en-US" sz="2800" smtClean="0">
                <a:solidFill>
                  <a:srgbClr val="000000"/>
                </a:solidFill>
              </a:rPr>
              <a:t>两个总体均值的比较推断</a:t>
            </a:r>
          </a:p>
          <a:p>
            <a:pPr eaLnBrk="1" hangingPunct="1">
              <a:lnSpc>
                <a:spcPct val="90000"/>
              </a:lnSpc>
            </a:pPr>
            <a:r>
              <a:rPr lang="en-US" altLang="zh-CN" sz="2800" smtClean="0">
                <a:solidFill>
                  <a:srgbClr val="000000"/>
                </a:solidFill>
              </a:rPr>
              <a:t>§4.4  </a:t>
            </a:r>
            <a:r>
              <a:rPr lang="zh-CN" altLang="en-US" sz="2800" smtClean="0">
                <a:solidFill>
                  <a:srgbClr val="000000"/>
                </a:solidFill>
              </a:rPr>
              <a:t>轮廓分析</a:t>
            </a:r>
          </a:p>
          <a:p>
            <a:pPr eaLnBrk="1" hangingPunct="1">
              <a:lnSpc>
                <a:spcPct val="90000"/>
              </a:lnSpc>
            </a:pPr>
            <a:r>
              <a:rPr lang="en-US" altLang="zh-CN" sz="2800" smtClean="0">
                <a:solidFill>
                  <a:srgbClr val="000000"/>
                </a:solidFill>
              </a:rPr>
              <a:t>§4.5  </a:t>
            </a:r>
            <a:r>
              <a:rPr lang="zh-CN" altLang="en-US" sz="2800" smtClean="0">
                <a:solidFill>
                  <a:srgbClr val="000000"/>
                </a:solidFill>
              </a:rPr>
              <a:t>多个总体均值的比较检验（多元方差分析）</a:t>
            </a:r>
            <a:endParaRPr lang="en-US" altLang="zh-CN" sz="2800" smtClean="0">
              <a:solidFill>
                <a:srgbClr val="000000"/>
              </a:solidFill>
            </a:endParaRPr>
          </a:p>
          <a:p>
            <a:pPr eaLnBrk="1" hangingPunct="1">
              <a:lnSpc>
                <a:spcPct val="90000"/>
              </a:lnSpc>
            </a:pPr>
            <a:r>
              <a:rPr lang="en-US" altLang="zh-CN" sz="2800" smtClean="0">
                <a:solidFill>
                  <a:srgbClr val="000000"/>
                </a:solidFill>
              </a:rPr>
              <a:t>§4.6  </a:t>
            </a:r>
            <a:r>
              <a:rPr lang="zh-CN" altLang="en-US" sz="2800" smtClean="0">
                <a:solidFill>
                  <a:srgbClr val="000000"/>
                </a:solidFill>
              </a:rPr>
              <a:t>协方差矩阵相等性的检验</a:t>
            </a:r>
            <a:endParaRPr lang="en-US" altLang="zh-CN" sz="2800" smtClean="0">
              <a:solidFill>
                <a:srgbClr val="000000"/>
              </a:solidFill>
            </a:endParaRPr>
          </a:p>
          <a:p>
            <a:pPr eaLnBrk="1" hangingPunct="1">
              <a:lnSpc>
                <a:spcPct val="90000"/>
              </a:lnSpc>
            </a:pPr>
            <a:r>
              <a:rPr lang="en-US" altLang="zh-CN" sz="2800" smtClean="0">
                <a:solidFill>
                  <a:srgbClr val="000000"/>
                </a:solidFill>
              </a:rPr>
              <a:t>§4.7  </a:t>
            </a:r>
            <a:r>
              <a:rPr lang="zh-CN" altLang="en-US" sz="2800" smtClean="0">
                <a:solidFill>
                  <a:srgbClr val="000000"/>
                </a:solidFill>
              </a:rPr>
              <a:t>总体相关系数的检验</a:t>
            </a:r>
          </a:p>
        </p:txBody>
      </p:sp>
      <p:sp>
        <p:nvSpPr>
          <p:cNvPr id="51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BEB9A7-EE85-448A-BC35-1CC6837FDFB1}" type="slidenum">
              <a:rPr lang="en-US" altLang="zh-CN" sz="1400" smtClean="0"/>
              <a:pPr>
                <a:spcBef>
                  <a:spcPct val="0"/>
                </a:spcBef>
                <a:buClrTx/>
                <a:buSzTx/>
                <a:buFontTx/>
                <a:buNone/>
              </a:pPr>
              <a:t>1</a:t>
            </a:fld>
            <a:endParaRPr lang="en-US" altLang="zh-CN"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z="4000" smtClean="0"/>
              <a:t>二、置信区域</a:t>
            </a:r>
          </a:p>
        </p:txBody>
      </p:sp>
      <p:sp>
        <p:nvSpPr>
          <p:cNvPr id="15363" name="内容占位符 2"/>
          <p:cNvSpPr>
            <a:spLocks noGrp="1"/>
          </p:cNvSpPr>
          <p:nvPr>
            <p:ph idx="1"/>
          </p:nvPr>
        </p:nvSpPr>
        <p:spPr/>
        <p:txBody>
          <a:bodyPr/>
          <a:lstStyle/>
          <a:p>
            <a:endParaRPr lang="en-US" altLang="zh-CN" sz="2800" dirty="0" smtClean="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pPr marL="0" indent="0">
              <a:buNone/>
            </a:pPr>
            <a:r>
              <a:rPr lang="zh-CN" altLang="en-US" sz="2800" dirty="0" smtClean="0">
                <a:solidFill>
                  <a:srgbClr val="000000"/>
                </a:solidFill>
              </a:rPr>
              <a:t>    其中</a:t>
            </a:r>
          </a:p>
        </p:txBody>
      </p:sp>
      <p:graphicFrame>
        <p:nvGraphicFramePr>
          <p:cNvPr id="15364" name="Object 2"/>
          <p:cNvGraphicFramePr>
            <a:graphicFrameLocks noChangeAspect="1"/>
          </p:cNvGraphicFramePr>
          <p:nvPr>
            <p:extLst>
              <p:ext uri="{D42A27DB-BD31-4B8C-83A1-F6EECF244321}">
                <p14:modId xmlns:p14="http://schemas.microsoft.com/office/powerpoint/2010/main" val="2495404961"/>
              </p:ext>
            </p:extLst>
          </p:nvPr>
        </p:nvGraphicFramePr>
        <p:xfrm>
          <a:off x="1168400" y="1760538"/>
          <a:ext cx="7073900" cy="3581400"/>
        </p:xfrm>
        <a:graphic>
          <a:graphicData uri="http://schemas.openxmlformats.org/presentationml/2006/ole">
            <mc:AlternateContent xmlns:mc="http://schemas.openxmlformats.org/markup-compatibility/2006">
              <mc:Choice xmlns:v="urn:schemas-microsoft-com:vml" Requires="v">
                <p:oleObj spid="_x0000_s15489" name="Equation" r:id="rId3" imgW="7073640" imgH="3581280" progId="Equation.DSMT4">
                  <p:embed/>
                </p:oleObj>
              </mc:Choice>
              <mc:Fallback>
                <p:oleObj name="Equation" r:id="rId3" imgW="7073640" imgH="3581280" progId="Equation.DSMT4">
                  <p:embed/>
                  <p:pic>
                    <p:nvPicPr>
                      <p:cNvPr id="0" name="Object 2"/>
                      <p:cNvPicPr>
                        <a:picLocks noChangeAspect="1" noChangeArrowheads="1"/>
                      </p:cNvPicPr>
                      <p:nvPr/>
                    </p:nvPicPr>
                    <p:blipFill>
                      <a:blip r:embed="rId4"/>
                      <a:srcRect/>
                      <a:stretch>
                        <a:fillRect/>
                      </a:stretch>
                    </p:blipFill>
                    <p:spPr bwMode="auto">
                      <a:xfrm>
                        <a:off x="1168400" y="1760538"/>
                        <a:ext cx="70739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E1492D-02C4-453D-80B8-E5AA3D45CC27}" type="slidenum">
              <a:rPr lang="en-US" altLang="zh-CN" sz="1400" smtClean="0"/>
              <a:pPr>
                <a:spcBef>
                  <a:spcPct val="0"/>
                </a:spcBef>
                <a:buClrTx/>
                <a:buSzTx/>
                <a:buFontTx/>
                <a:buNone/>
              </a:pPr>
              <a:t>10</a:t>
            </a:fld>
            <a:endParaRPr lang="en-US" altLang="zh-CN" sz="1400" smtClean="0"/>
          </a:p>
        </p:txBody>
      </p:sp>
      <p:graphicFrame>
        <p:nvGraphicFramePr>
          <p:cNvPr id="6" name="Object 7"/>
          <p:cNvGraphicFramePr>
            <a:graphicFrameLocks noChangeAspect="1"/>
          </p:cNvGraphicFramePr>
          <p:nvPr>
            <p:extLst>
              <p:ext uri="{D42A27DB-BD31-4B8C-83A1-F6EECF244321}">
                <p14:modId xmlns:p14="http://schemas.microsoft.com/office/powerpoint/2010/main" val="108685645"/>
              </p:ext>
            </p:extLst>
          </p:nvPr>
        </p:nvGraphicFramePr>
        <p:xfrm>
          <a:off x="1478384" y="5301208"/>
          <a:ext cx="4749800" cy="901700"/>
        </p:xfrm>
        <a:graphic>
          <a:graphicData uri="http://schemas.openxmlformats.org/presentationml/2006/ole">
            <mc:AlternateContent xmlns:mc="http://schemas.openxmlformats.org/markup-compatibility/2006">
              <mc:Choice xmlns:v="urn:schemas-microsoft-com:vml" Requires="v">
                <p:oleObj spid="_x0000_s15490" name="Equation" r:id="rId5" imgW="4749800" imgH="901700" progId="Equation.DSMT4">
                  <p:embed/>
                </p:oleObj>
              </mc:Choice>
              <mc:Fallback>
                <p:oleObj name="Equation" r:id="rId5" imgW="4749800" imgH="901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8384" y="5301208"/>
                        <a:ext cx="47498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609600"/>
            <a:ext cx="8540750" cy="46038"/>
          </a:xfrm>
        </p:spPr>
        <p:txBody>
          <a:bodyPr/>
          <a:lstStyle/>
          <a:p>
            <a:pPr eaLnBrk="1" hangingPunct="1"/>
            <a:endParaRPr lang="zh-CN" altLang="en-US" sz="4000" dirty="0" smtClean="0"/>
          </a:p>
        </p:txBody>
      </p:sp>
      <p:sp>
        <p:nvSpPr>
          <p:cNvPr id="16387" name="Rectangle 3"/>
          <p:cNvSpPr>
            <a:spLocks noGrp="1" noRot="1" noChangeArrowheads="1"/>
          </p:cNvSpPr>
          <p:nvPr>
            <p:ph type="body" idx="1"/>
          </p:nvPr>
        </p:nvSpPr>
        <p:spPr>
          <a:xfrm>
            <a:off x="301625" y="620713"/>
            <a:ext cx="8540750" cy="5478462"/>
          </a:xfrm>
        </p:spPr>
        <p:txBody>
          <a:bodyPr/>
          <a:lstStyle/>
          <a:p>
            <a:pPr eaLnBrk="1" hangingPunct="1"/>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zh-CN" altLang="en-US" sz="2800" dirty="0" smtClean="0">
                <a:solidFill>
                  <a:srgbClr val="000000"/>
                </a:solidFill>
                <a:latin typeface="Times New Roman" panose="02020603050405020304" pitchFamily="18" charset="0"/>
                <a:cs typeface="Times New Roman" panose="02020603050405020304" pitchFamily="18" charset="0"/>
              </a:rPr>
              <a:t>的置信度为</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en-US" altLang="zh-CN" sz="2800" i="1" dirty="0" smtClean="0">
                <a:solidFill>
                  <a:srgbClr val="000000"/>
                </a:solidFill>
                <a:latin typeface="Times New Roman" panose="02020603050405020304" pitchFamily="18" charset="0"/>
                <a:cs typeface="Times New Roman" panose="02020603050405020304" pitchFamily="18" charset="0"/>
              </a:rPr>
              <a:t>α</a:t>
            </a:r>
            <a:r>
              <a:rPr lang="zh-CN" altLang="en-US" sz="2800" dirty="0" smtClean="0">
                <a:solidFill>
                  <a:srgbClr val="000000"/>
                </a:solidFill>
                <a:latin typeface="Times New Roman" panose="02020603050405020304" pitchFamily="18" charset="0"/>
                <a:cs typeface="Times New Roman" panose="02020603050405020304" pitchFamily="18" charset="0"/>
              </a:rPr>
              <a:t>的置信区域为</a:t>
            </a:r>
          </a:p>
          <a:p>
            <a:pPr eaLnBrk="1" hangingPunct="1">
              <a:lnSpc>
                <a:spcPct val="150000"/>
              </a:lnSpc>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当</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时，它是一个区间；当</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时，它是一个实心椭圆，这时可将其在坐标平面上画出；当</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时，它是一个椭球体；当</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时，它是一个超椭球体；它们均以    为中心。</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置信区域与假设检验之间有着密切的关系。一般来说，</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en-US" sz="2800" dirty="0" smtClean="0">
                <a:solidFill>
                  <a:srgbClr val="000000"/>
                </a:solidFill>
                <a:latin typeface="Times New Roman" panose="02020603050405020304" pitchFamily="18" charset="0"/>
                <a:cs typeface="Times New Roman" panose="02020603050405020304" pitchFamily="18" charset="0"/>
              </a:rPr>
              <a:t>包含在上述</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en-US" altLang="zh-CN" sz="2800" i="1" dirty="0" smtClean="0">
                <a:solidFill>
                  <a:srgbClr val="000000"/>
                </a:solidFill>
                <a:latin typeface="Times New Roman" panose="02020603050405020304" pitchFamily="18" charset="0"/>
                <a:cs typeface="Times New Roman" panose="02020603050405020304" pitchFamily="18" charset="0"/>
              </a:rPr>
              <a:t>α</a:t>
            </a:r>
            <a:r>
              <a:rPr lang="zh-CN" altLang="en-US" sz="2800" dirty="0" smtClean="0">
                <a:solidFill>
                  <a:srgbClr val="000000"/>
                </a:solidFill>
                <a:latin typeface="Times New Roman" panose="02020603050405020304" pitchFamily="18" charset="0"/>
                <a:cs typeface="Times New Roman" panose="02020603050405020304" pitchFamily="18" charset="0"/>
              </a:rPr>
              <a:t>置信区域内，当且仅当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en-US" sz="2800" dirty="0" smtClean="0">
                <a:solidFill>
                  <a:srgbClr val="000000"/>
                </a:solidFill>
                <a:latin typeface="Times New Roman" panose="02020603050405020304" pitchFamily="18" charset="0"/>
                <a:cs typeface="Times New Roman" panose="02020603050405020304" pitchFamily="18" charset="0"/>
              </a:rPr>
              <a:t>在</a:t>
            </a:r>
            <a:r>
              <a:rPr lang="en-US" altLang="zh-CN" sz="2800" i="1" dirty="0" smtClean="0">
                <a:solidFill>
                  <a:srgbClr val="000000"/>
                </a:solidFill>
                <a:latin typeface="Times New Roman" panose="02020603050405020304" pitchFamily="18" charset="0"/>
                <a:cs typeface="Times New Roman" panose="02020603050405020304" pitchFamily="18" charset="0"/>
              </a:rPr>
              <a:t>α</a:t>
            </a:r>
            <a:r>
              <a:rPr lang="zh-CN" altLang="en-US" sz="2800" dirty="0" smtClean="0">
                <a:solidFill>
                  <a:srgbClr val="000000"/>
                </a:solidFill>
                <a:latin typeface="Times New Roman" panose="02020603050405020304" pitchFamily="18" charset="0"/>
                <a:cs typeface="Times New Roman" panose="02020603050405020304" pitchFamily="18" charset="0"/>
              </a:rPr>
              <a:t>下被接受。</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可以通过构造的置信区域的方法来进行假设检验。</a:t>
            </a:r>
            <a:r>
              <a:rPr lang="zh-CN" altLang="zh-CN" sz="2800" dirty="0" smtClean="0">
                <a:solidFill>
                  <a:srgbClr val="000000"/>
                </a:solidFill>
                <a:latin typeface="Times New Roman" panose="02020603050405020304" pitchFamily="18" charset="0"/>
                <a:cs typeface="Times New Roman" panose="02020603050405020304" pitchFamily="18" charset="0"/>
              </a:rPr>
              <a:t>实践中，该方法通常用于</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时的情形</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rPr>
              <a:t>并借助于平面置信区域图形。</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6388" name="Object 6"/>
          <p:cNvGraphicFramePr>
            <a:graphicFrameLocks noChangeAspect="1"/>
          </p:cNvGraphicFramePr>
          <p:nvPr>
            <p:extLst/>
          </p:nvPr>
        </p:nvGraphicFramePr>
        <p:xfrm>
          <a:off x="1898650" y="1138238"/>
          <a:ext cx="5410200" cy="774700"/>
        </p:xfrm>
        <a:graphic>
          <a:graphicData uri="http://schemas.openxmlformats.org/presentationml/2006/ole">
            <mc:AlternateContent xmlns:mc="http://schemas.openxmlformats.org/markup-compatibility/2006">
              <mc:Choice xmlns:v="urn:schemas-microsoft-com:vml" Requires="v">
                <p:oleObj spid="_x0000_s88198" name="Equation" r:id="rId3" imgW="5410080" imgH="774360" progId="Equation.DSMT4">
                  <p:embed/>
                </p:oleObj>
              </mc:Choice>
              <mc:Fallback>
                <p:oleObj name="Equation" r:id="rId3" imgW="5410080" imgH="774360" progId="Equation.DSMT4">
                  <p:embed/>
                  <p:pic>
                    <p:nvPicPr>
                      <p:cNvPr id="0" name=""/>
                      <p:cNvPicPr>
                        <a:picLocks noChangeAspect="1" noChangeArrowheads="1"/>
                      </p:cNvPicPr>
                      <p:nvPr/>
                    </p:nvPicPr>
                    <p:blipFill>
                      <a:blip r:embed="rId4"/>
                      <a:srcRect/>
                      <a:stretch>
                        <a:fillRect/>
                      </a:stretch>
                    </p:blipFill>
                    <p:spPr bwMode="auto">
                      <a:xfrm>
                        <a:off x="1898650" y="1138238"/>
                        <a:ext cx="54102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7"/>
          <p:cNvGraphicFramePr>
            <a:graphicFrameLocks noChangeAspect="1"/>
          </p:cNvGraphicFramePr>
          <p:nvPr/>
        </p:nvGraphicFramePr>
        <p:xfrm>
          <a:off x="2195736" y="3253714"/>
          <a:ext cx="254000" cy="279400"/>
        </p:xfrm>
        <a:graphic>
          <a:graphicData uri="http://schemas.openxmlformats.org/presentationml/2006/ole">
            <mc:AlternateContent xmlns:mc="http://schemas.openxmlformats.org/markup-compatibility/2006">
              <mc:Choice xmlns:v="urn:schemas-microsoft-com:vml" Requires="v">
                <p:oleObj spid="_x0000_s88199" name="Equation" r:id="rId5" imgW="253890" imgH="279279" progId="Equation.DSMT4">
                  <p:embed/>
                </p:oleObj>
              </mc:Choice>
              <mc:Fallback>
                <p:oleObj name="Equation" r:id="rId5" imgW="253890" imgH="27927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3253714"/>
                        <a:ext cx="2540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B684E5-8C45-49DF-9B6C-D858AF9E7416}" type="slidenum">
              <a:rPr lang="en-US" altLang="zh-CN" sz="1400" smtClean="0"/>
              <a:pPr>
                <a:spcBef>
                  <a:spcPct val="0"/>
                </a:spcBef>
                <a:buClrTx/>
                <a:buSzTx/>
                <a:buFontTx/>
                <a:buNone/>
              </a:pPr>
              <a:t>11</a:t>
            </a:fld>
            <a:endParaRPr lang="en-US" altLang="zh-CN" sz="1400" smtClean="0"/>
          </a:p>
        </p:txBody>
      </p:sp>
    </p:spTree>
    <p:extLst>
      <p:ext uri="{BB962C8B-B14F-4D97-AF65-F5344CB8AC3E}">
        <p14:creationId xmlns:p14="http://schemas.microsoft.com/office/powerpoint/2010/main" val="1050796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z="4000" smtClean="0"/>
              <a:t>三、联合置信区间</a:t>
            </a:r>
          </a:p>
        </p:txBody>
      </p:sp>
      <p:sp>
        <p:nvSpPr>
          <p:cNvPr id="17411" name="内容占位符 2"/>
          <p:cNvSpPr>
            <a:spLocks noGrp="1"/>
          </p:cNvSpPr>
          <p:nvPr>
            <p:ph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设</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n</a:t>
            </a:r>
            <a:r>
              <a:rPr lang="zh-CN" altLang="zh-CN" sz="2800" dirty="0" smtClean="0">
                <a:solidFill>
                  <a:srgbClr val="000000"/>
                </a:solidFill>
                <a:latin typeface="Times New Roman" panose="02020603050405020304" pitchFamily="18" charset="0"/>
                <a:cs typeface="Times New Roman" panose="02020603050405020304" pitchFamily="18" charset="0"/>
              </a:rPr>
              <a:t>是来自总体</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μ</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Σ</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的一个样本，对任一</a:t>
            </a:r>
            <a:r>
              <a:rPr lang="en-US" altLang="zh-CN" sz="2800" b="1" i="1" dirty="0" smtClean="0">
                <a:solidFill>
                  <a:srgbClr val="000000"/>
                </a:solidFill>
                <a:latin typeface="Times New Roman" panose="02020603050405020304" pitchFamily="18" charset="0"/>
                <a:cs typeface="Times New Roman" panose="02020603050405020304" pitchFamily="18" charset="0"/>
              </a:rPr>
              <a:t>a</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，令</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a</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，则</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n</a:t>
            </a:r>
            <a:r>
              <a:rPr lang="zh-CN" altLang="zh-CN" sz="2800" dirty="0" smtClean="0">
                <a:solidFill>
                  <a:srgbClr val="000000"/>
                </a:solidFill>
                <a:latin typeface="Times New Roman" panose="02020603050405020304" pitchFamily="18" charset="0"/>
                <a:cs typeface="Times New Roman" panose="02020603050405020304" pitchFamily="18" charset="0"/>
              </a:rPr>
              <a:t>是来自总体</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a</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μ</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a</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Σa</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的一个样本，其样本均值和方差为</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174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EDA697-77B2-42E2-B768-0F9252D1F4A8}" type="slidenum">
              <a:rPr lang="en-US" altLang="zh-CN" sz="1400" smtClean="0"/>
              <a:pPr>
                <a:spcBef>
                  <a:spcPct val="0"/>
                </a:spcBef>
                <a:buClrTx/>
                <a:buSzTx/>
                <a:buFontTx/>
                <a:buNone/>
              </a:pPr>
              <a:t>12</a:t>
            </a:fld>
            <a:endParaRPr lang="en-US" altLang="zh-CN" sz="1400" smtClean="0"/>
          </a:p>
        </p:txBody>
      </p:sp>
      <p:sp>
        <p:nvSpPr>
          <p:cNvPr id="174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7414" name="对象 5"/>
          <p:cNvGraphicFramePr>
            <a:graphicFrameLocks noChangeAspect="1"/>
          </p:cNvGraphicFramePr>
          <p:nvPr>
            <p:extLst>
              <p:ext uri="{D42A27DB-BD31-4B8C-83A1-F6EECF244321}">
                <p14:modId xmlns:p14="http://schemas.microsoft.com/office/powerpoint/2010/main" val="1924130504"/>
              </p:ext>
            </p:extLst>
          </p:nvPr>
        </p:nvGraphicFramePr>
        <p:xfrm>
          <a:off x="1371600" y="3254375"/>
          <a:ext cx="6400800" cy="2997200"/>
        </p:xfrm>
        <a:graphic>
          <a:graphicData uri="http://schemas.openxmlformats.org/presentationml/2006/ole">
            <mc:AlternateContent xmlns:mc="http://schemas.openxmlformats.org/markup-compatibility/2006">
              <mc:Choice xmlns:v="urn:schemas-microsoft-com:vml" Requires="v">
                <p:oleObj spid="_x0000_s17494" name="Equation" r:id="rId3" imgW="6400800" imgH="2997000" progId="Equation.DSMT4">
                  <p:embed/>
                </p:oleObj>
              </mc:Choice>
              <mc:Fallback>
                <p:oleObj name="Equation" r:id="rId3" imgW="6400800" imgH="2997000" progId="Equation.DSMT4">
                  <p:embed/>
                  <p:pic>
                    <p:nvPicPr>
                      <p:cNvPr id="0" name="对象 5"/>
                      <p:cNvPicPr>
                        <a:picLocks noChangeAspect="1" noChangeArrowheads="1"/>
                      </p:cNvPicPr>
                      <p:nvPr/>
                    </p:nvPicPr>
                    <p:blipFill>
                      <a:blip r:embed="rId4"/>
                      <a:srcRect/>
                      <a:stretch>
                        <a:fillRect/>
                      </a:stretch>
                    </p:blipFill>
                    <p:spPr bwMode="auto">
                      <a:xfrm>
                        <a:off x="1371600" y="3254375"/>
                        <a:ext cx="64008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55638"/>
            <a:ext cx="8540750" cy="5443537"/>
          </a:xfrm>
        </p:spPr>
        <p:txBody>
          <a:bodyPr/>
          <a:lstStyle/>
          <a:p>
            <a:pPr>
              <a:defRPr/>
            </a:pPr>
            <a:r>
              <a:rPr lang="zh-CN" altLang="zh-CN" sz="2400" dirty="0">
                <a:solidFill>
                  <a:srgbClr val="000000"/>
                </a:solidFill>
                <a:latin typeface="Times New Roman" panose="02020603050405020304" pitchFamily="18" charset="0"/>
                <a:cs typeface="Times New Roman" panose="02020603050405020304" pitchFamily="18" charset="0"/>
              </a:rPr>
              <a:t>故</a:t>
            </a:r>
            <a:r>
              <a:rPr lang="en-US" altLang="zh-CN" sz="2400" b="1" i="1" dirty="0" err="1">
                <a:solidFill>
                  <a:srgbClr val="000000"/>
                </a:solidFill>
                <a:latin typeface="Times New Roman" panose="02020603050405020304" pitchFamily="18" charset="0"/>
                <a:cs typeface="Times New Roman" panose="02020603050405020304" pitchFamily="18" charset="0"/>
              </a:rPr>
              <a:t>a</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μ</a:t>
            </a:r>
            <a:r>
              <a:rPr lang="zh-CN" altLang="zh-CN" sz="2400" dirty="0">
                <a:solidFill>
                  <a:srgbClr val="000000"/>
                </a:solidFill>
                <a:latin typeface="Times New Roman" panose="02020603050405020304" pitchFamily="18" charset="0"/>
                <a:cs typeface="Times New Roman" panose="02020603050405020304" pitchFamily="18" charset="0"/>
              </a:rPr>
              <a:t>的</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置信区间</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置信区间分别</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E</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E</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但</a:t>
            </a:r>
            <a:endParaRPr lang="zh-CN" altLang="zh-CN" sz="2400" dirty="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E</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E</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)≤min{</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E</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E</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smtClean="0">
                <a:solidFill>
                  <a:srgbClr val="000000"/>
                </a:solidFill>
                <a:latin typeface="Times New Roman" panose="02020603050405020304" pitchFamily="18" charset="0"/>
                <a:cs typeface="Times New Roman" panose="02020603050405020304" pitchFamily="18" charset="0"/>
              </a:rPr>
              <a:t>α</a:t>
            </a:r>
          </a:p>
          <a:p>
            <a:pPr>
              <a:defRPr/>
            </a:pPr>
            <a:r>
              <a:rPr lang="zh-CN" altLang="zh-CN" sz="2400" dirty="0">
                <a:solidFill>
                  <a:srgbClr val="000000"/>
                </a:solidFill>
                <a:latin typeface="Times New Roman" panose="02020603050405020304" pitchFamily="18" charset="0"/>
                <a:cs typeface="Times New Roman" panose="02020603050405020304" pitchFamily="18" charset="0"/>
              </a:rPr>
              <a:t>要使得</a:t>
            </a:r>
            <a:r>
              <a:rPr lang="zh-CN" altLang="zh-CN" sz="2400" dirty="0" smtClean="0">
                <a:solidFill>
                  <a:srgbClr val="000000"/>
                </a:solidFill>
                <a:latin typeface="Times New Roman" panose="02020603050405020304" pitchFamily="18" charset="0"/>
                <a:cs typeface="Times New Roman" panose="02020603050405020304" pitchFamily="18" charset="0"/>
              </a:rPr>
              <a:t>总置信</a:t>
            </a:r>
            <a:r>
              <a:rPr lang="zh-CN" altLang="zh-CN" sz="2400" dirty="0">
                <a:solidFill>
                  <a:srgbClr val="000000"/>
                </a:solidFill>
                <a:latin typeface="Times New Roman" panose="02020603050405020304" pitchFamily="18" charset="0"/>
                <a:cs typeface="Times New Roman" panose="02020603050405020304" pitchFamily="18" charset="0"/>
              </a:rPr>
              <a:t>度达到</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，就</a:t>
            </a:r>
            <a:r>
              <a:rPr lang="zh-CN" altLang="zh-CN" sz="2400" dirty="0" smtClean="0">
                <a:solidFill>
                  <a:srgbClr val="000000"/>
                </a:solidFill>
                <a:latin typeface="Times New Roman" panose="02020603050405020304" pitchFamily="18" charset="0"/>
                <a:cs typeface="Times New Roman" panose="02020603050405020304" pitchFamily="18" charset="0"/>
              </a:rPr>
              <a:t>必须将</a:t>
            </a:r>
            <a:r>
              <a:rPr lang="en-US" altLang="zh-CN" sz="2400" i="1" dirty="0" smtClean="0">
                <a:solidFill>
                  <a:srgbClr val="000000"/>
                </a:solidFill>
                <a:latin typeface="Times New Roman" panose="02020603050405020304" pitchFamily="18" charset="0"/>
                <a:cs typeface="Times New Roman" panose="02020603050405020304" pitchFamily="18" charset="0"/>
              </a:rPr>
              <a:t>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α</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增大到某个值。</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55F2D3-4FAA-4E4D-9AD1-FA7FB67E9F86}" type="slidenum">
              <a:rPr lang="en-US" altLang="zh-CN" sz="1400" smtClean="0"/>
              <a:pPr>
                <a:spcBef>
                  <a:spcPct val="0"/>
                </a:spcBef>
                <a:buClrTx/>
                <a:buSzTx/>
                <a:buFontTx/>
                <a:buNone/>
              </a:pPr>
              <a:t>13</a:t>
            </a:fld>
            <a:endParaRPr lang="en-US" altLang="zh-CN" sz="1400" smtClean="0"/>
          </a:p>
        </p:txBody>
      </p:sp>
      <p:sp>
        <p:nvSpPr>
          <p:cNvPr id="184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8438" name="对象 5"/>
          <p:cNvGraphicFramePr>
            <a:graphicFrameLocks noChangeAspect="1"/>
          </p:cNvGraphicFramePr>
          <p:nvPr>
            <p:extLst>
              <p:ext uri="{D42A27DB-BD31-4B8C-83A1-F6EECF244321}">
                <p14:modId xmlns:p14="http://schemas.microsoft.com/office/powerpoint/2010/main" val="3808690306"/>
              </p:ext>
            </p:extLst>
          </p:nvPr>
        </p:nvGraphicFramePr>
        <p:xfrm>
          <a:off x="1641475" y="1125538"/>
          <a:ext cx="5861050" cy="781050"/>
        </p:xfrm>
        <a:graphic>
          <a:graphicData uri="http://schemas.openxmlformats.org/presentationml/2006/ole">
            <mc:AlternateContent xmlns:mc="http://schemas.openxmlformats.org/markup-compatibility/2006">
              <mc:Choice xmlns:v="urn:schemas-microsoft-com:vml" Requires="v">
                <p:oleObj spid="_x0000_s18599" name="Equation" r:id="rId3" imgW="5854680" imgH="774360" progId="Equation.DSMT4">
                  <p:embed/>
                </p:oleObj>
              </mc:Choice>
              <mc:Fallback>
                <p:oleObj name="Equation" r:id="rId3" imgW="5854680" imgH="774360" progId="Equation.DSMT4">
                  <p:embed/>
                  <p:pic>
                    <p:nvPicPr>
                      <p:cNvPr id="0" name="对象 5"/>
                      <p:cNvPicPr>
                        <a:picLocks noChangeAspect="1" noChangeArrowheads="1"/>
                      </p:cNvPicPr>
                      <p:nvPr/>
                    </p:nvPicPr>
                    <p:blipFill>
                      <a:blip r:embed="rId4"/>
                      <a:srcRect/>
                      <a:stretch>
                        <a:fillRect/>
                      </a:stretch>
                    </p:blipFill>
                    <p:spPr bwMode="auto">
                      <a:xfrm>
                        <a:off x="1641475" y="1125538"/>
                        <a:ext cx="58610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8440" name="对象 7"/>
          <p:cNvGraphicFramePr>
            <a:graphicFrameLocks noChangeAspect="1"/>
          </p:cNvGraphicFramePr>
          <p:nvPr/>
        </p:nvGraphicFramePr>
        <p:xfrm>
          <a:off x="1976438" y="2455863"/>
          <a:ext cx="5249862" cy="2197100"/>
        </p:xfrm>
        <a:graphic>
          <a:graphicData uri="http://schemas.openxmlformats.org/presentationml/2006/ole">
            <mc:AlternateContent xmlns:mc="http://schemas.openxmlformats.org/markup-compatibility/2006">
              <mc:Choice xmlns:v="urn:schemas-microsoft-com:vml" Requires="v">
                <p:oleObj spid="_x0000_s18600" name="Equation" r:id="rId5" imgW="5257800" imgH="2209800" progId="Equation.DSMT4">
                  <p:embed/>
                </p:oleObj>
              </mc:Choice>
              <mc:Fallback>
                <p:oleObj name="Equation" r:id="rId5" imgW="5257800" imgH="22098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6438" y="2455863"/>
                        <a:ext cx="5249862"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301625" y="609600"/>
            <a:ext cx="8540750" cy="46038"/>
          </a:xfrm>
        </p:spPr>
        <p:txBody>
          <a:bodyPr/>
          <a:lstStyle/>
          <a:p>
            <a:endParaRPr lang="zh-CN" altLang="en-US" sz="4000" smtClean="0"/>
          </a:p>
        </p:txBody>
      </p:sp>
      <p:sp>
        <p:nvSpPr>
          <p:cNvPr id="3" name="内容占位符 2"/>
          <p:cNvSpPr>
            <a:spLocks noGrp="1"/>
          </p:cNvSpPr>
          <p:nvPr>
            <p:ph idx="1"/>
          </p:nvPr>
        </p:nvSpPr>
        <p:spPr>
          <a:xfrm>
            <a:off x="301625" y="549275"/>
            <a:ext cx="8540750" cy="5549900"/>
          </a:xfrm>
        </p:spPr>
        <p:txBody>
          <a:bodyPr/>
          <a:lstStyle/>
          <a:p>
            <a:pPr>
              <a:defRPr/>
            </a:pPr>
            <a:r>
              <a:rPr lang="zh-CN" altLang="zh-CN" sz="2400" dirty="0">
                <a:solidFill>
                  <a:srgbClr val="000000"/>
                </a:solidFill>
                <a:latin typeface="Times New Roman" panose="02020603050405020304" pitchFamily="18" charset="0"/>
                <a:cs typeface="Times New Roman" panose="02020603050405020304" pitchFamily="18" charset="0"/>
              </a:rPr>
              <a:t>如果希望有更多线性组合参数</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i="1" baseline="-25000"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zh-CN" altLang="zh-CN" sz="2400" dirty="0">
                <a:solidFill>
                  <a:srgbClr val="000000"/>
                </a:solidFill>
                <a:latin typeface="Times New Roman" panose="02020603050405020304" pitchFamily="18" charset="0"/>
                <a:cs typeface="Times New Roman" panose="02020603050405020304" pitchFamily="18" charset="0"/>
              </a:rPr>
              <a:t>的置信区间同时成立的概率达到</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，则需进一步加大每个置信区间中的分位数值。置信区间的个数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越大，所需的分位数值也就越大。上述分位数值如增大</a:t>
            </a:r>
            <a:r>
              <a:rPr lang="zh-CN" altLang="zh-CN" sz="2400" dirty="0" smtClean="0">
                <a:solidFill>
                  <a:srgbClr val="000000"/>
                </a:solidFill>
                <a:latin typeface="Times New Roman" panose="02020603050405020304" pitchFamily="18" charset="0"/>
                <a:cs typeface="Times New Roman" panose="02020603050405020304" pitchFamily="18" charset="0"/>
              </a:rPr>
              <a:t>到</a:t>
            </a:r>
            <a:r>
              <a:rPr lang="en-US" altLang="zh-CN" sz="2400" i="1" dirty="0" smtClean="0">
                <a:solidFill>
                  <a:srgbClr val="000000"/>
                </a:solidFill>
                <a:latin typeface="Times New Roman" panose="02020603050405020304" pitchFamily="18" charset="0"/>
                <a:cs typeface="Times New Roman" panose="02020603050405020304" pitchFamily="18" charset="0"/>
              </a:rPr>
              <a:t>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n</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，则有</a:t>
            </a:r>
            <a:endParaRPr lang="zh-CN" altLang="en-US" sz="2400" dirty="0">
              <a:solidFill>
                <a:srgbClr val="000000"/>
              </a:solidFill>
              <a:latin typeface="Times New Roman" panose="02020603050405020304" pitchFamily="18" charset="0"/>
              <a:cs typeface="Times New Roman" panose="02020603050405020304" pitchFamily="18" charset="0"/>
            </a:endParaRPr>
          </a:p>
          <a:p>
            <a:pPr marL="0" indent="0">
              <a:lnSpc>
                <a:spcPct val="200000"/>
              </a:lnSpc>
              <a:buFont typeface="Wingdings" panose="05000000000000000000" pitchFamily="2" charset="2"/>
              <a:buNone/>
              <a:defRPr/>
            </a:pPr>
            <a:r>
              <a:rPr lang="en-US" altLang="zh-CN" sz="2400" dirty="0" smtClean="0"/>
              <a:t> </a:t>
            </a:r>
          </a:p>
          <a:p>
            <a:pPr eaLnBrk="1" hangingPunct="1">
              <a:buFont typeface="Wingdings" panose="05000000000000000000" pitchFamily="2" charset="2"/>
              <a:buNone/>
              <a:defRPr/>
            </a:pPr>
            <a:r>
              <a:rPr lang="zh-CN" altLang="en-US" sz="2400" dirty="0" smtClean="0">
                <a:solidFill>
                  <a:srgbClr val="000000"/>
                </a:solidFill>
                <a:latin typeface="Times New Roman" pitchFamily="18" charset="0"/>
                <a:cs typeface="Times New Roman" pitchFamily="18" charset="0"/>
              </a:rPr>
              <a:t>即</a:t>
            </a:r>
            <a:endParaRPr lang="zh-CN" altLang="en-US" sz="2400" dirty="0">
              <a:solidFill>
                <a:srgbClr val="000000"/>
              </a:solidFill>
              <a:latin typeface="Times New Roman" pitchFamily="18" charset="0"/>
              <a:cs typeface="Times New Roman" pitchFamily="18" charset="0"/>
            </a:endParaRPr>
          </a:p>
          <a:p>
            <a:pPr eaLnBrk="1" hangingPunct="1">
              <a:defRPr/>
            </a:pPr>
            <a:endParaRPr lang="zh-CN" altLang="en-US" sz="2400" b="1" dirty="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以</a:t>
            </a:r>
            <a:r>
              <a:rPr lang="en-US" altLang="zh-CN" sz="2400" dirty="0">
                <a:solidFill>
                  <a:srgbClr val="000000"/>
                </a:solidFill>
                <a:latin typeface="Times New Roman" pitchFamily="18" charset="0"/>
                <a:cs typeface="Times New Roman" pitchFamily="18" charset="0"/>
              </a:rPr>
              <a:t>1−</a:t>
            </a:r>
            <a:r>
              <a:rPr lang="en-US" altLang="zh-CN" sz="2400" i="1" dirty="0">
                <a:solidFill>
                  <a:srgbClr val="000000"/>
                </a:solidFill>
                <a:latin typeface="Times New Roman" pitchFamily="18" charset="0"/>
                <a:cs typeface="Times New Roman" pitchFamily="18" charset="0"/>
              </a:rPr>
              <a:t>α</a:t>
            </a:r>
            <a:r>
              <a:rPr lang="zh-CN" altLang="zh-CN" sz="2400" dirty="0">
                <a:solidFill>
                  <a:srgbClr val="000000"/>
                </a:solidFill>
                <a:latin typeface="Times New Roman" pitchFamily="18" charset="0"/>
                <a:cs typeface="Times New Roman" pitchFamily="18" charset="0"/>
              </a:rPr>
              <a:t>的概率对一切</a:t>
            </a:r>
            <a:r>
              <a:rPr lang="en-US" altLang="zh-CN" sz="2400" b="1" i="1" dirty="0" err="1">
                <a:solidFill>
                  <a:srgbClr val="000000"/>
                </a:solidFill>
                <a:latin typeface="Times New Roman" pitchFamily="18" charset="0"/>
                <a:cs typeface="Times New Roman" pitchFamily="18" charset="0"/>
              </a:rPr>
              <a:t>a</a:t>
            </a:r>
            <a:r>
              <a:rPr lang="en-US" altLang="zh-CN" sz="2400" dirty="0" err="1">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R</a:t>
            </a:r>
            <a:r>
              <a:rPr lang="en-US" altLang="zh-CN" sz="2400" i="1" baseline="30000" dirty="0" err="1">
                <a:solidFill>
                  <a:srgbClr val="000000"/>
                </a:solidFill>
                <a:latin typeface="Times New Roman" pitchFamily="18" charset="0"/>
                <a:cs typeface="Times New Roman" pitchFamily="18" charset="0"/>
              </a:rPr>
              <a:t>p</a:t>
            </a:r>
            <a:r>
              <a:rPr lang="zh-CN" altLang="zh-CN" sz="2400" dirty="0">
                <a:solidFill>
                  <a:srgbClr val="000000"/>
                </a:solidFill>
                <a:latin typeface="Times New Roman" pitchFamily="18" charset="0"/>
                <a:cs typeface="Times New Roman" pitchFamily="18" charset="0"/>
              </a:rPr>
              <a:t>成立，称它为一切</a:t>
            </a:r>
            <a:r>
              <a:rPr lang="zh-CN" altLang="zh-CN" sz="2400" dirty="0" smtClean="0">
                <a:solidFill>
                  <a:srgbClr val="000000"/>
                </a:solidFill>
                <a:latin typeface="Times New Roman" pitchFamily="18" charset="0"/>
                <a:cs typeface="Times New Roman" pitchFamily="18" charset="0"/>
              </a:rPr>
              <a:t>线性组合</a:t>
            </a:r>
            <a:r>
              <a:rPr lang="en-US" altLang="zh-CN" sz="2400" dirty="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      {</a:t>
            </a:r>
            <a:r>
              <a:rPr lang="en-US" altLang="zh-CN" sz="2400" b="1" i="1" dirty="0" err="1">
                <a:solidFill>
                  <a:srgbClr val="000000"/>
                </a:solidFill>
                <a:latin typeface="Times New Roman" pitchFamily="18" charset="0"/>
                <a:cs typeface="Times New Roman" pitchFamily="18" charset="0"/>
              </a:rPr>
              <a:t>a</a:t>
            </a:r>
            <a:r>
              <a:rPr lang="en-US" altLang="zh-CN" sz="2400" dirty="0" err="1">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μ</a:t>
            </a:r>
            <a:r>
              <a:rPr lang="zh-CN" altLang="zh-CN" sz="2400" dirty="0">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a</a:t>
            </a:r>
            <a:r>
              <a:rPr lang="en-US" altLang="zh-CN" sz="2400" dirty="0" err="1">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R</a:t>
            </a:r>
            <a:r>
              <a:rPr lang="en-US" altLang="zh-CN" sz="2400" i="1" baseline="30000" dirty="0" err="1">
                <a:solidFill>
                  <a:srgbClr val="000000"/>
                </a:solidFill>
                <a:latin typeface="Times New Roman" pitchFamily="18" charset="0"/>
                <a:cs typeface="Times New Roman" pitchFamily="18" charset="0"/>
              </a:rPr>
              <a:t>p</a:t>
            </a:r>
            <a:r>
              <a:rPr lang="en-US" altLang="zh-CN"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的置信度为</a:t>
            </a:r>
            <a:r>
              <a:rPr lang="en-US" altLang="zh-CN" sz="2400" dirty="0">
                <a:solidFill>
                  <a:srgbClr val="000000"/>
                </a:solidFill>
                <a:latin typeface="Times New Roman" pitchFamily="18" charset="0"/>
                <a:cs typeface="Times New Roman" pitchFamily="18" charset="0"/>
              </a:rPr>
              <a:t>1−</a:t>
            </a:r>
            <a:r>
              <a:rPr lang="en-US" altLang="zh-CN" sz="2400" i="1" dirty="0">
                <a:solidFill>
                  <a:srgbClr val="000000"/>
                </a:solidFill>
                <a:latin typeface="Times New Roman" pitchFamily="18" charset="0"/>
                <a:cs typeface="Times New Roman" pitchFamily="18" charset="0"/>
              </a:rPr>
              <a:t>α</a:t>
            </a:r>
            <a:r>
              <a:rPr lang="zh-CN" altLang="zh-CN" sz="2400" dirty="0">
                <a:solidFill>
                  <a:srgbClr val="000000"/>
                </a:solidFill>
                <a:latin typeface="Times New Roman" pitchFamily="18" charset="0"/>
                <a:cs typeface="Times New Roman" pitchFamily="18" charset="0"/>
              </a:rPr>
              <a:t>的</a:t>
            </a:r>
            <a:r>
              <a:rPr lang="zh-CN" altLang="zh-CN" sz="2400" dirty="0">
                <a:solidFill>
                  <a:schemeClr val="accent6"/>
                </a:solidFill>
                <a:latin typeface="Times New Roman" pitchFamily="18" charset="0"/>
                <a:cs typeface="Times New Roman" pitchFamily="18" charset="0"/>
              </a:rPr>
              <a:t>联合</a:t>
            </a:r>
            <a:r>
              <a:rPr lang="zh-CN" altLang="zh-CN" sz="2400" dirty="0" smtClean="0">
                <a:solidFill>
                  <a:schemeClr val="accent6"/>
                </a:solidFill>
                <a:latin typeface="Times New Roman" pitchFamily="18" charset="0"/>
                <a:cs typeface="Times New Roman" pitchFamily="18" charset="0"/>
              </a:rPr>
              <a:t>置信区间</a:t>
            </a:r>
            <a:r>
              <a:rPr lang="zh-CN"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a:p>
            <a:pPr eaLnBrk="1" hangingPunct="1">
              <a:defRPr/>
            </a:pPr>
            <a:r>
              <a:rPr lang="zh-CN" altLang="en-US" sz="2400" dirty="0">
                <a:solidFill>
                  <a:srgbClr val="000000"/>
                </a:solidFill>
                <a:latin typeface="Times New Roman" pitchFamily="18" charset="0"/>
                <a:cs typeface="Times New Roman" pitchFamily="18" charset="0"/>
              </a:rPr>
              <a:t>对</a:t>
            </a:r>
            <a:r>
              <a:rPr lang="en-US" altLang="zh-CN" sz="2400" i="1" dirty="0">
                <a:solidFill>
                  <a:srgbClr val="000000"/>
                </a:solidFill>
                <a:latin typeface="Times New Roman" pitchFamily="18" charset="0"/>
                <a:cs typeface="Times New Roman" pitchFamily="18" charset="0"/>
              </a:rPr>
              <a:t>k</a:t>
            </a:r>
            <a:r>
              <a:rPr lang="zh-CN" altLang="zh-CN" sz="2400" dirty="0">
                <a:solidFill>
                  <a:srgbClr val="000000"/>
                </a:solidFill>
                <a:latin typeface="Times New Roman" pitchFamily="18" charset="0"/>
                <a:cs typeface="Times New Roman" pitchFamily="18" charset="0"/>
              </a:rPr>
              <a:t>个线性组合</a:t>
            </a:r>
            <a:r>
              <a:rPr lang="en-US" altLang="zh-CN" sz="2400" dirty="0">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a</a:t>
            </a:r>
            <a:r>
              <a:rPr lang="en-US" altLang="zh-CN" sz="2400" i="1" baseline="-25000" dirty="0" err="1">
                <a:solidFill>
                  <a:srgbClr val="000000"/>
                </a:solidFill>
                <a:latin typeface="Times New Roman" pitchFamily="18" charset="0"/>
                <a:cs typeface="Times New Roman" pitchFamily="18" charset="0"/>
              </a:rPr>
              <a:t>i</a:t>
            </a:r>
            <a:r>
              <a:rPr lang="en-US" altLang="zh-CN" sz="2400" dirty="0" err="1">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μ</a:t>
            </a:r>
            <a:r>
              <a:rPr lang="zh-CN" altLang="zh-CN" sz="2400" dirty="0">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i</a:t>
            </a:r>
            <a:r>
              <a:rPr lang="en-US" altLang="zh-CN" sz="2400" dirty="0">
                <a:solidFill>
                  <a:srgbClr val="000000"/>
                </a:solidFill>
                <a:latin typeface="Times New Roman" pitchFamily="18" charset="0"/>
                <a:cs typeface="Times New Roman" pitchFamily="18" charset="0"/>
              </a:rPr>
              <a:t>=1,2,⋯,</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，有</a:t>
            </a:r>
          </a:p>
          <a:p>
            <a:pPr>
              <a:defRPr/>
            </a:pPr>
            <a:endParaRPr lang="zh-CN" altLang="en-US" sz="2400" dirty="0"/>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A3100A-7E2E-46C0-A988-1F4BBB830556}" type="slidenum">
              <a:rPr lang="en-US" altLang="zh-CN" sz="1400" smtClean="0"/>
              <a:pPr>
                <a:spcBef>
                  <a:spcPct val="0"/>
                </a:spcBef>
                <a:buClrTx/>
                <a:buSzTx/>
                <a:buFontTx/>
                <a:buNone/>
              </a:pPr>
              <a:t>14</a:t>
            </a:fld>
            <a:endParaRPr lang="en-US" altLang="zh-CN" sz="1400" smtClean="0"/>
          </a:p>
        </p:txBody>
      </p:sp>
      <p:graphicFrame>
        <p:nvGraphicFramePr>
          <p:cNvPr id="19461" name="Object 8"/>
          <p:cNvGraphicFramePr>
            <a:graphicFrameLocks noChangeAspect="1"/>
          </p:cNvGraphicFramePr>
          <p:nvPr>
            <p:extLst>
              <p:ext uri="{D42A27DB-BD31-4B8C-83A1-F6EECF244321}">
                <p14:modId xmlns:p14="http://schemas.microsoft.com/office/powerpoint/2010/main" val="991657398"/>
              </p:ext>
            </p:extLst>
          </p:nvPr>
        </p:nvGraphicFramePr>
        <p:xfrm>
          <a:off x="363538" y="2128838"/>
          <a:ext cx="8394700" cy="711200"/>
        </p:xfrm>
        <a:graphic>
          <a:graphicData uri="http://schemas.openxmlformats.org/presentationml/2006/ole">
            <mc:AlternateContent xmlns:mc="http://schemas.openxmlformats.org/markup-compatibility/2006">
              <mc:Choice xmlns:v="urn:schemas-microsoft-com:vml" Requires="v">
                <p:oleObj spid="_x0000_s19704" name="Equation" r:id="rId3" imgW="8394480" imgH="711000" progId="Equation.DSMT4">
                  <p:embed/>
                </p:oleObj>
              </mc:Choice>
              <mc:Fallback>
                <p:oleObj name="Equation" r:id="rId3" imgW="8394480" imgH="711000" progId="Equation.DSMT4">
                  <p:embed/>
                  <p:pic>
                    <p:nvPicPr>
                      <p:cNvPr id="0" name="Object 8"/>
                      <p:cNvPicPr>
                        <a:picLocks noChangeAspect="1" noChangeArrowheads="1"/>
                      </p:cNvPicPr>
                      <p:nvPr/>
                    </p:nvPicPr>
                    <p:blipFill>
                      <a:blip r:embed="rId4"/>
                      <a:srcRect/>
                      <a:stretch>
                        <a:fillRect/>
                      </a:stretch>
                    </p:blipFill>
                    <p:spPr bwMode="auto">
                      <a:xfrm>
                        <a:off x="363538" y="2128838"/>
                        <a:ext cx="83947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7"/>
          <p:cNvGraphicFramePr>
            <a:graphicFrameLocks noChangeAspect="1"/>
          </p:cNvGraphicFramePr>
          <p:nvPr/>
        </p:nvGraphicFramePr>
        <p:xfrm>
          <a:off x="611188" y="3319463"/>
          <a:ext cx="8051800" cy="469900"/>
        </p:xfrm>
        <a:graphic>
          <a:graphicData uri="http://schemas.openxmlformats.org/presentationml/2006/ole">
            <mc:AlternateContent xmlns:mc="http://schemas.openxmlformats.org/markup-compatibility/2006">
              <mc:Choice xmlns:v="urn:schemas-microsoft-com:vml" Requires="v">
                <p:oleObj spid="_x0000_s19705" name="Equation" r:id="rId5" imgW="8051800" imgH="469900" progId="Equation.DSMT4">
                  <p:embed/>
                </p:oleObj>
              </mc:Choice>
              <mc:Fallback>
                <p:oleObj name="Equation" r:id="rId5" imgW="8051800" imgH="4699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319463"/>
                        <a:ext cx="8051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9"/>
          <p:cNvGraphicFramePr>
            <a:graphicFrameLocks noChangeAspect="1"/>
          </p:cNvGraphicFramePr>
          <p:nvPr>
            <p:extLst>
              <p:ext uri="{D42A27DB-BD31-4B8C-83A1-F6EECF244321}">
                <p14:modId xmlns:p14="http://schemas.microsoft.com/office/powerpoint/2010/main" val="2033149854"/>
              </p:ext>
            </p:extLst>
          </p:nvPr>
        </p:nvGraphicFramePr>
        <p:xfrm>
          <a:off x="306388" y="5097463"/>
          <a:ext cx="8547100" cy="711200"/>
        </p:xfrm>
        <a:graphic>
          <a:graphicData uri="http://schemas.openxmlformats.org/presentationml/2006/ole">
            <mc:AlternateContent xmlns:mc="http://schemas.openxmlformats.org/markup-compatibility/2006">
              <mc:Choice xmlns:v="urn:schemas-microsoft-com:vml" Requires="v">
                <p:oleObj spid="_x0000_s19706" name="Equation" r:id="rId7" imgW="8546760" imgH="711000" progId="Equation.DSMT4">
                  <p:embed/>
                </p:oleObj>
              </mc:Choice>
              <mc:Fallback>
                <p:oleObj name="Equation" r:id="rId7" imgW="8546760" imgH="711000" progId="Equation.DSMT4">
                  <p:embed/>
                  <p:pic>
                    <p:nvPicPr>
                      <p:cNvPr id="0" name="Object 9"/>
                      <p:cNvPicPr>
                        <a:picLocks noChangeAspect="1" noChangeArrowheads="1"/>
                      </p:cNvPicPr>
                      <p:nvPr/>
                    </p:nvPicPr>
                    <p:blipFill>
                      <a:blip r:embed="rId8"/>
                      <a:srcRect/>
                      <a:stretch>
                        <a:fillRect/>
                      </a:stretch>
                    </p:blipFill>
                    <p:spPr bwMode="auto">
                      <a:xfrm>
                        <a:off x="306388" y="5097463"/>
                        <a:ext cx="85471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k</a:t>
            </a:r>
            <a:r>
              <a:rPr lang="zh-CN" altLang="zh-CN" sz="2400" dirty="0" smtClean="0">
                <a:solidFill>
                  <a:srgbClr val="000000"/>
                </a:solidFill>
                <a:latin typeface="Times New Roman" pitchFamily="18" charset="0"/>
                <a:cs typeface="Times New Roman" pitchFamily="18" charset="0"/>
              </a:rPr>
              <a:t>很小时，联合</a:t>
            </a:r>
            <a:r>
              <a:rPr lang="en-US" altLang="zh-CN" sz="2400" i="1" dirty="0" smtClean="0">
                <a:solidFill>
                  <a:srgbClr val="000000"/>
                </a:solidFill>
                <a:latin typeface="Times New Roman" pitchFamily="18" charset="0"/>
                <a:cs typeface="Times New Roman" pitchFamily="18" charset="0"/>
              </a:rPr>
              <a:t>T</a:t>
            </a:r>
            <a:r>
              <a:rPr lang="en-US" altLang="zh-CN" sz="2400" baseline="30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置信区间</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的置信度一般会明显地大于</a:t>
            </a:r>
            <a:r>
              <a:rPr lang="en-US" altLang="zh-CN" sz="2400" dirty="0" smtClean="0">
                <a:solidFill>
                  <a:srgbClr val="000000"/>
                </a:solidFill>
                <a:latin typeface="Times New Roman" pitchFamily="18" charset="0"/>
                <a:cs typeface="Times New Roman" pitchFamily="18" charset="0"/>
              </a:rPr>
              <a:t>1−</a:t>
            </a:r>
            <a:r>
              <a:rPr lang="en-US" altLang="zh-CN" sz="2400" i="1" dirty="0" smtClean="0">
                <a:solidFill>
                  <a:srgbClr val="000000"/>
                </a:solidFill>
                <a:latin typeface="Times New Roman" pitchFamily="18" charset="0"/>
                <a:cs typeface="Times New Roman" pitchFamily="18" charset="0"/>
              </a:rPr>
              <a:t>α</a:t>
            </a:r>
            <a:r>
              <a:rPr lang="zh-CN" altLang="zh-CN" sz="2400" dirty="0" smtClean="0">
                <a:solidFill>
                  <a:srgbClr val="000000"/>
                </a:solidFill>
                <a:latin typeface="Times New Roman" pitchFamily="18" charset="0"/>
                <a:cs typeface="Times New Roman" pitchFamily="18" charset="0"/>
              </a:rPr>
              <a:t>，因而</a:t>
            </a:r>
            <a:r>
              <a:rPr lang="zh-CN" altLang="en-US" sz="2400" dirty="0" smtClean="0">
                <a:solidFill>
                  <a:srgbClr val="000000"/>
                </a:solidFill>
                <a:latin typeface="Times New Roman" pitchFamily="18" charset="0"/>
                <a:cs typeface="Times New Roman" pitchFamily="18" charset="0"/>
              </a:rPr>
              <a:t>上述</a:t>
            </a:r>
            <a:r>
              <a:rPr lang="zh-CN" altLang="zh-CN" sz="2400" dirty="0" smtClean="0">
                <a:solidFill>
                  <a:srgbClr val="000000"/>
                </a:solidFill>
                <a:latin typeface="Times New Roman" pitchFamily="18" charset="0"/>
                <a:cs typeface="Times New Roman" pitchFamily="18" charset="0"/>
              </a:rPr>
              <a:t>区间会显得过宽，即精确度明显偏低。这时，我们可以考虑采用</a:t>
            </a:r>
            <a:r>
              <a:rPr lang="zh-CN" altLang="zh-CN" sz="2400" dirty="0" smtClean="0">
                <a:solidFill>
                  <a:schemeClr val="accent6"/>
                </a:solidFill>
                <a:latin typeface="Times New Roman" pitchFamily="18" charset="0"/>
                <a:cs typeface="Times New Roman" pitchFamily="18" charset="0"/>
              </a:rPr>
              <a:t>邦弗伦尼</a:t>
            </a:r>
            <a:r>
              <a:rPr lang="en-US" altLang="zh-CN" sz="2400" dirty="0" smtClean="0">
                <a:solidFill>
                  <a:schemeClr val="accent6"/>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en-US" altLang="zh-CN" sz="2400" dirty="0" err="1" smtClean="0">
                <a:solidFill>
                  <a:srgbClr val="000000"/>
                </a:solidFill>
                <a:latin typeface="Times New Roman" pitchFamily="18" charset="0"/>
                <a:cs typeface="Times New Roman" pitchFamily="18" charset="0"/>
              </a:rPr>
              <a:t>Bonferroni</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联合置信区间：</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它的置信度至少为</a:t>
            </a:r>
            <a:r>
              <a:rPr lang="en-US" altLang="zh-CN" sz="2400" dirty="0" smtClean="0">
                <a:solidFill>
                  <a:srgbClr val="000000"/>
                </a:solidFill>
                <a:latin typeface="Times New Roman" pitchFamily="18" charset="0"/>
                <a:cs typeface="Times New Roman" pitchFamily="18" charset="0"/>
              </a:rPr>
              <a:t>1−</a:t>
            </a:r>
            <a:r>
              <a:rPr lang="en-US" altLang="zh-CN" sz="2400" i="1" dirty="0" smtClean="0">
                <a:solidFill>
                  <a:srgbClr val="000000"/>
                </a:solidFill>
                <a:latin typeface="Times New Roman" pitchFamily="18" charset="0"/>
                <a:cs typeface="Times New Roman" pitchFamily="18" charset="0"/>
              </a:rPr>
              <a:t>α</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eaLnBrk="1" hangingPunct="1">
              <a:defRPr/>
            </a:pPr>
            <a:r>
              <a:rPr lang="zh-CN" altLang="en-US" sz="2400" dirty="0" smtClean="0">
                <a:solidFill>
                  <a:srgbClr val="000000"/>
                </a:solidFill>
                <a:latin typeface="Times New Roman" pitchFamily="18" charset="0"/>
                <a:cs typeface="Times New Roman" pitchFamily="18" charset="0"/>
              </a:rPr>
              <a:t>若</a:t>
            </a:r>
            <a:r>
              <a:rPr lang="en-US" altLang="zh-CN" sz="2400" i="1" dirty="0" smtClean="0">
                <a:solidFill>
                  <a:srgbClr val="000000"/>
                </a:solidFill>
                <a:latin typeface="Times New Roman" pitchFamily="18" charset="0"/>
                <a:cs typeface="Times New Roman" pitchFamily="18" charset="0"/>
              </a:rPr>
              <a:t>t</a:t>
            </a:r>
            <a:r>
              <a:rPr lang="en-US" altLang="zh-CN" sz="2400" i="1" baseline="-25000" dirty="0" smtClean="0">
                <a:solidFill>
                  <a:srgbClr val="000000"/>
                </a:solidFill>
                <a:latin typeface="Times New Roman" pitchFamily="18" charset="0"/>
                <a:cs typeface="Times New Roman" pitchFamily="18" charset="0"/>
              </a:rPr>
              <a:t>α</a:t>
            </a:r>
            <a:r>
              <a:rPr lang="en-US" altLang="zh-CN" sz="2400" baseline="-25000" dirty="0" smtClean="0">
                <a:solidFill>
                  <a:srgbClr val="000000"/>
                </a:solidFill>
                <a:latin typeface="Times New Roman" pitchFamily="18" charset="0"/>
                <a:cs typeface="Times New Roman" pitchFamily="18" charset="0"/>
              </a:rPr>
              <a:t>/2</a:t>
            </a:r>
            <a:r>
              <a:rPr lang="en-US" altLang="zh-CN" sz="2400" i="1" baseline="-25000" dirty="0" smtClean="0">
                <a:solidFill>
                  <a:srgbClr val="000000"/>
                </a:solidFill>
                <a:latin typeface="Times New Roman" pitchFamily="18" charset="0"/>
                <a:cs typeface="Times New Roman" pitchFamily="18" charset="0"/>
              </a:rPr>
              <a:t>k</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−1)&lt;</a:t>
            </a:r>
            <a:r>
              <a:rPr lang="en-US" altLang="zh-CN" sz="2400" i="1" dirty="0" smtClean="0">
                <a:solidFill>
                  <a:srgbClr val="000000"/>
                </a:solidFill>
                <a:latin typeface="Times New Roman" pitchFamily="18" charset="0"/>
                <a:cs typeface="Times New Roman" pitchFamily="18" charset="0"/>
              </a:rPr>
              <a:t>T</a:t>
            </a:r>
            <a:r>
              <a:rPr lang="en-US" altLang="zh-CN" sz="2400" i="1" baseline="-25000" dirty="0" smtClean="0">
                <a:solidFill>
                  <a:srgbClr val="000000"/>
                </a:solidFill>
                <a:latin typeface="Times New Roman" pitchFamily="18" charset="0"/>
                <a:cs typeface="Times New Roman" pitchFamily="18" charset="0"/>
              </a:rPr>
              <a:t>α </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 n</a:t>
            </a:r>
            <a:r>
              <a:rPr lang="en-US" altLang="zh-CN" sz="2400" dirty="0" smtClean="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，则邦弗伦尼区间比</a:t>
            </a:r>
            <a:r>
              <a:rPr lang="en-US" altLang="zh-CN" sz="2400" i="1" dirty="0" smtClean="0">
                <a:solidFill>
                  <a:srgbClr val="000000"/>
                </a:solidFill>
                <a:latin typeface="Times New Roman" pitchFamily="18" charset="0"/>
                <a:cs typeface="Times New Roman" pitchFamily="18" charset="0"/>
              </a:rPr>
              <a:t>T</a:t>
            </a:r>
            <a:r>
              <a:rPr lang="en-US" altLang="zh-CN" sz="2400" baseline="30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区间要窄，这时宜采用前者作为联合置信区间；反之，若</a:t>
            </a:r>
            <a:r>
              <a:rPr lang="en-US" altLang="zh-CN" sz="2400" i="1" dirty="0" smtClean="0">
                <a:solidFill>
                  <a:srgbClr val="000000"/>
                </a:solidFill>
                <a:latin typeface="Times New Roman" pitchFamily="18" charset="0"/>
                <a:cs typeface="Times New Roman" pitchFamily="18" charset="0"/>
              </a:rPr>
              <a:t>t</a:t>
            </a:r>
            <a:r>
              <a:rPr lang="en-US" altLang="zh-CN" sz="2400" i="1" baseline="-25000" dirty="0" smtClean="0">
                <a:solidFill>
                  <a:srgbClr val="000000"/>
                </a:solidFill>
                <a:latin typeface="Times New Roman" pitchFamily="18" charset="0"/>
                <a:cs typeface="Times New Roman" pitchFamily="18" charset="0"/>
              </a:rPr>
              <a:t>α</a:t>
            </a:r>
            <a:r>
              <a:rPr lang="en-US" altLang="zh-CN" sz="2400" baseline="-25000" dirty="0" smtClean="0">
                <a:solidFill>
                  <a:srgbClr val="000000"/>
                </a:solidFill>
                <a:latin typeface="Times New Roman" pitchFamily="18" charset="0"/>
                <a:cs typeface="Times New Roman" pitchFamily="18" charset="0"/>
              </a:rPr>
              <a:t>/2</a:t>
            </a:r>
            <a:r>
              <a:rPr lang="en-US" altLang="zh-CN" sz="2400" i="1" baseline="-25000" dirty="0" smtClean="0">
                <a:solidFill>
                  <a:srgbClr val="000000"/>
                </a:solidFill>
                <a:latin typeface="Times New Roman" pitchFamily="18" charset="0"/>
                <a:cs typeface="Times New Roman" pitchFamily="18" charset="0"/>
              </a:rPr>
              <a:t>k</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−1)&gt;       </a:t>
            </a:r>
            <a:r>
              <a:rPr lang="en-US" altLang="zh-CN" sz="2400" i="1" dirty="0" smtClean="0">
                <a:solidFill>
                  <a:srgbClr val="000000"/>
                </a:solidFill>
                <a:latin typeface="Times New Roman" pitchFamily="18" charset="0"/>
                <a:cs typeface="Times New Roman" pitchFamily="18" charset="0"/>
              </a:rPr>
              <a:t>T</a:t>
            </a:r>
            <a:r>
              <a:rPr lang="en-US" altLang="zh-CN" sz="2400" i="1" baseline="-25000" dirty="0" smtClean="0">
                <a:solidFill>
                  <a:srgbClr val="000000"/>
                </a:solidFill>
                <a:latin typeface="Times New Roman" pitchFamily="18" charset="0"/>
                <a:cs typeface="Times New Roman" pitchFamily="18" charset="0"/>
              </a:rPr>
              <a:t>α</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 n</a:t>
            </a:r>
            <a:r>
              <a:rPr lang="en-US" altLang="zh-CN" sz="2400" dirty="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，则邦弗伦尼区间比</a:t>
            </a:r>
            <a:r>
              <a:rPr lang="en-US" altLang="zh-CN" sz="2400" i="1" dirty="0" smtClean="0">
                <a:solidFill>
                  <a:srgbClr val="000000"/>
                </a:solidFill>
                <a:latin typeface="Times New Roman" pitchFamily="18" charset="0"/>
                <a:cs typeface="Times New Roman" pitchFamily="18" charset="0"/>
              </a:rPr>
              <a:t>T</a:t>
            </a:r>
            <a:r>
              <a:rPr lang="en-US" altLang="zh-CN" sz="2400" baseline="30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区间宽，宜采用后者作为 联合置信区间。</a:t>
            </a:r>
          </a:p>
          <a:p>
            <a:pPr eaLnBrk="1" hangingPunct="1">
              <a:defRPr/>
            </a:pPr>
            <a:r>
              <a:rPr lang="zh-CN" altLang="en-US" sz="2400" dirty="0" smtClean="0">
                <a:solidFill>
                  <a:srgbClr val="000000"/>
                </a:solidFill>
                <a:latin typeface="Times New Roman" pitchFamily="18" charset="0"/>
                <a:cs typeface="Times New Roman" pitchFamily="18" charset="0"/>
              </a:rPr>
              <a:t>当</a:t>
            </a:r>
            <a:r>
              <a:rPr lang="en-US" altLang="zh-CN" sz="2400" i="1" dirty="0" err="1" smtClean="0">
                <a:solidFill>
                  <a:srgbClr val="000000"/>
                </a:solidFill>
                <a:latin typeface="Times New Roman" pitchFamily="18" charset="0"/>
                <a:cs typeface="Times New Roman" pitchFamily="18" charset="0"/>
              </a:rPr>
              <a:t>k</a:t>
            </a:r>
            <a:r>
              <a:rPr lang="en-US" altLang="zh-CN" sz="2400" dirty="0" err="1">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时，邦弗伦尼区间要比</a:t>
            </a:r>
            <a:r>
              <a:rPr lang="en-US" altLang="zh-CN" sz="2400" i="1" dirty="0" smtClean="0">
                <a:solidFill>
                  <a:srgbClr val="000000"/>
                </a:solidFill>
                <a:latin typeface="Times New Roman" pitchFamily="18" charset="0"/>
                <a:cs typeface="Times New Roman" pitchFamily="18" charset="0"/>
              </a:rPr>
              <a:t>T</a:t>
            </a:r>
            <a:r>
              <a:rPr lang="en-US" altLang="zh-CN" sz="2400" baseline="30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区间窄。故在求</a:t>
            </a:r>
            <a:r>
              <a:rPr lang="en-US" altLang="zh-CN" sz="2400" b="1" i="1" dirty="0" smtClean="0">
                <a:solidFill>
                  <a:srgbClr val="000000"/>
                </a:solidFill>
                <a:latin typeface="Times New Roman" pitchFamily="18" charset="0"/>
                <a:cs typeface="Times New Roman" pitchFamily="18" charset="0"/>
              </a:rPr>
              <a:t>μ</a:t>
            </a:r>
            <a:r>
              <a:rPr lang="zh-CN" altLang="en-US" sz="2400" dirty="0" smtClean="0">
                <a:solidFill>
                  <a:srgbClr val="000000"/>
                </a:solidFill>
                <a:latin typeface="Times New Roman" pitchFamily="18" charset="0"/>
                <a:cs typeface="Times New Roman" pitchFamily="18" charset="0"/>
              </a:rPr>
              <a:t>的所有</a:t>
            </a:r>
            <a:r>
              <a:rPr lang="en-US" altLang="zh-CN" sz="2400" i="1" dirty="0"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个分量</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 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 </a:t>
            </a:r>
            <a:r>
              <a:rPr lang="en-US" altLang="zh-CN" sz="2400" i="1" dirty="0" err="1" smtClean="0">
                <a:solidFill>
                  <a:srgbClr val="000000"/>
                </a:solidFill>
                <a:latin typeface="Times New Roman" pitchFamily="18" charset="0"/>
                <a:cs typeface="Times New Roman" pitchFamily="18" charset="0"/>
              </a:rPr>
              <a:t>μ</a:t>
            </a:r>
            <a:r>
              <a:rPr lang="en-US" altLang="zh-CN" sz="2400" i="1" baseline="-25000" dirty="0" err="1"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的联合置信区间时，</a:t>
            </a:r>
            <a:r>
              <a:rPr lang="zh-CN" altLang="en-US" sz="2400" dirty="0">
                <a:solidFill>
                  <a:srgbClr val="000000"/>
                </a:solidFill>
                <a:latin typeface="Times New Roman" pitchFamily="18" charset="0"/>
                <a:cs typeface="Times New Roman" pitchFamily="18" charset="0"/>
              </a:rPr>
              <a:t>一般</a:t>
            </a:r>
            <a:r>
              <a:rPr lang="zh-CN" altLang="en-US" sz="2400" dirty="0" smtClean="0">
                <a:solidFill>
                  <a:srgbClr val="000000"/>
                </a:solidFill>
                <a:latin typeface="Times New Roman" pitchFamily="18" charset="0"/>
                <a:cs typeface="Times New Roman" pitchFamily="18" charset="0"/>
              </a:rPr>
              <a:t>应采用邦弗伦尼区间</a:t>
            </a:r>
            <a:r>
              <a:rPr lang="zh-CN" altLang="zh-CN" sz="2400" dirty="0">
                <a:solidFill>
                  <a:srgbClr val="000000"/>
                </a:solidFill>
              </a:rPr>
              <a:t>，此时不必考虑多维变量协方差矩阵的结构</a:t>
            </a:r>
            <a:r>
              <a:rPr lang="zh-CN" altLang="en-US" sz="2400" dirty="0" smtClean="0">
                <a:solidFill>
                  <a:srgbClr val="000000"/>
                </a:solidFill>
                <a:latin typeface="Times New Roman" pitchFamily="18" charset="0"/>
                <a:cs typeface="Times New Roman" pitchFamily="18" charset="0"/>
              </a:rPr>
              <a:t>。</a:t>
            </a:r>
            <a:endParaRPr lang="zh-CN" altLang="en-US" sz="2400" dirty="0">
              <a:solidFill>
                <a:srgbClr val="000000"/>
              </a:solidFill>
              <a:latin typeface="Times New Roman" pitchFamily="18" charset="0"/>
              <a:cs typeface="Times New Roman" pitchFamily="18" charset="0"/>
            </a:endParaRPr>
          </a:p>
        </p:txBody>
      </p:sp>
      <p:graphicFrame>
        <p:nvGraphicFramePr>
          <p:cNvPr id="20484" name="Object 2"/>
          <p:cNvGraphicFramePr>
            <a:graphicFrameLocks noChangeAspect="1"/>
          </p:cNvGraphicFramePr>
          <p:nvPr>
            <p:extLst>
              <p:ext uri="{D42A27DB-BD31-4B8C-83A1-F6EECF244321}">
                <p14:modId xmlns:p14="http://schemas.microsoft.com/office/powerpoint/2010/main" val="2392103274"/>
              </p:ext>
            </p:extLst>
          </p:nvPr>
        </p:nvGraphicFramePr>
        <p:xfrm>
          <a:off x="1865313" y="1125538"/>
          <a:ext cx="5397500" cy="469900"/>
        </p:xfrm>
        <a:graphic>
          <a:graphicData uri="http://schemas.openxmlformats.org/presentationml/2006/ole">
            <mc:AlternateContent xmlns:mc="http://schemas.openxmlformats.org/markup-compatibility/2006">
              <mc:Choice xmlns:v="urn:schemas-microsoft-com:vml" Requires="v">
                <p:oleObj spid="_x0000_s20643" name="Equation" r:id="rId3" imgW="5397480" imgH="469800" progId="Equation.DSMT4">
                  <p:embed/>
                </p:oleObj>
              </mc:Choice>
              <mc:Fallback>
                <p:oleObj name="Equation" r:id="rId3" imgW="5397480" imgH="469800" progId="Equation.DSMT4">
                  <p:embed/>
                  <p:pic>
                    <p:nvPicPr>
                      <p:cNvPr id="0" name="Object 2"/>
                      <p:cNvPicPr>
                        <a:picLocks noChangeAspect="1" noChangeArrowheads="1"/>
                      </p:cNvPicPr>
                      <p:nvPr/>
                    </p:nvPicPr>
                    <p:blipFill>
                      <a:blip r:embed="rId4"/>
                      <a:srcRect/>
                      <a:stretch>
                        <a:fillRect/>
                      </a:stretch>
                    </p:blipFill>
                    <p:spPr bwMode="auto">
                      <a:xfrm>
                        <a:off x="1865313" y="1125538"/>
                        <a:ext cx="539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3"/>
          <p:cNvGraphicFramePr>
            <a:graphicFrameLocks noChangeAspect="1"/>
          </p:cNvGraphicFramePr>
          <p:nvPr>
            <p:extLst>
              <p:ext uri="{D42A27DB-BD31-4B8C-83A1-F6EECF244321}">
                <p14:modId xmlns:p14="http://schemas.microsoft.com/office/powerpoint/2010/main" val="3650206908"/>
              </p:ext>
            </p:extLst>
          </p:nvPr>
        </p:nvGraphicFramePr>
        <p:xfrm>
          <a:off x="2006600" y="2708275"/>
          <a:ext cx="5207000" cy="469900"/>
        </p:xfrm>
        <a:graphic>
          <a:graphicData uri="http://schemas.openxmlformats.org/presentationml/2006/ole">
            <mc:AlternateContent xmlns:mc="http://schemas.openxmlformats.org/markup-compatibility/2006">
              <mc:Choice xmlns:v="urn:schemas-microsoft-com:vml" Requires="v">
                <p:oleObj spid="_x0000_s20644" name="Equation" r:id="rId5" imgW="5206680" imgH="469800" progId="Equation.DSMT4">
                  <p:embed/>
                </p:oleObj>
              </mc:Choice>
              <mc:Fallback>
                <p:oleObj name="Equation" r:id="rId5" imgW="5206680" imgH="469800" progId="Equation.DSMT4">
                  <p:embed/>
                  <p:pic>
                    <p:nvPicPr>
                      <p:cNvPr id="0" name="Object 3"/>
                      <p:cNvPicPr>
                        <a:picLocks noChangeAspect="1" noChangeArrowheads="1"/>
                      </p:cNvPicPr>
                      <p:nvPr/>
                    </p:nvPicPr>
                    <p:blipFill>
                      <a:blip r:embed="rId6"/>
                      <a:srcRect/>
                      <a:stretch>
                        <a:fillRect/>
                      </a:stretch>
                    </p:blipFill>
                    <p:spPr bwMode="auto">
                      <a:xfrm>
                        <a:off x="2006600" y="2708275"/>
                        <a:ext cx="5207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67B645-03C4-46DB-93CC-F2D7B0538FF9}" type="slidenum">
              <a:rPr lang="en-US" altLang="zh-CN" sz="1400" smtClean="0"/>
              <a:pPr>
                <a:spcBef>
                  <a:spcPct val="0"/>
                </a:spcBef>
                <a:buClrTx/>
                <a:buSzTx/>
                <a:buFontTx/>
                <a:buNone/>
              </a:pPr>
              <a:t>15</a:t>
            </a:fld>
            <a:endParaRPr lang="en-US" altLang="zh-CN" sz="1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01625" y="609600"/>
            <a:ext cx="8540750" cy="46038"/>
          </a:xfrm>
        </p:spPr>
        <p:txBody>
          <a:bodyPr/>
          <a:lstStyle/>
          <a:p>
            <a:pPr eaLnBrk="1" hangingPunct="1"/>
            <a:endParaRPr lang="en-US" altLang="zh-CN" smtClean="0"/>
          </a:p>
        </p:txBody>
      </p:sp>
      <p:sp>
        <p:nvSpPr>
          <p:cNvPr id="14339" name="Rectangle 3"/>
          <p:cNvSpPr>
            <a:spLocks noGrp="1" noChangeAspect="1" noChangeArrowheads="1"/>
          </p:cNvSpPr>
          <p:nvPr>
            <p:ph type="body" idx="1"/>
          </p:nvPr>
        </p:nvSpPr>
        <p:spPr>
          <a:xfrm>
            <a:off x="301625" y="692150"/>
            <a:ext cx="8540750" cy="5407025"/>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4.2.2   </a:t>
            </a:r>
            <a:r>
              <a:rPr lang="zh-CN" altLang="zh-CN" sz="2400" dirty="0" smtClean="0">
                <a:solidFill>
                  <a:srgbClr val="000000"/>
                </a:solidFill>
                <a:latin typeface="Times New Roman" pitchFamily="18" charset="0"/>
                <a:cs typeface="Times New Roman" pitchFamily="18" charset="0"/>
              </a:rPr>
              <a:t>为评估某职业培训中心的教学效果，随机抽取</a:t>
            </a:r>
            <a:r>
              <a:rPr lang="en-US" altLang="zh-CN" sz="2400" dirty="0" smtClean="0">
                <a:solidFill>
                  <a:srgbClr val="000000"/>
                </a:solidFill>
                <a:latin typeface="Times New Roman" pitchFamily="18" charset="0"/>
                <a:cs typeface="Times New Roman" pitchFamily="18" charset="0"/>
              </a:rPr>
              <a:t>8</a:t>
            </a:r>
            <a:r>
              <a:rPr lang="zh-CN" altLang="zh-CN" sz="2400" dirty="0" smtClean="0">
                <a:solidFill>
                  <a:srgbClr val="000000"/>
                </a:solidFill>
                <a:latin typeface="Times New Roman" pitchFamily="18" charset="0"/>
                <a:cs typeface="Times New Roman" pitchFamily="18" charset="0"/>
              </a:rPr>
              <a:t>名受训者，进行甲和乙两个项目的测试，其数据列于表</a:t>
            </a:r>
            <a:r>
              <a:rPr lang="en-US" altLang="zh-CN" sz="2400" dirty="0" smtClean="0">
                <a:solidFill>
                  <a:srgbClr val="000000"/>
                </a:solidFill>
                <a:latin typeface="Times New Roman" pitchFamily="18" charset="0"/>
                <a:cs typeface="Times New Roman" pitchFamily="18" charset="0"/>
              </a:rPr>
              <a:t>4.2.2</a:t>
            </a:r>
            <a:r>
              <a:rPr lang="zh-CN" altLang="zh-CN" sz="2400" dirty="0" smtClean="0">
                <a:solidFill>
                  <a:srgbClr val="000000"/>
                </a:solidFill>
                <a:latin typeface="Times New Roman" pitchFamily="18" charset="0"/>
                <a:cs typeface="Times New Roman" pitchFamily="18" charset="0"/>
              </a:rPr>
              <a:t>。假定</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服从二元正态分布。</a:t>
            </a: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=8</a:t>
            </a:r>
            <a:r>
              <a:rPr lang="zh-CN" altLang="en-US"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，取</a:t>
            </a:r>
            <a:r>
              <a:rPr lang="en-US" altLang="zh-CN" sz="2400" dirty="0" smtClean="0">
                <a:solidFill>
                  <a:srgbClr val="000000"/>
                </a:solidFill>
                <a:latin typeface="Times New Roman" pitchFamily="18" charset="0"/>
                <a:cs typeface="Times New Roman" pitchFamily="18" charset="0"/>
              </a:rPr>
              <a:t>1−</a:t>
            </a:r>
            <a:r>
              <a:rPr lang="en-US" altLang="zh-CN" sz="2400" i="1" dirty="0" smtClean="0">
                <a:solidFill>
                  <a:srgbClr val="000000"/>
                </a:solidFill>
                <a:latin typeface="Times New Roman" pitchFamily="18" charset="0"/>
                <a:cs typeface="Times New Roman" pitchFamily="18" charset="0"/>
              </a:rPr>
              <a:t>α</a:t>
            </a:r>
            <a:r>
              <a:rPr lang="en-US" altLang="zh-CN" sz="2400" dirty="0" smtClean="0">
                <a:solidFill>
                  <a:srgbClr val="000000"/>
                </a:solidFill>
                <a:latin typeface="Times New Roman" pitchFamily="18" charset="0"/>
                <a:cs typeface="Times New Roman" pitchFamily="18" charset="0"/>
              </a:rPr>
              <a:t>=0.90</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查表得</a:t>
            </a:r>
            <a:r>
              <a:rPr lang="en-US" altLang="zh-CN" sz="2400" i="1" dirty="0" smtClean="0">
                <a:solidFill>
                  <a:srgbClr val="000000"/>
                </a:solidFill>
                <a:latin typeface="Times New Roman" pitchFamily="18" charset="0"/>
                <a:cs typeface="Times New Roman" pitchFamily="18" charset="0"/>
              </a:rPr>
              <a:t>F</a:t>
            </a:r>
            <a:r>
              <a:rPr lang="en-US" altLang="zh-CN" sz="2400" baseline="-25000" dirty="0" smtClean="0">
                <a:solidFill>
                  <a:srgbClr val="000000"/>
                </a:solidFill>
                <a:latin typeface="Times New Roman" pitchFamily="18" charset="0"/>
                <a:cs typeface="Times New Roman" pitchFamily="18" charset="0"/>
              </a:rPr>
              <a:t>0.10</a:t>
            </a:r>
            <a:r>
              <a:rPr lang="en-US" altLang="zh-CN" sz="2400" dirty="0" smtClean="0">
                <a:solidFill>
                  <a:srgbClr val="000000"/>
                </a:solidFill>
                <a:latin typeface="Times New Roman" pitchFamily="18" charset="0"/>
                <a:cs typeface="Times New Roman" pitchFamily="18" charset="0"/>
              </a:rPr>
              <a:t>(2,6)=3.46</a:t>
            </a:r>
            <a:r>
              <a:rPr lang="zh-CN" altLang="zh-CN" sz="2400" dirty="0" smtClean="0">
                <a:solidFill>
                  <a:srgbClr val="000000"/>
                </a:solidFill>
                <a:latin typeface="Times New Roman" pitchFamily="18" charset="0"/>
                <a:cs typeface="Times New Roman" pitchFamily="18" charset="0"/>
              </a:rPr>
              <a:t>，于是，</a:t>
            </a:r>
            <a:r>
              <a:rPr lang="en-US" altLang="zh-CN" sz="2400" i="1" dirty="0" smtClean="0">
                <a:solidFill>
                  <a:srgbClr val="000000"/>
                </a:solidFill>
                <a:latin typeface="Times New Roman" pitchFamily="18" charset="0"/>
                <a:cs typeface="Times New Roman" pitchFamily="18" charset="0"/>
              </a:rPr>
              <a:t>T</a:t>
            </a:r>
            <a:r>
              <a:rPr lang="en-US" altLang="zh-CN" sz="2400" baseline="-25000" dirty="0" smtClean="0">
                <a:solidFill>
                  <a:srgbClr val="000000"/>
                </a:solidFill>
                <a:latin typeface="Times New Roman" pitchFamily="18" charset="0"/>
                <a:cs typeface="Times New Roman" pitchFamily="18" charset="0"/>
              </a:rPr>
              <a:t>0.10</a:t>
            </a:r>
            <a:r>
              <a:rPr lang="en-US" altLang="zh-CN" sz="2400" dirty="0" smtClean="0">
                <a:solidFill>
                  <a:srgbClr val="000000"/>
                </a:solidFill>
                <a:latin typeface="Times New Roman" pitchFamily="18" charset="0"/>
                <a:cs typeface="Times New Roman" pitchFamily="18" charset="0"/>
              </a:rPr>
              <a:t>(2,7)=2.841</a:t>
            </a:r>
            <a:r>
              <a:rPr lang="zh-CN" altLang="zh-CN" sz="2400" dirty="0" smtClean="0">
                <a:solidFill>
                  <a:srgbClr val="000000"/>
                </a:solidFill>
                <a:latin typeface="Times New Roman" pitchFamily="18" charset="0"/>
                <a:cs typeface="Times New Roman" pitchFamily="18" charset="0"/>
              </a:rPr>
              <a:t>。</a:t>
            </a:r>
          </a:p>
        </p:txBody>
      </p:sp>
      <p:sp>
        <p:nvSpPr>
          <p:cNvPr id="21508" name="Rectangle 6"/>
          <p:cNvSpPr>
            <a:spLocks noChangeArrowheads="1"/>
          </p:cNvSpPr>
          <p:nvPr/>
        </p:nvSpPr>
        <p:spPr bwMode="auto">
          <a:xfrm>
            <a:off x="539750" y="1916113"/>
            <a:ext cx="539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4.2.2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两个项目的测试成绩</a:t>
            </a:r>
          </a:p>
        </p:txBody>
      </p:sp>
      <p:graphicFrame>
        <p:nvGraphicFramePr>
          <p:cNvPr id="7" name="表格 6"/>
          <p:cNvGraphicFramePr>
            <a:graphicFrameLocks noGrp="1"/>
          </p:cNvGraphicFramePr>
          <p:nvPr>
            <p:extLst>
              <p:ext uri="{D42A27DB-BD31-4B8C-83A1-F6EECF244321}">
                <p14:modId xmlns:p14="http://schemas.microsoft.com/office/powerpoint/2010/main" val="3403480121"/>
              </p:ext>
            </p:extLst>
          </p:nvPr>
        </p:nvGraphicFramePr>
        <p:xfrm>
          <a:off x="468313" y="2349500"/>
          <a:ext cx="8353424" cy="1655763"/>
        </p:xfrm>
        <a:graphic>
          <a:graphicData uri="http://schemas.openxmlformats.org/drawingml/2006/table">
            <a:tbl>
              <a:tblPr/>
              <a:tblGrid>
                <a:gridCol w="2292178">
                  <a:extLst>
                    <a:ext uri="{9D8B030D-6E8A-4147-A177-3AD203B41FA5}">
                      <a16:colId xmlns:a16="http://schemas.microsoft.com/office/drawing/2014/main" val="20000"/>
                    </a:ext>
                  </a:extLst>
                </a:gridCol>
                <a:gridCol w="758491">
                  <a:extLst>
                    <a:ext uri="{9D8B030D-6E8A-4147-A177-3AD203B41FA5}">
                      <a16:colId xmlns:a16="http://schemas.microsoft.com/office/drawing/2014/main" val="20001"/>
                    </a:ext>
                  </a:extLst>
                </a:gridCol>
                <a:gridCol w="758491">
                  <a:extLst>
                    <a:ext uri="{9D8B030D-6E8A-4147-A177-3AD203B41FA5}">
                      <a16:colId xmlns:a16="http://schemas.microsoft.com/office/drawing/2014/main" val="20002"/>
                    </a:ext>
                  </a:extLst>
                </a:gridCol>
                <a:gridCol w="758491">
                  <a:extLst>
                    <a:ext uri="{9D8B030D-6E8A-4147-A177-3AD203B41FA5}">
                      <a16:colId xmlns:a16="http://schemas.microsoft.com/office/drawing/2014/main" val="20003"/>
                    </a:ext>
                  </a:extLst>
                </a:gridCol>
                <a:gridCol w="758491">
                  <a:extLst>
                    <a:ext uri="{9D8B030D-6E8A-4147-A177-3AD203B41FA5}">
                      <a16:colId xmlns:a16="http://schemas.microsoft.com/office/drawing/2014/main" val="20004"/>
                    </a:ext>
                  </a:extLst>
                </a:gridCol>
                <a:gridCol w="758491">
                  <a:extLst>
                    <a:ext uri="{9D8B030D-6E8A-4147-A177-3AD203B41FA5}">
                      <a16:colId xmlns:a16="http://schemas.microsoft.com/office/drawing/2014/main" val="20005"/>
                    </a:ext>
                  </a:extLst>
                </a:gridCol>
                <a:gridCol w="758491">
                  <a:extLst>
                    <a:ext uri="{9D8B030D-6E8A-4147-A177-3AD203B41FA5}">
                      <a16:colId xmlns:a16="http://schemas.microsoft.com/office/drawing/2014/main" val="20006"/>
                    </a:ext>
                  </a:extLst>
                </a:gridCol>
                <a:gridCol w="758491">
                  <a:extLst>
                    <a:ext uri="{9D8B030D-6E8A-4147-A177-3AD203B41FA5}">
                      <a16:colId xmlns:a16="http://schemas.microsoft.com/office/drawing/2014/main" val="20007"/>
                    </a:ext>
                  </a:extLst>
                </a:gridCol>
                <a:gridCol w="751809">
                  <a:extLst>
                    <a:ext uri="{9D8B030D-6E8A-4147-A177-3AD203B41FA5}">
                      <a16:colId xmlns:a16="http://schemas.microsoft.com/office/drawing/2014/main" val="20008"/>
                    </a:ext>
                  </a:extLst>
                </a:gridCol>
              </a:tblGrid>
              <a:tr h="551921">
                <a:tc>
                  <a:txBody>
                    <a:bodyPr/>
                    <a:lstStyle/>
                    <a:p>
                      <a:pPr algn="ctr">
                        <a:spcAft>
                          <a:spcPts val="0"/>
                        </a:spcAft>
                      </a:pPr>
                      <a:r>
                        <a:rPr lang="zh-CN" sz="2000" kern="100" dirty="0">
                          <a:solidFill>
                            <a:srgbClr val="000000"/>
                          </a:solidFill>
                          <a:latin typeface="Times New Roman" pitchFamily="18" charset="0"/>
                          <a:ea typeface="宋体"/>
                          <a:cs typeface="Times New Roman" pitchFamily="18" charset="0"/>
                        </a:rPr>
                        <a:t>编</a:t>
                      </a:r>
                      <a:r>
                        <a:rPr lang="en-US" sz="2000" kern="100" dirty="0">
                          <a:solidFill>
                            <a:srgbClr val="000000"/>
                          </a:solidFill>
                          <a:latin typeface="Times New Roman" pitchFamily="18" charset="0"/>
                          <a:ea typeface="宋体"/>
                          <a:cs typeface="Times New Roman" pitchFamily="18" charset="0"/>
                        </a:rPr>
                        <a:t>  </a:t>
                      </a:r>
                      <a:r>
                        <a:rPr lang="zh-CN" sz="2000" kern="100" dirty="0">
                          <a:solidFill>
                            <a:srgbClr val="000000"/>
                          </a:solidFill>
                          <a:latin typeface="Times New Roman" pitchFamily="18" charset="0"/>
                          <a:ea typeface="宋体"/>
                          <a:cs typeface="Times New Roman" pitchFamily="18" charset="0"/>
                        </a:rPr>
                        <a:t>号</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1</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2</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3</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4</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5</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rgbClr val="000000"/>
                          </a:solidFill>
                          <a:latin typeface="Times New Roman" pitchFamily="18" charset="0"/>
                          <a:ea typeface="宋体"/>
                          <a:cs typeface="Times New Roman" pitchFamily="18" charset="0"/>
                        </a:rPr>
                        <a:t>甲项</a:t>
                      </a:r>
                      <a:r>
                        <a:rPr lang="zh-CN" sz="2000" kern="100" dirty="0" smtClean="0">
                          <a:solidFill>
                            <a:srgbClr val="000000"/>
                          </a:solidFill>
                          <a:latin typeface="Times New Roman" pitchFamily="18" charset="0"/>
                          <a:ea typeface="宋体"/>
                          <a:cs typeface="Times New Roman" pitchFamily="18" charset="0"/>
                        </a:rPr>
                        <a:t>成绩</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1</a:t>
                      </a:r>
                      <a:r>
                        <a:rPr lang="zh-CN" altLang="en-US" sz="2000" kern="100" dirty="0" smtClean="0">
                          <a:solidFill>
                            <a:srgbClr val="000000"/>
                          </a:solidFill>
                          <a:latin typeface="Times New Roman"/>
                          <a:ea typeface="+mn-ea"/>
                          <a:cs typeface="Times New Roman"/>
                        </a:rPr>
                        <a:t>）</a:t>
                      </a:r>
                      <a:endParaRPr lang="zh-CN" sz="2000" kern="100" dirty="0">
                        <a:solidFill>
                          <a:srgbClr val="000000"/>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62</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80</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66</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84</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75</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80</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54</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79</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5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rgbClr val="000000"/>
                          </a:solidFill>
                          <a:latin typeface="Times New Roman" pitchFamily="18" charset="0"/>
                          <a:ea typeface="宋体"/>
                          <a:cs typeface="Times New Roman" pitchFamily="18" charset="0"/>
                        </a:rPr>
                        <a:t>乙项</a:t>
                      </a:r>
                      <a:r>
                        <a:rPr lang="zh-CN" sz="2000" kern="100" dirty="0" smtClean="0">
                          <a:solidFill>
                            <a:srgbClr val="000000"/>
                          </a:solidFill>
                          <a:latin typeface="Times New Roman" pitchFamily="18" charset="0"/>
                          <a:ea typeface="宋体"/>
                          <a:cs typeface="Times New Roman" pitchFamily="18" charset="0"/>
                        </a:rPr>
                        <a:t>成绩</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2</a:t>
                      </a:r>
                      <a:r>
                        <a:rPr lang="zh-CN" altLang="en-US" sz="2000" kern="100" dirty="0" smtClean="0">
                          <a:solidFill>
                            <a:srgbClr val="000000"/>
                          </a:solidFill>
                          <a:latin typeface="Times New Roman"/>
                          <a:ea typeface="+mn-ea"/>
                          <a:cs typeface="Times New Roman"/>
                        </a:rPr>
                        <a:t>）</a:t>
                      </a:r>
                      <a:endParaRPr lang="zh-CN" altLang="zh-CN" sz="2000" kern="100" dirty="0">
                        <a:solidFill>
                          <a:srgbClr val="000000"/>
                        </a:solidFill>
                        <a:latin typeface="Times New Roman" pitchFamily="18" charset="0"/>
                        <a:ea typeface="+mn-ea"/>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70</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75</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91</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61</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pitchFamily="18" charset="0"/>
                          <a:ea typeface="宋体"/>
                          <a:cs typeface="Times New Roman" pitchFamily="18" charset="0"/>
                        </a:rPr>
                        <a:t>84</a:t>
                      </a:r>
                      <a:endParaRPr lang="zh-CN" sz="2000" kern="100" dirty="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1541" name="Object 7"/>
          <p:cNvGraphicFramePr>
            <a:graphicFrameLocks noChangeAspect="1"/>
          </p:cNvGraphicFramePr>
          <p:nvPr/>
        </p:nvGraphicFramePr>
        <p:xfrm>
          <a:off x="431800" y="5064125"/>
          <a:ext cx="8229600" cy="863600"/>
        </p:xfrm>
        <a:graphic>
          <a:graphicData uri="http://schemas.openxmlformats.org/presentationml/2006/ole">
            <mc:AlternateContent xmlns:mc="http://schemas.openxmlformats.org/markup-compatibility/2006">
              <mc:Choice xmlns:v="urn:schemas-microsoft-com:vml" Requires="v">
                <p:oleObj spid="_x0000_s21621" name="Equation" r:id="rId3" imgW="8229600" imgH="863600" progId="Equation.DSMT4">
                  <p:embed/>
                </p:oleObj>
              </mc:Choice>
              <mc:Fallback>
                <p:oleObj name="Equation" r:id="rId3" imgW="8229600" imgH="863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5064125"/>
                        <a:ext cx="8229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312454-DC2F-4D68-9C60-435C0306ACFF}" type="slidenum">
              <a:rPr lang="en-US" altLang="zh-CN" sz="1400" smtClean="0"/>
              <a:pPr>
                <a:spcBef>
                  <a:spcPct val="0"/>
                </a:spcBef>
                <a:buClrTx/>
                <a:buSzTx/>
                <a:buFontTx/>
                <a:buNone/>
              </a:pPr>
              <a:t>16</a:t>
            </a:fld>
            <a:endParaRPr lang="en-US" altLang="zh-CN" sz="1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2531" name="Rectangle 3"/>
          <p:cNvSpPr>
            <a:spLocks noGrp="1" noRot="1" noChangeArrowheads="1"/>
          </p:cNvSpPr>
          <p:nvPr>
            <p:ph type="body" idx="1"/>
          </p:nvPr>
        </p:nvSpPr>
        <p:spPr>
          <a:xfrm>
            <a:off x="301625" y="620713"/>
            <a:ext cx="8540750" cy="5478462"/>
          </a:xfrm>
        </p:spPr>
        <p:txBody>
          <a:bodyPr/>
          <a:lstStyle/>
          <a:p>
            <a:pPr eaLnBrk="1" hangingPunct="1">
              <a:buFont typeface="Wingdings" panose="05000000000000000000" pitchFamily="2" charset="2"/>
              <a:buChar char="Ø"/>
            </a:pP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zh-CN" altLang="zh-CN" sz="2400" smtClean="0">
                <a:solidFill>
                  <a:srgbClr val="000000"/>
                </a:solidFill>
                <a:latin typeface="Times New Roman" panose="02020603050405020304" pitchFamily="18" charset="0"/>
                <a:cs typeface="Times New Roman" panose="02020603050405020304" pitchFamily="18" charset="0"/>
              </a:rPr>
              <a:t>的</a:t>
            </a:r>
            <a:r>
              <a:rPr lang="en-US" altLang="zh-CN" sz="2400" smtClean="0">
                <a:solidFill>
                  <a:srgbClr val="000000"/>
                </a:solidFill>
                <a:latin typeface="Times New Roman" panose="02020603050405020304" pitchFamily="18" charset="0"/>
                <a:cs typeface="Times New Roman" panose="02020603050405020304" pitchFamily="18" charset="0"/>
              </a:rPr>
              <a:t>0.90</a:t>
            </a:r>
            <a:r>
              <a:rPr lang="zh-CN" altLang="zh-CN" sz="2400" smtClean="0">
                <a:solidFill>
                  <a:srgbClr val="000000"/>
                </a:solidFill>
                <a:latin typeface="Times New Roman" panose="02020603050405020304" pitchFamily="18" charset="0"/>
                <a:cs typeface="Times New Roman" panose="02020603050405020304" pitchFamily="18" charset="0"/>
              </a:rPr>
              <a:t>置信区域为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即</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0.0436×(</a:t>
            </a:r>
            <a:r>
              <a:rPr lang="en-US" altLang="zh-CN" sz="2400"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−72.5)</a:t>
            </a:r>
            <a:r>
              <a:rPr lang="en-US" altLang="zh-CN" sz="2400" baseline="30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−0.0812×(</a:t>
            </a:r>
            <a:r>
              <a:rPr lang="en-US" altLang="zh-CN" sz="2400"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−72.5)(</a:t>
            </a:r>
            <a:r>
              <a:rPr lang="en-US" altLang="zh-CN" sz="2400"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−79)</a:t>
            </a: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+0.0475×(</a:t>
            </a:r>
            <a:r>
              <a:rPr lang="en-US" altLang="zh-CN" sz="2400"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−79)</a:t>
            </a:r>
            <a:r>
              <a:rPr lang="en-US" altLang="zh-CN" sz="2400" baseline="30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≤1.009</a:t>
            </a: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这是一个椭圆区域。</a:t>
            </a:r>
            <a:r>
              <a:rPr lang="en-US" altLang="zh-CN" sz="2400"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的</a:t>
            </a:r>
            <a:r>
              <a:rPr lang="en-US" altLang="zh-CN" sz="2400" smtClean="0">
                <a:solidFill>
                  <a:srgbClr val="000000"/>
                </a:solidFill>
                <a:latin typeface="Times New Roman" panose="02020603050405020304" pitchFamily="18" charset="0"/>
                <a:cs typeface="Times New Roman" panose="02020603050405020304" pitchFamily="18" charset="0"/>
              </a:rPr>
              <a:t>0.90</a:t>
            </a:r>
            <a:r>
              <a:rPr lang="zh-CN" altLang="zh-CN" sz="2400" smtClean="0">
                <a:solidFill>
                  <a:srgbClr val="000000"/>
                </a:solidFill>
                <a:latin typeface="Times New Roman" panose="02020603050405020304" pitchFamily="18" charset="0"/>
                <a:cs typeface="Times New Roman" panose="02020603050405020304" pitchFamily="18" charset="0"/>
              </a:rPr>
              <a:t>联合</a:t>
            </a:r>
            <a:r>
              <a:rPr lang="en-US" altLang="zh-CN" sz="2400" i="1" smtClean="0">
                <a:solidFill>
                  <a:srgbClr val="000000"/>
                </a:solidFill>
                <a:latin typeface="Times New Roman" panose="02020603050405020304" pitchFamily="18" charset="0"/>
                <a:cs typeface="Times New Roman" panose="02020603050405020304" pitchFamily="18" charset="0"/>
              </a:rPr>
              <a:t>T</a:t>
            </a:r>
            <a:r>
              <a:rPr lang="en-US" altLang="zh-CN" sz="2400" baseline="30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置信区间为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这两个区间分别正是椭圆在</a:t>
            </a:r>
            <a:r>
              <a:rPr lang="en-US" altLang="zh-CN" sz="2400"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轴和</a:t>
            </a:r>
            <a:r>
              <a:rPr lang="en-US" altLang="zh-CN" sz="2400"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轴上的投影。</a:t>
            </a:r>
          </a:p>
        </p:txBody>
      </p:sp>
      <p:graphicFrame>
        <p:nvGraphicFramePr>
          <p:cNvPr id="22532" name="Object 5"/>
          <p:cNvGraphicFramePr>
            <a:graphicFrameLocks noChangeAspect="1"/>
          </p:cNvGraphicFramePr>
          <p:nvPr/>
        </p:nvGraphicFramePr>
        <p:xfrm>
          <a:off x="755650" y="1052513"/>
          <a:ext cx="7658100" cy="889000"/>
        </p:xfrm>
        <a:graphic>
          <a:graphicData uri="http://schemas.openxmlformats.org/presentationml/2006/ole">
            <mc:AlternateContent xmlns:mc="http://schemas.openxmlformats.org/markup-compatibility/2006">
              <mc:Choice xmlns:v="urn:schemas-microsoft-com:vml" Requires="v">
                <p:oleObj spid="_x0000_s22691" name="Equation" r:id="rId3" imgW="7658100" imgH="889000" progId="Equation.DSMT4">
                  <p:embed/>
                </p:oleObj>
              </mc:Choice>
              <mc:Fallback>
                <p:oleObj name="Equation" r:id="rId3" imgW="7658100" imgH="889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052513"/>
                        <a:ext cx="7658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6"/>
          <p:cNvGraphicFramePr>
            <a:graphicFrameLocks noChangeAspect="1"/>
          </p:cNvGraphicFramePr>
          <p:nvPr/>
        </p:nvGraphicFramePr>
        <p:xfrm>
          <a:off x="1931988" y="3900488"/>
          <a:ext cx="5359400" cy="1041400"/>
        </p:xfrm>
        <a:graphic>
          <a:graphicData uri="http://schemas.openxmlformats.org/presentationml/2006/ole">
            <mc:AlternateContent xmlns:mc="http://schemas.openxmlformats.org/markup-compatibility/2006">
              <mc:Choice xmlns:v="urn:schemas-microsoft-com:vml" Requires="v">
                <p:oleObj spid="_x0000_s22692" name="Equation" r:id="rId5" imgW="5359400" imgH="1041400" progId="Equation.DSMT4">
                  <p:embed/>
                </p:oleObj>
              </mc:Choice>
              <mc:Fallback>
                <p:oleObj name="Equation" r:id="rId5" imgW="5359400" imgH="1041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3900488"/>
                        <a:ext cx="5359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0ADCB3-C182-4815-A42A-74AB41CD91D1}" type="slidenum">
              <a:rPr lang="en-US" altLang="zh-CN" sz="1400" smtClean="0"/>
              <a:pPr>
                <a:spcBef>
                  <a:spcPct val="0"/>
                </a:spcBef>
                <a:buClrTx/>
                <a:buSzTx/>
                <a:buFontTx/>
                <a:buNone/>
              </a:pPr>
              <a:t>17</a:t>
            </a:fld>
            <a:endParaRPr lang="en-US" altLang="zh-CN" sz="1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355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pPr>
            <a:r>
              <a:rPr lang="en-US" altLang="zh-CN" sz="2800" i="1" smtClean="0">
                <a:solidFill>
                  <a:srgbClr val="000000"/>
                </a:solidFill>
                <a:latin typeface="Times New Roman" panose="02020603050405020304" pitchFamily="18" charset="0"/>
                <a:cs typeface="Times New Roman" panose="02020603050405020304" pitchFamily="18" charset="0"/>
              </a:rPr>
              <a:t>μ</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zh-CN" altLang="zh-CN" sz="2800" smtClean="0">
                <a:solidFill>
                  <a:srgbClr val="000000"/>
                </a:solidFill>
                <a:latin typeface="Times New Roman" panose="02020603050405020304" pitchFamily="18" charset="0"/>
                <a:cs typeface="Times New Roman" panose="02020603050405020304" pitchFamily="18" charset="0"/>
              </a:rPr>
              <a:t>和</a:t>
            </a:r>
            <a:r>
              <a:rPr lang="en-US" altLang="zh-CN" sz="2800" i="1" smtClean="0">
                <a:solidFill>
                  <a:srgbClr val="000000"/>
                </a:solidFill>
                <a:latin typeface="Times New Roman" panose="02020603050405020304" pitchFamily="18" charset="0"/>
                <a:cs typeface="Times New Roman" panose="02020603050405020304" pitchFamily="18" charset="0"/>
              </a:rPr>
              <a:t>μ</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zh-CN" altLang="zh-CN" sz="2800" smtClean="0">
                <a:solidFill>
                  <a:srgbClr val="000000"/>
                </a:solidFill>
                <a:latin typeface="Times New Roman" panose="02020603050405020304" pitchFamily="18" charset="0"/>
                <a:cs typeface="Times New Roman" panose="02020603050405020304" pitchFamily="18" charset="0"/>
              </a:rPr>
              <a:t>的</a:t>
            </a:r>
            <a:r>
              <a:rPr lang="en-US" altLang="zh-CN" sz="2800" smtClean="0">
                <a:solidFill>
                  <a:srgbClr val="000000"/>
                </a:solidFill>
                <a:latin typeface="Times New Roman" panose="02020603050405020304" pitchFamily="18" charset="0"/>
                <a:cs typeface="Times New Roman" panose="02020603050405020304" pitchFamily="18" charset="0"/>
              </a:rPr>
              <a:t>0.90</a:t>
            </a:r>
            <a:r>
              <a:rPr lang="zh-CN" altLang="zh-CN" sz="2800" smtClean="0">
                <a:solidFill>
                  <a:srgbClr val="000000"/>
                </a:solidFill>
                <a:latin typeface="Times New Roman" panose="02020603050405020304" pitchFamily="18" charset="0"/>
                <a:cs typeface="Times New Roman" panose="02020603050405020304" pitchFamily="18" charset="0"/>
              </a:rPr>
              <a:t>邦弗伦尼联合置信区间为</a:t>
            </a:r>
            <a:r>
              <a:rPr lang="zh-CN" altLang="en-US"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en-US" altLang="zh-CN" sz="2800" baseline="-25000" smtClean="0">
                <a:solidFill>
                  <a:srgbClr val="000000"/>
                </a:solidFill>
                <a:latin typeface="Times New Roman" panose="02020603050405020304" pitchFamily="18" charset="0"/>
                <a:cs typeface="Times New Roman" panose="02020603050405020304" pitchFamily="18" charset="0"/>
              </a:rPr>
              <a:t>0.025</a:t>
            </a:r>
            <a:r>
              <a:rPr lang="en-US" altLang="zh-CN" sz="2800" smtClean="0">
                <a:solidFill>
                  <a:srgbClr val="000000"/>
                </a:solidFill>
                <a:latin typeface="Times New Roman" panose="02020603050405020304" pitchFamily="18" charset="0"/>
                <a:cs typeface="Times New Roman" panose="02020603050405020304" pitchFamily="18" charset="0"/>
              </a:rPr>
              <a:t>(7)=</a:t>
            </a:r>
          </a:p>
          <a:p>
            <a:pPr eaLnBrk="1" hangingPunct="1">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2.3646</a:t>
            </a:r>
            <a:r>
              <a:rPr lang="zh-CN" altLang="en-US" sz="2800" smtClean="0">
                <a:solidFill>
                  <a:srgbClr val="000000"/>
                </a:solidFill>
                <a:latin typeface="Times New Roman" panose="02020603050405020304" pitchFamily="18" charset="0"/>
                <a:cs typeface="Times New Roman" panose="02020603050405020304" pitchFamily="18" charset="0"/>
              </a:rPr>
              <a:t>）</a:t>
            </a:r>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这个联合置信区间在精确度方面要好于</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en-US" altLang="zh-CN" sz="2800" baseline="30000" smtClean="0">
                <a:solidFill>
                  <a:srgbClr val="000000"/>
                </a:solidFill>
                <a:latin typeface="Times New Roman" panose="02020603050405020304" pitchFamily="18" charset="0"/>
                <a:cs typeface="Times New Roman" panose="02020603050405020304" pitchFamily="18" charset="0"/>
              </a:rPr>
              <a:t>2</a:t>
            </a:r>
            <a:r>
              <a:rPr lang="zh-CN" altLang="zh-CN" sz="2800" smtClean="0">
                <a:solidFill>
                  <a:srgbClr val="000000"/>
                </a:solidFill>
                <a:latin typeface="Times New Roman" panose="02020603050405020304" pitchFamily="18" charset="0"/>
                <a:cs typeface="Times New Roman" panose="02020603050405020304" pitchFamily="18" charset="0"/>
              </a:rPr>
              <a:t>联合置信区间。由该联合置信区间可得到置信度至少为</a:t>
            </a:r>
            <a:r>
              <a:rPr lang="en-US" altLang="zh-CN" sz="2800" smtClean="0">
                <a:solidFill>
                  <a:srgbClr val="000000"/>
                </a:solidFill>
                <a:latin typeface="Times New Roman" panose="02020603050405020304" pitchFamily="18" charset="0"/>
                <a:cs typeface="Times New Roman" panose="02020603050405020304" pitchFamily="18" charset="0"/>
              </a:rPr>
              <a:t>0.90</a:t>
            </a:r>
            <a:r>
              <a:rPr lang="zh-CN" altLang="zh-CN" sz="2800" smtClean="0">
                <a:solidFill>
                  <a:srgbClr val="000000"/>
                </a:solidFill>
                <a:latin typeface="Times New Roman" panose="02020603050405020304" pitchFamily="18" charset="0"/>
                <a:cs typeface="Times New Roman" panose="02020603050405020304" pitchFamily="18" charset="0"/>
              </a:rPr>
              <a:t>的矩形置信区域</a:t>
            </a:r>
            <a:r>
              <a:rPr lang="zh-CN" altLang="en-US"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见图</a:t>
            </a:r>
            <a:r>
              <a:rPr lang="en-US" altLang="zh-CN" sz="2800" smtClean="0">
                <a:solidFill>
                  <a:srgbClr val="000000"/>
                </a:solidFill>
                <a:latin typeface="Times New Roman" panose="02020603050405020304" pitchFamily="18" charset="0"/>
                <a:cs typeface="Times New Roman" panose="02020603050405020304" pitchFamily="18" charset="0"/>
              </a:rPr>
              <a:t>4.2.1</a:t>
            </a:r>
            <a:r>
              <a:rPr lang="zh-CN" altLang="zh-CN" sz="2800" smtClean="0">
                <a:solidFill>
                  <a:srgbClr val="000000"/>
                </a:solidFill>
                <a:latin typeface="Times New Roman" panose="02020603050405020304" pitchFamily="18" charset="0"/>
                <a:cs typeface="Times New Roman" panose="02020603050405020304" pitchFamily="18" charset="0"/>
              </a:rPr>
              <a:t>中的实线矩形</a:t>
            </a:r>
            <a:r>
              <a:rPr lang="zh-CN" altLang="en-US"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，但其矩形面积要大于椭圆面积。</a:t>
            </a:r>
            <a:endParaRPr lang="en-US" altLang="zh-CN" sz="28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3556" name="Object 5"/>
          <p:cNvGraphicFramePr>
            <a:graphicFrameLocks noChangeAspect="1"/>
          </p:cNvGraphicFramePr>
          <p:nvPr/>
        </p:nvGraphicFramePr>
        <p:xfrm>
          <a:off x="1562100" y="1809750"/>
          <a:ext cx="6019800" cy="1106488"/>
        </p:xfrm>
        <a:graphic>
          <a:graphicData uri="http://schemas.openxmlformats.org/presentationml/2006/ole">
            <mc:AlternateContent xmlns:mc="http://schemas.openxmlformats.org/markup-compatibility/2006">
              <mc:Choice xmlns:v="urn:schemas-microsoft-com:vml" Requires="v">
                <p:oleObj spid="_x0000_s23636" name="Equation" r:id="rId3" imgW="6502400" imgH="1193800" progId="Equation.DSMT4">
                  <p:embed/>
                </p:oleObj>
              </mc:Choice>
              <mc:Fallback>
                <p:oleObj name="Equation" r:id="rId3" imgW="6502400" imgH="1193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1809750"/>
                        <a:ext cx="601980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CD3B90-DF1C-4EA5-A2D3-12C08D58E870}" type="slidenum">
              <a:rPr lang="en-US" altLang="zh-CN" sz="1400" smtClean="0"/>
              <a:pPr>
                <a:spcBef>
                  <a:spcPct val="0"/>
                </a:spcBef>
                <a:buClrTx/>
                <a:buSzTx/>
                <a:buFontTx/>
                <a:buNone/>
              </a:pPr>
              <a:t>18</a:t>
            </a:fld>
            <a:endParaRPr lang="en-US" altLang="zh-CN" sz="1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endParaRPr lang="zh-CN" altLang="zh-CN" sz="4000" smtClean="0"/>
          </a:p>
        </p:txBody>
      </p:sp>
      <p:sp>
        <p:nvSpPr>
          <p:cNvPr id="24579" name="Rectangle 3"/>
          <p:cNvSpPr>
            <a:spLocks noGrp="1" noRot="1" noChangeArrowheads="1"/>
          </p:cNvSpPr>
          <p:nvPr>
            <p:ph type="body" idx="1"/>
          </p:nvPr>
        </p:nvSpPr>
        <p:spPr/>
        <p:txBody>
          <a:bodyPr/>
          <a:lstStyle/>
          <a:p>
            <a:pPr eaLnBrk="1" hangingPunct="1"/>
            <a:endParaRPr lang="zh-CN" altLang="zh-CN" sz="2800" smtClean="0"/>
          </a:p>
        </p:txBody>
      </p:sp>
      <p:sp>
        <p:nvSpPr>
          <p:cNvPr id="24580" name="矩形 4"/>
          <p:cNvSpPr>
            <a:spLocks noChangeArrowheads="1"/>
          </p:cNvSpPr>
          <p:nvPr/>
        </p:nvSpPr>
        <p:spPr bwMode="auto">
          <a:xfrm>
            <a:off x="2555875" y="5732463"/>
            <a:ext cx="4159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a:solidFill>
                  <a:srgbClr val="7030A0"/>
                </a:solidFill>
                <a:latin typeface="黑体" panose="02010600030101010101" pitchFamily="2" charset="-122"/>
                <a:ea typeface="黑体" panose="02010600030101010101" pitchFamily="2" charset="-122"/>
              </a:rPr>
              <a:t>图</a:t>
            </a:r>
            <a:r>
              <a:rPr lang="en-US" altLang="zh-CN" sz="2000">
                <a:solidFill>
                  <a:srgbClr val="7030A0"/>
                </a:solidFill>
                <a:latin typeface="黑体" panose="02010600030101010101" pitchFamily="2" charset="-122"/>
                <a:ea typeface="黑体" panose="02010600030101010101" pitchFamily="2" charset="-122"/>
              </a:rPr>
              <a:t>4.2.1  </a:t>
            </a:r>
            <a:r>
              <a:rPr lang="zh-CN" altLang="zh-CN" sz="2000">
                <a:solidFill>
                  <a:srgbClr val="7030A0"/>
                </a:solidFill>
                <a:latin typeface="黑体" panose="02010600030101010101" pitchFamily="2" charset="-122"/>
                <a:ea typeface="黑体" panose="02010600030101010101" pitchFamily="2" charset="-122"/>
              </a:rPr>
              <a:t>置信椭圆和联合置信区间</a:t>
            </a:r>
            <a:endParaRPr lang="zh-CN" altLang="en-US" sz="2000">
              <a:solidFill>
                <a:srgbClr val="7030A0"/>
              </a:solidFill>
              <a:latin typeface="黑体" panose="02010600030101010101" pitchFamily="2" charset="-122"/>
              <a:ea typeface="黑体" panose="02010600030101010101" pitchFamily="2" charset="-122"/>
            </a:endParaRPr>
          </a:p>
        </p:txBody>
      </p:sp>
      <p:sp>
        <p:nvSpPr>
          <p:cNvPr id="2458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204CA1-F2FF-4BA4-BC8C-28D6BE979312}" type="slidenum">
              <a:rPr lang="en-US" altLang="zh-CN" sz="1400" smtClean="0"/>
              <a:pPr>
                <a:spcBef>
                  <a:spcPct val="0"/>
                </a:spcBef>
                <a:buClrTx/>
                <a:buSzTx/>
                <a:buFontTx/>
                <a:buNone/>
              </a:pPr>
              <a:t>19</a:t>
            </a:fld>
            <a:endParaRPr lang="en-US" altLang="zh-CN" sz="1400" smtClean="0"/>
          </a:p>
        </p:txBody>
      </p:sp>
      <p:pic>
        <p:nvPicPr>
          <p:cNvPr id="2" name="图片 1"/>
          <p:cNvPicPr>
            <a:picLocks noChangeAspect="1"/>
          </p:cNvPicPr>
          <p:nvPr/>
        </p:nvPicPr>
        <p:blipFill>
          <a:blip r:embed="rId2"/>
          <a:stretch>
            <a:fillRect/>
          </a:stretch>
        </p:blipFill>
        <p:spPr>
          <a:xfrm>
            <a:off x="2000671" y="617302"/>
            <a:ext cx="5142657" cy="49797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altLang="zh-CN" smtClean="0"/>
              <a:t>§4.2  </a:t>
            </a:r>
            <a:r>
              <a:rPr lang="zh-CN" altLang="en-US" smtClean="0"/>
              <a:t>单个总体均值的推断</a:t>
            </a:r>
          </a:p>
        </p:txBody>
      </p:sp>
      <p:sp>
        <p:nvSpPr>
          <p:cNvPr id="6147" name="Rectangle 3"/>
          <p:cNvSpPr>
            <a:spLocks noGrp="1" noRot="1" noChangeArrowheads="1"/>
          </p:cNvSpPr>
          <p:nvPr>
            <p:ph type="body" idx="1"/>
          </p:nvPr>
        </p:nvSpPr>
        <p:spPr/>
        <p:txBody>
          <a:bodyPr/>
          <a:lstStyle/>
          <a:p>
            <a:pPr eaLnBrk="1" hangingPunct="1"/>
            <a:r>
              <a:rPr lang="zh-CN" altLang="en-US" dirty="0" smtClean="0">
                <a:solidFill>
                  <a:srgbClr val="000000"/>
                </a:solidFill>
              </a:rPr>
              <a:t>一、均值向量的检验</a:t>
            </a:r>
          </a:p>
          <a:p>
            <a:pPr eaLnBrk="1" hangingPunct="1"/>
            <a:r>
              <a:rPr lang="zh-CN" altLang="en-US" dirty="0" smtClean="0">
                <a:solidFill>
                  <a:srgbClr val="000000"/>
                </a:solidFill>
              </a:rPr>
              <a:t>二、置信区域</a:t>
            </a:r>
          </a:p>
          <a:p>
            <a:pPr eaLnBrk="1" hangingPunct="1"/>
            <a:r>
              <a:rPr lang="zh-CN" altLang="en-US" dirty="0" smtClean="0">
                <a:solidFill>
                  <a:srgbClr val="000000"/>
                </a:solidFill>
              </a:rPr>
              <a:t>三、联合置信区间</a:t>
            </a:r>
            <a:endParaRPr lang="en-US" altLang="zh-CN" dirty="0" smtClean="0">
              <a:solidFill>
                <a:srgbClr val="000000"/>
              </a:solidFill>
            </a:endParaRPr>
          </a:p>
          <a:p>
            <a:pPr eaLnBrk="1" hangingPunct="1"/>
            <a:r>
              <a:rPr lang="en-US" altLang="zh-CN" dirty="0" smtClean="0">
                <a:solidFill>
                  <a:srgbClr val="000000"/>
                </a:solidFill>
              </a:rPr>
              <a:t>*</a:t>
            </a:r>
            <a:r>
              <a:rPr lang="zh-CN" altLang="zh-CN" dirty="0" smtClean="0">
                <a:solidFill>
                  <a:srgbClr val="000000"/>
                </a:solidFill>
              </a:rPr>
              <a:t>四、均值向量的大样本推断</a:t>
            </a:r>
            <a:endParaRPr lang="zh-CN" altLang="en-US" dirty="0" smtClean="0">
              <a:solidFill>
                <a:srgbClr val="000000"/>
              </a:solidFill>
            </a:endParaRPr>
          </a:p>
        </p:txBody>
      </p:sp>
      <p:sp>
        <p:nvSpPr>
          <p:cNvPr id="614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594B72-50CD-4AFE-BBEF-F445882F0590}" type="slidenum">
              <a:rPr lang="en-US" altLang="zh-CN" sz="1400" smtClean="0"/>
              <a:pPr>
                <a:spcBef>
                  <a:spcPct val="0"/>
                </a:spcBef>
                <a:buClrTx/>
                <a:buSzTx/>
                <a:buFontTx/>
                <a:buNone/>
              </a:pPr>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609600"/>
            <a:ext cx="8540750" cy="803275"/>
          </a:xfrm>
        </p:spPr>
        <p:txBody>
          <a:bodyPr/>
          <a:lstStyle/>
          <a:p>
            <a:pPr eaLnBrk="1" hangingPunct="1"/>
            <a:r>
              <a:rPr lang="zh-CN" altLang="en-US" sz="4000" smtClean="0"/>
              <a:t>利用置信区域进行假设检验</a:t>
            </a:r>
          </a:p>
        </p:txBody>
      </p:sp>
      <p:sp>
        <p:nvSpPr>
          <p:cNvPr id="25603" name="Rectangle 3"/>
          <p:cNvSpPr>
            <a:spLocks noGrp="1" noRot="1" noChangeArrowheads="1"/>
          </p:cNvSpPr>
          <p:nvPr>
            <p:ph type="body" idx="1"/>
          </p:nvPr>
        </p:nvSpPr>
        <p:spPr>
          <a:xfrm>
            <a:off x="301625" y="1484313"/>
            <a:ext cx="8540750" cy="4614862"/>
          </a:xfrm>
        </p:spPr>
        <p:txBody>
          <a:bodyPr/>
          <a:lstStyle/>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在例</a:t>
            </a:r>
            <a:r>
              <a:rPr lang="en-US" altLang="zh-CN" sz="2400" dirty="0" smtClean="0">
                <a:solidFill>
                  <a:srgbClr val="000000"/>
                </a:solidFill>
                <a:latin typeface="Times New Roman" panose="02020603050405020304" pitchFamily="18" charset="0"/>
                <a:cs typeface="Times New Roman" panose="02020603050405020304" pitchFamily="18" charset="0"/>
              </a:rPr>
              <a:t>4.2.2</a:t>
            </a:r>
            <a:r>
              <a:rPr lang="zh-CN" altLang="en-US" sz="2400" dirty="0" smtClean="0">
                <a:solidFill>
                  <a:srgbClr val="000000"/>
                </a:solidFill>
                <a:latin typeface="Times New Roman" panose="02020603050405020304" pitchFamily="18" charset="0"/>
                <a:cs typeface="Times New Roman" panose="02020603050405020304" pitchFamily="18" charset="0"/>
              </a:rPr>
              <a:t>中，如果在 </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=0.10</a:t>
            </a:r>
            <a:r>
              <a:rPr lang="zh-CN" altLang="en-US" sz="2400" dirty="0" smtClean="0">
                <a:solidFill>
                  <a:srgbClr val="000000"/>
                </a:solidFill>
                <a:latin typeface="Times New Roman" panose="02020603050405020304" pitchFamily="18" charset="0"/>
                <a:cs typeface="Times New Roman" panose="02020603050405020304" pitchFamily="18" charset="0"/>
              </a:rPr>
              <a:t>下检验</a:t>
            </a:r>
            <a:r>
              <a:rPr lang="zh-CN" altLang="en-US" sz="2400" dirty="0">
                <a:solidFill>
                  <a:srgbClr val="000000"/>
                </a:solidFill>
                <a:latin typeface="Times New Roman" panose="02020603050405020304" pitchFamily="18" charset="0"/>
                <a:cs typeface="Times New Roman" panose="02020603050405020304" pitchFamily="18" charset="0"/>
              </a:rPr>
              <a:t>假设</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zh-CN" altLang="en-US"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dirty="0" smtClean="0">
                <a:solidFill>
                  <a:srgbClr val="000000"/>
                </a:solidFill>
                <a:latin typeface="Times New Roman" panose="02020603050405020304" pitchFamily="18" charset="0"/>
                <a:cs typeface="Times New Roman" panose="02020603050405020304" pitchFamily="18" charset="0"/>
              </a:rPr>
              <a:t>    其中</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，则可</a:t>
            </a:r>
            <a:r>
              <a:rPr lang="zh-CN" altLang="zh-CN" sz="2400" dirty="0" smtClean="0">
                <a:solidFill>
                  <a:srgbClr val="000000"/>
                </a:solidFill>
                <a:latin typeface="Times New Roman" panose="02020603050405020304" pitchFamily="18" charset="0"/>
                <a:cs typeface="Times New Roman" panose="02020603050405020304" pitchFamily="18" charset="0"/>
              </a:rPr>
              <a:t>利用图</a:t>
            </a:r>
            <a:r>
              <a:rPr lang="en-US" altLang="zh-CN" sz="2400" dirty="0" smtClean="0">
                <a:solidFill>
                  <a:srgbClr val="000000"/>
                </a:solidFill>
                <a:latin typeface="Times New Roman" panose="02020603050405020304" pitchFamily="18" charset="0"/>
                <a:cs typeface="Times New Roman" panose="02020603050405020304" pitchFamily="18" charset="0"/>
              </a:rPr>
              <a:t>4.2.1</a:t>
            </a:r>
            <a:r>
              <a:rPr lang="zh-CN" altLang="zh-CN" sz="2400" dirty="0" smtClean="0">
                <a:solidFill>
                  <a:srgbClr val="000000"/>
                </a:solidFill>
                <a:latin typeface="Times New Roman" panose="02020603050405020304" pitchFamily="18" charset="0"/>
                <a:cs typeface="Times New Roman" panose="02020603050405020304" pitchFamily="18" charset="0"/>
              </a:rPr>
              <a:t>中的椭圆得出检验的结果。</a:t>
            </a:r>
            <a:r>
              <a:rPr lang="zh-CN" altLang="en-US" sz="2400" dirty="0" smtClean="0">
                <a:solidFill>
                  <a:srgbClr val="000000"/>
                </a:solidFill>
                <a:latin typeface="Times New Roman" panose="02020603050405020304" pitchFamily="18" charset="0"/>
                <a:cs typeface="Times New Roman" panose="02020603050405020304" pitchFamily="18" charset="0"/>
              </a:rPr>
              <a:t>若</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en-US" sz="2400" dirty="0" smtClean="0">
                <a:solidFill>
                  <a:srgbClr val="000000"/>
                </a:solidFill>
                <a:latin typeface="Times New Roman" panose="02020603050405020304" pitchFamily="18" charset="0"/>
                <a:cs typeface="Times New Roman" panose="02020603050405020304" pitchFamily="18" charset="0"/>
              </a:rPr>
              <a:t>位于椭圆外，则拒绝；反之，则接受。</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图</a:t>
            </a:r>
            <a:r>
              <a:rPr lang="en-US" altLang="zh-CN" sz="2400" dirty="0" smtClean="0">
                <a:solidFill>
                  <a:srgbClr val="000000"/>
                </a:solidFill>
                <a:latin typeface="Times New Roman" panose="02020603050405020304" pitchFamily="18" charset="0"/>
                <a:cs typeface="Times New Roman" panose="02020603050405020304" pitchFamily="18" charset="0"/>
              </a:rPr>
              <a:t>4.2.1</a:t>
            </a:r>
            <a:r>
              <a:rPr lang="zh-CN" altLang="zh-CN" sz="2400" dirty="0" smtClean="0">
                <a:solidFill>
                  <a:srgbClr val="000000"/>
                </a:solidFill>
                <a:latin typeface="Times New Roman" panose="02020603050405020304" pitchFamily="18" charset="0"/>
                <a:cs typeface="Times New Roman" panose="02020603050405020304" pitchFamily="18" charset="0"/>
              </a:rPr>
              <a:t>中的虚线矩形在</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轴上的区间范围分别是</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0.90</a:t>
            </a:r>
            <a:r>
              <a:rPr lang="zh-CN" altLang="zh-CN" sz="2400" dirty="0" smtClean="0">
                <a:solidFill>
                  <a:srgbClr val="000000"/>
                </a:solidFill>
                <a:latin typeface="Times New Roman" panose="02020603050405020304" pitchFamily="18" charset="0"/>
                <a:cs typeface="Times New Roman" panose="02020603050405020304" pitchFamily="18" charset="0"/>
              </a:rPr>
              <a:t>置信区间。当</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位于椭圆外虚线矩形内的位置（如</a:t>
            </a:r>
            <a:r>
              <a:rPr lang="en-US" altLang="zh-CN" sz="2400" i="1" dirty="0" smtClean="0">
                <a:solidFill>
                  <a:srgbClr val="000000"/>
                </a:solidFill>
                <a:latin typeface="Times New Roman" panose="02020603050405020304" pitchFamily="18" charset="0"/>
                <a:cs typeface="Times New Roman" panose="02020603050405020304" pitchFamily="18" charset="0"/>
              </a:rPr>
              <a:t>A</a:t>
            </a:r>
            <a:r>
              <a:rPr lang="zh-CN" altLang="zh-CN" sz="2400" dirty="0" smtClean="0">
                <a:solidFill>
                  <a:srgbClr val="000000"/>
                </a:solidFill>
                <a:latin typeface="Times New Roman" panose="02020603050405020304" pitchFamily="18" charset="0"/>
                <a:cs typeface="Times New Roman" panose="02020603050405020304" pitchFamily="18" charset="0"/>
              </a:rPr>
              <a:t>点）时，检验虽拒绝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，但如在</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=0.10</a:t>
            </a:r>
            <a:r>
              <a:rPr lang="zh-CN" altLang="zh-CN" sz="2400" dirty="0" smtClean="0">
                <a:solidFill>
                  <a:srgbClr val="000000"/>
                </a:solidFill>
                <a:latin typeface="Times New Roman" panose="02020603050405020304" pitchFamily="18" charset="0"/>
                <a:cs typeface="Times New Roman" panose="02020603050405020304" pitchFamily="18" charset="0"/>
              </a:rPr>
              <a:t>下分别检验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endParaRPr lang="en-US" altLang="zh-CN" sz="2400" dirty="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则检验都将接受</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 </a:t>
            </a: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位于椭圆内虚线矩形外的位置（如</a:t>
            </a:r>
            <a:r>
              <a:rPr lang="en-US" altLang="zh-CN" sz="2400" i="1" dirty="0" smtClean="0">
                <a:solidFill>
                  <a:srgbClr val="000000"/>
                </a:solidFill>
                <a:latin typeface="Times New Roman" panose="02020603050405020304" pitchFamily="18" charset="0"/>
                <a:cs typeface="Times New Roman" panose="02020603050405020304" pitchFamily="18" charset="0"/>
              </a:rPr>
              <a:t>B</a:t>
            </a:r>
            <a:r>
              <a:rPr lang="zh-CN" altLang="zh-CN" sz="2400" dirty="0" smtClean="0">
                <a:solidFill>
                  <a:srgbClr val="000000"/>
                </a:solidFill>
                <a:latin typeface="Times New Roman" panose="02020603050405020304" pitchFamily="18" charset="0"/>
                <a:cs typeface="Times New Roman" panose="02020603050405020304" pitchFamily="18" charset="0"/>
              </a:rPr>
              <a:t>点）时，检验虽接受</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，但</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en-US" sz="2400" dirty="0" smtClean="0">
                <a:solidFill>
                  <a:srgbClr val="000000"/>
                </a:solidFill>
                <a:latin typeface="Times New Roman" panose="02020603050405020304" pitchFamily="18" charset="0"/>
                <a:cs typeface="Times New Roman" panose="02020603050405020304" pitchFamily="18" charset="0"/>
              </a:rPr>
              <a:t>至少有其一</a:t>
            </a:r>
            <a:r>
              <a:rPr lang="zh-CN" altLang="zh-CN" sz="2400" dirty="0" smtClean="0">
                <a:solidFill>
                  <a:srgbClr val="000000"/>
                </a:solidFill>
                <a:latin typeface="Times New Roman" panose="02020603050405020304" pitchFamily="18" charset="0"/>
                <a:cs typeface="Times New Roman" panose="02020603050405020304" pitchFamily="18" charset="0"/>
              </a:rPr>
              <a:t>将会被拒绝。</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2560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F5AACB-C999-4E70-A378-4E3A1546A6BA}" type="slidenum">
              <a:rPr lang="en-US" altLang="zh-CN" sz="1400" smtClean="0"/>
              <a:pPr>
                <a:spcBef>
                  <a:spcPct val="0"/>
                </a:spcBef>
                <a:buClrTx/>
                <a:buSzTx/>
                <a:buFontTx/>
                <a:buNone/>
              </a:pPr>
              <a:t>20</a:t>
            </a:fld>
            <a:endParaRPr lang="en-US" altLang="zh-CN" sz="1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301625" y="609600"/>
            <a:ext cx="8540750" cy="46038"/>
          </a:xfrm>
        </p:spPr>
        <p:txBody>
          <a:bodyPr/>
          <a:lstStyle/>
          <a:p>
            <a:endParaRPr lang="zh-CN" altLang="en-US" smtClean="0"/>
          </a:p>
        </p:txBody>
      </p:sp>
      <p:sp>
        <p:nvSpPr>
          <p:cNvPr id="21507" name="内容占位符 2"/>
          <p:cNvSpPr>
            <a:spLocks noGrp="1"/>
          </p:cNvSpPr>
          <p:nvPr>
            <p:ph idx="1"/>
          </p:nvPr>
        </p:nvSpPr>
        <p:spPr>
          <a:xfrm>
            <a:off x="301625" y="655638"/>
            <a:ext cx="8540750" cy="5443537"/>
          </a:xfrm>
        </p:spPr>
        <p:txBody>
          <a:bodyPr/>
          <a:lstStyle/>
          <a:p>
            <a:pPr>
              <a:defRPr/>
            </a:pPr>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4.2.3  </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是来自总体</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μ</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的一个样本，其中</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err="1">
                <a:solidFill>
                  <a:srgbClr val="000000"/>
                </a:solidFill>
                <a:latin typeface="Times New Roman" panose="02020603050405020304" pitchFamily="18" charset="0"/>
                <a:cs typeface="Times New Roman" panose="02020603050405020304" pitchFamily="18" charset="0"/>
              </a:rPr>
              <a:t>diag</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σ</a:t>
            </a:r>
            <a:r>
              <a:rPr lang="en-US" altLang="zh-CN" sz="2400" baseline="-25000" dirty="0">
                <a:solidFill>
                  <a:srgbClr val="000000"/>
                </a:solidFill>
                <a:latin typeface="Times New Roman" panose="02020603050405020304" pitchFamily="18" charset="0"/>
                <a:cs typeface="Times New Roman" panose="02020603050405020304" pitchFamily="18" charset="0"/>
              </a:rPr>
              <a:t>11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σ</a:t>
            </a:r>
            <a:r>
              <a:rPr lang="en-US" altLang="zh-CN" sz="2400" baseline="-25000" dirty="0">
                <a:solidFill>
                  <a:srgbClr val="000000"/>
                </a:solidFill>
                <a:latin typeface="Times New Roman" panose="02020603050405020304" pitchFamily="18" charset="0"/>
                <a:cs typeface="Times New Roman" panose="02020603050405020304" pitchFamily="18" charset="0"/>
              </a:rPr>
              <a:t>22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a:t>
            </a:r>
            <a:r>
              <a:rPr lang="en-US" altLang="zh-CN" sz="2400" i="1" dirty="0" err="1">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a:solidFill>
                  <a:srgbClr val="000000"/>
                </a:solidFill>
                <a:latin typeface="Times New Roman" panose="02020603050405020304" pitchFamily="18" charset="0"/>
                <a:cs typeface="Times New Roman" panose="02020603050405020304" pitchFamily="18" charset="0"/>
              </a:rPr>
              <a:t>pp</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的置信度至少为</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的邦弗伦尼联合置信区间</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000"/>
                </a:solidFill>
                <a:latin typeface="Times New Roman" panose="02020603050405020304" pitchFamily="18" charset="0"/>
                <a:cs typeface="Times New Roman" panose="02020603050405020304" pitchFamily="18" charset="0"/>
              </a:rPr>
              <a:t>该区间</a:t>
            </a:r>
            <a:r>
              <a:rPr lang="zh-CN" altLang="zh-CN" sz="2400" dirty="0">
                <a:solidFill>
                  <a:srgbClr val="000000"/>
                </a:solidFill>
                <a:latin typeface="Times New Roman" panose="02020603050405020304" pitchFamily="18" charset="0"/>
                <a:cs typeface="Times New Roman" panose="02020603050405020304" pitchFamily="18" charset="0"/>
              </a:rPr>
              <a:t>虽好于</a:t>
            </a:r>
            <a:r>
              <a:rPr lang="en-US" altLang="zh-CN" sz="2400" i="1" dirty="0">
                <a:solidFill>
                  <a:srgbClr val="000000"/>
                </a:solidFill>
                <a:latin typeface="Times New Roman" panose="02020603050405020304" pitchFamily="18" charset="0"/>
                <a:cs typeface="Times New Roman" panose="02020603050405020304" pitchFamily="18" charset="0"/>
              </a:rPr>
              <a:t>T</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区间，但仍不理想。我们可利用</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en-US" sz="2400" dirty="0" smtClean="0">
                <a:solidFill>
                  <a:srgbClr val="000000"/>
                </a:solidFill>
                <a:latin typeface="Times New Roman" panose="02020603050405020304" pitchFamily="18" charset="0"/>
                <a:cs typeface="Times New Roman" panose="02020603050405020304" pitchFamily="18" charset="0"/>
              </a:rPr>
              <a:t>的</a:t>
            </a:r>
            <a:r>
              <a:rPr lang="zh-CN" altLang="zh-CN" sz="2400" dirty="0" smtClean="0">
                <a:solidFill>
                  <a:srgbClr val="000000"/>
                </a:solidFill>
                <a:latin typeface="Times New Roman" panose="02020603050405020304" pitchFamily="18" charset="0"/>
                <a:cs typeface="Times New Roman" panose="02020603050405020304" pitchFamily="18" charset="0"/>
              </a:rPr>
              <a:t>特殊结构信息</a:t>
            </a:r>
            <a:r>
              <a:rPr lang="zh-CN" altLang="zh-CN" sz="2400" dirty="0">
                <a:solidFill>
                  <a:srgbClr val="000000"/>
                </a:solidFill>
                <a:latin typeface="Times New Roman" panose="02020603050405020304" pitchFamily="18" charset="0"/>
                <a:cs typeface="Times New Roman" panose="02020603050405020304" pitchFamily="18" charset="0"/>
              </a:rPr>
              <a:t>，只需各自求得</a:t>
            </a:r>
            <a:r>
              <a:rPr lang="en-US" altLang="zh-CN" sz="2400" i="1" dirty="0" err="1">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的置信度为</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aseline="30000" dirty="0">
                <a:solidFill>
                  <a:srgbClr val="000000"/>
                </a:solidFill>
                <a:latin typeface="Times New Roman" panose="02020603050405020304" pitchFamily="18" charset="0"/>
                <a:cs typeface="Times New Roman" panose="02020603050405020304" pitchFamily="18" charset="0"/>
              </a:rPr>
              <a:t>1/</a:t>
            </a:r>
            <a:r>
              <a:rPr lang="en-US" altLang="zh-CN" sz="2400" i="1" baseline="30000"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的</a:t>
            </a:r>
            <a:r>
              <a:rPr lang="zh-CN" altLang="zh-CN" sz="2400" dirty="0" smtClean="0">
                <a:solidFill>
                  <a:srgbClr val="000000"/>
                </a:solidFill>
                <a:latin typeface="Times New Roman" panose="02020603050405020304" pitchFamily="18" charset="0"/>
                <a:cs typeface="Times New Roman" panose="02020603050405020304" pitchFamily="18" charset="0"/>
              </a:rPr>
              <a:t>置信区间</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263525" indent="-263525">
              <a:buFont typeface="Wingdings" panose="05000000000000000000" pitchFamily="2" charset="2"/>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i="1"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因</a:t>
            </a:r>
            <a:r>
              <a:rPr lang="zh-CN" altLang="zh-CN" sz="2400" dirty="0" smtClean="0">
                <a:solidFill>
                  <a:srgbClr val="000000"/>
                </a:solidFill>
                <a:latin typeface="Times New Roman" panose="02020603050405020304" pitchFamily="18" charset="0"/>
                <a:cs typeface="Times New Roman" panose="02020603050405020304" pitchFamily="18" charset="0"/>
              </a:rPr>
              <a:t>独立</a:t>
            </a:r>
            <a:r>
              <a:rPr lang="zh-CN" altLang="en-US" sz="2400" dirty="0" smtClean="0">
                <a:solidFill>
                  <a:srgbClr val="000000"/>
                </a:solidFill>
                <a:latin typeface="Times New Roman" panose="02020603050405020304" pitchFamily="18" charset="0"/>
                <a:cs typeface="Times New Roman" panose="02020603050405020304" pitchFamily="18" charset="0"/>
              </a:rPr>
              <a:t>性</a:t>
            </a:r>
            <a:r>
              <a:rPr lang="zh-CN" altLang="zh-CN" sz="2400" dirty="0" smtClean="0">
                <a:solidFill>
                  <a:srgbClr val="000000"/>
                </a:solidFill>
                <a:latin typeface="Times New Roman" panose="02020603050405020304" pitchFamily="18" charset="0"/>
                <a:cs typeface="Times New Roman" panose="02020603050405020304" pitchFamily="18" charset="0"/>
              </a:rPr>
              <a:t>，故它们</a:t>
            </a:r>
            <a:r>
              <a:rPr lang="zh-CN" altLang="zh-CN" sz="2400" dirty="0">
                <a:solidFill>
                  <a:srgbClr val="000000"/>
                </a:solidFill>
                <a:latin typeface="Times New Roman" panose="02020603050405020304" pitchFamily="18" charset="0"/>
                <a:cs typeface="Times New Roman" panose="02020603050405020304" pitchFamily="18" charset="0"/>
              </a:rPr>
              <a:t>同时成立的概率</a:t>
            </a:r>
            <a:r>
              <a:rPr lang="zh-CN" altLang="zh-CN" sz="2400" dirty="0" smtClean="0">
                <a:solidFill>
                  <a:srgbClr val="000000"/>
                </a:solidFill>
                <a:latin typeface="Times New Roman" panose="02020603050405020304" pitchFamily="18" charset="0"/>
                <a:cs typeface="Times New Roman" panose="02020603050405020304" pitchFamily="18" charset="0"/>
              </a:rPr>
              <a:t>为</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aseline="30000" dirty="0">
                <a:solidFill>
                  <a:srgbClr val="000000"/>
                </a:solidFill>
                <a:latin typeface="Times New Roman" panose="02020603050405020304" pitchFamily="18" charset="0"/>
                <a:cs typeface="Times New Roman" panose="02020603050405020304" pitchFamily="18" charset="0"/>
              </a:rPr>
              <a:t>1/</a:t>
            </a:r>
            <a:r>
              <a:rPr lang="en-US" altLang="zh-CN" sz="2400" i="1" baseline="30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baseline="30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从而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263525">
              <a:buFont typeface="Wingdings" panose="05000000000000000000" pitchFamily="2" charset="2"/>
              <a:buNone/>
              <a:defRPr/>
            </a:pPr>
            <a:r>
              <a:rPr lang="zh-CN" altLang="zh-CN" sz="2400" dirty="0" smtClean="0">
                <a:solidFill>
                  <a:srgbClr val="000000"/>
                </a:solidFill>
                <a:latin typeface="Times New Roman" panose="02020603050405020304" pitchFamily="18" charset="0"/>
                <a:cs typeface="Times New Roman" panose="02020603050405020304" pitchFamily="18" charset="0"/>
              </a:rPr>
              <a:t>是</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的置信度恰为</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的联合置信区间。</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9E3C5F-1B39-464C-A8AB-CBC1B76DA873}" type="slidenum">
              <a:rPr lang="en-US" altLang="zh-CN" sz="1400" smtClean="0"/>
              <a:pPr>
                <a:spcBef>
                  <a:spcPct val="0"/>
                </a:spcBef>
                <a:buClrTx/>
                <a:buSzTx/>
                <a:buFontTx/>
                <a:buNone/>
              </a:pPr>
              <a:t>21</a:t>
            </a:fld>
            <a:endParaRPr lang="en-US" altLang="zh-CN" sz="1400" smtClean="0"/>
          </a:p>
        </p:txBody>
      </p:sp>
      <p:sp>
        <p:nvSpPr>
          <p:cNvPr id="2662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6630" name="对象 2"/>
          <p:cNvGraphicFramePr>
            <a:graphicFrameLocks noChangeAspect="1"/>
          </p:cNvGraphicFramePr>
          <p:nvPr>
            <p:extLst>
              <p:ext uri="{D42A27DB-BD31-4B8C-83A1-F6EECF244321}">
                <p14:modId xmlns:p14="http://schemas.microsoft.com/office/powerpoint/2010/main" val="2720342559"/>
              </p:ext>
            </p:extLst>
          </p:nvPr>
        </p:nvGraphicFramePr>
        <p:xfrm>
          <a:off x="2220913" y="1916113"/>
          <a:ext cx="4794250" cy="476250"/>
        </p:xfrm>
        <a:graphic>
          <a:graphicData uri="http://schemas.openxmlformats.org/presentationml/2006/ole">
            <mc:AlternateContent xmlns:mc="http://schemas.openxmlformats.org/markup-compatibility/2006">
              <mc:Choice xmlns:v="urn:schemas-microsoft-com:vml" Requires="v">
                <p:oleObj spid="_x0000_s26872" name="Equation" r:id="rId3" imgW="4787640" imgH="482400" progId="Equation.DSMT4">
                  <p:embed/>
                </p:oleObj>
              </mc:Choice>
              <mc:Fallback>
                <p:oleObj name="Equation" r:id="rId3" imgW="4787640" imgH="482400" progId="Equation.DSMT4">
                  <p:embed/>
                  <p:pic>
                    <p:nvPicPr>
                      <p:cNvPr id="0" name="对象 2"/>
                      <p:cNvPicPr>
                        <a:picLocks noChangeAspect="1" noChangeArrowheads="1"/>
                      </p:cNvPicPr>
                      <p:nvPr/>
                    </p:nvPicPr>
                    <p:blipFill>
                      <a:blip r:embed="rId4"/>
                      <a:srcRect/>
                      <a:stretch>
                        <a:fillRect/>
                      </a:stretch>
                    </p:blipFill>
                    <p:spPr bwMode="auto">
                      <a:xfrm>
                        <a:off x="2220913" y="1916113"/>
                        <a:ext cx="4794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6632" name="对象 4"/>
          <p:cNvGraphicFramePr>
            <a:graphicFrameLocks noChangeAspect="1"/>
          </p:cNvGraphicFramePr>
          <p:nvPr>
            <p:extLst>
              <p:ext uri="{D42A27DB-BD31-4B8C-83A1-F6EECF244321}">
                <p14:modId xmlns:p14="http://schemas.microsoft.com/office/powerpoint/2010/main" val="1413524062"/>
              </p:ext>
            </p:extLst>
          </p:nvPr>
        </p:nvGraphicFramePr>
        <p:xfrm>
          <a:off x="2774950" y="3219698"/>
          <a:ext cx="3740150" cy="641350"/>
        </p:xfrm>
        <a:graphic>
          <a:graphicData uri="http://schemas.openxmlformats.org/presentationml/2006/ole">
            <mc:AlternateContent xmlns:mc="http://schemas.openxmlformats.org/markup-compatibility/2006">
              <mc:Choice xmlns:v="urn:schemas-microsoft-com:vml" Requires="v">
                <p:oleObj spid="_x0000_s26873" name="Equation" r:id="rId5" imgW="3733800" imgH="635000" progId="Equation.DSMT4">
                  <p:embed/>
                </p:oleObj>
              </mc:Choice>
              <mc:Fallback>
                <p:oleObj name="Equation" r:id="rId5" imgW="3733800" imgH="6350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4950" y="3219698"/>
                        <a:ext cx="374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6634" name="对象 6"/>
          <p:cNvGraphicFramePr>
            <a:graphicFrameLocks noChangeAspect="1"/>
          </p:cNvGraphicFramePr>
          <p:nvPr>
            <p:extLst>
              <p:ext uri="{D42A27DB-BD31-4B8C-83A1-F6EECF244321}">
                <p14:modId xmlns:p14="http://schemas.microsoft.com/office/powerpoint/2010/main" val="1096546387"/>
              </p:ext>
            </p:extLst>
          </p:nvPr>
        </p:nvGraphicFramePr>
        <p:xfrm>
          <a:off x="1866900" y="4581525"/>
          <a:ext cx="5532438" cy="641350"/>
        </p:xfrm>
        <a:graphic>
          <a:graphicData uri="http://schemas.openxmlformats.org/presentationml/2006/ole">
            <mc:AlternateContent xmlns:mc="http://schemas.openxmlformats.org/markup-compatibility/2006">
              <mc:Choice xmlns:v="urn:schemas-microsoft-com:vml" Requires="v">
                <p:oleObj spid="_x0000_s26874" name="Equation" r:id="rId7" imgW="5524200" imgH="634680" progId="Equation.DSMT4">
                  <p:embed/>
                </p:oleObj>
              </mc:Choice>
              <mc:Fallback>
                <p:oleObj name="Equation" r:id="rId7" imgW="5524200" imgH="634680" progId="Equation.DSMT4">
                  <p:embed/>
                  <p:pic>
                    <p:nvPicPr>
                      <p:cNvPr id="0" name="对象 6"/>
                      <p:cNvPicPr>
                        <a:picLocks noChangeAspect="1" noChangeArrowheads="1"/>
                      </p:cNvPicPr>
                      <p:nvPr/>
                    </p:nvPicPr>
                    <p:blipFill>
                      <a:blip r:embed="rId8"/>
                      <a:srcRect/>
                      <a:stretch>
                        <a:fillRect/>
                      </a:stretch>
                    </p:blipFill>
                    <p:spPr bwMode="auto">
                      <a:xfrm>
                        <a:off x="1866900" y="4581525"/>
                        <a:ext cx="5532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z="4000" smtClean="0"/>
              <a:t>*</a:t>
            </a:r>
            <a:r>
              <a:rPr lang="zh-CN" altLang="zh-CN" sz="4000" smtClean="0"/>
              <a:t>四、均值向量的大样本推断</a:t>
            </a:r>
            <a:endParaRPr lang="zh-CN" altLang="en-US" sz="4000" smtClean="0"/>
          </a:p>
        </p:txBody>
      </p:sp>
      <p:sp>
        <p:nvSpPr>
          <p:cNvPr id="27651" name="内容占位符 2"/>
          <p:cNvSpPr>
            <a:spLocks noGrp="1"/>
          </p:cNvSpPr>
          <p:nvPr>
            <p:ph idx="1"/>
          </p:nvPr>
        </p:nvSpPr>
        <p:spPr/>
        <p:txBody>
          <a:bodyPr/>
          <a:lstStyle/>
          <a:p>
            <a:r>
              <a:rPr lang="zh-CN" altLang="zh-CN" sz="2400" smtClean="0">
                <a:solidFill>
                  <a:srgbClr val="000000"/>
                </a:solidFill>
                <a:latin typeface="Times New Roman" panose="02020603050405020304" pitchFamily="18" charset="0"/>
                <a:cs typeface="Times New Roman" panose="02020603050405020304" pitchFamily="18" charset="0"/>
              </a:rPr>
              <a:t>设</a:t>
            </a:r>
            <a:r>
              <a:rPr lang="en-US" altLang="zh-CN" sz="2400" b="1" i="1" smtClean="0">
                <a:solidFill>
                  <a:srgbClr val="000000"/>
                </a:solidFill>
                <a:latin typeface="Times New Roman" panose="02020603050405020304" pitchFamily="18" charset="0"/>
                <a:cs typeface="Times New Roman" panose="02020603050405020304" pitchFamily="18" charset="0"/>
              </a:rPr>
              <a:t>x</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x</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x</a:t>
            </a:r>
            <a:r>
              <a:rPr lang="en-US" altLang="zh-CN" sz="2400" i="1" baseline="-25000" smtClean="0">
                <a:solidFill>
                  <a:srgbClr val="000000"/>
                </a:solidFill>
                <a:latin typeface="Times New Roman" panose="02020603050405020304" pitchFamily="18" charset="0"/>
                <a:cs typeface="Times New Roman" panose="02020603050405020304" pitchFamily="18" charset="0"/>
              </a:rPr>
              <a:t>n</a:t>
            </a:r>
            <a:r>
              <a:rPr lang="zh-CN" altLang="zh-CN" sz="2400" smtClean="0">
                <a:solidFill>
                  <a:srgbClr val="000000"/>
                </a:solidFill>
                <a:latin typeface="Times New Roman" panose="02020603050405020304" pitchFamily="18" charset="0"/>
                <a:cs typeface="Times New Roman" panose="02020603050405020304" pitchFamily="18" charset="0"/>
              </a:rPr>
              <a:t>是来自均值为</a:t>
            </a: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zh-CN" altLang="zh-CN" sz="2400" smtClean="0">
                <a:solidFill>
                  <a:srgbClr val="000000"/>
                </a:solidFill>
                <a:latin typeface="Times New Roman" panose="02020603050405020304" pitchFamily="18" charset="0"/>
                <a:cs typeface="Times New Roman" panose="02020603050405020304" pitchFamily="18" charset="0"/>
              </a:rPr>
              <a:t>，协差阵为</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smtClean="0">
                <a:solidFill>
                  <a:srgbClr val="000000"/>
                </a:solidFill>
                <a:latin typeface="Times New Roman" panose="02020603050405020304" pitchFamily="18" charset="0"/>
                <a:cs typeface="Times New Roman" panose="02020603050405020304" pitchFamily="18" charset="0"/>
              </a:rPr>
              <a:t> (&gt;0)</a:t>
            </a:r>
            <a:r>
              <a:rPr lang="zh-CN" altLang="zh-CN" sz="2400" smtClean="0">
                <a:solidFill>
                  <a:srgbClr val="000000"/>
                </a:solidFill>
                <a:latin typeface="Times New Roman" panose="02020603050405020304" pitchFamily="18" charset="0"/>
                <a:cs typeface="Times New Roman" panose="02020603050405020304" pitchFamily="18" charset="0"/>
              </a:rPr>
              <a:t>的总体的一个样本。当</a:t>
            </a:r>
            <a:r>
              <a:rPr lang="en-US" altLang="zh-CN" sz="2400" i="1" smtClean="0">
                <a:solidFill>
                  <a:srgbClr val="000000"/>
                </a:solidFill>
                <a:latin typeface="Times New Roman" panose="02020603050405020304" pitchFamily="18" charset="0"/>
                <a:cs typeface="Times New Roman" panose="02020603050405020304" pitchFamily="18" charset="0"/>
              </a:rPr>
              <a:t>n</a:t>
            </a:r>
            <a:r>
              <a:rPr lang="zh-CN" altLang="zh-CN" sz="2400" smtClean="0">
                <a:solidFill>
                  <a:srgbClr val="000000"/>
                </a:solidFill>
                <a:latin typeface="Times New Roman" panose="02020603050405020304" pitchFamily="18" charset="0"/>
                <a:cs typeface="Times New Roman" panose="02020603050405020304" pitchFamily="18" charset="0"/>
              </a:rPr>
              <a:t>很大且</a:t>
            </a:r>
            <a:r>
              <a:rPr lang="en-US" altLang="zh-CN" sz="2400" i="1" smtClean="0">
                <a:solidFill>
                  <a:srgbClr val="000000"/>
                </a:solidFill>
                <a:latin typeface="Times New Roman" panose="02020603050405020304" pitchFamily="18" charset="0"/>
                <a:cs typeface="Times New Roman" panose="02020603050405020304" pitchFamily="18" charset="0"/>
              </a:rPr>
              <a:t>n</a:t>
            </a:r>
            <a:r>
              <a:rPr lang="zh-CN" altLang="zh-CN" sz="2400" smtClean="0">
                <a:solidFill>
                  <a:srgbClr val="000000"/>
                </a:solidFill>
                <a:latin typeface="Times New Roman" panose="02020603050405020304" pitchFamily="18" charset="0"/>
                <a:cs typeface="Times New Roman" panose="02020603050405020304" pitchFamily="18" charset="0"/>
              </a:rPr>
              <a:t>相对于</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zh-CN" altLang="zh-CN" sz="2400" smtClean="0">
                <a:solidFill>
                  <a:srgbClr val="000000"/>
                </a:solidFill>
                <a:latin typeface="Times New Roman" panose="02020603050405020304" pitchFamily="18" charset="0"/>
                <a:cs typeface="Times New Roman" panose="02020603050405020304" pitchFamily="18" charset="0"/>
              </a:rPr>
              <a:t>也很大时，</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r>
              <a:rPr lang="zh-CN" altLang="zh-CN" sz="2400" smtClean="0">
                <a:solidFill>
                  <a:srgbClr val="000000"/>
                </a:solidFill>
                <a:latin typeface="Times New Roman" panose="02020603050405020304" pitchFamily="18" charset="0"/>
                <a:cs typeface="Times New Roman" panose="02020603050405020304" pitchFamily="18" charset="0"/>
              </a:rPr>
              <a:t>用</a:t>
            </a:r>
            <a:r>
              <a:rPr lang="en-US" altLang="zh-CN" sz="2400" b="1" i="1" smtClean="0">
                <a:solidFill>
                  <a:srgbClr val="000000"/>
                </a:solidFill>
                <a:latin typeface="Times New Roman" panose="02020603050405020304" pitchFamily="18" charset="0"/>
                <a:cs typeface="Times New Roman" panose="02020603050405020304" pitchFamily="18" charset="0"/>
              </a:rPr>
              <a:t>S</a:t>
            </a:r>
            <a:r>
              <a:rPr lang="zh-CN" altLang="zh-CN" sz="2400" smtClean="0">
                <a:solidFill>
                  <a:srgbClr val="000000"/>
                </a:solidFill>
                <a:latin typeface="Times New Roman" panose="02020603050405020304" pitchFamily="18" charset="0"/>
                <a:cs typeface="Times New Roman" panose="02020603050405020304" pitchFamily="18" charset="0"/>
              </a:rPr>
              <a:t>替代</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zh-CN" altLang="zh-CN" sz="2400" smtClean="0">
                <a:solidFill>
                  <a:srgbClr val="000000"/>
                </a:solidFill>
                <a:latin typeface="Times New Roman" panose="02020603050405020304" pitchFamily="18" charset="0"/>
                <a:cs typeface="Times New Roman" panose="02020603050405020304" pitchFamily="18" charset="0"/>
              </a:rPr>
              <a:t>也有</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r>
              <a:rPr lang="zh-CN" altLang="zh-CN" sz="2400" smtClean="0">
                <a:solidFill>
                  <a:srgbClr val="000000"/>
                </a:solidFill>
                <a:latin typeface="Times New Roman" panose="02020603050405020304" pitchFamily="18" charset="0"/>
                <a:cs typeface="Times New Roman" panose="02020603050405020304" pitchFamily="18" charset="0"/>
              </a:rPr>
              <a:t>检验</a:t>
            </a:r>
            <a:r>
              <a:rPr lang="en-US" altLang="zh-CN" sz="2400" i="1" smtClean="0">
                <a:solidFill>
                  <a:srgbClr val="000000"/>
                </a:solidFill>
                <a:latin typeface="Times New Roman" panose="02020603050405020304" pitchFamily="18" charset="0"/>
                <a:cs typeface="Times New Roman" panose="02020603050405020304" pitchFamily="18" charset="0"/>
              </a:rPr>
              <a:t>H</a:t>
            </a:r>
            <a:r>
              <a:rPr lang="en-US" altLang="zh-CN" sz="2400" baseline="-25000" smtClean="0">
                <a:solidFill>
                  <a:srgbClr val="000000"/>
                </a:solidFill>
                <a:latin typeface="Times New Roman" panose="02020603050405020304" pitchFamily="18" charset="0"/>
                <a:cs typeface="Times New Roman" panose="02020603050405020304" pitchFamily="18" charset="0"/>
              </a:rPr>
              <a:t>0</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0</a:t>
            </a:r>
            <a:r>
              <a:rPr lang="zh-CN" altLang="zh-CN" sz="2400" smtClean="0">
                <a:solidFill>
                  <a:srgbClr val="000000"/>
                </a:solidFill>
                <a:latin typeface="Times New Roman" panose="02020603050405020304" pitchFamily="18" charset="0"/>
                <a:cs typeface="Times New Roman" panose="02020603050405020304" pitchFamily="18" charset="0"/>
              </a:rPr>
              <a:t>的拒绝规则为：</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zh-CN" altLang="zh-CN" sz="2400" smtClean="0">
                <a:solidFill>
                  <a:srgbClr val="000000"/>
                </a:solidFill>
                <a:latin typeface="Times New Roman" panose="02020603050405020304" pitchFamily="18" charset="0"/>
                <a:cs typeface="Times New Roman" panose="02020603050405020304" pitchFamily="18" charset="0"/>
              </a:rPr>
              <a:t>的</a:t>
            </a:r>
            <a:r>
              <a:rPr lang="en-US" altLang="zh-CN" sz="2400" smtClean="0">
                <a:solidFill>
                  <a:srgbClr val="000000"/>
                </a:solidFill>
                <a:latin typeface="Times New Roman" panose="02020603050405020304" pitchFamily="18" charset="0"/>
                <a:cs typeface="Times New Roman" panose="02020603050405020304" pitchFamily="18" charset="0"/>
              </a:rPr>
              <a:t>1−</a:t>
            </a:r>
            <a:r>
              <a:rPr lang="en-US" altLang="zh-CN" sz="2400" i="1" smtClean="0">
                <a:solidFill>
                  <a:srgbClr val="000000"/>
                </a:solidFill>
                <a:latin typeface="Times New Roman" panose="02020603050405020304" pitchFamily="18" charset="0"/>
                <a:cs typeface="Times New Roman" panose="02020603050405020304" pitchFamily="18" charset="0"/>
              </a:rPr>
              <a:t>α</a:t>
            </a:r>
            <a:r>
              <a:rPr lang="zh-CN" altLang="zh-CN" sz="2400" smtClean="0">
                <a:solidFill>
                  <a:srgbClr val="000000"/>
                </a:solidFill>
                <a:latin typeface="Times New Roman" panose="02020603050405020304" pitchFamily="18" charset="0"/>
                <a:cs typeface="Times New Roman" panose="02020603050405020304" pitchFamily="18" charset="0"/>
              </a:rPr>
              <a:t>近似置信区域为</a:t>
            </a: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45F22C-9A32-4613-A678-7D437FD97A70}" type="slidenum">
              <a:rPr lang="en-US" altLang="zh-CN" sz="1400" smtClean="0"/>
              <a:pPr>
                <a:spcBef>
                  <a:spcPct val="0"/>
                </a:spcBef>
                <a:buClrTx/>
                <a:buSzTx/>
                <a:buFontTx/>
                <a:buNone/>
              </a:pPr>
              <a:t>22</a:t>
            </a:fld>
            <a:endParaRPr lang="en-US" altLang="zh-CN" sz="1400" smtClean="0"/>
          </a:p>
        </p:txBody>
      </p:sp>
      <p:sp>
        <p:nvSpPr>
          <p:cNvPr id="2765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7654" name="对象 5"/>
          <p:cNvGraphicFramePr>
            <a:graphicFrameLocks noChangeAspect="1"/>
          </p:cNvGraphicFramePr>
          <p:nvPr>
            <p:extLst>
              <p:ext uri="{D42A27DB-BD31-4B8C-83A1-F6EECF244321}">
                <p14:modId xmlns:p14="http://schemas.microsoft.com/office/powerpoint/2010/main" val="2553645946"/>
              </p:ext>
            </p:extLst>
          </p:nvPr>
        </p:nvGraphicFramePr>
        <p:xfrm>
          <a:off x="2828925" y="2624138"/>
          <a:ext cx="3759200" cy="590550"/>
        </p:xfrm>
        <a:graphic>
          <a:graphicData uri="http://schemas.openxmlformats.org/presentationml/2006/ole">
            <mc:AlternateContent xmlns:mc="http://schemas.openxmlformats.org/markup-compatibility/2006">
              <mc:Choice xmlns:v="urn:schemas-microsoft-com:vml" Requires="v">
                <p:oleObj spid="_x0000_s27972" name="Equation" r:id="rId3" imgW="3759120" imgH="583920" progId="Equation.DSMT4">
                  <p:embed/>
                </p:oleObj>
              </mc:Choice>
              <mc:Fallback>
                <p:oleObj name="Equation" r:id="rId3" imgW="3759120" imgH="583920" progId="Equation.DSMT4">
                  <p:embed/>
                  <p:pic>
                    <p:nvPicPr>
                      <p:cNvPr id="0" name="对象 5"/>
                      <p:cNvPicPr>
                        <a:picLocks noChangeAspect="1" noChangeArrowheads="1"/>
                      </p:cNvPicPr>
                      <p:nvPr/>
                    </p:nvPicPr>
                    <p:blipFill>
                      <a:blip r:embed="rId4"/>
                      <a:srcRect/>
                      <a:stretch>
                        <a:fillRect/>
                      </a:stretch>
                    </p:blipFill>
                    <p:spPr bwMode="auto">
                      <a:xfrm>
                        <a:off x="2828925" y="2624138"/>
                        <a:ext cx="375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对象 6"/>
          <p:cNvGraphicFramePr>
            <a:graphicFrameLocks noChangeAspect="1"/>
          </p:cNvGraphicFramePr>
          <p:nvPr>
            <p:extLst>
              <p:ext uri="{D42A27DB-BD31-4B8C-83A1-F6EECF244321}">
                <p14:modId xmlns:p14="http://schemas.microsoft.com/office/powerpoint/2010/main" val="2627696069"/>
              </p:ext>
            </p:extLst>
          </p:nvPr>
        </p:nvGraphicFramePr>
        <p:xfrm>
          <a:off x="2822575" y="3487738"/>
          <a:ext cx="3721100" cy="590550"/>
        </p:xfrm>
        <a:graphic>
          <a:graphicData uri="http://schemas.openxmlformats.org/presentationml/2006/ole">
            <mc:AlternateContent xmlns:mc="http://schemas.openxmlformats.org/markup-compatibility/2006">
              <mc:Choice xmlns:v="urn:schemas-microsoft-com:vml" Requires="v">
                <p:oleObj spid="_x0000_s27973" name="Equation" r:id="rId5" imgW="3720960" imgH="583920" progId="Equation.DSMT4">
                  <p:embed/>
                </p:oleObj>
              </mc:Choice>
              <mc:Fallback>
                <p:oleObj name="Equation" r:id="rId5" imgW="3720960" imgH="583920" progId="Equation.DSMT4">
                  <p:embed/>
                  <p:pic>
                    <p:nvPicPr>
                      <p:cNvPr id="0" name="对象 6"/>
                      <p:cNvPicPr>
                        <a:picLocks noChangeAspect="1" noChangeArrowheads="1"/>
                      </p:cNvPicPr>
                      <p:nvPr/>
                    </p:nvPicPr>
                    <p:blipFill>
                      <a:blip r:embed="rId6"/>
                      <a:srcRect/>
                      <a:stretch>
                        <a:fillRect/>
                      </a:stretch>
                    </p:blipFill>
                    <p:spPr bwMode="auto">
                      <a:xfrm>
                        <a:off x="2822575" y="3487738"/>
                        <a:ext cx="37211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7657" name="对象 8"/>
          <p:cNvGraphicFramePr>
            <a:graphicFrameLocks noChangeAspect="1"/>
          </p:cNvGraphicFramePr>
          <p:nvPr/>
        </p:nvGraphicFramePr>
        <p:xfrm>
          <a:off x="1619250" y="4365625"/>
          <a:ext cx="5832475" cy="565150"/>
        </p:xfrm>
        <a:graphic>
          <a:graphicData uri="http://schemas.openxmlformats.org/presentationml/2006/ole">
            <mc:AlternateContent xmlns:mc="http://schemas.openxmlformats.org/markup-compatibility/2006">
              <mc:Choice xmlns:v="urn:schemas-microsoft-com:vml" Requires="v">
                <p:oleObj spid="_x0000_s27974" name="Equation" r:id="rId7" imgW="5841720" imgH="558720" progId="Equation.DSMT4">
                  <p:embed/>
                </p:oleObj>
              </mc:Choice>
              <mc:Fallback>
                <p:oleObj name="Equation" r:id="rId7" imgW="5841720" imgH="558720" progId="Equation.DSMT4">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365625"/>
                        <a:ext cx="58324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7659" name="对象 10"/>
          <p:cNvGraphicFramePr>
            <a:graphicFrameLocks noChangeAspect="1"/>
          </p:cNvGraphicFramePr>
          <p:nvPr/>
        </p:nvGraphicFramePr>
        <p:xfrm>
          <a:off x="2422525" y="5373688"/>
          <a:ext cx="4381500" cy="730250"/>
        </p:xfrm>
        <a:graphic>
          <a:graphicData uri="http://schemas.openxmlformats.org/presentationml/2006/ole">
            <mc:AlternateContent xmlns:mc="http://schemas.openxmlformats.org/markup-compatibility/2006">
              <mc:Choice xmlns:v="urn:schemas-microsoft-com:vml" Requires="v">
                <p:oleObj spid="_x0000_s27975" name="Equation" r:id="rId9" imgW="4381200" imgH="736560" progId="Equation.DSMT4">
                  <p:embed/>
                </p:oleObj>
              </mc:Choice>
              <mc:Fallback>
                <p:oleObj name="Equation" r:id="rId9" imgW="4381200" imgH="736560" progId="Equation.DSMT4">
                  <p:embed/>
                  <p:pic>
                    <p:nvPicPr>
                      <p:cNvPr id="0"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2525" y="5373688"/>
                        <a:ext cx="43815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01625" y="609600"/>
            <a:ext cx="8540750" cy="46038"/>
          </a:xfrm>
        </p:spPr>
        <p:txBody>
          <a:bodyPr/>
          <a:lstStyle/>
          <a:p>
            <a:endParaRPr lang="zh-CN" altLang="en-US" smtClean="0"/>
          </a:p>
        </p:txBody>
      </p:sp>
      <p:sp>
        <p:nvSpPr>
          <p:cNvPr id="28675" name="内容占位符 2"/>
          <p:cNvSpPr>
            <a:spLocks noGrp="1"/>
          </p:cNvSpPr>
          <p:nvPr>
            <p:ph idx="1"/>
          </p:nvPr>
        </p:nvSpPr>
        <p:spPr>
          <a:xfrm>
            <a:off x="301625" y="655638"/>
            <a:ext cx="8540750" cy="5443537"/>
          </a:xfrm>
        </p:spPr>
        <p:txBody>
          <a:bodyPr/>
          <a:lstStyle/>
          <a:p>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近似联合置信区间为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近似邦弗伦尼联合置信区间：</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en-US" altLang="zh-CN" sz="2400" i="1" dirty="0" smtClean="0">
                <a:solidFill>
                  <a:srgbClr val="000000"/>
                </a:solidFill>
                <a:latin typeface="Times New Roman" panose="02020603050405020304" pitchFamily="18" charset="0"/>
                <a:cs typeface="Times New Roman" panose="02020603050405020304" pitchFamily="18" charset="0"/>
              </a:rPr>
              <a:t>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α</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随</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zh-CN" altLang="zh-CN" sz="2400" dirty="0" smtClean="0">
                <a:solidFill>
                  <a:srgbClr val="000000"/>
                </a:solidFill>
                <a:latin typeface="Times New Roman" panose="02020603050405020304" pitchFamily="18" charset="0"/>
                <a:cs typeface="Times New Roman" panose="02020603050405020304" pitchFamily="18" charset="0"/>
              </a:rPr>
              <a:t>的增大而递减，并以</a:t>
            </a:r>
            <a:r>
              <a:rPr lang="en-US" altLang="zh-CN" sz="2400" i="1" dirty="0" smtClean="0">
                <a:solidFill>
                  <a:srgbClr val="000000"/>
                </a:solidFill>
                <a:latin typeface="Times New Roman" panose="02020603050405020304" pitchFamily="18" charset="0"/>
                <a:cs typeface="Times New Roman" panose="02020603050405020304" pitchFamily="18" charset="0"/>
              </a:rPr>
              <a:t>u</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α</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为极限。</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类似地，</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也随</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zh-CN" altLang="zh-CN" sz="2400" dirty="0" smtClean="0">
                <a:solidFill>
                  <a:srgbClr val="000000"/>
                </a:solidFill>
                <a:latin typeface="Times New Roman" panose="02020603050405020304" pitchFamily="18" charset="0"/>
                <a:cs typeface="Times New Roman" panose="02020603050405020304" pitchFamily="18" charset="0"/>
              </a:rPr>
              <a:t>的增大而递减，并以</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为极限，当</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zh-CN" altLang="zh-CN" sz="2400" dirty="0" smtClean="0">
                <a:solidFill>
                  <a:srgbClr val="000000"/>
                </a:solidFill>
                <a:latin typeface="Times New Roman" panose="02020603050405020304" pitchFamily="18" charset="0"/>
                <a:cs typeface="Times New Roman" panose="02020603050405020304" pitchFamily="18" charset="0"/>
              </a:rPr>
              <a:t>相对于</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较大时，</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可用</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近似。</a:t>
            </a:r>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AF5D2B-4703-438A-9877-A2852B99B024}" type="slidenum">
              <a:rPr lang="en-US" altLang="zh-CN" sz="1400" smtClean="0"/>
              <a:pPr>
                <a:spcBef>
                  <a:spcPct val="0"/>
                </a:spcBef>
                <a:buClrTx/>
                <a:buSzTx/>
                <a:buFontTx/>
                <a:buNone/>
              </a:pPr>
              <a:t>23</a:t>
            </a:fld>
            <a:endParaRPr lang="en-US" altLang="zh-CN" sz="1400" smtClean="0"/>
          </a:p>
        </p:txBody>
      </p:sp>
      <p:sp>
        <p:nvSpPr>
          <p:cNvPr id="286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8678" name="对象 5"/>
          <p:cNvGraphicFramePr>
            <a:graphicFrameLocks noChangeAspect="1"/>
          </p:cNvGraphicFramePr>
          <p:nvPr/>
        </p:nvGraphicFramePr>
        <p:xfrm>
          <a:off x="693738" y="650875"/>
          <a:ext cx="1574800" cy="508000"/>
        </p:xfrm>
        <a:graphic>
          <a:graphicData uri="http://schemas.openxmlformats.org/presentationml/2006/ole">
            <mc:AlternateContent xmlns:mc="http://schemas.openxmlformats.org/markup-compatibility/2006">
              <mc:Choice xmlns:v="urn:schemas-microsoft-com:vml" Requires="v">
                <p:oleObj spid="_x0000_s29269" name="Equation" r:id="rId3" imgW="1574800" imgH="508000" progId="Equation.DSMT4">
                  <p:embed/>
                </p:oleObj>
              </mc:Choice>
              <mc:Fallback>
                <p:oleObj name="Equation" r:id="rId3" imgW="1574800" imgH="5080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38" y="650875"/>
                        <a:ext cx="1574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8680" name="对象 7"/>
          <p:cNvGraphicFramePr>
            <a:graphicFrameLocks noChangeAspect="1"/>
          </p:cNvGraphicFramePr>
          <p:nvPr/>
        </p:nvGraphicFramePr>
        <p:xfrm>
          <a:off x="2773363" y="1136650"/>
          <a:ext cx="3779837" cy="539750"/>
        </p:xfrm>
        <a:graphic>
          <a:graphicData uri="http://schemas.openxmlformats.org/presentationml/2006/ole">
            <mc:AlternateContent xmlns:mc="http://schemas.openxmlformats.org/markup-compatibility/2006">
              <mc:Choice xmlns:v="urn:schemas-microsoft-com:vml" Requires="v">
                <p:oleObj spid="_x0000_s29270" name="Equation" r:id="rId5" imgW="3771900" imgH="533400" progId="Equation.DSMT4">
                  <p:embed/>
                </p:oleObj>
              </mc:Choice>
              <mc:Fallback>
                <p:oleObj name="Equation" r:id="rId5" imgW="3771900" imgH="5334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3363" y="1136650"/>
                        <a:ext cx="3779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8682" name="对象 9"/>
          <p:cNvGraphicFramePr>
            <a:graphicFrameLocks noChangeAspect="1"/>
          </p:cNvGraphicFramePr>
          <p:nvPr>
            <p:extLst>
              <p:ext uri="{D42A27DB-BD31-4B8C-83A1-F6EECF244321}">
                <p14:modId xmlns:p14="http://schemas.microsoft.com/office/powerpoint/2010/main" val="2450197199"/>
              </p:ext>
            </p:extLst>
          </p:nvPr>
        </p:nvGraphicFramePr>
        <p:xfrm>
          <a:off x="631825" y="1755775"/>
          <a:ext cx="2228850" cy="431800"/>
        </p:xfrm>
        <a:graphic>
          <a:graphicData uri="http://schemas.openxmlformats.org/presentationml/2006/ole">
            <mc:AlternateContent xmlns:mc="http://schemas.openxmlformats.org/markup-compatibility/2006">
              <mc:Choice xmlns:v="urn:schemas-microsoft-com:vml" Requires="v">
                <p:oleObj spid="_x0000_s29271" name="Equation" r:id="rId7" imgW="2222280" imgH="431640" progId="Equation.DSMT4">
                  <p:embed/>
                </p:oleObj>
              </mc:Choice>
              <mc:Fallback>
                <p:oleObj name="Equation" r:id="rId7" imgW="2222280" imgH="431640" progId="Equation.DSMT4">
                  <p:embed/>
                  <p:pic>
                    <p:nvPicPr>
                      <p:cNvPr id="0" name="对象 9"/>
                      <p:cNvPicPr>
                        <a:picLocks noChangeAspect="1" noChangeArrowheads="1"/>
                      </p:cNvPicPr>
                      <p:nvPr/>
                    </p:nvPicPr>
                    <p:blipFill>
                      <a:blip r:embed="rId8"/>
                      <a:srcRect/>
                      <a:stretch>
                        <a:fillRect/>
                      </a:stretch>
                    </p:blipFill>
                    <p:spPr bwMode="auto">
                      <a:xfrm>
                        <a:off x="631825" y="1755775"/>
                        <a:ext cx="2228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8684" name="对象 11"/>
          <p:cNvGraphicFramePr>
            <a:graphicFrameLocks noChangeAspect="1"/>
          </p:cNvGraphicFramePr>
          <p:nvPr>
            <p:extLst>
              <p:ext uri="{D42A27DB-BD31-4B8C-83A1-F6EECF244321}">
                <p14:modId xmlns:p14="http://schemas.microsoft.com/office/powerpoint/2010/main" val="4160203139"/>
              </p:ext>
            </p:extLst>
          </p:nvPr>
        </p:nvGraphicFramePr>
        <p:xfrm>
          <a:off x="2066925" y="2205038"/>
          <a:ext cx="5168900" cy="476250"/>
        </p:xfrm>
        <a:graphic>
          <a:graphicData uri="http://schemas.openxmlformats.org/presentationml/2006/ole">
            <mc:AlternateContent xmlns:mc="http://schemas.openxmlformats.org/markup-compatibility/2006">
              <mc:Choice xmlns:v="urn:schemas-microsoft-com:vml" Requires="v">
                <p:oleObj spid="_x0000_s29272" name="Equation" r:id="rId9" imgW="5168880" imgH="482400" progId="Equation.DSMT4">
                  <p:embed/>
                </p:oleObj>
              </mc:Choice>
              <mc:Fallback>
                <p:oleObj name="Equation" r:id="rId9" imgW="5168880" imgH="482400" progId="Equation.DSMT4">
                  <p:embed/>
                  <p:pic>
                    <p:nvPicPr>
                      <p:cNvPr id="0" name="对象 11"/>
                      <p:cNvPicPr>
                        <a:picLocks noChangeAspect="1" noChangeArrowheads="1"/>
                      </p:cNvPicPr>
                      <p:nvPr/>
                    </p:nvPicPr>
                    <p:blipFill>
                      <a:blip r:embed="rId10"/>
                      <a:srcRect/>
                      <a:stretch>
                        <a:fillRect/>
                      </a:stretch>
                    </p:blipFill>
                    <p:spPr bwMode="auto">
                      <a:xfrm>
                        <a:off x="2066925" y="2205038"/>
                        <a:ext cx="5168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5"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8686" name="对象 25"/>
          <p:cNvGraphicFramePr>
            <a:graphicFrameLocks noChangeAspect="1"/>
          </p:cNvGraphicFramePr>
          <p:nvPr/>
        </p:nvGraphicFramePr>
        <p:xfrm>
          <a:off x="1908175" y="3213100"/>
          <a:ext cx="1492250" cy="444500"/>
        </p:xfrm>
        <a:graphic>
          <a:graphicData uri="http://schemas.openxmlformats.org/presentationml/2006/ole">
            <mc:AlternateContent xmlns:mc="http://schemas.openxmlformats.org/markup-compatibility/2006">
              <mc:Choice xmlns:v="urn:schemas-microsoft-com:vml" Requires="v">
                <p:oleObj spid="_x0000_s29273" name="Equation" r:id="rId11" imgW="1485255" imgH="444307" progId="Equation.DSMT4">
                  <p:embed/>
                </p:oleObj>
              </mc:Choice>
              <mc:Fallback>
                <p:oleObj name="Equation" r:id="rId11" imgW="1485255" imgH="444307" progId="Equation.DSMT4">
                  <p:embed/>
                  <p:pic>
                    <p:nvPicPr>
                      <p:cNvPr id="0" name="对象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3213100"/>
                        <a:ext cx="14922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28688" name="对象 27"/>
          <p:cNvGraphicFramePr>
            <a:graphicFrameLocks noChangeAspect="1"/>
          </p:cNvGraphicFramePr>
          <p:nvPr/>
        </p:nvGraphicFramePr>
        <p:xfrm>
          <a:off x="6948488" y="3213100"/>
          <a:ext cx="863600" cy="444500"/>
        </p:xfrm>
        <a:graphic>
          <a:graphicData uri="http://schemas.openxmlformats.org/presentationml/2006/ole">
            <mc:AlternateContent xmlns:mc="http://schemas.openxmlformats.org/markup-compatibility/2006">
              <mc:Choice xmlns:v="urn:schemas-microsoft-com:vml" Requires="v">
                <p:oleObj spid="_x0000_s29274" name="Equation" r:id="rId13" imgW="863225" imgH="444307" progId="Equation.DSMT4">
                  <p:embed/>
                </p:oleObj>
              </mc:Choice>
              <mc:Fallback>
                <p:oleObj name="Equation" r:id="rId13" imgW="863225" imgH="444307" progId="Equation.DSMT4">
                  <p:embed/>
                  <p:pic>
                    <p:nvPicPr>
                      <p:cNvPr id="0" name="对象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48488" y="3213100"/>
                        <a:ext cx="863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9" name="对象 31"/>
          <p:cNvGraphicFramePr>
            <a:graphicFrameLocks noChangeAspect="1"/>
          </p:cNvGraphicFramePr>
          <p:nvPr>
            <p:extLst>
              <p:ext uri="{D42A27DB-BD31-4B8C-83A1-F6EECF244321}">
                <p14:modId xmlns:p14="http://schemas.microsoft.com/office/powerpoint/2010/main" val="1263946623"/>
              </p:ext>
            </p:extLst>
          </p:nvPr>
        </p:nvGraphicFramePr>
        <p:xfrm>
          <a:off x="3806825" y="3632572"/>
          <a:ext cx="1492250" cy="444500"/>
        </p:xfrm>
        <a:graphic>
          <a:graphicData uri="http://schemas.openxmlformats.org/presentationml/2006/ole">
            <mc:AlternateContent xmlns:mc="http://schemas.openxmlformats.org/markup-compatibility/2006">
              <mc:Choice xmlns:v="urn:schemas-microsoft-com:vml" Requires="v">
                <p:oleObj spid="_x0000_s29275" name="Equation" r:id="rId15" imgW="1485720" imgH="444240" progId="Equation.DSMT4">
                  <p:embed/>
                </p:oleObj>
              </mc:Choice>
              <mc:Fallback>
                <p:oleObj name="Equation" r:id="rId15" imgW="1485720" imgH="444240" progId="Equation.DSMT4">
                  <p:embed/>
                  <p:pic>
                    <p:nvPicPr>
                      <p:cNvPr id="0" name="对象 31"/>
                      <p:cNvPicPr>
                        <a:picLocks noChangeAspect="1" noChangeArrowheads="1"/>
                      </p:cNvPicPr>
                      <p:nvPr/>
                    </p:nvPicPr>
                    <p:blipFill>
                      <a:blip r:embed="rId16"/>
                      <a:srcRect/>
                      <a:stretch>
                        <a:fillRect/>
                      </a:stretch>
                    </p:blipFill>
                    <p:spPr bwMode="auto">
                      <a:xfrm>
                        <a:off x="3806825" y="3632572"/>
                        <a:ext cx="14922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27"/>
          <p:cNvGraphicFramePr>
            <a:graphicFrameLocks noChangeAspect="1"/>
          </p:cNvGraphicFramePr>
          <p:nvPr>
            <p:extLst>
              <p:ext uri="{D42A27DB-BD31-4B8C-83A1-F6EECF244321}">
                <p14:modId xmlns:p14="http://schemas.microsoft.com/office/powerpoint/2010/main" val="3792984820"/>
              </p:ext>
            </p:extLst>
          </p:nvPr>
        </p:nvGraphicFramePr>
        <p:xfrm>
          <a:off x="5940152" y="3560564"/>
          <a:ext cx="863600" cy="444500"/>
        </p:xfrm>
        <a:graphic>
          <a:graphicData uri="http://schemas.openxmlformats.org/presentationml/2006/ole">
            <mc:AlternateContent xmlns:mc="http://schemas.openxmlformats.org/markup-compatibility/2006">
              <mc:Choice xmlns:v="urn:schemas-microsoft-com:vml" Requires="v">
                <p:oleObj spid="_x0000_s29276" name="Equation" r:id="rId17" imgW="863225" imgH="444307" progId="Equation.DSMT4">
                  <p:embed/>
                </p:oleObj>
              </mc:Choice>
              <mc:Fallback>
                <p:oleObj name="Equation" r:id="rId17" imgW="863225" imgH="44430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0152" y="3560564"/>
                        <a:ext cx="863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z="4000" smtClean="0"/>
              <a:t>§4.3  </a:t>
            </a:r>
            <a:r>
              <a:rPr lang="zh-CN" altLang="zh-CN" sz="4000" smtClean="0"/>
              <a:t>两个总体均值的比较推断</a:t>
            </a:r>
          </a:p>
        </p:txBody>
      </p:sp>
      <p:sp>
        <p:nvSpPr>
          <p:cNvPr id="29699" name="Rectangle 3"/>
          <p:cNvSpPr>
            <a:spLocks noGrp="1" noRot="1" noChangeArrowheads="1"/>
          </p:cNvSpPr>
          <p:nvPr>
            <p:ph type="body" idx="1"/>
          </p:nvPr>
        </p:nvSpPr>
        <p:spPr/>
        <p:txBody>
          <a:bodyPr/>
          <a:lstStyle/>
          <a:p>
            <a:pPr eaLnBrk="1" hangingPunct="1"/>
            <a:r>
              <a:rPr lang="zh-CN" altLang="zh-CN" sz="2800" smtClean="0">
                <a:solidFill>
                  <a:srgbClr val="000000"/>
                </a:solidFill>
                <a:latin typeface="Times New Roman" panose="02020603050405020304" pitchFamily="18" charset="0"/>
                <a:cs typeface="Times New Roman" panose="02020603050405020304" pitchFamily="18" charset="0"/>
              </a:rPr>
              <a:t>一、两个独立样本的情形</a:t>
            </a:r>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800" smtClean="0">
                <a:solidFill>
                  <a:srgbClr val="000000"/>
                </a:solidFill>
                <a:latin typeface="Times New Roman" panose="02020603050405020304" pitchFamily="18" charset="0"/>
                <a:cs typeface="Times New Roman" panose="02020603050405020304" pitchFamily="18" charset="0"/>
              </a:rPr>
              <a:t>二、成对试验的</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en-US" altLang="zh-CN" sz="2800" baseline="30000" smtClean="0">
                <a:solidFill>
                  <a:srgbClr val="000000"/>
                </a:solidFill>
                <a:latin typeface="Times New Roman" panose="02020603050405020304" pitchFamily="18" charset="0"/>
                <a:cs typeface="Times New Roman" panose="02020603050405020304" pitchFamily="18" charset="0"/>
              </a:rPr>
              <a:t>2</a:t>
            </a:r>
            <a:r>
              <a:rPr lang="zh-CN" altLang="zh-CN" sz="2800" smtClean="0">
                <a:solidFill>
                  <a:srgbClr val="000000"/>
                </a:solidFill>
                <a:latin typeface="Times New Roman" panose="02020603050405020304" pitchFamily="18" charset="0"/>
                <a:cs typeface="Times New Roman" panose="02020603050405020304" pitchFamily="18" charset="0"/>
              </a:rPr>
              <a:t>统计量</a:t>
            </a:r>
          </a:p>
        </p:txBody>
      </p:sp>
      <p:sp>
        <p:nvSpPr>
          <p:cNvPr id="297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168119-0066-46C6-8A19-DCCDF5EAE409}" type="slidenum">
              <a:rPr lang="en-US" altLang="zh-CN" sz="1400" smtClean="0"/>
              <a:pPr>
                <a:spcBef>
                  <a:spcPct val="0"/>
                </a:spcBef>
                <a:buClrTx/>
                <a:buSzTx/>
                <a:buFontTx/>
                <a:buNone/>
              </a:pPr>
              <a:t>24</a:t>
            </a:fld>
            <a:endParaRPr lang="en-US" altLang="zh-CN" sz="1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549275"/>
            <a:ext cx="8540750" cy="792163"/>
          </a:xfrm>
        </p:spPr>
        <p:txBody>
          <a:bodyPr/>
          <a:lstStyle/>
          <a:p>
            <a:pPr eaLnBrk="1" hangingPunct="1"/>
            <a:r>
              <a:rPr lang="zh-CN" altLang="zh-CN" sz="4000" smtClean="0"/>
              <a:t>一、两个独立样本的情形</a:t>
            </a:r>
          </a:p>
        </p:txBody>
      </p:sp>
      <p:sp>
        <p:nvSpPr>
          <p:cNvPr id="30723" name="Rectangle 3"/>
          <p:cNvSpPr>
            <a:spLocks noGrp="1" noRot="1" noChangeArrowheads="1"/>
          </p:cNvSpPr>
          <p:nvPr>
            <p:ph type="body" idx="1"/>
          </p:nvPr>
        </p:nvSpPr>
        <p:spPr>
          <a:xfrm>
            <a:off x="301625" y="1412875"/>
            <a:ext cx="8540750" cy="4686300"/>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设从两个总体</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中各自独立地抽取一个样本</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欲</a:t>
            </a:r>
            <a:r>
              <a:rPr lang="zh-CN" altLang="zh-CN" sz="2400" dirty="0" smtClean="0">
                <a:solidFill>
                  <a:srgbClr val="000000"/>
                </a:solidFill>
                <a:latin typeface="Times New Roman" panose="02020603050405020304" pitchFamily="18" charset="0"/>
                <a:cs typeface="Times New Roman" panose="02020603050405020304" pitchFamily="18" charset="0"/>
              </a:rPr>
              <a:t>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的无偏估计</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的联合无偏估计</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其中</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0724" name="Object 4"/>
          <p:cNvGraphicFramePr>
            <a:graphicFrameLocks noChangeAspect="1"/>
          </p:cNvGraphicFramePr>
          <p:nvPr/>
        </p:nvGraphicFramePr>
        <p:xfrm>
          <a:off x="2916238" y="3068638"/>
          <a:ext cx="3327400" cy="838200"/>
        </p:xfrm>
        <a:graphic>
          <a:graphicData uri="http://schemas.openxmlformats.org/presentationml/2006/ole">
            <mc:AlternateContent xmlns:mc="http://schemas.openxmlformats.org/markup-compatibility/2006">
              <mc:Choice xmlns:v="urn:schemas-microsoft-com:vml" Requires="v">
                <p:oleObj spid="_x0000_s31121" name="Equation" r:id="rId3" imgW="3327400" imgH="838200" progId="Equation.DSMT4">
                  <p:embed/>
                </p:oleObj>
              </mc:Choice>
              <mc:Fallback>
                <p:oleObj name="Equation" r:id="rId3" imgW="3327400" imgH="838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068638"/>
                        <a:ext cx="3327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ChangeAspect="1"/>
          </p:cNvGraphicFramePr>
          <p:nvPr>
            <p:extLst>
              <p:ext uri="{D42A27DB-BD31-4B8C-83A1-F6EECF244321}">
                <p14:modId xmlns:p14="http://schemas.microsoft.com/office/powerpoint/2010/main" val="1105559522"/>
              </p:ext>
            </p:extLst>
          </p:nvPr>
        </p:nvGraphicFramePr>
        <p:xfrm>
          <a:off x="755650" y="1844675"/>
          <a:ext cx="1562100" cy="419100"/>
        </p:xfrm>
        <a:graphic>
          <a:graphicData uri="http://schemas.openxmlformats.org/presentationml/2006/ole">
            <mc:AlternateContent xmlns:mc="http://schemas.openxmlformats.org/markup-compatibility/2006">
              <mc:Choice xmlns:v="urn:schemas-microsoft-com:vml" Requires="v">
                <p:oleObj spid="_x0000_s31122" name="Equation" r:id="rId5" imgW="1562040" imgH="419040" progId="Equation.DSMT4">
                  <p:embed/>
                </p:oleObj>
              </mc:Choice>
              <mc:Fallback>
                <p:oleObj name="Equation" r:id="rId5" imgW="1562040" imgH="419040" progId="Equation.DSMT4">
                  <p:embed/>
                  <p:pic>
                    <p:nvPicPr>
                      <p:cNvPr id="0" name="Object 5"/>
                      <p:cNvPicPr>
                        <a:picLocks noChangeAspect="1" noChangeArrowheads="1"/>
                      </p:cNvPicPr>
                      <p:nvPr/>
                    </p:nvPicPr>
                    <p:blipFill>
                      <a:blip r:embed="rId6"/>
                      <a:srcRect/>
                      <a:stretch>
                        <a:fillRect/>
                      </a:stretch>
                    </p:blipFill>
                    <p:spPr bwMode="auto">
                      <a:xfrm>
                        <a:off x="755650" y="1844675"/>
                        <a:ext cx="1562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extLst>
              <p:ext uri="{D42A27DB-BD31-4B8C-83A1-F6EECF244321}">
                <p14:modId xmlns:p14="http://schemas.microsoft.com/office/powerpoint/2010/main" val="3611464694"/>
              </p:ext>
            </p:extLst>
          </p:nvPr>
        </p:nvGraphicFramePr>
        <p:xfrm>
          <a:off x="2627313" y="1844675"/>
          <a:ext cx="1574800" cy="419100"/>
        </p:xfrm>
        <a:graphic>
          <a:graphicData uri="http://schemas.openxmlformats.org/presentationml/2006/ole">
            <mc:AlternateContent xmlns:mc="http://schemas.openxmlformats.org/markup-compatibility/2006">
              <mc:Choice xmlns:v="urn:schemas-microsoft-com:vml" Requires="v">
                <p:oleObj spid="_x0000_s31123" name="Equation" r:id="rId7" imgW="1574640" imgH="419040" progId="Equation.DSMT4">
                  <p:embed/>
                </p:oleObj>
              </mc:Choice>
              <mc:Fallback>
                <p:oleObj name="Equation" r:id="rId7" imgW="1574640" imgH="419040" progId="Equation.DSMT4">
                  <p:embed/>
                  <p:pic>
                    <p:nvPicPr>
                      <p:cNvPr id="0" name="Object 6"/>
                      <p:cNvPicPr>
                        <a:picLocks noChangeAspect="1" noChangeArrowheads="1"/>
                      </p:cNvPicPr>
                      <p:nvPr/>
                    </p:nvPicPr>
                    <p:blipFill>
                      <a:blip r:embed="rId8"/>
                      <a:srcRect/>
                      <a:stretch>
                        <a:fillRect/>
                      </a:stretch>
                    </p:blipFill>
                    <p:spPr bwMode="auto">
                      <a:xfrm>
                        <a:off x="2627313" y="1844675"/>
                        <a:ext cx="1574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0728" name="Object 9"/>
          <p:cNvGraphicFramePr>
            <a:graphicFrameLocks noChangeAspect="1"/>
          </p:cNvGraphicFramePr>
          <p:nvPr/>
        </p:nvGraphicFramePr>
        <p:xfrm>
          <a:off x="2916238" y="4292600"/>
          <a:ext cx="3378200" cy="850900"/>
        </p:xfrm>
        <a:graphic>
          <a:graphicData uri="http://schemas.openxmlformats.org/presentationml/2006/ole">
            <mc:AlternateContent xmlns:mc="http://schemas.openxmlformats.org/markup-compatibility/2006">
              <mc:Choice xmlns:v="urn:schemas-microsoft-com:vml" Requires="v">
                <p:oleObj spid="_x0000_s31124" name="Equation" r:id="rId9" imgW="3378200" imgH="850900" progId="Equation.DSMT4">
                  <p:embed/>
                </p:oleObj>
              </mc:Choice>
              <mc:Fallback>
                <p:oleObj name="Equation" r:id="rId9" imgW="3378200" imgH="8509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292600"/>
                        <a:ext cx="33782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10"/>
          <p:cNvGraphicFramePr>
            <a:graphicFrameLocks noChangeAspect="1"/>
          </p:cNvGraphicFramePr>
          <p:nvPr/>
        </p:nvGraphicFramePr>
        <p:xfrm>
          <a:off x="782638" y="5516563"/>
          <a:ext cx="7912100" cy="838200"/>
        </p:xfrm>
        <a:graphic>
          <a:graphicData uri="http://schemas.openxmlformats.org/presentationml/2006/ole">
            <mc:AlternateContent xmlns:mc="http://schemas.openxmlformats.org/markup-compatibility/2006">
              <mc:Choice xmlns:v="urn:schemas-microsoft-com:vml" Requires="v">
                <p:oleObj spid="_x0000_s31125" name="Equation" r:id="rId11" imgW="7912100" imgH="838200" progId="Equation.DSMT4">
                  <p:embed/>
                </p:oleObj>
              </mc:Choice>
              <mc:Fallback>
                <p:oleObj name="Equation" r:id="rId11" imgW="7912100" imgH="8382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38" y="5516563"/>
                        <a:ext cx="7912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396C7AF-773B-4C6B-8973-F204A5C28334}" type="slidenum">
              <a:rPr lang="en-US" altLang="zh-CN" sz="1400" smtClean="0"/>
              <a:pPr>
                <a:spcBef>
                  <a:spcPct val="0"/>
                </a:spcBef>
                <a:buClrTx/>
                <a:buSzTx/>
                <a:buFontTx/>
                <a:buNone/>
              </a:pPr>
              <a:t>25</a:t>
            </a:fld>
            <a:endParaRPr lang="en-US" altLang="zh-CN" sz="1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霍特林</a:t>
            </a:r>
            <a:r>
              <a:rPr lang="en-US" altLang="zh-CN" sz="2400" i="1" dirty="0">
                <a:solidFill>
                  <a:srgbClr val="000000"/>
                </a:solidFill>
                <a:latin typeface="Times New Roman" panose="02020603050405020304" pitchFamily="18" charset="0"/>
                <a:cs typeface="Times New Roman" panose="02020603050405020304" pitchFamily="18" charset="0"/>
              </a:rPr>
              <a:t>T</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对</a:t>
            </a:r>
            <a:r>
              <a:rPr lang="zh-CN" altLang="en-US" sz="2400" dirty="0">
                <a:solidFill>
                  <a:srgbClr val="000000"/>
                </a:solidFill>
                <a:latin typeface="Times New Roman" panose="02020603050405020304" pitchFamily="18" charset="0"/>
                <a:cs typeface="Times New Roman" panose="02020603050405020304" pitchFamily="18" charset="0"/>
              </a:rPr>
              <a:t>给定的</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拒绝规则为：</a:t>
            </a:r>
          </a:p>
          <a:p>
            <a:pPr algn="ctr">
              <a:buNone/>
            </a:pPr>
            <a:r>
              <a:rPr lang="zh-CN" altLang="zh-CN" sz="2400" dirty="0">
                <a:solidFill>
                  <a:srgbClr val="000000"/>
                </a:solidFill>
                <a:latin typeface="Times New Roman" panose="02020603050405020304" pitchFamily="18" charset="0"/>
                <a:cs typeface="Times New Roman" panose="02020603050405020304" pitchFamily="18" charset="0"/>
              </a:rPr>
              <a:t>若</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，则拒绝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其中</a:t>
            </a:r>
          </a:p>
          <a:p>
            <a:endParaRPr lang="zh-CN" altLang="zh-CN"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26</a:t>
            </a:fld>
            <a:endParaRPr lang="en-US" altLang="zh-CN"/>
          </a:p>
        </p:txBody>
      </p:sp>
      <p:graphicFrame>
        <p:nvGraphicFramePr>
          <p:cNvPr id="5" name="Object 5"/>
          <p:cNvGraphicFramePr>
            <a:graphicFrameLocks noChangeAspect="1"/>
          </p:cNvGraphicFramePr>
          <p:nvPr>
            <p:extLst>
              <p:ext uri="{D42A27DB-BD31-4B8C-83A1-F6EECF244321}">
                <p14:modId xmlns:p14="http://schemas.microsoft.com/office/powerpoint/2010/main" val="1913281192"/>
              </p:ext>
            </p:extLst>
          </p:nvPr>
        </p:nvGraphicFramePr>
        <p:xfrm>
          <a:off x="2344738" y="1033463"/>
          <a:ext cx="4533900" cy="1854200"/>
        </p:xfrm>
        <a:graphic>
          <a:graphicData uri="http://schemas.openxmlformats.org/presentationml/2006/ole">
            <mc:AlternateContent xmlns:mc="http://schemas.openxmlformats.org/markup-compatibility/2006">
              <mc:Choice xmlns:v="urn:schemas-microsoft-com:vml" Requires="v">
                <p:oleObj spid="_x0000_s92322" name="Equation" r:id="rId3" imgW="4533840" imgH="1854000" progId="Equation.DSMT4">
                  <p:embed/>
                </p:oleObj>
              </mc:Choice>
              <mc:Fallback>
                <p:oleObj name="Equation" r:id="rId3" imgW="4533840" imgH="1854000" progId="Equation.DSMT4">
                  <p:embed/>
                  <p:pic>
                    <p:nvPicPr>
                      <p:cNvPr id="0" name=""/>
                      <p:cNvPicPr>
                        <a:picLocks noChangeAspect="1" noChangeArrowheads="1"/>
                      </p:cNvPicPr>
                      <p:nvPr/>
                    </p:nvPicPr>
                    <p:blipFill>
                      <a:blip r:embed="rId4"/>
                      <a:srcRect/>
                      <a:stretch>
                        <a:fillRect/>
                      </a:stretch>
                    </p:blipFill>
                    <p:spPr bwMode="auto">
                      <a:xfrm>
                        <a:off x="2344738" y="1033463"/>
                        <a:ext cx="45339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924686567"/>
              </p:ext>
            </p:extLst>
          </p:nvPr>
        </p:nvGraphicFramePr>
        <p:xfrm>
          <a:off x="2243138" y="3311525"/>
          <a:ext cx="4889500" cy="838200"/>
        </p:xfrm>
        <a:graphic>
          <a:graphicData uri="http://schemas.openxmlformats.org/presentationml/2006/ole">
            <mc:AlternateContent xmlns:mc="http://schemas.openxmlformats.org/markup-compatibility/2006">
              <mc:Choice xmlns:v="urn:schemas-microsoft-com:vml" Requires="v">
                <p:oleObj spid="_x0000_s92323" name="Equation" r:id="rId5" imgW="4889160" imgH="838080" progId="Equation.DSMT4">
                  <p:embed/>
                </p:oleObj>
              </mc:Choice>
              <mc:Fallback>
                <p:oleObj name="Equation" r:id="rId5" imgW="4889160" imgH="838080" progId="Equation.DSMT4">
                  <p:embed/>
                  <p:pic>
                    <p:nvPicPr>
                      <p:cNvPr id="0" name=""/>
                      <p:cNvPicPr>
                        <a:picLocks noChangeAspect="1" noChangeArrowheads="1"/>
                      </p:cNvPicPr>
                      <p:nvPr/>
                    </p:nvPicPr>
                    <p:blipFill>
                      <a:blip r:embed="rId6"/>
                      <a:srcRect/>
                      <a:stretch>
                        <a:fillRect/>
                      </a:stretch>
                    </p:blipFill>
                    <p:spPr bwMode="auto">
                      <a:xfrm>
                        <a:off x="2243138" y="3311525"/>
                        <a:ext cx="48895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785103509"/>
              </p:ext>
            </p:extLst>
          </p:nvPr>
        </p:nvGraphicFramePr>
        <p:xfrm>
          <a:off x="2544763" y="4712692"/>
          <a:ext cx="2819400" cy="444500"/>
        </p:xfrm>
        <a:graphic>
          <a:graphicData uri="http://schemas.openxmlformats.org/presentationml/2006/ole">
            <mc:AlternateContent xmlns:mc="http://schemas.openxmlformats.org/markup-compatibility/2006">
              <mc:Choice xmlns:v="urn:schemas-microsoft-com:vml" Requires="v">
                <p:oleObj spid="_x0000_s92324" name="Equation" r:id="rId7" imgW="2819400" imgH="444500" progId="Equation.DSMT4">
                  <p:embed/>
                </p:oleObj>
              </mc:Choice>
              <mc:Fallback>
                <p:oleObj name="Equation" r:id="rId7" imgW="2819400" imgH="444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763" y="4712692"/>
                        <a:ext cx="2819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072208932"/>
              </p:ext>
            </p:extLst>
          </p:nvPr>
        </p:nvGraphicFramePr>
        <p:xfrm>
          <a:off x="1116013" y="5458420"/>
          <a:ext cx="6985000" cy="850900"/>
        </p:xfrm>
        <a:graphic>
          <a:graphicData uri="http://schemas.openxmlformats.org/presentationml/2006/ole">
            <mc:AlternateContent xmlns:mc="http://schemas.openxmlformats.org/markup-compatibility/2006">
              <mc:Choice xmlns:v="urn:schemas-microsoft-com:vml" Requires="v">
                <p:oleObj spid="_x0000_s92325" name="Equation" r:id="rId9" imgW="6985000" imgH="850900" progId="Equation.DSMT4">
                  <p:embed/>
                </p:oleObj>
              </mc:Choice>
              <mc:Fallback>
                <p:oleObj name="Equation" r:id="rId9" imgW="6985000" imgH="8509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5458420"/>
                        <a:ext cx="6985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63623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01625" y="609600"/>
            <a:ext cx="8540750" cy="46038"/>
          </a:xfrm>
        </p:spPr>
        <p:txBody>
          <a:bodyPr/>
          <a:lstStyle/>
          <a:p>
            <a:endParaRPr lang="zh-CN" altLang="en-US" smtClean="0"/>
          </a:p>
        </p:txBody>
      </p:sp>
      <p:sp>
        <p:nvSpPr>
          <p:cNvPr id="32771" name="内容占位符 2"/>
          <p:cNvSpPr>
            <a:spLocks noGrp="1"/>
          </p:cNvSpPr>
          <p:nvPr>
            <p:ph idx="1"/>
          </p:nvPr>
        </p:nvSpPr>
        <p:spPr>
          <a:xfrm>
            <a:off x="301625" y="655638"/>
            <a:ext cx="8540750" cy="5443537"/>
          </a:xfrm>
        </p:spPr>
        <p:txBody>
          <a:bodyPr/>
          <a:lstStyle/>
          <a:p>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是否</a:t>
            </a:r>
            <a:r>
              <a:rPr lang="zh-CN" altLang="zh-CN" sz="2400" dirty="0" smtClean="0">
                <a:solidFill>
                  <a:srgbClr val="000000"/>
                </a:solidFill>
                <a:latin typeface="Times New Roman" panose="02020603050405020304" pitchFamily="18" charset="0"/>
                <a:cs typeface="Times New Roman" panose="02020603050405020304" pitchFamily="18" charset="0"/>
              </a:rPr>
              <a:t>被拒绝</a:t>
            </a:r>
            <a:r>
              <a:rPr lang="zh-CN" altLang="en-US" sz="2400" dirty="0" smtClean="0">
                <a:solidFill>
                  <a:srgbClr val="000000"/>
                </a:solidFill>
                <a:latin typeface="Times New Roman" panose="02020603050405020304" pitchFamily="18" charset="0"/>
                <a:cs typeface="Times New Roman" panose="02020603050405020304" pitchFamily="18" charset="0"/>
              </a:rPr>
              <a:t>与</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400" dirty="0">
                <a:solidFill>
                  <a:srgbClr val="000000"/>
                </a:solidFill>
                <a:latin typeface="Times New Roman" panose="02020603050405020304" pitchFamily="18" charset="0"/>
                <a:cs typeface="Times New Roman" panose="02020603050405020304" pitchFamily="18" charset="0"/>
              </a:rPr>
              <a:t>是否</a:t>
            </a:r>
            <a:r>
              <a:rPr lang="zh-CN" altLang="zh-CN" sz="2400" dirty="0">
                <a:solidFill>
                  <a:srgbClr val="000000"/>
                </a:solidFill>
                <a:latin typeface="Times New Roman" panose="02020603050405020304" pitchFamily="18" charset="0"/>
                <a:cs typeface="Times New Roman" panose="02020603050405020304" pitchFamily="18" charset="0"/>
              </a:rPr>
              <a:t>被</a:t>
            </a:r>
            <a:r>
              <a:rPr lang="zh-CN" altLang="zh-CN" sz="2400" dirty="0" smtClean="0">
                <a:solidFill>
                  <a:srgbClr val="000000"/>
                </a:solidFill>
                <a:latin typeface="Times New Roman" panose="02020603050405020304" pitchFamily="18" charset="0"/>
                <a:cs typeface="Times New Roman" panose="02020603050405020304" pitchFamily="18" charset="0"/>
              </a:rPr>
              <a:t>拒绝</a:t>
            </a:r>
            <a:r>
              <a:rPr lang="zh-CN" altLang="en-US" sz="2400" dirty="0" smtClean="0">
                <a:solidFill>
                  <a:srgbClr val="000000"/>
                </a:solidFill>
                <a:latin typeface="Times New Roman" panose="02020603050405020304" pitchFamily="18" charset="0"/>
                <a:cs typeface="Times New Roman" panose="02020603050405020304" pitchFamily="18" charset="0"/>
              </a:rPr>
              <a:t>虽有一定联系</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但并没有必然关系。</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在图</a:t>
            </a:r>
            <a:r>
              <a:rPr lang="en-US" altLang="zh-CN" sz="2400" dirty="0" smtClean="0">
                <a:solidFill>
                  <a:srgbClr val="000000"/>
                </a:solidFill>
                <a:latin typeface="Times New Roman" panose="02020603050405020304" pitchFamily="18" charset="0"/>
                <a:cs typeface="Times New Roman" panose="02020603050405020304" pitchFamily="18" charset="0"/>
              </a:rPr>
              <a:t>4.3.1</a:t>
            </a:r>
            <a:r>
              <a:rPr lang="zh-CN" altLang="en-US" sz="2400" dirty="0" smtClean="0">
                <a:solidFill>
                  <a:srgbClr val="000000"/>
                </a:solidFill>
                <a:latin typeface="Times New Roman" panose="02020603050405020304" pitchFamily="18" charset="0"/>
                <a:cs typeface="Times New Roman" panose="02020603050405020304" pitchFamily="18" charset="0"/>
              </a:rPr>
              <a:t>中，似乎会拒绝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而接受</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ABBE29-E6D6-464C-8E16-4D476A9C83E9}" type="slidenum">
              <a:rPr lang="en-US" altLang="zh-CN" sz="1400" smtClean="0"/>
              <a:pPr>
                <a:spcBef>
                  <a:spcPct val="0"/>
                </a:spcBef>
                <a:buClrTx/>
                <a:buSzTx/>
                <a:buFontTx/>
                <a:buNone/>
              </a:pPr>
              <a:t>27</a:t>
            </a:fld>
            <a:endParaRPr lang="en-US" altLang="zh-CN" sz="1400" smtClean="0"/>
          </a:p>
        </p:txBody>
      </p:sp>
      <p:sp>
        <p:nvSpPr>
          <p:cNvPr id="32773" name="矩形 4"/>
          <p:cNvSpPr>
            <a:spLocks noChangeArrowheads="1"/>
          </p:cNvSpPr>
          <p:nvPr/>
        </p:nvSpPr>
        <p:spPr bwMode="auto">
          <a:xfrm>
            <a:off x="3131840" y="5589240"/>
            <a:ext cx="2878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a:solidFill>
                  <a:srgbClr val="7030A0"/>
                </a:solidFill>
                <a:latin typeface="黑体" panose="02010600030101010101" pitchFamily="2" charset="-122"/>
                <a:ea typeface="黑体" panose="02010600030101010101" pitchFamily="2" charset="-122"/>
              </a:rPr>
              <a:t>4.3.1  </a:t>
            </a:r>
            <a:r>
              <a:rPr lang="zh-CN" altLang="en-US" sz="2000" dirty="0">
                <a:solidFill>
                  <a:srgbClr val="7030A0"/>
                </a:solidFill>
                <a:latin typeface="黑体" panose="02010600030101010101" pitchFamily="2" charset="-122"/>
                <a:ea typeface="黑体" panose="02010600030101010101" pitchFamily="2" charset="-122"/>
              </a:rPr>
              <a:t>两个椭圆点群</a:t>
            </a:r>
          </a:p>
        </p:txBody>
      </p:sp>
      <p:pic>
        <p:nvPicPr>
          <p:cNvPr id="3" name="图片 2"/>
          <p:cNvPicPr>
            <a:picLocks noChangeAspect="1"/>
          </p:cNvPicPr>
          <p:nvPr/>
        </p:nvPicPr>
        <p:blipFill>
          <a:blip r:embed="rId2"/>
          <a:stretch>
            <a:fillRect/>
          </a:stretch>
        </p:blipFill>
        <p:spPr>
          <a:xfrm>
            <a:off x="2482677" y="2357567"/>
            <a:ext cx="4176464" cy="310339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3795" name="Rectangle 3"/>
          <p:cNvSpPr>
            <a:spLocks noGrp="1" noRot="1" noChangeArrowheads="1"/>
          </p:cNvSpPr>
          <p:nvPr>
            <p:ph type="body" idx="1"/>
          </p:nvPr>
        </p:nvSpPr>
        <p:spPr>
          <a:xfrm>
            <a:off x="301625" y="620713"/>
            <a:ext cx="8540750" cy="5478462"/>
          </a:xfrm>
        </p:spPr>
        <p:txBody>
          <a:bodyPr/>
          <a:lstStyle/>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在实际应用中</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一旦</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被拒绝了，则可以考虑对所有的</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，在相同的显著性水平下再进一步检验</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，以判断是否有分量及（若有）具体是哪些分量对拒绝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起了较大作用</a:t>
            </a:r>
            <a:r>
              <a:rPr lang="zh-CN" altLang="en-US" sz="2400" dirty="0">
                <a:solidFill>
                  <a:srgbClr val="000000"/>
                </a:solidFill>
                <a:latin typeface="Times New Roman" panose="02020603050405020304" pitchFamily="18" charset="0"/>
                <a:cs typeface="Times New Roman" panose="02020603050405020304" pitchFamily="18" charset="0"/>
              </a:rPr>
              <a:t>。</a:t>
            </a:r>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R</a:t>
            </a:r>
            <a:r>
              <a:rPr lang="en-US" altLang="zh-CN" sz="2400" i="1" baseline="30000" dirty="0" err="1"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联合置信区间为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很小时，可采用｛</a:t>
            </a:r>
            <a:r>
              <a:rPr lang="en-US" altLang="zh-CN" sz="2400" b="1" i="1" dirty="0" err="1" smtClean="0">
                <a:solidFill>
                  <a:srgbClr val="000000"/>
                </a:solidFill>
                <a:latin typeface="Times New Roman" panose="02020603050405020304" pitchFamily="18" charset="0"/>
                <a:cs typeface="Times New Roman" panose="02020603050405020304" pitchFamily="18" charset="0"/>
              </a:rPr>
              <a:t>a</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邦弗伦尼联合</a:t>
            </a:r>
            <a:r>
              <a:rPr lang="zh-CN" altLang="zh-CN" sz="2400" dirty="0" smtClean="0">
                <a:solidFill>
                  <a:srgbClr val="000000"/>
                </a:solidFill>
                <a:latin typeface="Times New Roman" panose="02020603050405020304" pitchFamily="18" charset="0"/>
                <a:cs typeface="Times New Roman" panose="02020603050405020304" pitchFamily="18" charset="0"/>
              </a:rPr>
              <a:t>置信区间</a:t>
            </a:r>
          </a:p>
        </p:txBody>
      </p:sp>
      <p:graphicFrame>
        <p:nvGraphicFramePr>
          <p:cNvPr id="33796" name="Object 6"/>
          <p:cNvGraphicFramePr>
            <a:graphicFrameLocks noChangeAspect="1"/>
          </p:cNvGraphicFramePr>
          <p:nvPr>
            <p:extLst>
              <p:ext uri="{D42A27DB-BD31-4B8C-83A1-F6EECF244321}">
                <p14:modId xmlns:p14="http://schemas.microsoft.com/office/powerpoint/2010/main" val="3418556073"/>
              </p:ext>
            </p:extLst>
          </p:nvPr>
        </p:nvGraphicFramePr>
        <p:xfrm>
          <a:off x="2143125" y="2636912"/>
          <a:ext cx="5002213" cy="787400"/>
        </p:xfrm>
        <a:graphic>
          <a:graphicData uri="http://schemas.openxmlformats.org/presentationml/2006/ole">
            <mc:AlternateContent xmlns:mc="http://schemas.openxmlformats.org/markup-compatibility/2006">
              <mc:Choice xmlns:v="urn:schemas-microsoft-com:vml" Requires="v">
                <p:oleObj spid="_x0000_s33957" name="Equation" r:id="rId3" imgW="5651500" imgH="889000" progId="Equation.DSMT4">
                  <p:embed/>
                </p:oleObj>
              </mc:Choice>
              <mc:Fallback>
                <p:oleObj name="Equation" r:id="rId3" imgW="5651500" imgH="889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2636912"/>
                        <a:ext cx="500221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7"/>
          <p:cNvGraphicFramePr>
            <a:graphicFrameLocks noChangeAspect="1"/>
          </p:cNvGraphicFramePr>
          <p:nvPr>
            <p:extLst>
              <p:ext uri="{D42A27DB-BD31-4B8C-83A1-F6EECF244321}">
                <p14:modId xmlns:p14="http://schemas.microsoft.com/office/powerpoint/2010/main" val="2975588622"/>
              </p:ext>
            </p:extLst>
          </p:nvPr>
        </p:nvGraphicFramePr>
        <p:xfrm>
          <a:off x="1836738" y="4340200"/>
          <a:ext cx="5613400" cy="889000"/>
        </p:xfrm>
        <a:graphic>
          <a:graphicData uri="http://schemas.openxmlformats.org/presentationml/2006/ole">
            <mc:AlternateContent xmlns:mc="http://schemas.openxmlformats.org/markup-compatibility/2006">
              <mc:Choice xmlns:v="urn:schemas-microsoft-com:vml" Requires="v">
                <p:oleObj spid="_x0000_s33958" name="Equation" r:id="rId5" imgW="5613400" imgH="889000" progId="Equation.DSMT4">
                  <p:embed/>
                </p:oleObj>
              </mc:Choice>
              <mc:Fallback>
                <p:oleObj name="Equation" r:id="rId5" imgW="5613400" imgH="889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6738" y="4340200"/>
                        <a:ext cx="5613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1C6ECB-F2EC-42DB-A28E-2EB81C659725}" type="slidenum">
              <a:rPr lang="en-US" altLang="zh-CN" sz="1400" smtClean="0"/>
              <a:pPr>
                <a:spcBef>
                  <a:spcPct val="0"/>
                </a:spcBef>
                <a:buClrTx/>
                <a:buSzTx/>
                <a:buFontTx/>
                <a:buNone/>
              </a:pPr>
              <a:t>28</a:t>
            </a:fld>
            <a:endParaRPr lang="en-US" altLang="zh-CN" sz="1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0723"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4.3.1</a:t>
            </a:r>
            <a:r>
              <a:rPr lang="zh-CN" altLang="en-US" sz="2400" dirty="0" smtClean="0">
                <a:solidFill>
                  <a:schemeClr val="accent6"/>
                </a:solidFill>
                <a:latin typeface="Times New Roman" panose="02020603050405020304" pitchFamily="18" charset="0"/>
                <a:cs typeface="Times New Roman" panose="02020603050405020304" pitchFamily="18" charset="0"/>
              </a:rPr>
              <a:t>（</a:t>
            </a:r>
            <a:r>
              <a:rPr lang="zh-CN" altLang="zh-CN" sz="2400" dirty="0" smtClean="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4.2.1</a:t>
            </a:r>
            <a:r>
              <a:rPr lang="zh-CN" altLang="zh-CN" sz="2400" dirty="0" smtClean="0">
                <a:solidFill>
                  <a:schemeClr val="accent6"/>
                </a:solidFill>
                <a:latin typeface="Times New Roman" panose="02020603050405020304" pitchFamily="18" charset="0"/>
                <a:cs typeface="Times New Roman" panose="02020603050405020304" pitchFamily="18" charset="0"/>
              </a:rPr>
              <a:t>续</a:t>
            </a:r>
            <a:r>
              <a:rPr lang="zh-CN" altLang="en-US" sz="2400" dirty="0" smtClean="0">
                <a:solidFill>
                  <a:schemeClr val="accent6"/>
                </a:solidFill>
                <a:latin typeface="Times New Roman" panose="02020603050405020304" pitchFamily="18" charset="0"/>
                <a:cs typeface="Times New Roman" panose="02020603050405020304" pitchFamily="18" charset="0"/>
              </a:rPr>
              <a:t>）</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表</a:t>
            </a:r>
            <a:r>
              <a:rPr lang="en-US" altLang="zh-CN" sz="2400" dirty="0" smtClean="0">
                <a:solidFill>
                  <a:srgbClr val="000000"/>
                </a:solidFill>
                <a:latin typeface="Times New Roman" panose="02020603050405020304" pitchFamily="18" charset="0"/>
                <a:cs typeface="Times New Roman" panose="02020603050405020304" pitchFamily="18" charset="0"/>
              </a:rPr>
              <a:t>4.3.1</a:t>
            </a:r>
            <a:r>
              <a:rPr lang="zh-CN" altLang="zh-CN" sz="2400" dirty="0" smtClean="0">
                <a:solidFill>
                  <a:srgbClr val="000000"/>
                </a:solidFill>
                <a:latin typeface="Times New Roman" panose="02020603050405020304" pitchFamily="18" charset="0"/>
                <a:cs typeface="Times New Roman" panose="02020603050405020304" pitchFamily="18" charset="0"/>
              </a:rPr>
              <a:t>给出了相应于表</a:t>
            </a:r>
            <a:r>
              <a:rPr lang="en-US" altLang="zh-CN" sz="2400" dirty="0" smtClean="0">
                <a:solidFill>
                  <a:srgbClr val="000000"/>
                </a:solidFill>
                <a:latin typeface="Times New Roman" panose="02020603050405020304" pitchFamily="18" charset="0"/>
                <a:cs typeface="Times New Roman" panose="02020603050405020304" pitchFamily="18" charset="0"/>
              </a:rPr>
              <a:t>4.2.1</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9</a:t>
            </a:r>
            <a:r>
              <a:rPr lang="zh-CN" altLang="zh-CN" sz="2400" dirty="0" smtClean="0">
                <a:solidFill>
                  <a:srgbClr val="000000"/>
                </a:solidFill>
                <a:latin typeface="Times New Roman" panose="02020603050405020304" pitchFamily="18" charset="0"/>
                <a:cs typeface="Times New Roman" panose="02020603050405020304" pitchFamily="18" charset="0"/>
              </a:rPr>
              <a:t>名</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周岁女婴的数据。我们欲在多元正态性假定下检验</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周岁的男婴与女婴的均值向量有无显著差异。</a:t>
            </a:r>
          </a:p>
        </p:txBody>
      </p:sp>
      <p:sp>
        <p:nvSpPr>
          <p:cNvPr id="34820" name="Rectangle 5"/>
          <p:cNvSpPr>
            <a:spLocks noChangeArrowheads="1"/>
          </p:cNvSpPr>
          <p:nvPr/>
        </p:nvSpPr>
        <p:spPr bwMode="auto">
          <a:xfrm>
            <a:off x="468313" y="1844675"/>
            <a:ext cx="613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4.3.1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某地区农村女婴的体格测量数据</a:t>
            </a:r>
          </a:p>
        </p:txBody>
      </p:sp>
      <p:graphicFrame>
        <p:nvGraphicFramePr>
          <p:cNvPr id="8" name="表格 7"/>
          <p:cNvGraphicFramePr>
            <a:graphicFrameLocks noGrp="1"/>
          </p:cNvGraphicFramePr>
          <p:nvPr>
            <p:extLst>
              <p:ext uri="{D42A27DB-BD31-4B8C-83A1-F6EECF244321}">
                <p14:modId xmlns:p14="http://schemas.microsoft.com/office/powerpoint/2010/main" val="113623003"/>
              </p:ext>
            </p:extLst>
          </p:nvPr>
        </p:nvGraphicFramePr>
        <p:xfrm>
          <a:off x="539750" y="2276475"/>
          <a:ext cx="8137524" cy="3744910"/>
        </p:xfrm>
        <a:graphic>
          <a:graphicData uri="http://schemas.openxmlformats.org/drawingml/2006/table">
            <a:tbl>
              <a:tblPr/>
              <a:tblGrid>
                <a:gridCol w="2033904">
                  <a:extLst>
                    <a:ext uri="{9D8B030D-6E8A-4147-A177-3AD203B41FA5}">
                      <a16:colId xmlns:a16="http://schemas.microsoft.com/office/drawing/2014/main" val="20000"/>
                    </a:ext>
                  </a:extLst>
                </a:gridCol>
                <a:gridCol w="2033904">
                  <a:extLst>
                    <a:ext uri="{9D8B030D-6E8A-4147-A177-3AD203B41FA5}">
                      <a16:colId xmlns:a16="http://schemas.microsoft.com/office/drawing/2014/main" val="20001"/>
                    </a:ext>
                  </a:extLst>
                </a:gridCol>
                <a:gridCol w="2034858">
                  <a:extLst>
                    <a:ext uri="{9D8B030D-6E8A-4147-A177-3AD203B41FA5}">
                      <a16:colId xmlns:a16="http://schemas.microsoft.com/office/drawing/2014/main" val="20002"/>
                    </a:ext>
                  </a:extLst>
                </a:gridCol>
                <a:gridCol w="2034858">
                  <a:extLst>
                    <a:ext uri="{9D8B030D-6E8A-4147-A177-3AD203B41FA5}">
                      <a16:colId xmlns:a16="http://schemas.microsoft.com/office/drawing/2014/main" val="20003"/>
                    </a:ext>
                  </a:extLst>
                </a:gridCol>
              </a:tblGrid>
              <a:tr h="374491">
                <a:tc>
                  <a:txBody>
                    <a:bodyPr/>
                    <a:lstStyle/>
                    <a:p>
                      <a:pPr algn="ctr">
                        <a:spcAft>
                          <a:spcPts val="0"/>
                        </a:spcAft>
                      </a:pPr>
                      <a:r>
                        <a:rPr lang="zh-CN" sz="2000" kern="100" dirty="0" smtClean="0">
                          <a:solidFill>
                            <a:srgbClr val="000000"/>
                          </a:solidFill>
                          <a:latin typeface="Times New Roman"/>
                          <a:ea typeface="宋体"/>
                          <a:cs typeface="Times New Roman"/>
                        </a:rPr>
                        <a:t>编</a:t>
                      </a:r>
                      <a:r>
                        <a:rPr lang="en-US" altLang="zh-CN" sz="2000" kern="100" dirty="0" smtClean="0">
                          <a:solidFill>
                            <a:srgbClr val="000000"/>
                          </a:solidFill>
                          <a:latin typeface="Times New Roman"/>
                          <a:ea typeface="宋体"/>
                          <a:cs typeface="Times New Roman"/>
                        </a:rPr>
                        <a:t>  </a:t>
                      </a:r>
                      <a:r>
                        <a:rPr lang="zh-CN" sz="2000" kern="100" dirty="0" smtClean="0">
                          <a:solidFill>
                            <a:srgbClr val="000000"/>
                          </a:solidFill>
                          <a:latin typeface="Times New Roman"/>
                          <a:ea typeface="宋体"/>
                          <a:cs typeface="Times New Roman"/>
                        </a:rPr>
                        <a:t>号</a:t>
                      </a:r>
                      <a:endParaRPr lang="zh-CN" sz="2000" kern="100" dirty="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smtClean="0">
                          <a:solidFill>
                            <a:srgbClr val="000000"/>
                          </a:solidFill>
                          <a:latin typeface="Times New Roman"/>
                          <a:ea typeface="宋体"/>
                          <a:cs typeface="Times New Roman"/>
                        </a:rPr>
                        <a:t>身高</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y</a:t>
                      </a:r>
                      <a:r>
                        <a:rPr lang="en-US" altLang="zh-CN" sz="2000" baseline="-25000" dirty="0" smtClean="0">
                          <a:solidFill>
                            <a:srgbClr val="000000"/>
                          </a:solidFill>
                          <a:latin typeface="Times New Roman" pitchFamily="18" charset="0"/>
                          <a:cs typeface="Times New Roman" pitchFamily="18" charset="0"/>
                        </a:rPr>
                        <a:t>1</a:t>
                      </a:r>
                      <a:r>
                        <a:rPr lang="zh-CN" altLang="en-US" sz="2000" kern="100" dirty="0" smtClean="0">
                          <a:solidFill>
                            <a:srgbClr val="000000"/>
                          </a:solidFill>
                          <a:latin typeface="Times New Roman"/>
                          <a:ea typeface="+mn-ea"/>
                          <a:cs typeface="Times New Roman"/>
                        </a:rPr>
                        <a:t>）</a:t>
                      </a:r>
                      <a:endParaRPr lang="zh-CN" altLang="zh-CN" sz="2000" kern="100" dirty="0" smtClean="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smtClean="0">
                          <a:solidFill>
                            <a:srgbClr val="000000"/>
                          </a:solidFill>
                          <a:latin typeface="Times New Roman"/>
                          <a:ea typeface="宋体"/>
                          <a:cs typeface="Times New Roman"/>
                        </a:rPr>
                        <a:t>胸围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y</a:t>
                      </a:r>
                      <a:r>
                        <a:rPr lang="en-US" altLang="zh-CN" sz="2000" baseline="-25000" dirty="0" smtClean="0">
                          <a:solidFill>
                            <a:srgbClr val="000000"/>
                          </a:solidFill>
                          <a:latin typeface="Times New Roman" pitchFamily="18" charset="0"/>
                          <a:cs typeface="Times New Roman" pitchFamily="18" charset="0"/>
                        </a:rPr>
                        <a:t>2</a:t>
                      </a:r>
                      <a:r>
                        <a:rPr lang="zh-CN" altLang="en-US" sz="2000" kern="100" dirty="0" smtClean="0">
                          <a:solidFill>
                            <a:srgbClr val="000000"/>
                          </a:solidFill>
                          <a:latin typeface="Times New Roman"/>
                          <a:ea typeface="+mn-ea"/>
                          <a:cs typeface="Times New Roman"/>
                        </a:rPr>
                        <a:t>）</a:t>
                      </a:r>
                      <a:endParaRPr lang="zh-CN" altLang="zh-CN" sz="2000" kern="100" dirty="0" smtClean="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rgbClr val="000000"/>
                          </a:solidFill>
                          <a:latin typeface="Times New Roman"/>
                          <a:ea typeface="宋体"/>
                          <a:cs typeface="Times New Roman"/>
                        </a:rPr>
                        <a:t>上半臂</a:t>
                      </a:r>
                      <a:r>
                        <a:rPr lang="zh-CN" sz="2000" kern="100" dirty="0" smtClean="0">
                          <a:solidFill>
                            <a:srgbClr val="000000"/>
                          </a:solidFill>
                          <a:latin typeface="Times New Roman"/>
                          <a:ea typeface="宋体"/>
                          <a:cs typeface="Times New Roman"/>
                        </a:rPr>
                        <a:t>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y</a:t>
                      </a:r>
                      <a:r>
                        <a:rPr lang="en-US" altLang="zh-CN" sz="2000" baseline="-25000" dirty="0" smtClean="0">
                          <a:solidFill>
                            <a:srgbClr val="000000"/>
                          </a:solidFill>
                          <a:latin typeface="Times New Roman" pitchFamily="18" charset="0"/>
                          <a:cs typeface="Times New Roman" pitchFamily="18" charset="0"/>
                        </a:rPr>
                        <a:t>3</a:t>
                      </a:r>
                      <a:r>
                        <a:rPr lang="zh-CN" altLang="en-US" sz="2000" kern="100" dirty="0" smtClean="0">
                          <a:solidFill>
                            <a:srgbClr val="000000"/>
                          </a:solidFill>
                          <a:latin typeface="Times New Roman"/>
                          <a:ea typeface="+mn-ea"/>
                          <a:cs typeface="Times New Roman"/>
                        </a:rPr>
                        <a:t>）</a:t>
                      </a:r>
                      <a:endParaRPr lang="zh-CN" altLang="zh-CN" sz="2000" kern="100" dirty="0" smtClean="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491">
                <a:tc>
                  <a:txBody>
                    <a:bodyPr/>
                    <a:lstStyle/>
                    <a:p>
                      <a:pPr algn="ctr">
                        <a:spcAft>
                          <a:spcPts val="0"/>
                        </a:spcAft>
                      </a:pPr>
                      <a:r>
                        <a:rPr lang="en-US" sz="2000" kern="100">
                          <a:solidFill>
                            <a:srgbClr val="000000"/>
                          </a:solidFill>
                          <a:latin typeface="Times New Roman"/>
                          <a:ea typeface="宋体"/>
                          <a:cs typeface="Times New Roman"/>
                        </a:rPr>
                        <a:t>1</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80</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58.4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14.0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4491">
                <a:tc>
                  <a:txBody>
                    <a:bodyPr/>
                    <a:lstStyle/>
                    <a:p>
                      <a:pPr algn="ctr">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59.2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374491">
                <a:tc>
                  <a:txBody>
                    <a:bodyPr/>
                    <a:lstStyle/>
                    <a:p>
                      <a:pPr algn="ctr">
                        <a:spcAft>
                          <a:spcPts val="0"/>
                        </a:spcAft>
                      </a:pPr>
                      <a:r>
                        <a:rPr lang="en-US" sz="2000" kern="100">
                          <a:solidFill>
                            <a:srgbClr val="000000"/>
                          </a:solidFill>
                          <a:latin typeface="Times New Roman"/>
                          <a:ea typeface="宋体"/>
                          <a:cs typeface="Times New Roman"/>
                        </a:rPr>
                        <a:t>3</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78</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60.3</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74491">
                <a:tc>
                  <a:txBody>
                    <a:bodyPr/>
                    <a:lstStyle/>
                    <a:p>
                      <a:pPr algn="ctr">
                        <a:spcAft>
                          <a:spcPts val="0"/>
                        </a:spcAft>
                      </a:pPr>
                      <a:r>
                        <a:rPr lang="en-US" sz="2000" kern="100">
                          <a:solidFill>
                            <a:srgbClr val="000000"/>
                          </a:solidFill>
                          <a:latin typeface="Times New Roman"/>
                          <a:ea typeface="宋体"/>
                          <a:cs typeface="Times New Roman"/>
                        </a:rPr>
                        <a:t>4</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57.4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13.0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74491">
                <a:tc>
                  <a:txBody>
                    <a:bodyPr/>
                    <a:lstStyle/>
                    <a:p>
                      <a:pPr algn="ctr">
                        <a:spcAft>
                          <a:spcPts val="0"/>
                        </a:spcAft>
                      </a:pPr>
                      <a:r>
                        <a:rPr lang="en-US" sz="2000" kern="100">
                          <a:solidFill>
                            <a:srgbClr val="000000"/>
                          </a:solidFill>
                          <a:latin typeface="Times New Roman"/>
                          <a:ea typeface="宋体"/>
                          <a:cs typeface="Times New Roman"/>
                        </a:rPr>
                        <a:t>5</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79</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59.5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74491">
                <a:tc>
                  <a:txBody>
                    <a:bodyPr/>
                    <a:lstStyle/>
                    <a:p>
                      <a:pPr algn="ctr">
                        <a:spcAft>
                          <a:spcPts val="0"/>
                        </a:spcAft>
                      </a:pPr>
                      <a:r>
                        <a:rPr lang="en-US" sz="2000" kern="100">
                          <a:solidFill>
                            <a:srgbClr val="000000"/>
                          </a:solidFill>
                          <a:latin typeface="Times New Roman"/>
                          <a:ea typeface="宋体"/>
                          <a:cs typeface="Times New Roman"/>
                        </a:rPr>
                        <a:t>6</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78</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74491">
                <a:tc>
                  <a:txBody>
                    <a:bodyPr/>
                    <a:lstStyle/>
                    <a:p>
                      <a:pPr algn="ctr">
                        <a:spcAft>
                          <a:spcPts val="0"/>
                        </a:spcAft>
                      </a:pPr>
                      <a:r>
                        <a:rPr lang="en-US" sz="2000" kern="100">
                          <a:solidFill>
                            <a:srgbClr val="000000"/>
                          </a:solidFill>
                          <a:latin typeface="Times New Roman"/>
                          <a:ea typeface="宋体"/>
                          <a:cs typeface="Times New Roman"/>
                        </a:rPr>
                        <a:t>7</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74491">
                <a:tc>
                  <a:txBody>
                    <a:bodyPr/>
                    <a:lstStyle/>
                    <a:p>
                      <a:pPr algn="ctr">
                        <a:spcAft>
                          <a:spcPts val="0"/>
                        </a:spcAft>
                      </a:pPr>
                      <a:r>
                        <a:rPr lang="en-US" sz="2000" kern="100">
                          <a:solidFill>
                            <a:srgbClr val="000000"/>
                          </a:solidFill>
                          <a:latin typeface="Times New Roman"/>
                          <a:ea typeface="宋体"/>
                          <a:cs typeface="Times New Roman"/>
                        </a:rPr>
                        <a:t>8</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55.5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11.0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74491">
                <a:tc>
                  <a:txBody>
                    <a:bodyPr/>
                    <a:lstStyle/>
                    <a:p>
                      <a:pPr algn="ctr">
                        <a:spcAft>
                          <a:spcPts val="0"/>
                        </a:spcAft>
                      </a:pPr>
                      <a:r>
                        <a:rPr lang="en-US" sz="2000" kern="100">
                          <a:solidFill>
                            <a:srgbClr val="000000"/>
                          </a:solidFill>
                          <a:latin typeface="Times New Roman"/>
                          <a:ea typeface="宋体"/>
                          <a:cs typeface="Times New Roman"/>
                        </a:rPr>
                        <a:t>9</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80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59.2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12.5</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486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E50FC1-E209-4D7E-8338-DB99F1BA82B1}" type="slidenum">
              <a:rPr lang="en-US" altLang="zh-CN" sz="1400" smtClean="0"/>
              <a:pPr>
                <a:spcBef>
                  <a:spcPct val="0"/>
                </a:spcBef>
                <a:buClrTx/>
                <a:buSzTx/>
                <a:buFontTx/>
                <a:buNone/>
              </a:pPr>
              <a:t>29</a:t>
            </a:fld>
            <a:endParaRPr lang="en-US" altLang="zh-CN"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zh-CN" altLang="en-US" sz="4000" smtClean="0"/>
              <a:t>一、均值向量的检验</a:t>
            </a:r>
          </a:p>
        </p:txBody>
      </p:sp>
      <p:sp>
        <p:nvSpPr>
          <p:cNvPr id="7171"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设</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n</a:t>
            </a:r>
            <a:r>
              <a:rPr lang="zh-CN" altLang="en-US" sz="2800" dirty="0" smtClean="0">
                <a:solidFill>
                  <a:srgbClr val="000000"/>
                </a:solidFill>
                <a:latin typeface="Times New Roman" panose="02020603050405020304" pitchFamily="18" charset="0"/>
                <a:cs typeface="Times New Roman" panose="02020603050405020304" pitchFamily="18" charset="0"/>
              </a:rPr>
              <a:t>是取自总体</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 Σ</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的一个样本，这里</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dirty="0" smtClean="0">
                <a:solidFill>
                  <a:srgbClr val="000000"/>
                </a:solidFill>
                <a:latin typeface="Times New Roman" panose="02020603050405020304" pitchFamily="18" charset="0"/>
                <a:cs typeface="Times New Roman" panose="02020603050405020304" pitchFamily="18" charset="0"/>
              </a:rPr>
              <a:t>&gt;0</a:t>
            </a:r>
            <a:r>
              <a:rPr lang="zh-CN" altLang="en-US" sz="2800" dirty="0" smtClean="0">
                <a:solidFill>
                  <a:srgbClr val="000000"/>
                </a:solidFill>
                <a:latin typeface="Times New Roman" panose="02020603050405020304" pitchFamily="18" charset="0"/>
                <a:cs typeface="Times New Roman" panose="02020603050405020304" pitchFamily="18" charset="0"/>
              </a:rPr>
              <a:t>，欲检验</a:t>
            </a:r>
          </a:p>
          <a:p>
            <a:pPr algn="ctr" eaLnBrk="1" hangingPunct="1">
              <a:lnSpc>
                <a:spcPct val="90000"/>
              </a:lnSpc>
              <a:buFont typeface="Wingdings" panose="05000000000000000000" pitchFamily="2" charset="2"/>
              <a:buNone/>
            </a:pP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en-US" altLang="zh-CN" sz="2800" b="1" i="1" dirty="0" smtClean="0">
                <a:solidFill>
                  <a:srgbClr val="000000"/>
                </a:solidFill>
                <a:latin typeface="Times New Roman" panose="02020603050405020304" pitchFamily="18" charset="0"/>
                <a:cs typeface="Times New Roman" panose="02020603050405020304" pitchFamily="18" charset="0"/>
              </a:rPr>
              <a:t> Σ</a:t>
            </a:r>
            <a:r>
              <a:rPr lang="zh-CN" altLang="zh-CN" sz="2800" dirty="0" smtClean="0">
                <a:solidFill>
                  <a:srgbClr val="000000"/>
                </a:solidFill>
                <a:latin typeface="Times New Roman" panose="02020603050405020304" pitchFamily="18" charset="0"/>
                <a:cs typeface="Times New Roman" panose="02020603050405020304" pitchFamily="18" charset="0"/>
              </a:rPr>
              <a:t>已知时的检验</a:t>
            </a:r>
          </a:p>
          <a:p>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霍特林</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en-US" altLang="zh-CN" sz="2800" baseline="300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分布</a:t>
            </a:r>
          </a:p>
          <a:p>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en-US" altLang="zh-CN" sz="2800" b="1" i="1" dirty="0" smtClean="0">
                <a:solidFill>
                  <a:srgbClr val="000000"/>
                </a:solidFill>
                <a:latin typeface="Times New Roman" panose="02020603050405020304" pitchFamily="18" charset="0"/>
                <a:cs typeface="Times New Roman" panose="02020603050405020304" pitchFamily="18" charset="0"/>
              </a:rPr>
              <a:t> Σ</a:t>
            </a:r>
            <a:r>
              <a:rPr lang="zh-CN" altLang="zh-CN" sz="2800" dirty="0" smtClean="0">
                <a:solidFill>
                  <a:srgbClr val="000000"/>
                </a:solidFill>
                <a:latin typeface="Times New Roman" panose="02020603050405020304" pitchFamily="18" charset="0"/>
                <a:cs typeface="Times New Roman" panose="02020603050405020304" pitchFamily="18" charset="0"/>
              </a:rPr>
              <a:t>未知时的检验</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6C57C6-A8C1-4971-A492-3EE4895C9409}" type="slidenum">
              <a:rPr lang="en-US" altLang="zh-CN" sz="1400" smtClean="0"/>
              <a:pPr>
                <a:spcBef>
                  <a:spcPct val="0"/>
                </a:spcBef>
                <a:buClrTx/>
                <a:buSzTx/>
                <a:buFontTx/>
                <a:buNone/>
              </a:pPr>
              <a:t>3</a:t>
            </a:fld>
            <a:endParaRPr lang="en-US" altLang="zh-CN" sz="1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5843" name="Rectangle 3"/>
          <p:cNvSpPr>
            <a:spLocks noGrp="1" noRot="1" noChangeArrowheads="1"/>
          </p:cNvSpPr>
          <p:nvPr>
            <p:ph type="body" idx="1"/>
          </p:nvPr>
        </p:nvSpPr>
        <p:spPr>
          <a:xfrm>
            <a:off x="301625" y="620713"/>
            <a:ext cx="8540750" cy="5478462"/>
          </a:xfrm>
        </p:spPr>
        <p:txBody>
          <a:bodyPr/>
          <a:lstStyle/>
          <a:p>
            <a:pPr eaLnBrk="1" hangingPunct="1">
              <a:buFont typeface="Wingdings" panose="05000000000000000000" pitchFamily="2" charset="2"/>
              <a:buChar char="Ø"/>
            </a:pPr>
            <a:r>
              <a:rPr lang="zh-CN" altLang="zh-CN" sz="2400" smtClean="0">
                <a:solidFill>
                  <a:srgbClr val="000000"/>
                </a:solidFill>
                <a:latin typeface="Times New Roman" panose="02020603050405020304" pitchFamily="18" charset="0"/>
                <a:cs typeface="Times New Roman" panose="02020603050405020304" pitchFamily="18" charset="0"/>
              </a:rPr>
              <a:t>从例</a:t>
            </a:r>
            <a:r>
              <a:rPr lang="en-US" altLang="zh-CN" sz="2400" smtClean="0">
                <a:solidFill>
                  <a:srgbClr val="000000"/>
                </a:solidFill>
                <a:latin typeface="Times New Roman" panose="02020603050405020304" pitchFamily="18" charset="0"/>
                <a:cs typeface="Times New Roman" panose="02020603050405020304" pitchFamily="18" charset="0"/>
              </a:rPr>
              <a:t>4.2.1</a:t>
            </a:r>
            <a:r>
              <a:rPr lang="zh-CN" altLang="zh-CN" sz="2400" smtClean="0">
                <a:solidFill>
                  <a:srgbClr val="000000"/>
                </a:solidFill>
                <a:latin typeface="Times New Roman" panose="02020603050405020304" pitchFamily="18" charset="0"/>
                <a:cs typeface="Times New Roman" panose="02020603050405020304" pitchFamily="18" charset="0"/>
              </a:rPr>
              <a:t>得</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endParaRPr>
          </a:p>
          <a:p>
            <a:pPr eaLnBrk="1" hangingPunct="1"/>
            <a:endParaRPr lang="en-US" altLang="zh-CN" sz="2400" smtClean="0">
              <a:solidFill>
                <a:srgbClr val="000000"/>
              </a:solidFill>
            </a:endParaRPr>
          </a:p>
          <a:p>
            <a:pPr eaLnBrk="1" hangingPunct="1"/>
            <a:endParaRPr lang="en-US" altLang="zh-CN" sz="2400" smtClean="0">
              <a:solidFill>
                <a:srgbClr val="000000"/>
              </a:solidFill>
            </a:endParaRPr>
          </a:p>
          <a:p>
            <a:pPr eaLnBrk="1" hangingPunct="1"/>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从表</a:t>
            </a:r>
            <a:r>
              <a:rPr lang="en-US" altLang="zh-CN" sz="2400" smtClean="0">
                <a:solidFill>
                  <a:srgbClr val="000000"/>
                </a:solidFill>
                <a:latin typeface="Times New Roman" panose="02020603050405020304" pitchFamily="18" charset="0"/>
                <a:cs typeface="Times New Roman" panose="02020603050405020304" pitchFamily="18" charset="0"/>
              </a:rPr>
              <a:t>4.3.1</a:t>
            </a:r>
            <a:r>
              <a:rPr lang="zh-CN" altLang="zh-CN" sz="2400" smtClean="0">
                <a:solidFill>
                  <a:srgbClr val="000000"/>
                </a:solidFill>
                <a:latin typeface="Times New Roman" panose="02020603050405020304" pitchFamily="18" charset="0"/>
                <a:cs typeface="Times New Roman" panose="02020603050405020304" pitchFamily="18" charset="0"/>
              </a:rPr>
              <a:t>计算得</a:t>
            </a:r>
          </a:p>
        </p:txBody>
      </p:sp>
      <p:graphicFrame>
        <p:nvGraphicFramePr>
          <p:cNvPr id="35844" name="Object 5"/>
          <p:cNvGraphicFramePr>
            <a:graphicFrameLocks noChangeAspect="1"/>
          </p:cNvGraphicFramePr>
          <p:nvPr/>
        </p:nvGraphicFramePr>
        <p:xfrm>
          <a:off x="2411413" y="908050"/>
          <a:ext cx="4356100" cy="1981200"/>
        </p:xfrm>
        <a:graphic>
          <a:graphicData uri="http://schemas.openxmlformats.org/presentationml/2006/ole">
            <mc:AlternateContent xmlns:mc="http://schemas.openxmlformats.org/markup-compatibility/2006">
              <mc:Choice xmlns:v="urn:schemas-microsoft-com:vml" Requires="v">
                <p:oleObj spid="_x0000_s36003" name="Equation" r:id="rId3" imgW="4356100" imgH="1981200" progId="Equation.DSMT4">
                  <p:embed/>
                </p:oleObj>
              </mc:Choice>
              <mc:Fallback>
                <p:oleObj name="Equation" r:id="rId3" imgW="4356100" imgH="198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08050"/>
                        <a:ext cx="43561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6"/>
          <p:cNvGraphicFramePr>
            <a:graphicFrameLocks noChangeAspect="1"/>
          </p:cNvGraphicFramePr>
          <p:nvPr/>
        </p:nvGraphicFramePr>
        <p:xfrm>
          <a:off x="2411413" y="3284538"/>
          <a:ext cx="4521200" cy="1981200"/>
        </p:xfrm>
        <a:graphic>
          <a:graphicData uri="http://schemas.openxmlformats.org/presentationml/2006/ole">
            <mc:AlternateContent xmlns:mc="http://schemas.openxmlformats.org/markup-compatibility/2006">
              <mc:Choice xmlns:v="urn:schemas-microsoft-com:vml" Requires="v">
                <p:oleObj spid="_x0000_s36004" name="Equation" r:id="rId5" imgW="4521200" imgH="1981200" progId="Equation.DSMT4">
                  <p:embed/>
                </p:oleObj>
              </mc:Choice>
              <mc:Fallback>
                <p:oleObj name="Equation" r:id="rId5" imgW="4521200" imgH="198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284538"/>
                        <a:ext cx="45212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0E770D-D3A7-49A7-A63F-7B2070EDEA23}" type="slidenum">
              <a:rPr lang="en-US" altLang="zh-CN" sz="1400" smtClean="0"/>
              <a:pPr>
                <a:spcBef>
                  <a:spcPct val="0"/>
                </a:spcBef>
                <a:buClrTx/>
                <a:buSzTx/>
                <a:buFontTx/>
                <a:buNone/>
              </a:pPr>
              <a:t>30</a:t>
            </a:fld>
            <a:endParaRPr lang="en-US" altLang="zh-CN" sz="1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6867" name="Rectangle 3"/>
          <p:cNvSpPr>
            <a:spLocks noGrp="1" noRot="1" noChangeArrowheads="1"/>
          </p:cNvSpPr>
          <p:nvPr>
            <p:ph type="body" idx="1"/>
          </p:nvPr>
        </p:nvSpPr>
        <p:spPr>
          <a:xfrm>
            <a:off x="301625" y="620713"/>
            <a:ext cx="8540750" cy="5478462"/>
          </a:xfrm>
        </p:spPr>
        <p:txBody>
          <a:bodyPr/>
          <a:lstStyle/>
          <a:p>
            <a:pPr eaLnBrk="1" hangingPunct="1">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所以</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因</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，故不能拒绝原假设</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，即认为两个均值向量无显著差异</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=0.269</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36868" name="Object 6"/>
          <p:cNvGraphicFramePr>
            <a:graphicFrameLocks noChangeAspect="1"/>
          </p:cNvGraphicFramePr>
          <p:nvPr/>
        </p:nvGraphicFramePr>
        <p:xfrm>
          <a:off x="1042988" y="908050"/>
          <a:ext cx="7150100" cy="2705100"/>
        </p:xfrm>
        <a:graphic>
          <a:graphicData uri="http://schemas.openxmlformats.org/presentationml/2006/ole">
            <mc:AlternateContent xmlns:mc="http://schemas.openxmlformats.org/markup-compatibility/2006">
              <mc:Choice xmlns:v="urn:schemas-microsoft-com:vml" Requires="v">
                <p:oleObj spid="_x0000_s37106" name="Equation" r:id="rId3" imgW="7150100" imgH="2705100" progId="Equation.DSMT4">
                  <p:embed/>
                </p:oleObj>
              </mc:Choice>
              <mc:Fallback>
                <p:oleObj name="Equation" r:id="rId3" imgW="7150100" imgH="2705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908050"/>
                        <a:ext cx="7150100" cy="270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7"/>
          <p:cNvGraphicFramePr>
            <a:graphicFrameLocks noChangeAspect="1"/>
          </p:cNvGraphicFramePr>
          <p:nvPr/>
        </p:nvGraphicFramePr>
        <p:xfrm>
          <a:off x="755650" y="3716338"/>
          <a:ext cx="7772400" cy="1676400"/>
        </p:xfrm>
        <a:graphic>
          <a:graphicData uri="http://schemas.openxmlformats.org/presentationml/2006/ole">
            <mc:AlternateContent xmlns:mc="http://schemas.openxmlformats.org/markup-compatibility/2006">
              <mc:Choice xmlns:v="urn:schemas-microsoft-com:vml" Requires="v">
                <p:oleObj spid="_x0000_s37107" name="Equation" r:id="rId5" imgW="7772400" imgH="1676400" progId="Equation.DSMT4">
                  <p:embed/>
                </p:oleObj>
              </mc:Choice>
              <mc:Fallback>
                <p:oleObj name="Equation" r:id="rId5" imgW="7772400" imgH="1676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716338"/>
                        <a:ext cx="77724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8"/>
          <p:cNvGraphicFramePr>
            <a:graphicFrameLocks noChangeAspect="1"/>
          </p:cNvGraphicFramePr>
          <p:nvPr/>
        </p:nvGraphicFramePr>
        <p:xfrm>
          <a:off x="1042988" y="5495925"/>
          <a:ext cx="1930400" cy="444500"/>
        </p:xfrm>
        <a:graphic>
          <a:graphicData uri="http://schemas.openxmlformats.org/presentationml/2006/ole">
            <mc:AlternateContent xmlns:mc="http://schemas.openxmlformats.org/markup-compatibility/2006">
              <mc:Choice xmlns:v="urn:schemas-microsoft-com:vml" Requires="v">
                <p:oleObj spid="_x0000_s37108" name="Equation" r:id="rId7" imgW="1930400" imgH="444500" progId="Equation.DSMT4">
                  <p:embed/>
                </p:oleObj>
              </mc:Choice>
              <mc:Fallback>
                <p:oleObj name="Equation" r:id="rId7" imgW="1930400" imgH="4445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495925"/>
                        <a:ext cx="1930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E4A7E9-A5CA-439D-A394-551F9B877335}" type="slidenum">
              <a:rPr lang="en-US" altLang="zh-CN" sz="1400" smtClean="0"/>
              <a:pPr>
                <a:spcBef>
                  <a:spcPct val="0"/>
                </a:spcBef>
                <a:buClrTx/>
                <a:buSzTx/>
                <a:buFontTx/>
                <a:buNone/>
              </a:pPr>
              <a:t>31</a:t>
            </a:fld>
            <a:endParaRPr lang="en-US" altLang="zh-CN" sz="1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zh-CN" sz="4000" dirty="0" smtClean="0"/>
              <a:t>二、成对试验的</a:t>
            </a:r>
            <a:r>
              <a:rPr lang="en-US" altLang="zh-CN" sz="4000" i="1" dirty="0" smtClean="0">
                <a:latin typeface="Times New Roman" panose="02020603050405020304" pitchFamily="18" charset="0"/>
                <a:cs typeface="Times New Roman" panose="02020603050405020304" pitchFamily="18" charset="0"/>
              </a:rPr>
              <a:t>T</a:t>
            </a:r>
            <a:r>
              <a:rPr lang="en-US" altLang="zh-CN" sz="4000" baseline="30000" dirty="0" smtClean="0">
                <a:latin typeface="Times New Roman" panose="02020603050405020304" pitchFamily="18" charset="0"/>
                <a:cs typeface="Times New Roman" panose="02020603050405020304" pitchFamily="18" charset="0"/>
              </a:rPr>
              <a:t>2</a:t>
            </a:r>
            <a:r>
              <a:rPr lang="zh-CN" altLang="zh-CN" sz="4000" dirty="0" smtClean="0"/>
              <a:t>统计量</a:t>
            </a:r>
            <a:endParaRPr lang="zh-CN" altLang="en-US" sz="4000" dirty="0" smtClean="0"/>
          </a:p>
        </p:txBody>
      </p:sp>
      <p:sp>
        <p:nvSpPr>
          <p:cNvPr id="37891" name="内容占位符 2"/>
          <p:cNvSpPr>
            <a:spLocks noGrp="1"/>
          </p:cNvSpPr>
          <p:nvPr>
            <p:ph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&gt;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是成对试验的数据，令</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n</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又设</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i="1" baseline="-25000" dirty="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独立同分布于</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δ</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，其中</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&gt;0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δ</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分别是总体</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zh-CN" sz="2400" dirty="0">
                <a:solidFill>
                  <a:srgbClr val="000000"/>
                </a:solidFill>
                <a:latin typeface="Times New Roman" panose="02020603050405020304" pitchFamily="18" charset="0"/>
                <a:cs typeface="Times New Roman" panose="02020603050405020304" pitchFamily="18" charset="0"/>
              </a:rPr>
              <a:t>和总体</a:t>
            </a:r>
            <a:r>
              <a:rPr lang="en-US" altLang="zh-CN" sz="2400" b="1" i="1" dirty="0">
                <a:solidFill>
                  <a:srgbClr val="000000"/>
                </a:solidFill>
                <a:latin typeface="Times New Roman" panose="02020603050405020304" pitchFamily="18" charset="0"/>
                <a:cs typeface="Times New Roman" panose="02020603050405020304" pitchFamily="18" charset="0"/>
              </a:rPr>
              <a:t>y</a:t>
            </a:r>
            <a:r>
              <a:rPr lang="zh-CN" altLang="zh-CN" sz="2400" dirty="0">
                <a:solidFill>
                  <a:srgbClr val="000000"/>
                </a:solidFill>
                <a:latin typeface="Times New Roman" panose="02020603050405020304" pitchFamily="18" charset="0"/>
                <a:cs typeface="Times New Roman" panose="02020603050405020304" pitchFamily="18" charset="0"/>
              </a:rPr>
              <a:t>的均值向量。希望检验</a:t>
            </a:r>
          </a:p>
          <a:p>
            <a:pPr algn="ctr">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这等价</a:t>
            </a:r>
            <a:r>
              <a:rPr lang="zh-CN" altLang="zh-CN" sz="2400" dirty="0" smtClean="0">
                <a:solidFill>
                  <a:srgbClr val="000000"/>
                </a:solidFill>
                <a:latin typeface="Times New Roman" panose="02020603050405020304" pitchFamily="18" charset="0"/>
                <a:cs typeface="Times New Roman" panose="02020603050405020304" pitchFamily="18" charset="0"/>
              </a:rPr>
              <a:t>于</a:t>
            </a:r>
          </a:p>
          <a:p>
            <a:pPr algn="ctr">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δ</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δ</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0</a:t>
            </a:r>
            <a:r>
              <a:rPr lang="en-US" altLang="zh-CN" sz="2400" dirty="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检验统计量为</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7892" name="Object 2"/>
          <p:cNvGraphicFramePr>
            <a:graphicFrameLocks noChangeAspect="1"/>
          </p:cNvGraphicFramePr>
          <p:nvPr>
            <p:extLst>
              <p:ext uri="{D42A27DB-BD31-4B8C-83A1-F6EECF244321}">
                <p14:modId xmlns:p14="http://schemas.microsoft.com/office/powerpoint/2010/main" val="2992933677"/>
              </p:ext>
            </p:extLst>
          </p:nvPr>
        </p:nvGraphicFramePr>
        <p:xfrm>
          <a:off x="3851275" y="5445224"/>
          <a:ext cx="1625600" cy="419100"/>
        </p:xfrm>
        <a:graphic>
          <a:graphicData uri="http://schemas.openxmlformats.org/presentationml/2006/ole">
            <mc:AlternateContent xmlns:mc="http://schemas.openxmlformats.org/markup-compatibility/2006">
              <mc:Choice xmlns:v="urn:schemas-microsoft-com:vml" Requires="v">
                <p:oleObj spid="_x0000_s37972" name="Equation" r:id="rId3" imgW="1625600" imgH="419100" progId="Equation.DSMT4">
                  <p:embed/>
                </p:oleObj>
              </mc:Choice>
              <mc:Fallback>
                <p:oleObj name="Equation" r:id="rId3" imgW="1625600" imgH="4191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445224"/>
                        <a:ext cx="1625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A071EC-3447-40FA-90F5-C2263F3C900E}" type="slidenum">
              <a:rPr lang="en-US" altLang="zh-CN" sz="1400" smtClean="0"/>
              <a:pPr>
                <a:spcBef>
                  <a:spcPct val="0"/>
                </a:spcBef>
                <a:buClrTx/>
                <a:buSzTx/>
                <a:buFontTx/>
                <a:buNone/>
              </a:pPr>
              <a:t>32</a:t>
            </a:fld>
            <a:endParaRPr lang="en-US" altLang="zh-CN" sz="14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pPr marL="0" indent="0">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其中</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zh-CN" altLang="zh-CN" sz="2400" dirty="0">
                <a:solidFill>
                  <a:srgbClr val="000000"/>
                </a:solidFill>
                <a:latin typeface="Times New Roman" panose="02020603050405020304" pitchFamily="18" charset="0"/>
                <a:cs typeface="Times New Roman" panose="02020603050405020304" pitchFamily="18" charset="0"/>
              </a:rPr>
              <a:t>原假设</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δ</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zh-CN" altLang="zh-CN" sz="2400" dirty="0">
                <a:solidFill>
                  <a:srgbClr val="000000"/>
                </a:solidFill>
                <a:latin typeface="Times New Roman" panose="02020603050405020304" pitchFamily="18" charset="0"/>
                <a:cs typeface="Times New Roman" panose="02020603050405020304" pitchFamily="18" charset="0"/>
              </a:rPr>
              <a:t>给定的</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拒绝规则为：</a:t>
            </a:r>
            <a:endParaRPr lang="en-US" altLang="zh-CN" sz="2400" dirty="0">
              <a:solidFill>
                <a:srgbClr val="000000"/>
              </a:solidFill>
              <a:latin typeface="Times New Roman" panose="02020603050405020304" pitchFamily="18" charset="0"/>
              <a:cs typeface="Times New Roman" panose="02020603050405020304" pitchFamily="18" charset="0"/>
            </a:endParaRPr>
          </a:p>
          <a:p>
            <a:pPr algn="ctr">
              <a:buNone/>
            </a:pPr>
            <a:r>
              <a:rPr lang="zh-CN" altLang="zh-CN" sz="2400" dirty="0">
                <a:solidFill>
                  <a:srgbClr val="000000"/>
                </a:solidFill>
                <a:latin typeface="Times New Roman" panose="02020603050405020304" pitchFamily="18" charset="0"/>
                <a:cs typeface="Times New Roman" panose="02020603050405020304" pitchFamily="18" charset="0"/>
              </a:rPr>
              <a:t>若</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，则拒绝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其中</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33</a:t>
            </a:fld>
            <a:endParaRPr lang="en-US" altLang="zh-CN"/>
          </a:p>
        </p:txBody>
      </p:sp>
      <p:graphicFrame>
        <p:nvGraphicFramePr>
          <p:cNvPr id="5" name="Object 2"/>
          <p:cNvGraphicFramePr>
            <a:graphicFrameLocks noChangeAspect="1"/>
          </p:cNvGraphicFramePr>
          <p:nvPr>
            <p:extLst>
              <p:ext uri="{D42A27DB-BD31-4B8C-83A1-F6EECF244321}">
                <p14:modId xmlns:p14="http://schemas.microsoft.com/office/powerpoint/2010/main" val="1650298124"/>
              </p:ext>
            </p:extLst>
          </p:nvPr>
        </p:nvGraphicFramePr>
        <p:xfrm>
          <a:off x="2817813" y="1196975"/>
          <a:ext cx="3721100" cy="1295400"/>
        </p:xfrm>
        <a:graphic>
          <a:graphicData uri="http://schemas.openxmlformats.org/presentationml/2006/ole">
            <mc:AlternateContent xmlns:mc="http://schemas.openxmlformats.org/markup-compatibility/2006">
              <mc:Choice xmlns:v="urn:schemas-microsoft-com:vml" Requires="v">
                <p:oleObj spid="_x0000_s93330" name="Equation" r:id="rId3" imgW="3721100" imgH="1295400" progId="Equation.DSMT4">
                  <p:embed/>
                </p:oleObj>
              </mc:Choice>
              <mc:Fallback>
                <p:oleObj name="Equation" r:id="rId3" imgW="3721100" imgH="1295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3" y="1196975"/>
                        <a:ext cx="37211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597327769"/>
              </p:ext>
            </p:extLst>
          </p:nvPr>
        </p:nvGraphicFramePr>
        <p:xfrm>
          <a:off x="2962275" y="2924175"/>
          <a:ext cx="3225800" cy="838200"/>
        </p:xfrm>
        <a:graphic>
          <a:graphicData uri="http://schemas.openxmlformats.org/presentationml/2006/ole">
            <mc:AlternateContent xmlns:mc="http://schemas.openxmlformats.org/markup-compatibility/2006">
              <mc:Choice xmlns:v="urn:schemas-microsoft-com:vml" Requires="v">
                <p:oleObj spid="_x0000_s93331" name="Equation" r:id="rId5" imgW="3225600" imgH="838080" progId="Equation.DSMT4">
                  <p:embed/>
                </p:oleObj>
              </mc:Choice>
              <mc:Fallback>
                <p:oleObj name="Equation" r:id="rId5" imgW="3225600" imgH="838080" progId="Equation.DSMT4">
                  <p:embed/>
                  <p:pic>
                    <p:nvPicPr>
                      <p:cNvPr id="0" name=""/>
                      <p:cNvPicPr>
                        <a:picLocks noChangeAspect="1" noChangeArrowheads="1"/>
                      </p:cNvPicPr>
                      <p:nvPr/>
                    </p:nvPicPr>
                    <p:blipFill>
                      <a:blip r:embed="rId6"/>
                      <a:srcRect/>
                      <a:stretch>
                        <a:fillRect/>
                      </a:stretch>
                    </p:blipFill>
                    <p:spPr bwMode="auto">
                      <a:xfrm>
                        <a:off x="2962275" y="2924175"/>
                        <a:ext cx="3225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154001292"/>
              </p:ext>
            </p:extLst>
          </p:nvPr>
        </p:nvGraphicFramePr>
        <p:xfrm>
          <a:off x="2901950" y="4221163"/>
          <a:ext cx="2133600" cy="444500"/>
        </p:xfrm>
        <a:graphic>
          <a:graphicData uri="http://schemas.openxmlformats.org/presentationml/2006/ole">
            <mc:AlternateContent xmlns:mc="http://schemas.openxmlformats.org/markup-compatibility/2006">
              <mc:Choice xmlns:v="urn:schemas-microsoft-com:vml" Requires="v">
                <p:oleObj spid="_x0000_s93332" name="Equation" r:id="rId7" imgW="2133600" imgH="444500" progId="Equation.DSMT4">
                  <p:embed/>
                </p:oleObj>
              </mc:Choice>
              <mc:Fallback>
                <p:oleObj name="Equation" r:id="rId7" imgW="2133600" imgH="444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1950" y="4221163"/>
                        <a:ext cx="2133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815278340"/>
              </p:ext>
            </p:extLst>
          </p:nvPr>
        </p:nvGraphicFramePr>
        <p:xfrm>
          <a:off x="2397125" y="5157788"/>
          <a:ext cx="4445000" cy="838200"/>
        </p:xfrm>
        <a:graphic>
          <a:graphicData uri="http://schemas.openxmlformats.org/presentationml/2006/ole">
            <mc:AlternateContent xmlns:mc="http://schemas.openxmlformats.org/markup-compatibility/2006">
              <mc:Choice xmlns:v="urn:schemas-microsoft-com:vml" Requires="v">
                <p:oleObj spid="_x0000_s93333" name="Equation" r:id="rId9" imgW="4445000" imgH="838200" progId="Equation.DSMT4">
                  <p:embed/>
                </p:oleObj>
              </mc:Choice>
              <mc:Fallback>
                <p:oleObj name="Equation" r:id="rId9" imgW="4445000" imgH="838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7125" y="5157788"/>
                        <a:ext cx="4445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3555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z="4000" dirty="0" smtClean="0"/>
              <a:t>§4.4  </a:t>
            </a:r>
            <a:r>
              <a:rPr lang="zh-CN" altLang="en-US" sz="4000" dirty="0" smtClean="0"/>
              <a:t>轮廓分析</a:t>
            </a:r>
          </a:p>
        </p:txBody>
      </p:sp>
      <p:sp>
        <p:nvSpPr>
          <p:cNvPr id="39939" name="内容占位符 2"/>
          <p:cNvSpPr>
            <a:spLocks noGrp="1"/>
          </p:cNvSpPr>
          <p:nvPr>
            <p:ph idx="1"/>
          </p:nvPr>
        </p:nvSpPr>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设对同一个单元（个人、商店、小块土地等）施加</a:t>
            </a:r>
            <a:r>
              <a:rPr lang="en-US" altLang="zh-CN" sz="2800" i="1" smtClean="0">
                <a:solidFill>
                  <a:srgbClr val="000000"/>
                </a:solidFill>
                <a:latin typeface="Times New Roman" panose="02020603050405020304" pitchFamily="18" charset="0"/>
                <a:cs typeface="Times New Roman" panose="02020603050405020304" pitchFamily="18" charset="0"/>
              </a:rPr>
              <a:t>p</a:t>
            </a:r>
            <a:r>
              <a:rPr lang="zh-CN" altLang="zh-CN" sz="2800" smtClean="0">
                <a:solidFill>
                  <a:srgbClr val="000000"/>
                </a:solidFill>
                <a:latin typeface="Times New Roman" panose="02020603050405020304" pitchFamily="18" charset="0"/>
                <a:cs typeface="Times New Roman" panose="02020603050405020304" pitchFamily="18" charset="0"/>
              </a:rPr>
              <a:t>种处理（如测验，问卷调查等）或在相继</a:t>
            </a:r>
            <a:r>
              <a:rPr lang="en-US" altLang="zh-CN" sz="2800" i="1" smtClean="0">
                <a:solidFill>
                  <a:srgbClr val="000000"/>
                </a:solidFill>
                <a:latin typeface="Times New Roman" panose="02020603050405020304" pitchFamily="18" charset="0"/>
                <a:cs typeface="Times New Roman" panose="02020603050405020304" pitchFamily="18" charset="0"/>
              </a:rPr>
              <a:t>p</a:t>
            </a:r>
            <a:r>
              <a:rPr lang="zh-CN" altLang="zh-CN" sz="2800" smtClean="0">
                <a:solidFill>
                  <a:srgbClr val="000000"/>
                </a:solidFill>
                <a:latin typeface="Times New Roman" panose="02020603050405020304" pitchFamily="18" charset="0"/>
                <a:cs typeface="Times New Roman" panose="02020603050405020304" pitchFamily="18" charset="0"/>
              </a:rPr>
              <a:t>个时间段内重复测量，依次得到测量值</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i="1" baseline="-25000" smtClean="0">
                <a:solidFill>
                  <a:srgbClr val="000000"/>
                </a:solidFill>
                <a:latin typeface="Times New Roman" panose="02020603050405020304" pitchFamily="18" charset="0"/>
                <a:cs typeface="Times New Roman" panose="02020603050405020304" pitchFamily="18" charset="0"/>
              </a:rPr>
              <a:t>p</a:t>
            </a:r>
            <a:r>
              <a:rPr lang="zh-CN" altLang="zh-CN" sz="2800" smtClean="0">
                <a:solidFill>
                  <a:srgbClr val="000000"/>
                </a:solidFill>
                <a:latin typeface="Times New Roman" panose="02020603050405020304" pitchFamily="18" charset="0"/>
                <a:cs typeface="Times New Roman" panose="02020603050405020304" pitchFamily="18" charset="0"/>
              </a:rPr>
              <a:t>，其相应的均值</a:t>
            </a:r>
            <a:r>
              <a:rPr lang="zh-CN" altLang="en-US" sz="2800" smtClean="0">
                <a:solidFill>
                  <a:srgbClr val="000000"/>
                </a:solidFill>
                <a:latin typeface="Times New Roman" panose="02020603050405020304" pitchFamily="18" charset="0"/>
                <a:cs typeface="Times New Roman" panose="02020603050405020304" pitchFamily="18" charset="0"/>
              </a:rPr>
              <a:t>依次为</a:t>
            </a:r>
            <a:r>
              <a:rPr lang="en-US" altLang="zh-CN" sz="2800" i="1" smtClean="0">
                <a:solidFill>
                  <a:srgbClr val="000000"/>
                </a:solidFill>
                <a:latin typeface="Times New Roman" panose="02020603050405020304" pitchFamily="18" charset="0"/>
                <a:cs typeface="Times New Roman" panose="02020603050405020304" pitchFamily="18" charset="0"/>
              </a:rPr>
              <a:t>μ</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 μ</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 μ</a:t>
            </a:r>
            <a:r>
              <a:rPr lang="en-US" altLang="zh-CN" sz="2800" i="1" baseline="-25000" smtClean="0">
                <a:solidFill>
                  <a:srgbClr val="000000"/>
                </a:solidFill>
                <a:latin typeface="Times New Roman" panose="02020603050405020304" pitchFamily="18" charset="0"/>
                <a:cs typeface="Times New Roman" panose="02020603050405020304" pitchFamily="18" charset="0"/>
              </a:rPr>
              <a:t>p</a:t>
            </a:r>
            <a:r>
              <a:rPr lang="zh-CN" altLang="zh-CN" sz="2800" smtClean="0">
                <a:solidFill>
                  <a:srgbClr val="000000"/>
                </a:solidFill>
                <a:latin typeface="Times New Roman" panose="02020603050405020304" pitchFamily="18" charset="0"/>
                <a:cs typeface="Times New Roman" panose="02020603050405020304" pitchFamily="18" charset="0"/>
              </a:rPr>
              <a:t>。</a:t>
            </a:r>
          </a:p>
          <a:p>
            <a:endParaRPr lang="en-US" altLang="zh-CN" sz="2800" smtClean="0">
              <a:solidFill>
                <a:srgbClr val="000000"/>
              </a:solidFill>
            </a:endParaRPr>
          </a:p>
          <a:p>
            <a:r>
              <a:rPr lang="zh-CN" altLang="zh-CN" sz="2800" smtClean="0">
                <a:solidFill>
                  <a:srgbClr val="000000"/>
                </a:solidFill>
              </a:rPr>
              <a:t>一、单总体的轮廓分析</a:t>
            </a:r>
            <a:endParaRPr lang="en-US" altLang="zh-CN" sz="2800" smtClean="0">
              <a:solidFill>
                <a:srgbClr val="000000"/>
              </a:solidFill>
            </a:endParaRPr>
          </a:p>
          <a:p>
            <a:r>
              <a:rPr lang="zh-CN" altLang="zh-CN" sz="2800" smtClean="0">
                <a:solidFill>
                  <a:srgbClr val="000000"/>
                </a:solidFill>
              </a:rPr>
              <a:t>二、两总体的轮廓分析</a:t>
            </a:r>
            <a:endParaRPr lang="zh-CN" altLang="en-US" sz="2800" smtClean="0">
              <a:solidFill>
                <a:srgbClr val="000000"/>
              </a:solidFill>
            </a:endParaRPr>
          </a:p>
        </p:txBody>
      </p:sp>
      <p:sp>
        <p:nvSpPr>
          <p:cNvPr id="3994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1B6844-0E65-4BDE-9978-E54615974FF6}" type="slidenum">
              <a:rPr lang="en-US" altLang="zh-CN" sz="1400" smtClean="0"/>
              <a:pPr>
                <a:spcBef>
                  <a:spcPct val="0"/>
                </a:spcBef>
                <a:buClrTx/>
                <a:buSzTx/>
                <a:buFontTx/>
                <a:buNone/>
              </a:pPr>
              <a:t>34</a:t>
            </a:fld>
            <a:endParaRPr lang="en-US" altLang="zh-CN" sz="1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55638"/>
            <a:ext cx="8540750" cy="5443537"/>
          </a:xfrm>
        </p:spPr>
        <p:txBody>
          <a:bodyPr/>
          <a:lstStyle/>
          <a:p>
            <a:pPr>
              <a:defRPr/>
            </a:pPr>
            <a:r>
              <a:rPr lang="zh-CN" altLang="zh-CN" sz="2800" dirty="0" smtClean="0">
                <a:solidFill>
                  <a:srgbClr val="000000"/>
                </a:solidFill>
                <a:latin typeface="Times New Roman" panose="02020603050405020304" pitchFamily="18" charset="0"/>
                <a:cs typeface="Times New Roman" panose="02020603050405020304" pitchFamily="18" charset="0"/>
              </a:rPr>
              <a:t>图</a:t>
            </a:r>
            <a:r>
              <a:rPr lang="en-US" altLang="zh-CN" sz="2800" dirty="0" smtClean="0">
                <a:solidFill>
                  <a:srgbClr val="000000"/>
                </a:solidFill>
                <a:latin typeface="Times New Roman" panose="02020603050405020304" pitchFamily="18" charset="0"/>
                <a:cs typeface="Times New Roman" panose="02020603050405020304" pitchFamily="18" charset="0"/>
              </a:rPr>
              <a:t>4.4.1</a:t>
            </a:r>
            <a:r>
              <a:rPr lang="zh-CN" altLang="zh-CN" sz="2800" dirty="0" smtClean="0">
                <a:solidFill>
                  <a:srgbClr val="000000"/>
                </a:solidFill>
                <a:latin typeface="Times New Roman" panose="02020603050405020304" pitchFamily="18" charset="0"/>
                <a:cs typeface="Times New Roman" panose="02020603050405020304" pitchFamily="18" charset="0"/>
              </a:rPr>
              <a:t>是将点</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en-US" altLang="zh-CN" sz="2800" i="1" dirty="0" smtClean="0">
                <a:solidFill>
                  <a:srgbClr val="000000"/>
                </a:solidFill>
                <a:latin typeface="Times New Roman" panose="02020603050405020304" pitchFamily="18" charset="0"/>
                <a:cs typeface="Times New Roman" panose="02020603050405020304" pitchFamily="18" charset="0"/>
              </a:rPr>
              <a:t> 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en-US" altLang="zh-CN" sz="2800" i="1" dirty="0" smtClean="0">
                <a:solidFill>
                  <a:srgbClr val="000000"/>
                </a:solidFill>
                <a:latin typeface="Times New Roman" panose="02020603050405020304" pitchFamily="18" charset="0"/>
                <a:cs typeface="Times New Roman" panose="02020603050405020304" pitchFamily="18" charset="0"/>
              </a:rPr>
              <a:t> 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μ</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用直线连接起来的折线图，称为总体的</a:t>
            </a:r>
            <a:r>
              <a:rPr lang="zh-CN" altLang="zh-CN" sz="2800" dirty="0" smtClean="0">
                <a:solidFill>
                  <a:schemeClr val="accent6"/>
                </a:solidFill>
                <a:latin typeface="Times New Roman" panose="02020603050405020304" pitchFamily="18" charset="0"/>
                <a:cs typeface="Times New Roman" panose="02020603050405020304" pitchFamily="18" charset="0"/>
              </a:rPr>
              <a:t>轮廓</a:t>
            </a:r>
            <a:r>
              <a:rPr lang="zh-CN" altLang="zh-CN" sz="2800" dirty="0" smtClean="0">
                <a:solidFill>
                  <a:srgbClr val="000000"/>
                </a:solidFill>
                <a:latin typeface="Times New Roman" panose="02020603050405020304" pitchFamily="18" charset="0"/>
                <a:cs typeface="Times New Roman" panose="02020603050405020304" pitchFamily="18" charset="0"/>
              </a:rPr>
              <a:t>。轮廓分析是轮廓的分析或多个轮廓的比较，它常用于分析比较相继一连串的心理测试或其他测试中。</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endParaRPr lang="zh-CN" altLang="en-US" sz="2800" dirty="0"/>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CC23DB-5BBF-4C10-ABF9-C756F99C8946}" type="slidenum">
              <a:rPr lang="en-US" altLang="zh-CN" sz="1400" smtClean="0"/>
              <a:pPr>
                <a:spcBef>
                  <a:spcPct val="0"/>
                </a:spcBef>
                <a:buClrTx/>
                <a:buSzTx/>
                <a:buFontTx/>
                <a:buNone/>
              </a:pPr>
              <a:t>35</a:t>
            </a:fld>
            <a:endParaRPr lang="en-US" altLang="zh-CN" sz="1400" smtClean="0"/>
          </a:p>
        </p:txBody>
      </p:sp>
      <p:sp>
        <p:nvSpPr>
          <p:cNvPr id="5" name="矩形 4"/>
          <p:cNvSpPr/>
          <p:nvPr/>
        </p:nvSpPr>
        <p:spPr>
          <a:xfrm>
            <a:off x="3203575" y="5899150"/>
            <a:ext cx="3022600" cy="400050"/>
          </a:xfrm>
          <a:prstGeom prst="rect">
            <a:avLst/>
          </a:prstGeom>
        </p:spPr>
        <p:txBody>
          <a:bodyPr wrap="none">
            <a:spAutoFit/>
          </a:bodyPr>
          <a:lstStyle/>
          <a:p>
            <a:pPr>
              <a:defRPr/>
            </a:pP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sz="2000" kern="100" dirty="0">
                <a:solidFill>
                  <a:srgbClr val="7030A0"/>
                </a:solidFill>
                <a:latin typeface="Times New Roman" panose="02020603050405020304" pitchFamily="18" charset="0"/>
                <a:ea typeface="黑体" panose="02010600030101010101" pitchFamily="2" charset="-122"/>
              </a:rPr>
              <a:t>4.4.1  </a:t>
            </a: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总体轮廓（</a:t>
            </a:r>
            <a:r>
              <a:rPr lang="en-US" altLang="zh-CN" sz="2000" i="1" kern="100" dirty="0">
                <a:solidFill>
                  <a:srgbClr val="7030A0"/>
                </a:solidFill>
                <a:latin typeface="Times New Roman" panose="02020603050405020304" pitchFamily="18" charset="0"/>
                <a:ea typeface="黑体" panose="02010600030101010101" pitchFamily="2" charset="-122"/>
              </a:rPr>
              <a:t>p</a:t>
            </a:r>
            <a:r>
              <a:rPr lang="en-US" altLang="zh-CN" sz="2000" kern="100" dirty="0">
                <a:solidFill>
                  <a:srgbClr val="7030A0"/>
                </a:solidFill>
                <a:latin typeface="Times New Roman" panose="02020603050405020304" pitchFamily="18" charset="0"/>
                <a:ea typeface="黑体" panose="02010600030101010101" pitchFamily="2" charset="-122"/>
              </a:rPr>
              <a:t>=4</a:t>
            </a: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endParaRPr lang="zh-CN" altLang="en-US" sz="2000" dirty="0">
              <a:solidFill>
                <a:srgbClr val="7030A0"/>
              </a:solidFill>
            </a:endParaRPr>
          </a:p>
        </p:txBody>
      </p:sp>
      <p:pic>
        <p:nvPicPr>
          <p:cNvPr id="4" name="图片 3"/>
          <p:cNvPicPr>
            <a:picLocks noChangeAspect="1"/>
          </p:cNvPicPr>
          <p:nvPr/>
        </p:nvPicPr>
        <p:blipFill>
          <a:blip r:embed="rId2"/>
          <a:stretch>
            <a:fillRect/>
          </a:stretch>
        </p:blipFill>
        <p:spPr>
          <a:xfrm>
            <a:off x="2582671" y="2645469"/>
            <a:ext cx="3983322" cy="318065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z="4000" smtClean="0"/>
              <a:t>一</a:t>
            </a:r>
            <a:r>
              <a:rPr lang="zh-CN" altLang="zh-CN" sz="4000" smtClean="0"/>
              <a:t>、</a:t>
            </a:r>
            <a:r>
              <a:rPr lang="zh-CN" altLang="en-US" sz="4000" smtClean="0"/>
              <a:t>单</a:t>
            </a:r>
            <a:r>
              <a:rPr lang="zh-CN" altLang="zh-CN" sz="4000" smtClean="0"/>
              <a:t>总体的轮廓分析</a:t>
            </a:r>
            <a:endParaRPr lang="zh-CN" altLang="en-US" sz="4000" smtClean="0"/>
          </a:p>
        </p:txBody>
      </p:sp>
      <p:sp>
        <p:nvSpPr>
          <p:cNvPr id="3" name="内容占位符 2"/>
          <p:cNvSpPr>
            <a:spLocks noGrp="1"/>
          </p:cNvSpPr>
          <p:nvPr>
            <p:ph idx="1"/>
          </p:nvPr>
        </p:nvSpPr>
        <p:spPr/>
        <p:txBody>
          <a:bodyPr/>
          <a:lstStyle/>
          <a:p>
            <a:pPr>
              <a:defRPr/>
            </a:pPr>
            <a:r>
              <a:rPr lang="zh-CN" altLang="zh-CN" sz="2400" dirty="0" smtClean="0">
                <a:solidFill>
                  <a:srgbClr val="000000"/>
                </a:solidFill>
                <a:latin typeface="Times New Roman" pitchFamily="18" charset="0"/>
                <a:cs typeface="Times New Roman" pitchFamily="18" charset="0"/>
              </a:rPr>
              <a:t>基本假设</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轮廓是水平的，即</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等价于</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其中</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rPr>
              <a:t>	</a:t>
            </a:r>
            <a:r>
              <a:rPr lang="zh-CN" altLang="zh-CN" sz="2400" dirty="0" smtClean="0">
                <a:solidFill>
                  <a:srgbClr val="000000"/>
                </a:solidFill>
              </a:rPr>
              <a:t>称为</a:t>
            </a:r>
            <a:r>
              <a:rPr lang="zh-CN" altLang="zh-CN" sz="2400" dirty="0" smtClean="0">
                <a:solidFill>
                  <a:schemeClr val="accent6"/>
                </a:solidFill>
              </a:rPr>
              <a:t>对比矩阵</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rank(</a:t>
            </a:r>
            <a:r>
              <a:rPr lang="en-US" altLang="zh-CN" sz="2400" b="1" i="1" dirty="0" smtClean="0">
                <a:solidFill>
                  <a:srgbClr val="000000"/>
                </a:solidFill>
                <a:latin typeface="Times New Roman" panose="02020603050405020304" pitchFamily="18" charset="0"/>
                <a:cs typeface="Times New Roman" panose="02020603050405020304" pitchFamily="18" charset="0"/>
              </a:rPr>
              <a:t>C</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en-US" sz="2400" dirty="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p:txBody>
      </p:sp>
      <p:sp>
        <p:nvSpPr>
          <p:cNvPr id="4198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1989" name="Object 1"/>
          <p:cNvGraphicFramePr>
            <a:graphicFrameLocks noChangeAspect="1"/>
          </p:cNvGraphicFramePr>
          <p:nvPr>
            <p:extLst>
              <p:ext uri="{D42A27DB-BD31-4B8C-83A1-F6EECF244321}">
                <p14:modId xmlns:p14="http://schemas.microsoft.com/office/powerpoint/2010/main" val="4168773786"/>
              </p:ext>
            </p:extLst>
          </p:nvPr>
        </p:nvGraphicFramePr>
        <p:xfrm>
          <a:off x="1042988" y="2420938"/>
          <a:ext cx="6946900" cy="431800"/>
        </p:xfrm>
        <a:graphic>
          <a:graphicData uri="http://schemas.openxmlformats.org/presentationml/2006/ole">
            <mc:AlternateContent xmlns:mc="http://schemas.openxmlformats.org/markup-compatibility/2006">
              <mc:Choice xmlns:v="urn:schemas-microsoft-com:vml" Requires="v">
                <p:oleObj spid="_x0000_s42229" name="Equation" r:id="rId3" imgW="6946560" imgH="431640" progId="Equation.DSMT4">
                  <p:embed/>
                </p:oleObj>
              </mc:Choice>
              <mc:Fallback>
                <p:oleObj name="Equation" r:id="rId3" imgW="6946560" imgH="431640" progId="Equation.DSMT4">
                  <p:embed/>
                  <p:pic>
                    <p:nvPicPr>
                      <p:cNvPr id="0" name="Object 1"/>
                      <p:cNvPicPr>
                        <a:picLocks noChangeAspect="1" noChangeArrowheads="1"/>
                      </p:cNvPicPr>
                      <p:nvPr/>
                    </p:nvPicPr>
                    <p:blipFill>
                      <a:blip r:embed="rId4"/>
                      <a:srcRect/>
                      <a:stretch>
                        <a:fillRect/>
                      </a:stretch>
                    </p:blipFill>
                    <p:spPr bwMode="auto">
                      <a:xfrm>
                        <a:off x="1042988" y="2420938"/>
                        <a:ext cx="6946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1991" name="Object 3"/>
          <p:cNvGraphicFramePr>
            <a:graphicFrameLocks noChangeAspect="1"/>
          </p:cNvGraphicFramePr>
          <p:nvPr/>
        </p:nvGraphicFramePr>
        <p:xfrm>
          <a:off x="2916238" y="3284538"/>
          <a:ext cx="3111500" cy="374650"/>
        </p:xfrm>
        <a:graphic>
          <a:graphicData uri="http://schemas.openxmlformats.org/presentationml/2006/ole">
            <mc:AlternateContent xmlns:mc="http://schemas.openxmlformats.org/markup-compatibility/2006">
              <mc:Choice xmlns:v="urn:schemas-microsoft-com:vml" Requires="v">
                <p:oleObj spid="_x0000_s42230" name="Equation" r:id="rId5" imgW="3111500" imgH="381000" progId="Equation.DSMT4">
                  <p:embed/>
                </p:oleObj>
              </mc:Choice>
              <mc:Fallback>
                <p:oleObj name="Equation" r:id="rId5" imgW="3111500" imgH="381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284538"/>
                        <a:ext cx="31115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1993" name="Object 5"/>
          <p:cNvGraphicFramePr>
            <a:graphicFrameLocks noChangeAspect="1"/>
          </p:cNvGraphicFramePr>
          <p:nvPr>
            <p:extLst>
              <p:ext uri="{D42A27DB-BD31-4B8C-83A1-F6EECF244321}">
                <p14:modId xmlns:p14="http://schemas.microsoft.com/office/powerpoint/2010/main" val="3712777456"/>
              </p:ext>
            </p:extLst>
          </p:nvPr>
        </p:nvGraphicFramePr>
        <p:xfrm>
          <a:off x="2778125" y="4076700"/>
          <a:ext cx="3244850" cy="1771650"/>
        </p:xfrm>
        <a:graphic>
          <a:graphicData uri="http://schemas.openxmlformats.org/presentationml/2006/ole">
            <mc:AlternateContent xmlns:mc="http://schemas.openxmlformats.org/markup-compatibility/2006">
              <mc:Choice xmlns:v="urn:schemas-microsoft-com:vml" Requires="v">
                <p:oleObj spid="_x0000_s42231" name="Equation" r:id="rId7" imgW="3238200" imgH="1777680" progId="Equation.DSMT4">
                  <p:embed/>
                </p:oleObj>
              </mc:Choice>
              <mc:Fallback>
                <p:oleObj name="Equation" r:id="rId7" imgW="3238200" imgH="1777680" progId="Equation.DSMT4">
                  <p:embed/>
                  <p:pic>
                    <p:nvPicPr>
                      <p:cNvPr id="0" name="Object 5"/>
                      <p:cNvPicPr>
                        <a:picLocks noChangeAspect="1" noChangeArrowheads="1"/>
                      </p:cNvPicPr>
                      <p:nvPr/>
                    </p:nvPicPr>
                    <p:blipFill>
                      <a:blip r:embed="rId8"/>
                      <a:srcRect/>
                      <a:stretch>
                        <a:fillRect/>
                      </a:stretch>
                    </p:blipFill>
                    <p:spPr bwMode="auto">
                      <a:xfrm>
                        <a:off x="2778125" y="4076700"/>
                        <a:ext cx="32448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E009DC-500E-48B4-A763-C990F5B0BAA6}" type="slidenum">
              <a:rPr lang="en-US" altLang="zh-CN" sz="1400" smtClean="0"/>
              <a:pPr>
                <a:spcBef>
                  <a:spcPct val="0"/>
                </a:spcBef>
                <a:buClrTx/>
                <a:buSzTx/>
                <a:buFontTx/>
                <a:buNone/>
              </a:pPr>
              <a:t>36</a:t>
            </a:fld>
            <a:endParaRPr lang="en-US" altLang="zh-CN" sz="1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en-US" altLang="zh-CN" sz="2800" dirty="0" smtClean="0"/>
              <a:t> </a:t>
            </a:r>
            <a:r>
              <a:rPr lang="zh-CN" altLang="zh-CN" sz="2800" dirty="0" smtClean="0">
                <a:solidFill>
                  <a:srgbClr val="000000"/>
                </a:solidFill>
                <a:latin typeface="Times New Roman" panose="02020603050405020304" pitchFamily="18" charset="0"/>
                <a:cs typeface="Times New Roman" panose="02020603050405020304" pitchFamily="18" charset="0"/>
              </a:rPr>
              <a:t>设</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N</a:t>
            </a:r>
            <a:r>
              <a:rPr lang="en-US" altLang="zh-CN" sz="2800" i="1" baseline="-25000"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μ</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Σ</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，则</a:t>
            </a:r>
            <a:r>
              <a:rPr lang="zh-CN" altLang="zh-CN" sz="2800" dirty="0" smtClean="0">
                <a:solidFill>
                  <a:srgbClr val="000000"/>
                </a:solidFill>
                <a:latin typeface="Times New Roman" panose="02020603050405020304" pitchFamily="18" charset="0"/>
                <a:cs typeface="Times New Roman" panose="02020603050405020304" pitchFamily="18" charset="0"/>
              </a:rPr>
              <a:t>检验统计量为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对</a:t>
            </a:r>
            <a:r>
              <a:rPr lang="zh-CN" altLang="zh-CN" sz="2800" dirty="0">
                <a:solidFill>
                  <a:srgbClr val="000000"/>
                </a:solidFill>
                <a:latin typeface="Times New Roman" panose="02020603050405020304" pitchFamily="18" charset="0"/>
                <a:cs typeface="Times New Roman" panose="02020603050405020304" pitchFamily="18" charset="0"/>
              </a:rPr>
              <a:t>给定的</a:t>
            </a:r>
            <a:r>
              <a:rPr lang="en-US" altLang="zh-CN" sz="2800" i="1" dirty="0">
                <a:solidFill>
                  <a:srgbClr val="000000"/>
                </a:solidFill>
                <a:latin typeface="Times New Roman" panose="02020603050405020304" pitchFamily="18" charset="0"/>
                <a:cs typeface="Times New Roman" panose="02020603050405020304" pitchFamily="18" charset="0"/>
              </a:rPr>
              <a:t>α</a:t>
            </a:r>
            <a:r>
              <a:rPr lang="zh-CN" altLang="zh-CN" sz="2800" dirty="0">
                <a:solidFill>
                  <a:srgbClr val="000000"/>
                </a:solidFill>
                <a:latin typeface="Times New Roman" panose="02020603050405020304" pitchFamily="18" charset="0"/>
                <a:cs typeface="Times New Roman" panose="02020603050405020304" pitchFamily="18" charset="0"/>
              </a:rPr>
              <a:t>，拒绝规则为：</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zh-CN" sz="2800" dirty="0">
              <a:solidFill>
                <a:srgbClr val="000000"/>
              </a:solidFill>
              <a:latin typeface="Times New Roman" panose="02020603050405020304" pitchFamily="18" charset="0"/>
              <a:cs typeface="Times New Roman" panose="02020603050405020304" pitchFamily="18" charset="0"/>
            </a:endParaRPr>
          </a:p>
          <a:p>
            <a:pPr>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其中</a:t>
            </a:r>
            <a:r>
              <a:rPr lang="en-US" altLang="zh-CN" sz="2800" dirty="0" smtClean="0"/>
              <a:t> </a:t>
            </a:r>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37</a:t>
            </a:fld>
            <a:endParaRPr lang="en-US" altLang="zh-CN"/>
          </a:p>
        </p:txBody>
      </p:sp>
      <p:graphicFrame>
        <p:nvGraphicFramePr>
          <p:cNvPr id="5" name="Object 1"/>
          <p:cNvGraphicFramePr>
            <a:graphicFrameLocks noChangeAspect="1"/>
          </p:cNvGraphicFramePr>
          <p:nvPr>
            <p:extLst>
              <p:ext uri="{D42A27DB-BD31-4B8C-83A1-F6EECF244321}">
                <p14:modId xmlns:p14="http://schemas.microsoft.com/office/powerpoint/2010/main" val="2825016837"/>
              </p:ext>
            </p:extLst>
          </p:nvPr>
        </p:nvGraphicFramePr>
        <p:xfrm>
          <a:off x="2852738" y="1196752"/>
          <a:ext cx="3368675" cy="550863"/>
        </p:xfrm>
        <a:graphic>
          <a:graphicData uri="http://schemas.openxmlformats.org/presentationml/2006/ole">
            <mc:AlternateContent xmlns:mc="http://schemas.openxmlformats.org/markup-compatibility/2006">
              <mc:Choice xmlns:v="urn:schemas-microsoft-com:vml" Requires="v">
                <p:oleObj spid="_x0000_s94318" name="Equation" r:id="rId3" imgW="3365280" imgH="558720" progId="Equation.DSMT4">
                  <p:embed/>
                </p:oleObj>
              </mc:Choice>
              <mc:Fallback>
                <p:oleObj name="Equation" r:id="rId3" imgW="3365280" imgH="558720" progId="Equation.DSMT4">
                  <p:embed/>
                  <p:pic>
                    <p:nvPicPr>
                      <p:cNvPr id="0" name=""/>
                      <p:cNvPicPr>
                        <a:picLocks noChangeAspect="1" noChangeArrowheads="1"/>
                      </p:cNvPicPr>
                      <p:nvPr/>
                    </p:nvPicPr>
                    <p:blipFill>
                      <a:blip r:embed="rId4"/>
                      <a:srcRect/>
                      <a:stretch>
                        <a:fillRect/>
                      </a:stretch>
                    </p:blipFill>
                    <p:spPr bwMode="auto">
                      <a:xfrm>
                        <a:off x="2852738" y="1196752"/>
                        <a:ext cx="336867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67063238"/>
              </p:ext>
            </p:extLst>
          </p:nvPr>
        </p:nvGraphicFramePr>
        <p:xfrm>
          <a:off x="1987550" y="2204864"/>
          <a:ext cx="5078413" cy="503237"/>
        </p:xfrm>
        <a:graphic>
          <a:graphicData uri="http://schemas.openxmlformats.org/presentationml/2006/ole">
            <mc:AlternateContent xmlns:mc="http://schemas.openxmlformats.org/markup-compatibility/2006">
              <mc:Choice xmlns:v="urn:schemas-microsoft-com:vml" Requires="v">
                <p:oleObj spid="_x0000_s94319" name="Equation" r:id="rId5" imgW="5067000" imgH="495000" progId="Equation.DSMT4">
                  <p:embed/>
                </p:oleObj>
              </mc:Choice>
              <mc:Fallback>
                <p:oleObj name="Equation" r:id="rId5" imgW="5067000" imgH="495000" progId="Equation.DSMT4">
                  <p:embed/>
                  <p:pic>
                    <p:nvPicPr>
                      <p:cNvPr id="0" name=""/>
                      <p:cNvPicPr>
                        <a:picLocks noChangeAspect="1" noChangeArrowheads="1"/>
                      </p:cNvPicPr>
                      <p:nvPr/>
                    </p:nvPicPr>
                    <p:blipFill>
                      <a:blip r:embed="rId6"/>
                      <a:srcRect/>
                      <a:stretch>
                        <a:fillRect/>
                      </a:stretch>
                    </p:blipFill>
                    <p:spPr bwMode="auto">
                      <a:xfrm>
                        <a:off x="1987550" y="2204864"/>
                        <a:ext cx="50784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1353725107"/>
              </p:ext>
            </p:extLst>
          </p:nvPr>
        </p:nvGraphicFramePr>
        <p:xfrm>
          <a:off x="971600" y="3191817"/>
          <a:ext cx="7183438" cy="957263"/>
        </p:xfrm>
        <a:graphic>
          <a:graphicData uri="http://schemas.openxmlformats.org/presentationml/2006/ole">
            <mc:AlternateContent xmlns:mc="http://schemas.openxmlformats.org/markup-compatibility/2006">
              <mc:Choice xmlns:v="urn:schemas-microsoft-com:vml" Requires="v">
                <p:oleObj spid="_x0000_s94320" name="Equation" r:id="rId7" imgW="7175160" imgH="965160" progId="Equation.DSMT4">
                  <p:embed/>
                </p:oleObj>
              </mc:Choice>
              <mc:Fallback>
                <p:oleObj name="Equation" r:id="rId7" imgW="7175160" imgH="965160" progId="Equation.DSMT4">
                  <p:embed/>
                  <p:pic>
                    <p:nvPicPr>
                      <p:cNvPr id="0" name=""/>
                      <p:cNvPicPr>
                        <a:picLocks noChangeAspect="1" noChangeArrowheads="1"/>
                      </p:cNvPicPr>
                      <p:nvPr/>
                    </p:nvPicPr>
                    <p:blipFill>
                      <a:blip r:embed="rId8"/>
                      <a:srcRect/>
                      <a:stretch>
                        <a:fillRect/>
                      </a:stretch>
                    </p:blipFill>
                    <p:spPr bwMode="auto">
                      <a:xfrm>
                        <a:off x="971600" y="3191817"/>
                        <a:ext cx="7183438"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204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301625" y="609600"/>
            <a:ext cx="8540750" cy="46038"/>
          </a:xfrm>
        </p:spPr>
        <p:txBody>
          <a:bodyPr/>
          <a:lstStyle/>
          <a:p>
            <a:endParaRPr lang="zh-CN" altLang="en-US" sz="4000" smtClean="0"/>
          </a:p>
        </p:txBody>
      </p:sp>
      <p:sp>
        <p:nvSpPr>
          <p:cNvPr id="3" name="内容占位符 2"/>
          <p:cNvSpPr>
            <a:spLocks noGrp="1"/>
          </p:cNvSpPr>
          <p:nvPr>
            <p:ph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4.4.1   </a:t>
            </a:r>
            <a:r>
              <a:rPr lang="zh-CN" altLang="zh-CN" sz="2400" dirty="0" smtClean="0">
                <a:solidFill>
                  <a:srgbClr val="000000"/>
                </a:solidFill>
                <a:latin typeface="Times New Roman" pitchFamily="18" charset="0"/>
                <a:cs typeface="Times New Roman" pitchFamily="18" charset="0"/>
              </a:rPr>
              <a:t>当施加的处理数</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时，单总体的轮廓分析就退化为基于成对数据的两个一元总体均值的比较检验。检验</a:t>
            </a:r>
            <a:r>
              <a:rPr lang="zh-CN" altLang="en-US" sz="2400" dirty="0" smtClean="0">
                <a:solidFill>
                  <a:srgbClr val="000000"/>
                </a:solidFill>
                <a:latin typeface="Times New Roman" pitchFamily="18" charset="0"/>
                <a:cs typeface="Times New Roman" pitchFamily="18" charset="0"/>
              </a:rPr>
              <a:t>的</a:t>
            </a:r>
            <a:r>
              <a:rPr lang="zh-CN" altLang="zh-CN" sz="2400" dirty="0" smtClean="0">
                <a:solidFill>
                  <a:srgbClr val="000000"/>
                </a:solidFill>
                <a:latin typeface="Times New Roman" pitchFamily="18" charset="0"/>
                <a:cs typeface="Times New Roman" pitchFamily="18" charset="0"/>
              </a:rPr>
              <a:t>假设</a:t>
            </a:r>
            <a:r>
              <a:rPr lang="zh-CN" altLang="zh-CN" sz="2400" dirty="0">
                <a:solidFill>
                  <a:srgbClr val="000000"/>
                </a:solidFill>
                <a:latin typeface="Times New Roman" pitchFamily="18" charset="0"/>
                <a:cs typeface="Times New Roman" pitchFamily="18" charset="0"/>
              </a:rPr>
              <a:t>为</a:t>
            </a: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在</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μ</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Σ</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的假定下，检验统计量为</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endParaRPr lang="zh-CN" altLang="en-US" sz="2400" dirty="0">
              <a:solidFill>
                <a:srgbClr val="000000"/>
              </a:solidFill>
              <a:latin typeface="Times New Roman" pitchFamily="18" charset="0"/>
              <a:cs typeface="Times New Roman" pitchFamily="18" charset="0"/>
            </a:endParaRPr>
          </a:p>
        </p:txBody>
      </p:sp>
      <p:sp>
        <p:nvSpPr>
          <p:cNvPr id="4403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4037" name="Object 1"/>
          <p:cNvGraphicFramePr>
            <a:graphicFrameLocks noChangeAspect="1"/>
          </p:cNvGraphicFramePr>
          <p:nvPr/>
        </p:nvGraphicFramePr>
        <p:xfrm>
          <a:off x="3059113" y="1844675"/>
          <a:ext cx="3232150" cy="374650"/>
        </p:xfrm>
        <a:graphic>
          <a:graphicData uri="http://schemas.openxmlformats.org/presentationml/2006/ole">
            <mc:AlternateContent xmlns:mc="http://schemas.openxmlformats.org/markup-compatibility/2006">
              <mc:Choice xmlns:v="urn:schemas-microsoft-com:vml" Requires="v">
                <p:oleObj spid="_x0000_s44200" name="Equation" r:id="rId3" imgW="3225800" imgH="381000" progId="Equation.DSMT4">
                  <p:embed/>
                </p:oleObj>
              </mc:Choice>
              <mc:Fallback>
                <p:oleObj name="Equation" r:id="rId3" imgW="3225800" imgH="381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844675"/>
                        <a:ext cx="32321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4039" name="Object 3"/>
          <p:cNvGraphicFramePr>
            <a:graphicFrameLocks noChangeAspect="1"/>
          </p:cNvGraphicFramePr>
          <p:nvPr>
            <p:extLst>
              <p:ext uri="{D42A27DB-BD31-4B8C-83A1-F6EECF244321}">
                <p14:modId xmlns:p14="http://schemas.microsoft.com/office/powerpoint/2010/main" val="2652068999"/>
              </p:ext>
            </p:extLst>
          </p:nvPr>
        </p:nvGraphicFramePr>
        <p:xfrm>
          <a:off x="1484313" y="2643188"/>
          <a:ext cx="6210300" cy="2641600"/>
        </p:xfrm>
        <a:graphic>
          <a:graphicData uri="http://schemas.openxmlformats.org/presentationml/2006/ole">
            <mc:AlternateContent xmlns:mc="http://schemas.openxmlformats.org/markup-compatibility/2006">
              <mc:Choice xmlns:v="urn:schemas-microsoft-com:vml" Requires="v">
                <p:oleObj spid="_x0000_s44201" name="Equation" r:id="rId5" imgW="6210000" imgH="2641320" progId="Equation.DSMT4">
                  <p:embed/>
                </p:oleObj>
              </mc:Choice>
              <mc:Fallback>
                <p:oleObj name="Equation" r:id="rId5" imgW="6210000" imgH="2641320" progId="Equation.DSMT4">
                  <p:embed/>
                  <p:pic>
                    <p:nvPicPr>
                      <p:cNvPr id="0" name="Object 3"/>
                      <p:cNvPicPr>
                        <a:picLocks noChangeAspect="1" noChangeArrowheads="1"/>
                      </p:cNvPicPr>
                      <p:nvPr/>
                    </p:nvPicPr>
                    <p:blipFill>
                      <a:blip r:embed="rId6"/>
                      <a:srcRect/>
                      <a:stretch>
                        <a:fillRect/>
                      </a:stretch>
                    </p:blipFill>
                    <p:spPr bwMode="auto">
                      <a:xfrm>
                        <a:off x="1484313" y="2643188"/>
                        <a:ext cx="62103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404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424E19-EA1A-460D-9ADF-5DC51C8BD9B3}" type="slidenum">
              <a:rPr lang="en-US" altLang="zh-CN" sz="1400" smtClean="0"/>
              <a:pPr>
                <a:spcBef>
                  <a:spcPct val="0"/>
                </a:spcBef>
                <a:buClrTx/>
                <a:buSzTx/>
                <a:buFontTx/>
                <a:buNone/>
              </a:pPr>
              <a:t>38</a:t>
            </a:fld>
            <a:endParaRPr lang="en-US" altLang="zh-CN" sz="1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01625" y="609600"/>
            <a:ext cx="8540750" cy="46038"/>
          </a:xfrm>
        </p:spPr>
        <p:txBody>
          <a:bodyPr/>
          <a:lstStyle/>
          <a:p>
            <a:endParaRPr lang="zh-CN" altLang="en-US" sz="4000" smtClean="0"/>
          </a:p>
        </p:txBody>
      </p:sp>
      <p:sp>
        <p:nvSpPr>
          <p:cNvPr id="45059" name="内容占位符 2"/>
          <p:cNvSpPr>
            <a:spLocks noGrp="1"/>
          </p:cNvSpPr>
          <p:nvPr>
            <p:ph idx="1"/>
          </p:nvPr>
        </p:nvSpPr>
        <p:spPr>
          <a:xfrm>
            <a:off x="301625" y="620713"/>
            <a:ext cx="8540750" cy="5478462"/>
          </a:xfrm>
        </p:spPr>
        <p:txBody>
          <a:bodyPr/>
          <a:lstStyle/>
          <a:p>
            <a:pPr>
              <a:buFont typeface="Wingdings" panose="05000000000000000000" pitchFamily="2" charset="2"/>
              <a:buChar char="Ø"/>
              <a:defRPr/>
            </a:pPr>
            <a:r>
              <a:rPr lang="zh-CN" altLang="zh-CN" sz="2400" dirty="0" smtClean="0">
                <a:solidFill>
                  <a:srgbClr val="000000"/>
                </a:solidFill>
                <a:latin typeface="Times New Roman" panose="02020603050405020304" pitchFamily="18" charset="0"/>
                <a:cs typeface="Times New Roman" panose="02020603050405020304" pitchFamily="18" charset="0"/>
              </a:rPr>
              <a:t>对给定的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000"/>
                </a:solidFill>
              </a:rPr>
              <a:t>或等价为：</a:t>
            </a:r>
            <a:endParaRPr lang="en-US" altLang="zh-CN" sz="2400" dirty="0" smtClean="0">
              <a:solidFill>
                <a:srgbClr val="000000"/>
              </a:solidFill>
            </a:endParaRPr>
          </a:p>
          <a:p>
            <a:pPr>
              <a:defRPr/>
            </a:pPr>
            <a:endParaRPr lang="zh-CN" altLang="zh-CN" sz="2400" dirty="0" smtClean="0">
              <a:solidFill>
                <a:srgbClr val="000000"/>
              </a:solidFill>
            </a:endParaRPr>
          </a:p>
          <a:p>
            <a:pPr marL="0" indent="0">
              <a:buFont typeface="Wingdings" panose="05000000000000000000" pitchFamily="2" charset="2"/>
              <a:buNone/>
              <a:defRPr/>
            </a:pPr>
            <a:r>
              <a:rPr lang="en-US" altLang="zh-CN" sz="2400" dirty="0" smtClean="0">
                <a:solidFill>
                  <a:srgbClr val="000000"/>
                </a:solidFill>
              </a:rPr>
              <a:t>    </a:t>
            </a:r>
            <a:r>
              <a:rPr lang="zh-CN" altLang="zh-CN" sz="2400" dirty="0" smtClean="0">
                <a:solidFill>
                  <a:srgbClr val="000000"/>
                </a:solidFill>
              </a:rPr>
              <a:t>其中</a:t>
            </a:r>
          </a:p>
          <a:p>
            <a:pPr>
              <a:defRPr/>
            </a:pP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4506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5061" name="Object 1"/>
          <p:cNvGraphicFramePr>
            <a:graphicFrameLocks noChangeAspect="1"/>
          </p:cNvGraphicFramePr>
          <p:nvPr/>
        </p:nvGraphicFramePr>
        <p:xfrm>
          <a:off x="2555875" y="1125538"/>
          <a:ext cx="3835400" cy="444500"/>
        </p:xfrm>
        <a:graphic>
          <a:graphicData uri="http://schemas.openxmlformats.org/presentationml/2006/ole">
            <mc:AlternateContent xmlns:mc="http://schemas.openxmlformats.org/markup-compatibility/2006">
              <mc:Choice xmlns:v="urn:schemas-microsoft-com:vml" Requires="v">
                <p:oleObj spid="_x0000_s45301" name="Equation" r:id="rId3" imgW="3835400" imgH="444500" progId="Equation.DSMT4">
                  <p:embed/>
                </p:oleObj>
              </mc:Choice>
              <mc:Fallback>
                <p:oleObj name="Equation" r:id="rId3" imgW="38354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125538"/>
                        <a:ext cx="38354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5063" name="Object 3"/>
          <p:cNvGraphicFramePr>
            <a:graphicFrameLocks noChangeAspect="1"/>
          </p:cNvGraphicFramePr>
          <p:nvPr/>
        </p:nvGraphicFramePr>
        <p:xfrm>
          <a:off x="2627313" y="1989138"/>
          <a:ext cx="3600450" cy="438150"/>
        </p:xfrm>
        <a:graphic>
          <a:graphicData uri="http://schemas.openxmlformats.org/presentationml/2006/ole">
            <mc:AlternateContent xmlns:mc="http://schemas.openxmlformats.org/markup-compatibility/2006">
              <mc:Choice xmlns:v="urn:schemas-microsoft-com:vml" Requires="v">
                <p:oleObj spid="_x0000_s45302" name="Equation" r:id="rId5" imgW="3594100" imgH="444500" progId="Equation.DSMT4">
                  <p:embed/>
                </p:oleObj>
              </mc:Choice>
              <mc:Fallback>
                <p:oleObj name="Equation" r:id="rId5" imgW="35941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1989138"/>
                        <a:ext cx="36004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5065" name="Object 5"/>
          <p:cNvGraphicFramePr>
            <a:graphicFrameLocks noChangeAspect="1"/>
          </p:cNvGraphicFramePr>
          <p:nvPr/>
        </p:nvGraphicFramePr>
        <p:xfrm>
          <a:off x="2843213" y="2924175"/>
          <a:ext cx="3359150" cy="844550"/>
        </p:xfrm>
        <a:graphic>
          <a:graphicData uri="http://schemas.openxmlformats.org/presentationml/2006/ole">
            <mc:AlternateContent xmlns:mc="http://schemas.openxmlformats.org/markup-compatibility/2006">
              <mc:Choice xmlns:v="urn:schemas-microsoft-com:vml" Requires="v">
                <p:oleObj spid="_x0000_s45303" name="Equation" r:id="rId7" imgW="3352800" imgH="850900" progId="Equation.DSMT4">
                  <p:embed/>
                </p:oleObj>
              </mc:Choice>
              <mc:Fallback>
                <p:oleObj name="Equation" r:id="rId7" imgW="3352800" imgH="8509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2924175"/>
                        <a:ext cx="33591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2E08AF-7101-40AC-A841-AF2689EE60C4}" type="slidenum">
              <a:rPr lang="en-US" altLang="zh-CN" sz="1400" smtClean="0"/>
              <a:pPr>
                <a:spcBef>
                  <a:spcPct val="0"/>
                </a:spcBef>
                <a:buClrTx/>
                <a:buSzTx/>
                <a:buFontTx/>
                <a:buNone/>
              </a:pPr>
              <a:t>39</a:t>
            </a:fld>
            <a:endParaRPr lang="en-US" altLang="zh-CN" sz="1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1.</a:t>
            </a:r>
            <a:r>
              <a:rPr lang="en-US" altLang="zh-CN" sz="4000" b="1" i="1" smtClean="0">
                <a:latin typeface="Times New Roman" panose="02020603050405020304" pitchFamily="18" charset="0"/>
                <a:cs typeface="Times New Roman" panose="02020603050405020304" pitchFamily="18" charset="0"/>
              </a:rPr>
              <a:t> Σ</a:t>
            </a:r>
            <a:r>
              <a:rPr lang="zh-CN" altLang="zh-CN" sz="4000" smtClean="0">
                <a:latin typeface="Times New Roman" panose="02020603050405020304" pitchFamily="18" charset="0"/>
                <a:cs typeface="Times New Roman" panose="02020603050405020304" pitchFamily="18" charset="0"/>
              </a:rPr>
              <a:t>已知时的检验</a:t>
            </a:r>
            <a:endParaRPr lang="zh-CN" altLang="en-US" sz="4000" smtClean="0">
              <a:latin typeface="Times New Roman" panose="02020603050405020304" pitchFamily="18" charset="0"/>
              <a:cs typeface="Times New Roman" panose="02020603050405020304" pitchFamily="18" charset="0"/>
            </a:endParaRPr>
          </a:p>
        </p:txBody>
      </p:sp>
      <p:sp>
        <p:nvSpPr>
          <p:cNvPr id="8195"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拒绝规则为：</a:t>
            </a:r>
          </a:p>
          <a:p>
            <a:pPr algn="ct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若                 ，则拒绝</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gn="just" eaLnBrk="1" hangingPunct="1">
              <a:lnSpc>
                <a:spcPct val="200000"/>
              </a:lnSpc>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是总体</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中   </a:t>
            </a:r>
            <a:r>
              <a:rPr lang="zh-CN" altLang="zh-CN" sz="2800" dirty="0" smtClean="0">
                <a:solidFill>
                  <a:srgbClr val="000000"/>
                </a:solidFill>
                <a:latin typeface="Times New Roman" panose="02020603050405020304" pitchFamily="18" charset="0"/>
                <a:cs typeface="Times New Roman" panose="02020603050405020304" pitchFamily="18" charset="0"/>
              </a:rPr>
              <a:t>到</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的平方马氏距离</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baseline="-250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8196" name="Object 10"/>
          <p:cNvGraphicFramePr>
            <a:graphicFrameLocks noChangeAspect="1"/>
          </p:cNvGraphicFramePr>
          <p:nvPr>
            <p:extLst>
              <p:ext uri="{D42A27DB-BD31-4B8C-83A1-F6EECF244321}">
                <p14:modId xmlns:p14="http://schemas.microsoft.com/office/powerpoint/2010/main" val="3515082202"/>
              </p:ext>
            </p:extLst>
          </p:nvPr>
        </p:nvGraphicFramePr>
        <p:xfrm>
          <a:off x="1897063" y="2487613"/>
          <a:ext cx="5473700" cy="660400"/>
        </p:xfrm>
        <a:graphic>
          <a:graphicData uri="http://schemas.openxmlformats.org/presentationml/2006/ole">
            <mc:AlternateContent xmlns:mc="http://schemas.openxmlformats.org/markup-compatibility/2006">
              <mc:Choice xmlns:v="urn:schemas-microsoft-com:vml" Requires="v">
                <p:oleObj spid="_x0000_s90354" name="Equation" r:id="rId3" imgW="5473440" imgH="660240" progId="Equation.DSMT4">
                  <p:embed/>
                </p:oleObj>
              </mc:Choice>
              <mc:Fallback>
                <p:oleObj name="Equation" r:id="rId3" imgW="5473440" imgH="660240" progId="Equation.DSMT4">
                  <p:embed/>
                  <p:pic>
                    <p:nvPicPr>
                      <p:cNvPr id="0" name=""/>
                      <p:cNvPicPr>
                        <a:picLocks noChangeAspect="1" noChangeArrowheads="1"/>
                      </p:cNvPicPr>
                      <p:nvPr/>
                    </p:nvPicPr>
                    <p:blipFill>
                      <a:blip r:embed="rId4"/>
                      <a:srcRect/>
                      <a:stretch>
                        <a:fillRect/>
                      </a:stretch>
                    </p:blipFill>
                    <p:spPr bwMode="auto">
                      <a:xfrm>
                        <a:off x="1897063" y="2487613"/>
                        <a:ext cx="5473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11"/>
          <p:cNvGraphicFramePr>
            <a:graphicFrameLocks noChangeAspect="1"/>
          </p:cNvGraphicFramePr>
          <p:nvPr/>
        </p:nvGraphicFramePr>
        <p:xfrm>
          <a:off x="3059113" y="3789040"/>
          <a:ext cx="1574800" cy="482600"/>
        </p:xfrm>
        <a:graphic>
          <a:graphicData uri="http://schemas.openxmlformats.org/presentationml/2006/ole">
            <mc:AlternateContent xmlns:mc="http://schemas.openxmlformats.org/markup-compatibility/2006">
              <mc:Choice xmlns:v="urn:schemas-microsoft-com:vml" Requires="v">
                <p:oleObj spid="_x0000_s90355" name="Equation" r:id="rId5" imgW="1574800" imgH="482600" progId="Equation.DSMT4">
                  <p:embed/>
                </p:oleObj>
              </mc:Choice>
              <mc:Fallback>
                <p:oleObj name="Equation" r:id="rId5" imgW="15748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789040"/>
                        <a:ext cx="1574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961B8D-E161-4CDC-B0ED-7F65146F32D8}" type="slidenum">
              <a:rPr lang="en-US" altLang="zh-CN" sz="1400" smtClean="0"/>
              <a:pPr>
                <a:spcBef>
                  <a:spcPct val="0"/>
                </a:spcBef>
                <a:buClrTx/>
                <a:buSzTx/>
                <a:buFontTx/>
                <a:buNone/>
              </a:pPr>
              <a:t>4</a:t>
            </a:fld>
            <a:endParaRPr lang="en-US" altLang="zh-CN" sz="1400" smtClean="0"/>
          </a:p>
        </p:txBody>
      </p:sp>
      <p:graphicFrame>
        <p:nvGraphicFramePr>
          <p:cNvPr id="10" name="Object 11"/>
          <p:cNvGraphicFramePr>
            <a:graphicFrameLocks noChangeAspect="1"/>
          </p:cNvGraphicFramePr>
          <p:nvPr>
            <p:extLst/>
          </p:nvPr>
        </p:nvGraphicFramePr>
        <p:xfrm>
          <a:off x="688008" y="4568676"/>
          <a:ext cx="355600" cy="444500"/>
        </p:xfrm>
        <a:graphic>
          <a:graphicData uri="http://schemas.openxmlformats.org/presentationml/2006/ole">
            <mc:AlternateContent xmlns:mc="http://schemas.openxmlformats.org/markup-compatibility/2006">
              <mc:Choice xmlns:v="urn:schemas-microsoft-com:vml" Requires="v">
                <p:oleObj spid="_x0000_s90356" name="Equation" r:id="rId7" imgW="355320" imgH="444240" progId="Equation.DSMT4">
                  <p:embed/>
                </p:oleObj>
              </mc:Choice>
              <mc:Fallback>
                <p:oleObj name="Equation" r:id="rId7" imgW="355320" imgH="444240" progId="Equation.DSMT4">
                  <p:embed/>
                  <p:pic>
                    <p:nvPicPr>
                      <p:cNvPr id="0" name=""/>
                      <p:cNvPicPr>
                        <a:picLocks noChangeAspect="1" noChangeArrowheads="1"/>
                      </p:cNvPicPr>
                      <p:nvPr/>
                    </p:nvPicPr>
                    <p:blipFill>
                      <a:blip r:embed="rId8"/>
                      <a:srcRect/>
                      <a:stretch>
                        <a:fillRect/>
                      </a:stretch>
                    </p:blipFill>
                    <p:spPr bwMode="auto">
                      <a:xfrm>
                        <a:off x="688008" y="4568676"/>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nvPr>
        </p:nvGraphicFramePr>
        <p:xfrm>
          <a:off x="2064767" y="4361408"/>
          <a:ext cx="1790700" cy="939800"/>
        </p:xfrm>
        <a:graphic>
          <a:graphicData uri="http://schemas.openxmlformats.org/presentationml/2006/ole">
            <mc:AlternateContent xmlns:mc="http://schemas.openxmlformats.org/markup-compatibility/2006">
              <mc:Choice xmlns:v="urn:schemas-microsoft-com:vml" Requires="v">
                <p:oleObj spid="_x0000_s90357" name="Equation" r:id="rId9" imgW="1790640" imgH="939600" progId="Equation.DSMT4">
                  <p:embed/>
                </p:oleObj>
              </mc:Choice>
              <mc:Fallback>
                <p:oleObj name="Equation" r:id="rId9" imgW="1790640" imgH="939600" progId="Equation.DSMT4">
                  <p:embed/>
                  <p:pic>
                    <p:nvPicPr>
                      <p:cNvPr id="0" name=""/>
                      <p:cNvPicPr>
                        <a:picLocks noChangeAspect="1" noChangeArrowheads="1"/>
                      </p:cNvPicPr>
                      <p:nvPr/>
                    </p:nvPicPr>
                    <p:blipFill>
                      <a:blip r:embed="rId10"/>
                      <a:srcRect/>
                      <a:stretch>
                        <a:fillRect/>
                      </a:stretch>
                    </p:blipFill>
                    <p:spPr bwMode="auto">
                      <a:xfrm>
                        <a:off x="2064767" y="4361408"/>
                        <a:ext cx="17907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nvPr>
        </p:nvGraphicFramePr>
        <p:xfrm>
          <a:off x="4318000" y="4653136"/>
          <a:ext cx="254000" cy="292100"/>
        </p:xfrm>
        <a:graphic>
          <a:graphicData uri="http://schemas.openxmlformats.org/presentationml/2006/ole">
            <mc:AlternateContent xmlns:mc="http://schemas.openxmlformats.org/markup-compatibility/2006">
              <mc:Choice xmlns:v="urn:schemas-microsoft-com:vml" Requires="v">
                <p:oleObj spid="_x0000_s90358" name="Equation" r:id="rId11" imgW="253800" imgH="291960" progId="Equation.DSMT4">
                  <p:embed/>
                </p:oleObj>
              </mc:Choice>
              <mc:Fallback>
                <p:oleObj name="Equation" r:id="rId11" imgW="253800" imgH="291960" progId="Equation.DSMT4">
                  <p:embed/>
                  <p:pic>
                    <p:nvPicPr>
                      <p:cNvPr id="0" name=""/>
                      <p:cNvPicPr>
                        <a:picLocks noChangeAspect="1" noChangeArrowheads="1"/>
                      </p:cNvPicPr>
                      <p:nvPr/>
                    </p:nvPicPr>
                    <p:blipFill>
                      <a:blip r:embed="rId12"/>
                      <a:srcRect/>
                      <a:stretch>
                        <a:fillRect/>
                      </a:stretch>
                    </p:blipFill>
                    <p:spPr bwMode="auto">
                      <a:xfrm>
                        <a:off x="4318000" y="4653136"/>
                        <a:ext cx="2540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0709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zh-CN" sz="4000" smtClean="0"/>
              <a:t>二、两总体的轮廓分析</a:t>
            </a:r>
            <a:endParaRPr lang="zh-CN" altLang="en-US" sz="4000" smtClean="0"/>
          </a:p>
        </p:txBody>
      </p:sp>
      <p:sp>
        <p:nvSpPr>
          <p:cNvPr id="46083" name="内容占位符 2"/>
          <p:cNvSpPr>
            <a:spLocks noGrp="1"/>
          </p:cNvSpPr>
          <p:nvPr>
            <p:ph idx="1"/>
          </p:nvPr>
        </p:nvSpPr>
        <p:spPr/>
        <p:txBody>
          <a:bodyPr/>
          <a:lstStyle/>
          <a:p>
            <a:pPr>
              <a:lnSpc>
                <a:spcPct val="150000"/>
              </a:lnSpc>
            </a:pPr>
            <a:r>
              <a:rPr lang="zh-CN" altLang="zh-CN" sz="2400" smtClean="0">
                <a:solidFill>
                  <a:srgbClr val="000000"/>
                </a:solidFill>
                <a:latin typeface="Times New Roman" panose="02020603050405020304" pitchFamily="18" charset="0"/>
                <a:cs typeface="Times New Roman" panose="02020603050405020304" pitchFamily="18" charset="0"/>
              </a:rPr>
              <a:t>设对两个总体的单元施加相同的</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zh-CN" altLang="zh-CN" sz="2400" smtClean="0">
                <a:solidFill>
                  <a:srgbClr val="000000"/>
                </a:solidFill>
                <a:latin typeface="Times New Roman" panose="02020603050405020304" pitchFamily="18" charset="0"/>
                <a:cs typeface="Times New Roman" panose="02020603050405020304" pitchFamily="18" charset="0"/>
              </a:rPr>
              <a:t>种处理，</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 ，</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分别为总体</a:t>
            </a:r>
            <a:r>
              <a:rPr lang="en-US" altLang="zh-CN" sz="24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和总体</a:t>
            </a:r>
            <a:r>
              <a:rPr lang="en-US" altLang="zh-CN" sz="24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的</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zh-CN" altLang="zh-CN" sz="2400" smtClean="0">
                <a:solidFill>
                  <a:srgbClr val="000000"/>
                </a:solidFill>
                <a:latin typeface="Times New Roman" panose="02020603050405020304" pitchFamily="18" charset="0"/>
                <a:cs typeface="Times New Roman" panose="02020603050405020304" pitchFamily="18" charset="0"/>
              </a:rPr>
              <a:t>种处理的均值向量。</a:t>
            </a:r>
            <a:endParaRPr lang="en-US" altLang="zh-CN" sz="2400" smtClean="0">
              <a:solidFill>
                <a:srgbClr val="000000"/>
              </a:solidFill>
              <a:latin typeface="Times New Roman" panose="02020603050405020304" pitchFamily="18" charset="0"/>
              <a:cs typeface="Times New Roman" panose="02020603050405020304" pitchFamily="18" charset="0"/>
            </a:endParaRPr>
          </a:p>
          <a:p>
            <a:r>
              <a:rPr lang="zh-CN" altLang="zh-CN" sz="2400" smtClean="0">
                <a:solidFill>
                  <a:srgbClr val="000000"/>
                </a:solidFill>
                <a:latin typeface="Times New Roman" panose="02020603050405020304" pitchFamily="18" charset="0"/>
                <a:cs typeface="Times New Roman" panose="02020603050405020304" pitchFamily="18" charset="0"/>
              </a:rPr>
              <a:t>三个感兴趣的假设：</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两轮廓外表上是相似的吗？或更精确地说它们是平行的吗？</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假如两轮廓是平行的，那么它们是否重合？</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smtClean="0">
                <a:solidFill>
                  <a:srgbClr val="000000"/>
                </a:solidFill>
                <a:latin typeface="Times New Roman" panose="02020603050405020304" pitchFamily="18" charset="0"/>
                <a:cs typeface="Times New Roman" panose="02020603050405020304" pitchFamily="18" charset="0"/>
              </a:rPr>
              <a:t>3.</a:t>
            </a:r>
            <a:r>
              <a:rPr lang="zh-CN" altLang="zh-CN" sz="2400" smtClean="0">
                <a:solidFill>
                  <a:srgbClr val="000000"/>
                </a:solidFill>
                <a:latin typeface="Times New Roman" panose="02020603050405020304" pitchFamily="18" charset="0"/>
                <a:cs typeface="Times New Roman" panose="02020603050405020304" pitchFamily="18" charset="0"/>
              </a:rPr>
              <a:t>假如两轮廓重合，它们是水平的吗？</a:t>
            </a: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sp>
        <p:nvSpPr>
          <p:cNvPr id="460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6085" name="Object 1"/>
          <p:cNvGraphicFramePr>
            <a:graphicFrameLocks noChangeAspect="1"/>
          </p:cNvGraphicFramePr>
          <p:nvPr>
            <p:extLst>
              <p:ext uri="{D42A27DB-BD31-4B8C-83A1-F6EECF244321}">
                <p14:modId xmlns:p14="http://schemas.microsoft.com/office/powerpoint/2010/main" val="1349370789"/>
              </p:ext>
            </p:extLst>
          </p:nvPr>
        </p:nvGraphicFramePr>
        <p:xfrm>
          <a:off x="6156325" y="1851025"/>
          <a:ext cx="2692400" cy="641350"/>
        </p:xfrm>
        <a:graphic>
          <a:graphicData uri="http://schemas.openxmlformats.org/presentationml/2006/ole">
            <mc:AlternateContent xmlns:mc="http://schemas.openxmlformats.org/markup-compatibility/2006">
              <mc:Choice xmlns:v="urn:schemas-microsoft-com:vml" Requires="v">
                <p:oleObj spid="_x0000_s46245" name="Equation" r:id="rId3" imgW="2692080" imgH="634680" progId="Equation.DSMT4">
                  <p:embed/>
                </p:oleObj>
              </mc:Choice>
              <mc:Fallback>
                <p:oleObj name="Equation" r:id="rId3" imgW="2692080" imgH="634680" progId="Equation.DSMT4">
                  <p:embed/>
                  <p:pic>
                    <p:nvPicPr>
                      <p:cNvPr id="0" name="Object 1"/>
                      <p:cNvPicPr>
                        <a:picLocks noChangeAspect="1" noChangeArrowheads="1"/>
                      </p:cNvPicPr>
                      <p:nvPr/>
                    </p:nvPicPr>
                    <p:blipFill>
                      <a:blip r:embed="rId4"/>
                      <a:srcRect/>
                      <a:stretch>
                        <a:fillRect/>
                      </a:stretch>
                    </p:blipFill>
                    <p:spPr bwMode="auto">
                      <a:xfrm>
                        <a:off x="6156325" y="1851025"/>
                        <a:ext cx="269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6087" name="Object 3"/>
          <p:cNvGraphicFramePr>
            <a:graphicFrameLocks noChangeAspect="1"/>
          </p:cNvGraphicFramePr>
          <p:nvPr>
            <p:extLst>
              <p:ext uri="{D42A27DB-BD31-4B8C-83A1-F6EECF244321}">
                <p14:modId xmlns:p14="http://schemas.microsoft.com/office/powerpoint/2010/main" val="1303409291"/>
              </p:ext>
            </p:extLst>
          </p:nvPr>
        </p:nvGraphicFramePr>
        <p:xfrm>
          <a:off x="971550" y="2427288"/>
          <a:ext cx="2787650" cy="641350"/>
        </p:xfrm>
        <a:graphic>
          <a:graphicData uri="http://schemas.openxmlformats.org/presentationml/2006/ole">
            <mc:AlternateContent xmlns:mc="http://schemas.openxmlformats.org/markup-compatibility/2006">
              <mc:Choice xmlns:v="urn:schemas-microsoft-com:vml" Requires="v">
                <p:oleObj spid="_x0000_s46246" name="Equation" r:id="rId5" imgW="2793960" imgH="634680" progId="Equation.DSMT4">
                  <p:embed/>
                </p:oleObj>
              </mc:Choice>
              <mc:Fallback>
                <p:oleObj name="Equation" r:id="rId5" imgW="2793960" imgH="634680" progId="Equation.DSMT4">
                  <p:embed/>
                  <p:pic>
                    <p:nvPicPr>
                      <p:cNvPr id="0" name="Object 3"/>
                      <p:cNvPicPr>
                        <a:picLocks noChangeAspect="1" noChangeArrowheads="1"/>
                      </p:cNvPicPr>
                      <p:nvPr/>
                    </p:nvPicPr>
                    <p:blipFill>
                      <a:blip r:embed="rId6"/>
                      <a:srcRect/>
                      <a:stretch>
                        <a:fillRect/>
                      </a:stretch>
                    </p:blipFill>
                    <p:spPr bwMode="auto">
                      <a:xfrm>
                        <a:off x="971550" y="2427288"/>
                        <a:ext cx="2787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D50D07-9D86-49A6-8EB0-A0C4195AA147}" type="slidenum">
              <a:rPr lang="en-US" altLang="zh-CN" sz="1400" smtClean="0"/>
              <a:pPr>
                <a:spcBef>
                  <a:spcPct val="0"/>
                </a:spcBef>
                <a:buClrTx/>
                <a:buSzTx/>
                <a:buFontTx/>
                <a:buNone/>
              </a:pPr>
              <a:t>40</a:t>
            </a:fld>
            <a:endParaRPr lang="en-US" altLang="zh-CN" sz="140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301625" y="609600"/>
            <a:ext cx="8540750" cy="46038"/>
          </a:xfrm>
        </p:spPr>
        <p:txBody>
          <a:bodyPr/>
          <a:lstStyle/>
          <a:p>
            <a:endParaRPr lang="zh-CN" altLang="en-US" sz="4000" smtClean="0"/>
          </a:p>
        </p:txBody>
      </p:sp>
      <p:sp>
        <p:nvSpPr>
          <p:cNvPr id="47107" name="内容占位符 2"/>
          <p:cNvSpPr>
            <a:spLocks noGrp="1"/>
          </p:cNvSpPr>
          <p:nvPr>
            <p:ph idx="1"/>
          </p:nvPr>
        </p:nvSpPr>
        <p:spPr>
          <a:xfrm>
            <a:off x="301625" y="620713"/>
            <a:ext cx="8540750" cy="5478462"/>
          </a:xfrm>
        </p:spPr>
        <p:txBody>
          <a:bodyPr/>
          <a:lstStyle/>
          <a:p>
            <a:r>
              <a:rPr lang="zh-CN" altLang="zh-CN" sz="2400" smtClean="0">
                <a:solidFill>
                  <a:srgbClr val="000000"/>
                </a:solidFill>
                <a:latin typeface="Times New Roman" panose="02020603050405020304" pitchFamily="18" charset="0"/>
                <a:cs typeface="Times New Roman" panose="02020603050405020304" pitchFamily="18" charset="0"/>
              </a:rPr>
              <a:t>假设</a:t>
            </a:r>
            <a:r>
              <a:rPr lang="en-US" altLang="zh-CN" sz="24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的原假设</a:t>
            </a:r>
            <a:r>
              <a:rPr lang="zh-CN" altLang="en-US" sz="2400" smtClean="0">
                <a:solidFill>
                  <a:srgbClr val="000000"/>
                </a:solidFill>
                <a:latin typeface="Times New Roman" panose="02020603050405020304" pitchFamily="18" charset="0"/>
                <a:cs typeface="Times New Roman" panose="02020603050405020304" pitchFamily="18" charset="0"/>
              </a:rPr>
              <a:t>：</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zh-CN"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或</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smtClean="0">
                <a:solidFill>
                  <a:srgbClr val="000000"/>
                </a:solidFill>
                <a:latin typeface="Times New Roman" panose="02020603050405020304" pitchFamily="18" charset="0"/>
                <a:cs typeface="Times New Roman" panose="02020603050405020304" pitchFamily="18" charset="0"/>
              </a:rPr>
              <a:t>	H</a:t>
            </a:r>
            <a:r>
              <a:rPr lang="en-US" altLang="zh-CN" sz="2400" baseline="-25000" smtClean="0">
                <a:solidFill>
                  <a:srgbClr val="000000"/>
                </a:solidFill>
                <a:latin typeface="Times New Roman" panose="02020603050405020304" pitchFamily="18" charset="0"/>
                <a:cs typeface="Times New Roman" panose="02020603050405020304" pitchFamily="18" charset="0"/>
              </a:rPr>
              <a:t>01</a:t>
            </a:r>
            <a:r>
              <a:rPr lang="zh-CN"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Cμ</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 =</a:t>
            </a:r>
            <a:r>
              <a:rPr lang="en-US" altLang="zh-CN" sz="2400" b="1" i="1" smtClean="0">
                <a:solidFill>
                  <a:srgbClr val="000000"/>
                </a:solidFill>
                <a:latin typeface="Times New Roman" panose="02020603050405020304" pitchFamily="18" charset="0"/>
                <a:cs typeface="Times New Roman" panose="02020603050405020304" pitchFamily="18" charset="0"/>
              </a:rPr>
              <a:t> Cμ</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H</a:t>
            </a:r>
            <a:r>
              <a:rPr lang="en-US" altLang="zh-CN" sz="2400" baseline="-25000" smtClean="0">
                <a:solidFill>
                  <a:srgbClr val="000000"/>
                </a:solidFill>
                <a:latin typeface="Times New Roman" panose="02020603050405020304" pitchFamily="18" charset="0"/>
                <a:cs typeface="Times New Roman" panose="02020603050405020304" pitchFamily="18" charset="0"/>
              </a:rPr>
              <a:t>11</a:t>
            </a:r>
            <a:r>
              <a:rPr lang="zh-CN"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Cμ</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Cμ</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b="1" i="1"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其中</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t>	</a:t>
            </a:r>
            <a:r>
              <a:rPr lang="en-US" altLang="zh-CN" sz="2400" smtClean="0">
                <a:solidFill>
                  <a:srgbClr val="000000"/>
                </a:solidFill>
                <a:latin typeface="Times New Roman" panose="02020603050405020304" pitchFamily="18" charset="0"/>
                <a:cs typeface="Times New Roman" panose="02020603050405020304" pitchFamily="18" charset="0"/>
              </a:rPr>
              <a:t>rank(</a:t>
            </a:r>
            <a:r>
              <a:rPr lang="en-US" altLang="zh-CN" sz="2400" b="1" i="1" smtClean="0">
                <a:solidFill>
                  <a:srgbClr val="000000"/>
                </a:solidFill>
                <a:latin typeface="Times New Roman" panose="02020603050405020304" pitchFamily="18" charset="0"/>
                <a:cs typeface="Times New Roman" panose="02020603050405020304" pitchFamily="18" charset="0"/>
              </a:rPr>
              <a:t>C</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None/>
            </a:pP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sp>
        <p:nvSpPr>
          <p:cNvPr id="471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7109" name="Object 1"/>
          <p:cNvGraphicFramePr>
            <a:graphicFrameLocks noChangeAspect="1"/>
          </p:cNvGraphicFramePr>
          <p:nvPr>
            <p:extLst>
              <p:ext uri="{D42A27DB-BD31-4B8C-83A1-F6EECF244321}">
                <p14:modId xmlns:p14="http://schemas.microsoft.com/office/powerpoint/2010/main" val="1202310902"/>
              </p:ext>
            </p:extLst>
          </p:nvPr>
        </p:nvGraphicFramePr>
        <p:xfrm>
          <a:off x="2484438" y="1052513"/>
          <a:ext cx="4229100" cy="1828800"/>
        </p:xfrm>
        <a:graphic>
          <a:graphicData uri="http://schemas.openxmlformats.org/presentationml/2006/ole">
            <mc:AlternateContent xmlns:mc="http://schemas.openxmlformats.org/markup-compatibility/2006">
              <mc:Choice xmlns:v="urn:schemas-microsoft-com:vml" Requires="v">
                <p:oleObj spid="_x0000_s47269" name="Equation" r:id="rId3" imgW="4228920" imgH="1828800" progId="Equation.DSMT4">
                  <p:embed/>
                </p:oleObj>
              </mc:Choice>
              <mc:Fallback>
                <p:oleObj name="Equation" r:id="rId3" imgW="4228920" imgH="1828800" progId="Equation.DSMT4">
                  <p:embed/>
                  <p:pic>
                    <p:nvPicPr>
                      <p:cNvPr id="0" name="Object 1"/>
                      <p:cNvPicPr>
                        <a:picLocks noChangeAspect="1" noChangeArrowheads="1"/>
                      </p:cNvPicPr>
                      <p:nvPr/>
                    </p:nvPicPr>
                    <p:blipFill>
                      <a:blip r:embed="rId4"/>
                      <a:srcRect/>
                      <a:stretch>
                        <a:fillRect/>
                      </a:stretch>
                    </p:blipFill>
                    <p:spPr bwMode="auto">
                      <a:xfrm>
                        <a:off x="2484438" y="1052513"/>
                        <a:ext cx="4229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7111" name="Object 3"/>
          <p:cNvGraphicFramePr>
            <a:graphicFrameLocks noChangeAspect="1"/>
          </p:cNvGraphicFramePr>
          <p:nvPr>
            <p:extLst>
              <p:ext uri="{D42A27DB-BD31-4B8C-83A1-F6EECF244321}">
                <p14:modId xmlns:p14="http://schemas.microsoft.com/office/powerpoint/2010/main" val="3776670344"/>
              </p:ext>
            </p:extLst>
          </p:nvPr>
        </p:nvGraphicFramePr>
        <p:xfrm>
          <a:off x="3000375" y="4105275"/>
          <a:ext cx="3155950" cy="1771650"/>
        </p:xfrm>
        <a:graphic>
          <a:graphicData uri="http://schemas.openxmlformats.org/presentationml/2006/ole">
            <mc:AlternateContent xmlns:mc="http://schemas.openxmlformats.org/markup-compatibility/2006">
              <mc:Choice xmlns:v="urn:schemas-microsoft-com:vml" Requires="v">
                <p:oleObj spid="_x0000_s47270" name="Equation" r:id="rId5" imgW="3149280" imgH="1777680" progId="Equation.DSMT4">
                  <p:embed/>
                </p:oleObj>
              </mc:Choice>
              <mc:Fallback>
                <p:oleObj name="Equation" r:id="rId5" imgW="3149280" imgH="1777680" progId="Equation.DSMT4">
                  <p:embed/>
                  <p:pic>
                    <p:nvPicPr>
                      <p:cNvPr id="0" name="Object 3"/>
                      <p:cNvPicPr>
                        <a:picLocks noChangeAspect="1" noChangeArrowheads="1"/>
                      </p:cNvPicPr>
                      <p:nvPr/>
                    </p:nvPicPr>
                    <p:blipFill>
                      <a:blip r:embed="rId6"/>
                      <a:srcRect/>
                      <a:stretch>
                        <a:fillRect/>
                      </a:stretch>
                    </p:blipFill>
                    <p:spPr bwMode="auto">
                      <a:xfrm>
                        <a:off x="3000375" y="4105275"/>
                        <a:ext cx="31559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86C844-023C-46E4-960A-ED9394118456}" type="slidenum">
              <a:rPr lang="en-US" altLang="zh-CN" sz="1400" smtClean="0"/>
              <a:pPr>
                <a:spcBef>
                  <a:spcPct val="0"/>
                </a:spcBef>
                <a:buClrTx/>
                <a:buSzTx/>
                <a:buFontTx/>
                <a:buNone/>
              </a:pPr>
              <a:t>41</a:t>
            </a:fld>
            <a:endParaRPr lang="en-US" altLang="zh-CN" sz="14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301625" y="609600"/>
            <a:ext cx="8540750" cy="46038"/>
          </a:xfrm>
        </p:spPr>
        <p:txBody>
          <a:bodyPr/>
          <a:lstStyle/>
          <a:p>
            <a:endParaRPr lang="zh-CN" altLang="en-US" sz="4000" smtClean="0"/>
          </a:p>
        </p:txBody>
      </p:sp>
      <p:sp>
        <p:nvSpPr>
          <p:cNvPr id="46083" name="内容占位符 2"/>
          <p:cNvSpPr>
            <a:spLocks noGrp="1"/>
          </p:cNvSpPr>
          <p:nvPr>
            <p:ph idx="1"/>
          </p:nvPr>
        </p:nvSpPr>
        <p:spPr>
          <a:xfrm>
            <a:off x="301625" y="620713"/>
            <a:ext cx="8540750" cy="5478462"/>
          </a:xfrm>
        </p:spPr>
        <p:txBody>
          <a:bodyPr/>
          <a:lstStyle/>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设两个独立样本</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分别来自</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则检验统计量为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360363" indent="0">
              <a:buNone/>
              <a:defRPr/>
            </a:pPr>
            <a:r>
              <a:rPr lang="zh-CN" altLang="en-US" sz="2400" smtClean="0">
                <a:solidFill>
                  <a:srgbClr val="000000"/>
                </a:solidFill>
                <a:latin typeface="Times New Roman" panose="02020603050405020304" pitchFamily="18" charset="0"/>
                <a:cs typeface="Times New Roman" panose="02020603050405020304" pitchFamily="18" charset="0"/>
              </a:rPr>
              <a:t>其中</a:t>
            </a:r>
            <a:r>
              <a:rPr lang="en-US" altLang="zh-CN" sz="2400" b="1" i="1" dirty="0" err="1" smtClean="0">
                <a:solidFill>
                  <a:srgbClr val="000000"/>
                </a:solidFill>
                <a:latin typeface="Times New Roman" pitchFamily="18" charset="0"/>
                <a:cs typeface="Times New Roman" pitchFamily="18" charset="0"/>
              </a:rPr>
              <a:t>S</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r>
              <a:rPr lang="zh-CN" altLang="en-US" sz="2400" dirty="0" smtClean="0">
                <a:solidFill>
                  <a:srgbClr val="000000"/>
                </a:solidFill>
                <a:latin typeface="Times New Roman" panose="02020603050405020304" pitchFamily="18" charset="0"/>
                <a:cs typeface="Times New Roman" panose="02020603050405020304" pitchFamily="18" charset="0"/>
              </a:rPr>
              <a:t>是</a:t>
            </a:r>
            <a:r>
              <a:rPr lang="en-US" altLang="zh-CN" sz="2400" b="1" i="1" dirty="0">
                <a:solidFill>
                  <a:srgbClr val="000000"/>
                </a:solidFill>
                <a:latin typeface="Times New Roman" pitchFamily="18" charset="0"/>
                <a:cs typeface="Times New Roman" pitchFamily="18" charset="0"/>
              </a:rPr>
              <a:t>Σ</a:t>
            </a:r>
            <a:r>
              <a:rPr lang="zh-CN" altLang="en-US" sz="2400" dirty="0" smtClean="0">
                <a:solidFill>
                  <a:srgbClr val="000000"/>
                </a:solidFill>
                <a:latin typeface="Times New Roman" panose="02020603050405020304" pitchFamily="18" charset="0"/>
                <a:cs typeface="Times New Roman" panose="02020603050405020304" pitchFamily="18" charset="0"/>
              </a:rPr>
              <a:t>的联合无偏估计。</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对于给定的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其中</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481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8133" name="Object 4"/>
          <p:cNvGraphicFramePr>
            <a:graphicFrameLocks noChangeAspect="1"/>
          </p:cNvGraphicFramePr>
          <p:nvPr>
            <p:extLst>
              <p:ext uri="{D42A27DB-BD31-4B8C-83A1-F6EECF244321}">
                <p14:modId xmlns:p14="http://schemas.microsoft.com/office/powerpoint/2010/main" val="221379217"/>
              </p:ext>
            </p:extLst>
          </p:nvPr>
        </p:nvGraphicFramePr>
        <p:xfrm>
          <a:off x="2922588" y="685800"/>
          <a:ext cx="3365500" cy="431800"/>
        </p:xfrm>
        <a:graphic>
          <a:graphicData uri="http://schemas.openxmlformats.org/presentationml/2006/ole">
            <mc:AlternateContent xmlns:mc="http://schemas.openxmlformats.org/markup-compatibility/2006">
              <mc:Choice xmlns:v="urn:schemas-microsoft-com:vml" Requires="v">
                <p:oleObj spid="_x0000_s48458" name="Equation" r:id="rId3" imgW="3365280" imgH="431640" progId="Equation.DSMT4">
                  <p:embed/>
                </p:oleObj>
              </mc:Choice>
              <mc:Fallback>
                <p:oleObj name="Equation" r:id="rId3" imgW="3365280" imgH="431640" progId="Equation.DSMT4">
                  <p:embed/>
                  <p:pic>
                    <p:nvPicPr>
                      <p:cNvPr id="0" name="Object 4"/>
                      <p:cNvPicPr>
                        <a:picLocks noChangeAspect="1" noChangeArrowheads="1"/>
                      </p:cNvPicPr>
                      <p:nvPr/>
                    </p:nvPicPr>
                    <p:blipFill>
                      <a:blip r:embed="rId4"/>
                      <a:srcRect/>
                      <a:stretch>
                        <a:fillRect/>
                      </a:stretch>
                    </p:blipFill>
                    <p:spPr bwMode="auto">
                      <a:xfrm>
                        <a:off x="2922588" y="685800"/>
                        <a:ext cx="3365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3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8136" name="Object 8"/>
          <p:cNvGraphicFramePr>
            <a:graphicFrameLocks noChangeAspect="1"/>
          </p:cNvGraphicFramePr>
          <p:nvPr/>
        </p:nvGraphicFramePr>
        <p:xfrm>
          <a:off x="1908175" y="1484313"/>
          <a:ext cx="5378450" cy="804862"/>
        </p:xfrm>
        <a:graphic>
          <a:graphicData uri="http://schemas.openxmlformats.org/presentationml/2006/ole">
            <mc:AlternateContent xmlns:mc="http://schemas.openxmlformats.org/markup-compatibility/2006">
              <mc:Choice xmlns:v="urn:schemas-microsoft-com:vml" Requires="v">
                <p:oleObj spid="_x0000_s48459" name="Equation" r:id="rId5" imgW="5372100" imgH="800100" progId="Equation.DSMT4">
                  <p:embed/>
                </p:oleObj>
              </mc:Choice>
              <mc:Fallback>
                <p:oleObj name="Equation" r:id="rId5" imgW="5372100" imgH="8001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484313"/>
                        <a:ext cx="537845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3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8139" name="Object 12"/>
          <p:cNvGraphicFramePr>
            <a:graphicFrameLocks noChangeAspect="1"/>
          </p:cNvGraphicFramePr>
          <p:nvPr>
            <p:extLst>
              <p:ext uri="{D42A27DB-BD31-4B8C-83A1-F6EECF244321}">
                <p14:modId xmlns:p14="http://schemas.microsoft.com/office/powerpoint/2010/main" val="1892596829"/>
              </p:ext>
            </p:extLst>
          </p:nvPr>
        </p:nvGraphicFramePr>
        <p:xfrm>
          <a:off x="2033588" y="3212976"/>
          <a:ext cx="5145087" cy="450850"/>
        </p:xfrm>
        <a:graphic>
          <a:graphicData uri="http://schemas.openxmlformats.org/presentationml/2006/ole">
            <mc:AlternateContent xmlns:mc="http://schemas.openxmlformats.org/markup-compatibility/2006">
              <mc:Choice xmlns:v="urn:schemas-microsoft-com:vml" Requires="v">
                <p:oleObj spid="_x0000_s48460" name="Equation" r:id="rId7" imgW="5156200" imgH="444500" progId="Equation.DSMT4">
                  <p:embed/>
                </p:oleObj>
              </mc:Choice>
              <mc:Fallback>
                <p:oleObj name="Equation" r:id="rId7" imgW="5156200" imgH="4445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3588" y="3212976"/>
                        <a:ext cx="514508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28F720-CEAF-4C2B-863D-EC390796C626}" type="slidenum">
              <a:rPr lang="en-US" altLang="zh-CN" sz="1400" smtClean="0"/>
              <a:pPr>
                <a:spcBef>
                  <a:spcPct val="0"/>
                </a:spcBef>
                <a:buClrTx/>
                <a:buSzTx/>
                <a:buFontTx/>
                <a:buNone/>
              </a:pPr>
              <a:t>42</a:t>
            </a:fld>
            <a:endParaRPr lang="en-US" altLang="zh-CN" sz="1400" smtClean="0"/>
          </a:p>
        </p:txBody>
      </p:sp>
      <p:graphicFrame>
        <p:nvGraphicFramePr>
          <p:cNvPr id="48141" name="对象 1"/>
          <p:cNvGraphicFramePr>
            <a:graphicFrameLocks noChangeAspect="1"/>
          </p:cNvGraphicFramePr>
          <p:nvPr>
            <p:extLst>
              <p:ext uri="{D42A27DB-BD31-4B8C-83A1-F6EECF244321}">
                <p14:modId xmlns:p14="http://schemas.microsoft.com/office/powerpoint/2010/main" val="1113811513"/>
              </p:ext>
            </p:extLst>
          </p:nvPr>
        </p:nvGraphicFramePr>
        <p:xfrm>
          <a:off x="636588" y="4067051"/>
          <a:ext cx="7872412" cy="844550"/>
        </p:xfrm>
        <a:graphic>
          <a:graphicData uri="http://schemas.openxmlformats.org/presentationml/2006/ole">
            <mc:AlternateContent xmlns:mc="http://schemas.openxmlformats.org/markup-compatibility/2006">
              <mc:Choice xmlns:v="urn:schemas-microsoft-com:vml" Requires="v">
                <p:oleObj spid="_x0000_s48461" name="Equation" r:id="rId9" imgW="7873067" imgH="844230" progId="Equation.DSMT4">
                  <p:embed/>
                </p:oleObj>
              </mc:Choice>
              <mc:Fallback>
                <p:oleObj name="Equation" r:id="rId9" imgW="7873067" imgH="84423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588" y="4067051"/>
                        <a:ext cx="787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01625" y="609600"/>
            <a:ext cx="8540750" cy="46038"/>
          </a:xfrm>
        </p:spPr>
        <p:txBody>
          <a:bodyPr/>
          <a:lstStyle/>
          <a:p>
            <a:endParaRPr lang="zh-CN" altLang="en-US" sz="4000" smtClean="0"/>
          </a:p>
        </p:txBody>
      </p:sp>
      <p:sp>
        <p:nvSpPr>
          <p:cNvPr id="49155" name="内容占位符 2"/>
          <p:cNvSpPr>
            <a:spLocks noGrp="1"/>
          </p:cNvSpPr>
          <p:nvPr>
            <p:ph idx="1"/>
          </p:nvPr>
        </p:nvSpPr>
        <p:spPr>
          <a:xfrm>
            <a:off x="301625" y="549275"/>
            <a:ext cx="8540750" cy="5549900"/>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在两总体轮廓平行</a:t>
            </a:r>
            <a:r>
              <a:rPr lang="zh-CN" altLang="en-US" sz="2400" dirty="0" smtClean="0">
                <a:solidFill>
                  <a:srgbClr val="000000"/>
                </a:solidFill>
                <a:latin typeface="Times New Roman" panose="02020603050405020304" pitchFamily="18" charset="0"/>
                <a:cs typeface="Times New Roman" panose="02020603050405020304" pitchFamily="18" charset="0"/>
              </a:rPr>
              <a:t>时，</a:t>
            </a:r>
            <a:r>
              <a:rPr lang="zh-CN" altLang="zh-CN" sz="2400" dirty="0" smtClean="0">
                <a:solidFill>
                  <a:srgbClr val="000000"/>
                </a:solidFill>
                <a:latin typeface="Times New Roman" panose="02020603050405020304" pitchFamily="18" charset="0"/>
                <a:cs typeface="Times New Roman" panose="02020603050405020304" pitchFamily="18" charset="0"/>
              </a:rPr>
              <a:t>假设</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的原假设</a:t>
            </a:r>
            <a:r>
              <a:rPr lang="zh-CN" altLang="en-US" sz="2400" dirty="0" smtClean="0">
                <a:solidFill>
                  <a:srgbClr val="000000"/>
                </a:solidFill>
                <a:latin typeface="Times New Roman" panose="02020603050405020304" pitchFamily="18" charset="0"/>
                <a:cs typeface="Times New Roman" panose="02020603050405020304" pitchFamily="18" charset="0"/>
              </a:rPr>
              <a:t>可写成</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zh-CN" altLang="en-US" sz="2400" dirty="0" smtClean="0">
                <a:solidFill>
                  <a:srgbClr val="000000"/>
                </a:solidFill>
                <a:latin typeface="Times New Roman" panose="02020603050405020304" pitchFamily="18" charset="0"/>
                <a:cs typeface="Times New Roman" panose="02020603050405020304" pitchFamily="18" charset="0"/>
              </a:rPr>
              <a:t>     或</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检验统计量为</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491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5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9158" name="Object 6"/>
          <p:cNvGraphicFramePr>
            <a:graphicFrameLocks noChangeAspect="1"/>
          </p:cNvGraphicFramePr>
          <p:nvPr>
            <p:extLst>
              <p:ext uri="{D42A27DB-BD31-4B8C-83A1-F6EECF244321}">
                <p14:modId xmlns:p14="http://schemas.microsoft.com/office/powerpoint/2010/main" val="3877427313"/>
              </p:ext>
            </p:extLst>
          </p:nvPr>
        </p:nvGraphicFramePr>
        <p:xfrm>
          <a:off x="1770063" y="981075"/>
          <a:ext cx="5581650" cy="825500"/>
        </p:xfrm>
        <a:graphic>
          <a:graphicData uri="http://schemas.openxmlformats.org/presentationml/2006/ole">
            <mc:AlternateContent xmlns:mc="http://schemas.openxmlformats.org/markup-compatibility/2006">
              <mc:Choice xmlns:v="urn:schemas-microsoft-com:vml" Requires="v">
                <p:oleObj spid="_x0000_s49401" name="Equation" r:id="rId4" imgW="5587920" imgH="825480" progId="Equation.DSMT4">
                  <p:embed/>
                </p:oleObj>
              </mc:Choice>
              <mc:Fallback>
                <p:oleObj name="Equation" r:id="rId4" imgW="5587920" imgH="825480" progId="Equation.DSMT4">
                  <p:embed/>
                  <p:pic>
                    <p:nvPicPr>
                      <p:cNvPr id="0" name="Object 6"/>
                      <p:cNvPicPr>
                        <a:picLocks noChangeAspect="1" noChangeArrowheads="1"/>
                      </p:cNvPicPr>
                      <p:nvPr/>
                    </p:nvPicPr>
                    <p:blipFill>
                      <a:blip r:embed="rId5"/>
                      <a:srcRect/>
                      <a:stretch>
                        <a:fillRect/>
                      </a:stretch>
                    </p:blipFill>
                    <p:spPr bwMode="auto">
                      <a:xfrm>
                        <a:off x="1770063" y="981075"/>
                        <a:ext cx="55816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9160" name="Object 8"/>
          <p:cNvGraphicFramePr>
            <a:graphicFrameLocks noChangeAspect="1"/>
          </p:cNvGraphicFramePr>
          <p:nvPr/>
        </p:nvGraphicFramePr>
        <p:xfrm>
          <a:off x="2484438" y="2349500"/>
          <a:ext cx="4222750" cy="374650"/>
        </p:xfrm>
        <a:graphic>
          <a:graphicData uri="http://schemas.openxmlformats.org/presentationml/2006/ole">
            <mc:AlternateContent xmlns:mc="http://schemas.openxmlformats.org/markup-compatibility/2006">
              <mc:Choice xmlns:v="urn:schemas-microsoft-com:vml" Requires="v">
                <p:oleObj spid="_x0000_s49402" name="Equation" r:id="rId6" imgW="4216400" imgH="381000" progId="Equation.DSMT4">
                  <p:embed/>
                </p:oleObj>
              </mc:Choice>
              <mc:Fallback>
                <p:oleObj name="Equation" r:id="rId6" imgW="4216400" imgH="3810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2349500"/>
                        <a:ext cx="42227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9162" name="Object 10"/>
          <p:cNvGraphicFramePr>
            <a:graphicFrameLocks noChangeAspect="1"/>
          </p:cNvGraphicFramePr>
          <p:nvPr>
            <p:extLst>
              <p:ext uri="{D42A27DB-BD31-4B8C-83A1-F6EECF244321}">
                <p14:modId xmlns:p14="http://schemas.microsoft.com/office/powerpoint/2010/main" val="750492053"/>
              </p:ext>
            </p:extLst>
          </p:nvPr>
        </p:nvGraphicFramePr>
        <p:xfrm>
          <a:off x="2147888" y="3173413"/>
          <a:ext cx="5054600" cy="1911350"/>
        </p:xfrm>
        <a:graphic>
          <a:graphicData uri="http://schemas.openxmlformats.org/presentationml/2006/ole">
            <mc:AlternateContent xmlns:mc="http://schemas.openxmlformats.org/markup-compatibility/2006">
              <mc:Choice xmlns:v="urn:schemas-microsoft-com:vml" Requires="v">
                <p:oleObj spid="_x0000_s49403" name="Equation" r:id="rId8" imgW="5054400" imgH="1904760" progId="Equation.DSMT4">
                  <p:embed/>
                </p:oleObj>
              </mc:Choice>
              <mc:Fallback>
                <p:oleObj name="Equation" r:id="rId8" imgW="5054400" imgH="1904760" progId="Equation.DSMT4">
                  <p:embed/>
                  <p:pic>
                    <p:nvPicPr>
                      <p:cNvPr id="0" name="Object 10"/>
                      <p:cNvPicPr>
                        <a:picLocks noChangeAspect="1" noChangeArrowheads="1"/>
                      </p:cNvPicPr>
                      <p:nvPr/>
                    </p:nvPicPr>
                    <p:blipFill>
                      <a:blip r:embed="rId9"/>
                      <a:srcRect/>
                      <a:stretch>
                        <a:fillRect/>
                      </a:stretch>
                    </p:blipFill>
                    <p:spPr bwMode="auto">
                      <a:xfrm>
                        <a:off x="2147888" y="3173413"/>
                        <a:ext cx="50546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9395D3-89EA-465D-91D8-8632CAB6FF79}" type="slidenum">
              <a:rPr lang="en-US" altLang="zh-CN" sz="1400" smtClean="0"/>
              <a:pPr>
                <a:spcBef>
                  <a:spcPct val="0"/>
                </a:spcBef>
                <a:buClrTx/>
                <a:buSzTx/>
                <a:buFontTx/>
                <a:buNone/>
              </a:pPr>
              <a:t>43</a:t>
            </a:fld>
            <a:endParaRPr lang="en-US" altLang="zh-CN" sz="14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301625" y="609600"/>
            <a:ext cx="8540750" cy="46038"/>
          </a:xfrm>
        </p:spPr>
        <p:txBody>
          <a:bodyPr/>
          <a:lstStyle/>
          <a:p>
            <a:endParaRPr lang="zh-CN" altLang="en-US" sz="4000" smtClean="0"/>
          </a:p>
        </p:txBody>
      </p:sp>
      <p:sp>
        <p:nvSpPr>
          <p:cNvPr id="49155" name="内容占位符 2"/>
          <p:cNvSpPr>
            <a:spLocks noGrp="1"/>
          </p:cNvSpPr>
          <p:nvPr>
            <p:ph idx="1"/>
          </p:nvPr>
        </p:nvSpPr>
        <p:spPr>
          <a:xfrm>
            <a:off x="301625" y="620713"/>
            <a:ext cx="8540750" cy="5478462"/>
          </a:xfrm>
        </p:spPr>
        <p:txBody>
          <a:bodyPr/>
          <a:lstStyle/>
          <a:p>
            <a:pPr marL="0" indent="0">
              <a:buFont typeface="Wingdings" panose="05000000000000000000" pitchFamily="2" charset="2"/>
              <a:buNone/>
              <a:defRPr/>
            </a:pPr>
            <a:r>
              <a:rPr lang="zh-CN" altLang="en-US" sz="2400" dirty="0" smtClean="0">
                <a:solidFill>
                  <a:srgbClr val="000000"/>
                </a:solidFill>
                <a:latin typeface="Times New Roman" panose="02020603050405020304" pitchFamily="18" charset="0"/>
                <a:cs typeface="Times New Roman" panose="02020603050405020304" pitchFamily="18" charset="0"/>
              </a:rPr>
              <a:t>    或</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对于给定的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或</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512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1205" name="Object 1"/>
          <p:cNvGraphicFramePr>
            <a:graphicFrameLocks noChangeAspect="1"/>
          </p:cNvGraphicFramePr>
          <p:nvPr>
            <p:extLst>
              <p:ext uri="{D42A27DB-BD31-4B8C-83A1-F6EECF244321}">
                <p14:modId xmlns:p14="http://schemas.microsoft.com/office/powerpoint/2010/main" val="1360798328"/>
              </p:ext>
            </p:extLst>
          </p:nvPr>
        </p:nvGraphicFramePr>
        <p:xfrm>
          <a:off x="3203575" y="1142504"/>
          <a:ext cx="2584450" cy="1422400"/>
        </p:xfrm>
        <a:graphic>
          <a:graphicData uri="http://schemas.openxmlformats.org/presentationml/2006/ole">
            <mc:AlternateContent xmlns:mc="http://schemas.openxmlformats.org/markup-compatibility/2006">
              <mc:Choice xmlns:v="urn:schemas-microsoft-com:vml" Requires="v">
                <p:oleObj spid="_x0000_s51450" name="Equation" r:id="rId3" imgW="2590800" imgH="1422400" progId="Equation.DSMT4">
                  <p:embed/>
                </p:oleObj>
              </mc:Choice>
              <mc:Fallback>
                <p:oleObj name="Equation" r:id="rId3" imgW="2590800" imgH="1422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142504"/>
                        <a:ext cx="258445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20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20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1209" name="Object 7"/>
          <p:cNvGraphicFramePr>
            <a:graphicFrameLocks noChangeAspect="1"/>
          </p:cNvGraphicFramePr>
          <p:nvPr>
            <p:extLst>
              <p:ext uri="{D42A27DB-BD31-4B8C-83A1-F6EECF244321}">
                <p14:modId xmlns:p14="http://schemas.microsoft.com/office/powerpoint/2010/main" val="1057069904"/>
              </p:ext>
            </p:extLst>
          </p:nvPr>
        </p:nvGraphicFramePr>
        <p:xfrm>
          <a:off x="2319338" y="2984500"/>
          <a:ext cx="4641850" cy="444500"/>
        </p:xfrm>
        <a:graphic>
          <a:graphicData uri="http://schemas.openxmlformats.org/presentationml/2006/ole">
            <mc:AlternateContent xmlns:mc="http://schemas.openxmlformats.org/markup-compatibility/2006">
              <mc:Choice xmlns:v="urn:schemas-microsoft-com:vml" Requires="v">
                <p:oleObj spid="_x0000_s51451" name="Equation" r:id="rId5" imgW="4635360" imgH="444240" progId="Equation.DSMT4">
                  <p:embed/>
                </p:oleObj>
              </mc:Choice>
              <mc:Fallback>
                <p:oleObj name="Equation" r:id="rId5" imgW="4635360" imgH="444240" progId="Equation.DSMT4">
                  <p:embed/>
                  <p:pic>
                    <p:nvPicPr>
                      <p:cNvPr id="0" name="Object 7"/>
                      <p:cNvPicPr>
                        <a:picLocks noChangeAspect="1" noChangeArrowheads="1"/>
                      </p:cNvPicPr>
                      <p:nvPr/>
                    </p:nvPicPr>
                    <p:blipFill>
                      <a:blip r:embed="rId6"/>
                      <a:srcRect/>
                      <a:stretch>
                        <a:fillRect/>
                      </a:stretch>
                    </p:blipFill>
                    <p:spPr bwMode="auto">
                      <a:xfrm>
                        <a:off x="2319338" y="2984500"/>
                        <a:ext cx="46418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1211" name="Object 9"/>
          <p:cNvGraphicFramePr>
            <a:graphicFrameLocks noChangeAspect="1"/>
          </p:cNvGraphicFramePr>
          <p:nvPr>
            <p:extLst>
              <p:ext uri="{D42A27DB-BD31-4B8C-83A1-F6EECF244321}">
                <p14:modId xmlns:p14="http://schemas.microsoft.com/office/powerpoint/2010/main" val="2129225817"/>
              </p:ext>
            </p:extLst>
          </p:nvPr>
        </p:nvGraphicFramePr>
        <p:xfrm>
          <a:off x="2428875" y="3854946"/>
          <a:ext cx="4375150" cy="438150"/>
        </p:xfrm>
        <a:graphic>
          <a:graphicData uri="http://schemas.openxmlformats.org/presentationml/2006/ole">
            <mc:AlternateContent xmlns:mc="http://schemas.openxmlformats.org/markup-compatibility/2006">
              <mc:Choice xmlns:v="urn:schemas-microsoft-com:vml" Requires="v">
                <p:oleObj spid="_x0000_s51452" name="Equation" r:id="rId7" imgW="4368800" imgH="444500" progId="Equation.DSMT4">
                  <p:embed/>
                </p:oleObj>
              </mc:Choice>
              <mc:Fallback>
                <p:oleObj name="Equation" r:id="rId7" imgW="4368800" imgH="4445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8875" y="3854946"/>
                        <a:ext cx="43751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96975E-055D-4BE0-8CE1-2D90BCD798F5}" type="slidenum">
              <a:rPr lang="en-US" altLang="zh-CN" sz="1400" smtClean="0"/>
              <a:pPr>
                <a:spcBef>
                  <a:spcPct val="0"/>
                </a:spcBef>
                <a:buClrTx/>
                <a:buSzTx/>
                <a:buFontTx/>
                <a:buNone/>
              </a:pPr>
              <a:t>44</a:t>
            </a:fld>
            <a:endParaRPr lang="en-US" altLang="zh-CN" sz="14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301625" y="609600"/>
            <a:ext cx="8540750" cy="46038"/>
          </a:xfrm>
        </p:spPr>
        <p:txBody>
          <a:bodyPr/>
          <a:lstStyle/>
          <a:p>
            <a:endParaRPr lang="zh-CN" altLang="en-US" sz="4000" smtClean="0"/>
          </a:p>
        </p:txBody>
      </p:sp>
      <p:sp>
        <p:nvSpPr>
          <p:cNvPr id="52227" name="内容占位符 2"/>
          <p:cNvSpPr>
            <a:spLocks noGrp="1"/>
          </p:cNvSpPr>
          <p:nvPr>
            <p:ph idx="1"/>
          </p:nvPr>
        </p:nvSpPr>
        <p:spPr>
          <a:xfrm>
            <a:off x="301625" y="620713"/>
            <a:ext cx="8540750" cy="5478462"/>
          </a:xfrm>
        </p:spPr>
        <p:txBody>
          <a:bodyPr/>
          <a:lstStyle/>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若两总体的轮廓重合，即</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zh-CN" altLang="zh-CN" sz="2400" dirty="0" smtClean="0">
                <a:solidFill>
                  <a:srgbClr val="000000"/>
                </a:solidFill>
                <a:latin typeface="Times New Roman" panose="02020603050405020304" pitchFamily="18" charset="0"/>
                <a:cs typeface="Times New Roman" panose="02020603050405020304" pitchFamily="18" charset="0"/>
              </a:rPr>
              <a:t>，则</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均来自同一</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，此时可将这两个样本合并成一个容量为</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的新样本，其新样本均值为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并将其新样本协方差矩阵记为</a:t>
            </a:r>
            <a:r>
              <a:rPr lang="en-US" altLang="zh-CN" sz="2400" b="1" i="1" dirty="0" smtClean="0">
                <a:solidFill>
                  <a:srgbClr val="000000"/>
                </a:solidFill>
                <a:latin typeface="Times New Roman" panose="02020603050405020304" pitchFamily="18" charset="0"/>
                <a:cs typeface="Times New Roman" panose="02020603050405020304" pitchFamily="18" charset="0"/>
              </a:rPr>
              <a:t>S</a:t>
            </a:r>
            <a:r>
              <a:rPr lang="zh-CN" altLang="zh-CN" sz="2400" dirty="0" smtClean="0">
                <a:solidFill>
                  <a:srgbClr val="000000"/>
                </a:solidFill>
                <a:latin typeface="Times New Roman" panose="02020603050405020304" pitchFamily="18" charset="0"/>
                <a:cs typeface="Times New Roman" panose="02020603050405020304" pitchFamily="18" charset="0"/>
              </a:rPr>
              <a:t>。</a:t>
            </a: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假设</a:t>
            </a: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的原假设为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	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03</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故假设检验问题可表达为</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522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2229" name="Object 1"/>
          <p:cNvGraphicFramePr>
            <a:graphicFrameLocks noChangeAspect="1"/>
          </p:cNvGraphicFramePr>
          <p:nvPr>
            <p:extLst>
              <p:ext uri="{D42A27DB-BD31-4B8C-83A1-F6EECF244321}">
                <p14:modId xmlns:p14="http://schemas.microsoft.com/office/powerpoint/2010/main" val="3474014383"/>
              </p:ext>
            </p:extLst>
          </p:nvPr>
        </p:nvGraphicFramePr>
        <p:xfrm>
          <a:off x="5730875" y="685800"/>
          <a:ext cx="3365500" cy="431800"/>
        </p:xfrm>
        <a:graphic>
          <a:graphicData uri="http://schemas.openxmlformats.org/presentationml/2006/ole">
            <mc:AlternateContent xmlns:mc="http://schemas.openxmlformats.org/markup-compatibility/2006">
              <mc:Choice xmlns:v="urn:schemas-microsoft-com:vml" Requires="v">
                <p:oleObj spid="_x0000_s52472" name="Equation" r:id="rId3" imgW="3365280" imgH="431640" progId="Equation.DSMT4">
                  <p:embed/>
                </p:oleObj>
              </mc:Choice>
              <mc:Fallback>
                <p:oleObj name="Equation" r:id="rId3" imgW="3365280" imgH="431640" progId="Equation.DSMT4">
                  <p:embed/>
                  <p:pic>
                    <p:nvPicPr>
                      <p:cNvPr id="0" name="Object 1"/>
                      <p:cNvPicPr>
                        <a:picLocks noChangeAspect="1" noChangeArrowheads="1"/>
                      </p:cNvPicPr>
                      <p:nvPr/>
                    </p:nvPicPr>
                    <p:blipFill>
                      <a:blip r:embed="rId4"/>
                      <a:srcRect/>
                      <a:stretch>
                        <a:fillRect/>
                      </a:stretch>
                    </p:blipFill>
                    <p:spPr bwMode="auto">
                      <a:xfrm>
                        <a:off x="5730875" y="685800"/>
                        <a:ext cx="3365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2231" name="Object 3"/>
          <p:cNvGraphicFramePr>
            <a:graphicFrameLocks noChangeAspect="1"/>
          </p:cNvGraphicFramePr>
          <p:nvPr/>
        </p:nvGraphicFramePr>
        <p:xfrm>
          <a:off x="3132138" y="1844675"/>
          <a:ext cx="2901950" cy="806450"/>
        </p:xfrm>
        <a:graphic>
          <a:graphicData uri="http://schemas.openxmlformats.org/presentationml/2006/ole">
            <mc:AlternateContent xmlns:mc="http://schemas.openxmlformats.org/markup-compatibility/2006">
              <mc:Choice xmlns:v="urn:schemas-microsoft-com:vml" Requires="v">
                <p:oleObj spid="_x0000_s52473" name="Equation" r:id="rId5" imgW="2908300" imgH="800100" progId="Equation.DSMT4">
                  <p:embed/>
                </p:oleObj>
              </mc:Choice>
              <mc:Fallback>
                <p:oleObj name="Equation" r:id="rId5" imgW="2908300" imgH="800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1844675"/>
                        <a:ext cx="29019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2233" name="Object 5"/>
          <p:cNvGraphicFramePr>
            <a:graphicFrameLocks noChangeAspect="1"/>
          </p:cNvGraphicFramePr>
          <p:nvPr/>
        </p:nvGraphicFramePr>
        <p:xfrm>
          <a:off x="2771775" y="4508500"/>
          <a:ext cx="3282950" cy="374650"/>
        </p:xfrm>
        <a:graphic>
          <a:graphicData uri="http://schemas.openxmlformats.org/presentationml/2006/ole">
            <mc:AlternateContent xmlns:mc="http://schemas.openxmlformats.org/markup-compatibility/2006">
              <mc:Choice xmlns:v="urn:schemas-microsoft-com:vml" Requires="v">
                <p:oleObj spid="_x0000_s52474" name="Equation" r:id="rId7" imgW="3289300" imgH="381000" progId="Equation.DSMT4">
                  <p:embed/>
                </p:oleObj>
              </mc:Choice>
              <mc:Fallback>
                <p:oleObj name="Equation" r:id="rId7" imgW="3289300" imgH="381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508500"/>
                        <a:ext cx="32829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E442D1-E021-4F1C-894C-AB044B3346F2}" type="slidenum">
              <a:rPr lang="en-US" altLang="zh-CN" sz="1400" smtClean="0"/>
              <a:pPr>
                <a:spcBef>
                  <a:spcPct val="0"/>
                </a:spcBef>
                <a:buClrTx/>
                <a:buSzTx/>
                <a:buFontTx/>
                <a:buNone/>
              </a:pPr>
              <a:t>45</a:t>
            </a:fld>
            <a:endParaRPr lang="en-US" altLang="zh-CN" sz="14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549275"/>
            <a:ext cx="8540750" cy="5549900"/>
          </a:xfrm>
        </p:spPr>
        <p:txBody>
          <a:bodyPr/>
          <a:lstStyle/>
          <a:p>
            <a:pPr>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defRPr/>
            </a:pPr>
            <a:r>
              <a:rPr lang="zh-CN" altLang="zh-CN" sz="2400" dirty="0" smtClean="0">
                <a:solidFill>
                  <a:srgbClr val="000000"/>
                </a:solidFill>
                <a:latin typeface="Times New Roman" panose="02020603050405020304" pitchFamily="18" charset="0"/>
                <a:cs typeface="Times New Roman" panose="02020603050405020304" pitchFamily="18" charset="0"/>
              </a:rPr>
              <a:t>检验统计量为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defRPr/>
            </a:pPr>
            <a:r>
              <a:rPr lang="zh-CN" altLang="zh-CN" sz="2400" dirty="0" smtClean="0">
                <a:solidFill>
                  <a:srgbClr val="000000"/>
                </a:solidFill>
                <a:latin typeface="Times New Roman" panose="02020603050405020304" pitchFamily="18" charset="0"/>
                <a:cs typeface="Times New Roman" panose="02020603050405020304" pitchFamily="18" charset="0"/>
              </a:rPr>
              <a:t>对给定的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sz="2400" dirty="0" smtClean="0">
                <a:solidFill>
                  <a:srgbClr val="000000"/>
                </a:solidFill>
                <a:latin typeface="Times New Roman" panose="02020603050405020304" pitchFamily="18" charset="0"/>
                <a:cs typeface="Times New Roman" panose="02020603050405020304" pitchFamily="18" charset="0"/>
              </a:rPr>
              <a:t>    其中</a:t>
            </a:r>
          </a:p>
          <a:p>
            <a:pPr>
              <a:defRPr/>
            </a:pPr>
            <a:endParaRPr lang="zh-CN" altLang="en-US" sz="2400" dirty="0"/>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B201413-D68A-4FAE-8F0D-4FE9FA0B185A}" type="slidenum">
              <a:rPr lang="en-US" altLang="zh-CN" sz="1400" smtClean="0"/>
              <a:pPr>
                <a:spcBef>
                  <a:spcPct val="0"/>
                </a:spcBef>
                <a:buClrTx/>
                <a:buSzTx/>
                <a:buFontTx/>
                <a:buNone/>
              </a:pPr>
              <a:t>46</a:t>
            </a:fld>
            <a:endParaRPr lang="en-US" altLang="zh-CN" sz="1400" smtClean="0"/>
          </a:p>
        </p:txBody>
      </p:sp>
      <p:graphicFrame>
        <p:nvGraphicFramePr>
          <p:cNvPr id="53253" name="Object 1"/>
          <p:cNvGraphicFramePr>
            <a:graphicFrameLocks noChangeAspect="1"/>
          </p:cNvGraphicFramePr>
          <p:nvPr>
            <p:extLst>
              <p:ext uri="{D42A27DB-BD31-4B8C-83A1-F6EECF244321}">
                <p14:modId xmlns:p14="http://schemas.microsoft.com/office/powerpoint/2010/main" val="1170502897"/>
              </p:ext>
            </p:extLst>
          </p:nvPr>
        </p:nvGraphicFramePr>
        <p:xfrm>
          <a:off x="2994025" y="1125538"/>
          <a:ext cx="3244850" cy="1771650"/>
        </p:xfrm>
        <a:graphic>
          <a:graphicData uri="http://schemas.openxmlformats.org/presentationml/2006/ole">
            <mc:AlternateContent xmlns:mc="http://schemas.openxmlformats.org/markup-compatibility/2006">
              <mc:Choice xmlns:v="urn:schemas-microsoft-com:vml" Requires="v">
                <p:oleObj spid="_x0000_s53573" name="Equation" r:id="rId3" imgW="3238200" imgH="1777680" progId="Equation.DSMT4">
                  <p:embed/>
                </p:oleObj>
              </mc:Choice>
              <mc:Fallback>
                <p:oleObj name="Equation" r:id="rId3" imgW="3238200" imgH="1777680" progId="Equation.DSMT4">
                  <p:embed/>
                  <p:pic>
                    <p:nvPicPr>
                      <p:cNvPr id="0" name="Object 1"/>
                      <p:cNvPicPr>
                        <a:picLocks noChangeAspect="1" noChangeArrowheads="1"/>
                      </p:cNvPicPr>
                      <p:nvPr/>
                    </p:nvPicPr>
                    <p:blipFill>
                      <a:blip r:embed="rId4"/>
                      <a:srcRect/>
                      <a:stretch>
                        <a:fillRect/>
                      </a:stretch>
                    </p:blipFill>
                    <p:spPr bwMode="auto">
                      <a:xfrm>
                        <a:off x="2994025" y="1125538"/>
                        <a:ext cx="32448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4" name="Object 3"/>
          <p:cNvGraphicFramePr>
            <a:graphicFrameLocks noChangeAspect="1"/>
          </p:cNvGraphicFramePr>
          <p:nvPr/>
        </p:nvGraphicFramePr>
        <p:xfrm>
          <a:off x="2700338" y="3359150"/>
          <a:ext cx="3746500" cy="501650"/>
        </p:xfrm>
        <a:graphic>
          <a:graphicData uri="http://schemas.openxmlformats.org/presentationml/2006/ole">
            <mc:AlternateContent xmlns:mc="http://schemas.openxmlformats.org/markup-compatibility/2006">
              <mc:Choice xmlns:v="urn:schemas-microsoft-com:vml" Requires="v">
                <p:oleObj spid="_x0000_s53574" name="Equation" r:id="rId5" imgW="3746500" imgH="495300" progId="Equation.DSMT4">
                  <p:embed/>
                </p:oleObj>
              </mc:Choice>
              <mc:Fallback>
                <p:oleObj name="Equation" r:id="rId5" imgW="3746500" imgH="495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359150"/>
                        <a:ext cx="37465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5" name="Object 7"/>
          <p:cNvGraphicFramePr>
            <a:graphicFrameLocks noChangeAspect="1"/>
          </p:cNvGraphicFramePr>
          <p:nvPr/>
        </p:nvGraphicFramePr>
        <p:xfrm>
          <a:off x="2011363" y="4346575"/>
          <a:ext cx="5118100" cy="450850"/>
        </p:xfrm>
        <a:graphic>
          <a:graphicData uri="http://schemas.openxmlformats.org/presentationml/2006/ole">
            <mc:AlternateContent xmlns:mc="http://schemas.openxmlformats.org/markup-compatibility/2006">
              <mc:Choice xmlns:v="urn:schemas-microsoft-com:vml" Requires="v">
                <p:oleObj spid="_x0000_s53575" name="Equation" r:id="rId7" imgW="5105400" imgH="444500" progId="Equation.DSMT4">
                  <p:embed/>
                </p:oleObj>
              </mc:Choice>
              <mc:Fallback>
                <p:oleObj name="Equation" r:id="rId7" imgW="5105400" imgH="4445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1363" y="4346575"/>
                        <a:ext cx="51181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6" name="Object 9"/>
          <p:cNvGraphicFramePr>
            <a:graphicFrameLocks noChangeAspect="1"/>
          </p:cNvGraphicFramePr>
          <p:nvPr/>
        </p:nvGraphicFramePr>
        <p:xfrm>
          <a:off x="530225" y="5300663"/>
          <a:ext cx="8153400" cy="844550"/>
        </p:xfrm>
        <a:graphic>
          <a:graphicData uri="http://schemas.openxmlformats.org/presentationml/2006/ole">
            <mc:AlternateContent xmlns:mc="http://schemas.openxmlformats.org/markup-compatibility/2006">
              <mc:Choice xmlns:v="urn:schemas-microsoft-com:vml" Requires="v">
                <p:oleObj spid="_x0000_s53576" name="Equation" r:id="rId9" imgW="8153400" imgH="850900" progId="Equation.DSMT4">
                  <p:embed/>
                </p:oleObj>
              </mc:Choice>
              <mc:Fallback>
                <p:oleObj name="Equation" r:id="rId9" imgW="8153400" imgH="8509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225" y="5300663"/>
                        <a:ext cx="81534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01625" y="609600"/>
            <a:ext cx="8540750" cy="46038"/>
          </a:xfrm>
        </p:spPr>
        <p:txBody>
          <a:bodyPr/>
          <a:lstStyle/>
          <a:p>
            <a:endParaRPr lang="zh-CN" altLang="en-US" sz="4000" smtClean="0"/>
          </a:p>
        </p:txBody>
      </p:sp>
      <p:sp>
        <p:nvSpPr>
          <p:cNvPr id="56323" name="内容占位符 2"/>
          <p:cNvSpPr>
            <a:spLocks noGrp="1"/>
          </p:cNvSpPr>
          <p:nvPr>
            <p:ph idx="1"/>
          </p:nvPr>
        </p:nvSpPr>
        <p:spPr>
          <a:xfrm>
            <a:off x="301625" y="620713"/>
            <a:ext cx="8540750" cy="5478462"/>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4.4.2   </a:t>
            </a:r>
            <a:r>
              <a:rPr lang="zh-CN" altLang="zh-CN" sz="2800" dirty="0" smtClean="0">
                <a:solidFill>
                  <a:srgbClr val="000000"/>
                </a:solidFill>
                <a:latin typeface="Times New Roman" pitchFamily="18" charset="0"/>
                <a:cs typeface="Times New Roman" pitchFamily="18" charset="0"/>
              </a:rPr>
              <a:t>作为爱情与婚姻问题某项研究的一部分，对一个由若干名丈夫和妻子组成的样本进行了问卷调查，请他们回答下列问题：</a:t>
            </a: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(1)</a:t>
            </a:r>
            <a:r>
              <a:rPr lang="zh-CN" altLang="zh-CN" sz="2800" dirty="0" smtClean="0">
                <a:solidFill>
                  <a:srgbClr val="000000"/>
                </a:solidFill>
                <a:latin typeface="Times New Roman" pitchFamily="18" charset="0"/>
                <a:cs typeface="Times New Roman" pitchFamily="18" charset="0"/>
              </a:rPr>
              <a:t>您对伴侣的爱情的</a:t>
            </a:r>
            <a:r>
              <a:rPr lang="en-US" altLang="zh-CN" sz="2800" dirty="0" smtClean="0">
                <a:solidFill>
                  <a:srgbClr val="000000"/>
                </a:solidFill>
                <a:latin typeface="+mn-ea"/>
                <a:cs typeface="Times New Roman" pitchFamily="18" charset="0"/>
              </a:rPr>
              <a:t>“</a:t>
            </a:r>
            <a:r>
              <a:rPr lang="zh-CN" altLang="zh-CN" sz="2800" dirty="0" smtClean="0">
                <a:solidFill>
                  <a:srgbClr val="000000"/>
                </a:solidFill>
                <a:latin typeface="+mn-ea"/>
                <a:cs typeface="Times New Roman" pitchFamily="18" charset="0"/>
              </a:rPr>
              <a:t>热度</a:t>
            </a:r>
            <a:r>
              <a:rPr lang="en-US" altLang="zh-CN" sz="2800" dirty="0" smtClean="0">
                <a:solidFill>
                  <a:srgbClr val="000000"/>
                </a:solidFill>
                <a:latin typeface="+mn-ea"/>
                <a:cs typeface="Times New Roman" pitchFamily="18" charset="0"/>
              </a:rPr>
              <a:t>”</a:t>
            </a:r>
            <a:r>
              <a:rPr lang="zh-CN" altLang="zh-CN" sz="2800" dirty="0" smtClean="0">
                <a:solidFill>
                  <a:srgbClr val="000000"/>
                </a:solidFill>
                <a:latin typeface="Times New Roman" pitchFamily="18" charset="0"/>
                <a:cs typeface="Times New Roman" pitchFamily="18" charset="0"/>
              </a:rPr>
              <a:t>水平感觉如何？</a:t>
            </a: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(2)</a:t>
            </a:r>
            <a:r>
              <a:rPr lang="zh-CN" altLang="zh-CN" sz="2800" dirty="0" smtClean="0">
                <a:solidFill>
                  <a:srgbClr val="000000"/>
                </a:solidFill>
                <a:latin typeface="Times New Roman" pitchFamily="18" charset="0"/>
                <a:cs typeface="Times New Roman" pitchFamily="18" charset="0"/>
              </a:rPr>
              <a:t>伴侣对您的爱情的</a:t>
            </a:r>
            <a:r>
              <a:rPr lang="en-US" altLang="zh-CN" sz="2800" dirty="0" smtClean="0">
                <a:solidFill>
                  <a:srgbClr val="000000"/>
                </a:solidFill>
                <a:latin typeface="+mn-ea"/>
                <a:cs typeface="Times New Roman" pitchFamily="18" charset="0"/>
              </a:rPr>
              <a:t>“</a:t>
            </a:r>
            <a:r>
              <a:rPr lang="zh-CN" altLang="zh-CN" sz="2800" dirty="0" smtClean="0">
                <a:solidFill>
                  <a:srgbClr val="000000"/>
                </a:solidFill>
                <a:latin typeface="+mn-ea"/>
                <a:cs typeface="Times New Roman" pitchFamily="18" charset="0"/>
              </a:rPr>
              <a:t>热度</a:t>
            </a:r>
            <a:r>
              <a:rPr lang="en-US" altLang="zh-CN" sz="2800" dirty="0" smtClean="0">
                <a:solidFill>
                  <a:srgbClr val="000000"/>
                </a:solidFill>
                <a:latin typeface="+mn-ea"/>
                <a:cs typeface="Times New Roman" pitchFamily="18" charset="0"/>
              </a:rPr>
              <a:t>”</a:t>
            </a:r>
            <a:r>
              <a:rPr lang="zh-CN" altLang="zh-CN" sz="2800" dirty="0" smtClean="0">
                <a:solidFill>
                  <a:srgbClr val="000000"/>
                </a:solidFill>
                <a:latin typeface="Times New Roman" pitchFamily="18" charset="0"/>
                <a:cs typeface="Times New Roman" pitchFamily="18" charset="0"/>
              </a:rPr>
              <a:t>水平感觉如何？</a:t>
            </a: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(3)</a:t>
            </a:r>
            <a:r>
              <a:rPr lang="zh-CN" altLang="zh-CN" sz="2800" dirty="0" smtClean="0">
                <a:solidFill>
                  <a:srgbClr val="000000"/>
                </a:solidFill>
                <a:latin typeface="Times New Roman" pitchFamily="18" charset="0"/>
                <a:cs typeface="Times New Roman" pitchFamily="18" charset="0"/>
              </a:rPr>
              <a:t>您对伴侣的爱情的</a:t>
            </a:r>
            <a:r>
              <a:rPr lang="en-US" altLang="zh-CN" sz="2800" dirty="0" smtClean="0">
                <a:solidFill>
                  <a:srgbClr val="000000"/>
                </a:solidFill>
                <a:latin typeface="+mn-ea"/>
                <a:cs typeface="Times New Roman" pitchFamily="18" charset="0"/>
              </a:rPr>
              <a:t>“</a:t>
            </a:r>
            <a:r>
              <a:rPr lang="zh-CN" altLang="zh-CN" sz="2800" dirty="0" smtClean="0">
                <a:solidFill>
                  <a:srgbClr val="000000"/>
                </a:solidFill>
                <a:latin typeface="+mn-ea"/>
                <a:cs typeface="Times New Roman" pitchFamily="18" charset="0"/>
              </a:rPr>
              <a:t>可结伴</a:t>
            </a:r>
            <a:r>
              <a:rPr lang="en-US" altLang="zh-CN" sz="2800" dirty="0" smtClean="0">
                <a:solidFill>
                  <a:srgbClr val="000000"/>
                </a:solidFill>
                <a:latin typeface="+mn-ea"/>
                <a:cs typeface="Times New Roman" pitchFamily="18" charset="0"/>
              </a:rPr>
              <a:t>”</a:t>
            </a:r>
            <a:r>
              <a:rPr lang="zh-CN" altLang="zh-CN" sz="2800" dirty="0" smtClean="0">
                <a:solidFill>
                  <a:srgbClr val="000000"/>
                </a:solidFill>
                <a:latin typeface="Times New Roman" pitchFamily="18" charset="0"/>
                <a:cs typeface="Times New Roman" pitchFamily="18" charset="0"/>
              </a:rPr>
              <a:t>水平感觉如何？</a:t>
            </a: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(4)</a:t>
            </a:r>
            <a:r>
              <a:rPr lang="zh-CN" altLang="zh-CN" sz="2800" dirty="0" smtClean="0">
                <a:solidFill>
                  <a:srgbClr val="000000"/>
                </a:solidFill>
                <a:latin typeface="Times New Roman" pitchFamily="18" charset="0"/>
                <a:cs typeface="Times New Roman" pitchFamily="18" charset="0"/>
              </a:rPr>
              <a:t>伴侣对您的爱情的</a:t>
            </a:r>
            <a:r>
              <a:rPr lang="en-US" altLang="zh-CN" sz="2800" dirty="0" smtClean="0">
                <a:solidFill>
                  <a:srgbClr val="000000"/>
                </a:solidFill>
                <a:latin typeface="+mn-ea"/>
                <a:cs typeface="Times New Roman" pitchFamily="18" charset="0"/>
              </a:rPr>
              <a:t>“</a:t>
            </a:r>
            <a:r>
              <a:rPr lang="zh-CN" altLang="zh-CN" sz="2800" dirty="0" smtClean="0">
                <a:solidFill>
                  <a:srgbClr val="000000"/>
                </a:solidFill>
                <a:latin typeface="+mn-ea"/>
                <a:cs typeface="Times New Roman" pitchFamily="18" charset="0"/>
              </a:rPr>
              <a:t>可结伴</a:t>
            </a:r>
            <a:r>
              <a:rPr lang="en-US" altLang="zh-CN" sz="2800" dirty="0" smtClean="0">
                <a:solidFill>
                  <a:srgbClr val="000000"/>
                </a:solidFill>
                <a:latin typeface="+mn-ea"/>
                <a:cs typeface="Times New Roman" pitchFamily="18" charset="0"/>
              </a:rPr>
              <a:t>”</a:t>
            </a:r>
            <a:r>
              <a:rPr lang="zh-CN" altLang="zh-CN" sz="2800" dirty="0" smtClean="0">
                <a:solidFill>
                  <a:srgbClr val="000000"/>
                </a:solidFill>
                <a:latin typeface="Times New Roman" pitchFamily="18" charset="0"/>
                <a:cs typeface="Times New Roman" pitchFamily="18" charset="0"/>
              </a:rPr>
              <a:t>水平感觉如何？</a:t>
            </a: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回答均采用如下</a:t>
            </a:r>
            <a:r>
              <a:rPr lang="en-US" altLang="zh-CN" sz="2800" dirty="0" smtClean="0">
                <a:solidFill>
                  <a:srgbClr val="000000"/>
                </a:solidFill>
                <a:latin typeface="Times New Roman" pitchFamily="18" charset="0"/>
                <a:cs typeface="Times New Roman" pitchFamily="18" charset="0"/>
              </a:rPr>
              <a:t>5</a:t>
            </a:r>
            <a:r>
              <a:rPr lang="zh-CN" altLang="zh-CN" sz="2800" dirty="0" smtClean="0">
                <a:solidFill>
                  <a:srgbClr val="000000"/>
                </a:solidFill>
                <a:latin typeface="Times New Roman" pitchFamily="18" charset="0"/>
                <a:cs typeface="Times New Roman" pitchFamily="18" charset="0"/>
              </a:rPr>
              <a:t>级计分制：</a:t>
            </a:r>
          </a:p>
          <a:p>
            <a:pPr algn="ct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没有，</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很小，</a:t>
            </a:r>
            <a:r>
              <a:rPr lang="en-US" altLang="zh-CN" sz="2800" dirty="0" smtClean="0">
                <a:solidFill>
                  <a:srgbClr val="000000"/>
                </a:solidFill>
                <a:latin typeface="Times New Roman" pitchFamily="18" charset="0"/>
                <a:cs typeface="Times New Roman" pitchFamily="18" charset="0"/>
              </a:rPr>
              <a:t>3——</a:t>
            </a:r>
            <a:r>
              <a:rPr lang="zh-CN" altLang="zh-CN" sz="2800" dirty="0" smtClean="0">
                <a:solidFill>
                  <a:srgbClr val="000000"/>
                </a:solidFill>
                <a:latin typeface="Times New Roman" pitchFamily="18" charset="0"/>
                <a:cs typeface="Times New Roman" pitchFamily="18" charset="0"/>
              </a:rPr>
              <a:t>有些</a:t>
            </a:r>
            <a:endParaRPr lang="en-US" altLang="zh-CN" sz="2800" dirty="0" smtClean="0">
              <a:solidFill>
                <a:srgbClr val="000000"/>
              </a:solidFill>
              <a:latin typeface="Times New Roman" pitchFamily="18" charset="0"/>
              <a:cs typeface="Times New Roman" pitchFamily="18" charset="0"/>
            </a:endParaRPr>
          </a:p>
          <a:p>
            <a:pPr algn="ct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4——</a:t>
            </a:r>
            <a:r>
              <a:rPr lang="zh-CN" altLang="zh-CN" sz="2800" dirty="0" smtClean="0">
                <a:solidFill>
                  <a:srgbClr val="000000"/>
                </a:solidFill>
                <a:latin typeface="Times New Roman" pitchFamily="18" charset="0"/>
                <a:cs typeface="Times New Roman" pitchFamily="18" charset="0"/>
              </a:rPr>
              <a:t>较大，</a:t>
            </a:r>
            <a:r>
              <a:rPr lang="en-US" altLang="zh-CN" sz="2800" dirty="0" smtClean="0">
                <a:solidFill>
                  <a:srgbClr val="000000"/>
                </a:solidFill>
                <a:latin typeface="Times New Roman" pitchFamily="18" charset="0"/>
                <a:cs typeface="Times New Roman" pitchFamily="18" charset="0"/>
              </a:rPr>
              <a:t>5——</a:t>
            </a:r>
            <a:r>
              <a:rPr lang="zh-CN" altLang="zh-CN" sz="2800" dirty="0" smtClean="0">
                <a:solidFill>
                  <a:srgbClr val="000000"/>
                </a:solidFill>
                <a:latin typeface="Times New Roman" pitchFamily="18" charset="0"/>
                <a:cs typeface="Times New Roman" pitchFamily="18" charset="0"/>
              </a:rPr>
              <a:t>非常大</a:t>
            </a: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endParaRPr lang="zh-CN" altLang="en-US" sz="2800" dirty="0" smtClean="0">
              <a:solidFill>
                <a:srgbClr val="000000"/>
              </a:solidFill>
              <a:latin typeface="Times New Roman" pitchFamily="18" charset="0"/>
              <a:cs typeface="Times New Roman" pitchFamily="18" charset="0"/>
            </a:endParaRPr>
          </a:p>
        </p:txBody>
      </p:sp>
      <p:sp>
        <p:nvSpPr>
          <p:cNvPr id="542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B509D3-E842-4FAF-91BE-0EDD33CCE434}" type="slidenum">
              <a:rPr lang="en-US" altLang="zh-CN" sz="1400" smtClean="0"/>
              <a:pPr>
                <a:spcBef>
                  <a:spcPct val="0"/>
                </a:spcBef>
                <a:buClrTx/>
                <a:buSzTx/>
                <a:buFontTx/>
                <a:buNone/>
              </a:pPr>
              <a:t>47</a:t>
            </a:fld>
            <a:endParaRPr lang="en-US" altLang="zh-CN" sz="14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buFont typeface="Wingdings" panose="05000000000000000000" pitchFamily="2" charset="2"/>
              <a:buChar char="Ø"/>
            </a:pPr>
            <a:r>
              <a:rPr lang="en-US" altLang="zh-CN" sz="2800" dirty="0" smtClean="0">
                <a:solidFill>
                  <a:srgbClr val="000000"/>
                </a:solidFill>
                <a:latin typeface="Times New Roman" pitchFamily="18" charset="0"/>
                <a:cs typeface="Times New Roman" pitchFamily="18" charset="0"/>
              </a:rPr>
              <a:t>30</a:t>
            </a:r>
            <a:r>
              <a:rPr lang="zh-CN" altLang="zh-CN" sz="2800" dirty="0">
                <a:solidFill>
                  <a:srgbClr val="000000"/>
                </a:solidFill>
                <a:latin typeface="Times New Roman" pitchFamily="18" charset="0"/>
                <a:cs typeface="Times New Roman" pitchFamily="18" charset="0"/>
              </a:rPr>
              <a:t>名丈夫和</a:t>
            </a:r>
            <a:r>
              <a:rPr lang="en-US" altLang="zh-CN" sz="2800" dirty="0">
                <a:solidFill>
                  <a:srgbClr val="000000"/>
                </a:solidFill>
                <a:latin typeface="Times New Roman" pitchFamily="18" charset="0"/>
                <a:cs typeface="Times New Roman" pitchFamily="18" charset="0"/>
              </a:rPr>
              <a:t>30</a:t>
            </a:r>
            <a:r>
              <a:rPr lang="zh-CN" altLang="zh-CN" sz="2800" dirty="0">
                <a:solidFill>
                  <a:srgbClr val="000000"/>
                </a:solidFill>
                <a:latin typeface="Times New Roman" pitchFamily="18" charset="0"/>
                <a:cs typeface="Times New Roman" pitchFamily="18" charset="0"/>
              </a:rPr>
              <a:t>名妻子的回答列于表</a:t>
            </a:r>
            <a:r>
              <a:rPr lang="en-US" altLang="zh-CN" sz="2800" dirty="0">
                <a:solidFill>
                  <a:srgbClr val="000000"/>
                </a:solidFill>
                <a:latin typeface="Times New Roman" pitchFamily="18" charset="0"/>
                <a:cs typeface="Times New Roman" pitchFamily="18" charset="0"/>
              </a:rPr>
              <a:t>4.4.1</a:t>
            </a:r>
            <a:r>
              <a:rPr lang="zh-CN" altLang="zh-CN" sz="2800" dirty="0">
                <a:solidFill>
                  <a:srgbClr val="000000"/>
                </a:solidFill>
                <a:latin typeface="Times New Roman" pitchFamily="18" charset="0"/>
                <a:cs typeface="Times New Roman" pitchFamily="18" charset="0"/>
              </a:rPr>
              <a:t>，其中：</a:t>
            </a:r>
          </a:p>
          <a:p>
            <a:pPr algn="ctr">
              <a:buNone/>
              <a:defRPr/>
            </a:pP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对</a:t>
            </a:r>
            <a:r>
              <a:rPr lang="zh-CN" altLang="zh-CN" sz="2800" dirty="0">
                <a:solidFill>
                  <a:srgbClr val="000000"/>
                </a:solidFill>
                <a:latin typeface="Times New Roman" pitchFamily="18" charset="0"/>
                <a:cs typeface="Times New Roman" pitchFamily="18" charset="0"/>
              </a:rPr>
              <a:t>问题</a:t>
            </a:r>
            <a:r>
              <a:rPr lang="en-US" altLang="zh-CN" sz="2800" dirty="0">
                <a:solidFill>
                  <a:srgbClr val="000000"/>
                </a:solidFill>
                <a:latin typeface="Times New Roman" pitchFamily="18" charset="0"/>
                <a:cs typeface="Times New Roman" pitchFamily="18" charset="0"/>
              </a:rPr>
              <a:t>1</a:t>
            </a:r>
            <a:r>
              <a:rPr lang="zh-CN" altLang="zh-CN" sz="2800" dirty="0">
                <a:solidFill>
                  <a:srgbClr val="000000"/>
                </a:solidFill>
                <a:latin typeface="Times New Roman" pitchFamily="18" charset="0"/>
                <a:cs typeface="Times New Roman" pitchFamily="18" charset="0"/>
              </a:rPr>
              <a:t>的</a:t>
            </a:r>
            <a:r>
              <a:rPr lang="en-US" altLang="zh-CN" sz="2800" dirty="0">
                <a:solidFill>
                  <a:srgbClr val="000000"/>
                </a:solidFill>
                <a:latin typeface="Times New Roman" pitchFamily="18" charset="0"/>
                <a:cs typeface="Times New Roman" pitchFamily="18" charset="0"/>
              </a:rPr>
              <a:t>5</a:t>
            </a:r>
            <a:r>
              <a:rPr lang="zh-CN" altLang="zh-CN" sz="2800" dirty="0">
                <a:solidFill>
                  <a:srgbClr val="000000"/>
                </a:solidFill>
                <a:latin typeface="Times New Roman" pitchFamily="18" charset="0"/>
                <a:cs typeface="Times New Roman" pitchFamily="18" charset="0"/>
              </a:rPr>
              <a:t>级分制</a:t>
            </a:r>
            <a:r>
              <a:rPr lang="zh-CN" altLang="zh-CN" sz="2800" dirty="0" smtClean="0">
                <a:solidFill>
                  <a:srgbClr val="000000"/>
                </a:solidFill>
                <a:latin typeface="Times New Roman" pitchFamily="18" charset="0"/>
                <a:cs typeface="Times New Roman" pitchFamily="18" charset="0"/>
              </a:rPr>
              <a:t>回答</a:t>
            </a:r>
            <a:endParaRPr lang="en-US" altLang="zh-CN" sz="2800" dirty="0" smtClean="0">
              <a:solidFill>
                <a:srgbClr val="000000"/>
              </a:solidFill>
              <a:latin typeface="Times New Roman" pitchFamily="18" charset="0"/>
              <a:cs typeface="Times New Roman" pitchFamily="18" charset="0"/>
            </a:endParaRPr>
          </a:p>
          <a:p>
            <a:pPr algn="ctr">
              <a:buNone/>
              <a:defRPr/>
            </a:pP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对</a:t>
            </a:r>
            <a:r>
              <a:rPr lang="zh-CN" altLang="zh-CN" sz="2800" dirty="0">
                <a:solidFill>
                  <a:srgbClr val="000000"/>
                </a:solidFill>
                <a:latin typeface="Times New Roman" pitchFamily="18" charset="0"/>
                <a:cs typeface="Times New Roman" pitchFamily="18" charset="0"/>
              </a:rPr>
              <a:t>问题</a:t>
            </a:r>
            <a:r>
              <a:rPr lang="en-US" altLang="zh-CN" sz="2800" dirty="0">
                <a:solidFill>
                  <a:srgbClr val="000000"/>
                </a:solidFill>
                <a:latin typeface="Times New Roman" pitchFamily="18" charset="0"/>
                <a:cs typeface="Times New Roman" pitchFamily="18" charset="0"/>
              </a:rPr>
              <a:t>2</a:t>
            </a:r>
            <a:r>
              <a:rPr lang="zh-CN" altLang="zh-CN" sz="2800" dirty="0">
                <a:solidFill>
                  <a:srgbClr val="000000"/>
                </a:solidFill>
                <a:latin typeface="Times New Roman" pitchFamily="18" charset="0"/>
                <a:cs typeface="Times New Roman" pitchFamily="18" charset="0"/>
              </a:rPr>
              <a:t>的</a:t>
            </a:r>
            <a:r>
              <a:rPr lang="en-US" altLang="zh-CN" sz="2800" dirty="0">
                <a:solidFill>
                  <a:srgbClr val="000000"/>
                </a:solidFill>
                <a:latin typeface="Times New Roman" pitchFamily="18" charset="0"/>
                <a:cs typeface="Times New Roman" pitchFamily="18" charset="0"/>
              </a:rPr>
              <a:t>5</a:t>
            </a:r>
            <a:r>
              <a:rPr lang="zh-CN" altLang="zh-CN" sz="2800" dirty="0">
                <a:solidFill>
                  <a:srgbClr val="000000"/>
                </a:solidFill>
                <a:latin typeface="Times New Roman" pitchFamily="18" charset="0"/>
                <a:cs typeface="Times New Roman" pitchFamily="18" charset="0"/>
              </a:rPr>
              <a:t>级分制回答</a:t>
            </a:r>
          </a:p>
          <a:p>
            <a:pPr algn="ctr">
              <a:buNone/>
              <a:defRPr/>
            </a:pP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对</a:t>
            </a:r>
            <a:r>
              <a:rPr lang="zh-CN" altLang="zh-CN" sz="2800" dirty="0">
                <a:solidFill>
                  <a:srgbClr val="000000"/>
                </a:solidFill>
                <a:latin typeface="Times New Roman" pitchFamily="18" charset="0"/>
                <a:cs typeface="Times New Roman" pitchFamily="18" charset="0"/>
              </a:rPr>
              <a:t>问题</a:t>
            </a:r>
            <a:r>
              <a:rPr lang="en-US" altLang="zh-CN" sz="2800" dirty="0">
                <a:solidFill>
                  <a:srgbClr val="000000"/>
                </a:solidFill>
                <a:latin typeface="Times New Roman" pitchFamily="18" charset="0"/>
                <a:cs typeface="Times New Roman" pitchFamily="18" charset="0"/>
              </a:rPr>
              <a:t>3</a:t>
            </a:r>
            <a:r>
              <a:rPr lang="zh-CN" altLang="zh-CN" sz="2800" dirty="0">
                <a:solidFill>
                  <a:srgbClr val="000000"/>
                </a:solidFill>
                <a:latin typeface="Times New Roman" pitchFamily="18" charset="0"/>
                <a:cs typeface="Times New Roman" pitchFamily="18" charset="0"/>
              </a:rPr>
              <a:t>的</a:t>
            </a:r>
            <a:r>
              <a:rPr lang="en-US" altLang="zh-CN" sz="2800" dirty="0">
                <a:solidFill>
                  <a:srgbClr val="000000"/>
                </a:solidFill>
                <a:latin typeface="Times New Roman" pitchFamily="18" charset="0"/>
                <a:cs typeface="Times New Roman" pitchFamily="18" charset="0"/>
              </a:rPr>
              <a:t>5</a:t>
            </a:r>
            <a:r>
              <a:rPr lang="zh-CN" altLang="zh-CN" sz="2800" dirty="0">
                <a:solidFill>
                  <a:srgbClr val="000000"/>
                </a:solidFill>
                <a:latin typeface="Times New Roman" pitchFamily="18" charset="0"/>
                <a:cs typeface="Times New Roman" pitchFamily="18" charset="0"/>
              </a:rPr>
              <a:t>级分制</a:t>
            </a:r>
            <a:r>
              <a:rPr lang="zh-CN" altLang="zh-CN" sz="2800" dirty="0" smtClean="0">
                <a:solidFill>
                  <a:srgbClr val="000000"/>
                </a:solidFill>
                <a:latin typeface="Times New Roman" pitchFamily="18" charset="0"/>
                <a:cs typeface="Times New Roman" pitchFamily="18" charset="0"/>
              </a:rPr>
              <a:t>回答</a:t>
            </a:r>
            <a:endParaRPr lang="en-US" altLang="zh-CN" sz="2800" dirty="0" smtClean="0">
              <a:solidFill>
                <a:srgbClr val="000000"/>
              </a:solidFill>
              <a:latin typeface="Times New Roman" pitchFamily="18" charset="0"/>
              <a:cs typeface="Times New Roman" pitchFamily="18" charset="0"/>
            </a:endParaRPr>
          </a:p>
          <a:p>
            <a:pPr algn="ctr">
              <a:buNone/>
              <a:defRPr/>
            </a:pP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4</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对</a:t>
            </a:r>
            <a:r>
              <a:rPr lang="zh-CN" altLang="zh-CN" sz="2800" dirty="0">
                <a:solidFill>
                  <a:srgbClr val="000000"/>
                </a:solidFill>
                <a:latin typeface="Times New Roman" pitchFamily="18" charset="0"/>
                <a:cs typeface="Times New Roman" pitchFamily="18" charset="0"/>
              </a:rPr>
              <a:t>问题</a:t>
            </a:r>
            <a:r>
              <a:rPr lang="en-US" altLang="zh-CN" sz="2800" dirty="0">
                <a:solidFill>
                  <a:srgbClr val="000000"/>
                </a:solidFill>
                <a:latin typeface="Times New Roman" pitchFamily="18" charset="0"/>
                <a:cs typeface="Times New Roman" pitchFamily="18" charset="0"/>
              </a:rPr>
              <a:t>4</a:t>
            </a:r>
            <a:r>
              <a:rPr lang="zh-CN" altLang="zh-CN" sz="2800" dirty="0">
                <a:solidFill>
                  <a:srgbClr val="000000"/>
                </a:solidFill>
                <a:latin typeface="Times New Roman" pitchFamily="18" charset="0"/>
                <a:cs typeface="Times New Roman" pitchFamily="18" charset="0"/>
              </a:rPr>
              <a:t>的</a:t>
            </a:r>
            <a:r>
              <a:rPr lang="en-US" altLang="zh-CN" sz="2800" dirty="0">
                <a:solidFill>
                  <a:srgbClr val="000000"/>
                </a:solidFill>
                <a:latin typeface="Times New Roman" pitchFamily="18" charset="0"/>
                <a:cs typeface="Times New Roman" pitchFamily="18" charset="0"/>
              </a:rPr>
              <a:t>5</a:t>
            </a:r>
            <a:r>
              <a:rPr lang="zh-CN" altLang="zh-CN" sz="2800" dirty="0">
                <a:solidFill>
                  <a:srgbClr val="000000"/>
                </a:solidFill>
                <a:latin typeface="Times New Roman" pitchFamily="18" charset="0"/>
                <a:cs typeface="Times New Roman" pitchFamily="18" charset="0"/>
              </a:rPr>
              <a:t>级分制回答</a:t>
            </a:r>
          </a:p>
          <a:p>
            <a:pPr>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两</a:t>
            </a:r>
            <a:r>
              <a:rPr lang="zh-CN" altLang="zh-CN" sz="2800" dirty="0">
                <a:solidFill>
                  <a:srgbClr val="000000"/>
                </a:solidFill>
                <a:latin typeface="Times New Roman" pitchFamily="18" charset="0"/>
                <a:cs typeface="Times New Roman" pitchFamily="18" charset="0"/>
              </a:rPr>
              <a:t>个总体的定义</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marL="0" indent="0" algn="ctr">
              <a:buNone/>
              <a:defRPr/>
            </a:pPr>
            <a:r>
              <a:rPr lang="zh-CN" altLang="zh-CN" sz="2800" dirty="0" smtClean="0">
                <a:solidFill>
                  <a:srgbClr val="000000"/>
                </a:solidFill>
                <a:latin typeface="Times New Roman" pitchFamily="18" charset="0"/>
                <a:cs typeface="Times New Roman" pitchFamily="18" charset="0"/>
              </a:rPr>
              <a:t>总体</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丈夫</a:t>
            </a:r>
            <a:r>
              <a:rPr lang="zh-CN" altLang="zh-CN" sz="2800" dirty="0">
                <a:solidFill>
                  <a:srgbClr val="000000"/>
                </a:solidFill>
                <a:latin typeface="Times New Roman" pitchFamily="18" charset="0"/>
                <a:cs typeface="Times New Roman" pitchFamily="18" charset="0"/>
              </a:rPr>
              <a:t>对</a:t>
            </a:r>
            <a:r>
              <a:rPr lang="zh-CN" altLang="zh-CN" sz="2800" dirty="0" smtClean="0">
                <a:solidFill>
                  <a:srgbClr val="000000"/>
                </a:solidFill>
                <a:latin typeface="Times New Roman" pitchFamily="18" charset="0"/>
                <a:cs typeface="Times New Roman" pitchFamily="18" charset="0"/>
              </a:rPr>
              <a:t>妻子</a:t>
            </a:r>
            <a:endParaRPr lang="en-US" altLang="zh-CN" sz="2800" dirty="0" smtClean="0">
              <a:solidFill>
                <a:srgbClr val="000000"/>
              </a:solidFill>
              <a:latin typeface="Times New Roman" pitchFamily="18" charset="0"/>
              <a:cs typeface="Times New Roman" pitchFamily="18" charset="0"/>
            </a:endParaRPr>
          </a:p>
          <a:p>
            <a:pPr marL="0" indent="0" algn="ctr">
              <a:buNone/>
              <a:defRPr/>
            </a:pPr>
            <a:r>
              <a:rPr lang="zh-CN" altLang="zh-CN" sz="2800" dirty="0" smtClean="0">
                <a:solidFill>
                  <a:srgbClr val="000000"/>
                </a:solidFill>
                <a:latin typeface="Times New Roman" pitchFamily="18" charset="0"/>
                <a:cs typeface="Times New Roman" pitchFamily="18" charset="0"/>
              </a:rPr>
              <a:t>总体</a:t>
            </a:r>
            <a:r>
              <a:rPr lang="en-US" altLang="zh-CN" sz="28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妻子</a:t>
            </a:r>
            <a:r>
              <a:rPr lang="zh-CN" altLang="zh-CN" sz="2800" dirty="0">
                <a:solidFill>
                  <a:srgbClr val="000000"/>
                </a:solidFill>
                <a:latin typeface="Times New Roman" pitchFamily="18" charset="0"/>
                <a:cs typeface="Times New Roman" pitchFamily="18" charset="0"/>
              </a:rPr>
              <a:t>对丈夫</a:t>
            </a:r>
            <a:endParaRPr lang="zh-CN" altLang="en-US" sz="2800" dirty="0">
              <a:solidFill>
                <a:srgbClr val="000000"/>
              </a:solidFill>
              <a:latin typeface="Times New Roman" pitchFamily="18" charset="0"/>
              <a:cs typeface="Times New Roman"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48</a:t>
            </a:fld>
            <a:endParaRPr lang="en-US" altLang="zh-CN"/>
          </a:p>
        </p:txBody>
      </p:sp>
    </p:spTree>
    <p:extLst>
      <p:ext uri="{BB962C8B-B14F-4D97-AF65-F5344CB8AC3E}">
        <p14:creationId xmlns:p14="http://schemas.microsoft.com/office/powerpoint/2010/main" val="40089798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endParaRPr lang="zh-CN" altLang="en-US" smtClean="0"/>
          </a:p>
        </p:txBody>
      </p:sp>
      <p:graphicFrame>
        <p:nvGraphicFramePr>
          <p:cNvPr id="7" name="内容占位符 6"/>
          <p:cNvGraphicFramePr>
            <a:graphicFrameLocks noGrp="1"/>
          </p:cNvGraphicFramePr>
          <p:nvPr>
            <p:ph idx="1"/>
          </p:nvPr>
        </p:nvGraphicFramePr>
        <p:xfrm>
          <a:off x="684213" y="846138"/>
          <a:ext cx="7775576" cy="5462592"/>
        </p:xfrm>
        <a:graphic>
          <a:graphicData uri="http://schemas.openxmlformats.org/drawingml/2006/table">
            <a:tbl>
              <a:tblPr firstRow="1" firstCol="1" bandRow="1"/>
              <a:tblGrid>
                <a:gridCol w="971947">
                  <a:extLst>
                    <a:ext uri="{9D8B030D-6E8A-4147-A177-3AD203B41FA5}">
                      <a16:colId xmlns:a16="http://schemas.microsoft.com/office/drawing/2014/main" val="20000"/>
                    </a:ext>
                  </a:extLst>
                </a:gridCol>
                <a:gridCol w="971947">
                  <a:extLst>
                    <a:ext uri="{9D8B030D-6E8A-4147-A177-3AD203B41FA5}">
                      <a16:colId xmlns:a16="http://schemas.microsoft.com/office/drawing/2014/main" val="20001"/>
                    </a:ext>
                  </a:extLst>
                </a:gridCol>
                <a:gridCol w="971947">
                  <a:extLst>
                    <a:ext uri="{9D8B030D-6E8A-4147-A177-3AD203B41FA5}">
                      <a16:colId xmlns:a16="http://schemas.microsoft.com/office/drawing/2014/main" val="20002"/>
                    </a:ext>
                  </a:extLst>
                </a:gridCol>
                <a:gridCol w="971947">
                  <a:extLst>
                    <a:ext uri="{9D8B030D-6E8A-4147-A177-3AD203B41FA5}">
                      <a16:colId xmlns:a16="http://schemas.microsoft.com/office/drawing/2014/main" val="20003"/>
                    </a:ext>
                  </a:extLst>
                </a:gridCol>
                <a:gridCol w="971947">
                  <a:extLst>
                    <a:ext uri="{9D8B030D-6E8A-4147-A177-3AD203B41FA5}">
                      <a16:colId xmlns:a16="http://schemas.microsoft.com/office/drawing/2014/main" val="20004"/>
                    </a:ext>
                  </a:extLst>
                </a:gridCol>
                <a:gridCol w="971947">
                  <a:extLst>
                    <a:ext uri="{9D8B030D-6E8A-4147-A177-3AD203B41FA5}">
                      <a16:colId xmlns:a16="http://schemas.microsoft.com/office/drawing/2014/main" val="20005"/>
                    </a:ext>
                  </a:extLst>
                </a:gridCol>
                <a:gridCol w="971947">
                  <a:extLst>
                    <a:ext uri="{9D8B030D-6E8A-4147-A177-3AD203B41FA5}">
                      <a16:colId xmlns:a16="http://schemas.microsoft.com/office/drawing/2014/main" val="20006"/>
                    </a:ext>
                  </a:extLst>
                </a:gridCol>
                <a:gridCol w="971947">
                  <a:extLst>
                    <a:ext uri="{9D8B030D-6E8A-4147-A177-3AD203B41FA5}">
                      <a16:colId xmlns:a16="http://schemas.microsoft.com/office/drawing/2014/main" val="20007"/>
                    </a:ext>
                  </a:extLst>
                </a:gridCol>
              </a:tblGrid>
              <a:tr h="170706">
                <a:tc gridSpan="4">
                  <a:txBody>
                    <a:bodyPr/>
                    <a:lstStyle/>
                    <a:p>
                      <a:pPr algn="ctr">
                        <a:spcAft>
                          <a:spcPts val="0"/>
                        </a:spcAft>
                      </a:pPr>
                      <a:r>
                        <a:rPr lang="zh-CN"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丈夫对妻子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妻子对丈夫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70706">
                <a:tc>
                  <a:txBody>
                    <a:bodyPr/>
                    <a:lstStyle/>
                    <a:p>
                      <a:pPr algn="ctr">
                        <a:spcAft>
                          <a:spcPts val="0"/>
                        </a:spcAft>
                      </a:pPr>
                      <a:r>
                        <a:rPr lang="en-US" sz="1100" i="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1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1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1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1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en-US" sz="11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en-US" sz="11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en-US" sz="11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i="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en-US" sz="11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03"/>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04"/>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05"/>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06"/>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07"/>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08"/>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09"/>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0"/>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1"/>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2"/>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3"/>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4"/>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5"/>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6"/>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7"/>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8"/>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19"/>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0"/>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1"/>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2"/>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3"/>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4"/>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5"/>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6"/>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7"/>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8"/>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29"/>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a:noFill/>
                    </a:lnB>
                  </a:tcPr>
                </a:tc>
                <a:extLst>
                  <a:ext uri="{0D108BD9-81ED-4DB2-BD59-A6C34878D82A}">
                    <a16:rowId xmlns:a16="http://schemas.microsoft.com/office/drawing/2014/main" val="10030"/>
                  </a:ext>
                </a:extLst>
              </a:tr>
              <a:tr h="170706">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18" marR="52418"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1"/>
                  </a:ext>
                </a:extLst>
              </a:tr>
            </a:tbl>
          </a:graphicData>
        </a:graphic>
      </p:graphicFrame>
      <p:sp>
        <p:nvSpPr>
          <p:cNvPr id="5555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9C74E0-1CCB-4C88-BAFC-47ABBBC9DEB6}" type="slidenum">
              <a:rPr lang="en-US" altLang="zh-CN" sz="1400" smtClean="0"/>
              <a:pPr>
                <a:spcBef>
                  <a:spcPct val="0"/>
                </a:spcBef>
                <a:buClrTx/>
                <a:buSzTx/>
                <a:buFontTx/>
                <a:buNone/>
              </a:pPr>
              <a:t>49</a:t>
            </a:fld>
            <a:endParaRPr lang="en-US" altLang="zh-CN" sz="1400" smtClean="0"/>
          </a:p>
        </p:txBody>
      </p:sp>
      <p:sp>
        <p:nvSpPr>
          <p:cNvPr id="5" name="矩形 4"/>
          <p:cNvSpPr/>
          <p:nvPr/>
        </p:nvSpPr>
        <p:spPr>
          <a:xfrm>
            <a:off x="684213" y="463550"/>
            <a:ext cx="5040312" cy="369888"/>
          </a:xfrm>
          <a:prstGeom prst="rect">
            <a:avLst/>
          </a:prstGeom>
        </p:spPr>
        <p:txBody>
          <a:bodyPr>
            <a:spAutoFit/>
          </a:bodyPr>
          <a:lstStyle/>
          <a:p>
            <a:pPr>
              <a:defRPr/>
            </a:pP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表</a:t>
            </a:r>
            <a:r>
              <a:rPr lang="en-US" altLang="zh-CN" kern="100" dirty="0">
                <a:solidFill>
                  <a:srgbClr val="7030A0"/>
                </a:solidFill>
                <a:latin typeface="Times New Roman" panose="02020603050405020304" pitchFamily="18" charset="0"/>
                <a:ea typeface="黑体" panose="02010600030101010101" pitchFamily="2" charset="-122"/>
              </a:rPr>
              <a:t>4.4.1			          </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配偶数据</a:t>
            </a:r>
            <a:endParaRPr lang="zh-CN" altLang="en-US"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*2.</a:t>
            </a:r>
            <a:r>
              <a:rPr lang="zh-CN" altLang="zh-CN" sz="4000" smtClean="0">
                <a:latin typeface="Times New Roman" panose="02020603050405020304" pitchFamily="18" charset="0"/>
                <a:cs typeface="Times New Roman" panose="02020603050405020304" pitchFamily="18" charset="0"/>
              </a:rPr>
              <a:t>霍特林</a:t>
            </a:r>
            <a:r>
              <a:rPr lang="en-US" altLang="zh-CN" sz="4000" i="1" smtClean="0">
                <a:latin typeface="Times New Roman" panose="02020603050405020304" pitchFamily="18" charset="0"/>
                <a:cs typeface="Times New Roman" panose="02020603050405020304" pitchFamily="18" charset="0"/>
              </a:rPr>
              <a:t>T</a:t>
            </a:r>
            <a:r>
              <a:rPr lang="en-US" altLang="zh-CN" sz="4000" baseline="30000" smtClean="0">
                <a:latin typeface="Times New Roman" panose="02020603050405020304" pitchFamily="18" charset="0"/>
                <a:cs typeface="Times New Roman" panose="02020603050405020304" pitchFamily="18" charset="0"/>
              </a:rPr>
              <a:t>2</a:t>
            </a:r>
            <a:r>
              <a:rPr lang="zh-CN" altLang="zh-CN" sz="4000" smtClean="0">
                <a:latin typeface="Times New Roman" panose="02020603050405020304" pitchFamily="18" charset="0"/>
                <a:cs typeface="Times New Roman" panose="02020603050405020304" pitchFamily="18" charset="0"/>
              </a:rPr>
              <a:t>分布</a:t>
            </a:r>
            <a:endParaRPr lang="zh-CN" altLang="en-US" sz="4000" smtClean="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defRPr/>
            </a:pPr>
            <a:r>
              <a:rPr lang="zh-CN" altLang="zh-CN" sz="2800" dirty="0">
                <a:solidFill>
                  <a:srgbClr val="000000"/>
                </a:solidFill>
                <a:latin typeface="Times New Roman" panose="02020603050405020304" pitchFamily="18" charset="0"/>
                <a:cs typeface="Times New Roman" panose="02020603050405020304" pitchFamily="18" charset="0"/>
              </a:rPr>
              <a:t>设</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i="1" baseline="-25000" dirty="0" err="1">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rPr>
              <a:t>0</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W</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W</a:t>
            </a:r>
            <a:r>
              <a:rPr lang="en-US" altLang="zh-CN" sz="2800" i="1" baseline="-25000" dirty="0" err="1">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Σ</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b="1" i="1" dirty="0">
                <a:solidFill>
                  <a:srgbClr val="000000"/>
                </a:solidFill>
                <a:latin typeface="Times New Roman" panose="02020603050405020304" pitchFamily="18" charset="0"/>
                <a:cs typeface="Times New Roman" panose="02020603050405020304" pitchFamily="18" charset="0"/>
              </a:rPr>
              <a:t>W</a:t>
            </a:r>
            <a:r>
              <a:rPr lang="zh-CN" altLang="zh-CN" sz="2800" dirty="0">
                <a:solidFill>
                  <a:srgbClr val="000000"/>
                </a:solidFill>
                <a:latin typeface="Times New Roman" panose="02020603050405020304" pitchFamily="18" charset="0"/>
                <a:cs typeface="Times New Roman" panose="02020603050405020304" pitchFamily="18" charset="0"/>
              </a:rPr>
              <a:t>相互独立，</a:t>
            </a:r>
            <a:r>
              <a:rPr lang="zh-CN" altLang="zh-CN" sz="2800" dirty="0" smtClean="0">
                <a:solidFill>
                  <a:srgbClr val="000000"/>
                </a:solidFill>
                <a:latin typeface="Times New Roman" panose="02020603050405020304" pitchFamily="18" charset="0"/>
                <a:cs typeface="Times New Roman" panose="02020603050405020304" pitchFamily="18" charset="0"/>
              </a:rPr>
              <a:t>则</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800" dirty="0">
              <a:solidFill>
                <a:srgbClr val="000000"/>
              </a:solidFill>
              <a:latin typeface="Times New Roman" panose="02020603050405020304" pitchFamily="18" charset="0"/>
              <a:cs typeface="Times New Roman" panose="02020603050405020304" pitchFamily="18" charset="0"/>
            </a:endParaRPr>
          </a:p>
          <a:p>
            <a:pPr marL="0" indent="0">
              <a:buNone/>
              <a:defRPr/>
            </a:pP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分布称为自由度为</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的</a:t>
            </a:r>
            <a:r>
              <a:rPr lang="zh-CN" altLang="zh-CN" sz="2800" dirty="0" smtClean="0">
                <a:solidFill>
                  <a:schemeClr val="accent6"/>
                </a:solidFill>
                <a:latin typeface="Times New Roman" panose="02020603050405020304" pitchFamily="18" charset="0"/>
                <a:cs typeface="Times New Roman" panose="02020603050405020304" pitchFamily="18" charset="0"/>
              </a:rPr>
              <a:t>霍特林</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err="1">
                <a:solidFill>
                  <a:srgbClr val="000000"/>
                </a:solidFill>
                <a:latin typeface="Times New Roman" panose="02020603050405020304" pitchFamily="18" charset="0"/>
                <a:cs typeface="Times New Roman" panose="02020603050405020304" pitchFamily="18" charset="0"/>
              </a:rPr>
              <a:t>Hotelling</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chemeClr val="accent6"/>
                </a:solidFill>
                <a:latin typeface="Times New Roman" panose="02020603050405020304" pitchFamily="18" charset="0"/>
                <a:cs typeface="Times New Roman" panose="02020603050405020304" pitchFamily="18" charset="0"/>
              </a:rPr>
              <a:t>T</a:t>
            </a:r>
            <a:r>
              <a:rPr lang="en-US" altLang="zh-CN" sz="2800" b="1" baseline="30000" dirty="0">
                <a:solidFill>
                  <a:schemeClr val="accent6"/>
                </a:solidFill>
                <a:latin typeface="Times New Roman" panose="02020603050405020304" pitchFamily="18" charset="0"/>
                <a:cs typeface="Times New Roman" panose="02020603050405020304" pitchFamily="18" charset="0"/>
              </a:rPr>
              <a:t>2</a:t>
            </a:r>
            <a:r>
              <a:rPr lang="zh-CN" altLang="zh-CN" sz="2800" dirty="0" smtClean="0">
                <a:solidFill>
                  <a:schemeClr val="accent6"/>
                </a:solidFill>
                <a:latin typeface="Times New Roman" panose="02020603050405020304" pitchFamily="18" charset="0"/>
                <a:cs typeface="Times New Roman" panose="02020603050405020304" pitchFamily="18" charset="0"/>
              </a:rPr>
              <a:t>分布</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记</a:t>
            </a:r>
            <a:r>
              <a:rPr lang="zh-CN" altLang="zh-CN" sz="2800" dirty="0">
                <a:solidFill>
                  <a:srgbClr val="000000"/>
                </a:solidFill>
                <a:latin typeface="Times New Roman" panose="02020603050405020304" pitchFamily="18" charset="0"/>
                <a:cs typeface="Times New Roman" panose="02020603050405020304" pitchFamily="18" charset="0"/>
              </a:rPr>
              <a:t>为</a:t>
            </a:r>
            <a:r>
              <a:rPr lang="en-US" altLang="zh-CN" sz="2800" i="1" dirty="0">
                <a:solidFill>
                  <a:srgbClr val="000000"/>
                </a:solidFill>
                <a:latin typeface="Times New Roman" panose="02020603050405020304" pitchFamily="18" charset="0"/>
                <a:cs typeface="Times New Roman" panose="02020603050405020304" pitchFamily="18" charset="0"/>
              </a:rPr>
              <a:t>T</a:t>
            </a:r>
            <a:r>
              <a:rPr lang="en-US" altLang="zh-CN" sz="2800" baseline="30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p</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 ，这里</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en-US" sz="2800" dirty="0">
                <a:solidFill>
                  <a:srgbClr val="000000"/>
                </a:solidFill>
                <a:latin typeface="Times New Roman" panose="02020603050405020304" pitchFamily="18" charset="0"/>
                <a:cs typeface="Times New Roman" panose="02020603050405020304" pitchFamily="18" charset="0"/>
              </a:rPr>
              <a:t>为自由度。</a:t>
            </a:r>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7E5453-931F-4C2E-94AF-DA2E381CC9CB}" type="slidenum">
              <a:rPr lang="en-US" altLang="zh-CN" sz="1400" smtClean="0"/>
              <a:pPr>
                <a:spcBef>
                  <a:spcPct val="0"/>
                </a:spcBef>
                <a:buClrTx/>
                <a:buSzTx/>
                <a:buFontTx/>
                <a:buNone/>
              </a:pPr>
              <a:t>5</a:t>
            </a:fld>
            <a:endParaRPr lang="en-US" altLang="zh-CN" sz="1400" smtClean="0"/>
          </a:p>
        </p:txBody>
      </p:sp>
      <p:sp>
        <p:nvSpPr>
          <p:cNvPr id="92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922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223" name="对象 7"/>
          <p:cNvGraphicFramePr>
            <a:graphicFrameLocks noChangeAspect="1"/>
          </p:cNvGraphicFramePr>
          <p:nvPr>
            <p:extLst>
              <p:ext uri="{D42A27DB-BD31-4B8C-83A1-F6EECF244321}">
                <p14:modId xmlns:p14="http://schemas.microsoft.com/office/powerpoint/2010/main" val="2440079399"/>
              </p:ext>
            </p:extLst>
          </p:nvPr>
        </p:nvGraphicFramePr>
        <p:xfrm>
          <a:off x="2025650" y="4031580"/>
          <a:ext cx="5138738" cy="1917700"/>
        </p:xfrm>
        <a:graphic>
          <a:graphicData uri="http://schemas.openxmlformats.org/presentationml/2006/ole">
            <mc:AlternateContent xmlns:mc="http://schemas.openxmlformats.org/markup-compatibility/2006">
              <mc:Choice xmlns:v="urn:schemas-microsoft-com:vml" Requires="v">
                <p:oleObj spid="_x0000_s9349" name="Equation" r:id="rId3" imgW="5143500" imgH="1930400" progId="Equation.DSMT4">
                  <p:embed/>
                </p:oleObj>
              </mc:Choice>
              <mc:Fallback>
                <p:oleObj name="Equation" r:id="rId3" imgW="5143500" imgH="19304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650" y="4031580"/>
                        <a:ext cx="51387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4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90724570"/>
              </p:ext>
            </p:extLst>
          </p:nvPr>
        </p:nvGraphicFramePr>
        <p:xfrm>
          <a:off x="2432149" y="2452688"/>
          <a:ext cx="4156075" cy="550862"/>
        </p:xfrm>
        <a:graphic>
          <a:graphicData uri="http://schemas.openxmlformats.org/presentationml/2006/ole">
            <mc:AlternateContent xmlns:mc="http://schemas.openxmlformats.org/markup-compatibility/2006">
              <mc:Choice xmlns:v="urn:schemas-microsoft-com:vml" Requires="v">
                <p:oleObj spid="_x0000_s9350" name="Equation" r:id="rId5" imgW="4140000" imgH="558720" progId="Equation.DSMT4">
                  <p:embed/>
                </p:oleObj>
              </mc:Choice>
              <mc:Fallback>
                <p:oleObj name="Equation" r:id="rId5" imgW="4140000" imgH="558720" progId="Equation.DSMT4">
                  <p:embed/>
                  <p:pic>
                    <p:nvPicPr>
                      <p:cNvPr id="0" name="Object 41"/>
                      <p:cNvPicPr>
                        <a:picLocks noChangeAspect="1" noChangeArrowheads="1"/>
                      </p:cNvPicPr>
                      <p:nvPr/>
                    </p:nvPicPr>
                    <p:blipFill>
                      <a:blip r:embed="rId6"/>
                      <a:srcRect/>
                      <a:stretch>
                        <a:fillRect/>
                      </a:stretch>
                    </p:blipFill>
                    <p:spPr bwMode="auto">
                      <a:xfrm>
                        <a:off x="2432149" y="2452688"/>
                        <a:ext cx="4156075"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301625" y="609600"/>
            <a:ext cx="8540750" cy="46038"/>
          </a:xfrm>
        </p:spPr>
        <p:txBody>
          <a:bodyPr/>
          <a:lstStyle/>
          <a:p>
            <a:endParaRPr lang="zh-CN" altLang="en-US" sz="4000" smtClean="0"/>
          </a:p>
        </p:txBody>
      </p:sp>
      <p:sp>
        <p:nvSpPr>
          <p:cNvPr id="56323" name="内容占位符 2"/>
          <p:cNvSpPr>
            <a:spLocks noGrp="1"/>
          </p:cNvSpPr>
          <p:nvPr>
            <p:ph idx="1"/>
          </p:nvPr>
        </p:nvSpPr>
        <p:spPr>
          <a:xfrm>
            <a:off x="301625" y="620713"/>
            <a:ext cx="8540750" cy="5478462"/>
          </a:xfrm>
        </p:spPr>
        <p:txBody>
          <a:bodyPr/>
          <a:lstStyle/>
          <a:p>
            <a:pPr>
              <a:buFont typeface="Wingdings" panose="05000000000000000000" pitchFamily="2" charset="2"/>
              <a:buChar char="Ø"/>
            </a:pP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sp>
        <p:nvSpPr>
          <p:cNvPr id="563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2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D45180-5086-4467-855D-C3795601DF63}" type="slidenum">
              <a:rPr lang="en-US" altLang="zh-CN" sz="1400" smtClean="0"/>
              <a:pPr>
                <a:spcBef>
                  <a:spcPct val="0"/>
                </a:spcBef>
                <a:buClrTx/>
                <a:buSzTx/>
                <a:buFontTx/>
                <a:buNone/>
              </a:pPr>
              <a:t>50</a:t>
            </a:fld>
            <a:endParaRPr lang="en-US" altLang="zh-CN" sz="1400" smtClean="0"/>
          </a:p>
        </p:txBody>
      </p:sp>
      <p:sp>
        <p:nvSpPr>
          <p:cNvPr id="2" name="矩形 1"/>
          <p:cNvSpPr/>
          <p:nvPr/>
        </p:nvSpPr>
        <p:spPr>
          <a:xfrm>
            <a:off x="2473325" y="5476875"/>
            <a:ext cx="4416425" cy="400050"/>
          </a:xfrm>
          <a:prstGeom prst="rect">
            <a:avLst/>
          </a:prstGeom>
        </p:spPr>
        <p:txBody>
          <a:bodyPr wrap="none">
            <a:spAutoFit/>
          </a:bodyPr>
          <a:lstStyle/>
          <a:p>
            <a:pPr>
              <a:defRPr/>
            </a:pP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sz="2000" kern="100" dirty="0">
                <a:solidFill>
                  <a:srgbClr val="7030A0"/>
                </a:solidFill>
                <a:latin typeface="Times New Roman" panose="02020603050405020304" pitchFamily="18" charset="0"/>
                <a:ea typeface="黑体" panose="02010600030101010101" pitchFamily="2" charset="-122"/>
              </a:rPr>
              <a:t>4.4.2  </a:t>
            </a: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爱情与婚姻问题的两样本轮廓</a:t>
            </a:r>
            <a:endParaRPr lang="zh-CN" altLang="en-US" sz="2000" dirty="0">
              <a:solidFill>
                <a:srgbClr val="7030A0"/>
              </a:solidFill>
            </a:endParaRPr>
          </a:p>
        </p:txBody>
      </p:sp>
      <p:pic>
        <p:nvPicPr>
          <p:cNvPr id="3" name="图片 2"/>
          <p:cNvPicPr>
            <a:picLocks noChangeAspect="1"/>
          </p:cNvPicPr>
          <p:nvPr/>
        </p:nvPicPr>
        <p:blipFill>
          <a:blip r:embed="rId2"/>
          <a:stretch>
            <a:fillRect/>
          </a:stretch>
        </p:blipFill>
        <p:spPr>
          <a:xfrm>
            <a:off x="1922693" y="896039"/>
            <a:ext cx="5517688" cy="4453148"/>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endParaRPr lang="zh-CN" altLang="en-US" smtClean="0"/>
          </a:p>
        </p:txBody>
      </p:sp>
      <p:sp>
        <p:nvSpPr>
          <p:cNvPr id="57347" name="内容占位符 2"/>
          <p:cNvSpPr>
            <a:spLocks noGrp="1"/>
          </p:cNvSpPr>
          <p:nvPr>
            <p:ph idx="1"/>
          </p:nvPr>
        </p:nvSpPr>
        <p:spPr/>
        <p:txBody>
          <a:bodyPr/>
          <a:lstStyle/>
          <a:p>
            <a:endParaRPr lang="zh-CN" altLang="en-US" smtClean="0"/>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93C713-E7D2-4CA3-B48C-42A9A7FB29DC}" type="slidenum">
              <a:rPr lang="en-US" altLang="zh-CN" sz="1400" smtClean="0"/>
              <a:pPr>
                <a:spcBef>
                  <a:spcPct val="0"/>
                </a:spcBef>
                <a:buClrTx/>
                <a:buSzTx/>
                <a:buFontTx/>
                <a:buNone/>
              </a:pPr>
              <a:t>51</a:t>
            </a:fld>
            <a:endParaRPr lang="en-US" altLang="zh-CN" sz="1400" smtClean="0"/>
          </a:p>
        </p:txBody>
      </p:sp>
      <p:graphicFrame>
        <p:nvGraphicFramePr>
          <p:cNvPr id="57349" name="对象 4"/>
          <p:cNvGraphicFramePr>
            <a:graphicFrameLocks noChangeAspect="1"/>
          </p:cNvGraphicFramePr>
          <p:nvPr/>
        </p:nvGraphicFramePr>
        <p:xfrm>
          <a:off x="2930525" y="1370013"/>
          <a:ext cx="3370263" cy="1771650"/>
        </p:xfrm>
        <a:graphic>
          <a:graphicData uri="http://schemas.openxmlformats.org/presentationml/2006/ole">
            <mc:AlternateContent xmlns:mc="http://schemas.openxmlformats.org/markup-compatibility/2006">
              <mc:Choice xmlns:v="urn:schemas-microsoft-com:vml" Requires="v">
                <p:oleObj spid="_x0000_s57509" name="Equation" r:id="rId3" imgW="3369491" imgH="1770904" progId="Equation.DSMT4">
                  <p:embed/>
                </p:oleObj>
              </mc:Choice>
              <mc:Fallback>
                <p:oleObj name="Equation" r:id="rId3" imgW="3369491" imgH="1770904"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525" y="1370013"/>
                        <a:ext cx="3370263"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0" name="Object 1"/>
          <p:cNvGraphicFramePr>
            <a:graphicFrameLocks noChangeAspect="1"/>
          </p:cNvGraphicFramePr>
          <p:nvPr>
            <p:extLst>
              <p:ext uri="{D42A27DB-BD31-4B8C-83A1-F6EECF244321}">
                <p14:modId xmlns:p14="http://schemas.microsoft.com/office/powerpoint/2010/main" val="740910096"/>
              </p:ext>
            </p:extLst>
          </p:nvPr>
        </p:nvGraphicFramePr>
        <p:xfrm>
          <a:off x="1960563" y="3313113"/>
          <a:ext cx="5238750" cy="1771650"/>
        </p:xfrm>
        <a:graphic>
          <a:graphicData uri="http://schemas.openxmlformats.org/presentationml/2006/ole">
            <mc:AlternateContent xmlns:mc="http://schemas.openxmlformats.org/markup-compatibility/2006">
              <mc:Choice xmlns:v="urn:schemas-microsoft-com:vml" Requires="v">
                <p:oleObj spid="_x0000_s57510" name="Equation" r:id="rId5" imgW="5244840" imgH="1777680" progId="Equation.DSMT4">
                  <p:embed/>
                </p:oleObj>
              </mc:Choice>
              <mc:Fallback>
                <p:oleObj name="Equation" r:id="rId5" imgW="5244840" imgH="1777680" progId="Equation.DSMT4">
                  <p:embed/>
                  <p:pic>
                    <p:nvPicPr>
                      <p:cNvPr id="0" name="Object 1"/>
                      <p:cNvPicPr>
                        <a:picLocks noChangeAspect="1" noChangeArrowheads="1"/>
                      </p:cNvPicPr>
                      <p:nvPr/>
                    </p:nvPicPr>
                    <p:blipFill>
                      <a:blip r:embed="rId6"/>
                      <a:srcRect/>
                      <a:stretch>
                        <a:fillRect/>
                      </a:stretch>
                    </p:blipFill>
                    <p:spPr bwMode="auto">
                      <a:xfrm>
                        <a:off x="1960563" y="3313113"/>
                        <a:ext cx="52387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301625" y="609600"/>
            <a:ext cx="8540750" cy="46038"/>
          </a:xfrm>
        </p:spPr>
        <p:txBody>
          <a:bodyPr/>
          <a:lstStyle/>
          <a:p>
            <a:endParaRPr lang="zh-CN" altLang="en-US" sz="4000" smtClean="0"/>
          </a:p>
        </p:txBody>
      </p:sp>
      <p:sp>
        <p:nvSpPr>
          <p:cNvPr id="58371" name="内容占位符 2"/>
          <p:cNvSpPr>
            <a:spLocks noGrp="1"/>
          </p:cNvSpPr>
          <p:nvPr>
            <p:ph idx="1"/>
          </p:nvPr>
        </p:nvSpPr>
        <p:spPr>
          <a:xfrm>
            <a:off x="301625" y="620713"/>
            <a:ext cx="8540750" cy="5478462"/>
          </a:xfrm>
        </p:spPr>
        <p:txBody>
          <a:bodyPr/>
          <a:lstStyle/>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=0.05</a:t>
            </a:r>
            <a:r>
              <a:rPr lang="zh-CN" altLang="zh-CN" sz="2400" dirty="0" smtClean="0">
                <a:solidFill>
                  <a:srgbClr val="000000"/>
                </a:solidFill>
                <a:latin typeface="Times New Roman" panose="02020603050405020304" pitchFamily="18" charset="0"/>
                <a:cs typeface="Times New Roman" panose="02020603050405020304" pitchFamily="18" charset="0"/>
              </a:rPr>
              <a:t>下，以下作轮廓分析的三个检验：</a:t>
            </a:r>
          </a:p>
          <a:p>
            <a:pPr>
              <a:buFont typeface="Arial" panose="020B0604020202020204" pitchFamily="34" charset="0"/>
              <a:buChar char="•"/>
            </a:pP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检验轮廓的平行性</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5837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837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8374" name="Object 3"/>
          <p:cNvGraphicFramePr>
            <a:graphicFrameLocks noChangeAspect="1"/>
          </p:cNvGraphicFramePr>
          <p:nvPr/>
        </p:nvGraphicFramePr>
        <p:xfrm>
          <a:off x="1403350" y="1438275"/>
          <a:ext cx="6330950" cy="3214688"/>
        </p:xfrm>
        <a:graphic>
          <a:graphicData uri="http://schemas.openxmlformats.org/presentationml/2006/ole">
            <mc:AlternateContent xmlns:mc="http://schemas.openxmlformats.org/markup-compatibility/2006">
              <mc:Choice xmlns:v="urn:schemas-microsoft-com:vml" Requires="v">
                <p:oleObj spid="_x0000_s58535" name="Equation" r:id="rId3" imgW="6324600" imgH="3225800" progId="Equation.DSMT4">
                  <p:embed/>
                </p:oleObj>
              </mc:Choice>
              <mc:Fallback>
                <p:oleObj name="Equation" r:id="rId3" imgW="6324600" imgH="322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438275"/>
                        <a:ext cx="633095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38E614-5318-4037-B470-2F9BFE2186EC}" type="slidenum">
              <a:rPr lang="en-US" altLang="zh-CN" sz="1400" smtClean="0"/>
              <a:pPr>
                <a:spcBef>
                  <a:spcPct val="0"/>
                </a:spcBef>
                <a:buClrTx/>
                <a:buSzTx/>
                <a:buFontTx/>
                <a:buNone/>
              </a:pPr>
              <a:t>52</a:t>
            </a:fld>
            <a:endParaRPr lang="en-US" altLang="zh-CN" sz="1400" smtClean="0"/>
          </a:p>
        </p:txBody>
      </p:sp>
      <p:graphicFrame>
        <p:nvGraphicFramePr>
          <p:cNvPr id="58376" name="Object 1"/>
          <p:cNvGraphicFramePr>
            <a:graphicFrameLocks noChangeAspect="1"/>
          </p:cNvGraphicFramePr>
          <p:nvPr>
            <p:extLst>
              <p:ext uri="{D42A27DB-BD31-4B8C-83A1-F6EECF244321}">
                <p14:modId xmlns:p14="http://schemas.microsoft.com/office/powerpoint/2010/main" val="4206825440"/>
              </p:ext>
            </p:extLst>
          </p:nvPr>
        </p:nvGraphicFramePr>
        <p:xfrm>
          <a:off x="1204913" y="4673600"/>
          <a:ext cx="6819900" cy="1563688"/>
        </p:xfrm>
        <a:graphic>
          <a:graphicData uri="http://schemas.openxmlformats.org/presentationml/2006/ole">
            <mc:AlternateContent xmlns:mc="http://schemas.openxmlformats.org/markup-compatibility/2006">
              <mc:Choice xmlns:v="urn:schemas-microsoft-com:vml" Requires="v">
                <p:oleObj spid="_x0000_s58536" name="Equation" r:id="rId5" imgW="6819840" imgH="1549080" progId="Equation.DSMT4">
                  <p:embed/>
                </p:oleObj>
              </mc:Choice>
              <mc:Fallback>
                <p:oleObj name="Equation" r:id="rId5" imgW="6819840" imgH="1549080" progId="Equation.DSMT4">
                  <p:embed/>
                  <p:pic>
                    <p:nvPicPr>
                      <p:cNvPr id="0" name="Object 1"/>
                      <p:cNvPicPr>
                        <a:picLocks noChangeAspect="1" noChangeArrowheads="1"/>
                      </p:cNvPicPr>
                      <p:nvPr/>
                    </p:nvPicPr>
                    <p:blipFill>
                      <a:blip r:embed="rId6"/>
                      <a:srcRect/>
                      <a:stretch>
                        <a:fillRect/>
                      </a:stretch>
                    </p:blipFill>
                    <p:spPr bwMode="auto">
                      <a:xfrm>
                        <a:off x="1204913" y="4673600"/>
                        <a:ext cx="68199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301625" y="609600"/>
            <a:ext cx="8540750" cy="46038"/>
          </a:xfrm>
        </p:spPr>
        <p:txBody>
          <a:bodyPr/>
          <a:lstStyle/>
          <a:p>
            <a:endParaRPr lang="zh-CN" altLang="en-US" sz="4000" smtClean="0"/>
          </a:p>
        </p:txBody>
      </p:sp>
      <p:sp>
        <p:nvSpPr>
          <p:cNvPr id="59395" name="内容占位符 2"/>
          <p:cNvSpPr>
            <a:spLocks noGrp="1"/>
          </p:cNvSpPr>
          <p:nvPr>
            <p:ph idx="1"/>
          </p:nvPr>
        </p:nvSpPr>
        <p:spPr>
          <a:xfrm>
            <a:off x="301625" y="620713"/>
            <a:ext cx="8540750" cy="5478462"/>
          </a:xfrm>
        </p:spPr>
        <p:txBody>
          <a:bodyPr/>
          <a:lstStyle/>
          <a:p>
            <a:pPr>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因</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，所以不能拒绝两总体的轮廓是平行的假设（</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=0.063</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defRPr/>
            </a:pP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在接受平行轮廓的假设后，再检验两轮廓是否重合</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360363" indent="0">
              <a:buFont typeface="Wingdings" panose="05000000000000000000" pitchFamily="2" charset="2"/>
              <a:buNone/>
              <a:defRPr/>
            </a:pPr>
            <a:r>
              <a:rPr lang="zh-CN" altLang="en-US" sz="2400" dirty="0" smtClean="0">
                <a:solidFill>
                  <a:srgbClr val="000000"/>
                </a:solidFill>
                <a:latin typeface="Times New Roman" panose="02020603050405020304" pitchFamily="18" charset="0"/>
                <a:cs typeface="Times New Roman" panose="02020603050405020304" pitchFamily="18" charset="0"/>
              </a:rPr>
              <a:t>故</a:t>
            </a:r>
            <a:r>
              <a:rPr lang="zh-CN" altLang="zh-CN" sz="2400" dirty="0" smtClean="0">
                <a:solidFill>
                  <a:srgbClr val="000000"/>
                </a:solidFill>
                <a:latin typeface="Times New Roman" panose="02020603050405020304" pitchFamily="18" charset="0"/>
                <a:cs typeface="Times New Roman" panose="02020603050405020304" pitchFamily="18" charset="0"/>
              </a:rPr>
              <a:t>接受</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即</a:t>
            </a:r>
            <a:r>
              <a:rPr lang="zh-CN" altLang="zh-CN" sz="2400" dirty="0" smtClean="0">
                <a:solidFill>
                  <a:srgbClr val="000000"/>
                </a:solidFill>
                <a:latin typeface="Times New Roman" panose="02020603050405020304" pitchFamily="18" charset="0"/>
                <a:cs typeface="Times New Roman" panose="02020603050405020304" pitchFamily="18" charset="0"/>
              </a:rPr>
              <a:t>丈夫对妻子和妻子对丈夫的回答没有显著差异（</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=0.221</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593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939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9398" name="Object 3"/>
          <p:cNvGraphicFramePr>
            <a:graphicFrameLocks noChangeAspect="1"/>
          </p:cNvGraphicFramePr>
          <p:nvPr/>
        </p:nvGraphicFramePr>
        <p:xfrm>
          <a:off x="1042988" y="671513"/>
          <a:ext cx="1955800" cy="454025"/>
        </p:xfrm>
        <a:graphic>
          <a:graphicData uri="http://schemas.openxmlformats.org/presentationml/2006/ole">
            <mc:AlternateContent xmlns:mc="http://schemas.openxmlformats.org/markup-compatibility/2006">
              <mc:Choice xmlns:v="urn:schemas-microsoft-com:vml" Requires="v">
                <p:oleObj spid="_x0000_s59558" name="Equation" r:id="rId3" imgW="1954951" imgH="444307" progId="Equation.DSMT4">
                  <p:embed/>
                </p:oleObj>
              </mc:Choice>
              <mc:Fallback>
                <p:oleObj name="Equation" r:id="rId3" imgW="1954951" imgH="444307"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671513"/>
                        <a:ext cx="1955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9400" name="Object 5"/>
          <p:cNvGraphicFramePr>
            <a:graphicFrameLocks noChangeAspect="1"/>
          </p:cNvGraphicFramePr>
          <p:nvPr/>
        </p:nvGraphicFramePr>
        <p:xfrm>
          <a:off x="1241425" y="1901825"/>
          <a:ext cx="6715125" cy="2032000"/>
        </p:xfrm>
        <a:graphic>
          <a:graphicData uri="http://schemas.openxmlformats.org/presentationml/2006/ole">
            <mc:AlternateContent xmlns:mc="http://schemas.openxmlformats.org/markup-compatibility/2006">
              <mc:Choice xmlns:v="urn:schemas-microsoft-com:vml" Requires="v">
                <p:oleObj spid="_x0000_s59559" name="Equation" r:id="rId5" imgW="6705600" imgH="2032000" progId="Equation.DSMT4">
                  <p:embed/>
                </p:oleObj>
              </mc:Choice>
              <mc:Fallback>
                <p:oleObj name="Equation" r:id="rId5" imgW="6705600" imgH="2032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1425" y="1901825"/>
                        <a:ext cx="67151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B316CF-3CF3-44DC-9ACD-467B7B43408F}" type="slidenum">
              <a:rPr lang="en-US" altLang="zh-CN" sz="1400" smtClean="0"/>
              <a:pPr>
                <a:spcBef>
                  <a:spcPct val="0"/>
                </a:spcBef>
                <a:buClrTx/>
                <a:buSzTx/>
                <a:buFontTx/>
                <a:buNone/>
              </a:pPr>
              <a:t>53</a:t>
            </a:fld>
            <a:endParaRPr lang="en-US" altLang="zh-CN" sz="140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301625" y="609600"/>
            <a:ext cx="8540750" cy="46038"/>
          </a:xfrm>
        </p:spPr>
        <p:txBody>
          <a:bodyPr/>
          <a:lstStyle/>
          <a:p>
            <a:endParaRPr lang="zh-CN" altLang="en-US" sz="4000" smtClean="0"/>
          </a:p>
        </p:txBody>
      </p:sp>
      <p:sp>
        <p:nvSpPr>
          <p:cNvPr id="60419" name="内容占位符 2"/>
          <p:cNvSpPr>
            <a:spLocks noGrp="1"/>
          </p:cNvSpPr>
          <p:nvPr>
            <p:ph idx="1"/>
          </p:nvPr>
        </p:nvSpPr>
        <p:spPr>
          <a:xfrm>
            <a:off x="301625" y="620713"/>
            <a:ext cx="8540750" cy="5478462"/>
          </a:xfrm>
        </p:spPr>
        <p:txBody>
          <a:bodyPr/>
          <a:lstStyle/>
          <a:p>
            <a:pPr>
              <a:buFont typeface="Arial" panose="020B0604020202020204" pitchFamily="34" charset="0"/>
              <a:buChar char="•"/>
            </a:pP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在接受两个轮廓是重合的前提下，现来检验共同轮廓是水平的</a:t>
            </a:r>
            <a:r>
              <a:rPr lang="zh-CN" altLang="en-US" sz="2400" dirty="0" smtClean="0">
                <a:solidFill>
                  <a:srgbClr val="000000"/>
                </a:solidFill>
                <a:latin typeface="Times New Roman" panose="02020603050405020304" pitchFamily="18" charset="0"/>
                <a:cs typeface="Times New Roman" panose="02020603050405020304" pitchFamily="18" charset="0"/>
              </a:rPr>
              <a:t>。</a:t>
            </a:r>
          </a:p>
        </p:txBody>
      </p:sp>
      <p:sp>
        <p:nvSpPr>
          <p:cNvPr id="604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0421" name="Object 1"/>
          <p:cNvGraphicFramePr>
            <a:graphicFrameLocks noChangeAspect="1"/>
          </p:cNvGraphicFramePr>
          <p:nvPr/>
        </p:nvGraphicFramePr>
        <p:xfrm>
          <a:off x="2051050" y="1557338"/>
          <a:ext cx="5108575" cy="4648200"/>
        </p:xfrm>
        <a:graphic>
          <a:graphicData uri="http://schemas.openxmlformats.org/presentationml/2006/ole">
            <mc:AlternateContent xmlns:mc="http://schemas.openxmlformats.org/markup-compatibility/2006">
              <mc:Choice xmlns:v="urn:schemas-microsoft-com:vml" Requires="v">
                <p:oleObj spid="_x0000_s60501" name="Equation" r:id="rId3" imgW="5118100" imgH="4648200" progId="Equation.DSMT4">
                  <p:embed/>
                </p:oleObj>
              </mc:Choice>
              <mc:Fallback>
                <p:oleObj name="Equation" r:id="rId3" imgW="5118100" imgH="4648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557338"/>
                        <a:ext cx="51085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1688A4-9C9D-4C2E-AA33-12A7F79A7EC0}" type="slidenum">
              <a:rPr lang="en-US" altLang="zh-CN" sz="1400" smtClean="0"/>
              <a:pPr>
                <a:spcBef>
                  <a:spcPct val="0"/>
                </a:spcBef>
                <a:buClrTx/>
                <a:buSzTx/>
                <a:buFontTx/>
                <a:buNone/>
              </a:pPr>
              <a:t>54</a:t>
            </a:fld>
            <a:endParaRPr lang="en-US" altLang="zh-CN" sz="140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301625" y="609600"/>
            <a:ext cx="8540750" cy="46038"/>
          </a:xfrm>
        </p:spPr>
        <p:txBody>
          <a:bodyPr/>
          <a:lstStyle/>
          <a:p>
            <a:endParaRPr lang="zh-CN" altLang="en-US" sz="4000" smtClean="0"/>
          </a:p>
        </p:txBody>
      </p:sp>
      <p:sp>
        <p:nvSpPr>
          <p:cNvPr id="61443" name="内容占位符 2"/>
          <p:cNvSpPr>
            <a:spLocks noGrp="1"/>
          </p:cNvSpPr>
          <p:nvPr>
            <p:ph idx="1"/>
          </p:nvPr>
        </p:nvSpPr>
        <p:spPr>
          <a:xfrm>
            <a:off x="301625" y="620713"/>
            <a:ext cx="8540750" cy="5478462"/>
          </a:xfrm>
        </p:spPr>
        <p:txBody>
          <a:bodyPr/>
          <a:lstStyle/>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360363" indent="0">
              <a:buFont typeface="Wingdings" panose="05000000000000000000" pitchFamily="2" charset="2"/>
              <a:buNone/>
              <a:defRPr/>
            </a:pPr>
            <a:r>
              <a:rPr lang="zh-CN" altLang="zh-CN" sz="2400" dirty="0" smtClean="0">
                <a:solidFill>
                  <a:srgbClr val="000000"/>
                </a:solidFill>
                <a:latin typeface="Times New Roman" panose="02020603050405020304" pitchFamily="18" charset="0"/>
                <a:cs typeface="Times New Roman" panose="02020603050405020304" pitchFamily="18" charset="0"/>
              </a:rPr>
              <a:t>由于</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，故拒绝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03</a:t>
            </a:r>
            <a:r>
              <a:rPr lang="zh-CN" altLang="zh-CN" sz="2400" dirty="0" smtClean="0">
                <a:solidFill>
                  <a:srgbClr val="000000"/>
                </a:solidFill>
                <a:latin typeface="Times New Roman" panose="02020603050405020304" pitchFamily="18" charset="0"/>
                <a:cs typeface="Times New Roman" panose="02020603050405020304" pitchFamily="18" charset="0"/>
              </a:rPr>
              <a:t>，即共同轮廓是水平的说法被否定，从而对四个问题回答的得分水平有显著差异</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=0.0002</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6144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1445" name="Object 1"/>
          <p:cNvGraphicFramePr>
            <a:graphicFrameLocks noChangeAspect="1"/>
          </p:cNvGraphicFramePr>
          <p:nvPr/>
        </p:nvGraphicFramePr>
        <p:xfrm>
          <a:off x="1236663" y="849313"/>
          <a:ext cx="6713537" cy="1355725"/>
        </p:xfrm>
        <a:graphic>
          <a:graphicData uri="http://schemas.openxmlformats.org/presentationml/2006/ole">
            <mc:AlternateContent xmlns:mc="http://schemas.openxmlformats.org/markup-compatibility/2006">
              <mc:Choice xmlns:v="urn:schemas-microsoft-com:vml" Requires="v">
                <p:oleObj spid="_x0000_s61605" name="Equation" r:id="rId3" imgW="6705600" imgH="1371600" progId="Equation.DSMT4">
                  <p:embed/>
                </p:oleObj>
              </mc:Choice>
              <mc:Fallback>
                <p:oleObj name="Equation" r:id="rId3" imgW="6705600" imgH="1371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663" y="849313"/>
                        <a:ext cx="6713537"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1447" name="Object 3"/>
          <p:cNvGraphicFramePr>
            <a:graphicFrameLocks noChangeAspect="1"/>
          </p:cNvGraphicFramePr>
          <p:nvPr>
            <p:extLst>
              <p:ext uri="{D42A27DB-BD31-4B8C-83A1-F6EECF244321}">
                <p14:modId xmlns:p14="http://schemas.microsoft.com/office/powerpoint/2010/main" val="1673426646"/>
              </p:ext>
            </p:extLst>
          </p:nvPr>
        </p:nvGraphicFramePr>
        <p:xfrm>
          <a:off x="1379364" y="2400300"/>
          <a:ext cx="1968500" cy="452438"/>
        </p:xfrm>
        <a:graphic>
          <a:graphicData uri="http://schemas.openxmlformats.org/presentationml/2006/ole">
            <mc:AlternateContent xmlns:mc="http://schemas.openxmlformats.org/markup-compatibility/2006">
              <mc:Choice xmlns:v="urn:schemas-microsoft-com:vml" Requires="v">
                <p:oleObj spid="_x0000_s61606" name="Equation" r:id="rId5" imgW="1968500" imgH="444500" progId="Equation.DSMT4">
                  <p:embed/>
                </p:oleObj>
              </mc:Choice>
              <mc:Fallback>
                <p:oleObj name="Equation" r:id="rId5" imgW="19685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9364" y="2400300"/>
                        <a:ext cx="19685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2320E9-C92E-41FF-A9AF-2A167E289470}" type="slidenum">
              <a:rPr lang="en-US" altLang="zh-CN" sz="1400" smtClean="0"/>
              <a:pPr>
                <a:spcBef>
                  <a:spcPct val="0"/>
                </a:spcBef>
                <a:buClrTx/>
                <a:buSzTx/>
                <a:buFontTx/>
                <a:buNone/>
              </a:pPr>
              <a:t>55</a:t>
            </a:fld>
            <a:endParaRPr lang="en-US" altLang="zh-CN" sz="14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rtlCol="0">
            <a:normAutofit fontScale="90000"/>
          </a:bodyPr>
          <a:lstStyle/>
          <a:p>
            <a:pPr fontAlgn="auto">
              <a:spcAft>
                <a:spcPts val="0"/>
              </a:spcAft>
              <a:defRPr/>
            </a:pPr>
            <a:r>
              <a:rPr lang="en-US" altLang="zh-CN" sz="3600" dirty="0" smtClean="0"/>
              <a:t>§4.5  </a:t>
            </a:r>
            <a:r>
              <a:rPr lang="zh-CN" altLang="en-US" sz="3600" dirty="0" smtClean="0"/>
              <a:t>多个总体均值的比较检验</a:t>
            </a:r>
            <a:r>
              <a:rPr lang="en-US" altLang="zh-CN" sz="3600" dirty="0" smtClean="0"/>
              <a:t/>
            </a:r>
            <a:br>
              <a:rPr lang="en-US" altLang="zh-CN" sz="3600" dirty="0" smtClean="0"/>
            </a:br>
            <a:r>
              <a:rPr lang="zh-CN" altLang="en-US" sz="3600" dirty="0" smtClean="0"/>
              <a:t>（多元方差分析）</a:t>
            </a:r>
            <a:endParaRPr lang="en-US" altLang="zh-CN" sz="3600" dirty="0" smtClean="0"/>
          </a:p>
        </p:txBody>
      </p:sp>
      <p:sp>
        <p:nvSpPr>
          <p:cNvPr id="62467" name="Rectangle 3"/>
          <p:cNvSpPr>
            <a:spLocks noGrp="1" noRot="1" noChangeArrowheads="1"/>
          </p:cNvSpPr>
          <p:nvPr>
            <p:ph type="body"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设有</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个总体</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，它们的分布分别是</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，今从这</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个总体中各自独立地抽取一个样本，取自总体</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的样本为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。现欲检验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j</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至少存在一对</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j</a:t>
            </a: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记</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62468" name="Object 2"/>
          <p:cNvGraphicFramePr>
            <a:graphicFrameLocks noChangeAspect="1"/>
          </p:cNvGraphicFramePr>
          <p:nvPr>
            <p:extLst>
              <p:ext uri="{D42A27DB-BD31-4B8C-83A1-F6EECF244321}">
                <p14:modId xmlns:p14="http://schemas.microsoft.com/office/powerpoint/2010/main" val="4161782245"/>
              </p:ext>
            </p:extLst>
          </p:nvPr>
        </p:nvGraphicFramePr>
        <p:xfrm>
          <a:off x="3059113" y="2781300"/>
          <a:ext cx="1727200" cy="419100"/>
        </p:xfrm>
        <a:graphic>
          <a:graphicData uri="http://schemas.openxmlformats.org/presentationml/2006/ole">
            <mc:AlternateContent xmlns:mc="http://schemas.openxmlformats.org/markup-compatibility/2006">
              <mc:Choice xmlns:v="urn:schemas-microsoft-com:vml" Requires="v">
                <p:oleObj spid="_x0000_s91232" name="Equation" r:id="rId3" imgW="1726920" imgH="419040" progId="Equation.DSMT4">
                  <p:embed/>
                </p:oleObj>
              </mc:Choice>
              <mc:Fallback>
                <p:oleObj name="Equation" r:id="rId3" imgW="1726920" imgH="419040" progId="Equation.DSMT4">
                  <p:embed/>
                  <p:pic>
                    <p:nvPicPr>
                      <p:cNvPr id="0" name=""/>
                      <p:cNvPicPr>
                        <a:picLocks noChangeAspect="1" noChangeArrowheads="1"/>
                      </p:cNvPicPr>
                      <p:nvPr/>
                    </p:nvPicPr>
                    <p:blipFill>
                      <a:blip r:embed="rId4"/>
                      <a:srcRect/>
                      <a:stretch>
                        <a:fillRect/>
                      </a:stretch>
                    </p:blipFill>
                    <p:spPr bwMode="auto">
                      <a:xfrm>
                        <a:off x="3059113" y="2781300"/>
                        <a:ext cx="1727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3"/>
          <p:cNvGraphicFramePr>
            <a:graphicFrameLocks noChangeAspect="1"/>
          </p:cNvGraphicFramePr>
          <p:nvPr>
            <p:extLst/>
          </p:nvPr>
        </p:nvGraphicFramePr>
        <p:xfrm>
          <a:off x="3769816" y="3867150"/>
          <a:ext cx="4546600" cy="2501900"/>
        </p:xfrm>
        <a:graphic>
          <a:graphicData uri="http://schemas.openxmlformats.org/presentationml/2006/ole">
            <mc:AlternateContent xmlns:mc="http://schemas.openxmlformats.org/markup-compatibility/2006">
              <mc:Choice xmlns:v="urn:schemas-microsoft-com:vml" Requires="v">
                <p:oleObj spid="_x0000_s91233" name="Equation" r:id="rId5" imgW="4546440" imgH="2501640" progId="Equation.DSMT4">
                  <p:embed/>
                </p:oleObj>
              </mc:Choice>
              <mc:Fallback>
                <p:oleObj name="Equation" r:id="rId5" imgW="4546440" imgH="2501640" progId="Equation.DSMT4">
                  <p:embed/>
                  <p:pic>
                    <p:nvPicPr>
                      <p:cNvPr id="0" name=""/>
                      <p:cNvPicPr>
                        <a:picLocks noChangeAspect="1" noChangeArrowheads="1"/>
                      </p:cNvPicPr>
                      <p:nvPr/>
                    </p:nvPicPr>
                    <p:blipFill>
                      <a:blip r:embed="rId6"/>
                      <a:srcRect/>
                      <a:stretch>
                        <a:fillRect/>
                      </a:stretch>
                    </p:blipFill>
                    <p:spPr bwMode="auto">
                      <a:xfrm>
                        <a:off x="3769816" y="3867150"/>
                        <a:ext cx="4546600" cy="250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BB1A9B9-32E9-45F7-8FF6-BA0DD3CE415A}" type="slidenum">
              <a:rPr lang="en-US" altLang="zh-CN" sz="1400" smtClean="0"/>
              <a:pPr>
                <a:spcBef>
                  <a:spcPct val="0"/>
                </a:spcBef>
                <a:buClrTx/>
                <a:buSzTx/>
                <a:buFontTx/>
                <a:buNone/>
              </a:pPr>
              <a:t>56</a:t>
            </a:fld>
            <a:endParaRPr lang="en-US" altLang="zh-CN" sz="1400" smtClean="0"/>
          </a:p>
        </p:txBody>
      </p:sp>
      <p:sp>
        <p:nvSpPr>
          <p:cNvPr id="2" name="矩形 1"/>
          <p:cNvSpPr/>
          <p:nvPr/>
        </p:nvSpPr>
        <p:spPr>
          <a:xfrm>
            <a:off x="827584" y="4076699"/>
            <a:ext cx="2749471" cy="400110"/>
          </a:xfrm>
          <a:prstGeom prst="rect">
            <a:avLst/>
          </a:prstGeom>
        </p:spPr>
        <p:txBody>
          <a:bodyPr wrap="none">
            <a:spAutoFit/>
          </a:bodyPr>
          <a:lstStyle/>
          <a:p>
            <a:r>
              <a:rPr lang="zh-CN" altLang="zh-CN" sz="2000" dirty="0">
                <a:solidFill>
                  <a:schemeClr val="accent6"/>
                </a:solidFill>
                <a:latin typeface="Times New Roman" pitchFamily="18" charset="0"/>
                <a:cs typeface="Times New Roman" pitchFamily="18" charset="0"/>
              </a:rPr>
              <a:t>总平方和及叉积和</a:t>
            </a:r>
            <a:r>
              <a:rPr lang="zh-CN" altLang="en-US" sz="2000" dirty="0">
                <a:solidFill>
                  <a:schemeClr val="accent6"/>
                </a:solidFill>
                <a:latin typeface="Times New Roman" pitchFamily="18" charset="0"/>
                <a:cs typeface="Times New Roman" pitchFamily="18" charset="0"/>
              </a:rPr>
              <a:t>矩阵</a:t>
            </a:r>
            <a:endParaRPr lang="zh-CN" altLang="en-US" sz="2000" dirty="0"/>
          </a:p>
        </p:txBody>
      </p:sp>
      <p:sp>
        <p:nvSpPr>
          <p:cNvPr id="3" name="矩形 2"/>
          <p:cNvSpPr/>
          <p:nvPr/>
        </p:nvSpPr>
        <p:spPr>
          <a:xfrm>
            <a:off x="827584" y="4737338"/>
            <a:ext cx="2749471" cy="707886"/>
          </a:xfrm>
          <a:prstGeom prst="rect">
            <a:avLst/>
          </a:prstGeom>
        </p:spPr>
        <p:txBody>
          <a:bodyPr wrap="none">
            <a:spAutoFit/>
          </a:bodyPr>
          <a:lstStyle/>
          <a:p>
            <a:r>
              <a:rPr lang="zh-CN" altLang="zh-CN" sz="2000" dirty="0">
                <a:solidFill>
                  <a:schemeClr val="accent6"/>
                </a:solidFill>
                <a:latin typeface="Times New Roman" pitchFamily="18" charset="0"/>
                <a:cs typeface="Times New Roman" pitchFamily="18" charset="0"/>
              </a:rPr>
              <a:t>误差</a:t>
            </a:r>
            <a:r>
              <a:rPr lang="zh-CN" altLang="en-US" sz="2000" dirty="0">
                <a:solidFill>
                  <a:srgbClr val="000000"/>
                </a:solidFill>
                <a:latin typeface="Times New Roman" pitchFamily="18" charset="0"/>
                <a:cs typeface="Times New Roman" pitchFamily="18" charset="0"/>
              </a:rPr>
              <a:t>（</a:t>
            </a:r>
            <a:r>
              <a:rPr lang="zh-CN" altLang="zh-CN" sz="2000" dirty="0">
                <a:solidFill>
                  <a:srgbClr val="000000"/>
                </a:solidFill>
                <a:latin typeface="Times New Roman" pitchFamily="18" charset="0"/>
                <a:cs typeface="Times New Roman" pitchFamily="18" charset="0"/>
              </a:rPr>
              <a:t>或</a:t>
            </a:r>
            <a:r>
              <a:rPr lang="zh-CN" altLang="zh-CN" sz="2000" dirty="0">
                <a:solidFill>
                  <a:schemeClr val="accent6"/>
                </a:solidFill>
                <a:latin typeface="Times New Roman" pitchFamily="18" charset="0"/>
                <a:cs typeface="Times New Roman" pitchFamily="18" charset="0"/>
              </a:rPr>
              <a:t>组内</a:t>
            </a:r>
            <a:r>
              <a:rPr lang="zh-CN" altLang="en-US" sz="2000" dirty="0">
                <a:solidFill>
                  <a:srgbClr val="000000"/>
                </a:solidFill>
                <a:latin typeface="Times New Roman" pitchFamily="18" charset="0"/>
                <a:cs typeface="Times New Roman" pitchFamily="18" charset="0"/>
              </a:rPr>
              <a:t>）</a:t>
            </a:r>
            <a:r>
              <a:rPr lang="zh-CN" altLang="zh-CN" sz="2000" dirty="0" smtClean="0">
                <a:solidFill>
                  <a:schemeClr val="accent6"/>
                </a:solidFill>
                <a:latin typeface="Times New Roman" pitchFamily="18" charset="0"/>
                <a:cs typeface="Times New Roman" pitchFamily="18" charset="0"/>
              </a:rPr>
              <a:t>平方和</a:t>
            </a:r>
            <a:endParaRPr lang="en-US" altLang="zh-CN" sz="2000" dirty="0" smtClean="0">
              <a:solidFill>
                <a:schemeClr val="accent6"/>
              </a:solidFill>
              <a:latin typeface="Times New Roman" pitchFamily="18" charset="0"/>
              <a:cs typeface="Times New Roman" pitchFamily="18" charset="0"/>
            </a:endParaRPr>
          </a:p>
          <a:p>
            <a:r>
              <a:rPr lang="zh-CN" altLang="zh-CN" sz="2000" dirty="0" smtClean="0">
                <a:solidFill>
                  <a:schemeClr val="accent6"/>
                </a:solidFill>
                <a:latin typeface="Times New Roman" pitchFamily="18" charset="0"/>
                <a:cs typeface="Times New Roman" pitchFamily="18" charset="0"/>
              </a:rPr>
              <a:t>及</a:t>
            </a:r>
            <a:r>
              <a:rPr lang="zh-CN" altLang="zh-CN" sz="2000" dirty="0">
                <a:solidFill>
                  <a:schemeClr val="accent6"/>
                </a:solidFill>
                <a:latin typeface="Times New Roman" pitchFamily="18" charset="0"/>
                <a:cs typeface="Times New Roman" pitchFamily="18" charset="0"/>
              </a:rPr>
              <a:t>叉积和</a:t>
            </a:r>
            <a:r>
              <a:rPr lang="zh-CN" altLang="en-US" sz="2000" dirty="0">
                <a:solidFill>
                  <a:schemeClr val="accent6"/>
                </a:solidFill>
                <a:latin typeface="Times New Roman" pitchFamily="18" charset="0"/>
                <a:cs typeface="Times New Roman" pitchFamily="18" charset="0"/>
              </a:rPr>
              <a:t>矩阵</a:t>
            </a:r>
            <a:endParaRPr lang="zh-CN" altLang="en-US" sz="2000" dirty="0"/>
          </a:p>
        </p:txBody>
      </p:sp>
      <p:sp>
        <p:nvSpPr>
          <p:cNvPr id="4" name="矩形 3"/>
          <p:cNvSpPr/>
          <p:nvPr/>
        </p:nvSpPr>
        <p:spPr>
          <a:xfrm>
            <a:off x="827584" y="5589240"/>
            <a:ext cx="2749471" cy="707886"/>
          </a:xfrm>
          <a:prstGeom prst="rect">
            <a:avLst/>
          </a:prstGeom>
        </p:spPr>
        <p:txBody>
          <a:bodyPr wrap="none">
            <a:spAutoFit/>
          </a:bodyPr>
          <a:lstStyle/>
          <a:p>
            <a:r>
              <a:rPr lang="zh-CN" altLang="zh-CN" sz="2000" dirty="0">
                <a:solidFill>
                  <a:schemeClr val="accent6"/>
                </a:solidFill>
                <a:latin typeface="Times New Roman" pitchFamily="18" charset="0"/>
                <a:cs typeface="Times New Roman" pitchFamily="18" charset="0"/>
              </a:rPr>
              <a:t>处理</a:t>
            </a:r>
            <a:r>
              <a:rPr lang="zh-CN" altLang="en-US" sz="2000" dirty="0">
                <a:solidFill>
                  <a:srgbClr val="000000"/>
                </a:solidFill>
                <a:latin typeface="Times New Roman" pitchFamily="18" charset="0"/>
                <a:cs typeface="Times New Roman" pitchFamily="18" charset="0"/>
              </a:rPr>
              <a:t>（</a:t>
            </a:r>
            <a:r>
              <a:rPr lang="zh-CN" altLang="zh-CN" sz="2000" dirty="0">
                <a:solidFill>
                  <a:srgbClr val="000000"/>
                </a:solidFill>
                <a:latin typeface="Times New Roman" pitchFamily="18" charset="0"/>
                <a:cs typeface="Times New Roman" pitchFamily="18" charset="0"/>
              </a:rPr>
              <a:t>或</a:t>
            </a:r>
            <a:r>
              <a:rPr lang="zh-CN" altLang="zh-CN" sz="2000" dirty="0">
                <a:solidFill>
                  <a:schemeClr val="accent6"/>
                </a:solidFill>
                <a:latin typeface="Times New Roman" pitchFamily="18" charset="0"/>
                <a:cs typeface="Times New Roman" pitchFamily="18" charset="0"/>
              </a:rPr>
              <a:t>组间</a:t>
            </a:r>
            <a:r>
              <a:rPr lang="zh-CN" altLang="en-US" sz="2000" dirty="0">
                <a:solidFill>
                  <a:srgbClr val="000000"/>
                </a:solidFill>
                <a:latin typeface="Times New Roman" pitchFamily="18" charset="0"/>
                <a:cs typeface="Times New Roman" pitchFamily="18" charset="0"/>
              </a:rPr>
              <a:t>）</a:t>
            </a:r>
            <a:r>
              <a:rPr lang="zh-CN" altLang="zh-CN" sz="2000" dirty="0" smtClean="0">
                <a:solidFill>
                  <a:schemeClr val="accent6"/>
                </a:solidFill>
                <a:latin typeface="Times New Roman" pitchFamily="18" charset="0"/>
                <a:cs typeface="Times New Roman" pitchFamily="18" charset="0"/>
              </a:rPr>
              <a:t>平方和</a:t>
            </a:r>
            <a:endParaRPr lang="en-US" altLang="zh-CN" sz="2000" dirty="0" smtClean="0">
              <a:solidFill>
                <a:schemeClr val="accent6"/>
              </a:solidFill>
              <a:latin typeface="Times New Roman" pitchFamily="18" charset="0"/>
              <a:cs typeface="Times New Roman" pitchFamily="18" charset="0"/>
            </a:endParaRPr>
          </a:p>
          <a:p>
            <a:r>
              <a:rPr lang="zh-CN" altLang="zh-CN" sz="2000" dirty="0" smtClean="0">
                <a:solidFill>
                  <a:schemeClr val="accent6"/>
                </a:solidFill>
                <a:latin typeface="Times New Roman" pitchFamily="18" charset="0"/>
                <a:cs typeface="Times New Roman" pitchFamily="18" charset="0"/>
              </a:rPr>
              <a:t>及</a:t>
            </a:r>
            <a:r>
              <a:rPr lang="zh-CN" altLang="zh-CN" sz="2000" dirty="0">
                <a:solidFill>
                  <a:schemeClr val="accent6"/>
                </a:solidFill>
                <a:latin typeface="Times New Roman" pitchFamily="18" charset="0"/>
                <a:cs typeface="Times New Roman" pitchFamily="18" charset="0"/>
              </a:rPr>
              <a:t>叉积和</a:t>
            </a:r>
            <a:r>
              <a:rPr lang="zh-CN" altLang="en-US" sz="2000" dirty="0">
                <a:solidFill>
                  <a:schemeClr val="accent6"/>
                </a:solidFill>
                <a:latin typeface="Times New Roman" pitchFamily="18" charset="0"/>
                <a:cs typeface="Times New Roman" pitchFamily="18" charset="0"/>
              </a:rPr>
              <a:t>矩阵</a:t>
            </a:r>
            <a:endParaRPr lang="zh-CN" altLang="en-US" sz="2000" dirty="0"/>
          </a:p>
        </p:txBody>
      </p:sp>
    </p:spTree>
    <p:extLst>
      <p:ext uri="{BB962C8B-B14F-4D97-AF65-F5344CB8AC3E}">
        <p14:creationId xmlns:p14="http://schemas.microsoft.com/office/powerpoint/2010/main" val="14599744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smtClean="0">
                <a:solidFill>
                  <a:srgbClr val="000000"/>
                </a:solidFill>
                <a:latin typeface="Times New Roman" pitchFamily="18" charset="0"/>
                <a:cs typeface="Times New Roman" pitchFamily="18" charset="0"/>
              </a:rPr>
              <a:t>则</a:t>
            </a:r>
            <a:endParaRPr lang="en-US" altLang="zh-CN" sz="2400" dirty="0" smtClean="0">
              <a:solidFill>
                <a:srgbClr val="000000"/>
              </a:solidFill>
              <a:latin typeface="Times New Roman" pitchFamily="18" charset="0"/>
              <a:cs typeface="Times New Roman" pitchFamily="18" charset="0"/>
            </a:endParaRPr>
          </a:p>
          <a:p>
            <a:pPr algn="ctr">
              <a:buNone/>
              <a:defRPr/>
            </a:pPr>
            <a:r>
              <a:rPr lang="en-US" altLang="zh-CN" sz="2400" b="1" i="1" dirty="0">
                <a:solidFill>
                  <a:srgbClr val="000000"/>
                </a:solidFill>
                <a:latin typeface="Times New Roman" pitchFamily="18" charset="0"/>
                <a:cs typeface="Times New Roman" pitchFamily="18" charset="0"/>
              </a:rPr>
              <a:t>T</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E</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H</a:t>
            </a:r>
            <a:endParaRPr lang="zh-CN"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r>
              <a:rPr lang="zh-CN" altLang="en-US" sz="2400" dirty="0">
                <a:solidFill>
                  <a:srgbClr val="C00000"/>
                </a:solidFill>
                <a:latin typeface="Times New Roman" pitchFamily="18" charset="0"/>
                <a:cs typeface="Times New Roman" pitchFamily="18" charset="0"/>
              </a:rPr>
              <a:t>相应的</a:t>
            </a:r>
            <a:r>
              <a:rPr lang="zh-CN" altLang="zh-CN" sz="2400" dirty="0">
                <a:solidFill>
                  <a:srgbClr val="C00000"/>
                </a:solidFill>
                <a:latin typeface="Times New Roman" pitchFamily="18" charset="0"/>
                <a:cs typeface="Times New Roman" pitchFamily="18" charset="0"/>
              </a:rPr>
              <a:t>自由度</a:t>
            </a:r>
            <a:r>
              <a:rPr lang="en-US" altLang="zh-CN" sz="2400" dirty="0">
                <a:solidFill>
                  <a:srgbClr val="000000"/>
                </a:solidFill>
                <a:latin typeface="Times New Roman" pitchFamily="18" charset="0"/>
                <a:cs typeface="Times New Roman" pitchFamily="18" charset="0"/>
              </a:rPr>
              <a:t>	     </a:t>
            </a:r>
            <a:r>
              <a:rPr lang="en-US" altLang="zh-CN" sz="2400" i="1" dirty="0">
                <a:solidFill>
                  <a:srgbClr val="000000"/>
                </a:solidFill>
                <a:latin typeface="Times New Roman" pitchFamily="18" charset="0"/>
                <a:cs typeface="Times New Roman" pitchFamily="18" charset="0"/>
              </a:rPr>
              <a:t>n</a:t>
            </a:r>
            <a:r>
              <a:rPr lang="en-US" altLang="zh-CN" sz="2400" dirty="0">
                <a:solidFill>
                  <a:srgbClr val="000000"/>
                </a:solidFill>
                <a:latin typeface="Times New Roman" pitchFamily="18" charset="0"/>
                <a:cs typeface="Times New Roman" pitchFamily="18" charset="0"/>
              </a:rPr>
              <a:t>−1=(</a:t>
            </a:r>
            <a:r>
              <a:rPr lang="en-US" altLang="zh-CN" sz="2400" i="1" dirty="0">
                <a:solidFill>
                  <a:srgbClr val="000000"/>
                </a:solidFill>
                <a:latin typeface="Times New Roman" pitchFamily="18" charset="0"/>
                <a:cs typeface="Times New Roman" pitchFamily="18" charset="0"/>
              </a:rPr>
              <a:t>n</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−1)</a:t>
            </a:r>
            <a:r>
              <a:rPr lang="en-US" altLang="zh-CN" sz="2400" i="1" dirty="0">
                <a:solidFill>
                  <a:srgbClr val="000000"/>
                </a:solidFill>
                <a:latin typeface="Times New Roman" pitchFamily="18" charset="0"/>
                <a:cs typeface="Times New Roman" pitchFamily="18" charset="0"/>
              </a:rPr>
              <a:t> </a:t>
            </a:r>
            <a:endParaRPr lang="en-US" altLang="zh-CN" sz="2400" dirty="0">
              <a:solidFill>
                <a:srgbClr val="000000"/>
              </a:solidFill>
              <a:latin typeface="Times New Roman" pitchFamily="18" charset="0"/>
              <a:cs typeface="Times New Roman" pitchFamily="18" charset="0"/>
            </a:endParaRPr>
          </a:p>
          <a:p>
            <a:r>
              <a:rPr lang="zh-CN" altLang="zh-CN" sz="2400" dirty="0" smtClean="0">
                <a:solidFill>
                  <a:srgbClr val="000000"/>
                </a:solidFill>
                <a:latin typeface="Times New Roman" pitchFamily="18" charset="0"/>
                <a:cs typeface="Times New Roman" pitchFamily="18" charset="0"/>
              </a:rPr>
              <a:t>采用</a:t>
            </a:r>
            <a:r>
              <a:rPr lang="zh-CN" altLang="zh-CN" sz="2400" dirty="0">
                <a:solidFill>
                  <a:srgbClr val="000000"/>
                </a:solidFill>
                <a:latin typeface="Times New Roman" pitchFamily="18" charset="0"/>
                <a:cs typeface="Times New Roman" pitchFamily="18" charset="0"/>
              </a:rPr>
              <a:t>似然比方法可以得到</a:t>
            </a:r>
            <a:r>
              <a:rPr lang="zh-CN" altLang="zh-CN" sz="2400" dirty="0">
                <a:solidFill>
                  <a:schemeClr val="accent6"/>
                </a:solidFill>
                <a:latin typeface="Times New Roman" pitchFamily="18" charset="0"/>
                <a:cs typeface="Times New Roman" pitchFamily="18" charset="0"/>
              </a:rPr>
              <a:t>威尔克斯</a:t>
            </a:r>
            <a:r>
              <a:rPr lang="zh-CN" altLang="en-US" sz="2400" dirty="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Wilks</a:t>
            </a:r>
            <a:r>
              <a:rPr lang="zh-CN" altLang="en-US" sz="2400" dirty="0">
                <a:solidFill>
                  <a:srgbClr val="000000"/>
                </a:solidFill>
                <a:latin typeface="Times New Roman" pitchFamily="18" charset="0"/>
                <a:cs typeface="Times New Roman" pitchFamily="18" charset="0"/>
              </a:rPr>
              <a:t>）</a:t>
            </a:r>
            <a:r>
              <a:rPr lang="en-US" altLang="zh-CN" sz="2400" i="1" dirty="0">
                <a:solidFill>
                  <a:schemeClr val="accent6"/>
                </a:solidFill>
                <a:latin typeface="Times New Roman" pitchFamily="18" charset="0"/>
                <a:cs typeface="Times New Roman" pitchFamily="18" charset="0"/>
              </a:rPr>
              <a:t>Λ</a:t>
            </a:r>
            <a:r>
              <a:rPr lang="zh-CN" altLang="zh-CN" sz="2400" dirty="0" smtClean="0">
                <a:solidFill>
                  <a:schemeClr val="accent6"/>
                </a:solidFill>
                <a:latin typeface="Times New Roman" pitchFamily="18" charset="0"/>
                <a:cs typeface="Times New Roman" pitchFamily="18" charset="0"/>
              </a:rPr>
              <a:t>统计量</a:t>
            </a:r>
            <a:endParaRPr lang="en-US" altLang="zh-CN" sz="2400" dirty="0" smtClean="0">
              <a:solidFill>
                <a:schemeClr val="accent6"/>
              </a:solidFill>
              <a:latin typeface="Times New Roman" pitchFamily="18" charset="0"/>
              <a:cs typeface="Times New Roman" pitchFamily="18" charset="0"/>
            </a:endParaRPr>
          </a:p>
          <a:p>
            <a:endParaRPr lang="en-US" altLang="zh-CN" sz="2400" dirty="0" smtClean="0">
              <a:solidFill>
                <a:schemeClr val="accent6"/>
              </a:solidFill>
              <a:latin typeface="Times New Roman" pitchFamily="18" charset="0"/>
              <a:cs typeface="Times New Roman" pitchFamily="18" charset="0"/>
            </a:endParaRPr>
          </a:p>
          <a:p>
            <a:endParaRPr lang="en-US" altLang="zh-CN" sz="2400" dirty="0">
              <a:solidFill>
                <a:schemeClr val="accent6"/>
              </a:solidFill>
              <a:latin typeface="Times New Roman" pitchFamily="18" charset="0"/>
              <a:cs typeface="Times New Roman" pitchFamily="18" charset="0"/>
            </a:endParaRPr>
          </a:p>
          <a:p>
            <a:r>
              <a:rPr lang="zh-CN" altLang="zh-CN" sz="2400" dirty="0" smtClean="0">
                <a:solidFill>
                  <a:srgbClr val="000000"/>
                </a:solidFill>
                <a:latin typeface="Times New Roman" pitchFamily="18" charset="0"/>
                <a:cs typeface="Times New Roman" pitchFamily="18" charset="0"/>
              </a:rPr>
              <a:t>对</a:t>
            </a:r>
            <a:r>
              <a:rPr lang="zh-CN" altLang="zh-CN" sz="2400" dirty="0">
                <a:solidFill>
                  <a:srgbClr val="000000"/>
                </a:solidFill>
                <a:latin typeface="Times New Roman" pitchFamily="18" charset="0"/>
                <a:cs typeface="Times New Roman" pitchFamily="18" charset="0"/>
              </a:rPr>
              <a:t>给定的</a:t>
            </a:r>
            <a:r>
              <a:rPr lang="en-US" altLang="zh-CN" sz="2400" i="1" dirty="0">
                <a:solidFill>
                  <a:srgbClr val="000000"/>
                </a:solidFill>
                <a:latin typeface="Times New Roman" pitchFamily="18" charset="0"/>
                <a:cs typeface="Times New Roman" pitchFamily="18" charset="0"/>
              </a:rPr>
              <a:t>α</a:t>
            </a:r>
            <a:r>
              <a:rPr lang="zh-CN" altLang="zh-CN" sz="2400" dirty="0">
                <a:solidFill>
                  <a:srgbClr val="000000"/>
                </a:solidFill>
                <a:latin typeface="Times New Roman" pitchFamily="18" charset="0"/>
                <a:cs typeface="Times New Roman" pitchFamily="18" charset="0"/>
              </a:rPr>
              <a:t>，拒绝规则为：</a:t>
            </a:r>
          </a:p>
          <a:p>
            <a:pPr algn="ctr">
              <a:buNone/>
              <a:defRPr/>
            </a:pPr>
            <a:r>
              <a:rPr lang="zh-CN" altLang="zh-CN" sz="2400" dirty="0">
                <a:solidFill>
                  <a:srgbClr val="000000"/>
                </a:solidFill>
                <a:latin typeface="Times New Roman" pitchFamily="18" charset="0"/>
                <a:cs typeface="Times New Roman" pitchFamily="18" charset="0"/>
              </a:rPr>
              <a:t>若</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itchFamily="18" charset="0"/>
                <a:cs typeface="Times New Roman" pitchFamily="18" charset="0"/>
              </a:rPr>
              <a:t>，则拒绝</a:t>
            </a:r>
            <a:r>
              <a:rPr lang="en-US" altLang="zh-CN" sz="2400" i="1" dirty="0">
                <a:solidFill>
                  <a:srgbClr val="000000"/>
                </a:solidFill>
                <a:latin typeface="Times New Roman" pitchFamily="18" charset="0"/>
                <a:cs typeface="Times New Roman" pitchFamily="18" charset="0"/>
              </a:rPr>
              <a:t>H</a:t>
            </a:r>
            <a:r>
              <a:rPr lang="en-US" altLang="zh-CN" sz="2400" baseline="-25000" dirty="0">
                <a:solidFill>
                  <a:srgbClr val="000000"/>
                </a:solidFill>
                <a:latin typeface="Times New Roman" pitchFamily="18" charset="0"/>
                <a:cs typeface="Times New Roman" pitchFamily="18" charset="0"/>
              </a:rPr>
              <a:t>0</a:t>
            </a:r>
            <a:endParaRPr lang="zh-CN"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其中</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itchFamily="18" charset="0"/>
                <a:cs typeface="Times New Roman" pitchFamily="18" charset="0"/>
              </a:rPr>
              <a:t>满足：</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0</a:t>
            </a:r>
            <a:r>
              <a:rPr lang="zh-CN" altLang="zh-CN" sz="2400" dirty="0">
                <a:solidFill>
                  <a:srgbClr val="000000"/>
                </a:solidFill>
                <a:latin typeface="Times New Roman" pitchFamily="18" charset="0"/>
                <a:cs typeface="Times New Roman" pitchFamily="18" charset="0"/>
              </a:rPr>
              <a:t>为真时，</a:t>
            </a:r>
          </a:p>
          <a:p>
            <a:pPr algn="ctr">
              <a:buNone/>
              <a:defRPr/>
            </a:pP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α </a:t>
            </a:r>
          </a:p>
          <a:p>
            <a:pPr>
              <a:buFont typeface="Wingdings" panose="05000000000000000000" pitchFamily="2" charset="2"/>
              <a:buChar char="Ø"/>
              <a:defRPr/>
            </a:pPr>
            <a:r>
              <a:rPr lang="en-US" altLang="zh-CN" sz="2400" i="1" dirty="0" smtClean="0">
                <a:solidFill>
                  <a:srgbClr val="000000"/>
                </a:solidFill>
                <a:latin typeface="Times New Roman" panose="02020603050405020304" pitchFamily="18" charset="0"/>
                <a:cs typeface="Times New Roman" panose="02020603050405020304" pitchFamily="18" charset="0"/>
              </a:rPr>
              <a:t>Λ</a:t>
            </a:r>
            <a:r>
              <a:rPr lang="zh-CN" altLang="zh-CN" sz="2400" dirty="0">
                <a:solidFill>
                  <a:srgbClr val="000000"/>
                </a:solidFill>
                <a:latin typeface="Times New Roman" panose="02020603050405020304" pitchFamily="18" charset="0"/>
                <a:cs typeface="Times New Roman" panose="02020603050405020304" pitchFamily="18" charset="0"/>
              </a:rPr>
              <a:t>分布的分位点值</a:t>
            </a:r>
            <a:r>
              <a:rPr lang="zh-CN" altLang="en-US" sz="2400" dirty="0">
                <a:solidFill>
                  <a:srgbClr val="000000"/>
                </a:solidFill>
                <a:latin typeface="Times New Roman" pitchFamily="18" charset="0"/>
                <a:cs typeface="Times New Roman" pitchFamily="18" charset="0"/>
              </a:rPr>
              <a:t>常</a:t>
            </a:r>
            <a:r>
              <a:rPr lang="zh-CN" altLang="zh-CN" sz="2400" dirty="0">
                <a:solidFill>
                  <a:srgbClr val="000000"/>
                </a:solidFill>
                <a:latin typeface="Times New Roman" pitchFamily="18" charset="0"/>
                <a:cs typeface="Times New Roman" pitchFamily="18" charset="0"/>
              </a:rPr>
              <a:t>通过查</a:t>
            </a:r>
            <a:r>
              <a:rPr lang="en-US" altLang="zh-CN" sz="2400" i="1" dirty="0">
                <a:solidFill>
                  <a:srgbClr val="000000"/>
                </a:solidFill>
                <a:latin typeface="Times New Roman" pitchFamily="18" charset="0"/>
                <a:cs typeface="Times New Roman" pitchFamily="18" charset="0"/>
              </a:rPr>
              <a:t>F</a:t>
            </a:r>
            <a:r>
              <a:rPr lang="zh-CN" altLang="zh-CN" sz="2400" dirty="0">
                <a:solidFill>
                  <a:srgbClr val="000000"/>
                </a:solidFill>
                <a:latin typeface="Times New Roman" pitchFamily="18" charset="0"/>
                <a:cs typeface="Times New Roman" pitchFamily="18" charset="0"/>
              </a:rPr>
              <a:t>分布</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或卡方分布</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表</a:t>
            </a:r>
            <a:r>
              <a:rPr lang="zh-CN" altLang="zh-CN" sz="2400" dirty="0" smtClean="0">
                <a:solidFill>
                  <a:srgbClr val="000000"/>
                </a:solidFill>
                <a:latin typeface="Times New Roman" pitchFamily="18" charset="0"/>
                <a:cs typeface="Times New Roman" pitchFamily="18" charset="0"/>
              </a:rPr>
              <a:t>得到</a:t>
            </a:r>
            <a:r>
              <a:rPr lang="zh-CN" altLang="en-US" sz="2400" dirty="0" smtClean="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或近似得到</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a:t>
            </a:r>
          </a:p>
          <a:p>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57</a:t>
            </a:fld>
            <a:endParaRPr lang="en-US" altLang="zh-CN"/>
          </a:p>
        </p:txBody>
      </p:sp>
      <p:graphicFrame>
        <p:nvGraphicFramePr>
          <p:cNvPr id="6" name="Object 2"/>
          <p:cNvGraphicFramePr>
            <a:graphicFrameLocks noChangeAspect="1"/>
          </p:cNvGraphicFramePr>
          <p:nvPr>
            <p:extLst>
              <p:ext uri="{D42A27DB-BD31-4B8C-83A1-F6EECF244321}">
                <p14:modId xmlns:p14="http://schemas.microsoft.com/office/powerpoint/2010/main" val="2797116227"/>
              </p:ext>
            </p:extLst>
          </p:nvPr>
        </p:nvGraphicFramePr>
        <p:xfrm>
          <a:off x="3876675" y="2420888"/>
          <a:ext cx="1524000" cy="876300"/>
        </p:xfrm>
        <a:graphic>
          <a:graphicData uri="http://schemas.openxmlformats.org/presentationml/2006/ole">
            <mc:AlternateContent xmlns:mc="http://schemas.openxmlformats.org/markup-compatibility/2006">
              <mc:Choice xmlns:v="urn:schemas-microsoft-com:vml" Requires="v">
                <p:oleObj spid="_x0000_s95265" name="Equation" r:id="rId3" imgW="1524000" imgH="876300" progId="Equation.DSMT4">
                  <p:embed/>
                </p:oleObj>
              </mc:Choice>
              <mc:Fallback>
                <p:oleObj name="Equation" r:id="rId3" imgW="1524000" imgH="876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675" y="2420888"/>
                        <a:ext cx="1524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2237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301625" y="609600"/>
            <a:ext cx="8540750" cy="46038"/>
          </a:xfrm>
        </p:spPr>
        <p:txBody>
          <a:bodyPr/>
          <a:lstStyle/>
          <a:p>
            <a:endParaRPr lang="zh-CN" altLang="zh-CN" sz="4000" smtClean="0"/>
          </a:p>
        </p:txBody>
      </p:sp>
      <p:sp>
        <p:nvSpPr>
          <p:cNvPr id="10243"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4.5.1   </a:t>
            </a:r>
            <a:r>
              <a:rPr lang="zh-CN" altLang="zh-CN" sz="2400" dirty="0" smtClean="0">
                <a:solidFill>
                  <a:srgbClr val="000000"/>
                </a:solidFill>
                <a:latin typeface="Times New Roman" pitchFamily="18" charset="0"/>
                <a:cs typeface="Times New Roman" pitchFamily="18" charset="0"/>
              </a:rPr>
              <a:t>为了研究销售方式对商品销售额的影响，选择四种商品</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甲、乙、丙和丁</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按三种不同的销售方式</a:t>
            </a:r>
            <a:r>
              <a:rPr lang="zh-CN" altLang="en-US" sz="2400" dirty="0" smtClean="0">
                <a:solidFill>
                  <a:srgbClr val="000000"/>
                </a:solidFill>
                <a:latin typeface="Times New Roman" pitchFamily="18" charset="0"/>
                <a:cs typeface="Times New Roman" pitchFamily="18" charset="0"/>
              </a:rPr>
              <a:t>（</a:t>
            </a:r>
            <a:r>
              <a:rPr lang="en-US" altLang="zh-CN" sz="2400" dirty="0" err="1" smtClean="0">
                <a:solidFill>
                  <a:srgbClr val="000000"/>
                </a:solidFill>
                <a:latin typeface="Times New Roman" pitchFamily="18" charset="0"/>
                <a:cs typeface="Times New Roman" pitchFamily="18" charset="0"/>
              </a:rPr>
              <a:t>Ⅰ,Ⅱ</a:t>
            </a:r>
            <a:r>
              <a:rPr lang="zh-CN" altLang="zh-CN" sz="2400" dirty="0" smtClean="0">
                <a:solidFill>
                  <a:srgbClr val="000000"/>
                </a:solidFill>
                <a:latin typeface="Times New Roman" pitchFamily="18" charset="0"/>
                <a:cs typeface="Times New Roman" pitchFamily="18" charset="0"/>
              </a:rPr>
              <a:t>和</a:t>
            </a:r>
            <a:r>
              <a:rPr lang="en-US" altLang="zh-CN" sz="2400" dirty="0" smtClean="0">
                <a:solidFill>
                  <a:srgbClr val="000000"/>
                </a:solidFill>
                <a:latin typeface="Times New Roman" pitchFamily="18" charset="0"/>
                <a:cs typeface="Times New Roman" pitchFamily="18" charset="0"/>
              </a:rPr>
              <a:t>Ⅲ</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进行销售。这四种商品的销售额分别为</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4</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其数据见表</a:t>
            </a:r>
            <a:r>
              <a:rPr lang="en-US" altLang="zh-CN" sz="2400" dirty="0" smtClean="0">
                <a:solidFill>
                  <a:srgbClr val="000000"/>
                </a:solidFill>
                <a:latin typeface="Times New Roman" pitchFamily="18" charset="0"/>
                <a:cs typeface="Times New Roman" pitchFamily="18" charset="0"/>
              </a:rPr>
              <a:t>4.5.1</a:t>
            </a:r>
            <a:r>
              <a:rPr lang="zh-CN" altLang="zh-CN" sz="2400" dirty="0" smtClean="0">
                <a:solidFill>
                  <a:srgbClr val="000000"/>
                </a:solidFill>
                <a:latin typeface="Times New Roman" pitchFamily="18" charset="0"/>
                <a:cs typeface="Times New Roman" pitchFamily="18" charset="0"/>
              </a:rPr>
              <a:t>。</a:t>
            </a:r>
          </a:p>
        </p:txBody>
      </p:sp>
      <p:sp>
        <p:nvSpPr>
          <p:cNvPr id="64516" name="Rectangle 1"/>
          <p:cNvSpPr>
            <a:spLocks noChangeArrowheads="1"/>
          </p:cNvSpPr>
          <p:nvPr/>
        </p:nvSpPr>
        <p:spPr bwMode="auto">
          <a:xfrm>
            <a:off x="539750" y="2205038"/>
            <a:ext cx="4621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4.5.1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销售额数据</a:t>
            </a:r>
          </a:p>
        </p:txBody>
      </p:sp>
      <p:graphicFrame>
        <p:nvGraphicFramePr>
          <p:cNvPr id="6" name="表格 5"/>
          <p:cNvGraphicFramePr>
            <a:graphicFrameLocks noGrp="1"/>
          </p:cNvGraphicFramePr>
          <p:nvPr/>
        </p:nvGraphicFramePr>
        <p:xfrm>
          <a:off x="323850" y="2636838"/>
          <a:ext cx="8496303" cy="3535364"/>
        </p:xfrm>
        <a:graphic>
          <a:graphicData uri="http://schemas.openxmlformats.org/drawingml/2006/table">
            <a:tbl>
              <a:tblPr/>
              <a:tblGrid>
                <a:gridCol w="807296">
                  <a:extLst>
                    <a:ext uri="{9D8B030D-6E8A-4147-A177-3AD203B41FA5}">
                      <a16:colId xmlns:a16="http://schemas.microsoft.com/office/drawing/2014/main" val="20000"/>
                    </a:ext>
                  </a:extLst>
                </a:gridCol>
                <a:gridCol w="738381">
                  <a:extLst>
                    <a:ext uri="{9D8B030D-6E8A-4147-A177-3AD203B41FA5}">
                      <a16:colId xmlns:a16="http://schemas.microsoft.com/office/drawing/2014/main" val="20001"/>
                    </a:ext>
                  </a:extLst>
                </a:gridCol>
                <a:gridCol w="597268">
                  <a:extLst>
                    <a:ext uri="{9D8B030D-6E8A-4147-A177-3AD203B41FA5}">
                      <a16:colId xmlns:a16="http://schemas.microsoft.com/office/drawing/2014/main" val="20002"/>
                    </a:ext>
                  </a:extLst>
                </a:gridCol>
                <a:gridCol w="597268">
                  <a:extLst>
                    <a:ext uri="{9D8B030D-6E8A-4147-A177-3AD203B41FA5}">
                      <a16:colId xmlns:a16="http://schemas.microsoft.com/office/drawing/2014/main" val="20003"/>
                    </a:ext>
                  </a:extLst>
                </a:gridCol>
                <a:gridCol w="597268">
                  <a:extLst>
                    <a:ext uri="{9D8B030D-6E8A-4147-A177-3AD203B41FA5}">
                      <a16:colId xmlns:a16="http://schemas.microsoft.com/office/drawing/2014/main" val="20004"/>
                    </a:ext>
                  </a:extLst>
                </a:gridCol>
                <a:gridCol w="597268">
                  <a:extLst>
                    <a:ext uri="{9D8B030D-6E8A-4147-A177-3AD203B41FA5}">
                      <a16:colId xmlns:a16="http://schemas.microsoft.com/office/drawing/2014/main" val="20005"/>
                    </a:ext>
                  </a:extLst>
                </a:gridCol>
                <a:gridCol w="597268">
                  <a:extLst>
                    <a:ext uri="{9D8B030D-6E8A-4147-A177-3AD203B41FA5}">
                      <a16:colId xmlns:a16="http://schemas.microsoft.com/office/drawing/2014/main" val="20006"/>
                    </a:ext>
                  </a:extLst>
                </a:gridCol>
                <a:gridCol w="597268">
                  <a:extLst>
                    <a:ext uri="{9D8B030D-6E8A-4147-A177-3AD203B41FA5}">
                      <a16:colId xmlns:a16="http://schemas.microsoft.com/office/drawing/2014/main" val="20007"/>
                    </a:ext>
                  </a:extLst>
                </a:gridCol>
                <a:gridCol w="597268">
                  <a:extLst>
                    <a:ext uri="{9D8B030D-6E8A-4147-A177-3AD203B41FA5}">
                      <a16:colId xmlns:a16="http://schemas.microsoft.com/office/drawing/2014/main" val="20008"/>
                    </a:ext>
                  </a:extLst>
                </a:gridCol>
                <a:gridCol w="597268">
                  <a:extLst>
                    <a:ext uri="{9D8B030D-6E8A-4147-A177-3AD203B41FA5}">
                      <a16:colId xmlns:a16="http://schemas.microsoft.com/office/drawing/2014/main" val="20009"/>
                    </a:ext>
                  </a:extLst>
                </a:gridCol>
                <a:gridCol w="597268">
                  <a:extLst>
                    <a:ext uri="{9D8B030D-6E8A-4147-A177-3AD203B41FA5}">
                      <a16:colId xmlns:a16="http://schemas.microsoft.com/office/drawing/2014/main" val="20010"/>
                    </a:ext>
                  </a:extLst>
                </a:gridCol>
                <a:gridCol w="787607">
                  <a:extLst>
                    <a:ext uri="{9D8B030D-6E8A-4147-A177-3AD203B41FA5}">
                      <a16:colId xmlns:a16="http://schemas.microsoft.com/office/drawing/2014/main" val="20011"/>
                    </a:ext>
                  </a:extLst>
                </a:gridCol>
                <a:gridCol w="787607">
                  <a:extLst>
                    <a:ext uri="{9D8B030D-6E8A-4147-A177-3AD203B41FA5}">
                      <a16:colId xmlns:a16="http://schemas.microsoft.com/office/drawing/2014/main" val="20012"/>
                    </a:ext>
                  </a:extLst>
                </a:gridCol>
              </a:tblGrid>
              <a:tr h="274330">
                <a:tc rowSpan="2">
                  <a:txBody>
                    <a:bodyPr/>
                    <a:lstStyle/>
                    <a:p>
                      <a:pPr algn="ctr">
                        <a:spcAft>
                          <a:spcPts val="0"/>
                        </a:spcAft>
                      </a:pPr>
                      <a:r>
                        <a:rPr lang="zh-CN" sz="1800" kern="0" dirty="0" smtClean="0">
                          <a:solidFill>
                            <a:srgbClr val="000000"/>
                          </a:solidFill>
                          <a:latin typeface="Times New Roman"/>
                          <a:ea typeface="宋体"/>
                          <a:cs typeface="Times New Roman"/>
                        </a:rPr>
                        <a:t>编</a:t>
                      </a:r>
                      <a:r>
                        <a:rPr lang="en-US" altLang="zh-CN" sz="1800" kern="0" dirty="0" smtClean="0">
                          <a:solidFill>
                            <a:srgbClr val="000000"/>
                          </a:solidFill>
                          <a:latin typeface="Times New Roman"/>
                          <a:ea typeface="宋体"/>
                          <a:cs typeface="Times New Roman"/>
                        </a:rPr>
                        <a:t>  </a:t>
                      </a:r>
                      <a:r>
                        <a:rPr lang="zh-CN" sz="1800" kern="0" dirty="0" smtClean="0">
                          <a:solidFill>
                            <a:srgbClr val="000000"/>
                          </a:solidFill>
                          <a:latin typeface="Times New Roman"/>
                          <a:ea typeface="宋体"/>
                          <a:cs typeface="Times New Roman"/>
                        </a:rPr>
                        <a:t>号</a:t>
                      </a:r>
                      <a:endParaRPr lang="zh-CN" sz="1800" kern="100" dirty="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zh-CN" sz="1800" kern="0">
                          <a:solidFill>
                            <a:srgbClr val="000000"/>
                          </a:solidFill>
                          <a:latin typeface="Times New Roman"/>
                          <a:ea typeface="宋体"/>
                          <a:cs typeface="Times New Roman"/>
                        </a:rPr>
                        <a:t>销售方式</a:t>
                      </a:r>
                      <a:r>
                        <a:rPr lang="en-US" sz="1800" kern="100">
                          <a:solidFill>
                            <a:srgbClr val="000000"/>
                          </a:solidFill>
                          <a:latin typeface="宋体"/>
                          <a:ea typeface="宋体"/>
                          <a:cs typeface="Times New Roman"/>
                        </a:rPr>
                        <a:t>Ⅰ</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1800" kern="0">
                          <a:solidFill>
                            <a:srgbClr val="000000"/>
                          </a:solidFill>
                          <a:latin typeface="Times New Roman"/>
                          <a:ea typeface="宋体"/>
                          <a:cs typeface="Times New Roman"/>
                        </a:rPr>
                        <a:t>销售方式</a:t>
                      </a:r>
                      <a:r>
                        <a:rPr lang="en-US" sz="1800" kern="100">
                          <a:solidFill>
                            <a:srgbClr val="000000"/>
                          </a:solidFill>
                          <a:latin typeface="宋体"/>
                          <a:ea typeface="宋体"/>
                          <a:cs typeface="Times New Roman"/>
                        </a:rPr>
                        <a:t>Ⅱ</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1800" kern="0">
                          <a:solidFill>
                            <a:srgbClr val="000000"/>
                          </a:solidFill>
                          <a:latin typeface="Times New Roman"/>
                          <a:ea typeface="宋体"/>
                          <a:cs typeface="Times New Roman"/>
                        </a:rPr>
                        <a:t>销售方式</a:t>
                      </a:r>
                      <a:r>
                        <a:rPr lang="en-US" sz="1800" kern="100">
                          <a:solidFill>
                            <a:srgbClr val="000000"/>
                          </a:solidFill>
                          <a:latin typeface="宋体"/>
                          <a:ea typeface="宋体"/>
                          <a:cs typeface="Times New Roman"/>
                        </a:rPr>
                        <a:t>Ⅲ</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74330">
                <a:tc v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672">
                <a:tc>
                  <a:txBody>
                    <a:bodyPr/>
                    <a:lstStyle/>
                    <a:p>
                      <a:pPr algn="ctr">
                        <a:spcAft>
                          <a:spcPts val="0"/>
                        </a:spcAft>
                      </a:pPr>
                      <a:r>
                        <a:rPr lang="en-US" sz="1800" kern="1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125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60</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solidFill>
                            <a:srgbClr val="000000"/>
                          </a:solidFill>
                          <a:latin typeface="Times New Roman"/>
                          <a:ea typeface="宋体"/>
                          <a:cs typeface="Times New Roman"/>
                        </a:rPr>
                        <a:t>338</a:t>
                      </a:r>
                      <a:endParaRPr lang="zh-CN" sz="1800" kern="100" dirty="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210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66</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54</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455</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310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65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33</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480</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260</a:t>
                      </a:r>
                      <a:endParaRPr lang="zh-CN"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26672">
                <a:tc>
                  <a:txBody>
                    <a:bodyPr/>
                    <a:lstStyle/>
                    <a:p>
                      <a:pPr algn="ctr">
                        <a:spcAft>
                          <a:spcPts val="0"/>
                        </a:spcAft>
                      </a:pPr>
                      <a:r>
                        <a:rPr lang="en-US" sz="1800" kern="1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119</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80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233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330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82</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403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210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100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34</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468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295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426672">
                <a:tc>
                  <a:txBody>
                    <a:bodyPr/>
                    <a:lstStyle/>
                    <a:p>
                      <a:pPr algn="ctr">
                        <a:spcAft>
                          <a:spcPts val="0"/>
                        </a:spcAft>
                      </a:pPr>
                      <a:r>
                        <a:rPr lang="en-US" sz="1800" kern="100">
                          <a:solidFill>
                            <a:srgbClr val="000000"/>
                          </a:solidFill>
                          <a:latin typeface="Times New Roman"/>
                          <a:ea typeface="宋体"/>
                          <a:cs typeface="Times New Roman"/>
                        </a:rPr>
                        <a:t>3</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63</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203</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312</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280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416</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265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426672">
                <a:tc>
                  <a:txBody>
                    <a:bodyPr/>
                    <a:lstStyle/>
                    <a:p>
                      <a:pPr algn="ctr">
                        <a:spcAft>
                          <a:spcPts val="0"/>
                        </a:spcAft>
                      </a:pPr>
                      <a:r>
                        <a:rPr lang="en-US" sz="1800" kern="100">
                          <a:solidFill>
                            <a:srgbClr val="000000"/>
                          </a:solidFill>
                          <a:latin typeface="Times New Roman"/>
                          <a:ea typeface="宋体"/>
                          <a:cs typeface="Times New Roman"/>
                        </a:rPr>
                        <a:t>4</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429</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150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477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280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117</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468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250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426672">
                <a:tc>
                  <a:txBody>
                    <a:bodyPr/>
                    <a:lstStyle/>
                    <a:p>
                      <a:pPr algn="ctr">
                        <a:spcAft>
                          <a:spcPts val="0"/>
                        </a:spcAft>
                      </a:pPr>
                      <a:r>
                        <a:rPr lang="en-US" sz="1800" kern="100">
                          <a:solidFill>
                            <a:srgbClr val="000000"/>
                          </a:solidFill>
                          <a:latin typeface="Times New Roman"/>
                          <a:ea typeface="宋体"/>
                          <a:cs typeface="Times New Roman"/>
                        </a:rPr>
                        <a:t>5</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130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403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205</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67</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54</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481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dirty="0">
                          <a:solidFill>
                            <a:srgbClr val="000000"/>
                          </a:solidFill>
                          <a:latin typeface="Times New Roman"/>
                          <a:ea typeface="宋体"/>
                          <a:cs typeface="Times New Roman"/>
                        </a:rPr>
                        <a:t>293</a:t>
                      </a:r>
                      <a:endParaRPr lang="zh-CN" sz="1800" kern="100" dirty="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114</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395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380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426672">
                <a:tc>
                  <a:txBody>
                    <a:bodyPr/>
                    <a:lstStyle/>
                    <a:p>
                      <a:pPr algn="ctr">
                        <a:spcAft>
                          <a:spcPts val="0"/>
                        </a:spcAft>
                      </a:pPr>
                      <a:r>
                        <a:rPr lang="en-US" sz="1800" kern="100">
                          <a:solidFill>
                            <a:srgbClr val="000000"/>
                          </a:solidFill>
                          <a:latin typeface="Times New Roman"/>
                          <a:ea typeface="宋体"/>
                          <a:cs typeface="Times New Roman"/>
                        </a:rPr>
                        <a:t>6</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69</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350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190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38</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468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210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546</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235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426672">
                <a:tc>
                  <a:txBody>
                    <a:bodyPr/>
                    <a:lstStyle/>
                    <a:p>
                      <a:pPr algn="ctr">
                        <a:spcAft>
                          <a:spcPts val="0"/>
                        </a:spcAft>
                      </a:pPr>
                      <a:r>
                        <a:rPr lang="en-US" sz="1800" kern="100">
                          <a:solidFill>
                            <a:srgbClr val="000000"/>
                          </a:solidFill>
                          <a:latin typeface="Times New Roman"/>
                          <a:ea typeface="宋体"/>
                          <a:cs typeface="Times New Roman"/>
                        </a:rPr>
                        <a:t>7</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rgbClr val="000000"/>
                          </a:solidFill>
                          <a:latin typeface="Times New Roman"/>
                          <a:ea typeface="宋体"/>
                          <a:cs typeface="Times New Roman"/>
                        </a:rPr>
                        <a:t>46</a:t>
                      </a:r>
                      <a:endParaRPr lang="zh-CN" sz="1800" kern="100" dirty="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585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200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42</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45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351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190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64</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51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507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rgbClr val="000000"/>
                          </a:solidFill>
                          <a:latin typeface="Times New Roman"/>
                          <a:ea typeface="宋体"/>
                          <a:cs typeface="Times New Roman"/>
                        </a:rPr>
                        <a:t>320</a:t>
                      </a:r>
                      <a:endParaRPr lang="zh-CN" sz="1800" kern="100" dirty="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463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099385-2992-4E4E-955A-D35266F25A6C}" type="slidenum">
              <a:rPr lang="en-US" altLang="zh-CN" sz="1400" smtClean="0"/>
              <a:pPr>
                <a:spcBef>
                  <a:spcPct val="0"/>
                </a:spcBef>
                <a:buClrTx/>
                <a:buSzTx/>
                <a:buFontTx/>
                <a:buNone/>
              </a:pPr>
              <a:t>58</a:t>
            </a:fld>
            <a:endParaRPr lang="en-US" altLang="zh-CN" sz="14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a:xfrm>
            <a:off x="301625" y="609600"/>
            <a:ext cx="8540750" cy="46038"/>
          </a:xfrm>
        </p:spPr>
        <p:txBody>
          <a:bodyPr/>
          <a:lstStyle/>
          <a:p>
            <a:endParaRPr lang="zh-CN" altLang="zh-CN" sz="4000" smtClean="0"/>
          </a:p>
        </p:txBody>
      </p:sp>
      <p:sp>
        <p:nvSpPr>
          <p:cNvPr id="65539" name="Rectangle 3"/>
          <p:cNvSpPr>
            <a:spLocks noGrp="1" noRot="1" noChangeArrowheads="1"/>
          </p:cNvSpPr>
          <p:nvPr>
            <p:ph type="body" idx="1"/>
          </p:nvPr>
        </p:nvSpPr>
        <p:spPr>
          <a:xfrm>
            <a:off x="301625" y="620713"/>
            <a:ext cx="8540750" cy="5478462"/>
          </a:xfrm>
        </p:spPr>
        <p:txBody>
          <a:bodyPr/>
          <a:lstStyle/>
          <a:p>
            <a:endParaRPr lang="zh-CN" altLang="zh-CN" sz="2400" smtClean="0"/>
          </a:p>
        </p:txBody>
      </p:sp>
      <p:graphicFrame>
        <p:nvGraphicFramePr>
          <p:cNvPr id="4" name="表格 3"/>
          <p:cNvGraphicFramePr>
            <a:graphicFrameLocks noGrp="1"/>
          </p:cNvGraphicFramePr>
          <p:nvPr/>
        </p:nvGraphicFramePr>
        <p:xfrm>
          <a:off x="323850" y="692150"/>
          <a:ext cx="8496303" cy="5400681"/>
        </p:xfrm>
        <a:graphic>
          <a:graphicData uri="http://schemas.openxmlformats.org/drawingml/2006/table">
            <a:tbl>
              <a:tblPr/>
              <a:tblGrid>
                <a:gridCol w="827758">
                  <a:extLst>
                    <a:ext uri="{9D8B030D-6E8A-4147-A177-3AD203B41FA5}">
                      <a16:colId xmlns:a16="http://schemas.microsoft.com/office/drawing/2014/main" val="20000"/>
                    </a:ext>
                  </a:extLst>
                </a:gridCol>
                <a:gridCol w="757096">
                  <a:extLst>
                    <a:ext uri="{9D8B030D-6E8A-4147-A177-3AD203B41FA5}">
                      <a16:colId xmlns:a16="http://schemas.microsoft.com/office/drawing/2014/main" val="20001"/>
                    </a:ext>
                  </a:extLst>
                </a:gridCol>
                <a:gridCol w="605677">
                  <a:extLst>
                    <a:ext uri="{9D8B030D-6E8A-4147-A177-3AD203B41FA5}">
                      <a16:colId xmlns:a16="http://schemas.microsoft.com/office/drawing/2014/main" val="20002"/>
                    </a:ext>
                  </a:extLst>
                </a:gridCol>
                <a:gridCol w="612407">
                  <a:extLst>
                    <a:ext uri="{9D8B030D-6E8A-4147-A177-3AD203B41FA5}">
                      <a16:colId xmlns:a16="http://schemas.microsoft.com/office/drawing/2014/main" val="20003"/>
                    </a:ext>
                  </a:extLst>
                </a:gridCol>
                <a:gridCol w="612407">
                  <a:extLst>
                    <a:ext uri="{9D8B030D-6E8A-4147-A177-3AD203B41FA5}">
                      <a16:colId xmlns:a16="http://schemas.microsoft.com/office/drawing/2014/main" val="20004"/>
                    </a:ext>
                  </a:extLst>
                </a:gridCol>
                <a:gridCol w="612407">
                  <a:extLst>
                    <a:ext uri="{9D8B030D-6E8A-4147-A177-3AD203B41FA5}">
                      <a16:colId xmlns:a16="http://schemas.microsoft.com/office/drawing/2014/main" val="20005"/>
                    </a:ext>
                  </a:extLst>
                </a:gridCol>
                <a:gridCol w="605677">
                  <a:extLst>
                    <a:ext uri="{9D8B030D-6E8A-4147-A177-3AD203B41FA5}">
                      <a16:colId xmlns:a16="http://schemas.microsoft.com/office/drawing/2014/main" val="20006"/>
                    </a:ext>
                  </a:extLst>
                </a:gridCol>
                <a:gridCol w="612407">
                  <a:extLst>
                    <a:ext uri="{9D8B030D-6E8A-4147-A177-3AD203B41FA5}">
                      <a16:colId xmlns:a16="http://schemas.microsoft.com/office/drawing/2014/main" val="20007"/>
                    </a:ext>
                  </a:extLst>
                </a:gridCol>
                <a:gridCol w="612407">
                  <a:extLst>
                    <a:ext uri="{9D8B030D-6E8A-4147-A177-3AD203B41FA5}">
                      <a16:colId xmlns:a16="http://schemas.microsoft.com/office/drawing/2014/main" val="20008"/>
                    </a:ext>
                  </a:extLst>
                </a:gridCol>
                <a:gridCol w="612407">
                  <a:extLst>
                    <a:ext uri="{9D8B030D-6E8A-4147-A177-3AD203B41FA5}">
                      <a16:colId xmlns:a16="http://schemas.microsoft.com/office/drawing/2014/main" val="20009"/>
                    </a:ext>
                  </a:extLst>
                </a:gridCol>
                <a:gridCol w="605677">
                  <a:extLst>
                    <a:ext uri="{9D8B030D-6E8A-4147-A177-3AD203B41FA5}">
                      <a16:colId xmlns:a16="http://schemas.microsoft.com/office/drawing/2014/main" val="20010"/>
                    </a:ext>
                  </a:extLst>
                </a:gridCol>
                <a:gridCol w="612407">
                  <a:extLst>
                    <a:ext uri="{9D8B030D-6E8A-4147-A177-3AD203B41FA5}">
                      <a16:colId xmlns:a16="http://schemas.microsoft.com/office/drawing/2014/main" val="20011"/>
                    </a:ext>
                  </a:extLst>
                </a:gridCol>
                <a:gridCol w="807569">
                  <a:extLst>
                    <a:ext uri="{9D8B030D-6E8A-4147-A177-3AD203B41FA5}">
                      <a16:colId xmlns:a16="http://schemas.microsoft.com/office/drawing/2014/main" val="20012"/>
                    </a:ext>
                  </a:extLst>
                </a:gridCol>
              </a:tblGrid>
              <a:tr h="415437">
                <a:tc>
                  <a:txBody>
                    <a:bodyPr/>
                    <a:lstStyle/>
                    <a:p>
                      <a:pPr algn="ctr">
                        <a:spcAft>
                          <a:spcPts val="0"/>
                        </a:spcAft>
                      </a:pPr>
                      <a:r>
                        <a:rPr lang="en-US" sz="1800" kern="100" dirty="0">
                          <a:solidFill>
                            <a:srgbClr val="000000"/>
                          </a:solidFill>
                          <a:latin typeface="Times New Roman"/>
                          <a:ea typeface="宋体"/>
                          <a:cs typeface="Times New Roman"/>
                        </a:rPr>
                        <a:t>8</a:t>
                      </a:r>
                      <a:endParaRPr lang="zh-CN" sz="1800" kern="100" dirty="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146</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66</a:t>
                      </a:r>
                      <a:endParaRPr lang="zh-CN" sz="1800" kern="100">
                        <a:solidFill>
                          <a:srgbClr val="000000"/>
                        </a:solidFill>
                        <a:latin typeface="Times New Roman"/>
                        <a:ea typeface="宋体"/>
                        <a:cs typeface="Times New Roman"/>
                      </a:endParaRPr>
                    </a:p>
                  </a:txBody>
                  <a:tcPr marL="68575" marR="68575"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273</a:t>
                      </a:r>
                      <a:endParaRPr lang="zh-CN" sz="1800" kern="100">
                        <a:solidFill>
                          <a:srgbClr val="000000"/>
                        </a:solidFill>
                        <a:latin typeface="Times New Roman"/>
                        <a:ea typeface="宋体"/>
                        <a:cs typeface="Times New Roman"/>
                      </a:endParaRPr>
                    </a:p>
                  </a:txBody>
                  <a:tcPr marL="68575" marR="68575"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250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113</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40</a:t>
                      </a:r>
                      <a:endParaRPr lang="zh-CN" sz="1800" kern="100">
                        <a:solidFill>
                          <a:srgbClr val="000000"/>
                        </a:solidFill>
                        <a:latin typeface="Times New Roman"/>
                        <a:ea typeface="宋体"/>
                        <a:cs typeface="Times New Roman"/>
                      </a:endParaRPr>
                    </a:p>
                  </a:txBody>
                  <a:tcPr marL="68575" marR="68575"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390</a:t>
                      </a:r>
                      <a:endParaRPr lang="zh-CN" sz="1800" kern="100">
                        <a:solidFill>
                          <a:srgbClr val="000000"/>
                        </a:solidFill>
                        <a:latin typeface="Times New Roman"/>
                        <a:ea typeface="宋体"/>
                        <a:cs typeface="Times New Roman"/>
                      </a:endParaRPr>
                    </a:p>
                  </a:txBody>
                  <a:tcPr marL="68575" marR="68575"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310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110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90</a:t>
                      </a:r>
                      <a:endParaRPr lang="zh-CN" sz="1800" kern="100">
                        <a:solidFill>
                          <a:srgbClr val="000000"/>
                        </a:solidFill>
                        <a:latin typeface="Times New Roman"/>
                        <a:ea typeface="宋体"/>
                        <a:cs typeface="Times New Roman"/>
                      </a:endParaRPr>
                    </a:p>
                  </a:txBody>
                  <a:tcPr marL="68575" marR="68575"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442</a:t>
                      </a:r>
                      <a:endParaRPr lang="zh-CN" sz="1800" kern="100">
                        <a:solidFill>
                          <a:srgbClr val="000000"/>
                        </a:solidFill>
                        <a:latin typeface="Times New Roman"/>
                        <a:ea typeface="宋体"/>
                        <a:cs typeface="Times New Roman"/>
                      </a:endParaRPr>
                    </a:p>
                  </a:txBody>
                  <a:tcPr marL="68575" marR="68575"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latin typeface="Times New Roman"/>
                          <a:ea typeface="宋体"/>
                          <a:cs typeface="Times New Roman"/>
                        </a:rPr>
                        <a:t>225</a:t>
                      </a:r>
                      <a:endParaRPr lang="zh-CN" sz="1800" kern="100">
                        <a:solidFill>
                          <a:srgbClr val="000000"/>
                        </a:solidFill>
                        <a:latin typeface="Times New Roman"/>
                        <a:ea typeface="宋体"/>
                        <a:cs typeface="Times New Roman"/>
                      </a:endParaRPr>
                    </a:p>
                  </a:txBody>
                  <a:tcPr marL="68575" marR="68575" marT="0" marB="0" anchor="ctr">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415437">
                <a:tc>
                  <a:txBody>
                    <a:bodyPr/>
                    <a:lstStyle/>
                    <a:p>
                      <a:pPr algn="ctr">
                        <a:spcAft>
                          <a:spcPts val="0"/>
                        </a:spcAft>
                      </a:pPr>
                      <a:r>
                        <a:rPr lang="en-US" sz="1800" kern="100">
                          <a:solidFill>
                            <a:srgbClr val="000000"/>
                          </a:solidFill>
                          <a:latin typeface="Times New Roman"/>
                          <a:ea typeface="宋体"/>
                          <a:cs typeface="Times New Roman"/>
                        </a:rPr>
                        <a:t>9</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87</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54</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585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240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80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520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200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62</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440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248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1"/>
                  </a:ext>
                </a:extLst>
              </a:tr>
              <a:tr h="415437">
                <a:tc>
                  <a:txBody>
                    <a:bodyPr/>
                    <a:lstStyle/>
                    <a:p>
                      <a:pPr algn="ctr">
                        <a:spcAft>
                          <a:spcPts val="0"/>
                        </a:spcAft>
                      </a:pPr>
                      <a:r>
                        <a:rPr lang="en-US" sz="1800" kern="100">
                          <a:solidFill>
                            <a:srgbClr val="000000"/>
                          </a:solidFill>
                          <a:latin typeface="Times New Roman"/>
                          <a:ea typeface="宋体"/>
                          <a:cs typeface="Times New Roman"/>
                        </a:rPr>
                        <a:t>10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110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77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507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270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76</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507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189</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110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69</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377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415437">
                <a:tc>
                  <a:txBody>
                    <a:bodyPr/>
                    <a:lstStyle/>
                    <a:p>
                      <a:pPr algn="ctr">
                        <a:spcAft>
                          <a:spcPts val="0"/>
                        </a:spcAft>
                      </a:pPr>
                      <a:r>
                        <a:rPr lang="en-US" sz="1800" kern="100">
                          <a:solidFill>
                            <a:srgbClr val="000000"/>
                          </a:solidFill>
                          <a:latin typeface="Times New Roman"/>
                          <a:ea typeface="宋体"/>
                          <a:cs typeface="Times New Roman"/>
                        </a:rPr>
                        <a:t>11</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107</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364</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200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94</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280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88</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78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299</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415437">
                <a:tc>
                  <a:txBody>
                    <a:bodyPr/>
                    <a:lstStyle/>
                    <a:p>
                      <a:pPr algn="ctr">
                        <a:spcAft>
                          <a:spcPts val="0"/>
                        </a:spcAft>
                      </a:pPr>
                      <a:r>
                        <a:rPr lang="en-US" sz="1800" kern="100">
                          <a:solidFill>
                            <a:srgbClr val="000000"/>
                          </a:solidFill>
                          <a:latin typeface="Times New Roman"/>
                          <a:ea typeface="宋体"/>
                          <a:cs typeface="Times New Roman"/>
                        </a:rPr>
                        <a:t>12</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130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391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200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429</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190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73</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390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320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415437">
                <a:tc>
                  <a:txBody>
                    <a:bodyPr/>
                    <a:lstStyle/>
                    <a:p>
                      <a:pPr algn="ctr">
                        <a:spcAft>
                          <a:spcPts val="0"/>
                        </a:spcAft>
                      </a:pPr>
                      <a:r>
                        <a:rPr lang="en-US" sz="1800" kern="100">
                          <a:solidFill>
                            <a:srgbClr val="000000"/>
                          </a:solidFill>
                          <a:latin typeface="Times New Roman"/>
                          <a:ea typeface="宋体"/>
                          <a:cs typeface="Times New Roman"/>
                        </a:rPr>
                        <a:t>13</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80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429</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270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390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295</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114</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494</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240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415437">
                <a:tc>
                  <a:txBody>
                    <a:bodyPr/>
                    <a:lstStyle/>
                    <a:p>
                      <a:pPr algn="ctr">
                        <a:spcAft>
                          <a:spcPts val="0"/>
                        </a:spcAft>
                      </a:pPr>
                      <a:r>
                        <a:rPr lang="en-US" sz="1800" kern="100">
                          <a:solidFill>
                            <a:srgbClr val="000000"/>
                          </a:solidFill>
                          <a:latin typeface="Times New Roman"/>
                          <a:ea typeface="宋体"/>
                          <a:cs typeface="Times New Roman"/>
                        </a:rPr>
                        <a:t>14</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442</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190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481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177</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103</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54</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416</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310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415437">
                <a:tc>
                  <a:txBody>
                    <a:bodyPr/>
                    <a:lstStyle/>
                    <a:p>
                      <a:pPr algn="ctr">
                        <a:spcAft>
                          <a:spcPts val="0"/>
                        </a:spcAft>
                      </a:pPr>
                      <a:r>
                        <a:rPr lang="en-US" sz="1800" kern="100">
                          <a:solidFill>
                            <a:srgbClr val="000000"/>
                          </a:solidFill>
                          <a:latin typeface="Times New Roman"/>
                          <a:ea typeface="宋体"/>
                          <a:cs typeface="Times New Roman"/>
                        </a:rPr>
                        <a:t>15</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81</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54</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280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69</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442</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225</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100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273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312</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415437">
                <a:tc>
                  <a:txBody>
                    <a:bodyPr/>
                    <a:lstStyle/>
                    <a:p>
                      <a:pPr algn="ctr">
                        <a:spcAft>
                          <a:spcPts val="0"/>
                        </a:spcAft>
                      </a:pPr>
                      <a:r>
                        <a:rPr lang="en-US" sz="1800" kern="100">
                          <a:solidFill>
                            <a:srgbClr val="000000"/>
                          </a:solidFill>
                          <a:latin typeface="Times New Roman"/>
                          <a:ea typeface="宋体"/>
                          <a:cs typeface="Times New Roman"/>
                        </a:rPr>
                        <a:t>16</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135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87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507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260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125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312</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270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140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312</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345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415437">
                <a:tc>
                  <a:txBody>
                    <a:bodyPr/>
                    <a:lstStyle/>
                    <a:p>
                      <a:pPr algn="ctr">
                        <a:spcAft>
                          <a:spcPts val="0"/>
                        </a:spcAft>
                      </a:pPr>
                      <a:r>
                        <a:rPr lang="en-US" sz="1800" kern="100">
                          <a:solidFill>
                            <a:srgbClr val="000000"/>
                          </a:solidFill>
                          <a:latin typeface="Times New Roman"/>
                          <a:ea typeface="宋体"/>
                          <a:cs typeface="Times New Roman"/>
                        </a:rPr>
                        <a:t>17</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57</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400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285</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120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56</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dirty="0">
                          <a:solidFill>
                            <a:srgbClr val="000000"/>
                          </a:solidFill>
                          <a:latin typeface="Times New Roman"/>
                          <a:ea typeface="宋体"/>
                          <a:cs typeface="Times New Roman"/>
                        </a:rPr>
                        <a:t>416</a:t>
                      </a:r>
                      <a:endParaRPr lang="zh-CN" sz="1800" kern="100" dirty="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280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80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36</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286</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250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415437">
                <a:tc>
                  <a:txBody>
                    <a:bodyPr/>
                    <a:lstStyle/>
                    <a:p>
                      <a:pPr algn="ctr">
                        <a:spcAft>
                          <a:spcPts val="0"/>
                        </a:spcAft>
                      </a:pPr>
                      <a:r>
                        <a:rPr lang="en-US" sz="1800" kern="100">
                          <a:solidFill>
                            <a:srgbClr val="000000"/>
                          </a:solidFill>
                          <a:latin typeface="Times New Roman"/>
                          <a:ea typeface="宋体"/>
                          <a:cs typeface="Times New Roman"/>
                        </a:rPr>
                        <a:t>18</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75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52</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520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260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70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468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370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135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54</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468</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345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415437">
                <a:tc>
                  <a:txBody>
                    <a:bodyPr/>
                    <a:lstStyle/>
                    <a:p>
                      <a:pPr algn="ctr">
                        <a:spcAft>
                          <a:spcPts val="0"/>
                        </a:spcAft>
                      </a:pPr>
                      <a:r>
                        <a:rPr lang="en-US" sz="1800" kern="100">
                          <a:solidFill>
                            <a:srgbClr val="000000"/>
                          </a:solidFill>
                          <a:latin typeface="Times New Roman"/>
                          <a:ea typeface="宋体"/>
                          <a:cs typeface="Times New Roman"/>
                        </a:rPr>
                        <a:t>19</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76</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403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250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62</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66</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416</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224</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130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69</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325</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0">
                          <a:solidFill>
                            <a:srgbClr val="000000"/>
                          </a:solidFill>
                          <a:latin typeface="Times New Roman"/>
                          <a:ea typeface="宋体"/>
                          <a:cs typeface="Times New Roman"/>
                        </a:rPr>
                        <a:t>360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415437">
                <a:tc>
                  <a:txBody>
                    <a:bodyPr/>
                    <a:lstStyle/>
                    <a:p>
                      <a:pPr algn="ctr">
                        <a:spcAft>
                          <a:spcPts val="0"/>
                        </a:spcAft>
                      </a:pPr>
                      <a:r>
                        <a:rPr lang="en-US" sz="1800" kern="100">
                          <a:solidFill>
                            <a:srgbClr val="000000"/>
                          </a:solidFill>
                          <a:latin typeface="Times New Roman"/>
                          <a:ea typeface="宋体"/>
                          <a:cs typeface="Times New Roman"/>
                        </a:rPr>
                        <a:t>20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55</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42</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411</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170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69</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60</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377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280</a:t>
                      </a:r>
                      <a:endParaRPr lang="zh-CN"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60</a:t>
                      </a:r>
                      <a:endParaRPr lang="zh-CN" sz="18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57</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000000"/>
                          </a:solidFill>
                          <a:latin typeface="Times New Roman"/>
                          <a:ea typeface="宋体"/>
                          <a:cs typeface="Times New Roman"/>
                        </a:rPr>
                        <a:t>273</a:t>
                      </a:r>
                      <a:endParaRPr lang="zh-CN" sz="1800" kern="10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rgbClr val="000000"/>
                          </a:solidFill>
                          <a:latin typeface="Times New Roman"/>
                          <a:ea typeface="宋体"/>
                          <a:cs typeface="Times New Roman"/>
                        </a:rPr>
                        <a:t>260</a:t>
                      </a:r>
                      <a:endParaRPr lang="zh-CN" sz="1800" kern="100" dirty="0">
                        <a:solidFill>
                          <a:srgbClr val="000000"/>
                        </a:solidFill>
                        <a:latin typeface="Times New Roman"/>
                        <a:ea typeface="宋体"/>
                        <a:cs typeface="Times New Roman"/>
                      </a:endParaRPr>
                    </a:p>
                  </a:txBody>
                  <a:tcPr marL="68575" marR="68575"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6571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612E9E7-E47E-426E-B784-EAD5090D6B58}" type="slidenum">
              <a:rPr lang="en-US" altLang="zh-CN" sz="1400" smtClean="0"/>
              <a:pPr>
                <a:spcBef>
                  <a:spcPct val="0"/>
                </a:spcBef>
                <a:buClrTx/>
                <a:buSzTx/>
                <a:buFontTx/>
                <a:buNone/>
              </a:pPr>
              <a:t>59</a:t>
            </a:fld>
            <a:endParaRPr lang="en-US" altLang="zh-CN"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55638"/>
            <a:ext cx="8540750" cy="5443537"/>
          </a:xfrm>
        </p:spPr>
        <p:txBody>
          <a:bodyPr/>
          <a:lstStyle/>
          <a:p>
            <a:pPr>
              <a:defRPr/>
            </a:pPr>
            <a:r>
              <a:rPr lang="zh-CN" altLang="zh-CN" sz="2800" dirty="0" smtClean="0">
                <a:solidFill>
                  <a:srgbClr val="000000"/>
                </a:solidFill>
                <a:latin typeface="Times New Roman" panose="02020603050405020304" pitchFamily="18" charset="0"/>
                <a:cs typeface="Times New Roman" panose="02020603050405020304" pitchFamily="18" charset="0"/>
              </a:rPr>
              <a:t>设</a:t>
            </a:r>
            <a:r>
              <a:rPr lang="en-US" altLang="zh-CN" sz="2800" i="1" dirty="0" err="1">
                <a:solidFill>
                  <a:srgbClr val="000000"/>
                </a:solidFill>
                <a:latin typeface="Times New Roman" panose="02020603050405020304" pitchFamily="18" charset="0"/>
                <a:cs typeface="Times New Roman" panose="02020603050405020304" pitchFamily="18" charset="0"/>
              </a:rPr>
              <a:t>x</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dirty="0">
                <a:solidFill>
                  <a:srgbClr val="000000"/>
                </a:solidFill>
                <a:latin typeface="Times New Roman" panose="02020603050405020304" pitchFamily="18" charset="0"/>
                <a:cs typeface="Times New Roman" panose="02020603050405020304" pitchFamily="18" charset="0"/>
              </a:rPr>
              <a:t>(0,1)</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W</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χ</a:t>
            </a:r>
            <a:r>
              <a:rPr lang="en-US" altLang="zh-CN" sz="2800" baseline="30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W</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n</a:t>
            </a:r>
            <a:r>
              <a:rPr lang="en-US" altLang="zh-CN" sz="2800" dirty="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i="1" dirty="0">
                <a:solidFill>
                  <a:srgbClr val="000000"/>
                </a:solidFill>
                <a:latin typeface="Times New Roman" panose="02020603050405020304" pitchFamily="18" charset="0"/>
                <a:cs typeface="Times New Roman" panose="02020603050405020304" pitchFamily="18" charset="0"/>
              </a:rPr>
              <a:t>W</a:t>
            </a:r>
            <a:r>
              <a:rPr lang="zh-CN" altLang="zh-CN" sz="2800" dirty="0">
                <a:solidFill>
                  <a:srgbClr val="000000"/>
                </a:solidFill>
                <a:latin typeface="Times New Roman" panose="02020603050405020304" pitchFamily="18" charset="0"/>
                <a:cs typeface="Times New Roman" panose="02020603050405020304" pitchFamily="18" charset="0"/>
              </a:rPr>
              <a:t>相互独立，则分别依</a:t>
            </a:r>
            <a:r>
              <a:rPr lang="en-US" altLang="zh-CN" sz="2800" i="1" dirty="0">
                <a:solidFill>
                  <a:srgbClr val="000000"/>
                </a:solidFill>
                <a:latin typeface="Times New Roman" panose="02020603050405020304" pitchFamily="18" charset="0"/>
                <a:cs typeface="Times New Roman" panose="02020603050405020304" pitchFamily="18" charset="0"/>
              </a:rPr>
              <a:t>t</a:t>
            </a:r>
            <a:r>
              <a:rPr lang="zh-CN" altLang="zh-CN" sz="2800" dirty="0">
                <a:solidFill>
                  <a:srgbClr val="000000"/>
                </a:solidFill>
                <a:latin typeface="Times New Roman" panose="02020603050405020304" pitchFamily="18" charset="0"/>
                <a:cs typeface="Times New Roman" panose="02020603050405020304" pitchFamily="18" charset="0"/>
              </a:rPr>
              <a:t>分布和</a:t>
            </a:r>
            <a:r>
              <a:rPr lang="en-US" altLang="zh-CN" sz="2800" i="1" dirty="0">
                <a:solidFill>
                  <a:srgbClr val="000000"/>
                </a:solidFill>
                <a:latin typeface="Times New Roman" panose="02020603050405020304" pitchFamily="18" charset="0"/>
                <a:cs typeface="Times New Roman" panose="02020603050405020304" pitchFamily="18" charset="0"/>
              </a:rPr>
              <a:t>T</a:t>
            </a:r>
            <a:r>
              <a:rPr lang="en-US" altLang="zh-CN" sz="2800" baseline="30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分布的定义，</a:t>
            </a:r>
            <a:r>
              <a:rPr lang="zh-CN" altLang="zh-CN" sz="2800" dirty="0" smtClean="0">
                <a:solidFill>
                  <a:srgbClr val="000000"/>
                </a:solidFill>
                <a:latin typeface="Times New Roman" panose="02020603050405020304" pitchFamily="18" charset="0"/>
                <a:cs typeface="Times New Roman" panose="02020603050405020304" pitchFamily="18" charset="0"/>
              </a:rPr>
              <a:t>有</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800" dirty="0">
              <a:solidFill>
                <a:srgbClr val="000000"/>
              </a:solidFill>
              <a:latin typeface="Times New Roman" panose="02020603050405020304" pitchFamily="18" charset="0"/>
              <a:cs typeface="Times New Roman" panose="02020603050405020304" pitchFamily="18" charset="0"/>
            </a:endParaRPr>
          </a:p>
          <a:p>
            <a:pPr marL="0" indent="363538">
              <a:buFont typeface="Wingdings" panose="05000000000000000000" pitchFamily="2" charset="2"/>
              <a:buNone/>
              <a:defRPr/>
            </a:pPr>
            <a:r>
              <a:rPr lang="x-none" altLang="zh-CN" sz="2800" dirty="0" smtClean="0">
                <a:solidFill>
                  <a:srgbClr val="000000"/>
                </a:solidFill>
                <a:latin typeface="Times New Roman" panose="02020603050405020304" pitchFamily="18" charset="0"/>
                <a:cs typeface="Times New Roman" panose="02020603050405020304" pitchFamily="18" charset="0"/>
              </a:rPr>
              <a:t>即有</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x-none" altLang="zh-CN" sz="2800" i="1" dirty="0" smtClean="0">
                <a:solidFill>
                  <a:srgbClr val="000000"/>
                </a:solidFill>
                <a:latin typeface="Times New Roman" panose="02020603050405020304" pitchFamily="18" charset="0"/>
                <a:cs typeface="Times New Roman" panose="02020603050405020304" pitchFamily="18" charset="0"/>
              </a:rPr>
              <a:t>T</a:t>
            </a:r>
            <a:r>
              <a:rPr lang="x-none" altLang="zh-CN" sz="2800" baseline="30000" dirty="0" smtClean="0">
                <a:solidFill>
                  <a:srgbClr val="000000"/>
                </a:solidFill>
                <a:latin typeface="Times New Roman" panose="02020603050405020304" pitchFamily="18" charset="0"/>
                <a:cs typeface="Times New Roman" panose="02020603050405020304" pitchFamily="18" charset="0"/>
              </a:rPr>
              <a:t>2</a:t>
            </a:r>
            <a:r>
              <a:rPr lang="x-none" altLang="zh-CN" sz="2800" dirty="0" smtClean="0">
                <a:solidFill>
                  <a:srgbClr val="000000"/>
                </a:solidFill>
                <a:latin typeface="Times New Roman" panose="02020603050405020304" pitchFamily="18" charset="0"/>
                <a:cs typeface="Times New Roman" panose="02020603050405020304" pitchFamily="18" charset="0"/>
              </a:rPr>
              <a:t>(1,</a:t>
            </a:r>
            <a:r>
              <a:rPr lang="x-none" altLang="zh-CN" sz="2800" i="1" dirty="0" smtClean="0">
                <a:solidFill>
                  <a:srgbClr val="000000"/>
                </a:solidFill>
                <a:latin typeface="Times New Roman" panose="02020603050405020304" pitchFamily="18" charset="0"/>
                <a:cs typeface="Times New Roman" panose="02020603050405020304" pitchFamily="18" charset="0"/>
              </a:rPr>
              <a:t>n</a:t>
            </a:r>
            <a:r>
              <a:rPr lang="x-none" altLang="zh-CN" sz="2800" dirty="0" smtClean="0">
                <a:solidFill>
                  <a:srgbClr val="000000"/>
                </a:solidFill>
                <a:latin typeface="Times New Roman" panose="02020603050405020304" pitchFamily="18" charset="0"/>
                <a:cs typeface="Times New Roman" panose="02020603050405020304" pitchFamily="18" charset="0"/>
              </a:rPr>
              <a:t>)=</a:t>
            </a:r>
            <a:r>
              <a:rPr lang="x-none" altLang="zh-CN" sz="2800" i="1" dirty="0" smtClean="0">
                <a:solidFill>
                  <a:srgbClr val="000000"/>
                </a:solidFill>
                <a:latin typeface="Times New Roman" panose="02020603050405020304" pitchFamily="18" charset="0"/>
                <a:cs typeface="Times New Roman" panose="02020603050405020304" pitchFamily="18" charset="0"/>
              </a:rPr>
              <a:t>t</a:t>
            </a:r>
            <a:r>
              <a:rPr lang="x-none" altLang="zh-CN" sz="2800" baseline="30000" dirty="0" smtClean="0">
                <a:solidFill>
                  <a:srgbClr val="000000"/>
                </a:solidFill>
                <a:latin typeface="Times New Roman" panose="02020603050405020304" pitchFamily="18" charset="0"/>
                <a:cs typeface="Times New Roman" panose="02020603050405020304" pitchFamily="18" charset="0"/>
              </a:rPr>
              <a:t>2</a:t>
            </a:r>
            <a:r>
              <a:rPr lang="x-none" altLang="zh-CN" sz="2800" dirty="0" smtClean="0">
                <a:solidFill>
                  <a:srgbClr val="000000"/>
                </a:solidFill>
                <a:latin typeface="Times New Roman" panose="02020603050405020304" pitchFamily="18" charset="0"/>
                <a:cs typeface="Times New Roman" panose="02020603050405020304" pitchFamily="18" charset="0"/>
              </a:rPr>
              <a:t>(</a:t>
            </a:r>
            <a:r>
              <a:rPr lang="x-none" altLang="zh-CN" sz="2800" i="1" dirty="0" smtClean="0">
                <a:solidFill>
                  <a:srgbClr val="000000"/>
                </a:solidFill>
                <a:latin typeface="Times New Roman" panose="02020603050405020304" pitchFamily="18" charset="0"/>
                <a:cs typeface="Times New Roman" panose="02020603050405020304" pitchFamily="18" charset="0"/>
              </a:rPr>
              <a:t>n</a:t>
            </a:r>
            <a:r>
              <a:rPr lang="x-none"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F</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a:t>
            </a:r>
          </a:p>
          <a:p>
            <a:pPr>
              <a:defRPr/>
            </a:pPr>
            <a:r>
              <a:rPr lang="zh-CN" altLang="zh-CN" sz="2800" dirty="0" smtClean="0">
                <a:solidFill>
                  <a:srgbClr val="000000"/>
                </a:solidFill>
                <a:latin typeface="Times New Roman" panose="02020603050405020304" pitchFamily="18" charset="0"/>
                <a:cs typeface="Times New Roman" panose="02020603050405020304" pitchFamily="18" charset="0"/>
              </a:rPr>
              <a:t>由此可见，</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en-US" altLang="zh-CN" sz="2800" baseline="300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分布实际上是</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zh-CN" altLang="zh-CN" sz="2800" dirty="0" smtClean="0">
                <a:solidFill>
                  <a:srgbClr val="000000"/>
                </a:solidFill>
                <a:latin typeface="Times New Roman" panose="02020603050405020304" pitchFamily="18" charset="0"/>
                <a:cs typeface="Times New Roman" panose="02020603050405020304" pitchFamily="18" charset="0"/>
              </a:rPr>
              <a:t>分布在多元情形下的一种推广。</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DD8040-3507-47D0-9234-6F0E3BCD3580}" type="slidenum">
              <a:rPr lang="en-US" altLang="zh-CN" sz="1400" smtClean="0"/>
              <a:pPr>
                <a:spcBef>
                  <a:spcPct val="0"/>
                </a:spcBef>
                <a:buClrTx/>
                <a:buSzTx/>
                <a:buFontTx/>
                <a:buNone/>
              </a:pPr>
              <a:t>6</a:t>
            </a:fld>
            <a:endParaRPr lang="en-US" altLang="zh-CN" sz="1400" smtClean="0"/>
          </a:p>
        </p:txBody>
      </p:sp>
      <p:sp>
        <p:nvSpPr>
          <p:cNvPr id="102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0246" name="对象 8"/>
          <p:cNvGraphicFramePr>
            <a:graphicFrameLocks noChangeAspect="1"/>
          </p:cNvGraphicFramePr>
          <p:nvPr>
            <p:extLst>
              <p:ext uri="{D42A27DB-BD31-4B8C-83A1-F6EECF244321}">
                <p14:modId xmlns:p14="http://schemas.microsoft.com/office/powerpoint/2010/main" val="3879490764"/>
              </p:ext>
            </p:extLst>
          </p:nvPr>
        </p:nvGraphicFramePr>
        <p:xfrm>
          <a:off x="1647825" y="1585913"/>
          <a:ext cx="5846763" cy="1025525"/>
        </p:xfrm>
        <a:graphic>
          <a:graphicData uri="http://schemas.openxmlformats.org/presentationml/2006/ole">
            <mc:AlternateContent xmlns:mc="http://schemas.openxmlformats.org/markup-compatibility/2006">
              <mc:Choice xmlns:v="urn:schemas-microsoft-com:vml" Requires="v">
                <p:oleObj spid="_x0000_s10326" name="Equation" r:id="rId3" imgW="5854680" imgH="1015920" progId="Equation.DSMT4">
                  <p:embed/>
                </p:oleObj>
              </mc:Choice>
              <mc:Fallback>
                <p:oleObj name="Equation" r:id="rId3" imgW="5854680" imgH="1015920" progId="Equation.DSMT4">
                  <p:embed/>
                  <p:pic>
                    <p:nvPicPr>
                      <p:cNvPr id="0" name="对象 8"/>
                      <p:cNvPicPr>
                        <a:picLocks noChangeAspect="1" noChangeArrowheads="1"/>
                      </p:cNvPicPr>
                      <p:nvPr/>
                    </p:nvPicPr>
                    <p:blipFill>
                      <a:blip r:embed="rId4"/>
                      <a:srcRect/>
                      <a:stretch>
                        <a:fillRect/>
                      </a:stretch>
                    </p:blipFill>
                    <p:spPr bwMode="auto">
                      <a:xfrm>
                        <a:off x="1647825" y="1585913"/>
                        <a:ext cx="5846763"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301625" y="609600"/>
            <a:ext cx="8540750" cy="46038"/>
          </a:xfrm>
        </p:spPr>
        <p:txBody>
          <a:bodyPr/>
          <a:lstStyle/>
          <a:p>
            <a:endParaRPr lang="zh-CN" altLang="zh-CN" sz="4000" smtClean="0"/>
          </a:p>
        </p:txBody>
      </p:sp>
      <p:sp>
        <p:nvSpPr>
          <p:cNvPr id="66563" name="Rectangle 3"/>
          <p:cNvSpPr>
            <a:spLocks noGrp="1" noRot="1" noChangeArrowheads="1"/>
          </p:cNvSpPr>
          <p:nvPr>
            <p:ph type="body" idx="1"/>
          </p:nvPr>
        </p:nvSpPr>
        <p:spPr>
          <a:xfrm>
            <a:off x="301625" y="620713"/>
            <a:ext cx="8540750" cy="5478462"/>
          </a:xfrm>
        </p:spPr>
        <p:txBody>
          <a:bodyPr/>
          <a:lstStyle/>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欲</a:t>
            </a:r>
            <a:r>
              <a:rPr lang="zh-CN" altLang="zh-CN" sz="2400" dirty="0" smtClean="0">
                <a:solidFill>
                  <a:srgbClr val="000000"/>
                </a:solidFill>
                <a:latin typeface="Times New Roman" panose="02020603050405020304" pitchFamily="18" charset="0"/>
                <a:cs typeface="Times New Roman" panose="02020603050405020304" pitchFamily="18" charset="0"/>
              </a:rPr>
              <a:t>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中至少有两个不相等</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假定这三个总体均为多元正态总体，且它们的协差阵相同。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=4</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400" dirty="0" smtClean="0">
                <a:solidFill>
                  <a:srgbClr val="000000"/>
                </a:solidFill>
                <a:latin typeface="Times New Roman" panose="02020603050405020304" pitchFamily="18" charset="0"/>
                <a:cs typeface="Times New Roman" panose="02020603050405020304" pitchFamily="18" charset="0"/>
              </a:rPr>
              <a:t>=20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400" dirty="0" smtClean="0">
                <a:solidFill>
                  <a:srgbClr val="000000"/>
                </a:solidFill>
                <a:latin typeface="Times New Roman" panose="02020603050405020304" pitchFamily="18" charset="0"/>
                <a:cs typeface="Times New Roman" panose="02020603050405020304" pitchFamily="18" charset="0"/>
              </a:rPr>
              <a:t>=60</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66564" name="Object 2"/>
          <p:cNvGraphicFramePr>
            <a:graphicFrameLocks noChangeAspect="1"/>
          </p:cNvGraphicFramePr>
          <p:nvPr>
            <p:extLst>
              <p:ext uri="{D42A27DB-BD31-4B8C-83A1-F6EECF244321}">
                <p14:modId xmlns:p14="http://schemas.microsoft.com/office/powerpoint/2010/main" val="3678548176"/>
              </p:ext>
            </p:extLst>
          </p:nvPr>
        </p:nvGraphicFramePr>
        <p:xfrm>
          <a:off x="1619250" y="2492896"/>
          <a:ext cx="5969000" cy="3657600"/>
        </p:xfrm>
        <a:graphic>
          <a:graphicData uri="http://schemas.openxmlformats.org/presentationml/2006/ole">
            <mc:AlternateContent xmlns:mc="http://schemas.openxmlformats.org/markup-compatibility/2006">
              <mc:Choice xmlns:v="urn:schemas-microsoft-com:vml" Requires="v">
                <p:oleObj spid="_x0000_s66645" name="Equation" r:id="rId3" imgW="5969000" imgH="3657600" progId="Equation.DSMT4">
                  <p:embed/>
                </p:oleObj>
              </mc:Choice>
              <mc:Fallback>
                <p:oleObj name="Equation" r:id="rId3" imgW="5969000" imgH="3657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492896"/>
                        <a:ext cx="59690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14EE0A-7F34-4362-8F26-CEBFE9DB36E4}" type="slidenum">
              <a:rPr lang="en-US" altLang="zh-CN" sz="1400" smtClean="0"/>
              <a:pPr>
                <a:spcBef>
                  <a:spcPct val="0"/>
                </a:spcBef>
                <a:buClrTx/>
                <a:buSzTx/>
                <a:buFontTx/>
                <a:buNone/>
              </a:pPr>
              <a:t>60</a:t>
            </a:fld>
            <a:endParaRPr lang="en-US" altLang="zh-CN" sz="14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301625" y="609600"/>
            <a:ext cx="8540750" cy="46038"/>
          </a:xfrm>
        </p:spPr>
        <p:txBody>
          <a:bodyPr/>
          <a:lstStyle/>
          <a:p>
            <a:endParaRPr lang="zh-CN" altLang="zh-CN" sz="4000" smtClean="0"/>
          </a:p>
        </p:txBody>
      </p:sp>
      <p:sp>
        <p:nvSpPr>
          <p:cNvPr id="67587" name="Rectangle 3"/>
          <p:cNvSpPr>
            <a:spLocks noGrp="1" noRot="1" noChangeArrowheads="1"/>
          </p:cNvSpPr>
          <p:nvPr>
            <p:ph type="body" idx="1"/>
          </p:nvPr>
        </p:nvSpPr>
        <p:spPr>
          <a:xfrm>
            <a:off x="301625" y="692150"/>
            <a:ext cx="8540750" cy="5407025"/>
          </a:xfrm>
        </p:spPr>
        <p:txBody>
          <a:bodyPr/>
          <a:lstStyle/>
          <a:p>
            <a:pPr marL="0" indent="0">
              <a:buNone/>
            </a:pPr>
            <a:endParaRPr lang="zh-CN" altLang="zh-CN" sz="2400" dirty="0" smtClean="0"/>
          </a:p>
        </p:txBody>
      </p:sp>
      <p:graphicFrame>
        <p:nvGraphicFramePr>
          <p:cNvPr id="67588" name="Object 2"/>
          <p:cNvGraphicFramePr>
            <a:graphicFrameLocks noChangeAspect="1"/>
          </p:cNvGraphicFramePr>
          <p:nvPr>
            <p:extLst>
              <p:ext uri="{D42A27DB-BD31-4B8C-83A1-F6EECF244321}">
                <p14:modId xmlns:p14="http://schemas.microsoft.com/office/powerpoint/2010/main" val="2068575032"/>
              </p:ext>
            </p:extLst>
          </p:nvPr>
        </p:nvGraphicFramePr>
        <p:xfrm>
          <a:off x="690563" y="893763"/>
          <a:ext cx="7708900" cy="4622800"/>
        </p:xfrm>
        <a:graphic>
          <a:graphicData uri="http://schemas.openxmlformats.org/presentationml/2006/ole">
            <mc:AlternateContent xmlns:mc="http://schemas.openxmlformats.org/markup-compatibility/2006">
              <mc:Choice xmlns:v="urn:schemas-microsoft-com:vml" Requires="v">
                <p:oleObj spid="_x0000_s67669" name="Equation" r:id="rId3" imgW="7708680" imgH="4622760" progId="Equation.DSMT4">
                  <p:embed/>
                </p:oleObj>
              </mc:Choice>
              <mc:Fallback>
                <p:oleObj name="Equation" r:id="rId3" imgW="7708680" imgH="4622760" progId="Equation.DSMT4">
                  <p:embed/>
                  <p:pic>
                    <p:nvPicPr>
                      <p:cNvPr id="0" name="Object 2"/>
                      <p:cNvPicPr>
                        <a:picLocks noChangeAspect="1" noChangeArrowheads="1"/>
                      </p:cNvPicPr>
                      <p:nvPr/>
                    </p:nvPicPr>
                    <p:blipFill>
                      <a:blip r:embed="rId4"/>
                      <a:srcRect/>
                      <a:stretch>
                        <a:fillRect/>
                      </a:stretch>
                    </p:blipFill>
                    <p:spPr bwMode="auto">
                      <a:xfrm>
                        <a:off x="690563" y="893763"/>
                        <a:ext cx="7708900" cy="462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3F9065-D018-4A60-AEE8-249E47CB7B5E}" type="slidenum">
              <a:rPr lang="en-US" altLang="zh-CN" sz="1400" smtClean="0"/>
              <a:pPr>
                <a:spcBef>
                  <a:spcPct val="0"/>
                </a:spcBef>
                <a:buClrTx/>
                <a:buSzTx/>
                <a:buFontTx/>
                <a:buNone/>
              </a:pPr>
              <a:t>61</a:t>
            </a:fld>
            <a:endParaRPr lang="en-US" altLang="zh-CN" sz="14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301625" y="609600"/>
            <a:ext cx="8540750" cy="46038"/>
          </a:xfrm>
        </p:spPr>
        <p:txBody>
          <a:bodyPr/>
          <a:lstStyle/>
          <a:p>
            <a:endParaRPr lang="zh-CN" altLang="zh-CN" sz="4000" smtClean="0"/>
          </a:p>
        </p:txBody>
      </p:sp>
      <p:sp>
        <p:nvSpPr>
          <p:cNvPr id="68611" name="Rectangle 3"/>
          <p:cNvSpPr>
            <a:spLocks noGrp="1" noRot="1" noChangeArrowheads="1"/>
          </p:cNvSpPr>
          <p:nvPr>
            <p:ph type="body" idx="1"/>
          </p:nvPr>
        </p:nvSpPr>
        <p:spPr>
          <a:xfrm>
            <a:off x="301625" y="692150"/>
            <a:ext cx="8540750" cy="5407025"/>
          </a:xfrm>
        </p:spPr>
        <p:txBody>
          <a:bodyPr/>
          <a:lstStyle/>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于是</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由附录</a:t>
            </a:r>
            <a:r>
              <a:rPr lang="en-US" altLang="zh-CN" sz="2400" dirty="0" smtClean="0">
                <a:solidFill>
                  <a:srgbClr val="000000"/>
                </a:solidFill>
                <a:latin typeface="Times New Roman" panose="02020603050405020304" pitchFamily="18" charset="0"/>
                <a:cs typeface="Times New Roman" panose="02020603050405020304" pitchFamily="18" charset="0"/>
              </a:rPr>
              <a:t>4-3</a:t>
            </a:r>
            <a:r>
              <a:rPr lang="zh-CN" altLang="zh-CN" sz="2400" dirty="0" smtClean="0">
                <a:solidFill>
                  <a:srgbClr val="000000"/>
                </a:solidFill>
                <a:latin typeface="Times New Roman" panose="02020603050405020304" pitchFamily="18" charset="0"/>
                <a:cs typeface="Times New Roman" panose="02020603050405020304" pitchFamily="18" charset="0"/>
              </a:rPr>
              <a:t>中的</a:t>
            </a:r>
            <a:r>
              <a:rPr lang="en-US" altLang="zh-CN" sz="2400" dirty="0" smtClean="0">
                <a:solidFill>
                  <a:srgbClr val="000000"/>
                </a:solidFill>
                <a:latin typeface="Times New Roman" panose="02020603050405020304" pitchFamily="18" charset="0"/>
                <a:cs typeface="Times New Roman" panose="02020603050405020304" pitchFamily="18" charset="0"/>
              </a:rPr>
              <a:t>(4-3.4)</a:t>
            </a:r>
            <a:r>
              <a:rPr lang="zh-CN" altLang="zh-CN" sz="2400" dirty="0" smtClean="0">
                <a:solidFill>
                  <a:srgbClr val="000000"/>
                </a:solidFill>
                <a:latin typeface="Times New Roman" panose="02020603050405020304" pitchFamily="18" charset="0"/>
                <a:cs typeface="Times New Roman" panose="02020603050405020304" pitchFamily="18" charset="0"/>
              </a:rPr>
              <a:t>式可得</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因</a:t>
            </a:r>
            <a:r>
              <a:rPr lang="en-US" altLang="zh-CN" sz="2400" i="1" dirty="0" smtClean="0">
                <a:solidFill>
                  <a:srgbClr val="000000"/>
                </a:solidFill>
                <a:latin typeface="Times New Roman" panose="02020603050405020304" pitchFamily="18" charset="0"/>
                <a:cs typeface="Times New Roman" panose="02020603050405020304" pitchFamily="18" charset="0"/>
              </a:rPr>
              <a:t>F</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0.01</a:t>
            </a:r>
            <a:r>
              <a:rPr lang="en-US" altLang="zh-CN" sz="2400" dirty="0" smtClean="0">
                <a:solidFill>
                  <a:srgbClr val="000000"/>
                </a:solidFill>
                <a:latin typeface="Times New Roman" panose="02020603050405020304" pitchFamily="18" charset="0"/>
                <a:cs typeface="Times New Roman" panose="02020603050405020304" pitchFamily="18" charset="0"/>
              </a:rPr>
              <a:t>(8,108)=2.68</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3.039</a:t>
            </a:r>
            <a:r>
              <a:rPr lang="zh-CN" altLang="zh-CN" sz="2400" dirty="0" smtClean="0">
                <a:solidFill>
                  <a:srgbClr val="000000"/>
                </a:solidFill>
                <a:latin typeface="Times New Roman" panose="02020603050405020304" pitchFamily="18" charset="0"/>
                <a:cs typeface="Times New Roman" panose="02020603050405020304" pitchFamily="18" charset="0"/>
              </a:rPr>
              <a:t>，从而在</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=0.01</a:t>
            </a:r>
            <a:r>
              <a:rPr lang="zh-CN" altLang="zh-CN" sz="2400" dirty="0" smtClean="0">
                <a:solidFill>
                  <a:srgbClr val="000000"/>
                </a:solidFill>
                <a:latin typeface="Times New Roman" panose="02020603050405020304" pitchFamily="18" charset="0"/>
                <a:cs typeface="Times New Roman" panose="02020603050405020304" pitchFamily="18" charset="0"/>
              </a:rPr>
              <a:t>下拒绝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故</a:t>
            </a:r>
            <a:r>
              <a:rPr lang="zh-CN" altLang="zh-CN" sz="2400" dirty="0" smtClean="0">
                <a:solidFill>
                  <a:srgbClr val="000000"/>
                </a:solidFill>
                <a:latin typeface="Times New Roman" panose="02020603050405020304" pitchFamily="18" charset="0"/>
                <a:cs typeface="Times New Roman" panose="02020603050405020304" pitchFamily="18" charset="0"/>
              </a:rPr>
              <a:t>可认为三种销售方式的销售额有十分显著的差异</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=0.004</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68612" name="Object 2"/>
          <p:cNvGraphicFramePr>
            <a:graphicFrameLocks noChangeAspect="1"/>
          </p:cNvGraphicFramePr>
          <p:nvPr/>
        </p:nvGraphicFramePr>
        <p:xfrm>
          <a:off x="2589213" y="1131888"/>
          <a:ext cx="4000500" cy="876300"/>
        </p:xfrm>
        <a:graphic>
          <a:graphicData uri="http://schemas.openxmlformats.org/presentationml/2006/ole">
            <mc:AlternateContent xmlns:mc="http://schemas.openxmlformats.org/markup-compatibility/2006">
              <mc:Choice xmlns:v="urn:schemas-microsoft-com:vml" Requires="v">
                <p:oleObj spid="_x0000_s68773" name="Equation" r:id="rId3" imgW="4000500" imgH="876300" progId="Equation.DSMT4">
                  <p:embed/>
                </p:oleObj>
              </mc:Choice>
              <mc:Fallback>
                <p:oleObj name="Equation" r:id="rId3" imgW="4000500" imgH="876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3" y="1131888"/>
                        <a:ext cx="40005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3"/>
          <p:cNvGraphicFramePr>
            <a:graphicFrameLocks noChangeAspect="1"/>
          </p:cNvGraphicFramePr>
          <p:nvPr>
            <p:extLst>
              <p:ext uri="{D42A27DB-BD31-4B8C-83A1-F6EECF244321}">
                <p14:modId xmlns:p14="http://schemas.microsoft.com/office/powerpoint/2010/main" val="1169331393"/>
              </p:ext>
            </p:extLst>
          </p:nvPr>
        </p:nvGraphicFramePr>
        <p:xfrm>
          <a:off x="2281238" y="2541588"/>
          <a:ext cx="4648200" cy="952500"/>
        </p:xfrm>
        <a:graphic>
          <a:graphicData uri="http://schemas.openxmlformats.org/presentationml/2006/ole">
            <mc:AlternateContent xmlns:mc="http://schemas.openxmlformats.org/markup-compatibility/2006">
              <mc:Choice xmlns:v="urn:schemas-microsoft-com:vml" Requires="v">
                <p:oleObj spid="_x0000_s68774" name="Equation" r:id="rId5" imgW="4647960" imgH="952200" progId="Equation.DSMT4">
                  <p:embed/>
                </p:oleObj>
              </mc:Choice>
              <mc:Fallback>
                <p:oleObj name="Equation" r:id="rId5" imgW="4647960" imgH="952200" progId="Equation.DSMT4">
                  <p:embed/>
                  <p:pic>
                    <p:nvPicPr>
                      <p:cNvPr id="0" name="Object 3"/>
                      <p:cNvPicPr>
                        <a:picLocks noChangeAspect="1" noChangeArrowheads="1"/>
                      </p:cNvPicPr>
                      <p:nvPr/>
                    </p:nvPicPr>
                    <p:blipFill>
                      <a:blip r:embed="rId6"/>
                      <a:srcRect/>
                      <a:stretch>
                        <a:fillRect/>
                      </a:stretch>
                    </p:blipFill>
                    <p:spPr bwMode="auto">
                      <a:xfrm>
                        <a:off x="2281238" y="2541588"/>
                        <a:ext cx="46482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D47FC2-4E70-4C84-93D4-81B3312E00B3}" type="slidenum">
              <a:rPr lang="en-US" altLang="zh-CN" sz="1400" smtClean="0"/>
              <a:pPr>
                <a:spcBef>
                  <a:spcPct val="0"/>
                </a:spcBef>
                <a:buClrTx/>
                <a:buSzTx/>
                <a:buFontTx/>
                <a:buNone/>
              </a:pPr>
              <a:t>62</a:t>
            </a:fld>
            <a:endParaRPr lang="en-US" altLang="zh-CN" sz="14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301625" y="609600"/>
            <a:ext cx="8540750" cy="46038"/>
          </a:xfrm>
        </p:spPr>
        <p:txBody>
          <a:bodyPr/>
          <a:lstStyle/>
          <a:p>
            <a:endParaRPr lang="zh-CN" altLang="zh-CN" sz="4000" smtClean="0"/>
          </a:p>
        </p:txBody>
      </p:sp>
      <p:sp>
        <p:nvSpPr>
          <p:cNvPr id="69635" name="Rectangle 3"/>
          <p:cNvSpPr>
            <a:spLocks noGrp="1" noRot="1" noChangeArrowheads="1"/>
          </p:cNvSpPr>
          <p:nvPr>
            <p:ph type="body" idx="1"/>
          </p:nvPr>
        </p:nvSpPr>
        <p:spPr>
          <a:xfrm>
            <a:off x="301625" y="476250"/>
            <a:ext cx="8540750" cy="5622925"/>
          </a:xfrm>
        </p:spPr>
        <p:txBody>
          <a:bodyPr/>
          <a:lstStyle/>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为了解这三种销售方式的显著差异究竟是由哪些商品引起的，我们对这四种商品分别用一元方差分析方法进行检验分析。利用</a:t>
            </a:r>
            <a:r>
              <a:rPr lang="en-US" altLang="zh-CN" sz="2400" b="1" i="1" dirty="0" smtClean="0">
                <a:solidFill>
                  <a:srgbClr val="000000"/>
                </a:solidFill>
                <a:latin typeface="Times New Roman" panose="02020603050405020304" pitchFamily="18" charset="0"/>
                <a:cs typeface="Times New Roman" panose="02020603050405020304" pitchFamily="18" charset="0"/>
              </a:rPr>
              <a:t>H</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E</a:t>
            </a:r>
            <a:r>
              <a:rPr lang="zh-CN" altLang="zh-CN" sz="2400" dirty="0" smtClean="0">
                <a:solidFill>
                  <a:srgbClr val="000000"/>
                </a:solidFill>
                <a:latin typeface="Times New Roman" panose="02020603050405020304" pitchFamily="18" charset="0"/>
                <a:cs typeface="Times New Roman" panose="02020603050405020304" pitchFamily="18" charset="0"/>
              </a:rPr>
              <a:t>这两个矩阵对角线上的元素有</a:t>
            </a: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查表得，</a:t>
            </a:r>
            <a:r>
              <a:rPr lang="en-US" altLang="zh-CN" sz="2400" i="1" dirty="0" smtClean="0">
                <a:solidFill>
                  <a:srgbClr val="000000"/>
                </a:solidFill>
                <a:latin typeface="Times New Roman" panose="02020603050405020304" pitchFamily="18" charset="0"/>
                <a:cs typeface="Times New Roman" panose="02020603050405020304" pitchFamily="18" charset="0"/>
              </a:rPr>
              <a:t>F</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0.05</a:t>
            </a:r>
            <a:r>
              <a:rPr lang="en-US" altLang="zh-CN" sz="2400" dirty="0" smtClean="0">
                <a:solidFill>
                  <a:srgbClr val="000000"/>
                </a:solidFill>
                <a:latin typeface="Times New Roman" panose="02020603050405020304" pitchFamily="18" charset="0"/>
                <a:cs typeface="Times New Roman" panose="02020603050405020304" pitchFamily="18" charset="0"/>
              </a:rPr>
              <a:t>(2,57)=3.16</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F</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0.01</a:t>
            </a:r>
            <a:r>
              <a:rPr lang="en-US" altLang="zh-CN" sz="2400" dirty="0" smtClean="0">
                <a:solidFill>
                  <a:srgbClr val="000000"/>
                </a:solidFill>
                <a:latin typeface="Times New Roman" panose="02020603050405020304" pitchFamily="18" charset="0"/>
                <a:cs typeface="Times New Roman" panose="02020603050405020304" pitchFamily="18" charset="0"/>
              </a:rPr>
              <a:t>(2,57)=5.01</a:t>
            </a:r>
            <a:r>
              <a:rPr lang="zh-CN" altLang="zh-CN" sz="2400" dirty="0" smtClean="0">
                <a:solidFill>
                  <a:srgbClr val="000000"/>
                </a:solidFill>
                <a:latin typeface="Times New Roman" panose="02020603050405020304" pitchFamily="18" charset="0"/>
                <a:cs typeface="Times New Roman" panose="02020603050405020304" pitchFamily="18" charset="0"/>
              </a:rPr>
              <a:t>，故甲商品有显著差异</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=0.041</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，丁商品有十分显著的差异</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=0.001</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而乙和丙商品</a:t>
            </a:r>
            <a:r>
              <a:rPr lang="zh-CN" altLang="en-US" sz="2400" dirty="0" smtClean="0">
                <a:solidFill>
                  <a:srgbClr val="000000"/>
                </a:solidFill>
                <a:latin typeface="Times New Roman" panose="02020603050405020304" pitchFamily="18" charset="0"/>
                <a:cs typeface="Times New Roman" panose="02020603050405020304" pitchFamily="18" charset="0"/>
              </a:rPr>
              <a:t>都</a:t>
            </a:r>
            <a:r>
              <a:rPr lang="zh-CN" altLang="zh-CN" sz="2400" dirty="0" smtClean="0">
                <a:solidFill>
                  <a:srgbClr val="000000"/>
                </a:solidFill>
                <a:latin typeface="Times New Roman" panose="02020603050405020304" pitchFamily="18" charset="0"/>
                <a:cs typeface="Times New Roman" panose="02020603050405020304" pitchFamily="18" charset="0"/>
              </a:rPr>
              <a:t>无显著差异</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=0.208</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=0.848</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69636" name="Object 2"/>
          <p:cNvGraphicFramePr>
            <a:graphicFrameLocks noChangeAspect="1"/>
          </p:cNvGraphicFramePr>
          <p:nvPr/>
        </p:nvGraphicFramePr>
        <p:xfrm>
          <a:off x="2771775" y="1700213"/>
          <a:ext cx="3746500" cy="3454400"/>
        </p:xfrm>
        <a:graphic>
          <a:graphicData uri="http://schemas.openxmlformats.org/presentationml/2006/ole">
            <mc:AlternateContent xmlns:mc="http://schemas.openxmlformats.org/markup-compatibility/2006">
              <mc:Choice xmlns:v="urn:schemas-microsoft-com:vml" Requires="v">
                <p:oleObj spid="_x0000_s69717" name="Equation" r:id="rId3" imgW="3746500" imgH="3454400" progId="Equation.DSMT4">
                  <p:embed/>
                </p:oleObj>
              </mc:Choice>
              <mc:Fallback>
                <p:oleObj name="Equation" r:id="rId3" imgW="3746500" imgH="3454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700213"/>
                        <a:ext cx="3746500" cy="345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295EAF-9DD0-48C6-9E7B-6223CD4366C2}" type="slidenum">
              <a:rPr lang="en-US" altLang="zh-CN" sz="1400" smtClean="0"/>
              <a:pPr>
                <a:spcBef>
                  <a:spcPct val="0"/>
                </a:spcBef>
                <a:buClrTx/>
                <a:buSzTx/>
                <a:buFontTx/>
                <a:buNone/>
              </a:pPr>
              <a:t>63</a:t>
            </a:fld>
            <a:endParaRPr lang="en-US" altLang="zh-CN" sz="14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301625" y="609600"/>
            <a:ext cx="8540750" cy="46038"/>
          </a:xfrm>
        </p:spPr>
        <p:txBody>
          <a:bodyPr/>
          <a:lstStyle/>
          <a:p>
            <a:endParaRPr lang="zh-CN" altLang="en-US" smtClean="0"/>
          </a:p>
        </p:txBody>
      </p:sp>
      <p:sp>
        <p:nvSpPr>
          <p:cNvPr id="70659" name="内容占位符 2"/>
          <p:cNvSpPr>
            <a:spLocks noGrp="1"/>
          </p:cNvSpPr>
          <p:nvPr>
            <p:ph idx="1"/>
          </p:nvPr>
        </p:nvSpPr>
        <p:spPr>
          <a:xfrm>
            <a:off x="301625" y="620713"/>
            <a:ext cx="8540750" cy="5478462"/>
          </a:xfrm>
        </p:spPr>
        <p:txBody>
          <a:bodyPr/>
          <a:lstStyle/>
          <a:p>
            <a:pPr>
              <a:buFont typeface="Wingdings" panose="05000000000000000000" pitchFamily="2" charset="2"/>
              <a:buChar char="Ø"/>
            </a:pPr>
            <a:r>
              <a:rPr lang="zh-CN" altLang="zh-CN" sz="2400" dirty="0">
                <a:solidFill>
                  <a:srgbClr val="000000"/>
                </a:solidFill>
              </a:rPr>
              <a:t>首先得出丁商品对原假设</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rPr>
              <a:t>的拒绝起到了很大的作用。</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剔除丁商品后再对其他三种商品进行</a:t>
            </a:r>
            <a:r>
              <a:rPr lang="zh-CN" altLang="en-US" sz="2400" dirty="0" smtClean="0">
                <a:solidFill>
                  <a:srgbClr val="000000"/>
                </a:solidFill>
                <a:latin typeface="Times New Roman" panose="02020603050405020304" pitchFamily="18" charset="0"/>
                <a:cs typeface="Times New Roman" panose="02020603050405020304" pitchFamily="18" charset="0"/>
              </a:rPr>
              <a:t>三元方差分析</a:t>
            </a:r>
            <a:r>
              <a:rPr lang="zh-CN" altLang="zh-CN" sz="2400" dirty="0" smtClean="0">
                <a:solidFill>
                  <a:srgbClr val="000000"/>
                </a:solidFill>
                <a:latin typeface="Times New Roman" panose="02020603050405020304" pitchFamily="18" charset="0"/>
                <a:cs typeface="Times New Roman" panose="02020603050405020304" pitchFamily="18" charset="0"/>
              </a:rPr>
              <a:t>检验，则有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F</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0.05</a:t>
            </a:r>
            <a:r>
              <a:rPr lang="en-US" altLang="zh-CN" sz="2400" dirty="0" smtClean="0">
                <a:solidFill>
                  <a:srgbClr val="000000"/>
                </a:solidFill>
                <a:latin typeface="Times New Roman" panose="02020603050405020304" pitchFamily="18" charset="0"/>
                <a:cs typeface="Times New Roman" panose="02020603050405020304" pitchFamily="18" charset="0"/>
              </a:rPr>
              <a:t>(6,110)=2.18&gt;1.328</a:t>
            </a:r>
            <a:r>
              <a:rPr lang="zh-CN" altLang="zh-CN" sz="2400" dirty="0" smtClean="0">
                <a:solidFill>
                  <a:srgbClr val="000000"/>
                </a:solidFill>
                <a:latin typeface="Times New Roman" panose="02020603050405020304" pitchFamily="18" charset="0"/>
                <a:cs typeface="Times New Roman" panose="02020603050405020304" pitchFamily="18" charset="0"/>
              </a:rPr>
              <a:t>，不显著，因此说明对甲、乙、丙这三种商品，销售方式</a:t>
            </a:r>
            <a:r>
              <a:rPr lang="en-US" altLang="zh-CN" sz="2400" dirty="0" err="1" smtClean="0">
                <a:solidFill>
                  <a:srgbClr val="000000"/>
                </a:solidFill>
                <a:latin typeface="Times New Roman" panose="02020603050405020304" pitchFamily="18" charset="0"/>
                <a:cs typeface="Times New Roman" panose="02020603050405020304" pitchFamily="18" charset="0"/>
              </a:rPr>
              <a:t>Ⅰ,Ⅱ</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Ⅲ</a:t>
            </a:r>
            <a:r>
              <a:rPr lang="zh-CN" altLang="zh-CN" sz="2400" dirty="0" smtClean="0">
                <a:solidFill>
                  <a:srgbClr val="000000"/>
                </a:solidFill>
                <a:latin typeface="Times New Roman" panose="02020603050405020304" pitchFamily="18" charset="0"/>
                <a:cs typeface="Times New Roman" panose="02020603050405020304" pitchFamily="18" charset="0"/>
              </a:rPr>
              <a:t>的总体均值向量之间无显著差异</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=0.251</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a:solidFill>
                  <a:srgbClr val="000000"/>
                </a:solidFill>
              </a:rPr>
              <a:t>可认为甲商品对三种销售方式的差异无明显</a:t>
            </a:r>
            <a:r>
              <a:rPr lang="zh-CN" altLang="zh-CN" sz="2400" dirty="0" smtClean="0">
                <a:solidFill>
                  <a:srgbClr val="000000"/>
                </a:solidFill>
              </a:rPr>
              <a:t>影响</a:t>
            </a:r>
            <a:r>
              <a:rPr lang="zh-CN" altLang="en-US" sz="2400" dirty="0" smtClean="0">
                <a:solidFill>
                  <a:srgbClr val="000000"/>
                </a:solidFill>
              </a:rPr>
              <a:t>。</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0660" name="Object 2"/>
          <p:cNvGraphicFramePr>
            <a:graphicFrameLocks noChangeAspect="1"/>
          </p:cNvGraphicFramePr>
          <p:nvPr>
            <p:extLst>
              <p:ext uri="{D42A27DB-BD31-4B8C-83A1-F6EECF244321}">
                <p14:modId xmlns:p14="http://schemas.microsoft.com/office/powerpoint/2010/main" val="3588667187"/>
              </p:ext>
            </p:extLst>
          </p:nvPr>
        </p:nvGraphicFramePr>
        <p:xfrm>
          <a:off x="2319338" y="2002656"/>
          <a:ext cx="4597400" cy="1930400"/>
        </p:xfrm>
        <a:graphic>
          <a:graphicData uri="http://schemas.openxmlformats.org/presentationml/2006/ole">
            <mc:AlternateContent xmlns:mc="http://schemas.openxmlformats.org/markup-compatibility/2006">
              <mc:Choice xmlns:v="urn:schemas-microsoft-com:vml" Requires="v">
                <p:oleObj spid="_x0000_s70741" name="Equation" r:id="rId3" imgW="4597400" imgH="1930400" progId="Equation.DSMT4">
                  <p:embed/>
                </p:oleObj>
              </mc:Choice>
              <mc:Fallback>
                <p:oleObj name="Equation" r:id="rId3" imgW="4597400" imgH="1930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38" y="2002656"/>
                        <a:ext cx="459740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F4EB59D-BFF7-48CE-AD4A-DC499262BA89}" type="slidenum">
              <a:rPr lang="en-US" altLang="zh-CN" sz="1400" smtClean="0"/>
              <a:pPr>
                <a:spcBef>
                  <a:spcPct val="0"/>
                </a:spcBef>
                <a:buClrTx/>
                <a:buSzTx/>
                <a:buFontTx/>
                <a:buNone/>
              </a:pPr>
              <a:t>64</a:t>
            </a:fld>
            <a:endParaRPr lang="en-US" altLang="zh-CN" sz="14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764704"/>
            <a:ext cx="8540750" cy="5334471"/>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4.5.2   </a:t>
            </a:r>
            <a:r>
              <a:rPr lang="zh-CN" altLang="zh-CN" sz="2800" dirty="0" smtClean="0">
                <a:solidFill>
                  <a:srgbClr val="000000"/>
                </a:solidFill>
                <a:latin typeface="Times New Roman" panose="02020603050405020304" pitchFamily="18" charset="0"/>
                <a:cs typeface="Times New Roman" panose="02020603050405020304" pitchFamily="18" charset="0"/>
              </a:rPr>
              <a:t>试</a:t>
            </a:r>
            <a:r>
              <a:rPr lang="zh-CN" altLang="zh-CN" sz="2800" dirty="0">
                <a:solidFill>
                  <a:srgbClr val="000000"/>
                </a:solidFill>
                <a:latin typeface="Times New Roman" panose="02020603050405020304" pitchFamily="18" charset="0"/>
                <a:cs typeface="Times New Roman" panose="02020603050405020304" pitchFamily="18" charset="0"/>
              </a:rPr>
              <a:t>证当</a:t>
            </a:r>
            <a:r>
              <a:rPr lang="en-US" altLang="zh-CN" sz="2800" i="1" dirty="0">
                <a:solidFill>
                  <a:srgbClr val="000000"/>
                </a:solidFill>
                <a:latin typeface="Times New Roman" panose="02020603050405020304" pitchFamily="18" charset="0"/>
                <a:cs typeface="Times New Roman" panose="02020603050405020304" pitchFamily="18" charset="0"/>
              </a:rPr>
              <a:t>k</a:t>
            </a:r>
            <a:r>
              <a:rPr lang="en-US" altLang="zh-CN" sz="28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时</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(4.5.6)</a:t>
            </a:r>
            <a:r>
              <a:rPr lang="zh-CN" altLang="zh-CN" sz="2800" dirty="0" smtClean="0">
                <a:solidFill>
                  <a:srgbClr val="000000"/>
                </a:solidFill>
                <a:latin typeface="Times New Roman" panose="02020603050405020304" pitchFamily="18" charset="0"/>
                <a:cs typeface="Times New Roman" panose="02020603050405020304" pitchFamily="18" charset="0"/>
              </a:rPr>
              <a:t>式</a:t>
            </a:r>
            <a:r>
              <a:rPr lang="zh-CN" altLang="zh-CN" sz="2800" dirty="0">
                <a:solidFill>
                  <a:srgbClr val="000000"/>
                </a:solidFill>
                <a:latin typeface="Times New Roman" panose="02020603050405020304" pitchFamily="18" charset="0"/>
                <a:cs typeface="Times New Roman" panose="02020603050405020304" pitchFamily="18" charset="0"/>
              </a:rPr>
              <a:t>的检验统计量</a:t>
            </a:r>
            <a:r>
              <a:rPr lang="en-US" altLang="zh-CN" sz="2800" i="1" dirty="0">
                <a:solidFill>
                  <a:srgbClr val="000000"/>
                </a:solidFill>
                <a:latin typeface="Times New Roman" panose="02020603050405020304" pitchFamily="18" charset="0"/>
                <a:cs typeface="Times New Roman" panose="02020603050405020304" pitchFamily="18" charset="0"/>
              </a:rPr>
              <a:t>Λ</a:t>
            </a:r>
            <a:r>
              <a:rPr lang="zh-CN" altLang="zh-CN" sz="2800" dirty="0">
                <a:solidFill>
                  <a:srgbClr val="000000"/>
                </a:solidFill>
                <a:latin typeface="Times New Roman" panose="02020603050405020304" pitchFamily="18" charset="0"/>
                <a:cs typeface="Times New Roman" panose="02020603050405020304" pitchFamily="18" charset="0"/>
              </a:rPr>
              <a:t>等价</a:t>
            </a:r>
            <a:r>
              <a:rPr lang="zh-CN" altLang="zh-CN" sz="2800" dirty="0" smtClean="0">
                <a:solidFill>
                  <a:srgbClr val="000000"/>
                </a:solidFill>
                <a:latin typeface="Times New Roman" panose="02020603050405020304" pitchFamily="18" charset="0"/>
                <a:cs typeface="Times New Roman" panose="02020603050405020304" pitchFamily="18" charset="0"/>
              </a:rPr>
              <a:t>于</a:t>
            </a:r>
            <a:r>
              <a:rPr lang="en-US" altLang="zh-CN" sz="2800" dirty="0" smtClean="0">
                <a:solidFill>
                  <a:srgbClr val="000000"/>
                </a:solidFill>
                <a:latin typeface="Times New Roman" panose="02020603050405020304" pitchFamily="18" charset="0"/>
                <a:cs typeface="Times New Roman" panose="02020603050405020304" pitchFamily="18" charset="0"/>
              </a:rPr>
              <a:t>(4.3.2)</a:t>
            </a:r>
            <a:r>
              <a:rPr lang="zh-CN" altLang="zh-CN" sz="2800" dirty="0" smtClean="0">
                <a:solidFill>
                  <a:srgbClr val="000000"/>
                </a:solidFill>
                <a:latin typeface="Times New Roman" panose="02020603050405020304" pitchFamily="18" charset="0"/>
                <a:cs typeface="Times New Roman" panose="02020603050405020304" pitchFamily="18" charset="0"/>
              </a:rPr>
              <a:t>式</a:t>
            </a:r>
            <a:r>
              <a:rPr lang="zh-CN" altLang="zh-CN" sz="2800" dirty="0">
                <a:solidFill>
                  <a:srgbClr val="000000"/>
                </a:solidFill>
                <a:latin typeface="Times New Roman" panose="02020603050405020304" pitchFamily="18" charset="0"/>
                <a:cs typeface="Times New Roman" panose="02020603050405020304" pitchFamily="18" charset="0"/>
              </a:rPr>
              <a:t>的检验统计量</a:t>
            </a:r>
            <a:r>
              <a:rPr lang="en-US" altLang="zh-CN" sz="2800" i="1" dirty="0">
                <a:solidFill>
                  <a:srgbClr val="000000"/>
                </a:solidFill>
                <a:latin typeface="Times New Roman" panose="02020603050405020304" pitchFamily="18" charset="0"/>
                <a:cs typeface="Times New Roman" panose="02020603050405020304" pitchFamily="18" charset="0"/>
              </a:rPr>
              <a:t>T</a:t>
            </a:r>
            <a:r>
              <a:rPr lang="en-US" altLang="zh-CN" sz="2800" baseline="30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，且有</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65</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37896666"/>
              </p:ext>
            </p:extLst>
          </p:nvPr>
        </p:nvGraphicFramePr>
        <p:xfrm>
          <a:off x="2818234" y="1772816"/>
          <a:ext cx="3409950" cy="947738"/>
        </p:xfrm>
        <a:graphic>
          <a:graphicData uri="http://schemas.openxmlformats.org/presentationml/2006/ole">
            <mc:AlternateContent xmlns:mc="http://schemas.openxmlformats.org/markup-compatibility/2006">
              <mc:Choice xmlns:v="urn:schemas-microsoft-com:vml" Requires="v">
                <p:oleObj spid="_x0000_s96289" name="Equation" r:id="rId3" imgW="3377880" imgH="965160" progId="Equation.DSMT4">
                  <p:embed/>
                </p:oleObj>
              </mc:Choice>
              <mc:Fallback>
                <p:oleObj name="Equation" r:id="rId3" imgW="3377880" imgH="965160" progId="Equation.DSMT4">
                  <p:embed/>
                  <p:pic>
                    <p:nvPicPr>
                      <p:cNvPr id="0" name="Object 1"/>
                      <p:cNvPicPr>
                        <a:picLocks noChangeAspect="1" noChangeArrowheads="1"/>
                      </p:cNvPicPr>
                      <p:nvPr/>
                    </p:nvPicPr>
                    <p:blipFill>
                      <a:blip r:embed="rId4"/>
                      <a:srcRect/>
                      <a:stretch>
                        <a:fillRect/>
                      </a:stretch>
                    </p:blipFill>
                    <p:spPr bwMode="auto">
                      <a:xfrm>
                        <a:off x="2818234" y="1772816"/>
                        <a:ext cx="3409950"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8871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z="4000" smtClean="0"/>
              <a:t>§4.6  </a:t>
            </a:r>
            <a:r>
              <a:rPr lang="zh-CN" altLang="zh-CN" sz="4000" smtClean="0"/>
              <a:t>协方差矩阵相等性的检验</a:t>
            </a:r>
            <a:endParaRPr lang="zh-CN" altLang="en-US" sz="4000" smtClean="0"/>
          </a:p>
        </p:txBody>
      </p:sp>
      <p:sp>
        <p:nvSpPr>
          <p:cNvPr id="3" name="内容占位符 2"/>
          <p:cNvSpPr>
            <a:spLocks noGrp="1"/>
          </p:cNvSpPr>
          <p:nvPr>
            <p:ph idx="1"/>
          </p:nvPr>
        </p:nvSpPr>
        <p:spPr/>
        <p:txBody>
          <a:bodyPr/>
          <a:lstStyle/>
          <a:p>
            <a:pPr>
              <a:defRPr/>
            </a:pPr>
            <a:r>
              <a:rPr lang="zh-CN" altLang="en-US" sz="2400" dirty="0" smtClean="0">
                <a:solidFill>
                  <a:srgbClr val="000000"/>
                </a:solidFill>
                <a:latin typeface="Times New Roman" pitchFamily="18" charset="0"/>
                <a:cs typeface="Times New Roman" pitchFamily="18" charset="0"/>
              </a:rPr>
              <a:t>该齐性检验的主要用途：</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(1)</a:t>
            </a:r>
            <a:r>
              <a:rPr lang="zh-CN" altLang="en-US" sz="2400" dirty="0">
                <a:solidFill>
                  <a:srgbClr val="000000"/>
                </a:solidFill>
                <a:latin typeface="Times New Roman" pitchFamily="18" charset="0"/>
                <a:cs typeface="Times New Roman" pitchFamily="18" charset="0"/>
              </a:rPr>
              <a:t>希望对多个总体均值向量进行比较</a:t>
            </a:r>
            <a:r>
              <a:rPr lang="zh-CN" altLang="en-US" sz="2400" dirty="0" smtClean="0">
                <a:solidFill>
                  <a:srgbClr val="000000"/>
                </a:solidFill>
                <a:latin typeface="Times New Roman" pitchFamily="18" charset="0"/>
                <a:cs typeface="Times New Roman" pitchFamily="18" charset="0"/>
              </a:rPr>
              <a:t>检验；</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考虑是否采用</a:t>
            </a:r>
            <a:r>
              <a:rPr lang="zh-CN" altLang="en-US" sz="2400" dirty="0">
                <a:solidFill>
                  <a:srgbClr val="000000"/>
                </a:solidFill>
                <a:latin typeface="Times New Roman" pitchFamily="18" charset="0"/>
                <a:cs typeface="Times New Roman" pitchFamily="18" charset="0"/>
              </a:rPr>
              <a:t>联合协方差</a:t>
            </a:r>
            <a:r>
              <a:rPr lang="zh-CN" altLang="en-US" sz="2400" dirty="0" smtClean="0">
                <a:solidFill>
                  <a:srgbClr val="000000"/>
                </a:solidFill>
                <a:latin typeface="Times New Roman" pitchFamily="18" charset="0"/>
                <a:cs typeface="Times New Roman" pitchFamily="18" charset="0"/>
              </a:rPr>
              <a:t>矩阵。</a:t>
            </a:r>
            <a:endParaRPr lang="en-US" altLang="zh-CN" sz="2400" dirty="0" smtClean="0">
              <a:solidFill>
                <a:srgbClr val="000000"/>
              </a:solidFill>
              <a:latin typeface="Times New Roman" pitchFamily="18" charset="0"/>
              <a:cs typeface="Times New Roman" pitchFamily="18" charset="0"/>
            </a:endParaRPr>
          </a:p>
          <a:p>
            <a:pPr>
              <a:defRPr/>
            </a:pPr>
            <a:r>
              <a:rPr lang="zh-CN" altLang="zh-CN" sz="2400" dirty="0" smtClean="0">
                <a:solidFill>
                  <a:srgbClr val="000000"/>
                </a:solidFill>
                <a:latin typeface="Times New Roman" pitchFamily="18" charset="0"/>
                <a:cs typeface="Times New Roman" pitchFamily="18" charset="0"/>
              </a:rPr>
              <a:t>设</a:t>
            </a:r>
            <a:r>
              <a:rPr lang="en-US" altLang="zh-CN" sz="2400" i="1" dirty="0" smtClean="0">
                <a:solidFill>
                  <a:srgbClr val="000000"/>
                </a:solidFill>
                <a:latin typeface="Times New Roman" pitchFamily="18" charset="0"/>
                <a:cs typeface="Times New Roman" pitchFamily="18" charset="0"/>
              </a:rPr>
              <a:t>k</a:t>
            </a:r>
            <a:r>
              <a:rPr lang="zh-CN" altLang="zh-CN" sz="2400" dirty="0" smtClean="0">
                <a:solidFill>
                  <a:srgbClr val="000000"/>
                </a:solidFill>
                <a:latin typeface="Times New Roman" pitchFamily="18" charset="0"/>
                <a:cs typeface="Times New Roman" pitchFamily="18" charset="0"/>
              </a:rPr>
              <a:t>个总体</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i="1" baseline="-25000" dirty="0" smtClean="0">
                <a:solidFill>
                  <a:srgbClr val="000000"/>
                </a:solidFill>
                <a:latin typeface="Times New Roman" pitchFamily="18" charset="0"/>
                <a:cs typeface="Times New Roman" pitchFamily="18" charset="0"/>
              </a:rPr>
              <a:t>k</a:t>
            </a:r>
            <a:r>
              <a:rPr lang="zh-CN" altLang="zh-CN" sz="2400" dirty="0" smtClean="0">
                <a:solidFill>
                  <a:srgbClr val="000000"/>
                </a:solidFill>
                <a:latin typeface="Times New Roman" pitchFamily="18" charset="0"/>
                <a:cs typeface="Times New Roman" pitchFamily="18" charset="0"/>
              </a:rPr>
              <a:t>的分布分别是</a:t>
            </a:r>
            <a:r>
              <a:rPr lang="en-US" altLang="zh-CN" sz="2400" i="1" dirty="0" smtClean="0">
                <a:solidFill>
                  <a:srgbClr val="000000"/>
                </a:solidFill>
                <a:latin typeface="Times New Roman" pitchFamily="18" charset="0"/>
                <a:cs typeface="Times New Roman" pitchFamily="18" charset="0"/>
              </a:rPr>
              <a:t>N</a:t>
            </a:r>
            <a:r>
              <a:rPr lang="en-US" altLang="zh-CN" sz="2400" i="1" baseline="-25000"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 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 N</a:t>
            </a:r>
            <a:r>
              <a:rPr lang="en-US" altLang="zh-CN" sz="2400" i="1" baseline="-25000"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 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  N</a:t>
            </a:r>
            <a:r>
              <a:rPr lang="en-US" altLang="zh-CN" sz="2400" i="1" baseline="-25000"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μ</a:t>
            </a:r>
            <a:r>
              <a:rPr lang="en-US" altLang="zh-CN" sz="2400" i="1" baseline="-25000" dirty="0" err="1" smtClean="0">
                <a:solidFill>
                  <a:srgbClr val="000000"/>
                </a:solidFill>
                <a:latin typeface="Times New Roman" pitchFamily="18" charset="0"/>
                <a:cs typeface="Times New Roman" pitchFamily="18" charset="0"/>
              </a:rPr>
              <a:t>k</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 </a:t>
            </a:r>
            <a:r>
              <a:rPr lang="en-US" altLang="zh-CN" sz="2400" b="1" i="1" dirty="0" err="1" smtClean="0">
                <a:solidFill>
                  <a:srgbClr val="000000"/>
                </a:solidFill>
                <a:latin typeface="Times New Roman" pitchFamily="18" charset="0"/>
                <a:cs typeface="Times New Roman" pitchFamily="18" charset="0"/>
              </a:rPr>
              <a:t>Σ</a:t>
            </a:r>
            <a:r>
              <a:rPr lang="en-US" altLang="zh-CN" sz="2400" i="1" baseline="-25000" dirty="0" err="1" smtClean="0">
                <a:solidFill>
                  <a:srgbClr val="000000"/>
                </a:solidFill>
                <a:latin typeface="Times New Roman" pitchFamily="18" charset="0"/>
                <a:cs typeface="Times New Roman" pitchFamily="18" charset="0"/>
              </a:rPr>
              <a:t>k</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，从这</a:t>
            </a:r>
            <a:r>
              <a:rPr lang="en-US" altLang="zh-CN" sz="2400" i="1" dirty="0" smtClean="0">
                <a:solidFill>
                  <a:srgbClr val="000000"/>
                </a:solidFill>
                <a:latin typeface="Times New Roman" pitchFamily="18" charset="0"/>
                <a:cs typeface="Times New Roman" pitchFamily="18" charset="0"/>
              </a:rPr>
              <a:t>k</a:t>
            </a:r>
            <a:r>
              <a:rPr lang="zh-CN" altLang="zh-CN" sz="2400" dirty="0" smtClean="0">
                <a:solidFill>
                  <a:srgbClr val="000000"/>
                </a:solidFill>
                <a:latin typeface="Times New Roman" pitchFamily="18" charset="0"/>
                <a:cs typeface="Times New Roman" pitchFamily="18" charset="0"/>
              </a:rPr>
              <a:t>个总体中各自独立地抽取一个样本，取自总体</a:t>
            </a:r>
            <a:r>
              <a:rPr lang="en-US" altLang="zh-CN" sz="2400" i="1" dirty="0" err="1" smtClean="0">
                <a:solidFill>
                  <a:srgbClr val="000000"/>
                </a:solidFill>
                <a:latin typeface="Times New Roman" pitchFamily="18" charset="0"/>
                <a:cs typeface="Times New Roman" pitchFamily="18" charset="0"/>
              </a:rPr>
              <a:t>π</a:t>
            </a:r>
            <a:r>
              <a:rPr lang="en-US" altLang="zh-CN" sz="2400" i="1" baseline="-25000" dirty="0" err="1" smtClean="0">
                <a:solidFill>
                  <a:srgbClr val="000000"/>
                </a:solidFill>
                <a:latin typeface="Times New Roman" pitchFamily="18" charset="0"/>
                <a:cs typeface="Times New Roman" pitchFamily="18" charset="0"/>
              </a:rPr>
              <a:t>i</a:t>
            </a:r>
            <a:r>
              <a:rPr lang="zh-CN" altLang="zh-CN" sz="2400" dirty="0" smtClean="0">
                <a:solidFill>
                  <a:srgbClr val="000000"/>
                </a:solidFill>
                <a:latin typeface="Times New Roman" pitchFamily="18" charset="0"/>
                <a:cs typeface="Times New Roman" pitchFamily="18" charset="0"/>
              </a:rPr>
              <a:t>的样本是</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。希望检验</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p:txBody>
      </p:sp>
      <p:sp>
        <p:nvSpPr>
          <p:cNvPr id="716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1685" name="Object 1"/>
          <p:cNvGraphicFramePr>
            <a:graphicFrameLocks noChangeAspect="1"/>
          </p:cNvGraphicFramePr>
          <p:nvPr>
            <p:extLst>
              <p:ext uri="{D42A27DB-BD31-4B8C-83A1-F6EECF244321}">
                <p14:modId xmlns:p14="http://schemas.microsoft.com/office/powerpoint/2010/main" val="1219885676"/>
              </p:ext>
            </p:extLst>
          </p:nvPr>
        </p:nvGraphicFramePr>
        <p:xfrm>
          <a:off x="2778125" y="4017963"/>
          <a:ext cx="3276600" cy="419100"/>
        </p:xfrm>
        <a:graphic>
          <a:graphicData uri="http://schemas.openxmlformats.org/presentationml/2006/ole">
            <mc:AlternateContent xmlns:mc="http://schemas.openxmlformats.org/markup-compatibility/2006">
              <mc:Choice xmlns:v="urn:schemas-microsoft-com:vml" Requires="v">
                <p:oleObj spid="_x0000_s71876" name="Equation" r:id="rId3" imgW="3276360" imgH="419040" progId="Equation.DSMT4">
                  <p:embed/>
                </p:oleObj>
              </mc:Choice>
              <mc:Fallback>
                <p:oleObj name="Equation" r:id="rId3" imgW="3276360" imgH="419040" progId="Equation.DSMT4">
                  <p:embed/>
                  <p:pic>
                    <p:nvPicPr>
                      <p:cNvPr id="0" name="Object 1"/>
                      <p:cNvPicPr>
                        <a:picLocks noChangeAspect="1" noChangeArrowheads="1"/>
                      </p:cNvPicPr>
                      <p:nvPr/>
                    </p:nvPicPr>
                    <p:blipFill>
                      <a:blip r:embed="rId4"/>
                      <a:srcRect/>
                      <a:stretch>
                        <a:fillRect/>
                      </a:stretch>
                    </p:blipFill>
                    <p:spPr bwMode="auto">
                      <a:xfrm>
                        <a:off x="2778125" y="4017963"/>
                        <a:ext cx="3276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1687" name="Object 3"/>
          <p:cNvGraphicFramePr>
            <a:graphicFrameLocks noChangeAspect="1"/>
          </p:cNvGraphicFramePr>
          <p:nvPr>
            <p:extLst>
              <p:ext uri="{D42A27DB-BD31-4B8C-83A1-F6EECF244321}">
                <p14:modId xmlns:p14="http://schemas.microsoft.com/office/powerpoint/2010/main" val="4264397388"/>
              </p:ext>
            </p:extLst>
          </p:nvPr>
        </p:nvGraphicFramePr>
        <p:xfrm>
          <a:off x="2444750" y="4484688"/>
          <a:ext cx="4168775" cy="889000"/>
        </p:xfrm>
        <a:graphic>
          <a:graphicData uri="http://schemas.openxmlformats.org/presentationml/2006/ole">
            <mc:AlternateContent xmlns:mc="http://schemas.openxmlformats.org/markup-compatibility/2006">
              <mc:Choice xmlns:v="urn:schemas-microsoft-com:vml" Requires="v">
                <p:oleObj spid="_x0000_s71877" name="Equation" r:id="rId5" imgW="4165560" imgH="888840" progId="Equation.DSMT4">
                  <p:embed/>
                </p:oleObj>
              </mc:Choice>
              <mc:Fallback>
                <p:oleObj name="Equation" r:id="rId5" imgW="4165560" imgH="888840" progId="Equation.DSMT4">
                  <p:embed/>
                  <p:pic>
                    <p:nvPicPr>
                      <p:cNvPr id="0" name="Object 3"/>
                      <p:cNvPicPr>
                        <a:picLocks noChangeAspect="1" noChangeArrowheads="1"/>
                      </p:cNvPicPr>
                      <p:nvPr/>
                    </p:nvPicPr>
                    <p:blipFill>
                      <a:blip r:embed="rId6"/>
                      <a:srcRect/>
                      <a:stretch>
                        <a:fillRect/>
                      </a:stretch>
                    </p:blipFill>
                    <p:spPr bwMode="auto">
                      <a:xfrm>
                        <a:off x="2444750" y="4484688"/>
                        <a:ext cx="41687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69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DB5BB3C-69D2-4780-835D-391205E0DFA4}" type="slidenum">
              <a:rPr lang="en-US" altLang="zh-CN" sz="1400" smtClean="0"/>
              <a:pPr>
                <a:spcBef>
                  <a:spcPct val="0"/>
                </a:spcBef>
                <a:buClrTx/>
                <a:buSzTx/>
                <a:buFontTx/>
                <a:buNone/>
              </a:pPr>
              <a:t>66</a:t>
            </a:fld>
            <a:endParaRPr lang="en-US" altLang="zh-CN" sz="14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博克斯（</a:t>
            </a:r>
            <a:r>
              <a:rPr lang="en-US" altLang="zh-CN" dirty="0"/>
              <a:t>Box</a:t>
            </a:r>
            <a:r>
              <a:rPr lang="zh-CN" altLang="en-US" dirty="0"/>
              <a:t>）的</a:t>
            </a:r>
            <a:r>
              <a:rPr lang="en-US" altLang="zh-CN" i="1" dirty="0"/>
              <a:t>M</a:t>
            </a:r>
            <a:r>
              <a:rPr lang="zh-CN" altLang="en-US" dirty="0"/>
              <a:t>检验</a:t>
            </a:r>
          </a:p>
        </p:txBody>
      </p:sp>
      <p:sp>
        <p:nvSpPr>
          <p:cNvPr id="3" name="内容占位符 2"/>
          <p:cNvSpPr>
            <a:spLocks noGrp="1"/>
          </p:cNvSpPr>
          <p:nvPr>
            <p:ph idx="1"/>
          </p:nvPr>
        </p:nvSpPr>
        <p:spPr/>
        <p:txBody>
          <a:bodyPr/>
          <a:lstStyle/>
          <a:p>
            <a:pPr>
              <a:defRPr/>
            </a:pPr>
            <a:r>
              <a:rPr lang="zh-CN" altLang="en-US" sz="2400" dirty="0" smtClean="0">
                <a:solidFill>
                  <a:srgbClr val="000000"/>
                </a:solidFill>
                <a:latin typeface="Times New Roman" pitchFamily="18" charset="0"/>
                <a:cs typeface="Times New Roman" pitchFamily="18" charset="0"/>
              </a:rPr>
              <a:t>一</a:t>
            </a:r>
            <a:r>
              <a:rPr lang="zh-CN" altLang="en-US" sz="2400" dirty="0">
                <a:solidFill>
                  <a:srgbClr val="000000"/>
                </a:solidFill>
                <a:latin typeface="Times New Roman" pitchFamily="18" charset="0"/>
                <a:cs typeface="Times New Roman" pitchFamily="18" charset="0"/>
              </a:rPr>
              <a:t>个（修正的）</a:t>
            </a:r>
            <a:r>
              <a:rPr lang="zh-CN" altLang="zh-CN" sz="2400" dirty="0">
                <a:solidFill>
                  <a:srgbClr val="000000"/>
                </a:solidFill>
                <a:latin typeface="Times New Roman" pitchFamily="18" charset="0"/>
                <a:cs typeface="Times New Roman" pitchFamily="18" charset="0"/>
              </a:rPr>
              <a:t>似然比统计量为</a:t>
            </a:r>
            <a:endParaRPr lang="en-US" altLang="zh-CN" sz="2400" dirty="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lnSpc>
                <a:spcPct val="150000"/>
              </a:lnSpc>
              <a:defRPr/>
            </a:pPr>
            <a:endParaRPr lang="en-US"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r>
              <a:rPr lang="zh-CN" altLang="en-US" sz="2400" dirty="0">
                <a:solidFill>
                  <a:srgbClr val="000000"/>
                </a:solidFill>
                <a:latin typeface="Times New Roman" pitchFamily="18" charset="0"/>
                <a:cs typeface="Times New Roman" pitchFamily="18" charset="0"/>
              </a:rPr>
              <a:t>其中</a:t>
            </a:r>
          </a:p>
          <a:p>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67</a:t>
            </a:fld>
            <a:endParaRPr lang="en-US" altLang="zh-CN"/>
          </a:p>
        </p:txBody>
      </p:sp>
      <p:graphicFrame>
        <p:nvGraphicFramePr>
          <p:cNvPr id="5" name="Object 5"/>
          <p:cNvGraphicFramePr>
            <a:graphicFrameLocks noChangeAspect="1"/>
          </p:cNvGraphicFramePr>
          <p:nvPr>
            <p:extLst>
              <p:ext uri="{D42A27DB-BD31-4B8C-83A1-F6EECF244321}">
                <p14:modId xmlns:p14="http://schemas.microsoft.com/office/powerpoint/2010/main" val="1489260953"/>
              </p:ext>
            </p:extLst>
          </p:nvPr>
        </p:nvGraphicFramePr>
        <p:xfrm>
          <a:off x="3348038" y="2420888"/>
          <a:ext cx="2012950" cy="1397000"/>
        </p:xfrm>
        <a:graphic>
          <a:graphicData uri="http://schemas.openxmlformats.org/presentationml/2006/ole">
            <mc:AlternateContent xmlns:mc="http://schemas.openxmlformats.org/markup-compatibility/2006">
              <mc:Choice xmlns:v="urn:schemas-microsoft-com:vml" Requires="v">
                <p:oleObj spid="_x0000_s89169" name="Equation" r:id="rId3" imgW="2019300" imgH="1397000" progId="Equation.DSMT4">
                  <p:embed/>
                </p:oleObj>
              </mc:Choice>
              <mc:Fallback>
                <p:oleObj name="Equation" r:id="rId3" imgW="2019300" imgH="1397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420888"/>
                        <a:ext cx="201295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p:cNvGraphicFramePr>
            <a:graphicFrameLocks noChangeAspect="1"/>
          </p:cNvGraphicFramePr>
          <p:nvPr>
            <p:extLst>
              <p:ext uri="{D42A27DB-BD31-4B8C-83A1-F6EECF244321}">
                <p14:modId xmlns:p14="http://schemas.microsoft.com/office/powerpoint/2010/main" val="2203152934"/>
              </p:ext>
            </p:extLst>
          </p:nvPr>
        </p:nvGraphicFramePr>
        <p:xfrm>
          <a:off x="2613025" y="4365625"/>
          <a:ext cx="3962400" cy="1803400"/>
        </p:xfrm>
        <a:graphic>
          <a:graphicData uri="http://schemas.openxmlformats.org/presentationml/2006/ole">
            <mc:AlternateContent xmlns:mc="http://schemas.openxmlformats.org/markup-compatibility/2006">
              <mc:Choice xmlns:v="urn:schemas-microsoft-com:vml" Requires="v">
                <p:oleObj spid="_x0000_s89170" name="Equation" r:id="rId5" imgW="3962160" imgH="1803240" progId="Equation.DSMT4">
                  <p:embed/>
                </p:oleObj>
              </mc:Choice>
              <mc:Fallback>
                <p:oleObj name="Equation" r:id="rId5" imgW="3962160" imgH="1803240" progId="Equation.DSMT4">
                  <p:embed/>
                  <p:pic>
                    <p:nvPicPr>
                      <p:cNvPr id="0" name=""/>
                      <p:cNvPicPr>
                        <a:picLocks noChangeAspect="1" noChangeArrowheads="1"/>
                      </p:cNvPicPr>
                      <p:nvPr/>
                    </p:nvPicPr>
                    <p:blipFill>
                      <a:blip r:embed="rId6"/>
                      <a:srcRect/>
                      <a:stretch>
                        <a:fillRect/>
                      </a:stretch>
                    </p:blipFill>
                    <p:spPr bwMode="auto">
                      <a:xfrm>
                        <a:off x="2613025" y="4365625"/>
                        <a:ext cx="3962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13223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301625" y="609600"/>
            <a:ext cx="8540750" cy="46038"/>
          </a:xfrm>
        </p:spPr>
        <p:txBody>
          <a:bodyPr/>
          <a:lstStyle/>
          <a:p>
            <a:endParaRPr lang="zh-CN" altLang="en-US" sz="4000" smtClean="0"/>
          </a:p>
        </p:txBody>
      </p:sp>
      <p:sp>
        <p:nvSpPr>
          <p:cNvPr id="72707" name="内容占位符 2"/>
          <p:cNvSpPr>
            <a:spLocks noGrp="1"/>
          </p:cNvSpPr>
          <p:nvPr>
            <p:ph idx="1"/>
          </p:nvPr>
        </p:nvSpPr>
        <p:spPr>
          <a:xfrm>
            <a:off x="301625" y="620713"/>
            <a:ext cx="8540750" cy="5478462"/>
          </a:xfrm>
        </p:spPr>
        <p:txBody>
          <a:bodyPr/>
          <a:lstStyle/>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博克斯</a:t>
            </a:r>
            <a:r>
              <a:rPr lang="en-US" altLang="zh-CN" sz="2400" i="1" dirty="0" smtClean="0">
                <a:solidFill>
                  <a:srgbClr val="000000"/>
                </a:solidFill>
                <a:latin typeface="Times New Roman" panose="02020603050405020304" pitchFamily="18" charset="0"/>
                <a:cs typeface="Times New Roman" panose="02020603050405020304" pitchFamily="18" charset="0"/>
              </a:rPr>
              <a:t>M</a:t>
            </a:r>
            <a:r>
              <a:rPr lang="zh-CN" altLang="zh-CN" sz="2400" dirty="0" smtClean="0">
                <a:solidFill>
                  <a:srgbClr val="000000"/>
                </a:solidFill>
                <a:latin typeface="Times New Roman" panose="02020603050405020304" pitchFamily="18" charset="0"/>
                <a:cs typeface="Times New Roman" panose="02020603050405020304" pitchFamily="18" charset="0"/>
              </a:rPr>
              <a:t>统计量为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为真时，</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其中</a:t>
            </a:r>
          </a:p>
        </p:txBody>
      </p:sp>
      <p:sp>
        <p:nvSpPr>
          <p:cNvPr id="727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2709" name="Object 1"/>
          <p:cNvGraphicFramePr>
            <a:graphicFrameLocks noChangeAspect="1"/>
          </p:cNvGraphicFramePr>
          <p:nvPr>
            <p:extLst>
              <p:ext uri="{D42A27DB-BD31-4B8C-83A1-F6EECF244321}">
                <p14:modId xmlns:p14="http://schemas.microsoft.com/office/powerpoint/2010/main" val="3090852506"/>
              </p:ext>
            </p:extLst>
          </p:nvPr>
        </p:nvGraphicFramePr>
        <p:xfrm>
          <a:off x="2536825" y="692696"/>
          <a:ext cx="4114800" cy="1701800"/>
        </p:xfrm>
        <a:graphic>
          <a:graphicData uri="http://schemas.openxmlformats.org/presentationml/2006/ole">
            <mc:AlternateContent xmlns:mc="http://schemas.openxmlformats.org/markup-compatibility/2006">
              <mc:Choice xmlns:v="urn:schemas-microsoft-com:vml" Requires="v">
                <p:oleObj spid="_x0000_s72981" name="Equation" r:id="rId3" imgW="4114800" imgH="1701720" progId="Equation.DSMT4">
                  <p:embed/>
                </p:oleObj>
              </mc:Choice>
              <mc:Fallback>
                <p:oleObj name="Equation" r:id="rId3" imgW="4114800" imgH="1701720" progId="Equation.DSMT4">
                  <p:embed/>
                  <p:pic>
                    <p:nvPicPr>
                      <p:cNvPr id="0" name="Object 1"/>
                      <p:cNvPicPr>
                        <a:picLocks noChangeAspect="1" noChangeArrowheads="1"/>
                      </p:cNvPicPr>
                      <p:nvPr/>
                    </p:nvPicPr>
                    <p:blipFill>
                      <a:blip r:embed="rId4"/>
                      <a:srcRect/>
                      <a:stretch>
                        <a:fillRect/>
                      </a:stretch>
                    </p:blipFill>
                    <p:spPr bwMode="auto">
                      <a:xfrm>
                        <a:off x="2536825" y="692696"/>
                        <a:ext cx="41148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2711" name="Object 3"/>
          <p:cNvGraphicFramePr>
            <a:graphicFrameLocks noChangeAspect="1"/>
          </p:cNvGraphicFramePr>
          <p:nvPr>
            <p:extLst>
              <p:ext uri="{D42A27DB-BD31-4B8C-83A1-F6EECF244321}">
                <p14:modId xmlns:p14="http://schemas.microsoft.com/office/powerpoint/2010/main" val="2883214219"/>
              </p:ext>
            </p:extLst>
          </p:nvPr>
        </p:nvGraphicFramePr>
        <p:xfrm>
          <a:off x="1835150" y="2791966"/>
          <a:ext cx="5511800" cy="781050"/>
        </p:xfrm>
        <a:graphic>
          <a:graphicData uri="http://schemas.openxmlformats.org/presentationml/2006/ole">
            <mc:AlternateContent xmlns:mc="http://schemas.openxmlformats.org/markup-compatibility/2006">
              <mc:Choice xmlns:v="urn:schemas-microsoft-com:vml" Requires="v">
                <p:oleObj spid="_x0000_s72982" name="Equation" r:id="rId5" imgW="5511800" imgH="787400" progId="Equation.DSMT4">
                  <p:embed/>
                </p:oleObj>
              </mc:Choice>
              <mc:Fallback>
                <p:oleObj name="Equation" r:id="rId5" imgW="5511800" imgH="787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791966"/>
                        <a:ext cx="5511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2713" name="Object 5"/>
          <p:cNvGraphicFramePr>
            <a:graphicFrameLocks noChangeAspect="1"/>
          </p:cNvGraphicFramePr>
          <p:nvPr>
            <p:extLst>
              <p:ext uri="{D42A27DB-BD31-4B8C-83A1-F6EECF244321}">
                <p14:modId xmlns:p14="http://schemas.microsoft.com/office/powerpoint/2010/main" val="146857257"/>
              </p:ext>
            </p:extLst>
          </p:nvPr>
        </p:nvGraphicFramePr>
        <p:xfrm>
          <a:off x="2417763" y="3933825"/>
          <a:ext cx="4597400" cy="812800"/>
        </p:xfrm>
        <a:graphic>
          <a:graphicData uri="http://schemas.openxmlformats.org/presentationml/2006/ole">
            <mc:AlternateContent xmlns:mc="http://schemas.openxmlformats.org/markup-compatibility/2006">
              <mc:Choice xmlns:v="urn:schemas-microsoft-com:vml" Requires="v">
                <p:oleObj spid="_x0000_s72983" name="Equation" r:id="rId7" imgW="4597200" imgH="812520" progId="Equation.DSMT4">
                  <p:embed/>
                </p:oleObj>
              </mc:Choice>
              <mc:Fallback>
                <p:oleObj name="Equation" r:id="rId7" imgW="4597200" imgH="812520" progId="Equation.DSMT4">
                  <p:embed/>
                  <p:pic>
                    <p:nvPicPr>
                      <p:cNvPr id="0" name="Object 5"/>
                      <p:cNvPicPr>
                        <a:picLocks noChangeAspect="1" noChangeArrowheads="1"/>
                      </p:cNvPicPr>
                      <p:nvPr/>
                    </p:nvPicPr>
                    <p:blipFill>
                      <a:blip r:embed="rId8"/>
                      <a:srcRect/>
                      <a:stretch>
                        <a:fillRect/>
                      </a:stretch>
                    </p:blipFill>
                    <p:spPr bwMode="auto">
                      <a:xfrm>
                        <a:off x="2417763" y="3933825"/>
                        <a:ext cx="4597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4CF7B8-1146-4C05-AD6B-20B53AC8AE6F}" type="slidenum">
              <a:rPr lang="en-US" altLang="zh-CN" sz="1400" smtClean="0"/>
              <a:pPr>
                <a:spcBef>
                  <a:spcPct val="0"/>
                </a:spcBef>
                <a:buClrTx/>
                <a:buSzTx/>
                <a:buFontTx/>
                <a:buNone/>
              </a:pPr>
              <a:t>68</a:t>
            </a:fld>
            <a:endParaRPr lang="en-US" altLang="zh-CN" sz="1400" smtClean="0"/>
          </a:p>
        </p:txBody>
      </p:sp>
      <p:graphicFrame>
        <p:nvGraphicFramePr>
          <p:cNvPr id="11" name="Object 1"/>
          <p:cNvGraphicFramePr>
            <a:graphicFrameLocks noChangeAspect="1"/>
          </p:cNvGraphicFramePr>
          <p:nvPr>
            <p:extLst>
              <p:ext uri="{D42A27DB-BD31-4B8C-83A1-F6EECF244321}">
                <p14:modId xmlns:p14="http://schemas.microsoft.com/office/powerpoint/2010/main" val="702024512"/>
              </p:ext>
            </p:extLst>
          </p:nvPr>
        </p:nvGraphicFramePr>
        <p:xfrm>
          <a:off x="2268538" y="5244554"/>
          <a:ext cx="4546600" cy="920750"/>
        </p:xfrm>
        <a:graphic>
          <a:graphicData uri="http://schemas.openxmlformats.org/presentationml/2006/ole">
            <mc:AlternateContent xmlns:mc="http://schemas.openxmlformats.org/markup-compatibility/2006">
              <mc:Choice xmlns:v="urn:schemas-microsoft-com:vml" Requires="v">
                <p:oleObj spid="_x0000_s72984" name="Equation" r:id="rId9" imgW="4546600" imgH="914400" progId="Equation.DSMT4">
                  <p:embed/>
                </p:oleObj>
              </mc:Choice>
              <mc:Fallback>
                <p:oleObj name="Equation" r:id="rId9" imgW="4546600" imgH="914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5244554"/>
                        <a:ext cx="45466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err="1">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全相等时，上式简化为</a:t>
            </a:r>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对于</a:t>
            </a:r>
            <a:r>
              <a:rPr lang="zh-CN" altLang="zh-CN" sz="2400" dirty="0">
                <a:solidFill>
                  <a:srgbClr val="000000"/>
                </a:solidFill>
                <a:latin typeface="Times New Roman" panose="02020603050405020304" pitchFamily="18" charset="0"/>
                <a:cs typeface="Times New Roman" panose="02020603050405020304" pitchFamily="18" charset="0"/>
              </a:rPr>
              <a:t>给定的</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，拒绝规则为：</a:t>
            </a:r>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err="1">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都超过</a:t>
            </a:r>
            <a:r>
              <a:rPr lang="en-US" altLang="zh-CN" sz="2400" dirty="0">
                <a:solidFill>
                  <a:srgbClr val="000000"/>
                </a:solidFill>
                <a:latin typeface="Times New Roman" panose="02020603050405020304" pitchFamily="18" charset="0"/>
                <a:cs typeface="Times New Roman" panose="02020603050405020304" pitchFamily="18" charset="0"/>
              </a:rPr>
              <a:t>20</a:t>
            </a:r>
            <a:r>
              <a:rPr lang="zh-CN" altLang="zh-CN" sz="2400" dirty="0">
                <a:solidFill>
                  <a:srgbClr val="000000"/>
                </a:solidFill>
                <a:latin typeface="Times New Roman" panose="02020603050405020304" pitchFamily="18" charset="0"/>
                <a:cs typeface="Times New Roman" panose="02020603050405020304" pitchFamily="18" charset="0"/>
              </a:rPr>
              <a:t>，且</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都不超过</a:t>
            </a:r>
            <a:r>
              <a:rPr lang="en-US" altLang="zh-CN" sz="2400" dirty="0">
                <a:solidFill>
                  <a:srgbClr val="000000"/>
                </a:solidFill>
                <a:latin typeface="Times New Roman" panose="02020603050405020304" pitchFamily="18" charset="0"/>
                <a:cs typeface="Times New Roman" panose="02020603050405020304" pitchFamily="18" charset="0"/>
              </a:rPr>
              <a:t>5</a:t>
            </a:r>
            <a:r>
              <a:rPr lang="zh-CN" altLang="zh-CN" sz="2400" dirty="0">
                <a:solidFill>
                  <a:srgbClr val="000000"/>
                </a:solidFill>
                <a:latin typeface="Times New Roman" panose="02020603050405020304" pitchFamily="18" charset="0"/>
                <a:cs typeface="Times New Roman" panose="02020603050405020304" pitchFamily="18" charset="0"/>
              </a:rPr>
              <a:t>时，博克斯的</a:t>
            </a:r>
            <a:r>
              <a:rPr lang="zh-CN" altLang="en-US" sz="2400" dirty="0">
                <a:solidFill>
                  <a:srgbClr val="000000"/>
                </a:solidFill>
                <a:latin typeface="Times New Roman" panose="02020603050405020304" pitchFamily="18" charset="0"/>
                <a:cs typeface="Times New Roman" panose="02020603050405020304" pitchFamily="18" charset="0"/>
              </a:rPr>
              <a:t>卡方</a:t>
            </a:r>
            <a:r>
              <a:rPr lang="zh-CN" altLang="zh-CN" sz="2400" dirty="0">
                <a:solidFill>
                  <a:srgbClr val="000000"/>
                </a:solidFill>
                <a:latin typeface="Times New Roman" panose="02020603050405020304" pitchFamily="18" charset="0"/>
                <a:cs typeface="Times New Roman" panose="02020603050405020304" pitchFamily="18" charset="0"/>
              </a:rPr>
              <a:t>近似效果较好。</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69</a:t>
            </a:fld>
            <a:endParaRPr lang="en-US" altLang="zh-CN"/>
          </a:p>
        </p:txBody>
      </p:sp>
      <p:graphicFrame>
        <p:nvGraphicFramePr>
          <p:cNvPr id="5" name="Object 3"/>
          <p:cNvGraphicFramePr>
            <a:graphicFrameLocks noChangeAspect="1"/>
          </p:cNvGraphicFramePr>
          <p:nvPr>
            <p:extLst>
              <p:ext uri="{D42A27DB-BD31-4B8C-83A1-F6EECF244321}">
                <p14:modId xmlns:p14="http://schemas.microsoft.com/office/powerpoint/2010/main" val="3411891876"/>
              </p:ext>
            </p:extLst>
          </p:nvPr>
        </p:nvGraphicFramePr>
        <p:xfrm>
          <a:off x="3132138" y="1089298"/>
          <a:ext cx="3016250" cy="971550"/>
        </p:xfrm>
        <a:graphic>
          <a:graphicData uri="http://schemas.openxmlformats.org/presentationml/2006/ole">
            <mc:AlternateContent xmlns:mc="http://schemas.openxmlformats.org/markup-compatibility/2006">
              <mc:Choice xmlns:v="urn:schemas-microsoft-com:vml" Requires="v">
                <p:oleObj spid="_x0000_s97340" name="Equation" r:id="rId3" imgW="3022600" imgH="965200" progId="Equation.DSMT4">
                  <p:embed/>
                </p:oleObj>
              </mc:Choice>
              <mc:Fallback>
                <p:oleObj name="Equation" r:id="rId3" imgW="3022600" imgH="965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089298"/>
                        <a:ext cx="30162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53540574"/>
              </p:ext>
            </p:extLst>
          </p:nvPr>
        </p:nvGraphicFramePr>
        <p:xfrm>
          <a:off x="1979613" y="2465834"/>
          <a:ext cx="5080000" cy="819150"/>
        </p:xfrm>
        <a:graphic>
          <a:graphicData uri="http://schemas.openxmlformats.org/presentationml/2006/ole">
            <mc:AlternateContent xmlns:mc="http://schemas.openxmlformats.org/markup-compatibility/2006">
              <mc:Choice xmlns:v="urn:schemas-microsoft-com:vml" Requires="v">
                <p:oleObj spid="_x0000_s97341" name="Equation" r:id="rId5" imgW="5080000" imgH="812800" progId="Equation.DSMT4">
                  <p:embed/>
                </p:oleObj>
              </mc:Choice>
              <mc:Fallback>
                <p:oleObj name="Equation" r:id="rId5" imgW="5080000" imgH="812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465834"/>
                        <a:ext cx="50800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28866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01625" y="404813"/>
            <a:ext cx="8540750" cy="792162"/>
          </a:xfrm>
        </p:spPr>
        <p:txBody>
          <a:bodyPr/>
          <a:lstStyle/>
          <a:p>
            <a:pPr eaLnBrk="1" hangingPunct="1"/>
            <a:r>
              <a:rPr lang="en-US" altLang="zh-CN" sz="4000" smtClean="0">
                <a:latin typeface="Times New Roman" panose="02020603050405020304" pitchFamily="18" charset="0"/>
                <a:cs typeface="Times New Roman" panose="02020603050405020304" pitchFamily="18" charset="0"/>
              </a:rPr>
              <a:t>3.</a:t>
            </a:r>
            <a:r>
              <a:rPr lang="en-US" altLang="zh-CN" sz="4000" b="1" i="1" smtClean="0">
                <a:latin typeface="Times New Roman" panose="02020603050405020304" pitchFamily="18" charset="0"/>
                <a:cs typeface="Times New Roman" panose="02020603050405020304" pitchFamily="18" charset="0"/>
              </a:rPr>
              <a:t> Σ</a:t>
            </a:r>
            <a:r>
              <a:rPr lang="zh-CN" altLang="zh-CN" sz="4000" smtClean="0">
                <a:latin typeface="Times New Roman" panose="02020603050405020304" pitchFamily="18" charset="0"/>
                <a:cs typeface="Times New Roman" panose="02020603050405020304" pitchFamily="18" charset="0"/>
              </a:rPr>
              <a:t>未知时的检验</a:t>
            </a:r>
            <a:endParaRPr lang="zh-CN" altLang="en-US" sz="4000" smtClean="0">
              <a:latin typeface="Times New Roman" panose="02020603050405020304" pitchFamily="18" charset="0"/>
              <a:cs typeface="Times New Roman" panose="02020603050405020304" pitchFamily="18" charset="0"/>
            </a:endParaRPr>
          </a:p>
        </p:txBody>
      </p:sp>
      <p:sp>
        <p:nvSpPr>
          <p:cNvPr id="2056" name="Rectangle 3"/>
          <p:cNvSpPr>
            <a:spLocks noGrp="1" noRot="1" noChangeArrowheads="1"/>
          </p:cNvSpPr>
          <p:nvPr>
            <p:ph type="body" idx="1"/>
          </p:nvPr>
        </p:nvSpPr>
        <p:spPr>
          <a:xfrm>
            <a:off x="301625" y="1268413"/>
            <a:ext cx="8540750" cy="4830762"/>
          </a:xfrm>
        </p:spPr>
        <p:txBody>
          <a:bodyPr/>
          <a:lstStyle/>
          <a:p>
            <a:pPr eaLnBrk="1" hangingPunct="1">
              <a:defRPr/>
            </a:pPr>
            <a:r>
              <a:rPr lang="zh-CN" altLang="en-US" sz="2400" dirty="0" smtClean="0">
                <a:solidFill>
                  <a:srgbClr val="000000"/>
                </a:solidFill>
                <a:latin typeface="Times New Roman" pitchFamily="18" charset="0"/>
                <a:cs typeface="Times New Roman" pitchFamily="18" charset="0"/>
              </a:rPr>
              <a:t>检验统计量为</a:t>
            </a: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a:solidFill>
                <a:srgbClr val="000000"/>
              </a:solidFill>
              <a:latin typeface="Times New Roman" pitchFamily="18" charset="0"/>
              <a:cs typeface="Times New Roman" pitchFamily="18" charset="0"/>
            </a:endParaRPr>
          </a:p>
          <a:p>
            <a:pPr marL="0" indent="0" eaLnBrk="1" hangingPunct="1">
              <a:buNone/>
              <a:defRPr/>
            </a:pPr>
            <a:r>
              <a:rPr lang="zh-CN" altLang="en-US" sz="2400" dirty="0" smtClean="0">
                <a:solidFill>
                  <a:srgbClr val="000000"/>
                </a:solidFill>
                <a:latin typeface="Times New Roman" pitchFamily="18" charset="0"/>
                <a:cs typeface="Times New Roman" pitchFamily="18" charset="0"/>
              </a:rPr>
              <a:t>    称之为</a:t>
            </a:r>
            <a:r>
              <a:rPr lang="zh-CN" altLang="en-US" sz="2400" dirty="0" smtClean="0">
                <a:solidFill>
                  <a:schemeClr val="accent6"/>
                </a:solidFill>
                <a:latin typeface="Times New Roman" pitchFamily="18" charset="0"/>
                <a:cs typeface="Times New Roman" pitchFamily="18" charset="0"/>
              </a:rPr>
              <a:t>霍特林</a:t>
            </a:r>
            <a:r>
              <a:rPr lang="en-US" altLang="zh-CN" sz="2400" i="1" dirty="0" smtClean="0">
                <a:solidFill>
                  <a:schemeClr val="accent6"/>
                </a:solidFill>
                <a:latin typeface="Times New Roman" pitchFamily="18" charset="0"/>
                <a:cs typeface="Times New Roman" pitchFamily="18" charset="0"/>
              </a:rPr>
              <a:t>T</a:t>
            </a:r>
            <a:r>
              <a:rPr lang="en-US" altLang="zh-CN" sz="2400" baseline="30000" dirty="0" smtClean="0">
                <a:solidFill>
                  <a:schemeClr val="accent6"/>
                </a:solidFill>
                <a:latin typeface="Times New Roman" pitchFamily="18" charset="0"/>
                <a:cs typeface="Times New Roman" pitchFamily="18" charset="0"/>
              </a:rPr>
              <a:t>2</a:t>
            </a:r>
            <a:r>
              <a:rPr lang="zh-CN" altLang="en-US" sz="2400" dirty="0" smtClean="0">
                <a:solidFill>
                  <a:schemeClr val="accent6"/>
                </a:solidFill>
                <a:latin typeface="Times New Roman" pitchFamily="18" charset="0"/>
                <a:cs typeface="Times New Roman" pitchFamily="18" charset="0"/>
              </a:rPr>
              <a:t> 统计量</a:t>
            </a:r>
            <a:r>
              <a:rPr lang="zh-CN" altLang="en-US"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eaLnBrk="1" hangingPunct="1">
              <a:defRPr/>
            </a:pPr>
            <a:r>
              <a:rPr lang="en-US" altLang="zh-CN" sz="2400" dirty="0" smtClean="0">
                <a:solidFill>
                  <a:srgbClr val="000000"/>
                </a:solidFill>
                <a:latin typeface="Times New Roman" pitchFamily="18" charset="0"/>
                <a:cs typeface="Times New Roman" pitchFamily="18" charset="0"/>
              </a:rPr>
              <a:t> </a:t>
            </a: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r>
              <a:rPr lang="zh-CN" altLang="en-US" sz="2400" dirty="0" smtClean="0">
                <a:solidFill>
                  <a:srgbClr val="000000"/>
                </a:solidFill>
                <a:latin typeface="Times New Roman" pitchFamily="18" charset="0"/>
                <a:cs typeface="Times New Roman" pitchFamily="18" charset="0"/>
              </a:rPr>
              <a:t>对给定的</a:t>
            </a:r>
            <a:r>
              <a:rPr lang="en-US" altLang="zh-CN" sz="2400" i="1" dirty="0" smtClean="0">
                <a:solidFill>
                  <a:srgbClr val="000000"/>
                </a:solidFill>
                <a:latin typeface="Times New Roman" pitchFamily="18" charset="0"/>
                <a:cs typeface="Times New Roman" pitchFamily="18" charset="0"/>
              </a:rPr>
              <a:t>α</a:t>
            </a:r>
            <a:r>
              <a:rPr lang="zh-CN" altLang="en-US" sz="2400" dirty="0" smtClean="0">
                <a:solidFill>
                  <a:srgbClr val="000000"/>
                </a:solidFill>
                <a:latin typeface="Times New Roman" pitchFamily="18" charset="0"/>
                <a:cs typeface="Times New Roman" pitchFamily="18" charset="0"/>
              </a:rPr>
              <a:t>，拒绝规则为：</a:t>
            </a:r>
            <a:endParaRPr lang="en-US" altLang="zh-CN" sz="2400" dirty="0" smtClean="0">
              <a:solidFill>
                <a:srgbClr val="000000"/>
              </a:solidFill>
              <a:latin typeface="Times New Roman" pitchFamily="18" charset="0"/>
              <a:cs typeface="Times New Roman" pitchFamily="18" charset="0"/>
            </a:endParaRPr>
          </a:p>
          <a:p>
            <a:pPr algn="ctr" eaLnBrk="1" hangingPunct="1">
              <a:lnSpc>
                <a:spcPct val="150000"/>
              </a:lnSpc>
              <a:buFont typeface="Wingdings" panose="05000000000000000000" pitchFamily="2" charset="2"/>
              <a:buNone/>
              <a:defRPr/>
            </a:pPr>
            <a:r>
              <a:rPr lang="zh-CN" altLang="en-US" sz="2400" dirty="0" smtClean="0">
                <a:solidFill>
                  <a:srgbClr val="000000"/>
                </a:solidFill>
                <a:latin typeface="Times New Roman" pitchFamily="18" charset="0"/>
                <a:cs typeface="Times New Roman" pitchFamily="18" charset="0"/>
              </a:rPr>
              <a:t>若</a:t>
            </a:r>
            <a:r>
              <a:rPr lang="en-US" altLang="zh-CN" sz="2400" dirty="0" smtClean="0">
                <a:solidFill>
                  <a:srgbClr val="000000"/>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则拒绝</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0</a:t>
            </a:r>
          </a:p>
          <a:p>
            <a:pPr eaLnBrk="1" hangingPunct="1">
              <a:buFont typeface="Wingdings" panose="05000000000000000000" pitchFamily="2" charset="2"/>
              <a:buNone/>
              <a:defRPr/>
            </a:pPr>
            <a:r>
              <a:rPr lang="en-US" altLang="zh-CN" sz="2400" dirty="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等价于</a:t>
            </a:r>
          </a:p>
          <a:p>
            <a:pPr algn="ctr" eaLnBrk="1" hangingPunct="1">
              <a:buFont typeface="Wingdings" panose="05000000000000000000" pitchFamily="2" charset="2"/>
              <a:buNone/>
              <a:defRPr/>
            </a:pPr>
            <a:r>
              <a:rPr lang="zh-CN" altLang="en-US" sz="2400" dirty="0" smtClean="0">
                <a:solidFill>
                  <a:srgbClr val="000000"/>
                </a:solidFill>
                <a:latin typeface="Times New Roman" pitchFamily="18" charset="0"/>
                <a:cs typeface="Times New Roman" pitchFamily="18" charset="0"/>
              </a:rPr>
              <a:t>若</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，则拒绝</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0</a:t>
            </a:r>
          </a:p>
          <a:p>
            <a:pPr eaLnBrk="1" hangingPunct="1">
              <a:lnSpc>
                <a:spcPct val="200000"/>
              </a:lnSpc>
              <a:buFont typeface="Wingdings" panose="05000000000000000000" pitchFamily="2" charset="2"/>
              <a:buNone/>
              <a:defRPr/>
            </a:pPr>
            <a:r>
              <a:rPr lang="zh-CN" altLang="en-US" sz="2400" dirty="0" smtClean="0">
                <a:solidFill>
                  <a:srgbClr val="000000"/>
                </a:solidFill>
                <a:latin typeface="Times New Roman" pitchFamily="18" charset="0"/>
                <a:cs typeface="Times New Roman" pitchFamily="18" charset="0"/>
              </a:rPr>
              <a:t>    其中</a:t>
            </a:r>
            <a:r>
              <a:rPr lang="en-US" altLang="zh-CN" sz="2400" dirty="0" smtClean="0">
                <a:solidFill>
                  <a:srgbClr val="000000"/>
                </a:solidFill>
                <a:latin typeface="Times New Roman" pitchFamily="18" charset="0"/>
                <a:cs typeface="Times New Roman" pitchFamily="18" charset="0"/>
              </a:rPr>
              <a:t>			</a:t>
            </a:r>
            <a:r>
              <a:rPr lang="en-US" altLang="zh-CN" sz="2400" smtClean="0">
                <a:solidFill>
                  <a:srgbClr val="000000"/>
                </a:solidFill>
                <a:latin typeface="Times New Roman" pitchFamily="18" charset="0"/>
                <a:cs typeface="Times New Roman" pitchFamily="18" charset="0"/>
              </a:rPr>
              <a:t>	           </a:t>
            </a:r>
            <a:r>
              <a:rPr lang="zh-CN" altLang="en-US" sz="240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p:txBody>
      </p:sp>
      <p:graphicFrame>
        <p:nvGraphicFramePr>
          <p:cNvPr id="11268" name="Object 4"/>
          <p:cNvGraphicFramePr>
            <a:graphicFrameLocks noChangeAspect="1"/>
          </p:cNvGraphicFramePr>
          <p:nvPr>
            <p:extLst>
              <p:ext uri="{D42A27DB-BD31-4B8C-83A1-F6EECF244321}">
                <p14:modId xmlns:p14="http://schemas.microsoft.com/office/powerpoint/2010/main" val="3911677144"/>
              </p:ext>
            </p:extLst>
          </p:nvPr>
        </p:nvGraphicFramePr>
        <p:xfrm>
          <a:off x="2805113" y="1628800"/>
          <a:ext cx="3492500" cy="558800"/>
        </p:xfrm>
        <a:graphic>
          <a:graphicData uri="http://schemas.openxmlformats.org/presentationml/2006/ole">
            <mc:AlternateContent xmlns:mc="http://schemas.openxmlformats.org/markup-compatibility/2006">
              <mc:Choice xmlns:v="urn:schemas-microsoft-com:vml" Requires="v">
                <p:oleObj spid="_x0000_s11680" name="Equation" r:id="rId3" imgW="3492360" imgH="558720" progId="Equation.DSMT4">
                  <p:embed/>
                </p:oleObj>
              </mc:Choice>
              <mc:Fallback>
                <p:oleObj name="Equation" r:id="rId3" imgW="3492360" imgH="558720" progId="Equation.DSMT4">
                  <p:embed/>
                  <p:pic>
                    <p:nvPicPr>
                      <p:cNvPr id="0" name="Object 4"/>
                      <p:cNvPicPr>
                        <a:picLocks noChangeAspect="1" noChangeArrowheads="1"/>
                      </p:cNvPicPr>
                      <p:nvPr/>
                    </p:nvPicPr>
                    <p:blipFill>
                      <a:blip r:embed="rId4"/>
                      <a:srcRect/>
                      <a:stretch>
                        <a:fillRect/>
                      </a:stretch>
                    </p:blipFill>
                    <p:spPr bwMode="auto">
                      <a:xfrm>
                        <a:off x="2805113" y="1628800"/>
                        <a:ext cx="34925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270" name="Object 7"/>
          <p:cNvGraphicFramePr>
            <a:graphicFrameLocks noChangeAspect="1"/>
          </p:cNvGraphicFramePr>
          <p:nvPr>
            <p:extLst>
              <p:ext uri="{D42A27DB-BD31-4B8C-83A1-F6EECF244321}">
                <p14:modId xmlns:p14="http://schemas.microsoft.com/office/powerpoint/2010/main" val="2850936872"/>
              </p:ext>
            </p:extLst>
          </p:nvPr>
        </p:nvGraphicFramePr>
        <p:xfrm>
          <a:off x="1331640" y="5445224"/>
          <a:ext cx="4445000" cy="838200"/>
        </p:xfrm>
        <a:graphic>
          <a:graphicData uri="http://schemas.openxmlformats.org/presentationml/2006/ole">
            <mc:AlternateContent xmlns:mc="http://schemas.openxmlformats.org/markup-compatibility/2006">
              <mc:Choice xmlns:v="urn:schemas-microsoft-com:vml" Requires="v">
                <p:oleObj spid="_x0000_s11681" name="Equation" r:id="rId5" imgW="4444920" imgH="838080" progId="Equation.DSMT4">
                  <p:embed/>
                </p:oleObj>
              </mc:Choice>
              <mc:Fallback>
                <p:oleObj name="Equation" r:id="rId5" imgW="4444920" imgH="838080" progId="Equation.DSMT4">
                  <p:embed/>
                  <p:pic>
                    <p:nvPicPr>
                      <p:cNvPr id="0" name="Object 7"/>
                      <p:cNvPicPr>
                        <a:picLocks noChangeAspect="1" noChangeArrowheads="1"/>
                      </p:cNvPicPr>
                      <p:nvPr/>
                    </p:nvPicPr>
                    <p:blipFill>
                      <a:blip r:embed="rId6"/>
                      <a:srcRect/>
                      <a:stretch>
                        <a:fillRect/>
                      </a:stretch>
                    </p:blipFill>
                    <p:spPr bwMode="auto">
                      <a:xfrm>
                        <a:off x="1331640" y="5445224"/>
                        <a:ext cx="444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2" name="Object 14"/>
          <p:cNvGraphicFramePr>
            <a:graphicFrameLocks noChangeAspect="1"/>
          </p:cNvGraphicFramePr>
          <p:nvPr>
            <p:extLst>
              <p:ext uri="{D42A27DB-BD31-4B8C-83A1-F6EECF244321}">
                <p14:modId xmlns:p14="http://schemas.microsoft.com/office/powerpoint/2010/main" val="1891119052"/>
              </p:ext>
            </p:extLst>
          </p:nvPr>
        </p:nvGraphicFramePr>
        <p:xfrm>
          <a:off x="2870448" y="5000724"/>
          <a:ext cx="2133600" cy="444500"/>
        </p:xfrm>
        <a:graphic>
          <a:graphicData uri="http://schemas.openxmlformats.org/presentationml/2006/ole">
            <mc:AlternateContent xmlns:mc="http://schemas.openxmlformats.org/markup-compatibility/2006">
              <mc:Choice xmlns:v="urn:schemas-microsoft-com:vml" Requires="v">
                <p:oleObj spid="_x0000_s11682" name="Equation" r:id="rId7" imgW="2133360" imgH="444240" progId="Equation.DSMT4">
                  <p:embed/>
                </p:oleObj>
              </mc:Choice>
              <mc:Fallback>
                <p:oleObj name="Equation" r:id="rId7" imgW="2133360" imgH="444240" progId="Equation.DSMT4">
                  <p:embed/>
                  <p:pic>
                    <p:nvPicPr>
                      <p:cNvPr id="0" name="Object 14"/>
                      <p:cNvPicPr>
                        <a:picLocks noChangeAspect="1" noChangeArrowheads="1"/>
                      </p:cNvPicPr>
                      <p:nvPr/>
                    </p:nvPicPr>
                    <p:blipFill>
                      <a:blip r:embed="rId8"/>
                      <a:srcRect/>
                      <a:stretch>
                        <a:fillRect/>
                      </a:stretch>
                    </p:blipFill>
                    <p:spPr bwMode="auto">
                      <a:xfrm>
                        <a:off x="2870448" y="5000724"/>
                        <a:ext cx="2133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FCD1C42-A36A-4069-803E-66CC8E9BEE53}" type="slidenum">
              <a:rPr lang="en-US" altLang="zh-CN" sz="1400" smtClean="0"/>
              <a:pPr>
                <a:spcBef>
                  <a:spcPct val="0"/>
                </a:spcBef>
                <a:buClrTx/>
                <a:buSzTx/>
                <a:buFontTx/>
                <a:buNone/>
              </a:pPr>
              <a:t>7</a:t>
            </a:fld>
            <a:endParaRPr lang="en-US" altLang="zh-CN" sz="1400" smtClean="0"/>
          </a:p>
        </p:txBody>
      </p:sp>
      <p:graphicFrame>
        <p:nvGraphicFramePr>
          <p:cNvPr id="11274" name="Object 11"/>
          <p:cNvGraphicFramePr>
            <a:graphicFrameLocks noChangeAspect="1"/>
          </p:cNvGraphicFramePr>
          <p:nvPr>
            <p:extLst>
              <p:ext uri="{D42A27DB-BD31-4B8C-83A1-F6EECF244321}">
                <p14:modId xmlns:p14="http://schemas.microsoft.com/office/powerpoint/2010/main" val="3794087751"/>
              </p:ext>
            </p:extLst>
          </p:nvPr>
        </p:nvGraphicFramePr>
        <p:xfrm>
          <a:off x="2267744" y="3861048"/>
          <a:ext cx="3314700" cy="825500"/>
        </p:xfrm>
        <a:graphic>
          <a:graphicData uri="http://schemas.openxmlformats.org/presentationml/2006/ole">
            <mc:AlternateContent xmlns:mc="http://schemas.openxmlformats.org/markup-compatibility/2006">
              <mc:Choice xmlns:v="urn:schemas-microsoft-com:vml" Requires="v">
                <p:oleObj spid="_x0000_s11683" name="Equation" r:id="rId9" imgW="3314520" imgH="825480" progId="Equation.DSMT4">
                  <p:embed/>
                </p:oleObj>
              </mc:Choice>
              <mc:Fallback>
                <p:oleObj name="Equation" r:id="rId9" imgW="3314520" imgH="825480" progId="Equation.DSMT4">
                  <p:embed/>
                  <p:pic>
                    <p:nvPicPr>
                      <p:cNvPr id="0" name="Object 11"/>
                      <p:cNvPicPr>
                        <a:picLocks noChangeAspect="1" noChangeArrowheads="1"/>
                      </p:cNvPicPr>
                      <p:nvPr/>
                    </p:nvPicPr>
                    <p:blipFill>
                      <a:blip r:embed="rId10"/>
                      <a:srcRect/>
                      <a:stretch>
                        <a:fillRect/>
                      </a:stretch>
                    </p:blipFill>
                    <p:spPr bwMode="auto">
                      <a:xfrm>
                        <a:off x="2267744" y="3861048"/>
                        <a:ext cx="33147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89744090"/>
              </p:ext>
            </p:extLst>
          </p:nvPr>
        </p:nvGraphicFramePr>
        <p:xfrm>
          <a:off x="2657475" y="2630488"/>
          <a:ext cx="3924300" cy="914400"/>
        </p:xfrm>
        <a:graphic>
          <a:graphicData uri="http://schemas.openxmlformats.org/presentationml/2006/ole">
            <mc:AlternateContent xmlns:mc="http://schemas.openxmlformats.org/markup-compatibility/2006">
              <mc:Choice xmlns:v="urn:schemas-microsoft-com:vml" Requires="v">
                <p:oleObj spid="_x0000_s11684" name="Equation" r:id="rId11" imgW="3924000" imgH="914400" progId="Equation.DSMT4">
                  <p:embed/>
                </p:oleObj>
              </mc:Choice>
              <mc:Fallback>
                <p:oleObj name="Equation" r:id="rId11" imgW="3924000" imgH="914400" progId="Equation.DSMT4">
                  <p:embed/>
                  <p:pic>
                    <p:nvPicPr>
                      <p:cNvPr id="0" name=""/>
                      <p:cNvPicPr>
                        <a:picLocks noChangeAspect="1" noChangeArrowheads="1"/>
                      </p:cNvPicPr>
                      <p:nvPr/>
                    </p:nvPicPr>
                    <p:blipFill>
                      <a:blip r:embed="rId12"/>
                      <a:srcRect/>
                      <a:stretch>
                        <a:fillRect/>
                      </a:stretch>
                    </p:blipFill>
                    <p:spPr bwMode="auto">
                      <a:xfrm>
                        <a:off x="2657475" y="2630488"/>
                        <a:ext cx="3924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301625" y="609600"/>
            <a:ext cx="8540750" cy="46038"/>
          </a:xfrm>
        </p:spPr>
        <p:txBody>
          <a:bodyPr/>
          <a:lstStyle/>
          <a:p>
            <a:endParaRPr lang="zh-CN" altLang="en-US" smtClean="0"/>
          </a:p>
        </p:txBody>
      </p:sp>
      <p:sp>
        <p:nvSpPr>
          <p:cNvPr id="74755" name="内容占位符 2"/>
          <p:cNvSpPr>
            <a:spLocks noGrp="1"/>
          </p:cNvSpPr>
          <p:nvPr>
            <p:ph idx="1"/>
          </p:nvPr>
        </p:nvSpPr>
        <p:spPr>
          <a:xfrm>
            <a:off x="301625" y="655638"/>
            <a:ext cx="8540750" cy="5443537"/>
          </a:xfrm>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需要指出：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对足够大的样本容量，多元方差分析检验对于非正态性来说还是相当稳健的。</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en-US" altLang="zh-CN" sz="2800" i="1" dirty="0" smtClean="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检验对某些非正态情形非常敏感。</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当各总体</a:t>
            </a:r>
            <a:r>
              <a:rPr lang="zh-CN" altLang="zh-CN" sz="2800" smtClean="0">
                <a:solidFill>
                  <a:srgbClr val="000000"/>
                </a:solidFill>
                <a:latin typeface="Times New Roman" panose="02020603050405020304" pitchFamily="18" charset="0"/>
                <a:cs typeface="Times New Roman" panose="02020603050405020304" pitchFamily="18" charset="0"/>
              </a:rPr>
              <a:t>的样本容量</a:t>
            </a:r>
            <a:r>
              <a:rPr lang="zh-CN" altLang="en-US" sz="2800" smtClean="0">
                <a:solidFill>
                  <a:srgbClr val="000000"/>
                </a:solidFill>
                <a:latin typeface="Times New Roman" panose="02020603050405020304" pitchFamily="18" charset="0"/>
                <a:cs typeface="Times New Roman" panose="02020603050405020304" pitchFamily="18" charset="0"/>
              </a:rPr>
              <a:t>大且</a:t>
            </a:r>
            <a:r>
              <a:rPr lang="zh-CN" altLang="zh-CN" sz="2800" smtClean="0">
                <a:solidFill>
                  <a:srgbClr val="000000"/>
                </a:solidFill>
                <a:latin typeface="Times New Roman" panose="02020603050405020304" pitchFamily="18" charset="0"/>
                <a:cs typeface="Times New Roman" panose="02020603050405020304" pitchFamily="18" charset="0"/>
              </a:rPr>
              <a:t>相等</a:t>
            </a:r>
            <a:r>
              <a:rPr lang="zh-CN" altLang="zh-CN" sz="2800" dirty="0" smtClean="0">
                <a:solidFill>
                  <a:srgbClr val="000000"/>
                </a:solidFill>
                <a:latin typeface="Times New Roman" panose="02020603050405020304" pitchFamily="18" charset="0"/>
                <a:cs typeface="Times New Roman" panose="02020603050405020304" pitchFamily="18" charset="0"/>
              </a:rPr>
              <a:t>时，协方差矩阵的一些差别对多元方差分析检验几乎没有影响。即使</a:t>
            </a:r>
            <a:r>
              <a:rPr lang="en-US" altLang="zh-CN" sz="2800" i="1" dirty="0" smtClean="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检验拒绝了</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，我们仍可继续使用通常的多元方差分析检验。</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53087F-58FD-43CD-ACAD-0FDA178ACD9E}" type="slidenum">
              <a:rPr lang="en-US" altLang="zh-CN" sz="1400" smtClean="0"/>
              <a:pPr>
                <a:spcBef>
                  <a:spcPct val="0"/>
                </a:spcBef>
                <a:buClrTx/>
                <a:buSzTx/>
                <a:buFontTx/>
                <a:buNone/>
              </a:pPr>
              <a:t>70</a:t>
            </a:fld>
            <a:endParaRPr lang="en-US" altLang="zh-CN" sz="14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301625" y="609600"/>
            <a:ext cx="8540750" cy="46038"/>
          </a:xfrm>
        </p:spPr>
        <p:txBody>
          <a:bodyPr/>
          <a:lstStyle/>
          <a:p>
            <a:endParaRPr lang="zh-CN" altLang="en-US" sz="4000" smtClean="0"/>
          </a:p>
        </p:txBody>
      </p:sp>
      <p:sp>
        <p:nvSpPr>
          <p:cNvPr id="56323" name="内容占位符 2"/>
          <p:cNvSpPr>
            <a:spLocks noGrp="1"/>
          </p:cNvSpPr>
          <p:nvPr>
            <p:ph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4.6.1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4.5.1</a:t>
            </a:r>
            <a:r>
              <a:rPr lang="zh-CN" altLang="zh-CN" sz="2400" dirty="0" smtClean="0">
                <a:solidFill>
                  <a:srgbClr val="000000"/>
                </a:solidFill>
                <a:latin typeface="Times New Roman" pitchFamily="18" charset="0"/>
                <a:cs typeface="Times New Roman" pitchFamily="18" charset="0"/>
              </a:rPr>
              <a:t>中，检验</a:t>
            </a:r>
          </a:p>
          <a:p>
            <a:pPr algn="ct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H</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 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 Σ</a:t>
            </a:r>
            <a:r>
              <a:rPr lang="en-US" altLang="zh-CN" sz="2400" baseline="-250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中至少有两个不相等</a:t>
            </a: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经计算</a:t>
            </a:r>
          </a:p>
          <a:p>
            <a:pPr algn="ct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en-US" altLang="zh-CN" sz="2400" b="1" i="1" dirty="0" smtClean="0">
                <a:solidFill>
                  <a:srgbClr val="000000"/>
                </a:solidFill>
                <a:latin typeface="Times New Roman" pitchFamily="18" charset="0"/>
                <a:cs typeface="Times New Roman" pitchFamily="18" charset="0"/>
              </a:rPr>
              <a:t>S</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|=1.0048×10</a:t>
            </a:r>
            <a:r>
              <a:rPr lang="en-US" altLang="zh-CN" sz="2400" baseline="30000" dirty="0" smtClean="0">
                <a:solidFill>
                  <a:srgbClr val="000000"/>
                </a:solidFill>
                <a:latin typeface="Times New Roman" pitchFamily="18" charset="0"/>
                <a:cs typeface="Times New Roman" pitchFamily="18" charset="0"/>
              </a:rPr>
              <a:t>12</a:t>
            </a:r>
            <a:r>
              <a:rPr lang="zh-CN" altLang="zh-CN"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S</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|=4.8289×10</a:t>
            </a:r>
            <a:r>
              <a:rPr lang="en-US" altLang="zh-CN" sz="2400" baseline="30000" dirty="0" smtClean="0">
                <a:solidFill>
                  <a:srgbClr val="000000"/>
                </a:solidFill>
                <a:latin typeface="Times New Roman" pitchFamily="18" charset="0"/>
                <a:cs typeface="Times New Roman" pitchFamily="18" charset="0"/>
              </a:rPr>
              <a:t>11</a:t>
            </a:r>
            <a:endParaRPr lang="en-US" altLang="zh-CN" sz="2400" dirty="0" smtClean="0">
              <a:solidFill>
                <a:srgbClr val="000000"/>
              </a:solidFill>
              <a:latin typeface="Times New Roman" pitchFamily="18" charset="0"/>
              <a:cs typeface="Times New Roman" pitchFamily="18" charset="0"/>
            </a:endParaRPr>
          </a:p>
          <a:p>
            <a:pPr algn="ct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en-US" altLang="zh-CN" sz="2400" b="1" i="1" dirty="0" smtClean="0">
                <a:solidFill>
                  <a:srgbClr val="000000"/>
                </a:solidFill>
                <a:latin typeface="Times New Roman" pitchFamily="18" charset="0"/>
                <a:cs typeface="Times New Roman" pitchFamily="18" charset="0"/>
              </a:rPr>
              <a:t>S</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|=2.0339×10</a:t>
            </a:r>
            <a:r>
              <a:rPr lang="en-US" altLang="zh-CN" sz="2400" baseline="30000" dirty="0" smtClean="0">
                <a:solidFill>
                  <a:srgbClr val="000000"/>
                </a:solidFill>
                <a:latin typeface="Times New Roman" pitchFamily="18" charset="0"/>
                <a:cs typeface="Times New Roman" pitchFamily="18" charset="0"/>
              </a:rPr>
              <a:t>12</a:t>
            </a:r>
            <a:r>
              <a:rPr lang="zh-CN" altLang="zh-CN"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S</a:t>
            </a:r>
            <a:r>
              <a:rPr lang="en-US" altLang="zh-CN" sz="2400" i="1" baseline="-25000"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|=1.5597×10</a:t>
            </a:r>
            <a:r>
              <a:rPr lang="en-US" altLang="zh-CN" sz="2400" baseline="30000" dirty="0" smtClean="0">
                <a:solidFill>
                  <a:srgbClr val="000000"/>
                </a:solidFill>
                <a:latin typeface="Times New Roman" pitchFamily="18" charset="0"/>
                <a:cs typeface="Times New Roman" pitchFamily="18" charset="0"/>
              </a:rPr>
              <a:t>12</a:t>
            </a:r>
            <a:endParaRPr lang="zh-CN" altLang="zh-CN" sz="2400" dirty="0" smtClean="0">
              <a:solidFill>
                <a:srgbClr val="000000"/>
              </a:solidFill>
              <a:latin typeface="Times New Roman" pitchFamily="18" charset="0"/>
              <a:cs typeface="Times New Roman" pitchFamily="18" charset="0"/>
            </a:endParaRPr>
          </a:p>
          <a:p>
            <a:pPr algn="ct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ln|</a:t>
            </a:r>
            <a:r>
              <a:rPr lang="en-US" altLang="zh-CN" sz="2400" b="1" i="1" dirty="0" smtClean="0">
                <a:solidFill>
                  <a:srgbClr val="000000"/>
                </a:solidFill>
                <a:latin typeface="Times New Roman" pitchFamily="18" charset="0"/>
                <a:cs typeface="Times New Roman" pitchFamily="18" charset="0"/>
              </a:rPr>
              <a:t>S</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|=27.6358</a:t>
            </a:r>
            <a:r>
              <a:rPr lang="zh-CN" altLang="zh-CN"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ln|</a:t>
            </a:r>
            <a:r>
              <a:rPr lang="en-US" altLang="zh-CN" sz="2400" b="1" i="1" dirty="0" smtClean="0">
                <a:solidFill>
                  <a:srgbClr val="000000"/>
                </a:solidFill>
                <a:latin typeface="Times New Roman" pitchFamily="18" charset="0"/>
                <a:cs typeface="Times New Roman" pitchFamily="18" charset="0"/>
              </a:rPr>
              <a:t>S</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|=26.9030</a:t>
            </a:r>
          </a:p>
          <a:p>
            <a:pPr algn="ct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ln|</a:t>
            </a:r>
            <a:r>
              <a:rPr lang="en-US" altLang="zh-CN" sz="2400" b="1" i="1" dirty="0" smtClean="0">
                <a:solidFill>
                  <a:srgbClr val="000000"/>
                </a:solidFill>
                <a:latin typeface="Times New Roman" pitchFamily="18" charset="0"/>
                <a:cs typeface="Times New Roman" pitchFamily="18" charset="0"/>
              </a:rPr>
              <a:t>S</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|=28.3410</a:t>
            </a:r>
            <a:r>
              <a:rPr lang="zh-CN" altLang="zh-CN" sz="2400" dirty="0" smtClean="0">
                <a:solidFill>
                  <a:srgbClr val="000000"/>
                </a:solidFill>
                <a:latin typeface="Times New Roman" pitchFamily="18" charset="0"/>
                <a:cs typeface="Times New Roman" pitchFamily="18" charset="0"/>
              </a:rPr>
              <a:t>，</a:t>
            </a:r>
            <a:r>
              <a:rPr lang="en-US" altLang="zh-CN" sz="2400" dirty="0" err="1" smtClean="0">
                <a:solidFill>
                  <a:srgbClr val="000000"/>
                </a:solidFill>
                <a:latin typeface="Times New Roman" pitchFamily="18" charset="0"/>
                <a:cs typeface="Times New Roman" pitchFamily="18" charset="0"/>
              </a:rPr>
              <a:t>ln|</a:t>
            </a:r>
            <a:r>
              <a:rPr lang="en-US" altLang="zh-CN" sz="2400" b="1" i="1" dirty="0" err="1" smtClean="0">
                <a:solidFill>
                  <a:srgbClr val="000000"/>
                </a:solidFill>
                <a:latin typeface="Times New Roman" pitchFamily="18" charset="0"/>
                <a:cs typeface="Times New Roman" pitchFamily="18" charset="0"/>
              </a:rPr>
              <a:t>S</a:t>
            </a:r>
            <a:r>
              <a:rPr lang="en-US" altLang="zh-CN" sz="2400" i="1" baseline="-25000" dirty="0" err="1"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|=28.0755</a:t>
            </a: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于是</a:t>
            </a:r>
          </a:p>
          <a:p>
            <a:pPr>
              <a:defRPr/>
            </a:pPr>
            <a:endParaRPr lang="zh-CN" altLang="en-US" sz="2400" dirty="0" smtClean="0">
              <a:solidFill>
                <a:srgbClr val="000000"/>
              </a:solidFill>
              <a:latin typeface="Times New Roman" pitchFamily="18" charset="0"/>
              <a:cs typeface="Times New Roman" pitchFamily="18" charset="0"/>
            </a:endParaRPr>
          </a:p>
        </p:txBody>
      </p:sp>
      <p:sp>
        <p:nvSpPr>
          <p:cNvPr id="757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8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0598D0-BD65-4D72-913B-68832235AE04}" type="slidenum">
              <a:rPr lang="en-US" altLang="zh-CN" sz="1400" smtClean="0"/>
              <a:pPr>
                <a:spcBef>
                  <a:spcPct val="0"/>
                </a:spcBef>
                <a:buClrTx/>
                <a:buSzTx/>
                <a:buFontTx/>
                <a:buNone/>
              </a:pPr>
              <a:t>71</a:t>
            </a:fld>
            <a:endParaRPr lang="en-US" altLang="zh-CN" sz="1400" smtClean="0"/>
          </a:p>
        </p:txBody>
      </p:sp>
      <p:graphicFrame>
        <p:nvGraphicFramePr>
          <p:cNvPr id="6" name="Object 1"/>
          <p:cNvGraphicFramePr>
            <a:graphicFrameLocks noChangeAspect="1"/>
          </p:cNvGraphicFramePr>
          <p:nvPr>
            <p:extLst>
              <p:ext uri="{D42A27DB-BD31-4B8C-83A1-F6EECF244321}">
                <p14:modId xmlns:p14="http://schemas.microsoft.com/office/powerpoint/2010/main" val="3280056791"/>
              </p:ext>
            </p:extLst>
          </p:nvPr>
        </p:nvGraphicFramePr>
        <p:xfrm>
          <a:off x="755650" y="4192612"/>
          <a:ext cx="7772400" cy="2044700"/>
        </p:xfrm>
        <a:graphic>
          <a:graphicData uri="http://schemas.openxmlformats.org/presentationml/2006/ole">
            <mc:AlternateContent xmlns:mc="http://schemas.openxmlformats.org/markup-compatibility/2006">
              <mc:Choice xmlns:v="urn:schemas-microsoft-com:vml" Requires="v">
                <p:oleObj spid="_x0000_s98317" name="Equation" r:id="rId3" imgW="7772400" imgH="2044700" progId="Equation.DSMT4">
                  <p:embed/>
                </p:oleObj>
              </mc:Choice>
              <mc:Fallback>
                <p:oleObj name="Equation" r:id="rId3" imgW="7772400" imgH="2044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192612"/>
                        <a:ext cx="77724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301625" y="609600"/>
            <a:ext cx="8540750" cy="46038"/>
          </a:xfrm>
        </p:spPr>
        <p:txBody>
          <a:bodyPr/>
          <a:lstStyle/>
          <a:p>
            <a:endParaRPr lang="zh-CN" altLang="en-US" sz="4000" smtClean="0"/>
          </a:p>
        </p:txBody>
      </p:sp>
      <p:sp>
        <p:nvSpPr>
          <p:cNvPr id="76803" name="内容占位符 2"/>
          <p:cNvSpPr>
            <a:spLocks noGrp="1"/>
          </p:cNvSpPr>
          <p:nvPr>
            <p:ph idx="1"/>
          </p:nvPr>
        </p:nvSpPr>
        <p:spPr>
          <a:xfrm>
            <a:off x="301625" y="620713"/>
            <a:ext cx="8540750" cy="5478462"/>
          </a:xfrm>
        </p:spPr>
        <p:txBody>
          <a:bodyPr/>
          <a:lstStyle/>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自由度为</a:t>
            </a: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查</a:t>
            </a:r>
            <a:r>
              <a:rPr lang="zh-CN" altLang="en-US" sz="2400" dirty="0" smtClean="0">
                <a:solidFill>
                  <a:srgbClr val="000000"/>
                </a:solidFill>
                <a:latin typeface="Times New Roman" panose="02020603050405020304" pitchFamily="18" charset="0"/>
                <a:cs typeface="Times New Roman" panose="02020603050405020304" pitchFamily="18" charset="0"/>
              </a:rPr>
              <a:t>卡方</a:t>
            </a:r>
            <a:r>
              <a:rPr lang="zh-CN" altLang="zh-CN" sz="2400" dirty="0" smtClean="0">
                <a:solidFill>
                  <a:srgbClr val="000000"/>
                </a:solidFill>
                <a:latin typeface="Times New Roman" panose="02020603050405020304" pitchFamily="18" charset="0"/>
                <a:cs typeface="Times New Roman" panose="02020603050405020304" pitchFamily="18" charset="0"/>
              </a:rPr>
              <a:t>分布表，有</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，故在</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=0.05</a:t>
            </a:r>
            <a:r>
              <a:rPr lang="zh-CN" altLang="zh-CN" sz="2400" dirty="0" smtClean="0">
                <a:solidFill>
                  <a:srgbClr val="000000"/>
                </a:solidFill>
                <a:latin typeface="Times New Roman" panose="02020603050405020304" pitchFamily="18" charset="0"/>
                <a:cs typeface="Times New Roman" panose="02020603050405020304" pitchFamily="18" charset="0"/>
              </a:rPr>
              <a:t>的水平下接受</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，表明三种销售方式的协方差矩阵之间无显著差异（</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=0.288</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68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6805" name="Object 1"/>
          <p:cNvGraphicFramePr>
            <a:graphicFrameLocks noChangeAspect="1"/>
          </p:cNvGraphicFramePr>
          <p:nvPr>
            <p:extLst>
              <p:ext uri="{D42A27DB-BD31-4B8C-83A1-F6EECF244321}">
                <p14:modId xmlns:p14="http://schemas.microsoft.com/office/powerpoint/2010/main" val="2936138169"/>
              </p:ext>
            </p:extLst>
          </p:nvPr>
        </p:nvGraphicFramePr>
        <p:xfrm>
          <a:off x="2987675" y="1186582"/>
          <a:ext cx="3187700" cy="730250"/>
        </p:xfrm>
        <a:graphic>
          <a:graphicData uri="http://schemas.openxmlformats.org/presentationml/2006/ole">
            <mc:AlternateContent xmlns:mc="http://schemas.openxmlformats.org/markup-compatibility/2006">
              <mc:Choice xmlns:v="urn:schemas-microsoft-com:vml" Requires="v">
                <p:oleObj spid="_x0000_s76985" name="Equation" r:id="rId3" imgW="3187700" imgH="723900" progId="Equation.DSMT4">
                  <p:embed/>
                </p:oleObj>
              </mc:Choice>
              <mc:Fallback>
                <p:oleObj name="Equation" r:id="rId3" imgW="3187700" imgH="723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186582"/>
                        <a:ext cx="3187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6807" name="Object 3"/>
          <p:cNvGraphicFramePr>
            <a:graphicFrameLocks noChangeAspect="1"/>
          </p:cNvGraphicFramePr>
          <p:nvPr>
            <p:extLst>
              <p:ext uri="{D42A27DB-BD31-4B8C-83A1-F6EECF244321}">
                <p14:modId xmlns:p14="http://schemas.microsoft.com/office/powerpoint/2010/main" val="3514958456"/>
              </p:ext>
            </p:extLst>
          </p:nvPr>
        </p:nvGraphicFramePr>
        <p:xfrm>
          <a:off x="3203575" y="1976388"/>
          <a:ext cx="3740150" cy="444500"/>
        </p:xfrm>
        <a:graphic>
          <a:graphicData uri="http://schemas.openxmlformats.org/presentationml/2006/ole">
            <mc:AlternateContent xmlns:mc="http://schemas.openxmlformats.org/markup-compatibility/2006">
              <mc:Choice xmlns:v="urn:schemas-microsoft-com:vml" Requires="v">
                <p:oleObj spid="_x0000_s76986" name="Equation" r:id="rId5" imgW="3733800" imgH="444500" progId="Equation.DSMT4">
                  <p:embed/>
                </p:oleObj>
              </mc:Choice>
              <mc:Fallback>
                <p:oleObj name="Equation" r:id="rId5" imgW="37338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1976388"/>
                        <a:ext cx="37401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C95B32-A5A3-40BD-AF80-C2D8AD5100EE}" type="slidenum">
              <a:rPr lang="en-US" altLang="zh-CN" sz="1400" smtClean="0"/>
              <a:pPr>
                <a:spcBef>
                  <a:spcPct val="0"/>
                </a:spcBef>
                <a:buClrTx/>
                <a:buSzTx/>
                <a:buFontTx/>
                <a:buNone/>
              </a:pPr>
              <a:t>72</a:t>
            </a:fld>
            <a:endParaRPr lang="en-US" altLang="zh-CN" sz="140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z="4000" smtClean="0"/>
              <a:t>§4.7  </a:t>
            </a:r>
            <a:r>
              <a:rPr lang="zh-CN" altLang="en-US" sz="4000" smtClean="0"/>
              <a:t>总体相关系数的检验</a:t>
            </a:r>
          </a:p>
        </p:txBody>
      </p:sp>
      <p:sp>
        <p:nvSpPr>
          <p:cNvPr id="77827" name="内容占位符 2"/>
          <p:cNvSpPr>
            <a:spLocks noGrp="1"/>
          </p:cNvSpPr>
          <p:nvPr>
            <p:ph idx="1"/>
          </p:nvPr>
        </p:nvSpPr>
        <p:spPr/>
        <p:txBody>
          <a:bodyPr/>
          <a:lstStyle/>
          <a:p>
            <a:r>
              <a:rPr lang="zh-CN" altLang="zh-CN" sz="2800" dirty="0" smtClean="0">
                <a:solidFill>
                  <a:srgbClr val="000000"/>
                </a:solidFill>
              </a:rPr>
              <a:t>本节的统计推断都是在多元正态的假定下进行的。</a:t>
            </a:r>
            <a:endParaRPr lang="en-US" altLang="zh-CN" sz="2800" dirty="0" smtClean="0">
              <a:solidFill>
                <a:srgbClr val="000000"/>
              </a:solidFill>
            </a:endParaRPr>
          </a:p>
          <a:p>
            <a:pPr marL="0" indent="0">
              <a:buNone/>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rPr>
              <a:t>一、无相关性的检验</a:t>
            </a:r>
          </a:p>
          <a:p>
            <a:r>
              <a:rPr lang="en-US" altLang="zh-CN" sz="2800" dirty="0" smtClean="0">
                <a:solidFill>
                  <a:srgbClr val="000000"/>
                </a:solidFill>
              </a:rPr>
              <a:t>*</a:t>
            </a:r>
            <a:r>
              <a:rPr lang="zh-CN" altLang="zh-CN" sz="2800" dirty="0" smtClean="0">
                <a:solidFill>
                  <a:srgbClr val="000000"/>
                </a:solidFill>
              </a:rPr>
              <a:t>二、简单相关系数和偏相关系数的大样本推断</a:t>
            </a:r>
            <a:endParaRPr lang="zh-CN" altLang="en-US" sz="2800" dirty="0" smtClean="0">
              <a:solidFill>
                <a:srgbClr val="000000"/>
              </a:solidFill>
            </a:endParaRPr>
          </a:p>
        </p:txBody>
      </p:sp>
      <p:sp>
        <p:nvSpPr>
          <p:cNvPr id="778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7DCA75-82C1-4E39-A417-7E6247E7686A}" type="slidenum">
              <a:rPr lang="en-US" altLang="zh-CN" sz="1400" smtClean="0"/>
              <a:pPr>
                <a:spcBef>
                  <a:spcPct val="0"/>
                </a:spcBef>
                <a:buClrTx/>
                <a:buSzTx/>
                <a:buFontTx/>
                <a:buNone/>
              </a:pPr>
              <a:t>73</a:t>
            </a:fld>
            <a:endParaRPr lang="en-US" altLang="zh-CN" sz="14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zh-CN" sz="4000" smtClean="0"/>
              <a:t>一、无相关性的检验</a:t>
            </a:r>
            <a:endParaRPr lang="zh-CN" altLang="en-US" sz="4000" smtClean="0"/>
          </a:p>
        </p:txBody>
      </p:sp>
      <p:sp>
        <p:nvSpPr>
          <p:cNvPr id="78851" name="内容占位符 2"/>
          <p:cNvSpPr>
            <a:spLocks noGrp="1"/>
          </p:cNvSpPr>
          <p:nvPr>
            <p:ph idx="1"/>
          </p:nvPr>
        </p:nvSpPr>
        <p:spPr/>
        <p:txBody>
          <a:bodyPr/>
          <a:lstStyle/>
          <a:p>
            <a:r>
              <a:rPr lang="en-US" altLang="zh-CN" sz="2800" smtClean="0">
                <a:solidFill>
                  <a:srgbClr val="000000"/>
                </a:solidFill>
              </a:rPr>
              <a:t>1.</a:t>
            </a:r>
            <a:r>
              <a:rPr lang="zh-CN" altLang="zh-CN" sz="2800" smtClean="0">
                <a:solidFill>
                  <a:srgbClr val="000000"/>
                </a:solidFill>
              </a:rPr>
              <a:t>简单相关性</a:t>
            </a:r>
          </a:p>
          <a:p>
            <a:r>
              <a:rPr lang="en-US" altLang="zh-CN" sz="2800" smtClean="0">
                <a:solidFill>
                  <a:srgbClr val="000000"/>
                </a:solidFill>
              </a:rPr>
              <a:t>2.</a:t>
            </a:r>
            <a:r>
              <a:rPr lang="zh-CN" altLang="en-US" sz="2800" smtClean="0">
                <a:solidFill>
                  <a:srgbClr val="000000"/>
                </a:solidFill>
              </a:rPr>
              <a:t>复</a:t>
            </a:r>
            <a:r>
              <a:rPr lang="zh-CN" altLang="zh-CN" sz="2800" smtClean="0">
                <a:solidFill>
                  <a:srgbClr val="000000"/>
                </a:solidFill>
              </a:rPr>
              <a:t>相关性</a:t>
            </a:r>
          </a:p>
          <a:p>
            <a:r>
              <a:rPr lang="en-US" altLang="zh-CN" sz="2800" smtClean="0">
                <a:solidFill>
                  <a:srgbClr val="000000"/>
                </a:solidFill>
              </a:rPr>
              <a:t>3.</a:t>
            </a:r>
            <a:r>
              <a:rPr lang="zh-CN" altLang="en-US" sz="2800" smtClean="0">
                <a:solidFill>
                  <a:srgbClr val="000000"/>
                </a:solidFill>
              </a:rPr>
              <a:t>偏相关性</a:t>
            </a:r>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CE32F9-A60E-4C58-AFEE-8E660167DBD0}" type="slidenum">
              <a:rPr lang="en-US" altLang="zh-CN" sz="1400" smtClean="0"/>
              <a:pPr>
                <a:spcBef>
                  <a:spcPct val="0"/>
                </a:spcBef>
                <a:buClrTx/>
                <a:buSzTx/>
                <a:buFontTx/>
                <a:buNone/>
              </a:pPr>
              <a:t>74</a:t>
            </a:fld>
            <a:endParaRPr lang="en-US" altLang="zh-CN" sz="140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z="4000" smtClean="0"/>
              <a:t>1.</a:t>
            </a:r>
            <a:r>
              <a:rPr lang="zh-CN" altLang="zh-CN" sz="4000" smtClean="0"/>
              <a:t>简单相关性</a:t>
            </a:r>
          </a:p>
        </p:txBody>
      </p:sp>
      <p:sp>
        <p:nvSpPr>
          <p:cNvPr id="73731" name="内容占位符 2"/>
          <p:cNvSpPr>
            <a:spLocks noGrp="1"/>
          </p:cNvSpPr>
          <p:nvPr>
            <p:ph idx="1"/>
          </p:nvPr>
        </p:nvSpPr>
        <p:spPr>
          <a:xfrm>
            <a:off x="301625" y="1752600"/>
            <a:ext cx="8540750" cy="4346575"/>
          </a:xfrm>
        </p:spPr>
        <p:txBody>
          <a:bodyPr/>
          <a:lstStyle/>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欲检验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≠0</a:t>
            </a:r>
          </a:p>
          <a:p>
            <a:pPr>
              <a:defRPr/>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en-US" sz="2400" dirty="0" smtClean="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lnSpc>
                <a:spcPct val="150000"/>
              </a:lnSpc>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是</a:t>
            </a:r>
            <a:r>
              <a:rPr lang="zh-CN" altLang="zh-CN" sz="2400" dirty="0" smtClean="0">
                <a:solidFill>
                  <a:srgbClr val="000000"/>
                </a:solidFill>
                <a:latin typeface="Times New Roman" panose="02020603050405020304" pitchFamily="18" charset="0"/>
                <a:cs typeface="Times New Roman" panose="02020603050405020304" pitchFamily="18" charset="0"/>
              </a:rPr>
              <a:t>样本相关系数</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对于给定的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gn="ctr">
              <a:lnSpc>
                <a:spcPct val="200000"/>
              </a:lnSpc>
              <a:buFont typeface="Wingdings" panose="05000000000000000000" pitchFamily="2" charset="2"/>
              <a:buNone/>
              <a:defRPr/>
            </a:pPr>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9876" name="Object 2"/>
          <p:cNvGraphicFramePr>
            <a:graphicFrameLocks noChangeAspect="1"/>
          </p:cNvGraphicFramePr>
          <p:nvPr>
            <p:extLst>
              <p:ext uri="{D42A27DB-BD31-4B8C-83A1-F6EECF244321}">
                <p14:modId xmlns:p14="http://schemas.microsoft.com/office/powerpoint/2010/main" val="1976226258"/>
              </p:ext>
            </p:extLst>
          </p:nvPr>
        </p:nvGraphicFramePr>
        <p:xfrm>
          <a:off x="3402013" y="3121025"/>
          <a:ext cx="2400300" cy="1028700"/>
        </p:xfrm>
        <a:graphic>
          <a:graphicData uri="http://schemas.openxmlformats.org/presentationml/2006/ole">
            <mc:AlternateContent xmlns:mc="http://schemas.openxmlformats.org/markup-compatibility/2006">
              <mc:Choice xmlns:v="urn:schemas-microsoft-com:vml" Requires="v">
                <p:oleObj spid="_x0000_s80114" name="Equation" r:id="rId3" imgW="2400120" imgH="1028520" progId="Equation.DSMT4">
                  <p:embed/>
                </p:oleObj>
              </mc:Choice>
              <mc:Fallback>
                <p:oleObj name="Equation" r:id="rId3" imgW="2400120" imgH="1028520" progId="Equation.DSMT4">
                  <p:embed/>
                  <p:pic>
                    <p:nvPicPr>
                      <p:cNvPr id="0" name="Object 2"/>
                      <p:cNvPicPr>
                        <a:picLocks noChangeAspect="1" noChangeArrowheads="1"/>
                      </p:cNvPicPr>
                      <p:nvPr/>
                    </p:nvPicPr>
                    <p:blipFill>
                      <a:blip r:embed="rId4"/>
                      <a:srcRect/>
                      <a:stretch>
                        <a:fillRect/>
                      </a:stretch>
                    </p:blipFill>
                    <p:spPr bwMode="auto">
                      <a:xfrm>
                        <a:off x="3402013" y="3121025"/>
                        <a:ext cx="2400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3"/>
          <p:cNvGraphicFramePr>
            <a:graphicFrameLocks noChangeAspect="1"/>
          </p:cNvGraphicFramePr>
          <p:nvPr>
            <p:extLst>
              <p:ext uri="{D42A27DB-BD31-4B8C-83A1-F6EECF244321}">
                <p14:modId xmlns:p14="http://schemas.microsoft.com/office/powerpoint/2010/main" val="169201191"/>
              </p:ext>
            </p:extLst>
          </p:nvPr>
        </p:nvGraphicFramePr>
        <p:xfrm>
          <a:off x="2555875" y="5013176"/>
          <a:ext cx="2794000" cy="1054100"/>
        </p:xfrm>
        <a:graphic>
          <a:graphicData uri="http://schemas.openxmlformats.org/presentationml/2006/ole">
            <mc:AlternateContent xmlns:mc="http://schemas.openxmlformats.org/markup-compatibility/2006">
              <mc:Choice xmlns:v="urn:schemas-microsoft-com:vml" Requires="v">
                <p:oleObj spid="_x0000_s80115" name="Equation" r:id="rId5" imgW="2794000" imgH="1054100" progId="Equation.DSMT4">
                  <p:embed/>
                </p:oleObj>
              </mc:Choice>
              <mc:Fallback>
                <p:oleObj name="Equation" r:id="rId5" imgW="2794000" imgH="1054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013176"/>
                        <a:ext cx="27940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p:cNvGraphicFramePr>
            <a:graphicFrameLocks noChangeAspect="1"/>
          </p:cNvGraphicFramePr>
          <p:nvPr/>
        </p:nvGraphicFramePr>
        <p:xfrm>
          <a:off x="1331913" y="4144963"/>
          <a:ext cx="1778000" cy="508000"/>
        </p:xfrm>
        <a:graphic>
          <a:graphicData uri="http://schemas.openxmlformats.org/presentationml/2006/ole">
            <mc:AlternateContent xmlns:mc="http://schemas.openxmlformats.org/markup-compatibility/2006">
              <mc:Choice xmlns:v="urn:schemas-microsoft-com:vml" Requires="v">
                <p:oleObj spid="_x0000_s80116" name="Equation" r:id="rId7" imgW="1778000" imgH="508000" progId="Equation.DSMT4">
                  <p:embed/>
                </p:oleObj>
              </mc:Choice>
              <mc:Fallback>
                <p:oleObj name="Equation" r:id="rId7" imgW="1778000" imgH="5080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144963"/>
                        <a:ext cx="1778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E5B978-0936-4EAD-A496-8A0ABFBC14F9}" type="slidenum">
              <a:rPr lang="en-US" altLang="zh-CN" sz="1400" smtClean="0"/>
              <a:pPr>
                <a:spcBef>
                  <a:spcPct val="0"/>
                </a:spcBef>
                <a:buClrTx/>
                <a:buSzTx/>
                <a:buFontTx/>
                <a:buNone/>
              </a:pPr>
              <a:t>75</a:t>
            </a:fld>
            <a:endParaRPr lang="en-US" altLang="zh-CN" sz="14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en-US" altLang="zh-CN" sz="4000" smtClean="0"/>
              <a:t>2.</a:t>
            </a:r>
            <a:r>
              <a:rPr lang="zh-CN" altLang="en-US" sz="4000" smtClean="0"/>
              <a:t>复</a:t>
            </a:r>
            <a:r>
              <a:rPr lang="zh-CN" altLang="zh-CN" sz="4000" smtClean="0"/>
              <a:t>相关性</a:t>
            </a:r>
          </a:p>
        </p:txBody>
      </p:sp>
      <p:sp>
        <p:nvSpPr>
          <p:cNvPr id="75779" name="内容占位符 2"/>
          <p:cNvSpPr>
            <a:spLocks noGrp="1"/>
          </p:cNvSpPr>
          <p:nvPr>
            <p:ph idx="1"/>
          </p:nvPr>
        </p:nvSpPr>
        <p:spPr/>
        <p:txBody>
          <a:bodyPr/>
          <a:lstStyle/>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欲检验</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lgn="ctr">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a:solidFill>
                  <a:srgbClr val="000000"/>
                </a:solidFill>
                <a:latin typeface="Times New Roman" panose="02020603050405020304" pitchFamily="18" charset="0"/>
                <a:cs typeface="Times New Roman" panose="02020603050405020304" pitchFamily="18" charset="0"/>
              </a:rPr>
              <a:t>y</a:t>
            </a:r>
            <a:r>
              <a:rPr lang="en-US" altLang="zh-CN" sz="2400" baseline="-25000" dirty="0" err="1">
                <a:solidFill>
                  <a:srgbClr val="000000"/>
                </a:solidFill>
                <a:latin typeface="Times New Roman" panose="02020603050405020304" pitchFamily="18" charset="0"/>
                <a:cs typeface="Times New Roman" panose="02020603050405020304" pitchFamily="18" charset="0"/>
              </a:rPr>
              <a:t>·</a:t>
            </a:r>
            <a:r>
              <a:rPr lang="en-US" altLang="zh-CN" sz="2400" b="1" i="1" baseline="-25000" dirty="0" err="1">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i="1" baseline="-25000"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a:t>
            </a:r>
            <a:r>
              <a:rPr lang="en-US" altLang="zh-CN" sz="2400" b="1" i="1" baseline="-25000"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0</a:t>
            </a: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a:solidFill>
                  <a:srgbClr val="000000"/>
                </a:solidFill>
                <a:latin typeface="Times New Roman" panose="02020603050405020304" pitchFamily="18" charset="0"/>
                <a:cs typeface="Times New Roman" panose="02020603050405020304" pitchFamily="18" charset="0"/>
              </a:rPr>
              <a:t>y</a:t>
            </a:r>
            <a:r>
              <a:rPr lang="en-US" altLang="zh-CN" sz="2400" baseline="-25000" dirty="0" err="1">
                <a:solidFill>
                  <a:srgbClr val="000000"/>
                </a:solidFill>
                <a:latin typeface="Times New Roman" panose="02020603050405020304" pitchFamily="18" charset="0"/>
                <a:cs typeface="Times New Roman" panose="02020603050405020304" pitchFamily="18" charset="0"/>
              </a:rPr>
              <a:t>·</a:t>
            </a:r>
            <a:r>
              <a:rPr lang="en-US" altLang="zh-CN" sz="2400" b="1" i="1" baseline="-25000" dirty="0" err="1">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这里</a:t>
            </a:r>
            <a:r>
              <a:rPr lang="en-US" altLang="zh-CN" sz="2400" i="1" dirty="0" err="1">
                <a:solidFill>
                  <a:srgbClr val="000000"/>
                </a:solidFill>
                <a:latin typeface="Times New Roman" panose="02020603050405020304" pitchFamily="18" charset="0"/>
                <a:cs typeface="Times New Roman" panose="02020603050405020304" pitchFamily="18" charset="0"/>
              </a:rPr>
              <a:t>r</a:t>
            </a:r>
            <a:r>
              <a:rPr lang="en-US" altLang="zh-CN" sz="2400" i="1" baseline="-25000" dirty="0" err="1">
                <a:solidFill>
                  <a:srgbClr val="000000"/>
                </a:solidFill>
                <a:latin typeface="Times New Roman" panose="02020603050405020304" pitchFamily="18" charset="0"/>
                <a:cs typeface="Times New Roman" panose="02020603050405020304" pitchFamily="18" charset="0"/>
              </a:rPr>
              <a:t>y</a:t>
            </a:r>
            <a:r>
              <a:rPr lang="en-US" altLang="zh-CN" sz="2400" baseline="-25000" dirty="0" err="1">
                <a:solidFill>
                  <a:srgbClr val="000000"/>
                </a:solidFill>
                <a:latin typeface="Times New Roman" panose="02020603050405020304" pitchFamily="18" charset="0"/>
                <a:cs typeface="Times New Roman" panose="02020603050405020304" pitchFamily="18" charset="0"/>
              </a:rPr>
              <a:t>·</a:t>
            </a:r>
            <a:r>
              <a:rPr lang="en-US" altLang="zh-CN" sz="2400" b="1" i="1" baseline="-25000" dirty="0" err="1">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为样本复相关系数。</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对于</a:t>
            </a:r>
            <a:r>
              <a:rPr lang="zh-CN" altLang="zh-CN" sz="2400" dirty="0">
                <a:solidFill>
                  <a:srgbClr val="000000"/>
                </a:solidFill>
                <a:latin typeface="Times New Roman" panose="02020603050405020304" pitchFamily="18" charset="0"/>
                <a:cs typeface="Times New Roman" panose="02020603050405020304" pitchFamily="18" charset="0"/>
              </a:rPr>
              <a:t>给定的</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，拒绝规则为</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lnSpc>
                <a:spcPct val="200000"/>
              </a:lnSpc>
              <a:buFont typeface="Wingdings" panose="05000000000000000000" pitchFamily="2" charset="2"/>
              <a:buNone/>
              <a:defRPr/>
            </a:pPr>
            <a:r>
              <a:rPr lang="zh-CN" altLang="en-US" sz="2400" dirty="0" smtClean="0">
                <a:solidFill>
                  <a:srgbClr val="000000"/>
                </a:solidFill>
                <a:latin typeface="Times New Roman" panose="02020603050405020304" pitchFamily="18" charset="0"/>
                <a:cs typeface="Times New Roman" panose="02020603050405020304" pitchFamily="18" charset="0"/>
              </a:rPr>
              <a:t>若</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则拒绝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809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9D3256-2F8F-4E23-927D-D681BCA18828}" type="slidenum">
              <a:rPr lang="en-US" altLang="zh-CN" sz="1400" smtClean="0"/>
              <a:pPr>
                <a:spcBef>
                  <a:spcPct val="0"/>
                </a:spcBef>
                <a:buClrTx/>
                <a:buSzTx/>
                <a:buFontTx/>
                <a:buNone/>
              </a:pPr>
              <a:t>76</a:t>
            </a:fld>
            <a:endParaRPr lang="en-US" altLang="zh-CN" sz="1400" smtClean="0"/>
          </a:p>
        </p:txBody>
      </p:sp>
      <p:sp>
        <p:nvSpPr>
          <p:cNvPr id="8090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0902" name="对象 2"/>
          <p:cNvGraphicFramePr>
            <a:graphicFrameLocks noChangeAspect="1"/>
          </p:cNvGraphicFramePr>
          <p:nvPr>
            <p:extLst>
              <p:ext uri="{D42A27DB-BD31-4B8C-83A1-F6EECF244321}">
                <p14:modId xmlns:p14="http://schemas.microsoft.com/office/powerpoint/2010/main" val="2390080301"/>
              </p:ext>
            </p:extLst>
          </p:nvPr>
        </p:nvGraphicFramePr>
        <p:xfrm>
          <a:off x="2724150" y="3213100"/>
          <a:ext cx="3695700" cy="914400"/>
        </p:xfrm>
        <a:graphic>
          <a:graphicData uri="http://schemas.openxmlformats.org/presentationml/2006/ole">
            <mc:AlternateContent xmlns:mc="http://schemas.openxmlformats.org/markup-compatibility/2006">
              <mc:Choice xmlns:v="urn:schemas-microsoft-com:vml" Requires="v">
                <p:oleObj spid="_x0000_s81063" name="Equation" r:id="rId3" imgW="3695400" imgH="914400" progId="Equation.DSMT4">
                  <p:embed/>
                </p:oleObj>
              </mc:Choice>
              <mc:Fallback>
                <p:oleObj name="Equation" r:id="rId3" imgW="3695400" imgH="914400" progId="Equation.DSMT4">
                  <p:embed/>
                  <p:pic>
                    <p:nvPicPr>
                      <p:cNvPr id="0" name="对象 2"/>
                      <p:cNvPicPr>
                        <a:picLocks noChangeAspect="1" noChangeArrowheads="1"/>
                      </p:cNvPicPr>
                      <p:nvPr/>
                    </p:nvPicPr>
                    <p:blipFill>
                      <a:blip r:embed="rId4"/>
                      <a:srcRect/>
                      <a:stretch>
                        <a:fillRect/>
                      </a:stretch>
                    </p:blipFill>
                    <p:spPr bwMode="auto">
                      <a:xfrm>
                        <a:off x="2724150" y="3213100"/>
                        <a:ext cx="3695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0904" name="对象 4"/>
          <p:cNvGraphicFramePr>
            <a:graphicFrameLocks noChangeAspect="1"/>
          </p:cNvGraphicFramePr>
          <p:nvPr>
            <p:extLst>
              <p:ext uri="{D42A27DB-BD31-4B8C-83A1-F6EECF244321}">
                <p14:modId xmlns:p14="http://schemas.microsoft.com/office/powerpoint/2010/main" val="1150849052"/>
              </p:ext>
            </p:extLst>
          </p:nvPr>
        </p:nvGraphicFramePr>
        <p:xfrm>
          <a:off x="2108200" y="5013325"/>
          <a:ext cx="3740150" cy="914400"/>
        </p:xfrm>
        <a:graphic>
          <a:graphicData uri="http://schemas.openxmlformats.org/presentationml/2006/ole">
            <mc:AlternateContent xmlns:mc="http://schemas.openxmlformats.org/markup-compatibility/2006">
              <mc:Choice xmlns:v="urn:schemas-microsoft-com:vml" Requires="v">
                <p:oleObj spid="_x0000_s81064" name="Equation" r:id="rId5" imgW="3733560" imgH="914400" progId="Equation.DSMT4">
                  <p:embed/>
                </p:oleObj>
              </mc:Choice>
              <mc:Fallback>
                <p:oleObj name="Equation" r:id="rId5" imgW="3733560" imgH="914400" progId="Equation.DSMT4">
                  <p:embed/>
                  <p:pic>
                    <p:nvPicPr>
                      <p:cNvPr id="0" name="对象 4"/>
                      <p:cNvPicPr>
                        <a:picLocks noChangeAspect="1" noChangeArrowheads="1"/>
                      </p:cNvPicPr>
                      <p:nvPr/>
                    </p:nvPicPr>
                    <p:blipFill>
                      <a:blip r:embed="rId6"/>
                      <a:srcRect/>
                      <a:stretch>
                        <a:fillRect/>
                      </a:stretch>
                    </p:blipFill>
                    <p:spPr bwMode="auto">
                      <a:xfrm>
                        <a:off x="2108200" y="5013325"/>
                        <a:ext cx="3740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301625" y="609600"/>
            <a:ext cx="8540750" cy="1017588"/>
          </a:xfrm>
        </p:spPr>
        <p:txBody>
          <a:bodyPr/>
          <a:lstStyle/>
          <a:p>
            <a:r>
              <a:rPr lang="en-US" altLang="zh-CN" sz="4000" smtClean="0"/>
              <a:t>3.</a:t>
            </a:r>
            <a:r>
              <a:rPr lang="zh-CN" altLang="en-US" sz="4000" smtClean="0"/>
              <a:t>偏相关性</a:t>
            </a:r>
          </a:p>
        </p:txBody>
      </p:sp>
      <p:sp>
        <p:nvSpPr>
          <p:cNvPr id="83971" name="内容占位符 2"/>
          <p:cNvSpPr>
            <a:spLocks noGrp="1"/>
          </p:cNvSpPr>
          <p:nvPr>
            <p:ph idx="1"/>
          </p:nvPr>
        </p:nvSpPr>
        <p:spPr>
          <a:xfrm>
            <a:off x="301625" y="1700213"/>
            <a:ext cx="8540750" cy="4398962"/>
          </a:xfrm>
        </p:spPr>
        <p:txBody>
          <a:bodyPr/>
          <a:lstStyle/>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欲检验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为真时，检验统计量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对于给定的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	</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81924" name="Object 2"/>
          <p:cNvGraphicFramePr>
            <a:graphicFrameLocks noChangeAspect="1"/>
          </p:cNvGraphicFramePr>
          <p:nvPr>
            <p:extLst>
              <p:ext uri="{D42A27DB-BD31-4B8C-83A1-F6EECF244321}">
                <p14:modId xmlns:p14="http://schemas.microsoft.com/office/powerpoint/2010/main" val="117902481"/>
              </p:ext>
            </p:extLst>
          </p:nvPr>
        </p:nvGraphicFramePr>
        <p:xfrm>
          <a:off x="1778000" y="3171825"/>
          <a:ext cx="5765800" cy="1193800"/>
        </p:xfrm>
        <a:graphic>
          <a:graphicData uri="http://schemas.openxmlformats.org/presentationml/2006/ole">
            <mc:AlternateContent xmlns:mc="http://schemas.openxmlformats.org/markup-compatibility/2006">
              <mc:Choice xmlns:v="urn:schemas-microsoft-com:vml" Requires="v">
                <p:oleObj spid="_x0000_s82083" name="Equation" r:id="rId3" imgW="5765760" imgH="1193760" progId="Equation.DSMT4">
                  <p:embed/>
                </p:oleObj>
              </mc:Choice>
              <mc:Fallback>
                <p:oleObj name="Equation" r:id="rId3" imgW="5765760" imgH="1193760" progId="Equation.DSMT4">
                  <p:embed/>
                  <p:pic>
                    <p:nvPicPr>
                      <p:cNvPr id="0" name="Object 2"/>
                      <p:cNvPicPr>
                        <a:picLocks noChangeAspect="1" noChangeArrowheads="1"/>
                      </p:cNvPicPr>
                      <p:nvPr/>
                    </p:nvPicPr>
                    <p:blipFill>
                      <a:blip r:embed="rId4"/>
                      <a:srcRect/>
                      <a:stretch>
                        <a:fillRect/>
                      </a:stretch>
                    </p:blipFill>
                    <p:spPr bwMode="auto">
                      <a:xfrm>
                        <a:off x="1778000" y="3171825"/>
                        <a:ext cx="57658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3"/>
          <p:cNvGraphicFramePr>
            <a:graphicFrameLocks noChangeAspect="1"/>
          </p:cNvGraphicFramePr>
          <p:nvPr>
            <p:extLst>
              <p:ext uri="{D42A27DB-BD31-4B8C-83A1-F6EECF244321}">
                <p14:modId xmlns:p14="http://schemas.microsoft.com/office/powerpoint/2010/main" val="1901988121"/>
              </p:ext>
            </p:extLst>
          </p:nvPr>
        </p:nvGraphicFramePr>
        <p:xfrm>
          <a:off x="779463" y="4905375"/>
          <a:ext cx="6070600" cy="1193800"/>
        </p:xfrm>
        <a:graphic>
          <a:graphicData uri="http://schemas.openxmlformats.org/presentationml/2006/ole">
            <mc:AlternateContent xmlns:mc="http://schemas.openxmlformats.org/markup-compatibility/2006">
              <mc:Choice xmlns:v="urn:schemas-microsoft-com:vml" Requires="v">
                <p:oleObj spid="_x0000_s82084" name="Equation" r:id="rId5" imgW="6197400" imgH="1218960" progId="Equation.DSMT4">
                  <p:embed/>
                </p:oleObj>
              </mc:Choice>
              <mc:Fallback>
                <p:oleObj name="Equation" r:id="rId5" imgW="6197400" imgH="1218960" progId="Equation.DSMT4">
                  <p:embed/>
                  <p:pic>
                    <p:nvPicPr>
                      <p:cNvPr id="0" name="Object 3"/>
                      <p:cNvPicPr>
                        <a:picLocks noChangeAspect="1" noChangeArrowheads="1"/>
                      </p:cNvPicPr>
                      <p:nvPr/>
                    </p:nvPicPr>
                    <p:blipFill>
                      <a:blip r:embed="rId6"/>
                      <a:srcRect/>
                      <a:stretch>
                        <a:fillRect/>
                      </a:stretch>
                    </p:blipFill>
                    <p:spPr bwMode="auto">
                      <a:xfrm>
                        <a:off x="779463" y="4905375"/>
                        <a:ext cx="60706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F373813-221D-48FD-BF21-AE7BBA190768}" type="slidenum">
              <a:rPr lang="en-US" altLang="zh-CN" sz="1400" smtClean="0"/>
              <a:pPr>
                <a:spcBef>
                  <a:spcPct val="0"/>
                </a:spcBef>
                <a:buClrTx/>
                <a:buSzTx/>
                <a:buFontTx/>
                <a:buNone/>
              </a:pPr>
              <a:t>77</a:t>
            </a:fld>
            <a:endParaRPr lang="en-US" altLang="zh-CN" sz="140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sz="3600" smtClean="0"/>
              <a:t>*</a:t>
            </a:r>
            <a:r>
              <a:rPr lang="zh-CN" altLang="zh-CN" sz="3600" smtClean="0"/>
              <a:t>二、简单相关系数和偏相关系数</a:t>
            </a:r>
            <a:r>
              <a:rPr lang="en-US" altLang="zh-CN" sz="3600" smtClean="0"/>
              <a:t/>
            </a:r>
            <a:br>
              <a:rPr lang="en-US" altLang="zh-CN" sz="3600" smtClean="0"/>
            </a:br>
            <a:r>
              <a:rPr lang="zh-CN" altLang="zh-CN" sz="3600" smtClean="0"/>
              <a:t>的大样本推断</a:t>
            </a:r>
            <a:endParaRPr lang="zh-CN" altLang="en-US" sz="3600" smtClean="0"/>
          </a:p>
        </p:txBody>
      </p:sp>
      <p:sp>
        <p:nvSpPr>
          <p:cNvPr id="82947" name="内容占位符 2"/>
          <p:cNvSpPr>
            <a:spLocks noGrp="1"/>
          </p:cNvSpPr>
          <p:nvPr>
            <p:ph idx="1"/>
          </p:nvPr>
        </p:nvSpPr>
        <p:spPr/>
        <p:txBody>
          <a:bodyPr/>
          <a:lstStyle/>
          <a:p>
            <a:r>
              <a:rPr lang="en-US" altLang="zh-CN" sz="2800" smtClean="0">
                <a:solidFill>
                  <a:srgbClr val="000000"/>
                </a:solidFill>
              </a:rPr>
              <a:t>1.</a:t>
            </a:r>
            <a:r>
              <a:rPr lang="zh-CN" altLang="zh-CN" sz="2800" smtClean="0">
                <a:solidFill>
                  <a:srgbClr val="000000"/>
                </a:solidFill>
              </a:rPr>
              <a:t>简单相关系数</a:t>
            </a:r>
            <a:endParaRPr lang="en-US" altLang="zh-CN" sz="2800" smtClean="0">
              <a:solidFill>
                <a:srgbClr val="000000"/>
              </a:solidFill>
            </a:endParaRPr>
          </a:p>
          <a:p>
            <a:r>
              <a:rPr lang="en-US" altLang="zh-CN" sz="2800" smtClean="0">
                <a:solidFill>
                  <a:srgbClr val="000000"/>
                </a:solidFill>
              </a:rPr>
              <a:t>2.</a:t>
            </a:r>
            <a:r>
              <a:rPr lang="zh-CN" altLang="zh-CN" sz="2800" smtClean="0">
                <a:solidFill>
                  <a:srgbClr val="000000"/>
                </a:solidFill>
              </a:rPr>
              <a:t>偏相关系数</a:t>
            </a:r>
            <a:endParaRPr lang="zh-CN" altLang="en-US" sz="2800" smtClean="0">
              <a:solidFill>
                <a:srgbClr val="000000"/>
              </a:solidFill>
            </a:endParaRPr>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AD7C59-14AD-4B3C-995B-9B77A342EAAE}" type="slidenum">
              <a:rPr lang="en-US" altLang="zh-CN" sz="1400" smtClean="0"/>
              <a:pPr>
                <a:spcBef>
                  <a:spcPct val="0"/>
                </a:spcBef>
                <a:buClrTx/>
                <a:buSzTx/>
                <a:buFontTx/>
                <a:buNone/>
              </a:pPr>
              <a:t>78</a:t>
            </a:fld>
            <a:endParaRPr lang="en-US" altLang="zh-CN" sz="140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301625" y="549275"/>
            <a:ext cx="8540750" cy="863600"/>
          </a:xfrm>
        </p:spPr>
        <p:txBody>
          <a:bodyPr/>
          <a:lstStyle/>
          <a:p>
            <a:r>
              <a:rPr lang="en-US" altLang="zh-CN" sz="4000" smtClean="0"/>
              <a:t>1.</a:t>
            </a:r>
            <a:r>
              <a:rPr lang="zh-CN" altLang="zh-CN" sz="4000" smtClean="0"/>
              <a:t>简单相关系数</a:t>
            </a:r>
            <a:endParaRPr lang="zh-CN" altLang="en-US" sz="4000" smtClean="0"/>
          </a:p>
        </p:txBody>
      </p:sp>
      <p:sp>
        <p:nvSpPr>
          <p:cNvPr id="84995" name="内容占位符 2"/>
          <p:cNvSpPr>
            <a:spLocks noGrp="1"/>
          </p:cNvSpPr>
          <p:nvPr>
            <p:ph idx="1"/>
          </p:nvPr>
        </p:nvSpPr>
        <p:spPr>
          <a:xfrm>
            <a:off x="301625" y="1412875"/>
            <a:ext cx="8540750" cy="4686300"/>
          </a:xfrm>
        </p:spPr>
        <p:txBody>
          <a:bodyPr/>
          <a:lstStyle/>
          <a:p>
            <a:pPr>
              <a:defRPr/>
            </a:pPr>
            <a:r>
              <a:rPr lang="zh-CN" altLang="en-US" sz="2400" dirty="0" smtClean="0">
                <a:solidFill>
                  <a:srgbClr val="000000"/>
                </a:solidFill>
                <a:latin typeface="Times New Roman" panose="02020603050405020304" pitchFamily="18" charset="0"/>
                <a:cs typeface="Times New Roman" panose="02020603050405020304" pitchFamily="18" charset="0"/>
              </a:rPr>
              <a:t>欲</a:t>
            </a:r>
            <a:r>
              <a:rPr lang="zh-CN" altLang="zh-CN" sz="2400" dirty="0" smtClean="0">
                <a:solidFill>
                  <a:srgbClr val="000000"/>
                </a:solidFill>
                <a:latin typeface="Times New Roman" panose="02020603050405020304" pitchFamily="18" charset="0"/>
                <a:cs typeface="Times New Roman" panose="02020603050405020304" pitchFamily="18" charset="0"/>
              </a:rPr>
              <a:t>检验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zh-CN" altLang="zh-CN" sz="2400" dirty="0" smtClean="0">
                <a:solidFill>
                  <a:srgbClr val="000000"/>
                </a:solidFill>
                <a:latin typeface="Times New Roman" panose="02020603050405020304" pitchFamily="18" charset="0"/>
                <a:cs typeface="Times New Roman" panose="02020603050405020304" pitchFamily="18" charset="0"/>
              </a:rPr>
              <a:t>很大的情况下，</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当</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i="1" baseline="-25000" dirty="0">
                <a:solidFill>
                  <a:srgbClr val="000000"/>
                </a:solidFill>
                <a:latin typeface="Times New Roman" panose="02020603050405020304" pitchFamily="18" charset="0"/>
                <a:cs typeface="Times New Roman" panose="02020603050405020304" pitchFamily="18" charset="0"/>
              </a:rPr>
              <a:t>ij</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对于给定的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p>
          <a:p>
            <a:pPr algn="ctr">
              <a:lnSpc>
                <a:spcPct val="200000"/>
              </a:lnSpc>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	</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83972" name="Object 2"/>
          <p:cNvGraphicFramePr>
            <a:graphicFrameLocks noChangeAspect="1"/>
          </p:cNvGraphicFramePr>
          <p:nvPr>
            <p:extLst>
              <p:ext uri="{D42A27DB-BD31-4B8C-83A1-F6EECF244321}">
                <p14:modId xmlns:p14="http://schemas.microsoft.com/office/powerpoint/2010/main" val="934294823"/>
              </p:ext>
            </p:extLst>
          </p:nvPr>
        </p:nvGraphicFramePr>
        <p:xfrm>
          <a:off x="2587625" y="2708275"/>
          <a:ext cx="4140200" cy="965200"/>
        </p:xfrm>
        <a:graphic>
          <a:graphicData uri="http://schemas.openxmlformats.org/presentationml/2006/ole">
            <mc:AlternateContent xmlns:mc="http://schemas.openxmlformats.org/markup-compatibility/2006">
              <mc:Choice xmlns:v="urn:schemas-microsoft-com:vml" Requires="v">
                <p:oleObj spid="_x0000_s84213" name="Equation" r:id="rId3" imgW="4140000" imgH="965160" progId="Equation.DSMT4">
                  <p:embed/>
                </p:oleObj>
              </mc:Choice>
              <mc:Fallback>
                <p:oleObj name="Equation" r:id="rId3" imgW="4140000" imgH="965160" progId="Equation.DSMT4">
                  <p:embed/>
                  <p:pic>
                    <p:nvPicPr>
                      <p:cNvPr id="0" name="Object 2"/>
                      <p:cNvPicPr>
                        <a:picLocks noChangeAspect="1" noChangeArrowheads="1"/>
                      </p:cNvPicPr>
                      <p:nvPr/>
                    </p:nvPicPr>
                    <p:blipFill>
                      <a:blip r:embed="rId4"/>
                      <a:srcRect/>
                      <a:stretch>
                        <a:fillRect/>
                      </a:stretch>
                    </p:blipFill>
                    <p:spPr bwMode="auto">
                      <a:xfrm>
                        <a:off x="2587625" y="2708275"/>
                        <a:ext cx="41402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4"/>
          <p:cNvGraphicFramePr>
            <a:graphicFrameLocks noChangeAspect="1"/>
          </p:cNvGraphicFramePr>
          <p:nvPr>
            <p:extLst>
              <p:ext uri="{D42A27DB-BD31-4B8C-83A1-F6EECF244321}">
                <p14:modId xmlns:p14="http://schemas.microsoft.com/office/powerpoint/2010/main" val="1694136851"/>
              </p:ext>
            </p:extLst>
          </p:nvPr>
        </p:nvGraphicFramePr>
        <p:xfrm>
          <a:off x="2290763" y="4076700"/>
          <a:ext cx="4711700" cy="965200"/>
        </p:xfrm>
        <a:graphic>
          <a:graphicData uri="http://schemas.openxmlformats.org/presentationml/2006/ole">
            <mc:AlternateContent xmlns:mc="http://schemas.openxmlformats.org/markup-compatibility/2006">
              <mc:Choice xmlns:v="urn:schemas-microsoft-com:vml" Requires="v">
                <p:oleObj spid="_x0000_s84214" name="Equation" r:id="rId5" imgW="4711680" imgH="965160" progId="Equation.DSMT4">
                  <p:embed/>
                </p:oleObj>
              </mc:Choice>
              <mc:Fallback>
                <p:oleObj name="Equation" r:id="rId5" imgW="4711680" imgH="965160" progId="Equation.DSMT4">
                  <p:embed/>
                  <p:pic>
                    <p:nvPicPr>
                      <p:cNvPr id="0" name="Object 4"/>
                      <p:cNvPicPr>
                        <a:picLocks noChangeAspect="1" noChangeArrowheads="1"/>
                      </p:cNvPicPr>
                      <p:nvPr/>
                    </p:nvPicPr>
                    <p:blipFill>
                      <a:blip r:embed="rId6"/>
                      <a:srcRect/>
                      <a:stretch>
                        <a:fillRect/>
                      </a:stretch>
                    </p:blipFill>
                    <p:spPr bwMode="auto">
                      <a:xfrm>
                        <a:off x="2290763" y="4076700"/>
                        <a:ext cx="47117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5"/>
          <p:cNvGraphicFramePr>
            <a:graphicFrameLocks noChangeAspect="1"/>
          </p:cNvGraphicFramePr>
          <p:nvPr/>
        </p:nvGraphicFramePr>
        <p:xfrm>
          <a:off x="1979613" y="5373688"/>
          <a:ext cx="4064000" cy="965200"/>
        </p:xfrm>
        <a:graphic>
          <a:graphicData uri="http://schemas.openxmlformats.org/presentationml/2006/ole">
            <mc:AlternateContent xmlns:mc="http://schemas.openxmlformats.org/markup-compatibility/2006">
              <mc:Choice xmlns:v="urn:schemas-microsoft-com:vml" Requires="v">
                <p:oleObj spid="_x0000_s84215" name="Equation" r:id="rId7" imgW="4064000" imgH="965200" progId="Equation.DSMT4">
                  <p:embed/>
                </p:oleObj>
              </mc:Choice>
              <mc:Fallback>
                <p:oleObj name="Equation" r:id="rId7" imgW="4064000" imgH="965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373688"/>
                        <a:ext cx="4064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65C517-F497-48A0-BE87-0C293192AD45}" type="slidenum">
              <a:rPr lang="en-US" altLang="zh-CN" sz="1400" smtClean="0"/>
              <a:pPr>
                <a:spcBef>
                  <a:spcPct val="0"/>
                </a:spcBef>
                <a:buClrTx/>
                <a:buSzTx/>
                <a:buFontTx/>
                <a:buNone/>
              </a:pPr>
              <a:t>79</a:t>
            </a:fld>
            <a:endParaRPr lang="en-US" altLang="zh-CN"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4.2.1   </a:t>
            </a:r>
            <a:r>
              <a:rPr lang="zh-CN" altLang="zh-CN" sz="2400" dirty="0" smtClean="0">
                <a:solidFill>
                  <a:srgbClr val="000000"/>
                </a:solidFill>
                <a:latin typeface="Times New Roman" pitchFamily="18" charset="0"/>
                <a:cs typeface="Times New Roman" pitchFamily="18" charset="0"/>
              </a:rPr>
              <a:t>对某地区农村的</a:t>
            </a:r>
            <a:r>
              <a:rPr lang="en-US" altLang="zh-CN" sz="2400" dirty="0" smtClean="0">
                <a:solidFill>
                  <a:srgbClr val="000000"/>
                </a:solidFill>
                <a:latin typeface="Times New Roman" pitchFamily="18" charset="0"/>
                <a:cs typeface="Times New Roman" pitchFamily="18" charset="0"/>
              </a:rPr>
              <a:t>6</a:t>
            </a:r>
            <a:r>
              <a:rPr lang="zh-CN" altLang="zh-CN" sz="2400" dirty="0" smtClean="0">
                <a:solidFill>
                  <a:srgbClr val="000000"/>
                </a:solidFill>
                <a:latin typeface="Times New Roman" pitchFamily="18" charset="0"/>
                <a:cs typeface="Times New Roman" pitchFamily="18" charset="0"/>
              </a:rPr>
              <a:t>名</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周岁男婴的身高、胸围、上半臂围进行测量</a:t>
            </a:r>
            <a:r>
              <a:rPr lang="zh-CN" altLang="en-US" sz="2400" dirty="0" smtClean="0">
                <a:solidFill>
                  <a:srgbClr val="000000"/>
                </a:solidFill>
                <a:latin typeface="Times New Roman" pitchFamily="18" charset="0"/>
                <a:cs typeface="Times New Roman" pitchFamily="18" charset="0"/>
              </a:rPr>
              <a:t>（单位：</a:t>
            </a:r>
            <a:r>
              <a:rPr lang="en-US" altLang="zh-CN" sz="2400" dirty="0" smtClean="0">
                <a:solidFill>
                  <a:srgbClr val="000000"/>
                </a:solidFill>
                <a:latin typeface="Times New Roman" pitchFamily="18" charset="0"/>
                <a:cs typeface="Times New Roman" pitchFamily="18" charset="0"/>
              </a:rPr>
              <a:t>cm</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，得样本数据如表</a:t>
            </a:r>
            <a:r>
              <a:rPr lang="en-US" altLang="zh-CN" sz="2400" dirty="0" smtClean="0">
                <a:solidFill>
                  <a:srgbClr val="000000"/>
                </a:solidFill>
                <a:latin typeface="Times New Roman" pitchFamily="18" charset="0"/>
                <a:cs typeface="Times New Roman" pitchFamily="18" charset="0"/>
              </a:rPr>
              <a:t>4.2.1</a:t>
            </a:r>
            <a:r>
              <a:rPr lang="zh-CN" altLang="zh-CN" sz="2400" dirty="0" smtClean="0">
                <a:solidFill>
                  <a:srgbClr val="000000"/>
                </a:solidFill>
                <a:latin typeface="Times New Roman" pitchFamily="18" charset="0"/>
                <a:cs typeface="Times New Roman" pitchFamily="18" charset="0"/>
              </a:rPr>
              <a:t>所示。根据以往资料，该地区城市</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周岁男婴的这三个指标的均值</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0</a:t>
            </a:r>
            <a:r>
              <a:rPr lang="en-US" altLang="zh-CN" sz="2400" dirty="0" smtClean="0">
                <a:solidFill>
                  <a:srgbClr val="000000"/>
                </a:solidFill>
                <a:latin typeface="Times New Roman" pitchFamily="18" charset="0"/>
                <a:cs typeface="Times New Roman" pitchFamily="18" charset="0"/>
              </a:rPr>
              <a:t>=(90,58,16)′</a:t>
            </a:r>
            <a:r>
              <a:rPr lang="zh-CN" altLang="zh-CN" sz="2400" dirty="0" smtClean="0">
                <a:solidFill>
                  <a:srgbClr val="000000"/>
                </a:solidFill>
                <a:latin typeface="Times New Roman" pitchFamily="18" charset="0"/>
                <a:cs typeface="Times New Roman" pitchFamily="18" charset="0"/>
              </a:rPr>
              <a:t>，现欲在多元正态性假定下检验该地区农村男婴是否与城市男婴有相同的均值。这是假设检验问题：</a:t>
            </a:r>
          </a:p>
          <a:p>
            <a:pPr algn="ct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0</a:t>
            </a:r>
            <a:endParaRPr lang="zh-CN" altLang="en-US" sz="2400" dirty="0">
              <a:solidFill>
                <a:srgbClr val="000000"/>
              </a:solidFill>
              <a:latin typeface="Times New Roman" pitchFamily="18" charset="0"/>
              <a:cs typeface="Times New Roman" pitchFamily="18" charset="0"/>
            </a:endParaRPr>
          </a:p>
        </p:txBody>
      </p:sp>
      <p:sp>
        <p:nvSpPr>
          <p:cNvPr id="12292" name="Rectangle 1"/>
          <p:cNvSpPr>
            <a:spLocks noChangeArrowheads="1"/>
          </p:cNvSpPr>
          <p:nvPr/>
        </p:nvSpPr>
        <p:spPr bwMode="auto">
          <a:xfrm>
            <a:off x="468313" y="3141663"/>
            <a:ext cx="613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4.2.1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某地区农村男婴的体格测量数据</a:t>
            </a:r>
          </a:p>
        </p:txBody>
      </p:sp>
      <p:graphicFrame>
        <p:nvGraphicFramePr>
          <p:cNvPr id="5" name="表格 4"/>
          <p:cNvGraphicFramePr>
            <a:graphicFrameLocks noGrp="1"/>
          </p:cNvGraphicFramePr>
          <p:nvPr>
            <p:extLst>
              <p:ext uri="{D42A27DB-BD31-4B8C-83A1-F6EECF244321}">
                <p14:modId xmlns:p14="http://schemas.microsoft.com/office/powerpoint/2010/main" val="857195675"/>
              </p:ext>
            </p:extLst>
          </p:nvPr>
        </p:nvGraphicFramePr>
        <p:xfrm>
          <a:off x="539750" y="3573463"/>
          <a:ext cx="8137524" cy="2592387"/>
        </p:xfrm>
        <a:graphic>
          <a:graphicData uri="http://schemas.openxmlformats.org/drawingml/2006/table">
            <a:tbl>
              <a:tblPr/>
              <a:tblGrid>
                <a:gridCol w="2033904">
                  <a:extLst>
                    <a:ext uri="{9D8B030D-6E8A-4147-A177-3AD203B41FA5}">
                      <a16:colId xmlns:a16="http://schemas.microsoft.com/office/drawing/2014/main" val="20000"/>
                    </a:ext>
                  </a:extLst>
                </a:gridCol>
                <a:gridCol w="2033904">
                  <a:extLst>
                    <a:ext uri="{9D8B030D-6E8A-4147-A177-3AD203B41FA5}">
                      <a16:colId xmlns:a16="http://schemas.microsoft.com/office/drawing/2014/main" val="20001"/>
                    </a:ext>
                  </a:extLst>
                </a:gridCol>
                <a:gridCol w="2034858">
                  <a:extLst>
                    <a:ext uri="{9D8B030D-6E8A-4147-A177-3AD203B41FA5}">
                      <a16:colId xmlns:a16="http://schemas.microsoft.com/office/drawing/2014/main" val="20002"/>
                    </a:ext>
                  </a:extLst>
                </a:gridCol>
                <a:gridCol w="2034858">
                  <a:extLst>
                    <a:ext uri="{9D8B030D-6E8A-4147-A177-3AD203B41FA5}">
                      <a16:colId xmlns:a16="http://schemas.microsoft.com/office/drawing/2014/main" val="20003"/>
                    </a:ext>
                  </a:extLst>
                </a:gridCol>
              </a:tblGrid>
              <a:tr h="370341">
                <a:tc>
                  <a:txBody>
                    <a:bodyPr/>
                    <a:lstStyle/>
                    <a:p>
                      <a:pPr algn="ctr">
                        <a:spcAft>
                          <a:spcPts val="0"/>
                        </a:spcAft>
                      </a:pPr>
                      <a:r>
                        <a:rPr lang="zh-CN" sz="2000" kern="100" dirty="0" smtClean="0">
                          <a:solidFill>
                            <a:srgbClr val="000000"/>
                          </a:solidFill>
                          <a:latin typeface="Times New Roman"/>
                          <a:ea typeface="宋体"/>
                          <a:cs typeface="Times New Roman"/>
                        </a:rPr>
                        <a:t>编</a:t>
                      </a:r>
                      <a:r>
                        <a:rPr lang="en-US" altLang="zh-CN" sz="2000" kern="100" dirty="0" smtClean="0">
                          <a:solidFill>
                            <a:srgbClr val="000000"/>
                          </a:solidFill>
                          <a:latin typeface="Times New Roman"/>
                          <a:ea typeface="宋体"/>
                          <a:cs typeface="Times New Roman"/>
                        </a:rPr>
                        <a:t>  </a:t>
                      </a:r>
                      <a:r>
                        <a:rPr lang="zh-CN" sz="2000" kern="100" dirty="0" smtClean="0">
                          <a:solidFill>
                            <a:srgbClr val="000000"/>
                          </a:solidFill>
                          <a:latin typeface="Times New Roman"/>
                          <a:ea typeface="宋体"/>
                          <a:cs typeface="Times New Roman"/>
                        </a:rPr>
                        <a:t>号</a:t>
                      </a:r>
                      <a:endParaRPr lang="zh-CN" sz="2000" kern="100" dirty="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smtClean="0">
                          <a:solidFill>
                            <a:srgbClr val="000000"/>
                          </a:solidFill>
                          <a:latin typeface="Times New Roman"/>
                          <a:ea typeface="宋体"/>
                          <a:cs typeface="Times New Roman"/>
                        </a:rPr>
                        <a:t>身高</a:t>
                      </a:r>
                      <a:r>
                        <a:rPr lang="zh-CN" altLang="en-US" sz="2000" kern="100" dirty="0" smtClean="0">
                          <a:solidFill>
                            <a:srgbClr val="000000"/>
                          </a:solidFill>
                          <a:latin typeface="Times New Roman"/>
                          <a:ea typeface="宋体"/>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1</a:t>
                      </a:r>
                      <a:r>
                        <a:rPr lang="zh-CN" altLang="en-US" sz="2000" kern="100" dirty="0" smtClean="0">
                          <a:solidFill>
                            <a:srgbClr val="000000"/>
                          </a:solidFill>
                          <a:latin typeface="Times New Roman"/>
                          <a:ea typeface="宋体"/>
                          <a:cs typeface="Times New Roman"/>
                        </a:rPr>
                        <a:t>）</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smtClean="0">
                          <a:solidFill>
                            <a:srgbClr val="000000"/>
                          </a:solidFill>
                          <a:latin typeface="Times New Roman"/>
                          <a:ea typeface="宋体"/>
                          <a:cs typeface="Times New Roman"/>
                        </a:rPr>
                        <a:t>胸围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2</a:t>
                      </a:r>
                      <a:r>
                        <a:rPr lang="zh-CN" altLang="en-US" sz="2000" kern="100" dirty="0" smtClean="0">
                          <a:solidFill>
                            <a:srgbClr val="000000"/>
                          </a:solidFill>
                          <a:latin typeface="Times New Roman"/>
                          <a:ea typeface="+mn-ea"/>
                          <a:cs typeface="Times New Roman"/>
                        </a:rPr>
                        <a:t>）</a:t>
                      </a:r>
                      <a:endParaRPr lang="zh-CN" altLang="zh-CN" sz="2000" kern="100" dirty="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000000"/>
                          </a:solidFill>
                          <a:latin typeface="Times New Roman"/>
                          <a:ea typeface="宋体"/>
                          <a:cs typeface="Times New Roman"/>
                        </a:rPr>
                        <a:t>上半臂</a:t>
                      </a:r>
                      <a:r>
                        <a:rPr lang="zh-CN" sz="2000" kern="100" dirty="0" smtClean="0">
                          <a:solidFill>
                            <a:srgbClr val="000000"/>
                          </a:solidFill>
                          <a:latin typeface="Times New Roman"/>
                          <a:ea typeface="宋体"/>
                          <a:cs typeface="Times New Roman"/>
                        </a:rPr>
                        <a:t>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3</a:t>
                      </a:r>
                      <a:r>
                        <a:rPr lang="zh-CN" altLang="en-US" sz="2000" kern="100" dirty="0" smtClean="0">
                          <a:solidFill>
                            <a:srgbClr val="000000"/>
                          </a:solidFill>
                          <a:latin typeface="Times New Roman"/>
                          <a:ea typeface="+mn-ea"/>
                          <a:cs typeface="Times New Roman"/>
                        </a:rPr>
                        <a:t>）</a:t>
                      </a:r>
                      <a:endParaRPr lang="zh-CN" altLang="zh-CN" sz="2000" kern="100" dirty="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0341">
                <a:tc>
                  <a:txBody>
                    <a:bodyPr/>
                    <a:lstStyle/>
                    <a:p>
                      <a:pPr algn="ctr">
                        <a:spcAft>
                          <a:spcPts val="0"/>
                        </a:spcAft>
                      </a:pPr>
                      <a:r>
                        <a:rPr lang="en-US" sz="2000" kern="100">
                          <a:solidFill>
                            <a:srgbClr val="000000"/>
                          </a:solidFill>
                          <a:latin typeface="Times New Roman"/>
                          <a:ea typeface="宋体"/>
                          <a:cs typeface="Times New Roman"/>
                        </a:rPr>
                        <a:t>1</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78</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60.6</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16.5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0341">
                <a:tc>
                  <a:txBody>
                    <a:bodyPr/>
                    <a:lstStyle/>
                    <a:p>
                      <a:pPr algn="ctr">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76</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370341">
                <a:tc>
                  <a:txBody>
                    <a:bodyPr/>
                    <a:lstStyle/>
                    <a:p>
                      <a:pPr algn="ctr">
                        <a:spcAft>
                          <a:spcPts val="0"/>
                        </a:spcAft>
                      </a:pPr>
                      <a:r>
                        <a:rPr lang="en-US" sz="2000" kern="100">
                          <a:solidFill>
                            <a:srgbClr val="000000"/>
                          </a:solidFill>
                          <a:latin typeface="Times New Roman"/>
                          <a:ea typeface="宋体"/>
                          <a:cs typeface="Times New Roman"/>
                        </a:rPr>
                        <a:t>3</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92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63.2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70341">
                <a:tc>
                  <a:txBody>
                    <a:bodyPr/>
                    <a:lstStyle/>
                    <a:p>
                      <a:pPr algn="ctr">
                        <a:spcAft>
                          <a:spcPts val="0"/>
                        </a:spcAft>
                      </a:pPr>
                      <a:r>
                        <a:rPr lang="en-US" sz="2000" kern="100">
                          <a:solidFill>
                            <a:srgbClr val="000000"/>
                          </a:solidFill>
                          <a:latin typeface="Times New Roman"/>
                          <a:ea typeface="宋体"/>
                          <a:cs typeface="Times New Roman"/>
                        </a:rPr>
                        <a:t>4</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59.0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70341">
                <a:tc>
                  <a:txBody>
                    <a:bodyPr/>
                    <a:lstStyle/>
                    <a:p>
                      <a:pPr algn="ctr">
                        <a:spcAft>
                          <a:spcPts val="0"/>
                        </a:spcAft>
                      </a:pPr>
                      <a:r>
                        <a:rPr lang="en-US" sz="2000" kern="100">
                          <a:solidFill>
                            <a:srgbClr val="000000"/>
                          </a:solidFill>
                          <a:latin typeface="Times New Roman"/>
                          <a:ea typeface="宋体"/>
                          <a:cs typeface="Times New Roman"/>
                        </a:rPr>
                        <a:t>5</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60.8</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70341">
                <a:tc>
                  <a:txBody>
                    <a:bodyPr/>
                    <a:lstStyle/>
                    <a:p>
                      <a:pPr algn="ctr">
                        <a:spcAft>
                          <a:spcPts val="0"/>
                        </a:spcAft>
                      </a:pPr>
                      <a:r>
                        <a:rPr lang="en-US" sz="2000" kern="100">
                          <a:solidFill>
                            <a:srgbClr val="000000"/>
                          </a:solidFill>
                          <a:latin typeface="Times New Roman"/>
                          <a:ea typeface="宋体"/>
                          <a:cs typeface="Times New Roman"/>
                        </a:rPr>
                        <a:t>6</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84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59.5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14.0</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3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73AF85-7F3D-454C-8697-5087F1D79ECC}" type="slidenum">
              <a:rPr lang="en-US" altLang="zh-CN" sz="1400" smtClean="0"/>
              <a:pPr>
                <a:spcBef>
                  <a:spcPct val="0"/>
                </a:spcBef>
                <a:buClrTx/>
                <a:buSzTx/>
                <a:buFontTx/>
                <a:buNone/>
              </a:pPr>
              <a:t>8</a:t>
            </a:fld>
            <a:endParaRPr lang="en-US" altLang="zh-CN" sz="140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301625" y="609600"/>
            <a:ext cx="8540750" cy="46038"/>
          </a:xfrm>
        </p:spPr>
        <p:txBody>
          <a:bodyPr/>
          <a:lstStyle/>
          <a:p>
            <a:endParaRPr lang="zh-CN" altLang="en-US" smtClean="0"/>
          </a:p>
        </p:txBody>
      </p:sp>
      <p:sp>
        <p:nvSpPr>
          <p:cNvPr id="87043" name="内容占位符 2"/>
          <p:cNvSpPr>
            <a:spLocks noGrp="1"/>
          </p:cNvSpPr>
          <p:nvPr>
            <p:ph idx="1"/>
          </p:nvPr>
        </p:nvSpPr>
        <p:spPr>
          <a:xfrm>
            <a:off x="301625" y="655638"/>
            <a:ext cx="8540750" cy="5443537"/>
          </a:xfrm>
        </p:spPr>
        <p:txBody>
          <a:bodyPr/>
          <a:lstStyle/>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zh-CN" altLang="en-US" sz="2400" dirty="0" smtClean="0">
                <a:solidFill>
                  <a:srgbClr val="000000"/>
                </a:solidFill>
                <a:latin typeface="Times New Roman" panose="02020603050405020304" pitchFamily="18" charset="0"/>
                <a:cs typeface="Times New Roman" panose="02020603050405020304" pitchFamily="18" charset="0"/>
              </a:rPr>
              <a:t>上</a:t>
            </a:r>
            <a:r>
              <a:rPr lang="zh-CN" altLang="zh-CN" sz="2400" dirty="0" smtClean="0">
                <a:solidFill>
                  <a:srgbClr val="000000"/>
                </a:solidFill>
                <a:latin typeface="Times New Roman" panose="02020603050405020304" pitchFamily="18" charset="0"/>
                <a:cs typeface="Times New Roman" panose="02020603050405020304" pitchFamily="18" charset="0"/>
              </a:rPr>
              <a:t>式</a:t>
            </a:r>
            <a:r>
              <a:rPr lang="zh-CN" altLang="zh-CN" sz="2400" dirty="0">
                <a:solidFill>
                  <a:srgbClr val="000000"/>
                </a:solidFill>
                <a:latin typeface="Times New Roman" panose="02020603050405020304" pitchFamily="18" charset="0"/>
                <a:cs typeface="Times New Roman" panose="02020603050405020304" pitchFamily="18" charset="0"/>
              </a:rPr>
              <a:t>中，若用</a:t>
            </a:r>
            <a:r>
              <a:rPr lang="en-US" altLang="zh-CN" sz="2400" i="1" dirty="0" err="1">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zh-CN" altLang="zh-CN" sz="2400" dirty="0">
                <a:solidFill>
                  <a:srgbClr val="000000"/>
                </a:solidFill>
                <a:latin typeface="Times New Roman" panose="02020603050405020304" pitchFamily="18" charset="0"/>
                <a:cs typeface="Times New Roman" panose="02020603050405020304" pitchFamily="18" charset="0"/>
              </a:rPr>
              <a:t>来代替</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i="1" baseline="-25000" dirty="0">
                <a:solidFill>
                  <a:srgbClr val="000000"/>
                </a:solidFill>
                <a:latin typeface="Times New Roman" panose="02020603050405020304" pitchFamily="18" charset="0"/>
                <a:cs typeface="Times New Roman" panose="02020603050405020304" pitchFamily="18" charset="0"/>
              </a:rPr>
              <a:t>ij</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，则可得到</a:t>
            </a:r>
            <a:r>
              <a:rPr lang="en-US" altLang="zh-CN" sz="2400" i="1" dirty="0" err="1">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zh-CN" altLang="zh-CN" sz="2400" dirty="0">
                <a:solidFill>
                  <a:srgbClr val="000000"/>
                </a:solidFill>
                <a:latin typeface="Times New Roman" panose="02020603050405020304" pitchFamily="18" charset="0"/>
                <a:cs typeface="Times New Roman" panose="02020603050405020304" pitchFamily="18" charset="0"/>
              </a:rPr>
              <a:t>的</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置信区间，</a:t>
            </a:r>
            <a:r>
              <a:rPr lang="zh-CN" altLang="zh-CN" sz="2400" dirty="0" smtClean="0">
                <a:solidFill>
                  <a:srgbClr val="000000"/>
                </a:solidFill>
                <a:latin typeface="Times New Roman" panose="02020603050405020304" pitchFamily="18" charset="0"/>
                <a:cs typeface="Times New Roman" panose="02020603050405020304" pitchFamily="18" charset="0"/>
              </a:rPr>
              <a:t>即</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等价于</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sz="2400" dirty="0" smtClean="0">
                <a:solidFill>
                  <a:srgbClr val="000000"/>
                </a:solidFill>
                <a:latin typeface="Times New Roman" panose="02020603050405020304" pitchFamily="18" charset="0"/>
                <a:cs typeface="Times New Roman" panose="02020603050405020304" pitchFamily="18" charset="0"/>
              </a:rPr>
              <a:t>    其中</a:t>
            </a:r>
          </a:p>
        </p:txBody>
      </p:sp>
      <p:sp>
        <p:nvSpPr>
          <p:cNvPr id="849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6E231A-020C-40A0-877C-DF1E969DF262}" type="slidenum">
              <a:rPr lang="en-US" altLang="zh-CN" sz="1400" smtClean="0"/>
              <a:pPr>
                <a:spcBef>
                  <a:spcPct val="0"/>
                </a:spcBef>
                <a:buClrTx/>
                <a:buSzTx/>
                <a:buFontTx/>
                <a:buNone/>
              </a:pPr>
              <a:t>80</a:t>
            </a:fld>
            <a:endParaRPr lang="en-US" altLang="zh-CN" sz="1400" smtClean="0"/>
          </a:p>
        </p:txBody>
      </p:sp>
      <p:sp>
        <p:nvSpPr>
          <p:cNvPr id="84997" name="Rectangle 2"/>
          <p:cNvSpPr>
            <a:spLocks noChangeArrowheads="1"/>
          </p:cNvSpPr>
          <p:nvPr/>
        </p:nvSpPr>
        <p:spPr bwMode="auto">
          <a:xfrm>
            <a:off x="1835150" y="2622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4998" name="对象 2"/>
          <p:cNvGraphicFramePr>
            <a:graphicFrameLocks noChangeAspect="1"/>
          </p:cNvGraphicFramePr>
          <p:nvPr/>
        </p:nvGraphicFramePr>
        <p:xfrm>
          <a:off x="2195513" y="1412875"/>
          <a:ext cx="4997450" cy="1022350"/>
        </p:xfrm>
        <a:graphic>
          <a:graphicData uri="http://schemas.openxmlformats.org/presentationml/2006/ole">
            <mc:AlternateContent xmlns:mc="http://schemas.openxmlformats.org/markup-compatibility/2006">
              <mc:Choice xmlns:v="urn:schemas-microsoft-com:vml" Requires="v">
                <p:oleObj spid="_x0000_s85240" name="Equation" r:id="rId3" imgW="4991100" imgH="1016000" progId="Equation.DSMT4">
                  <p:embed/>
                </p:oleObj>
              </mc:Choice>
              <mc:Fallback>
                <p:oleObj name="Equation" r:id="rId3" imgW="4991100" imgH="10160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412875"/>
                        <a:ext cx="49974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9" name="Rectangle 4"/>
          <p:cNvSpPr>
            <a:spLocks noChangeArrowheads="1"/>
          </p:cNvSpPr>
          <p:nvPr/>
        </p:nvSpPr>
        <p:spPr bwMode="auto">
          <a:xfrm>
            <a:off x="1835150" y="2622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5000" name="对象 4"/>
          <p:cNvGraphicFramePr>
            <a:graphicFrameLocks noChangeAspect="1"/>
          </p:cNvGraphicFramePr>
          <p:nvPr>
            <p:extLst>
              <p:ext uri="{D42A27DB-BD31-4B8C-83A1-F6EECF244321}">
                <p14:modId xmlns:p14="http://schemas.microsoft.com/office/powerpoint/2010/main" val="4101822162"/>
              </p:ext>
            </p:extLst>
          </p:nvPr>
        </p:nvGraphicFramePr>
        <p:xfrm>
          <a:off x="3509963" y="2781300"/>
          <a:ext cx="2341562" cy="793750"/>
        </p:xfrm>
        <a:graphic>
          <a:graphicData uri="http://schemas.openxmlformats.org/presentationml/2006/ole">
            <mc:AlternateContent xmlns:mc="http://schemas.openxmlformats.org/markup-compatibility/2006">
              <mc:Choice xmlns:v="urn:schemas-microsoft-com:vml" Requires="v">
                <p:oleObj spid="_x0000_s85241" name="Equation" r:id="rId5" imgW="2349360" imgH="799920" progId="Equation.DSMT4">
                  <p:embed/>
                </p:oleObj>
              </mc:Choice>
              <mc:Fallback>
                <p:oleObj name="Equation" r:id="rId5" imgW="2349360" imgH="799920" progId="Equation.DSMT4">
                  <p:embed/>
                  <p:pic>
                    <p:nvPicPr>
                      <p:cNvPr id="0" name="对象 4"/>
                      <p:cNvPicPr>
                        <a:picLocks noChangeAspect="1" noChangeArrowheads="1"/>
                      </p:cNvPicPr>
                      <p:nvPr/>
                    </p:nvPicPr>
                    <p:blipFill>
                      <a:blip r:embed="rId6"/>
                      <a:srcRect/>
                      <a:stretch>
                        <a:fillRect/>
                      </a:stretch>
                    </p:blipFill>
                    <p:spPr bwMode="auto">
                      <a:xfrm>
                        <a:off x="3509963" y="2781300"/>
                        <a:ext cx="23415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5002" name="对象 6"/>
          <p:cNvGraphicFramePr>
            <a:graphicFrameLocks noChangeAspect="1"/>
          </p:cNvGraphicFramePr>
          <p:nvPr/>
        </p:nvGraphicFramePr>
        <p:xfrm>
          <a:off x="3181350" y="4146550"/>
          <a:ext cx="3170238" cy="1860550"/>
        </p:xfrm>
        <a:graphic>
          <a:graphicData uri="http://schemas.openxmlformats.org/presentationml/2006/ole">
            <mc:AlternateContent xmlns:mc="http://schemas.openxmlformats.org/markup-compatibility/2006">
              <mc:Choice xmlns:v="urn:schemas-microsoft-com:vml" Requires="v">
                <p:oleObj spid="_x0000_s85242" name="Equation" r:id="rId7" imgW="3175000" imgH="1854200" progId="Equation.DSMT4">
                  <p:embed/>
                </p:oleObj>
              </mc:Choice>
              <mc:Fallback>
                <p:oleObj name="Equation" r:id="rId7" imgW="3175000" imgH="18542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1350" y="4146550"/>
                        <a:ext cx="3170238"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301625" y="457200"/>
            <a:ext cx="8540750" cy="985838"/>
          </a:xfrm>
        </p:spPr>
        <p:txBody>
          <a:bodyPr/>
          <a:lstStyle/>
          <a:p>
            <a:r>
              <a:rPr lang="en-US" altLang="zh-CN" sz="4000" smtClean="0"/>
              <a:t>2.</a:t>
            </a:r>
            <a:r>
              <a:rPr lang="zh-CN" altLang="zh-CN" sz="4000" smtClean="0"/>
              <a:t>偏相关系数</a:t>
            </a:r>
            <a:endParaRPr lang="zh-CN" altLang="en-US" sz="4000" smtClean="0"/>
          </a:p>
        </p:txBody>
      </p:sp>
      <p:sp>
        <p:nvSpPr>
          <p:cNvPr id="86019" name="内容占位符 2"/>
          <p:cNvSpPr>
            <a:spLocks noGrp="1"/>
          </p:cNvSpPr>
          <p:nvPr>
            <p:ph idx="1"/>
          </p:nvPr>
        </p:nvSpPr>
        <p:spPr>
          <a:xfrm>
            <a:off x="301625" y="1443038"/>
            <a:ext cx="8540750" cy="4656137"/>
          </a:xfrm>
        </p:spPr>
        <p:txBody>
          <a:bodyPr/>
          <a:lstStyle/>
          <a:p>
            <a:pPr>
              <a:defRPr/>
            </a:pPr>
            <a:r>
              <a:rPr lang="zh-CN" altLang="en-US" sz="2400" dirty="0" smtClean="0">
                <a:solidFill>
                  <a:srgbClr val="000000"/>
                </a:solidFill>
                <a:latin typeface="Times New Roman" panose="02020603050405020304" pitchFamily="18" charset="0"/>
                <a:cs typeface="Times New Roman" panose="02020603050405020304" pitchFamily="18" charset="0"/>
              </a:rPr>
              <a:t>欲检验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zh-CN" altLang="zh-CN" sz="2400" dirty="0" smtClean="0">
                <a:solidFill>
                  <a:srgbClr val="000000"/>
                </a:solidFill>
                <a:latin typeface="Times New Roman" panose="02020603050405020304" pitchFamily="18" charset="0"/>
                <a:cs typeface="Times New Roman" panose="02020603050405020304" pitchFamily="18" charset="0"/>
              </a:rPr>
              <a:t>很大的情况下，</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为真时，检验统计量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对于给定的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860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86021" name="Object 1"/>
          <p:cNvGraphicFramePr>
            <a:graphicFrameLocks noChangeAspect="1"/>
          </p:cNvGraphicFramePr>
          <p:nvPr>
            <p:extLst>
              <p:ext uri="{D42A27DB-BD31-4B8C-83A1-F6EECF244321}">
                <p14:modId xmlns:p14="http://schemas.microsoft.com/office/powerpoint/2010/main" val="1132646605"/>
              </p:ext>
            </p:extLst>
          </p:nvPr>
        </p:nvGraphicFramePr>
        <p:xfrm>
          <a:off x="1428750" y="2708275"/>
          <a:ext cx="6426200" cy="958850"/>
        </p:xfrm>
        <a:graphic>
          <a:graphicData uri="http://schemas.openxmlformats.org/presentationml/2006/ole">
            <mc:AlternateContent xmlns:mc="http://schemas.openxmlformats.org/markup-compatibility/2006">
              <mc:Choice xmlns:v="urn:schemas-microsoft-com:vml" Requires="v">
                <p:oleObj spid="_x0000_s86261" name="Equation" r:id="rId3" imgW="6426000" imgH="965160" progId="Equation.DSMT4">
                  <p:embed/>
                </p:oleObj>
              </mc:Choice>
              <mc:Fallback>
                <p:oleObj name="Equation" r:id="rId3" imgW="6426000" imgH="965160" progId="Equation.DSMT4">
                  <p:embed/>
                  <p:pic>
                    <p:nvPicPr>
                      <p:cNvPr id="0" name="Object 1"/>
                      <p:cNvPicPr>
                        <a:picLocks noChangeAspect="1" noChangeArrowheads="1"/>
                      </p:cNvPicPr>
                      <p:nvPr/>
                    </p:nvPicPr>
                    <p:blipFill>
                      <a:blip r:embed="rId4"/>
                      <a:srcRect/>
                      <a:stretch>
                        <a:fillRect/>
                      </a:stretch>
                    </p:blipFill>
                    <p:spPr bwMode="auto">
                      <a:xfrm>
                        <a:off x="1428750" y="2708275"/>
                        <a:ext cx="64262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86023" name="Object 3"/>
          <p:cNvGraphicFramePr>
            <a:graphicFrameLocks noChangeAspect="1"/>
          </p:cNvGraphicFramePr>
          <p:nvPr>
            <p:extLst>
              <p:ext uri="{D42A27DB-BD31-4B8C-83A1-F6EECF244321}">
                <p14:modId xmlns:p14="http://schemas.microsoft.com/office/powerpoint/2010/main" val="1769861244"/>
              </p:ext>
            </p:extLst>
          </p:nvPr>
        </p:nvGraphicFramePr>
        <p:xfrm>
          <a:off x="1139825" y="4076700"/>
          <a:ext cx="7004050" cy="971550"/>
        </p:xfrm>
        <a:graphic>
          <a:graphicData uri="http://schemas.openxmlformats.org/presentationml/2006/ole">
            <mc:AlternateContent xmlns:mc="http://schemas.openxmlformats.org/markup-compatibility/2006">
              <mc:Choice xmlns:v="urn:schemas-microsoft-com:vml" Requires="v">
                <p:oleObj spid="_x0000_s86262" name="Equation" r:id="rId5" imgW="6997680" imgH="965160" progId="Equation.DSMT4">
                  <p:embed/>
                </p:oleObj>
              </mc:Choice>
              <mc:Fallback>
                <p:oleObj name="Equation" r:id="rId5" imgW="6997680" imgH="965160" progId="Equation.DSMT4">
                  <p:embed/>
                  <p:pic>
                    <p:nvPicPr>
                      <p:cNvPr id="0" name="Object 3"/>
                      <p:cNvPicPr>
                        <a:picLocks noChangeAspect="1" noChangeArrowheads="1"/>
                      </p:cNvPicPr>
                      <p:nvPr/>
                    </p:nvPicPr>
                    <p:blipFill>
                      <a:blip r:embed="rId6"/>
                      <a:srcRect/>
                      <a:stretch>
                        <a:fillRect/>
                      </a:stretch>
                    </p:blipFill>
                    <p:spPr bwMode="auto">
                      <a:xfrm>
                        <a:off x="1139825" y="4076700"/>
                        <a:ext cx="70040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86025" name="Object 5"/>
          <p:cNvGraphicFramePr>
            <a:graphicFrameLocks noChangeAspect="1"/>
          </p:cNvGraphicFramePr>
          <p:nvPr>
            <p:extLst>
              <p:ext uri="{D42A27DB-BD31-4B8C-83A1-F6EECF244321}">
                <p14:modId xmlns:p14="http://schemas.microsoft.com/office/powerpoint/2010/main" val="3130366087"/>
              </p:ext>
            </p:extLst>
          </p:nvPr>
        </p:nvGraphicFramePr>
        <p:xfrm>
          <a:off x="466725" y="5373688"/>
          <a:ext cx="8208963" cy="971550"/>
        </p:xfrm>
        <a:graphic>
          <a:graphicData uri="http://schemas.openxmlformats.org/presentationml/2006/ole">
            <mc:AlternateContent xmlns:mc="http://schemas.openxmlformats.org/markup-compatibility/2006">
              <mc:Choice xmlns:v="urn:schemas-microsoft-com:vml" Requires="v">
                <p:oleObj spid="_x0000_s86263" name="Equation" r:id="rId7" imgW="8204040" imgH="965160" progId="Equation.DSMT4">
                  <p:embed/>
                </p:oleObj>
              </mc:Choice>
              <mc:Fallback>
                <p:oleObj name="Equation" r:id="rId7" imgW="8204040" imgH="965160" progId="Equation.DSMT4">
                  <p:embed/>
                  <p:pic>
                    <p:nvPicPr>
                      <p:cNvPr id="0" name="Object 5"/>
                      <p:cNvPicPr>
                        <a:picLocks noChangeAspect="1" noChangeArrowheads="1"/>
                      </p:cNvPicPr>
                      <p:nvPr/>
                    </p:nvPicPr>
                    <p:blipFill>
                      <a:blip r:embed="rId8"/>
                      <a:srcRect/>
                      <a:stretch>
                        <a:fillRect/>
                      </a:stretch>
                    </p:blipFill>
                    <p:spPr bwMode="auto">
                      <a:xfrm>
                        <a:off x="466725" y="5373688"/>
                        <a:ext cx="820896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A68AF1-3A7E-4321-9347-8644DFA1FEB6}" type="slidenum">
              <a:rPr lang="en-US" altLang="zh-CN" sz="1400" smtClean="0"/>
              <a:pPr>
                <a:spcBef>
                  <a:spcPct val="0"/>
                </a:spcBef>
                <a:buClrTx/>
                <a:buSzTx/>
                <a:buFontTx/>
                <a:buNone/>
              </a:pPr>
              <a:t>81</a:t>
            </a:fld>
            <a:endParaRPr lang="en-US" altLang="zh-CN" sz="140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301625" y="609600"/>
            <a:ext cx="8540750" cy="46038"/>
          </a:xfrm>
        </p:spPr>
        <p:txBody>
          <a:bodyPr/>
          <a:lstStyle/>
          <a:p>
            <a:endParaRPr lang="zh-CN" altLang="en-US" smtClean="0"/>
          </a:p>
        </p:txBody>
      </p:sp>
      <p:sp>
        <p:nvSpPr>
          <p:cNvPr id="87043" name="内容占位符 2"/>
          <p:cNvSpPr>
            <a:spLocks noGrp="1"/>
          </p:cNvSpPr>
          <p:nvPr>
            <p:ph idx="1"/>
          </p:nvPr>
        </p:nvSpPr>
        <p:spPr>
          <a:xfrm>
            <a:off x="301625" y="655638"/>
            <a:ext cx="8540750" cy="5443537"/>
          </a:xfrm>
        </p:spPr>
        <p:txBody>
          <a:bodyPr/>
          <a:lstStyle/>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zh-CN" altLang="en-US" sz="2400" dirty="0" smtClean="0">
                <a:solidFill>
                  <a:srgbClr val="000000"/>
                </a:solidFill>
                <a:latin typeface="Times New Roman" panose="02020603050405020304" pitchFamily="18" charset="0"/>
                <a:cs typeface="Times New Roman" panose="02020603050405020304" pitchFamily="18" charset="0"/>
              </a:rPr>
              <a:t>上</a:t>
            </a:r>
            <a:r>
              <a:rPr lang="zh-CN" altLang="zh-CN" sz="2400" dirty="0" smtClean="0">
                <a:solidFill>
                  <a:srgbClr val="000000"/>
                </a:solidFill>
                <a:latin typeface="Times New Roman" panose="02020603050405020304" pitchFamily="18" charset="0"/>
                <a:cs typeface="Times New Roman" panose="02020603050405020304" pitchFamily="18" charset="0"/>
              </a:rPr>
              <a:t>式</a:t>
            </a:r>
            <a:r>
              <a:rPr lang="zh-CN" altLang="zh-CN" sz="2400" dirty="0">
                <a:solidFill>
                  <a:srgbClr val="000000"/>
                </a:solidFill>
                <a:latin typeface="Times New Roman" panose="02020603050405020304" pitchFamily="18" charset="0"/>
                <a:cs typeface="Times New Roman" panose="02020603050405020304" pitchFamily="18" charset="0"/>
              </a:rPr>
              <a:t>中，若</a:t>
            </a:r>
            <a:r>
              <a:rPr lang="zh-CN" altLang="zh-CN" sz="2400" dirty="0" smtClean="0">
                <a:solidFill>
                  <a:srgbClr val="000000"/>
                </a:solidFill>
                <a:latin typeface="Times New Roman" panose="02020603050405020304" pitchFamily="18" charset="0"/>
                <a:cs typeface="Times New Roman" panose="02020603050405020304" pitchFamily="18" charset="0"/>
              </a:rPr>
              <a:t>用</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来代替</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则可</a:t>
            </a:r>
            <a:r>
              <a:rPr lang="zh-CN" altLang="zh-CN" sz="2400" dirty="0" smtClean="0">
                <a:solidFill>
                  <a:srgbClr val="000000"/>
                </a:solidFill>
                <a:latin typeface="Times New Roman" panose="02020603050405020304" pitchFamily="18" charset="0"/>
                <a:cs typeface="Times New Roman" panose="02020603050405020304" pitchFamily="18" charset="0"/>
              </a:rPr>
              <a:t>得到</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zh-CN" sz="2400" dirty="0">
                <a:solidFill>
                  <a:srgbClr val="000000"/>
                </a:solidFill>
                <a:latin typeface="Times New Roman" panose="02020603050405020304" pitchFamily="18" charset="0"/>
                <a:cs typeface="Times New Roman" panose="02020603050405020304" pitchFamily="18" charset="0"/>
              </a:rPr>
              <a:t>置信区间，</a:t>
            </a:r>
            <a:r>
              <a:rPr lang="zh-CN" altLang="zh-CN" sz="2400" dirty="0" smtClean="0">
                <a:solidFill>
                  <a:srgbClr val="000000"/>
                </a:solidFill>
                <a:latin typeface="Times New Roman" panose="02020603050405020304" pitchFamily="18" charset="0"/>
                <a:cs typeface="Times New Roman" panose="02020603050405020304" pitchFamily="18" charset="0"/>
              </a:rPr>
              <a:t>即</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等价于</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sz="2400" dirty="0" smtClean="0">
                <a:solidFill>
                  <a:srgbClr val="000000"/>
                </a:solidFill>
                <a:latin typeface="Times New Roman" panose="02020603050405020304" pitchFamily="18" charset="0"/>
                <a:cs typeface="Times New Roman" panose="02020603050405020304" pitchFamily="18" charset="0"/>
              </a:rPr>
              <a:t>    其中</a:t>
            </a: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FD53C02-013B-47AD-9450-9500082EE853}" type="slidenum">
              <a:rPr lang="en-US" altLang="zh-CN" sz="1400" smtClean="0"/>
              <a:pPr>
                <a:spcBef>
                  <a:spcPct val="0"/>
                </a:spcBef>
                <a:buClrTx/>
                <a:buSzTx/>
                <a:buFontTx/>
                <a:buNone/>
              </a:pPr>
              <a:t>82</a:t>
            </a:fld>
            <a:endParaRPr lang="en-US" altLang="zh-CN" sz="1400" smtClean="0"/>
          </a:p>
        </p:txBody>
      </p:sp>
      <p:sp>
        <p:nvSpPr>
          <p:cNvPr id="87045" name="Rectangle 2"/>
          <p:cNvSpPr>
            <a:spLocks noChangeArrowheads="1"/>
          </p:cNvSpPr>
          <p:nvPr/>
        </p:nvSpPr>
        <p:spPr bwMode="auto">
          <a:xfrm>
            <a:off x="1835150" y="2622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7046" name="对象 2"/>
          <p:cNvGraphicFramePr>
            <a:graphicFrameLocks noChangeAspect="1"/>
          </p:cNvGraphicFramePr>
          <p:nvPr>
            <p:extLst>
              <p:ext uri="{D42A27DB-BD31-4B8C-83A1-F6EECF244321}">
                <p14:modId xmlns:p14="http://schemas.microsoft.com/office/powerpoint/2010/main" val="411452332"/>
              </p:ext>
            </p:extLst>
          </p:nvPr>
        </p:nvGraphicFramePr>
        <p:xfrm>
          <a:off x="1592263" y="1412875"/>
          <a:ext cx="6205537" cy="1022350"/>
        </p:xfrm>
        <a:graphic>
          <a:graphicData uri="http://schemas.openxmlformats.org/presentationml/2006/ole">
            <mc:AlternateContent xmlns:mc="http://schemas.openxmlformats.org/markup-compatibility/2006">
              <mc:Choice xmlns:v="urn:schemas-microsoft-com:vml" Requires="v">
                <p:oleObj spid="_x0000_s87288" name="Equation" r:id="rId3" imgW="6197400" imgH="1015920" progId="Equation.DSMT4">
                  <p:embed/>
                </p:oleObj>
              </mc:Choice>
              <mc:Fallback>
                <p:oleObj name="Equation" r:id="rId3" imgW="6197400" imgH="1015920" progId="Equation.DSMT4">
                  <p:embed/>
                  <p:pic>
                    <p:nvPicPr>
                      <p:cNvPr id="0" name="对象 2"/>
                      <p:cNvPicPr>
                        <a:picLocks noChangeAspect="1" noChangeArrowheads="1"/>
                      </p:cNvPicPr>
                      <p:nvPr/>
                    </p:nvPicPr>
                    <p:blipFill>
                      <a:blip r:embed="rId4"/>
                      <a:srcRect/>
                      <a:stretch>
                        <a:fillRect/>
                      </a:stretch>
                    </p:blipFill>
                    <p:spPr bwMode="auto">
                      <a:xfrm>
                        <a:off x="1592263" y="1412875"/>
                        <a:ext cx="6205537"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7" name="Rectangle 4"/>
          <p:cNvSpPr>
            <a:spLocks noChangeArrowheads="1"/>
          </p:cNvSpPr>
          <p:nvPr/>
        </p:nvSpPr>
        <p:spPr bwMode="auto">
          <a:xfrm>
            <a:off x="1835150" y="2622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7048" name="对象 4"/>
          <p:cNvGraphicFramePr>
            <a:graphicFrameLocks noChangeAspect="1"/>
          </p:cNvGraphicFramePr>
          <p:nvPr>
            <p:extLst>
              <p:ext uri="{D42A27DB-BD31-4B8C-83A1-F6EECF244321}">
                <p14:modId xmlns:p14="http://schemas.microsoft.com/office/powerpoint/2010/main" val="4224888490"/>
              </p:ext>
            </p:extLst>
          </p:nvPr>
        </p:nvGraphicFramePr>
        <p:xfrm>
          <a:off x="3160713" y="2781300"/>
          <a:ext cx="3038475" cy="793750"/>
        </p:xfrm>
        <a:graphic>
          <a:graphicData uri="http://schemas.openxmlformats.org/presentationml/2006/ole">
            <mc:AlternateContent xmlns:mc="http://schemas.openxmlformats.org/markup-compatibility/2006">
              <mc:Choice xmlns:v="urn:schemas-microsoft-com:vml" Requires="v">
                <p:oleObj spid="_x0000_s87289" name="Equation" r:id="rId5" imgW="3047760" imgH="799920" progId="Equation.DSMT4">
                  <p:embed/>
                </p:oleObj>
              </mc:Choice>
              <mc:Fallback>
                <p:oleObj name="Equation" r:id="rId5" imgW="3047760" imgH="799920" progId="Equation.DSMT4">
                  <p:embed/>
                  <p:pic>
                    <p:nvPicPr>
                      <p:cNvPr id="0" name="对象 4"/>
                      <p:cNvPicPr>
                        <a:picLocks noChangeAspect="1" noChangeArrowheads="1"/>
                      </p:cNvPicPr>
                      <p:nvPr/>
                    </p:nvPicPr>
                    <p:blipFill>
                      <a:blip r:embed="rId6"/>
                      <a:srcRect/>
                      <a:stretch>
                        <a:fillRect/>
                      </a:stretch>
                    </p:blipFill>
                    <p:spPr bwMode="auto">
                      <a:xfrm>
                        <a:off x="3160713" y="2781300"/>
                        <a:ext cx="30384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7050" name="对象 6"/>
          <p:cNvGraphicFramePr>
            <a:graphicFrameLocks noChangeAspect="1"/>
          </p:cNvGraphicFramePr>
          <p:nvPr>
            <p:extLst>
              <p:ext uri="{D42A27DB-BD31-4B8C-83A1-F6EECF244321}">
                <p14:modId xmlns:p14="http://schemas.microsoft.com/office/powerpoint/2010/main" val="1853577201"/>
              </p:ext>
            </p:extLst>
          </p:nvPr>
        </p:nvGraphicFramePr>
        <p:xfrm>
          <a:off x="2389188" y="4149725"/>
          <a:ext cx="4754562" cy="2039938"/>
        </p:xfrm>
        <a:graphic>
          <a:graphicData uri="http://schemas.openxmlformats.org/presentationml/2006/ole">
            <mc:AlternateContent xmlns:mc="http://schemas.openxmlformats.org/markup-compatibility/2006">
              <mc:Choice xmlns:v="urn:schemas-microsoft-com:vml" Requires="v">
                <p:oleObj spid="_x0000_s87290" name="Equation" r:id="rId7" imgW="4762440" imgH="2031840" progId="Equation.DSMT4">
                  <p:embed/>
                </p:oleObj>
              </mc:Choice>
              <mc:Fallback>
                <p:oleObj name="Equation" r:id="rId7" imgW="4762440" imgH="2031840" progId="Equation.DSMT4">
                  <p:embed/>
                  <p:pic>
                    <p:nvPicPr>
                      <p:cNvPr id="0" name="对象 6"/>
                      <p:cNvPicPr>
                        <a:picLocks noChangeAspect="1" noChangeArrowheads="1"/>
                      </p:cNvPicPr>
                      <p:nvPr/>
                    </p:nvPicPr>
                    <p:blipFill>
                      <a:blip r:embed="rId8"/>
                      <a:srcRect/>
                      <a:stretch>
                        <a:fillRect/>
                      </a:stretch>
                    </p:blipFill>
                    <p:spPr bwMode="auto">
                      <a:xfrm>
                        <a:off x="2389188" y="4149725"/>
                        <a:ext cx="4754562"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01625" y="609600"/>
            <a:ext cx="8540750" cy="46038"/>
          </a:xfrm>
        </p:spPr>
        <p:txBody>
          <a:bodyPr/>
          <a:lstStyle/>
          <a:p>
            <a:endParaRPr lang="zh-CN" altLang="en-US" smtClean="0"/>
          </a:p>
        </p:txBody>
      </p:sp>
      <p:sp>
        <p:nvSpPr>
          <p:cNvPr id="14339" name="内容占位符 2"/>
          <p:cNvSpPr>
            <a:spLocks noGrp="1"/>
          </p:cNvSpPr>
          <p:nvPr>
            <p:ph idx="1"/>
          </p:nvPr>
        </p:nvSpPr>
        <p:spPr>
          <a:xfrm>
            <a:off x="301625" y="692150"/>
            <a:ext cx="8540750" cy="5407025"/>
          </a:xfrm>
        </p:spPr>
        <p:txBody>
          <a:bodyPr/>
          <a:lstStyle/>
          <a:p>
            <a:pPr>
              <a:buFont typeface="Wingdings" panose="05000000000000000000" pitchFamily="2" charset="2"/>
              <a:buChar char="Ø"/>
            </a:pPr>
            <a:r>
              <a:rPr lang="en-US" altLang="zh-CN" sz="2400" smtClean="0"/>
              <a:t> </a:t>
            </a:r>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pPr>
              <a:lnSpc>
                <a:spcPct val="150000"/>
              </a:lnSpc>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endParaRPr lang="zh-CN"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故</a:t>
            </a:r>
            <a:r>
              <a:rPr lang="zh-CN" altLang="zh-CN" sz="2400" smtClean="0">
                <a:solidFill>
                  <a:srgbClr val="000000"/>
                </a:solidFill>
                <a:latin typeface="Times New Roman" panose="02020603050405020304" pitchFamily="18" charset="0"/>
                <a:cs typeface="Times New Roman" panose="02020603050405020304" pitchFamily="18" charset="0"/>
              </a:rPr>
              <a:t>在</a:t>
            </a:r>
            <a:r>
              <a:rPr lang="en-US" altLang="zh-CN" sz="2400" i="1" smtClean="0">
                <a:solidFill>
                  <a:srgbClr val="000000"/>
                </a:solidFill>
                <a:latin typeface="Times New Roman" panose="02020603050405020304" pitchFamily="18" charset="0"/>
                <a:cs typeface="Times New Roman" panose="02020603050405020304" pitchFamily="18" charset="0"/>
              </a:rPr>
              <a:t>α</a:t>
            </a:r>
            <a:r>
              <a:rPr lang="en-US" altLang="zh-CN" sz="2400" smtClean="0">
                <a:solidFill>
                  <a:srgbClr val="000000"/>
                </a:solidFill>
                <a:latin typeface="Times New Roman" panose="02020603050405020304" pitchFamily="18" charset="0"/>
                <a:cs typeface="Times New Roman" panose="02020603050405020304" pitchFamily="18" charset="0"/>
              </a:rPr>
              <a:t>=0.01</a:t>
            </a:r>
            <a:r>
              <a:rPr lang="zh-CN" altLang="zh-CN" sz="2400" smtClean="0">
                <a:solidFill>
                  <a:srgbClr val="000000"/>
                </a:solidFill>
                <a:latin typeface="Times New Roman" panose="02020603050405020304" pitchFamily="18" charset="0"/>
                <a:cs typeface="Times New Roman" panose="02020603050405020304" pitchFamily="18" charset="0"/>
              </a:rPr>
              <a:t>下，拒绝</a:t>
            </a:r>
            <a:r>
              <a:rPr lang="en-US" altLang="zh-CN" sz="2400" i="1" smtClean="0">
                <a:solidFill>
                  <a:srgbClr val="000000"/>
                </a:solidFill>
                <a:latin typeface="Times New Roman" panose="02020603050405020304" pitchFamily="18" charset="0"/>
                <a:cs typeface="Times New Roman" panose="02020603050405020304" pitchFamily="18" charset="0"/>
              </a:rPr>
              <a:t>H</a:t>
            </a:r>
            <a:r>
              <a:rPr lang="en-US" altLang="zh-CN" sz="2400" baseline="-25000" smtClean="0">
                <a:solidFill>
                  <a:srgbClr val="000000"/>
                </a:solidFill>
                <a:latin typeface="Times New Roman" panose="02020603050405020304" pitchFamily="18" charset="0"/>
                <a:cs typeface="Times New Roman" panose="02020603050405020304" pitchFamily="18" charset="0"/>
              </a:rPr>
              <a:t>0</a:t>
            </a:r>
            <a:r>
              <a:rPr lang="zh-CN" altLang="zh-CN" sz="2400" smtClean="0">
                <a:solidFill>
                  <a:srgbClr val="000000"/>
                </a:solidFill>
                <a:latin typeface="Times New Roman" panose="02020603050405020304" pitchFamily="18" charset="0"/>
                <a:cs typeface="Times New Roman" panose="02020603050405020304" pitchFamily="18" charset="0"/>
              </a:rPr>
              <a:t> </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smtClean="0">
                <a:solidFill>
                  <a:srgbClr val="000000"/>
                </a:solidFill>
                <a:latin typeface="Times New Roman" panose="02020603050405020304" pitchFamily="18" charset="0"/>
                <a:cs typeface="Times New Roman" panose="02020603050405020304" pitchFamily="18" charset="0"/>
              </a:rPr>
              <a:t>=0.002)</a:t>
            </a:r>
            <a:r>
              <a:rPr lang="zh-CN" altLang="zh-CN" sz="2400" smtClean="0">
                <a:solidFill>
                  <a:srgbClr val="000000"/>
                </a:solidFill>
                <a:latin typeface="Times New Roman" panose="02020603050405020304" pitchFamily="18" charset="0"/>
                <a:cs typeface="Times New Roman" panose="02020603050405020304" pitchFamily="18" charset="0"/>
              </a:rPr>
              <a:t>。</a:t>
            </a: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4340" name="Object 4"/>
          <p:cNvGraphicFramePr>
            <a:graphicFrameLocks noChangeAspect="1"/>
          </p:cNvGraphicFramePr>
          <p:nvPr/>
        </p:nvGraphicFramePr>
        <p:xfrm>
          <a:off x="1692275" y="723900"/>
          <a:ext cx="5575300" cy="3784600"/>
        </p:xfrm>
        <a:graphic>
          <a:graphicData uri="http://schemas.openxmlformats.org/presentationml/2006/ole">
            <mc:AlternateContent xmlns:mc="http://schemas.openxmlformats.org/markup-compatibility/2006">
              <mc:Choice xmlns:v="urn:schemas-microsoft-com:vml" Requires="v">
                <p:oleObj spid="_x0000_s14499" name="Equation" r:id="rId3" imgW="5575300" imgH="3784600" progId="Equation.DSMT4">
                  <p:embed/>
                </p:oleObj>
              </mc:Choice>
              <mc:Fallback>
                <p:oleObj name="Equation" r:id="rId3" imgW="5575300" imgH="3784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723900"/>
                        <a:ext cx="5575300" cy="378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p:cNvGraphicFramePr>
            <a:graphicFrameLocks noChangeAspect="1"/>
          </p:cNvGraphicFramePr>
          <p:nvPr/>
        </p:nvGraphicFramePr>
        <p:xfrm>
          <a:off x="2073275" y="4700588"/>
          <a:ext cx="5270500" cy="609600"/>
        </p:xfrm>
        <a:graphic>
          <a:graphicData uri="http://schemas.openxmlformats.org/presentationml/2006/ole">
            <mc:AlternateContent xmlns:mc="http://schemas.openxmlformats.org/markup-compatibility/2006">
              <mc:Choice xmlns:v="urn:schemas-microsoft-com:vml" Requires="v">
                <p:oleObj spid="_x0000_s14500" name="Equation" r:id="rId5" imgW="5270500" imgH="609600" progId="Equation.DSMT4">
                  <p:embed/>
                </p:oleObj>
              </mc:Choice>
              <mc:Fallback>
                <p:oleObj name="Equation" r:id="rId5" imgW="5270500" imgH="609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3275" y="4700588"/>
                        <a:ext cx="5270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B9EF62-9EC2-4551-9F10-EB2F7CF7CBA8}" type="slidenum">
              <a:rPr lang="en-US" altLang="zh-CN" sz="1400" smtClean="0"/>
              <a:pPr>
                <a:spcBef>
                  <a:spcPct val="0"/>
                </a:spcBef>
                <a:buClrTx/>
                <a:buSzTx/>
                <a:buFontTx/>
                <a:buNone/>
              </a:pPr>
              <a:t>9</a:t>
            </a:fld>
            <a:endParaRPr lang="en-US" altLang="zh-CN" sz="1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6967</TotalTime>
  <Words>3581</Words>
  <Application>Microsoft Office PowerPoint</Application>
  <PresentationFormat>全屏显示(4:3)</PresentationFormat>
  <Paragraphs>1240</Paragraphs>
  <Slides>82</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91" baseType="lpstr">
      <vt:lpstr>黑体</vt:lpstr>
      <vt:lpstr>宋体</vt:lpstr>
      <vt:lpstr>Arial</vt:lpstr>
      <vt:lpstr>Calibri</vt:lpstr>
      <vt:lpstr>Times New Roman</vt:lpstr>
      <vt:lpstr>Wingdings</vt:lpstr>
      <vt:lpstr>诗情画意</vt:lpstr>
      <vt:lpstr>Equation</vt:lpstr>
      <vt:lpstr>MathType 6.0 Equation</vt:lpstr>
      <vt:lpstr>第四章  多元正态总体的统计推断</vt:lpstr>
      <vt:lpstr>§4.2  单个总体均值的推断</vt:lpstr>
      <vt:lpstr>一、均值向量的检验</vt:lpstr>
      <vt:lpstr>1. Σ已知时的检验</vt:lpstr>
      <vt:lpstr>*2.霍特林T2分布</vt:lpstr>
      <vt:lpstr>PowerPoint 演示文稿</vt:lpstr>
      <vt:lpstr>3. Σ未知时的检验</vt:lpstr>
      <vt:lpstr>PowerPoint 演示文稿</vt:lpstr>
      <vt:lpstr>PowerPoint 演示文稿</vt:lpstr>
      <vt:lpstr>二、置信区域</vt:lpstr>
      <vt:lpstr>PowerPoint 演示文稿</vt:lpstr>
      <vt:lpstr>三、联合置信区间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利用置信区域进行假设检验</vt:lpstr>
      <vt:lpstr>PowerPoint 演示文稿</vt:lpstr>
      <vt:lpstr>*四、均值向量的大样本推断</vt:lpstr>
      <vt:lpstr>PowerPoint 演示文稿</vt:lpstr>
      <vt:lpstr>§4.3  两个总体均值的比较推断</vt:lpstr>
      <vt:lpstr>一、两个独立样本的情形</vt:lpstr>
      <vt:lpstr>PowerPoint 演示文稿</vt:lpstr>
      <vt:lpstr>PowerPoint 演示文稿</vt:lpstr>
      <vt:lpstr>PowerPoint 演示文稿</vt:lpstr>
      <vt:lpstr>PowerPoint 演示文稿</vt:lpstr>
      <vt:lpstr>PowerPoint 演示文稿</vt:lpstr>
      <vt:lpstr>PowerPoint 演示文稿</vt:lpstr>
      <vt:lpstr>二、成对试验的T2统计量</vt:lpstr>
      <vt:lpstr>PowerPoint 演示文稿</vt:lpstr>
      <vt:lpstr>§4.4  轮廓分析</vt:lpstr>
      <vt:lpstr>PowerPoint 演示文稿</vt:lpstr>
      <vt:lpstr>一、单总体的轮廓分析</vt:lpstr>
      <vt:lpstr>PowerPoint 演示文稿</vt:lpstr>
      <vt:lpstr>PowerPoint 演示文稿</vt:lpstr>
      <vt:lpstr>PowerPoint 演示文稿</vt:lpstr>
      <vt:lpstr>二、两总体的轮廓分析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  多个总体均值的比较检验 （多元方差分析）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  协方差矩阵相等性的检验</vt:lpstr>
      <vt:lpstr>博克斯（Box）的M检验</vt:lpstr>
      <vt:lpstr>PowerPoint 演示文稿</vt:lpstr>
      <vt:lpstr>PowerPoint 演示文稿</vt:lpstr>
      <vt:lpstr>PowerPoint 演示文稿</vt:lpstr>
      <vt:lpstr>PowerPoint 演示文稿</vt:lpstr>
      <vt:lpstr>PowerPoint 演示文稿</vt:lpstr>
      <vt:lpstr>§4.7  总体相关系数的检验</vt:lpstr>
      <vt:lpstr>一、无相关性的检验</vt:lpstr>
      <vt:lpstr>1.简单相关性</vt:lpstr>
      <vt:lpstr>2.复相关性</vt:lpstr>
      <vt:lpstr>3.偏相关性</vt:lpstr>
      <vt:lpstr>*二、简单相关系数和偏相关系数 的大样本推断</vt:lpstr>
      <vt:lpstr>1.简单相关系数</vt:lpstr>
      <vt:lpstr>PowerPoint 演示文稿</vt:lpstr>
      <vt:lpstr>2.偏相关系数</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多元正态总体的统计推断</dc:title>
  <dc:creator>王学民</dc:creator>
  <cp:lastModifiedBy>xuemin wang</cp:lastModifiedBy>
  <cp:revision>446</cp:revision>
  <cp:lastPrinted>2017-03-16T08:10:49Z</cp:lastPrinted>
  <dcterms:created xsi:type="dcterms:W3CDTF">2009-07-08T10:45:18Z</dcterms:created>
  <dcterms:modified xsi:type="dcterms:W3CDTF">2021-04-19T10:23:42Z</dcterms:modified>
</cp:coreProperties>
</file>