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5" r:id="rId14"/>
    <p:sldId id="274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A3DE3-3F84-4AC3-B436-072AB2C8AE44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35162-3AF1-4AA6-94E3-5F534A64CB5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b9e3451ae1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b9e3451ae1_2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9" name="Google Shape;209;gb9e3451ae1_2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35162-3AF1-4AA6-94E3-5F534A64CB5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35162-3AF1-4AA6-94E3-5F534A64CB5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b9e3451ae1_2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0" name="Google Shape;460;gb9e3451ae1_2_4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1" name="Google Shape;461;gb9e3451ae1_2_4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11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4" name="Google Shape;404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7786E-2292-40CA-BDC7-2F1A4984E826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E797-DF40-4241-B312-CD597081D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7786E-2292-40CA-BDC7-2F1A4984E826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E797-DF40-4241-B312-CD597081D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7786E-2292-40CA-BDC7-2F1A4984E826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E797-DF40-4241-B312-CD597081D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— Image">
  <p:cSld name="Agenda — Image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>
            <a:spLocks noGrp="1"/>
          </p:cNvSpPr>
          <p:nvPr>
            <p:ph type="pic" idx="2"/>
          </p:nvPr>
        </p:nvSpPr>
        <p:spPr>
          <a:xfrm>
            <a:off x="4398264" y="0"/>
            <a:ext cx="4743450" cy="6858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txBody>
          <a:bodyPr spcFirstLastPara="1" wrap="square" lIns="0" tIns="0" rIns="0" bIns="731500" anchor="ctr" anchorCtr="0">
            <a:noAutofit/>
          </a:bodyPr>
          <a:lstStyle>
            <a:lvl1pPr marR="0" lvl="0" algn="ctr" rtl="0">
              <a:lnSpc>
                <a:spcPct val="3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oppins"/>
              <a:buNone/>
              <a:defRPr sz="1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AutoNum type="arabicPeriod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AutoNum type="arabicPeriod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AutoNum type="arabicPeriod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AutoNum type="arabicPeriod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ctrTitle"/>
          </p:nvPr>
        </p:nvSpPr>
        <p:spPr>
          <a:xfrm>
            <a:off x="514350" y="667512"/>
            <a:ext cx="35181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oppins"/>
              <a:buNone/>
              <a:defRPr sz="1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body" idx="1"/>
          </p:nvPr>
        </p:nvSpPr>
        <p:spPr>
          <a:xfrm>
            <a:off x="514350" y="1089835"/>
            <a:ext cx="35181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3pPr>
            <a:lvl4pPr marL="1828800" lvl="3" indent="-34290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4pPr>
            <a:lvl5pPr marL="2286000" lvl="4" indent="-34290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ldNum" idx="12"/>
          </p:nvPr>
        </p:nvSpPr>
        <p:spPr>
          <a:xfrm>
            <a:off x="8421624" y="6309360"/>
            <a:ext cx="20565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lvl="1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lvl="2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lvl="3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lvl="4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lvl="5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lvl="6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lvl="7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lvl="8" indent="0" algn="r" rtl="0"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 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sldNum" idx="12"/>
          </p:nvPr>
        </p:nvSpPr>
        <p:spPr>
          <a:xfrm>
            <a:off x="8421624" y="6309360"/>
            <a:ext cx="20565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7786E-2292-40CA-BDC7-2F1A4984E826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E797-DF40-4241-B312-CD597081D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7786E-2292-40CA-BDC7-2F1A4984E826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E797-DF40-4241-B312-CD597081D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7786E-2292-40CA-BDC7-2F1A4984E826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E797-DF40-4241-B312-CD597081D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7786E-2292-40CA-BDC7-2F1A4984E826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E797-DF40-4241-B312-CD597081D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7786E-2292-40CA-BDC7-2F1A4984E826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E797-DF40-4241-B312-CD597081D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7786E-2292-40CA-BDC7-2F1A4984E826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E797-DF40-4241-B312-CD597081D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7786E-2292-40CA-BDC7-2F1A4984E826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E797-DF40-4241-B312-CD597081D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7786E-2292-40CA-BDC7-2F1A4984E826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E797-DF40-4241-B312-CD597081D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7786E-2292-40CA-BDC7-2F1A4984E826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5E797-DF40-4241-B312-CD597081D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1"/>
          <p:cNvSpPr txBox="1"/>
          <p:nvPr/>
        </p:nvSpPr>
        <p:spPr>
          <a:xfrm>
            <a:off x="1397925" y="882533"/>
            <a:ext cx="6633900" cy="1815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t" anchorCtr="0">
            <a:spAutoFit/>
          </a:bodyPr>
          <a:lstStyle/>
          <a:p>
            <a:r>
              <a:rPr lang="en" sz="5100" dirty="0">
                <a:solidFill>
                  <a:srgbClr val="0078C4"/>
                </a:solidFill>
                <a:latin typeface="EB Garamond Regular"/>
                <a:ea typeface="EB Garamond Regular"/>
                <a:cs typeface="EB Garamond Regular"/>
                <a:sym typeface="EB Garamond Regular"/>
              </a:rPr>
              <a:t>Course Management System</a:t>
            </a:r>
            <a:endParaRPr sz="5100">
              <a:solidFill>
                <a:srgbClr val="0078C4"/>
              </a:solidFill>
              <a:latin typeface="EB Garamond Regular"/>
              <a:ea typeface="EB Garamond Regular"/>
              <a:cs typeface="EB Garamond Regular"/>
              <a:sym typeface="EB Garamond Regular"/>
            </a:endParaRPr>
          </a:p>
        </p:txBody>
      </p:sp>
      <p:pic>
        <p:nvPicPr>
          <p:cNvPr id="50178" name="Picture 2" descr="What is a Course Management System (CMS)? - Definition from Techopedi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2892461"/>
            <a:ext cx="4805308" cy="32035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How To Choose A Technology Stack For Web Application Developme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0" y="533400"/>
            <a:ext cx="5029200" cy="5981701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609600" y="3048000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Algerian" pitchFamily="82" charset="0"/>
              </a:rPr>
              <a:t>Tech Stack</a:t>
            </a:r>
            <a:endParaRPr lang="en-US" sz="2400" dirty="0">
              <a:solidFill>
                <a:srgbClr val="FF0000"/>
              </a:solidFill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7"/>
          <p:cNvSpPr txBox="1">
            <a:spLocks noGrp="1"/>
          </p:cNvSpPr>
          <p:nvPr>
            <p:ph type="sldNum" idx="12"/>
          </p:nvPr>
        </p:nvSpPr>
        <p:spPr>
          <a:xfrm>
            <a:off x="8421624" y="6309361"/>
            <a:ext cx="20574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SzPts val="500"/>
            </a:pPr>
            <a:fld id="{00000000-1234-1234-1234-123412341234}" type="slidenum">
              <a:rPr lang="en" sz="1500"/>
              <a:pPr>
                <a:buSzPts val="500"/>
              </a:pPr>
              <a:t>11</a:t>
            </a:fld>
            <a:endParaRPr sz="1500"/>
          </a:p>
        </p:txBody>
      </p:sp>
      <p:sp>
        <p:nvSpPr>
          <p:cNvPr id="465" name="Google Shape;465;p67"/>
          <p:cNvSpPr/>
          <p:nvPr/>
        </p:nvSpPr>
        <p:spPr>
          <a:xfrm>
            <a:off x="457200" y="381001"/>
            <a:ext cx="1981200" cy="9476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31" tIns="45699" rIns="91431" bIns="45699" anchor="ctr" anchorCtr="0">
            <a:noAutofit/>
          </a:bodyPr>
          <a:lstStyle/>
          <a:p>
            <a:pPr algn="ctr">
              <a:buSzPts val="2100"/>
            </a:pPr>
            <a:r>
              <a:rPr lang="en" sz="2800" dirty="0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Backend</a:t>
            </a:r>
            <a:endParaRPr sz="15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66" name="Google Shape;466;p67"/>
          <p:cNvSpPr/>
          <p:nvPr/>
        </p:nvSpPr>
        <p:spPr>
          <a:xfrm>
            <a:off x="3048000" y="381001"/>
            <a:ext cx="1741170" cy="94765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31" tIns="45699" rIns="91431" bIns="45699" anchor="ctr" anchorCtr="0">
            <a:noAutofit/>
          </a:bodyPr>
          <a:lstStyle/>
          <a:p>
            <a:pPr algn="ctr">
              <a:buSzPts val="2100"/>
            </a:pPr>
            <a:r>
              <a:rPr lang="en" sz="2800" dirty="0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Testing</a:t>
            </a:r>
            <a:endParaRPr sz="15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67" name="Google Shape;467;p67"/>
          <p:cNvSpPr/>
          <p:nvPr/>
        </p:nvSpPr>
        <p:spPr>
          <a:xfrm>
            <a:off x="5200650" y="381001"/>
            <a:ext cx="1645920" cy="9476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31" tIns="45699" rIns="91431" bIns="45699" anchor="ctr" anchorCtr="0">
            <a:noAutofit/>
          </a:bodyPr>
          <a:lstStyle/>
          <a:p>
            <a:pPr algn="ctr">
              <a:buSzPts val="2100"/>
            </a:pPr>
            <a:r>
              <a:rPr lang="en" sz="2800" dirty="0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Data</a:t>
            </a:r>
            <a:endParaRPr sz="15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68" name="Google Shape;468;p67"/>
          <p:cNvSpPr/>
          <p:nvPr/>
        </p:nvSpPr>
        <p:spPr>
          <a:xfrm>
            <a:off x="7315200" y="332508"/>
            <a:ext cx="1645920" cy="947651"/>
          </a:xfrm>
          <a:prstGeom prst="rect">
            <a:avLst/>
          </a:prstGeom>
          <a:solidFill>
            <a:srgbClr val="FF6464"/>
          </a:solidFill>
          <a:ln>
            <a:noFill/>
          </a:ln>
        </p:spPr>
        <p:txBody>
          <a:bodyPr spcFirstLastPara="1" wrap="square" lIns="91431" tIns="45699" rIns="91431" bIns="45699" anchor="ctr" anchorCtr="0">
            <a:noAutofit/>
          </a:bodyPr>
          <a:lstStyle/>
          <a:p>
            <a:pPr algn="ctr">
              <a:buSzPts val="2100"/>
            </a:pPr>
            <a:r>
              <a:rPr lang="en" sz="2800" dirty="0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SCM</a:t>
            </a:r>
            <a:endParaRPr sz="15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69" name="Google Shape;469;p67"/>
          <p:cNvSpPr/>
          <p:nvPr/>
        </p:nvSpPr>
        <p:spPr>
          <a:xfrm>
            <a:off x="1959709" y="1389135"/>
            <a:ext cx="1645800" cy="511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31" tIns="45699" rIns="91431" bIns="45699" anchor="ctr" anchorCtr="0">
            <a:noAutofit/>
          </a:bodyPr>
          <a:lstStyle/>
          <a:p>
            <a:pPr algn="ctr">
              <a:buSzPts val="1400"/>
            </a:pPr>
            <a:endParaRPr sz="19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70" name="Google Shape;470;p67"/>
          <p:cNvSpPr/>
          <p:nvPr/>
        </p:nvSpPr>
        <p:spPr>
          <a:xfrm>
            <a:off x="3744884" y="1313403"/>
            <a:ext cx="1645920" cy="511322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31" tIns="45699" rIns="91431" bIns="45699" anchor="ctr" anchorCtr="0">
            <a:noAutofit/>
          </a:bodyPr>
          <a:lstStyle/>
          <a:p>
            <a:pPr algn="ctr">
              <a:buSzPts val="1400"/>
            </a:pPr>
            <a:endParaRPr sz="19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71" name="Google Shape;471;p67"/>
          <p:cNvSpPr/>
          <p:nvPr/>
        </p:nvSpPr>
        <p:spPr>
          <a:xfrm>
            <a:off x="5530038" y="1313399"/>
            <a:ext cx="1645800" cy="511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31" tIns="45699" rIns="91431" bIns="45699" anchor="ctr" anchorCtr="0">
            <a:noAutofit/>
          </a:bodyPr>
          <a:lstStyle/>
          <a:p>
            <a:pPr algn="ctr">
              <a:buSzPts val="1400"/>
            </a:pPr>
            <a:endParaRPr sz="19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72" name="Google Shape;472;p67"/>
          <p:cNvSpPr/>
          <p:nvPr/>
        </p:nvSpPr>
        <p:spPr>
          <a:xfrm>
            <a:off x="7315198" y="1313402"/>
            <a:ext cx="1645920" cy="511322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31" tIns="45699" rIns="91431" bIns="45699" anchor="ctr" anchorCtr="0">
            <a:noAutofit/>
          </a:bodyPr>
          <a:lstStyle/>
          <a:p>
            <a:pPr algn="ctr">
              <a:buSzPts val="1400"/>
            </a:pPr>
            <a:endParaRPr sz="19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74" name="Google Shape;474;p67"/>
          <p:cNvSpPr/>
          <p:nvPr/>
        </p:nvSpPr>
        <p:spPr>
          <a:xfrm flipH="1">
            <a:off x="457199" y="1447801"/>
            <a:ext cx="1981199" cy="457199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31" tIns="45699" rIns="91431" bIns="45699" anchor="ctr" anchorCtr="0">
            <a:noAutofit/>
          </a:bodyPr>
          <a:lstStyle/>
          <a:p>
            <a:pPr algn="ctr">
              <a:buSzPts val="1400"/>
            </a:pPr>
            <a:r>
              <a:rPr lang="en" sz="1900" dirty="0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Core Language</a:t>
            </a:r>
            <a:endParaRPr sz="15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75" name="Google Shape;475;p67"/>
          <p:cNvSpPr/>
          <p:nvPr/>
        </p:nvSpPr>
        <p:spPr>
          <a:xfrm flipH="1">
            <a:off x="685801" y="2819401"/>
            <a:ext cx="1645919" cy="24938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31" tIns="45699" rIns="91431" bIns="45699" anchor="ctr" anchorCtr="0">
            <a:noAutofit/>
          </a:bodyPr>
          <a:lstStyle/>
          <a:p>
            <a:pPr algn="ctr">
              <a:buSzPts val="1400"/>
            </a:pPr>
            <a:r>
              <a:rPr lang="en" sz="1900" dirty="0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Framework</a:t>
            </a:r>
            <a:endParaRPr sz="15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76" name="Google Shape;476;p67"/>
          <p:cNvSpPr/>
          <p:nvPr/>
        </p:nvSpPr>
        <p:spPr>
          <a:xfrm flipH="1">
            <a:off x="7315200" y="1447800"/>
            <a:ext cx="1645800" cy="5096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31" tIns="45699" rIns="91431" bIns="45699" anchor="ctr" anchorCtr="0">
            <a:noAutofit/>
          </a:bodyPr>
          <a:lstStyle/>
          <a:p>
            <a:pPr algn="ctr">
              <a:buSzPts val="1400"/>
            </a:pPr>
            <a:r>
              <a:rPr lang="en" dirty="0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Code Collaboration</a:t>
            </a:r>
            <a:endParaRPr sz="1500"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477" name="Google Shape;477;p67"/>
          <p:cNvPicPr preferRelativeResize="0"/>
          <p:nvPr/>
        </p:nvPicPr>
        <p:blipFill rotWithShape="1">
          <a:blip r:embed="rId3">
            <a:alphaModFix/>
          </a:blip>
          <a:srcRect l="9305" t="12930" b="-3"/>
          <a:stretch/>
        </p:blipFill>
        <p:spPr>
          <a:xfrm>
            <a:off x="5543550" y="2286001"/>
            <a:ext cx="954963" cy="732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6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3000" y="1981200"/>
            <a:ext cx="537152" cy="706407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67"/>
          <p:cNvSpPr/>
          <p:nvPr/>
        </p:nvSpPr>
        <p:spPr>
          <a:xfrm flipH="1">
            <a:off x="3143250" y="1447800"/>
            <a:ext cx="1645800" cy="5334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31" tIns="45699" rIns="91431" bIns="45699" anchor="ctr" anchorCtr="0">
            <a:noAutofit/>
          </a:bodyPr>
          <a:lstStyle/>
          <a:p>
            <a:pPr algn="ctr">
              <a:buSzPts val="1400"/>
            </a:pPr>
            <a:r>
              <a:rPr lang="en" sz="1900" dirty="0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Tools</a:t>
            </a:r>
            <a:endParaRPr sz="15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80" name="Google Shape;480;p67"/>
          <p:cNvSpPr/>
          <p:nvPr/>
        </p:nvSpPr>
        <p:spPr>
          <a:xfrm flipH="1">
            <a:off x="5200650" y="1447800"/>
            <a:ext cx="1645800" cy="5334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31" tIns="45699" rIns="91431" bIns="45699" anchor="ctr" anchorCtr="0">
            <a:noAutofit/>
          </a:bodyPr>
          <a:lstStyle/>
          <a:p>
            <a:pPr algn="ctr">
              <a:buSzPts val="1400"/>
            </a:pPr>
            <a:r>
              <a:rPr lang="en" sz="1900" dirty="0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SQL Database</a:t>
            </a:r>
            <a:endParaRPr sz="15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81" name="Google Shape;481;p67"/>
          <p:cNvSpPr/>
          <p:nvPr/>
        </p:nvSpPr>
        <p:spPr>
          <a:xfrm flipH="1">
            <a:off x="857250" y="5029200"/>
            <a:ext cx="1645800" cy="5296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31" tIns="45699" rIns="91431" bIns="45699" anchor="ctr" anchorCtr="0">
            <a:noAutofit/>
          </a:bodyPr>
          <a:lstStyle/>
          <a:p>
            <a:pPr algn="ctr">
              <a:buSzPts val="1400"/>
            </a:pPr>
            <a:r>
              <a:rPr lang="en" sz="1900" dirty="0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Application Server</a:t>
            </a:r>
            <a:endParaRPr sz="1500"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482" name="Google Shape;482;p67"/>
          <p:cNvPicPr preferRelativeResize="0"/>
          <p:nvPr/>
        </p:nvPicPr>
        <p:blipFill rotWithShape="1">
          <a:blip r:embed="rId5">
            <a:alphaModFix/>
          </a:blip>
          <a:srcRect l="21652" t="23254" r="22961" b="21405"/>
          <a:stretch/>
        </p:blipFill>
        <p:spPr>
          <a:xfrm>
            <a:off x="1028700" y="5910368"/>
            <a:ext cx="1270260" cy="947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67"/>
          <p:cNvPicPr preferRelativeResize="0"/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914400" y="3124201"/>
            <a:ext cx="904483" cy="678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67"/>
          <p:cNvPicPr preferRelativeResize="0"/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295400" y="4072305"/>
            <a:ext cx="620100" cy="880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67"/>
          <p:cNvPicPr preferRelativeResize="0"/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3314701" y="2057401"/>
            <a:ext cx="1099874" cy="1018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67"/>
          <p:cNvPicPr preferRelativeResize="0"/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3543300" y="3733801"/>
            <a:ext cx="786925" cy="1049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6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372351" y="2133601"/>
            <a:ext cx="1533050" cy="1130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67"/>
          <p:cNvPicPr preferRelativeResize="0"/>
          <p:nvPr/>
        </p:nvPicPr>
        <p:blipFill>
          <a:blip r:embed="rId11" cstate="print">
            <a:alphaModFix/>
          </a:blip>
          <a:stretch>
            <a:fillRect/>
          </a:stretch>
        </p:blipFill>
        <p:spPr>
          <a:xfrm>
            <a:off x="7429500" y="3886201"/>
            <a:ext cx="1411396" cy="785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Algerian" pitchFamily="82" charset="0"/>
              </a:rPr>
              <a:t>Development</a:t>
            </a:r>
            <a:endParaRPr lang="en-US" dirty="0">
              <a:solidFill>
                <a:srgbClr val="FF0000"/>
              </a:solidFill>
              <a:latin typeface="Algerian" pitchFamily="82" charset="0"/>
            </a:endParaRPr>
          </a:p>
        </p:txBody>
      </p:sp>
      <p:pic>
        <p:nvPicPr>
          <p:cNvPr id="33794" name="Picture 2" descr="Software Development Models: Choosing the Right One for Your Project"/>
          <p:cNvPicPr>
            <a:picLocks noGrp="1" noChangeAspect="1" noChangeArrowheads="1"/>
          </p:cNvPicPr>
          <p:nvPr>
            <p:ph type="pic" idx="2"/>
          </p:nvPr>
        </p:nvPicPr>
        <p:blipFill>
          <a:blip r:embed="rId2"/>
          <a:srcRect l="26933" r="26933"/>
          <a:stretch>
            <a:fillRect/>
          </a:stretch>
        </p:blipFill>
        <p:spPr bwMode="auto">
          <a:xfrm>
            <a:off x="4398264" y="457200"/>
            <a:ext cx="4593336" cy="5867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ownloads\Fullstack Training LTI\PARAG\JDI-03_Flipkart-main\CRS-JEDI-Flipkart-UMLArtifacts\UseCaseDiagrams\crs-useCaseDiagramStuden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04800"/>
            <a:ext cx="8153400" cy="624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C:\Users\user\Downloads\Fullstack Training LTI\PARAG\JDI-03_Flipkart-main\CRS-JEDI-Flipkart-UMLArtifacts\UseCaseDiagrams\crs-useCaseDiagramProfessorAndAdmi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371600"/>
            <a:ext cx="8534400" cy="5334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371600" y="533400"/>
            <a:ext cx="624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Algerian" pitchFamily="82" charset="0"/>
              </a:rPr>
              <a:t>UML Artifact Design of Admin and Professor</a:t>
            </a:r>
            <a:endParaRPr lang="en-US" sz="2000" dirty="0">
              <a:solidFill>
                <a:srgbClr val="FF0000"/>
              </a:solidFill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407;p39"/>
          <p:cNvGrpSpPr/>
          <p:nvPr/>
        </p:nvGrpSpPr>
        <p:grpSpPr>
          <a:xfrm>
            <a:off x="762000" y="373388"/>
            <a:ext cx="7467600" cy="5633836"/>
            <a:chOff x="566294" y="-114321"/>
            <a:chExt cx="7466398" cy="5633836"/>
          </a:xfrm>
        </p:grpSpPr>
        <p:sp>
          <p:nvSpPr>
            <p:cNvPr id="408" name="Google Shape;408;p39"/>
            <p:cNvSpPr/>
            <p:nvPr/>
          </p:nvSpPr>
          <p:spPr>
            <a:xfrm>
              <a:off x="5364395" y="2935425"/>
              <a:ext cx="2561310" cy="258409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rgbClr val="FC404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9"/>
            <p:cNvSpPr txBox="1"/>
            <p:nvPr/>
          </p:nvSpPr>
          <p:spPr>
            <a:xfrm>
              <a:off x="6185292" y="3633966"/>
              <a:ext cx="1847400" cy="188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t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</a:pPr>
              <a:endParaRPr sz="1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Poppins"/>
                <a:buChar char="•"/>
              </a:pPr>
              <a:r>
                <a:rPr lang="en-US" sz="1600" b="1" i="0" u="none" strike="noStrike" cap="none" dirty="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Development</a:t>
              </a:r>
              <a:endParaRPr sz="1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Poppins"/>
                <a:buChar char="•"/>
              </a:pPr>
              <a:r>
                <a:rPr lang="en-US" sz="1600" b="1" i="0" u="none" strike="noStrike" cap="none" dirty="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Code Review</a:t>
              </a:r>
              <a:endParaRPr sz="1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Poppins"/>
                <a:buChar char="•"/>
              </a:pPr>
              <a:r>
                <a:rPr lang="en-US" sz="1600" b="1" i="0" u="none" strike="noStrike" cap="none" dirty="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Commit</a:t>
              </a:r>
              <a:endParaRPr sz="1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10" name="Google Shape;410;p39"/>
            <p:cNvSpPr/>
            <p:nvPr/>
          </p:nvSpPr>
          <p:spPr>
            <a:xfrm>
              <a:off x="566294" y="3411369"/>
              <a:ext cx="2561310" cy="1659148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rgbClr val="FC404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9"/>
            <p:cNvSpPr txBox="1"/>
            <p:nvPr/>
          </p:nvSpPr>
          <p:spPr>
            <a:xfrm>
              <a:off x="602740" y="3862602"/>
              <a:ext cx="1720025" cy="11714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t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Poppins"/>
                <a:buChar char="•"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Integrate</a:t>
              </a:r>
              <a:endParaRPr sz="1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Poppins"/>
                <a:buChar char="•"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Deploy</a:t>
              </a:r>
              <a:endParaRPr sz="1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Poppins"/>
                <a:buChar char="•"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Test</a:t>
              </a:r>
              <a:endParaRPr sz="1600" b="1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12" name="Google Shape;412;p39"/>
            <p:cNvSpPr/>
            <p:nvPr/>
          </p:nvSpPr>
          <p:spPr>
            <a:xfrm>
              <a:off x="4880525" y="-114321"/>
              <a:ext cx="3071549" cy="1659148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rgbClr val="FC404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9"/>
            <p:cNvSpPr txBox="1"/>
            <p:nvPr/>
          </p:nvSpPr>
          <p:spPr>
            <a:xfrm>
              <a:off x="5838435" y="-77875"/>
              <a:ext cx="2077192" cy="11714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t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Poppins"/>
                <a:buChar char="•"/>
              </a:pPr>
              <a:r>
                <a:rPr lang="en-US" sz="1600" b="1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Requirement understanding</a:t>
              </a:r>
              <a:endParaRPr sz="1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Poppins"/>
                <a:buChar char="•"/>
              </a:pPr>
              <a:r>
                <a:rPr lang="en-US" sz="1600" b="1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Research and analysis</a:t>
              </a:r>
              <a:endParaRPr sz="1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Poppins"/>
                <a:buChar char="•"/>
              </a:pPr>
              <a:r>
                <a:rPr lang="en-US" sz="1600" b="1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Estimation</a:t>
              </a:r>
              <a:endParaRPr sz="1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15" name="Google Shape;415;p39"/>
            <p:cNvSpPr txBox="1"/>
            <p:nvPr/>
          </p:nvSpPr>
          <p:spPr>
            <a:xfrm>
              <a:off x="602740" y="-77875"/>
              <a:ext cx="1720025" cy="11714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0000" tIns="160000" rIns="160000" bIns="160000" anchor="t" anchorCtr="0">
              <a:noAutofit/>
            </a:bodyPr>
            <a:lstStyle/>
            <a:p>
              <a:pPr marL="285750" marR="0" lvl="1" indent="-762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300"/>
                <a:buFont typeface="Poppins"/>
                <a:buNone/>
              </a:pPr>
              <a:endParaRPr sz="33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16" name="Google Shape;416;p39"/>
            <p:cNvSpPr/>
            <p:nvPr/>
          </p:nvSpPr>
          <p:spPr>
            <a:xfrm>
              <a:off x="1767116" y="412449"/>
              <a:ext cx="2245035" cy="224503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FE5D65"/>
                </a:gs>
                <a:gs pos="50000">
                  <a:srgbClr val="FF3544"/>
                </a:gs>
                <a:gs pos="100000">
                  <a:srgbClr val="E3233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9"/>
            <p:cNvSpPr txBox="1"/>
            <p:nvPr/>
          </p:nvSpPr>
          <p:spPr>
            <a:xfrm>
              <a:off x="2424672" y="1070005"/>
              <a:ext cx="1587600" cy="158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6450" tIns="156450" rIns="156450" bIns="156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Sprint Planning</a:t>
              </a:r>
              <a:endParaRPr sz="2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18" name="Google Shape;418;p39"/>
            <p:cNvSpPr/>
            <p:nvPr/>
          </p:nvSpPr>
          <p:spPr>
            <a:xfrm rot="5400000">
              <a:off x="4144001" y="376170"/>
              <a:ext cx="2245035" cy="224503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FE5D65"/>
                </a:gs>
                <a:gs pos="50000">
                  <a:srgbClr val="FF3544"/>
                </a:gs>
                <a:gs pos="100000">
                  <a:srgbClr val="E3233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9"/>
            <p:cNvSpPr txBox="1"/>
            <p:nvPr/>
          </p:nvSpPr>
          <p:spPr>
            <a:xfrm>
              <a:off x="4143993" y="1033716"/>
              <a:ext cx="1694400" cy="158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6450" tIns="156450" rIns="156450" bIns="156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Spring Grooming   </a:t>
              </a:r>
              <a:endParaRPr sz="21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20" name="Google Shape;420;p39"/>
            <p:cNvSpPr/>
            <p:nvPr/>
          </p:nvSpPr>
          <p:spPr>
            <a:xfrm rot="10800000">
              <a:off x="4115983" y="2761316"/>
              <a:ext cx="2244900" cy="2244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FE5D65"/>
                </a:gs>
                <a:gs pos="50000">
                  <a:srgbClr val="FF3544"/>
                </a:gs>
                <a:gs pos="100000">
                  <a:srgbClr val="E3233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9"/>
            <p:cNvSpPr txBox="1"/>
            <p:nvPr/>
          </p:nvSpPr>
          <p:spPr>
            <a:xfrm>
              <a:off x="4115848" y="2761181"/>
              <a:ext cx="1587600" cy="158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6450" tIns="156450" rIns="156450" bIns="156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Sprint Implementation</a:t>
              </a:r>
              <a:endParaRPr sz="2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22" name="Google Shape;422;p39"/>
            <p:cNvSpPr/>
            <p:nvPr/>
          </p:nvSpPr>
          <p:spPr>
            <a:xfrm rot="-5400000">
              <a:off x="1767116" y="2761181"/>
              <a:ext cx="2245035" cy="224503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FE5D65"/>
                </a:gs>
                <a:gs pos="50000">
                  <a:srgbClr val="FF3544"/>
                </a:gs>
                <a:gs pos="100000">
                  <a:srgbClr val="E3233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9"/>
            <p:cNvSpPr txBox="1"/>
            <p:nvPr/>
          </p:nvSpPr>
          <p:spPr>
            <a:xfrm>
              <a:off x="2424672" y="2761181"/>
              <a:ext cx="1587600" cy="158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6450" tIns="156450" rIns="156450" bIns="156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Delivery</a:t>
              </a:r>
              <a:endParaRPr sz="2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24" name="Google Shape;424;p39"/>
            <p:cNvSpPr/>
            <p:nvPr/>
          </p:nvSpPr>
          <p:spPr>
            <a:xfrm>
              <a:off x="3676433" y="2242697"/>
              <a:ext cx="775133" cy="6740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522" y="60000"/>
                  </a:moveTo>
                  <a:lnTo>
                    <a:pt x="6522" y="60000"/>
                  </a:lnTo>
                  <a:cubicBezTo>
                    <a:pt x="6522" y="34374"/>
                    <a:pt x="25367" y="12492"/>
                    <a:pt x="51107" y="8231"/>
                  </a:cubicBezTo>
                  <a:cubicBezTo>
                    <a:pt x="76848" y="3970"/>
                    <a:pt x="101961" y="18574"/>
                    <a:pt x="110521" y="42783"/>
                  </a:cubicBezTo>
                  <a:lnTo>
                    <a:pt x="116427" y="42783"/>
                  </a:lnTo>
                  <a:lnTo>
                    <a:pt x="106957" y="60000"/>
                  </a:lnTo>
                  <a:lnTo>
                    <a:pt x="90340" y="42783"/>
                  </a:lnTo>
                  <a:lnTo>
                    <a:pt x="95921" y="42783"/>
                  </a:lnTo>
                  <a:cubicBezTo>
                    <a:pt x="87358" y="27416"/>
                    <a:pt x="68572" y="19475"/>
                    <a:pt x="50448" y="23561"/>
                  </a:cubicBezTo>
                  <a:cubicBezTo>
                    <a:pt x="32324" y="27648"/>
                    <a:pt x="19565" y="42702"/>
                    <a:pt x="19565" y="60000"/>
                  </a:cubicBezTo>
                  <a:close/>
                </a:path>
              </a:pathLst>
            </a:custGeom>
            <a:solidFill>
              <a:srgbClr val="FEABAE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9"/>
            <p:cNvSpPr/>
            <p:nvPr/>
          </p:nvSpPr>
          <p:spPr>
            <a:xfrm rot="10800000">
              <a:off x="3676433" y="2501939"/>
              <a:ext cx="775133" cy="6740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522" y="60000"/>
                  </a:moveTo>
                  <a:lnTo>
                    <a:pt x="6522" y="60000"/>
                  </a:lnTo>
                  <a:cubicBezTo>
                    <a:pt x="6522" y="34374"/>
                    <a:pt x="25367" y="12492"/>
                    <a:pt x="51107" y="8231"/>
                  </a:cubicBezTo>
                  <a:cubicBezTo>
                    <a:pt x="76848" y="3970"/>
                    <a:pt x="101961" y="18574"/>
                    <a:pt x="110521" y="42783"/>
                  </a:cubicBezTo>
                  <a:lnTo>
                    <a:pt x="116427" y="42783"/>
                  </a:lnTo>
                  <a:lnTo>
                    <a:pt x="106957" y="60000"/>
                  </a:lnTo>
                  <a:lnTo>
                    <a:pt x="90340" y="42783"/>
                  </a:lnTo>
                  <a:lnTo>
                    <a:pt x="95921" y="42783"/>
                  </a:lnTo>
                  <a:cubicBezTo>
                    <a:pt x="87358" y="27416"/>
                    <a:pt x="68572" y="19475"/>
                    <a:pt x="50448" y="23561"/>
                  </a:cubicBezTo>
                  <a:cubicBezTo>
                    <a:pt x="32324" y="27648"/>
                    <a:pt x="19565" y="42702"/>
                    <a:pt x="19565" y="60000"/>
                  </a:cubicBezTo>
                  <a:close/>
                </a:path>
              </a:pathLst>
            </a:custGeom>
            <a:solidFill>
              <a:srgbClr val="FEABAE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6" name="Google Shape;426;p39"/>
          <p:cNvSpPr/>
          <p:nvPr/>
        </p:nvSpPr>
        <p:spPr>
          <a:xfrm>
            <a:off x="5655213" y="2011681"/>
            <a:ext cx="34289" cy="4571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10 Key Challenges for AI / ML Projects Implementation - Data Analytic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590800"/>
            <a:ext cx="6934200" cy="25146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600200" y="1676400"/>
            <a:ext cx="571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  <a:latin typeface="Algerian" pitchFamily="82" charset="0"/>
              </a:rPr>
              <a:t>Challenges and Learning's</a:t>
            </a:r>
            <a:endParaRPr lang="en-US" sz="2800" dirty="0">
              <a:solidFill>
                <a:srgbClr val="FF0000"/>
              </a:solidFill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57200" y="685801"/>
          <a:ext cx="8458200" cy="5714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9083"/>
                <a:gridCol w="2799117"/>
              </a:tblGrid>
              <a:tr h="11370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Challenges</a:t>
                      </a:r>
                      <a:endParaRPr lang="en-US" sz="1800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Learning</a:t>
                      </a:r>
                      <a:endParaRPr lang="en-US" sz="1800" dirty="0"/>
                    </a:p>
                  </a:txBody>
                  <a:tcPr marL="68580" marR="68580" anchor="ctr"/>
                </a:tc>
              </a:tr>
              <a:tr h="1446855">
                <a:tc>
                  <a:txBody>
                    <a:bodyPr/>
                    <a:lstStyle/>
                    <a:p>
                      <a:pPr marL="342900" indent="-342900" algn="l">
                        <a:buAutoNum type="arabicParenR"/>
                      </a:pPr>
                      <a:r>
                        <a:rPr lang="en-US" sz="1800" dirty="0" smtClean="0"/>
                        <a:t>Understanding</a:t>
                      </a:r>
                      <a:r>
                        <a:rPr lang="en-US" sz="1800" baseline="0" dirty="0" smtClean="0"/>
                        <a:t> the requirements and  work distribution according to technical skills.</a:t>
                      </a:r>
                    </a:p>
                    <a:p>
                      <a:pPr marL="342900" indent="-342900" algn="l">
                        <a:buAutoNum type="arabicParenR"/>
                      </a:pPr>
                      <a:r>
                        <a:rPr lang="en-US" sz="1800" baseline="0" dirty="0" smtClean="0"/>
                        <a:t>Resolving errors and implementation of Logger.</a:t>
                      </a:r>
                      <a:endParaRPr lang="en-US" sz="1800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-- Team</a:t>
                      </a:r>
                      <a:r>
                        <a:rPr lang="en-US" sz="1800" baseline="0" dirty="0" smtClean="0"/>
                        <a:t> Leading skill &amp;  working in team</a:t>
                      </a:r>
                    </a:p>
                    <a:p>
                      <a:pPr algn="l"/>
                      <a:r>
                        <a:rPr lang="en-US" sz="1800" baseline="0" dirty="0" smtClean="0"/>
                        <a:t>-- Logger</a:t>
                      </a:r>
                    </a:p>
                    <a:p>
                      <a:pPr algn="l"/>
                      <a:endParaRPr lang="en-US" sz="1800" dirty="0"/>
                    </a:p>
                  </a:txBody>
                  <a:tcPr marL="68580" marR="68580" anchor="ctr"/>
                </a:tc>
              </a:tr>
              <a:tr h="1472679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3) Installation</a:t>
                      </a:r>
                      <a:r>
                        <a:rPr lang="en-US" sz="1800" baseline="0" dirty="0" smtClean="0"/>
                        <a:t> and making changes in the IDE.</a:t>
                      </a:r>
                    </a:p>
                    <a:p>
                      <a:pPr algn="l"/>
                      <a:r>
                        <a:rPr lang="en-US" sz="1800" baseline="0" dirty="0" smtClean="0"/>
                        <a:t>4) Developing the UI part of application using Wireframe</a:t>
                      </a:r>
                      <a:endParaRPr lang="en-US" sz="1800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-- Eclipse, STS,Visual Studio and MySQL</a:t>
                      </a:r>
                    </a:p>
                    <a:p>
                      <a:pPr algn="l"/>
                      <a:r>
                        <a:rPr lang="en-US" sz="1800" dirty="0" smtClean="0"/>
                        <a:t>-- Wireframe</a:t>
                      </a:r>
                      <a:r>
                        <a:rPr lang="en-US" sz="1800" baseline="0" dirty="0" smtClean="0"/>
                        <a:t> &amp; </a:t>
                      </a:r>
                      <a:r>
                        <a:rPr lang="en-US" sz="1800" dirty="0" smtClean="0"/>
                        <a:t>JavaScript</a:t>
                      </a:r>
                      <a:endParaRPr lang="en-US" sz="1800" dirty="0"/>
                    </a:p>
                  </a:txBody>
                  <a:tcPr marL="68580" marR="68580" anchor="ctr"/>
                </a:tc>
              </a:tr>
              <a:tr h="1658455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5) Resolving errors</a:t>
                      </a:r>
                      <a:r>
                        <a:rPr lang="en-US" sz="1800" baseline="0" dirty="0" smtClean="0"/>
                        <a:t> in of User Interface section</a:t>
                      </a:r>
                      <a:endParaRPr lang="en-US" sz="1800" dirty="0" smtClean="0"/>
                    </a:p>
                    <a:p>
                      <a:pPr algn="l"/>
                      <a:r>
                        <a:rPr lang="en-US" sz="1800" dirty="0" smtClean="0"/>
                        <a:t>6) Integration</a:t>
                      </a:r>
                      <a:r>
                        <a:rPr lang="en-US" sz="1800" baseline="0" dirty="0" smtClean="0"/>
                        <a:t> of frontend part with backend part.</a:t>
                      </a:r>
                      <a:endParaRPr lang="en-US" sz="1800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-- Angular 11</a:t>
                      </a:r>
                    </a:p>
                    <a:p>
                      <a:pPr algn="l"/>
                      <a:r>
                        <a:rPr lang="en-US" sz="1800" dirty="0" smtClean="0"/>
                        <a:t>-- End to End connection</a:t>
                      </a:r>
                      <a:r>
                        <a:rPr lang="en-US" sz="1800" baseline="0" dirty="0" smtClean="0"/>
                        <a:t> of application</a:t>
                      </a:r>
                      <a:endParaRPr lang="en-US" sz="1800" dirty="0"/>
                    </a:p>
                  </a:txBody>
                  <a:tcPr marL="68580" marR="6858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AutoShape 2" descr="Interview Questions to Ask the Hiring Manager | JRoss Recruite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64" name="AutoShape 4" descr="Interview Questions to Ask the Hiring Manager | JRoss Recruite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66" name="AutoShape 6" descr="Interview Questions to Ask the Hiring Manager | JRoss Recruite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68" name="Picture 8" descr="Interview Questions to Ask the Hiring Manager | JRoss Recruiter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1" y="914400"/>
            <a:ext cx="8686800" cy="4876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AutoShape 2" descr="4 Better Ways to Say &quot;Thank You&quot; | Inc.c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36" name="AutoShape 4" descr="4 Better Ways to Say &quot;Thank You&quot; | Inc.c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4038" name="Picture 6" descr="The Importance of Saying Thank You - No Bug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685800"/>
            <a:ext cx="6019800" cy="517404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Algerian" pitchFamily="82" charset="0"/>
              </a:rPr>
              <a:t>5</a:t>
            </a:r>
            <a:r>
              <a:rPr lang="en-US" sz="4000" dirty="0" smtClean="0">
                <a:solidFill>
                  <a:srgbClr val="FF0000"/>
                </a:solidFill>
                <a:latin typeface="Algerian" pitchFamily="82" charset="0"/>
              </a:rPr>
              <a:t> Weeks Training</a:t>
            </a:r>
            <a:endParaRPr lang="en-US" sz="4000" dirty="0">
              <a:solidFill>
                <a:srgbClr val="FF0000"/>
              </a:solidFill>
              <a:latin typeface="Algerian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1752600"/>
            <a:ext cx="7848600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This is 5 weeks of training include below learning and development part.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>
                <a:latin typeface="Arial Narrow" pitchFamily="34" charset="0"/>
              </a:rPr>
              <a:t>Java &amp; MySQL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>
                <a:latin typeface="Arial Narrow" pitchFamily="34" charset="0"/>
              </a:rPr>
              <a:t>Spring Boot Rest API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>
                <a:latin typeface="Arial Narrow" pitchFamily="34" charset="0"/>
              </a:rPr>
              <a:t>Spring Boot JPA implementation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>
                <a:latin typeface="Arial Narrow" pitchFamily="34" charset="0"/>
              </a:rPr>
              <a:t>Spring Boot Micro-services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>
                <a:latin typeface="Arial Narrow" pitchFamily="34" charset="0"/>
              </a:rPr>
              <a:t>Angular 11 and Wireframe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5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476750" y="0"/>
            <a:ext cx="5200650" cy="6858000"/>
          </a:xfrm>
          <a:prstGeom prst="rect">
            <a:avLst/>
          </a:prstGeom>
          <a:solidFill>
            <a:srgbClr val="C1C1C1"/>
          </a:solidFill>
          <a:ln>
            <a:noFill/>
          </a:ln>
        </p:spPr>
      </p:pic>
      <p:sp>
        <p:nvSpPr>
          <p:cNvPr id="136" name="Google Shape;136;p25"/>
          <p:cNvSpPr txBox="1">
            <a:spLocks noGrp="1"/>
          </p:cNvSpPr>
          <p:nvPr>
            <p:ph type="ctrTitle"/>
          </p:nvPr>
        </p:nvSpPr>
        <p:spPr>
          <a:xfrm>
            <a:off x="387350" y="220788"/>
            <a:ext cx="144145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oppins"/>
              <a:buNone/>
            </a:pPr>
            <a:r>
              <a:rPr lang="en-US" sz="3600"/>
              <a:t>Agenda</a:t>
            </a:r>
            <a:endParaRPr/>
          </a:p>
        </p:txBody>
      </p:sp>
      <p:grpSp>
        <p:nvGrpSpPr>
          <p:cNvPr id="2" name="Google Shape;138;p25"/>
          <p:cNvGrpSpPr/>
          <p:nvPr/>
        </p:nvGrpSpPr>
        <p:grpSpPr>
          <a:xfrm>
            <a:off x="387348" y="852298"/>
            <a:ext cx="3803652" cy="4856712"/>
            <a:chOff x="516463" y="962766"/>
            <a:chExt cx="4690904" cy="4856712"/>
          </a:xfrm>
        </p:grpSpPr>
        <p:sp>
          <p:nvSpPr>
            <p:cNvPr id="139" name="Google Shape;139;p25"/>
            <p:cNvSpPr/>
            <p:nvPr/>
          </p:nvSpPr>
          <p:spPr>
            <a:xfrm>
              <a:off x="516467" y="962766"/>
              <a:ext cx="550333" cy="442701"/>
            </a:xfrm>
            <a:prstGeom prst="rect">
              <a:avLst/>
            </a:prstGeom>
            <a:solidFill>
              <a:srgbClr val="0078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 smtClean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1</a:t>
              </a:r>
              <a:endParaRPr sz="16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40" name="Google Shape;140;p25"/>
            <p:cNvSpPr/>
            <p:nvPr/>
          </p:nvSpPr>
          <p:spPr>
            <a:xfrm>
              <a:off x="516466" y="1517512"/>
              <a:ext cx="550333" cy="442701"/>
            </a:xfrm>
            <a:prstGeom prst="rect">
              <a:avLst/>
            </a:prstGeom>
            <a:solidFill>
              <a:srgbClr val="ED011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 smtClean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2</a:t>
              </a:r>
              <a:endParaRPr sz="16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41" name="Google Shape;141;p25"/>
            <p:cNvSpPr/>
            <p:nvPr/>
          </p:nvSpPr>
          <p:spPr>
            <a:xfrm>
              <a:off x="516465" y="2070944"/>
              <a:ext cx="550333" cy="442701"/>
            </a:xfrm>
            <a:prstGeom prst="rect">
              <a:avLst/>
            </a:prstGeom>
            <a:solidFill>
              <a:srgbClr val="00AC9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 smtClean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3</a:t>
              </a:r>
              <a:endParaRPr sz="16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42" name="Google Shape;142;p25"/>
            <p:cNvSpPr/>
            <p:nvPr/>
          </p:nvSpPr>
          <p:spPr>
            <a:xfrm>
              <a:off x="516465" y="2601547"/>
              <a:ext cx="550333" cy="44270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 smtClean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4</a:t>
              </a:r>
              <a:endParaRPr sz="16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43" name="Google Shape;143;p25"/>
            <p:cNvSpPr/>
            <p:nvPr/>
          </p:nvSpPr>
          <p:spPr>
            <a:xfrm>
              <a:off x="516464" y="3160421"/>
              <a:ext cx="550333" cy="44270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 smtClean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5</a:t>
              </a:r>
              <a:endParaRPr sz="16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44" name="Google Shape;144;p25"/>
            <p:cNvSpPr/>
            <p:nvPr/>
          </p:nvSpPr>
          <p:spPr>
            <a:xfrm>
              <a:off x="516463" y="3719295"/>
              <a:ext cx="550333" cy="44270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 smtClean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6</a:t>
              </a:r>
              <a:endParaRPr sz="16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45" name="Google Shape;145;p25"/>
            <p:cNvSpPr/>
            <p:nvPr/>
          </p:nvSpPr>
          <p:spPr>
            <a:xfrm>
              <a:off x="516463" y="4278169"/>
              <a:ext cx="550333" cy="44270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 smtClean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7</a:t>
              </a:r>
              <a:endParaRPr sz="16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46" name="Google Shape;146;p25"/>
            <p:cNvSpPr/>
            <p:nvPr/>
          </p:nvSpPr>
          <p:spPr>
            <a:xfrm>
              <a:off x="516463" y="4827473"/>
              <a:ext cx="550333" cy="442701"/>
            </a:xfrm>
            <a:prstGeom prst="rect">
              <a:avLst/>
            </a:prstGeom>
            <a:solidFill>
              <a:srgbClr val="0078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 smtClean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8</a:t>
              </a:r>
              <a:endParaRPr sz="16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47" name="Google Shape;147;p25"/>
            <p:cNvSpPr/>
            <p:nvPr/>
          </p:nvSpPr>
          <p:spPr>
            <a:xfrm>
              <a:off x="516463" y="5376777"/>
              <a:ext cx="550333" cy="442701"/>
            </a:xfrm>
            <a:prstGeom prst="rect">
              <a:avLst/>
            </a:prstGeom>
            <a:solidFill>
              <a:srgbClr val="EBCD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 smtClean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9</a:t>
              </a:r>
              <a:endParaRPr sz="16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49" name="Google Shape;149;p25"/>
            <p:cNvSpPr txBox="1"/>
            <p:nvPr/>
          </p:nvSpPr>
          <p:spPr>
            <a:xfrm>
              <a:off x="1253067" y="999450"/>
              <a:ext cx="39542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Our </a:t>
              </a:r>
              <a:r>
                <a:rPr lang="en-US" dirty="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dirty="0" smtClean="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Execution Plan</a:t>
              </a:r>
              <a:endParaRPr/>
            </a:p>
          </p:txBody>
        </p:sp>
        <p:sp>
          <p:nvSpPr>
            <p:cNvPr id="150" name="Google Shape;150;p25"/>
            <p:cNvSpPr txBox="1"/>
            <p:nvPr/>
          </p:nvSpPr>
          <p:spPr>
            <a:xfrm>
              <a:off x="1253067" y="1557015"/>
              <a:ext cx="39542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Our Team</a:t>
              </a:r>
              <a:endParaRPr/>
            </a:p>
          </p:txBody>
        </p:sp>
        <p:sp>
          <p:nvSpPr>
            <p:cNvPr id="151" name="Google Shape;151;p25"/>
            <p:cNvSpPr txBox="1"/>
            <p:nvPr/>
          </p:nvSpPr>
          <p:spPr>
            <a:xfrm>
              <a:off x="1253067" y="2658139"/>
              <a:ext cx="39542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Project Goals</a:t>
              </a:r>
              <a:endParaRPr/>
            </a:p>
          </p:txBody>
        </p:sp>
        <p:sp>
          <p:nvSpPr>
            <p:cNvPr id="152" name="Google Shape;152;p25"/>
            <p:cNvSpPr txBox="1"/>
            <p:nvPr/>
          </p:nvSpPr>
          <p:spPr>
            <a:xfrm>
              <a:off x="1253067" y="3197105"/>
              <a:ext cx="39542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>
                  <a:solidFill>
                    <a:schemeClr val="dk1"/>
                  </a:solidFill>
                  <a:latin typeface="Poppins"/>
                  <a:cs typeface="Poppins"/>
                  <a:sym typeface="Poppins"/>
                </a:rPr>
                <a:t>Software Development Cycle</a:t>
              </a:r>
              <a:endParaRPr/>
            </a:p>
          </p:txBody>
        </p:sp>
        <p:sp>
          <p:nvSpPr>
            <p:cNvPr id="153" name="Google Shape;153;p25"/>
            <p:cNvSpPr txBox="1"/>
            <p:nvPr/>
          </p:nvSpPr>
          <p:spPr>
            <a:xfrm>
              <a:off x="1253067" y="3755979"/>
              <a:ext cx="39542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Tech Stack</a:t>
              </a:r>
              <a:endParaRPr/>
            </a:p>
          </p:txBody>
        </p:sp>
        <p:sp>
          <p:nvSpPr>
            <p:cNvPr id="154" name="Google Shape;154;p25"/>
            <p:cNvSpPr txBox="1"/>
            <p:nvPr/>
          </p:nvSpPr>
          <p:spPr>
            <a:xfrm>
              <a:off x="1253067" y="4316190"/>
              <a:ext cx="39542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Development</a:t>
              </a:r>
              <a:endParaRPr/>
            </a:p>
          </p:txBody>
        </p:sp>
        <p:sp>
          <p:nvSpPr>
            <p:cNvPr id="155" name="Google Shape;155;p25"/>
            <p:cNvSpPr txBox="1"/>
            <p:nvPr/>
          </p:nvSpPr>
          <p:spPr>
            <a:xfrm>
              <a:off x="1253067" y="4878268"/>
              <a:ext cx="3954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Challenges &amp; </a:t>
              </a:r>
              <a:r>
                <a:rPr lang="en-US" sz="1800" dirty="0" smtClean="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Learning's</a:t>
              </a:r>
              <a:endParaRPr/>
            </a:p>
          </p:txBody>
        </p:sp>
        <p:sp>
          <p:nvSpPr>
            <p:cNvPr id="156" name="Google Shape;156;p25"/>
            <p:cNvSpPr txBox="1"/>
            <p:nvPr/>
          </p:nvSpPr>
          <p:spPr>
            <a:xfrm>
              <a:off x="1253067" y="5414872"/>
              <a:ext cx="3954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>
                  <a:solidFill>
                    <a:schemeClr val="dk1"/>
                  </a:solidFill>
                  <a:latin typeface="Poppins"/>
                  <a:cs typeface="Poppins"/>
                  <a:sym typeface="Poppins"/>
                </a:rPr>
                <a:t>Questions</a:t>
              </a:r>
              <a:endParaRPr/>
            </a:p>
          </p:txBody>
        </p:sp>
      </p:grpSp>
      <p:sp>
        <p:nvSpPr>
          <p:cNvPr id="159" name="Google Shape;159;p25"/>
          <p:cNvSpPr txBox="1"/>
          <p:nvPr/>
        </p:nvSpPr>
        <p:spPr>
          <a:xfrm>
            <a:off x="939800" y="1990106"/>
            <a:ext cx="29657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Team Structure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1708" y="457202"/>
            <a:ext cx="8520525" cy="990599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Algerian" pitchFamily="82" charset="0"/>
              </a:rPr>
              <a:t>Execution Plan</a:t>
            </a:r>
            <a:endParaRPr lang="en-US" sz="4000" dirty="0">
              <a:solidFill>
                <a:srgbClr val="FF0000"/>
              </a:solidFill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1700" y="1524000"/>
            <a:ext cx="8520525" cy="5029200"/>
          </a:xfrm>
        </p:spPr>
        <p:txBody>
          <a:bodyPr/>
          <a:lstStyle/>
          <a:p>
            <a:pPr algn="l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42898" y="1523998"/>
          <a:ext cx="8496302" cy="4953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1951"/>
                <a:gridCol w="4324351"/>
              </a:tblGrid>
              <a:tr h="116123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Plan</a:t>
                      </a:r>
                      <a:endParaRPr lang="en-US" sz="2800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Actions</a:t>
                      </a:r>
                      <a:endParaRPr lang="en-US" sz="2800" dirty="0"/>
                    </a:p>
                  </a:txBody>
                  <a:tcPr marL="68580" marR="68580" anchor="ctr"/>
                </a:tc>
              </a:tr>
              <a:tr h="696738">
                <a:tc>
                  <a:txBody>
                    <a:bodyPr/>
                    <a:lstStyle/>
                    <a:p>
                      <a:r>
                        <a:rPr lang="en-US" dirty="0" smtClean="0"/>
                        <a:t>1) December 13- December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None/>
                      </a:pPr>
                      <a:r>
                        <a:rPr lang="en-US" dirty="0" smtClean="0"/>
                        <a:t>-- To</a:t>
                      </a:r>
                      <a:r>
                        <a:rPr lang="en-US" baseline="0" dirty="0" smtClean="0"/>
                        <a:t> develop Course Management System using Java and MySQL</a:t>
                      </a:r>
                      <a:endParaRPr lang="en-US" dirty="0"/>
                    </a:p>
                  </a:txBody>
                  <a:tcPr marL="68580" marR="68580"/>
                </a:tc>
              </a:tr>
              <a:tr h="714603">
                <a:tc>
                  <a:txBody>
                    <a:bodyPr/>
                    <a:lstStyle/>
                    <a:p>
                      <a:r>
                        <a:rPr lang="en-US" dirty="0" smtClean="0"/>
                        <a:t>2) January</a:t>
                      </a:r>
                      <a:r>
                        <a:rPr lang="en-US" baseline="0" dirty="0" smtClean="0"/>
                        <a:t> 3 – January 7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 Convert CRS</a:t>
                      </a:r>
                      <a:r>
                        <a:rPr lang="en-US" baseline="0" dirty="0" smtClean="0"/>
                        <a:t> Application into Maven CRS application using REST API </a:t>
                      </a:r>
                      <a:endParaRPr lang="en-US" dirty="0"/>
                    </a:p>
                  </a:txBody>
                  <a:tcPr marL="68580" marR="68580"/>
                </a:tc>
              </a:tr>
              <a:tr h="780231">
                <a:tc>
                  <a:txBody>
                    <a:bodyPr/>
                    <a:lstStyle/>
                    <a:p>
                      <a:r>
                        <a:rPr lang="en-US" dirty="0" smtClean="0"/>
                        <a:t>3)</a:t>
                      </a:r>
                      <a:r>
                        <a:rPr lang="en-US" baseline="0" dirty="0" smtClean="0"/>
                        <a:t> January 10 – January 14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 Convert CRS Application (REST API) into CRS</a:t>
                      </a:r>
                      <a:r>
                        <a:rPr lang="en-US" baseline="0" dirty="0" smtClean="0"/>
                        <a:t> Application using JPA implementation.</a:t>
                      </a:r>
                      <a:endParaRPr lang="en-US" dirty="0"/>
                    </a:p>
                  </a:txBody>
                  <a:tcPr marL="68580" marR="68580"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dirty="0" smtClean="0"/>
                        <a:t>4) January</a:t>
                      </a:r>
                      <a:r>
                        <a:rPr lang="en-US" baseline="0" dirty="0" smtClean="0"/>
                        <a:t> 17 – January 21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--Learning of Wireframe,</a:t>
                      </a:r>
                      <a:r>
                        <a:rPr lang="en-US" baseline="0" dirty="0" smtClean="0"/>
                        <a:t> HTML , JavaScript and implementation of micro services.</a:t>
                      </a:r>
                    </a:p>
                    <a:p>
                      <a:endParaRPr lang="en-US" dirty="0"/>
                    </a:p>
                  </a:txBody>
                  <a:tcPr marL="68580" marR="68580"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dirty="0" smtClean="0"/>
                        <a:t>5)</a:t>
                      </a:r>
                      <a:r>
                        <a:rPr lang="en-US" baseline="0" dirty="0" smtClean="0"/>
                        <a:t> January 24 – January 31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  Development</a:t>
                      </a:r>
                      <a:r>
                        <a:rPr lang="en-US" baseline="0" dirty="0" smtClean="0"/>
                        <a:t> in Angular 11 and integration with backend services.</a:t>
                      </a:r>
                      <a:endParaRPr lang="en-US" dirty="0"/>
                    </a:p>
                  </a:txBody>
                  <a:tcPr marL="68580" marR="6858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eet our Team Members – Essence Of Qata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838200"/>
            <a:ext cx="7623174" cy="5181600"/>
          </a:xfrm>
          <a:prstGeom prst="rect">
            <a:avLst/>
          </a:prstGeom>
          <a:noFill/>
        </p:spPr>
      </p:pic>
      <p:sp>
        <p:nvSpPr>
          <p:cNvPr id="1028" name="AutoShape 4" descr="Meet our Team Members – Essence Of Q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428750" y="685800"/>
            <a:ext cx="502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 smtClean="0">
                <a:solidFill>
                  <a:srgbClr val="FF0000"/>
                </a:solidFill>
                <a:latin typeface="Algerian" pitchFamily="82" charset="0"/>
              </a:rPr>
              <a:t>Our Team</a:t>
            </a:r>
            <a:endParaRPr lang="en-US" sz="3200" u="sng" dirty="0">
              <a:solidFill>
                <a:srgbClr val="FF0000"/>
              </a:solidFill>
              <a:latin typeface="Algerian" pitchFamily="82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66800" y="1752600"/>
            <a:ext cx="641985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Narrow" pitchFamily="34" charset="0"/>
                <a:cs typeface="Arial" pitchFamily="34" charset="0"/>
              </a:rPr>
              <a:t>1</a:t>
            </a:r>
            <a:r>
              <a:rPr lang="en-US" sz="3200" dirty="0" smtClean="0">
                <a:latin typeface="Arial Narrow" pitchFamily="34" charset="0"/>
                <a:cs typeface="Arial" pitchFamily="34" charset="0"/>
              </a:rPr>
              <a:t>) Shahul </a:t>
            </a:r>
            <a:r>
              <a:rPr lang="en-US" sz="3200" dirty="0" err="1" smtClean="0">
                <a:latin typeface="Arial Narrow" pitchFamily="34" charset="0"/>
                <a:cs typeface="Arial" pitchFamily="34" charset="0"/>
              </a:rPr>
              <a:t>Hameed</a:t>
            </a:r>
            <a:r>
              <a:rPr lang="en-US" sz="3200" dirty="0" smtClean="0">
                <a:latin typeface="Arial Narrow" pitchFamily="34" charset="0"/>
                <a:cs typeface="Arial" pitchFamily="34" charset="0"/>
              </a:rPr>
              <a:t> – Group Leader</a:t>
            </a:r>
          </a:p>
          <a:p>
            <a:r>
              <a:rPr lang="en-US" sz="3200" dirty="0">
                <a:latin typeface="Arial Narrow" pitchFamily="34" charset="0"/>
                <a:cs typeface="Arial" pitchFamily="34" charset="0"/>
              </a:rPr>
              <a:t>2</a:t>
            </a:r>
            <a:r>
              <a:rPr lang="en-US" sz="3200" dirty="0" smtClean="0">
                <a:latin typeface="Arial Narrow" pitchFamily="34" charset="0"/>
                <a:cs typeface="Arial" pitchFamily="34" charset="0"/>
              </a:rPr>
              <a:t>) </a:t>
            </a:r>
            <a:r>
              <a:rPr lang="en-US" sz="3200" dirty="0" err="1" smtClean="0">
                <a:latin typeface="Arial Narrow" pitchFamily="34" charset="0"/>
                <a:cs typeface="Arial" pitchFamily="34" charset="0"/>
              </a:rPr>
              <a:t>Sayli</a:t>
            </a:r>
            <a:r>
              <a:rPr lang="en-US" sz="3200" dirty="0" smtClean="0">
                <a:latin typeface="Arial Narrow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 Narrow" pitchFamily="34" charset="0"/>
                <a:cs typeface="Arial" pitchFamily="34" charset="0"/>
              </a:rPr>
              <a:t>Gurav</a:t>
            </a:r>
            <a:endParaRPr lang="en-US" sz="3200" dirty="0" smtClean="0">
              <a:latin typeface="Arial Narrow" pitchFamily="34" charset="0"/>
              <a:cs typeface="Arial" pitchFamily="34" charset="0"/>
            </a:endParaRPr>
          </a:p>
          <a:p>
            <a:r>
              <a:rPr lang="en-US" sz="3200" dirty="0">
                <a:latin typeface="Arial Narrow" pitchFamily="34" charset="0"/>
                <a:cs typeface="Arial" pitchFamily="34" charset="0"/>
              </a:rPr>
              <a:t>3</a:t>
            </a:r>
            <a:r>
              <a:rPr lang="en-US" sz="3200" dirty="0" smtClean="0">
                <a:latin typeface="Arial Narrow" pitchFamily="34" charset="0"/>
                <a:cs typeface="Arial" pitchFamily="34" charset="0"/>
              </a:rPr>
              <a:t>) </a:t>
            </a:r>
            <a:r>
              <a:rPr lang="en-US" sz="3200" dirty="0" err="1" smtClean="0">
                <a:latin typeface="Arial Narrow" pitchFamily="34" charset="0"/>
                <a:cs typeface="Arial" pitchFamily="34" charset="0"/>
              </a:rPr>
              <a:t>Manoranjan</a:t>
            </a:r>
            <a:r>
              <a:rPr lang="en-US" sz="3200" dirty="0" smtClean="0">
                <a:latin typeface="Arial Narrow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 Narrow" pitchFamily="34" charset="0"/>
                <a:cs typeface="Arial" pitchFamily="34" charset="0"/>
              </a:rPr>
              <a:t>Mahakud</a:t>
            </a:r>
            <a:endParaRPr lang="en-US" sz="3200" dirty="0" smtClean="0">
              <a:latin typeface="Arial Narrow" pitchFamily="34" charset="0"/>
              <a:cs typeface="Arial" pitchFamily="34" charset="0"/>
            </a:endParaRPr>
          </a:p>
          <a:p>
            <a:r>
              <a:rPr lang="en-US" sz="3200" dirty="0">
                <a:latin typeface="Arial Narrow" pitchFamily="34" charset="0"/>
                <a:cs typeface="Arial" pitchFamily="34" charset="0"/>
              </a:rPr>
              <a:t>4</a:t>
            </a:r>
            <a:r>
              <a:rPr lang="en-US" sz="3200" dirty="0" smtClean="0">
                <a:latin typeface="Arial Narrow" pitchFamily="34" charset="0"/>
                <a:cs typeface="Arial" pitchFamily="34" charset="0"/>
              </a:rPr>
              <a:t>) </a:t>
            </a:r>
            <a:r>
              <a:rPr lang="en-US" sz="3200" dirty="0" err="1" smtClean="0">
                <a:latin typeface="Arial Narrow" pitchFamily="34" charset="0"/>
                <a:cs typeface="Arial" pitchFamily="34" charset="0"/>
              </a:rPr>
              <a:t>Parag</a:t>
            </a:r>
            <a:r>
              <a:rPr lang="en-US" sz="3200" dirty="0" smtClean="0">
                <a:latin typeface="Arial Narrow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 Narrow" pitchFamily="34" charset="0"/>
                <a:cs typeface="Arial" pitchFamily="34" charset="0"/>
              </a:rPr>
              <a:t>Raut</a:t>
            </a:r>
            <a:endParaRPr lang="en-US" sz="3200" dirty="0" smtClean="0">
              <a:latin typeface="Arial Narrow" pitchFamily="34" charset="0"/>
              <a:cs typeface="Arial" pitchFamily="34" charset="0"/>
            </a:endParaRPr>
          </a:p>
          <a:p>
            <a:r>
              <a:rPr lang="en-US" sz="3200" dirty="0">
                <a:latin typeface="Arial Narrow" pitchFamily="34" charset="0"/>
                <a:cs typeface="Arial" pitchFamily="34" charset="0"/>
              </a:rPr>
              <a:t>5</a:t>
            </a:r>
            <a:r>
              <a:rPr lang="en-US" sz="3200" dirty="0" smtClean="0">
                <a:latin typeface="Arial Narrow" pitchFamily="34" charset="0"/>
                <a:cs typeface="Arial" pitchFamily="34" charset="0"/>
              </a:rPr>
              <a:t>) </a:t>
            </a:r>
            <a:r>
              <a:rPr lang="en-US" sz="3200" dirty="0" err="1" smtClean="0">
                <a:latin typeface="Arial Narrow" pitchFamily="34" charset="0"/>
                <a:cs typeface="Arial" pitchFamily="34" charset="0"/>
              </a:rPr>
              <a:t>Shital</a:t>
            </a:r>
            <a:r>
              <a:rPr lang="en-US" sz="3200" dirty="0" smtClean="0">
                <a:latin typeface="Arial Narrow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 Narrow" pitchFamily="34" charset="0"/>
                <a:cs typeface="Arial" pitchFamily="34" charset="0"/>
              </a:rPr>
              <a:t>Bhosale</a:t>
            </a:r>
            <a:endParaRPr lang="en-US" sz="3200" dirty="0" smtClean="0">
              <a:latin typeface="Arial Narrow" pitchFamily="34" charset="0"/>
              <a:cs typeface="Arial" pitchFamily="34" charset="0"/>
            </a:endParaRPr>
          </a:p>
          <a:p>
            <a:r>
              <a:rPr lang="en-US" sz="3200" dirty="0">
                <a:latin typeface="Arial Narrow" pitchFamily="34" charset="0"/>
                <a:cs typeface="Arial" pitchFamily="34" charset="0"/>
              </a:rPr>
              <a:t>6</a:t>
            </a:r>
            <a:r>
              <a:rPr lang="en-US" sz="3200" dirty="0" smtClean="0">
                <a:latin typeface="Arial Narrow" pitchFamily="34" charset="0"/>
                <a:cs typeface="Arial" pitchFamily="34" charset="0"/>
              </a:rPr>
              <a:t>) </a:t>
            </a:r>
            <a:r>
              <a:rPr lang="en-US" sz="3200" dirty="0" err="1" smtClean="0">
                <a:latin typeface="Arial Narrow" pitchFamily="34" charset="0"/>
                <a:cs typeface="Arial" pitchFamily="34" charset="0"/>
              </a:rPr>
              <a:t>Kagitha</a:t>
            </a:r>
            <a:r>
              <a:rPr lang="en-US" sz="3200" dirty="0" smtClean="0">
                <a:latin typeface="Arial Narrow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 Narrow" pitchFamily="34" charset="0"/>
                <a:cs typeface="Arial" pitchFamily="34" charset="0"/>
              </a:rPr>
              <a:t>Jeaswanth</a:t>
            </a:r>
            <a:endParaRPr lang="en-US" sz="3200" dirty="0" smtClean="0">
              <a:latin typeface="Arial Narrow" pitchFamily="34" charset="0"/>
              <a:cs typeface="Arial" pitchFamily="34" charset="0"/>
            </a:endParaRPr>
          </a:p>
          <a:p>
            <a:r>
              <a:rPr lang="en-US" sz="3200" dirty="0">
                <a:latin typeface="Arial Narrow" pitchFamily="34" charset="0"/>
                <a:cs typeface="Arial" pitchFamily="34" charset="0"/>
              </a:rPr>
              <a:t>7</a:t>
            </a:r>
            <a:r>
              <a:rPr lang="en-US" sz="3200" dirty="0" smtClean="0">
                <a:latin typeface="Arial Narrow" pitchFamily="34" charset="0"/>
                <a:cs typeface="Arial" pitchFamily="34" charset="0"/>
              </a:rPr>
              <a:t>) </a:t>
            </a:r>
            <a:r>
              <a:rPr lang="en-US" sz="3200" dirty="0" err="1" smtClean="0">
                <a:latin typeface="Arial Narrow" pitchFamily="34" charset="0"/>
                <a:cs typeface="Arial" pitchFamily="34" charset="0"/>
              </a:rPr>
              <a:t>Sharaddha</a:t>
            </a:r>
            <a:r>
              <a:rPr lang="en-US" sz="3200" dirty="0" smtClean="0">
                <a:latin typeface="Arial Narrow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 Narrow" pitchFamily="34" charset="0"/>
                <a:cs typeface="Arial" pitchFamily="34" charset="0"/>
              </a:rPr>
              <a:t>Patil</a:t>
            </a:r>
            <a:endParaRPr lang="en-US" sz="3200" dirty="0" smtClean="0">
              <a:latin typeface="Arial Narrow" pitchFamily="34" charset="0"/>
              <a:cs typeface="Arial" pitchFamily="34" charset="0"/>
            </a:endParaRPr>
          </a:p>
          <a:p>
            <a:endParaRPr lang="en-US" sz="3200" dirty="0">
              <a:latin typeface="Arial Narrow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  <a:latin typeface="Algerian" pitchFamily="82" charset="0"/>
              </a:rPr>
              <a:t>Project Goals</a:t>
            </a:r>
            <a:endParaRPr lang="en-US" b="1" dirty="0">
              <a:solidFill>
                <a:srgbClr val="FF0000"/>
              </a:solidFill>
              <a:latin typeface="Algerian" pitchFamily="82" charset="0"/>
            </a:endParaRPr>
          </a:p>
        </p:txBody>
      </p:sp>
      <p:pic>
        <p:nvPicPr>
          <p:cNvPr id="6" name="Picture Placeholder 5" descr="project goal.jp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l="24096" r="24096"/>
          <a:stretch>
            <a:fillRect/>
          </a:stretch>
        </p:blipFill>
        <p:spPr bwMode="auto">
          <a:xfrm>
            <a:off x="4400550" y="533400"/>
            <a:ext cx="4743450" cy="5791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Writing Text Showing Our Vision. Business Concept for Marketing Strategy  Vision Written on Note Paper on the Wooden Background Wit Stock Photo -  Image of innovation, concept: 11089492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457200"/>
            <a:ext cx="6934200" cy="1743076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914400" y="2743200"/>
            <a:ext cx="7239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sz="2400" i="1" dirty="0" smtClean="0">
                <a:solidFill>
                  <a:schemeClr val="dk1"/>
                </a:solidFill>
                <a:latin typeface="Arial" pitchFamily="34" charset="0"/>
                <a:ea typeface="Poppins"/>
                <a:cs typeface="Arial" pitchFamily="34" charset="0"/>
                <a:sym typeface="Poppins"/>
              </a:rPr>
              <a:t>To create a </a:t>
            </a:r>
            <a:r>
              <a:rPr lang="en-US" sz="2400" b="1" i="1" dirty="0" smtClean="0">
                <a:solidFill>
                  <a:schemeClr val="dk1"/>
                </a:solidFill>
                <a:latin typeface="Arial" pitchFamily="34" charset="0"/>
                <a:ea typeface="Poppins"/>
                <a:cs typeface="Arial" pitchFamily="34" charset="0"/>
                <a:sym typeface="Poppins"/>
              </a:rPr>
              <a:t>Course Registration System  </a:t>
            </a:r>
            <a:r>
              <a:rPr lang="en-US" sz="2400" i="1" dirty="0" smtClean="0">
                <a:solidFill>
                  <a:schemeClr val="dk1"/>
                </a:solidFill>
                <a:latin typeface="Arial" pitchFamily="34" charset="0"/>
                <a:ea typeface="Poppins"/>
                <a:cs typeface="Arial" pitchFamily="34" charset="0"/>
                <a:sym typeface="Poppins"/>
              </a:rPr>
              <a:t>using JAVA/REST tools and Angular 11 technologies, where a professor can add grades for student and  student can view/drop/add courses and enroll in some of the courses.</a:t>
            </a:r>
            <a:endParaRPr lang="en-US" sz="2400" i="1" dirty="0">
              <a:solidFill>
                <a:schemeClr val="dk1"/>
              </a:solidFill>
              <a:latin typeface="Arial" pitchFamily="34" charset="0"/>
              <a:ea typeface="Poppins"/>
              <a:cs typeface="Arial" pitchFamily="34" charset="0"/>
              <a:sym typeface="Poppi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Software Development Life Cycle (SDLC) | Computool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5867400" cy="61722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6324600" y="1371600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Bahnschrift Condensed" pitchFamily="34" charset="0"/>
              </a:rPr>
              <a:t>Requirement</a:t>
            </a:r>
            <a:r>
              <a:rPr lang="en-US" sz="2000" dirty="0" smtClean="0">
                <a:latin typeface="Bahnschrift Condensed" pitchFamily="34" charset="0"/>
              </a:rPr>
              <a:t> </a:t>
            </a:r>
            <a:r>
              <a:rPr lang="en-US" sz="2000" i="1" dirty="0" smtClean="0">
                <a:latin typeface="Bahnschrift Condensed" pitchFamily="34" charset="0"/>
              </a:rPr>
              <a:t>Gathering</a:t>
            </a:r>
            <a:endParaRPr lang="en-US" sz="2000" i="1" dirty="0">
              <a:latin typeface="Bahnschrift Condensed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00800" y="2362200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Bahnschrift Condensed" pitchFamily="34" charset="0"/>
              </a:rPr>
              <a:t>UML Artifacts Design</a:t>
            </a:r>
            <a:endParaRPr lang="en-US" sz="2000" i="1" dirty="0">
              <a:latin typeface="Bahnschrift Condensed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00800" y="3124200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Bahnschrift Condensed" pitchFamily="34" charset="0"/>
              </a:rPr>
              <a:t>Code Implementation</a:t>
            </a:r>
            <a:endParaRPr lang="en-US" sz="2000" i="1" dirty="0">
              <a:latin typeface="Bahnschrift Condense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24600" y="39624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latin typeface="Bahnschrift Condensed" pitchFamily="34" charset="0"/>
              </a:rPr>
              <a:t>System Testing</a:t>
            </a:r>
            <a:endParaRPr lang="en-US" sz="2000" i="1" dirty="0">
              <a:latin typeface="Bahnschrift Condensed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388</Words>
  <Application>Microsoft Office PowerPoint</Application>
  <PresentationFormat>On-screen Show (4:3)</PresentationFormat>
  <Paragraphs>115</Paragraphs>
  <Slides>19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5 Weeks Training</vt:lpstr>
      <vt:lpstr>Agenda</vt:lpstr>
      <vt:lpstr>Execution Plan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46</cp:revision>
  <dcterms:created xsi:type="dcterms:W3CDTF">2022-02-01T05:17:10Z</dcterms:created>
  <dcterms:modified xsi:type="dcterms:W3CDTF">2022-02-01T10:26:41Z</dcterms:modified>
</cp:coreProperties>
</file>