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64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5828"/>
  </p:normalViewPr>
  <p:slideViewPr>
    <p:cSldViewPr snapToGrid="0" snapToObjects="1">
      <p:cViewPr varScale="1">
        <p:scale>
          <a:sx n="75" d="100"/>
          <a:sy n="75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F8CEC-ECB1-7746-84A3-A90B90B62150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D2AD6-804D-544D-BD98-845CF49334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D2AD6-804D-544D-BD98-845CF49334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99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用双向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来</a:t>
            </a:r>
            <a:r>
              <a:rPr kumimoji="1" lang="en-US" altLang="zh-CN" dirty="0"/>
              <a:t>encoder</a:t>
            </a:r>
            <a:r>
              <a:rPr kumimoji="1" lang="zh-CN" altLang="en-US" dirty="0"/>
              <a:t>，解码用</a:t>
            </a:r>
            <a:r>
              <a:rPr kumimoji="1" lang="en-US" altLang="zh-CN" dirty="0"/>
              <a:t>CRF</a:t>
            </a:r>
          </a:p>
          <a:p>
            <a:r>
              <a:rPr kumimoji="1" lang="zh-CN" altLang="en-US" dirty="0"/>
              <a:t>前向：输入从前往后</a:t>
            </a:r>
            <a:endParaRPr kumimoji="1" lang="en-US" altLang="zh-CN" dirty="0"/>
          </a:p>
          <a:p>
            <a:r>
              <a:rPr kumimoji="1" lang="zh-CN" altLang="en-US" dirty="0"/>
              <a:t>后向：输入从后往前</a:t>
            </a:r>
            <a:endParaRPr kumimoji="1" lang="en-US" altLang="zh-CN" dirty="0"/>
          </a:p>
          <a:p>
            <a:r>
              <a:rPr kumimoji="1" lang="en-US" altLang="zh-CN" dirty="0"/>
              <a:t>CRF</a:t>
            </a:r>
            <a:r>
              <a:rPr kumimoji="1" lang="zh-CN" altLang="en-US" dirty="0"/>
              <a:t>能够考虑到前一个和后一个位置的信息</a:t>
            </a:r>
            <a:endParaRPr kumimoji="1" lang="en-US" altLang="zh-CN" dirty="0"/>
          </a:p>
          <a:p>
            <a:r>
              <a:rPr kumimoji="1" lang="zh-CN" altLang="en-US" dirty="0"/>
              <a:t>参数：</a:t>
            </a:r>
            <a:endParaRPr kumimoji="1" lang="en-US" altLang="zh-CN" dirty="0"/>
          </a:p>
          <a:p>
            <a:r>
              <a:rPr kumimoji="1" lang="en-US" altLang="zh-CN" dirty="0" err="1"/>
              <a:t>Learning_rate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0.01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clipping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</a:t>
            </a:r>
            <a:r>
              <a:rPr kumimoji="1" lang="zh-CN" altLang="en-US" dirty="0"/>
              <a:t>（实验时没采用）</a:t>
            </a:r>
            <a:endParaRPr kumimoji="1" lang="en-US" altLang="zh-CN" dirty="0"/>
          </a:p>
          <a:p>
            <a:r>
              <a:rPr kumimoji="1" lang="en-US" altLang="zh-CN" dirty="0"/>
              <a:t>SGD</a:t>
            </a:r>
          </a:p>
          <a:p>
            <a:r>
              <a:rPr kumimoji="1" lang="en-US" altLang="zh-CN" dirty="0"/>
              <a:t>Dropout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0.5</a:t>
            </a:r>
          </a:p>
          <a:p>
            <a:r>
              <a:rPr kumimoji="1" lang="en-US" altLang="zh-CN" dirty="0"/>
              <a:t>LSTM dim: 100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D2AD6-804D-544D-BD98-845CF493349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86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BERT:</a:t>
            </a:r>
            <a:r>
              <a:rPr kumimoji="1" lang="zh-CN" altLang="en-US" dirty="0"/>
              <a:t>基本结构是多层双向</a:t>
            </a:r>
            <a:r>
              <a:rPr kumimoji="1" lang="en-US" altLang="zh-CN" dirty="0"/>
              <a:t>transformer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(L=12, H=768, A=12) and 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BERTLARGE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(L=24, H=1024, A=16)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结构如右图所示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采用预训练好的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Bert_base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Learning_rate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5e-5, 4e-5, 3e-5, 2e-5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集上的结果选最好的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：输出接到一个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D2AD6-804D-544D-BD98-845CF493349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60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数据集：</a:t>
            </a:r>
            <a:r>
              <a:rPr kumimoji="1" lang="en-US" altLang="zh-CN" dirty="0"/>
              <a:t>CoNLL-2003</a:t>
            </a:r>
            <a:r>
              <a:rPr kumimoji="1" lang="zh-CN" altLang="en-US" dirty="0"/>
              <a:t>中的英语部分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D2AD6-804D-544D-BD98-845CF493349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77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0403-9706-5244-B6EC-AB92C5F8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372C5C-A12D-534B-9130-AEC471680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15266-425B-2848-9D6E-CF57055E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FD5-F010-AB4B-B449-2A854EFA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A725D-129C-624C-AE6D-18AC9FE2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36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BB2ED-D41A-1C49-9F60-5E2A6ED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4A035-AC62-014E-87A3-8A622C6A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85B9B-8602-1F49-9B01-74F4EF1D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63450-E333-0744-B2F6-A5F4244C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DEF4F-ADCA-2345-AB2F-7C0DC664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49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E8A7C7-EA04-6C4D-9DED-D59950847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D0B74-CAA9-3047-B430-66DDF34B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96528-D2F1-A94A-AEF0-C9BDC95B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A1CE1-30B8-584E-89C7-EBFA3F78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4312F-6092-3B4E-8B22-1037A5BB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3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06F1-355B-AF44-AA24-3E4140D3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45A43-3BA6-E243-913C-146C077C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01E6D-23E1-484F-A7E4-6FE7521F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2F8B4-89FD-A142-B159-2B3411F0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F1851-D154-574A-99FC-CD3FC1EF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66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EEAF2-87F8-FF4B-AA84-83B8797E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E530E-195F-824D-A825-59DC678D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C47BD-B4FC-844F-B827-E540A531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340A7-70E8-294F-B29F-2BC7A8B7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6F592-D4BC-274E-94AF-56A5848F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9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CC18-94BC-6441-AB3E-1528A244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6CA7-FDD9-E649-9B17-F16641559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5158D-6DB6-3941-8F1F-AE4C4ABA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6C6AB-5A84-E041-AADC-3756BF84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A7688-B1DF-A944-AA3F-77CEEB49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E82D5-515D-5E47-A590-85D4EEF0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75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E814-BAA8-0944-AB08-AB9B3A78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2273A-B004-1049-864D-30611DD7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DC003-6EA4-A54B-AF80-DDA0E994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7C70C0-8BB5-7D4A-A3F7-51BE9E65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A4E016-6826-6D4E-8EDF-3A256EF8F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17B0C-7746-3F49-BD4F-A3FCC76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BF821C-0EED-2A49-81A1-F8CAE9CA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3A2DAA-AADA-4C4E-8D87-F502F6BC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66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7ABF0-26B6-2C4F-AC24-FB8F8465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FEE2D3-5EC4-3243-B1F3-8DB95EC6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0FCC5-5028-2B49-895E-CF48EA25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7ABC4-15BB-5542-B582-48384DC3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25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0977FE-DFA3-B84E-ADC1-2D1B8C77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0D886-E966-8C4C-8174-CD338FA1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EECEA-D996-3545-BE7C-A00FFF9B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1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CB806-62CC-0F45-93FF-334E681E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87612-29F2-204C-BFCF-B30D45C15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B91C5-4E35-9740-8AB8-9A7FC7E62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5B69BD-B846-D04A-81AB-38E2A4A0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7A288-9CF2-2542-805A-6B35F2CC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785F6-4914-BC43-A539-BF1AC7A1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00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54EC-3835-ED4A-80BD-7B5E627E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54BA9-F9E5-814C-841F-40851F738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C2254-36F7-2442-84C2-765615525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9E437-4B67-1B47-BC8B-AEE0FF78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2A527F-4CB8-8C44-8E35-B525A3C9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15C3C-9B1F-E84B-901B-071301C3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01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3E0AA0-DB4B-7E45-8120-ED121E65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E4714-849C-F74D-9D0E-35C3649C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E5495-37EB-A443-A665-7AE64358C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3F85-23D8-F24E-AD82-27A69181E6C2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889F9-D2CB-7747-844D-23FF02164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743D7-6FA2-3D47-B919-1C48BED15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BB5B-225B-814A-90AD-E45459A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06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449F-396E-B149-B44B-CB77B3A28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NER</a:t>
            </a:r>
            <a:r>
              <a:rPr kumimoji="1" lang="zh-CN" altLang="en-US" dirty="0"/>
              <a:t>方法简单梳理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7834AA-3D41-5F4D-8B99-0B167FE2F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23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DD031-6812-D842-920A-B7D8C671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40547-E56F-D54B-BF76-FED0AAC6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CRF</a:t>
            </a:r>
          </a:p>
          <a:p>
            <a:r>
              <a:rPr kumimoji="1" lang="en-US" altLang="zh-CN" dirty="0"/>
              <a:t>LSTM</a:t>
            </a:r>
          </a:p>
          <a:p>
            <a:r>
              <a:rPr kumimoji="1" lang="en-US" altLang="zh-CN" dirty="0"/>
              <a:t>LSTM-CRF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BERT-CRF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44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E4D6A-D1E8-AA47-B284-1EC6BFBE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LSTM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–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CRF model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7FA36-2F8D-9D49-B1BA-E0A1A044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LSTM: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sz="1400" dirty="0"/>
          </a:p>
          <a:p>
            <a:r>
              <a:rPr kumimoji="1" lang="zh-CN" altLang="en-US" sz="1400" dirty="0"/>
              <a:t>避免长期依赖，通过门控来确定保留何种信息</a:t>
            </a:r>
            <a:endParaRPr kumimoji="1" lang="en-US" altLang="zh-CN" sz="1400" dirty="0"/>
          </a:p>
          <a:p>
            <a:r>
              <a:rPr kumimoji="1" lang="zh-CN" altLang="en-US" sz="1400" dirty="0"/>
              <a:t>参数多，训练难度大，难以并行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dirty="0"/>
              <a:t>CRF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sz="1400" dirty="0"/>
              <a:t>采用维特比算法，以</a:t>
            </a:r>
            <a:r>
              <a:rPr kumimoji="1" lang="en-US" altLang="zh-CN" sz="1400" dirty="0"/>
              <a:t>LSTM</a:t>
            </a:r>
            <a:r>
              <a:rPr kumimoji="1" lang="zh-CN" altLang="en-US" sz="1400" dirty="0"/>
              <a:t>的输出作为输入，输出概率最大的标签序列</a:t>
            </a:r>
            <a:endParaRPr kumimoji="1" lang="en-US" altLang="zh-CN" sz="14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311A98-BF65-B640-8837-88DE736B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9375"/>
            <a:ext cx="3560582" cy="1521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7AC287-1E27-2B47-ADDB-A4859079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8" y="1825625"/>
            <a:ext cx="5408764" cy="24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5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E4D6A-D1E8-AA47-B284-1EC6BFBE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LSTM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–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CRF model</a:t>
            </a:r>
            <a:endParaRPr kumimoji="1" lang="zh-CN" altLang="en-US" sz="36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C7A31B9-C5A7-1242-A592-AE45E9332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4237" y="1825625"/>
            <a:ext cx="6043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7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3BDF-7E7E-6145-B548-D62D40E8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CRF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8E231-95F2-3E4A-8D4D-0309F22A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DBB3B-B4E8-E949-9647-C9FF7474D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0" y="4216994"/>
            <a:ext cx="3006725" cy="2563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616C81-CD1D-3A4B-A5DC-C415E2579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367" y="29348"/>
            <a:ext cx="5523005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FC1E0B-342B-EA4D-AFA1-10C0DE1DC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28" y="2159000"/>
            <a:ext cx="4648200" cy="939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754D25-FABB-554B-8963-DC23BF4B8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553" y="212725"/>
            <a:ext cx="4406900" cy="3479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FE847B-C1E2-6440-A3A0-EB925CDEE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17" y="3054859"/>
            <a:ext cx="7289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63D6F-5C10-E54D-9ACB-F759B6C9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5CC22-C692-CC45-8FD7-1A87F3D0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Dataset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CoNLL-2003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AD4664-EBFF-BE41-ACAA-3793F0EC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12770"/>
              </p:ext>
            </p:extLst>
          </p:nvPr>
        </p:nvGraphicFramePr>
        <p:xfrm>
          <a:off x="1132589" y="2888774"/>
          <a:ext cx="883586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331">
                  <a:extLst>
                    <a:ext uri="{9D8B030D-6E8A-4147-A177-3AD203B41FA5}">
                      <a16:colId xmlns:a16="http://schemas.microsoft.com/office/drawing/2014/main" val="3800171172"/>
                    </a:ext>
                  </a:extLst>
                </a:gridCol>
                <a:gridCol w="1868860">
                  <a:extLst>
                    <a:ext uri="{9D8B030D-6E8A-4147-A177-3AD203B41FA5}">
                      <a16:colId xmlns:a16="http://schemas.microsoft.com/office/drawing/2014/main" val="370617111"/>
                    </a:ext>
                  </a:extLst>
                </a:gridCol>
                <a:gridCol w="1753850">
                  <a:extLst>
                    <a:ext uri="{9D8B030D-6E8A-4147-A177-3AD203B41FA5}">
                      <a16:colId xmlns:a16="http://schemas.microsoft.com/office/drawing/2014/main" val="799846689"/>
                    </a:ext>
                  </a:extLst>
                </a:gridCol>
                <a:gridCol w="1783827">
                  <a:extLst>
                    <a:ext uri="{9D8B030D-6E8A-4147-A177-3AD203B41FA5}">
                      <a16:colId xmlns:a16="http://schemas.microsoft.com/office/drawing/2014/main" val="341140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accuracy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recall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LSTM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39.70%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50.38%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44.41%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8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LSTM-CRF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89.15%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1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LSTM-CRF-glove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92.18%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90.76%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6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LSTM-CRF-char-embedding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94.68%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93.59%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0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LSTM-CRF-all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95.32%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94.25%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95.45%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2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Bert-CRF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98.14%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94.24%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06019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FAAF18A-67AB-0445-A1AC-453A1617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13" y="71596"/>
            <a:ext cx="29464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3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291</Words>
  <Application>Microsoft Macintosh PowerPoint</Application>
  <PresentationFormat>宽屏</PresentationFormat>
  <Paragraphs>74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NER方法简单梳理</vt:lpstr>
      <vt:lpstr>常用方法</vt:lpstr>
      <vt:lpstr>LSTM – CRF model</vt:lpstr>
      <vt:lpstr>LSTM – CRF model</vt:lpstr>
      <vt:lpstr>BERT  + CRF</vt:lpstr>
      <vt:lpstr>实验结果比较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Jea</dc:creator>
  <cp:lastModifiedBy>Wang Jea</cp:lastModifiedBy>
  <cp:revision>30</cp:revision>
  <dcterms:created xsi:type="dcterms:W3CDTF">2019-12-09T01:55:34Z</dcterms:created>
  <dcterms:modified xsi:type="dcterms:W3CDTF">2019-12-10T08:55:05Z</dcterms:modified>
</cp:coreProperties>
</file>