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36854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Jeba</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Sorna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au960221243026 </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2335250"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GB" sz="1200" dirty="0" err="1" smtClean="0">
                <a:solidFill>
                  <a:schemeClr val="tx1"/>
                </a:solidFill>
              </a:rPr>
              <a:t>Arunachala</a:t>
            </a:r>
            <a:r>
              <a:rPr lang="en-GB" sz="1200" dirty="0" smtClean="0">
                <a:solidFill>
                  <a:schemeClr val="tx1"/>
                </a:solidFill>
              </a:rPr>
              <a:t> College Of Engineering For Women</a:t>
            </a:r>
            <a:endParaRPr lang="en-US" sz="12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193964" y="1163782"/>
            <a:ext cx="8859981" cy="2893100"/>
          </a:xfrm>
          <a:prstGeom prst="rect">
            <a:avLst/>
          </a:prstGeom>
          <a:noFill/>
        </p:spPr>
        <p:txBody>
          <a:bodyPr wrap="square" rtlCol="0">
            <a:spAutoFit/>
          </a:bodyPr>
          <a:lstStyle/>
          <a:p>
            <a:r>
              <a:rPr lang="en-GB" dirty="0" smtClean="0"/>
              <a:t>Data </a:t>
            </a:r>
            <a:r>
              <a:rPr lang="en-GB" dirty="0" err="1" smtClean="0"/>
              <a:t>Preprocessing</a:t>
            </a:r>
            <a:r>
              <a:rPr lang="en-GB" dirty="0" smtClean="0"/>
              <a:t>:</a:t>
            </a:r>
          </a:p>
          <a:p>
            <a:pPr lvl="1"/>
            <a:endParaRPr lang="en-GB" dirty="0" smtClean="0"/>
          </a:p>
          <a:p>
            <a:pPr lvl="1">
              <a:buFont typeface="Arial" pitchFamily="34" charset="0"/>
              <a:buChar char="•"/>
            </a:pPr>
            <a:r>
              <a:rPr lang="en-GB" dirty="0" smtClean="0"/>
              <a:t>Clean the dataset by handling missing values, outliers, and </a:t>
            </a:r>
            <a:r>
              <a:rPr lang="en-GB" dirty="0" smtClean="0"/>
              <a:t>data inconsistencies.</a:t>
            </a:r>
          </a:p>
          <a:p>
            <a:pPr lvl="1">
              <a:buFont typeface="Arial" pitchFamily="34" charset="0"/>
              <a:buChar char="•"/>
            </a:pPr>
            <a:r>
              <a:rPr lang="en-GB" dirty="0" smtClean="0"/>
              <a:t>Convert categorical variables into numerical representations using techniques like one-hot encoding.</a:t>
            </a:r>
          </a:p>
          <a:p>
            <a:pPr lvl="1">
              <a:buFont typeface="Arial" pitchFamily="34" charset="0"/>
              <a:buChar char="•"/>
            </a:pPr>
            <a:r>
              <a:rPr lang="en-GB" dirty="0" smtClean="0"/>
              <a:t>Split the data into training and testing sets, ensuring temporal consistency to capture seasonality and trends.</a:t>
            </a:r>
          </a:p>
          <a:p>
            <a:endParaRPr lang="en-GB" dirty="0" smtClean="0"/>
          </a:p>
          <a:p>
            <a:r>
              <a:rPr lang="en-GB" dirty="0" smtClean="0"/>
              <a:t>Feature </a:t>
            </a:r>
            <a:r>
              <a:rPr lang="en-GB" dirty="0" smtClean="0"/>
              <a:t>Engineering:</a:t>
            </a:r>
          </a:p>
          <a:p>
            <a:pPr lvl="1"/>
            <a:endParaRPr lang="en-GB" dirty="0" smtClean="0"/>
          </a:p>
          <a:p>
            <a:pPr lvl="1">
              <a:buFont typeface="Arial" pitchFamily="34" charset="0"/>
              <a:buChar char="•"/>
            </a:pPr>
            <a:r>
              <a:rPr lang="en-GB" dirty="0" smtClean="0"/>
              <a:t>Extract </a:t>
            </a:r>
            <a:r>
              <a:rPr lang="en-GB" dirty="0" smtClean="0"/>
              <a:t>relevant features such as day of the week, month, and hour from the rental start/end dates to capture temporal patterns.</a:t>
            </a:r>
          </a:p>
          <a:p>
            <a:pPr lvl="1">
              <a:buFont typeface="Arial" pitchFamily="34" charset="0"/>
              <a:buChar char="•"/>
            </a:pPr>
            <a:r>
              <a:rPr lang="en-GB" dirty="0" smtClean="0"/>
              <a:t>Create additional features like rental duration and time since last rental to capture user </a:t>
            </a:r>
            <a:r>
              <a:rPr lang="en-GB" dirty="0" err="1" smtClean="0"/>
              <a:t>behavior</a:t>
            </a:r>
            <a:r>
              <a:rPr lang="en-GB" dirty="0" smtClean="0"/>
              <a:t> and preferences.</a:t>
            </a:r>
          </a:p>
          <a:p>
            <a:pPr lvl="1">
              <a:buFont typeface="Arial" pitchFamily="34" charset="0"/>
              <a:buChar char="•"/>
            </a:pPr>
            <a:r>
              <a:rPr lang="en-GB" dirty="0" smtClean="0"/>
              <a:t>Incorporate external factors such as weather data, holidays, and events that may influence rental demand.</a:t>
            </a:r>
            <a:endParaRPr lang="en-GB"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descr="Screenshot 2024-04-12 111848.png"/>
          <p:cNvPicPr>
            <a:picLocks noChangeAspect="1"/>
          </p:cNvPicPr>
          <p:nvPr/>
        </p:nvPicPr>
        <p:blipFill>
          <a:blip r:embed="rId2"/>
          <a:stretch>
            <a:fillRect/>
          </a:stretch>
        </p:blipFill>
        <p:spPr>
          <a:xfrm>
            <a:off x="235527" y="1032164"/>
            <a:ext cx="8236528" cy="3828502"/>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descr="Screenshot 2024-04-12 112107.png"/>
          <p:cNvPicPr>
            <a:picLocks noChangeAspect="1"/>
          </p:cNvPicPr>
          <p:nvPr/>
        </p:nvPicPr>
        <p:blipFill>
          <a:blip r:embed="rId2"/>
          <a:stretch>
            <a:fillRect/>
          </a:stretch>
        </p:blipFill>
        <p:spPr>
          <a:xfrm>
            <a:off x="408708" y="1420091"/>
            <a:ext cx="7848601" cy="342639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Screenshot 2024-04-12 112001.png"/>
          <p:cNvPicPr>
            <a:picLocks noChangeAspect="1"/>
          </p:cNvPicPr>
          <p:nvPr/>
        </p:nvPicPr>
        <p:blipFill>
          <a:blip r:embed="rId2"/>
          <a:stretch>
            <a:fillRect/>
          </a:stretch>
        </p:blipFill>
        <p:spPr>
          <a:xfrm>
            <a:off x="401782" y="1136073"/>
            <a:ext cx="8215745" cy="3668970"/>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Screenshot 2024-04-12 111933.png"/>
          <p:cNvPicPr>
            <a:picLocks noChangeAspect="1"/>
          </p:cNvPicPr>
          <p:nvPr/>
        </p:nvPicPr>
        <p:blipFill>
          <a:blip r:embed="rId2"/>
          <a:stretch>
            <a:fillRect/>
          </a:stretch>
        </p:blipFill>
        <p:spPr>
          <a:xfrm>
            <a:off x="685799" y="1198419"/>
            <a:ext cx="7980218" cy="3569096"/>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xmlns="" id="{E478E431-4EDF-34B3-D2BF-4A7E2BB5CA87}"/>
              </a:ext>
            </a:extLst>
          </p:cNvPr>
          <p:cNvPicPr>
            <a:picLocks noChangeAspect="1"/>
          </p:cNvPicPr>
          <p:nvPr/>
        </p:nvPicPr>
        <p:blipFill>
          <a:blip r:embed="rId2"/>
          <a:stretch>
            <a:fillRect/>
          </a:stretch>
        </p:blipFill>
        <p:spPr>
          <a:xfrm>
            <a:off x="1524000" y="1363438"/>
            <a:ext cx="6096000" cy="3161996"/>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228600" y="1122218"/>
            <a:ext cx="8804564" cy="3754874"/>
          </a:xfrm>
          <a:prstGeom prst="rect">
            <a:avLst/>
          </a:prstGeom>
          <a:noFill/>
        </p:spPr>
        <p:txBody>
          <a:bodyPr wrap="square" rtlCol="0">
            <a:spAutoFit/>
          </a:bodyPr>
          <a:lstStyle/>
          <a:p>
            <a:r>
              <a:rPr lang="en-GB" b="1" dirty="0" smtClean="0"/>
              <a:t>Integration of Autonomous Vehicles:</a:t>
            </a:r>
            <a:r>
              <a:rPr lang="en-GB" dirty="0" smtClean="0"/>
              <a:t> Explore the integration of autonomous vehicles into the rental fleet to offer innovative transportation solutions. Develop systems for managing autonomous vehicle rentals, including remote monitoring, scheduling, and maintenance.</a:t>
            </a:r>
          </a:p>
          <a:p>
            <a:endParaRPr lang="en-GB" b="1" dirty="0" smtClean="0"/>
          </a:p>
          <a:p>
            <a:r>
              <a:rPr lang="en-GB" b="1" dirty="0" err="1" smtClean="0"/>
              <a:t>Blockchain</a:t>
            </a:r>
            <a:r>
              <a:rPr lang="en-GB" b="1" dirty="0" smtClean="0"/>
              <a:t> </a:t>
            </a:r>
            <a:r>
              <a:rPr lang="en-GB" b="1" dirty="0" smtClean="0"/>
              <a:t>for Security and Transparency:</a:t>
            </a:r>
            <a:r>
              <a:rPr lang="en-GB" dirty="0" smtClean="0"/>
              <a:t> Implement </a:t>
            </a:r>
            <a:r>
              <a:rPr lang="en-GB" dirty="0" err="1" smtClean="0"/>
              <a:t>blockchain</a:t>
            </a:r>
            <a:r>
              <a:rPr lang="en-GB" dirty="0" smtClean="0"/>
              <a:t> technology to enhance security and transparency in rental transactions. Utilize </a:t>
            </a:r>
            <a:r>
              <a:rPr lang="en-GB" dirty="0" err="1" smtClean="0"/>
              <a:t>blockchain</a:t>
            </a:r>
            <a:r>
              <a:rPr lang="en-GB" dirty="0" smtClean="0"/>
              <a:t> for secure storage of rental agreements, vehicle history records, and payment transactions, ensuring data integrity and fraud prevention.</a:t>
            </a:r>
          </a:p>
          <a:p>
            <a:endParaRPr lang="en-GB" b="1" dirty="0" smtClean="0"/>
          </a:p>
          <a:p>
            <a:r>
              <a:rPr lang="en-GB" b="1" dirty="0" smtClean="0"/>
              <a:t>AI-Powered </a:t>
            </a:r>
            <a:r>
              <a:rPr lang="en-GB" b="1" dirty="0" smtClean="0"/>
              <a:t>Customer Service:</a:t>
            </a:r>
            <a:r>
              <a:rPr lang="en-GB" dirty="0" smtClean="0"/>
              <a:t> Develop AI-powered </a:t>
            </a:r>
            <a:r>
              <a:rPr lang="en-GB" dirty="0" err="1" smtClean="0"/>
              <a:t>chatbots</a:t>
            </a:r>
            <a:r>
              <a:rPr lang="en-GB" dirty="0" smtClean="0"/>
              <a:t> and virtual assistants to provide personalized customer support and streamline rental inquiries, reservations, and troubleshooting. Incorporate natural language processing (NLP) and machine learning algorithms to improve response accuracy and customer satisfaction.</a:t>
            </a:r>
          </a:p>
          <a:p>
            <a:endParaRPr lang="en-GB" b="1" dirty="0" smtClean="0"/>
          </a:p>
          <a:p>
            <a:r>
              <a:rPr lang="en-GB" b="1" dirty="0" smtClean="0"/>
              <a:t>Enhanced </a:t>
            </a:r>
            <a:r>
              <a:rPr lang="en-GB" b="1" dirty="0" smtClean="0"/>
              <a:t>Vehicle Tracking and </a:t>
            </a:r>
            <a:r>
              <a:rPr lang="en-GB" b="1" dirty="0" err="1" smtClean="0"/>
              <a:t>Telematics</a:t>
            </a:r>
            <a:r>
              <a:rPr lang="en-GB" b="1" dirty="0" smtClean="0"/>
              <a:t>:</a:t>
            </a:r>
            <a:r>
              <a:rPr lang="en-GB" dirty="0" smtClean="0"/>
              <a:t> Integrate advanced </a:t>
            </a:r>
            <a:r>
              <a:rPr lang="en-GB" dirty="0" err="1" smtClean="0"/>
              <a:t>telematics</a:t>
            </a:r>
            <a:r>
              <a:rPr lang="en-GB" dirty="0" smtClean="0"/>
              <a:t> systems and </a:t>
            </a:r>
            <a:r>
              <a:rPr lang="en-GB" dirty="0" err="1" smtClean="0"/>
              <a:t>IoT</a:t>
            </a:r>
            <a:r>
              <a:rPr lang="en-GB" dirty="0" smtClean="0"/>
              <a:t> sensors into rental vehicles for real-time tracking of location, vehicle health, and driver </a:t>
            </a:r>
            <a:r>
              <a:rPr lang="en-GB" dirty="0" err="1" smtClean="0"/>
              <a:t>behavior</a:t>
            </a:r>
            <a:r>
              <a:rPr lang="en-GB" dirty="0" smtClean="0"/>
              <a:t>. Utilize predictive maintenance algorithms to proactively address maintenance issues and minimize downtime.</a:t>
            </a:r>
          </a:p>
          <a:p>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242455" y="1108364"/>
            <a:ext cx="8901545" cy="2462213"/>
          </a:xfrm>
          <a:prstGeom prst="rect">
            <a:avLst/>
          </a:prstGeom>
          <a:noFill/>
        </p:spPr>
        <p:txBody>
          <a:bodyPr wrap="square" rtlCol="0">
            <a:spAutoFit/>
          </a:bodyPr>
          <a:lstStyle/>
          <a:p>
            <a:r>
              <a:rPr lang="en-GB" dirty="0" smtClean="0"/>
              <a:t>In conclusion, the evolution of car rental systems represents a pivotal transformation in the transportation industry, driven by advancements in technology, shifting consumer preferences, and a growing emphasis on sustainability. Through the implementation of innovative solutions and strategic enhancements, car rental companies have the opportunity to optimize operations, enhance customer experience, and contribute to a more efficient and environmentally conscious mobility ecosystem</a:t>
            </a:r>
            <a:r>
              <a:rPr lang="en-GB" dirty="0" smtClean="0"/>
              <a:t>.</a:t>
            </a:r>
          </a:p>
          <a:p>
            <a:endParaRPr lang="en-GB" dirty="0" smtClean="0"/>
          </a:p>
          <a:p>
            <a:r>
              <a:rPr lang="en-GB" dirty="0" smtClean="0"/>
              <a:t>The proposed enhancements, including the integration of autonomous vehicles, adoption of </a:t>
            </a:r>
            <a:r>
              <a:rPr lang="en-GB" dirty="0" err="1" smtClean="0"/>
              <a:t>blockchain</a:t>
            </a:r>
            <a:r>
              <a:rPr lang="en-GB" dirty="0" smtClean="0"/>
              <a:t> technology, deployment of AI-powered customer service, and expansion of environmental sustainability initiatives, offer promising avenues for future development. By embracing these advancements, car rental systems can redefine the way people access and utilize transportation services, fostering greater convenience, reliability, and accessibility for users worldwide.</a:t>
            </a:r>
            <a:endParaRPr lang="en-GB"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187036" y="1108364"/>
            <a:ext cx="8652164" cy="1815882"/>
          </a:xfrm>
          <a:prstGeom prst="rect">
            <a:avLst/>
          </a:prstGeom>
          <a:noFill/>
        </p:spPr>
        <p:txBody>
          <a:bodyPr wrap="square" rtlCol="0">
            <a:spAutoFit/>
          </a:bodyPr>
          <a:lstStyle/>
          <a:p>
            <a:r>
              <a:rPr lang="en-GB" dirty="0" smtClean="0"/>
              <a:t>Car rental systems play a pivotal role in modern transportation infrastructure, offering convenient access to vehicles for diverse purposes ranging from daily commutes to leisure travel. This abstract explores strategies to enhance the efficiency and user experience of car rental systems</a:t>
            </a:r>
            <a:r>
              <a:rPr lang="en-GB" dirty="0" smtClean="0"/>
              <a:t>.</a:t>
            </a:r>
            <a:endParaRPr lang="en-GB" dirty="0" smtClean="0"/>
          </a:p>
          <a:p>
            <a:endParaRPr lang="en-GB" dirty="0" smtClean="0"/>
          </a:p>
          <a:p>
            <a:r>
              <a:rPr lang="en-GB" dirty="0" smtClean="0"/>
              <a:t>Firstly, the abstract examines the integration of advanced technologies such as GPS tracking, </a:t>
            </a:r>
            <a:r>
              <a:rPr lang="en-GB" dirty="0" err="1" smtClean="0"/>
              <a:t>IoT</a:t>
            </a:r>
            <a:r>
              <a:rPr lang="en-GB" dirty="0" smtClean="0"/>
              <a:t> sensors, and mobile applications to streamline the booking process, improve fleet management, and enhance vehicle tracking capabilities. Leveraging these technologies enables real-time monitoring of vehicle availability, location, and condition, thereby optimizing fleet utilization and reducing administrative overhead.</a:t>
            </a:r>
            <a:endParaRPr lang="en-GB" dirty="0"/>
          </a:p>
        </p:txBody>
      </p:sp>
      <p:sp>
        <p:nvSpPr>
          <p:cNvPr id="8" name="TextBox 7"/>
          <p:cNvSpPr txBox="1"/>
          <p:nvPr/>
        </p:nvSpPr>
        <p:spPr>
          <a:xfrm>
            <a:off x="193963" y="2957945"/>
            <a:ext cx="8631382" cy="954107"/>
          </a:xfrm>
          <a:prstGeom prst="rect">
            <a:avLst/>
          </a:prstGeom>
          <a:noFill/>
        </p:spPr>
        <p:txBody>
          <a:bodyPr wrap="square" rtlCol="0">
            <a:spAutoFit/>
          </a:bodyPr>
          <a:lstStyle/>
          <a:p>
            <a:r>
              <a:rPr lang="en-GB" dirty="0" smtClean="0"/>
              <a:t>Overall, this abstract underscores the importance of adopting a holistic approach to enhance the efficiency and user experience of car rental systems. By integrating advanced technologies, prioritizing user-centric design, embracing sustainability, and leveraging data-driven insights, car rental companies can stay competitive in an increasingly dynamic and interconnected transportation landscape.</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256310" y="1184564"/>
            <a:ext cx="8659091" cy="954107"/>
          </a:xfrm>
          <a:prstGeom prst="rect">
            <a:avLst/>
          </a:prstGeom>
          <a:noFill/>
        </p:spPr>
        <p:txBody>
          <a:bodyPr wrap="square" rtlCol="0">
            <a:spAutoFit/>
          </a:bodyPr>
          <a:lstStyle/>
          <a:p>
            <a:r>
              <a:rPr lang="en-GB" dirty="0" smtClean="0"/>
              <a:t>Overall, this abstract underscores the importance of adopting a holistic approach to enhance the efficiency and user experience of car rental systems. By integrating advanced technologies, prioritizing user-centric design, embracing sustainability, and leveraging data-driven insights, car rental companies can stay competitive in an increasingly dynamic and interconnected transportation landscape.</a:t>
            </a:r>
            <a:endParaRPr lang="en-US" dirty="0"/>
          </a:p>
        </p:txBody>
      </p:sp>
      <p:sp>
        <p:nvSpPr>
          <p:cNvPr id="7" name="TextBox 6"/>
          <p:cNvSpPr txBox="1"/>
          <p:nvPr/>
        </p:nvSpPr>
        <p:spPr>
          <a:xfrm>
            <a:off x="374073" y="2244436"/>
            <a:ext cx="8347363" cy="954107"/>
          </a:xfrm>
          <a:prstGeom prst="rect">
            <a:avLst/>
          </a:prstGeom>
          <a:noFill/>
        </p:spPr>
        <p:txBody>
          <a:bodyPr wrap="square" rtlCol="0">
            <a:spAutoFit/>
          </a:bodyPr>
          <a:lstStyle/>
          <a:p>
            <a:r>
              <a:rPr lang="en-GB" b="1" dirty="0" smtClean="0"/>
              <a:t>Poor Vehicle Tracking and Monitoring:</a:t>
            </a:r>
            <a:r>
              <a:rPr lang="en-GB" dirty="0" smtClean="0"/>
              <a:t> Inadequate vehicle tracking and monitoring systems make it challenging for car rental companies to accurately locate, track, and manage their vehicles in real-time. This deficiency compromises fleet security, increases the risk of theft or misuse, and undermines customer confidence in the reliability of the rental service.</a:t>
            </a:r>
            <a:endParaRPr lang="en-US" dirty="0"/>
          </a:p>
        </p:txBody>
      </p:sp>
      <p:sp>
        <p:nvSpPr>
          <p:cNvPr id="8" name="TextBox 7"/>
          <p:cNvSpPr txBox="1"/>
          <p:nvPr/>
        </p:nvSpPr>
        <p:spPr>
          <a:xfrm>
            <a:off x="408709" y="3235036"/>
            <a:ext cx="8264235" cy="738664"/>
          </a:xfrm>
          <a:prstGeom prst="rect">
            <a:avLst/>
          </a:prstGeom>
          <a:noFill/>
        </p:spPr>
        <p:txBody>
          <a:bodyPr wrap="square" rtlCol="0">
            <a:spAutoFit/>
          </a:bodyPr>
          <a:lstStyle/>
          <a:p>
            <a:r>
              <a:rPr lang="en-GB" b="1" dirty="0" smtClean="0"/>
              <a:t>Limited Sustainability Initiatives:</a:t>
            </a:r>
            <a:r>
              <a:rPr lang="en-GB" dirty="0" smtClean="0"/>
              <a:t> The car rental industry faces growing pressure to adopt sustainable practices and reduce environmental impact. However, many car rental companies lag behind in implementing eco-friendly initiatives such as offering electric or hybrid vehicles, </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p:cNvSpPr txBox="1"/>
          <p:nvPr/>
        </p:nvSpPr>
        <p:spPr>
          <a:xfrm>
            <a:off x="249382" y="1191491"/>
            <a:ext cx="8319654" cy="2462213"/>
          </a:xfrm>
          <a:prstGeom prst="rect">
            <a:avLst/>
          </a:prstGeom>
          <a:noFill/>
        </p:spPr>
        <p:txBody>
          <a:bodyPr wrap="square" rtlCol="0">
            <a:spAutoFit/>
          </a:bodyPr>
          <a:lstStyle/>
          <a:p>
            <a:r>
              <a:rPr lang="en-GB" b="1" dirty="0" smtClean="0"/>
              <a:t>Upgrade Technology Infrastructure</a:t>
            </a:r>
            <a:r>
              <a:rPr lang="en-GB" dirty="0" smtClean="0"/>
              <a:t>:</a:t>
            </a:r>
          </a:p>
          <a:p>
            <a:r>
              <a:rPr lang="en-GB" dirty="0" smtClean="0"/>
              <a:t> </a:t>
            </a:r>
            <a:r>
              <a:rPr lang="en-GB" dirty="0" smtClean="0"/>
              <a:t>       </a:t>
            </a:r>
            <a:r>
              <a:rPr lang="en-GB" dirty="0" smtClean="0"/>
              <a:t>Implement modern technologies such as cloud computing, mobile applications, and </a:t>
            </a:r>
            <a:r>
              <a:rPr lang="en-GB" dirty="0" err="1" smtClean="0"/>
              <a:t>IoT</a:t>
            </a:r>
            <a:r>
              <a:rPr lang="en-GB" dirty="0" smtClean="0"/>
              <a:t> sensors to streamline operations and enhance the overall functionality of the car rental system.</a:t>
            </a:r>
          </a:p>
          <a:p>
            <a:endParaRPr lang="en-GB" dirty="0" smtClean="0"/>
          </a:p>
          <a:p>
            <a:r>
              <a:rPr lang="en-GB" b="1" dirty="0" smtClean="0"/>
              <a:t>Enhance </a:t>
            </a:r>
            <a:r>
              <a:rPr lang="en-GB" b="1" dirty="0" smtClean="0"/>
              <a:t>User Experience</a:t>
            </a:r>
            <a:r>
              <a:rPr lang="en-GB" dirty="0" smtClean="0"/>
              <a:t>:</a:t>
            </a:r>
          </a:p>
          <a:p>
            <a:r>
              <a:rPr lang="en-GB" dirty="0" smtClean="0"/>
              <a:t> </a:t>
            </a:r>
            <a:r>
              <a:rPr lang="en-GB" dirty="0" smtClean="0"/>
              <a:t>      </a:t>
            </a:r>
            <a:r>
              <a:rPr lang="en-GB" dirty="0" smtClean="0"/>
              <a:t>Develop user-friendly interfaces, intuitive booking platforms, and personalized services to improve customer satisfaction and loyalty.</a:t>
            </a:r>
          </a:p>
          <a:p>
            <a:endParaRPr lang="en-GB" dirty="0" smtClean="0"/>
          </a:p>
          <a:p>
            <a:r>
              <a:rPr lang="en-GB" b="1" dirty="0" smtClean="0"/>
              <a:t>Optimize </a:t>
            </a:r>
            <a:r>
              <a:rPr lang="en-GB" b="1" dirty="0" smtClean="0"/>
              <a:t>Fleet Management</a:t>
            </a:r>
            <a:r>
              <a:rPr lang="en-GB" dirty="0" smtClean="0"/>
              <a:t>:</a:t>
            </a:r>
          </a:p>
          <a:p>
            <a:r>
              <a:rPr lang="en-GB" dirty="0" smtClean="0"/>
              <a:t> </a:t>
            </a:r>
            <a:r>
              <a:rPr lang="en-GB" dirty="0" smtClean="0"/>
              <a:t>      </a:t>
            </a:r>
            <a:r>
              <a:rPr lang="en-GB" dirty="0" smtClean="0"/>
              <a:t>Utilize data analytics and GPS tracking to optimize fleet utilization, improve vehicle maintenance scheduling, and reduce idle time.</a:t>
            </a:r>
            <a:endParaRPr lang="en-GB" dirty="0"/>
          </a:p>
        </p:txBody>
      </p:sp>
      <p:sp>
        <p:nvSpPr>
          <p:cNvPr id="6" name="TextBox 5"/>
          <p:cNvSpPr txBox="1"/>
          <p:nvPr/>
        </p:nvSpPr>
        <p:spPr>
          <a:xfrm>
            <a:off x="304800" y="3657600"/>
            <a:ext cx="7904018" cy="738664"/>
          </a:xfrm>
          <a:prstGeom prst="rect">
            <a:avLst/>
          </a:prstGeom>
          <a:noFill/>
        </p:spPr>
        <p:txBody>
          <a:bodyPr wrap="square" rtlCol="0">
            <a:spAutoFit/>
          </a:bodyPr>
          <a:lstStyle/>
          <a:p>
            <a:r>
              <a:rPr lang="en-GB" b="1" dirty="0" smtClean="0"/>
              <a:t>Promote Sustainability</a:t>
            </a:r>
            <a:r>
              <a:rPr lang="en-GB" dirty="0" smtClean="0"/>
              <a:t>:</a:t>
            </a:r>
          </a:p>
          <a:p>
            <a:r>
              <a:rPr lang="en-GB" dirty="0" smtClean="0"/>
              <a:t> </a:t>
            </a:r>
            <a:r>
              <a:rPr lang="en-GB" dirty="0" smtClean="0"/>
              <a:t>     </a:t>
            </a:r>
            <a:r>
              <a:rPr lang="en-GB" dirty="0" smtClean="0"/>
              <a:t>Introduce eco-friendly initiatives such as offering electric or hybrid vehicles, promoting car-sharing programs, and reducing carbon emissions throughout the rental </a:t>
            </a:r>
            <a:r>
              <a:rPr lang="en-GB" dirty="0" smtClean="0"/>
              <a:t>process.</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284018" y="1122218"/>
            <a:ext cx="8534399" cy="3970318"/>
          </a:xfrm>
          <a:prstGeom prst="rect">
            <a:avLst/>
          </a:prstGeom>
          <a:noFill/>
        </p:spPr>
        <p:txBody>
          <a:bodyPr wrap="square" rtlCol="0">
            <a:spAutoFit/>
          </a:bodyPr>
          <a:lstStyle/>
          <a:p>
            <a:r>
              <a:rPr lang="en-GB" dirty="0" smtClean="0"/>
              <a:t>The proposed solution aims to address the challenges faced by traditional car rental systems by introducing a comprehensive </a:t>
            </a:r>
            <a:r>
              <a:rPr lang="en-GB" dirty="0" err="1" smtClean="0"/>
              <a:t>SmartCar</a:t>
            </a:r>
            <a:r>
              <a:rPr lang="en-GB" dirty="0" smtClean="0"/>
              <a:t> Rental Management System. This system leverages advanced technologies to streamline operations, enhance user experience, optimize fleet management, and promote sustainability within the car rental industry</a:t>
            </a:r>
            <a:r>
              <a:rPr lang="en-GB" dirty="0" smtClean="0"/>
              <a:t>.</a:t>
            </a:r>
          </a:p>
          <a:p>
            <a:r>
              <a:rPr lang="en-GB" b="1" dirty="0" smtClean="0"/>
              <a:t>Key </a:t>
            </a:r>
            <a:r>
              <a:rPr lang="en-GB" b="1" dirty="0" smtClean="0"/>
              <a:t>Features</a:t>
            </a:r>
            <a:r>
              <a:rPr lang="en-GB" dirty="0" smtClean="0"/>
              <a:t>:</a:t>
            </a:r>
          </a:p>
          <a:p>
            <a:r>
              <a:rPr lang="en-GB" b="1" dirty="0" smtClean="0"/>
              <a:t>1.User-Friendly </a:t>
            </a:r>
            <a:r>
              <a:rPr lang="en-GB" b="1" dirty="0" smtClean="0"/>
              <a:t>Booking Platform</a:t>
            </a:r>
            <a:r>
              <a:rPr lang="en-GB" dirty="0" smtClean="0"/>
              <a:t>:</a:t>
            </a:r>
          </a:p>
          <a:p>
            <a:pPr lvl="1">
              <a:buFont typeface="Arial" pitchFamily="34" charset="0"/>
              <a:buChar char="•"/>
            </a:pPr>
            <a:r>
              <a:rPr lang="en-GB" dirty="0" smtClean="0"/>
              <a:t> Intuitive </a:t>
            </a:r>
            <a:r>
              <a:rPr lang="en-GB" dirty="0" smtClean="0"/>
              <a:t>web and mobile interfaces for easy booking and reservation management.</a:t>
            </a:r>
          </a:p>
          <a:p>
            <a:pPr lvl="1">
              <a:buFont typeface="Arial" pitchFamily="34" charset="0"/>
              <a:buChar char="•"/>
            </a:pPr>
            <a:r>
              <a:rPr lang="en-GB" dirty="0" smtClean="0"/>
              <a:t>Customizable search filters to quickly find vehicles based on preferences such as model, price, location, and availability.</a:t>
            </a:r>
          </a:p>
          <a:p>
            <a:pPr lvl="1">
              <a:buFont typeface="Arial" pitchFamily="34" charset="0"/>
              <a:buChar char="•"/>
            </a:pPr>
            <a:r>
              <a:rPr lang="en-GB" dirty="0" smtClean="0"/>
              <a:t>Secure payment gateway integration for seamless online transactions</a:t>
            </a:r>
            <a:r>
              <a:rPr lang="en-GB" dirty="0" smtClean="0"/>
              <a:t>.</a:t>
            </a:r>
          </a:p>
          <a:p>
            <a:pPr lvl="1"/>
            <a:endParaRPr lang="en-GB" dirty="0" smtClean="0"/>
          </a:p>
          <a:p>
            <a:r>
              <a:rPr lang="en-GB" b="1" dirty="0" smtClean="0"/>
              <a:t>2.Fleet </a:t>
            </a:r>
            <a:r>
              <a:rPr lang="en-GB" b="1" dirty="0" smtClean="0"/>
              <a:t>Optimization and Tracking</a:t>
            </a:r>
            <a:r>
              <a:rPr lang="en-GB" dirty="0" smtClean="0"/>
              <a:t>:</a:t>
            </a:r>
          </a:p>
          <a:p>
            <a:pPr lvl="1">
              <a:buFont typeface="Arial" pitchFamily="34" charset="0"/>
              <a:buChar char="•"/>
            </a:pPr>
            <a:r>
              <a:rPr lang="en-GB" dirty="0" smtClean="0"/>
              <a:t>GPS tracking and </a:t>
            </a:r>
            <a:r>
              <a:rPr lang="en-GB" dirty="0" err="1" smtClean="0"/>
              <a:t>telematics</a:t>
            </a:r>
            <a:r>
              <a:rPr lang="en-GB" dirty="0" smtClean="0"/>
              <a:t> integration to monitor vehicle location, status, and performance in real-time.</a:t>
            </a:r>
          </a:p>
          <a:p>
            <a:pPr lvl="1">
              <a:buFont typeface="Arial" pitchFamily="34" charset="0"/>
              <a:buChar char="•"/>
            </a:pPr>
            <a:r>
              <a:rPr lang="en-GB" dirty="0" smtClean="0"/>
              <a:t>Automated alerts for maintenance scheduling, fuel levels, and vehicle condition to ensure fleet reliability and safety.</a:t>
            </a:r>
          </a:p>
          <a:p>
            <a:pPr lvl="1">
              <a:buFont typeface="Arial" pitchFamily="34" charset="0"/>
              <a:buChar char="•"/>
            </a:pPr>
            <a:r>
              <a:rPr lang="en-GB" dirty="0" smtClean="0"/>
              <a:t>Dynamic routing algorithms to optimize vehicle distribution and reduce idle time.</a:t>
            </a:r>
          </a:p>
          <a:p>
            <a:endParaRPr lang="en-GB" dirty="0" smtClean="0"/>
          </a:p>
          <a:p>
            <a:endParaRPr lang="en-GB"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221673" y="628141"/>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166255" y="512617"/>
            <a:ext cx="8977745" cy="4401205"/>
          </a:xfrm>
          <a:prstGeom prst="rect">
            <a:avLst/>
          </a:prstGeom>
          <a:noFill/>
        </p:spPr>
        <p:txBody>
          <a:bodyPr wrap="square" rtlCol="0">
            <a:spAutoFit/>
          </a:bodyPr>
          <a:lstStyle/>
          <a:p>
            <a:r>
              <a:rPr lang="en-GB" b="1" dirty="0" smtClean="0"/>
              <a:t>Sustainability </a:t>
            </a:r>
            <a:r>
              <a:rPr lang="en-GB" b="1" dirty="0" smtClean="0"/>
              <a:t>Initiatives</a:t>
            </a:r>
            <a:r>
              <a:rPr lang="en-GB" dirty="0" smtClean="0"/>
              <a:t>:</a:t>
            </a:r>
          </a:p>
          <a:p>
            <a:endParaRPr lang="en-GB" dirty="0" smtClean="0"/>
          </a:p>
          <a:p>
            <a:pPr lvl="1">
              <a:buFont typeface="Arial" pitchFamily="34" charset="0"/>
              <a:buChar char="•"/>
            </a:pPr>
            <a:r>
              <a:rPr lang="en-GB" dirty="0" smtClean="0"/>
              <a:t>Integration of electric and hybrid vehicles into the rental fleet to promote eco-friendly transportation options.</a:t>
            </a:r>
          </a:p>
          <a:p>
            <a:pPr lvl="1">
              <a:buFont typeface="Arial" pitchFamily="34" charset="0"/>
              <a:buChar char="•"/>
            </a:pPr>
            <a:r>
              <a:rPr lang="en-GB" dirty="0" smtClean="0"/>
              <a:t>Carbon footprint tracking and offsetting programs to minimize environmental impact.</a:t>
            </a:r>
          </a:p>
          <a:p>
            <a:pPr lvl="1">
              <a:buFont typeface="Arial" pitchFamily="34" charset="0"/>
              <a:buChar char="•"/>
            </a:pPr>
            <a:r>
              <a:rPr lang="en-GB" dirty="0" smtClean="0"/>
              <a:t>Incentive schemes for customers who opt for sustainable transportation choices.</a:t>
            </a:r>
          </a:p>
          <a:p>
            <a:endParaRPr lang="en-GB" dirty="0" smtClean="0"/>
          </a:p>
          <a:p>
            <a:r>
              <a:rPr lang="en-GB" b="1" dirty="0" smtClean="0"/>
              <a:t>Personalized </a:t>
            </a:r>
            <a:r>
              <a:rPr lang="en-GB" b="1" dirty="0" smtClean="0"/>
              <a:t>Customer Experience</a:t>
            </a:r>
            <a:r>
              <a:rPr lang="en-GB" b="1" dirty="0" smtClean="0"/>
              <a:t>:</a:t>
            </a:r>
          </a:p>
          <a:p>
            <a:endParaRPr lang="en-GB" dirty="0" smtClean="0"/>
          </a:p>
          <a:p>
            <a:pPr lvl="1">
              <a:buFont typeface="Arial" pitchFamily="34" charset="0"/>
              <a:buChar char="•"/>
            </a:pPr>
            <a:r>
              <a:rPr lang="en-GB" dirty="0" smtClean="0"/>
              <a:t>Profile-based recommendations and personalized offers based on past rental history and preferences.</a:t>
            </a:r>
          </a:p>
          <a:p>
            <a:pPr lvl="1">
              <a:buFont typeface="Arial" pitchFamily="34" charset="0"/>
              <a:buChar char="•"/>
            </a:pPr>
            <a:r>
              <a:rPr lang="en-GB" dirty="0" smtClean="0"/>
              <a:t>24/7 customer support through </a:t>
            </a:r>
            <a:r>
              <a:rPr lang="en-GB" dirty="0" err="1" smtClean="0"/>
              <a:t>chatbots</a:t>
            </a:r>
            <a:r>
              <a:rPr lang="en-GB" dirty="0" smtClean="0"/>
              <a:t>, FAQs, and live chat to address inquiries and resolve issues promptly.</a:t>
            </a:r>
          </a:p>
          <a:p>
            <a:pPr lvl="1">
              <a:buFont typeface="Arial" pitchFamily="34" charset="0"/>
              <a:buChar char="•"/>
            </a:pPr>
            <a:r>
              <a:rPr lang="en-GB" dirty="0" smtClean="0"/>
              <a:t>Loyalty programs and rewards for repeat customers to foster long-term relationships and enhance customer retention</a:t>
            </a:r>
            <a:r>
              <a:rPr lang="en-GB" dirty="0" smtClean="0"/>
              <a:t>. </a:t>
            </a:r>
          </a:p>
          <a:p>
            <a:pPr lvl="1">
              <a:buFont typeface="Arial" pitchFamily="34" charset="0"/>
              <a:buChar char="•"/>
            </a:pPr>
            <a:endParaRPr lang="en-GB" dirty="0" smtClean="0"/>
          </a:p>
          <a:p>
            <a:r>
              <a:rPr lang="en-GB" b="1" dirty="0" smtClean="0"/>
              <a:t>Data Analytics and Insights</a:t>
            </a:r>
            <a:r>
              <a:rPr lang="en-GB" dirty="0" smtClean="0"/>
              <a:t>:</a:t>
            </a:r>
          </a:p>
          <a:p>
            <a:endParaRPr lang="en-GB" dirty="0" smtClean="0"/>
          </a:p>
          <a:p>
            <a:pPr>
              <a:buFont typeface="Arial" pitchFamily="34" charset="0"/>
              <a:buChar char="•"/>
            </a:pPr>
            <a:r>
              <a:rPr lang="en-GB" dirty="0" smtClean="0"/>
              <a:t>Advanced data analytics tools to analyze rental data, identify trends, and forecast demand patterns.</a:t>
            </a:r>
          </a:p>
          <a:p>
            <a:pPr>
              <a:buFont typeface="Arial" pitchFamily="34" charset="0"/>
              <a:buChar char="•"/>
            </a:pPr>
            <a:r>
              <a:rPr lang="en-GB" dirty="0" smtClean="0"/>
              <a:t>Pricing optimization algorithms to adjust rates dynamically based on factors such as seasonality, demand fluctuations, and competitor pricing.</a:t>
            </a:r>
          </a:p>
          <a:p>
            <a:pPr>
              <a:buFont typeface="Arial" pitchFamily="34" charset="0"/>
              <a:buChar char="•"/>
            </a:pPr>
            <a:r>
              <a:rPr lang="en-GB" dirty="0" smtClean="0"/>
              <a:t>Predictive maintenance analytics to </a:t>
            </a:r>
            <a:r>
              <a:rPr lang="en-GB" dirty="0" err="1" smtClean="0"/>
              <a:t>preemptively</a:t>
            </a:r>
            <a:r>
              <a:rPr lang="en-GB" dirty="0" smtClean="0"/>
              <a:t> address vehicle maintenance issues and minimize downtime.</a:t>
            </a:r>
          </a:p>
          <a:p>
            <a:pPr lvl="1">
              <a:buFont typeface="Arial" pitchFamily="34" charset="0"/>
              <a:buChar char="•"/>
            </a:pPr>
            <a:endParaRPr lang="en-GB"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p:cNvSpPr txBox="1"/>
          <p:nvPr/>
        </p:nvSpPr>
        <p:spPr>
          <a:xfrm>
            <a:off x="166255" y="602673"/>
            <a:ext cx="8825345" cy="4185761"/>
          </a:xfrm>
          <a:prstGeom prst="rect">
            <a:avLst/>
          </a:prstGeom>
          <a:noFill/>
        </p:spPr>
        <p:txBody>
          <a:bodyPr wrap="square" rtlCol="0">
            <a:spAutoFit/>
          </a:bodyPr>
          <a:lstStyle/>
          <a:p>
            <a:r>
              <a:rPr lang="en-GB" b="1" dirty="0" smtClean="0"/>
              <a:t>Implementation Plan</a:t>
            </a:r>
            <a:r>
              <a:rPr lang="en-GB" dirty="0" smtClean="0"/>
              <a:t>:</a:t>
            </a:r>
          </a:p>
          <a:p>
            <a:endParaRPr lang="en-GB" dirty="0" smtClean="0"/>
          </a:p>
          <a:p>
            <a:r>
              <a:rPr lang="en-GB" b="1" dirty="0" smtClean="0"/>
              <a:t>Requirement Analysis</a:t>
            </a:r>
            <a:r>
              <a:rPr lang="en-GB" dirty="0" smtClean="0"/>
              <a:t>:</a:t>
            </a:r>
          </a:p>
          <a:p>
            <a:r>
              <a:rPr lang="en-GB" dirty="0" smtClean="0"/>
              <a:t> </a:t>
            </a:r>
            <a:r>
              <a:rPr lang="en-GB" dirty="0" smtClean="0"/>
              <a:t>Conduct thorough analysis to understand user needs, market trends, and operational challenges.</a:t>
            </a:r>
          </a:p>
          <a:p>
            <a:endParaRPr lang="en-GB" dirty="0" smtClean="0"/>
          </a:p>
          <a:p>
            <a:r>
              <a:rPr lang="en-GB" b="1" dirty="0" smtClean="0"/>
              <a:t>System </a:t>
            </a:r>
            <a:r>
              <a:rPr lang="en-GB" b="1" dirty="0" smtClean="0"/>
              <a:t>Design</a:t>
            </a:r>
            <a:r>
              <a:rPr lang="en-GB" dirty="0" smtClean="0"/>
              <a:t>: </a:t>
            </a:r>
            <a:endParaRPr lang="en-GB" dirty="0" smtClean="0"/>
          </a:p>
          <a:p>
            <a:r>
              <a:rPr lang="en-GB" dirty="0" smtClean="0"/>
              <a:t>Design </a:t>
            </a:r>
            <a:r>
              <a:rPr lang="en-GB" dirty="0" smtClean="0"/>
              <a:t>the architecture and functionalities of the </a:t>
            </a:r>
            <a:r>
              <a:rPr lang="en-GB" dirty="0" err="1" smtClean="0"/>
              <a:t>SmartCar</a:t>
            </a:r>
            <a:r>
              <a:rPr lang="en-GB" dirty="0" smtClean="0"/>
              <a:t> Rental Management System.</a:t>
            </a:r>
          </a:p>
          <a:p>
            <a:endParaRPr lang="en-GB" dirty="0" smtClean="0"/>
          </a:p>
          <a:p>
            <a:r>
              <a:rPr lang="en-GB" b="1" dirty="0" smtClean="0"/>
              <a:t>Development:</a:t>
            </a:r>
          </a:p>
          <a:p>
            <a:r>
              <a:rPr lang="en-GB" dirty="0" smtClean="0"/>
              <a:t> </a:t>
            </a:r>
            <a:r>
              <a:rPr lang="en-GB" dirty="0" smtClean="0"/>
              <a:t>Develop the web and mobile applications, backend infrastructure, and integration modules.</a:t>
            </a:r>
          </a:p>
          <a:p>
            <a:endParaRPr lang="en-GB" dirty="0" smtClean="0"/>
          </a:p>
          <a:p>
            <a:r>
              <a:rPr lang="en-GB" b="1" dirty="0" smtClean="0"/>
              <a:t>Testing:</a:t>
            </a:r>
          </a:p>
          <a:p>
            <a:r>
              <a:rPr lang="en-GB" dirty="0" smtClean="0"/>
              <a:t> </a:t>
            </a:r>
            <a:r>
              <a:rPr lang="en-GB" dirty="0" smtClean="0"/>
              <a:t>Conduct rigorous testing to ensure system reliability, performance, and security.</a:t>
            </a:r>
          </a:p>
          <a:p>
            <a:endParaRPr lang="en-GB" dirty="0" smtClean="0"/>
          </a:p>
          <a:p>
            <a:r>
              <a:rPr lang="en-GB" b="1" dirty="0" smtClean="0"/>
              <a:t>Deployment:</a:t>
            </a:r>
          </a:p>
          <a:p>
            <a:r>
              <a:rPr lang="en-GB" dirty="0" smtClean="0"/>
              <a:t> </a:t>
            </a:r>
            <a:r>
              <a:rPr lang="en-GB" dirty="0" smtClean="0"/>
              <a:t>Roll out the system in phases, starting with pilot testing and gradually expanding to full-scale implementation.</a:t>
            </a:r>
          </a:p>
          <a:p>
            <a:r>
              <a:rPr lang="en-GB" dirty="0" smtClean="0"/>
              <a:t>Training and Support: Provide comprehensive training to staff and users on using the system effectively. Offer ongoing support and maintenance services to address any issues or updates.</a:t>
            </a:r>
          </a:p>
          <a:p>
            <a:endParaRPr lang="en-GB"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111</TotalTime>
  <Words>1337</Words>
  <Application>Microsoft Office PowerPoint</Application>
  <PresentationFormat>On-screen Show (16:9)</PresentationFormat>
  <Paragraphs>113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Sweet Jeba</cp:lastModifiedBy>
  <cp:revision>16</cp:revision>
  <dcterms:modified xsi:type="dcterms:W3CDTF">2024-04-12T06:43:03Z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