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1"/>
  </p:handoutMasterIdLst>
  <p:sldIdLst>
    <p:sldId id="557" r:id="rId2"/>
    <p:sldId id="559" r:id="rId3"/>
    <p:sldId id="683" r:id="rId4"/>
    <p:sldId id="257" r:id="rId5"/>
    <p:sldId id="685" r:id="rId6"/>
    <p:sldId id="690" r:id="rId7"/>
    <p:sldId id="691" r:id="rId8"/>
    <p:sldId id="686" r:id="rId9"/>
    <p:sldId id="701" r:id="rId10"/>
    <p:sldId id="705" r:id="rId11"/>
    <p:sldId id="709" r:id="rId12"/>
    <p:sldId id="702" r:id="rId13"/>
    <p:sldId id="710" r:id="rId14"/>
    <p:sldId id="711" r:id="rId15"/>
    <p:sldId id="703" r:id="rId16"/>
    <p:sldId id="712" r:id="rId17"/>
    <p:sldId id="713" r:id="rId18"/>
    <p:sldId id="704" r:id="rId19"/>
    <p:sldId id="714" r:id="rId20"/>
    <p:sldId id="715" r:id="rId21"/>
    <p:sldId id="687" r:id="rId22"/>
    <p:sldId id="688" r:id="rId23"/>
    <p:sldId id="689" r:id="rId24"/>
    <p:sldId id="692" r:id="rId25"/>
    <p:sldId id="693" r:id="rId26"/>
    <p:sldId id="694" r:id="rId27"/>
    <p:sldId id="695" r:id="rId28"/>
    <p:sldId id="6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AC88"/>
    <a:srgbClr val="00B05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94799" autoAdjust="0"/>
  </p:normalViewPr>
  <p:slideViewPr>
    <p:cSldViewPr>
      <p:cViewPr varScale="1">
        <p:scale>
          <a:sx n="68" d="100"/>
          <a:sy n="68" d="100"/>
        </p:scale>
        <p:origin x="1590" y="72"/>
      </p:cViewPr>
      <p:guideLst>
        <p:guide orient="horz" pos="2160"/>
        <p:guide pos="2871"/>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EC6383-68C0-4C72-B86D-0C1173A1C7FE}" type="datetimeFigureOut">
              <a:rPr lang="en-US" smtClean="0"/>
              <a:t>6/27/2018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414FBA-9915-42B5-A1F8-81D952F76683}" type="slidenum">
              <a:rPr lang="en-US" smtClean="0"/>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19B98-DB05-4A10-B492-385AD1D93319}" type="datetimeFigureOut">
              <a:rPr lang="en-US" smtClean="0"/>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AF48F-2477-4572-ADF8-2E636696CCD3}"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10</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11</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12</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13</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14</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15</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16</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17</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18</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19</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20</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21</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22</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23</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24</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25</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26</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27</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28</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3</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4</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5</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6</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7</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8</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9</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6A0C71-CC86-4894-84CE-FA9396B8489C}"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9928AD-CD35-4280-84CA-83EEBB2A91A7}"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940A2-04D1-4676-9137-39A810191527}"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86264-F7AB-4AAF-9B69-862D85A74356}"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497BB-646F-49B8-9AD5-8CB5B227F33B}"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6A4B59-C06F-4521-B0E0-75F39A3FCF32}" type="datetime1">
              <a:rPr lang="en-US" smtClean="0"/>
              <a:t>6/27/2018</a:t>
            </a:fld>
            <a:endParaRPr lang="en-US"/>
          </a:p>
        </p:txBody>
      </p:sp>
      <p:sp>
        <p:nvSpPr>
          <p:cNvPr id="6" name="Footer Placeholder 5"/>
          <p:cNvSpPr>
            <a:spLocks noGrp="1"/>
          </p:cNvSpPr>
          <p:nvPr>
            <p:ph type="ftr" sz="quarter" idx="11"/>
          </p:nvPr>
        </p:nvSpPr>
        <p:spPr/>
        <p:txBody>
          <a:bodyPr/>
          <a:lstStyle/>
          <a:p>
            <a:r>
              <a:rPr lang="en-US"/>
              <a:t>HANDLING STAKEHOLDER CONFLICT BY AGILE REQUIREMENT PRIORITIZATION USING APRIORI TECHNIQUE</a:t>
            </a:r>
          </a:p>
        </p:txBody>
      </p:sp>
      <p:sp>
        <p:nvSpPr>
          <p:cNvPr id="7" name="Slide Number Placeholder 6"/>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E6E6AB-D6C3-4659-A489-ED1BC4443D8D}" type="datetime1">
              <a:rPr lang="en-US" smtClean="0"/>
              <a:t>6/27/2018</a:t>
            </a:fld>
            <a:endParaRPr lang="en-US"/>
          </a:p>
        </p:txBody>
      </p:sp>
      <p:sp>
        <p:nvSpPr>
          <p:cNvPr id="8" name="Footer Placeholder 7"/>
          <p:cNvSpPr>
            <a:spLocks noGrp="1"/>
          </p:cNvSpPr>
          <p:nvPr>
            <p:ph type="ftr" sz="quarter" idx="11"/>
          </p:nvPr>
        </p:nvSpPr>
        <p:spPr/>
        <p:txBody>
          <a:bodyPr/>
          <a:lstStyle/>
          <a:p>
            <a:r>
              <a:rPr lang="en-US"/>
              <a:t>HANDLING STAKEHOLDER CONFLICT BY AGILE REQUIREMENT PRIORITIZATION USING APRIORI TECHNIQUE</a:t>
            </a:r>
          </a:p>
        </p:txBody>
      </p:sp>
      <p:sp>
        <p:nvSpPr>
          <p:cNvPr id="9" name="Slide Number Placeholder 8"/>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DDEFEC-1DC3-423E-8DED-2878954B064E}" type="datetime1">
              <a:rPr lang="en-US" smtClean="0"/>
              <a:t>6/27/2018</a:t>
            </a:fld>
            <a:endParaRPr lang="en-US"/>
          </a:p>
        </p:txBody>
      </p:sp>
      <p:sp>
        <p:nvSpPr>
          <p:cNvPr id="4" name="Footer Placeholder 3"/>
          <p:cNvSpPr>
            <a:spLocks noGrp="1"/>
          </p:cNvSpPr>
          <p:nvPr>
            <p:ph type="ftr" sz="quarter" idx="11"/>
          </p:nvPr>
        </p:nvSpPr>
        <p:spPr/>
        <p:txBody>
          <a:bodyPr/>
          <a:lstStyle/>
          <a:p>
            <a:r>
              <a:rPr lang="en-US"/>
              <a:t>HANDLING STAKEHOLDER CONFLICT BY AGILE REQUIREMENT PRIORITIZATION USING APRIORI TECHNIQUE</a:t>
            </a:r>
          </a:p>
        </p:txBody>
      </p:sp>
      <p:sp>
        <p:nvSpPr>
          <p:cNvPr id="5" name="Slide Number Placeholder 4"/>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DAE20-DC9E-480E-99DA-297256C2F26B}" type="datetime1">
              <a:rPr lang="en-US" smtClean="0"/>
              <a:t>6/27/2018</a:t>
            </a:fld>
            <a:endParaRPr lang="en-US"/>
          </a:p>
        </p:txBody>
      </p:sp>
      <p:sp>
        <p:nvSpPr>
          <p:cNvPr id="3" name="Footer Placeholder 2"/>
          <p:cNvSpPr>
            <a:spLocks noGrp="1"/>
          </p:cNvSpPr>
          <p:nvPr>
            <p:ph type="ftr" sz="quarter" idx="11"/>
          </p:nvPr>
        </p:nvSpPr>
        <p:spPr/>
        <p:txBody>
          <a:bodyPr/>
          <a:lstStyle/>
          <a:p>
            <a:r>
              <a:rPr lang="en-US"/>
              <a:t>HANDLING STAKEHOLDER CONFLICT BY AGILE REQUIREMENT PRIORITIZATION USING APRIORI TECHNIQUE</a:t>
            </a:r>
          </a:p>
        </p:txBody>
      </p:sp>
      <p:sp>
        <p:nvSpPr>
          <p:cNvPr id="4" name="Slide Number Placeholder 3"/>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A6724-8A60-479E-8D10-10F1CB95D9A1}" type="datetime1">
              <a:rPr lang="en-US" smtClean="0"/>
              <a:t>6/27/2018</a:t>
            </a:fld>
            <a:endParaRPr lang="en-US"/>
          </a:p>
        </p:txBody>
      </p:sp>
      <p:sp>
        <p:nvSpPr>
          <p:cNvPr id="6" name="Footer Placeholder 5"/>
          <p:cNvSpPr>
            <a:spLocks noGrp="1"/>
          </p:cNvSpPr>
          <p:nvPr>
            <p:ph type="ftr" sz="quarter" idx="11"/>
          </p:nvPr>
        </p:nvSpPr>
        <p:spPr/>
        <p:txBody>
          <a:bodyPr/>
          <a:lstStyle/>
          <a:p>
            <a:r>
              <a:rPr lang="en-US"/>
              <a:t>HANDLING STAKEHOLDER CONFLICT BY AGILE REQUIREMENT PRIORITIZATION USING APRIORI TECHNIQUE</a:t>
            </a:r>
          </a:p>
        </p:txBody>
      </p:sp>
      <p:sp>
        <p:nvSpPr>
          <p:cNvPr id="7" name="Slide Number Placeholder 6"/>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C33C0-2BC1-43A5-AA4A-B6363BD4CC19}" type="datetime1">
              <a:rPr lang="en-US" smtClean="0"/>
              <a:t>6/27/2018</a:t>
            </a:fld>
            <a:endParaRPr lang="en-US"/>
          </a:p>
        </p:txBody>
      </p:sp>
      <p:sp>
        <p:nvSpPr>
          <p:cNvPr id="6" name="Footer Placeholder 5"/>
          <p:cNvSpPr>
            <a:spLocks noGrp="1"/>
          </p:cNvSpPr>
          <p:nvPr>
            <p:ph type="ftr" sz="quarter" idx="11"/>
          </p:nvPr>
        </p:nvSpPr>
        <p:spPr/>
        <p:txBody>
          <a:bodyPr/>
          <a:lstStyle/>
          <a:p>
            <a:r>
              <a:rPr lang="en-US"/>
              <a:t>HANDLING STAKEHOLDER CONFLICT BY AGILE REQUIREMENT PRIORITIZATION USING APRIORI TECHNIQUE</a:t>
            </a:r>
          </a:p>
        </p:txBody>
      </p:sp>
      <p:sp>
        <p:nvSpPr>
          <p:cNvPr id="7" name="Slide Number Placeholder 6"/>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4B31E-EC61-43CC-B4CF-1C04768638DD}" type="datetime1">
              <a:rPr lang="en-US" smtClean="0"/>
              <a:t>6/27/2018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HANDLING STAKEHOLDER CONFLICT BY AGILE REQUIREMENT PRIORITIZATION USING APRIORI TECHNIQUE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A150A-21D1-47EC-A469-2DA498306B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rPr>
              <a:t>ADVANTAGES</a:t>
            </a:r>
          </a:p>
        </p:txBody>
      </p:sp>
      <p:sp>
        <p:nvSpPr>
          <p:cNvPr id="16" name="Rounded Rectangle 15"/>
          <p:cNvSpPr/>
          <p:nvPr/>
        </p:nvSpPr>
        <p:spPr>
          <a:xfrm>
            <a:off x="3152140" y="0"/>
            <a:ext cx="163258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rPr>
              <a:t>CLASSIFICATION</a:t>
            </a:r>
          </a:p>
        </p:txBody>
      </p:sp>
      <p:sp>
        <p:nvSpPr>
          <p:cNvPr id="17" name="Rounded Rectangle 16"/>
          <p:cNvSpPr/>
          <p:nvPr/>
        </p:nvSpPr>
        <p:spPr>
          <a:xfrm>
            <a:off x="1447799" y="7938"/>
            <a:ext cx="17043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OBJECTIVE</a:t>
            </a: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15" name="Rounded Rectangle 14"/>
          <p:cNvSpPr/>
          <p:nvPr/>
        </p:nvSpPr>
        <p:spPr>
          <a:xfrm>
            <a:off x="2352040" y="939165"/>
            <a:ext cx="4606925" cy="114427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DATA MINING TECHNIQUES  </a:t>
            </a:r>
            <a:b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br>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REVIEW 2</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3820495" y="2501838"/>
            <a:ext cx="1671198" cy="114438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ITE2006  </a:t>
            </a:r>
          </a:p>
          <a:p>
            <a:pPr lvl="0"/>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E1+TE1 </a:t>
            </a:r>
          </a:p>
        </p:txBody>
      </p:sp>
      <p:sp>
        <p:nvSpPr>
          <p:cNvPr id="20" name="Rounded Rectangle 19"/>
          <p:cNvSpPr/>
          <p:nvPr/>
        </p:nvSpPr>
        <p:spPr>
          <a:xfrm>
            <a:off x="922020" y="4090035"/>
            <a:ext cx="7467600" cy="1050925"/>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 Movie Success Prediction System using Data Mining</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rPr>
              <a:t>FEATURES</a:t>
            </a:r>
          </a:p>
        </p:txBody>
      </p:sp>
      <p:sp>
        <p:nvSpPr>
          <p:cNvPr id="21" name="Rounded Rectangle 20"/>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REQUIREMENTS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62175" y="389255"/>
            <a:ext cx="461645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Writer-Preprocessing</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9" name="Picture 8" descr="1.2.Writer"/>
          <p:cNvPicPr>
            <a:picLocks noChangeAspect="1"/>
          </p:cNvPicPr>
          <p:nvPr/>
        </p:nvPicPr>
        <p:blipFill>
          <a:blip r:embed="rId3"/>
          <a:stretch>
            <a:fillRect/>
          </a:stretch>
        </p:blipFill>
        <p:spPr>
          <a:xfrm>
            <a:off x="0" y="948690"/>
            <a:ext cx="9144000" cy="58680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29755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Writer-NaiveBayes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6" name="Picture 5" descr="1.3.Writer"/>
          <p:cNvPicPr>
            <a:picLocks noChangeAspect="1"/>
          </p:cNvPicPr>
          <p:nvPr/>
        </p:nvPicPr>
        <p:blipFill>
          <a:blip r:embed="rId3"/>
          <a:stretch>
            <a:fillRect/>
          </a:stretch>
        </p:blipFill>
        <p:spPr>
          <a:xfrm>
            <a:off x="3988435" y="909320"/>
            <a:ext cx="5154930" cy="5902960"/>
          </a:xfrm>
          <a:prstGeom prst="rect">
            <a:avLst/>
          </a:prstGeom>
        </p:spPr>
      </p:pic>
      <p:pic>
        <p:nvPicPr>
          <p:cNvPr id="9" name="Picture 8" descr="1.4.Writer"/>
          <p:cNvPicPr>
            <a:picLocks noChangeAspect="1"/>
          </p:cNvPicPr>
          <p:nvPr/>
        </p:nvPicPr>
        <p:blipFill>
          <a:blip r:embed="rId4"/>
          <a:stretch>
            <a:fillRect/>
          </a:stretch>
        </p:blipFill>
        <p:spPr>
          <a:xfrm>
            <a:off x="151130" y="909320"/>
            <a:ext cx="3743960" cy="4446270"/>
          </a:xfrm>
          <a:prstGeom prst="rect">
            <a:avLst/>
          </a:prstGeom>
        </p:spPr>
      </p:pic>
      <p:pic>
        <p:nvPicPr>
          <p:cNvPr id="10" name="Picture 9" descr="1.5.Writer"/>
          <p:cNvPicPr>
            <a:picLocks noChangeAspect="1"/>
          </p:cNvPicPr>
          <p:nvPr/>
        </p:nvPicPr>
        <p:blipFill>
          <a:blip r:embed="rId5"/>
          <a:stretch>
            <a:fillRect/>
          </a:stretch>
        </p:blipFill>
        <p:spPr>
          <a:xfrm>
            <a:off x="151130" y="5461635"/>
            <a:ext cx="3743960" cy="1250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Director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10" name="Picture 9" descr="2.Director"/>
          <p:cNvPicPr>
            <a:picLocks noChangeAspect="1"/>
          </p:cNvPicPr>
          <p:nvPr/>
        </p:nvPicPr>
        <p:blipFill>
          <a:blip r:embed="rId3"/>
          <a:stretch>
            <a:fillRect/>
          </a:stretch>
        </p:blipFill>
        <p:spPr>
          <a:xfrm>
            <a:off x="1304290" y="948690"/>
            <a:ext cx="6398895" cy="57829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76450" y="495300"/>
            <a:ext cx="4854575" cy="347345"/>
          </a:xfrm>
        </p:spPr>
        <p:txBody>
          <a:bodyPr>
            <a:noAutofit/>
          </a:bodyPr>
          <a:lstStyle/>
          <a:p>
            <a:br>
              <a:rPr lang="en-US" sz="2800" b="1" dirty="0">
                <a:solidFill>
                  <a:schemeClr val="accent2"/>
                </a:solidFill>
                <a:latin typeface="Times New Roman" panose="02020603050405020304" pitchFamily="18" charset="0"/>
                <a:cs typeface="Times New Roman" panose="02020603050405020304" pitchFamily="18" charset="0"/>
              </a:rPr>
            </a:br>
            <a:r>
              <a:rPr lang="en-US" sz="2800" b="1" dirty="0">
                <a:solidFill>
                  <a:schemeClr val="accent2"/>
                </a:solidFill>
                <a:latin typeface="Times New Roman" panose="02020603050405020304" pitchFamily="18" charset="0"/>
                <a:cs typeface="Times New Roman" panose="02020603050405020304" pitchFamily="18" charset="0"/>
              </a:rPr>
              <a:t>Director-</a:t>
            </a:r>
            <a:r>
              <a:rPr lang="en-US" sz="2800" b="1" dirty="0">
                <a:solidFill>
                  <a:schemeClr val="accent2"/>
                </a:solidFill>
                <a:latin typeface="Times New Roman" panose="02020603050405020304" pitchFamily="18" charset="0"/>
                <a:cs typeface="Times New Roman" panose="02020603050405020304" pitchFamily="18" charset="0"/>
                <a:sym typeface="+mn-ea"/>
              </a:rPr>
              <a:t>Preprocessing</a:t>
            </a:r>
            <a:br>
              <a:rPr lang="en-US" sz="2800" b="1" dirty="0">
                <a:solidFill>
                  <a:schemeClr val="accent2"/>
                </a:solidFill>
                <a:latin typeface="Times New Roman" panose="02020603050405020304" pitchFamily="18" charset="0"/>
                <a:cs typeface="Times New Roman" panose="02020603050405020304" pitchFamily="18" charset="0"/>
              </a:rPr>
            </a:b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6" name="Picture 5" descr="2.2.Director"/>
          <p:cNvPicPr>
            <a:picLocks noChangeAspect="1"/>
          </p:cNvPicPr>
          <p:nvPr/>
        </p:nvPicPr>
        <p:blipFill>
          <a:blip r:embed="rId3"/>
          <a:stretch>
            <a:fillRect/>
          </a:stretch>
        </p:blipFill>
        <p:spPr>
          <a:xfrm>
            <a:off x="0" y="968375"/>
            <a:ext cx="9060180" cy="5824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6957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Director-NaiveBayes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12" name="Picture 11" descr="2.3.Director"/>
          <p:cNvPicPr>
            <a:picLocks noChangeAspect="1"/>
          </p:cNvPicPr>
          <p:nvPr/>
        </p:nvPicPr>
        <p:blipFill>
          <a:blip r:embed="rId3"/>
          <a:stretch>
            <a:fillRect/>
          </a:stretch>
        </p:blipFill>
        <p:spPr>
          <a:xfrm>
            <a:off x="104775" y="909320"/>
            <a:ext cx="3837305" cy="4194175"/>
          </a:xfrm>
          <a:prstGeom prst="rect">
            <a:avLst/>
          </a:prstGeom>
        </p:spPr>
      </p:pic>
      <p:pic>
        <p:nvPicPr>
          <p:cNvPr id="13" name="Picture 12" descr="2.4.Director"/>
          <p:cNvPicPr>
            <a:picLocks noChangeAspect="1"/>
          </p:cNvPicPr>
          <p:nvPr/>
        </p:nvPicPr>
        <p:blipFill>
          <a:blip r:embed="rId4"/>
          <a:stretch>
            <a:fillRect/>
          </a:stretch>
        </p:blipFill>
        <p:spPr>
          <a:xfrm>
            <a:off x="104775" y="5103495"/>
            <a:ext cx="3837305" cy="1616075"/>
          </a:xfrm>
          <a:prstGeom prst="rect">
            <a:avLst/>
          </a:prstGeom>
        </p:spPr>
      </p:pic>
      <p:pic>
        <p:nvPicPr>
          <p:cNvPr id="14" name="Picture 13" descr="2.5.Director"/>
          <p:cNvPicPr>
            <a:picLocks noChangeAspect="1"/>
          </p:cNvPicPr>
          <p:nvPr/>
        </p:nvPicPr>
        <p:blipFill>
          <a:blip r:embed="rId5"/>
          <a:stretch>
            <a:fillRect/>
          </a:stretch>
        </p:blipFill>
        <p:spPr>
          <a:xfrm>
            <a:off x="4062095" y="909320"/>
            <a:ext cx="4821555" cy="5765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Producer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6" name="Picture 5" descr="3.Producer"/>
          <p:cNvPicPr>
            <a:picLocks noChangeAspect="1"/>
          </p:cNvPicPr>
          <p:nvPr/>
        </p:nvPicPr>
        <p:blipFill>
          <a:blip r:embed="rId3"/>
          <a:stretch>
            <a:fillRect/>
          </a:stretch>
        </p:blipFill>
        <p:spPr>
          <a:xfrm>
            <a:off x="1699895" y="942340"/>
            <a:ext cx="5796915" cy="5721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76450" y="495300"/>
            <a:ext cx="4854575" cy="347345"/>
          </a:xfrm>
        </p:spPr>
        <p:txBody>
          <a:bodyPr>
            <a:noAutofit/>
          </a:bodyPr>
          <a:lstStyle/>
          <a:p>
            <a:br>
              <a:rPr lang="en-US" sz="2800" b="1" dirty="0">
                <a:solidFill>
                  <a:schemeClr val="accent2"/>
                </a:solidFill>
                <a:latin typeface="Times New Roman" panose="02020603050405020304" pitchFamily="18" charset="0"/>
                <a:cs typeface="Times New Roman" panose="02020603050405020304" pitchFamily="18" charset="0"/>
              </a:rPr>
            </a:br>
            <a:r>
              <a:rPr lang="en-US" sz="2800" b="1" dirty="0">
                <a:solidFill>
                  <a:schemeClr val="accent2"/>
                </a:solidFill>
                <a:latin typeface="Times New Roman" panose="02020603050405020304" pitchFamily="18" charset="0"/>
                <a:cs typeface="Times New Roman" panose="02020603050405020304" pitchFamily="18" charset="0"/>
              </a:rPr>
              <a:t>Producer-</a:t>
            </a:r>
            <a:r>
              <a:rPr lang="en-US" sz="2800" b="1" dirty="0">
                <a:solidFill>
                  <a:schemeClr val="accent2"/>
                </a:solidFill>
                <a:latin typeface="Times New Roman" panose="02020603050405020304" pitchFamily="18" charset="0"/>
                <a:cs typeface="Times New Roman" panose="02020603050405020304" pitchFamily="18" charset="0"/>
                <a:sym typeface="+mn-ea"/>
              </a:rPr>
              <a:t>Preprocessing</a:t>
            </a:r>
            <a:br>
              <a:rPr lang="en-US" sz="2800" b="1" dirty="0">
                <a:solidFill>
                  <a:schemeClr val="accent2"/>
                </a:solidFill>
                <a:latin typeface="Times New Roman" panose="02020603050405020304" pitchFamily="18" charset="0"/>
                <a:cs typeface="Times New Roman" panose="02020603050405020304" pitchFamily="18" charset="0"/>
              </a:rPr>
            </a:b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9" name="Picture 8" descr="3.1.Producer"/>
          <p:cNvPicPr>
            <a:picLocks noChangeAspect="1"/>
          </p:cNvPicPr>
          <p:nvPr/>
        </p:nvPicPr>
        <p:blipFill>
          <a:blip r:embed="rId3"/>
          <a:stretch>
            <a:fillRect/>
          </a:stretch>
        </p:blipFill>
        <p:spPr>
          <a:xfrm>
            <a:off x="106045" y="935355"/>
            <a:ext cx="8904605" cy="5851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6957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Producer-NaiveBayes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6" name="Picture 5" descr="3.2.Producer"/>
          <p:cNvPicPr>
            <a:picLocks noChangeAspect="1"/>
          </p:cNvPicPr>
          <p:nvPr/>
        </p:nvPicPr>
        <p:blipFill>
          <a:blip r:embed="rId3"/>
          <a:stretch>
            <a:fillRect/>
          </a:stretch>
        </p:blipFill>
        <p:spPr>
          <a:xfrm>
            <a:off x="104775" y="909320"/>
            <a:ext cx="3837940" cy="4159885"/>
          </a:xfrm>
          <a:prstGeom prst="rect">
            <a:avLst/>
          </a:prstGeom>
        </p:spPr>
      </p:pic>
      <p:pic>
        <p:nvPicPr>
          <p:cNvPr id="9" name="Picture 8" descr="3.3.Producer"/>
          <p:cNvPicPr>
            <a:picLocks noChangeAspect="1"/>
          </p:cNvPicPr>
          <p:nvPr/>
        </p:nvPicPr>
        <p:blipFill>
          <a:blip r:embed="rId4"/>
          <a:stretch>
            <a:fillRect/>
          </a:stretch>
        </p:blipFill>
        <p:spPr>
          <a:xfrm>
            <a:off x="81915" y="5175250"/>
            <a:ext cx="3883660" cy="1605280"/>
          </a:xfrm>
          <a:prstGeom prst="rect">
            <a:avLst/>
          </a:prstGeom>
        </p:spPr>
      </p:pic>
      <p:pic>
        <p:nvPicPr>
          <p:cNvPr id="10" name="Picture 9" descr="3.4.Producer"/>
          <p:cNvPicPr>
            <a:picLocks noChangeAspect="1"/>
          </p:cNvPicPr>
          <p:nvPr/>
        </p:nvPicPr>
        <p:blipFill>
          <a:blip r:embed="rId5"/>
          <a:stretch>
            <a:fillRect/>
          </a:stretch>
        </p:blipFill>
        <p:spPr>
          <a:xfrm>
            <a:off x="4084320" y="909320"/>
            <a:ext cx="4931410" cy="5870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Actor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9" name="Picture 8" descr="4.Actor"/>
          <p:cNvPicPr>
            <a:picLocks noChangeAspect="1"/>
          </p:cNvPicPr>
          <p:nvPr/>
        </p:nvPicPr>
        <p:blipFill>
          <a:blip r:embed="rId3"/>
          <a:stretch>
            <a:fillRect/>
          </a:stretch>
        </p:blipFill>
        <p:spPr>
          <a:xfrm>
            <a:off x="1724660" y="905510"/>
            <a:ext cx="5971540" cy="5790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76450" y="495300"/>
            <a:ext cx="4854575" cy="347345"/>
          </a:xfrm>
        </p:spPr>
        <p:txBody>
          <a:bodyPr>
            <a:noAutofit/>
          </a:bodyPr>
          <a:lstStyle/>
          <a:p>
            <a:br>
              <a:rPr lang="en-US" sz="2800" b="1" dirty="0">
                <a:solidFill>
                  <a:schemeClr val="accent2"/>
                </a:solidFill>
                <a:latin typeface="Times New Roman" panose="02020603050405020304" pitchFamily="18" charset="0"/>
                <a:cs typeface="Times New Roman" panose="02020603050405020304" pitchFamily="18" charset="0"/>
              </a:rPr>
            </a:br>
            <a:r>
              <a:rPr lang="en-US" sz="2800" b="1" dirty="0">
                <a:solidFill>
                  <a:schemeClr val="accent2"/>
                </a:solidFill>
                <a:latin typeface="Times New Roman" panose="02020603050405020304" pitchFamily="18" charset="0"/>
                <a:cs typeface="Times New Roman" panose="02020603050405020304" pitchFamily="18" charset="0"/>
              </a:rPr>
              <a:t>Actor-</a:t>
            </a:r>
            <a:r>
              <a:rPr lang="en-US" sz="2800" b="1" dirty="0">
                <a:solidFill>
                  <a:schemeClr val="accent2"/>
                </a:solidFill>
                <a:latin typeface="Times New Roman" panose="02020603050405020304" pitchFamily="18" charset="0"/>
                <a:cs typeface="Times New Roman" panose="02020603050405020304" pitchFamily="18" charset="0"/>
                <a:sym typeface="+mn-ea"/>
              </a:rPr>
              <a:t>Preprocessing</a:t>
            </a:r>
            <a:br>
              <a:rPr lang="en-US" sz="2800" b="1" dirty="0">
                <a:solidFill>
                  <a:schemeClr val="accent2"/>
                </a:solidFill>
                <a:latin typeface="Times New Roman" panose="02020603050405020304" pitchFamily="18" charset="0"/>
                <a:cs typeface="Times New Roman" panose="02020603050405020304" pitchFamily="18" charset="0"/>
              </a:rPr>
            </a:b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6" name="Picture 5" descr="4.1.Actor"/>
          <p:cNvPicPr>
            <a:picLocks noChangeAspect="1"/>
          </p:cNvPicPr>
          <p:nvPr/>
        </p:nvPicPr>
        <p:blipFill>
          <a:blip r:embed="rId3"/>
          <a:stretch>
            <a:fillRect/>
          </a:stretch>
        </p:blipFill>
        <p:spPr>
          <a:xfrm>
            <a:off x="92710" y="952500"/>
            <a:ext cx="8930640" cy="5790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
        <p:nvSpPr>
          <p:cNvPr id="16" name="Rounded Rectangle 1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7" name="Rounded Rectangle 16"/>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graphicFrame>
        <p:nvGraphicFramePr>
          <p:cNvPr id="21" name="Table 20"/>
          <p:cNvGraphicFramePr/>
          <p:nvPr>
            <p:extLst>
              <p:ext uri="{D42A27DB-BD31-4B8C-83A1-F6EECF244321}">
                <p14:modId xmlns:p14="http://schemas.microsoft.com/office/powerpoint/2010/main" val="3658706929"/>
              </p:ext>
            </p:extLst>
          </p:nvPr>
        </p:nvGraphicFramePr>
        <p:xfrm>
          <a:off x="1526222" y="2739390"/>
          <a:ext cx="6515735" cy="1379220"/>
        </p:xfrm>
        <a:graphic>
          <a:graphicData uri="http://schemas.openxmlformats.org/drawingml/2006/table">
            <a:tbl>
              <a:tblPr/>
              <a:tblGrid>
                <a:gridCol w="3524250">
                  <a:extLst>
                    <a:ext uri="{9D8B030D-6E8A-4147-A177-3AD203B41FA5}">
                      <a16:colId xmlns:a16="http://schemas.microsoft.com/office/drawing/2014/main" val="20000"/>
                    </a:ext>
                  </a:extLst>
                </a:gridCol>
                <a:gridCol w="2991485">
                  <a:extLst>
                    <a:ext uri="{9D8B030D-6E8A-4147-A177-3AD203B41FA5}">
                      <a16:colId xmlns:a16="http://schemas.microsoft.com/office/drawing/2014/main" val="20001"/>
                    </a:ext>
                  </a:extLst>
                </a:gridCol>
              </a:tblGrid>
              <a:tr h="6889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b="1" dirty="0">
                          <a:solidFill>
                            <a:srgbClr val="FFFFFF"/>
                          </a:solidFill>
                          <a:latin typeface="Times New Roman" panose="02020603050405020304" pitchFamily="18" charset="0"/>
                          <a:ea typeface="SimSun" panose="02010600030101010101" pitchFamily="2" charset="-122"/>
                        </a:rPr>
                        <a:t>NAME</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b="1" dirty="0">
                          <a:solidFill>
                            <a:srgbClr val="FFFFFF"/>
                          </a:solidFill>
                          <a:latin typeface="Times New Roman" panose="02020603050405020304" pitchFamily="18" charset="0"/>
                          <a:ea typeface="SimSun" panose="02010600030101010101" pitchFamily="2" charset="-122"/>
                        </a:rPr>
                        <a:t>REG NO</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69024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dirty="0">
                          <a:solidFill>
                            <a:srgbClr val="000000"/>
                          </a:solidFill>
                          <a:latin typeface="Times New Roman" panose="02020603050405020304" pitchFamily="18" charset="0"/>
                          <a:ea typeface="SimSun" panose="02010600030101010101" pitchFamily="2" charset="-122"/>
                        </a:rPr>
                        <a:t>JEBARAJ.M</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dirty="0">
                          <a:solidFill>
                            <a:srgbClr val="000000"/>
                          </a:solidFill>
                          <a:latin typeface="Times New Roman" panose="02020603050405020304" pitchFamily="18" charset="0"/>
                          <a:ea typeface="SimSun" panose="02010600030101010101" pitchFamily="2" charset="-122"/>
                        </a:rPr>
                        <a:t>15BIT0354</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 name="Rounded Rectangle 21"/>
          <p:cNvSpPr/>
          <p:nvPr/>
        </p:nvSpPr>
        <p:spPr>
          <a:xfrm>
            <a:off x="2522537" y="5089366"/>
            <a:ext cx="4098925" cy="762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Faculty : Prof .Thippa Reddy</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008296" y="1082834"/>
            <a:ext cx="2819400" cy="6858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x-none" sz="2400" b="1" dirty="0">
                <a:solidFill>
                  <a:schemeClr val="tx1"/>
                </a:solidFill>
                <a:latin typeface="Times New Roman" panose="02020603050405020304" pitchFamily="18" charset="0"/>
                <a:ea typeface="Arial" panose="020B0604020202020204" pitchFamily="34" charset="0"/>
              </a:rPr>
              <a:t>TEAM MEMBER</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6957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Actor-NaiveBayes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11" name="Picture 10" descr="4.2.Actor"/>
          <p:cNvPicPr>
            <a:picLocks noChangeAspect="1"/>
          </p:cNvPicPr>
          <p:nvPr/>
        </p:nvPicPr>
        <p:blipFill>
          <a:blip r:embed="rId3"/>
          <a:stretch>
            <a:fillRect/>
          </a:stretch>
        </p:blipFill>
        <p:spPr>
          <a:xfrm>
            <a:off x="81915" y="936625"/>
            <a:ext cx="3883025" cy="4238625"/>
          </a:xfrm>
          <a:prstGeom prst="rect">
            <a:avLst/>
          </a:prstGeom>
        </p:spPr>
      </p:pic>
      <p:pic>
        <p:nvPicPr>
          <p:cNvPr id="12" name="Picture 11" descr="4.3.Actor"/>
          <p:cNvPicPr>
            <a:picLocks noChangeAspect="1"/>
          </p:cNvPicPr>
          <p:nvPr/>
        </p:nvPicPr>
        <p:blipFill>
          <a:blip r:embed="rId4"/>
          <a:stretch>
            <a:fillRect/>
          </a:stretch>
        </p:blipFill>
        <p:spPr>
          <a:xfrm>
            <a:off x="109855" y="5254625"/>
            <a:ext cx="3855720" cy="1597025"/>
          </a:xfrm>
          <a:prstGeom prst="rect">
            <a:avLst/>
          </a:prstGeom>
        </p:spPr>
      </p:pic>
      <p:pic>
        <p:nvPicPr>
          <p:cNvPr id="13" name="Picture 12" descr="4.4.Actor"/>
          <p:cNvPicPr>
            <a:picLocks noChangeAspect="1"/>
          </p:cNvPicPr>
          <p:nvPr/>
        </p:nvPicPr>
        <p:blipFill>
          <a:blip r:embed="rId5"/>
          <a:stretch>
            <a:fillRect/>
          </a:stretch>
        </p:blipFill>
        <p:spPr>
          <a:xfrm>
            <a:off x="4084955" y="980440"/>
            <a:ext cx="4905375" cy="57918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160"/>
            <a:ext cx="235648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a:xfrm>
            <a:off x="554355" y="1411605"/>
            <a:ext cx="8229600" cy="5011420"/>
          </a:xfrm>
        </p:spPr>
        <p:txBody>
          <a:bodyPr>
            <a:normAutofit lnSpcReduction="20000"/>
          </a:bodyPr>
          <a:lstStyle/>
          <a:p>
            <a:pPr marL="1905" indent="-1905" algn="just">
              <a:lnSpc>
                <a:spcPct val="150000"/>
              </a:lnSpc>
              <a:buNone/>
            </a:pPr>
            <a:r>
              <a:rPr lang="en-US" altLang="x-none" sz="2200" b="1" u="sng" dirty="0">
                <a:latin typeface="Times New Roman" panose="02020603050405020304" pitchFamily="18" charset="0"/>
                <a:sym typeface="+mn-ea"/>
              </a:rPr>
              <a:t>Software Requirements:</a:t>
            </a:r>
          </a:p>
          <a:p>
            <a:pPr marL="0" indent="0" algn="just">
              <a:lnSpc>
                <a:spcPct val="150000"/>
              </a:lnSpc>
              <a:buNone/>
            </a:pPr>
            <a:r>
              <a:rPr lang="en-US" altLang="x-none" sz="2100" dirty="0">
                <a:latin typeface="Times New Roman" panose="02020603050405020304" pitchFamily="18" charset="0"/>
                <a:sym typeface="+mn-ea"/>
              </a:rPr>
              <a:t>          *  Windows</a:t>
            </a:r>
            <a:endParaRPr lang="en-US" altLang="x-none" sz="2100" dirty="0">
              <a:latin typeface="Times New Roman" panose="02020603050405020304" pitchFamily="18" charset="0"/>
            </a:endParaRPr>
          </a:p>
          <a:p>
            <a:pPr marL="0" indent="0" algn="just">
              <a:lnSpc>
                <a:spcPct val="150000"/>
              </a:lnSpc>
              <a:buNone/>
            </a:pPr>
            <a:r>
              <a:rPr lang="en-US" altLang="x-none" sz="2100" dirty="0">
                <a:latin typeface="Times New Roman" panose="02020603050405020304" pitchFamily="18" charset="0"/>
                <a:sym typeface="+mn-ea"/>
              </a:rPr>
              <a:t>          *  Wampserver</a:t>
            </a:r>
            <a:endParaRPr lang="en-US" altLang="x-none" sz="2100" dirty="0">
              <a:latin typeface="Times New Roman" panose="02020603050405020304" pitchFamily="18" charset="0"/>
            </a:endParaRPr>
          </a:p>
          <a:p>
            <a:pPr marL="0" indent="0" algn="just">
              <a:lnSpc>
                <a:spcPct val="150000"/>
              </a:lnSpc>
              <a:buNone/>
            </a:pPr>
            <a:r>
              <a:rPr lang="en-US" altLang="x-none" sz="2100" dirty="0">
                <a:latin typeface="Times New Roman" panose="02020603050405020304" pitchFamily="18" charset="0"/>
                <a:sym typeface="+mn-ea"/>
              </a:rPr>
              <a:t>          *  MySql</a:t>
            </a:r>
          </a:p>
          <a:p>
            <a:pPr marL="0" indent="0" algn="just">
              <a:lnSpc>
                <a:spcPct val="150000"/>
              </a:lnSpc>
              <a:buNone/>
            </a:pPr>
            <a:endParaRPr lang="en-US" altLang="x-none" sz="2100" dirty="0">
              <a:latin typeface="Times New Roman" panose="02020603050405020304" pitchFamily="18" charset="0"/>
            </a:endParaRPr>
          </a:p>
          <a:p>
            <a:pPr marL="0" indent="0" algn="just">
              <a:lnSpc>
                <a:spcPct val="150000"/>
              </a:lnSpc>
              <a:buNone/>
            </a:pPr>
            <a:r>
              <a:rPr lang="en-US" altLang="x-none" sz="2200" b="1" u="sng" dirty="0">
                <a:latin typeface="Times New Roman" panose="02020603050405020304" pitchFamily="18" charset="0"/>
                <a:sym typeface="+mn-ea"/>
              </a:rPr>
              <a:t>Hardware Requirements:</a:t>
            </a:r>
          </a:p>
          <a:p>
            <a:pPr marL="1905" indent="-1905" algn="just">
              <a:lnSpc>
                <a:spcPct val="150000"/>
              </a:lnSpc>
              <a:buNone/>
            </a:pPr>
            <a:r>
              <a:rPr lang="en-US" altLang="x-none" sz="2100" dirty="0">
                <a:latin typeface="Times New Roman" panose="02020603050405020304" pitchFamily="18" charset="0"/>
                <a:sym typeface="+mn-ea"/>
              </a:rPr>
              <a:t>          * Processor – Pentium IV </a:t>
            </a:r>
            <a:endParaRPr lang="en-US" altLang="x-none" sz="2100" dirty="0">
              <a:latin typeface="Times New Roman" panose="02020603050405020304" pitchFamily="18" charset="0"/>
            </a:endParaRPr>
          </a:p>
          <a:p>
            <a:pPr marL="1905" indent="-1905" algn="just">
              <a:lnSpc>
                <a:spcPct val="150000"/>
              </a:lnSpc>
              <a:buNone/>
            </a:pPr>
            <a:r>
              <a:rPr lang="en-US" altLang="x-none" sz="2100" dirty="0">
                <a:latin typeface="Times New Roman" panose="02020603050405020304" pitchFamily="18" charset="0"/>
                <a:sym typeface="+mn-ea"/>
              </a:rPr>
              <a:t>          * 64 bit operating system</a:t>
            </a:r>
            <a:endParaRPr lang="en-US" altLang="x-none" sz="2100" dirty="0">
              <a:latin typeface="Times New Roman" panose="02020603050405020304" pitchFamily="18" charset="0"/>
            </a:endParaRPr>
          </a:p>
          <a:p>
            <a:pPr marL="1905" indent="-1905" algn="just">
              <a:lnSpc>
                <a:spcPct val="150000"/>
              </a:lnSpc>
              <a:buNone/>
            </a:pPr>
            <a:r>
              <a:rPr lang="en-US" altLang="x-none" sz="2100" dirty="0">
                <a:latin typeface="Times New Roman" panose="02020603050405020304" pitchFamily="18" charset="0"/>
                <a:sym typeface="+mn-ea"/>
              </a:rPr>
              <a:t>          * Hard Disk – 70GB </a:t>
            </a:r>
            <a:endParaRPr lang="en-US" altLang="x-none" sz="2100" dirty="0">
              <a:latin typeface="Times New Roman" panose="02020603050405020304" pitchFamily="18" charset="0"/>
            </a:endParaRPr>
          </a:p>
          <a:p>
            <a:pPr marL="1905" indent="-1905" algn="just">
              <a:lnSpc>
                <a:spcPct val="150000"/>
              </a:lnSpc>
              <a:buNone/>
            </a:pPr>
            <a:r>
              <a:rPr lang="en-US" altLang="x-none" sz="2100" dirty="0">
                <a:latin typeface="Times New Roman" panose="02020603050405020304" pitchFamily="18" charset="0"/>
                <a:sym typeface="+mn-ea"/>
              </a:rPr>
              <a:t>          * Memory – 2GB RAM</a:t>
            </a:r>
            <a:endParaRPr lang="en-US" altLang="x-none" sz="2100" dirty="0">
              <a:latin typeface="Times New Roman" panose="02020603050405020304" pitchFamily="18" charset="0"/>
            </a:endParaRPr>
          </a:p>
          <a:p>
            <a:pPr algn="just">
              <a:lnSpc>
                <a:spcPct val="150000"/>
              </a:lnSpc>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85" y="608330"/>
            <a:ext cx="150749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Features</a:t>
            </a:r>
          </a:p>
        </p:txBody>
      </p:sp>
      <p:sp>
        <p:nvSpPr>
          <p:cNvPr id="3" name="Content Placeholder 2"/>
          <p:cNvSpPr>
            <a:spLocks noGrp="1"/>
          </p:cNvSpPr>
          <p:nvPr>
            <p:ph idx="1"/>
          </p:nvPr>
        </p:nvSpPr>
        <p:spPr>
          <a:xfrm>
            <a:off x="404495" y="1141730"/>
            <a:ext cx="8349615" cy="5408295"/>
          </a:xfrm>
        </p:spPr>
        <p:txBody>
          <a:bodyPr>
            <a:normAutofit lnSpcReduction="20000"/>
          </a:bodyPr>
          <a:lstStyle/>
          <a:p>
            <a:pPr marL="1905" indent="-344805" algn="just">
              <a:lnSpc>
                <a:spcPct val="150000"/>
              </a:lnSpc>
              <a:buNone/>
            </a:pPr>
            <a:r>
              <a:rPr sz="2200" b="1" u="sng">
                <a:latin typeface="Times New Roman" panose="02020603050405020304" pitchFamily="18" charset="0"/>
                <a:sym typeface="+mn-ea"/>
              </a:rPr>
              <a:t>Admin Login</a:t>
            </a:r>
            <a:r>
              <a:rPr sz="2200">
                <a:latin typeface="Times New Roman" panose="02020603050405020304" pitchFamily="18" charset="0"/>
                <a:sym typeface="+mn-ea"/>
              </a:rPr>
              <a:t>: </a:t>
            </a:r>
            <a:endParaRPr sz="2200">
              <a:latin typeface="Times New Roman" panose="02020603050405020304" pitchFamily="18" charset="0"/>
            </a:endParaRPr>
          </a:p>
          <a:p>
            <a:pPr marL="1905" indent="-344805" algn="just">
              <a:lnSpc>
                <a:spcPct val="150000"/>
              </a:lnSpc>
              <a:buFont typeface="Wingdings" panose="05000000000000000000" charset="0"/>
              <a:buChar char="v"/>
            </a:pPr>
            <a:r>
              <a:rPr sz="2000">
                <a:latin typeface="Times New Roman" panose="02020603050405020304" pitchFamily="18" charset="0"/>
                <a:sym typeface="+mn-ea"/>
              </a:rPr>
              <a:t> Admin can access the system using his admin ID and password.</a:t>
            </a:r>
            <a:endParaRPr sz="2000">
              <a:latin typeface="Times New Roman" panose="02020603050405020304" pitchFamily="18" charset="0"/>
            </a:endParaRPr>
          </a:p>
          <a:p>
            <a:pPr marL="1905" indent="-344805" algn="just">
              <a:lnSpc>
                <a:spcPct val="200000"/>
              </a:lnSpc>
              <a:buNone/>
            </a:pPr>
            <a:r>
              <a:rPr sz="2200" b="1" u="sng">
                <a:latin typeface="Times New Roman" panose="02020603050405020304" pitchFamily="18" charset="0"/>
                <a:sym typeface="+mn-ea"/>
              </a:rPr>
              <a:t>New Movie </a:t>
            </a:r>
            <a:r>
              <a:rPr lang="en-US" sz="2200" b="1" u="sng">
                <a:latin typeface="Times New Roman" panose="02020603050405020304" pitchFamily="18" charset="0"/>
                <a:sym typeface="+mn-ea"/>
              </a:rPr>
              <a:t>Entry</a:t>
            </a:r>
            <a:r>
              <a:rPr sz="2200" b="1" u="sng">
                <a:latin typeface="Times New Roman" panose="02020603050405020304" pitchFamily="18" charset="0"/>
                <a:sym typeface="+mn-ea"/>
              </a:rPr>
              <a:t>:</a:t>
            </a:r>
            <a:r>
              <a:rPr sz="2000" b="1" u="sng">
                <a:latin typeface="Times New Roman" panose="02020603050405020304" pitchFamily="18" charset="0"/>
                <a:sym typeface="+mn-ea"/>
              </a:rPr>
              <a:t> </a:t>
            </a:r>
            <a:endParaRPr sz="2000" b="1" u="sng">
              <a:latin typeface="Times New Roman" panose="02020603050405020304" pitchFamily="18" charset="0"/>
            </a:endParaRPr>
          </a:p>
          <a:p>
            <a:pPr marL="1905" indent="-344805" algn="just">
              <a:lnSpc>
                <a:spcPct val="150000"/>
              </a:lnSpc>
              <a:buFont typeface="Wingdings" panose="05000000000000000000" charset="0"/>
              <a:buChar char="v"/>
            </a:pPr>
            <a:r>
              <a:rPr sz="2000">
                <a:latin typeface="Times New Roman" panose="02020603050405020304" pitchFamily="18" charset="0"/>
                <a:sym typeface="+mn-ea"/>
              </a:rPr>
              <a:t> Admin adds new movie data</a:t>
            </a:r>
            <a:r>
              <a:rPr lang="en-US" sz="2000">
                <a:latin typeface="Times New Roman" panose="02020603050405020304" pitchFamily="18" charset="0"/>
                <a:sym typeface="+mn-ea"/>
              </a:rPr>
              <a:t>.</a:t>
            </a:r>
            <a:r>
              <a:rPr sz="2000">
                <a:latin typeface="Times New Roman" panose="02020603050405020304" pitchFamily="18" charset="0"/>
                <a:sym typeface="+mn-ea"/>
              </a:rPr>
              <a:t> </a:t>
            </a:r>
            <a:endParaRPr sz="2000">
              <a:latin typeface="Times New Roman" panose="02020603050405020304" pitchFamily="18" charset="0"/>
            </a:endParaRPr>
          </a:p>
          <a:p>
            <a:pPr marL="1905" indent="-344805" algn="just">
              <a:lnSpc>
                <a:spcPct val="150000"/>
              </a:lnSpc>
              <a:buFont typeface="Wingdings" panose="05000000000000000000" charset="0"/>
              <a:buChar char="v"/>
            </a:pPr>
            <a:r>
              <a:rPr sz="2000">
                <a:latin typeface="Times New Roman" panose="02020603050405020304" pitchFamily="18" charset="0"/>
                <a:sym typeface="+mn-ea"/>
              </a:rPr>
              <a:t> </a:t>
            </a:r>
            <a:r>
              <a:rPr lang="en-US" sz="2000">
                <a:latin typeface="Times New Roman" panose="02020603050405020304" pitchFamily="18" charset="0"/>
                <a:sym typeface="+mn-ea"/>
              </a:rPr>
              <a:t>(Movie name,Director,Producer,Actor,Actress,Music director,Marketting  </a:t>
            </a:r>
          </a:p>
          <a:p>
            <a:pPr marL="0" indent="0" algn="just">
              <a:lnSpc>
                <a:spcPct val="150000"/>
              </a:lnSpc>
              <a:buFont typeface="Wingdings" panose="05000000000000000000" charset="0"/>
              <a:buNone/>
            </a:pPr>
            <a:r>
              <a:rPr lang="en-US" sz="2000">
                <a:latin typeface="Times New Roman" panose="02020603050405020304" pitchFamily="18" charset="0"/>
                <a:sym typeface="+mn-ea"/>
              </a:rPr>
              <a:t>       budget,etc..)</a:t>
            </a:r>
            <a:endParaRPr sz="2000">
              <a:latin typeface="Times New Roman" panose="02020603050405020304" pitchFamily="18" charset="0"/>
            </a:endParaRPr>
          </a:p>
          <a:p>
            <a:pPr marL="1905" indent="-344805" algn="just">
              <a:lnSpc>
                <a:spcPct val="200000"/>
              </a:lnSpc>
              <a:buNone/>
            </a:pPr>
            <a:r>
              <a:rPr sz="2200" b="1" u="sng">
                <a:latin typeface="Times New Roman" panose="02020603050405020304" pitchFamily="18" charset="0"/>
                <a:sym typeface="+mn-ea"/>
              </a:rPr>
              <a:t>Film Crew Entry: </a:t>
            </a:r>
          </a:p>
          <a:p>
            <a:pPr marL="1905" indent="-344805" algn="just">
              <a:lnSpc>
                <a:spcPct val="150000"/>
              </a:lnSpc>
              <a:buFont typeface="Wingdings" panose="05000000000000000000" charset="0"/>
              <a:buChar char="v"/>
            </a:pPr>
            <a:r>
              <a:rPr sz="2000">
                <a:latin typeface="Times New Roman" panose="02020603050405020304" pitchFamily="18" charset="0"/>
                <a:sym typeface="+mn-ea"/>
              </a:rPr>
              <a:t> Admin adds film crew details and also enters historical data of each crew.</a:t>
            </a:r>
            <a:endParaRPr sz="2000">
              <a:latin typeface="Times New Roman" panose="02020603050405020304" pitchFamily="18" charset="0"/>
            </a:endParaRPr>
          </a:p>
          <a:p>
            <a:pPr marL="1905" indent="-344805" algn="just">
              <a:lnSpc>
                <a:spcPct val="200000"/>
              </a:lnSpc>
              <a:buNone/>
            </a:pPr>
            <a:r>
              <a:rPr sz="2200" b="1" u="sng">
                <a:latin typeface="Times New Roman" panose="02020603050405020304" pitchFamily="18" charset="0"/>
                <a:sym typeface="+mn-ea"/>
              </a:rPr>
              <a:t>Result: </a:t>
            </a:r>
          </a:p>
          <a:p>
            <a:pPr marL="1905" indent="-344805" algn="just">
              <a:lnSpc>
                <a:spcPct val="150000"/>
              </a:lnSpc>
              <a:buFont typeface="Wingdings" panose="05000000000000000000" charset="0"/>
              <a:buChar char="v"/>
            </a:pPr>
            <a:r>
              <a:rPr sz="2000">
                <a:latin typeface="Times New Roman" panose="02020603050405020304" pitchFamily="18" charset="0"/>
                <a:sym typeface="+mn-ea"/>
              </a:rPr>
              <a:t> Admin can view whether a movie is super hit, hit or flop.</a:t>
            </a:r>
            <a:endParaRPr sz="2000">
              <a:latin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55" y="852170"/>
            <a:ext cx="21971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541294" y="1600200"/>
            <a:ext cx="8229600" cy="4571999"/>
          </a:xfrm>
        </p:spPr>
        <p:txBody>
          <a:bodyPr>
            <a:normAutofit/>
          </a:bodyPr>
          <a:lstStyle/>
          <a:p>
            <a:pPr marL="1905" indent="-344805" algn="just">
              <a:lnSpc>
                <a:spcPct val="150000"/>
              </a:lnSpc>
              <a:buFont typeface="Wingdings" panose="05000000000000000000" charset="0"/>
              <a:buChar char="v"/>
            </a:pPr>
            <a:r>
              <a:rPr sz="2200">
                <a:latin typeface="Times New Roman" panose="02020603050405020304" pitchFamily="18" charset="0"/>
                <a:sym typeface="+mn-ea"/>
              </a:rPr>
              <a:t>This application helps to find out the review of the new movie.</a:t>
            </a:r>
            <a:endParaRPr sz="2200">
              <a:latin typeface="Times New Roman" panose="02020603050405020304" pitchFamily="18" charset="0"/>
            </a:endParaRPr>
          </a:p>
          <a:p>
            <a:pPr marL="1905" indent="-344805" algn="just">
              <a:lnSpc>
                <a:spcPct val="150000"/>
              </a:lnSpc>
              <a:buFont typeface="Wingdings" panose="05000000000000000000" charset="0"/>
              <a:buChar char="v"/>
            </a:pPr>
            <a:r>
              <a:rPr sz="2200">
                <a:latin typeface="Times New Roman" panose="02020603050405020304" pitchFamily="18" charset="0"/>
                <a:sym typeface="+mn-ea"/>
              </a:rPr>
              <a:t>User can easily decide whether to book ticket in advance or not.</a:t>
            </a:r>
            <a:endParaRPr sz="2200">
              <a:latin typeface="Times New Roman" panose="02020603050405020304" pitchFamily="18" charset="0"/>
            </a:endParaRPr>
          </a:p>
          <a:p>
            <a:pPr marL="1905" indent="-344805" algn="just">
              <a:lnSpc>
                <a:spcPct val="150000"/>
              </a:lnSpc>
              <a:buFont typeface="Wingdings" panose="05000000000000000000" charset="0"/>
              <a:buChar char="v"/>
            </a:pPr>
            <a:r>
              <a:rPr sz="2200">
                <a:latin typeface="Times New Roman" panose="02020603050405020304" pitchFamily="18" charset="0"/>
                <a:sym typeface="+mn-ea"/>
              </a:rPr>
              <a:t>This application can be used by all the movie lovers.</a:t>
            </a:r>
          </a:p>
          <a:p>
            <a:pPr marL="0" indent="0" algn="just">
              <a:lnSpc>
                <a:spcPct val="150000"/>
              </a:lnSpc>
              <a:buFont typeface="Wingdings" panose="05000000000000000000" charset="0"/>
              <a:buNone/>
            </a:pPr>
            <a:endParaRPr sz="2200">
              <a:latin typeface="Times New Roman" panose="02020603050405020304" pitchFamily="18" charset="0"/>
              <a:sym typeface="+mn-ea"/>
            </a:endParaRPr>
          </a:p>
          <a:p>
            <a:pPr marL="0" indent="0" algn="just">
              <a:lnSpc>
                <a:spcPct val="150000"/>
              </a:lnSpc>
              <a:buFont typeface="Wingdings" panose="05000000000000000000" charset="0"/>
              <a:buNone/>
            </a:pPr>
            <a:r>
              <a:rPr lang="en-US" sz="2800" b="1">
                <a:solidFill>
                  <a:schemeClr val="accent2"/>
                </a:solidFill>
                <a:latin typeface="Times New Roman" panose="02020603050405020304" pitchFamily="18" charset="0"/>
                <a:sym typeface="+mn-ea"/>
              </a:rPr>
              <a:t>Disadvantage:</a:t>
            </a:r>
          </a:p>
          <a:p>
            <a:pPr algn="just">
              <a:lnSpc>
                <a:spcPct val="150000"/>
              </a:lnSpc>
              <a:buFont typeface="Wingdings" panose="05000000000000000000" charset="0"/>
              <a:buChar char="v"/>
            </a:pPr>
            <a:r>
              <a:rPr lang="en-US" sz="2200" dirty="0">
                <a:latin typeface="Times New Roman" panose="02020603050405020304" pitchFamily="18" charset="0"/>
              </a:rPr>
              <a:t>User can predict the success of the movie before the release of movie.</a:t>
            </a:r>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600200"/>
            <a:ext cx="8229600" cy="4572000"/>
          </a:xfrm>
        </p:spPr>
        <p:txBody>
          <a:bodyPr>
            <a:normAutofit/>
          </a:bodyPr>
          <a:lstStyle/>
          <a:p>
            <a:pPr marL="0" indent="0">
              <a:lnSpc>
                <a:spcPct val="150000"/>
              </a:lnSpc>
              <a:buFont typeface="Wingdings" panose="05000000000000000000" pitchFamily="2" charset="2"/>
              <a:buNone/>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OBJECTIVE</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altLang="en-IN" sz="1050" dirty="0">
                <a:solidFill>
                  <a:schemeClr val="tx1"/>
                </a:solidFill>
                <a:sym typeface="+mn-ea"/>
              </a:rPr>
              <a:t>CLASSIFICATION</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SCREENSHOTS</a:t>
            </a:r>
          </a:p>
        </p:txBody>
      </p:sp>
      <p:pic>
        <p:nvPicPr>
          <p:cNvPr id="9" name="Picture 8" descr="Capture1"/>
          <p:cNvPicPr>
            <a:picLocks noChangeAspect="1"/>
          </p:cNvPicPr>
          <p:nvPr/>
        </p:nvPicPr>
        <p:blipFill>
          <a:blip r:embed="rId3"/>
          <a:stretch>
            <a:fillRect/>
          </a:stretch>
        </p:blipFill>
        <p:spPr>
          <a:xfrm>
            <a:off x="0" y="389255"/>
            <a:ext cx="9144000" cy="6451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600200"/>
            <a:ext cx="8229600" cy="4572000"/>
          </a:xfrm>
        </p:spPr>
        <p:txBody>
          <a:bodyPr>
            <a:normAutofit/>
          </a:bodyPr>
          <a:lstStyle/>
          <a:p>
            <a:pPr marL="0" indent="0">
              <a:lnSpc>
                <a:spcPct val="150000"/>
              </a:lnSpc>
              <a:buFont typeface="Wingdings" panose="05000000000000000000" pitchFamily="2" charset="2"/>
              <a:buNone/>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OBJECTIVE</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altLang="en-IN" sz="1050" dirty="0">
                <a:solidFill>
                  <a:schemeClr val="tx1"/>
                </a:solidFill>
                <a:sym typeface="+mn-ea"/>
              </a:rPr>
              <a:t>CLASSIFICATION</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SCREENSHOTS</a:t>
            </a:r>
          </a:p>
        </p:txBody>
      </p:sp>
      <p:pic>
        <p:nvPicPr>
          <p:cNvPr id="2" name="Picture 1" descr="Capture2"/>
          <p:cNvPicPr>
            <a:picLocks noChangeAspect="1"/>
          </p:cNvPicPr>
          <p:nvPr/>
        </p:nvPicPr>
        <p:blipFill>
          <a:blip r:embed="rId3"/>
          <a:stretch>
            <a:fillRect/>
          </a:stretch>
        </p:blipFill>
        <p:spPr>
          <a:xfrm>
            <a:off x="0" y="389255"/>
            <a:ext cx="9144000" cy="64115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600200"/>
            <a:ext cx="8229600" cy="4572000"/>
          </a:xfrm>
        </p:spPr>
        <p:txBody>
          <a:bodyPr>
            <a:normAutofit/>
          </a:bodyPr>
          <a:lstStyle/>
          <a:p>
            <a:pPr marL="0" indent="0">
              <a:lnSpc>
                <a:spcPct val="150000"/>
              </a:lnSpc>
              <a:buFont typeface="Wingdings" panose="05000000000000000000" pitchFamily="2" charset="2"/>
              <a:buNone/>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OBJECTIVE</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altLang="en-IN" sz="1050" dirty="0">
                <a:solidFill>
                  <a:schemeClr val="tx1"/>
                </a:solidFill>
                <a:sym typeface="+mn-ea"/>
              </a:rPr>
              <a:t>CLASSIFICATION</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SCREENSHOTS</a:t>
            </a:r>
          </a:p>
        </p:txBody>
      </p:sp>
      <p:pic>
        <p:nvPicPr>
          <p:cNvPr id="6" name="Picture 5" descr="Capture3"/>
          <p:cNvPicPr>
            <a:picLocks noChangeAspect="1"/>
          </p:cNvPicPr>
          <p:nvPr/>
        </p:nvPicPr>
        <p:blipFill>
          <a:blip r:embed="rId3"/>
          <a:stretch>
            <a:fillRect/>
          </a:stretch>
        </p:blipFill>
        <p:spPr>
          <a:xfrm>
            <a:off x="0" y="389255"/>
            <a:ext cx="9144000" cy="64249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600200"/>
            <a:ext cx="8229600" cy="4572000"/>
          </a:xfrm>
        </p:spPr>
        <p:txBody>
          <a:bodyPr>
            <a:normAutofit/>
          </a:bodyPr>
          <a:lstStyle/>
          <a:p>
            <a:pPr marL="0" indent="0">
              <a:lnSpc>
                <a:spcPct val="150000"/>
              </a:lnSpc>
              <a:buFont typeface="Wingdings" panose="05000000000000000000" pitchFamily="2" charset="2"/>
              <a:buNone/>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OBJECTIVE</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altLang="en-IN" sz="1050" dirty="0">
                <a:solidFill>
                  <a:schemeClr val="tx1"/>
                </a:solidFill>
                <a:sym typeface="+mn-ea"/>
              </a:rPr>
              <a:t>CLASSIFICATION</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SCREENSHOTS</a:t>
            </a:r>
          </a:p>
        </p:txBody>
      </p:sp>
      <p:pic>
        <p:nvPicPr>
          <p:cNvPr id="2" name="Picture 1" descr="Capture4"/>
          <p:cNvPicPr>
            <a:picLocks noChangeAspect="1"/>
          </p:cNvPicPr>
          <p:nvPr/>
        </p:nvPicPr>
        <p:blipFill>
          <a:blip r:embed="rId3"/>
          <a:stretch>
            <a:fillRect/>
          </a:stretch>
        </p:blipFill>
        <p:spPr>
          <a:xfrm>
            <a:off x="635" y="389255"/>
            <a:ext cx="9183370" cy="6438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600200"/>
            <a:ext cx="8229600" cy="4572000"/>
          </a:xfrm>
        </p:spPr>
        <p:txBody>
          <a:bodyPr>
            <a:normAutofit/>
          </a:bodyPr>
          <a:lstStyle/>
          <a:p>
            <a:pPr marL="0" indent="0">
              <a:lnSpc>
                <a:spcPct val="150000"/>
              </a:lnSpc>
              <a:buFont typeface="Wingdings" panose="05000000000000000000" pitchFamily="2" charset="2"/>
              <a:buNone/>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
        <p:nvSpPr>
          <p:cNvPr id="10" name="Rounded Rectangle 9"/>
          <p:cNvSpPr/>
          <p:nvPr/>
        </p:nvSpPr>
        <p:spPr>
          <a:xfrm>
            <a:off x="2858135" y="2516505"/>
            <a:ext cx="4533265" cy="1040765"/>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latin typeface="Algerian" panose="04020705040A02060702" pitchFamily="82" charset="0"/>
                <a:cs typeface="Times New Roman" panose="02020603050405020304" pitchFamily="18" charset="0"/>
              </a:rPr>
              <a:t>    </a:t>
            </a:r>
            <a:r>
              <a:rPr lang="en-US" sz="4800" b="1" dirty="0">
                <a:solidFill>
                  <a:schemeClr val="tx1"/>
                </a:solidFill>
                <a:latin typeface="Algerian" panose="04020705040A02060702" pitchFamily="82" charset="0"/>
                <a:cs typeface="Times New Roman" panose="02020603050405020304" pitchFamily="18" charset="0"/>
              </a:rPr>
              <a:t>THANK YOU</a:t>
            </a:r>
            <a:endParaRPr lang="en-US" sz="4800" dirty="0">
              <a:solidFill>
                <a:schemeClr val="tx1"/>
              </a:solidFill>
              <a:latin typeface="Algerian" panose="04020705040A02060702"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2170"/>
            <a:ext cx="18923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541294" y="1600200"/>
            <a:ext cx="8229600" cy="4571999"/>
          </a:xfrm>
        </p:spPr>
        <p:txBody>
          <a:bodyPr>
            <a:normAutofit/>
          </a:bodyPr>
          <a:lstStyle/>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Classification</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Requirements</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Features</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Advantages</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Screenshots</a:t>
            </a: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30" y="675005"/>
            <a:ext cx="2211705" cy="639445"/>
          </a:xfrm>
        </p:spPr>
        <p:txBody>
          <a:bodyPr>
            <a:normAutofit/>
          </a:bodyPr>
          <a:lstStyle/>
          <a:p>
            <a:r>
              <a:rPr lang="en-US" sz="2800"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541020" y="1314450"/>
            <a:ext cx="8295640" cy="4905375"/>
          </a:xfrm>
        </p:spPr>
        <p:txBody>
          <a:bodyPr>
            <a:normAutofit fontScale="90000" lnSpcReduction="20000"/>
          </a:bodyPr>
          <a:lstStyle/>
          <a:p>
            <a:pPr marL="1905" indent="-1905" algn="just">
              <a:lnSpc>
                <a:spcPct val="150000"/>
              </a:lnSpc>
              <a:buFont typeface="Wingdings" panose="05000000000000000000" pitchFamily="2" charset="2"/>
              <a:buChar char="v"/>
            </a:pPr>
            <a:r>
              <a:rPr lang="en-US" altLang="x-none" sz="2200" dirty="0">
                <a:latin typeface="Times New Roman" panose="02020603050405020304" pitchFamily="18" charset="0"/>
                <a:sym typeface="+mn-ea"/>
              </a:rPr>
              <a:t>  The </a:t>
            </a:r>
            <a:r>
              <a:rPr lang="en-US" altLang="x-none" sz="2200" b="1" dirty="0">
                <a:latin typeface="Times New Roman" panose="02020603050405020304" pitchFamily="18" charset="0"/>
                <a:sym typeface="+mn-ea"/>
              </a:rPr>
              <a:t>Indian movie industry</a:t>
            </a:r>
            <a:r>
              <a:rPr lang="en-US" altLang="x-none" sz="2200" dirty="0">
                <a:latin typeface="Times New Roman" panose="02020603050405020304" pitchFamily="18" charset="0"/>
                <a:sym typeface="+mn-ea"/>
              </a:rPr>
              <a:t> produces the maximum number of movies per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year at </a:t>
            </a:r>
            <a:r>
              <a:rPr lang="en-US" altLang="x-none" sz="2200" b="1" dirty="0">
                <a:latin typeface="Times New Roman" panose="02020603050405020304" pitchFamily="18" charset="0"/>
                <a:sym typeface="+mn-ea"/>
              </a:rPr>
              <a:t>1000/year</a:t>
            </a:r>
            <a:r>
              <a:rPr lang="en-US" altLang="x-none" sz="2200" dirty="0">
                <a:latin typeface="Times New Roman" panose="02020603050405020304" pitchFamily="18" charset="0"/>
                <a:sym typeface="+mn-ea"/>
              </a:rPr>
              <a:t>, higher than any other country’s movie industry.   </a:t>
            </a:r>
          </a:p>
          <a:p>
            <a:pPr marL="1905" indent="-1905" algn="just">
              <a:lnSpc>
                <a:spcPct val="150000"/>
              </a:lnSpc>
              <a:buFont typeface="Wingdings" panose="05000000000000000000" pitchFamily="2" charset="2"/>
              <a:buChar char="v"/>
            </a:pPr>
            <a:r>
              <a:rPr lang="en-US" altLang="x-none" sz="2200" dirty="0">
                <a:latin typeface="Times New Roman" panose="02020603050405020304" pitchFamily="18" charset="0"/>
                <a:sym typeface="+mn-ea"/>
              </a:rPr>
              <a:t>  The </a:t>
            </a:r>
            <a:r>
              <a:rPr lang="en-US" altLang="x-none" sz="2200" b="1" dirty="0">
                <a:latin typeface="Times New Roman" panose="02020603050405020304" pitchFamily="18" charset="0"/>
                <a:sym typeface="+mn-ea"/>
              </a:rPr>
              <a:t>IMDb</a:t>
            </a:r>
            <a:r>
              <a:rPr lang="en-US" altLang="x-none" sz="2200" dirty="0">
                <a:latin typeface="Times New Roman" panose="02020603050405020304" pitchFamily="18" charset="0"/>
                <a:sym typeface="+mn-ea"/>
              </a:rPr>
              <a:t> is an excellent resource to find </a:t>
            </a:r>
            <a:r>
              <a:rPr lang="en-US" altLang="x-none" sz="2200" b="1" dirty="0">
                <a:latin typeface="Times New Roman" panose="02020603050405020304" pitchFamily="18" charset="0"/>
                <a:sym typeface="+mn-ea"/>
              </a:rPr>
              <a:t>detailed information</a:t>
            </a:r>
            <a:r>
              <a:rPr lang="en-US" altLang="x-none" sz="2200" dirty="0">
                <a:latin typeface="Times New Roman" panose="02020603050405020304" pitchFamily="18" charset="0"/>
                <a:sym typeface="+mn-ea"/>
              </a:rPr>
              <a:t> about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almost any film ever made. It contains a </a:t>
            </a:r>
            <a:r>
              <a:rPr lang="en-US" altLang="x-none" sz="2200" b="1" dirty="0">
                <a:latin typeface="Times New Roman" panose="02020603050405020304" pitchFamily="18" charset="0"/>
                <a:sym typeface="+mn-ea"/>
              </a:rPr>
              <a:t>vast amount of data</a:t>
            </a:r>
            <a:r>
              <a:rPr lang="en-US" altLang="x-none" sz="2200" dirty="0">
                <a:latin typeface="Times New Roman" panose="02020603050405020304" pitchFamily="18" charset="0"/>
                <a:sym typeface="+mn-ea"/>
              </a:rPr>
              <a:t>, which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undoubtedly contains much valuable information about general trends in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films.</a:t>
            </a:r>
          </a:p>
          <a:p>
            <a:pPr marL="342900" indent="-342900" algn="just">
              <a:lnSpc>
                <a:spcPct val="150000"/>
              </a:lnSpc>
              <a:buFont typeface="Wingdings" panose="05000000000000000000" charset="0"/>
              <a:buChar char="v"/>
            </a:pPr>
            <a:r>
              <a:rPr lang="en-US" altLang="x-none" sz="2200" dirty="0">
                <a:latin typeface="Times New Roman" panose="02020603050405020304" pitchFamily="18" charset="0"/>
                <a:sym typeface="+mn-ea"/>
              </a:rPr>
              <a:t>Data mining techniques allows us to </a:t>
            </a:r>
            <a:r>
              <a:rPr lang="en-US" altLang="x-none" sz="2200" b="1" dirty="0">
                <a:latin typeface="Times New Roman" panose="02020603050405020304" pitchFamily="18" charset="0"/>
                <a:sym typeface="+mn-ea"/>
              </a:rPr>
              <a:t>predict the success of a future film</a:t>
            </a:r>
          </a:p>
          <a:p>
            <a:pPr marL="0" indent="0" algn="just">
              <a:lnSpc>
                <a:spcPct val="150000"/>
              </a:lnSpc>
              <a:buFont typeface="Wingdings" panose="05000000000000000000" charset="0"/>
              <a:buNone/>
            </a:pPr>
            <a:r>
              <a:rPr lang="en-US" altLang="x-none" sz="2200" dirty="0">
                <a:latin typeface="Times New Roman" panose="02020603050405020304" pitchFamily="18" charset="0"/>
                <a:sym typeface="+mn-ea"/>
              </a:rPr>
              <a:t>     given select information about the film before its release. So we will get the   </a:t>
            </a:r>
          </a:p>
          <a:p>
            <a:pPr marL="0" indent="0" algn="just">
              <a:lnSpc>
                <a:spcPct val="150000"/>
              </a:lnSpc>
              <a:buFont typeface="Wingdings" panose="05000000000000000000" charset="0"/>
              <a:buNone/>
            </a:pPr>
            <a:r>
              <a:rPr lang="en-US" altLang="x-none" sz="2200" dirty="0">
                <a:latin typeface="Times New Roman" panose="02020603050405020304" pitchFamily="18" charset="0"/>
                <a:sym typeface="+mn-ea"/>
              </a:rPr>
              <a:t>     data from IMDb and predict the movie success by applying the   </a:t>
            </a:r>
          </a:p>
          <a:p>
            <a:pPr marL="0" indent="0" algn="just">
              <a:lnSpc>
                <a:spcPct val="150000"/>
              </a:lnSpc>
              <a:buFont typeface="Wingdings" panose="05000000000000000000" charset="0"/>
              <a:buNone/>
            </a:pPr>
            <a:r>
              <a:rPr lang="en-US" altLang="x-none" sz="2200" dirty="0">
                <a:latin typeface="Times New Roman" panose="02020603050405020304" pitchFamily="18" charset="0"/>
                <a:sym typeface="+mn-ea"/>
              </a:rPr>
              <a:t>    </a:t>
            </a:r>
            <a:r>
              <a:rPr lang="en-US" altLang="x-none" sz="2200" b="1" dirty="0">
                <a:latin typeface="Times New Roman" panose="02020603050405020304" pitchFamily="18" charset="0"/>
                <a:sym typeface="+mn-ea"/>
              </a:rPr>
              <a:t> mathematical concept</a:t>
            </a:r>
            <a:r>
              <a:rPr lang="en-US" altLang="x-none" sz="2200" dirty="0">
                <a:latin typeface="Times New Roman" panose="02020603050405020304" pitchFamily="18" charset="0"/>
                <a:sym typeface="+mn-ea"/>
              </a:rPr>
              <a:t>. </a:t>
            </a:r>
            <a:endParaRPr lang="en-US" altLang="x-none" sz="2200" dirty="0">
              <a:latin typeface="Times New Roman" panose="02020603050405020304" pitchFamily="18" charset="0"/>
            </a:endParaRPr>
          </a:p>
          <a:p>
            <a:pPr marL="0" indent="0" algn="just">
              <a:lnSpc>
                <a:spcPct val="150000"/>
              </a:lnSpc>
              <a:buFont typeface="Wingdings" panose="05000000000000000000" pitchFamily="2" charset="2"/>
              <a:buNone/>
            </a:pPr>
            <a:endParaRPr lang="en-US" altLang="x-none" sz="2200" dirty="0">
              <a:latin typeface="Times New Roman" panose="02020603050405020304" pitchFamily="18" charset="0"/>
              <a:sym typeface="+mn-ea"/>
            </a:endParaRPr>
          </a:p>
          <a:p>
            <a:pPr>
              <a:lnSpc>
                <a:spcPct val="150000"/>
              </a:lnSpc>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gradFill flip="none">
            <a:gsLst>
              <a:gs pos="0">
                <a:srgbClr val="9EE256"/>
              </a:gs>
              <a:gs pos="100000">
                <a:srgbClr val="52762D"/>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45" y="675005"/>
            <a:ext cx="185293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541020" y="1314450"/>
            <a:ext cx="8229600" cy="5184140"/>
          </a:xfrm>
        </p:spPr>
        <p:txBody>
          <a:bodyPr>
            <a:normAutofit lnSpcReduction="20000"/>
          </a:bodyPr>
          <a:lstStyle/>
          <a:p>
            <a:pPr marL="1905" indent="-344805" algn="just">
              <a:lnSpc>
                <a:spcPct val="150000"/>
              </a:lnSpc>
              <a:buFont typeface="Wingdings" panose="05000000000000000000" charset="0"/>
              <a:buChar char="v"/>
            </a:pPr>
            <a:r>
              <a:rPr lang="en-US" altLang="x-none" sz="2200" dirty="0">
                <a:latin typeface="Times New Roman" panose="02020603050405020304" pitchFamily="18" charset="0"/>
                <a:sym typeface="+mn-ea"/>
              </a:rPr>
              <a:t> </a:t>
            </a:r>
            <a:r>
              <a:rPr lang="zh-CN" altLang="en-US" sz="2200" dirty="0">
                <a:latin typeface="Times New Roman" panose="02020603050405020304" pitchFamily="18" charset="0"/>
                <a:sym typeface="+mn-ea"/>
              </a:rPr>
              <a:t>India, is a </a:t>
            </a:r>
            <a:r>
              <a:rPr lang="en-US" altLang="zh-CN" sz="2200" dirty="0">
                <a:latin typeface="Times New Roman" panose="02020603050405020304" pitchFamily="18" charset="0"/>
                <a:sym typeface="+mn-ea"/>
              </a:rPr>
              <a:t>movie</a:t>
            </a:r>
            <a:r>
              <a:rPr lang="zh-CN" altLang="en-US" sz="2200" dirty="0">
                <a:latin typeface="Times New Roman" panose="02020603050405020304" pitchFamily="18" charset="0"/>
                <a:sym typeface="+mn-ea"/>
              </a:rPr>
              <a:t> fanatic nation, but there is </a:t>
            </a:r>
            <a:r>
              <a:rPr lang="zh-CN" altLang="en-US" sz="2200" b="1" dirty="0">
                <a:latin typeface="Times New Roman" panose="02020603050405020304" pitchFamily="18" charset="0"/>
                <a:sym typeface="+mn-ea"/>
              </a:rPr>
              <a:t>no composite movie </a:t>
            </a:r>
          </a:p>
          <a:p>
            <a:pPr marL="0" indent="0" algn="just">
              <a:lnSpc>
                <a:spcPct val="150000"/>
              </a:lnSpc>
              <a:buFont typeface="Wingdings" panose="05000000000000000000" charset="0"/>
              <a:buNone/>
            </a:pPr>
            <a:r>
              <a:rPr lang="zh-CN" altLang="en-US" sz="2200" b="1" dirty="0">
                <a:latin typeface="Times New Roman" panose="02020603050405020304" pitchFamily="18" charset="0"/>
                <a:sym typeface="+mn-ea"/>
              </a:rPr>
              <a:t>      database or a credible source</a:t>
            </a:r>
            <a:r>
              <a:rPr lang="zh-CN" altLang="en-US" sz="2200" dirty="0">
                <a:latin typeface="Times New Roman" panose="02020603050405020304" pitchFamily="18" charset="0"/>
                <a:sym typeface="+mn-ea"/>
              </a:rPr>
              <a:t> for movie-ratings</a:t>
            </a:r>
            <a:endParaRPr lang="zh-CN" altLang="en-US" sz="2200" dirty="0">
              <a:latin typeface="Times New Roman" panose="02020603050405020304" pitchFamily="18" charset="0"/>
            </a:endParaRPr>
          </a:p>
          <a:p>
            <a:pPr algn="just">
              <a:lnSpc>
                <a:spcPct val="150000"/>
              </a:lnSpc>
              <a:buSzPct val="100000"/>
              <a:buFont typeface="Wingdings" panose="05000000000000000000" charset="0"/>
              <a:buChar char="v"/>
            </a:pPr>
            <a:r>
              <a:rPr lang="en-US" altLang="x-none" sz="2200" dirty="0">
                <a:latin typeface="Times New Roman" panose="02020603050405020304" pitchFamily="18" charset="0"/>
                <a:sym typeface="+mn-ea"/>
              </a:rPr>
              <a:t> </a:t>
            </a:r>
            <a:r>
              <a:rPr lang="en-US" altLang="zh-CN" sz="2200" dirty="0">
                <a:latin typeface="Times New Roman" panose="02020603050405020304" pitchFamily="18" charset="0"/>
                <a:sym typeface="+mn-ea"/>
              </a:rPr>
              <a:t>This system answers the follwing question</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charset="0"/>
              <a:buNone/>
            </a:pPr>
            <a:r>
              <a:rPr lang="en-US" altLang="zh-CN" sz="2200" dirty="0">
                <a:latin typeface="Times New Roman" panose="02020603050405020304" pitchFamily="18" charset="0"/>
                <a:sym typeface="+mn-ea"/>
              </a:rPr>
              <a:t>                 1. Do Super-stars matter ?</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lang="zh-CN" altLang="en-US" sz="2200" dirty="0">
                <a:latin typeface="Times New Roman" panose="02020603050405020304" pitchFamily="18" charset="0"/>
                <a:sym typeface="+mn-ea"/>
              </a:rPr>
              <a:t>                 </a:t>
            </a:r>
            <a:r>
              <a:rPr lang="en-US" altLang="zh-CN" sz="2200" dirty="0">
                <a:latin typeface="Times New Roman" panose="02020603050405020304" pitchFamily="18" charset="0"/>
                <a:sym typeface="+mn-ea"/>
              </a:rPr>
              <a:t>2. Do Star director’s matter ?</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lang="en-US" altLang="zh-CN" sz="2200" dirty="0">
                <a:latin typeface="Times New Roman" panose="02020603050405020304" pitchFamily="18" charset="0"/>
                <a:sym typeface="+mn-ea"/>
              </a:rPr>
              <a:t>                 3. Does Budget of a movie matter?</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lang="en-US" altLang="zh-CN" sz="2200" dirty="0">
                <a:latin typeface="Times New Roman" panose="02020603050405020304" pitchFamily="18" charset="0"/>
                <a:sym typeface="+mn-ea"/>
              </a:rPr>
              <a:t>                 4. Do famous Writers, Producers matter?</a:t>
            </a:r>
            <a:endParaRPr lang="en-US" altLang="x-none" sz="2200" dirty="0">
              <a:latin typeface="Times New Roman" panose="02020603050405020304" pitchFamily="18" charset="0"/>
              <a:sym typeface="+mn-ea"/>
            </a:endParaRPr>
          </a:p>
          <a:p>
            <a:pPr marL="1905" indent="-1905" algn="just">
              <a:lnSpc>
                <a:spcPct val="150000"/>
              </a:lnSpc>
              <a:buSzPct val="100000"/>
              <a:buFont typeface="Wingdings" panose="05000000000000000000" pitchFamily="2" charset="2"/>
              <a:buChar char="v"/>
            </a:pPr>
            <a:r>
              <a:rPr sz="2200" dirty="0">
                <a:latin typeface="Times New Roman" panose="02020603050405020304" pitchFamily="18" charset="0"/>
                <a:sym typeface="+mn-ea"/>
              </a:rPr>
              <a:t>   </a:t>
            </a:r>
            <a:r>
              <a:rPr lang="en-US" sz="2200" dirty="0">
                <a:latin typeface="Times New Roman" panose="02020603050405020304" pitchFamily="18" charset="0"/>
                <a:sym typeface="+mn-ea"/>
              </a:rPr>
              <a:t>By predicting the movie success u</a:t>
            </a:r>
            <a:r>
              <a:rPr sz="2200" dirty="0">
                <a:latin typeface="Times New Roman" panose="02020603050405020304" pitchFamily="18" charset="0"/>
                <a:sym typeface="+mn-ea"/>
              </a:rPr>
              <a:t>ser can easily decide </a:t>
            </a:r>
            <a:r>
              <a:rPr sz="2200" b="1" dirty="0">
                <a:latin typeface="Times New Roman" panose="02020603050405020304" pitchFamily="18" charset="0"/>
                <a:sym typeface="+mn-ea"/>
              </a:rPr>
              <a:t>whether</a:t>
            </a:r>
            <a:endParaRPr sz="2200" b="1"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sz="2200" b="1" dirty="0">
                <a:latin typeface="Times New Roman" panose="02020603050405020304" pitchFamily="18" charset="0"/>
                <a:sym typeface="+mn-ea"/>
              </a:rPr>
              <a:t>      to book </a:t>
            </a:r>
            <a:r>
              <a:rPr lang="en-US" sz="2200" b="1" dirty="0">
                <a:latin typeface="Times New Roman" panose="02020603050405020304" pitchFamily="18" charset="0"/>
                <a:sym typeface="+mn-ea"/>
              </a:rPr>
              <a:t>the</a:t>
            </a:r>
            <a:r>
              <a:rPr sz="2200" b="1" dirty="0">
                <a:latin typeface="Times New Roman" panose="02020603050405020304" pitchFamily="18" charset="0"/>
                <a:sym typeface="+mn-ea"/>
              </a:rPr>
              <a:t> ticket in advance or not</a:t>
            </a:r>
            <a:r>
              <a:rPr sz="2200" dirty="0">
                <a:latin typeface="Times New Roman" panose="02020603050405020304" pitchFamily="18" charset="0"/>
                <a:sym typeface="+mn-ea"/>
              </a:rPr>
              <a:t>. </a:t>
            </a:r>
            <a:r>
              <a:rPr lang="en-US" sz="2200" dirty="0">
                <a:latin typeface="Times New Roman" panose="02020603050405020304" pitchFamily="18" charset="0"/>
                <a:sym typeface="+mn-ea"/>
              </a:rPr>
              <a:t>It will save the user time.</a:t>
            </a:r>
            <a:endParaRPr lang="en-US" sz="2200" b="1" dirty="0">
              <a:latin typeface="Times New Roman" panose="02020603050405020304" pitchFamily="18" charset="0"/>
            </a:endParaRPr>
          </a:p>
          <a:p>
            <a:pPr marL="342900" indent="-342900" algn="just">
              <a:lnSpc>
                <a:spcPct val="150000"/>
              </a:lnSpc>
              <a:buFont typeface="Wingdings" panose="05000000000000000000" charset="0"/>
              <a:buChar char="v"/>
            </a:pPr>
            <a:endParaRPr lang="en-US" altLang="x-none" sz="2200" dirty="0">
              <a:latin typeface="Times New Roman" panose="02020603050405020304" pitchFamily="18" charset="0"/>
            </a:endParaRPr>
          </a:p>
          <a:p>
            <a:pPr marL="0" indent="0" algn="just">
              <a:lnSpc>
                <a:spcPct val="150000"/>
              </a:lnSpc>
              <a:buFont typeface="Wingdings" panose="05000000000000000000" pitchFamily="2" charset="2"/>
              <a:buNone/>
            </a:pPr>
            <a:endParaRPr lang="en-US" altLang="x-none" sz="2200" dirty="0">
              <a:latin typeface="Times New Roman" panose="02020603050405020304" pitchFamily="18" charset="0"/>
              <a:sym typeface="+mn-ea"/>
            </a:endParaRPr>
          </a:p>
          <a:p>
            <a:pPr>
              <a:lnSpc>
                <a:spcPct val="150000"/>
              </a:lnSpc>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gradFill>
            <a:gsLst>
              <a:gs pos="0">
                <a:srgbClr val="9EE256"/>
              </a:gs>
              <a:gs pos="100000">
                <a:srgbClr val="52762D"/>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005"/>
            <a:ext cx="181292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67690" y="1314450"/>
            <a:ext cx="8375650" cy="5090160"/>
          </a:xfrm>
        </p:spPr>
        <p:txBody>
          <a:bodyPr>
            <a:normAutofit fontScale="92500"/>
          </a:bodyPr>
          <a:lstStyle/>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In this system I am going to develop a </a:t>
            </a:r>
            <a:r>
              <a:rPr lang="en-US" sz="2100" b="1" dirty="0">
                <a:latin typeface="Times New Roman" panose="02020603050405020304" pitchFamily="18" charset="0"/>
                <a:cs typeface="Times New Roman" panose="02020603050405020304" pitchFamily="18" charset="0"/>
              </a:rPr>
              <a:t>mathematical model</a:t>
            </a:r>
            <a:r>
              <a:rPr lang="en-US" sz="2100" dirty="0">
                <a:latin typeface="Times New Roman" panose="02020603050405020304" pitchFamily="18" charset="0"/>
                <a:cs typeface="Times New Roman" panose="02020603050405020304" pitchFamily="18" charset="0"/>
              </a:rPr>
              <a:t> for predicting the success class such as </a:t>
            </a:r>
            <a:r>
              <a:rPr lang="en-US" sz="2100" b="1" dirty="0">
                <a:latin typeface="Times New Roman" panose="02020603050405020304" pitchFamily="18" charset="0"/>
                <a:cs typeface="Times New Roman" panose="02020603050405020304" pitchFamily="18" charset="0"/>
              </a:rPr>
              <a:t>flop, hit, super hit</a:t>
            </a:r>
            <a:r>
              <a:rPr lang="en-US" sz="2100" dirty="0">
                <a:latin typeface="Times New Roman" panose="02020603050405020304" pitchFamily="18" charset="0"/>
                <a:cs typeface="Times New Roman" panose="02020603050405020304" pitchFamily="18" charset="0"/>
              </a:rPr>
              <a:t> of the movies.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For doing </a:t>
            </a:r>
            <a:r>
              <a:rPr lang="en-US" sz="2100">
                <a:latin typeface="Times New Roman" panose="02020603050405020304" pitchFamily="18" charset="0"/>
                <a:cs typeface="Times New Roman" panose="02020603050405020304" pitchFamily="18" charset="0"/>
              </a:rPr>
              <a:t>this I have </a:t>
            </a:r>
            <a:r>
              <a:rPr lang="en-US" sz="2100" dirty="0">
                <a:latin typeface="Times New Roman" panose="02020603050405020304" pitchFamily="18" charset="0"/>
                <a:cs typeface="Times New Roman" panose="02020603050405020304" pitchFamily="18" charset="0"/>
              </a:rPr>
              <a:t>to develop a methodology in which the </a:t>
            </a:r>
            <a:r>
              <a:rPr lang="en-US" sz="2100" b="1" dirty="0">
                <a:latin typeface="Times New Roman" panose="02020603050405020304" pitchFamily="18" charset="0"/>
                <a:cs typeface="Times New Roman" panose="02020603050405020304" pitchFamily="18" charset="0"/>
              </a:rPr>
              <a:t>historical data</a:t>
            </a:r>
            <a:r>
              <a:rPr lang="en-US" sz="2100" dirty="0">
                <a:latin typeface="Times New Roman" panose="02020603050405020304" pitchFamily="18" charset="0"/>
                <a:cs typeface="Times New Roman" panose="02020603050405020304" pitchFamily="18" charset="0"/>
              </a:rPr>
              <a:t> of each component such as</a:t>
            </a:r>
            <a:r>
              <a:rPr lang="en-US" sz="2100" b="1" dirty="0">
                <a:latin typeface="Times New Roman" panose="02020603050405020304" pitchFamily="18" charset="0"/>
                <a:cs typeface="Times New Roman" panose="02020603050405020304" pitchFamily="18" charset="0"/>
              </a:rPr>
              <a:t> actor, actress, director, music</a:t>
            </a:r>
            <a:r>
              <a:rPr lang="en-US" sz="2100" dirty="0">
                <a:latin typeface="Times New Roman" panose="02020603050405020304" pitchFamily="18" charset="0"/>
                <a:cs typeface="Times New Roman" panose="02020603050405020304" pitchFamily="18" charset="0"/>
              </a:rPr>
              <a:t> that influences the success or failure of a movie is given is due to weightage and then based on multiple thresholds calculated on the basis of descriptive statistics of dataset of each component it is given class flop, hit, super hit label.</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Admin</a:t>
            </a:r>
            <a:r>
              <a:rPr lang="en-US" sz="2100" dirty="0">
                <a:latin typeface="Times New Roman" panose="02020603050405020304" pitchFamily="18" charset="0"/>
                <a:cs typeface="Times New Roman" panose="02020603050405020304" pitchFamily="18" charset="0"/>
              </a:rPr>
              <a:t> will add the film crew data. Admin will add movies data of a particular film crew. Admin will </a:t>
            </a:r>
            <a:r>
              <a:rPr lang="en-US" sz="2100" b="1" dirty="0">
                <a:latin typeface="Times New Roman" panose="02020603050405020304" pitchFamily="18" charset="0"/>
                <a:cs typeface="Times New Roman" panose="02020603050405020304" pitchFamily="18" charset="0"/>
              </a:rPr>
              <a:t>add new movie data</a:t>
            </a:r>
            <a:r>
              <a:rPr lang="en-US" sz="2100" dirty="0">
                <a:latin typeface="Times New Roman" panose="02020603050405020304" pitchFamily="18" charset="0"/>
                <a:cs typeface="Times New Roman" panose="02020603050405020304" pitchFamily="18" charset="0"/>
              </a:rPr>
              <a:t> along with film crew details of the new movie.</a:t>
            </a: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ABSTRACT</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005"/>
            <a:ext cx="181292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67690" y="1314450"/>
            <a:ext cx="8375650" cy="5090160"/>
          </a:xfrm>
        </p:spPr>
        <p:txBody>
          <a:bodyPr>
            <a:normAutofit lnSpcReduction="20000"/>
          </a:bodyPr>
          <a:lstStyle/>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Based on the </a:t>
            </a:r>
            <a:r>
              <a:rPr lang="en-US" sz="2100" b="1" dirty="0">
                <a:latin typeface="Times New Roman" panose="02020603050405020304" pitchFamily="18" charset="0"/>
                <a:cs typeface="Times New Roman" panose="02020603050405020304" pitchFamily="18" charset="0"/>
              </a:rPr>
              <a:t>weightage of historical data of each film crew</a:t>
            </a:r>
            <a:r>
              <a:rPr lang="en-US" sz="2100" dirty="0">
                <a:latin typeface="Times New Roman" panose="02020603050405020304" pitchFamily="18" charset="0"/>
                <a:cs typeface="Times New Roman" panose="02020603050405020304" pitchFamily="18" charset="0"/>
              </a:rPr>
              <a:t> the movie will be labeled as super hit, hit or flop.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This system helps to find out whether the movie is </a:t>
            </a:r>
            <a:r>
              <a:rPr lang="en-US" sz="2100" b="1" dirty="0">
                <a:latin typeface="Times New Roman" panose="02020603050405020304" pitchFamily="18" charset="0"/>
                <a:cs typeface="Times New Roman" panose="02020603050405020304" pitchFamily="18" charset="0"/>
              </a:rPr>
              <a:t>super hit, hit, flop on the basis of historical data</a:t>
            </a:r>
            <a:r>
              <a:rPr lang="en-US" sz="2100" dirty="0">
                <a:latin typeface="Times New Roman" panose="02020603050405020304" pitchFamily="18" charset="0"/>
                <a:cs typeface="Times New Roman" panose="02020603050405020304" pitchFamily="18" charset="0"/>
              </a:rPr>
              <a:t> of  actor, actress, music director, writer, director, marketing budget and release date of the new movie.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The factors such as </a:t>
            </a:r>
            <a:r>
              <a:rPr lang="en-US" sz="2100" b="1" dirty="0">
                <a:latin typeface="Times New Roman" panose="02020603050405020304" pitchFamily="18" charset="0"/>
                <a:cs typeface="Times New Roman" panose="02020603050405020304" pitchFamily="18" charset="0"/>
              </a:rPr>
              <a:t>actor, actress, director, writer, music director and marketing budget</a:t>
            </a:r>
            <a:r>
              <a:rPr lang="en-US" sz="2100" dirty="0">
                <a:latin typeface="Times New Roman" panose="02020603050405020304" pitchFamily="18" charset="0"/>
                <a:cs typeface="Times New Roman" panose="02020603050405020304" pitchFamily="18" charset="0"/>
              </a:rPr>
              <a:t> historical data of each component are </a:t>
            </a:r>
            <a:r>
              <a:rPr lang="en-US" sz="2100" b="1" dirty="0">
                <a:latin typeface="Times New Roman" panose="02020603050405020304" pitchFamily="18" charset="0"/>
                <a:cs typeface="Times New Roman" panose="02020603050405020304" pitchFamily="18" charset="0"/>
              </a:rPr>
              <a:t>calculated</a:t>
            </a:r>
            <a:r>
              <a:rPr lang="en-US" sz="2100" dirty="0">
                <a:latin typeface="Times New Roman" panose="02020603050405020304" pitchFamily="18" charset="0"/>
                <a:cs typeface="Times New Roman" panose="02020603050405020304" pitchFamily="18" charset="0"/>
              </a:rPr>
              <a:t> and </a:t>
            </a:r>
            <a:r>
              <a:rPr lang="en-US" sz="2100" b="1" dirty="0">
                <a:latin typeface="Times New Roman" panose="02020603050405020304" pitchFamily="18" charset="0"/>
                <a:cs typeface="Times New Roman" panose="02020603050405020304" pitchFamily="18" charset="0"/>
              </a:rPr>
              <a:t>movie success</a:t>
            </a:r>
            <a:r>
              <a:rPr lang="en-US" sz="2100" dirty="0">
                <a:latin typeface="Times New Roman" panose="02020603050405020304" pitchFamily="18" charset="0"/>
                <a:cs typeface="Times New Roman" panose="02020603050405020304" pitchFamily="18" charset="0"/>
              </a:rPr>
              <a:t> is predicted.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This application helps to find out the review of the new movie. Due to this system, user can easily decide whether to book ticket in advance or not.</a:t>
            </a: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ABSTRACT</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2170"/>
            <a:ext cx="241109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Classfication</a:t>
            </a:r>
          </a:p>
        </p:txBody>
      </p:sp>
      <p:sp>
        <p:nvSpPr>
          <p:cNvPr id="3" name="Content Placeholder 2"/>
          <p:cNvSpPr>
            <a:spLocks noGrp="1"/>
          </p:cNvSpPr>
          <p:nvPr>
            <p:ph idx="1"/>
          </p:nvPr>
        </p:nvSpPr>
        <p:spPr>
          <a:xfrm>
            <a:off x="541294" y="1600200"/>
            <a:ext cx="8229600" cy="4571999"/>
          </a:xfrm>
        </p:spPr>
        <p:txBody>
          <a:bodyPr>
            <a:normAutofit/>
          </a:bodyPr>
          <a:lstStyle/>
          <a:p>
            <a:pPr marL="1905" indent="-344805" algn="just">
              <a:lnSpc>
                <a:spcPct val="150000"/>
              </a:lnSpc>
              <a:buFont typeface="Wingdings" panose="05000000000000000000" charset="0"/>
              <a:buChar char="v"/>
            </a:pPr>
            <a:r>
              <a:rPr lang="en-US" sz="2400">
                <a:latin typeface="Times New Roman" panose="02020603050405020304" pitchFamily="18" charset="0"/>
                <a:sym typeface="+mn-ea"/>
              </a:rPr>
              <a:t>Classification can be used to predict the future data trends.</a:t>
            </a:r>
            <a:endParaRPr lang="en-US" sz="2400">
              <a:latin typeface="Times New Roman" panose="02020603050405020304" pitchFamily="18" charset="0"/>
            </a:endParaRPr>
          </a:p>
          <a:p>
            <a:pPr marL="1905" indent="-344805" algn="just">
              <a:lnSpc>
                <a:spcPct val="150000"/>
              </a:lnSpc>
              <a:buFont typeface="Wingdings" panose="05000000000000000000" charset="0"/>
              <a:buChar char="v"/>
            </a:pPr>
            <a:r>
              <a:rPr lang="en-US" sz="2400">
                <a:latin typeface="Times New Roman" panose="02020603050405020304" pitchFamily="18" charset="0"/>
                <a:sym typeface="+mn-ea"/>
              </a:rPr>
              <a:t>The data analysis task is classification, where a model or </a:t>
            </a:r>
          </a:p>
          <a:p>
            <a:pPr marL="0" indent="0" algn="just">
              <a:lnSpc>
                <a:spcPct val="150000"/>
              </a:lnSpc>
              <a:buFont typeface="Wingdings" panose="05000000000000000000" charset="0"/>
              <a:buNone/>
            </a:pPr>
            <a:r>
              <a:rPr lang="en-US" sz="2400">
                <a:latin typeface="Times New Roman" panose="02020603050405020304" pitchFamily="18" charset="0"/>
                <a:sym typeface="+mn-ea"/>
              </a:rPr>
              <a:t>     classifier is constructed to predict categorical labels.</a:t>
            </a:r>
            <a:endParaRPr lang="en-US" sz="2400">
              <a:latin typeface="Times New Roman" panose="02020603050405020304" pitchFamily="18" charset="0"/>
            </a:endParaRPr>
          </a:p>
          <a:p>
            <a:pPr marL="457200" indent="-457200" algn="just">
              <a:lnSpc>
                <a:spcPct val="150000"/>
              </a:lnSpc>
              <a:buFont typeface="Wingdings" panose="05000000000000000000" charset="0"/>
              <a:buChar char="v"/>
            </a:pPr>
            <a:r>
              <a:rPr lang="en-US" sz="2400">
                <a:latin typeface="Times New Roman" panose="02020603050405020304" pitchFamily="18" charset="0"/>
                <a:sym typeface="+mn-ea"/>
              </a:rPr>
              <a:t>For this system we classify the label such as flop,hit,super hit.</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Writer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pic>
        <p:nvPicPr>
          <p:cNvPr id="6" name="Picture 5" descr="1.Writer"/>
          <p:cNvPicPr>
            <a:picLocks noChangeAspect="1"/>
          </p:cNvPicPr>
          <p:nvPr/>
        </p:nvPicPr>
        <p:blipFill>
          <a:blip r:embed="rId3"/>
          <a:stretch>
            <a:fillRect/>
          </a:stretch>
        </p:blipFill>
        <p:spPr>
          <a:xfrm>
            <a:off x="1252855" y="923290"/>
            <a:ext cx="6638290" cy="57867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1021</Words>
  <Application>Microsoft Office PowerPoint</Application>
  <PresentationFormat>On-screen Show (4:3)</PresentationFormat>
  <Paragraphs>366</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黑体</vt:lpstr>
      <vt:lpstr>SimSun</vt:lpstr>
      <vt:lpstr>Algerian</vt:lpstr>
      <vt:lpstr>Arial</vt:lpstr>
      <vt:lpstr>Calibri</vt:lpstr>
      <vt:lpstr>Times New Roman</vt:lpstr>
      <vt:lpstr>Wingdings</vt:lpstr>
      <vt:lpstr>Office Theme</vt:lpstr>
      <vt:lpstr>PowerPoint Presentation</vt:lpstr>
      <vt:lpstr>PowerPoint Presentation</vt:lpstr>
      <vt:lpstr>Overview</vt:lpstr>
      <vt:lpstr>Introduction</vt:lpstr>
      <vt:lpstr>Objective</vt:lpstr>
      <vt:lpstr>Abstract</vt:lpstr>
      <vt:lpstr>Abstract</vt:lpstr>
      <vt:lpstr>Classfication</vt:lpstr>
      <vt:lpstr>Writer</vt:lpstr>
      <vt:lpstr>Writer-Preprocessing</vt:lpstr>
      <vt:lpstr>Writer-NaiveBayes</vt:lpstr>
      <vt:lpstr>Director</vt:lpstr>
      <vt:lpstr> Director-Preprocessing </vt:lpstr>
      <vt:lpstr>Director-NaiveBayes</vt:lpstr>
      <vt:lpstr>Producer</vt:lpstr>
      <vt:lpstr> Producer-Preprocessing </vt:lpstr>
      <vt:lpstr>Producer-NaiveBayes</vt:lpstr>
      <vt:lpstr>Actor</vt:lpstr>
      <vt:lpstr> Actor-Preprocessing </vt:lpstr>
      <vt:lpstr>Actor-NaiveBayes</vt:lpstr>
      <vt:lpstr>Requirements</vt:lpstr>
      <vt:lpstr>Features</vt:lpstr>
      <vt:lpstr>Advantages</vt:lpstr>
      <vt:lpstr>PowerPoint Presentation</vt:lpstr>
      <vt:lpstr>PowerPoint Presentation</vt:lpstr>
      <vt:lpstr>PowerPoint Presentation</vt:lpstr>
      <vt:lpstr>PowerPoint Presentation</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crescent</dc:creator>
  <cp:lastModifiedBy>ELCOT</cp:lastModifiedBy>
  <cp:revision>1378</cp:revision>
  <dcterms:created xsi:type="dcterms:W3CDTF">2012-12-27T04:23:00Z</dcterms:created>
  <dcterms:modified xsi:type="dcterms:W3CDTF">2018-06-27T02:33:39Z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