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handoutMasterIdLst>
    <p:handoutMasterId r:id="rId32"/>
  </p:handoutMasterIdLst>
  <p:sldIdLst>
    <p:sldId id="557" r:id="rId2"/>
    <p:sldId id="559" r:id="rId3"/>
    <p:sldId id="683" r:id="rId4"/>
    <p:sldId id="257" r:id="rId5"/>
    <p:sldId id="685" r:id="rId6"/>
    <p:sldId id="690" r:id="rId7"/>
    <p:sldId id="691" r:id="rId8"/>
    <p:sldId id="686" r:id="rId9"/>
    <p:sldId id="727" r:id="rId10"/>
    <p:sldId id="701" r:id="rId11"/>
    <p:sldId id="709" r:id="rId12"/>
    <p:sldId id="702" r:id="rId13"/>
    <p:sldId id="711" r:id="rId14"/>
    <p:sldId id="703" r:id="rId15"/>
    <p:sldId id="713" r:id="rId16"/>
    <p:sldId id="704" r:id="rId17"/>
    <p:sldId id="715" r:id="rId18"/>
    <p:sldId id="687" r:id="rId19"/>
    <p:sldId id="728" r:id="rId20"/>
    <p:sldId id="729" r:id="rId21"/>
    <p:sldId id="730" r:id="rId22"/>
    <p:sldId id="731" r:id="rId23"/>
    <p:sldId id="732" r:id="rId24"/>
    <p:sldId id="733" r:id="rId25"/>
    <p:sldId id="734" r:id="rId26"/>
    <p:sldId id="735" r:id="rId27"/>
    <p:sldId id="689" r:id="rId28"/>
    <p:sldId id="737" r:id="rId29"/>
    <p:sldId id="6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8AC88"/>
    <a:srgbClr val="00B05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94799" autoAdjust="0"/>
  </p:normalViewPr>
  <p:slideViewPr>
    <p:cSldViewPr>
      <p:cViewPr varScale="1">
        <p:scale>
          <a:sx n="68" d="100"/>
          <a:sy n="68" d="100"/>
        </p:scale>
        <p:origin x="1590" y="72"/>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EC6383-68C0-4C72-B86D-0C1173A1C7FE}" type="datetimeFigureOut">
              <a:rPr lang="en-US" smtClean="0"/>
              <a:t>6/27/2018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414FBA-9915-42B5-A1F8-81D952F76683}" type="slidenum">
              <a:rPr lang="en-US" smtClean="0"/>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D19B98-DB05-4A10-B492-385AD1D93319}" type="datetimeFigureOut">
              <a:rPr lang="en-US" smtClean="0"/>
              <a:t>6/27/2018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AF48F-2477-4572-ADF8-2E636696CCD3}"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10</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11</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12</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13</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14</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15</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16</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17</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18</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19</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55440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20</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21</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22</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23</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24</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25</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26</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27</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28</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29</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3</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4</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5</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6</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7</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8</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2AF48F-2477-4572-ADF8-2E636696CCD3}" type="slidenum">
              <a:rPr lang="en-US" smtClean="0"/>
              <a:t>9</a:t>
            </a:fld>
            <a:endParaRPr lang="en-US" dirty="0"/>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6A0C71-CC86-4894-84CE-FA9396B8489C}" type="datetime1">
              <a:rPr lang="en-US" smtClean="0"/>
              <a:t>6/27/2018</a:t>
            </a:fld>
            <a:endParaRPr lang="en-US"/>
          </a:p>
        </p:txBody>
      </p:sp>
      <p:sp>
        <p:nvSpPr>
          <p:cNvPr id="5" name="Footer Placeholder 4"/>
          <p:cNvSpPr>
            <a:spLocks noGrp="1"/>
          </p:cNvSpPr>
          <p:nvPr>
            <p:ph type="ftr" sz="quarter" idx="11"/>
          </p:nvPr>
        </p:nvSpPr>
        <p:spPr/>
        <p:txBody>
          <a:bodyPr/>
          <a:lstStyle/>
          <a:p>
            <a:r>
              <a:rPr lang="en-US"/>
              <a:t>HANDLING STAKEHOLDER CONFLICT BY AGILE REQUIREMENT PRIORITIZATION USING APRIORI TECHNIQUE</a:t>
            </a:r>
          </a:p>
        </p:txBody>
      </p:sp>
      <p:sp>
        <p:nvSpPr>
          <p:cNvPr id="6" name="Slide Number Placeholder 5"/>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9928AD-CD35-4280-84CA-83EEBB2A91A7}" type="datetime1">
              <a:rPr lang="en-US" smtClean="0"/>
              <a:t>6/27/2018</a:t>
            </a:fld>
            <a:endParaRPr lang="en-US"/>
          </a:p>
        </p:txBody>
      </p:sp>
      <p:sp>
        <p:nvSpPr>
          <p:cNvPr id="5" name="Footer Placeholder 4"/>
          <p:cNvSpPr>
            <a:spLocks noGrp="1"/>
          </p:cNvSpPr>
          <p:nvPr>
            <p:ph type="ftr" sz="quarter" idx="11"/>
          </p:nvPr>
        </p:nvSpPr>
        <p:spPr/>
        <p:txBody>
          <a:bodyPr/>
          <a:lstStyle/>
          <a:p>
            <a:r>
              <a:rPr lang="en-US"/>
              <a:t>HANDLING STAKEHOLDER CONFLICT BY AGILE REQUIREMENT PRIORITIZATION USING APRIORI TECHNIQUE</a:t>
            </a:r>
          </a:p>
        </p:txBody>
      </p:sp>
      <p:sp>
        <p:nvSpPr>
          <p:cNvPr id="6" name="Slide Number Placeholder 5"/>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5940A2-04D1-4676-9137-39A810191527}" type="datetime1">
              <a:rPr lang="en-US" smtClean="0"/>
              <a:t>6/27/2018</a:t>
            </a:fld>
            <a:endParaRPr lang="en-US"/>
          </a:p>
        </p:txBody>
      </p:sp>
      <p:sp>
        <p:nvSpPr>
          <p:cNvPr id="5" name="Footer Placeholder 4"/>
          <p:cNvSpPr>
            <a:spLocks noGrp="1"/>
          </p:cNvSpPr>
          <p:nvPr>
            <p:ph type="ftr" sz="quarter" idx="11"/>
          </p:nvPr>
        </p:nvSpPr>
        <p:spPr/>
        <p:txBody>
          <a:bodyPr/>
          <a:lstStyle/>
          <a:p>
            <a:r>
              <a:rPr lang="en-US"/>
              <a:t>HANDLING STAKEHOLDER CONFLICT BY AGILE REQUIREMENT PRIORITIZATION USING APRIORI TECHNIQUE</a:t>
            </a:r>
          </a:p>
        </p:txBody>
      </p:sp>
      <p:sp>
        <p:nvSpPr>
          <p:cNvPr id="6" name="Slide Number Placeholder 5"/>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86264-F7AB-4AAF-9B69-862D85A74356}" type="datetime1">
              <a:rPr lang="en-US" smtClean="0"/>
              <a:t>6/27/2018</a:t>
            </a:fld>
            <a:endParaRPr lang="en-US"/>
          </a:p>
        </p:txBody>
      </p:sp>
      <p:sp>
        <p:nvSpPr>
          <p:cNvPr id="5" name="Footer Placeholder 4"/>
          <p:cNvSpPr>
            <a:spLocks noGrp="1"/>
          </p:cNvSpPr>
          <p:nvPr>
            <p:ph type="ftr" sz="quarter" idx="11"/>
          </p:nvPr>
        </p:nvSpPr>
        <p:spPr/>
        <p:txBody>
          <a:bodyPr/>
          <a:lstStyle/>
          <a:p>
            <a:r>
              <a:rPr lang="en-US"/>
              <a:t>HANDLING STAKEHOLDER CONFLICT BY AGILE REQUIREMENT PRIORITIZATION USING APRIORI TECHNIQUE</a:t>
            </a:r>
          </a:p>
        </p:txBody>
      </p:sp>
      <p:sp>
        <p:nvSpPr>
          <p:cNvPr id="6" name="Slide Number Placeholder 5"/>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9497BB-646F-49B8-9AD5-8CB5B227F33B}" type="datetime1">
              <a:rPr lang="en-US" smtClean="0"/>
              <a:t>6/27/2018</a:t>
            </a:fld>
            <a:endParaRPr lang="en-US"/>
          </a:p>
        </p:txBody>
      </p:sp>
      <p:sp>
        <p:nvSpPr>
          <p:cNvPr id="5" name="Footer Placeholder 4"/>
          <p:cNvSpPr>
            <a:spLocks noGrp="1"/>
          </p:cNvSpPr>
          <p:nvPr>
            <p:ph type="ftr" sz="quarter" idx="11"/>
          </p:nvPr>
        </p:nvSpPr>
        <p:spPr/>
        <p:txBody>
          <a:bodyPr/>
          <a:lstStyle/>
          <a:p>
            <a:r>
              <a:rPr lang="en-US"/>
              <a:t>HANDLING STAKEHOLDER CONFLICT BY AGILE REQUIREMENT PRIORITIZATION USING APRIORI TECHNIQUE</a:t>
            </a:r>
          </a:p>
        </p:txBody>
      </p:sp>
      <p:sp>
        <p:nvSpPr>
          <p:cNvPr id="6" name="Slide Number Placeholder 5"/>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6A4B59-C06F-4521-B0E0-75F39A3FCF32}" type="datetime1">
              <a:rPr lang="en-US" smtClean="0"/>
              <a:t>6/27/2018</a:t>
            </a:fld>
            <a:endParaRPr lang="en-US"/>
          </a:p>
        </p:txBody>
      </p:sp>
      <p:sp>
        <p:nvSpPr>
          <p:cNvPr id="6" name="Footer Placeholder 5"/>
          <p:cNvSpPr>
            <a:spLocks noGrp="1"/>
          </p:cNvSpPr>
          <p:nvPr>
            <p:ph type="ftr" sz="quarter" idx="11"/>
          </p:nvPr>
        </p:nvSpPr>
        <p:spPr/>
        <p:txBody>
          <a:bodyPr/>
          <a:lstStyle/>
          <a:p>
            <a:r>
              <a:rPr lang="en-US"/>
              <a:t>HANDLING STAKEHOLDER CONFLICT BY AGILE REQUIREMENT PRIORITIZATION USING APRIORI TECHNIQUE</a:t>
            </a:r>
          </a:p>
        </p:txBody>
      </p:sp>
      <p:sp>
        <p:nvSpPr>
          <p:cNvPr id="7" name="Slide Number Placeholder 6"/>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E6E6AB-D6C3-4659-A489-ED1BC4443D8D}" type="datetime1">
              <a:rPr lang="en-US" smtClean="0"/>
              <a:t>6/27/2018</a:t>
            </a:fld>
            <a:endParaRPr lang="en-US"/>
          </a:p>
        </p:txBody>
      </p:sp>
      <p:sp>
        <p:nvSpPr>
          <p:cNvPr id="8" name="Footer Placeholder 7"/>
          <p:cNvSpPr>
            <a:spLocks noGrp="1"/>
          </p:cNvSpPr>
          <p:nvPr>
            <p:ph type="ftr" sz="quarter" idx="11"/>
          </p:nvPr>
        </p:nvSpPr>
        <p:spPr/>
        <p:txBody>
          <a:bodyPr/>
          <a:lstStyle/>
          <a:p>
            <a:r>
              <a:rPr lang="en-US"/>
              <a:t>HANDLING STAKEHOLDER CONFLICT BY AGILE REQUIREMENT PRIORITIZATION USING APRIORI TECHNIQUE</a:t>
            </a:r>
          </a:p>
        </p:txBody>
      </p:sp>
      <p:sp>
        <p:nvSpPr>
          <p:cNvPr id="9" name="Slide Number Placeholder 8"/>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DDEFEC-1DC3-423E-8DED-2878954B064E}" type="datetime1">
              <a:rPr lang="en-US" smtClean="0"/>
              <a:t>6/27/2018</a:t>
            </a:fld>
            <a:endParaRPr lang="en-US"/>
          </a:p>
        </p:txBody>
      </p:sp>
      <p:sp>
        <p:nvSpPr>
          <p:cNvPr id="4" name="Footer Placeholder 3"/>
          <p:cNvSpPr>
            <a:spLocks noGrp="1"/>
          </p:cNvSpPr>
          <p:nvPr>
            <p:ph type="ftr" sz="quarter" idx="11"/>
          </p:nvPr>
        </p:nvSpPr>
        <p:spPr/>
        <p:txBody>
          <a:bodyPr/>
          <a:lstStyle/>
          <a:p>
            <a:r>
              <a:rPr lang="en-US"/>
              <a:t>HANDLING STAKEHOLDER CONFLICT BY AGILE REQUIREMENT PRIORITIZATION USING APRIORI TECHNIQUE</a:t>
            </a:r>
          </a:p>
        </p:txBody>
      </p:sp>
      <p:sp>
        <p:nvSpPr>
          <p:cNvPr id="5" name="Slide Number Placeholder 4"/>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DAE20-DC9E-480E-99DA-297256C2F26B}" type="datetime1">
              <a:rPr lang="en-US" smtClean="0"/>
              <a:t>6/27/2018</a:t>
            </a:fld>
            <a:endParaRPr lang="en-US"/>
          </a:p>
        </p:txBody>
      </p:sp>
      <p:sp>
        <p:nvSpPr>
          <p:cNvPr id="3" name="Footer Placeholder 2"/>
          <p:cNvSpPr>
            <a:spLocks noGrp="1"/>
          </p:cNvSpPr>
          <p:nvPr>
            <p:ph type="ftr" sz="quarter" idx="11"/>
          </p:nvPr>
        </p:nvSpPr>
        <p:spPr/>
        <p:txBody>
          <a:bodyPr/>
          <a:lstStyle/>
          <a:p>
            <a:r>
              <a:rPr lang="en-US"/>
              <a:t>HANDLING STAKEHOLDER CONFLICT BY AGILE REQUIREMENT PRIORITIZATION USING APRIORI TECHNIQUE</a:t>
            </a:r>
          </a:p>
        </p:txBody>
      </p:sp>
      <p:sp>
        <p:nvSpPr>
          <p:cNvPr id="4" name="Slide Number Placeholder 3"/>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0A6724-8A60-479E-8D10-10F1CB95D9A1}" type="datetime1">
              <a:rPr lang="en-US" smtClean="0"/>
              <a:t>6/27/2018</a:t>
            </a:fld>
            <a:endParaRPr lang="en-US"/>
          </a:p>
        </p:txBody>
      </p:sp>
      <p:sp>
        <p:nvSpPr>
          <p:cNvPr id="6" name="Footer Placeholder 5"/>
          <p:cNvSpPr>
            <a:spLocks noGrp="1"/>
          </p:cNvSpPr>
          <p:nvPr>
            <p:ph type="ftr" sz="quarter" idx="11"/>
          </p:nvPr>
        </p:nvSpPr>
        <p:spPr/>
        <p:txBody>
          <a:bodyPr/>
          <a:lstStyle/>
          <a:p>
            <a:r>
              <a:rPr lang="en-US"/>
              <a:t>HANDLING STAKEHOLDER CONFLICT BY AGILE REQUIREMENT PRIORITIZATION USING APRIORI TECHNIQUE</a:t>
            </a:r>
          </a:p>
        </p:txBody>
      </p:sp>
      <p:sp>
        <p:nvSpPr>
          <p:cNvPr id="7" name="Slide Number Placeholder 6"/>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4C33C0-2BC1-43A5-AA4A-B6363BD4CC19}" type="datetime1">
              <a:rPr lang="en-US" smtClean="0"/>
              <a:t>6/27/2018</a:t>
            </a:fld>
            <a:endParaRPr lang="en-US"/>
          </a:p>
        </p:txBody>
      </p:sp>
      <p:sp>
        <p:nvSpPr>
          <p:cNvPr id="6" name="Footer Placeholder 5"/>
          <p:cNvSpPr>
            <a:spLocks noGrp="1"/>
          </p:cNvSpPr>
          <p:nvPr>
            <p:ph type="ftr" sz="quarter" idx="11"/>
          </p:nvPr>
        </p:nvSpPr>
        <p:spPr/>
        <p:txBody>
          <a:bodyPr/>
          <a:lstStyle/>
          <a:p>
            <a:r>
              <a:rPr lang="en-US"/>
              <a:t>HANDLING STAKEHOLDER CONFLICT BY AGILE REQUIREMENT PRIORITIZATION USING APRIORI TECHNIQUE</a:t>
            </a:r>
          </a:p>
        </p:txBody>
      </p:sp>
      <p:sp>
        <p:nvSpPr>
          <p:cNvPr id="7" name="Slide Number Placeholder 6"/>
          <p:cNvSpPr>
            <a:spLocks noGrp="1"/>
          </p:cNvSpPr>
          <p:nvPr>
            <p:ph type="sldNum" sz="quarter" idx="12"/>
          </p:nvPr>
        </p:nvSpPr>
        <p:spPr/>
        <p:txBody>
          <a:bodyPr/>
          <a:lstStyle/>
          <a:p>
            <a:fld id="{82EA150A-21D1-47EC-A469-2DA498306B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4B31E-EC61-43CC-B4CF-1C04768638DD}" type="datetime1">
              <a:rPr lang="en-US" smtClean="0"/>
              <a:t>6/27/2018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HANDLING STAKEHOLDER CONFLICT BY AGILE REQUIREMENT PRIORITIZATION USING APRIORI TECHNIQUE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A150A-21D1-47EC-A469-2DA498306B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447799" y="7938"/>
            <a:ext cx="17043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OBJECTIVE</a:t>
            </a: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15" name="Rounded Rectangle 14"/>
          <p:cNvSpPr/>
          <p:nvPr/>
        </p:nvSpPr>
        <p:spPr>
          <a:xfrm>
            <a:off x="2352040" y="939165"/>
            <a:ext cx="4606925" cy="114427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x-none" sz="2400"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DATA MINING TECHNIQUES  </a:t>
            </a:r>
            <a:br>
              <a:rPr lang="en-US" altLang="x-none" sz="2400"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br>
            <a:r>
              <a:rPr lang="en-US" altLang="x-none" sz="2400"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REVIEW 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9" name="Rounded Rectangle 18"/>
          <p:cNvSpPr/>
          <p:nvPr/>
        </p:nvSpPr>
        <p:spPr>
          <a:xfrm>
            <a:off x="3820495" y="2501838"/>
            <a:ext cx="1671198" cy="114438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x-none" sz="2400"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ITE2006  </a:t>
            </a:r>
          </a:p>
          <a:p>
            <a:pPr lvl="0"/>
            <a:r>
              <a:rPr lang="en-US" altLang="x-none" sz="2400" b="1"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E1+TE1 </a:t>
            </a:r>
          </a:p>
        </p:txBody>
      </p:sp>
      <p:sp>
        <p:nvSpPr>
          <p:cNvPr id="20" name="Rounded Rectangle 19"/>
          <p:cNvSpPr/>
          <p:nvPr/>
        </p:nvSpPr>
        <p:spPr>
          <a:xfrm>
            <a:off x="922020" y="4090035"/>
            <a:ext cx="7467600" cy="1050925"/>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 Movie Success Prediction System using Data Mining</a:t>
            </a:r>
          </a:p>
        </p:txBody>
      </p:sp>
      <p:sp>
        <p:nvSpPr>
          <p:cNvPr id="5" name="Rounded Rectangle 4"/>
          <p:cNvSpPr/>
          <p:nvPr/>
        </p:nvSpPr>
        <p:spPr>
          <a:xfrm>
            <a:off x="3152775" y="8255"/>
            <a:ext cx="163131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3" name="Rounded Rectangle 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2" name="Rounded Rectangle 1"/>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77285" y="389255"/>
            <a:ext cx="165290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Writer</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pic>
        <p:nvPicPr>
          <p:cNvPr id="6" name="Picture 5" descr="1.Writer"/>
          <p:cNvPicPr>
            <a:picLocks noChangeAspect="1"/>
          </p:cNvPicPr>
          <p:nvPr/>
        </p:nvPicPr>
        <p:blipFill>
          <a:blip r:embed="rId3"/>
          <a:stretch>
            <a:fillRect/>
          </a:stretch>
        </p:blipFill>
        <p:spPr>
          <a:xfrm>
            <a:off x="1252855" y="923290"/>
            <a:ext cx="6638290" cy="5786755"/>
          </a:xfrm>
          <a:prstGeom prst="rect">
            <a:avLst/>
          </a:prstGeom>
        </p:spPr>
      </p:pic>
      <p:sp>
        <p:nvSpPr>
          <p:cNvPr id="9" name="Rounded Rectangle 8"/>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5" name="Rounded Rectangle 4"/>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79750" y="389255"/>
            <a:ext cx="329755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Writer-NaiveBayes</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pic>
        <p:nvPicPr>
          <p:cNvPr id="6" name="Picture 5" descr="1.3.Writer"/>
          <p:cNvPicPr>
            <a:picLocks noChangeAspect="1"/>
          </p:cNvPicPr>
          <p:nvPr/>
        </p:nvPicPr>
        <p:blipFill>
          <a:blip r:embed="rId3"/>
          <a:stretch>
            <a:fillRect/>
          </a:stretch>
        </p:blipFill>
        <p:spPr>
          <a:xfrm>
            <a:off x="3988435" y="909320"/>
            <a:ext cx="5154930" cy="5902960"/>
          </a:xfrm>
          <a:prstGeom prst="rect">
            <a:avLst/>
          </a:prstGeom>
        </p:spPr>
      </p:pic>
      <p:pic>
        <p:nvPicPr>
          <p:cNvPr id="9" name="Picture 8" descr="1.4.Writer"/>
          <p:cNvPicPr>
            <a:picLocks noChangeAspect="1"/>
          </p:cNvPicPr>
          <p:nvPr/>
        </p:nvPicPr>
        <p:blipFill>
          <a:blip r:embed="rId4"/>
          <a:stretch>
            <a:fillRect/>
          </a:stretch>
        </p:blipFill>
        <p:spPr>
          <a:xfrm>
            <a:off x="151130" y="909320"/>
            <a:ext cx="3743960" cy="4446270"/>
          </a:xfrm>
          <a:prstGeom prst="rect">
            <a:avLst/>
          </a:prstGeom>
        </p:spPr>
      </p:pic>
      <p:pic>
        <p:nvPicPr>
          <p:cNvPr id="10" name="Picture 9" descr="1.5.Writer"/>
          <p:cNvPicPr>
            <a:picLocks noChangeAspect="1"/>
          </p:cNvPicPr>
          <p:nvPr/>
        </p:nvPicPr>
        <p:blipFill>
          <a:blip r:embed="rId5"/>
          <a:stretch>
            <a:fillRect/>
          </a:stretch>
        </p:blipFill>
        <p:spPr>
          <a:xfrm>
            <a:off x="151130" y="5461635"/>
            <a:ext cx="3743960" cy="1250315"/>
          </a:xfrm>
          <a:prstGeom prst="rect">
            <a:avLst/>
          </a:prstGeom>
        </p:spPr>
      </p:pic>
      <p:sp>
        <p:nvSpPr>
          <p:cNvPr id="11" name="Rounded Rectangle 10"/>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5" name="Rounded Rectangle 4"/>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12" name="Rounded Rectangle 11"/>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77285" y="389255"/>
            <a:ext cx="165290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Director</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pic>
        <p:nvPicPr>
          <p:cNvPr id="10" name="Picture 9" descr="2.Director"/>
          <p:cNvPicPr>
            <a:picLocks noChangeAspect="1"/>
          </p:cNvPicPr>
          <p:nvPr/>
        </p:nvPicPr>
        <p:blipFill>
          <a:blip r:embed="rId3"/>
          <a:stretch>
            <a:fillRect/>
          </a:stretch>
        </p:blipFill>
        <p:spPr>
          <a:xfrm>
            <a:off x="1304290" y="948690"/>
            <a:ext cx="6398895" cy="5782945"/>
          </a:xfrm>
          <a:prstGeom prst="rect">
            <a:avLst/>
          </a:prstGeom>
        </p:spPr>
      </p:pic>
      <p:sp>
        <p:nvSpPr>
          <p:cNvPr id="6" name="Rounded Rectangle 5"/>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5" name="Rounded Rectangle 4"/>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79750" y="389255"/>
            <a:ext cx="369570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Director-NaiveBayes</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pic>
        <p:nvPicPr>
          <p:cNvPr id="12" name="Picture 11" descr="2.3.Director"/>
          <p:cNvPicPr>
            <a:picLocks noChangeAspect="1"/>
          </p:cNvPicPr>
          <p:nvPr/>
        </p:nvPicPr>
        <p:blipFill>
          <a:blip r:embed="rId3"/>
          <a:stretch>
            <a:fillRect/>
          </a:stretch>
        </p:blipFill>
        <p:spPr>
          <a:xfrm>
            <a:off x="104775" y="909320"/>
            <a:ext cx="3837305" cy="4194175"/>
          </a:xfrm>
          <a:prstGeom prst="rect">
            <a:avLst/>
          </a:prstGeom>
        </p:spPr>
      </p:pic>
      <p:pic>
        <p:nvPicPr>
          <p:cNvPr id="13" name="Picture 12" descr="2.4.Director"/>
          <p:cNvPicPr>
            <a:picLocks noChangeAspect="1"/>
          </p:cNvPicPr>
          <p:nvPr/>
        </p:nvPicPr>
        <p:blipFill>
          <a:blip r:embed="rId4"/>
          <a:stretch>
            <a:fillRect/>
          </a:stretch>
        </p:blipFill>
        <p:spPr>
          <a:xfrm>
            <a:off x="104775" y="5103495"/>
            <a:ext cx="3837305" cy="1616075"/>
          </a:xfrm>
          <a:prstGeom prst="rect">
            <a:avLst/>
          </a:prstGeom>
        </p:spPr>
      </p:pic>
      <p:pic>
        <p:nvPicPr>
          <p:cNvPr id="14" name="Picture 13" descr="2.5.Director"/>
          <p:cNvPicPr>
            <a:picLocks noChangeAspect="1"/>
          </p:cNvPicPr>
          <p:nvPr/>
        </p:nvPicPr>
        <p:blipFill>
          <a:blip r:embed="rId5"/>
          <a:stretch>
            <a:fillRect/>
          </a:stretch>
        </p:blipFill>
        <p:spPr>
          <a:xfrm>
            <a:off x="4062095" y="909320"/>
            <a:ext cx="4821555" cy="5765165"/>
          </a:xfrm>
          <a:prstGeom prst="rect">
            <a:avLst/>
          </a:prstGeom>
        </p:spPr>
      </p:pic>
      <p:sp>
        <p:nvSpPr>
          <p:cNvPr id="6" name="Rounded Rectangle 5"/>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5" name="Rounded Rectangle 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9" name="Rounded Rectangle 8"/>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77285" y="389255"/>
            <a:ext cx="165290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Producer</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pic>
        <p:nvPicPr>
          <p:cNvPr id="6" name="Picture 5" descr="3.Producer"/>
          <p:cNvPicPr>
            <a:picLocks noChangeAspect="1"/>
          </p:cNvPicPr>
          <p:nvPr/>
        </p:nvPicPr>
        <p:blipFill>
          <a:blip r:embed="rId3"/>
          <a:stretch>
            <a:fillRect/>
          </a:stretch>
        </p:blipFill>
        <p:spPr>
          <a:xfrm>
            <a:off x="1699895" y="942340"/>
            <a:ext cx="5796915" cy="5721350"/>
          </a:xfrm>
          <a:prstGeom prst="rect">
            <a:avLst/>
          </a:prstGeom>
        </p:spPr>
      </p:pic>
      <p:sp>
        <p:nvSpPr>
          <p:cNvPr id="9" name="Rounded Rectangle 8"/>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5" name="Rounded Rectangle 4"/>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79750" y="389255"/>
            <a:ext cx="369570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Producer-NaiveBayes</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pic>
        <p:nvPicPr>
          <p:cNvPr id="6" name="Picture 5" descr="3.2.Producer"/>
          <p:cNvPicPr>
            <a:picLocks noChangeAspect="1"/>
          </p:cNvPicPr>
          <p:nvPr/>
        </p:nvPicPr>
        <p:blipFill>
          <a:blip r:embed="rId3"/>
          <a:stretch>
            <a:fillRect/>
          </a:stretch>
        </p:blipFill>
        <p:spPr>
          <a:xfrm>
            <a:off x="104775" y="909320"/>
            <a:ext cx="3837940" cy="4159885"/>
          </a:xfrm>
          <a:prstGeom prst="rect">
            <a:avLst/>
          </a:prstGeom>
        </p:spPr>
      </p:pic>
      <p:pic>
        <p:nvPicPr>
          <p:cNvPr id="9" name="Picture 8" descr="3.3.Producer"/>
          <p:cNvPicPr>
            <a:picLocks noChangeAspect="1"/>
          </p:cNvPicPr>
          <p:nvPr/>
        </p:nvPicPr>
        <p:blipFill>
          <a:blip r:embed="rId4"/>
          <a:stretch>
            <a:fillRect/>
          </a:stretch>
        </p:blipFill>
        <p:spPr>
          <a:xfrm>
            <a:off x="81915" y="5175250"/>
            <a:ext cx="3883660" cy="1605280"/>
          </a:xfrm>
          <a:prstGeom prst="rect">
            <a:avLst/>
          </a:prstGeom>
        </p:spPr>
      </p:pic>
      <p:pic>
        <p:nvPicPr>
          <p:cNvPr id="10" name="Picture 9" descr="3.4.Producer"/>
          <p:cNvPicPr>
            <a:picLocks noChangeAspect="1"/>
          </p:cNvPicPr>
          <p:nvPr/>
        </p:nvPicPr>
        <p:blipFill>
          <a:blip r:embed="rId5"/>
          <a:stretch>
            <a:fillRect/>
          </a:stretch>
        </p:blipFill>
        <p:spPr>
          <a:xfrm>
            <a:off x="4084320" y="909320"/>
            <a:ext cx="4931410" cy="5870575"/>
          </a:xfrm>
          <a:prstGeom prst="rect">
            <a:avLst/>
          </a:prstGeom>
        </p:spPr>
      </p:pic>
      <p:sp>
        <p:nvSpPr>
          <p:cNvPr id="11" name="Rounded Rectangle 10"/>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5" name="Rounded Rectangle 4"/>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12" name="Rounded Rectangle 11"/>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77285" y="389255"/>
            <a:ext cx="165290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Actor</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pic>
        <p:nvPicPr>
          <p:cNvPr id="9" name="Picture 8" descr="4.Actor"/>
          <p:cNvPicPr>
            <a:picLocks noChangeAspect="1"/>
          </p:cNvPicPr>
          <p:nvPr/>
        </p:nvPicPr>
        <p:blipFill>
          <a:blip r:embed="rId3"/>
          <a:stretch>
            <a:fillRect/>
          </a:stretch>
        </p:blipFill>
        <p:spPr>
          <a:xfrm>
            <a:off x="1724660" y="905510"/>
            <a:ext cx="5971540" cy="5790565"/>
          </a:xfrm>
          <a:prstGeom prst="rect">
            <a:avLst/>
          </a:prstGeom>
        </p:spPr>
      </p:pic>
      <p:sp>
        <p:nvSpPr>
          <p:cNvPr id="6" name="Rounded Rectangle 5"/>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5" name="Rounded Rectangle 4"/>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79750" y="389255"/>
            <a:ext cx="369570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Actor-NaiveBayes</a:t>
            </a:r>
          </a:p>
        </p:txBody>
      </p:sp>
      <p:sp>
        <p:nvSpPr>
          <p:cNvPr id="3" name="Content Placeholder 2"/>
          <p:cNvSpPr>
            <a:spLocks noGrp="1"/>
          </p:cNvSpPr>
          <p:nvPr>
            <p:ph idx="4294967295"/>
          </p:nvPr>
        </p:nvSpPr>
        <p:spPr>
          <a:xfrm>
            <a:off x="914400" y="1600200"/>
            <a:ext cx="8229600" cy="4572000"/>
          </a:xfrm>
        </p:spPr>
        <p:txBody>
          <a:bodyPr>
            <a:normAutofit/>
          </a:bodyPr>
          <a:lstStyle/>
          <a:p>
            <a:pPr marL="1905" indent="-344805" algn="just">
              <a:lnSpc>
                <a:spcPct val="150000"/>
              </a:lnSpc>
              <a:buFont typeface="Wingdings" panose="05000000000000000000" charset="0"/>
              <a:buChar char="v"/>
            </a:pP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pic>
        <p:nvPicPr>
          <p:cNvPr id="11" name="Picture 10" descr="4.2.Actor"/>
          <p:cNvPicPr>
            <a:picLocks noChangeAspect="1"/>
          </p:cNvPicPr>
          <p:nvPr/>
        </p:nvPicPr>
        <p:blipFill>
          <a:blip r:embed="rId3"/>
          <a:stretch>
            <a:fillRect/>
          </a:stretch>
        </p:blipFill>
        <p:spPr>
          <a:xfrm>
            <a:off x="81915" y="936625"/>
            <a:ext cx="3883025" cy="4238625"/>
          </a:xfrm>
          <a:prstGeom prst="rect">
            <a:avLst/>
          </a:prstGeom>
        </p:spPr>
      </p:pic>
      <p:pic>
        <p:nvPicPr>
          <p:cNvPr id="12" name="Picture 11" descr="4.3.Actor"/>
          <p:cNvPicPr>
            <a:picLocks noChangeAspect="1"/>
          </p:cNvPicPr>
          <p:nvPr/>
        </p:nvPicPr>
        <p:blipFill>
          <a:blip r:embed="rId4"/>
          <a:stretch>
            <a:fillRect/>
          </a:stretch>
        </p:blipFill>
        <p:spPr>
          <a:xfrm>
            <a:off x="109855" y="5254625"/>
            <a:ext cx="3855720" cy="1597025"/>
          </a:xfrm>
          <a:prstGeom prst="rect">
            <a:avLst/>
          </a:prstGeom>
        </p:spPr>
      </p:pic>
      <p:pic>
        <p:nvPicPr>
          <p:cNvPr id="13" name="Picture 12" descr="4.4.Actor"/>
          <p:cNvPicPr>
            <a:picLocks noChangeAspect="1"/>
          </p:cNvPicPr>
          <p:nvPr/>
        </p:nvPicPr>
        <p:blipFill>
          <a:blip r:embed="rId5"/>
          <a:stretch>
            <a:fillRect/>
          </a:stretch>
        </p:blipFill>
        <p:spPr>
          <a:xfrm>
            <a:off x="4084955" y="980440"/>
            <a:ext cx="4905375" cy="5791835"/>
          </a:xfrm>
          <a:prstGeom prst="rect">
            <a:avLst/>
          </a:prstGeom>
        </p:spPr>
      </p:pic>
      <p:sp>
        <p:nvSpPr>
          <p:cNvPr id="6" name="Rounded Rectangle 5"/>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5" name="Rounded Rectangle 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9" name="Rounded Rectangle 8"/>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10" name="Rounded Rectangle 9"/>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160"/>
            <a:ext cx="235648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Review 3</a:t>
            </a:r>
          </a:p>
        </p:txBody>
      </p:sp>
      <p:sp>
        <p:nvSpPr>
          <p:cNvPr id="3" name="Content Placeholder 2"/>
          <p:cNvSpPr>
            <a:spLocks noGrp="1"/>
          </p:cNvSpPr>
          <p:nvPr>
            <p:ph idx="1"/>
          </p:nvPr>
        </p:nvSpPr>
        <p:spPr>
          <a:xfrm>
            <a:off x="554355" y="1411605"/>
            <a:ext cx="8229600" cy="5011420"/>
          </a:xfrm>
        </p:spPr>
        <p:txBody>
          <a:bodyPr>
            <a:normAutofit/>
          </a:bodyPr>
          <a:lstStyle/>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 In this review I developed the mathematical model for predicting the movie success using the review 2 results.</a:t>
            </a:r>
          </a:p>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Steps followed:</a:t>
            </a:r>
          </a:p>
          <a:p>
            <a:pPr marL="457200" lvl="1" indent="0" algn="just">
              <a:lnSpc>
                <a:spcPct val="150000"/>
              </a:lnSpc>
              <a:buFont typeface="Wingdings" panose="05000000000000000000" charset="0"/>
              <a:buNone/>
            </a:pPr>
            <a:r>
              <a:rPr lang="en-US" sz="1835" dirty="0">
                <a:latin typeface="Times New Roman" panose="02020603050405020304" pitchFamily="18" charset="0"/>
                <a:cs typeface="Times New Roman" panose="02020603050405020304" pitchFamily="18" charset="0"/>
              </a:rPr>
              <a:t> 1. Find the maximum weightage for each film crews.</a:t>
            </a:r>
          </a:p>
          <a:p>
            <a:pPr marL="457200" lvl="1" indent="0" algn="just">
              <a:lnSpc>
                <a:spcPct val="150000"/>
              </a:lnSpc>
              <a:buFont typeface="Wingdings" panose="05000000000000000000" charset="0"/>
              <a:buNone/>
            </a:pPr>
            <a:r>
              <a:rPr lang="en-US" sz="1835" dirty="0">
                <a:latin typeface="Times New Roman" panose="02020603050405020304" pitchFamily="18" charset="0"/>
                <a:cs typeface="Times New Roman" panose="02020603050405020304" pitchFamily="18" charset="0"/>
              </a:rPr>
              <a:t>	 (Writer, Director, Producer, Actor)</a:t>
            </a:r>
          </a:p>
          <a:p>
            <a:pPr marL="457200" lvl="1" indent="0" algn="just">
              <a:lnSpc>
                <a:spcPct val="150000"/>
              </a:lnSpc>
              <a:buFont typeface="Wingdings" panose="05000000000000000000" charset="0"/>
              <a:buNone/>
            </a:pPr>
            <a:r>
              <a:rPr lang="en-US" sz="1835" dirty="0">
                <a:latin typeface="Times New Roman" panose="02020603050405020304" pitchFamily="18" charset="0"/>
                <a:cs typeface="Times New Roman" panose="02020603050405020304" pitchFamily="18" charset="0"/>
              </a:rPr>
              <a:t>2. Find the maximum value assign for each class label for each film crews.</a:t>
            </a:r>
          </a:p>
          <a:p>
            <a:pPr marL="457200" lvl="1" indent="0" algn="just">
              <a:lnSpc>
                <a:spcPct val="150000"/>
              </a:lnSpc>
              <a:buFont typeface="Wingdings" panose="05000000000000000000" charset="0"/>
              <a:buNone/>
            </a:pPr>
            <a:r>
              <a:rPr lang="en-US" sz="1835" dirty="0">
                <a:latin typeface="Times New Roman" panose="02020603050405020304" pitchFamily="18" charset="0"/>
                <a:cs typeface="Times New Roman" panose="02020603050405020304" pitchFamily="18" charset="0"/>
              </a:rPr>
              <a:t>        (Super Hit, Hit, Flop)</a:t>
            </a:r>
          </a:p>
          <a:p>
            <a:pPr marL="457200" lvl="1" indent="0" algn="just">
              <a:lnSpc>
                <a:spcPct val="150000"/>
              </a:lnSpc>
              <a:buFont typeface="Wingdings" panose="05000000000000000000" charset="0"/>
              <a:buNone/>
            </a:pPr>
            <a:r>
              <a:rPr lang="en-US" sz="1835" dirty="0">
                <a:latin typeface="Times New Roman" panose="02020603050405020304" pitchFamily="18" charset="0"/>
                <a:cs typeface="Times New Roman" panose="02020603050405020304" pitchFamily="18" charset="0"/>
              </a:rPr>
              <a:t>3. Based on historical data predict the class labels.</a:t>
            </a:r>
          </a:p>
          <a:p>
            <a:pPr algn="just">
              <a:lnSpc>
                <a:spcPct val="150000"/>
              </a:lnSpc>
              <a:buFont typeface="Wingdings" panose="05000000000000000000" pitchFamily="2" charset="2"/>
              <a:buChar char="q"/>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REVIEW 3</a:t>
            </a:r>
            <a:endParaRPr lang="en-US" sz="1050" dirty="0">
              <a:solidFill>
                <a:schemeClr val="tx1"/>
              </a:solidFill>
            </a:endParaRP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6" name="Rounded Rectangle 5"/>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
        <p:nvSpPr>
          <p:cNvPr id="7" name="Rounded Rectangle 6"/>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160"/>
            <a:ext cx="723201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Find the weightage for each film crews </a:t>
            </a:r>
          </a:p>
        </p:txBody>
      </p:sp>
      <p:sp>
        <p:nvSpPr>
          <p:cNvPr id="3" name="Content Placeholder 2"/>
          <p:cNvSpPr>
            <a:spLocks noGrp="1"/>
          </p:cNvSpPr>
          <p:nvPr>
            <p:ph idx="1"/>
          </p:nvPr>
        </p:nvSpPr>
        <p:spPr>
          <a:xfrm>
            <a:off x="554355" y="1411605"/>
            <a:ext cx="8229600" cy="5289550"/>
          </a:xfrm>
        </p:spPr>
        <p:txBody>
          <a:bodyPr>
            <a:normAutofit fontScale="92500" lnSpcReduction="10000"/>
          </a:bodyPr>
          <a:lstStyle/>
          <a:p>
            <a:pPr>
              <a:lnSpc>
                <a:spcPct val="150000"/>
              </a:lnSpc>
              <a:buFont typeface="Wingdings" panose="05000000000000000000" pitchFamily="2" charset="2"/>
              <a:buChar char="v"/>
            </a:pPr>
            <a:r>
              <a:rPr lang="en-US" sz="2100" b="1" dirty="0">
                <a:latin typeface="Times New Roman" panose="02020603050405020304" pitchFamily="18" charset="0"/>
              </a:rPr>
              <a:t> </a:t>
            </a:r>
            <a:r>
              <a:rPr lang="en-US" sz="2100" dirty="0">
                <a:latin typeface="Times New Roman" panose="02020603050405020304" pitchFamily="18" charset="0"/>
              </a:rPr>
              <a:t>Writer+Director+Producer+Acor =&gt; 0.67+0.56+0.36+0.25 =&gt; 1.84</a:t>
            </a:r>
          </a:p>
          <a:p>
            <a:pPr>
              <a:lnSpc>
                <a:spcPct val="150000"/>
              </a:lnSpc>
              <a:buFont typeface="Wingdings" panose="05000000000000000000" pitchFamily="2" charset="2"/>
              <a:buChar char="v"/>
            </a:pPr>
            <a:r>
              <a:rPr lang="en-US" sz="2100" dirty="0">
                <a:latin typeface="Times New Roman" panose="02020603050405020304" pitchFamily="18" charset="0"/>
              </a:rPr>
              <a:t> From weka overall I got weightage out of 1.84. Now I converted that out of 10(Max movie Rating) like follwing.</a:t>
            </a:r>
          </a:p>
          <a:p>
            <a:pPr marL="0" indent="0">
              <a:lnSpc>
                <a:spcPct val="150000"/>
              </a:lnSpc>
              <a:buFont typeface="Wingdings" panose="05000000000000000000" charset="0"/>
              <a:buNone/>
            </a:pPr>
            <a:endParaRPr lang="en-US" sz="2100" b="1" dirty="0"/>
          </a:p>
          <a:p>
            <a:pPr marL="0" indent="0">
              <a:lnSpc>
                <a:spcPct val="150000"/>
              </a:lnSpc>
              <a:buFont typeface="Wingdings" panose="05000000000000000000" charset="0"/>
              <a:buNone/>
            </a:pPr>
            <a:endParaRPr lang="en-US" sz="2100" b="1" dirty="0"/>
          </a:p>
          <a:p>
            <a:pPr marL="0" indent="0">
              <a:lnSpc>
                <a:spcPct val="150000"/>
              </a:lnSpc>
              <a:buFont typeface="Wingdings" panose="05000000000000000000" charset="0"/>
              <a:buNone/>
            </a:pPr>
            <a:endParaRPr lang="en-US" sz="2100" b="1" dirty="0"/>
          </a:p>
          <a:p>
            <a:pPr marL="0" indent="0">
              <a:lnSpc>
                <a:spcPct val="150000"/>
              </a:lnSpc>
              <a:buFont typeface="Wingdings" panose="05000000000000000000" charset="0"/>
              <a:buNone/>
            </a:pPr>
            <a:endParaRPr lang="en-US" sz="2100" b="1" dirty="0"/>
          </a:p>
          <a:p>
            <a:pPr marL="0" indent="0">
              <a:lnSpc>
                <a:spcPct val="150000"/>
              </a:lnSpc>
              <a:buFont typeface="Wingdings" panose="05000000000000000000" charset="0"/>
              <a:buNone/>
            </a:pPr>
            <a:endParaRPr lang="en-US" sz="2100" b="1" dirty="0"/>
          </a:p>
          <a:p>
            <a:pPr marL="0" indent="0">
              <a:lnSpc>
                <a:spcPct val="150000"/>
              </a:lnSpc>
              <a:buFont typeface="Wingdings" panose="05000000000000000000" charset="0"/>
              <a:buNone/>
            </a:pPr>
            <a:endParaRPr lang="en-US" sz="2100" b="1" dirty="0"/>
          </a:p>
          <a:p>
            <a:pPr marL="0" indent="0">
              <a:lnSpc>
                <a:spcPct val="150000"/>
              </a:lnSpc>
              <a:buFont typeface="Wingdings" panose="05000000000000000000" charset="0"/>
              <a:buNone/>
            </a:pPr>
            <a:r>
              <a:rPr lang="en-US" sz="2100" b="1" dirty="0"/>
              <a:t>  </a:t>
            </a:r>
          </a:p>
          <a:p>
            <a:pPr marL="285750" indent="-285750">
              <a:lnSpc>
                <a:spcPct val="150000"/>
              </a:lnSpc>
              <a:buFont typeface="Wingdings" panose="05000000000000000000" charset="0"/>
              <a:buChar char="v"/>
            </a:pPr>
            <a:r>
              <a:rPr lang="en-US" sz="2000" dirty="0">
                <a:latin typeface="Times New Roman" panose="02020603050405020304" pitchFamily="18" charset="0"/>
              </a:rPr>
              <a:t> Finally 3.6+3.0+2.0+1.4=10.</a:t>
            </a: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REVIEW 3</a:t>
            </a:r>
            <a:endParaRPr lang="en-US" sz="1050" dirty="0">
              <a:solidFill>
                <a:schemeClr val="tx1"/>
              </a:solidFill>
            </a:endParaRPr>
          </a:p>
        </p:txBody>
      </p:sp>
      <p:graphicFrame>
        <p:nvGraphicFramePr>
          <p:cNvPr id="6" name="Table 5"/>
          <p:cNvGraphicFramePr/>
          <p:nvPr/>
        </p:nvGraphicFramePr>
        <p:xfrm>
          <a:off x="1230630" y="2840355"/>
          <a:ext cx="6465570" cy="32512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4156710">
                  <a:extLst>
                    <a:ext uri="{9D8B030D-6E8A-4147-A177-3AD203B41FA5}">
                      <a16:colId xmlns:a16="http://schemas.microsoft.com/office/drawing/2014/main" val="20001"/>
                    </a:ext>
                  </a:extLst>
                </a:gridCol>
              </a:tblGrid>
              <a:tr h="859790">
                <a:tc>
                  <a:txBody>
                    <a:bodyPr/>
                    <a:lstStyle/>
                    <a:p>
                      <a:pPr>
                        <a:buNone/>
                      </a:pPr>
                      <a:r>
                        <a:rPr lang="en-US" sz="2000" b="0">
                          <a:solidFill>
                            <a:schemeClr val="tx1"/>
                          </a:solidFill>
                        </a:rPr>
                        <a:t> </a:t>
                      </a:r>
                    </a:p>
                    <a:p>
                      <a:pPr>
                        <a:buNone/>
                      </a:pPr>
                      <a:r>
                        <a:rPr lang="en-US" sz="2000" b="0">
                          <a:solidFill>
                            <a:schemeClr val="tx1"/>
                          </a:solidFill>
                        </a:rPr>
                        <a:t>Writer</a:t>
                      </a:r>
                    </a:p>
                  </a:txBody>
                  <a:tcPr>
                    <a:solidFill>
                      <a:schemeClr val="bg2">
                        <a:lumMod val="75000"/>
                      </a:schemeClr>
                    </a:solidFill>
                  </a:tcPr>
                </a:tc>
                <a:tc>
                  <a:txBody>
                    <a:bodyPr/>
                    <a:lstStyle/>
                    <a:p>
                      <a:pPr>
                        <a:buNone/>
                      </a:pPr>
                      <a:endParaRPr lang="en-US" sz="2000"/>
                    </a:p>
                    <a:p>
                      <a:pPr>
                        <a:buNone/>
                      </a:pPr>
                      <a:r>
                        <a:rPr lang="en-US" sz="2000" b="0">
                          <a:solidFill>
                            <a:schemeClr val="tx1"/>
                          </a:solidFill>
                        </a:rPr>
                        <a:t>(0.67/1.84)*10 = 3.6</a:t>
                      </a:r>
                    </a:p>
                  </a:txBody>
                  <a:tcPr>
                    <a:solidFill>
                      <a:schemeClr val="bg2">
                        <a:lumMod val="75000"/>
                      </a:schemeClr>
                    </a:solidFill>
                  </a:tcPr>
                </a:tc>
                <a:extLst>
                  <a:ext uri="{0D108BD9-81ED-4DB2-BD59-A6C34878D82A}">
                    <a16:rowId xmlns:a16="http://schemas.microsoft.com/office/drawing/2014/main" val="10000"/>
                  </a:ext>
                </a:extLst>
              </a:tr>
              <a:tr h="814705">
                <a:tc>
                  <a:txBody>
                    <a:bodyPr/>
                    <a:lstStyle/>
                    <a:p>
                      <a:pPr>
                        <a:buNone/>
                      </a:pPr>
                      <a:endParaRPr lang="en-US" sz="2000"/>
                    </a:p>
                    <a:p>
                      <a:pPr>
                        <a:buNone/>
                      </a:pPr>
                      <a:r>
                        <a:rPr lang="en-US" sz="2000"/>
                        <a:t>Director</a:t>
                      </a:r>
                    </a:p>
                  </a:txBody>
                  <a:tcPr>
                    <a:solidFill>
                      <a:schemeClr val="tx2">
                        <a:lumMod val="20000"/>
                        <a:lumOff val="80000"/>
                      </a:schemeClr>
                    </a:solidFill>
                  </a:tcPr>
                </a:tc>
                <a:tc>
                  <a:txBody>
                    <a:bodyPr/>
                    <a:lstStyle/>
                    <a:p>
                      <a:pPr>
                        <a:buNone/>
                      </a:pPr>
                      <a:endParaRPr lang="en-US" sz="2000"/>
                    </a:p>
                    <a:p>
                      <a:pPr>
                        <a:buNone/>
                      </a:pPr>
                      <a:r>
                        <a:rPr lang="en-US" sz="2000"/>
                        <a:t>(0.56/1.84)*10 = 3.0</a:t>
                      </a:r>
                    </a:p>
                  </a:txBody>
                  <a:tcPr>
                    <a:solidFill>
                      <a:schemeClr val="tx2">
                        <a:lumMod val="20000"/>
                        <a:lumOff val="80000"/>
                      </a:schemeClr>
                    </a:solidFill>
                  </a:tcPr>
                </a:tc>
                <a:extLst>
                  <a:ext uri="{0D108BD9-81ED-4DB2-BD59-A6C34878D82A}">
                    <a16:rowId xmlns:a16="http://schemas.microsoft.com/office/drawing/2014/main" val="10001"/>
                  </a:ext>
                </a:extLst>
              </a:tr>
              <a:tr h="762000">
                <a:tc>
                  <a:txBody>
                    <a:bodyPr/>
                    <a:lstStyle/>
                    <a:p>
                      <a:pPr>
                        <a:buNone/>
                      </a:pPr>
                      <a:endParaRPr lang="en-US" sz="2000"/>
                    </a:p>
                    <a:p>
                      <a:pPr>
                        <a:buNone/>
                      </a:pPr>
                      <a:r>
                        <a:rPr lang="en-US" sz="2000"/>
                        <a:t>Producer</a:t>
                      </a:r>
                    </a:p>
                  </a:txBody>
                  <a:tcPr>
                    <a:solidFill>
                      <a:schemeClr val="accent2">
                        <a:lumMod val="40000"/>
                        <a:lumOff val="60000"/>
                      </a:schemeClr>
                    </a:solidFill>
                  </a:tcPr>
                </a:tc>
                <a:tc>
                  <a:txBody>
                    <a:bodyPr/>
                    <a:lstStyle/>
                    <a:p>
                      <a:pPr>
                        <a:buNone/>
                      </a:pPr>
                      <a:endParaRPr lang="en-US" sz="2000"/>
                    </a:p>
                    <a:p>
                      <a:pPr>
                        <a:buNone/>
                      </a:pPr>
                      <a:r>
                        <a:rPr lang="en-US" sz="2000"/>
                        <a:t>(0.36/1.84)*10 = 2.0</a:t>
                      </a:r>
                    </a:p>
                  </a:txBody>
                  <a:tcPr>
                    <a:solidFill>
                      <a:schemeClr val="accent2">
                        <a:lumMod val="40000"/>
                        <a:lumOff val="60000"/>
                      </a:schemeClr>
                    </a:solidFill>
                  </a:tcPr>
                </a:tc>
                <a:extLst>
                  <a:ext uri="{0D108BD9-81ED-4DB2-BD59-A6C34878D82A}">
                    <a16:rowId xmlns:a16="http://schemas.microsoft.com/office/drawing/2014/main" val="10002"/>
                  </a:ext>
                </a:extLst>
              </a:tr>
              <a:tr h="814705">
                <a:tc>
                  <a:txBody>
                    <a:bodyPr/>
                    <a:lstStyle/>
                    <a:p>
                      <a:pPr>
                        <a:buNone/>
                      </a:pPr>
                      <a:endParaRPr lang="en-US" sz="2000"/>
                    </a:p>
                    <a:p>
                      <a:pPr>
                        <a:buNone/>
                      </a:pPr>
                      <a:r>
                        <a:rPr lang="en-US" sz="2000"/>
                        <a:t>Actor</a:t>
                      </a:r>
                    </a:p>
                  </a:txBody>
                  <a:tcPr>
                    <a:solidFill>
                      <a:schemeClr val="accent3">
                        <a:lumMod val="60000"/>
                        <a:lumOff val="40000"/>
                      </a:schemeClr>
                    </a:solidFill>
                  </a:tcPr>
                </a:tc>
                <a:tc>
                  <a:txBody>
                    <a:bodyPr/>
                    <a:lstStyle/>
                    <a:p>
                      <a:pPr>
                        <a:buNone/>
                      </a:pPr>
                      <a:endParaRPr lang="en-US" sz="2000"/>
                    </a:p>
                    <a:p>
                      <a:pPr>
                        <a:buNone/>
                      </a:pPr>
                      <a:r>
                        <a:rPr lang="en-US" sz="2000"/>
                        <a:t>(0.25/1.84)*10 = 1.4</a:t>
                      </a:r>
                    </a:p>
                  </a:txBody>
                  <a:tcPr>
                    <a:solidFill>
                      <a:schemeClr val="accent3">
                        <a:lumMod val="60000"/>
                        <a:lumOff val="40000"/>
                      </a:schemeClr>
                    </a:solidFill>
                  </a:tcPr>
                </a:tc>
                <a:extLst>
                  <a:ext uri="{0D108BD9-81ED-4DB2-BD59-A6C34878D82A}">
                    <a16:rowId xmlns:a16="http://schemas.microsoft.com/office/drawing/2014/main" val="10003"/>
                  </a:ext>
                </a:extLst>
              </a:tr>
            </a:tbl>
          </a:graphicData>
        </a:graphic>
      </p:graphicFrame>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9" name="Rounded Rectangle 8"/>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
        <p:nvSpPr>
          <p:cNvPr id="7" name="Rounded Rectangle 6"/>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ADVANTAGES</a:t>
            </a:r>
            <a:endParaRPr lang="en-US" sz="1050" dirty="0">
              <a:solidFill>
                <a:schemeClr val="tx1"/>
              </a:solidFill>
            </a:endParaRPr>
          </a:p>
        </p:txBody>
      </p:sp>
      <p:sp>
        <p:nvSpPr>
          <p:cNvPr id="16" name="Rounded Rectangle 15"/>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CLASSIFICATION</a:t>
            </a:r>
            <a:endParaRPr lang="en-US" sz="1050" dirty="0">
              <a:solidFill>
                <a:schemeClr val="tx1"/>
              </a:solidFill>
            </a:endParaRPr>
          </a:p>
        </p:txBody>
      </p:sp>
      <p:sp>
        <p:nvSpPr>
          <p:cNvPr id="17" name="Rounded Rectangle 16"/>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graphicFrame>
        <p:nvGraphicFramePr>
          <p:cNvPr id="21" name="Table 20"/>
          <p:cNvGraphicFramePr/>
          <p:nvPr/>
        </p:nvGraphicFramePr>
        <p:xfrm>
          <a:off x="1526222" y="2739390"/>
          <a:ext cx="6515735" cy="1379220"/>
        </p:xfrm>
        <a:graphic>
          <a:graphicData uri="http://schemas.openxmlformats.org/drawingml/2006/table">
            <a:tbl>
              <a:tblPr/>
              <a:tblGrid>
                <a:gridCol w="3524250">
                  <a:extLst>
                    <a:ext uri="{9D8B030D-6E8A-4147-A177-3AD203B41FA5}">
                      <a16:colId xmlns:a16="http://schemas.microsoft.com/office/drawing/2014/main" val="20000"/>
                    </a:ext>
                  </a:extLst>
                </a:gridCol>
                <a:gridCol w="2991485">
                  <a:extLst>
                    <a:ext uri="{9D8B030D-6E8A-4147-A177-3AD203B41FA5}">
                      <a16:colId xmlns:a16="http://schemas.microsoft.com/office/drawing/2014/main" val="20001"/>
                    </a:ext>
                  </a:extLst>
                </a:gridCol>
              </a:tblGrid>
              <a:tr h="6889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x-none" sz="2400" b="1" dirty="0">
                          <a:solidFill>
                            <a:srgbClr val="FFFFFF"/>
                          </a:solidFill>
                          <a:latin typeface="Times New Roman" panose="02020603050405020304" pitchFamily="18" charset="0"/>
                          <a:ea typeface="SimSun" panose="02010600030101010101" pitchFamily="2" charset="-122"/>
                        </a:rPr>
                        <a:t>NAME</a:t>
                      </a:r>
                    </a:p>
                  </a:txBody>
                  <a:tcPr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x-none" sz="2400" b="1" dirty="0">
                          <a:solidFill>
                            <a:srgbClr val="FFFFFF"/>
                          </a:solidFill>
                          <a:latin typeface="Times New Roman" panose="02020603050405020304" pitchFamily="18" charset="0"/>
                          <a:ea typeface="SimSun" panose="02010600030101010101" pitchFamily="2" charset="-122"/>
                        </a:rPr>
                        <a:t>REG NO</a:t>
                      </a:r>
                    </a:p>
                  </a:txBody>
                  <a:tcPr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69024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x-none" sz="2400" dirty="0">
                          <a:solidFill>
                            <a:srgbClr val="000000"/>
                          </a:solidFill>
                          <a:latin typeface="Times New Roman" panose="02020603050405020304" pitchFamily="18" charset="0"/>
                          <a:ea typeface="SimSun" panose="02010600030101010101" pitchFamily="2" charset="-122"/>
                        </a:rPr>
                        <a:t>JEBARAJ.M</a:t>
                      </a:r>
                    </a:p>
                  </a:txBody>
                  <a:tcPr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x-none" sz="2400" dirty="0">
                          <a:solidFill>
                            <a:srgbClr val="000000"/>
                          </a:solidFill>
                          <a:latin typeface="Times New Roman" panose="02020603050405020304" pitchFamily="18" charset="0"/>
                          <a:ea typeface="SimSun" panose="02010600030101010101" pitchFamily="2" charset="-122"/>
                        </a:rPr>
                        <a:t>15BIT0354</a:t>
                      </a:r>
                    </a:p>
                  </a:txBody>
                  <a:tcPr anchor="ctr">
                    <a:lnL w="12700" cap="flat" cmpd="sng">
                      <a:solidFill>
                        <a:srgbClr val="4F81BD"/>
                      </a:solidFill>
                      <a:prstDash val="solid"/>
                      <a:headEnd type="none" w="med" len="med"/>
                      <a:tailEnd type="none" w="med" len="med"/>
                    </a:lnL>
                    <a:lnR w="12700" cap="flat" cmpd="sng">
                      <a:solidFill>
                        <a:srgbClr val="4F81BD"/>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 name="Rounded Rectangle 21"/>
          <p:cNvSpPr/>
          <p:nvPr/>
        </p:nvSpPr>
        <p:spPr>
          <a:xfrm>
            <a:off x="2522537" y="5089366"/>
            <a:ext cx="4098925" cy="762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Faculty : Prof .Thippa Reddy</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3008296" y="1082834"/>
            <a:ext cx="2819400" cy="6858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x-none" sz="2400" b="1" dirty="0">
                <a:solidFill>
                  <a:schemeClr val="tx1"/>
                </a:solidFill>
                <a:latin typeface="Times New Roman" panose="02020603050405020304" pitchFamily="18" charset="0"/>
                <a:ea typeface="Arial" panose="020B0604020202020204" pitchFamily="34" charset="0"/>
              </a:rPr>
              <a:t>TEAM MEMBER</a:t>
            </a: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FEATURES</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REQUIREMENTS</a:t>
            </a:r>
            <a:endParaRPr lang="en-US" sz="1050" dirty="0">
              <a:solidFill>
                <a:schemeClr val="tx1"/>
              </a:solidFill>
            </a:endParaRPr>
          </a:p>
        </p:txBody>
      </p:sp>
    </p:spTree>
    <p:extLst>
      <p:ext uri="{BB962C8B-B14F-4D97-AF65-F5344CB8AC3E}">
        <p14:creationId xmlns:p14="http://schemas.microsoft.com/office/powerpoint/2010/main" val="88964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445"/>
            <a:ext cx="565213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Assigning values for each class label</a:t>
            </a:r>
          </a:p>
        </p:txBody>
      </p:sp>
      <p:sp>
        <p:nvSpPr>
          <p:cNvPr id="3" name="Content Placeholder 2"/>
          <p:cNvSpPr>
            <a:spLocks noGrp="1"/>
          </p:cNvSpPr>
          <p:nvPr>
            <p:ph idx="1"/>
          </p:nvPr>
        </p:nvSpPr>
        <p:spPr>
          <a:xfrm>
            <a:off x="554355" y="1411605"/>
            <a:ext cx="8229600" cy="5262880"/>
          </a:xfrm>
        </p:spPr>
        <p:txBody>
          <a:bodyPr>
            <a:normAutofit/>
          </a:bodyPr>
          <a:lstStyle/>
          <a:p>
            <a:pPr algn="just">
              <a:lnSpc>
                <a:spcPct val="150000"/>
              </a:lnSpc>
              <a:buFont typeface="Wingdings" panose="05000000000000000000" charset="0"/>
              <a:buChar char="v"/>
            </a:pPr>
            <a:r>
              <a:rPr lang="en-US" sz="2000" dirty="0">
                <a:latin typeface="Times New Roman" panose="02020603050405020304" pitchFamily="18" charset="0"/>
                <a:cs typeface="Times New Roman" panose="02020603050405020304" pitchFamily="18" charset="0"/>
              </a:rPr>
              <a:t>I assigned values of each film crew class labels.</a:t>
            </a:r>
          </a:p>
          <a:p>
            <a:pPr algn="just">
              <a:lnSpc>
                <a:spcPct val="150000"/>
              </a:lnSpc>
              <a:buFont typeface="Wingdings" panose="05000000000000000000" charset="0"/>
              <a:buChar char="v"/>
            </a:pPr>
            <a:r>
              <a:rPr lang="en-US" sz="2000" dirty="0">
                <a:latin typeface="Times New Roman" panose="02020603050405020304" pitchFamily="18" charset="0"/>
                <a:cs typeface="Times New Roman" panose="02020603050405020304" pitchFamily="18" charset="0"/>
              </a:rPr>
              <a:t>I took random values for each class label like following.</a:t>
            </a:r>
          </a:p>
          <a:p>
            <a:pPr marL="0" indent="0" algn="just">
              <a:lnSpc>
                <a:spcPct val="150000"/>
              </a:lnSpc>
              <a:buFont typeface="Wingdings" panose="05000000000000000000" charset="0"/>
              <a:buNone/>
            </a:pPr>
            <a:r>
              <a:rPr lang="en-US" sz="1835" dirty="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a:p>
            <a:pPr>
              <a:lnSpc>
                <a:spcPct val="150000"/>
              </a:lnSpc>
            </a:pPr>
            <a:endParaRPr lang="en-US" sz="2100" b="1" dirty="0"/>
          </a:p>
          <a:p>
            <a:pPr>
              <a:lnSpc>
                <a:spcPct val="150000"/>
              </a:lnSpc>
              <a:buFont typeface="Wingdings" panose="05000000000000000000" charset="0"/>
              <a:buChar char="v"/>
            </a:pPr>
            <a:r>
              <a:rPr lang="en-US" sz="2000" dirty="0">
                <a:latin typeface="Times New Roman" panose="02020603050405020304" pitchFamily="18" charset="0"/>
              </a:rPr>
              <a:t>Here 9.0 is maximum rated super hit movie from imdb.</a:t>
            </a:r>
          </a:p>
          <a:p>
            <a:pPr>
              <a:lnSpc>
                <a:spcPct val="150000"/>
              </a:lnSpc>
              <a:buFont typeface="Wingdings" panose="05000000000000000000" charset="0"/>
              <a:buChar char="v"/>
            </a:pPr>
            <a:r>
              <a:rPr lang="en-US" sz="2000" dirty="0">
                <a:latin typeface="Times New Roman" panose="02020603050405020304" pitchFamily="18" charset="0"/>
              </a:rPr>
              <a:t>7.4 is maximum rated hit movie from imdb.</a:t>
            </a:r>
          </a:p>
          <a:p>
            <a:pPr>
              <a:lnSpc>
                <a:spcPct val="150000"/>
              </a:lnSpc>
              <a:buFont typeface="Wingdings" panose="05000000000000000000" charset="0"/>
              <a:buChar char="v"/>
            </a:pPr>
            <a:r>
              <a:rPr lang="en-US" sz="2000" dirty="0">
                <a:latin typeface="Times New Roman" panose="02020603050405020304" pitchFamily="18" charset="0"/>
              </a:rPr>
              <a:t>2.5 is maximum rated flop movie from imdb.</a:t>
            </a:r>
            <a:endParaRPr lang="en-US" sz="2000" b="1" dirty="0">
              <a:latin typeface="Times New Roman" panose="02020603050405020304" pitchFamily="18" charset="0"/>
            </a:endParaRP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REVIEW 3</a:t>
            </a:r>
            <a:endParaRPr lang="en-US" sz="1050" dirty="0">
              <a:solidFill>
                <a:schemeClr val="tx1"/>
              </a:solidFill>
            </a:endParaRPr>
          </a:p>
        </p:txBody>
      </p:sp>
      <p:graphicFrame>
        <p:nvGraphicFramePr>
          <p:cNvPr id="6" name="Table 5"/>
          <p:cNvGraphicFramePr/>
          <p:nvPr/>
        </p:nvGraphicFramePr>
        <p:xfrm>
          <a:off x="1190625" y="2663825"/>
          <a:ext cx="6957060" cy="2294890"/>
        </p:xfrm>
        <a:graphic>
          <a:graphicData uri="http://schemas.openxmlformats.org/drawingml/2006/table">
            <a:tbl>
              <a:tblPr firstRow="1" bandRow="1">
                <a:tableStyleId>{5C22544A-7EE6-4342-B048-85BDC9FD1C3A}</a:tableStyleId>
              </a:tblPr>
              <a:tblGrid>
                <a:gridCol w="2319020">
                  <a:extLst>
                    <a:ext uri="{9D8B030D-6E8A-4147-A177-3AD203B41FA5}">
                      <a16:colId xmlns:a16="http://schemas.microsoft.com/office/drawing/2014/main" val="20000"/>
                    </a:ext>
                  </a:extLst>
                </a:gridCol>
                <a:gridCol w="2319020">
                  <a:extLst>
                    <a:ext uri="{9D8B030D-6E8A-4147-A177-3AD203B41FA5}">
                      <a16:colId xmlns:a16="http://schemas.microsoft.com/office/drawing/2014/main" val="20001"/>
                    </a:ext>
                  </a:extLst>
                </a:gridCol>
                <a:gridCol w="2319020">
                  <a:extLst>
                    <a:ext uri="{9D8B030D-6E8A-4147-A177-3AD203B41FA5}">
                      <a16:colId xmlns:a16="http://schemas.microsoft.com/office/drawing/2014/main" val="20002"/>
                    </a:ext>
                  </a:extLst>
                </a:gridCol>
              </a:tblGrid>
              <a:tr h="583565">
                <a:tc>
                  <a:txBody>
                    <a:bodyPr/>
                    <a:lstStyle/>
                    <a:p>
                      <a:pPr>
                        <a:buNone/>
                      </a:pPr>
                      <a:r>
                        <a:rPr lang="en-US"/>
                        <a:t>Class Label</a:t>
                      </a:r>
                    </a:p>
                  </a:txBody>
                  <a:tcPr/>
                </a:tc>
                <a:tc>
                  <a:txBody>
                    <a:bodyPr/>
                    <a:lstStyle/>
                    <a:p>
                      <a:pPr>
                        <a:buNone/>
                      </a:pPr>
                      <a:r>
                        <a:rPr lang="en-US"/>
                        <a:t>   Values</a:t>
                      </a:r>
                    </a:p>
                  </a:txBody>
                  <a:tcPr/>
                </a:tc>
                <a:tc>
                  <a:txBody>
                    <a:bodyPr/>
                    <a:lstStyle/>
                    <a:p>
                      <a:pPr>
                        <a:buNone/>
                      </a:pPr>
                      <a:r>
                        <a:rPr lang="en-US"/>
                        <a:t>Randomly we taken</a:t>
                      </a:r>
                    </a:p>
                  </a:txBody>
                  <a:tcPr/>
                </a:tc>
                <a:extLst>
                  <a:ext uri="{0D108BD9-81ED-4DB2-BD59-A6C34878D82A}">
                    <a16:rowId xmlns:a16="http://schemas.microsoft.com/office/drawing/2014/main" val="10000"/>
                  </a:ext>
                </a:extLst>
              </a:tr>
              <a:tr h="570230">
                <a:tc>
                  <a:txBody>
                    <a:bodyPr/>
                    <a:lstStyle/>
                    <a:p>
                      <a:pPr>
                        <a:buNone/>
                      </a:pPr>
                      <a:r>
                        <a:rPr lang="en-US"/>
                        <a:t>Super Hit</a:t>
                      </a:r>
                    </a:p>
                  </a:txBody>
                  <a:tcPr/>
                </a:tc>
                <a:tc>
                  <a:txBody>
                    <a:bodyPr/>
                    <a:lstStyle/>
                    <a:p>
                      <a:pPr>
                        <a:buNone/>
                      </a:pPr>
                      <a:r>
                        <a:rPr lang="en-US"/>
                        <a:t>  7.5&lt;=x&lt;10</a:t>
                      </a:r>
                    </a:p>
                  </a:txBody>
                  <a:tcPr/>
                </a:tc>
                <a:tc>
                  <a:txBody>
                    <a:bodyPr/>
                    <a:lstStyle/>
                    <a:p>
                      <a:pPr>
                        <a:buNone/>
                      </a:pPr>
                      <a:r>
                        <a:rPr lang="en-US"/>
                        <a:t>     9.0</a:t>
                      </a:r>
                    </a:p>
                  </a:txBody>
                  <a:tcPr/>
                </a:tc>
                <a:extLst>
                  <a:ext uri="{0D108BD9-81ED-4DB2-BD59-A6C34878D82A}">
                    <a16:rowId xmlns:a16="http://schemas.microsoft.com/office/drawing/2014/main" val="10001"/>
                  </a:ext>
                </a:extLst>
              </a:tr>
              <a:tr h="570865">
                <a:tc>
                  <a:txBody>
                    <a:bodyPr/>
                    <a:lstStyle/>
                    <a:p>
                      <a:pPr>
                        <a:buNone/>
                      </a:pPr>
                      <a:r>
                        <a:rPr lang="en-US"/>
                        <a:t>Hit</a:t>
                      </a:r>
                    </a:p>
                  </a:txBody>
                  <a:tcPr/>
                </a:tc>
                <a:tc>
                  <a:txBody>
                    <a:bodyPr/>
                    <a:lstStyle/>
                    <a:p>
                      <a:pPr>
                        <a:buNone/>
                      </a:pPr>
                      <a:r>
                        <a:rPr lang="en-US"/>
                        <a:t>  5&lt;=x&lt;7.5</a:t>
                      </a:r>
                    </a:p>
                  </a:txBody>
                  <a:tcPr/>
                </a:tc>
                <a:tc>
                  <a:txBody>
                    <a:bodyPr/>
                    <a:lstStyle/>
                    <a:p>
                      <a:pPr>
                        <a:buNone/>
                      </a:pPr>
                      <a:r>
                        <a:rPr lang="en-US"/>
                        <a:t>     7.4</a:t>
                      </a:r>
                    </a:p>
                  </a:txBody>
                  <a:tcPr/>
                </a:tc>
                <a:extLst>
                  <a:ext uri="{0D108BD9-81ED-4DB2-BD59-A6C34878D82A}">
                    <a16:rowId xmlns:a16="http://schemas.microsoft.com/office/drawing/2014/main" val="10002"/>
                  </a:ext>
                </a:extLst>
              </a:tr>
              <a:tr h="570230">
                <a:tc>
                  <a:txBody>
                    <a:bodyPr/>
                    <a:lstStyle/>
                    <a:p>
                      <a:pPr>
                        <a:buNone/>
                      </a:pPr>
                      <a:r>
                        <a:rPr lang="en-US"/>
                        <a:t>Flop</a:t>
                      </a:r>
                    </a:p>
                  </a:txBody>
                  <a:tcPr/>
                </a:tc>
                <a:tc>
                  <a:txBody>
                    <a:bodyPr/>
                    <a:lstStyle/>
                    <a:p>
                      <a:pPr>
                        <a:buNone/>
                      </a:pPr>
                      <a:r>
                        <a:rPr lang="en-US"/>
                        <a:t>  1&lt;=x&lt;5</a:t>
                      </a:r>
                    </a:p>
                  </a:txBody>
                  <a:tcPr/>
                </a:tc>
                <a:tc>
                  <a:txBody>
                    <a:bodyPr/>
                    <a:lstStyle/>
                    <a:p>
                      <a:pPr>
                        <a:buNone/>
                      </a:pPr>
                      <a:r>
                        <a:rPr lang="en-US"/>
                        <a:t>      2.5</a:t>
                      </a:r>
                    </a:p>
                  </a:txBody>
                  <a:tcPr/>
                </a:tc>
                <a:extLst>
                  <a:ext uri="{0D108BD9-81ED-4DB2-BD59-A6C34878D82A}">
                    <a16:rowId xmlns:a16="http://schemas.microsoft.com/office/drawing/2014/main" val="10003"/>
                  </a:ext>
                </a:extLst>
              </a:tr>
            </a:tbl>
          </a:graphicData>
        </a:graphic>
      </p:graphicFrame>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9" name="Rounded Rectangle 8"/>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
        <p:nvSpPr>
          <p:cNvPr id="7" name="Rounded Rectangle 6"/>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445"/>
            <a:ext cx="688721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Assigning values for each writer class label</a:t>
            </a:r>
          </a:p>
        </p:txBody>
      </p:sp>
      <p:sp>
        <p:nvSpPr>
          <p:cNvPr id="3" name="Content Placeholder 2"/>
          <p:cNvSpPr>
            <a:spLocks noGrp="1"/>
          </p:cNvSpPr>
          <p:nvPr>
            <p:ph idx="1"/>
          </p:nvPr>
        </p:nvSpPr>
        <p:spPr>
          <a:xfrm>
            <a:off x="554355" y="1411605"/>
            <a:ext cx="8229600" cy="5262880"/>
          </a:xfrm>
        </p:spPr>
        <p:txBody>
          <a:bodyPr>
            <a:normAutofit/>
          </a:bodyPr>
          <a:lstStyle/>
          <a:p>
            <a:pPr algn="just">
              <a:lnSpc>
                <a:spcPct val="150000"/>
              </a:lnSpc>
              <a:buFont typeface="Wingdings" panose="05000000000000000000" charset="0"/>
              <a:buChar char="v"/>
            </a:pPr>
            <a:r>
              <a:rPr lang="en-US" sz="2000" dirty="0">
                <a:latin typeface="Times New Roman" panose="02020603050405020304" pitchFamily="18" charset="0"/>
                <a:cs typeface="Times New Roman" panose="02020603050405020304" pitchFamily="18" charset="0"/>
              </a:rPr>
              <a:t> Here I am going to assign values for each writer class labels as follows.</a:t>
            </a:r>
          </a:p>
          <a:p>
            <a:pPr marL="0" indent="0" algn="just">
              <a:lnSpc>
                <a:spcPct val="150000"/>
              </a:lnSpc>
              <a:buFont typeface="Wingdings" panose="05000000000000000000" charset="0"/>
              <a:buNone/>
            </a:pPr>
            <a:r>
              <a:rPr lang="en-US" sz="1835" dirty="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a:p>
            <a:pPr>
              <a:lnSpc>
                <a:spcPct val="150000"/>
              </a:lnSpc>
            </a:pPr>
            <a:endParaRPr lang="en-US" sz="2100" b="1" dirty="0"/>
          </a:p>
          <a:p>
            <a:pPr marL="0" indent="0">
              <a:lnSpc>
                <a:spcPct val="150000"/>
              </a:lnSpc>
              <a:buNone/>
            </a:pPr>
            <a:endParaRPr lang="en-US" sz="2000" b="1" dirty="0">
              <a:latin typeface="Times New Roman" panose="02020603050405020304" pitchFamily="18" charset="0"/>
            </a:endParaRP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REVIEW 3</a:t>
            </a:r>
            <a:endParaRPr lang="en-US" sz="1050" dirty="0">
              <a:solidFill>
                <a:schemeClr val="tx1"/>
              </a:solidFill>
            </a:endParaRPr>
          </a:p>
        </p:txBody>
      </p:sp>
      <p:graphicFrame>
        <p:nvGraphicFramePr>
          <p:cNvPr id="6" name="Table 5"/>
          <p:cNvGraphicFramePr/>
          <p:nvPr/>
        </p:nvGraphicFramePr>
        <p:xfrm>
          <a:off x="1093470" y="2078990"/>
          <a:ext cx="6602730" cy="2919730"/>
        </p:xfrm>
        <a:graphic>
          <a:graphicData uri="http://schemas.openxmlformats.org/drawingml/2006/table">
            <a:tbl>
              <a:tblPr firstRow="1" bandRow="1">
                <a:tableStyleId>{5C22544A-7EE6-4342-B048-85BDC9FD1C3A}</a:tableStyleId>
              </a:tblPr>
              <a:tblGrid>
                <a:gridCol w="2875915">
                  <a:extLst>
                    <a:ext uri="{9D8B030D-6E8A-4147-A177-3AD203B41FA5}">
                      <a16:colId xmlns:a16="http://schemas.microsoft.com/office/drawing/2014/main" val="20000"/>
                    </a:ext>
                  </a:extLst>
                </a:gridCol>
                <a:gridCol w="3726815">
                  <a:extLst>
                    <a:ext uri="{9D8B030D-6E8A-4147-A177-3AD203B41FA5}">
                      <a16:colId xmlns:a16="http://schemas.microsoft.com/office/drawing/2014/main" val="20001"/>
                    </a:ext>
                  </a:extLst>
                </a:gridCol>
              </a:tblGrid>
              <a:tr h="668655">
                <a:tc>
                  <a:txBody>
                    <a:bodyPr/>
                    <a:lstStyle/>
                    <a:p>
                      <a:pPr>
                        <a:buNone/>
                      </a:pPr>
                      <a:r>
                        <a:rPr lang="en-US"/>
                        <a:t>Writer Class Labels</a:t>
                      </a:r>
                    </a:p>
                  </a:txBody>
                  <a:tcPr/>
                </a:tc>
                <a:tc>
                  <a:txBody>
                    <a:bodyPr/>
                    <a:lstStyle/>
                    <a:p>
                      <a:pPr>
                        <a:buNone/>
                      </a:pPr>
                      <a:r>
                        <a:rPr lang="en-US"/>
                        <a:t>   Assigned Values</a:t>
                      </a:r>
                    </a:p>
                  </a:txBody>
                  <a:tcPr/>
                </a:tc>
                <a:extLst>
                  <a:ext uri="{0D108BD9-81ED-4DB2-BD59-A6C34878D82A}">
                    <a16:rowId xmlns:a16="http://schemas.microsoft.com/office/drawing/2014/main" val="10000"/>
                  </a:ext>
                </a:extLst>
              </a:tr>
              <a:tr h="745490">
                <a:tc>
                  <a:txBody>
                    <a:bodyPr/>
                    <a:lstStyle/>
                    <a:p>
                      <a:pPr>
                        <a:buNone/>
                      </a:pPr>
                      <a:r>
                        <a:rPr lang="en-US"/>
                        <a:t>Super Hit (9.0)</a:t>
                      </a:r>
                    </a:p>
                  </a:txBody>
                  <a:tcPr/>
                </a:tc>
                <a:tc>
                  <a:txBody>
                    <a:bodyPr/>
                    <a:lstStyle/>
                    <a:p>
                      <a:pPr>
                        <a:buNone/>
                      </a:pPr>
                      <a:r>
                        <a:rPr lang="en-US"/>
                        <a:t>  (9/10)*3.6 = 3.24</a:t>
                      </a:r>
                    </a:p>
                  </a:txBody>
                  <a:tcPr/>
                </a:tc>
                <a:extLst>
                  <a:ext uri="{0D108BD9-81ED-4DB2-BD59-A6C34878D82A}">
                    <a16:rowId xmlns:a16="http://schemas.microsoft.com/office/drawing/2014/main" val="10001"/>
                  </a:ext>
                </a:extLst>
              </a:tr>
              <a:tr h="852170">
                <a:tc>
                  <a:txBody>
                    <a:bodyPr/>
                    <a:lstStyle/>
                    <a:p>
                      <a:pPr>
                        <a:buNone/>
                      </a:pPr>
                      <a:r>
                        <a:rPr lang="en-US"/>
                        <a:t>Hit (7.4)</a:t>
                      </a:r>
                    </a:p>
                  </a:txBody>
                  <a:tcPr/>
                </a:tc>
                <a:tc>
                  <a:txBody>
                    <a:bodyPr/>
                    <a:lstStyle/>
                    <a:p>
                      <a:pPr>
                        <a:buNone/>
                      </a:pPr>
                      <a:r>
                        <a:rPr lang="en-US"/>
                        <a:t>  (7.4/10)*3.6 = 2.67</a:t>
                      </a:r>
                    </a:p>
                  </a:txBody>
                  <a:tcPr/>
                </a:tc>
                <a:extLst>
                  <a:ext uri="{0D108BD9-81ED-4DB2-BD59-A6C34878D82A}">
                    <a16:rowId xmlns:a16="http://schemas.microsoft.com/office/drawing/2014/main" val="10002"/>
                  </a:ext>
                </a:extLst>
              </a:tr>
              <a:tr h="653415">
                <a:tc>
                  <a:txBody>
                    <a:bodyPr/>
                    <a:lstStyle/>
                    <a:p>
                      <a:pPr>
                        <a:buNone/>
                      </a:pPr>
                      <a:r>
                        <a:rPr lang="en-US"/>
                        <a:t>Flop (2.5)</a:t>
                      </a:r>
                    </a:p>
                  </a:txBody>
                  <a:tcPr/>
                </a:tc>
                <a:tc>
                  <a:txBody>
                    <a:bodyPr/>
                    <a:lstStyle/>
                    <a:p>
                      <a:pPr>
                        <a:buNone/>
                      </a:pPr>
                      <a:r>
                        <a:rPr lang="en-US"/>
                        <a:t>  (2.5/10)*3.6 = 0.9 </a:t>
                      </a:r>
                    </a:p>
                  </a:txBody>
                  <a:tcPr/>
                </a:tc>
                <a:extLst>
                  <a:ext uri="{0D108BD9-81ED-4DB2-BD59-A6C34878D82A}">
                    <a16:rowId xmlns:a16="http://schemas.microsoft.com/office/drawing/2014/main" val="10003"/>
                  </a:ext>
                </a:extLst>
              </a:tr>
            </a:tbl>
          </a:graphicData>
        </a:graphic>
      </p:graphicFrame>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9" name="Rounded Rectangle 8"/>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
        <p:nvSpPr>
          <p:cNvPr id="7" name="Rounded Rectangle 6"/>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445"/>
            <a:ext cx="737806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Assigning values for each Director class label</a:t>
            </a:r>
          </a:p>
        </p:txBody>
      </p:sp>
      <p:sp>
        <p:nvSpPr>
          <p:cNvPr id="3" name="Content Placeholder 2"/>
          <p:cNvSpPr>
            <a:spLocks noGrp="1"/>
          </p:cNvSpPr>
          <p:nvPr>
            <p:ph idx="1"/>
          </p:nvPr>
        </p:nvSpPr>
        <p:spPr>
          <a:xfrm>
            <a:off x="554355" y="1411605"/>
            <a:ext cx="8229600" cy="5262880"/>
          </a:xfrm>
        </p:spPr>
        <p:txBody>
          <a:bodyPr>
            <a:normAutofit/>
          </a:bodyPr>
          <a:lstStyle/>
          <a:p>
            <a:pPr algn="just">
              <a:lnSpc>
                <a:spcPct val="150000"/>
              </a:lnSpc>
              <a:buFont typeface="Wingdings" panose="05000000000000000000" charset="0"/>
              <a:buChar char="v"/>
            </a:pPr>
            <a:r>
              <a:rPr lang="en-US" sz="2000" dirty="0">
                <a:latin typeface="Times New Roman" panose="02020603050405020304" pitchFamily="18" charset="0"/>
                <a:cs typeface="Times New Roman" panose="02020603050405020304" pitchFamily="18" charset="0"/>
              </a:rPr>
              <a:t> Here I am going to assign values for each director class labels as follows.</a:t>
            </a:r>
          </a:p>
          <a:p>
            <a:pPr marL="0" indent="0" algn="just">
              <a:lnSpc>
                <a:spcPct val="150000"/>
              </a:lnSpc>
              <a:buFont typeface="Wingdings" panose="05000000000000000000" charset="0"/>
              <a:buNone/>
            </a:pPr>
            <a:r>
              <a:rPr lang="en-US" sz="1835" dirty="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a:p>
            <a:pPr>
              <a:lnSpc>
                <a:spcPct val="150000"/>
              </a:lnSpc>
            </a:pPr>
            <a:endParaRPr lang="en-US" sz="2100" b="1" dirty="0"/>
          </a:p>
          <a:p>
            <a:pPr marL="0" indent="0">
              <a:lnSpc>
                <a:spcPct val="150000"/>
              </a:lnSpc>
              <a:buNone/>
            </a:pPr>
            <a:endParaRPr lang="en-US" sz="2000" b="1" dirty="0">
              <a:latin typeface="Times New Roman" panose="02020603050405020304" pitchFamily="18" charset="0"/>
            </a:endParaRP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REVIEW 3</a:t>
            </a:r>
            <a:endParaRPr lang="en-US" sz="1050" dirty="0">
              <a:solidFill>
                <a:schemeClr val="tx1"/>
              </a:solidFill>
            </a:endParaRPr>
          </a:p>
        </p:txBody>
      </p:sp>
      <p:graphicFrame>
        <p:nvGraphicFramePr>
          <p:cNvPr id="6" name="Table 5"/>
          <p:cNvGraphicFramePr/>
          <p:nvPr>
            <p:extLst>
              <p:ext uri="{D42A27DB-BD31-4B8C-83A1-F6EECF244321}">
                <p14:modId xmlns:p14="http://schemas.microsoft.com/office/powerpoint/2010/main" val="1213023080"/>
              </p:ext>
            </p:extLst>
          </p:nvPr>
        </p:nvGraphicFramePr>
        <p:xfrm>
          <a:off x="1111329" y="2564179"/>
          <a:ext cx="6602730" cy="2919730"/>
        </p:xfrm>
        <a:graphic>
          <a:graphicData uri="http://schemas.openxmlformats.org/drawingml/2006/table">
            <a:tbl>
              <a:tblPr firstRow="1" bandRow="1">
                <a:tableStyleId>{5C22544A-7EE6-4342-B048-85BDC9FD1C3A}</a:tableStyleId>
              </a:tblPr>
              <a:tblGrid>
                <a:gridCol w="2875915">
                  <a:extLst>
                    <a:ext uri="{9D8B030D-6E8A-4147-A177-3AD203B41FA5}">
                      <a16:colId xmlns:a16="http://schemas.microsoft.com/office/drawing/2014/main" val="20000"/>
                    </a:ext>
                  </a:extLst>
                </a:gridCol>
                <a:gridCol w="3726815">
                  <a:extLst>
                    <a:ext uri="{9D8B030D-6E8A-4147-A177-3AD203B41FA5}">
                      <a16:colId xmlns:a16="http://schemas.microsoft.com/office/drawing/2014/main" val="20001"/>
                    </a:ext>
                  </a:extLst>
                </a:gridCol>
              </a:tblGrid>
              <a:tr h="668655">
                <a:tc>
                  <a:txBody>
                    <a:bodyPr/>
                    <a:lstStyle/>
                    <a:p>
                      <a:pPr>
                        <a:buNone/>
                      </a:pPr>
                      <a:r>
                        <a:rPr lang="en-US"/>
                        <a:t>Director Class Labels</a:t>
                      </a:r>
                    </a:p>
                  </a:txBody>
                  <a:tcPr/>
                </a:tc>
                <a:tc>
                  <a:txBody>
                    <a:bodyPr/>
                    <a:lstStyle/>
                    <a:p>
                      <a:pPr>
                        <a:buNone/>
                      </a:pPr>
                      <a:r>
                        <a:rPr lang="en-US"/>
                        <a:t>   Assigned Values</a:t>
                      </a:r>
                    </a:p>
                  </a:txBody>
                  <a:tcPr/>
                </a:tc>
                <a:extLst>
                  <a:ext uri="{0D108BD9-81ED-4DB2-BD59-A6C34878D82A}">
                    <a16:rowId xmlns:a16="http://schemas.microsoft.com/office/drawing/2014/main" val="10000"/>
                  </a:ext>
                </a:extLst>
              </a:tr>
              <a:tr h="745490">
                <a:tc>
                  <a:txBody>
                    <a:bodyPr/>
                    <a:lstStyle/>
                    <a:p>
                      <a:pPr>
                        <a:buNone/>
                      </a:pPr>
                      <a:r>
                        <a:rPr lang="en-US"/>
                        <a:t>Super Hit (9.0)</a:t>
                      </a:r>
                    </a:p>
                  </a:txBody>
                  <a:tcPr/>
                </a:tc>
                <a:tc>
                  <a:txBody>
                    <a:bodyPr/>
                    <a:lstStyle/>
                    <a:p>
                      <a:pPr>
                        <a:buNone/>
                      </a:pPr>
                      <a:r>
                        <a:rPr lang="en-US"/>
                        <a:t>  (9/10)*3.0 = 2.70</a:t>
                      </a:r>
                    </a:p>
                  </a:txBody>
                  <a:tcPr/>
                </a:tc>
                <a:extLst>
                  <a:ext uri="{0D108BD9-81ED-4DB2-BD59-A6C34878D82A}">
                    <a16:rowId xmlns:a16="http://schemas.microsoft.com/office/drawing/2014/main" val="10001"/>
                  </a:ext>
                </a:extLst>
              </a:tr>
              <a:tr h="852170">
                <a:tc>
                  <a:txBody>
                    <a:bodyPr/>
                    <a:lstStyle/>
                    <a:p>
                      <a:pPr>
                        <a:buNone/>
                      </a:pPr>
                      <a:r>
                        <a:rPr lang="en-US"/>
                        <a:t>Hit (7.4)</a:t>
                      </a:r>
                    </a:p>
                  </a:txBody>
                  <a:tcPr/>
                </a:tc>
                <a:tc>
                  <a:txBody>
                    <a:bodyPr/>
                    <a:lstStyle/>
                    <a:p>
                      <a:pPr>
                        <a:buNone/>
                      </a:pPr>
                      <a:r>
                        <a:rPr lang="en-US"/>
                        <a:t>  (7.4/10)*3.0 = 2.22</a:t>
                      </a:r>
                    </a:p>
                  </a:txBody>
                  <a:tcPr/>
                </a:tc>
                <a:extLst>
                  <a:ext uri="{0D108BD9-81ED-4DB2-BD59-A6C34878D82A}">
                    <a16:rowId xmlns:a16="http://schemas.microsoft.com/office/drawing/2014/main" val="10002"/>
                  </a:ext>
                </a:extLst>
              </a:tr>
              <a:tr h="653415">
                <a:tc>
                  <a:txBody>
                    <a:bodyPr/>
                    <a:lstStyle/>
                    <a:p>
                      <a:pPr>
                        <a:buNone/>
                      </a:pPr>
                      <a:r>
                        <a:rPr lang="en-US"/>
                        <a:t>Flop (2.5)</a:t>
                      </a:r>
                    </a:p>
                  </a:txBody>
                  <a:tcPr/>
                </a:tc>
                <a:tc>
                  <a:txBody>
                    <a:bodyPr/>
                    <a:lstStyle/>
                    <a:p>
                      <a:pPr>
                        <a:buNone/>
                      </a:pPr>
                      <a:r>
                        <a:rPr lang="en-US" dirty="0"/>
                        <a:t>  (2.5/10)*3.0 = 0.75</a:t>
                      </a:r>
                    </a:p>
                  </a:txBody>
                  <a:tcPr/>
                </a:tc>
                <a:extLst>
                  <a:ext uri="{0D108BD9-81ED-4DB2-BD59-A6C34878D82A}">
                    <a16:rowId xmlns:a16="http://schemas.microsoft.com/office/drawing/2014/main" val="10003"/>
                  </a:ext>
                </a:extLst>
              </a:tr>
            </a:tbl>
          </a:graphicData>
        </a:graphic>
      </p:graphicFrame>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9" name="Rounded Rectangle 8"/>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
        <p:nvSpPr>
          <p:cNvPr id="7" name="Rounded Rectangle 6"/>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445"/>
            <a:ext cx="737806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Assigning values for each Producer class label</a:t>
            </a:r>
          </a:p>
        </p:txBody>
      </p:sp>
      <p:sp>
        <p:nvSpPr>
          <p:cNvPr id="3" name="Content Placeholder 2"/>
          <p:cNvSpPr>
            <a:spLocks noGrp="1"/>
          </p:cNvSpPr>
          <p:nvPr>
            <p:ph idx="1"/>
          </p:nvPr>
        </p:nvSpPr>
        <p:spPr>
          <a:xfrm>
            <a:off x="554355" y="1411605"/>
            <a:ext cx="8229600" cy="5262880"/>
          </a:xfrm>
        </p:spPr>
        <p:txBody>
          <a:bodyPr>
            <a:normAutofit/>
          </a:bodyPr>
          <a:lstStyle/>
          <a:p>
            <a:pPr algn="just">
              <a:lnSpc>
                <a:spcPct val="150000"/>
              </a:lnSpc>
              <a:buFont typeface="Wingdings" panose="05000000000000000000" charset="0"/>
              <a:buChar char="v"/>
            </a:pPr>
            <a:r>
              <a:rPr lang="en-US" sz="2000" dirty="0">
                <a:latin typeface="Times New Roman" panose="02020603050405020304" pitchFamily="18" charset="0"/>
                <a:cs typeface="Times New Roman" panose="02020603050405020304" pitchFamily="18" charset="0"/>
              </a:rPr>
              <a:t> Here I am going to assign values for each producer class labels as follows.</a:t>
            </a:r>
          </a:p>
          <a:p>
            <a:pPr marL="0" indent="0" algn="just">
              <a:lnSpc>
                <a:spcPct val="150000"/>
              </a:lnSpc>
              <a:buFont typeface="Wingdings" panose="05000000000000000000" charset="0"/>
              <a:buNone/>
            </a:pPr>
            <a:r>
              <a:rPr lang="en-US" sz="1835" dirty="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a:p>
            <a:pPr>
              <a:lnSpc>
                <a:spcPct val="150000"/>
              </a:lnSpc>
            </a:pPr>
            <a:endParaRPr lang="en-US" sz="2100" b="1" dirty="0"/>
          </a:p>
          <a:p>
            <a:pPr marL="0" indent="0">
              <a:lnSpc>
                <a:spcPct val="150000"/>
              </a:lnSpc>
              <a:buNone/>
            </a:pPr>
            <a:endParaRPr lang="en-US" sz="2000" b="1" dirty="0">
              <a:latin typeface="Times New Roman" panose="02020603050405020304" pitchFamily="18" charset="0"/>
            </a:endParaRP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REVIEW 3</a:t>
            </a:r>
            <a:endParaRPr lang="en-US" sz="1050" dirty="0">
              <a:solidFill>
                <a:schemeClr val="tx1"/>
              </a:solidFill>
            </a:endParaRPr>
          </a:p>
        </p:txBody>
      </p:sp>
      <p:graphicFrame>
        <p:nvGraphicFramePr>
          <p:cNvPr id="6" name="Table 5"/>
          <p:cNvGraphicFramePr/>
          <p:nvPr/>
        </p:nvGraphicFramePr>
        <p:xfrm>
          <a:off x="1093470" y="2424430"/>
          <a:ext cx="6602730" cy="2919730"/>
        </p:xfrm>
        <a:graphic>
          <a:graphicData uri="http://schemas.openxmlformats.org/drawingml/2006/table">
            <a:tbl>
              <a:tblPr firstRow="1" bandRow="1">
                <a:tableStyleId>{5C22544A-7EE6-4342-B048-85BDC9FD1C3A}</a:tableStyleId>
              </a:tblPr>
              <a:tblGrid>
                <a:gridCol w="2875915">
                  <a:extLst>
                    <a:ext uri="{9D8B030D-6E8A-4147-A177-3AD203B41FA5}">
                      <a16:colId xmlns:a16="http://schemas.microsoft.com/office/drawing/2014/main" val="20000"/>
                    </a:ext>
                  </a:extLst>
                </a:gridCol>
                <a:gridCol w="3726815">
                  <a:extLst>
                    <a:ext uri="{9D8B030D-6E8A-4147-A177-3AD203B41FA5}">
                      <a16:colId xmlns:a16="http://schemas.microsoft.com/office/drawing/2014/main" val="20001"/>
                    </a:ext>
                  </a:extLst>
                </a:gridCol>
              </a:tblGrid>
              <a:tr h="668655">
                <a:tc>
                  <a:txBody>
                    <a:bodyPr/>
                    <a:lstStyle/>
                    <a:p>
                      <a:pPr>
                        <a:buNone/>
                      </a:pPr>
                      <a:r>
                        <a:rPr lang="en-US"/>
                        <a:t>Producer Class Labels</a:t>
                      </a:r>
                    </a:p>
                  </a:txBody>
                  <a:tcPr/>
                </a:tc>
                <a:tc>
                  <a:txBody>
                    <a:bodyPr/>
                    <a:lstStyle/>
                    <a:p>
                      <a:pPr>
                        <a:buNone/>
                      </a:pPr>
                      <a:r>
                        <a:rPr lang="en-US"/>
                        <a:t>   Assigned Values</a:t>
                      </a:r>
                    </a:p>
                  </a:txBody>
                  <a:tcPr/>
                </a:tc>
                <a:extLst>
                  <a:ext uri="{0D108BD9-81ED-4DB2-BD59-A6C34878D82A}">
                    <a16:rowId xmlns:a16="http://schemas.microsoft.com/office/drawing/2014/main" val="10000"/>
                  </a:ext>
                </a:extLst>
              </a:tr>
              <a:tr h="745490">
                <a:tc>
                  <a:txBody>
                    <a:bodyPr/>
                    <a:lstStyle/>
                    <a:p>
                      <a:pPr>
                        <a:buNone/>
                      </a:pPr>
                      <a:r>
                        <a:rPr lang="en-US"/>
                        <a:t>Super Hit (9.0)</a:t>
                      </a:r>
                    </a:p>
                  </a:txBody>
                  <a:tcPr/>
                </a:tc>
                <a:tc>
                  <a:txBody>
                    <a:bodyPr/>
                    <a:lstStyle/>
                    <a:p>
                      <a:pPr>
                        <a:buNone/>
                      </a:pPr>
                      <a:r>
                        <a:rPr lang="en-US"/>
                        <a:t>  (9/10)*2.0 = 1.80</a:t>
                      </a:r>
                    </a:p>
                  </a:txBody>
                  <a:tcPr/>
                </a:tc>
                <a:extLst>
                  <a:ext uri="{0D108BD9-81ED-4DB2-BD59-A6C34878D82A}">
                    <a16:rowId xmlns:a16="http://schemas.microsoft.com/office/drawing/2014/main" val="10001"/>
                  </a:ext>
                </a:extLst>
              </a:tr>
              <a:tr h="852170">
                <a:tc>
                  <a:txBody>
                    <a:bodyPr/>
                    <a:lstStyle/>
                    <a:p>
                      <a:pPr>
                        <a:buNone/>
                      </a:pPr>
                      <a:r>
                        <a:rPr lang="en-US"/>
                        <a:t>Hit (7.4)</a:t>
                      </a:r>
                    </a:p>
                  </a:txBody>
                  <a:tcPr/>
                </a:tc>
                <a:tc>
                  <a:txBody>
                    <a:bodyPr/>
                    <a:lstStyle/>
                    <a:p>
                      <a:pPr>
                        <a:buNone/>
                      </a:pPr>
                      <a:r>
                        <a:rPr lang="en-US"/>
                        <a:t>  (7.4/10)*2.0 = 1.48</a:t>
                      </a:r>
                    </a:p>
                  </a:txBody>
                  <a:tcPr/>
                </a:tc>
                <a:extLst>
                  <a:ext uri="{0D108BD9-81ED-4DB2-BD59-A6C34878D82A}">
                    <a16:rowId xmlns:a16="http://schemas.microsoft.com/office/drawing/2014/main" val="10002"/>
                  </a:ext>
                </a:extLst>
              </a:tr>
              <a:tr h="653415">
                <a:tc>
                  <a:txBody>
                    <a:bodyPr/>
                    <a:lstStyle/>
                    <a:p>
                      <a:pPr>
                        <a:buNone/>
                      </a:pPr>
                      <a:r>
                        <a:rPr lang="en-US"/>
                        <a:t>Flop (2.5)</a:t>
                      </a:r>
                    </a:p>
                  </a:txBody>
                  <a:tcPr/>
                </a:tc>
                <a:tc>
                  <a:txBody>
                    <a:bodyPr/>
                    <a:lstStyle/>
                    <a:p>
                      <a:pPr>
                        <a:buNone/>
                      </a:pPr>
                      <a:r>
                        <a:rPr lang="en-US"/>
                        <a:t>  (2.5/10)*2.0 = 0.50</a:t>
                      </a:r>
                    </a:p>
                  </a:txBody>
                  <a:tcPr/>
                </a:tc>
                <a:extLst>
                  <a:ext uri="{0D108BD9-81ED-4DB2-BD59-A6C34878D82A}">
                    <a16:rowId xmlns:a16="http://schemas.microsoft.com/office/drawing/2014/main" val="10003"/>
                  </a:ext>
                </a:extLst>
              </a:tr>
            </a:tbl>
          </a:graphicData>
        </a:graphic>
      </p:graphicFrame>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9" name="Rounded Rectangle 8"/>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
        <p:nvSpPr>
          <p:cNvPr id="7" name="Rounded Rectangle 6"/>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445"/>
            <a:ext cx="737806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Assigning values for each Actor class label</a:t>
            </a:r>
          </a:p>
        </p:txBody>
      </p:sp>
      <p:sp>
        <p:nvSpPr>
          <p:cNvPr id="3" name="Content Placeholder 2"/>
          <p:cNvSpPr>
            <a:spLocks noGrp="1"/>
          </p:cNvSpPr>
          <p:nvPr>
            <p:ph idx="1"/>
          </p:nvPr>
        </p:nvSpPr>
        <p:spPr>
          <a:xfrm>
            <a:off x="554355" y="1411605"/>
            <a:ext cx="8229600" cy="4877435"/>
          </a:xfrm>
        </p:spPr>
        <p:txBody>
          <a:bodyPr>
            <a:normAutofit/>
          </a:bodyPr>
          <a:lstStyle/>
          <a:p>
            <a:pPr algn="just">
              <a:lnSpc>
                <a:spcPct val="150000"/>
              </a:lnSpc>
              <a:buFont typeface="Wingdings" panose="05000000000000000000" charset="0"/>
              <a:buChar char="v"/>
            </a:pPr>
            <a:r>
              <a:rPr lang="en-US" sz="2000" dirty="0">
                <a:latin typeface="Times New Roman" panose="02020603050405020304" pitchFamily="18" charset="0"/>
                <a:cs typeface="Times New Roman" panose="02020603050405020304" pitchFamily="18" charset="0"/>
              </a:rPr>
              <a:t> Here I am going to assign values for each director class labels as follows.</a:t>
            </a:r>
          </a:p>
          <a:p>
            <a:pPr marL="0" indent="0" algn="just">
              <a:lnSpc>
                <a:spcPct val="150000"/>
              </a:lnSpc>
              <a:buFont typeface="Wingdings" panose="05000000000000000000" charset="0"/>
              <a:buNone/>
            </a:pPr>
            <a:r>
              <a:rPr lang="en-US" sz="1835" dirty="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a:p>
            <a:pPr>
              <a:lnSpc>
                <a:spcPct val="150000"/>
              </a:lnSpc>
            </a:pPr>
            <a:endParaRPr lang="en-US" sz="2100" b="1" dirty="0"/>
          </a:p>
          <a:p>
            <a:pPr marL="0" indent="0">
              <a:lnSpc>
                <a:spcPct val="150000"/>
              </a:lnSpc>
              <a:buNone/>
            </a:pPr>
            <a:endParaRPr lang="en-US" sz="2000" b="1" dirty="0">
              <a:latin typeface="Times New Roman" panose="02020603050405020304" pitchFamily="18" charset="0"/>
            </a:endParaRP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REVIEW 3</a:t>
            </a:r>
            <a:endParaRPr lang="en-US" sz="1050" dirty="0">
              <a:solidFill>
                <a:schemeClr val="tx1"/>
              </a:solidFill>
            </a:endParaRPr>
          </a:p>
        </p:txBody>
      </p:sp>
      <p:graphicFrame>
        <p:nvGraphicFramePr>
          <p:cNvPr id="6" name="Table 5"/>
          <p:cNvGraphicFramePr/>
          <p:nvPr>
            <p:extLst>
              <p:ext uri="{D42A27DB-BD31-4B8C-83A1-F6EECF244321}">
                <p14:modId xmlns:p14="http://schemas.microsoft.com/office/powerpoint/2010/main" val="2855642818"/>
              </p:ext>
            </p:extLst>
          </p:nvPr>
        </p:nvGraphicFramePr>
        <p:xfrm>
          <a:off x="1122954" y="2667000"/>
          <a:ext cx="6602730" cy="2919730"/>
        </p:xfrm>
        <a:graphic>
          <a:graphicData uri="http://schemas.openxmlformats.org/drawingml/2006/table">
            <a:tbl>
              <a:tblPr firstRow="1" bandRow="1">
                <a:tableStyleId>{5C22544A-7EE6-4342-B048-85BDC9FD1C3A}</a:tableStyleId>
              </a:tblPr>
              <a:tblGrid>
                <a:gridCol w="2875915">
                  <a:extLst>
                    <a:ext uri="{9D8B030D-6E8A-4147-A177-3AD203B41FA5}">
                      <a16:colId xmlns:a16="http://schemas.microsoft.com/office/drawing/2014/main" val="20000"/>
                    </a:ext>
                  </a:extLst>
                </a:gridCol>
                <a:gridCol w="3726815">
                  <a:extLst>
                    <a:ext uri="{9D8B030D-6E8A-4147-A177-3AD203B41FA5}">
                      <a16:colId xmlns:a16="http://schemas.microsoft.com/office/drawing/2014/main" val="20001"/>
                    </a:ext>
                  </a:extLst>
                </a:gridCol>
              </a:tblGrid>
              <a:tr h="668655">
                <a:tc>
                  <a:txBody>
                    <a:bodyPr/>
                    <a:lstStyle/>
                    <a:p>
                      <a:pPr>
                        <a:buNone/>
                      </a:pPr>
                      <a:r>
                        <a:rPr lang="en-US"/>
                        <a:t>Actor Class Labels</a:t>
                      </a:r>
                    </a:p>
                  </a:txBody>
                  <a:tcPr/>
                </a:tc>
                <a:tc>
                  <a:txBody>
                    <a:bodyPr/>
                    <a:lstStyle/>
                    <a:p>
                      <a:pPr>
                        <a:buNone/>
                      </a:pPr>
                      <a:r>
                        <a:rPr lang="en-US"/>
                        <a:t>   Assigned Values</a:t>
                      </a:r>
                    </a:p>
                  </a:txBody>
                  <a:tcPr/>
                </a:tc>
                <a:extLst>
                  <a:ext uri="{0D108BD9-81ED-4DB2-BD59-A6C34878D82A}">
                    <a16:rowId xmlns:a16="http://schemas.microsoft.com/office/drawing/2014/main" val="10000"/>
                  </a:ext>
                </a:extLst>
              </a:tr>
              <a:tr h="745490">
                <a:tc>
                  <a:txBody>
                    <a:bodyPr/>
                    <a:lstStyle/>
                    <a:p>
                      <a:pPr>
                        <a:buNone/>
                      </a:pPr>
                      <a:r>
                        <a:rPr lang="en-US"/>
                        <a:t>Super Hit (9.0)</a:t>
                      </a:r>
                    </a:p>
                  </a:txBody>
                  <a:tcPr/>
                </a:tc>
                <a:tc>
                  <a:txBody>
                    <a:bodyPr/>
                    <a:lstStyle/>
                    <a:p>
                      <a:pPr>
                        <a:buNone/>
                      </a:pPr>
                      <a:r>
                        <a:rPr lang="en-US"/>
                        <a:t>  (9/10)*1.4 = 1.26</a:t>
                      </a:r>
                    </a:p>
                  </a:txBody>
                  <a:tcPr/>
                </a:tc>
                <a:extLst>
                  <a:ext uri="{0D108BD9-81ED-4DB2-BD59-A6C34878D82A}">
                    <a16:rowId xmlns:a16="http://schemas.microsoft.com/office/drawing/2014/main" val="10001"/>
                  </a:ext>
                </a:extLst>
              </a:tr>
              <a:tr h="852170">
                <a:tc>
                  <a:txBody>
                    <a:bodyPr/>
                    <a:lstStyle/>
                    <a:p>
                      <a:pPr>
                        <a:buNone/>
                      </a:pPr>
                      <a:r>
                        <a:rPr lang="en-US"/>
                        <a:t>Hit (7.4)</a:t>
                      </a:r>
                    </a:p>
                  </a:txBody>
                  <a:tcPr/>
                </a:tc>
                <a:tc>
                  <a:txBody>
                    <a:bodyPr/>
                    <a:lstStyle/>
                    <a:p>
                      <a:pPr>
                        <a:buNone/>
                      </a:pPr>
                      <a:r>
                        <a:rPr lang="en-US"/>
                        <a:t>  (7.4/10)*1.4 = 1.04</a:t>
                      </a:r>
                    </a:p>
                  </a:txBody>
                  <a:tcPr/>
                </a:tc>
                <a:extLst>
                  <a:ext uri="{0D108BD9-81ED-4DB2-BD59-A6C34878D82A}">
                    <a16:rowId xmlns:a16="http://schemas.microsoft.com/office/drawing/2014/main" val="10002"/>
                  </a:ext>
                </a:extLst>
              </a:tr>
              <a:tr h="653415">
                <a:tc>
                  <a:txBody>
                    <a:bodyPr/>
                    <a:lstStyle/>
                    <a:p>
                      <a:pPr>
                        <a:buNone/>
                      </a:pPr>
                      <a:r>
                        <a:rPr lang="en-US" dirty="0"/>
                        <a:t>Flop (2.5)</a:t>
                      </a:r>
                    </a:p>
                  </a:txBody>
                  <a:tcPr/>
                </a:tc>
                <a:tc>
                  <a:txBody>
                    <a:bodyPr/>
                    <a:lstStyle/>
                    <a:p>
                      <a:pPr>
                        <a:buNone/>
                      </a:pPr>
                      <a:r>
                        <a:rPr lang="en-US" dirty="0"/>
                        <a:t>  (2.5/10)*1.4 = 0.35</a:t>
                      </a:r>
                    </a:p>
                  </a:txBody>
                  <a:tcPr/>
                </a:tc>
                <a:extLst>
                  <a:ext uri="{0D108BD9-81ED-4DB2-BD59-A6C34878D82A}">
                    <a16:rowId xmlns:a16="http://schemas.microsoft.com/office/drawing/2014/main" val="10003"/>
                  </a:ext>
                </a:extLst>
              </a:tr>
            </a:tbl>
          </a:graphicData>
        </a:graphic>
      </p:graphicFrame>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9" name="Rounded Rectangle 8"/>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
        <p:nvSpPr>
          <p:cNvPr id="7" name="Rounded Rectangle 6"/>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772160"/>
            <a:ext cx="174244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Finally</a:t>
            </a:r>
          </a:p>
        </p:txBody>
      </p:sp>
      <p:sp>
        <p:nvSpPr>
          <p:cNvPr id="3" name="Content Placeholder 2"/>
          <p:cNvSpPr>
            <a:spLocks noGrp="1"/>
          </p:cNvSpPr>
          <p:nvPr>
            <p:ph idx="1"/>
          </p:nvPr>
        </p:nvSpPr>
        <p:spPr>
          <a:xfrm>
            <a:off x="554355" y="1411605"/>
            <a:ext cx="8229600" cy="4877435"/>
          </a:xfrm>
        </p:spPr>
        <p:txBody>
          <a:bodyPr>
            <a:normAutofit/>
          </a:bodyPr>
          <a:lstStyle/>
          <a:p>
            <a:pPr algn="just">
              <a:lnSpc>
                <a:spcPct val="150000"/>
              </a:lnSpc>
              <a:buFont typeface="Wingdings" panose="05000000000000000000" charset="0"/>
              <a:buChar char="v"/>
            </a:pPr>
            <a:r>
              <a:rPr lang="en-US" sz="2000" dirty="0">
                <a:latin typeface="Times New Roman" panose="02020603050405020304" pitchFamily="18" charset="0"/>
                <a:cs typeface="Times New Roman" panose="02020603050405020304" pitchFamily="18" charset="0"/>
              </a:rPr>
              <a:t> Here I am going to assign values for each director class labels as follows.</a:t>
            </a:r>
          </a:p>
          <a:p>
            <a:pPr marL="0" indent="0" algn="just">
              <a:lnSpc>
                <a:spcPct val="150000"/>
              </a:lnSpc>
              <a:buFont typeface="Wingdings" panose="05000000000000000000" charset="0"/>
              <a:buNone/>
            </a:pPr>
            <a:r>
              <a:rPr lang="en-US" sz="1835" dirty="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a:p>
            <a:pPr>
              <a:lnSpc>
                <a:spcPct val="150000"/>
              </a:lnSpc>
            </a:pPr>
            <a:endParaRPr lang="en-US" sz="2100" b="1" dirty="0"/>
          </a:p>
          <a:p>
            <a:pPr marL="0" indent="0">
              <a:lnSpc>
                <a:spcPct val="150000"/>
              </a:lnSpc>
              <a:buNone/>
            </a:pPr>
            <a:endParaRPr lang="en-US" sz="2000" b="1" dirty="0">
              <a:latin typeface="Times New Roman" panose="02020603050405020304" pitchFamily="18" charset="0"/>
            </a:endParaRPr>
          </a:p>
          <a:p>
            <a:pPr marL="0" indent="0">
              <a:lnSpc>
                <a:spcPct val="150000"/>
              </a:lnSpc>
              <a:buNone/>
            </a:pPr>
            <a:endParaRPr lang="en-US" sz="2000" b="1" dirty="0">
              <a:latin typeface="Times New Roman" panose="02020603050405020304" pitchFamily="18" charset="0"/>
            </a:endParaRPr>
          </a:p>
          <a:p>
            <a:pPr marL="0" indent="0">
              <a:lnSpc>
                <a:spcPct val="150000"/>
              </a:lnSpc>
              <a:buNone/>
            </a:pPr>
            <a:endParaRPr lang="en-US" sz="2000" b="1" dirty="0">
              <a:latin typeface="Times New Roman" panose="02020603050405020304" pitchFamily="18" charset="0"/>
            </a:endParaRPr>
          </a:p>
          <a:p>
            <a:pPr marL="0" indent="0">
              <a:lnSpc>
                <a:spcPct val="150000"/>
              </a:lnSpc>
              <a:buNone/>
            </a:pPr>
            <a:endParaRPr lang="en-US" sz="2000" b="1" dirty="0">
              <a:latin typeface="Times New Roman" panose="02020603050405020304" pitchFamily="18" charset="0"/>
            </a:endParaRP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sp>
        <p:nvSpPr>
          <p:cNvPr id="15" name="Rounded Rectangle 14"/>
          <p:cNvSpPr/>
          <p:nvPr/>
        </p:nvSpPr>
        <p:spPr>
          <a:xfrm>
            <a:off x="4784832" y="7938"/>
            <a:ext cx="159258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REVIEW 3</a:t>
            </a:r>
            <a:endParaRPr lang="en-US" sz="1050" dirty="0">
              <a:solidFill>
                <a:schemeClr val="tx1"/>
              </a:solidFill>
            </a:endParaRPr>
          </a:p>
        </p:txBody>
      </p:sp>
      <p:graphicFrame>
        <p:nvGraphicFramePr>
          <p:cNvPr id="9" name="Table 8"/>
          <p:cNvGraphicFramePr/>
          <p:nvPr>
            <p:extLst>
              <p:ext uri="{D42A27DB-BD31-4B8C-83A1-F6EECF244321}">
                <p14:modId xmlns:p14="http://schemas.microsoft.com/office/powerpoint/2010/main" val="1262247946"/>
              </p:ext>
            </p:extLst>
          </p:nvPr>
        </p:nvGraphicFramePr>
        <p:xfrm>
          <a:off x="1213167" y="2242136"/>
          <a:ext cx="7141845" cy="4070350"/>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20000"/>
                    </a:ext>
                  </a:extLst>
                </a:gridCol>
                <a:gridCol w="1428115">
                  <a:extLst>
                    <a:ext uri="{9D8B030D-6E8A-4147-A177-3AD203B41FA5}">
                      <a16:colId xmlns:a16="http://schemas.microsoft.com/office/drawing/2014/main" val="20001"/>
                    </a:ext>
                  </a:extLst>
                </a:gridCol>
                <a:gridCol w="1428115">
                  <a:extLst>
                    <a:ext uri="{9D8B030D-6E8A-4147-A177-3AD203B41FA5}">
                      <a16:colId xmlns:a16="http://schemas.microsoft.com/office/drawing/2014/main" val="20002"/>
                    </a:ext>
                  </a:extLst>
                </a:gridCol>
                <a:gridCol w="1600835">
                  <a:extLst>
                    <a:ext uri="{9D8B030D-6E8A-4147-A177-3AD203B41FA5}">
                      <a16:colId xmlns:a16="http://schemas.microsoft.com/office/drawing/2014/main" val="20003"/>
                    </a:ext>
                  </a:extLst>
                </a:gridCol>
                <a:gridCol w="1256030">
                  <a:extLst>
                    <a:ext uri="{9D8B030D-6E8A-4147-A177-3AD203B41FA5}">
                      <a16:colId xmlns:a16="http://schemas.microsoft.com/office/drawing/2014/main" val="20004"/>
                    </a:ext>
                  </a:extLst>
                </a:gridCol>
              </a:tblGrid>
              <a:tr h="984250">
                <a:tc>
                  <a:txBody>
                    <a:bodyPr/>
                    <a:lstStyle/>
                    <a:p>
                      <a:pPr>
                        <a:buNone/>
                      </a:pPr>
                      <a:endParaRPr lang="en-US"/>
                    </a:p>
                    <a:p>
                      <a:pPr>
                        <a:buNone/>
                      </a:pPr>
                      <a:r>
                        <a:rPr lang="en-US"/>
                        <a:t>Film Crews</a:t>
                      </a:r>
                    </a:p>
                  </a:txBody>
                  <a:tcPr/>
                </a:tc>
                <a:tc>
                  <a:txBody>
                    <a:bodyPr/>
                    <a:lstStyle/>
                    <a:p>
                      <a:pPr>
                        <a:buNone/>
                      </a:pPr>
                      <a:endParaRPr lang="en-US"/>
                    </a:p>
                    <a:p>
                      <a:pPr>
                        <a:buNone/>
                      </a:pPr>
                      <a:r>
                        <a:rPr lang="en-US"/>
                        <a:t>    Max</a:t>
                      </a:r>
                    </a:p>
                  </a:txBody>
                  <a:tcPr/>
                </a:tc>
                <a:tc>
                  <a:txBody>
                    <a:bodyPr/>
                    <a:lstStyle/>
                    <a:p>
                      <a:pPr>
                        <a:buNone/>
                      </a:pPr>
                      <a:r>
                        <a:rPr lang="en-US"/>
                        <a:t> </a:t>
                      </a:r>
                    </a:p>
                    <a:p>
                      <a:pPr>
                        <a:buNone/>
                      </a:pPr>
                      <a:r>
                        <a:rPr lang="en-US"/>
                        <a:t>  Super Hit</a:t>
                      </a:r>
                    </a:p>
                  </a:txBody>
                  <a:tcPr/>
                </a:tc>
                <a:tc>
                  <a:txBody>
                    <a:bodyPr/>
                    <a:lstStyle/>
                    <a:p>
                      <a:pPr>
                        <a:buNone/>
                      </a:pPr>
                      <a:r>
                        <a:rPr lang="en-US"/>
                        <a:t> </a:t>
                      </a:r>
                    </a:p>
                    <a:p>
                      <a:pPr>
                        <a:buNone/>
                      </a:pPr>
                      <a:r>
                        <a:rPr lang="en-US"/>
                        <a:t>     Hit</a:t>
                      </a:r>
                    </a:p>
                  </a:txBody>
                  <a:tcPr/>
                </a:tc>
                <a:tc>
                  <a:txBody>
                    <a:bodyPr/>
                    <a:lstStyle/>
                    <a:p>
                      <a:pPr>
                        <a:buNone/>
                      </a:pPr>
                      <a:endParaRPr lang="en-US"/>
                    </a:p>
                    <a:p>
                      <a:pPr>
                        <a:buNone/>
                      </a:pPr>
                      <a:r>
                        <a:rPr lang="en-US"/>
                        <a:t>     Flop</a:t>
                      </a:r>
                    </a:p>
                  </a:txBody>
                  <a:tcPr/>
                </a:tc>
                <a:extLst>
                  <a:ext uri="{0D108BD9-81ED-4DB2-BD59-A6C34878D82A}">
                    <a16:rowId xmlns:a16="http://schemas.microsoft.com/office/drawing/2014/main" val="10000"/>
                  </a:ext>
                </a:extLst>
              </a:tr>
              <a:tr h="824230">
                <a:tc>
                  <a:txBody>
                    <a:bodyPr/>
                    <a:lstStyle/>
                    <a:p>
                      <a:pPr>
                        <a:buNone/>
                      </a:pPr>
                      <a:endParaRPr lang="en-US"/>
                    </a:p>
                    <a:p>
                      <a:pPr>
                        <a:buNone/>
                      </a:pPr>
                      <a:r>
                        <a:rPr lang="en-US"/>
                        <a:t>Writer</a:t>
                      </a:r>
                    </a:p>
                  </a:txBody>
                  <a:tcPr/>
                </a:tc>
                <a:tc>
                  <a:txBody>
                    <a:bodyPr/>
                    <a:lstStyle/>
                    <a:p>
                      <a:pPr>
                        <a:buNone/>
                      </a:pPr>
                      <a:r>
                        <a:rPr lang="en-US"/>
                        <a:t> </a:t>
                      </a:r>
                    </a:p>
                    <a:p>
                      <a:pPr>
                        <a:buNone/>
                      </a:pPr>
                      <a:r>
                        <a:rPr lang="en-US"/>
                        <a:t>    3.6</a:t>
                      </a:r>
                    </a:p>
                  </a:txBody>
                  <a:tcPr/>
                </a:tc>
                <a:tc>
                  <a:txBody>
                    <a:bodyPr/>
                    <a:lstStyle/>
                    <a:p>
                      <a:pPr>
                        <a:buNone/>
                      </a:pPr>
                      <a:endParaRPr lang="en-US"/>
                    </a:p>
                    <a:p>
                      <a:pPr>
                        <a:buNone/>
                      </a:pPr>
                      <a:r>
                        <a:rPr lang="en-US"/>
                        <a:t>     3.24</a:t>
                      </a:r>
                    </a:p>
                  </a:txBody>
                  <a:tcPr/>
                </a:tc>
                <a:tc>
                  <a:txBody>
                    <a:bodyPr/>
                    <a:lstStyle/>
                    <a:p>
                      <a:pPr>
                        <a:buNone/>
                      </a:pPr>
                      <a:endParaRPr lang="en-US"/>
                    </a:p>
                    <a:p>
                      <a:pPr>
                        <a:buNone/>
                      </a:pPr>
                      <a:r>
                        <a:rPr lang="en-US"/>
                        <a:t>    2.67</a:t>
                      </a:r>
                    </a:p>
                  </a:txBody>
                  <a:tcPr/>
                </a:tc>
                <a:tc>
                  <a:txBody>
                    <a:bodyPr/>
                    <a:lstStyle/>
                    <a:p>
                      <a:pPr>
                        <a:buNone/>
                      </a:pPr>
                      <a:endParaRPr lang="en-US"/>
                    </a:p>
                    <a:p>
                      <a:pPr>
                        <a:buNone/>
                      </a:pPr>
                      <a:r>
                        <a:rPr lang="en-US"/>
                        <a:t>     0.9</a:t>
                      </a:r>
                    </a:p>
                  </a:txBody>
                  <a:tcPr/>
                </a:tc>
                <a:extLst>
                  <a:ext uri="{0D108BD9-81ED-4DB2-BD59-A6C34878D82A}">
                    <a16:rowId xmlns:a16="http://schemas.microsoft.com/office/drawing/2014/main" val="10001"/>
                  </a:ext>
                </a:extLst>
              </a:tr>
              <a:tr h="798195">
                <a:tc>
                  <a:txBody>
                    <a:bodyPr/>
                    <a:lstStyle/>
                    <a:p>
                      <a:pPr>
                        <a:buNone/>
                      </a:pPr>
                      <a:endParaRPr lang="en-US"/>
                    </a:p>
                    <a:p>
                      <a:pPr>
                        <a:buNone/>
                      </a:pPr>
                      <a:r>
                        <a:rPr lang="en-US"/>
                        <a:t>Director</a:t>
                      </a:r>
                    </a:p>
                  </a:txBody>
                  <a:tcPr/>
                </a:tc>
                <a:tc>
                  <a:txBody>
                    <a:bodyPr/>
                    <a:lstStyle/>
                    <a:p>
                      <a:pPr>
                        <a:buNone/>
                      </a:pPr>
                      <a:r>
                        <a:rPr lang="en-US"/>
                        <a:t> </a:t>
                      </a:r>
                    </a:p>
                    <a:p>
                      <a:pPr>
                        <a:buNone/>
                      </a:pPr>
                      <a:r>
                        <a:rPr lang="en-US"/>
                        <a:t>    3.0</a:t>
                      </a:r>
                    </a:p>
                  </a:txBody>
                  <a:tcPr/>
                </a:tc>
                <a:tc>
                  <a:txBody>
                    <a:bodyPr/>
                    <a:lstStyle/>
                    <a:p>
                      <a:pPr>
                        <a:buNone/>
                      </a:pPr>
                      <a:endParaRPr lang="en-US"/>
                    </a:p>
                    <a:p>
                      <a:pPr>
                        <a:buNone/>
                      </a:pPr>
                      <a:r>
                        <a:rPr lang="en-US"/>
                        <a:t>     2.70</a:t>
                      </a:r>
                    </a:p>
                  </a:txBody>
                  <a:tcPr/>
                </a:tc>
                <a:tc>
                  <a:txBody>
                    <a:bodyPr/>
                    <a:lstStyle/>
                    <a:p>
                      <a:pPr>
                        <a:buNone/>
                      </a:pPr>
                      <a:r>
                        <a:rPr lang="en-US"/>
                        <a:t>  </a:t>
                      </a:r>
                    </a:p>
                    <a:p>
                      <a:pPr>
                        <a:buNone/>
                      </a:pPr>
                      <a:r>
                        <a:rPr lang="en-US"/>
                        <a:t>    2.22</a:t>
                      </a:r>
                    </a:p>
                  </a:txBody>
                  <a:tcPr/>
                </a:tc>
                <a:tc>
                  <a:txBody>
                    <a:bodyPr/>
                    <a:lstStyle/>
                    <a:p>
                      <a:pPr>
                        <a:buNone/>
                      </a:pPr>
                      <a:r>
                        <a:rPr lang="en-US"/>
                        <a:t> </a:t>
                      </a:r>
                    </a:p>
                    <a:p>
                      <a:pPr>
                        <a:buNone/>
                      </a:pPr>
                      <a:r>
                        <a:rPr lang="en-US"/>
                        <a:t>    0.75</a:t>
                      </a:r>
                    </a:p>
                  </a:txBody>
                  <a:tcPr/>
                </a:tc>
                <a:extLst>
                  <a:ext uri="{0D108BD9-81ED-4DB2-BD59-A6C34878D82A}">
                    <a16:rowId xmlns:a16="http://schemas.microsoft.com/office/drawing/2014/main" val="10002"/>
                  </a:ext>
                </a:extLst>
              </a:tr>
              <a:tr h="731520">
                <a:tc>
                  <a:txBody>
                    <a:bodyPr/>
                    <a:lstStyle/>
                    <a:p>
                      <a:pPr>
                        <a:buNone/>
                      </a:pPr>
                      <a:endParaRPr lang="en-US"/>
                    </a:p>
                    <a:p>
                      <a:pPr>
                        <a:buNone/>
                      </a:pPr>
                      <a:r>
                        <a:rPr lang="en-US"/>
                        <a:t>Producer</a:t>
                      </a:r>
                    </a:p>
                  </a:txBody>
                  <a:tcPr/>
                </a:tc>
                <a:tc>
                  <a:txBody>
                    <a:bodyPr/>
                    <a:lstStyle/>
                    <a:p>
                      <a:pPr>
                        <a:buNone/>
                      </a:pPr>
                      <a:endParaRPr lang="en-US"/>
                    </a:p>
                    <a:p>
                      <a:pPr>
                        <a:buNone/>
                      </a:pPr>
                      <a:r>
                        <a:rPr lang="en-US"/>
                        <a:t>    2.0</a:t>
                      </a:r>
                    </a:p>
                  </a:txBody>
                  <a:tcPr/>
                </a:tc>
                <a:tc>
                  <a:txBody>
                    <a:bodyPr/>
                    <a:lstStyle/>
                    <a:p>
                      <a:pPr>
                        <a:buNone/>
                      </a:pPr>
                      <a:endParaRPr lang="en-US"/>
                    </a:p>
                    <a:p>
                      <a:pPr>
                        <a:buNone/>
                      </a:pPr>
                      <a:r>
                        <a:rPr lang="en-US"/>
                        <a:t>    1.80</a:t>
                      </a:r>
                    </a:p>
                  </a:txBody>
                  <a:tcPr/>
                </a:tc>
                <a:tc>
                  <a:txBody>
                    <a:bodyPr/>
                    <a:lstStyle/>
                    <a:p>
                      <a:pPr>
                        <a:buNone/>
                      </a:pPr>
                      <a:r>
                        <a:rPr lang="en-US"/>
                        <a:t> </a:t>
                      </a:r>
                    </a:p>
                    <a:p>
                      <a:pPr>
                        <a:buNone/>
                      </a:pPr>
                      <a:r>
                        <a:rPr lang="en-US"/>
                        <a:t>   1.48</a:t>
                      </a:r>
                    </a:p>
                  </a:txBody>
                  <a:tcPr/>
                </a:tc>
                <a:tc>
                  <a:txBody>
                    <a:bodyPr/>
                    <a:lstStyle/>
                    <a:p>
                      <a:pPr>
                        <a:buNone/>
                      </a:pPr>
                      <a:endParaRPr lang="en-US"/>
                    </a:p>
                    <a:p>
                      <a:pPr>
                        <a:buNone/>
                      </a:pPr>
                      <a:r>
                        <a:rPr lang="en-US"/>
                        <a:t>    0.50</a:t>
                      </a:r>
                    </a:p>
                  </a:txBody>
                  <a:tcPr/>
                </a:tc>
                <a:extLst>
                  <a:ext uri="{0D108BD9-81ED-4DB2-BD59-A6C34878D82A}">
                    <a16:rowId xmlns:a16="http://schemas.microsoft.com/office/drawing/2014/main" val="10003"/>
                  </a:ext>
                </a:extLst>
              </a:tr>
              <a:tr h="732155">
                <a:tc>
                  <a:txBody>
                    <a:bodyPr/>
                    <a:lstStyle/>
                    <a:p>
                      <a:pPr>
                        <a:buNone/>
                      </a:pPr>
                      <a:endParaRPr lang="en-US"/>
                    </a:p>
                    <a:p>
                      <a:pPr>
                        <a:buNone/>
                      </a:pPr>
                      <a:r>
                        <a:rPr lang="en-US"/>
                        <a:t>Actor</a:t>
                      </a:r>
                    </a:p>
                  </a:txBody>
                  <a:tcPr/>
                </a:tc>
                <a:tc>
                  <a:txBody>
                    <a:bodyPr/>
                    <a:lstStyle/>
                    <a:p>
                      <a:pPr>
                        <a:buNone/>
                      </a:pPr>
                      <a:endParaRPr lang="en-US"/>
                    </a:p>
                    <a:p>
                      <a:pPr>
                        <a:buNone/>
                      </a:pPr>
                      <a:r>
                        <a:rPr lang="en-US"/>
                        <a:t>   1.4</a:t>
                      </a:r>
                    </a:p>
                  </a:txBody>
                  <a:tcPr/>
                </a:tc>
                <a:tc>
                  <a:txBody>
                    <a:bodyPr/>
                    <a:lstStyle/>
                    <a:p>
                      <a:pPr>
                        <a:buNone/>
                      </a:pPr>
                      <a:endParaRPr lang="en-US"/>
                    </a:p>
                    <a:p>
                      <a:pPr>
                        <a:buNone/>
                      </a:pPr>
                      <a:r>
                        <a:rPr lang="en-US"/>
                        <a:t>    1.26</a:t>
                      </a:r>
                    </a:p>
                  </a:txBody>
                  <a:tcPr/>
                </a:tc>
                <a:tc>
                  <a:txBody>
                    <a:bodyPr/>
                    <a:lstStyle/>
                    <a:p>
                      <a:pPr>
                        <a:buNone/>
                      </a:pPr>
                      <a:endParaRPr lang="en-US"/>
                    </a:p>
                    <a:p>
                      <a:pPr>
                        <a:buNone/>
                      </a:pPr>
                      <a:r>
                        <a:rPr lang="en-US"/>
                        <a:t>   1.04</a:t>
                      </a:r>
                    </a:p>
                  </a:txBody>
                  <a:tcPr/>
                </a:tc>
                <a:tc>
                  <a:txBody>
                    <a:bodyPr/>
                    <a:lstStyle/>
                    <a:p>
                      <a:pPr>
                        <a:buNone/>
                      </a:pPr>
                      <a:endParaRPr lang="en-US" dirty="0"/>
                    </a:p>
                    <a:p>
                      <a:pPr>
                        <a:buNone/>
                      </a:pPr>
                      <a:r>
                        <a:rPr lang="en-US" dirty="0"/>
                        <a:t>    0.35</a:t>
                      </a:r>
                    </a:p>
                  </a:txBody>
                  <a:tcPr/>
                </a:tc>
                <a:extLst>
                  <a:ext uri="{0D108BD9-81ED-4DB2-BD59-A6C34878D82A}">
                    <a16:rowId xmlns:a16="http://schemas.microsoft.com/office/drawing/2014/main" val="10004"/>
                  </a:ext>
                </a:extLst>
              </a:tr>
            </a:tbl>
          </a:graphicData>
        </a:graphic>
      </p:graphicFrame>
      <p:graphicFrame>
        <p:nvGraphicFramePr>
          <p:cNvPr id="6" name="Table 5"/>
          <p:cNvGraphicFramePr/>
          <p:nvPr>
            <p:extLst>
              <p:ext uri="{D42A27DB-BD31-4B8C-83A1-F6EECF244321}">
                <p14:modId xmlns:p14="http://schemas.microsoft.com/office/powerpoint/2010/main" val="2235764076"/>
              </p:ext>
            </p:extLst>
          </p:nvPr>
        </p:nvGraphicFramePr>
        <p:xfrm>
          <a:off x="1213167" y="6312486"/>
          <a:ext cx="7141845" cy="381000"/>
        </p:xfrm>
        <a:graphic>
          <a:graphicData uri="http://schemas.openxmlformats.org/drawingml/2006/table">
            <a:tbl>
              <a:tblPr firstRow="1" bandRow="1">
                <a:tableStyleId>{5C22544A-7EE6-4342-B048-85BDC9FD1C3A}</a:tableStyleId>
              </a:tblPr>
              <a:tblGrid>
                <a:gridCol w="1561465">
                  <a:extLst>
                    <a:ext uri="{9D8B030D-6E8A-4147-A177-3AD203B41FA5}">
                      <a16:colId xmlns:a16="http://schemas.microsoft.com/office/drawing/2014/main" val="20000"/>
                    </a:ext>
                  </a:extLst>
                </a:gridCol>
                <a:gridCol w="1265555">
                  <a:extLst>
                    <a:ext uri="{9D8B030D-6E8A-4147-A177-3AD203B41FA5}">
                      <a16:colId xmlns:a16="http://schemas.microsoft.com/office/drawing/2014/main" val="20001"/>
                    </a:ext>
                  </a:extLst>
                </a:gridCol>
                <a:gridCol w="1469390">
                  <a:extLst>
                    <a:ext uri="{9D8B030D-6E8A-4147-A177-3AD203B41FA5}">
                      <a16:colId xmlns:a16="http://schemas.microsoft.com/office/drawing/2014/main" val="20002"/>
                    </a:ext>
                  </a:extLst>
                </a:gridCol>
                <a:gridCol w="1406525">
                  <a:extLst>
                    <a:ext uri="{9D8B030D-6E8A-4147-A177-3AD203B41FA5}">
                      <a16:colId xmlns:a16="http://schemas.microsoft.com/office/drawing/2014/main" val="20003"/>
                    </a:ext>
                  </a:extLst>
                </a:gridCol>
                <a:gridCol w="1438910">
                  <a:extLst>
                    <a:ext uri="{9D8B030D-6E8A-4147-A177-3AD203B41FA5}">
                      <a16:colId xmlns:a16="http://schemas.microsoft.com/office/drawing/2014/main" val="20004"/>
                    </a:ext>
                  </a:extLst>
                </a:gridCol>
              </a:tblGrid>
              <a:tr h="381000">
                <a:tc>
                  <a:txBody>
                    <a:bodyPr/>
                    <a:lstStyle/>
                    <a:p>
                      <a:pPr>
                        <a:buNone/>
                      </a:pPr>
                      <a:r>
                        <a:rPr lang="en-US"/>
                        <a:t>Total</a:t>
                      </a:r>
                    </a:p>
                  </a:txBody>
                  <a:tcPr/>
                </a:tc>
                <a:tc>
                  <a:txBody>
                    <a:bodyPr/>
                    <a:lstStyle/>
                    <a:p>
                      <a:pPr>
                        <a:buNone/>
                      </a:pPr>
                      <a:r>
                        <a:rPr lang="en-US"/>
                        <a:t>  10</a:t>
                      </a:r>
                    </a:p>
                  </a:txBody>
                  <a:tcPr/>
                </a:tc>
                <a:tc>
                  <a:txBody>
                    <a:bodyPr/>
                    <a:lstStyle/>
                    <a:p>
                      <a:pPr>
                        <a:buNone/>
                      </a:pPr>
                      <a:r>
                        <a:rPr lang="en-US" dirty="0"/>
                        <a:t>      9</a:t>
                      </a:r>
                    </a:p>
                  </a:txBody>
                  <a:tcPr/>
                </a:tc>
                <a:tc>
                  <a:txBody>
                    <a:bodyPr/>
                    <a:lstStyle/>
                    <a:p>
                      <a:pPr>
                        <a:buNone/>
                      </a:pPr>
                      <a:r>
                        <a:rPr lang="en-US"/>
                        <a:t>     7.4</a:t>
                      </a:r>
                    </a:p>
                  </a:txBody>
                  <a:tcPr/>
                </a:tc>
                <a:tc>
                  <a:txBody>
                    <a:bodyPr/>
                    <a:lstStyle/>
                    <a:p>
                      <a:pPr>
                        <a:buNone/>
                      </a:pPr>
                      <a:r>
                        <a:rPr lang="en-US" dirty="0"/>
                        <a:t>     2.5  </a:t>
                      </a:r>
                    </a:p>
                  </a:txBody>
                  <a:tcPr/>
                </a:tc>
                <a:extLst>
                  <a:ext uri="{0D108BD9-81ED-4DB2-BD59-A6C34878D82A}">
                    <a16:rowId xmlns:a16="http://schemas.microsoft.com/office/drawing/2014/main" val="10000"/>
                  </a:ext>
                </a:extLst>
              </a:tr>
            </a:tbl>
          </a:graphicData>
        </a:graphic>
      </p:graphicFrame>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10" name="Rounded Rectangle 9"/>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55" y="580390"/>
            <a:ext cx="208724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Explanation</a:t>
            </a:r>
          </a:p>
        </p:txBody>
      </p:sp>
      <p:sp>
        <p:nvSpPr>
          <p:cNvPr id="3" name="Content Placeholder 2"/>
          <p:cNvSpPr>
            <a:spLocks noGrp="1"/>
          </p:cNvSpPr>
          <p:nvPr>
            <p:ph idx="1"/>
          </p:nvPr>
        </p:nvSpPr>
        <p:spPr>
          <a:xfrm>
            <a:off x="554355" y="1219835"/>
            <a:ext cx="8229600" cy="5274945"/>
          </a:xfrm>
        </p:spPr>
        <p:txBody>
          <a:bodyPr>
            <a:normAutofit/>
          </a:bodyPr>
          <a:lstStyle/>
          <a:p>
            <a:pPr algn="just">
              <a:lnSpc>
                <a:spcPct val="150000"/>
              </a:lnSpc>
              <a:buFont typeface="Wingdings" panose="05000000000000000000" charset="0"/>
              <a:buChar char="v"/>
            </a:pPr>
            <a:r>
              <a:rPr lang="en-US" sz="2000" dirty="0">
                <a:latin typeface="Times New Roman" panose="02020603050405020304" pitchFamily="18" charset="0"/>
                <a:cs typeface="Times New Roman" panose="02020603050405020304" pitchFamily="18" charset="0"/>
              </a:rPr>
              <a:t>  While checking the historical data </a:t>
            </a:r>
          </a:p>
          <a:p>
            <a:pPr marL="1200150" lvl="2"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writer got super hit for his movie we will assign 3.24 score.</a:t>
            </a:r>
          </a:p>
          <a:p>
            <a:pPr marL="1200150" lvl="2"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he got hit for his movie we will assign 2.69 score.</a:t>
            </a:r>
          </a:p>
          <a:p>
            <a:pPr marL="1200150" lvl="2"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he got flop for his movie we will assign 0.9 score.</a:t>
            </a:r>
          </a:p>
          <a:p>
            <a:pPr>
              <a:lnSpc>
                <a:spcPct val="150000"/>
              </a:lnSpc>
              <a:buFont typeface="Wingdings" panose="05000000000000000000" charset="0"/>
              <a:buChar char="v"/>
            </a:pPr>
            <a:r>
              <a:rPr lang="en-US" sz="2000" dirty="0">
                <a:latin typeface="Times New Roman" panose="02020603050405020304" pitchFamily="18" charset="0"/>
              </a:rPr>
              <a:t>Likewise I am going to assign values for director, producer and actor.</a:t>
            </a:r>
          </a:p>
          <a:p>
            <a:pPr>
              <a:lnSpc>
                <a:spcPct val="150000"/>
              </a:lnSpc>
              <a:buFont typeface="Wingdings" panose="05000000000000000000" charset="0"/>
              <a:buChar char="v"/>
            </a:pPr>
            <a:r>
              <a:rPr lang="en-US" sz="2000" dirty="0">
                <a:latin typeface="Times New Roman" panose="02020603050405020304" pitchFamily="18" charset="0"/>
              </a:rPr>
              <a:t>Finally find the average of writer, director, producer and actor.</a:t>
            </a:r>
          </a:p>
          <a:p>
            <a:pPr>
              <a:lnSpc>
                <a:spcPct val="150000"/>
              </a:lnSpc>
              <a:buFont typeface="Wingdings" panose="05000000000000000000" charset="0"/>
              <a:buChar char="v"/>
            </a:pPr>
            <a:r>
              <a:rPr lang="en-US" sz="2000" dirty="0">
                <a:latin typeface="Times New Roman" panose="02020603050405020304" pitchFamily="18" charset="0"/>
              </a:rPr>
              <a:t>Find the sum of crews values.</a:t>
            </a:r>
          </a:p>
          <a:p>
            <a:pPr>
              <a:lnSpc>
                <a:spcPct val="150000"/>
              </a:lnSpc>
              <a:buFont typeface="Wingdings" panose="05000000000000000000" charset="0"/>
              <a:buChar char="v"/>
            </a:pPr>
            <a:r>
              <a:rPr lang="en-US" sz="2000" dirty="0">
                <a:latin typeface="Times New Roman" panose="02020603050405020304" pitchFamily="18" charset="0"/>
              </a:rPr>
              <a:t>Apply the follwing conditions for predicting the class label.</a:t>
            </a:r>
          </a:p>
          <a:p>
            <a:pPr>
              <a:lnSpc>
                <a:spcPct val="150000"/>
              </a:lnSpc>
              <a:buFont typeface="Wingdings" panose="05000000000000000000" charset="0"/>
              <a:buChar char="v"/>
            </a:pPr>
            <a:endParaRPr lang="en-US" sz="2000" dirty="0">
              <a:latin typeface="Times New Roman" panose="02020603050405020304" pitchFamily="18" charset="0"/>
            </a:endParaRPr>
          </a:p>
          <a:p>
            <a:pPr>
              <a:lnSpc>
                <a:spcPct val="150000"/>
              </a:lnSpc>
            </a:pPr>
            <a:endParaRPr lang="en-US" sz="2400" b="1" dirty="0">
              <a:latin typeface="Times New Roman" panose="02020603050405020304" pitchFamily="18" charset="0"/>
            </a:endParaRPr>
          </a:p>
          <a:p>
            <a:pPr>
              <a:lnSpc>
                <a:spcPct val="150000"/>
              </a:lnSpc>
            </a:pPr>
            <a:endParaRPr lang="en-US" sz="2100" b="1" dirty="0"/>
          </a:p>
          <a:p>
            <a:pPr marL="0" indent="0">
              <a:lnSpc>
                <a:spcPct val="150000"/>
              </a:lnSpc>
              <a:buNone/>
            </a:pPr>
            <a:endParaRPr lang="en-US" sz="2000" b="1" dirty="0">
              <a:latin typeface="Times New Roman" panose="02020603050405020304" pitchFamily="18" charset="0"/>
            </a:endParaRP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REVIEW 3</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
        <p:nvSpPr>
          <p:cNvPr id="6" name="Rounded Rectangle 5"/>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graphicFrame>
        <p:nvGraphicFramePr>
          <p:cNvPr id="10" name="Table 9"/>
          <p:cNvGraphicFramePr/>
          <p:nvPr/>
        </p:nvGraphicFramePr>
        <p:xfrm>
          <a:off x="2275205" y="5351780"/>
          <a:ext cx="4885055" cy="1143000"/>
        </p:xfrm>
        <a:graphic>
          <a:graphicData uri="http://schemas.openxmlformats.org/drawingml/2006/table">
            <a:tbl>
              <a:tblPr firstRow="1" bandRow="1">
                <a:tableStyleId>{5C22544A-7EE6-4342-B048-85BDC9FD1C3A}</a:tableStyleId>
              </a:tblPr>
              <a:tblGrid>
                <a:gridCol w="2442845">
                  <a:extLst>
                    <a:ext uri="{9D8B030D-6E8A-4147-A177-3AD203B41FA5}">
                      <a16:colId xmlns:a16="http://schemas.microsoft.com/office/drawing/2014/main" val="20000"/>
                    </a:ext>
                  </a:extLst>
                </a:gridCol>
                <a:gridCol w="2442210">
                  <a:extLst>
                    <a:ext uri="{9D8B030D-6E8A-4147-A177-3AD203B41FA5}">
                      <a16:colId xmlns:a16="http://schemas.microsoft.com/office/drawing/2014/main" val="20001"/>
                    </a:ext>
                  </a:extLst>
                </a:gridCol>
              </a:tblGrid>
              <a:tr h="381000">
                <a:tc>
                  <a:txBody>
                    <a:bodyPr/>
                    <a:lstStyle/>
                    <a:p>
                      <a:pPr>
                        <a:buNone/>
                      </a:pPr>
                      <a:r>
                        <a:rPr lang="en-US"/>
                        <a:t>  </a:t>
                      </a:r>
                      <a:r>
                        <a:rPr lang="en-US" b="0">
                          <a:solidFill>
                            <a:schemeClr val="tx1"/>
                          </a:solidFill>
                        </a:rPr>
                        <a:t>7.5&lt;=x&lt;10</a:t>
                      </a:r>
                    </a:p>
                  </a:txBody>
                  <a:tcPr>
                    <a:solidFill>
                      <a:schemeClr val="bg1">
                        <a:lumMod val="85000"/>
                      </a:schemeClr>
                    </a:solidFill>
                  </a:tcPr>
                </a:tc>
                <a:tc>
                  <a:txBody>
                    <a:bodyPr/>
                    <a:lstStyle/>
                    <a:p>
                      <a:pPr>
                        <a:buNone/>
                      </a:pPr>
                      <a:r>
                        <a:rPr lang="en-US" b="0"/>
                        <a:t>  </a:t>
                      </a:r>
                      <a:r>
                        <a:rPr lang="en-US" b="0">
                          <a:solidFill>
                            <a:schemeClr val="tx1"/>
                          </a:solidFill>
                        </a:rPr>
                        <a:t>Super Hit</a:t>
                      </a:r>
                    </a:p>
                  </a:txBody>
                  <a:tcPr>
                    <a:solidFill>
                      <a:schemeClr val="bg1">
                        <a:lumMod val="85000"/>
                      </a:schemeClr>
                    </a:solidFill>
                  </a:tcPr>
                </a:tc>
                <a:extLst>
                  <a:ext uri="{0D108BD9-81ED-4DB2-BD59-A6C34878D82A}">
                    <a16:rowId xmlns:a16="http://schemas.microsoft.com/office/drawing/2014/main" val="10000"/>
                  </a:ext>
                </a:extLst>
              </a:tr>
              <a:tr h="381000">
                <a:tc>
                  <a:txBody>
                    <a:bodyPr/>
                    <a:lstStyle/>
                    <a:p>
                      <a:pPr>
                        <a:buNone/>
                      </a:pPr>
                      <a:r>
                        <a:rPr lang="en-US"/>
                        <a:t>  5&lt;=x&lt;7.5</a:t>
                      </a:r>
                    </a:p>
                  </a:txBody>
                  <a:tcPr>
                    <a:solidFill>
                      <a:schemeClr val="bg1">
                        <a:lumMod val="85000"/>
                      </a:schemeClr>
                    </a:solidFill>
                  </a:tcPr>
                </a:tc>
                <a:tc>
                  <a:txBody>
                    <a:bodyPr/>
                    <a:lstStyle/>
                    <a:p>
                      <a:pPr>
                        <a:buNone/>
                      </a:pPr>
                      <a:r>
                        <a:rPr lang="en-US" b="0"/>
                        <a:t>  Hit</a:t>
                      </a:r>
                    </a:p>
                  </a:txBody>
                  <a:tcPr>
                    <a:solidFill>
                      <a:schemeClr val="bg1">
                        <a:lumMod val="85000"/>
                      </a:schemeClr>
                    </a:solidFill>
                  </a:tcPr>
                </a:tc>
                <a:extLst>
                  <a:ext uri="{0D108BD9-81ED-4DB2-BD59-A6C34878D82A}">
                    <a16:rowId xmlns:a16="http://schemas.microsoft.com/office/drawing/2014/main" val="10001"/>
                  </a:ext>
                </a:extLst>
              </a:tr>
              <a:tr h="381000">
                <a:tc>
                  <a:txBody>
                    <a:bodyPr/>
                    <a:lstStyle/>
                    <a:p>
                      <a:pPr>
                        <a:buNone/>
                      </a:pPr>
                      <a:r>
                        <a:rPr lang="en-US"/>
                        <a:t>  1&lt;=x&lt;5</a:t>
                      </a:r>
                    </a:p>
                  </a:txBody>
                  <a:tcPr>
                    <a:solidFill>
                      <a:schemeClr val="bg1">
                        <a:lumMod val="85000"/>
                      </a:schemeClr>
                    </a:solidFill>
                  </a:tcPr>
                </a:tc>
                <a:tc>
                  <a:txBody>
                    <a:bodyPr/>
                    <a:lstStyle/>
                    <a:p>
                      <a:pPr>
                        <a:buNone/>
                      </a:pPr>
                      <a:r>
                        <a:rPr lang="en-US" b="0"/>
                        <a:t>  Flop</a:t>
                      </a:r>
                    </a:p>
                  </a:txBody>
                  <a:tcPr>
                    <a:solidFill>
                      <a:schemeClr val="bg1">
                        <a:lumMod val="85000"/>
                      </a:schemeClr>
                    </a:solidFill>
                  </a:tcPr>
                </a:tc>
                <a:extLst>
                  <a:ext uri="{0D108BD9-81ED-4DB2-BD59-A6C34878D82A}">
                    <a16:rowId xmlns:a16="http://schemas.microsoft.com/office/drawing/2014/main" val="10002"/>
                  </a:ext>
                </a:extLst>
              </a:tr>
            </a:tbl>
          </a:graphicData>
        </a:graphic>
      </p:graphicFrame>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55" y="852170"/>
            <a:ext cx="219710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541294" y="1600200"/>
            <a:ext cx="8229600" cy="4571999"/>
          </a:xfrm>
        </p:spPr>
        <p:txBody>
          <a:bodyPr>
            <a:normAutofit fontScale="92500"/>
          </a:bodyPr>
          <a:lstStyle/>
          <a:p>
            <a:pPr marL="1905" indent="-344805" algn="just">
              <a:lnSpc>
                <a:spcPct val="150000"/>
              </a:lnSpc>
              <a:buFont typeface="Wingdings" panose="05000000000000000000" charset="0"/>
              <a:buChar char="v"/>
            </a:pPr>
            <a:r>
              <a:rPr sz="2200">
                <a:latin typeface="Times New Roman" panose="02020603050405020304" pitchFamily="18" charset="0"/>
                <a:sym typeface="+mn-ea"/>
              </a:rPr>
              <a:t>This </a:t>
            </a:r>
            <a:r>
              <a:rPr lang="en-US" sz="2200">
                <a:latin typeface="Times New Roman" panose="02020603050405020304" pitchFamily="18" charset="0"/>
                <a:sym typeface="+mn-ea"/>
              </a:rPr>
              <a:t>model</a:t>
            </a:r>
            <a:r>
              <a:rPr sz="2200">
                <a:latin typeface="Times New Roman" panose="02020603050405020304" pitchFamily="18" charset="0"/>
                <a:sym typeface="+mn-ea"/>
              </a:rPr>
              <a:t> helps to find out the review of the new movie.</a:t>
            </a:r>
            <a:endParaRPr sz="2200">
              <a:latin typeface="Times New Roman" panose="02020603050405020304" pitchFamily="18" charset="0"/>
            </a:endParaRPr>
          </a:p>
          <a:p>
            <a:pPr marL="1905" indent="-344805" algn="just">
              <a:lnSpc>
                <a:spcPct val="150000"/>
              </a:lnSpc>
              <a:buFont typeface="Wingdings" panose="05000000000000000000" charset="0"/>
              <a:buChar char="v"/>
            </a:pPr>
            <a:r>
              <a:rPr sz="2200">
                <a:latin typeface="Times New Roman" panose="02020603050405020304" pitchFamily="18" charset="0"/>
                <a:sym typeface="+mn-ea"/>
              </a:rPr>
              <a:t>User can easily decide whether to book ticket in advance or not.</a:t>
            </a:r>
            <a:endParaRPr sz="2200">
              <a:latin typeface="Times New Roman" panose="02020603050405020304" pitchFamily="18" charset="0"/>
            </a:endParaRPr>
          </a:p>
          <a:p>
            <a:pPr marL="1905" indent="-344805" algn="just">
              <a:lnSpc>
                <a:spcPct val="150000"/>
              </a:lnSpc>
              <a:buFont typeface="Wingdings" panose="05000000000000000000" charset="0"/>
              <a:buChar char="v"/>
            </a:pPr>
            <a:r>
              <a:rPr sz="2200">
                <a:latin typeface="Times New Roman" panose="02020603050405020304" pitchFamily="18" charset="0"/>
                <a:sym typeface="+mn-ea"/>
              </a:rPr>
              <a:t>This </a:t>
            </a:r>
            <a:r>
              <a:rPr lang="en-US" sz="2200">
                <a:latin typeface="Times New Roman" panose="02020603050405020304" pitchFamily="18" charset="0"/>
                <a:sym typeface="+mn-ea"/>
              </a:rPr>
              <a:t>model</a:t>
            </a:r>
            <a:r>
              <a:rPr sz="2200">
                <a:latin typeface="Times New Roman" panose="02020603050405020304" pitchFamily="18" charset="0"/>
                <a:sym typeface="+mn-ea"/>
              </a:rPr>
              <a:t> can be used by all the movie lovers.</a:t>
            </a:r>
          </a:p>
          <a:p>
            <a:pPr marL="0" indent="0" algn="just">
              <a:lnSpc>
                <a:spcPct val="150000"/>
              </a:lnSpc>
              <a:buFont typeface="Wingdings" panose="05000000000000000000" charset="0"/>
              <a:buNone/>
            </a:pPr>
            <a:endParaRPr sz="2200">
              <a:latin typeface="Times New Roman" panose="02020603050405020304" pitchFamily="18" charset="0"/>
              <a:sym typeface="+mn-ea"/>
            </a:endParaRPr>
          </a:p>
          <a:p>
            <a:pPr marL="0" indent="0" algn="just">
              <a:lnSpc>
                <a:spcPct val="150000"/>
              </a:lnSpc>
              <a:buFont typeface="Wingdings" panose="05000000000000000000" charset="0"/>
              <a:buNone/>
            </a:pPr>
            <a:r>
              <a:rPr lang="en-US" sz="2800" b="1">
                <a:solidFill>
                  <a:schemeClr val="accent2"/>
                </a:solidFill>
                <a:latin typeface="Times New Roman" panose="02020603050405020304" pitchFamily="18" charset="0"/>
                <a:sym typeface="+mn-ea"/>
              </a:rPr>
              <a:t>Disadvantages:</a:t>
            </a:r>
          </a:p>
          <a:p>
            <a:pPr algn="just">
              <a:lnSpc>
                <a:spcPct val="150000"/>
              </a:lnSpc>
              <a:buFont typeface="Wingdings" panose="05000000000000000000" charset="0"/>
              <a:buChar char="v"/>
            </a:pPr>
            <a:r>
              <a:rPr lang="en-US" sz="2200" dirty="0">
                <a:latin typeface="Times New Roman" panose="02020603050405020304" pitchFamily="18" charset="0"/>
              </a:rPr>
              <a:t>User can predict the success of the movie before the release of movie.</a:t>
            </a:r>
          </a:p>
          <a:p>
            <a:pPr algn="just">
              <a:lnSpc>
                <a:spcPct val="150000"/>
              </a:lnSpc>
              <a:buFont typeface="Wingdings" panose="05000000000000000000" charset="0"/>
              <a:buChar char="v"/>
            </a:pPr>
            <a:r>
              <a:rPr lang="en-US" sz="2200" dirty="0">
                <a:latin typeface="Times New Roman" panose="02020603050405020304" pitchFamily="18" charset="0"/>
              </a:rPr>
              <a:t>If historical data is not there for particular crews we can't predict the success of movie.</a:t>
            </a:r>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6" name="Rounded Rectangle 5"/>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
        <p:nvSpPr>
          <p:cNvPr id="9" name="Rounded Rectangle 8"/>
          <p:cNvSpPr/>
          <p:nvPr/>
        </p:nvSpPr>
        <p:spPr>
          <a:xfrm>
            <a:off x="4784832" y="7938"/>
            <a:ext cx="159258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sym typeface="+mn-ea"/>
              </a:rPr>
              <a:t>REVIEW 3</a:t>
            </a:r>
            <a:endParaRPr lang="en-US" sz="1050" dirty="0">
              <a:solidFill>
                <a:schemeClr val="tx1"/>
              </a:solidFill>
            </a:endParaRPr>
          </a:p>
        </p:txBody>
      </p:sp>
      <p:sp>
        <p:nvSpPr>
          <p:cNvPr id="10" name="Rounded Rectangle 9"/>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527685"/>
            <a:ext cx="208724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Results</a:t>
            </a:r>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7" name="Rounded Rectangle 6"/>
          <p:cNvSpPr/>
          <p:nvPr/>
        </p:nvSpPr>
        <p:spPr>
          <a:xfrm>
            <a:off x="6385433" y="7938"/>
            <a:ext cx="1303020"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
        <p:nvSpPr>
          <p:cNvPr id="6" name="Rounded Rectangle 5"/>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pic>
        <p:nvPicPr>
          <p:cNvPr id="5" name="Content Placeholder 4" descr="Capture3"/>
          <p:cNvPicPr>
            <a:picLocks noGrp="1" noChangeAspect="1"/>
          </p:cNvPicPr>
          <p:nvPr>
            <p:ph idx="1"/>
          </p:nvPr>
        </p:nvPicPr>
        <p:blipFill>
          <a:blip r:embed="rId3"/>
          <a:stretch>
            <a:fillRect/>
          </a:stretch>
        </p:blipFill>
        <p:spPr>
          <a:xfrm>
            <a:off x="457200" y="1167765"/>
            <a:ext cx="8229600" cy="52019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1600200"/>
            <a:ext cx="8229600" cy="4572000"/>
          </a:xfrm>
        </p:spPr>
        <p:txBody>
          <a:bodyPr>
            <a:normAutofit/>
          </a:bodyPr>
          <a:lstStyle/>
          <a:p>
            <a:pPr marL="0" indent="0">
              <a:lnSpc>
                <a:spcPct val="150000"/>
              </a:lnSpc>
              <a:buFont typeface="Wingdings" panose="05000000000000000000" pitchFamily="2" charset="2"/>
              <a:buNone/>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10" name="Rounded Rectangle 9"/>
          <p:cNvSpPr/>
          <p:nvPr/>
        </p:nvSpPr>
        <p:spPr>
          <a:xfrm>
            <a:off x="2045970" y="2503170"/>
            <a:ext cx="5481955" cy="152019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tx1"/>
                </a:solidFill>
                <a:latin typeface="Algerian" panose="04020705040A02060702" pitchFamily="82" charset="0"/>
                <a:cs typeface="Times New Roman" panose="02020603050405020304" pitchFamily="18" charset="0"/>
              </a:rPr>
              <a:t>        </a:t>
            </a:r>
            <a:r>
              <a:rPr lang="en-US" sz="4800" b="1" dirty="0">
                <a:solidFill>
                  <a:schemeClr val="tx1"/>
                </a:solidFill>
                <a:latin typeface="Algerian" panose="04020705040A02060702" pitchFamily="82" charset="0"/>
                <a:cs typeface="Times New Roman" panose="02020603050405020304" pitchFamily="18" charset="0"/>
              </a:rPr>
              <a:t>THANK YOU</a:t>
            </a:r>
            <a:endParaRPr lang="en-US" sz="4800" dirty="0">
              <a:solidFill>
                <a:schemeClr val="tx1"/>
              </a:solidFill>
              <a:latin typeface="Algerian" panose="04020705040A02060702" pitchFamily="82" charset="0"/>
              <a:cs typeface="Times New Roman" panose="02020603050405020304" pitchFamily="18" charset="0"/>
            </a:endParaRP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2" name="Rounded Rectangle 1"/>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6" name="Rounded Rectangle 5"/>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2</a:t>
            </a:r>
          </a:p>
        </p:txBody>
      </p:sp>
      <p:sp>
        <p:nvSpPr>
          <p:cNvPr id="9" name="Rounded Rectangle 8"/>
          <p:cNvSpPr/>
          <p:nvPr/>
        </p:nvSpPr>
        <p:spPr>
          <a:xfrm>
            <a:off x="7696474" y="0"/>
            <a:ext cx="1447526"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2170"/>
            <a:ext cx="189230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541294" y="1600200"/>
            <a:ext cx="8229600" cy="4571999"/>
          </a:xfrm>
        </p:spPr>
        <p:txBody>
          <a:bodyPr>
            <a:normAutofit/>
          </a:bodyPr>
          <a:lstStyle/>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Objective</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Review 1</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Review 2</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Review 3</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Results</a:t>
            </a:r>
          </a:p>
          <a:p>
            <a:pPr>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Conclusion</a:t>
            </a: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15" name="Rounded Rectangle 14"/>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7" name="Rounded Rectangle 6"/>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8" name="Rounded Rectangle 7"/>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530" y="675005"/>
            <a:ext cx="2211705" cy="639445"/>
          </a:xfrm>
        </p:spPr>
        <p:txBody>
          <a:bodyPr>
            <a:normAutofit/>
          </a:bodyPr>
          <a:lstStyle/>
          <a:p>
            <a:r>
              <a:rPr lang="en-US" sz="2800" b="1" dirty="0">
                <a:solidFill>
                  <a:schemeClr val="accent2"/>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541020" y="1314450"/>
            <a:ext cx="8295640" cy="4905375"/>
          </a:xfrm>
        </p:spPr>
        <p:txBody>
          <a:bodyPr>
            <a:normAutofit fontScale="90000" lnSpcReduction="20000"/>
          </a:bodyPr>
          <a:lstStyle/>
          <a:p>
            <a:pPr marL="1905" indent="-1905" algn="just">
              <a:lnSpc>
                <a:spcPct val="150000"/>
              </a:lnSpc>
              <a:buFont typeface="Wingdings" panose="05000000000000000000" pitchFamily="2" charset="2"/>
              <a:buChar char="v"/>
            </a:pPr>
            <a:r>
              <a:rPr lang="en-US" altLang="x-none" sz="2200" dirty="0">
                <a:latin typeface="Times New Roman" panose="02020603050405020304" pitchFamily="18" charset="0"/>
                <a:sym typeface="+mn-ea"/>
              </a:rPr>
              <a:t>  The </a:t>
            </a:r>
            <a:r>
              <a:rPr lang="en-US" altLang="x-none" sz="2200" b="1" dirty="0">
                <a:latin typeface="Times New Roman" panose="02020603050405020304" pitchFamily="18" charset="0"/>
                <a:sym typeface="+mn-ea"/>
              </a:rPr>
              <a:t>Indian movie industry</a:t>
            </a:r>
            <a:r>
              <a:rPr lang="en-US" altLang="x-none" sz="2200" dirty="0">
                <a:latin typeface="Times New Roman" panose="02020603050405020304" pitchFamily="18" charset="0"/>
                <a:sym typeface="+mn-ea"/>
              </a:rPr>
              <a:t> produces the maximum number of movies per </a:t>
            </a:r>
          </a:p>
          <a:p>
            <a:pPr marL="0" indent="0" algn="just">
              <a:lnSpc>
                <a:spcPct val="150000"/>
              </a:lnSpc>
              <a:buFont typeface="Wingdings" panose="05000000000000000000" pitchFamily="2" charset="2"/>
              <a:buNone/>
            </a:pPr>
            <a:r>
              <a:rPr lang="en-US" altLang="x-none" sz="2200" dirty="0">
                <a:latin typeface="Times New Roman" panose="02020603050405020304" pitchFamily="18" charset="0"/>
                <a:sym typeface="+mn-ea"/>
              </a:rPr>
              <a:t>      year at </a:t>
            </a:r>
            <a:r>
              <a:rPr lang="en-US" altLang="x-none" sz="2200" b="1" dirty="0">
                <a:latin typeface="Times New Roman" panose="02020603050405020304" pitchFamily="18" charset="0"/>
                <a:sym typeface="+mn-ea"/>
              </a:rPr>
              <a:t>1000/year</a:t>
            </a:r>
            <a:r>
              <a:rPr lang="en-US" altLang="x-none" sz="2200" dirty="0">
                <a:latin typeface="Times New Roman" panose="02020603050405020304" pitchFamily="18" charset="0"/>
                <a:sym typeface="+mn-ea"/>
              </a:rPr>
              <a:t>, higher than any other country’s movie industry.   </a:t>
            </a:r>
          </a:p>
          <a:p>
            <a:pPr marL="1905" indent="-1905" algn="just">
              <a:lnSpc>
                <a:spcPct val="150000"/>
              </a:lnSpc>
              <a:buFont typeface="Wingdings" panose="05000000000000000000" pitchFamily="2" charset="2"/>
              <a:buChar char="v"/>
            </a:pPr>
            <a:r>
              <a:rPr lang="en-US" altLang="x-none" sz="2200" dirty="0">
                <a:latin typeface="Times New Roman" panose="02020603050405020304" pitchFamily="18" charset="0"/>
                <a:sym typeface="+mn-ea"/>
              </a:rPr>
              <a:t>  The </a:t>
            </a:r>
            <a:r>
              <a:rPr lang="en-US" altLang="x-none" sz="2200" b="1" dirty="0">
                <a:latin typeface="Times New Roman" panose="02020603050405020304" pitchFamily="18" charset="0"/>
                <a:sym typeface="+mn-ea"/>
              </a:rPr>
              <a:t>IMDb</a:t>
            </a:r>
            <a:r>
              <a:rPr lang="en-US" altLang="x-none" sz="2200" dirty="0">
                <a:latin typeface="Times New Roman" panose="02020603050405020304" pitchFamily="18" charset="0"/>
                <a:sym typeface="+mn-ea"/>
              </a:rPr>
              <a:t> is an excellent resource to find </a:t>
            </a:r>
            <a:r>
              <a:rPr lang="en-US" altLang="x-none" sz="2200" b="1" dirty="0">
                <a:latin typeface="Times New Roman" panose="02020603050405020304" pitchFamily="18" charset="0"/>
                <a:sym typeface="+mn-ea"/>
              </a:rPr>
              <a:t>detailed information</a:t>
            </a:r>
            <a:r>
              <a:rPr lang="en-US" altLang="x-none" sz="2200" dirty="0">
                <a:latin typeface="Times New Roman" panose="02020603050405020304" pitchFamily="18" charset="0"/>
                <a:sym typeface="+mn-ea"/>
              </a:rPr>
              <a:t> about    </a:t>
            </a:r>
          </a:p>
          <a:p>
            <a:pPr marL="0" indent="0" algn="just">
              <a:lnSpc>
                <a:spcPct val="150000"/>
              </a:lnSpc>
              <a:buFont typeface="Wingdings" panose="05000000000000000000" pitchFamily="2" charset="2"/>
              <a:buNone/>
            </a:pPr>
            <a:r>
              <a:rPr lang="en-US" altLang="x-none" sz="2200" dirty="0">
                <a:latin typeface="Times New Roman" panose="02020603050405020304" pitchFamily="18" charset="0"/>
                <a:sym typeface="+mn-ea"/>
              </a:rPr>
              <a:t>     almost any film ever made. It contains a </a:t>
            </a:r>
            <a:r>
              <a:rPr lang="en-US" altLang="x-none" sz="2200" b="1" dirty="0">
                <a:latin typeface="Times New Roman" panose="02020603050405020304" pitchFamily="18" charset="0"/>
                <a:sym typeface="+mn-ea"/>
              </a:rPr>
              <a:t>vast amount of data</a:t>
            </a:r>
            <a:r>
              <a:rPr lang="en-US" altLang="x-none" sz="2200" dirty="0">
                <a:latin typeface="Times New Roman" panose="02020603050405020304" pitchFamily="18" charset="0"/>
                <a:sym typeface="+mn-ea"/>
              </a:rPr>
              <a:t>, which </a:t>
            </a:r>
          </a:p>
          <a:p>
            <a:pPr marL="0" indent="0" algn="just">
              <a:lnSpc>
                <a:spcPct val="150000"/>
              </a:lnSpc>
              <a:buFont typeface="Wingdings" panose="05000000000000000000" pitchFamily="2" charset="2"/>
              <a:buNone/>
            </a:pPr>
            <a:r>
              <a:rPr lang="en-US" altLang="x-none" sz="2200" dirty="0">
                <a:latin typeface="Times New Roman" panose="02020603050405020304" pitchFamily="18" charset="0"/>
                <a:sym typeface="+mn-ea"/>
              </a:rPr>
              <a:t>     undoubtedly contains much valuable information about general trends in </a:t>
            </a:r>
          </a:p>
          <a:p>
            <a:pPr marL="0" indent="0" algn="just">
              <a:lnSpc>
                <a:spcPct val="150000"/>
              </a:lnSpc>
              <a:buFont typeface="Wingdings" panose="05000000000000000000" pitchFamily="2" charset="2"/>
              <a:buNone/>
            </a:pPr>
            <a:r>
              <a:rPr lang="en-US" altLang="x-none" sz="2200" dirty="0">
                <a:latin typeface="Times New Roman" panose="02020603050405020304" pitchFamily="18" charset="0"/>
                <a:sym typeface="+mn-ea"/>
              </a:rPr>
              <a:t>     films.</a:t>
            </a:r>
          </a:p>
          <a:p>
            <a:pPr marL="342900" indent="-342900" algn="just">
              <a:lnSpc>
                <a:spcPct val="150000"/>
              </a:lnSpc>
              <a:buFont typeface="Wingdings" panose="05000000000000000000" charset="0"/>
              <a:buChar char="v"/>
            </a:pPr>
            <a:r>
              <a:rPr lang="en-US" altLang="x-none" sz="2200" dirty="0">
                <a:latin typeface="Times New Roman" panose="02020603050405020304" pitchFamily="18" charset="0"/>
                <a:sym typeface="+mn-ea"/>
              </a:rPr>
              <a:t>Data mining techniques allows us to </a:t>
            </a:r>
            <a:r>
              <a:rPr lang="en-US" altLang="x-none" sz="2200" b="1" dirty="0">
                <a:latin typeface="Times New Roman" panose="02020603050405020304" pitchFamily="18" charset="0"/>
                <a:sym typeface="+mn-ea"/>
              </a:rPr>
              <a:t>predict the success of a future film</a:t>
            </a:r>
          </a:p>
          <a:p>
            <a:pPr marL="0" indent="0" algn="just">
              <a:lnSpc>
                <a:spcPct val="150000"/>
              </a:lnSpc>
              <a:buFont typeface="Wingdings" panose="05000000000000000000" charset="0"/>
              <a:buNone/>
            </a:pPr>
            <a:r>
              <a:rPr lang="en-US" altLang="x-none" sz="2200" dirty="0">
                <a:latin typeface="Times New Roman" panose="02020603050405020304" pitchFamily="18" charset="0"/>
                <a:sym typeface="+mn-ea"/>
              </a:rPr>
              <a:t>     given select information about the film before its release. So we will get the   </a:t>
            </a:r>
          </a:p>
          <a:p>
            <a:pPr marL="0" indent="0" algn="just">
              <a:lnSpc>
                <a:spcPct val="150000"/>
              </a:lnSpc>
              <a:buFont typeface="Wingdings" panose="05000000000000000000" charset="0"/>
              <a:buNone/>
            </a:pPr>
            <a:r>
              <a:rPr lang="en-US" altLang="x-none" sz="2200" dirty="0">
                <a:latin typeface="Times New Roman" panose="02020603050405020304" pitchFamily="18" charset="0"/>
                <a:sym typeface="+mn-ea"/>
              </a:rPr>
              <a:t>     data from IMDb and predict the movie success by applying the   </a:t>
            </a:r>
          </a:p>
          <a:p>
            <a:pPr marL="0" indent="0" algn="just">
              <a:lnSpc>
                <a:spcPct val="150000"/>
              </a:lnSpc>
              <a:buFont typeface="Wingdings" panose="05000000000000000000" charset="0"/>
              <a:buNone/>
            </a:pPr>
            <a:r>
              <a:rPr lang="en-US" altLang="x-none" sz="2200" dirty="0">
                <a:latin typeface="Times New Roman" panose="02020603050405020304" pitchFamily="18" charset="0"/>
                <a:sym typeface="+mn-ea"/>
              </a:rPr>
              <a:t>    </a:t>
            </a:r>
            <a:r>
              <a:rPr lang="en-US" altLang="x-none" sz="2200" b="1" dirty="0">
                <a:latin typeface="Times New Roman" panose="02020603050405020304" pitchFamily="18" charset="0"/>
                <a:sym typeface="+mn-ea"/>
              </a:rPr>
              <a:t> mathematical concept</a:t>
            </a:r>
            <a:r>
              <a:rPr lang="en-US" altLang="x-none" sz="2200" dirty="0">
                <a:latin typeface="Times New Roman" panose="02020603050405020304" pitchFamily="18" charset="0"/>
                <a:sym typeface="+mn-ea"/>
              </a:rPr>
              <a:t>. </a:t>
            </a:r>
            <a:endParaRPr lang="en-US" altLang="x-none" sz="2200" dirty="0">
              <a:latin typeface="Times New Roman" panose="02020603050405020304" pitchFamily="18" charset="0"/>
            </a:endParaRPr>
          </a:p>
          <a:p>
            <a:pPr marL="0" indent="0" algn="just">
              <a:lnSpc>
                <a:spcPct val="150000"/>
              </a:lnSpc>
              <a:buFont typeface="Wingdings" panose="05000000000000000000" pitchFamily="2" charset="2"/>
              <a:buNone/>
            </a:pPr>
            <a:endParaRPr lang="en-US" altLang="x-none" sz="2200" dirty="0">
              <a:latin typeface="Times New Roman" panose="02020603050405020304" pitchFamily="18" charset="0"/>
              <a:sym typeface="+mn-ea"/>
            </a:endParaRPr>
          </a:p>
          <a:p>
            <a:pPr>
              <a:lnSpc>
                <a:spcPct val="150000"/>
              </a:lnSpc>
              <a:buFont typeface="Wingdings" panose="05000000000000000000" pitchFamily="2" charset="2"/>
              <a:buChar char="q"/>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gradFill flip="none">
            <a:gsLst>
              <a:gs pos="0">
                <a:srgbClr val="9EE256"/>
              </a:gs>
              <a:gs pos="100000">
                <a:srgbClr val="52762D"/>
              </a:gs>
            </a:gsLst>
            <a:lin ang="54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6" name="Rounded Rectangle 5"/>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10" name="Rounded Rectangle 9"/>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11" name="Rounded Rectangle 10"/>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45" y="675005"/>
            <a:ext cx="185293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541020" y="1314450"/>
            <a:ext cx="8229600" cy="5184140"/>
          </a:xfrm>
        </p:spPr>
        <p:txBody>
          <a:bodyPr>
            <a:normAutofit/>
          </a:bodyPr>
          <a:lstStyle/>
          <a:p>
            <a:pPr marL="1905" indent="-344805" algn="just">
              <a:lnSpc>
                <a:spcPct val="150000"/>
              </a:lnSpc>
              <a:buFont typeface="Wingdings" panose="05000000000000000000" charset="0"/>
              <a:buChar char="v"/>
            </a:pPr>
            <a:r>
              <a:rPr lang="en-US" altLang="x-none" sz="2200" dirty="0">
                <a:latin typeface="Times New Roman" panose="02020603050405020304" pitchFamily="18" charset="0"/>
                <a:sym typeface="+mn-ea"/>
              </a:rPr>
              <a:t> </a:t>
            </a:r>
            <a:r>
              <a:rPr lang="zh-CN" altLang="en-US" sz="2200" dirty="0">
                <a:latin typeface="Times New Roman" panose="02020603050405020304" pitchFamily="18" charset="0"/>
                <a:sym typeface="+mn-ea"/>
              </a:rPr>
              <a:t>India, is a </a:t>
            </a:r>
            <a:r>
              <a:rPr lang="en-US" altLang="zh-CN" sz="2200" dirty="0">
                <a:latin typeface="Times New Roman" panose="02020603050405020304" pitchFamily="18" charset="0"/>
                <a:sym typeface="+mn-ea"/>
              </a:rPr>
              <a:t>movie</a:t>
            </a:r>
            <a:r>
              <a:rPr lang="zh-CN" altLang="en-US" sz="2200" dirty="0">
                <a:latin typeface="Times New Roman" panose="02020603050405020304" pitchFamily="18" charset="0"/>
                <a:sym typeface="+mn-ea"/>
              </a:rPr>
              <a:t> fanatic nation, but there is </a:t>
            </a:r>
            <a:r>
              <a:rPr lang="zh-CN" altLang="en-US" sz="2200" b="1" dirty="0">
                <a:latin typeface="Times New Roman" panose="02020603050405020304" pitchFamily="18" charset="0"/>
                <a:sym typeface="+mn-ea"/>
              </a:rPr>
              <a:t>no composite movie </a:t>
            </a:r>
          </a:p>
          <a:p>
            <a:pPr marL="0" indent="0" algn="just">
              <a:lnSpc>
                <a:spcPct val="150000"/>
              </a:lnSpc>
              <a:buFont typeface="Wingdings" panose="05000000000000000000" charset="0"/>
              <a:buNone/>
            </a:pPr>
            <a:r>
              <a:rPr lang="zh-CN" altLang="en-US" sz="2200" b="1" dirty="0">
                <a:latin typeface="Times New Roman" panose="02020603050405020304" pitchFamily="18" charset="0"/>
                <a:sym typeface="+mn-ea"/>
              </a:rPr>
              <a:t>      database or a credible source</a:t>
            </a:r>
            <a:r>
              <a:rPr lang="zh-CN" altLang="en-US" sz="2200" dirty="0">
                <a:latin typeface="Times New Roman" panose="02020603050405020304" pitchFamily="18" charset="0"/>
                <a:sym typeface="+mn-ea"/>
              </a:rPr>
              <a:t> for movie-ratings</a:t>
            </a:r>
            <a:endParaRPr lang="zh-CN" altLang="en-US" sz="2200" dirty="0">
              <a:latin typeface="Times New Roman" panose="02020603050405020304" pitchFamily="18" charset="0"/>
            </a:endParaRPr>
          </a:p>
          <a:p>
            <a:pPr algn="just">
              <a:lnSpc>
                <a:spcPct val="150000"/>
              </a:lnSpc>
              <a:buSzPct val="100000"/>
              <a:buFont typeface="Wingdings" panose="05000000000000000000" charset="0"/>
              <a:buChar char="v"/>
            </a:pPr>
            <a:r>
              <a:rPr lang="en-US" altLang="x-none" sz="2200" dirty="0">
                <a:latin typeface="Times New Roman" panose="02020603050405020304" pitchFamily="18" charset="0"/>
                <a:sym typeface="+mn-ea"/>
              </a:rPr>
              <a:t> </a:t>
            </a:r>
            <a:r>
              <a:rPr lang="en-US" altLang="zh-CN" sz="2200" dirty="0">
                <a:latin typeface="Times New Roman" panose="02020603050405020304" pitchFamily="18" charset="0"/>
                <a:sym typeface="+mn-ea"/>
              </a:rPr>
              <a:t>This system answers the follwing question</a:t>
            </a:r>
            <a:endParaRPr lang="en-US" altLang="zh-CN" sz="2200" dirty="0">
              <a:latin typeface="Times New Roman" panose="02020603050405020304" pitchFamily="18" charset="0"/>
            </a:endParaRPr>
          </a:p>
          <a:p>
            <a:pPr marL="0" indent="0" algn="just">
              <a:lnSpc>
                <a:spcPct val="150000"/>
              </a:lnSpc>
              <a:buSzPct val="100000"/>
              <a:buFont typeface="Wingdings" panose="05000000000000000000" charset="0"/>
              <a:buNone/>
            </a:pPr>
            <a:r>
              <a:rPr lang="en-US" altLang="zh-CN" sz="2200" dirty="0">
                <a:latin typeface="Times New Roman" panose="02020603050405020304" pitchFamily="18" charset="0"/>
                <a:sym typeface="+mn-ea"/>
              </a:rPr>
              <a:t>                 1. Do Super-stars matter ?</a:t>
            </a:r>
            <a:endParaRPr lang="en-US" altLang="zh-CN" sz="2200" dirty="0">
              <a:latin typeface="Times New Roman" panose="02020603050405020304" pitchFamily="18" charset="0"/>
            </a:endParaRPr>
          </a:p>
          <a:p>
            <a:pPr marL="0" indent="0" algn="just">
              <a:lnSpc>
                <a:spcPct val="150000"/>
              </a:lnSpc>
              <a:buSzPct val="100000"/>
              <a:buFont typeface="Wingdings" panose="05000000000000000000" pitchFamily="2" charset="2"/>
              <a:buNone/>
            </a:pPr>
            <a:r>
              <a:rPr lang="zh-CN" altLang="en-US" sz="2200" dirty="0">
                <a:latin typeface="Times New Roman" panose="02020603050405020304" pitchFamily="18" charset="0"/>
                <a:sym typeface="+mn-ea"/>
              </a:rPr>
              <a:t>                 </a:t>
            </a:r>
            <a:r>
              <a:rPr lang="en-US" altLang="zh-CN" sz="2200" dirty="0">
                <a:latin typeface="Times New Roman" panose="02020603050405020304" pitchFamily="18" charset="0"/>
                <a:sym typeface="+mn-ea"/>
              </a:rPr>
              <a:t>2. Do Star director’s matter ?</a:t>
            </a:r>
            <a:endParaRPr lang="en-US" altLang="zh-CN" sz="2200" dirty="0">
              <a:latin typeface="Times New Roman" panose="02020603050405020304" pitchFamily="18" charset="0"/>
            </a:endParaRPr>
          </a:p>
          <a:p>
            <a:pPr marL="0" indent="0" algn="just">
              <a:lnSpc>
                <a:spcPct val="150000"/>
              </a:lnSpc>
              <a:buSzPct val="100000"/>
              <a:buFont typeface="Wingdings" panose="05000000000000000000" pitchFamily="2" charset="2"/>
              <a:buNone/>
            </a:pPr>
            <a:r>
              <a:rPr lang="en-US" altLang="zh-CN" sz="2200" dirty="0">
                <a:latin typeface="Times New Roman" panose="02020603050405020304" pitchFamily="18" charset="0"/>
                <a:sym typeface="+mn-ea"/>
              </a:rPr>
              <a:t>                 3. Does Budget of a movie matter?</a:t>
            </a:r>
            <a:endParaRPr lang="en-US" altLang="zh-CN" sz="2200" dirty="0">
              <a:latin typeface="Times New Roman" panose="02020603050405020304" pitchFamily="18" charset="0"/>
            </a:endParaRPr>
          </a:p>
          <a:p>
            <a:pPr marL="0" indent="0" algn="just">
              <a:lnSpc>
                <a:spcPct val="150000"/>
              </a:lnSpc>
              <a:buSzPct val="100000"/>
              <a:buFont typeface="Wingdings" panose="05000000000000000000" pitchFamily="2" charset="2"/>
              <a:buNone/>
            </a:pPr>
            <a:r>
              <a:rPr lang="en-US" altLang="zh-CN" sz="2200" dirty="0">
                <a:latin typeface="Times New Roman" panose="02020603050405020304" pitchFamily="18" charset="0"/>
                <a:sym typeface="+mn-ea"/>
              </a:rPr>
              <a:t>                 4. Do famous Writers, Producers matter?</a:t>
            </a:r>
            <a:endParaRPr lang="en-US" altLang="x-none" sz="2200" dirty="0">
              <a:latin typeface="Times New Roman" panose="02020603050405020304" pitchFamily="18" charset="0"/>
              <a:sym typeface="+mn-ea"/>
            </a:endParaRPr>
          </a:p>
          <a:p>
            <a:pPr marL="1905" indent="-1905" algn="just">
              <a:lnSpc>
                <a:spcPct val="150000"/>
              </a:lnSpc>
              <a:buSzPct val="100000"/>
              <a:buFont typeface="Wingdings" panose="05000000000000000000" pitchFamily="2" charset="2"/>
              <a:buChar char="v"/>
            </a:pPr>
            <a:r>
              <a:rPr sz="2200" dirty="0">
                <a:latin typeface="Times New Roman" panose="02020603050405020304" pitchFamily="18" charset="0"/>
                <a:sym typeface="+mn-ea"/>
              </a:rPr>
              <a:t>   </a:t>
            </a:r>
            <a:r>
              <a:rPr lang="en-US" sz="2200" dirty="0">
                <a:latin typeface="Times New Roman" panose="02020603050405020304" pitchFamily="18" charset="0"/>
                <a:sym typeface="+mn-ea"/>
              </a:rPr>
              <a:t>By predicting the movie success u</a:t>
            </a:r>
            <a:r>
              <a:rPr sz="2200" dirty="0">
                <a:latin typeface="Times New Roman" panose="02020603050405020304" pitchFamily="18" charset="0"/>
                <a:sym typeface="+mn-ea"/>
              </a:rPr>
              <a:t>ser can easily decide </a:t>
            </a:r>
            <a:r>
              <a:rPr sz="2200" b="1" dirty="0">
                <a:latin typeface="Times New Roman" panose="02020603050405020304" pitchFamily="18" charset="0"/>
                <a:sym typeface="+mn-ea"/>
              </a:rPr>
              <a:t>whether</a:t>
            </a:r>
            <a:endParaRPr sz="2200" b="1" dirty="0">
              <a:latin typeface="Times New Roman" panose="02020603050405020304" pitchFamily="18" charset="0"/>
            </a:endParaRPr>
          </a:p>
          <a:p>
            <a:pPr marL="0" indent="0" algn="just">
              <a:lnSpc>
                <a:spcPct val="150000"/>
              </a:lnSpc>
              <a:buSzPct val="100000"/>
              <a:buFont typeface="Wingdings" panose="05000000000000000000" pitchFamily="2" charset="2"/>
              <a:buNone/>
            </a:pPr>
            <a:r>
              <a:rPr sz="2200" b="1" dirty="0">
                <a:latin typeface="Times New Roman" panose="02020603050405020304" pitchFamily="18" charset="0"/>
                <a:sym typeface="+mn-ea"/>
              </a:rPr>
              <a:t>      to book </a:t>
            </a:r>
            <a:r>
              <a:rPr lang="en-US" sz="2200" b="1" dirty="0">
                <a:latin typeface="Times New Roman" panose="02020603050405020304" pitchFamily="18" charset="0"/>
                <a:sym typeface="+mn-ea"/>
              </a:rPr>
              <a:t>the</a:t>
            </a:r>
            <a:r>
              <a:rPr sz="2200" b="1" dirty="0">
                <a:latin typeface="Times New Roman" panose="02020603050405020304" pitchFamily="18" charset="0"/>
                <a:sym typeface="+mn-ea"/>
              </a:rPr>
              <a:t> ticket in advance or not</a:t>
            </a:r>
            <a:r>
              <a:rPr sz="2200" dirty="0">
                <a:latin typeface="Times New Roman" panose="02020603050405020304" pitchFamily="18" charset="0"/>
                <a:sym typeface="+mn-ea"/>
              </a:rPr>
              <a:t>. </a:t>
            </a:r>
            <a:r>
              <a:rPr lang="en-US" sz="2200" dirty="0">
                <a:latin typeface="Times New Roman" panose="02020603050405020304" pitchFamily="18" charset="0"/>
                <a:sym typeface="+mn-ea"/>
              </a:rPr>
              <a:t>It will save the user time.</a:t>
            </a:r>
            <a:endParaRPr lang="en-US" sz="2200" b="1" dirty="0">
              <a:latin typeface="Times New Roman" panose="02020603050405020304" pitchFamily="18" charset="0"/>
            </a:endParaRPr>
          </a:p>
          <a:p>
            <a:pPr marL="342900" indent="-342900" algn="just">
              <a:lnSpc>
                <a:spcPct val="150000"/>
              </a:lnSpc>
              <a:buFont typeface="Wingdings" panose="05000000000000000000" charset="0"/>
              <a:buChar char="v"/>
            </a:pPr>
            <a:endParaRPr lang="en-US" altLang="x-none" sz="2200" dirty="0">
              <a:latin typeface="Times New Roman" panose="02020603050405020304" pitchFamily="18" charset="0"/>
            </a:endParaRPr>
          </a:p>
          <a:p>
            <a:pPr marL="0" indent="0" algn="just">
              <a:lnSpc>
                <a:spcPct val="150000"/>
              </a:lnSpc>
              <a:buFont typeface="Wingdings" panose="05000000000000000000" pitchFamily="2" charset="2"/>
              <a:buNone/>
            </a:pPr>
            <a:endParaRPr lang="en-US" altLang="x-none" sz="2200" dirty="0">
              <a:latin typeface="Times New Roman" panose="02020603050405020304" pitchFamily="18" charset="0"/>
              <a:sym typeface="+mn-ea"/>
            </a:endParaRPr>
          </a:p>
          <a:p>
            <a:pPr>
              <a:lnSpc>
                <a:spcPct val="150000"/>
              </a:lnSpc>
              <a:buFont typeface="Wingdings" panose="05000000000000000000" pitchFamily="2" charset="2"/>
              <a:buChar char="q"/>
            </a:pPr>
            <a:endParaRPr lang="en-US" sz="21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gradFill>
            <a:gsLst>
              <a:gs pos="0">
                <a:srgbClr val="9EE256"/>
              </a:gs>
              <a:gs pos="100000">
                <a:srgbClr val="52762D"/>
              </a:gs>
            </a:gsLst>
            <a:lin ang="54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6" name="Rounded Rectangle 5"/>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9" name="Rounded Rectangle 8"/>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12" name="Rounded Rectangle 11"/>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005"/>
            <a:ext cx="181292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67690" y="1314450"/>
            <a:ext cx="8375650" cy="5090160"/>
          </a:xfrm>
        </p:spPr>
        <p:txBody>
          <a:bodyPr>
            <a:normAutofit/>
          </a:bodyPr>
          <a:lstStyle/>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In this project I developed a </a:t>
            </a:r>
            <a:r>
              <a:rPr lang="en-US" sz="2100" b="1" dirty="0">
                <a:latin typeface="Times New Roman" panose="02020603050405020304" pitchFamily="18" charset="0"/>
                <a:cs typeface="Times New Roman" panose="02020603050405020304" pitchFamily="18" charset="0"/>
              </a:rPr>
              <a:t>mathematical model</a:t>
            </a:r>
            <a:r>
              <a:rPr lang="en-US" sz="2100" dirty="0">
                <a:latin typeface="Times New Roman" panose="02020603050405020304" pitchFamily="18" charset="0"/>
                <a:cs typeface="Times New Roman" panose="02020603050405020304" pitchFamily="18" charset="0"/>
              </a:rPr>
              <a:t> for predicting the success class such as </a:t>
            </a:r>
            <a:r>
              <a:rPr lang="en-US" sz="2100" b="1" dirty="0">
                <a:latin typeface="Times New Roman" panose="02020603050405020304" pitchFamily="18" charset="0"/>
                <a:cs typeface="Times New Roman" panose="02020603050405020304" pitchFamily="18" charset="0"/>
              </a:rPr>
              <a:t>flop, hit, super hit</a:t>
            </a:r>
            <a:r>
              <a:rPr lang="en-US" sz="2100" dirty="0">
                <a:latin typeface="Times New Roman" panose="02020603050405020304" pitchFamily="18" charset="0"/>
                <a:cs typeface="Times New Roman" panose="02020603050405020304" pitchFamily="18" charset="0"/>
              </a:rPr>
              <a:t> of the movies.</a:t>
            </a:r>
          </a:p>
          <a:p>
            <a:pPr marL="0" indent="0" algn="just">
              <a:lnSpc>
                <a:spcPct val="150000"/>
              </a:lnSpc>
              <a:buFont typeface="Wingdings" panose="05000000000000000000" charset="0"/>
              <a:buNone/>
            </a:pPr>
            <a:r>
              <a:rPr lang="en-US" sz="21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For doing this </a:t>
            </a:r>
            <a:r>
              <a:rPr lang="en-US" sz="2100">
                <a:latin typeface="Times New Roman" panose="02020603050405020304" pitchFamily="18" charset="0"/>
                <a:cs typeface="Times New Roman" panose="02020603050405020304" pitchFamily="18" charset="0"/>
              </a:rPr>
              <a:t>I have </a:t>
            </a:r>
            <a:r>
              <a:rPr lang="en-US" sz="2100" dirty="0">
                <a:latin typeface="Times New Roman" panose="02020603050405020304" pitchFamily="18" charset="0"/>
                <a:cs typeface="Times New Roman" panose="02020603050405020304" pitchFamily="18" charset="0"/>
              </a:rPr>
              <a:t>to develop a methodology in which the </a:t>
            </a:r>
            <a:r>
              <a:rPr lang="en-US" sz="2100" b="1" dirty="0">
                <a:latin typeface="Times New Roman" panose="02020603050405020304" pitchFamily="18" charset="0"/>
                <a:cs typeface="Times New Roman" panose="02020603050405020304" pitchFamily="18" charset="0"/>
              </a:rPr>
              <a:t>historical data</a:t>
            </a:r>
            <a:r>
              <a:rPr lang="en-US" sz="2100" dirty="0">
                <a:latin typeface="Times New Roman" panose="02020603050405020304" pitchFamily="18" charset="0"/>
                <a:cs typeface="Times New Roman" panose="02020603050405020304" pitchFamily="18" charset="0"/>
              </a:rPr>
              <a:t> of each component such as</a:t>
            </a:r>
            <a:r>
              <a:rPr lang="en-US" sz="2100" b="1" dirty="0">
                <a:latin typeface="Times New Roman" panose="02020603050405020304" pitchFamily="18" charset="0"/>
                <a:cs typeface="Times New Roman" panose="02020603050405020304" pitchFamily="18" charset="0"/>
              </a:rPr>
              <a:t> actor, director,writer and producer</a:t>
            </a:r>
            <a:r>
              <a:rPr lang="en-US" sz="2100" dirty="0">
                <a:latin typeface="Times New Roman" panose="02020603050405020304" pitchFamily="18" charset="0"/>
                <a:cs typeface="Times New Roman" panose="02020603050405020304" pitchFamily="18" charset="0"/>
              </a:rPr>
              <a:t> that influences the success or failure of a movie is given is due to weightage and then based on multiple thresholds calculated on the basis of descriptive statistics of dataset of each component it is given class flop, hit, super hit label.</a:t>
            </a: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ABSTRACT</a:t>
            </a:r>
            <a:endParaRPr lang="en-US" sz="1050" dirty="0">
              <a:solidFill>
                <a:schemeClr val="tx1"/>
              </a:solidFill>
            </a:endParaRPr>
          </a:p>
          <a:p>
            <a:pPr algn="ctr"/>
            <a:endParaRPr lang="en-US" sz="1050" dirty="0">
              <a:solidFill>
                <a:schemeClr val="tx1"/>
              </a:solidFill>
            </a:endParaRPr>
          </a:p>
        </p:txBody>
      </p:sp>
      <p:sp>
        <p:nvSpPr>
          <p:cNvPr id="6" name="Rounded Rectangle 5"/>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9" name="Rounded Rectangle 8"/>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12" name="Rounded Rectangle 11"/>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005"/>
            <a:ext cx="181292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67690" y="1314450"/>
            <a:ext cx="8375650" cy="5090160"/>
          </a:xfrm>
        </p:spPr>
        <p:txBody>
          <a:bodyPr>
            <a:normAutofit fontScale="92500"/>
          </a:bodyPr>
          <a:lstStyle/>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Based on the </a:t>
            </a:r>
            <a:r>
              <a:rPr lang="en-US" sz="2100" b="1" dirty="0">
                <a:latin typeface="Times New Roman" panose="02020603050405020304" pitchFamily="18" charset="0"/>
                <a:cs typeface="Times New Roman" panose="02020603050405020304" pitchFamily="18" charset="0"/>
              </a:rPr>
              <a:t>weightage of historical data of each film crew</a:t>
            </a:r>
            <a:r>
              <a:rPr lang="en-US" sz="2100" dirty="0">
                <a:latin typeface="Times New Roman" panose="02020603050405020304" pitchFamily="18" charset="0"/>
                <a:cs typeface="Times New Roman" panose="02020603050405020304" pitchFamily="18" charset="0"/>
              </a:rPr>
              <a:t> the movie will be labeled as super hit, hit or flop. </a:t>
            </a:r>
          </a:p>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This system helps to find out whether the movie is </a:t>
            </a:r>
            <a:r>
              <a:rPr lang="en-US" sz="2100" b="1" dirty="0">
                <a:latin typeface="Times New Roman" panose="02020603050405020304" pitchFamily="18" charset="0"/>
                <a:cs typeface="Times New Roman" panose="02020603050405020304" pitchFamily="18" charset="0"/>
              </a:rPr>
              <a:t>super hit, hit, flop on the basis of historical data</a:t>
            </a:r>
            <a:r>
              <a:rPr lang="en-US" sz="2100" dirty="0">
                <a:latin typeface="Times New Roman" panose="02020603050405020304" pitchFamily="18" charset="0"/>
                <a:cs typeface="Times New Roman" panose="02020603050405020304" pitchFamily="18" charset="0"/>
              </a:rPr>
              <a:t> of  actor, actress, music director, writer, director, marketing budget and release date of the new movie. </a:t>
            </a:r>
          </a:p>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The factors such as </a:t>
            </a:r>
            <a:r>
              <a:rPr lang="en-US" sz="2100" b="1" dirty="0">
                <a:latin typeface="Times New Roman" panose="02020603050405020304" pitchFamily="18" charset="0"/>
                <a:cs typeface="Times New Roman" panose="02020603050405020304" pitchFamily="18" charset="0"/>
              </a:rPr>
              <a:t>actor, director, writer, producer and marketing budget</a:t>
            </a:r>
            <a:r>
              <a:rPr lang="en-US" sz="2100" dirty="0">
                <a:latin typeface="Times New Roman" panose="02020603050405020304" pitchFamily="18" charset="0"/>
                <a:cs typeface="Times New Roman" panose="02020603050405020304" pitchFamily="18" charset="0"/>
              </a:rPr>
              <a:t> historical data of each component are </a:t>
            </a:r>
            <a:r>
              <a:rPr lang="en-US" sz="2100" b="1" dirty="0">
                <a:latin typeface="Times New Roman" panose="02020603050405020304" pitchFamily="18" charset="0"/>
                <a:cs typeface="Times New Roman" panose="02020603050405020304" pitchFamily="18" charset="0"/>
              </a:rPr>
              <a:t>calculated</a:t>
            </a:r>
            <a:r>
              <a:rPr lang="en-US" sz="2100" dirty="0">
                <a:latin typeface="Times New Roman" panose="02020603050405020304" pitchFamily="18" charset="0"/>
                <a:cs typeface="Times New Roman" panose="02020603050405020304" pitchFamily="18" charset="0"/>
              </a:rPr>
              <a:t> and </a:t>
            </a:r>
            <a:r>
              <a:rPr lang="en-US" sz="2100" b="1" dirty="0">
                <a:latin typeface="Times New Roman" panose="02020603050405020304" pitchFamily="18" charset="0"/>
                <a:cs typeface="Times New Roman" panose="02020603050405020304" pitchFamily="18" charset="0"/>
              </a:rPr>
              <a:t>movie success</a:t>
            </a:r>
            <a:r>
              <a:rPr lang="en-US" sz="2100" dirty="0">
                <a:latin typeface="Times New Roman" panose="02020603050405020304" pitchFamily="18" charset="0"/>
                <a:cs typeface="Times New Roman" panose="02020603050405020304" pitchFamily="18" charset="0"/>
              </a:rPr>
              <a:t> is predicted. </a:t>
            </a:r>
          </a:p>
          <a:p>
            <a:pPr algn="just">
              <a:lnSpc>
                <a:spcPct val="150000"/>
              </a:lnSpc>
              <a:buFont typeface="Wingdings" panose="05000000000000000000" charset="0"/>
              <a:buChar char="v"/>
            </a:pPr>
            <a:r>
              <a:rPr lang="en-US" sz="2100" dirty="0">
                <a:latin typeface="Times New Roman" panose="02020603050405020304" pitchFamily="18" charset="0"/>
                <a:cs typeface="Times New Roman" panose="02020603050405020304" pitchFamily="18" charset="0"/>
              </a:rPr>
              <a:t>This mathematical model helps to find out the review of the new movie. Due to this model, user can easily decide whether to book ticket in advance or not.</a:t>
            </a: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ABSTRACT</a:t>
            </a:r>
            <a:endParaRPr lang="en-US" sz="1050" dirty="0">
              <a:solidFill>
                <a:schemeClr val="tx1"/>
              </a:solidFill>
            </a:endParaRPr>
          </a:p>
          <a:p>
            <a:pPr algn="ctr"/>
            <a:endParaRPr lang="en-US" sz="1050" dirty="0">
              <a:solidFill>
                <a:schemeClr val="tx1"/>
              </a:solidFill>
            </a:endParaRPr>
          </a:p>
        </p:txBody>
      </p:sp>
      <p:sp>
        <p:nvSpPr>
          <p:cNvPr id="6" name="Rounded Rectangle 5"/>
          <p:cNvSpPr/>
          <p:nvPr/>
        </p:nvSpPr>
        <p:spPr>
          <a:xfrm>
            <a:off x="3181985" y="8255"/>
            <a:ext cx="1602105"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12" name="Rounded Rectangle 11"/>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2170"/>
            <a:ext cx="1906270"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Review 1</a:t>
            </a:r>
          </a:p>
        </p:txBody>
      </p:sp>
      <p:sp>
        <p:nvSpPr>
          <p:cNvPr id="3" name="Content Placeholder 2"/>
          <p:cNvSpPr>
            <a:spLocks noGrp="1"/>
          </p:cNvSpPr>
          <p:nvPr>
            <p:ph idx="1"/>
          </p:nvPr>
        </p:nvSpPr>
        <p:spPr>
          <a:xfrm>
            <a:off x="541294" y="1600200"/>
            <a:ext cx="8229600" cy="4571999"/>
          </a:xfrm>
        </p:spPr>
        <p:txBody>
          <a:bodyPr>
            <a:normAutofit/>
          </a:bodyPr>
          <a:lstStyle/>
          <a:p>
            <a:pPr marL="1905" indent="-344805" algn="just">
              <a:lnSpc>
                <a:spcPct val="150000"/>
              </a:lnSpc>
              <a:buFont typeface="Wingdings" panose="05000000000000000000" charset="0"/>
              <a:buChar char="v"/>
            </a:pPr>
            <a:r>
              <a:rPr lang="en-US" sz="2400" dirty="0">
                <a:latin typeface="Times New Roman" panose="02020603050405020304" pitchFamily="18" charset="0"/>
                <a:cs typeface="Times New Roman" panose="02020603050405020304" pitchFamily="18" charset="0"/>
              </a:rPr>
              <a:t>In review 1, I told our objective is find whether super star , famous director ,writer and producer are important or not for a success of a film.</a:t>
            </a:r>
          </a:p>
          <a:p>
            <a:pPr marL="1905" indent="-344805" algn="just">
              <a:lnSpc>
                <a:spcPct val="150000"/>
              </a:lnSpc>
              <a:buFont typeface="Wingdings" panose="05000000000000000000" charset="0"/>
              <a:buChar char="v"/>
            </a:pPr>
            <a:r>
              <a:rPr lang="en-US" sz="2400" dirty="0">
                <a:latin typeface="Times New Roman" panose="02020603050405020304" pitchFamily="18" charset="0"/>
                <a:cs typeface="Times New Roman" panose="02020603050405020304" pitchFamily="18" charset="0"/>
              </a:rPr>
              <a:t>As I said in review 2, I proved who was most important in a movie.</a:t>
            </a:r>
          </a:p>
          <a:p>
            <a:pPr>
              <a:lnSpc>
                <a:spcPct val="150000"/>
              </a:lnSpc>
              <a:buFont typeface="Wingdings" panose="05000000000000000000" pitchFamily="2" charset="2"/>
              <a:buChar char="q"/>
            </a:pPr>
            <a:endParaRPr lang="en-US" sz="2100" dirty="0"/>
          </a:p>
          <a:p>
            <a:pPr>
              <a:lnSpc>
                <a:spcPct val="150000"/>
              </a:lnSpc>
              <a:buFont typeface="Wingdings" panose="05000000000000000000" pitchFamily="2" charset="2"/>
              <a:buChar char="v"/>
            </a:pP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1</a:t>
            </a:r>
          </a:p>
        </p:txBody>
      </p:sp>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12" name="Rounded Rectangle 11"/>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2170"/>
            <a:ext cx="2411095" cy="639445"/>
          </a:xfrm>
        </p:spPr>
        <p:txBody>
          <a:bodyPr>
            <a:noAutofit/>
          </a:bodyPr>
          <a:lstStyle/>
          <a:p>
            <a:r>
              <a:rPr lang="en-US" sz="2800" b="1" dirty="0">
                <a:solidFill>
                  <a:schemeClr val="accent2"/>
                </a:solidFill>
                <a:latin typeface="Times New Roman" panose="02020603050405020304" pitchFamily="18" charset="0"/>
                <a:cs typeface="Times New Roman" panose="02020603050405020304" pitchFamily="18" charset="0"/>
              </a:rPr>
              <a:t>Review 2</a:t>
            </a:r>
          </a:p>
        </p:txBody>
      </p:sp>
      <p:sp>
        <p:nvSpPr>
          <p:cNvPr id="3" name="Content Placeholder 2"/>
          <p:cNvSpPr>
            <a:spLocks noGrp="1"/>
          </p:cNvSpPr>
          <p:nvPr>
            <p:ph idx="1"/>
          </p:nvPr>
        </p:nvSpPr>
        <p:spPr>
          <a:xfrm>
            <a:off x="541294" y="1600200"/>
            <a:ext cx="8229600" cy="4571999"/>
          </a:xfrm>
        </p:spPr>
        <p:txBody>
          <a:bodyPr>
            <a:normAutofit/>
          </a:bodyPr>
          <a:lstStyle/>
          <a:p>
            <a:pPr marL="1905" indent="-344805" algn="just">
              <a:lnSpc>
                <a:spcPct val="150000"/>
              </a:lnSpc>
              <a:buFont typeface="Wingdings" panose="05000000000000000000" charset="0"/>
              <a:buChar char="v"/>
            </a:pPr>
            <a:r>
              <a:rPr lang="en-US" sz="2400" dirty="0">
                <a:latin typeface="Times New Roman" panose="02020603050405020304" pitchFamily="18" charset="0"/>
                <a:cs typeface="Times New Roman" panose="02020603050405020304" pitchFamily="18" charset="0"/>
              </a:rPr>
              <a:t>In review 2, I proved the following using weka tool.</a:t>
            </a:r>
          </a:p>
          <a:p>
            <a:pPr marL="0" indent="0" algn="just">
              <a:lnSpc>
                <a:spcPct val="150000"/>
              </a:lnSpc>
              <a:buFont typeface="Wingdings" panose="05000000000000000000" charse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Writer &gt; Director &gt; Producer &gt; Actor &gt; Others</a:t>
            </a:r>
          </a:p>
          <a:p>
            <a:pPr algn="just">
              <a:lnSpc>
                <a:spcPct val="150000"/>
              </a:lnSpc>
              <a:buFont typeface="Wingdings" panose="05000000000000000000" charset="0"/>
              <a:buChar char="v"/>
            </a:pPr>
            <a:r>
              <a:rPr lang="en-US" sz="2400" dirty="0">
                <a:latin typeface="Times New Roman" panose="02020603050405020304" pitchFamily="18" charset="0"/>
                <a:cs typeface="Times New Roman" panose="02020603050405020304" pitchFamily="18" charset="0"/>
              </a:rPr>
              <a:t> I have used NaiveBayes classifier for classification. The algorithm gave the the follwing result. </a:t>
            </a:r>
            <a:endParaRPr lang="en-US" sz="2100" b="1" dirty="0"/>
          </a:p>
          <a:p>
            <a:pPr>
              <a:lnSpc>
                <a:spcPct val="150000"/>
              </a:lnSpc>
            </a:pPr>
            <a:endParaRPr lang="en-US" sz="2100" b="1" dirty="0"/>
          </a:p>
        </p:txBody>
      </p:sp>
      <p:sp>
        <p:nvSpPr>
          <p:cNvPr id="18" name="Rounded Rectangle 17"/>
          <p:cNvSpPr/>
          <p:nvPr/>
        </p:nvSpPr>
        <p:spPr>
          <a:xfrm>
            <a:off x="0" y="7938"/>
            <a:ext cx="144780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INTRODUCTION</a:t>
            </a:r>
            <a:endParaRPr lang="en-US" sz="1050" dirty="0">
              <a:solidFill>
                <a:schemeClr val="tx1"/>
              </a:solidFill>
            </a:endParaRPr>
          </a:p>
        </p:txBody>
      </p:sp>
      <p:sp>
        <p:nvSpPr>
          <p:cNvPr id="4" name="Rounded Rectangle 3"/>
          <p:cNvSpPr/>
          <p:nvPr/>
        </p:nvSpPr>
        <p:spPr>
          <a:xfrm>
            <a:off x="1447799" y="7938"/>
            <a:ext cx="1734847"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a:p>
            <a:pPr algn="ctr"/>
            <a:r>
              <a:rPr lang="en-US" sz="1050" dirty="0">
                <a:solidFill>
                  <a:schemeClr val="tx1"/>
                </a:solidFill>
                <a:sym typeface="+mn-ea"/>
              </a:rPr>
              <a:t>OBJECTIVE</a:t>
            </a:r>
            <a:endParaRPr lang="en-US" sz="1050" dirty="0">
              <a:solidFill>
                <a:schemeClr val="tx1"/>
              </a:solidFill>
            </a:endParaRPr>
          </a:p>
          <a:p>
            <a:pPr algn="ctr"/>
            <a:endParaRPr lang="en-US" sz="1050" dirty="0">
              <a:solidFill>
                <a:schemeClr val="tx1"/>
              </a:solidFill>
            </a:endParaRPr>
          </a:p>
        </p:txBody>
      </p:sp>
      <p:sp>
        <p:nvSpPr>
          <p:cNvPr id="5" name="Rounded Rectangle 4"/>
          <p:cNvSpPr/>
          <p:nvPr/>
        </p:nvSpPr>
        <p:spPr>
          <a:xfrm>
            <a:off x="3181985" y="8255"/>
            <a:ext cx="1602105" cy="381000"/>
          </a:xfrm>
          <a:prstGeom prst="round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REVIEW 2</a:t>
            </a:r>
            <a:endParaRPr lang="en-US" sz="1050" dirty="0">
              <a:solidFill>
                <a:schemeClr val="tx1"/>
              </a:solidFill>
            </a:endParaRPr>
          </a:p>
        </p:txBody>
      </p:sp>
      <p:graphicFrame>
        <p:nvGraphicFramePr>
          <p:cNvPr id="10" name="Table 9"/>
          <p:cNvGraphicFramePr/>
          <p:nvPr/>
        </p:nvGraphicFramePr>
        <p:xfrm>
          <a:off x="1570990" y="4098290"/>
          <a:ext cx="6399530" cy="1905000"/>
        </p:xfrm>
        <a:graphic>
          <a:graphicData uri="http://schemas.openxmlformats.org/drawingml/2006/table">
            <a:tbl>
              <a:tblPr firstRow="1" bandRow="1">
                <a:tableStyleId>{5C22544A-7EE6-4342-B048-85BDC9FD1C3A}</a:tableStyleId>
              </a:tblPr>
              <a:tblGrid>
                <a:gridCol w="3199765">
                  <a:extLst>
                    <a:ext uri="{9D8B030D-6E8A-4147-A177-3AD203B41FA5}">
                      <a16:colId xmlns:a16="http://schemas.microsoft.com/office/drawing/2014/main" val="20000"/>
                    </a:ext>
                  </a:extLst>
                </a:gridCol>
                <a:gridCol w="3199765">
                  <a:extLst>
                    <a:ext uri="{9D8B030D-6E8A-4147-A177-3AD203B41FA5}">
                      <a16:colId xmlns:a16="http://schemas.microsoft.com/office/drawing/2014/main" val="20001"/>
                    </a:ext>
                  </a:extLst>
                </a:gridCol>
              </a:tblGrid>
              <a:tr h="381000">
                <a:tc>
                  <a:txBody>
                    <a:bodyPr/>
                    <a:lstStyle/>
                    <a:p>
                      <a:pPr>
                        <a:buNone/>
                      </a:pPr>
                      <a:r>
                        <a:rPr lang="en-US">
                          <a:solidFill>
                            <a:schemeClr val="tx1"/>
                          </a:solidFill>
                        </a:rPr>
                        <a:t>           Film Crews</a:t>
                      </a:r>
                    </a:p>
                  </a:txBody>
                  <a:tcPr>
                    <a:solidFill>
                      <a:schemeClr val="accent4">
                        <a:lumMod val="60000"/>
                        <a:lumOff val="40000"/>
                      </a:schemeClr>
                    </a:solidFill>
                  </a:tcPr>
                </a:tc>
                <a:tc>
                  <a:txBody>
                    <a:bodyPr/>
                    <a:lstStyle/>
                    <a:p>
                      <a:pPr>
                        <a:buNone/>
                      </a:pPr>
                      <a:r>
                        <a:rPr lang="en-US">
                          <a:solidFill>
                            <a:schemeClr val="tx1"/>
                          </a:solidFill>
                        </a:rPr>
                        <a:t> Super Hit Possibility %</a:t>
                      </a:r>
                    </a:p>
                  </a:txBody>
                  <a:tcPr>
                    <a:solidFill>
                      <a:schemeClr val="accent6"/>
                    </a:solidFill>
                  </a:tcPr>
                </a:tc>
                <a:extLst>
                  <a:ext uri="{0D108BD9-81ED-4DB2-BD59-A6C34878D82A}">
                    <a16:rowId xmlns:a16="http://schemas.microsoft.com/office/drawing/2014/main" val="10000"/>
                  </a:ext>
                </a:extLst>
              </a:tr>
              <a:tr h="381000">
                <a:tc>
                  <a:txBody>
                    <a:bodyPr/>
                    <a:lstStyle/>
                    <a:p>
                      <a:pPr>
                        <a:buNone/>
                      </a:pPr>
                      <a:r>
                        <a:rPr lang="en-US">
                          <a:solidFill>
                            <a:schemeClr val="tx1"/>
                          </a:solidFill>
                        </a:rPr>
                        <a:t>              Writer</a:t>
                      </a:r>
                    </a:p>
                  </a:txBody>
                  <a:tcPr>
                    <a:solidFill>
                      <a:schemeClr val="accent4">
                        <a:lumMod val="60000"/>
                        <a:lumOff val="40000"/>
                      </a:schemeClr>
                    </a:solidFill>
                  </a:tcPr>
                </a:tc>
                <a:tc>
                  <a:txBody>
                    <a:bodyPr/>
                    <a:lstStyle/>
                    <a:p>
                      <a:pPr>
                        <a:buNone/>
                      </a:pPr>
                      <a:r>
                        <a:rPr lang="en-US"/>
                        <a:t>           67%</a:t>
                      </a:r>
                    </a:p>
                  </a:txBody>
                  <a:tcPr>
                    <a:solidFill>
                      <a:schemeClr val="accent6"/>
                    </a:solidFill>
                  </a:tcPr>
                </a:tc>
                <a:extLst>
                  <a:ext uri="{0D108BD9-81ED-4DB2-BD59-A6C34878D82A}">
                    <a16:rowId xmlns:a16="http://schemas.microsoft.com/office/drawing/2014/main" val="10001"/>
                  </a:ext>
                </a:extLst>
              </a:tr>
              <a:tr h="381000">
                <a:tc>
                  <a:txBody>
                    <a:bodyPr/>
                    <a:lstStyle/>
                    <a:p>
                      <a:pPr>
                        <a:buNone/>
                      </a:pPr>
                      <a:r>
                        <a:rPr lang="en-US">
                          <a:solidFill>
                            <a:schemeClr val="tx1"/>
                          </a:solidFill>
                        </a:rPr>
                        <a:t>             Director</a:t>
                      </a:r>
                    </a:p>
                  </a:txBody>
                  <a:tcPr>
                    <a:solidFill>
                      <a:schemeClr val="accent4">
                        <a:lumMod val="60000"/>
                        <a:lumOff val="40000"/>
                      </a:schemeClr>
                    </a:solidFill>
                  </a:tcPr>
                </a:tc>
                <a:tc>
                  <a:txBody>
                    <a:bodyPr/>
                    <a:lstStyle/>
                    <a:p>
                      <a:pPr>
                        <a:buNone/>
                      </a:pPr>
                      <a:r>
                        <a:rPr lang="en-US"/>
                        <a:t>           56%</a:t>
                      </a:r>
                    </a:p>
                  </a:txBody>
                  <a:tcPr>
                    <a:solidFill>
                      <a:schemeClr val="accent6"/>
                    </a:solidFill>
                  </a:tcPr>
                </a:tc>
                <a:extLst>
                  <a:ext uri="{0D108BD9-81ED-4DB2-BD59-A6C34878D82A}">
                    <a16:rowId xmlns:a16="http://schemas.microsoft.com/office/drawing/2014/main" val="10002"/>
                  </a:ext>
                </a:extLst>
              </a:tr>
              <a:tr h="381000">
                <a:tc>
                  <a:txBody>
                    <a:bodyPr/>
                    <a:lstStyle/>
                    <a:p>
                      <a:pPr>
                        <a:buNone/>
                      </a:pPr>
                      <a:r>
                        <a:rPr lang="en-US">
                          <a:solidFill>
                            <a:schemeClr val="tx1"/>
                          </a:solidFill>
                        </a:rPr>
                        <a:t>            Producer</a:t>
                      </a:r>
                    </a:p>
                  </a:txBody>
                  <a:tcPr>
                    <a:solidFill>
                      <a:schemeClr val="accent4">
                        <a:lumMod val="60000"/>
                        <a:lumOff val="40000"/>
                      </a:schemeClr>
                    </a:solidFill>
                  </a:tcPr>
                </a:tc>
                <a:tc>
                  <a:txBody>
                    <a:bodyPr/>
                    <a:lstStyle/>
                    <a:p>
                      <a:pPr>
                        <a:buNone/>
                      </a:pPr>
                      <a:r>
                        <a:rPr lang="en-US"/>
                        <a:t>           36%</a:t>
                      </a:r>
                    </a:p>
                  </a:txBody>
                  <a:tcPr>
                    <a:solidFill>
                      <a:schemeClr val="accent6"/>
                    </a:solidFill>
                  </a:tcPr>
                </a:tc>
                <a:extLst>
                  <a:ext uri="{0D108BD9-81ED-4DB2-BD59-A6C34878D82A}">
                    <a16:rowId xmlns:a16="http://schemas.microsoft.com/office/drawing/2014/main" val="10003"/>
                  </a:ext>
                </a:extLst>
              </a:tr>
              <a:tr h="381000">
                <a:tc>
                  <a:txBody>
                    <a:bodyPr/>
                    <a:lstStyle/>
                    <a:p>
                      <a:pPr>
                        <a:buNone/>
                      </a:pPr>
                      <a:r>
                        <a:rPr lang="en-US">
                          <a:solidFill>
                            <a:schemeClr val="tx1"/>
                          </a:solidFill>
                        </a:rPr>
                        <a:t>              Actor</a:t>
                      </a:r>
                    </a:p>
                  </a:txBody>
                  <a:tcPr>
                    <a:solidFill>
                      <a:schemeClr val="accent4">
                        <a:lumMod val="60000"/>
                        <a:lumOff val="40000"/>
                      </a:schemeClr>
                    </a:solidFill>
                  </a:tcPr>
                </a:tc>
                <a:tc>
                  <a:txBody>
                    <a:bodyPr/>
                    <a:lstStyle/>
                    <a:p>
                      <a:pPr>
                        <a:buNone/>
                      </a:pPr>
                      <a:r>
                        <a:rPr lang="en-US"/>
                        <a:t>           25%</a:t>
                      </a:r>
                    </a:p>
                  </a:txBody>
                  <a:tcPr>
                    <a:solidFill>
                      <a:schemeClr val="accent6"/>
                    </a:solidFill>
                  </a:tcPr>
                </a:tc>
                <a:extLst>
                  <a:ext uri="{0D108BD9-81ED-4DB2-BD59-A6C34878D82A}">
                    <a16:rowId xmlns:a16="http://schemas.microsoft.com/office/drawing/2014/main" val="10004"/>
                  </a:ext>
                </a:extLst>
              </a:tr>
            </a:tbl>
          </a:graphicData>
        </a:graphic>
      </p:graphicFrame>
      <p:sp>
        <p:nvSpPr>
          <p:cNvPr id="13" name="Rounded Rectangle 12"/>
          <p:cNvSpPr/>
          <p:nvPr/>
        </p:nvSpPr>
        <p:spPr>
          <a:xfrm>
            <a:off x="4784832" y="7938"/>
            <a:ext cx="159258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REVIEW 3</a:t>
            </a:r>
          </a:p>
        </p:txBody>
      </p:sp>
      <p:sp>
        <p:nvSpPr>
          <p:cNvPr id="11" name="Rounded Rectangle 10"/>
          <p:cNvSpPr/>
          <p:nvPr/>
        </p:nvSpPr>
        <p:spPr>
          <a:xfrm>
            <a:off x="6385433" y="7938"/>
            <a:ext cx="1303020"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RESULTS</a:t>
            </a:r>
            <a:endParaRPr lang="en-US" sz="1050" dirty="0">
              <a:solidFill>
                <a:schemeClr val="tx1"/>
              </a:solidFill>
            </a:endParaRPr>
          </a:p>
        </p:txBody>
      </p:sp>
      <p:sp>
        <p:nvSpPr>
          <p:cNvPr id="14" name="Rounded Rectangle 13"/>
          <p:cNvSpPr/>
          <p:nvPr/>
        </p:nvSpPr>
        <p:spPr>
          <a:xfrm>
            <a:off x="7696474" y="0"/>
            <a:ext cx="1447526" cy="381000"/>
          </a:xfrm>
          <a:prstGeom prst="roundRect">
            <a:avLst/>
          </a:prstGeom>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1050" dirty="0">
                <a:solidFill>
                  <a:schemeClr val="tx1"/>
                </a:solidFill>
                <a:sym typeface="+mn-ea"/>
              </a:rPr>
              <a:t>CONCLUSION</a:t>
            </a:r>
            <a:endParaRPr lang="en-US" sz="105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1670</Words>
  <Application>Microsoft Office PowerPoint</Application>
  <PresentationFormat>On-screen Show (4:3)</PresentationFormat>
  <Paragraphs>540</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黑体</vt:lpstr>
      <vt:lpstr>SimSun</vt:lpstr>
      <vt:lpstr>Algerian</vt:lpstr>
      <vt:lpstr>Arial</vt:lpstr>
      <vt:lpstr>Calibri</vt:lpstr>
      <vt:lpstr>Times New Roman</vt:lpstr>
      <vt:lpstr>Wingdings</vt:lpstr>
      <vt:lpstr>Office Theme</vt:lpstr>
      <vt:lpstr>PowerPoint Presentation</vt:lpstr>
      <vt:lpstr>PowerPoint Presentation</vt:lpstr>
      <vt:lpstr>Overview</vt:lpstr>
      <vt:lpstr>Introduction</vt:lpstr>
      <vt:lpstr>Objective</vt:lpstr>
      <vt:lpstr>Abstract</vt:lpstr>
      <vt:lpstr>Abstract</vt:lpstr>
      <vt:lpstr>Review 1</vt:lpstr>
      <vt:lpstr>Review 2</vt:lpstr>
      <vt:lpstr>Writer</vt:lpstr>
      <vt:lpstr>Writer-NaiveBayes</vt:lpstr>
      <vt:lpstr>Director</vt:lpstr>
      <vt:lpstr>Director-NaiveBayes</vt:lpstr>
      <vt:lpstr>Producer</vt:lpstr>
      <vt:lpstr>Producer-NaiveBayes</vt:lpstr>
      <vt:lpstr>Actor</vt:lpstr>
      <vt:lpstr>Actor-NaiveBayes</vt:lpstr>
      <vt:lpstr>Review 3</vt:lpstr>
      <vt:lpstr>Find the weightage for each film crews </vt:lpstr>
      <vt:lpstr>Assigning values for each class label</vt:lpstr>
      <vt:lpstr>Assigning values for each writer class label</vt:lpstr>
      <vt:lpstr>Assigning values for each Director class label</vt:lpstr>
      <vt:lpstr>Assigning values for each Producer class label</vt:lpstr>
      <vt:lpstr>Assigning values for each Actor class label</vt:lpstr>
      <vt:lpstr>Finally</vt:lpstr>
      <vt:lpstr>Explanation</vt:lpstr>
      <vt:lpstr>Advantages</vt:lpstr>
      <vt:lpstr>Results</vt:lpstr>
      <vt:lpstr>PowerPoint Presentation</vt:lpstr>
    </vt:vector>
  </TitlesOfParts>
  <Company>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crescent</dc:creator>
  <cp:lastModifiedBy>ELCOT</cp:lastModifiedBy>
  <cp:revision>1486</cp:revision>
  <dcterms:created xsi:type="dcterms:W3CDTF">2012-12-27T04:23:00Z</dcterms:created>
  <dcterms:modified xsi:type="dcterms:W3CDTF">2018-06-27T02:33:53Z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