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57" r:id="rId2"/>
    <p:sldId id="559" r:id="rId3"/>
    <p:sldId id="257" r:id="rId4"/>
    <p:sldId id="521" r:id="rId5"/>
    <p:sldId id="585" r:id="rId6"/>
    <p:sldId id="586" r:id="rId7"/>
    <p:sldId id="587" r:id="rId8"/>
    <p:sldId id="519" r:id="rId9"/>
    <p:sldId id="588" r:id="rId10"/>
    <p:sldId id="589" r:id="rId11"/>
    <p:sldId id="510" r:id="rId12"/>
    <p:sldId id="527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90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2" r:id="rId30"/>
    <p:sldId id="603" r:id="rId31"/>
    <p:sldId id="604" r:id="rId32"/>
    <p:sldId id="605" r:id="rId33"/>
    <p:sldId id="606" r:id="rId34"/>
    <p:sldId id="607" r:id="rId35"/>
    <p:sldId id="631" r:id="rId36"/>
    <p:sldId id="633" r:id="rId37"/>
    <p:sldId id="651" r:id="rId38"/>
    <p:sldId id="652" r:id="rId39"/>
    <p:sldId id="653" r:id="rId40"/>
    <p:sldId id="654" r:id="rId41"/>
    <p:sldId id="608" r:id="rId42"/>
    <p:sldId id="609" r:id="rId43"/>
    <p:sldId id="580" r:id="rId44"/>
    <p:sldId id="581" r:id="rId45"/>
    <p:sldId id="671" r:id="rId46"/>
    <p:sldId id="582" r:id="rId47"/>
    <p:sldId id="672" r:id="rId48"/>
    <p:sldId id="591" r:id="rId49"/>
    <p:sldId id="593" r:id="rId50"/>
    <p:sldId id="573" r:id="rId51"/>
    <p:sldId id="574" r:id="rId52"/>
    <p:sldId id="575" r:id="rId53"/>
    <p:sldId id="576" r:id="rId54"/>
    <p:sldId id="577" r:id="rId55"/>
    <p:sldId id="578" r:id="rId56"/>
    <p:sldId id="57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AC88"/>
    <a:srgbClr val="00B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799" autoAdjust="0"/>
  </p:normalViewPr>
  <p:slideViewPr>
    <p:cSldViewPr>
      <p:cViewPr varScale="1">
        <p:scale>
          <a:sx n="68" d="100"/>
          <a:sy n="68" d="100"/>
        </p:scale>
        <p:origin x="1590" y="72"/>
      </p:cViewPr>
      <p:guideLst>
        <p:guide orient="horz" pos="2124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T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[result.xlsx]Sheet1!$C$8:$F$8</c:f>
              <c:numCache>
                <c:formatCode>General</c:formatCode>
                <c:ptCount val="4"/>
                <c:pt idx="0">
                  <c:v>22.61</c:v>
                </c:pt>
                <c:pt idx="1">
                  <c:v>21.69</c:v>
                </c:pt>
                <c:pt idx="2">
                  <c:v>21.06</c:v>
                </c:pt>
                <c:pt idx="3">
                  <c:v>20.64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2-4D04-8E67-027910AA953D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[result.xlsx]Sheet1!$C$9:$F$9</c:f>
              <c:numCache>
                <c:formatCode>General</c:formatCode>
                <c:ptCount val="4"/>
                <c:pt idx="0">
                  <c:v>22.06</c:v>
                </c:pt>
                <c:pt idx="1">
                  <c:v>20.059999999999999</c:v>
                </c:pt>
                <c:pt idx="2">
                  <c:v>20.03</c:v>
                </c:pt>
                <c:pt idx="3">
                  <c:v>19.11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12-4D04-8E67-027910AA953D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[result.xlsx]Sheet1!$C$10:$F$10</c:f>
              <c:numCache>
                <c:formatCode>General</c:formatCode>
                <c:ptCount val="4"/>
                <c:pt idx="0">
                  <c:v>21.07</c:v>
                </c:pt>
                <c:pt idx="1">
                  <c:v>19.03</c:v>
                </c:pt>
                <c:pt idx="2">
                  <c:v>19.11</c:v>
                </c:pt>
                <c:pt idx="3">
                  <c:v>18.059999999999999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12-4D04-8E67-027910AA953D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[result.xlsx]Sheet1!$C$11:$F$11</c:f>
              <c:numCache>
                <c:formatCode>General</c:formatCode>
                <c:ptCount val="4"/>
                <c:pt idx="0">
                  <c:v>19.36</c:v>
                </c:pt>
                <c:pt idx="1">
                  <c:v>18.63</c:v>
                </c:pt>
                <c:pt idx="2">
                  <c:v>18.38</c:v>
                </c:pt>
                <c:pt idx="3">
                  <c:v>16.39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12-4D04-8E67-027910AA9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653248"/>
        <c:axId val="154656384"/>
      </c:barChart>
      <c:catAx>
        <c:axId val="15465324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4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656384"/>
        <c:crosses val="autoZero"/>
        <c:auto val="1"/>
        <c:lblAlgn val="ctr"/>
        <c:lblOffset val="100"/>
        <c:noMultiLvlLbl val="0"/>
      </c:catAx>
      <c:valAx>
        <c:axId val="154656384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65324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[result.xlsx]Sheet1!$C$26:$F$26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C-4C89-818A-B65330894765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[result.xlsx]Sheet1!$C$27:$F$27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20.010000000000002</c:v>
                </c:pt>
                <c:pt idx="3">
                  <c:v>19.02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C-4C89-818A-B65330894765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[result.xlsx]Sheet1!$C$28:$F$28</c:f>
              <c:numCache>
                <c:formatCode>General</c:formatCode>
                <c:ptCount val="4"/>
                <c:pt idx="0">
                  <c:v>20.94</c:v>
                </c:pt>
                <c:pt idx="1">
                  <c:v>19.940000000000001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C-4C89-818A-B65330894765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[result.xlsx]Sheet1!$C$29:$F$29</c:f>
              <c:numCache>
                <c:formatCode>General</c:formatCode>
                <c:ptCount val="4"/>
                <c:pt idx="0">
                  <c:v>19.32</c:v>
                </c:pt>
                <c:pt idx="1">
                  <c:v>18.309999999999999</c:v>
                </c:pt>
                <c:pt idx="2">
                  <c:v>18.22</c:v>
                </c:pt>
                <c:pt idx="3">
                  <c:v>16.239999999999998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9C-4C89-818A-B65330894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1296"/>
        <c:axId val="154992080"/>
      </c:barChart>
      <c:catAx>
        <c:axId val="15499129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Number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/>
                  <a:t>Population size 8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992080"/>
        <c:crosses val="autoZero"/>
        <c:auto val="1"/>
        <c:lblAlgn val="ctr"/>
        <c:lblOffset val="100"/>
        <c:noMultiLvlLbl val="0"/>
      </c:catAx>
      <c:valAx>
        <c:axId val="15499208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NDA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991296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[result.xlsx]Sheet1!$C$26:$F$26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92-4D89-A362-A12F56190FB9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[result.xlsx]Sheet1!$C$27:$F$27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20.010000000000002</c:v>
                </c:pt>
                <c:pt idx="3">
                  <c:v>19.02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92-4D89-A362-A12F56190FB9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[result.xlsx]Sheet1!$C$28:$F$28</c:f>
              <c:numCache>
                <c:formatCode>General</c:formatCode>
                <c:ptCount val="4"/>
                <c:pt idx="0">
                  <c:v>20.94</c:v>
                </c:pt>
                <c:pt idx="1">
                  <c:v>19.940000000000001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92-4D89-A362-A12F56190FB9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[result.xlsx]Sheet1!$C$29:$F$29</c:f>
              <c:numCache>
                <c:formatCode>General</c:formatCode>
                <c:ptCount val="4"/>
                <c:pt idx="0">
                  <c:v>19.32</c:v>
                </c:pt>
                <c:pt idx="1">
                  <c:v>18.309999999999999</c:v>
                </c:pt>
                <c:pt idx="2">
                  <c:v>18.22</c:v>
                </c:pt>
                <c:pt idx="3">
                  <c:v>16.239999999999998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92-4D89-A362-A12F56190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798888"/>
        <c:axId val="257800456"/>
      </c:barChart>
      <c:catAx>
        <c:axId val="2577988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000" b="1" i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0456"/>
        <c:crosses val="autoZero"/>
        <c:auto val="1"/>
        <c:lblAlgn val="ctr"/>
        <c:lblOffset val="100"/>
        <c:noMultiLvlLbl val="0"/>
      </c:catAx>
      <c:valAx>
        <c:axId val="257800456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79888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[result.xlsx]Sheet1!$C$35:$F$35</c:f>
              <c:numCache>
                <c:formatCode>General</c:formatCode>
                <c:ptCount val="4"/>
                <c:pt idx="0">
                  <c:v>21.68</c:v>
                </c:pt>
                <c:pt idx="1">
                  <c:v>21.46</c:v>
                </c:pt>
                <c:pt idx="2">
                  <c:v>20.91</c:v>
                </c:pt>
                <c:pt idx="3">
                  <c:v>20.32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F-4097-BAF7-8153236CD03A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[result.xlsx]Sheet1!$C$36:$F$36</c:f>
              <c:numCache>
                <c:formatCode>General</c:formatCode>
                <c:ptCount val="4"/>
                <c:pt idx="0">
                  <c:v>21.53</c:v>
                </c:pt>
                <c:pt idx="1">
                  <c:v>19.96</c:v>
                </c:pt>
                <c:pt idx="2">
                  <c:v>20.010000000000002</c:v>
                </c:pt>
                <c:pt idx="3">
                  <c:v>19.02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BF-4097-BAF7-8153236CD03A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[result.xlsx]Sheet1!$C$37:$F$37</c:f>
              <c:numCache>
                <c:formatCode>General</c:formatCode>
                <c:ptCount val="4"/>
                <c:pt idx="0">
                  <c:v>20.94</c:v>
                </c:pt>
                <c:pt idx="1">
                  <c:v>19.940000000000001</c:v>
                </c:pt>
                <c:pt idx="2">
                  <c:v>19.07</c:v>
                </c:pt>
                <c:pt idx="3">
                  <c:v>18.03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BF-4097-BAF7-8153236CD03A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[result.xlsx]Sheet1!$C$38:$F$38</c:f>
              <c:numCache>
                <c:formatCode>General</c:formatCode>
                <c:ptCount val="4"/>
                <c:pt idx="0">
                  <c:v>19.32</c:v>
                </c:pt>
                <c:pt idx="1">
                  <c:v>18.309999999999999</c:v>
                </c:pt>
                <c:pt idx="2">
                  <c:v>18.22</c:v>
                </c:pt>
                <c:pt idx="3">
                  <c:v>16.239999999999998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BF-4097-BAF7-8153236CD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801632"/>
        <c:axId val="257801240"/>
      </c:barChart>
      <c:catAx>
        <c:axId val="2578016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16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1240"/>
        <c:crosses val="autoZero"/>
        <c:auto val="1"/>
        <c:lblAlgn val="ctr"/>
        <c:lblOffset val="100"/>
        <c:noMultiLvlLbl val="0"/>
      </c:catAx>
      <c:valAx>
        <c:axId val="25780124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NDA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1632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[result.xlsx]Sheet1!$I$8:$L$8</c:f>
              <c:numCache>
                <c:formatCode>General</c:formatCode>
                <c:ptCount val="4"/>
                <c:pt idx="0">
                  <c:v>77.34</c:v>
                </c:pt>
                <c:pt idx="1">
                  <c:v>78.16</c:v>
                </c:pt>
                <c:pt idx="2">
                  <c:v>78.290000000000006</c:v>
                </c:pt>
                <c:pt idx="3">
                  <c:v>79.650000000000006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2-4912-B71B-B9EA038A89BD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[result.xlsx]Sheet1!$I$9:$L$9</c:f>
              <c:numCache>
                <c:formatCode>General</c:formatCode>
                <c:ptCount val="4"/>
                <c:pt idx="0">
                  <c:v>78.61</c:v>
                </c:pt>
                <c:pt idx="1">
                  <c:v>79.38</c:v>
                </c:pt>
                <c:pt idx="2">
                  <c:v>79.63</c:v>
                </c:pt>
                <c:pt idx="3">
                  <c:v>80.69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62-4912-B71B-B9EA038A89BD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[result.xlsx]Sheet1!$I$10:$L$10</c:f>
              <c:numCache>
                <c:formatCode>General</c:formatCode>
                <c:ptCount val="4"/>
                <c:pt idx="0">
                  <c:v>79.83</c:v>
                </c:pt>
                <c:pt idx="1">
                  <c:v>80.09</c:v>
                </c:pt>
                <c:pt idx="2">
                  <c:v>80.819999999999993</c:v>
                </c:pt>
                <c:pt idx="3">
                  <c:v>81.150000000000006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62-4912-B71B-B9EA038A89BD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[result.xlsx]Sheet1!$I$11:$L$11</c:f>
              <c:numCache>
                <c:formatCode>General</c:formatCode>
                <c:ptCount val="4"/>
                <c:pt idx="0">
                  <c:v>80.069999999999993</c:v>
                </c:pt>
                <c:pt idx="1">
                  <c:v>80.930000000000007</c:v>
                </c:pt>
                <c:pt idx="2">
                  <c:v>81.37</c:v>
                </c:pt>
                <c:pt idx="3">
                  <c:v>82.94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62-4912-B71B-B9EA038A8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802808"/>
        <c:axId val="257803200"/>
      </c:barChart>
      <c:catAx>
        <c:axId val="257802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4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3200"/>
        <c:crosses val="autoZero"/>
        <c:auto val="1"/>
        <c:lblAlgn val="ctr"/>
        <c:lblOffset val="100"/>
        <c:noMultiLvlLbl val="0"/>
      </c:catAx>
      <c:valAx>
        <c:axId val="25780320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280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[result.xlsx]Sheet1!$I$17:$L$17</c:f>
              <c:numCache>
                <c:formatCode>General</c:formatCode>
                <c:ptCount val="4"/>
                <c:pt idx="0">
                  <c:v>77.34</c:v>
                </c:pt>
                <c:pt idx="1">
                  <c:v>78.16</c:v>
                </c:pt>
                <c:pt idx="2">
                  <c:v>78.290000000000006</c:v>
                </c:pt>
                <c:pt idx="3">
                  <c:v>79.650000000000006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9-422A-872B-45E17905C40A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[result.xlsx]Sheet1!$I$18:$L$18</c:f>
              <c:numCache>
                <c:formatCode>General</c:formatCode>
                <c:ptCount val="4"/>
                <c:pt idx="0">
                  <c:v>78.61</c:v>
                </c:pt>
                <c:pt idx="1">
                  <c:v>79.38</c:v>
                </c:pt>
                <c:pt idx="2">
                  <c:v>79.63</c:v>
                </c:pt>
                <c:pt idx="3">
                  <c:v>80.69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39-422A-872B-45E17905C40A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[result.xlsx]Sheet1!$I$19:$L$19</c:f>
              <c:numCache>
                <c:formatCode>General</c:formatCode>
                <c:ptCount val="4"/>
                <c:pt idx="0">
                  <c:v>79.83</c:v>
                </c:pt>
                <c:pt idx="1">
                  <c:v>80.09</c:v>
                </c:pt>
                <c:pt idx="2">
                  <c:v>80.819999999999993</c:v>
                </c:pt>
                <c:pt idx="3">
                  <c:v>81.150000000000006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39-422A-872B-45E17905C40A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[result.xlsx]Sheet1!$I$20:$L$20</c:f>
              <c:numCache>
                <c:formatCode>General</c:formatCode>
                <c:ptCount val="4"/>
                <c:pt idx="0">
                  <c:v>80.069999999999993</c:v>
                </c:pt>
                <c:pt idx="1">
                  <c:v>80.930000000000007</c:v>
                </c:pt>
                <c:pt idx="2">
                  <c:v>81.37</c:v>
                </c:pt>
                <c:pt idx="3">
                  <c:v>82.94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39-422A-872B-45E17905C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803984"/>
        <c:axId val="257799280"/>
      </c:barChart>
      <c:catAx>
        <c:axId val="25780398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000" b="1" i="0" baseline="0"/>
                  <a:t>Number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altLang="en-IN" sz="1000"/>
                  <a:t>Population size 8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799280"/>
        <c:crosses val="autoZero"/>
        <c:auto val="1"/>
        <c:lblAlgn val="ctr"/>
        <c:lblOffset val="100"/>
        <c:noMultiLvlLbl val="0"/>
      </c:catAx>
      <c:valAx>
        <c:axId val="25779928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3984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[result.xlsx]Sheet1!$I$26:$L$26</c:f>
              <c:numCache>
                <c:formatCode>General</c:formatCode>
                <c:ptCount val="4"/>
                <c:pt idx="0">
                  <c:v>77.63</c:v>
                </c:pt>
                <c:pt idx="1">
                  <c:v>78.349999999999994</c:v>
                </c:pt>
                <c:pt idx="2">
                  <c:v>78.319999999999993</c:v>
                </c:pt>
                <c:pt idx="3">
                  <c:v>80.03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E-434B-A232-19349AD5691F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[result.xlsx]Sheet1!$I$27:$L$27</c:f>
              <c:numCache>
                <c:formatCode>General</c:formatCode>
                <c:ptCount val="4"/>
                <c:pt idx="0">
                  <c:v>78.760000000000005</c:v>
                </c:pt>
                <c:pt idx="1">
                  <c:v>79.489999999999995</c:v>
                </c:pt>
                <c:pt idx="2">
                  <c:v>79.92</c:v>
                </c:pt>
                <c:pt idx="3">
                  <c:v>81.09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6E-434B-A232-19349AD5691F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[result.xlsx]Sheet1!$I$28:$L$28</c:f>
              <c:numCache>
                <c:formatCode>General</c:formatCode>
                <c:ptCount val="4"/>
                <c:pt idx="0">
                  <c:v>80.02</c:v>
                </c:pt>
                <c:pt idx="1">
                  <c:v>80.19</c:v>
                </c:pt>
                <c:pt idx="2">
                  <c:v>81.03</c:v>
                </c:pt>
                <c:pt idx="3">
                  <c:v>81.37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6E-434B-A232-19349AD5691F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[result.xlsx]Sheet1!$I$29:$L$29</c:f>
              <c:numCache>
                <c:formatCode>General</c:formatCode>
                <c:ptCount val="4"/>
                <c:pt idx="0">
                  <c:v>80.16</c:v>
                </c:pt>
                <c:pt idx="1">
                  <c:v>81.11</c:v>
                </c:pt>
                <c:pt idx="2">
                  <c:v>81.69</c:v>
                </c:pt>
                <c:pt idx="3">
                  <c:v>83.33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6E-434B-A232-19349AD56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804768"/>
        <c:axId val="257805160"/>
      </c:barChart>
      <c:catAx>
        <c:axId val="2578047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5160"/>
        <c:crosses val="autoZero"/>
        <c:auto val="1"/>
        <c:lblAlgn val="ctr"/>
        <c:lblOffset val="100"/>
        <c:noMultiLvlLbl val="0"/>
      </c:catAx>
      <c:valAx>
        <c:axId val="257805160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</c:rich>
          </c:tx>
          <c:layout>
            <c:manualLayout>
              <c:xMode val="edge"/>
              <c:yMode val="edge"/>
              <c:x val="3.05555555555556E-2"/>
              <c:y val="0.365335374744824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476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"Average Rank"</c:f>
              <c:strCache>
                <c:ptCount val="1"/>
                <c:pt idx="0">
                  <c:v>Average 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[result.xlsx]Sheet1!$I$35:$L$35</c:f>
              <c:numCache>
                <c:formatCode>General</c:formatCode>
                <c:ptCount val="4"/>
                <c:pt idx="0">
                  <c:v>77.63</c:v>
                </c:pt>
                <c:pt idx="1">
                  <c:v>78.349999999999994</c:v>
                </c:pt>
                <c:pt idx="2">
                  <c:v>78.319999999999993</c:v>
                </c:pt>
                <c:pt idx="3">
                  <c:v>80.03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F-4CC0-A29B-C21D87DCFBBE}"/>
            </c:ext>
          </c:extLst>
        </c:ser>
        <c:ser>
          <c:idx val="1"/>
          <c:order val="1"/>
          <c:tx>
            <c:strRef>
              <c:f>"GA"</c:f>
              <c:strCache>
                <c:ptCount val="1"/>
                <c:pt idx="0">
                  <c:v>GA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[result.xlsx]Sheet1!$I$36:$L$36</c:f>
              <c:numCache>
                <c:formatCode>General</c:formatCode>
                <c:ptCount val="4"/>
                <c:pt idx="0">
                  <c:v>78.760000000000005</c:v>
                </c:pt>
                <c:pt idx="1">
                  <c:v>79.489999999999995</c:v>
                </c:pt>
                <c:pt idx="2">
                  <c:v>79.92</c:v>
                </c:pt>
                <c:pt idx="3">
                  <c:v>81.09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F-4CC0-A29B-C21D87DCFBBE}"/>
            </c:ext>
          </c:extLst>
        </c:ser>
        <c:ser>
          <c:idx val="2"/>
          <c:order val="2"/>
          <c:tx>
            <c:strRef>
              <c:f>"CBRank"</c:f>
              <c:strCache>
                <c:ptCount val="1"/>
                <c:pt idx="0">
                  <c:v>CBRank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[result.xlsx]Sheet1!$I$37:$L$37</c:f>
              <c:numCache>
                <c:formatCode>General</c:formatCode>
                <c:ptCount val="4"/>
                <c:pt idx="0">
                  <c:v>80.02</c:v>
                </c:pt>
                <c:pt idx="1">
                  <c:v>80.19</c:v>
                </c:pt>
                <c:pt idx="2">
                  <c:v>81.03</c:v>
                </c:pt>
                <c:pt idx="3">
                  <c:v>81.37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BF-4CC0-A29B-C21D87DCFBBE}"/>
            </c:ext>
          </c:extLst>
        </c:ser>
        <c:ser>
          <c:idx val="3"/>
          <c:order val="3"/>
          <c:tx>
            <c:strRef>
              <c:f>"WOA"</c:f>
              <c:strCache>
                <c:ptCount val="1"/>
                <c:pt idx="0">
                  <c:v>WOA</c:v>
                </c:pt>
              </c:strCache>
            </c:strRef>
          </c:tx>
          <c:invertIfNegative val="0"/>
          <c:cat>
            <c:numRef>
              <c:f>{40,60,80,100}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80</c:v>
                </c:pt>
                <c:pt idx="3">
                  <c:v>100</c:v>
                </c:pt>
              </c:numCache>
            </c:numRef>
          </c:cat>
          <c:val>
            <c:numRef>
              <c:f>[result.xlsx]Sheet1!$I$38:$L$38</c:f>
              <c:numCache>
                <c:formatCode>General</c:formatCode>
                <c:ptCount val="4"/>
                <c:pt idx="0">
                  <c:v>80.16</c:v>
                </c:pt>
                <c:pt idx="1">
                  <c:v>81.11</c:v>
                </c:pt>
                <c:pt idx="2">
                  <c:v>81.69</c:v>
                </c:pt>
                <c:pt idx="3">
                  <c:v>83.33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BF-4CC0-A29B-C21D87DCF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805944"/>
        <c:axId val="257799672"/>
      </c:barChart>
      <c:catAx>
        <c:axId val="2578059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IN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requirements</a:t>
                </a:r>
              </a:p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alt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size 16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799672"/>
        <c:crosses val="autoZero"/>
        <c:auto val="1"/>
        <c:lblAlgn val="ctr"/>
        <c:lblOffset val="100"/>
        <c:noMultiLvlLbl val="0"/>
      </c:catAx>
      <c:valAx>
        <c:axId val="257799672"/>
        <c:scaling>
          <c:orientation val="minMax"/>
        </c:scaling>
        <c:delete val="0"/>
        <c:axPos val="l"/>
        <c:majorGridlines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57805944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21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6383-68C0-4C72-B86D-0C1173A1C7FE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4FBA-9915-42B5-A1F8-81D952F76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9B98-DB05-4A10-B492-385AD1D9331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AF48F-2477-4572-ADF8-2E636696CC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en-US" baseline="0" dirty="0"/>
              <a:t> Focus on Network layer protocol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protocols for Low Power and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Network(</a:t>
            </a:r>
            <a:r>
              <a:rPr lang="en-US" baseline="0" dirty="0"/>
              <a:t>RPL) -distance Vector</a:t>
            </a:r>
          </a:p>
          <a:p>
            <a:r>
              <a:rPr lang="en-US" baseline="0" dirty="0"/>
              <a:t>CORPL-non standard if RPL, used for cognitive network</a:t>
            </a:r>
          </a:p>
          <a:p>
            <a:r>
              <a:rPr lang="en-US" baseline="0" dirty="0"/>
              <a:t>CARP(channel aware routing protocol)-distributed based  routing protocol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Application Protocol(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CoAP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The most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prominent feature in this type of routing protocols is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of translating to HTTP message so as to integrate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web services. The protocol also support multicast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little overhead.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F48F-2477-4572-ADF8-2E636696CCD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0C71-CC86-4894-84CE-FA9396B8489C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28AD-CD35-4280-84CA-83EEBB2A91A7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0A2-04D1-4676-9137-39A810191527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6264-F7AB-4AAF-9B69-862D85A74356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97BB-646F-49B8-9AD5-8CB5B227F33B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4B59-C06F-4521-B0E0-75F39A3FCF32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E6AB-D6C3-4659-A489-ED1BC4443D8D}" type="datetime1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EFEC-1DC3-423E-8DED-2878954B064E}" type="datetime1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E20-DC9E-480E-99DA-297256C2F26B}" type="datetime1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724-8A60-479E-8D10-10F1CB95D9A1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33C0-2BC1-43A5-AA4A-B6363BD4CC19}" type="datetime1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B31E-EC61-43CC-B4CF-1C04768638DD}" type="datetime1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HANDLING STAKEHOLDER CONFLICT BY AGILE REQUIREMENT PRIORITIZATION USING APRIORI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150A-21D1-47EC-A469-2DA498306B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promise.site.uottawa.ca/SERepository/datasets-page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52140" y="0"/>
            <a:ext cx="1632585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799" y="7938"/>
            <a:ext cx="170434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3494" y="925782"/>
            <a:ext cx="3505200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SOFTWARE TESTING </a:t>
            </a:r>
            <a:b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REVIEW 1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0495" y="2501838"/>
            <a:ext cx="1671198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ITE2004  </a:t>
            </a:r>
          </a:p>
          <a:p>
            <a:pPr lvl="0"/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B1+TB1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22294" y="4089926"/>
            <a:ext cx="7467600" cy="114438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WhaleRank  An optimization based ranking approach      </a:t>
            </a:r>
          </a:p>
          <a:p>
            <a:r>
              <a:rPr lang="en-US" altLang="x-none" sz="2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for Software Requirements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58" y="531168"/>
            <a:ext cx="39629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65222" y="3200400"/>
            <a:ext cx="2438400" cy="23622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 prioritization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93822" y="4083485"/>
            <a:ext cx="1981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474" y="2514600"/>
            <a:ext cx="2591326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to market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474" y="3614924"/>
            <a:ext cx="2591326" cy="65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474" y="4693085"/>
            <a:ext cx="2591326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2438400" cy="65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657600"/>
            <a:ext cx="2301769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Prioritized 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474" y="5722307"/>
            <a:ext cx="2591326" cy="602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 time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2809485"/>
            <a:ext cx="1219200" cy="5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37647" y="3946619"/>
            <a:ext cx="761728" cy="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971800" y="4686821"/>
            <a:ext cx="727575" cy="4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5105400"/>
            <a:ext cx="922022" cy="10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24400" y="2251263"/>
            <a:ext cx="0" cy="9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29328" y="4083485"/>
            <a:ext cx="600072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88622" y="1752600"/>
            <a:ext cx="853440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/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prioritization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the energy and time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development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risk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development.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the most significant requirement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software from the list and extracts the significant knowledge of the system to impact the effectiveness.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2" y="1030436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 of Prioritization: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75336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47799" y="7938"/>
            <a:ext cx="171105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1981200"/>
            <a:ext cx="8305800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method combined the project’s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stakeholder’s preferences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requirements ordering approximations and was computed using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learning techniques.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improved the 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it supported the adaptive elicitation process.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it comes to complex real settings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effectiveness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will be  affected.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</a:t>
            </a: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forgot to update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requirements.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didn't give importance for Client expectation and Customer feedback.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1000" y="685800"/>
            <a:ext cx="8305800" cy="1143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Perini, Angelo Susi, and  Paolo Avesani, "A Machine Learning Approach to Software Requirements Prioritization," IEEE Transactions On Software Engineering, vol. 39, no. 4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057400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is an empirical study that aimed at evaluating the state-of-the-art tool-supported requirements prioritization methods,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AHP and 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It focussed on three measures, namely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ease of use, consumption time, and the 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Comparative results proved that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ease of use and the consumption 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better than for AHP whereas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better than CBRank.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time consumption and the cost factor.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0668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 Perini, Filippo Ricca, and Angelo Susi, "Tool-supported requirements prioritization: Comparing the AHP and CBRank methods," Information and Software Technology, vol.51, no.6, pp.1021-1032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338386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developed a attributes tree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made the prioritization work easier.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used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RankBoost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calculation of the prioritization based on the stakeholder's preferences, and finally, an algorithm based on the weighted PageRank was used that analysed the dependencies persisting between the requirements.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sym typeface="+mn-ea"/>
              </a:rPr>
              <a:t>The Drank supports only the contribution dependencies and business dependencies between the requirements.</a:t>
            </a:r>
            <a:endParaRPr lang="en-IN" sz="2000" dirty="0">
              <a:latin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9100" y="805815"/>
            <a:ext cx="8305800" cy="135572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 Shao, Rong Peng, Han Lai, and Bangchao Wang, "DRank: A semi-automated requirements prioritization method based on preferences and dependencies," Journal of Systems and Software, In Press, Corrected Proof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1053" y="2133600"/>
            <a:ext cx="8305800" cy="451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considered the simultaneous effect that existed between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functional, non-functional requirements and stakeholders,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which was found to have different preferences using a three-order tensor with a multi-way analysis.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order to evaluate the method, controlled experiment was carried out. The proposed method attained good quality compared with the state-of-the-art.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required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interference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prioritizing the preferences.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870" y="681831"/>
            <a:ext cx="8305800" cy="1143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Negin Misaghian and Homayun Motameni, "An approach for requirements prioritization based on tensor decomposition,"Requirements Engineering, pp.1-20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9074" y="23622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“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Mohammad Dabbagh”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conducted two experiments that aimed at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evaluating the prioritizing approaches.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Comparison of the IPA approach with the HAM-based approach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terms of three parameters,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namely time-consumption, accuracy, and ease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of use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 hierarchical relationship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between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functional and the non- functional requirements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524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Dabbagh, Sai Peck Lee, and Reza Meimandi Parizi, "Functional and non-functional requirements prioritization: empirical evaluation of IPA, AHP-based, and HAM-based approaches," Soft Computing, vol.20, no.11, pp. 4497–4520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2514600"/>
            <a:ext cx="8305800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method assisted the engineer's inaccurate decision-making through the 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retrieval of the historical data.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provided an overview of the entire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project. It improved the decision-making process.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sym typeface="+mn-ea"/>
              </a:rPr>
              <a:t>It </a:t>
            </a:r>
            <a:r>
              <a:rPr lang="en-IN" sz="2000" b="1" dirty="0">
                <a:latin typeface="Times New Roman" panose="02020603050405020304" pitchFamily="18" charset="0"/>
                <a:sym typeface="+mn-ea"/>
              </a:rPr>
              <a:t>lacked an automatic system</a:t>
            </a:r>
            <a:r>
              <a:rPr lang="en-IN" sz="2000" dirty="0">
                <a:latin typeface="Times New Roman" panose="02020603050405020304" pitchFamily="18" charset="0"/>
                <a:sym typeface="+mn-ea"/>
              </a:rPr>
              <a:t> for selecting the requirements</a:t>
            </a:r>
            <a:endParaRPr lang="en-IN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524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Saif Ur Rehman Khan, Sai Peck Lee, Mohammad Dabbagh, Muhammad Tahir, Muzafar Khan, and Muhammad Arif, "RePizer: a framework for prioritization of software requirements," Frontiers of Information Technology &amp; Electronic Engineering,  vol.17, no.8, pp. 750–765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6946" y="23622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This method used a technique known as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value-based intelligent requirement prioritization technique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neural network and analytical hierarchical process for improving the scalability of the method.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required domain knowledge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remained a disadvantage of this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685800"/>
            <a:ext cx="8305800" cy="13716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Imran Babar , Masitah Ghazali, Dayang N.A. Jawawi , Siti Maryam Shamsuddin , and Noraini Ibrahim ,"PHandler: An expert system for a scalable software requirements prioritization process," Knowledge-Based Systems, vol.84,pp.179–202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0851" y="2362200"/>
            <a:ext cx="8305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approach used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stakeholder’s feedback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binary search  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technique.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method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arranged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requirements based on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requirement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decreased the stakeholder’s feedback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through the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reduction of the ranking difference.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Gap: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Dynamism is the major shortcoming in this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7713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47799" y="7938"/>
            <a:ext cx="1739913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0851" y="689769"/>
            <a:ext cx="8305800" cy="13716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Rubaida Easmin,  Alim Ul Gias, and Shah Mostafa Khaled, "A partial order assimilation approach for software requirements prioritization," In Proceedings of the International Conference on Informatics, Electronics &amp; Vision (ICIEV), pp. 1-5, 10</a:t>
            </a:r>
            <a:r>
              <a:rPr lang="en-US" alt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81985" y="8255"/>
            <a:ext cx="1602105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799" y="7938"/>
            <a:ext cx="1734847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1" name="Table 20"/>
          <p:cNvGraphicFramePr/>
          <p:nvPr>
            <p:extLst>
              <p:ext uri="{D42A27DB-BD31-4B8C-83A1-F6EECF244321}">
                <p14:modId xmlns:p14="http://schemas.microsoft.com/office/powerpoint/2010/main" val="3748071662"/>
              </p:ext>
            </p:extLst>
          </p:nvPr>
        </p:nvGraphicFramePr>
        <p:xfrm>
          <a:off x="1706165" y="2590800"/>
          <a:ext cx="5655469" cy="1265873"/>
        </p:xfrm>
        <a:graphic>
          <a:graphicData uri="http://schemas.openxmlformats.org/drawingml/2006/table">
            <a:tbl>
              <a:tblPr/>
              <a:tblGrid>
                <a:gridCol w="305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4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b="1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NAME</a:t>
                      </a: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b="1" dirty="0">
                          <a:solidFill>
                            <a:srgbClr val="FFFFFF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REG NO</a:t>
                      </a: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JEBARAJ.M</a:t>
                      </a: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dirty="0">
                          <a:solidFill>
                            <a:srgbClr val="000000"/>
                          </a:solidFill>
                          <a:latin typeface="Calibri" panose="020F0502020204030204" charset="0"/>
                          <a:ea typeface="SimSun" panose="02010600030101010101" pitchFamily="2" charset="-122"/>
                        </a:rPr>
                        <a:t>15BIT0354</a:t>
                      </a:r>
                    </a:p>
                  </a:txBody>
                  <a:tcPr marL="68580" marR="68580" marT="34290" marB="34290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2590800" y="4876800"/>
            <a:ext cx="3886200" cy="762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: Prof .Vijay Anand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08296" y="1082834"/>
            <a:ext cx="2706704" cy="6858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x-none" sz="2400" b="1" dirty="0">
                <a:solidFill>
                  <a:schemeClr val="tx1"/>
                </a:solidFill>
                <a:ea typeface="Arial" panose="020B0604020202020204" pitchFamily="34" charset="0"/>
              </a:rPr>
              <a:t>TEAM MEMBER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main challenge faced is regarding the domain knowledge for prioritizing,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which raises the need for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interference in the decision-making   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process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major problem faced is the prioritizing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and ease of use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interference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process of prioritizing increases the time to prioritize and in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addition increases the cost involved in prioritizing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most significant challenge faced using the CBRank method of prioritizing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is regarding the order accuracy, and it restricts the number of requirements.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the case of the CBRank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number of requirements is limited to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which stands a major issue.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3008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Challenges: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Calibri" panose="020F0502020204030204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all above issues we are going to introduce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method as our proposed method.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WhaleRank is a method for finding the optimal weights of the ranking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constants which increases the effectiveness of ranking.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2530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the 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ranking gets enhanced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 Optimization Algorithm (WOA)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WhaleRank method uses four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functions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following: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1.Dictionary words,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2.Similarity measure,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3.Perception of the manager,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4.The newly updated requirements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four functions are combined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linear rank using the ranking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constants.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determines the optimal weights of the ranking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promote to determine the optimal rank for the requirements.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WhaleRank: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895600" y="44655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3400" y="1182342"/>
            <a:ext cx="1905000" cy="50358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 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33400" y="2248535"/>
            <a:ext cx="1905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 updates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1686173"/>
            <a:ext cx="23622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 perception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73455"/>
            <a:ext cx="4403725" cy="1996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98606" y="1752600"/>
            <a:ext cx="2667000" cy="5764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Cosine-similarity based </a:t>
            </a:r>
          </a:p>
        </p:txBody>
      </p:sp>
      <p:sp>
        <p:nvSpPr>
          <p:cNvPr id="7" name="Oval 6"/>
          <p:cNvSpPr/>
          <p:nvPr/>
        </p:nvSpPr>
        <p:spPr>
          <a:xfrm>
            <a:off x="6198606" y="2650434"/>
            <a:ext cx="2716794" cy="533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Perception-based</a:t>
            </a:r>
          </a:p>
        </p:txBody>
      </p:sp>
      <p:sp>
        <p:nvSpPr>
          <p:cNvPr id="8" name="Oval 7"/>
          <p:cNvSpPr/>
          <p:nvPr/>
        </p:nvSpPr>
        <p:spPr>
          <a:xfrm>
            <a:off x="6148812" y="3505200"/>
            <a:ext cx="2766588" cy="838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requirements updates</a:t>
            </a:r>
          </a:p>
        </p:txBody>
      </p:sp>
      <p:sp>
        <p:nvSpPr>
          <p:cNvPr id="9" name="Oval 8"/>
          <p:cNvSpPr/>
          <p:nvPr/>
        </p:nvSpPr>
        <p:spPr>
          <a:xfrm>
            <a:off x="6182315" y="973772"/>
            <a:ext cx="2667000" cy="5912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Dictionary word based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67400" y="626110"/>
            <a:ext cx="3124200" cy="40220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2968" y="3424661"/>
            <a:ext cx="3710011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Whale Optimization Algorithm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2968" y="4791923"/>
            <a:ext cx="3710011" cy="9992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 evaluation</a:t>
            </a:r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867399" y="5334000"/>
            <a:ext cx="2981915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34819" y="6016625"/>
            <a:ext cx="4132921" cy="6692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Ranking order for requirement prioritization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4708" y="4855503"/>
            <a:ext cx="2179584" cy="4658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training Data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43600" y="5519532"/>
            <a:ext cx="2819400" cy="6361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rank function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84831" y="1752875"/>
            <a:ext cx="1082567" cy="37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203821" y="4664766"/>
            <a:ext cx="339979" cy="636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2069689" y="4337880"/>
            <a:ext cx="368711" cy="454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4040217">
            <a:off x="5379673" y="5644908"/>
            <a:ext cx="370602" cy="705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804292" y="5023019"/>
            <a:ext cx="1081908" cy="361940"/>
          </a:xfrm>
          <a:custGeom>
            <a:avLst/>
            <a:gdLst>
              <a:gd name="connsiteX0" fmla="*/ 0 w 823582"/>
              <a:gd name="connsiteY0" fmla="*/ 37203 h 527533"/>
              <a:gd name="connsiteX1" fmla="*/ 808383 w 823582"/>
              <a:gd name="connsiteY1" fmla="*/ 50455 h 527533"/>
              <a:gd name="connsiteX2" fmla="*/ 450574 w 823582"/>
              <a:gd name="connsiteY2" fmla="*/ 527533 h 52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582" h="527533">
                <a:moveTo>
                  <a:pt x="0" y="37203"/>
                </a:moveTo>
                <a:cubicBezTo>
                  <a:pt x="366643" y="2968"/>
                  <a:pt x="733287" y="-31267"/>
                  <a:pt x="808383" y="50455"/>
                </a:cubicBezTo>
                <a:cubicBezTo>
                  <a:pt x="883479" y="132177"/>
                  <a:pt x="667026" y="329855"/>
                  <a:pt x="450574" y="5275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hevron 44"/>
          <p:cNvSpPr/>
          <p:nvPr/>
        </p:nvSpPr>
        <p:spPr>
          <a:xfrm rot="8943634">
            <a:off x="3332051" y="5300494"/>
            <a:ext cx="112422" cy="1875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12" idx="3"/>
          </p:cNvCxnSpPr>
          <p:nvPr/>
        </p:nvCxnSpPr>
        <p:spPr>
          <a:xfrm>
            <a:off x="4172979" y="3881861"/>
            <a:ext cx="1694419" cy="15124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 rot="2185731">
            <a:off x="5705451" y="5235891"/>
            <a:ext cx="225728" cy="3594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WhaleRank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carrying the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perception of the 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get analyzed for determining the important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hold the list of requirements to 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the textual format. Let us assume there are q number of requirements 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represented as, 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involves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requirements presented in the text format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documents. These documents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 the manager perception and number    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of updates in the requirements.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212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400" b="1" dirty="0">
                <a:solidFill>
                  <a:schemeClr val="accent2"/>
                </a:solidFill>
                <a:latin typeface="+mj-lt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133600" y="3581400"/>
          <a:ext cx="297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4" imgW="37795200" imgH="5791200" progId="Equation.3">
                  <p:embed/>
                </p:oleObj>
              </mc:Choice>
              <mc:Fallback>
                <p:oleObj name="Equation" r:id="rId4" imgW="37795200" imgH="5791200" progId="Equation.3">
                  <p:embed/>
                  <p:pic>
                    <p:nvPicPr>
                      <p:cNvPr id="0" name="Picture 3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297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functions use: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1. Dictionary words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Similarity measure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Perception of the manager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4. The updates to prioritize the requirements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(R4)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rank orders get merged to form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linear rank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sum of the product of the rank coefficients and the rank functions.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linear rank function, which is the combination of all the rank undergoes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optimization search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that determines the best rank for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ranking the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85800"/>
            <a:ext cx="4592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 Ranking Functions</a:t>
            </a:r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47465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ranking method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dictionary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ranking the requirements.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requirement gets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with the dictionary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this ranking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 determines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requirement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requirement list.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comparing all the documents indicating that the requirement which 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present in all the documents gets higher priority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essential to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implement at the time of the release.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ranking function determines the rank based on the common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exist in all the documents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the dictionary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determine the similar words, and R1 is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rank function that computes the priority based on the dictionary words.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77862"/>
            <a:ext cx="500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Dictionary-Based Ranking Function: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28622" y="44196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4" imgW="23774400" imgH="11277600" progId="Equation.3">
                  <p:embed/>
                </p:oleObj>
              </mc:Choice>
              <mc:Fallback>
                <p:oleObj name="Equation" r:id="rId4" imgW="23774400" imgH="11277600" progId="Equation.3">
                  <p:embed/>
                  <p:pic>
                    <p:nvPicPr>
                      <p:cNvPr id="0" name="Picture 41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8622" y="4419600"/>
                        <a:ext cx="1905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10654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measure gets computed based 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ranks the requirement based 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measure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determining the frequency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compares the requirements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value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of any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both the requirements. If there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between the requirements,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similarity measure is zero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Ranking depends on the preference of the requirements. In other words,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preference of any of the requirement is high, the value of similarity gets 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updated as 1 else 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similarity, the similarity measure becomes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Finally, the similarity measure of a requirement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updated by taking the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average of the similarity measure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requirement along the column.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446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Pair-to-Pair Similarity Measure: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72191" y="648989"/>
            <a:ext cx="37820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 Matrix: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191" y="1371599"/>
            <a:ext cx="4621695" cy="460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2191" y="1348826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03156" y="1348826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34121" y="1348826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8521" y="1378643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79486" y="1370705"/>
            <a:ext cx="914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rq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8756" y="229304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3156" y="2293043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117556" y="227999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521" y="23158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46356" y="230787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8756" y="3214486"/>
            <a:ext cx="914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3555" y="3197399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146237" y="319253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79486" y="3221384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77202" y="3229322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9155" y="415166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65086" y="417797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154520" y="412926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962921" y="4151660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29920" y="412926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97039" y="5069061"/>
            <a:ext cx="914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rq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225212" y="505355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086621" y="506345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79486" y="5062151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158968" y="5039555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57800" y="4106934"/>
            <a:ext cx="389945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Similarity measure = average of requirement similarity measure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Column_wise</a:t>
            </a:r>
            <a:r>
              <a:rPr lang="en-US" dirty="0"/>
              <a:t>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195570" y="1607185"/>
            <a:ext cx="36747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requirement pair is,               </a:t>
            </a:r>
          </a:p>
          <a:p>
            <a:r>
              <a:rPr lang="en-US"/>
              <a:t>where,    and     denotes the requirements.  </a:t>
            </a:r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4294967295"/>
          </p:nvPr>
        </p:nvGraphicFramePr>
        <p:xfrm>
          <a:off x="7696200" y="1607185"/>
          <a:ext cx="88455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4" imgW="546100" imgH="241300" progId="Equation.3">
                  <p:embed/>
                </p:oleObj>
              </mc:Choice>
              <mc:Fallback>
                <p:oleObj r:id="rId4" imgW="546100" imgH="2413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6200" y="1607185"/>
                        <a:ext cx="884555" cy="36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920105" y="1911985"/>
          <a:ext cx="36195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6" imgW="127000" imgH="190500" progId="Equation.3">
                  <p:embed/>
                </p:oleObj>
              </mc:Choice>
              <mc:Fallback>
                <p:oleObj r:id="rId6" imgW="127000" imgH="190500" progId="Equation.3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0105" y="1911985"/>
                        <a:ext cx="361950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636385" y="1888490"/>
          <a:ext cx="31051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8" imgW="127000" imgH="177165" progId="Equation.3">
                  <p:embed/>
                </p:oleObj>
              </mc:Choice>
              <mc:Fallback>
                <p:oleObj r:id="rId8" imgW="127000" imgH="177165" progId="Equation.3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36385" y="1888490"/>
                        <a:ext cx="310515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10654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matrix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filled based on the following condition,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anose="020F050202020403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The </a:t>
            </a:r>
            <a:r>
              <a:rPr lang="en-US" sz="2000" b="1" dirty="0">
                <a:latin typeface="Calibri" panose="020F0502020204030204" charset="0"/>
              </a:rPr>
              <a:t>ranking</a:t>
            </a:r>
            <a:r>
              <a:rPr lang="en-US" sz="2000" dirty="0">
                <a:latin typeface="Calibri" panose="020F0502020204030204" charset="0"/>
              </a:rPr>
              <a:t> of the most similar pair depends on the following formula. It is the average of the similarity measure of the requirement column-wise.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Calibri" panose="020F0502020204030204" charset="0"/>
              </a:rPr>
              <a:t>is the pair-to-pair similarity between the requirements in the similarity matrix of size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446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Pair-to-Pair Similarity Measure: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045845" y="1696085"/>
          <a:ext cx="67405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4" imgW="82905600" imgH="18897600" progId="Equation.3">
                  <p:embed/>
                </p:oleObj>
              </mc:Choice>
              <mc:Fallback>
                <p:oleObj name="Equation" r:id="rId4" imgW="82905600" imgH="18897600" progId="Equation.3">
                  <p:embed/>
                  <p:pic>
                    <p:nvPicPr>
                      <p:cNvPr id="0" name="Picture 62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845" y="1696085"/>
                        <a:ext cx="674052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83747" y="4419600"/>
          <a:ext cx="19935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6" imgW="24993600" imgH="10668000" progId="Equation.3">
                  <p:embed/>
                </p:oleObj>
              </mc:Choice>
              <mc:Fallback>
                <p:oleObj name="Equation" r:id="rId6" imgW="24993600" imgH="10668000" progId="Equation.3">
                  <p:embed/>
                  <p:pic>
                    <p:nvPicPr>
                      <p:cNvPr id="0" name="Picture 62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3747" y="4419600"/>
                        <a:ext cx="199354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8391" y="5257800"/>
          <a:ext cx="41360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8" imgW="5181600" imgH="5791200" progId="Equation.3">
                  <p:embed/>
                </p:oleObj>
              </mc:Choice>
              <mc:Fallback>
                <p:oleObj name="Equation" r:id="rId8" imgW="5181600" imgH="5791200" progId="Equation.3">
                  <p:embed/>
                  <p:pic>
                    <p:nvPicPr>
                      <p:cNvPr id="0" name="Picture 62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391" y="5257800"/>
                        <a:ext cx="41360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155"/>
            <a:ext cx="1600200" cy="6397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294" y="1600200"/>
            <a:ext cx="8229600" cy="45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100" b="1" dirty="0"/>
          </a:p>
          <a:p>
            <a:pPr>
              <a:lnSpc>
                <a:spcPct val="150000"/>
              </a:lnSpc>
            </a:pPr>
            <a:endParaRPr lang="en-US" sz="21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ranking mainly depends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perception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perception is mainly defined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high, medium, and 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specifies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importance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manager orders the requirements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or customer review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requirement with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perception gets ranked first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that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 gains good consideration for implementation at the time of release.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Calibri" panose="020F0502020204030204" charset="0"/>
              </a:rPr>
              <a:t> Where,</a:t>
            </a:r>
            <a:r>
              <a:rPr lang="en-US" sz="2000" b="1" dirty="0">
                <a:latin typeface="Calibri" panose="020F0502020204030204" charset="0"/>
              </a:rPr>
              <a:t>        is the manager perception,</a:t>
            </a:r>
            <a:r>
              <a:rPr lang="en-US" sz="2000" dirty="0">
                <a:latin typeface="Calibri" panose="020F0502020204030204" charset="0"/>
              </a:rPr>
              <a:t> Maximum fuzzy is nothing but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     maximum value of the perception, and it retrieves the value of the high-level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     perception.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296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Perception: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589686" y="4073147"/>
          <a:ext cx="2781669" cy="83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4" imgW="34137600" imgH="11582400" progId="Equation.3">
                  <p:embed/>
                </p:oleObj>
              </mc:Choice>
              <mc:Fallback>
                <p:oleObj name="Equation" r:id="rId4" imgW="34137600" imgH="11582400" progId="Equation.3">
                  <p:embed/>
                  <p:pic>
                    <p:nvPicPr>
                      <p:cNvPr id="0" name="Picture 72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9686" y="4073147"/>
                        <a:ext cx="2781669" cy="83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4909006"/>
          <a:ext cx="381000" cy="424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6" imgW="6096000" imgH="5791200" progId="Equation.3">
                  <p:embed/>
                </p:oleObj>
              </mc:Choice>
              <mc:Fallback>
                <p:oleObj name="Equation" r:id="rId6" imgW="6096000" imgH="5791200" progId="Equation.3">
                  <p:embed/>
                  <p:pic>
                    <p:nvPicPr>
                      <p:cNvPr id="0" name="Picture 72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4909006"/>
                        <a:ext cx="381000" cy="424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charset="0"/>
              </a:rPr>
              <a:t>The </a:t>
            </a:r>
            <a:r>
              <a:rPr lang="en-US" sz="2000" b="1" dirty="0">
                <a:latin typeface="Calibri" panose="020F0502020204030204" charset="0"/>
              </a:rPr>
              <a:t>newly updated requirement gets considered in this framework </a:t>
            </a:r>
            <a:r>
              <a:rPr lang="en-US" sz="2000" dirty="0">
                <a:latin typeface="Calibri" panose="020F0502020204030204" charset="0"/>
              </a:rPr>
              <a:t>and gets ranked using the formula through </a:t>
            </a:r>
            <a:r>
              <a:rPr lang="en-US" sz="2000" b="1" dirty="0">
                <a:latin typeface="Calibri" panose="020F0502020204030204" charset="0"/>
              </a:rPr>
              <a:t>dividing the new update to the maximum updates.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Calibri" panose="020F0502020204030204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update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requirement,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newly updated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 gets retrieved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that newly updated requirement gets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considered for implementation.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advantage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newly updated requirement is that it helps to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enhance the features of the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mainly, contributes in implementing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new features to attain good customer satisfaction.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191" y="648989"/>
            <a:ext cx="286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 of Updates: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70821" y="2520620"/>
          <a:ext cx="281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4" imgW="35661600" imgH="14935200" progId="Equation.3">
                  <p:embed/>
                </p:oleObj>
              </mc:Choice>
              <mc:Fallback>
                <p:oleObj name="Equation" r:id="rId4" imgW="35661600" imgH="14935200" progId="Equation.3">
                  <p:embed/>
                  <p:pic>
                    <p:nvPicPr>
                      <p:cNvPr id="0" name="Picture 82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0821" y="2520620"/>
                        <a:ext cx="2819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191" y="1156730"/>
            <a:ext cx="858289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rank function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the four rank functions combined using the weighed ranking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of the weights of the ranking constants is 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ranking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is,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anose="020F0502020204030204" charset="0"/>
              </a:rPr>
              <a:t>      where       ,     ,    ,     are the ranking constants.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ranking constants get selected based on the optimization procedure.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 used to determine the best rank using WOA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determines the value of the ranking constant.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optimal weight of the ranking constants determines the best rank.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91" y="661727"/>
            <a:ext cx="322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Rank Function: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23233" y="2667000"/>
          <a:ext cx="236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Equation" r:id="rId4" imgW="43891200" imgH="5486400" progId="Equation.3">
                  <p:embed/>
                </p:oleObj>
              </mc:Choice>
              <mc:Fallback>
                <p:oleObj name="Equation" r:id="rId4" imgW="43891200" imgH="5486400" progId="Equation.3">
                  <p:embed/>
                  <p:pic>
                    <p:nvPicPr>
                      <p:cNvPr id="0" name="Picture 93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3233" y="2667000"/>
                        <a:ext cx="2362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47800" y="3200400"/>
          <a:ext cx="281011" cy="31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6" imgW="3657600" imgH="3352800" progId="Equation.3">
                  <p:embed/>
                </p:oleObj>
              </mc:Choice>
              <mc:Fallback>
                <p:oleObj name="Equation" r:id="rId6" imgW="3657600" imgH="3352800" progId="Equation.3">
                  <p:embed/>
                  <p:pic>
                    <p:nvPicPr>
                      <p:cNvPr id="0" name="Picture 93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3200400"/>
                        <a:ext cx="281011" cy="31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45686" y="3124200"/>
          <a:ext cx="364114" cy="38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8" imgW="3657600" imgH="4876800" progId="Equation.3">
                  <p:embed/>
                </p:oleObj>
              </mc:Choice>
              <mc:Fallback>
                <p:oleObj name="Equation" r:id="rId8" imgW="3657600" imgH="4876800" progId="Equation.3">
                  <p:embed/>
                  <p:pic>
                    <p:nvPicPr>
                      <p:cNvPr id="0" name="Picture 93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5686" y="3124200"/>
                        <a:ext cx="364114" cy="387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09800" y="3175478"/>
          <a:ext cx="238725" cy="3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10" imgW="3048000" imgH="3962400" progId="Equation.3">
                  <p:embed/>
                </p:oleObj>
              </mc:Choice>
              <mc:Fallback>
                <p:oleObj name="Equation" r:id="rId10" imgW="3048000" imgH="3962400" progId="Equation.3">
                  <p:embed/>
                  <p:pic>
                    <p:nvPicPr>
                      <p:cNvPr id="0" name="Picture 93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3175478"/>
                        <a:ext cx="238725" cy="31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39758" y="3200400"/>
          <a:ext cx="268311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12" imgW="3048000" imgH="3962400" progId="Equation.3">
                  <p:embed/>
                </p:oleObj>
              </mc:Choice>
              <mc:Fallback>
                <p:oleObj name="Equation" r:id="rId12" imgW="3048000" imgH="3962400" progId="Equation.3">
                  <p:embed/>
                  <p:pic>
                    <p:nvPicPr>
                      <p:cNvPr id="0" name="Picture 93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39758" y="3200400"/>
                        <a:ext cx="268311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the WOA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optimal weights of the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ranking constants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it improves the effectiveness of the ranking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requirements. Effectiveness in ranking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product.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population-based meta-heuristic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depends on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behavior of the humpback whales.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WOA include: it is capable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search space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explores the hot areas in the search space and in addition, it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a proper balance between the exploration process and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exploitation process.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814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WhaleRank Optimization for Prioritizing the Requirements: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299845"/>
            <a:ext cx="8582891" cy="603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main aim of the solution encoding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optimal rank for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requirements.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chooses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ranking constants for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optimal rank.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Here ranking constants values generated randomly.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 sum of the ranking   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constants equals to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First 10 ranking constants values will be generated to form a linear raking 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 and that will be evaluated using fitness function. So that we can find  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best solution from that 10 ranking functions.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that by applying WOA we find new ten solutions from the previous ten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solutions. The number of iterations for WOA is 10 (100 vectors).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Encoding: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44017" y="5875655"/>
            <a:ext cx="3372360" cy="838200"/>
            <a:chOff x="2553" y="4840"/>
            <a:chExt cx="3222" cy="600"/>
          </a:xfrm>
        </p:grpSpPr>
        <p:sp>
          <p:nvSpPr>
            <p:cNvPr id="11" name="Rounded Rectangle 10"/>
            <p:cNvSpPr/>
            <p:nvPr/>
          </p:nvSpPr>
          <p:spPr>
            <a:xfrm>
              <a:off x="2553" y="4840"/>
              <a:ext cx="824" cy="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  <a:tileRect/>
            </a:gradFill>
            <a:ln w="12700" cap="flat" cmpd="sng">
              <a:solidFill>
                <a:srgbClr val="95B3D7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243F60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48" y="4840"/>
              <a:ext cx="772" cy="59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  <a:tileRect/>
            </a:gradFill>
            <a:ln w="12700" cap="flat" cmpd="sng">
              <a:solidFill>
                <a:srgbClr val="C2D69B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4E6128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00" y="4840"/>
              <a:ext cx="759" cy="59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C0D9"/>
                </a:gs>
              </a:gsLst>
              <a:lin ang="5400000" scaled="1"/>
              <a:tileRect/>
            </a:gradFill>
            <a:ln w="12700" cap="flat" cmpd="sng">
              <a:solidFill>
                <a:srgbClr val="B2A1C7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3F3151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68" y="4860"/>
              <a:ext cx="907" cy="57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  <a:tileRect/>
            </a:gradFill>
            <a:ln w="12700" cap="flat" cmpd="sng">
              <a:solidFill>
                <a:srgbClr val="FABF8F"/>
              </a:solidFill>
              <a:prstDash val="solid"/>
              <a:headEnd type="none" w="med" len="med"/>
              <a:tailEnd type="none" w="med" len="med"/>
            </a:ln>
            <a:effectLst>
              <a:outerShdw dist="28398" dir="3806096" algn="ctr" rotWithShape="0">
                <a:srgbClr val="974706">
                  <a:alpha val="50000"/>
                </a:srgbClr>
              </a:outerShdw>
            </a:effectLst>
          </p:spPr>
          <p:txBody>
            <a:bodyPr/>
            <a:lstStyle/>
            <a:p>
              <a:pPr algn="ctr"/>
              <a:endParaRPr lang="en-US"/>
            </a:p>
            <a:p>
              <a:pPr algn="ctr"/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98090" y="5990590"/>
          <a:ext cx="364924" cy="34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4" imgW="3657600" imgH="3352800" progId="Equation.3">
                  <p:embed/>
                </p:oleObj>
              </mc:Choice>
              <mc:Fallback>
                <p:oleObj name="Equation" r:id="rId4" imgW="3657600" imgH="3352800" progId="Equation.3">
                  <p:embed/>
                  <p:pic>
                    <p:nvPicPr>
                      <p:cNvPr id="0" name="Picture 103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090" y="5990590"/>
                        <a:ext cx="364924" cy="34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341049" y="5990541"/>
          <a:ext cx="289032" cy="385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6" imgW="3657600" imgH="4876800" progId="Equation.3">
                  <p:embed/>
                </p:oleObj>
              </mc:Choice>
              <mc:Fallback>
                <p:oleObj name="Equation" r:id="rId6" imgW="3657600" imgH="4876800" progId="Equation.3">
                  <p:embed/>
                  <p:pic>
                    <p:nvPicPr>
                      <p:cNvPr id="0" name="Picture 103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1049" y="5990541"/>
                        <a:ext cx="289032" cy="385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02884" y="5990767"/>
          <a:ext cx="325577" cy="42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8" imgW="3048000" imgH="3962400" progId="Equation.3">
                  <p:embed/>
                </p:oleObj>
              </mc:Choice>
              <mc:Fallback>
                <p:oleObj name="Equation" r:id="rId8" imgW="3048000" imgH="3962400" progId="Equation.3">
                  <p:embed/>
                  <p:pic>
                    <p:nvPicPr>
                      <p:cNvPr id="0" name="Picture 103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2884" y="5990767"/>
                        <a:ext cx="325577" cy="42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06697" y="6027597"/>
          <a:ext cx="371783" cy="34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10" imgW="3048000" imgH="3962400" progId="Equation.3">
                  <p:embed/>
                </p:oleObj>
              </mc:Choice>
              <mc:Fallback>
                <p:oleObj name="Equation" r:id="rId10" imgW="3048000" imgH="3962400" progId="Equation.3">
                  <p:embed/>
                  <p:pic>
                    <p:nvPicPr>
                      <p:cNvPr id="0" name="Picture 103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6697" y="6027597"/>
                        <a:ext cx="371783" cy="348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333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1. Population initialization: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The first ten vectors(solutions)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generated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 </a:t>
            </a:r>
            <a:r>
              <a:rPr lang="en-US" altLang="x-none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Each vector have one     ,     ,   ,</a:t>
            </a:r>
            <a:endParaRPr lang="en-US" altLang="x-none" sz="20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x-none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(Ranking constants).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Let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W</a:t>
            </a:r>
            <a:r>
              <a:rPr lang="en-US" sz="2000" baseline="-25000" dirty="0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be the population of vectors and the let q be the number of vectors in the search with                    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Calculate the fitness of each vector and find the best vector P*(T).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4294967295"/>
          </p:nvPr>
        </p:nvGraphicFramePr>
        <p:xfrm>
          <a:off x="2432050" y="3462020"/>
          <a:ext cx="124968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r:id="rId4" imgW="558800" imgH="203200" progId="Equation.3">
                  <p:embed/>
                </p:oleObj>
              </mc:Choice>
              <mc:Fallback>
                <p:oleObj r:id="rId4" imgW="558800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050" y="3462020"/>
                        <a:ext cx="1249680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14895" y="2148840"/>
          <a:ext cx="281011" cy="31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6" imgW="3657600" imgH="3352800" progId="Equation.3">
                  <p:embed/>
                </p:oleObj>
              </mc:Choice>
              <mc:Fallback>
                <p:oleObj name="Equation" r:id="rId6" imgW="3657600" imgH="3352800" progId="Equation.3">
                  <p:embed/>
                  <p:pic>
                    <p:nvPicPr>
                      <p:cNvPr id="0" name="Picture 93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4895" y="2148840"/>
                        <a:ext cx="281011" cy="31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790180" y="2110740"/>
          <a:ext cx="36385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8" imgW="3657600" imgH="4876800" progId="Equation.3">
                  <p:embed/>
                </p:oleObj>
              </mc:Choice>
              <mc:Fallback>
                <p:oleObj name="Equation" r:id="rId8" imgW="3657600" imgH="4876800" progId="Equation.3">
                  <p:embed/>
                  <p:pic>
                    <p:nvPicPr>
                      <p:cNvPr id="0" name="Picture 93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90180" y="2110740"/>
                        <a:ext cx="36385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154035" y="2110583"/>
          <a:ext cx="238725" cy="31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10" imgW="3048000" imgH="3962400" progId="Equation.3">
                  <p:embed/>
                </p:oleObj>
              </mc:Choice>
              <mc:Fallback>
                <p:oleObj name="Equation" r:id="rId10" imgW="3048000" imgH="3962400" progId="Equation.3">
                  <p:embed/>
                  <p:pic>
                    <p:nvPicPr>
                      <p:cNvPr id="0" name="Picture 93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4035" y="2110583"/>
                        <a:ext cx="238725" cy="310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422093" y="2110105"/>
          <a:ext cx="268311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2" imgW="3048000" imgH="3962400" progId="Equation.3">
                  <p:embed/>
                </p:oleObj>
              </mc:Choice>
              <mc:Fallback>
                <p:oleObj name="Equation" r:id="rId12" imgW="3048000" imgH="3962400" progId="Equation.3">
                  <p:embed/>
                  <p:pic>
                    <p:nvPicPr>
                      <p:cNvPr id="0" name="Picture 93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22093" y="2110105"/>
                        <a:ext cx="268311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425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2. Random selection of the current best solution: </a:t>
            </a: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In this phase, we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randomly update the value of each vector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, which remains as the current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best solution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and the optimal solution.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Once the current vector gets assigned, the other vectors update their optimal values with respect to the optimal best solution based on equation(8).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O</a:t>
            </a:r>
            <a:r>
              <a:rPr lang="en-US" sz="2000" baseline="-25000" dirty="0">
                <a:latin typeface="Times New Roman" panose="02020603050405020304" pitchFamily="18" charset="0"/>
                <a:sym typeface="+mn-ea"/>
              </a:rPr>
              <a:t>P 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is the optimal vector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which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is the current best solution assigned.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6150" y="3725545"/>
            <a:ext cx="7251065" cy="113982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p &lt; 0.5 &amp; G &lt;1             (8)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58875" y="3990975"/>
          <a:ext cx="301688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4" imgW="1485900" imgH="381000" progId="Equation.3">
                  <p:embed/>
                </p:oleObj>
              </mc:Choice>
              <mc:Fallback>
                <p:oleObj r:id="rId4" imgW="1485900" imgH="3810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8875" y="3990975"/>
                        <a:ext cx="301688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649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is the search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coefficient vector, P*(T)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is the best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current best soltion of the vectors.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P(T) is the vector that defines the solution of the vector.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The vector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updated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based on equation (9)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Where, A and G is the search coefficient vector, P*(T) is the updated solution of the vector, and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Calibri" panose="020F050202020403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is the </a:t>
            </a:r>
            <a:r>
              <a:rPr lang="en-US" sz="2000" dirty="0" err="1">
                <a:latin typeface="Times New Roman" panose="02020603050405020304" pitchFamily="18" charset="0"/>
                <a:sym typeface="+mn-ea"/>
              </a:rPr>
              <a:t>coeffient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vector whose value reduces linearly with increase in the number of iterations, and it takes the value 2 initially and r value is                  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4580" y="2606040"/>
            <a:ext cx="5793105" cy="49276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(9)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35075" y="2696845"/>
          <a:ext cx="3173730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r:id="rId4" imgW="1574800" imgH="279400" progId="Equation.3">
                  <p:embed/>
                </p:oleObj>
              </mc:Choice>
              <mc:Fallback>
                <p:oleObj r:id="rId4" imgW="1574800" imgH="279400" progId="Equation.3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5075" y="2696845"/>
                        <a:ext cx="3173730" cy="401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6915" y="4173855"/>
            <a:ext cx="4398645" cy="125920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0115" y="4261485"/>
          <a:ext cx="168910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r:id="rId6" imgW="901065" imgH="254000" progId="Equation.3">
                  <p:embed/>
                </p:oleObj>
              </mc:Choice>
              <mc:Fallback>
                <p:oleObj r:id="rId6" imgW="901065" imgH="254000" progId="Equation.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0115" y="4261485"/>
                        <a:ext cx="1689100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90115" y="4813300"/>
          <a:ext cx="150495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r:id="rId8" imgW="609600" imgH="254000" progId="Equation.3">
                  <p:embed/>
                </p:oleObj>
              </mc:Choice>
              <mc:Fallback>
                <p:oleObj r:id="rId8" imgW="609600" imgH="254000" progId="Equation.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0115" y="4813300"/>
                        <a:ext cx="150495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186680" y="4369435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(10)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203825" y="4947285"/>
            <a:ext cx="572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(11)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14705" y="5313045"/>
          <a:ext cx="26987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r:id="rId10" imgW="114300" imgH="228600" progId="Equation.3">
                  <p:embed/>
                </p:oleObj>
              </mc:Choice>
              <mc:Fallback>
                <p:oleObj r:id="rId10" imgW="114300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4705" y="5313045"/>
                        <a:ext cx="269875" cy="465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95883" y="5778500"/>
          <a:ext cx="103124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r:id="rId12" imgW="533400" imgH="228600" progId="Equation.3">
                  <p:embed/>
                </p:oleObj>
              </mc:Choice>
              <mc:Fallback>
                <p:oleObj r:id="rId12" imgW="533400" imgH="228600" progId="Equation.3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95883" y="5778500"/>
                        <a:ext cx="1031240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013" y="1153795"/>
            <a:ext cx="8582891" cy="699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3. Vectors update based on probability: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The vector update depends upon the probabilty of iterations. Initially, the 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 location of the vector gets localized. 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When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p&lt;0.5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and within the search space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G&gt;1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, the value of the search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 vectors gets updated based on equation(16)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When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p&gt;0.5 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the vectors are updated based on equation (12)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Where, p is the probability value and the value of the probability is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p value will change based on number of iterations.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32535" y="4061460"/>
            <a:ext cx="6456045" cy="131508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362710" y="4230370"/>
          <a:ext cx="377380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r:id="rId4" imgW="2286000" imgH="304800" progId="Equation.3">
                  <p:embed/>
                </p:oleObj>
              </mc:Choice>
              <mc:Fallback>
                <p:oleObj r:id="rId4" imgW="2286000" imgH="304800" progId="Equation.3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2710" y="4230370"/>
                        <a:ext cx="377380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586730" y="4277360"/>
            <a:ext cx="89789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p &gt; 0.5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742430" y="4307840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(12)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96200" y="5496560"/>
          <a:ext cx="1132205" cy="3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r:id="rId6" imgW="571500" imgH="203200" progId="Equation.3">
                  <p:embed/>
                </p:oleObj>
              </mc:Choice>
              <mc:Fallback>
                <p:oleObj r:id="rId6" imgW="571500" imgH="203200" progId="Equation.3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6200" y="5496560"/>
                        <a:ext cx="1132205" cy="306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62710" y="4824730"/>
          <a:ext cx="236410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r:id="rId8" imgW="1383665" imgH="266700" progId="Equation.3">
                  <p:embed/>
                </p:oleObj>
              </mc:Choice>
              <mc:Fallback>
                <p:oleObj r:id="rId8" imgW="1383665" imgH="266700" progId="Equation.3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2710" y="4824730"/>
                        <a:ext cx="2364105" cy="426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6742430" y="4885055"/>
            <a:ext cx="58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(16)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594860" y="4824730"/>
            <a:ext cx="197294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p &lt; 0.5 and G &gt;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879668"/>
            <a:ext cx="8582891" cy="10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sym typeface="+mn-ea"/>
              </a:rPr>
              <a:t>4. Fitness evaluation: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The fitness of the rank gets determined, and the best rank gets selected based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on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fitness formula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. 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For evaluating the fitness, the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original training dataset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is necessary. The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fitness uses the original training dataset with the rank for the requirements, to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</a:t>
            </a:r>
            <a:r>
              <a:rPr lang="en-US" sz="2000" b="1" dirty="0">
                <a:latin typeface="Times New Roman" panose="02020603050405020304" pitchFamily="18" charset="0"/>
                <a:sym typeface="+mn-ea"/>
              </a:rPr>
              <a:t>determine the mean square error</a:t>
            </a:r>
            <a:r>
              <a:rPr lang="en-US" sz="2000" dirty="0">
                <a:latin typeface="Times New Roman" panose="02020603050405020304" pitchFamily="18" charset="0"/>
                <a:sym typeface="+mn-ea"/>
              </a:rPr>
              <a:t> between the original training set and the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optimized rank that holds the ordered requirement.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The value of the fitness function varies between the values 0 and 1 respectively.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is the Original ranking set (Manual Ranking),                        is our  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Times New Roman" panose="02020603050405020304" pitchFamily="18" charset="0"/>
                <a:sym typeface="+mn-ea"/>
              </a:rPr>
              <a:t>      calculated rank using WOA.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696595"/>
            <a:ext cx="278447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WOA: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79270" y="4997450"/>
            <a:ext cx="4606290" cy="66738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01850" y="5069840"/>
          <a:ext cx="375793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r:id="rId4" imgW="1459865" imgH="228600" progId="Equation.3">
                  <p:embed/>
                </p:oleObj>
              </mc:Choice>
              <mc:Fallback>
                <p:oleObj r:id="rId4" imgW="1459865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1850" y="5069840"/>
                        <a:ext cx="3757930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480695" y="5664835"/>
          <a:ext cx="48704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r:id="rId6" imgW="190500" imgH="215900" progId="Equation.KSEE3">
                  <p:embed/>
                </p:oleObj>
              </mc:Choice>
              <mc:Fallback>
                <p:oleObj r:id="rId6" imgW="190500" imgH="215900" progId="Equation.KSEE3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695" y="5664835"/>
                        <a:ext cx="48704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5568315" y="5664835"/>
          <a:ext cx="138303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r:id="rId8" imgW="1383030" imgH="365125" progId="Equation.KSEE3">
                  <p:embed/>
                </p:oleObj>
              </mc:Choice>
              <mc:Fallback>
                <p:oleObj r:id="rId8" imgW="1383030" imgH="365125" progId="Equation.KSEE3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8315" y="5664835"/>
                        <a:ext cx="138303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b="1" dirty="0">
                <a:sym typeface="+mn-ea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specification (SRS) is a description of a  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system to be developed.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lays out functional and non-functional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may include a set of use cases that describe user interactions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must provide.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0475" y="1066800"/>
            <a:ext cx="4602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Software Requirements ?</a:t>
            </a:r>
            <a:endParaRPr 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282" y="389215"/>
            <a:ext cx="33997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PSEDOCODE OF WOA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47445" y="846455"/>
            <a:ext cx="6849745" cy="59029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10 vectors randomly.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fitness of each vector.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X*=the best vector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(t &lt; maximum number of iterations)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search vector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s, G, A, r, and p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if1 (p&lt;0.5)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if2 (|A| &lt; 1)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Update the value of the current vector by the Eq. (8)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 if2 (|A|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Select a random vector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Update the value of the current vector by the Eq. (16)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end if2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else if1 (p&gt;=0.5)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Update the value of the current vector by the Eq. (12)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end if1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 for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Check if any vector goes beyond the another vector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Calculate the fitness of each search agent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Update X* if there is a better solution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t=t+1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end while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X*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4" name="Picture 3" descr="Flow Char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255"/>
            <a:ext cx="9144000" cy="64268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9" name="Picture 8" descr="Over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36" y="958830"/>
            <a:ext cx="7454763" cy="5867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55467" y="49716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PSEDOCODE</a:t>
            </a:r>
            <a:endParaRPr lang="en-U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R1, R2, R3………..R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be the requirements,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n =number of requirements gathered.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and NDA (Disagreement Measure) are used to find the performance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of the proposed method.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performance of the proposed WhaleRank gets evaluated using the above two evaluation metric experiments.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proposed WhaleRank get compared with the existing methods like the CBRank, average rank, and the Genetic Algorithm (GA).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comparison is in terms of the accuracy and the NDA to prove the effectiveness of the proposed 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4648" y="83820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17482" y="4674892"/>
          <a:ext cx="5257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Equation" r:id="rId4" imgW="84734400" imgH="26212800" progId="Equation.3">
                  <p:embed/>
                </p:oleObj>
              </mc:Choice>
              <mc:Fallback>
                <p:oleObj name="Equation" r:id="rId4" imgW="84734400" imgH="26212800" progId="Equation.3">
                  <p:embed/>
                  <p:pic>
                    <p:nvPicPr>
                      <p:cNvPr id="0" name="Picture 1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482" y="4674892"/>
                        <a:ext cx="52578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57200" y="1422448"/>
            <a:ext cx="83820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measure of the disagreement measure existing between the order relations of the same requirement sets. It compares the calculated rank with the original rank order.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4824" y="3264205"/>
            <a:ext cx="2123105" cy="9144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52448" y="3467379"/>
          <a:ext cx="2027855" cy="58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Equation" r:id="rId6" imgW="35356800" imgH="10363200" progId="Equation.3">
                  <p:embed/>
                </p:oleObj>
              </mc:Choice>
              <mc:Fallback>
                <p:oleObj name="Equation" r:id="rId6" imgW="35356800" imgH="10363200" progId="Equation.3">
                  <p:embed/>
                  <p:pic>
                    <p:nvPicPr>
                      <p:cNvPr id="0" name="Picture 1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448" y="3467379"/>
                        <a:ext cx="2027855" cy="582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5581120" y="3229879"/>
            <a:ext cx="2572278" cy="9144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581120" y="3382279"/>
          <a:ext cx="249607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" name="Equation" r:id="rId8" imgW="45415200" imgH="10972800" progId="Equation.3">
                  <p:embed/>
                </p:oleObj>
              </mc:Choice>
              <mc:Fallback>
                <p:oleObj name="Equation" r:id="rId8" imgW="45415200" imgH="10972800" progId="Equation.3">
                  <p:embed/>
                  <p:pic>
                    <p:nvPicPr>
                      <p:cNvPr id="0" name="Picture 15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81120" y="3382279"/>
                        <a:ext cx="249607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2738180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424815"/>
          <a:ext cx="4535805" cy="309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648200" y="424815"/>
          <a:ext cx="4495165" cy="299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0" y="3633470"/>
          <a:ext cx="453644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642485" y="3633470"/>
          <a:ext cx="4398645" cy="31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4648" y="83820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7200" y="1447800"/>
            <a:ext cx="8382000" cy="990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measure of the accuracy of the computed rank. If the order of the computed rank matches the original order, it returns the value 1, or it returns zero.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3676064"/>
            <a:ext cx="2438400" cy="1124535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64252" y="3676065"/>
            <a:ext cx="3665347" cy="120073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x-none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altLang="x-none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Where</a:t>
            </a:r>
          </a:p>
          <a:p>
            <a:pPr lvl="0"/>
            <a:endParaRPr lang="en-US" altLang="x-none" sz="24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23900" y="3911015"/>
          <a:ext cx="18669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Equation" r:id="rId4" imgW="30175200" imgH="10668000" progId="Equation.3">
                  <p:embed/>
                </p:oleObj>
              </mc:Choice>
              <mc:Fallback>
                <p:oleObj name="Equation" r:id="rId4" imgW="30175200" imgH="10668000" progId="Equation.3">
                  <p:embed/>
                  <p:pic>
                    <p:nvPicPr>
                      <p:cNvPr id="0" name="Picture 23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" y="3911015"/>
                        <a:ext cx="18669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3911016"/>
          <a:ext cx="2743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Equation" r:id="rId6" imgW="47548800" imgH="11582400" progId="Equation.3">
                  <p:embed/>
                </p:oleObj>
              </mc:Choice>
              <mc:Fallback>
                <p:oleObj name="Equation" r:id="rId6" imgW="47548800" imgH="11582400" progId="Equation.3">
                  <p:embed/>
                  <p:pic>
                    <p:nvPicPr>
                      <p:cNvPr id="0" name="Picture 23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3911016"/>
                        <a:ext cx="274320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137" y="299223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64135" y="424815"/>
          <a:ext cx="4495800" cy="2995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4638675" y="424815"/>
          <a:ext cx="4505325" cy="299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0" y="3633470"/>
          <a:ext cx="455930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4638675" y="3633470"/>
          <a:ext cx="442658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101090"/>
            <a:ext cx="8582891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section discusses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comparative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ranking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methods WOA, CBRank, GA, and average rank. The parameters namely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accuracy and NDA defines the effectiveness of the proposed method.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Analysis of the ranking methods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population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that the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proposed methods possess a higher accuracy and minimum NDA compared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 the other existing methods.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population size 16, NDA obtained for WOA, CBRank, GA, andaverage rank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16.24%,18.22%,18.31% and 19.32%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respectively.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population size 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accuracy obtained using WOA, CBRank, GA, and average rank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83.33%,81.69%,81.11% and 80.16%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648" y="63944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Our proposed method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WOA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effectiveness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ranking algorithm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weights of the ranking constants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 that we can get optimal solution for ranking the requirements.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Experimental results of the proposed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WhaleRank get compared with the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existing methods like CBRank, GA, and average rank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performance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analysis in terms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NDA prove the effectiveness of the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proposed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method outperforms the existing methods, with a minimum NDA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greater accuracy and the value of accuracy and NDA is 83.33% and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16.24% respectively.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4648" y="8382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007" y="569510"/>
            <a:ext cx="50297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 Releases - Requirements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917344" y="2170042"/>
            <a:ext cx="2438400" cy="1524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version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2794775" y="1398968"/>
            <a:ext cx="2615425" cy="1378969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version</a:t>
            </a:r>
          </a:p>
        </p:txBody>
      </p:sp>
      <p:sp>
        <p:nvSpPr>
          <p:cNvPr id="4" name="4-Point Star 3"/>
          <p:cNvSpPr/>
          <p:nvPr/>
        </p:nvSpPr>
        <p:spPr>
          <a:xfrm>
            <a:off x="228600" y="3886200"/>
            <a:ext cx="4038600" cy="1824625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xplosion 1 4"/>
          <p:cNvSpPr/>
          <p:nvPr/>
        </p:nvSpPr>
        <p:spPr>
          <a:xfrm>
            <a:off x="380474" y="5715000"/>
            <a:ext cx="1219726" cy="1005214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8" name="12-Point Star 7"/>
          <p:cNvSpPr/>
          <p:nvPr/>
        </p:nvSpPr>
        <p:spPr>
          <a:xfrm>
            <a:off x="5410200" y="914400"/>
            <a:ext cx="1828800" cy="1239932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Nth version</a:t>
            </a:r>
          </a:p>
        </p:txBody>
      </p:sp>
      <p:sp>
        <p:nvSpPr>
          <p:cNvPr id="9" name="32-Point Star 8"/>
          <p:cNvSpPr/>
          <p:nvPr/>
        </p:nvSpPr>
        <p:spPr>
          <a:xfrm>
            <a:off x="7391400" y="998538"/>
            <a:ext cx="1752600" cy="1516062"/>
          </a:xfrm>
          <a:prstGeom prst="star3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</p:txBody>
      </p:sp>
      <p:sp>
        <p:nvSpPr>
          <p:cNvPr id="11" name="Right Arrow 10"/>
          <p:cNvSpPr/>
          <p:nvPr/>
        </p:nvSpPr>
        <p:spPr>
          <a:xfrm rot="17363661">
            <a:off x="352502" y="51566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375935">
            <a:off x="1347860" y="3902101"/>
            <a:ext cx="7493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072730">
            <a:off x="2224642" y="1818314"/>
            <a:ext cx="6726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31792" y="14124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484625">
            <a:off x="6795185" y="726654"/>
            <a:ext cx="1013580" cy="650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627449">
            <a:off x="4193724" y="3296172"/>
            <a:ext cx="404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customer needs ,increased demands from customers, Technology changes, Different customers.</a:t>
            </a:r>
          </a:p>
        </p:txBody>
      </p:sp>
      <p:sp>
        <p:nvSpPr>
          <p:cNvPr id="19" name="TextBox 18"/>
          <p:cNvSpPr txBox="1"/>
          <p:nvPr/>
        </p:nvSpPr>
        <p:spPr>
          <a:xfrm rot="18081089">
            <a:off x="-510544" y="1886194"/>
            <a:ext cx="3339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–Time to market, Skilled man power, finance constraints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225401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Anna Perini, Angelo Susi, and  Paolo Avesani, "A Machine Learning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 to Software Requirements Prioritization," IEEE Transactions 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On Software Engineering, vol. 39, no. 4, APRIL 2013.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 Anna Perini, Filippo Ricca, and Angelo Susi, "Tool-supported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requirements prioritization: Comparing the AHP and CBRank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methods,“ Information and Software Technology, vol.51, no.6, pp.1021-      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1032, June 2009.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 Fei Shao, Rong Peng, Han Lai, and Bangchao Wang, "DRank: A semi-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automated requirements prioritization method based on preferences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and dependencies," Journal of Systems and Software, In Press,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Corrected Proof, 26 September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1810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253475"/>
            <a:ext cx="8582891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Negin Misaghian and Homayun Motameni, "An approach for requirements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prioritization based on tensor decomposition,"Requirements Engineering,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pp.1-20, 07 Dec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Mohammad Dabbagh, Sai Peck Lee, and Reza Meimandi Parizi, "Functional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non-functional requirements prioritization: empirical evaluation of IPA,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AHP-based, and HAM-based approaches," Soft Computing, vol.20, no.11, pp.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4497–4520, November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 Saif Ur Rehman Khan, Sai Peck Lee, Mohammad Dabbagh, Muhammad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Tahir, Muzafar Khan, and Muhammad Arif, "RePizer: a framework for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prioritization of software requirements," Frontiers of Information Technology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&amp; Electronic Engineering,  vol.17, no.8, pp. 750–765, August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55715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575" y="1253475"/>
            <a:ext cx="858289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 Muhammad Imran Babar , Masitah Ghazali, Dayang N.A. Jawawi , Siti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Maryam Shamsuddin , and Noraini Ibrahim ,"PHandler: An expert system for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scalable software requirements prioritization process," Knowledge-Based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Systems, vol.84,pp.179–202, August 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 Rubaida Easmin, Alim Ul Gias, and Shah Mostafa Khaled, "A partial order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assimilation approach for software requirements prioritization," In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Proceedings of the International Conference on Informatics, Electronics &amp;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Vision (ICIEV), pp. 1-5, 10 July 2014.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 Abdel Ejnioui, Carlos E. Otero, and Abrar A. Qureshi, "Software requirement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prioritization using fuzzy multi-attribute decision making," In Proceedings of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IEEE Conference on Open Systems, pp.1-6, 24 January 2013.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205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III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157965"/>
            <a:ext cx="8582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Muhammad Aasem, Muhammad Ramzan, and Arfan Jaffar, "Analysis and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of software requirements prioritization techniques," In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Proceedings of the 2010 International Conference on Information and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Emerging Technologies, pp. 1-6, 09 November 2010.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Soroush Forouzani, Rodina Ahmad, Sepehr Forouzani, and Nasim Gazerani,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"Design of a teaching framework for software requirement prioritization," In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Proceedings of the 8th International Conference on Computing Technology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and Information Management (NCM and ICNIT), vol.2, pp.787 - 793, 2012.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Md. Saeed Siddik and Kazi Sakib, "RDCC: An effective test case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prioritization framework using software requirements, design and source code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collaboration," In Proceedings of the 17th International Conference on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Computer and Information Technology (ICCIT), pp. 75-80, 02 April 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685800"/>
            <a:ext cx="2033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IV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074139"/>
            <a:ext cx="8582891" cy="55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Mari Inoki, Takayuki Kitagawa, and Shinichi Honiden, "Application of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requirements prioritization decision rules in software product line evolution, 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"In Proceedings of the 2014 IEEE 5th International Workshop on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Requirements Prioritization and Communication (RePriCo), pp.1-10, 11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Muhammad Imran Babar, Muhammad Ramzan, and Shahbaz A. K. Ghayyur,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"Challenges and future trends in software requirements prioritization," In  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Proceedings of the International Conference on Computer Networks and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Information Technology, pp. 319 - 324, 15 September 2011.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Mohd. Sadiq, Jawed Ahmed, Mohammad Asim, Aslam Qureshi, and R.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Suman, "More on Elicitation of Software Requirements and Prioritization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AHP," In Proceedings of the 2010 International Conference on Data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Storage and Data Engineering, pp. 230 - 234, 22 April 2010.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600442"/>
            <a:ext cx="19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V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59491" y="1447800"/>
            <a:ext cx="8582891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 CM-1 data from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http://promise.site.uottawa.ca/SERepository/datasets- page.html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 Seyedali Mirjalili, Andrew Lewis, "The Whale Optimization Algorithm,"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Advances in Engineering Software, vol. 95, pp. 51–67, 2016.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 Poonam Yadav, "Annotation of web pages using semantic tagging and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ranking model to effective information retrieval," International Journal of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Computer Science &amp; Engineering Technology, vol.5, no.12, pp.1094-1098,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2014.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491" y="838200"/>
            <a:ext cx="202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VI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14575" y="3048000"/>
            <a:ext cx="4441825" cy="762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</a:t>
            </a:r>
            <a:r>
              <a:rPr lang="en-US" sz="48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tx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19224"/>
            <a:ext cx="51821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Product Cycle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73808" y="1807845"/>
            <a:ext cx="2755392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 of modules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058173" y="1902912"/>
            <a:ext cx="2872995" cy="1297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 of features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82048" y="4247512"/>
            <a:ext cx="2542726" cy="11626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 of modules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85826" y="4247512"/>
            <a:ext cx="2545341" cy="1143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of features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816" y="1808069"/>
            <a:ext cx="1893332" cy="10667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 analysis</a:t>
            </a:r>
          </a:p>
        </p:txBody>
      </p:sp>
      <p:sp>
        <p:nvSpPr>
          <p:cNvPr id="7" name="Left Arrow 6"/>
          <p:cNvSpPr/>
          <p:nvPr/>
        </p:nvSpPr>
        <p:spPr>
          <a:xfrm>
            <a:off x="152400" y="4419600"/>
            <a:ext cx="1828800" cy="990599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to customers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83939" y="2341468"/>
            <a:ext cx="978408" cy="484632"/>
          </a:xfrm>
          <a:prstGeom prst="rightArrow">
            <a:avLst>
              <a:gd name="adj1" fmla="val 396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16180" y="3235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5524774" y="4621812"/>
            <a:ext cx="86105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986411" y="468429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963168" y="276018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612" y="3796694"/>
            <a:ext cx="181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 collection</a:t>
            </a:r>
          </a:p>
        </p:txBody>
      </p:sp>
      <p:sp>
        <p:nvSpPr>
          <p:cNvPr id="15" name="Curved Down Arrow 14"/>
          <p:cNvSpPr/>
          <p:nvPr/>
        </p:nvSpPr>
        <p:spPr>
          <a:xfrm>
            <a:off x="1752600" y="1293312"/>
            <a:ext cx="52578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42515" y="988684"/>
            <a:ext cx="316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on variations in requirements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4513" y="3738591"/>
            <a:ext cx="293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Modifications required 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23010" y="2828071"/>
            <a:ext cx="5014690" cy="1390389"/>
          </a:xfrm>
          <a:custGeom>
            <a:avLst/>
            <a:gdLst>
              <a:gd name="connsiteX0" fmla="*/ 0 w 5014690"/>
              <a:gd name="connsiteY0" fmla="*/ 0 h 1390389"/>
              <a:gd name="connsiteX1" fmla="*/ 713983 w 5014690"/>
              <a:gd name="connsiteY1" fmla="*/ 1052187 h 1390389"/>
              <a:gd name="connsiteX2" fmla="*/ 713983 w 5014690"/>
              <a:gd name="connsiteY2" fmla="*/ 1077239 h 1390389"/>
              <a:gd name="connsiteX3" fmla="*/ 4359057 w 5014690"/>
              <a:gd name="connsiteY3" fmla="*/ 663880 h 1390389"/>
              <a:gd name="connsiteX4" fmla="*/ 4997885 w 5014690"/>
              <a:gd name="connsiteY4" fmla="*/ 1390389 h 139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4690" h="1390389">
                <a:moveTo>
                  <a:pt x="0" y="0"/>
                </a:moveTo>
                <a:lnTo>
                  <a:pt x="713983" y="1052187"/>
                </a:lnTo>
                <a:cubicBezTo>
                  <a:pt x="832980" y="1231727"/>
                  <a:pt x="713983" y="1077239"/>
                  <a:pt x="713983" y="1077239"/>
                </a:cubicBezTo>
                <a:cubicBezTo>
                  <a:pt x="1321495" y="1012521"/>
                  <a:pt x="3645073" y="611688"/>
                  <a:pt x="4359057" y="663880"/>
                </a:cubicBezTo>
                <a:cubicBezTo>
                  <a:pt x="5073041" y="716072"/>
                  <a:pt x="5035463" y="1053230"/>
                  <a:pt x="4997885" y="13903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0475" y="1752600"/>
            <a:ext cx="8550694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55872"/>
            <a:ext cx="33533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Channels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4812089" y="1584852"/>
            <a:ext cx="3124200" cy="44196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DATABASE OF REQUIREMENTS</a:t>
            </a:r>
          </a:p>
        </p:txBody>
      </p:sp>
      <p:sp>
        <p:nvSpPr>
          <p:cNvPr id="3" name="Chevron 2"/>
          <p:cNvSpPr/>
          <p:nvPr/>
        </p:nvSpPr>
        <p:spPr>
          <a:xfrm>
            <a:off x="2327910" y="1584960"/>
            <a:ext cx="2472690" cy="1017905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Sales and marketing  teams</a:t>
            </a:r>
          </a:p>
        </p:txBody>
      </p:sp>
      <p:sp>
        <p:nvSpPr>
          <p:cNvPr id="4" name="Chevron 3"/>
          <p:cNvSpPr/>
          <p:nvPr/>
        </p:nvSpPr>
        <p:spPr>
          <a:xfrm>
            <a:off x="2327910" y="2748280"/>
            <a:ext cx="2472690" cy="10452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Executive management </a:t>
            </a:r>
          </a:p>
        </p:txBody>
      </p:sp>
      <p:sp>
        <p:nvSpPr>
          <p:cNvPr id="5" name="Chevron 4"/>
          <p:cNvSpPr/>
          <p:nvPr/>
        </p:nvSpPr>
        <p:spPr>
          <a:xfrm>
            <a:off x="2306955" y="3931920"/>
            <a:ext cx="2465705" cy="96901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Development team</a:t>
            </a:r>
          </a:p>
        </p:txBody>
      </p:sp>
      <p:sp>
        <p:nvSpPr>
          <p:cNvPr id="6" name="Chevron 5"/>
          <p:cNvSpPr/>
          <p:nvPr/>
        </p:nvSpPr>
        <p:spPr>
          <a:xfrm>
            <a:off x="2327910" y="5059680"/>
            <a:ext cx="2444750" cy="9144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Maintenance help desk teams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954825" y="3429000"/>
            <a:ext cx="12531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20899" y="4145595"/>
            <a:ext cx="145170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Prioritize </a:t>
            </a:r>
          </a:p>
          <a:p>
            <a:r>
              <a:rPr lang="en-US" dirty="0">
                <a:latin typeface="Times New Roman" panose="02020603050405020304" pitchFamily="18" charset="0"/>
              </a:rPr>
              <a:t>for the next Release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347" y="1438744"/>
            <a:ext cx="212970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Customers needs different countries needs different industries needs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347" y="2920545"/>
            <a:ext cx="18587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Business prioritize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347" y="3913820"/>
            <a:ext cx="19778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Technology changes impacts and effects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326" y="4919541"/>
            <a:ext cx="2074612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Customer feedback problems with product ,change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64648" y="1447800"/>
            <a:ext cx="8582891" cy="420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any software or product is Requirements gathering.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requirment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misunderstanding would lead to chaos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later stages of software development.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requirement has to undergo a feasibility study to see if they can be implemented or not with the current software hardware environment.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MoSCoW, Business Value, Validates Learning, Walking skeleton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one can prioritize the requirement only to some moderate extent which will not consider the stakeholders and customers point of view in every constraint.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requirements or features for every release is highly important and can never be taken light.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491" y="763736"/>
            <a:ext cx="5102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prioritizing requirements:</a:t>
            </a:r>
            <a:endParaRPr 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4231" y="0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47800" y="7938"/>
            <a:ext cx="172841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85433" y="7938"/>
            <a:ext cx="130302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4832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PROPOSED SYSTEM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696474" y="0"/>
            <a:ext cx="1447526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REFERENCES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00874" y="0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RESULTS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08294" y="7938"/>
            <a:ext cx="159258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CHALLENGES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7938"/>
            <a:ext cx="1760494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LITERATURE SURVEY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0" y="7938"/>
            <a:ext cx="1447800" cy="3810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INTRODUCTION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48674" y="7938"/>
            <a:ext cx="1447800" cy="3810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CONCLUSION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539499"/>
            <a:ext cx="3277126" cy="457200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Prioritization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86400" y="4343400"/>
            <a:ext cx="3444769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N+1</a:t>
            </a:r>
          </a:p>
        </p:txBody>
      </p:sp>
      <p:sp>
        <p:nvSpPr>
          <p:cNvPr id="3" name="Flowchart: Manual Operation 2"/>
          <p:cNvSpPr/>
          <p:nvPr/>
        </p:nvSpPr>
        <p:spPr>
          <a:xfrm>
            <a:off x="521559" y="5003307"/>
            <a:ext cx="2141494" cy="1157004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1418" y="1582830"/>
            <a:ext cx="1635084" cy="9317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/>
          </a:p>
        </p:txBody>
      </p:sp>
      <p:sp>
        <p:nvSpPr>
          <p:cNvPr id="5" name="Heart 4"/>
          <p:cNvSpPr/>
          <p:nvPr/>
        </p:nvSpPr>
        <p:spPr>
          <a:xfrm>
            <a:off x="418052" y="3560668"/>
            <a:ext cx="415218" cy="308164"/>
          </a:xfrm>
          <a:prstGeom prst="hear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/>
          <p:cNvSpPr/>
          <p:nvPr/>
        </p:nvSpPr>
        <p:spPr>
          <a:xfrm>
            <a:off x="1527947" y="3622863"/>
            <a:ext cx="300853" cy="568137"/>
          </a:xfrm>
          <a:prstGeom prst="mo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1177218" y="3252503"/>
            <a:ext cx="270582" cy="231964"/>
          </a:xfrm>
          <a:prstGeom prst="plu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457200" y="4191000"/>
            <a:ext cx="457200" cy="15240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/>
          <p:cNvSpPr/>
          <p:nvPr/>
        </p:nvSpPr>
        <p:spPr>
          <a:xfrm>
            <a:off x="2215720" y="3687936"/>
            <a:ext cx="453253" cy="457200"/>
          </a:xfrm>
          <a:prstGeom prst="sun">
            <a:avLst>
              <a:gd name="adj" fmla="val 125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&quot;No&quot; Symbol 10"/>
          <p:cNvSpPr/>
          <p:nvPr/>
        </p:nvSpPr>
        <p:spPr>
          <a:xfrm>
            <a:off x="2215720" y="4495800"/>
            <a:ext cx="382974" cy="342900"/>
          </a:xfrm>
          <a:prstGeom prst="noSmoking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>
            <a:off x="685800" y="4285122"/>
            <a:ext cx="147470" cy="69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3270" y="3687936"/>
            <a:ext cx="343948" cy="128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 flipH="1">
            <a:off x="1295400" y="3484467"/>
            <a:ext cx="17109" cy="149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76400" y="4191000"/>
            <a:ext cx="0" cy="78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>
            <a:off x="1828800" y="3916536"/>
            <a:ext cx="386920" cy="10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</p:cNvCxnSpPr>
          <p:nvPr/>
        </p:nvCxnSpPr>
        <p:spPr>
          <a:xfrm flipH="1">
            <a:off x="1981200" y="4788483"/>
            <a:ext cx="290605" cy="18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14400" y="5181600"/>
            <a:ext cx="26281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527947" y="5180565"/>
            <a:ext cx="453253" cy="582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12509" y="5791200"/>
            <a:ext cx="813993" cy="369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rved Down Arrow 38"/>
          <p:cNvSpPr/>
          <p:nvPr/>
        </p:nvSpPr>
        <p:spPr>
          <a:xfrm rot="19916910">
            <a:off x="2038561" y="2440453"/>
            <a:ext cx="4951435" cy="14858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>
            <a:off x="6972574" y="2819400"/>
            <a:ext cx="356385" cy="43310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ross 40"/>
          <p:cNvSpPr/>
          <p:nvPr/>
        </p:nvSpPr>
        <p:spPr>
          <a:xfrm>
            <a:off x="6936040" y="2213164"/>
            <a:ext cx="381000" cy="41573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/>
        </p:nvSpPr>
        <p:spPr>
          <a:xfrm>
            <a:off x="6922166" y="3484467"/>
            <a:ext cx="457200" cy="58446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n 42"/>
          <p:cNvSpPr/>
          <p:nvPr/>
        </p:nvSpPr>
        <p:spPr>
          <a:xfrm>
            <a:off x="6861031" y="1657591"/>
            <a:ext cx="431886" cy="35586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/>
          <p:cNvSpPr/>
          <p:nvPr/>
        </p:nvSpPr>
        <p:spPr>
          <a:xfrm>
            <a:off x="7431957" y="1905571"/>
            <a:ext cx="515778" cy="172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Down Arrow 46"/>
          <p:cNvSpPr/>
          <p:nvPr/>
        </p:nvSpPr>
        <p:spPr>
          <a:xfrm rot="3458192">
            <a:off x="7627327" y="3475758"/>
            <a:ext cx="1559394" cy="6942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29794" y="1752600"/>
            <a:ext cx="5661396" cy="5021115"/>
          </a:xfrm>
          <a:custGeom>
            <a:avLst/>
            <a:gdLst>
              <a:gd name="connsiteX0" fmla="*/ 458721 w 5631970"/>
              <a:gd name="connsiteY0" fmla="*/ 288098 h 5057649"/>
              <a:gd name="connsiteX1" fmla="*/ 95466 w 5631970"/>
              <a:gd name="connsiteY1" fmla="*/ 1453019 h 5057649"/>
              <a:gd name="connsiteX2" fmla="*/ 183148 w 5631970"/>
              <a:gd name="connsiteY2" fmla="*/ 4659682 h 5057649"/>
              <a:gd name="connsiteX3" fmla="*/ 2011948 w 5631970"/>
              <a:gd name="connsiteY3" fmla="*/ 4947781 h 5057649"/>
              <a:gd name="connsiteX4" fmla="*/ 3540124 w 5631970"/>
              <a:gd name="connsiteY4" fmla="*/ 4108537 h 5057649"/>
              <a:gd name="connsiteX5" fmla="*/ 5631970 w 5631970"/>
              <a:gd name="connsiteY5" fmla="*/ 0 h 5057649"/>
              <a:gd name="connsiteX6" fmla="*/ 5631970 w 5631970"/>
              <a:gd name="connsiteY6" fmla="*/ 0 h 505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1970" h="5057649">
                <a:moveTo>
                  <a:pt x="458721" y="288098"/>
                </a:moveTo>
                <a:cubicBezTo>
                  <a:pt x="300058" y="506260"/>
                  <a:pt x="141395" y="724422"/>
                  <a:pt x="95466" y="1453019"/>
                </a:cubicBezTo>
                <a:cubicBezTo>
                  <a:pt x="49537" y="2181616"/>
                  <a:pt x="-136266" y="4077222"/>
                  <a:pt x="183148" y="4659682"/>
                </a:cubicBezTo>
                <a:cubicBezTo>
                  <a:pt x="502562" y="5242142"/>
                  <a:pt x="1452452" y="5039638"/>
                  <a:pt x="2011948" y="4947781"/>
                </a:cubicBezTo>
                <a:cubicBezTo>
                  <a:pt x="2571444" y="4855924"/>
                  <a:pt x="2936787" y="4933167"/>
                  <a:pt x="3540124" y="4108537"/>
                </a:cubicBezTo>
                <a:cubicBezTo>
                  <a:pt x="4143461" y="3283907"/>
                  <a:pt x="5631970" y="0"/>
                  <a:pt x="5631970" y="0"/>
                </a:cubicBezTo>
                <a:lnTo>
                  <a:pt x="563197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hevron 51"/>
          <p:cNvSpPr/>
          <p:nvPr/>
        </p:nvSpPr>
        <p:spPr>
          <a:xfrm rot="17822264">
            <a:off x="5584915" y="1570387"/>
            <a:ext cx="239923" cy="3420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9052352">
            <a:off x="2185433" y="2750739"/>
            <a:ext cx="169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0608" y="6070477"/>
            <a:ext cx="348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Release N is used by customers</a:t>
            </a:r>
          </a:p>
        </p:txBody>
      </p:sp>
      <p:sp>
        <p:nvSpPr>
          <p:cNvPr id="56" name="TextBox 55"/>
          <p:cNvSpPr txBox="1"/>
          <p:nvPr/>
        </p:nvSpPr>
        <p:spPr>
          <a:xfrm rot="18235112">
            <a:off x="7604643" y="1725549"/>
            <a:ext cx="179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Requirements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34041" y="3916536"/>
            <a:ext cx="78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5211</Words>
  <Application>Microsoft Office PowerPoint</Application>
  <PresentationFormat>On-screen Show (4:3)</PresentationFormat>
  <Paragraphs>982</Paragraphs>
  <Slides>56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SimSun</vt:lpstr>
      <vt:lpstr>Algerian</vt:lpstr>
      <vt:lpstr>Arial</vt:lpstr>
      <vt:lpstr>Calibri</vt:lpstr>
      <vt:lpstr>Times New Roman</vt:lpstr>
      <vt:lpstr>Wingdings</vt:lpstr>
      <vt:lpstr>Office Theme</vt:lpstr>
      <vt:lpstr>Equation</vt:lpstr>
      <vt:lpstr>Microsoft Equation 3.0</vt:lpstr>
      <vt:lpstr>Equation.KSEE3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crescent</dc:creator>
  <cp:lastModifiedBy>ELCOT</cp:lastModifiedBy>
  <cp:revision>1299</cp:revision>
  <dcterms:created xsi:type="dcterms:W3CDTF">2012-12-27T04:23:00Z</dcterms:created>
  <dcterms:modified xsi:type="dcterms:W3CDTF">2018-06-27T03:01:19Z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