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Proxima Nova Semibold"/>
      <p:regular r:id="rId28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ProximaNovaSemibold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7950a647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7950a647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950a647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950a647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7950a647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7950a647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7950a6472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7950a647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950a6472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950a647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950a647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950a647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7950a6472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7950a6472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7950a6472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7950a6472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7950a647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7950a647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hyperlink" Target="http://www.cognizant.com/" TargetMode="External"/><Relationship Id="rId4" Type="http://schemas.openxmlformats.org/officeDocument/2006/relationships/hyperlink" Target="http://www.relevantz.com" TargetMode="External"/><Relationship Id="rId5" Type="http://schemas.openxmlformats.org/officeDocument/2006/relationships/hyperlink" Target="https://www.linkedin.com/company/relevantz/" TargetMode="External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line heading cover slide - White BG">
  <p:cSld name="TITLE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613500" y="1606150"/>
            <a:ext cx="50733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roxima Nova"/>
              <a:buNone/>
              <a:defRPr b="1" sz="4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None/>
              <a:defRPr b="1" sz="4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495086"/>
            <a:ext cx="2751375" cy="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651850" y="3111025"/>
            <a:ext cx="5034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5" name="Google Shape;55;p14"/>
          <p:cNvSpPr txBox="1"/>
          <p:nvPr/>
        </p:nvSpPr>
        <p:spPr>
          <a:xfrm>
            <a:off x="4258440" y="4657790"/>
            <a:ext cx="442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© 2023 Relevantz Technology Services, Inc. All rights reserved</a:t>
            </a:r>
            <a:endParaRPr sz="8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0811"/>
            <a:ext cx="3184312" cy="370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">
  <p:cSld name="TITLE_1_1_1_1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sz="2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450500" y="1293950"/>
            <a:ext cx="82173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oulmn">
  <p:cSld name="TITLE_1_1_1_1_1_1">
    <p:bg>
      <p:bgPr>
        <a:noFill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600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505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4843175" y="9297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4" type="body"/>
          </p:nvPr>
        </p:nvSpPr>
        <p:spPr>
          <a:xfrm>
            <a:off x="4833600" y="12939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sz="2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olumn with image">
  <p:cSld name="TITLE_1_1_1_1_1_1_1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>
            <p:ph idx="2" type="pic"/>
          </p:nvPr>
        </p:nvSpPr>
        <p:spPr>
          <a:xfrm>
            <a:off x="5027125" y="0"/>
            <a:ext cx="4116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/>
          <p:nvPr/>
        </p:nvSpPr>
        <p:spPr>
          <a:xfrm>
            <a:off x="3423325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460075" y="1082125"/>
            <a:ext cx="37572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50500" y="1446350"/>
            <a:ext cx="3853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469650" y="287550"/>
            <a:ext cx="42846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sz="2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file desciption">
  <p:cSld name="TITLE_1_1_1_1_1_1_1_1_1">
    <p:bg>
      <p:bgPr>
        <a:noFill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460075" y="929725"/>
            <a:ext cx="82173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/>
        </p:nvSpPr>
        <p:spPr>
          <a:xfrm>
            <a:off x="896150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>
            <p:ph idx="2" type="pic"/>
          </p:nvPr>
        </p:nvSpPr>
        <p:spPr>
          <a:xfrm>
            <a:off x="9537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4505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 algn="ctr">
              <a:spcBef>
                <a:spcPts val="400"/>
              </a:spcBef>
              <a:spcAft>
                <a:spcPts val="4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9" name="Google Shape;89;p18"/>
          <p:cNvSpPr/>
          <p:nvPr/>
        </p:nvSpPr>
        <p:spPr>
          <a:xfrm>
            <a:off x="3859350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>
            <p:ph idx="4" type="pic"/>
          </p:nvPr>
        </p:nvSpPr>
        <p:spPr>
          <a:xfrm>
            <a:off x="3916950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1" name="Google Shape;91;p18"/>
          <p:cNvSpPr txBox="1"/>
          <p:nvPr>
            <p:ph idx="5" type="body"/>
          </p:nvPr>
        </p:nvSpPr>
        <p:spPr>
          <a:xfrm>
            <a:off x="3413700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 algn="ctr">
              <a:spcBef>
                <a:spcPts val="400"/>
              </a:spcBef>
              <a:spcAft>
                <a:spcPts val="4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6793825" y="1428175"/>
            <a:ext cx="1437900" cy="1437900"/>
          </a:xfrm>
          <a:prstGeom prst="donut">
            <a:avLst>
              <a:gd fmla="val 5329" name="adj"/>
            </a:avLst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>
            <p:ph idx="6" type="pic"/>
          </p:nvPr>
        </p:nvSpPr>
        <p:spPr>
          <a:xfrm>
            <a:off x="6851425" y="1485825"/>
            <a:ext cx="1322700" cy="1322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4" name="Google Shape;94;p18"/>
          <p:cNvSpPr txBox="1"/>
          <p:nvPr>
            <p:ph idx="7" type="body"/>
          </p:nvPr>
        </p:nvSpPr>
        <p:spPr>
          <a:xfrm>
            <a:off x="6348175" y="2952050"/>
            <a:ext cx="2329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 algn="ctr">
              <a:spcBef>
                <a:spcPts val="4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 algn="ctr">
              <a:spcBef>
                <a:spcPts val="400"/>
              </a:spcBef>
              <a:spcAft>
                <a:spcPts val="4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95" name="Google Shape;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800">
                <a:solidFill>
                  <a:srgbClr val="25235B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3763400" y="4731900"/>
            <a:ext cx="16038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   For Internal use only      </a:t>
            </a:r>
            <a:endParaRPr sz="800">
              <a:solidFill>
                <a:srgbClr val="999999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roxima Nova"/>
              <a:buNone/>
              <a:defRPr b="1" sz="2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 - White ">
  <p:cSld name="TITLE_1_1_1_1_1_1_1_1_1_1_1_1_1_2">
    <p:bg>
      <p:bgPr>
        <a:noFill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1070150"/>
            <a:ext cx="4769100" cy="25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Proxima Nova"/>
              <a:buNone/>
              <a:defRPr sz="40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 flipH="1" rot="10800000">
            <a:off x="457200" y="914411"/>
            <a:ext cx="4769100" cy="273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835" l="0" r="0" t="835"/>
          <a:stretch/>
        </p:blipFill>
        <p:spPr>
          <a:xfrm>
            <a:off x="7828161" y="4769500"/>
            <a:ext cx="858649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82" y="4769500"/>
            <a:ext cx="858651" cy="1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89200"/>
            <a:ext cx="614619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9"/>
          <p:cNvGrpSpPr/>
          <p:nvPr/>
        </p:nvGrpSpPr>
        <p:grpSpPr>
          <a:xfrm>
            <a:off x="6588505" y="-28"/>
            <a:ext cx="2555491" cy="5143634"/>
            <a:chOff x="6484825" y="114035"/>
            <a:chExt cx="2659200" cy="5029465"/>
          </a:xfrm>
        </p:grpSpPr>
        <p:sp>
          <p:nvSpPr>
            <p:cNvPr id="107" name="Google Shape;107;p19"/>
            <p:cNvSpPr/>
            <p:nvPr/>
          </p:nvSpPr>
          <p:spPr>
            <a:xfrm rot="10800000">
              <a:off x="7629606" y="114035"/>
              <a:ext cx="1514400" cy="2285100"/>
            </a:xfrm>
            <a:prstGeom prst="rtTriangle">
              <a:avLst/>
            </a:prstGeom>
            <a:gradFill>
              <a:gsLst>
                <a:gs pos="0">
                  <a:srgbClr val="82297B"/>
                </a:gs>
                <a:gs pos="100000">
                  <a:srgbClr val="BF215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 rot="-5400000">
              <a:off x="5810725" y="1810200"/>
              <a:ext cx="4007400" cy="2659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656">
          <p15:clr>
            <a:srgbClr val="FA7B17"/>
          </p15:clr>
        </p15:guide>
        <p15:guide id="2" pos="2880">
          <p15:clr>
            <a:srgbClr val="FA7B17"/>
          </p15:clr>
        </p15:guide>
        <p15:guide id="3" pos="288">
          <p15:clr>
            <a:srgbClr val="FA7B17"/>
          </p15:clr>
        </p15:guide>
        <p15:guide id="4" pos="5472">
          <p15:clr>
            <a:srgbClr val="FA7B17"/>
          </p15:clr>
        </p15:guide>
        <p15:guide id="5" orient="horz" pos="2952">
          <p15:clr>
            <a:srgbClr val="FA7B17"/>
          </p15:clr>
        </p15:guide>
        <p15:guide id="6" orient="horz" pos="57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099100" y="1456925"/>
            <a:ext cx="526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</a:t>
            </a:r>
            <a:endParaRPr sz="44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53060" l="75973" r="0" t="0"/>
          <a:stretch/>
        </p:blipFill>
        <p:spPr>
          <a:xfrm>
            <a:off x="0" y="3412175"/>
            <a:ext cx="2049152" cy="17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166200" y="3363550"/>
            <a:ext cx="64890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About Relevantz</a:t>
            </a:r>
            <a:endParaRPr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Relevantz Technology Services Inc. has been delivering relevant technology solutions to help improve lives for 25 years. Our team of 1200+ software engineers across 5 global offices serve customers across the finance, healthcare, insurance, media, telecom, retail, and technology sectors. Learn more at</a:t>
            </a:r>
            <a:r>
              <a:rPr lang="en" sz="1000"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Proxima Nova Semibold"/>
                <a:ea typeface="Proxima Nova Semibold"/>
                <a:cs typeface="Proxima Nova Semibold"/>
                <a:sym typeface="Proxima Nova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www.relevantz.com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@relevantz</a:t>
            </a:r>
            <a:endParaRPr sz="10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© 2023 Relevantz Technology Services, Inc. All rights reserved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2166199" y="3057550"/>
            <a:ext cx="6492300" cy="27900"/>
          </a:xfrm>
          <a:prstGeom prst="rect">
            <a:avLst/>
          </a:prstGeom>
          <a:gradFill>
            <a:gsLst>
              <a:gs pos="0">
                <a:srgbClr val="82297B"/>
              </a:gs>
              <a:gs pos="100000">
                <a:srgbClr val="BF215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9500" y="422954"/>
            <a:ext cx="1785676" cy="4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678900" y="1370700"/>
            <a:ext cx="5566800" cy="24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Professional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Dress Code 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730175" y="4024850"/>
            <a:ext cx="5034900" cy="3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JEBAN IGNESH - 11963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81025" y="1305300"/>
            <a:ext cx="6866700" cy="33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 Of Dress Code.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 and Unacceptable Dress Code.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should employees follow appropriate dress code in the workplace?</a:t>
            </a:r>
            <a:endParaRPr sz="5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7075" y="283575"/>
            <a:ext cx="4740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0500" y="287550"/>
            <a:ext cx="85242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Importance of Dress Code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5235B"/>
                </a:solidFill>
              </a:rPr>
              <a:t>‹#›</a:t>
            </a:fld>
            <a:endParaRPr>
              <a:solidFill>
                <a:srgbClr val="25235B"/>
              </a:solidFill>
            </a:endParaRPr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450500" y="1227125"/>
            <a:ext cx="8217300" cy="3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b="1" lang="en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First impression do matter!..and are lasting.</a:t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b="1" lang="en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Dress sends a message about who you are.</a:t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b="1" lang="en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Dress could have a big impact on your success in the workplace.</a:t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Font typeface="Proxima Nova Semibold"/>
              <a:buChar char="●"/>
            </a:pPr>
            <a:r>
              <a:rPr b="1" lang="en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Dress affects your  credibility as a person and professional. </a:t>
            </a:r>
            <a:endParaRPr b="1"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69650" y="652725"/>
            <a:ext cx="8217300" cy="5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r>
              <a:rPr lang="en" sz="3000"/>
              <a:t>Acceptable Dress Code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95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50500" y="1293950"/>
            <a:ext cx="8217300" cy="3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Corporate, all of the company’s follows some kind of dress codes.</a:t>
            </a:r>
            <a:endParaRPr sz="1600"/>
          </a:p>
          <a:p>
            <a:pPr indent="0" lvl="0" marL="457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our company follows and maintain two kind of dress codes.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                      1)Business Formals.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/>
              <a:t>             2) Business Casuals.</a:t>
            </a:r>
            <a:endParaRPr sz="1600"/>
          </a:p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600"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formals: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469650" y="825600"/>
            <a:ext cx="8217300" cy="360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40C28"/>
                </a:solidFill>
                <a:highlight>
                  <a:srgbClr val="FFFFFF"/>
                </a:highlight>
              </a:rPr>
              <a:t>Suits, pantsuits, and formal dresses</a:t>
            </a: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</a:rPr>
              <a:t> make up this dress code, one that's common in traditional, conservative working environments. </a:t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lang="en" sz="1800">
                <a:solidFill>
                  <a:srgbClr val="4D5156"/>
                </a:solidFill>
                <a:highlight>
                  <a:srgbClr val="FFFFFF"/>
                </a:highlight>
              </a:rPr>
              <a:t>Business formal means business, and items that show personality and vibrancy are far less common with this attire. </a:t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50" y="2431300"/>
            <a:ext cx="8217300" cy="2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Business Casuals: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95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57200" y="914550"/>
            <a:ext cx="5578500" cy="28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Business casual is all about balance, allowing room for your personality while elevating an everyday look.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Appropriate clothes for business casual include </a:t>
            </a:r>
            <a:r>
              <a:rPr lang="en" sz="1600">
                <a:solidFill>
                  <a:schemeClr val="dk1"/>
                </a:solidFill>
              </a:rPr>
              <a:t>blouses, dress shirts, slacks or khakis, dress pants, longer skirts, dresses, and blazers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950" y="159375"/>
            <a:ext cx="3052050" cy="45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-68525" y="287400"/>
            <a:ext cx="82173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3000"/>
              <a:t>Unacceptable Dress Code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4950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600" y="962475"/>
            <a:ext cx="7683850" cy="36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69650" y="287550"/>
            <a:ext cx="8217300" cy="6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should employees follow appropriate dress code in the workplace?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0" y="4712700"/>
            <a:ext cx="5487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19525" y="1515100"/>
            <a:ext cx="7761900" cy="28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Dress codes are used to communicate to employees what the organization considers appropriate work attire.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dress code or appearance policy allows an employer to set expectations regarding the image it wants the company to convey.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Dress code create a respect for both employees and organization.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2092775" y="2305650"/>
            <a:ext cx="5271900" cy="32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JEBAN IGNSH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levantz - Internal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235C"/>
      </a:accent1>
      <a:accent2>
        <a:srgbClr val="E01950"/>
      </a:accent2>
      <a:accent3>
        <a:srgbClr val="97247E"/>
      </a:accent3>
      <a:accent4>
        <a:srgbClr val="B5B3DA"/>
      </a:accent4>
      <a:accent5>
        <a:srgbClr val="D6D5EB"/>
      </a:accent5>
      <a:accent6>
        <a:srgbClr val="DCDBE4"/>
      </a:accent6>
      <a:hlink>
        <a:srgbClr val="E019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