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57" r:id="rId6"/>
    <p:sldId id="258" r:id="rId7"/>
    <p:sldId id="259" r:id="rId8"/>
    <p:sldId id="260" r:id="rId9"/>
    <p:sldId id="261" r:id="rId10"/>
    <p:sldId id="262" r:id="rId11"/>
    <p:sldId id="263" r:id="rId12"/>
    <p:sldId id="264"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F0"/>
    <a:srgbClr val="008000"/>
    <a:srgbClr val="90EE90"/>
    <a:srgbClr val="8AFF8A"/>
    <a:srgbClr val="C0BB60"/>
    <a:srgbClr val="7CFC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3725" autoAdjust="0"/>
  </p:normalViewPr>
  <p:slideViewPr>
    <p:cSldViewPr snapToGrid="0">
      <p:cViewPr varScale="1">
        <p:scale>
          <a:sx n="85" d="100"/>
          <a:sy n="85" d="100"/>
        </p:scale>
        <p:origin x="53" y="6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6/15/2022</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6/15/2022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anchor="b">
            <a:normAutofit/>
          </a:bodyPr>
          <a:lstStyle>
            <a:lvl1pPr algn="r">
              <a:defRPr sz="5400">
                <a:solidFill>
                  <a:schemeClr val="tx1">
                    <a:lumMod val="65000"/>
                    <a:lumOff val="35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anchor="b"/>
          <a:lstStyle>
            <a:lvl1pPr marL="0" indent="0">
              <a:buNone/>
              <a:defRPr/>
            </a:lvl1pPr>
          </a:lstStyle>
          <a:p>
            <a:r>
              <a:rPr lang="en-US" dirty="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a:noAutofit/>
          </a:bodyPr>
          <a:lstStyle>
            <a:lvl1pPr marL="0" indent="0" algn="ctr">
              <a:buNone/>
              <a:defRPr sz="3200" b="0">
                <a:solidFill>
                  <a:schemeClr val="accent4"/>
                </a:solidFill>
                <a:latin typeface="+mj-lt"/>
              </a:defRPr>
            </a:lvl1pPr>
          </a:lstStyle>
          <a:p>
            <a:pPr lvl="0"/>
            <a:r>
              <a:rPr lang="en-US" dirty="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bg1"/>
                </a:solidFill>
              </a:defRPr>
            </a:lvl1pPr>
          </a:lstStyle>
          <a:p>
            <a:r>
              <a:rPr lang="en-US" dirty="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lvl1pPr>
              <a:defRPr>
                <a:solidFill>
                  <a:schemeClr val="bg1"/>
                </a:solidFill>
              </a:defRPr>
            </a:lvl1pPr>
          </a:lstStyle>
          <a:p>
            <a:r>
              <a:rPr lang="en-US" dirty="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2</a:t>
            </a:r>
            <a:endParaRPr lang="en-ZA" dirty="0"/>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3</a:t>
            </a: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a:noAutofit/>
          </a:bodyPr>
          <a:lstStyle>
            <a:lvl1pPr marL="0" indent="0" algn="l">
              <a:buFont typeface="Arial" panose="020B0604020202020204" pitchFamily="34" charset="0"/>
              <a:buNone/>
              <a:defRPr sz="1200" b="1">
                <a:solidFill>
                  <a:schemeClr val="accent4"/>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a:noAutofit/>
          </a:bodyPr>
          <a:lstStyle>
            <a:lvl1pPr marL="0" indent="0" algn="r">
              <a:buFont typeface="Arial" panose="020B0604020202020204" pitchFamily="34" charset="0"/>
              <a:buNone/>
              <a:defRPr sz="1200" b="1">
                <a:solidFill>
                  <a:schemeClr val="accent4"/>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anchor="b"/>
          <a:lstStyle>
            <a:lvl1pPr algn="ctr">
              <a:defRPr>
                <a:solidFill>
                  <a:schemeClr val="tx1">
                    <a:lumMod val="50000"/>
                    <a:lumOff val="50000"/>
                  </a:schemeClr>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a:r>
              <a:rPr lang="en-US" dirty="0"/>
              <a:t>Item Title</a:t>
            </a:r>
            <a:endParaRPr lang="en-ZA" dirty="0"/>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a:lstStyle/>
          <a:p>
            <a:r>
              <a:rPr lang="en-US"/>
              <a:t>Click icon to add picture</a:t>
            </a:r>
            <a:endParaRPr lang="en-US" dirty="0"/>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a:lstStyle/>
          <a:p>
            <a:r>
              <a:rPr lang="en-US"/>
              <a:t>Click icon to add picture</a:t>
            </a:r>
            <a:endParaRPr lang="en-US" dirty="0"/>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a:lstStyle/>
          <a:p>
            <a:r>
              <a:rPr lang="en-US"/>
              <a:t>Click icon to add picture</a:t>
            </a:r>
            <a:endParaRPr lang="en-US" dirty="0"/>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a:lstStyle/>
          <a:p>
            <a:r>
              <a:rPr lang="en-US"/>
              <a:t>Click icon to add picture</a:t>
            </a:r>
            <a:endParaRPr lang="en-US" dirty="0"/>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anchor="ctr">
            <a:normAutofit/>
          </a:bodyPr>
          <a:lstStyle>
            <a:lvl1pPr marL="0" indent="0" algn="ctr">
              <a:buNone/>
              <a:defRPr sz="1800"/>
            </a:lvl1pPr>
          </a:lstStyle>
          <a:p>
            <a:pPr lvl="0"/>
            <a:r>
              <a:rPr lang="en-US" dirty="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anchor="ctr">
            <a:normAutofit/>
          </a:bodyPr>
          <a:lstStyle>
            <a:lvl1pPr marL="0" indent="0" algn="ctr">
              <a:buNone/>
              <a:defRPr sz="1800"/>
            </a:lvl1pPr>
          </a:lstStyle>
          <a:p>
            <a:pPr lvl="0"/>
            <a:r>
              <a:rPr lang="en-US" dirty="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anchor="ctr">
            <a:normAutofit/>
          </a:bodyPr>
          <a:lstStyle>
            <a:lvl1pPr marL="0" indent="0" algn="ctr">
              <a:buNone/>
              <a:defRPr sz="1800"/>
            </a:lvl1pPr>
          </a:lstStyle>
          <a:p>
            <a:pPr lvl="0"/>
            <a:r>
              <a:rPr lang="en-US" dirty="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anchor="ctr">
            <a:normAutofit/>
          </a:bodyPr>
          <a:lstStyle>
            <a:lvl1pPr marL="0" indent="0" algn="ctr">
              <a:buNone/>
              <a:defRPr sz="1800"/>
            </a:lvl1pPr>
          </a:lstStyle>
          <a:p>
            <a:pPr lvl="0"/>
            <a:r>
              <a:rPr lang="en-US" dirty="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a:r>
              <a:rPr lang="en-US"/>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a:lstStyle/>
          <a:p>
            <a:r>
              <a:rPr lang="en-US"/>
              <a:t>Click icon to add picture</a:t>
            </a:r>
            <a:endParaRPr lang="en-US" dirty="0"/>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a:lstStyle/>
          <a:p>
            <a:r>
              <a:rPr lang="en-US"/>
              <a:t>Click icon to add picture</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a:p>
            <a:pPr lvl="1"/>
            <a:r>
              <a:rPr lang="en-US"/>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a:lstStyle/>
          <a:p>
            <a:r>
              <a:rPr lang="en-US" dirty="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anchor="ctr">
            <a:noAutofit/>
          </a:bodyPr>
          <a:lstStyle>
            <a:lvl1pPr algn="ctr">
              <a:defRPr sz="5400">
                <a:solidFill>
                  <a:schemeClr val="tx1">
                    <a:lumMod val="65000"/>
                    <a:lumOff val="35000"/>
                  </a:schemeClr>
                </a:solidFill>
              </a:defRPr>
            </a:lvl1pPr>
          </a:lstStyle>
          <a:p>
            <a:r>
              <a:rPr lang="en-US" dirty="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foto.wuestenigel.com/fresh-vegetables-in-the-basket-and-around-it-on-a-white-wooden-background-top-view/"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wallpaperflare.com/assorted-vegetables-basket-food-fruit-tomato-wellbeing-freshness-wallpaper-qxqu" TargetMode="External"/><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assorted-vegetables-basket-food-fruit-tomato-wellbeing-freshness-wallpaper-qxqu"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https://www.wallpaperflare.com/assorted-color-vegetable-lot-vegetables-basket-green-background-wallpaper-qkmp" TargetMode="External"/><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android.com/docs" TargetMode="External"/><Relationship Id="rId2" Type="http://schemas.openxmlformats.org/officeDocument/2006/relationships/hyperlink" Target="https://codeshoppy.com/shop/product/agri-shop-for-farmers/" TargetMode="External"/><Relationship Id="rId1" Type="http://schemas.openxmlformats.org/officeDocument/2006/relationships/slideLayout" Target="../slideLayouts/slideLayout16.xml"/><Relationship Id="rId5" Type="http://schemas.openxmlformats.org/officeDocument/2006/relationships/hyperlink" Target="https://play.google.com/store/apps/details?id=com.BigHaat" TargetMode="External"/><Relationship Id="rId4" Type="http://schemas.openxmlformats.org/officeDocument/2006/relationships/hyperlink" Target="https://play.google.com/store/apps/details?id=com.criyage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wallpaperflare.com/assorted-vegetables-basket-food-fruit-tomato-wellbeing-freshness-wallpaper-qxqu"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www.maxpixel.net/Food-Organic-Fresh-Fruit-basket-Harvest-Delicious-5789565" TargetMode="Externa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57009" y="945309"/>
            <a:ext cx="5120640" cy="2054388"/>
          </a:xfrm>
        </p:spPr>
        <p:txBody>
          <a:bodyPr/>
          <a:lstStyle/>
          <a:p>
            <a:r>
              <a:rPr lang="en-US" dirty="0">
                <a:solidFill>
                  <a:schemeClr val="tx1"/>
                </a:solidFill>
              </a:rPr>
              <a:t>Mini Project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835712" y="3012037"/>
            <a:ext cx="3167636" cy="647673"/>
          </a:xfrm>
        </p:spPr>
        <p:txBody>
          <a:bodyPr>
            <a:normAutofit/>
          </a:bodyPr>
          <a:lstStyle/>
          <a:p>
            <a:r>
              <a:rPr lang="en-US" b="1" dirty="0">
                <a:solidFill>
                  <a:schemeClr val="tx1"/>
                </a:solidFill>
                <a:latin typeface="Arial Black" panose="020B0A04020102020204" pitchFamily="34" charset="0"/>
              </a:rPr>
              <a:t>FARMERS CART APP</a:t>
            </a:r>
          </a:p>
        </p:txBody>
      </p:sp>
      <p:pic>
        <p:nvPicPr>
          <p:cNvPr id="5" name="Picture 4">
            <a:extLst>
              <a:ext uri="{FF2B5EF4-FFF2-40B4-BE49-F238E27FC236}">
                <a16:creationId xmlns:a16="http://schemas.microsoft.com/office/drawing/2014/main" id="{083892DB-CD43-59CF-1003-28987596828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 y="0"/>
            <a:ext cx="7664826" cy="6858000"/>
          </a:xfrm>
          <a:prstGeom prst="rect">
            <a:avLst/>
          </a:prstGeom>
        </p:spPr>
      </p:pic>
      <p:sp>
        <p:nvSpPr>
          <p:cNvPr id="7" name="TextBox 6">
            <a:extLst>
              <a:ext uri="{FF2B5EF4-FFF2-40B4-BE49-F238E27FC236}">
                <a16:creationId xmlns:a16="http://schemas.microsoft.com/office/drawing/2014/main" id="{BF773D30-472F-5880-7C34-B1D2F3338E73}"/>
              </a:ext>
            </a:extLst>
          </p:cNvPr>
          <p:cNvSpPr txBox="1"/>
          <p:nvPr/>
        </p:nvSpPr>
        <p:spPr>
          <a:xfrm>
            <a:off x="955010" y="6858000"/>
            <a:ext cx="10281980" cy="230832"/>
          </a:xfrm>
          <a:prstGeom prst="rect">
            <a:avLst/>
          </a:prstGeom>
          <a:noFill/>
        </p:spPr>
        <p:txBody>
          <a:bodyPr wrap="square" rtlCol="0">
            <a:spAutoFit/>
          </a:bodyPr>
          <a:lstStyle/>
          <a:p>
            <a:r>
              <a:rPr lang="en-IN" sz="900">
                <a:hlinkClick r:id="rId3" tooltip="https://foto.wuestenigel.com/fresh-vegetables-in-the-basket-and-around-it-on-a-white-wooden-background-top-view/"/>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B1B1E6-4316-2910-1E2A-E3A13647BF11}"/>
              </a:ext>
            </a:extLst>
          </p:cNvPr>
          <p:cNvSpPr>
            <a:spLocks noGrp="1"/>
          </p:cNvSpPr>
          <p:nvPr>
            <p:ph type="title"/>
          </p:nvPr>
        </p:nvSpPr>
        <p:spPr>
          <a:xfrm>
            <a:off x="918882" y="956610"/>
            <a:ext cx="10515600" cy="1051299"/>
          </a:xfrm>
        </p:spPr>
        <p:txBody>
          <a:bodyPr>
            <a:normAutofit/>
          </a:bodyPr>
          <a:lstStyle/>
          <a:p>
            <a:r>
              <a:rPr lang="en-IN" sz="3600" b="1" u="sng" dirty="0">
                <a:solidFill>
                  <a:schemeClr val="tx1"/>
                </a:solidFill>
              </a:rPr>
              <a:t>MODULES WITH EXPLANATION</a:t>
            </a:r>
          </a:p>
        </p:txBody>
      </p:sp>
      <p:sp>
        <p:nvSpPr>
          <p:cNvPr id="6" name="Content Placeholder 5">
            <a:extLst>
              <a:ext uri="{FF2B5EF4-FFF2-40B4-BE49-F238E27FC236}">
                <a16:creationId xmlns:a16="http://schemas.microsoft.com/office/drawing/2014/main" id="{0A6777CA-89CE-11B3-5DAA-135D6BBEC4FD}"/>
              </a:ext>
            </a:extLst>
          </p:cNvPr>
          <p:cNvSpPr>
            <a:spLocks noGrp="1"/>
          </p:cNvSpPr>
          <p:nvPr>
            <p:ph idx="1"/>
          </p:nvPr>
        </p:nvSpPr>
        <p:spPr/>
        <p:txBody>
          <a:bodyPr>
            <a:normAutofit/>
          </a:bodyPr>
          <a:lstStyle/>
          <a:p>
            <a:pPr marL="0" indent="0">
              <a:buNone/>
            </a:pPr>
            <a:endParaRPr lang="en-IN" sz="1800" b="1" u="sng" dirty="0">
              <a:solidFill>
                <a:schemeClr val="tx1"/>
              </a:solidFill>
              <a:latin typeface="+mj-lt"/>
            </a:endParaRPr>
          </a:p>
          <a:p>
            <a:pPr marL="0" indent="0">
              <a:buNone/>
            </a:pPr>
            <a:endParaRPr lang="en-IN" sz="1800" b="1" u="sng" dirty="0">
              <a:solidFill>
                <a:schemeClr val="tx1"/>
              </a:solidFill>
              <a:latin typeface="+mj-lt"/>
            </a:endParaRPr>
          </a:p>
          <a:p>
            <a:pPr marL="0" indent="0">
              <a:buNone/>
            </a:pPr>
            <a:r>
              <a:rPr lang="en-IN" sz="1800" b="1" u="sng" dirty="0">
                <a:solidFill>
                  <a:schemeClr val="tx1"/>
                </a:solidFill>
                <a:latin typeface="+mj-lt"/>
              </a:rPr>
              <a:t>REGISTRATION MODULE</a:t>
            </a:r>
          </a:p>
          <a:p>
            <a:r>
              <a:rPr lang="en-IN" sz="1800" dirty="0">
                <a:solidFill>
                  <a:schemeClr val="tx1"/>
                </a:solidFill>
                <a:latin typeface="Times New Roman" panose="02020603050405020304" pitchFamily="18" charset="0"/>
                <a:cs typeface="Times New Roman" panose="02020603050405020304" pitchFamily="18" charset="0"/>
              </a:rPr>
              <a:t>Registration for user and farmer</a:t>
            </a:r>
          </a:p>
          <a:p>
            <a:r>
              <a:rPr lang="en-IN" sz="1800" dirty="0">
                <a:solidFill>
                  <a:schemeClr val="tx1"/>
                </a:solidFill>
                <a:latin typeface="Times New Roman" panose="02020603050405020304" pitchFamily="18" charset="0"/>
                <a:cs typeface="Times New Roman" panose="02020603050405020304" pitchFamily="18" charset="0"/>
              </a:rPr>
              <a:t>Login</a:t>
            </a:r>
          </a:p>
          <a:p>
            <a:pPr marL="0" indent="0">
              <a:buNone/>
            </a:pPr>
            <a:r>
              <a:rPr lang="en-IN" sz="1800" b="1" u="sng" dirty="0">
                <a:solidFill>
                  <a:schemeClr val="tx1"/>
                </a:solidFill>
                <a:latin typeface="+mj-lt"/>
              </a:rPr>
              <a:t>FARMER MODULE</a:t>
            </a:r>
          </a:p>
          <a:p>
            <a:r>
              <a:rPr lang="en-IN" sz="1800" dirty="0">
                <a:solidFill>
                  <a:schemeClr val="tx1"/>
                </a:solidFill>
                <a:latin typeface="Times New Roman" panose="02020603050405020304" pitchFamily="18" charset="0"/>
                <a:cs typeface="Times New Roman" panose="02020603050405020304" pitchFamily="18" charset="0"/>
              </a:rPr>
              <a:t>Product Details</a:t>
            </a:r>
          </a:p>
          <a:p>
            <a:r>
              <a:rPr lang="en-IN" sz="1800" dirty="0">
                <a:solidFill>
                  <a:schemeClr val="tx1"/>
                </a:solidFill>
                <a:latin typeface="Times New Roman" panose="02020603050405020304" pitchFamily="18" charset="0"/>
                <a:cs typeface="Times New Roman" panose="02020603050405020304" pitchFamily="18" charset="0"/>
              </a:rPr>
              <a:t>Sales Details</a:t>
            </a:r>
          </a:p>
          <a:p>
            <a:pPr marL="0" indent="0">
              <a:buNone/>
            </a:pPr>
            <a:r>
              <a:rPr lang="en-IN" sz="1800" b="1" u="sng" dirty="0">
                <a:solidFill>
                  <a:schemeClr val="tx1"/>
                </a:solidFill>
                <a:latin typeface="+mj-lt"/>
              </a:rPr>
              <a:t>USER MODULE</a:t>
            </a:r>
          </a:p>
          <a:p>
            <a:r>
              <a:rPr lang="en-IN" sz="1800" dirty="0">
                <a:solidFill>
                  <a:schemeClr val="tx1"/>
                </a:solidFill>
                <a:latin typeface="Times New Roman" panose="02020603050405020304" pitchFamily="18" charset="0"/>
                <a:cs typeface="Times New Roman" panose="02020603050405020304" pitchFamily="18" charset="0"/>
              </a:rPr>
              <a:t>Cart Details</a:t>
            </a:r>
          </a:p>
          <a:p>
            <a:r>
              <a:rPr lang="en-IN" sz="1800" dirty="0">
                <a:solidFill>
                  <a:schemeClr val="tx1"/>
                </a:solidFill>
                <a:latin typeface="Times New Roman" panose="02020603050405020304" pitchFamily="18" charset="0"/>
                <a:cs typeface="Times New Roman" panose="02020603050405020304" pitchFamily="18" charset="0"/>
              </a:rPr>
              <a:t>Order Details</a:t>
            </a:r>
          </a:p>
          <a:p>
            <a:pPr marL="0" indent="0">
              <a:buNone/>
            </a:pPr>
            <a:endParaRPr lang="en-IN" sz="1800" dirty="0">
              <a:latin typeface="+mj-lt"/>
            </a:endParaRPr>
          </a:p>
        </p:txBody>
      </p:sp>
      <p:pic>
        <p:nvPicPr>
          <p:cNvPr id="10" name="Picture 9">
            <a:extLst>
              <a:ext uri="{FF2B5EF4-FFF2-40B4-BE49-F238E27FC236}">
                <a16:creationId xmlns:a16="http://schemas.microsoft.com/office/drawing/2014/main" id="{23BA0CED-6149-AD47-DAD8-2824509D43B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362575" y="2200275"/>
            <a:ext cx="5295900" cy="3775075"/>
          </a:xfrm>
          <a:prstGeom prst="rect">
            <a:avLst/>
          </a:prstGeom>
        </p:spPr>
      </p:pic>
    </p:spTree>
    <p:extLst>
      <p:ext uri="{BB962C8B-B14F-4D97-AF65-F5344CB8AC3E}">
        <p14:creationId xmlns:p14="http://schemas.microsoft.com/office/powerpoint/2010/main" val="63050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5DBA-F814-DD49-1176-225317F0DB1F}"/>
              </a:ext>
            </a:extLst>
          </p:cNvPr>
          <p:cNvSpPr>
            <a:spLocks noGrp="1"/>
          </p:cNvSpPr>
          <p:nvPr>
            <p:ph type="title"/>
          </p:nvPr>
        </p:nvSpPr>
        <p:spPr/>
        <p:txBody>
          <a:bodyPr/>
          <a:lstStyle/>
          <a:p>
            <a:r>
              <a:rPr lang="en-IN" b="1" u="sng" dirty="0">
                <a:solidFill>
                  <a:schemeClr val="tx1"/>
                </a:solidFill>
              </a:rPr>
              <a:t>REGISTRATION MODULE</a:t>
            </a:r>
          </a:p>
        </p:txBody>
      </p:sp>
      <p:sp>
        <p:nvSpPr>
          <p:cNvPr id="3" name="Content Placeholder 2">
            <a:extLst>
              <a:ext uri="{FF2B5EF4-FFF2-40B4-BE49-F238E27FC236}">
                <a16:creationId xmlns:a16="http://schemas.microsoft.com/office/drawing/2014/main" id="{77454AD1-C69C-3261-F801-42FC50EC679F}"/>
              </a:ext>
            </a:extLst>
          </p:cNvPr>
          <p:cNvSpPr>
            <a:spLocks noGrp="1"/>
          </p:cNvSpPr>
          <p:nvPr>
            <p:ph idx="1"/>
          </p:nvPr>
        </p:nvSpPr>
        <p:spPr>
          <a:xfrm>
            <a:off x="739588" y="2187949"/>
            <a:ext cx="10515600" cy="3217769"/>
          </a:xfrm>
        </p:spPr>
        <p:txBody>
          <a:bodyPr>
            <a:normAutofit/>
          </a:bodyPr>
          <a:lstStyle/>
          <a:p>
            <a:pPr marL="0" indent="0">
              <a:buNone/>
            </a:pPr>
            <a:r>
              <a:rPr lang="en-IN" sz="2000" b="1" u="sng" dirty="0">
                <a:solidFill>
                  <a:schemeClr val="tx1"/>
                </a:solidFill>
                <a:latin typeface="+mj-lt"/>
              </a:rPr>
              <a:t>REGISTRATION FOR USER AND FARMER:</a:t>
            </a:r>
          </a:p>
          <a:p>
            <a:pPr marL="0" indent="0">
              <a:buNone/>
            </a:pPr>
            <a:r>
              <a:rPr lang="en-IN" sz="2000" dirty="0"/>
              <a:t>     </a:t>
            </a:r>
            <a:r>
              <a:rPr lang="en-IN" sz="2000" dirty="0">
                <a:solidFill>
                  <a:schemeClr val="tx1"/>
                </a:solidFill>
                <a:latin typeface="Times New Roman" panose="02020603050405020304" pitchFamily="18" charset="0"/>
                <a:cs typeface="Times New Roman" panose="02020603050405020304" pitchFamily="18" charset="0"/>
              </a:rPr>
              <a:t>This function contains registration page for both user and farmer in order to get information of user and farmer. These details are stored in database</a:t>
            </a:r>
            <a:r>
              <a:rPr lang="en-IN" sz="2000" dirty="0"/>
              <a:t>.</a:t>
            </a:r>
          </a:p>
          <a:p>
            <a:pPr marL="0" indent="0">
              <a:buNone/>
            </a:pPr>
            <a:endParaRPr lang="en-IN" sz="2000" dirty="0"/>
          </a:p>
          <a:p>
            <a:pPr marL="0" indent="0">
              <a:buNone/>
            </a:pPr>
            <a:r>
              <a:rPr lang="en-IN" sz="2000" b="1" u="sng" dirty="0">
                <a:solidFill>
                  <a:schemeClr val="tx1"/>
                </a:solidFill>
                <a:latin typeface="+mj-lt"/>
              </a:rPr>
              <a:t>LOGIN:</a:t>
            </a:r>
          </a:p>
          <a:p>
            <a:pPr marL="0" indent="0">
              <a:buNone/>
            </a:pPr>
            <a:r>
              <a:rPr lang="en-IN" sz="2000" b="1" dirty="0">
                <a:latin typeface="+mj-lt"/>
              </a:rPr>
              <a:t>     </a:t>
            </a:r>
            <a:r>
              <a:rPr lang="en-IN" sz="2000" dirty="0">
                <a:solidFill>
                  <a:schemeClr val="tx1"/>
                </a:solidFill>
                <a:latin typeface="Times New Roman" panose="02020603050405020304" pitchFamily="18" charset="0"/>
                <a:cs typeface="Times New Roman" panose="02020603050405020304" pitchFamily="18" charset="0"/>
              </a:rPr>
              <a:t>This function contains login page which contains email and password in which already registered user and farmer can login through this page. The other modules are followed by this login page.</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193170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61A2-48F0-2260-6354-4A7B138E364C}"/>
              </a:ext>
            </a:extLst>
          </p:cNvPr>
          <p:cNvSpPr>
            <a:spLocks noGrp="1"/>
          </p:cNvSpPr>
          <p:nvPr>
            <p:ph type="title"/>
          </p:nvPr>
        </p:nvSpPr>
        <p:spPr/>
        <p:txBody>
          <a:bodyPr/>
          <a:lstStyle/>
          <a:p>
            <a:r>
              <a:rPr lang="en-IN" b="1" u="sng" dirty="0">
                <a:solidFill>
                  <a:schemeClr val="tx1"/>
                </a:solidFill>
              </a:rPr>
              <a:t>FARMER MODULE</a:t>
            </a:r>
          </a:p>
        </p:txBody>
      </p:sp>
      <p:sp>
        <p:nvSpPr>
          <p:cNvPr id="3" name="Content Placeholder 2">
            <a:extLst>
              <a:ext uri="{FF2B5EF4-FFF2-40B4-BE49-F238E27FC236}">
                <a16:creationId xmlns:a16="http://schemas.microsoft.com/office/drawing/2014/main" id="{4A114C02-BAA6-4CAC-9870-2E7408082B05}"/>
              </a:ext>
            </a:extLst>
          </p:cNvPr>
          <p:cNvSpPr>
            <a:spLocks noGrp="1"/>
          </p:cNvSpPr>
          <p:nvPr>
            <p:ph idx="1"/>
          </p:nvPr>
        </p:nvSpPr>
        <p:spPr>
          <a:xfrm>
            <a:off x="766483" y="2187949"/>
            <a:ext cx="10515600" cy="2805393"/>
          </a:xfrm>
        </p:spPr>
        <p:txBody>
          <a:bodyPr>
            <a:normAutofit/>
          </a:bodyPr>
          <a:lstStyle/>
          <a:p>
            <a:pPr marL="0" indent="0">
              <a:buNone/>
            </a:pPr>
            <a:r>
              <a:rPr lang="en-IN" sz="2000" b="1" u="sng" dirty="0">
                <a:solidFill>
                  <a:schemeClr val="tx1"/>
                </a:solidFill>
                <a:latin typeface="+mj-lt"/>
              </a:rPr>
              <a:t>PRODUCT DETAILS:</a:t>
            </a:r>
          </a:p>
          <a:p>
            <a:pPr marL="0" indent="0">
              <a:buNone/>
            </a:pPr>
            <a:r>
              <a:rPr lang="en-IN" sz="2000" dirty="0">
                <a:solidFill>
                  <a:schemeClr val="tx1"/>
                </a:solidFill>
              </a:rPr>
              <a:t>      </a:t>
            </a:r>
            <a:r>
              <a:rPr lang="en-IN" sz="2000" dirty="0">
                <a:solidFill>
                  <a:schemeClr val="tx1"/>
                </a:solidFill>
                <a:latin typeface="Times New Roman" panose="02020603050405020304" pitchFamily="18" charset="0"/>
                <a:cs typeface="Times New Roman" panose="02020603050405020304" pitchFamily="18" charset="0"/>
              </a:rPr>
              <a:t>This function allows the farmer to add their products with details. These details are stored in database under products title and showed to the farmer in their profile.</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b="1" u="sng" dirty="0">
                <a:solidFill>
                  <a:schemeClr val="tx1"/>
                </a:solidFill>
                <a:latin typeface="+mj-lt"/>
              </a:rPr>
              <a:t>SALES DETAILS:</a:t>
            </a:r>
          </a:p>
          <a:p>
            <a:pPr marL="0" indent="0">
              <a:buNone/>
            </a:pPr>
            <a:r>
              <a:rPr lang="en-IN" sz="2000" dirty="0">
                <a:solidFill>
                  <a:schemeClr val="tx1"/>
                </a:solidFill>
              </a:rPr>
              <a:t>      </a:t>
            </a:r>
            <a:r>
              <a:rPr lang="en-IN" sz="2000" dirty="0">
                <a:solidFill>
                  <a:schemeClr val="tx1"/>
                </a:solidFill>
                <a:latin typeface="Times New Roman" panose="02020603050405020304" pitchFamily="18" charset="0"/>
                <a:cs typeface="Times New Roman" panose="02020603050405020304" pitchFamily="18" charset="0"/>
              </a:rPr>
              <a:t>This function contain sales page in which product once ordered by user are stored in database under order title and updated in the farmers sales page.</a:t>
            </a:r>
          </a:p>
        </p:txBody>
      </p:sp>
    </p:spTree>
    <p:extLst>
      <p:ext uri="{BB962C8B-B14F-4D97-AF65-F5344CB8AC3E}">
        <p14:creationId xmlns:p14="http://schemas.microsoft.com/office/powerpoint/2010/main" val="74027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4589-9FAF-8B3C-775F-A52112645D6D}"/>
              </a:ext>
            </a:extLst>
          </p:cNvPr>
          <p:cNvSpPr>
            <a:spLocks noGrp="1"/>
          </p:cNvSpPr>
          <p:nvPr>
            <p:ph type="title"/>
          </p:nvPr>
        </p:nvSpPr>
        <p:spPr/>
        <p:txBody>
          <a:bodyPr/>
          <a:lstStyle/>
          <a:p>
            <a:r>
              <a:rPr lang="en-IN" b="1" u="sng" dirty="0">
                <a:solidFill>
                  <a:schemeClr val="tx1"/>
                </a:solidFill>
              </a:rPr>
              <a:t>USER MODULE</a:t>
            </a:r>
          </a:p>
        </p:txBody>
      </p:sp>
      <p:sp>
        <p:nvSpPr>
          <p:cNvPr id="3" name="Content Placeholder 2">
            <a:extLst>
              <a:ext uri="{FF2B5EF4-FFF2-40B4-BE49-F238E27FC236}">
                <a16:creationId xmlns:a16="http://schemas.microsoft.com/office/drawing/2014/main" id="{A19EC21B-6772-D4FE-23C2-8947BAF07F9B}"/>
              </a:ext>
            </a:extLst>
          </p:cNvPr>
          <p:cNvSpPr>
            <a:spLocks noGrp="1"/>
          </p:cNvSpPr>
          <p:nvPr>
            <p:ph idx="1"/>
          </p:nvPr>
        </p:nvSpPr>
        <p:spPr>
          <a:xfrm>
            <a:off x="775447" y="2053479"/>
            <a:ext cx="10515600" cy="3235698"/>
          </a:xfrm>
        </p:spPr>
        <p:txBody>
          <a:bodyPr>
            <a:normAutofit/>
          </a:bodyPr>
          <a:lstStyle/>
          <a:p>
            <a:pPr marL="0" indent="0">
              <a:buNone/>
            </a:pPr>
            <a:r>
              <a:rPr lang="en-IN" sz="2000" b="1" u="sng" dirty="0">
                <a:solidFill>
                  <a:schemeClr val="tx1"/>
                </a:solidFill>
                <a:latin typeface="+mj-lt"/>
              </a:rPr>
              <a:t>CART DETAILS:</a:t>
            </a:r>
          </a:p>
          <a:p>
            <a:pPr marL="0" indent="0">
              <a:buNone/>
            </a:pPr>
            <a:r>
              <a:rPr lang="en-IN" sz="2000" dirty="0">
                <a:solidFill>
                  <a:schemeClr val="tx1"/>
                </a:solidFill>
              </a:rPr>
              <a:t>      </a:t>
            </a:r>
            <a:r>
              <a:rPr lang="en-IN" sz="2000" dirty="0">
                <a:solidFill>
                  <a:schemeClr val="tx1"/>
                </a:solidFill>
                <a:latin typeface="Times New Roman" panose="02020603050405020304" pitchFamily="18" charset="0"/>
                <a:cs typeface="Times New Roman" panose="02020603050405020304" pitchFamily="18" charset="0"/>
              </a:rPr>
              <a:t>This function contains cart page in which user once choose the product to purchase is added to the cart with product details.</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b="1" u="sng" dirty="0">
                <a:solidFill>
                  <a:schemeClr val="tx1"/>
                </a:solidFill>
                <a:latin typeface="+mj-lt"/>
              </a:rPr>
              <a:t>ORDER DETAILS:</a:t>
            </a:r>
          </a:p>
          <a:p>
            <a:pPr marL="0" indent="0">
              <a:buNone/>
            </a:pPr>
            <a:r>
              <a:rPr lang="en-IN" sz="2000" dirty="0">
                <a:solidFill>
                  <a:schemeClr val="tx1"/>
                </a:solidFill>
              </a:rPr>
              <a:t>      </a:t>
            </a:r>
            <a:r>
              <a:rPr lang="en-IN" sz="2000" dirty="0">
                <a:solidFill>
                  <a:schemeClr val="tx1"/>
                </a:solidFill>
                <a:latin typeface="Times New Roman" panose="02020603050405020304" pitchFamily="18" charset="0"/>
                <a:cs typeface="Times New Roman" panose="02020603050405020304" pitchFamily="18" charset="0"/>
              </a:rPr>
              <a:t>This function contains order page in which user can view their order status when the user confirm the product to purchase.</a:t>
            </a:r>
          </a:p>
        </p:txBody>
      </p:sp>
    </p:spTree>
    <p:extLst>
      <p:ext uri="{BB962C8B-B14F-4D97-AF65-F5344CB8AC3E}">
        <p14:creationId xmlns:p14="http://schemas.microsoft.com/office/powerpoint/2010/main" val="288636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3D7AFF-F416-4CC8-C66E-D5FA9F7AC2AE}"/>
              </a:ext>
            </a:extLst>
          </p:cNvPr>
          <p:cNvSpPr>
            <a:spLocks noGrp="1"/>
          </p:cNvSpPr>
          <p:nvPr>
            <p:ph type="title"/>
          </p:nvPr>
        </p:nvSpPr>
        <p:spPr>
          <a:xfrm>
            <a:off x="838200" y="365125"/>
            <a:ext cx="10515600" cy="585134"/>
          </a:xfrm>
        </p:spPr>
        <p:txBody>
          <a:bodyPr>
            <a:normAutofit fontScale="90000"/>
          </a:bodyPr>
          <a:lstStyle/>
          <a:p>
            <a:br>
              <a:rPr lang="en-IN" b="1" u="sng" dirty="0">
                <a:solidFill>
                  <a:schemeClr val="tx1"/>
                </a:solidFill>
              </a:rPr>
            </a:br>
            <a:r>
              <a:rPr lang="en-IN" b="1" u="sng" dirty="0">
                <a:solidFill>
                  <a:schemeClr val="tx1"/>
                </a:solidFill>
              </a:rPr>
              <a:t>SYSTEM DESIGN</a:t>
            </a:r>
            <a:br>
              <a:rPr lang="en-IN" b="1" u="sng" dirty="0">
                <a:solidFill>
                  <a:schemeClr val="tx1"/>
                </a:solidFill>
              </a:rPr>
            </a:br>
            <a:endParaRPr lang="en-IN" b="1" u="sng" dirty="0">
              <a:solidFill>
                <a:schemeClr val="tx1"/>
              </a:solidFill>
            </a:endParaRPr>
          </a:p>
        </p:txBody>
      </p:sp>
      <p:sp>
        <p:nvSpPr>
          <p:cNvPr id="4" name="Date Placeholder 3">
            <a:extLst>
              <a:ext uri="{FF2B5EF4-FFF2-40B4-BE49-F238E27FC236}">
                <a16:creationId xmlns:a16="http://schemas.microsoft.com/office/drawing/2014/main" id="{D94A04D2-B0A9-9532-9D17-C2A98BE55E0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BD15E0A-1A67-C13E-DDD2-630BED2BBF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696C5E-70A7-0DAC-6614-C20FFECE875A}"/>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9" name="Content Placeholder 8">
            <a:extLst>
              <a:ext uri="{FF2B5EF4-FFF2-40B4-BE49-F238E27FC236}">
                <a16:creationId xmlns:a16="http://schemas.microsoft.com/office/drawing/2014/main" id="{E35CF144-06F7-415A-7463-B2FC5A7D0D24}"/>
              </a:ext>
            </a:extLst>
          </p:cNvPr>
          <p:cNvSpPr>
            <a:spLocks noGrp="1"/>
          </p:cNvSpPr>
          <p:nvPr>
            <p:ph idx="1"/>
          </p:nvPr>
        </p:nvSpPr>
        <p:spPr/>
        <p:txBody>
          <a:bodyPr/>
          <a:lstStyle/>
          <a:p>
            <a:pPr marL="0" indent="0">
              <a:buNone/>
            </a:pPr>
            <a:r>
              <a:rPr lang="en-IN" b="1" u="sng" dirty="0">
                <a:solidFill>
                  <a:schemeClr val="tx1"/>
                </a:solidFill>
                <a:latin typeface="Times New Roman" panose="02020603050405020304" pitchFamily="18" charset="0"/>
                <a:cs typeface="Times New Roman" panose="02020603050405020304" pitchFamily="18" charset="0"/>
              </a:rPr>
              <a:t>DFD – LEVEL 0</a:t>
            </a:r>
          </a:p>
          <a:p>
            <a:pPr marL="0" indent="0">
              <a:buNone/>
            </a:pPr>
            <a:endParaRPr lang="en-IN" b="1" u="sng" dirty="0">
              <a:solidFill>
                <a:schemeClr val="tx1"/>
              </a:solidFill>
              <a:latin typeface="Times New Roman" panose="02020603050405020304" pitchFamily="18" charset="0"/>
              <a:cs typeface="Times New Roman" panose="02020603050405020304" pitchFamily="18" charset="0"/>
            </a:endParaRPr>
          </a:p>
          <a:p>
            <a:pPr marL="0" indent="0">
              <a:buNone/>
            </a:pPr>
            <a:endParaRPr lang="en-IN" b="1" u="sng" dirty="0">
              <a:solidFill>
                <a:schemeClr val="tx1"/>
              </a:solidFill>
              <a:latin typeface="Times New Roman" panose="02020603050405020304" pitchFamily="18" charset="0"/>
              <a:cs typeface="Times New Roman" panose="02020603050405020304" pitchFamily="18" charset="0"/>
            </a:endParaRPr>
          </a:p>
        </p:txBody>
      </p:sp>
      <p:pic>
        <p:nvPicPr>
          <p:cNvPr id="10" name="Content Placeholder 6">
            <a:extLst>
              <a:ext uri="{FF2B5EF4-FFF2-40B4-BE49-F238E27FC236}">
                <a16:creationId xmlns:a16="http://schemas.microsoft.com/office/drawing/2014/main" id="{6F39841F-84B8-160D-FD2D-053684FC1E01}"/>
              </a:ext>
            </a:extLst>
          </p:cNvPr>
          <p:cNvPicPr>
            <a:picLocks noChangeAspect="1"/>
          </p:cNvPicPr>
          <p:nvPr/>
        </p:nvPicPr>
        <p:blipFill>
          <a:blip r:embed="rId2"/>
          <a:stretch>
            <a:fillRect/>
          </a:stretch>
        </p:blipFill>
        <p:spPr>
          <a:xfrm>
            <a:off x="1996888" y="2294965"/>
            <a:ext cx="7086600" cy="3339082"/>
          </a:xfrm>
          <a:prstGeom prst="rect">
            <a:avLst/>
          </a:prstGeom>
        </p:spPr>
      </p:pic>
    </p:spTree>
    <p:extLst>
      <p:ext uri="{BB962C8B-B14F-4D97-AF65-F5344CB8AC3E}">
        <p14:creationId xmlns:p14="http://schemas.microsoft.com/office/powerpoint/2010/main" val="86414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2913EF-1979-318F-E174-76465CDDC043}"/>
              </a:ext>
            </a:extLst>
          </p:cNvPr>
          <p:cNvSpPr>
            <a:spLocks noGrp="1"/>
          </p:cNvSpPr>
          <p:nvPr>
            <p:ph type="title"/>
          </p:nvPr>
        </p:nvSpPr>
        <p:spPr>
          <a:xfrm>
            <a:off x="654424" y="938491"/>
            <a:ext cx="2926976" cy="747434"/>
          </a:xfrm>
        </p:spPr>
        <p:txBody>
          <a:bodyPr>
            <a:normAutofit fontScale="90000"/>
          </a:bodyPr>
          <a:lstStyle/>
          <a:p>
            <a:r>
              <a:rPr lang="en-IN" sz="2800" b="1" u="sng" dirty="0">
                <a:solidFill>
                  <a:schemeClr val="tx1"/>
                </a:solidFill>
                <a:latin typeface="Times New Roman" panose="02020603050405020304" pitchFamily="18" charset="0"/>
                <a:cs typeface="Times New Roman" panose="02020603050405020304" pitchFamily="18" charset="0"/>
              </a:rPr>
              <a:t>DFD – LEVEL 1</a:t>
            </a:r>
            <a:br>
              <a:rPr lang="en-IN" sz="1600" b="1" u="sng" dirty="0">
                <a:solidFill>
                  <a:schemeClr val="tx1"/>
                </a:solidFill>
                <a:latin typeface="Times New Roman" panose="02020603050405020304" pitchFamily="18" charset="0"/>
                <a:cs typeface="Times New Roman" panose="02020603050405020304" pitchFamily="18" charset="0"/>
              </a:rPr>
            </a:br>
            <a:endParaRPr lang="en-IN" sz="2800" dirty="0"/>
          </a:p>
        </p:txBody>
      </p:sp>
      <p:sp>
        <p:nvSpPr>
          <p:cNvPr id="4" name="Date Placeholder 3">
            <a:extLst>
              <a:ext uri="{FF2B5EF4-FFF2-40B4-BE49-F238E27FC236}">
                <a16:creationId xmlns:a16="http://schemas.microsoft.com/office/drawing/2014/main" id="{4881B10C-E6F2-6E9C-2D73-4232CB7BFA3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E2601CA-0837-E557-7B95-5B3C8D86F4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5A31B9-A09F-EC72-F12E-08B8BA03031E}"/>
              </a:ext>
            </a:extLst>
          </p:cNvPr>
          <p:cNvSpPr>
            <a:spLocks noGrp="1"/>
          </p:cNvSpPr>
          <p:nvPr>
            <p:ph type="sldNum" sz="quarter" idx="12"/>
          </p:nvPr>
        </p:nvSpPr>
        <p:spPr/>
        <p:txBody>
          <a:bodyPr/>
          <a:lstStyle/>
          <a:p>
            <a:fld id="{B5CEABB6-07DC-46E8-9B57-56EC44A396E5}" type="slidenum">
              <a:rPr lang="en-US" smtClean="0"/>
              <a:t>15</a:t>
            </a:fld>
            <a:endParaRPr lang="en-US" dirty="0"/>
          </a:p>
        </p:txBody>
      </p:sp>
      <p:pic>
        <p:nvPicPr>
          <p:cNvPr id="7" name="Content Placeholder 6">
            <a:extLst>
              <a:ext uri="{FF2B5EF4-FFF2-40B4-BE49-F238E27FC236}">
                <a16:creationId xmlns:a16="http://schemas.microsoft.com/office/drawing/2014/main" id="{2F2145A9-690E-CF9F-63BB-85B53D1979AD}"/>
              </a:ext>
            </a:extLst>
          </p:cNvPr>
          <p:cNvPicPr>
            <a:picLocks noGrp="1" noChangeAspect="1"/>
          </p:cNvPicPr>
          <p:nvPr>
            <p:ph idx="1"/>
          </p:nvPr>
        </p:nvPicPr>
        <p:blipFill rotWithShape="1">
          <a:blip r:embed="rId2"/>
          <a:srcRect t="3022" b="4283"/>
          <a:stretch/>
        </p:blipFill>
        <p:spPr bwMode="auto">
          <a:xfrm>
            <a:off x="1981200" y="1954306"/>
            <a:ext cx="6972300" cy="38817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1828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D1151-D723-B70F-CE66-9D56195D8D72}"/>
              </a:ext>
            </a:extLst>
          </p:cNvPr>
          <p:cNvSpPr>
            <a:spLocks noGrp="1"/>
          </p:cNvSpPr>
          <p:nvPr>
            <p:ph type="title"/>
          </p:nvPr>
        </p:nvSpPr>
        <p:spPr>
          <a:xfrm>
            <a:off x="746312" y="976034"/>
            <a:ext cx="2926976" cy="709891"/>
          </a:xfrm>
        </p:spPr>
        <p:txBody>
          <a:bodyPr>
            <a:normAutofit/>
          </a:bodyPr>
          <a:lstStyle/>
          <a:p>
            <a:r>
              <a:rPr lang="en-IN" sz="2800" b="1" u="sng" dirty="0">
                <a:solidFill>
                  <a:schemeClr val="tx1"/>
                </a:solidFill>
                <a:latin typeface="Times New Roman" panose="02020603050405020304" pitchFamily="18" charset="0"/>
                <a:cs typeface="Times New Roman" panose="02020603050405020304" pitchFamily="18" charset="0"/>
              </a:rPr>
              <a:t>DFD – LEVEL 2</a:t>
            </a:r>
            <a:endParaRPr lang="en-IN" sz="2800" dirty="0"/>
          </a:p>
        </p:txBody>
      </p:sp>
      <p:sp>
        <p:nvSpPr>
          <p:cNvPr id="4" name="Date Placeholder 3">
            <a:extLst>
              <a:ext uri="{FF2B5EF4-FFF2-40B4-BE49-F238E27FC236}">
                <a16:creationId xmlns:a16="http://schemas.microsoft.com/office/drawing/2014/main" id="{8E4D5763-E0A4-0CB5-50A7-810042F29DB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BFE85BC-1992-7A80-BCA4-1F98BB002E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C9D820-3CD5-40B4-FAF2-F980D73903A5}"/>
              </a:ext>
            </a:extLst>
          </p:cNvPr>
          <p:cNvSpPr>
            <a:spLocks noGrp="1"/>
          </p:cNvSpPr>
          <p:nvPr>
            <p:ph type="sldNum" sz="quarter" idx="12"/>
          </p:nvPr>
        </p:nvSpPr>
        <p:spPr/>
        <p:txBody>
          <a:bodyPr/>
          <a:lstStyle/>
          <a:p>
            <a:fld id="{B5CEABB6-07DC-46E8-9B57-56EC44A396E5}" type="slidenum">
              <a:rPr lang="en-US" smtClean="0"/>
              <a:t>16</a:t>
            </a:fld>
            <a:endParaRPr lang="en-US" dirty="0"/>
          </a:p>
        </p:txBody>
      </p:sp>
      <p:pic>
        <p:nvPicPr>
          <p:cNvPr id="8" name="Content Placeholder 7">
            <a:extLst>
              <a:ext uri="{FF2B5EF4-FFF2-40B4-BE49-F238E27FC236}">
                <a16:creationId xmlns:a16="http://schemas.microsoft.com/office/drawing/2014/main" id="{DBDC7657-4B05-0528-AAAC-4A4BC2488BFB}"/>
              </a:ext>
            </a:extLst>
          </p:cNvPr>
          <p:cNvPicPr>
            <a:picLocks noGrp="1" noChangeAspect="1"/>
          </p:cNvPicPr>
          <p:nvPr>
            <p:ph idx="1"/>
          </p:nvPr>
        </p:nvPicPr>
        <p:blipFill>
          <a:blip r:embed="rId2"/>
          <a:stretch>
            <a:fillRect/>
          </a:stretch>
        </p:blipFill>
        <p:spPr>
          <a:xfrm>
            <a:off x="2187388" y="1810872"/>
            <a:ext cx="7682753" cy="4545478"/>
          </a:xfrm>
          <a:prstGeom prst="rect">
            <a:avLst/>
          </a:prstGeom>
        </p:spPr>
      </p:pic>
    </p:spTree>
    <p:extLst>
      <p:ext uri="{BB962C8B-B14F-4D97-AF65-F5344CB8AC3E}">
        <p14:creationId xmlns:p14="http://schemas.microsoft.com/office/powerpoint/2010/main" val="2657994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A7456F-678D-CA75-D4FA-6B5FE9754862}"/>
              </a:ext>
            </a:extLst>
          </p:cNvPr>
          <p:cNvSpPr>
            <a:spLocks noGrp="1"/>
          </p:cNvSpPr>
          <p:nvPr>
            <p:ph type="title"/>
          </p:nvPr>
        </p:nvSpPr>
        <p:spPr>
          <a:xfrm>
            <a:off x="685800" y="738842"/>
            <a:ext cx="5159188" cy="747434"/>
          </a:xfrm>
        </p:spPr>
        <p:txBody>
          <a:bodyPr>
            <a:normAutofit/>
          </a:bodyPr>
          <a:lstStyle/>
          <a:p>
            <a:r>
              <a:rPr lang="en-IN" sz="2800" b="1" u="sng" dirty="0">
                <a:solidFill>
                  <a:schemeClr val="tx1"/>
                </a:solidFill>
                <a:latin typeface="Times New Roman" panose="02020603050405020304" pitchFamily="18" charset="0"/>
                <a:cs typeface="Times New Roman" panose="02020603050405020304" pitchFamily="18" charset="0"/>
              </a:rPr>
              <a:t>ARCHITECTURE DIAGRAM</a:t>
            </a:r>
          </a:p>
        </p:txBody>
      </p:sp>
      <p:sp>
        <p:nvSpPr>
          <p:cNvPr id="4" name="Date Placeholder 3">
            <a:extLst>
              <a:ext uri="{FF2B5EF4-FFF2-40B4-BE49-F238E27FC236}">
                <a16:creationId xmlns:a16="http://schemas.microsoft.com/office/drawing/2014/main" id="{39B68C4B-A20E-C815-3BA1-F2B9DF3CF5B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0CD0A10-8324-3EB6-E2A8-4B06F4A4C4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0289E9-CE49-B4DB-CB17-78E38D2A8500}"/>
              </a:ext>
            </a:extLst>
          </p:cNvPr>
          <p:cNvSpPr>
            <a:spLocks noGrp="1"/>
          </p:cNvSpPr>
          <p:nvPr>
            <p:ph type="sldNum" sz="quarter" idx="12"/>
          </p:nvPr>
        </p:nvSpPr>
        <p:spPr/>
        <p:txBody>
          <a:bodyPr/>
          <a:lstStyle/>
          <a:p>
            <a:fld id="{B5CEABB6-07DC-46E8-9B57-56EC44A396E5}" type="slidenum">
              <a:rPr lang="en-US" smtClean="0"/>
              <a:t>17</a:t>
            </a:fld>
            <a:endParaRPr lang="en-US" dirty="0"/>
          </a:p>
        </p:txBody>
      </p:sp>
      <p:pic>
        <p:nvPicPr>
          <p:cNvPr id="7" name="Content Placeholder 6">
            <a:extLst>
              <a:ext uri="{FF2B5EF4-FFF2-40B4-BE49-F238E27FC236}">
                <a16:creationId xmlns:a16="http://schemas.microsoft.com/office/drawing/2014/main" id="{4ED45350-CE7D-F6A4-6C30-AF7A6E682B66}"/>
              </a:ext>
            </a:extLst>
          </p:cNvPr>
          <p:cNvPicPr>
            <a:picLocks noGrp="1" noChangeAspect="1"/>
          </p:cNvPicPr>
          <p:nvPr>
            <p:ph idx="1"/>
          </p:nvPr>
        </p:nvPicPr>
        <p:blipFill rotWithShape="1">
          <a:blip r:embed="rId2"/>
          <a:srcRect l="3974" t="5242" r="5641" b="10883"/>
          <a:stretch/>
        </p:blipFill>
        <p:spPr bwMode="auto">
          <a:xfrm>
            <a:off x="2326345" y="2044700"/>
            <a:ext cx="7539310" cy="39354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9648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E29BD-DAB8-1E8C-F08E-02D8D3BF31CC}"/>
              </a:ext>
            </a:extLst>
          </p:cNvPr>
          <p:cNvSpPr>
            <a:spLocks noGrp="1"/>
          </p:cNvSpPr>
          <p:nvPr>
            <p:ph type="title"/>
          </p:nvPr>
        </p:nvSpPr>
        <p:spPr>
          <a:xfrm>
            <a:off x="605117" y="402668"/>
            <a:ext cx="9211235" cy="709891"/>
          </a:xfrm>
        </p:spPr>
        <p:txBody>
          <a:bodyPr>
            <a:normAutofit/>
          </a:bodyPr>
          <a:lstStyle/>
          <a:p>
            <a:r>
              <a:rPr lang="en-IN" sz="2800" b="1" u="sng" dirty="0">
                <a:solidFill>
                  <a:schemeClr val="tx1"/>
                </a:solidFill>
                <a:latin typeface="Times New Roman" panose="02020603050405020304" pitchFamily="18" charset="0"/>
                <a:cs typeface="Times New Roman" panose="02020603050405020304" pitchFamily="18" charset="0"/>
              </a:rPr>
              <a:t>100% COMPLETION AND ITS ASSOCIATED RESULT</a:t>
            </a:r>
          </a:p>
        </p:txBody>
      </p:sp>
      <p:sp>
        <p:nvSpPr>
          <p:cNvPr id="4" name="Date Placeholder 3">
            <a:extLst>
              <a:ext uri="{FF2B5EF4-FFF2-40B4-BE49-F238E27FC236}">
                <a16:creationId xmlns:a16="http://schemas.microsoft.com/office/drawing/2014/main" id="{4E093373-560F-9BF1-E247-89B30787F66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964C793-CC5A-68FA-0858-D15293516824}"/>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CC3908D8-8481-E22C-9968-DA187356DF7A}"/>
              </a:ext>
            </a:extLst>
          </p:cNvPr>
          <p:cNvSpPr>
            <a:spLocks noGrp="1"/>
          </p:cNvSpPr>
          <p:nvPr>
            <p:ph type="sldNum" sz="quarter" idx="12"/>
          </p:nvPr>
        </p:nvSpPr>
        <p:spPr/>
        <p:txBody>
          <a:bodyPr/>
          <a:lstStyle/>
          <a:p>
            <a:fld id="{B5CEABB6-07DC-46E8-9B57-56EC44A396E5}" type="slidenum">
              <a:rPr lang="en-US" smtClean="0"/>
              <a:t>18</a:t>
            </a:fld>
            <a:endParaRPr lang="en-US" dirty="0"/>
          </a:p>
        </p:txBody>
      </p:sp>
      <p:pic>
        <p:nvPicPr>
          <p:cNvPr id="7" name="Picture Placeholder 8">
            <a:extLst>
              <a:ext uri="{FF2B5EF4-FFF2-40B4-BE49-F238E27FC236}">
                <a16:creationId xmlns:a16="http://schemas.microsoft.com/office/drawing/2014/main" id="{789626F4-0CBC-522D-7169-C3FF534C814E}"/>
              </a:ext>
            </a:extLst>
          </p:cNvPr>
          <p:cNvPicPr>
            <a:picLocks noGrp="1" noChangeAspect="1"/>
          </p:cNvPicPr>
          <p:nvPr>
            <p:ph idx="1"/>
          </p:nvPr>
        </p:nvPicPr>
        <p:blipFill rotWithShape="1">
          <a:blip r:embed="rId2"/>
          <a:srcRect l="55691" t="17549" r="24455" b="7941"/>
          <a:stretch/>
        </p:blipFill>
        <p:spPr>
          <a:xfrm>
            <a:off x="838199" y="1151572"/>
            <a:ext cx="2743201" cy="5608917"/>
          </a:xfrm>
        </p:spPr>
      </p:pic>
      <p:pic>
        <p:nvPicPr>
          <p:cNvPr id="8" name="Picture 7">
            <a:extLst>
              <a:ext uri="{FF2B5EF4-FFF2-40B4-BE49-F238E27FC236}">
                <a16:creationId xmlns:a16="http://schemas.microsoft.com/office/drawing/2014/main" id="{0920E45A-7DD4-F9D3-A04B-0385A7158D6A}"/>
              </a:ext>
            </a:extLst>
          </p:cNvPr>
          <p:cNvPicPr>
            <a:picLocks noChangeAspect="1"/>
          </p:cNvPicPr>
          <p:nvPr/>
        </p:nvPicPr>
        <p:blipFill>
          <a:blip r:embed="rId3"/>
          <a:stretch>
            <a:fillRect/>
          </a:stretch>
        </p:blipFill>
        <p:spPr>
          <a:xfrm>
            <a:off x="4484370" y="1197550"/>
            <a:ext cx="2598420" cy="5387340"/>
          </a:xfrm>
          <a:prstGeom prst="rect">
            <a:avLst/>
          </a:prstGeom>
        </p:spPr>
      </p:pic>
      <p:pic>
        <p:nvPicPr>
          <p:cNvPr id="9" name="Picture 8">
            <a:extLst>
              <a:ext uri="{FF2B5EF4-FFF2-40B4-BE49-F238E27FC236}">
                <a16:creationId xmlns:a16="http://schemas.microsoft.com/office/drawing/2014/main" id="{07FA432B-6260-D2BD-3012-7A01ACADB809}"/>
              </a:ext>
            </a:extLst>
          </p:cNvPr>
          <p:cNvPicPr>
            <a:picLocks noChangeAspect="1"/>
          </p:cNvPicPr>
          <p:nvPr/>
        </p:nvPicPr>
        <p:blipFill>
          <a:blip r:embed="rId4"/>
          <a:stretch>
            <a:fillRect/>
          </a:stretch>
        </p:blipFill>
        <p:spPr>
          <a:xfrm>
            <a:off x="7954608" y="1163131"/>
            <a:ext cx="2537460" cy="5410200"/>
          </a:xfrm>
          <a:prstGeom prst="rect">
            <a:avLst/>
          </a:prstGeom>
        </p:spPr>
      </p:pic>
    </p:spTree>
    <p:extLst>
      <p:ext uri="{BB962C8B-B14F-4D97-AF65-F5344CB8AC3E}">
        <p14:creationId xmlns:p14="http://schemas.microsoft.com/office/powerpoint/2010/main" val="2398438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34BACA-E24D-FA50-4069-5A7D35E67421}"/>
              </a:ext>
            </a:extLst>
          </p:cNvPr>
          <p:cNvSpPr>
            <a:spLocks noGrp="1"/>
          </p:cNvSpPr>
          <p:nvPr>
            <p:ph type="title"/>
          </p:nvPr>
        </p:nvSpPr>
        <p:spPr>
          <a:xfrm>
            <a:off x="838200" y="365126"/>
            <a:ext cx="10515600" cy="280334"/>
          </a:xfrm>
        </p:spPr>
        <p:txBody>
          <a:bodyPr>
            <a:normAutofit fontScale="90000"/>
          </a:bodyPr>
          <a:lstStyle/>
          <a:p>
            <a:endParaRPr lang="en-IN" dirty="0"/>
          </a:p>
        </p:txBody>
      </p:sp>
      <p:sp>
        <p:nvSpPr>
          <p:cNvPr id="4" name="Date Placeholder 3">
            <a:extLst>
              <a:ext uri="{FF2B5EF4-FFF2-40B4-BE49-F238E27FC236}">
                <a16:creationId xmlns:a16="http://schemas.microsoft.com/office/drawing/2014/main" id="{D572F268-5356-8546-4805-A0B39A5665D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6BA711B-A59D-842B-A442-207AF42FC3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B14ABF-DA35-16EB-6500-94F1228E1A13}"/>
              </a:ext>
            </a:extLst>
          </p:cNvPr>
          <p:cNvSpPr>
            <a:spLocks noGrp="1"/>
          </p:cNvSpPr>
          <p:nvPr>
            <p:ph type="sldNum" sz="quarter" idx="12"/>
          </p:nvPr>
        </p:nvSpPr>
        <p:spPr/>
        <p:txBody>
          <a:bodyPr/>
          <a:lstStyle/>
          <a:p>
            <a:fld id="{B5CEABB6-07DC-46E8-9B57-56EC44A396E5}" type="slidenum">
              <a:rPr lang="en-US" smtClean="0"/>
              <a:t>19</a:t>
            </a:fld>
            <a:endParaRPr lang="en-US" dirty="0"/>
          </a:p>
        </p:txBody>
      </p:sp>
      <p:pic>
        <p:nvPicPr>
          <p:cNvPr id="7" name="Content Placeholder 6">
            <a:extLst>
              <a:ext uri="{FF2B5EF4-FFF2-40B4-BE49-F238E27FC236}">
                <a16:creationId xmlns:a16="http://schemas.microsoft.com/office/drawing/2014/main" id="{A4D41438-CE7A-7265-31A1-6AD31AF1AD6E}"/>
              </a:ext>
            </a:extLst>
          </p:cNvPr>
          <p:cNvPicPr>
            <a:picLocks noGrp="1" noChangeAspect="1"/>
          </p:cNvPicPr>
          <p:nvPr>
            <p:ph idx="1"/>
          </p:nvPr>
        </p:nvPicPr>
        <p:blipFill>
          <a:blip r:embed="rId2"/>
          <a:stretch>
            <a:fillRect/>
          </a:stretch>
        </p:blipFill>
        <p:spPr>
          <a:xfrm>
            <a:off x="223526" y="944086"/>
            <a:ext cx="2540213" cy="5360988"/>
          </a:xfrm>
          <a:prstGeom prst="rect">
            <a:avLst/>
          </a:prstGeom>
        </p:spPr>
      </p:pic>
      <p:pic>
        <p:nvPicPr>
          <p:cNvPr id="8" name="Picture 7">
            <a:extLst>
              <a:ext uri="{FF2B5EF4-FFF2-40B4-BE49-F238E27FC236}">
                <a16:creationId xmlns:a16="http://schemas.microsoft.com/office/drawing/2014/main" id="{D1909E8D-9A39-1394-ECAC-5729B5902164}"/>
              </a:ext>
            </a:extLst>
          </p:cNvPr>
          <p:cNvPicPr>
            <a:picLocks noChangeAspect="1"/>
          </p:cNvPicPr>
          <p:nvPr/>
        </p:nvPicPr>
        <p:blipFill>
          <a:blip r:embed="rId3"/>
          <a:stretch>
            <a:fillRect/>
          </a:stretch>
        </p:blipFill>
        <p:spPr>
          <a:xfrm>
            <a:off x="3390709" y="961941"/>
            <a:ext cx="2537460" cy="5463540"/>
          </a:xfrm>
          <a:prstGeom prst="rect">
            <a:avLst/>
          </a:prstGeom>
        </p:spPr>
      </p:pic>
      <p:pic>
        <p:nvPicPr>
          <p:cNvPr id="9" name="Picture 8">
            <a:extLst>
              <a:ext uri="{FF2B5EF4-FFF2-40B4-BE49-F238E27FC236}">
                <a16:creationId xmlns:a16="http://schemas.microsoft.com/office/drawing/2014/main" id="{4749D8DA-DBB8-B44C-A998-6A06F090DB8A}"/>
              </a:ext>
            </a:extLst>
          </p:cNvPr>
          <p:cNvPicPr>
            <a:picLocks noChangeAspect="1"/>
          </p:cNvPicPr>
          <p:nvPr/>
        </p:nvPicPr>
        <p:blipFill>
          <a:blip r:embed="rId4"/>
          <a:stretch>
            <a:fillRect/>
          </a:stretch>
        </p:blipFill>
        <p:spPr>
          <a:xfrm>
            <a:off x="6385369" y="1049856"/>
            <a:ext cx="2537460" cy="5379720"/>
          </a:xfrm>
          <a:prstGeom prst="rect">
            <a:avLst/>
          </a:prstGeom>
        </p:spPr>
      </p:pic>
      <p:pic>
        <p:nvPicPr>
          <p:cNvPr id="10" name="Picture 9">
            <a:extLst>
              <a:ext uri="{FF2B5EF4-FFF2-40B4-BE49-F238E27FC236}">
                <a16:creationId xmlns:a16="http://schemas.microsoft.com/office/drawing/2014/main" id="{A265ACDA-9EAF-90A6-4B92-38FEDB9631EC}"/>
              </a:ext>
            </a:extLst>
          </p:cNvPr>
          <p:cNvPicPr>
            <a:picLocks noChangeAspect="1"/>
          </p:cNvPicPr>
          <p:nvPr/>
        </p:nvPicPr>
        <p:blipFill>
          <a:blip r:embed="rId5"/>
          <a:stretch>
            <a:fillRect/>
          </a:stretch>
        </p:blipFill>
        <p:spPr>
          <a:xfrm>
            <a:off x="9380029" y="1068906"/>
            <a:ext cx="2522220" cy="5341620"/>
          </a:xfrm>
          <a:prstGeom prst="rect">
            <a:avLst/>
          </a:prstGeom>
          <a:solidFill>
            <a:srgbClr val="F0FFF0"/>
          </a:solidFill>
        </p:spPr>
      </p:pic>
    </p:spTree>
    <p:extLst>
      <p:ext uri="{BB962C8B-B14F-4D97-AF65-F5344CB8AC3E}">
        <p14:creationId xmlns:p14="http://schemas.microsoft.com/office/powerpoint/2010/main" val="93723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2959-2098-D84B-46B4-4C2CB0A02236}"/>
              </a:ext>
            </a:extLst>
          </p:cNvPr>
          <p:cNvSpPr>
            <a:spLocks noGrp="1"/>
          </p:cNvSpPr>
          <p:nvPr>
            <p:ph type="title"/>
          </p:nvPr>
        </p:nvSpPr>
        <p:spPr>
          <a:xfrm flipV="1">
            <a:off x="1280241" y="267540"/>
            <a:ext cx="4602318" cy="45719"/>
          </a:xfrm>
        </p:spPr>
        <p:txBody>
          <a:bodyPr>
            <a:normAutofit fontScale="90000"/>
          </a:bodyPr>
          <a:lstStyle/>
          <a:p>
            <a:pPr marL="0" indent="0"/>
            <a:endParaRPr lang="en-IN" sz="1800" dirty="0">
              <a:latin typeface="Adobe Garamond Pro Bold" panose="02020702060506020403" pitchFamily="18" charset="0"/>
            </a:endParaRPr>
          </a:p>
        </p:txBody>
      </p:sp>
      <p:sp>
        <p:nvSpPr>
          <p:cNvPr id="4" name="Text Placeholder 3">
            <a:extLst>
              <a:ext uri="{FF2B5EF4-FFF2-40B4-BE49-F238E27FC236}">
                <a16:creationId xmlns:a16="http://schemas.microsoft.com/office/drawing/2014/main" id="{E731C9E5-6748-9989-0101-F591812815E1}"/>
              </a:ext>
            </a:extLst>
          </p:cNvPr>
          <p:cNvSpPr>
            <a:spLocks noGrp="1"/>
          </p:cNvSpPr>
          <p:nvPr>
            <p:ph type="body" sz="quarter" idx="3"/>
          </p:nvPr>
        </p:nvSpPr>
        <p:spPr>
          <a:xfrm>
            <a:off x="6857999" y="546847"/>
            <a:ext cx="4554071" cy="5540187"/>
          </a:xfrm>
        </p:spPr>
        <p:txBody>
          <a:bodyPr/>
          <a:lstStyle/>
          <a:p>
            <a:pPr marL="0" indent="0">
              <a:buNone/>
            </a:pPr>
            <a:r>
              <a:rPr lang="en-IN" sz="2400" b="1" u="sng" dirty="0">
                <a:solidFill>
                  <a:schemeClr val="tx1"/>
                </a:solidFill>
                <a:latin typeface="Arial Black" panose="020B0A04020102020204" pitchFamily="34" charset="0"/>
              </a:rPr>
              <a:t>TEAM MEMBERS</a:t>
            </a:r>
          </a:p>
          <a:p>
            <a:pPr marL="0" indent="0">
              <a:buNone/>
            </a:pPr>
            <a:r>
              <a:rPr lang="en-IN" sz="1600" dirty="0">
                <a:solidFill>
                  <a:schemeClr val="tx1"/>
                </a:solidFill>
                <a:latin typeface="Adobe Caslon Pro Bold" panose="0205070206050A020403" pitchFamily="18" charset="0"/>
                <a:cs typeface="Times New Roman" panose="02020603050405020304" pitchFamily="18" charset="0"/>
              </a:rPr>
              <a:t>Anisha </a:t>
            </a:r>
            <a:r>
              <a:rPr lang="en-IN" sz="1600" dirty="0" err="1">
                <a:solidFill>
                  <a:schemeClr val="tx1"/>
                </a:solidFill>
                <a:latin typeface="Adobe Caslon Pro Bold" panose="0205070206050A020403" pitchFamily="18" charset="0"/>
                <a:cs typeface="Times New Roman" panose="02020603050405020304" pitchFamily="18" charset="0"/>
              </a:rPr>
              <a:t>Shahini</a:t>
            </a:r>
            <a:r>
              <a:rPr lang="en-IN" sz="1600" dirty="0">
                <a:solidFill>
                  <a:schemeClr val="tx1"/>
                </a:solidFill>
                <a:latin typeface="Adobe Caslon Pro Bold" panose="0205070206050A020403" pitchFamily="18" charset="0"/>
                <a:cs typeface="Times New Roman" panose="02020603050405020304" pitchFamily="18" charset="0"/>
              </a:rPr>
              <a:t>. D (950019104002)</a:t>
            </a:r>
          </a:p>
          <a:p>
            <a:pPr marL="0" indent="0">
              <a:buNone/>
            </a:pPr>
            <a:r>
              <a:rPr lang="en-IN" sz="1600" dirty="0">
                <a:solidFill>
                  <a:schemeClr val="tx1"/>
                </a:solidFill>
                <a:latin typeface="Adobe Caslon Pro Bold" panose="0205070206050A020403" pitchFamily="18" charset="0"/>
                <a:cs typeface="Times New Roman" panose="02020603050405020304" pitchFamily="18" charset="0"/>
              </a:rPr>
              <a:t>Jeba Salomi. D (950019104016)</a:t>
            </a:r>
          </a:p>
          <a:p>
            <a:pPr marL="0" indent="0">
              <a:buNone/>
            </a:pPr>
            <a:r>
              <a:rPr lang="en-IN" sz="1600" dirty="0" err="1">
                <a:solidFill>
                  <a:schemeClr val="tx1"/>
                </a:solidFill>
                <a:latin typeface="Adobe Caslon Pro Bold" panose="0205070206050A020403" pitchFamily="18" charset="0"/>
                <a:cs typeface="Times New Roman" panose="02020603050405020304" pitchFamily="18" charset="0"/>
              </a:rPr>
              <a:t>Maliga</a:t>
            </a:r>
            <a:r>
              <a:rPr lang="en-IN" sz="1600" dirty="0">
                <a:solidFill>
                  <a:schemeClr val="tx1"/>
                </a:solidFill>
                <a:latin typeface="Adobe Caslon Pro Bold" panose="0205070206050A020403" pitchFamily="18" charset="0"/>
                <a:cs typeface="Times New Roman" panose="02020603050405020304" pitchFamily="18" charset="0"/>
              </a:rPr>
              <a:t> Fathima </a:t>
            </a:r>
            <a:r>
              <a:rPr lang="en-IN" sz="1600" dirty="0" err="1">
                <a:solidFill>
                  <a:schemeClr val="tx1"/>
                </a:solidFill>
                <a:latin typeface="Adobe Caslon Pro Bold" panose="0205070206050A020403" pitchFamily="18" charset="0"/>
                <a:cs typeface="Times New Roman" panose="02020603050405020304" pitchFamily="18" charset="0"/>
              </a:rPr>
              <a:t>Rowfina</a:t>
            </a:r>
            <a:r>
              <a:rPr lang="en-IN" sz="1600" dirty="0">
                <a:solidFill>
                  <a:schemeClr val="tx1"/>
                </a:solidFill>
                <a:latin typeface="Adobe Caslon Pro Bold" panose="0205070206050A020403" pitchFamily="18" charset="0"/>
                <a:cs typeface="Times New Roman" panose="02020603050405020304" pitchFamily="18" charset="0"/>
              </a:rPr>
              <a:t>. S (950019104025)</a:t>
            </a:r>
          </a:p>
          <a:p>
            <a:pPr marL="0" indent="0">
              <a:buNone/>
            </a:pPr>
            <a:r>
              <a:rPr lang="en-IN" sz="1600" dirty="0">
                <a:solidFill>
                  <a:schemeClr val="tx1"/>
                </a:solidFill>
                <a:latin typeface="Adobe Caslon Pro Bold" panose="0205070206050A020403" pitchFamily="18" charset="0"/>
                <a:cs typeface="Times New Roman" panose="02020603050405020304" pitchFamily="18" charset="0"/>
              </a:rPr>
              <a:t>Maria </a:t>
            </a:r>
            <a:r>
              <a:rPr lang="en-IN" sz="1600" dirty="0" err="1">
                <a:solidFill>
                  <a:schemeClr val="tx1"/>
                </a:solidFill>
                <a:latin typeface="Adobe Caslon Pro Bold" panose="0205070206050A020403" pitchFamily="18" charset="0"/>
                <a:cs typeface="Times New Roman" panose="02020603050405020304" pitchFamily="18" charset="0"/>
              </a:rPr>
              <a:t>Rexline</a:t>
            </a:r>
            <a:r>
              <a:rPr lang="en-IN" sz="1600" dirty="0">
                <a:solidFill>
                  <a:schemeClr val="tx1"/>
                </a:solidFill>
                <a:latin typeface="Adobe Caslon Pro Bold" panose="0205070206050A020403" pitchFamily="18" charset="0"/>
                <a:cs typeface="Times New Roman" panose="02020603050405020304" pitchFamily="18" charset="0"/>
              </a:rPr>
              <a:t>. R (950019104027)</a:t>
            </a:r>
          </a:p>
          <a:p>
            <a:pPr marL="0" indent="0">
              <a:buNone/>
            </a:pPr>
            <a:endParaRPr lang="en-IN" sz="2000" dirty="0">
              <a:solidFill>
                <a:schemeClr val="tx1"/>
              </a:solidFill>
              <a:latin typeface="Arial Black" panose="020B0A04020102020204" pitchFamily="34" charset="0"/>
              <a:cs typeface="Times New Roman" panose="02020603050405020304" pitchFamily="18" charset="0"/>
            </a:endParaRPr>
          </a:p>
          <a:p>
            <a:pPr marL="0" indent="0">
              <a:buNone/>
            </a:pPr>
            <a:r>
              <a:rPr lang="en-IN" sz="2400" u="sng" dirty="0">
                <a:solidFill>
                  <a:schemeClr val="tx1"/>
                </a:solidFill>
                <a:latin typeface="Arial Black" panose="020B0A04020102020204" pitchFamily="34" charset="0"/>
                <a:cs typeface="Times New Roman" panose="02020603050405020304" pitchFamily="18" charset="0"/>
              </a:rPr>
              <a:t>GUIDE NAME</a:t>
            </a:r>
          </a:p>
          <a:p>
            <a:pPr marL="0" indent="0">
              <a:buNone/>
            </a:pPr>
            <a:r>
              <a:rPr lang="en-IN" sz="1600" dirty="0">
                <a:solidFill>
                  <a:schemeClr val="tx1"/>
                </a:solidFill>
                <a:latin typeface="Adobe Garamond Pro Bold" panose="02020702060506020403" pitchFamily="18" charset="0"/>
                <a:cs typeface="Times New Roman" panose="02020603050405020304" pitchFamily="18" charset="0"/>
              </a:rPr>
              <a:t>Mrs. T. KAVITHA</a:t>
            </a:r>
          </a:p>
          <a:p>
            <a:pPr marL="0" indent="0">
              <a:buNone/>
            </a:pPr>
            <a:r>
              <a:rPr lang="en-IN" sz="1600" dirty="0">
                <a:solidFill>
                  <a:schemeClr val="tx1"/>
                </a:solidFill>
                <a:latin typeface="Adobe Garamond Pro Bold" panose="02020702060506020403" pitchFamily="18" charset="0"/>
                <a:cs typeface="Times New Roman" panose="02020603050405020304" pitchFamily="18" charset="0"/>
              </a:rPr>
              <a:t>ASSISTANT PROFESSOR</a:t>
            </a:r>
          </a:p>
          <a:p>
            <a:pPr marL="0" indent="0">
              <a:buNone/>
            </a:pPr>
            <a:r>
              <a:rPr lang="en-IN" sz="1600" dirty="0">
                <a:solidFill>
                  <a:schemeClr val="tx1"/>
                </a:solidFill>
                <a:latin typeface="Adobe Garamond Pro Bold" panose="02020702060506020403" pitchFamily="18" charset="0"/>
                <a:cs typeface="Times New Roman" panose="02020603050405020304" pitchFamily="18" charset="0"/>
              </a:rPr>
              <a:t>DEPARTMENT OF COMPUTER SCIENCE</a:t>
            </a:r>
          </a:p>
          <a:p>
            <a:pPr marL="0" indent="0">
              <a:buNone/>
            </a:pPr>
            <a:r>
              <a:rPr lang="en-IN" sz="1600" dirty="0">
                <a:solidFill>
                  <a:schemeClr val="tx1"/>
                </a:solidFill>
                <a:latin typeface="Adobe Garamond Pro Bold" panose="02020702060506020403" pitchFamily="18" charset="0"/>
                <a:cs typeface="Times New Roman" panose="02020603050405020304" pitchFamily="18" charset="0"/>
              </a:rPr>
              <a:t>ANNA UNIVERSITY REGIONAL CAMPUS - TIRUNELVELI</a:t>
            </a:r>
          </a:p>
          <a:p>
            <a:endParaRPr lang="en-IN" dirty="0"/>
          </a:p>
        </p:txBody>
      </p:sp>
      <p:sp>
        <p:nvSpPr>
          <p:cNvPr id="5" name="Text Placeholder 4">
            <a:extLst>
              <a:ext uri="{FF2B5EF4-FFF2-40B4-BE49-F238E27FC236}">
                <a16:creationId xmlns:a16="http://schemas.microsoft.com/office/drawing/2014/main" id="{252FC0E3-C3FF-0F6A-D280-FF6ADE407A03}"/>
              </a:ext>
            </a:extLst>
          </p:cNvPr>
          <p:cNvSpPr>
            <a:spLocks noGrp="1"/>
          </p:cNvSpPr>
          <p:nvPr>
            <p:ph type="body" sz="quarter" idx="15"/>
          </p:nvPr>
        </p:nvSpPr>
        <p:spPr>
          <a:xfrm>
            <a:off x="1295400" y="365125"/>
            <a:ext cx="4572000" cy="530352"/>
          </a:xfrm>
        </p:spPr>
        <p:txBody>
          <a:bodyPr/>
          <a:lstStyle/>
          <a:p>
            <a:endParaRPr lang="en-IN" dirty="0"/>
          </a:p>
        </p:txBody>
      </p:sp>
      <p:sp>
        <p:nvSpPr>
          <p:cNvPr id="6" name="Text Placeholder 5">
            <a:extLst>
              <a:ext uri="{FF2B5EF4-FFF2-40B4-BE49-F238E27FC236}">
                <a16:creationId xmlns:a16="http://schemas.microsoft.com/office/drawing/2014/main" id="{80D43C70-A3DD-52F7-82DC-4CF823F1495A}"/>
              </a:ext>
            </a:extLst>
          </p:cNvPr>
          <p:cNvSpPr>
            <a:spLocks noGrp="1"/>
          </p:cNvSpPr>
          <p:nvPr>
            <p:ph type="body" sz="quarter" idx="17"/>
          </p:nvPr>
        </p:nvSpPr>
        <p:spPr>
          <a:xfrm>
            <a:off x="1935480" y="2670683"/>
            <a:ext cx="3931920" cy="338328"/>
          </a:xfrm>
        </p:spPr>
        <p:txBody>
          <a:bodyPr/>
          <a:lstStyle/>
          <a:p>
            <a:endParaRPr lang="en-IN" dirty="0"/>
          </a:p>
        </p:txBody>
      </p:sp>
      <p:sp>
        <p:nvSpPr>
          <p:cNvPr id="7" name="Text Placeholder 6">
            <a:extLst>
              <a:ext uri="{FF2B5EF4-FFF2-40B4-BE49-F238E27FC236}">
                <a16:creationId xmlns:a16="http://schemas.microsoft.com/office/drawing/2014/main" id="{B8494061-BC66-19C4-0DEF-809B4D2E15AD}"/>
              </a:ext>
            </a:extLst>
          </p:cNvPr>
          <p:cNvSpPr>
            <a:spLocks noGrp="1"/>
          </p:cNvSpPr>
          <p:nvPr>
            <p:ph type="body" sz="quarter" idx="19"/>
          </p:nvPr>
        </p:nvSpPr>
        <p:spPr>
          <a:xfrm>
            <a:off x="1295400" y="433388"/>
            <a:ext cx="4572000" cy="530352"/>
          </a:xfrm>
        </p:spPr>
        <p:txBody>
          <a:bodyPr/>
          <a:lstStyle/>
          <a:p>
            <a:endParaRPr lang="en-IN" dirty="0"/>
          </a:p>
        </p:txBody>
      </p:sp>
      <p:sp>
        <p:nvSpPr>
          <p:cNvPr id="8" name="Text Placeholder 7">
            <a:extLst>
              <a:ext uri="{FF2B5EF4-FFF2-40B4-BE49-F238E27FC236}">
                <a16:creationId xmlns:a16="http://schemas.microsoft.com/office/drawing/2014/main" id="{81C97D48-7FA3-4A19-8F00-60032F7421FE}"/>
              </a:ext>
            </a:extLst>
          </p:cNvPr>
          <p:cNvSpPr>
            <a:spLocks noGrp="1"/>
          </p:cNvSpPr>
          <p:nvPr>
            <p:ph type="body" sz="quarter" idx="20"/>
          </p:nvPr>
        </p:nvSpPr>
        <p:spPr>
          <a:xfrm>
            <a:off x="1935480" y="3456750"/>
            <a:ext cx="3931920" cy="338328"/>
          </a:xfrm>
        </p:spPr>
        <p:txBody>
          <a:bodyPr/>
          <a:lstStyle/>
          <a:p>
            <a:endParaRPr lang="en-IN"/>
          </a:p>
        </p:txBody>
      </p:sp>
      <p:sp>
        <p:nvSpPr>
          <p:cNvPr id="9" name="Text Placeholder 8">
            <a:extLst>
              <a:ext uri="{FF2B5EF4-FFF2-40B4-BE49-F238E27FC236}">
                <a16:creationId xmlns:a16="http://schemas.microsoft.com/office/drawing/2014/main" id="{65E7CCD1-CF5F-97F9-CE9E-49731D5CC424}"/>
              </a:ext>
            </a:extLst>
          </p:cNvPr>
          <p:cNvSpPr>
            <a:spLocks noGrp="1"/>
          </p:cNvSpPr>
          <p:nvPr>
            <p:ph type="body" sz="quarter" idx="21"/>
          </p:nvPr>
        </p:nvSpPr>
        <p:spPr>
          <a:xfrm>
            <a:off x="1173480" y="3241866"/>
            <a:ext cx="4572000" cy="530352"/>
          </a:xfrm>
        </p:spPr>
        <p:txBody>
          <a:bodyPr/>
          <a:lstStyle/>
          <a:p>
            <a:endParaRPr lang="en-IN"/>
          </a:p>
        </p:txBody>
      </p:sp>
      <p:sp>
        <p:nvSpPr>
          <p:cNvPr id="10" name="Text Placeholder 9">
            <a:extLst>
              <a:ext uri="{FF2B5EF4-FFF2-40B4-BE49-F238E27FC236}">
                <a16:creationId xmlns:a16="http://schemas.microsoft.com/office/drawing/2014/main" id="{068E86D6-757C-28E5-4CE9-1944D2961975}"/>
              </a:ext>
            </a:extLst>
          </p:cNvPr>
          <p:cNvSpPr>
            <a:spLocks noGrp="1"/>
          </p:cNvSpPr>
          <p:nvPr>
            <p:ph type="body" sz="quarter" idx="22"/>
          </p:nvPr>
        </p:nvSpPr>
        <p:spPr>
          <a:xfrm>
            <a:off x="2065272" y="4535424"/>
            <a:ext cx="3931920" cy="338328"/>
          </a:xfrm>
        </p:spPr>
        <p:txBody>
          <a:bodyPr/>
          <a:lstStyle/>
          <a:p>
            <a:endParaRPr lang="en-IN"/>
          </a:p>
        </p:txBody>
      </p:sp>
      <p:sp>
        <p:nvSpPr>
          <p:cNvPr id="11" name="Text Placeholder 10">
            <a:extLst>
              <a:ext uri="{FF2B5EF4-FFF2-40B4-BE49-F238E27FC236}">
                <a16:creationId xmlns:a16="http://schemas.microsoft.com/office/drawing/2014/main" id="{0AD65A66-A42D-4C97-0836-3EDB27BFA86E}"/>
              </a:ext>
            </a:extLst>
          </p:cNvPr>
          <p:cNvSpPr>
            <a:spLocks noGrp="1"/>
          </p:cNvSpPr>
          <p:nvPr>
            <p:ph type="body" sz="quarter" idx="23"/>
          </p:nvPr>
        </p:nvSpPr>
        <p:spPr>
          <a:xfrm>
            <a:off x="1425192" y="4301266"/>
            <a:ext cx="4572000" cy="530352"/>
          </a:xfrm>
        </p:spPr>
        <p:txBody>
          <a:bodyPr/>
          <a:lstStyle/>
          <a:p>
            <a:endParaRPr lang="en-IN" dirty="0"/>
          </a:p>
        </p:txBody>
      </p:sp>
      <p:sp>
        <p:nvSpPr>
          <p:cNvPr id="12" name="Date Placeholder 11">
            <a:extLst>
              <a:ext uri="{FF2B5EF4-FFF2-40B4-BE49-F238E27FC236}">
                <a16:creationId xmlns:a16="http://schemas.microsoft.com/office/drawing/2014/main" id="{19871736-6894-EE34-F690-4AAA479B2BCB}"/>
              </a:ext>
            </a:extLst>
          </p:cNvPr>
          <p:cNvSpPr>
            <a:spLocks noGrp="1"/>
          </p:cNvSpPr>
          <p:nvPr>
            <p:ph type="dt" sz="half" idx="10"/>
          </p:nvPr>
        </p:nvSpPr>
        <p:spPr/>
        <p:txBody>
          <a:bodyPr/>
          <a:lstStyle/>
          <a:p>
            <a:r>
              <a:rPr lang="en-US"/>
              <a:t>20XX</a:t>
            </a:r>
            <a:endParaRPr lang="en-US" dirty="0"/>
          </a:p>
        </p:txBody>
      </p:sp>
      <p:sp>
        <p:nvSpPr>
          <p:cNvPr id="13" name="Footer Placeholder 12">
            <a:extLst>
              <a:ext uri="{FF2B5EF4-FFF2-40B4-BE49-F238E27FC236}">
                <a16:creationId xmlns:a16="http://schemas.microsoft.com/office/drawing/2014/main" id="{6DC37C15-FD9E-0267-CF5A-FE4DF62A3F01}"/>
              </a:ext>
            </a:extLst>
          </p:cNvPr>
          <p:cNvSpPr>
            <a:spLocks noGrp="1"/>
          </p:cNvSpPr>
          <p:nvPr>
            <p:ph type="ftr" sz="quarter" idx="11"/>
          </p:nvPr>
        </p:nvSpPr>
        <p:spPr>
          <a:xfrm>
            <a:off x="1857375" y="5593143"/>
            <a:ext cx="3448050" cy="365125"/>
          </a:xfrm>
        </p:spPr>
        <p:txBody>
          <a:bodyPr/>
          <a:lstStyle/>
          <a:p>
            <a:endParaRPr lang="en-US" dirty="0"/>
          </a:p>
        </p:txBody>
      </p:sp>
      <p:sp>
        <p:nvSpPr>
          <p:cNvPr id="14" name="Slide Number Placeholder 13">
            <a:extLst>
              <a:ext uri="{FF2B5EF4-FFF2-40B4-BE49-F238E27FC236}">
                <a16:creationId xmlns:a16="http://schemas.microsoft.com/office/drawing/2014/main" id="{FA26C42E-4EA6-60D1-FCB4-70802E580233}"/>
              </a:ext>
            </a:extLst>
          </p:cNvPr>
          <p:cNvSpPr>
            <a:spLocks noGrp="1"/>
          </p:cNvSpPr>
          <p:nvPr>
            <p:ph type="sldNum" sz="quarter" idx="12"/>
          </p:nvPr>
        </p:nvSpPr>
        <p:spPr/>
        <p:txBody>
          <a:bodyPr/>
          <a:lstStyle/>
          <a:p>
            <a:fld id="{B5CEABB6-07DC-46E8-9B57-56EC44A396E5}" type="slidenum">
              <a:rPr lang="en-US" smtClean="0"/>
              <a:t>2</a:t>
            </a:fld>
            <a:endParaRPr lang="en-US" dirty="0"/>
          </a:p>
        </p:txBody>
      </p:sp>
      <p:pic>
        <p:nvPicPr>
          <p:cNvPr id="15" name="Content Placeholder 5">
            <a:extLst>
              <a:ext uri="{FF2B5EF4-FFF2-40B4-BE49-F238E27FC236}">
                <a16:creationId xmlns:a16="http://schemas.microsoft.com/office/drawing/2014/main" id="{019360A8-AD4C-C4FD-6805-77BF8208CF8C}"/>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0497" r="20497"/>
          <a:stretch>
            <a:fillRect/>
          </a:stretch>
        </p:blipFill>
        <p:spPr>
          <a:xfrm>
            <a:off x="0" y="0"/>
            <a:ext cx="6096000" cy="6858000"/>
          </a:xfrm>
        </p:spPr>
      </p:pic>
    </p:spTree>
    <p:extLst>
      <p:ext uri="{BB962C8B-B14F-4D97-AF65-F5344CB8AC3E}">
        <p14:creationId xmlns:p14="http://schemas.microsoft.com/office/powerpoint/2010/main" val="1535198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1521D6-F445-03DF-2AEB-65F8CE7114B8}"/>
              </a:ext>
            </a:extLst>
          </p:cNvPr>
          <p:cNvSpPr>
            <a:spLocks noGrp="1"/>
          </p:cNvSpPr>
          <p:nvPr>
            <p:ph type="title"/>
          </p:nvPr>
        </p:nvSpPr>
        <p:spPr>
          <a:xfrm>
            <a:off x="838200" y="365125"/>
            <a:ext cx="10515600" cy="289299"/>
          </a:xfrm>
        </p:spPr>
        <p:txBody>
          <a:bodyPr>
            <a:normAutofit fontScale="90000"/>
          </a:bodyPr>
          <a:lstStyle/>
          <a:p>
            <a:endParaRPr lang="en-IN" dirty="0"/>
          </a:p>
        </p:txBody>
      </p:sp>
      <p:sp>
        <p:nvSpPr>
          <p:cNvPr id="4" name="Date Placeholder 3">
            <a:extLst>
              <a:ext uri="{FF2B5EF4-FFF2-40B4-BE49-F238E27FC236}">
                <a16:creationId xmlns:a16="http://schemas.microsoft.com/office/drawing/2014/main" id="{14D5B5D0-3F5C-2513-4C55-EC527298359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91DFE9D-01B8-0C59-CFE0-D233BFD99F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A73633-CAD3-C881-F36E-0EA66781EA64}"/>
              </a:ext>
            </a:extLst>
          </p:cNvPr>
          <p:cNvSpPr>
            <a:spLocks noGrp="1"/>
          </p:cNvSpPr>
          <p:nvPr>
            <p:ph type="sldNum" sz="quarter" idx="12"/>
          </p:nvPr>
        </p:nvSpPr>
        <p:spPr/>
        <p:txBody>
          <a:bodyPr/>
          <a:lstStyle/>
          <a:p>
            <a:fld id="{B5CEABB6-07DC-46E8-9B57-56EC44A396E5}" type="slidenum">
              <a:rPr lang="en-US" smtClean="0"/>
              <a:t>20</a:t>
            </a:fld>
            <a:endParaRPr lang="en-US" dirty="0"/>
          </a:p>
        </p:txBody>
      </p:sp>
      <p:pic>
        <p:nvPicPr>
          <p:cNvPr id="7" name="Content Placeholder 6">
            <a:extLst>
              <a:ext uri="{FF2B5EF4-FFF2-40B4-BE49-F238E27FC236}">
                <a16:creationId xmlns:a16="http://schemas.microsoft.com/office/drawing/2014/main" id="{33823687-4DA7-BE0F-249B-C0F9ACC131C1}"/>
              </a:ext>
            </a:extLst>
          </p:cNvPr>
          <p:cNvPicPr>
            <a:picLocks noGrp="1" noChangeAspect="1"/>
          </p:cNvPicPr>
          <p:nvPr>
            <p:ph idx="1"/>
          </p:nvPr>
        </p:nvPicPr>
        <p:blipFill>
          <a:blip r:embed="rId2"/>
          <a:stretch>
            <a:fillRect/>
          </a:stretch>
        </p:blipFill>
        <p:spPr>
          <a:xfrm>
            <a:off x="381000" y="968543"/>
            <a:ext cx="2568163" cy="5387807"/>
          </a:xfrm>
          <a:prstGeom prst="rect">
            <a:avLst/>
          </a:prstGeom>
        </p:spPr>
      </p:pic>
      <p:pic>
        <p:nvPicPr>
          <p:cNvPr id="8" name="Picture 7">
            <a:extLst>
              <a:ext uri="{FF2B5EF4-FFF2-40B4-BE49-F238E27FC236}">
                <a16:creationId xmlns:a16="http://schemas.microsoft.com/office/drawing/2014/main" id="{41B75C5F-E7EF-E1F0-9228-B311E376717B}"/>
              </a:ext>
            </a:extLst>
          </p:cNvPr>
          <p:cNvPicPr>
            <a:picLocks noChangeAspect="1"/>
          </p:cNvPicPr>
          <p:nvPr/>
        </p:nvPicPr>
        <p:blipFill>
          <a:blip r:embed="rId3"/>
          <a:stretch>
            <a:fillRect/>
          </a:stretch>
        </p:blipFill>
        <p:spPr>
          <a:xfrm>
            <a:off x="3249931" y="997249"/>
            <a:ext cx="2552700" cy="5394960"/>
          </a:xfrm>
          <a:prstGeom prst="rect">
            <a:avLst/>
          </a:prstGeom>
        </p:spPr>
      </p:pic>
      <p:pic>
        <p:nvPicPr>
          <p:cNvPr id="9" name="Picture 8">
            <a:extLst>
              <a:ext uri="{FF2B5EF4-FFF2-40B4-BE49-F238E27FC236}">
                <a16:creationId xmlns:a16="http://schemas.microsoft.com/office/drawing/2014/main" id="{C4F9C83C-8F2B-5D8A-C4A1-9B495556944C}"/>
              </a:ext>
            </a:extLst>
          </p:cNvPr>
          <p:cNvPicPr>
            <a:picLocks noChangeAspect="1"/>
          </p:cNvPicPr>
          <p:nvPr/>
        </p:nvPicPr>
        <p:blipFill>
          <a:blip r:embed="rId4"/>
          <a:stretch>
            <a:fillRect/>
          </a:stretch>
        </p:blipFill>
        <p:spPr>
          <a:xfrm>
            <a:off x="6179149" y="968543"/>
            <a:ext cx="2537460" cy="5394960"/>
          </a:xfrm>
          <a:prstGeom prst="rect">
            <a:avLst/>
          </a:prstGeom>
        </p:spPr>
      </p:pic>
      <p:pic>
        <p:nvPicPr>
          <p:cNvPr id="10" name="Picture 9">
            <a:extLst>
              <a:ext uri="{FF2B5EF4-FFF2-40B4-BE49-F238E27FC236}">
                <a16:creationId xmlns:a16="http://schemas.microsoft.com/office/drawing/2014/main" id="{6CC28391-A23F-F369-D3F3-3BBE84FA0BBA}"/>
              </a:ext>
            </a:extLst>
          </p:cNvPr>
          <p:cNvPicPr>
            <a:picLocks noChangeAspect="1"/>
          </p:cNvPicPr>
          <p:nvPr/>
        </p:nvPicPr>
        <p:blipFill>
          <a:blip r:embed="rId5"/>
          <a:stretch>
            <a:fillRect/>
          </a:stretch>
        </p:blipFill>
        <p:spPr>
          <a:xfrm>
            <a:off x="9032617" y="997249"/>
            <a:ext cx="2560320" cy="5433060"/>
          </a:xfrm>
          <a:prstGeom prst="rect">
            <a:avLst/>
          </a:prstGeom>
        </p:spPr>
      </p:pic>
    </p:spTree>
    <p:extLst>
      <p:ext uri="{BB962C8B-B14F-4D97-AF65-F5344CB8AC3E}">
        <p14:creationId xmlns:p14="http://schemas.microsoft.com/office/powerpoint/2010/main" val="182061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EA736C-26E8-6A06-B8C3-D27191DD7ECC}"/>
              </a:ext>
            </a:extLst>
          </p:cNvPr>
          <p:cNvSpPr>
            <a:spLocks noGrp="1"/>
          </p:cNvSpPr>
          <p:nvPr>
            <p:ph type="title"/>
          </p:nvPr>
        </p:nvSpPr>
        <p:spPr>
          <a:xfrm>
            <a:off x="838200" y="365125"/>
            <a:ext cx="10515600" cy="450663"/>
          </a:xfrm>
        </p:spPr>
        <p:txBody>
          <a:bodyPr>
            <a:normAutofit fontScale="90000"/>
          </a:bodyPr>
          <a:lstStyle/>
          <a:p>
            <a:endParaRPr lang="en-IN" dirty="0"/>
          </a:p>
        </p:txBody>
      </p:sp>
      <p:sp>
        <p:nvSpPr>
          <p:cNvPr id="4" name="Date Placeholder 3">
            <a:extLst>
              <a:ext uri="{FF2B5EF4-FFF2-40B4-BE49-F238E27FC236}">
                <a16:creationId xmlns:a16="http://schemas.microsoft.com/office/drawing/2014/main" id="{0B68721E-68BE-54A1-03FC-883E6DDA010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A658E97-D5A1-BFD4-3A4B-57DE523EA1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385B47-6BEE-BE2B-03C8-BA0A7B93C39F}"/>
              </a:ext>
            </a:extLst>
          </p:cNvPr>
          <p:cNvSpPr>
            <a:spLocks noGrp="1"/>
          </p:cNvSpPr>
          <p:nvPr>
            <p:ph type="sldNum" sz="quarter" idx="12"/>
          </p:nvPr>
        </p:nvSpPr>
        <p:spPr/>
        <p:txBody>
          <a:bodyPr/>
          <a:lstStyle/>
          <a:p>
            <a:fld id="{B5CEABB6-07DC-46E8-9B57-56EC44A396E5}" type="slidenum">
              <a:rPr lang="en-US" smtClean="0"/>
              <a:t>21</a:t>
            </a:fld>
            <a:endParaRPr lang="en-US" dirty="0"/>
          </a:p>
        </p:txBody>
      </p:sp>
      <p:pic>
        <p:nvPicPr>
          <p:cNvPr id="7" name="Content Placeholder 6">
            <a:extLst>
              <a:ext uri="{FF2B5EF4-FFF2-40B4-BE49-F238E27FC236}">
                <a16:creationId xmlns:a16="http://schemas.microsoft.com/office/drawing/2014/main" id="{CF56E551-DF6E-26AE-45D7-5EF472B08543}"/>
              </a:ext>
            </a:extLst>
          </p:cNvPr>
          <p:cNvPicPr>
            <a:picLocks noGrp="1" noChangeAspect="1"/>
          </p:cNvPicPr>
          <p:nvPr>
            <p:ph idx="1"/>
          </p:nvPr>
        </p:nvPicPr>
        <p:blipFill>
          <a:blip r:embed="rId2"/>
          <a:stretch>
            <a:fillRect/>
          </a:stretch>
        </p:blipFill>
        <p:spPr>
          <a:xfrm>
            <a:off x="371745" y="977013"/>
            <a:ext cx="2501732" cy="5218112"/>
          </a:xfrm>
          <a:prstGeom prst="rect">
            <a:avLst/>
          </a:prstGeom>
        </p:spPr>
      </p:pic>
      <p:pic>
        <p:nvPicPr>
          <p:cNvPr id="8" name="Picture 7">
            <a:extLst>
              <a:ext uri="{FF2B5EF4-FFF2-40B4-BE49-F238E27FC236}">
                <a16:creationId xmlns:a16="http://schemas.microsoft.com/office/drawing/2014/main" id="{E12966BD-4BA9-FBAF-6181-409D3DAB6393}"/>
              </a:ext>
            </a:extLst>
          </p:cNvPr>
          <p:cNvPicPr>
            <a:picLocks noChangeAspect="1"/>
          </p:cNvPicPr>
          <p:nvPr/>
        </p:nvPicPr>
        <p:blipFill>
          <a:blip r:embed="rId3"/>
          <a:stretch>
            <a:fillRect/>
          </a:stretch>
        </p:blipFill>
        <p:spPr>
          <a:xfrm>
            <a:off x="6342467" y="957771"/>
            <a:ext cx="2606040" cy="5256595"/>
          </a:xfrm>
          <a:prstGeom prst="rect">
            <a:avLst/>
          </a:prstGeom>
        </p:spPr>
      </p:pic>
      <p:pic>
        <p:nvPicPr>
          <p:cNvPr id="9" name="Picture 8">
            <a:extLst>
              <a:ext uri="{FF2B5EF4-FFF2-40B4-BE49-F238E27FC236}">
                <a16:creationId xmlns:a16="http://schemas.microsoft.com/office/drawing/2014/main" id="{D0119CB4-7632-F76B-DA62-C35E61268F91}"/>
              </a:ext>
            </a:extLst>
          </p:cNvPr>
          <p:cNvPicPr>
            <a:picLocks noChangeAspect="1"/>
          </p:cNvPicPr>
          <p:nvPr/>
        </p:nvPicPr>
        <p:blipFill>
          <a:blip r:embed="rId4"/>
          <a:stretch>
            <a:fillRect/>
          </a:stretch>
        </p:blipFill>
        <p:spPr>
          <a:xfrm>
            <a:off x="9057779" y="938086"/>
            <a:ext cx="2598420" cy="5256595"/>
          </a:xfrm>
          <a:prstGeom prst="rect">
            <a:avLst/>
          </a:prstGeom>
        </p:spPr>
      </p:pic>
      <p:pic>
        <p:nvPicPr>
          <p:cNvPr id="11" name="Picture 10">
            <a:extLst>
              <a:ext uri="{FF2B5EF4-FFF2-40B4-BE49-F238E27FC236}">
                <a16:creationId xmlns:a16="http://schemas.microsoft.com/office/drawing/2014/main" id="{0B8D510B-979D-FC52-BD7E-303E074363B2}"/>
              </a:ext>
            </a:extLst>
          </p:cNvPr>
          <p:cNvPicPr>
            <a:picLocks noChangeAspect="1"/>
          </p:cNvPicPr>
          <p:nvPr/>
        </p:nvPicPr>
        <p:blipFill>
          <a:blip r:embed="rId5"/>
          <a:stretch>
            <a:fillRect/>
          </a:stretch>
        </p:blipFill>
        <p:spPr>
          <a:xfrm>
            <a:off x="3433995" y="849854"/>
            <a:ext cx="2567940" cy="5433060"/>
          </a:xfrm>
          <a:prstGeom prst="rect">
            <a:avLst/>
          </a:prstGeom>
        </p:spPr>
      </p:pic>
    </p:spTree>
    <p:extLst>
      <p:ext uri="{BB962C8B-B14F-4D97-AF65-F5344CB8AC3E}">
        <p14:creationId xmlns:p14="http://schemas.microsoft.com/office/powerpoint/2010/main" val="13514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128381-24D2-5E4B-4861-C07B9EC7CA27}"/>
              </a:ext>
            </a:extLst>
          </p:cNvPr>
          <p:cNvSpPr>
            <a:spLocks noGrp="1"/>
          </p:cNvSpPr>
          <p:nvPr>
            <p:ph type="title"/>
          </p:nvPr>
        </p:nvSpPr>
        <p:spPr>
          <a:xfrm>
            <a:off x="838200" y="365126"/>
            <a:ext cx="10515600" cy="567204"/>
          </a:xfrm>
        </p:spPr>
        <p:txBody>
          <a:bodyPr>
            <a:normAutofit fontScale="90000"/>
          </a:bodyPr>
          <a:lstStyle/>
          <a:p>
            <a:endParaRPr lang="en-IN" dirty="0"/>
          </a:p>
        </p:txBody>
      </p:sp>
      <p:sp>
        <p:nvSpPr>
          <p:cNvPr id="4" name="Date Placeholder 3">
            <a:extLst>
              <a:ext uri="{FF2B5EF4-FFF2-40B4-BE49-F238E27FC236}">
                <a16:creationId xmlns:a16="http://schemas.microsoft.com/office/drawing/2014/main" id="{958E1E13-57EE-DEF9-991B-24CC4A9154F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74F9D9F-D873-68EA-B03C-4A16A3C59F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A7D7BE-1243-A95B-7AAF-30D35AF1F2F5}"/>
              </a:ext>
            </a:extLst>
          </p:cNvPr>
          <p:cNvSpPr>
            <a:spLocks noGrp="1"/>
          </p:cNvSpPr>
          <p:nvPr>
            <p:ph type="sldNum" sz="quarter" idx="12"/>
          </p:nvPr>
        </p:nvSpPr>
        <p:spPr/>
        <p:txBody>
          <a:bodyPr/>
          <a:lstStyle/>
          <a:p>
            <a:fld id="{B5CEABB6-07DC-46E8-9B57-56EC44A396E5}" type="slidenum">
              <a:rPr lang="en-US" smtClean="0"/>
              <a:t>22</a:t>
            </a:fld>
            <a:endParaRPr lang="en-US" dirty="0"/>
          </a:p>
        </p:txBody>
      </p:sp>
      <p:pic>
        <p:nvPicPr>
          <p:cNvPr id="12" name="Content Placeholder 11">
            <a:extLst>
              <a:ext uri="{FF2B5EF4-FFF2-40B4-BE49-F238E27FC236}">
                <a16:creationId xmlns:a16="http://schemas.microsoft.com/office/drawing/2014/main" id="{A2CC5B21-CD05-D21F-3168-EEA2EB1C1124}"/>
              </a:ext>
            </a:extLst>
          </p:cNvPr>
          <p:cNvPicPr>
            <a:picLocks noGrp="1" noChangeAspect="1"/>
          </p:cNvPicPr>
          <p:nvPr>
            <p:ph idx="1"/>
          </p:nvPr>
        </p:nvPicPr>
        <p:blipFill>
          <a:blip r:embed="rId2"/>
          <a:stretch>
            <a:fillRect/>
          </a:stretch>
        </p:blipFill>
        <p:spPr>
          <a:xfrm>
            <a:off x="2694449" y="932330"/>
            <a:ext cx="2666445" cy="5647763"/>
          </a:xfrm>
        </p:spPr>
      </p:pic>
      <p:pic>
        <p:nvPicPr>
          <p:cNvPr id="14" name="Picture 13">
            <a:extLst>
              <a:ext uri="{FF2B5EF4-FFF2-40B4-BE49-F238E27FC236}">
                <a16:creationId xmlns:a16="http://schemas.microsoft.com/office/drawing/2014/main" id="{5D380AE8-B5BF-9BA4-D44B-25AC12EF9815}"/>
              </a:ext>
            </a:extLst>
          </p:cNvPr>
          <p:cNvPicPr>
            <a:picLocks noChangeAspect="1"/>
          </p:cNvPicPr>
          <p:nvPr/>
        </p:nvPicPr>
        <p:blipFill>
          <a:blip r:embed="rId3"/>
          <a:stretch>
            <a:fillRect/>
          </a:stretch>
        </p:blipFill>
        <p:spPr>
          <a:xfrm>
            <a:off x="6754347" y="978368"/>
            <a:ext cx="2666444" cy="5560544"/>
          </a:xfrm>
          <a:prstGeom prst="rect">
            <a:avLst/>
          </a:prstGeom>
        </p:spPr>
      </p:pic>
    </p:spTree>
    <p:extLst>
      <p:ext uri="{BB962C8B-B14F-4D97-AF65-F5344CB8AC3E}">
        <p14:creationId xmlns:p14="http://schemas.microsoft.com/office/powerpoint/2010/main" val="2636135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CE424A-A933-3AB3-FF43-0D7D2C0C7F8D}"/>
              </a:ext>
            </a:extLst>
          </p:cNvPr>
          <p:cNvSpPr>
            <a:spLocks noGrp="1"/>
          </p:cNvSpPr>
          <p:nvPr>
            <p:ph type="title"/>
          </p:nvPr>
        </p:nvSpPr>
        <p:spPr/>
        <p:txBody>
          <a:bodyPr>
            <a:normAutofit/>
          </a:bodyPr>
          <a:lstStyle/>
          <a:p>
            <a:r>
              <a:rPr lang="en-IN" sz="3600" b="1" u="sng" dirty="0">
                <a:solidFill>
                  <a:schemeClr val="tx1"/>
                </a:solidFill>
                <a:latin typeface="Times New Roman" panose="02020603050405020304" pitchFamily="18" charset="0"/>
                <a:cs typeface="Times New Roman" panose="02020603050405020304" pitchFamily="18" charset="0"/>
              </a:rPr>
              <a:t>CONCLUSION</a:t>
            </a:r>
          </a:p>
        </p:txBody>
      </p:sp>
      <p:sp>
        <p:nvSpPr>
          <p:cNvPr id="2" name="Content Placeholder 1">
            <a:extLst>
              <a:ext uri="{FF2B5EF4-FFF2-40B4-BE49-F238E27FC236}">
                <a16:creationId xmlns:a16="http://schemas.microsoft.com/office/drawing/2014/main" id="{94EF2BC5-5E60-BAB0-F395-9E63CA919A64}"/>
              </a:ext>
            </a:extLst>
          </p:cNvPr>
          <p:cNvSpPr>
            <a:spLocks noGrp="1"/>
          </p:cNvSpPr>
          <p:nvPr>
            <p:ph type="body" sz="quarter" idx="14"/>
          </p:nvPr>
        </p:nvSpPr>
        <p:spPr>
          <a:xfrm>
            <a:off x="6348334" y="2387727"/>
            <a:ext cx="4953000" cy="3159125"/>
          </a:xfrm>
        </p:spPr>
        <p:txBody>
          <a:bodyPr/>
          <a:lstStyle/>
          <a:p>
            <a:pPr marL="285750" indent="-285750">
              <a:buFont typeface="Wingdings" panose="05000000000000000000" pitchFamily="2" charset="2"/>
              <a:buChar char="q"/>
            </a:pPr>
            <a:r>
              <a:rPr lang="en-IN" sz="1800" dirty="0">
                <a:solidFill>
                  <a:schemeClr val="tx1"/>
                </a:solidFill>
                <a:effectLst/>
                <a:latin typeface="Times New Roman" panose="02020603050405020304" pitchFamily="18" charset="0"/>
                <a:ea typeface="Calibri" panose="020F0502020204030204" pitchFamily="34" charset="0"/>
              </a:rPr>
              <a:t>The proposed system is internet based system. </a:t>
            </a:r>
          </a:p>
          <a:p>
            <a:pPr marL="285750" indent="-285750">
              <a:buFont typeface="Wingdings" panose="05000000000000000000" pitchFamily="2" charset="2"/>
              <a:buChar char="q"/>
            </a:pPr>
            <a:r>
              <a:rPr lang="en-IN" sz="1800" dirty="0">
                <a:solidFill>
                  <a:schemeClr val="tx1"/>
                </a:solidFill>
                <a:effectLst/>
                <a:latin typeface="Times New Roman" panose="02020603050405020304" pitchFamily="18" charset="0"/>
                <a:ea typeface="Calibri" panose="020F0502020204030204" pitchFamily="34" charset="0"/>
              </a:rPr>
              <a:t>In this system, the farmers can upload their products details and users can view and order the products. </a:t>
            </a:r>
          </a:p>
          <a:p>
            <a:pPr marL="285750" indent="-285750">
              <a:buFont typeface="Wingdings" panose="05000000000000000000" pitchFamily="2" charset="2"/>
              <a:buChar char="q"/>
            </a:pPr>
            <a:r>
              <a:rPr lang="en-IN" sz="1800" dirty="0">
                <a:solidFill>
                  <a:schemeClr val="tx1"/>
                </a:solidFill>
                <a:latin typeface="Times New Roman" panose="02020603050405020304" pitchFamily="18" charset="0"/>
              </a:rPr>
              <a:t>This system allow the farmer to sell their farm products without any middlemen</a:t>
            </a:r>
            <a:endParaRPr lang="en-IN" dirty="0">
              <a:solidFill>
                <a:schemeClr val="tx1"/>
              </a:solidFill>
            </a:endParaRPr>
          </a:p>
        </p:txBody>
      </p:sp>
      <p:sp>
        <p:nvSpPr>
          <p:cNvPr id="4" name="Date Placeholder 3">
            <a:extLst>
              <a:ext uri="{FF2B5EF4-FFF2-40B4-BE49-F238E27FC236}">
                <a16:creationId xmlns:a16="http://schemas.microsoft.com/office/drawing/2014/main" id="{96C835EB-FD99-192E-838A-3A3E570591C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29A01FC-0F1B-A65E-7802-6647298A08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0B1243-B38E-7300-C6EC-D363399F3B88}"/>
              </a:ext>
            </a:extLst>
          </p:cNvPr>
          <p:cNvSpPr>
            <a:spLocks noGrp="1"/>
          </p:cNvSpPr>
          <p:nvPr>
            <p:ph type="sldNum" sz="quarter" idx="12"/>
          </p:nvPr>
        </p:nvSpPr>
        <p:spPr/>
        <p:txBody>
          <a:bodyPr/>
          <a:lstStyle/>
          <a:p>
            <a:fld id="{B5CEABB6-07DC-46E8-9B57-56EC44A396E5}" type="slidenum">
              <a:rPr lang="en-US" smtClean="0"/>
              <a:t>23</a:t>
            </a:fld>
            <a:endParaRPr lang="en-US" dirty="0"/>
          </a:p>
        </p:txBody>
      </p:sp>
      <p:pic>
        <p:nvPicPr>
          <p:cNvPr id="14" name="Picture Placeholder 13">
            <a:extLst>
              <a:ext uri="{FF2B5EF4-FFF2-40B4-BE49-F238E27FC236}">
                <a16:creationId xmlns:a16="http://schemas.microsoft.com/office/drawing/2014/main" id="{41B0BDE2-9E7B-4ED0-C2CA-DE06FC9C54DB}"/>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7932" r="17932"/>
          <a:stretch>
            <a:fillRect/>
          </a:stretch>
        </p:blipFill>
        <p:spPr>
          <a:xfrm>
            <a:off x="862013" y="1143000"/>
            <a:ext cx="4953000" cy="4572000"/>
          </a:xfrm>
          <a:prstGeom prst="rect">
            <a:avLst/>
          </a:prstGeom>
        </p:spPr>
      </p:pic>
    </p:spTree>
    <p:extLst>
      <p:ext uri="{BB962C8B-B14F-4D97-AF65-F5344CB8AC3E}">
        <p14:creationId xmlns:p14="http://schemas.microsoft.com/office/powerpoint/2010/main" val="3138471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4B05DA-A1A9-629E-A78D-E054109ECEBD}"/>
              </a:ext>
            </a:extLst>
          </p:cNvPr>
          <p:cNvSpPr>
            <a:spLocks noGrp="1"/>
          </p:cNvSpPr>
          <p:nvPr>
            <p:ph idx="1"/>
          </p:nvPr>
        </p:nvSpPr>
        <p:spPr/>
        <p:txBody>
          <a:bodyPr/>
          <a:lstStyle/>
          <a:p>
            <a:pPr>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https://codeshoppy.com/shop/product/agri-shop-for-farmers/</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https://developer.android.com/docs</a:t>
            </a:r>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spcAft>
                <a:spcPts val="800"/>
              </a:spcAft>
              <a:buFont typeface="Wingdings" panose="05000000000000000000" pitchFamily="2" charset="2"/>
              <a:buChar char="§"/>
            </a:pP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AgriApp</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IN" sz="20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https://play.google.com/store/apps/details?id=com.criyagen</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
            </a:pP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Bighaat</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IN" sz="20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https://play.google.com/store/apps/details?id=com.BigHaat</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AgriBegri</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IN" sz="20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https://play.google.com/store/apps/details?id=com.agribegri</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1E621CDD-0C06-1889-1EFC-824184886592}"/>
              </a:ext>
            </a:extLst>
          </p:cNvPr>
          <p:cNvSpPr>
            <a:spLocks noGrp="1"/>
          </p:cNvSpPr>
          <p:nvPr>
            <p:ph type="title"/>
          </p:nvPr>
        </p:nvSpPr>
        <p:spPr>
          <a:xfrm>
            <a:off x="838200" y="365126"/>
            <a:ext cx="10515600" cy="747434"/>
          </a:xfrm>
        </p:spPr>
        <p:txBody>
          <a:bodyPr>
            <a:normAutofit/>
          </a:bodyPr>
          <a:lstStyle/>
          <a:p>
            <a:r>
              <a:rPr lang="en-IN" sz="2800" b="1" u="sng" dirty="0">
                <a:solidFill>
                  <a:schemeClr val="tx1"/>
                </a:solidFill>
              </a:rPr>
              <a:t>REFERENCES</a:t>
            </a:r>
          </a:p>
        </p:txBody>
      </p:sp>
      <p:sp>
        <p:nvSpPr>
          <p:cNvPr id="4" name="Date Placeholder 3">
            <a:extLst>
              <a:ext uri="{FF2B5EF4-FFF2-40B4-BE49-F238E27FC236}">
                <a16:creationId xmlns:a16="http://schemas.microsoft.com/office/drawing/2014/main" id="{C221123A-5DD2-FD77-0D52-FFAFFCE03B9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EE5275E-1740-E8D8-64F0-CB22407847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8B49A5-04F6-0CD0-8B75-F2F5ECBA2333}"/>
              </a:ext>
            </a:extLst>
          </p:cNvPr>
          <p:cNvSpPr>
            <a:spLocks noGrp="1"/>
          </p:cNvSpPr>
          <p:nvPr>
            <p:ph type="sldNum" sz="quarter" idx="12"/>
          </p:nvPr>
        </p:nvSpPr>
        <p:spPr/>
        <p:txBody>
          <a:bodyPr/>
          <a:lstStyle/>
          <a:p>
            <a:fld id="{B5CEABB6-07DC-46E8-9B57-56EC44A396E5}" type="slidenum">
              <a:rPr lang="en-US" smtClean="0"/>
              <a:t>24</a:t>
            </a:fld>
            <a:endParaRPr lang="en-US" dirty="0"/>
          </a:p>
        </p:txBody>
      </p:sp>
    </p:spTree>
    <p:extLst>
      <p:ext uri="{BB962C8B-B14F-4D97-AF65-F5344CB8AC3E}">
        <p14:creationId xmlns:p14="http://schemas.microsoft.com/office/powerpoint/2010/main" val="1403970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2477-2B06-8F5E-C924-53D39658D1F4}"/>
              </a:ext>
            </a:extLst>
          </p:cNvPr>
          <p:cNvSpPr>
            <a:spLocks noGrp="1"/>
          </p:cNvSpPr>
          <p:nvPr>
            <p:ph type="title"/>
          </p:nvPr>
        </p:nvSpPr>
        <p:spPr>
          <a:xfrm>
            <a:off x="4137211" y="2624231"/>
            <a:ext cx="3697941" cy="1325563"/>
          </a:xfrm>
        </p:spPr>
        <p:txBody>
          <a:bodyPr/>
          <a:lstStyle/>
          <a:p>
            <a:r>
              <a:rPr lang="en-IN" b="1" dirty="0">
                <a:solidFill>
                  <a:schemeClr val="tx1"/>
                </a:solidFill>
              </a:rPr>
              <a:t>THANK YOU</a:t>
            </a:r>
          </a:p>
        </p:txBody>
      </p:sp>
      <p:sp>
        <p:nvSpPr>
          <p:cNvPr id="3" name="Date Placeholder 2">
            <a:extLst>
              <a:ext uri="{FF2B5EF4-FFF2-40B4-BE49-F238E27FC236}">
                <a16:creationId xmlns:a16="http://schemas.microsoft.com/office/drawing/2014/main" id="{77651DCD-16DE-7783-DD63-3E6BDAF08475}"/>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5F6721B5-17B3-AD42-92C4-3C8F26487D1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E220EBC-2AAC-6D4B-1B78-8D8395B9ED7C}"/>
              </a:ext>
            </a:extLst>
          </p:cNvPr>
          <p:cNvSpPr>
            <a:spLocks noGrp="1"/>
          </p:cNvSpPr>
          <p:nvPr>
            <p:ph type="sldNum" sz="quarter" idx="12"/>
          </p:nvPr>
        </p:nvSpPr>
        <p:spPr/>
        <p:txBody>
          <a:bodyPr/>
          <a:lstStyle/>
          <a:p>
            <a:fld id="{B5CEABB6-07DC-46E8-9B57-56EC44A396E5}" type="slidenum">
              <a:rPr lang="en-US" smtClean="0"/>
              <a:t>25</a:t>
            </a:fld>
            <a:endParaRPr lang="en-US" dirty="0"/>
          </a:p>
        </p:txBody>
      </p:sp>
    </p:spTree>
    <p:extLst>
      <p:ext uri="{BB962C8B-B14F-4D97-AF65-F5344CB8AC3E}">
        <p14:creationId xmlns:p14="http://schemas.microsoft.com/office/powerpoint/2010/main" val="14331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6798-501F-F98A-1828-9CE5FF55BACB}"/>
              </a:ext>
            </a:extLst>
          </p:cNvPr>
          <p:cNvSpPr>
            <a:spLocks noGrp="1"/>
          </p:cNvSpPr>
          <p:nvPr>
            <p:ph type="title"/>
          </p:nvPr>
        </p:nvSpPr>
        <p:spPr>
          <a:xfrm>
            <a:off x="6033247" y="1062165"/>
            <a:ext cx="5320553" cy="963860"/>
          </a:xfrm>
        </p:spPr>
        <p:txBody>
          <a:bodyPr>
            <a:normAutofit/>
          </a:bodyPr>
          <a:lstStyle/>
          <a:p>
            <a:r>
              <a:rPr lang="en-IN" sz="3200" b="1" u="sng" dirty="0">
                <a:solidFill>
                  <a:schemeClr val="tx1"/>
                </a:solidFill>
              </a:rPr>
              <a:t>INTRODUCTION</a:t>
            </a:r>
            <a:endParaRPr lang="en-IN" sz="3200" dirty="0">
              <a:solidFill>
                <a:schemeClr val="tx1"/>
              </a:solidFill>
            </a:endParaRPr>
          </a:p>
        </p:txBody>
      </p:sp>
      <p:pic>
        <p:nvPicPr>
          <p:cNvPr id="9" name="Picture Placeholder 8">
            <a:extLst>
              <a:ext uri="{FF2B5EF4-FFF2-40B4-BE49-F238E27FC236}">
                <a16:creationId xmlns:a16="http://schemas.microsoft.com/office/drawing/2014/main" id="{597FD3C5-AEB1-6E57-A78F-125968E96778}"/>
              </a:ext>
            </a:extLst>
          </p:cNvPr>
          <p:cNvPicPr>
            <a:picLocks noGrp="1" noChangeAspect="1"/>
          </p:cNvPicPr>
          <p:nvPr>
            <p:ph type="pic" sz="quarter" idx="13"/>
          </p:nvPr>
        </p:nvPicPr>
        <p:blipFill rotWithShape="1">
          <a:blip r:embed="rId3"/>
          <a:srcRect l="55691" t="17549" r="24455" b="7941"/>
          <a:stretch/>
        </p:blipFill>
        <p:spPr>
          <a:xfrm>
            <a:off x="1783977" y="788893"/>
            <a:ext cx="2841812" cy="5853953"/>
          </a:xfrm>
        </p:spPr>
      </p:pic>
      <p:sp>
        <p:nvSpPr>
          <p:cNvPr id="4" name="Text Placeholder 3">
            <a:extLst>
              <a:ext uri="{FF2B5EF4-FFF2-40B4-BE49-F238E27FC236}">
                <a16:creationId xmlns:a16="http://schemas.microsoft.com/office/drawing/2014/main" id="{7DB5E7CA-1AA6-9DAA-5949-512755628201}"/>
              </a:ext>
            </a:extLst>
          </p:cNvPr>
          <p:cNvSpPr>
            <a:spLocks noGrp="1"/>
          </p:cNvSpPr>
          <p:nvPr>
            <p:ph type="body" sz="quarter" idx="14"/>
          </p:nvPr>
        </p:nvSpPr>
        <p:spPr>
          <a:xfrm>
            <a:off x="6096000" y="2555875"/>
            <a:ext cx="5233988" cy="3159125"/>
          </a:xfrm>
        </p:spPr>
        <p:txBody>
          <a:bodyPr>
            <a:normAutofit fontScale="92500" lnSpcReduction="20000"/>
          </a:bodyPr>
          <a:lstStyle/>
          <a:p>
            <a:pPr marL="342900" indent="-342900">
              <a:buFont typeface="Wingdings" panose="05000000000000000000" pitchFamily="2" charset="2"/>
              <a:buChar char="v"/>
            </a:pPr>
            <a:r>
              <a:rPr lang="en-US" sz="2000" dirty="0">
                <a:solidFill>
                  <a:schemeClr val="tx1"/>
                </a:solidFill>
                <a:latin typeface="Gill Sans MT" panose="020B0502020104020203" pitchFamily="34" charset="0"/>
              </a:rPr>
              <a:t>Farmers cart app is an android application which serves as an interface between farmers and retailers or customers.</a:t>
            </a:r>
          </a:p>
          <a:p>
            <a:pPr marL="342900" indent="-342900">
              <a:buFont typeface="Wingdings" panose="05000000000000000000" pitchFamily="2" charset="2"/>
              <a:buChar char="v"/>
            </a:pPr>
            <a:r>
              <a:rPr lang="en-US" sz="2000" dirty="0">
                <a:solidFill>
                  <a:schemeClr val="tx1"/>
                </a:solidFill>
                <a:latin typeface="Gill Sans MT" panose="020B0502020104020203" pitchFamily="34" charset="0"/>
              </a:rPr>
              <a:t>This application helps farmers to sell their products directly to customer without any intermediate agents.</a:t>
            </a:r>
          </a:p>
          <a:p>
            <a:pPr marL="342900" indent="-342900">
              <a:buFont typeface="Wingdings" panose="05000000000000000000" pitchFamily="2" charset="2"/>
              <a:buChar char="v"/>
            </a:pPr>
            <a:r>
              <a:rPr lang="en-US" sz="2000" dirty="0">
                <a:solidFill>
                  <a:schemeClr val="tx1"/>
                </a:solidFill>
                <a:latin typeface="Gill Sans MT" panose="020B0502020104020203" pitchFamily="34" charset="0"/>
              </a:rPr>
              <a:t>This application helps  the farmers to sell their products online from their own locality.</a:t>
            </a:r>
          </a:p>
          <a:p>
            <a:endParaRPr lang="en-IN" dirty="0"/>
          </a:p>
        </p:txBody>
      </p:sp>
      <p:sp>
        <p:nvSpPr>
          <p:cNvPr id="5" name="Date Placeholder 4">
            <a:extLst>
              <a:ext uri="{FF2B5EF4-FFF2-40B4-BE49-F238E27FC236}">
                <a16:creationId xmlns:a16="http://schemas.microsoft.com/office/drawing/2014/main" id="{EA6EF4AE-DD7D-AEAF-B143-7A3D3C1F23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3CA53BE-65AE-0CD8-1139-38A1D57092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80552D-D37A-EC5C-F42A-7D4FE440D80F}"/>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263128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1518-EC1D-5BDA-F363-2A19156BD32E}"/>
              </a:ext>
            </a:extLst>
          </p:cNvPr>
          <p:cNvSpPr>
            <a:spLocks noGrp="1"/>
          </p:cNvSpPr>
          <p:nvPr>
            <p:ph type="title"/>
          </p:nvPr>
        </p:nvSpPr>
        <p:spPr/>
        <p:txBody>
          <a:bodyPr>
            <a:normAutofit/>
          </a:bodyPr>
          <a:lstStyle/>
          <a:p>
            <a:r>
              <a:rPr lang="en-IN" sz="3600" u="sng" dirty="0">
                <a:solidFill>
                  <a:schemeClr val="tx1"/>
                </a:solidFill>
                <a:latin typeface="Arial Black" panose="020B0A04020102020204" pitchFamily="34" charset="0"/>
              </a:rPr>
              <a:t>OBJECTIVE</a:t>
            </a:r>
          </a:p>
        </p:txBody>
      </p:sp>
      <p:sp>
        <p:nvSpPr>
          <p:cNvPr id="4" name="Text Placeholder 3">
            <a:extLst>
              <a:ext uri="{FF2B5EF4-FFF2-40B4-BE49-F238E27FC236}">
                <a16:creationId xmlns:a16="http://schemas.microsoft.com/office/drawing/2014/main" id="{8326EA08-75B9-49F1-6743-377E2D60B9A6}"/>
              </a:ext>
            </a:extLst>
          </p:cNvPr>
          <p:cNvSpPr>
            <a:spLocks noGrp="1"/>
          </p:cNvSpPr>
          <p:nvPr>
            <p:ph type="body" sz="quarter" idx="14"/>
          </p:nvPr>
        </p:nvSpPr>
        <p:spPr/>
        <p:txBody>
          <a:bodyPr/>
          <a:lstStyle/>
          <a:p>
            <a:pPr marL="342900" indent="-342900">
              <a:buFont typeface="Wingdings" panose="05000000000000000000" pitchFamily="2" charset="2"/>
              <a:buChar char="q"/>
            </a:pPr>
            <a:r>
              <a:rPr lang="en-IN" sz="2000" b="1" dirty="0">
                <a:solidFill>
                  <a:schemeClr val="tx1"/>
                </a:solidFill>
                <a:latin typeface="Franklin Gothic Book" panose="020B0503020102020204" pitchFamily="34" charset="0"/>
              </a:rPr>
              <a:t>To help the farmers, Farmers Cart app is used to gain profit price by cutting the middlemen.</a:t>
            </a:r>
          </a:p>
          <a:p>
            <a:pPr marL="342900" indent="-342900">
              <a:buFont typeface="Wingdings" panose="05000000000000000000" pitchFamily="2" charset="2"/>
              <a:buChar char="q"/>
            </a:pPr>
            <a:r>
              <a:rPr lang="en-IN" sz="2000" b="1" dirty="0">
                <a:solidFill>
                  <a:schemeClr val="tx1"/>
                </a:solidFill>
                <a:latin typeface="Franklin Gothic Book" panose="020B0503020102020204" pitchFamily="34" charset="0"/>
              </a:rPr>
              <a:t>To help the customer, this application used to buy quality products in their own locality</a:t>
            </a:r>
          </a:p>
          <a:p>
            <a:endParaRPr lang="en-IN" dirty="0"/>
          </a:p>
        </p:txBody>
      </p:sp>
      <p:sp>
        <p:nvSpPr>
          <p:cNvPr id="5" name="Date Placeholder 4">
            <a:extLst>
              <a:ext uri="{FF2B5EF4-FFF2-40B4-BE49-F238E27FC236}">
                <a16:creationId xmlns:a16="http://schemas.microsoft.com/office/drawing/2014/main" id="{410B4937-86C7-79F2-D334-5A0A4103E74F}"/>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3979322-0888-BC38-C173-4CCBA23C259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695777-FE81-E72E-AE32-F1ED8A39FA67}"/>
              </a:ext>
            </a:extLst>
          </p:cNvPr>
          <p:cNvSpPr>
            <a:spLocks noGrp="1"/>
          </p:cNvSpPr>
          <p:nvPr>
            <p:ph type="sldNum" sz="quarter" idx="12"/>
          </p:nvPr>
        </p:nvSpPr>
        <p:spPr/>
        <p:txBody>
          <a:bodyPr/>
          <a:lstStyle/>
          <a:p>
            <a:fld id="{B5CEABB6-07DC-46E8-9B57-56EC44A396E5}" type="slidenum">
              <a:rPr lang="en-US" smtClean="0"/>
              <a:t>4</a:t>
            </a:fld>
            <a:endParaRPr lang="en-US" dirty="0"/>
          </a:p>
        </p:txBody>
      </p:sp>
      <p:pic>
        <p:nvPicPr>
          <p:cNvPr id="8" name="Picture Placeholder 7">
            <a:extLst>
              <a:ext uri="{FF2B5EF4-FFF2-40B4-BE49-F238E27FC236}">
                <a16:creationId xmlns:a16="http://schemas.microsoft.com/office/drawing/2014/main" id="{C8618633-8698-CEE7-B823-C6A2B8226310}"/>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8408" r="8408"/>
          <a:stretch>
            <a:fillRect/>
          </a:stretch>
        </p:blipFill>
        <p:spPr>
          <a:xfrm>
            <a:off x="862013" y="1143000"/>
            <a:ext cx="4953000" cy="4572000"/>
          </a:xfrm>
          <a:prstGeom prst="rect">
            <a:avLst/>
          </a:prstGeom>
        </p:spPr>
      </p:pic>
    </p:spTree>
    <p:extLst>
      <p:ext uri="{BB962C8B-B14F-4D97-AF65-F5344CB8AC3E}">
        <p14:creationId xmlns:p14="http://schemas.microsoft.com/office/powerpoint/2010/main" val="267454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44D3DE-7CA3-C114-01F9-E8116163AF82}"/>
              </a:ext>
            </a:extLst>
          </p:cNvPr>
          <p:cNvSpPr>
            <a:spLocks noGrp="1"/>
          </p:cNvSpPr>
          <p:nvPr>
            <p:ph idx="1"/>
          </p:nvPr>
        </p:nvSpPr>
        <p:spPr>
          <a:xfrm>
            <a:off x="838200" y="1362635"/>
            <a:ext cx="10515600" cy="4697506"/>
          </a:xfrm>
        </p:spPr>
        <p:txBody>
          <a:bodyPr>
            <a:normAutofit fontScale="92500"/>
          </a:bodyPr>
          <a:lstStyle/>
          <a:p>
            <a:pPr>
              <a:buNone/>
            </a:pPr>
            <a:r>
              <a:rPr lang="en-IN" sz="2600" u="sng" dirty="0">
                <a:solidFill>
                  <a:schemeClr val="tx1"/>
                </a:solidFill>
                <a:latin typeface="Times New Roman" panose="02020603050405020304" pitchFamily="18" charset="0"/>
                <a:cs typeface="Times New Roman" panose="02020603050405020304" pitchFamily="18" charset="0"/>
              </a:rPr>
              <a:t>AGRI APP- SMART FARMING APP:</a:t>
            </a:r>
          </a:p>
          <a:p>
            <a:pPr>
              <a:buNone/>
            </a:pPr>
            <a:endParaRPr lang="en-IN" sz="2600" u="sng" dirty="0">
              <a:solidFill>
                <a:schemeClr val="tx1"/>
              </a:solidFill>
              <a:latin typeface="Times New Roman" panose="02020603050405020304" pitchFamily="18" charset="0"/>
              <a:cs typeface="Times New Roman" panose="02020603050405020304" pitchFamily="18" charset="0"/>
            </a:endParaRPr>
          </a:p>
          <a:p>
            <a:pPr>
              <a:buNone/>
            </a:pPr>
            <a:r>
              <a:rPr lang="en-IN" sz="2000" b="1" u="sng" dirty="0">
                <a:solidFill>
                  <a:srgbClr val="00B050"/>
                </a:solidFill>
              </a:rPr>
              <a:t> </a:t>
            </a:r>
            <a:r>
              <a:rPr lang="en-IN" sz="2600" b="1" u="sng" dirty="0">
                <a:solidFill>
                  <a:srgbClr val="00B050"/>
                </a:solidFill>
                <a:latin typeface="Times New Roman" panose="02020603050405020304" pitchFamily="18" charset="0"/>
                <a:cs typeface="Times New Roman" panose="02020603050405020304" pitchFamily="18" charset="0"/>
              </a:rPr>
              <a:t>ADVANTAGES:</a:t>
            </a:r>
          </a:p>
          <a:p>
            <a:r>
              <a:rPr lang="en-IN" sz="2600" dirty="0">
                <a:solidFill>
                  <a:schemeClr val="tx1"/>
                </a:solidFill>
                <a:latin typeface="Times New Roman" panose="02020603050405020304" pitchFamily="18" charset="0"/>
                <a:cs typeface="Times New Roman" panose="02020603050405020304" pitchFamily="18" charset="0"/>
              </a:rPr>
              <a:t>This app gives complete information about crop production,</a:t>
            </a:r>
          </a:p>
          <a:p>
            <a:pPr>
              <a:buNone/>
            </a:pPr>
            <a:r>
              <a:rPr lang="en-IN" sz="2600" dirty="0">
                <a:solidFill>
                  <a:schemeClr val="tx1"/>
                </a:solidFill>
                <a:latin typeface="Times New Roman" panose="02020603050405020304" pitchFamily="18" charset="0"/>
                <a:cs typeface="Times New Roman" panose="02020603050405020304" pitchFamily="18" charset="0"/>
              </a:rPr>
              <a:t>crop protection, smart farming etc..</a:t>
            </a:r>
          </a:p>
          <a:p>
            <a:r>
              <a:rPr lang="en-IN" sz="2600" dirty="0">
                <a:solidFill>
                  <a:schemeClr val="tx1"/>
                </a:solidFill>
                <a:latin typeface="Times New Roman" panose="02020603050405020304" pitchFamily="18" charset="0"/>
                <a:cs typeface="Times New Roman" panose="02020603050405020304" pitchFamily="18" charset="0"/>
              </a:rPr>
              <a:t>The app consists of new technology like soil testing, crop advisory and crop practice.</a:t>
            </a:r>
          </a:p>
          <a:p>
            <a:pPr>
              <a:buNone/>
            </a:pPr>
            <a:r>
              <a:rPr lang="en-IN" sz="2600" b="1" u="sng" dirty="0">
                <a:solidFill>
                  <a:srgbClr val="FF0000"/>
                </a:solidFill>
                <a:latin typeface="Times New Roman" panose="02020603050405020304" pitchFamily="18" charset="0"/>
                <a:cs typeface="Times New Roman" panose="02020603050405020304" pitchFamily="18" charset="0"/>
              </a:rPr>
              <a:t>DISADVANTAGES:</a:t>
            </a:r>
          </a:p>
          <a:p>
            <a:r>
              <a:rPr lang="en-IN" sz="2600" dirty="0">
                <a:solidFill>
                  <a:schemeClr val="tx1"/>
                </a:solidFill>
                <a:latin typeface="Times New Roman" panose="02020603050405020304" pitchFamily="18" charset="0"/>
                <a:cs typeface="Times New Roman" panose="02020603050405020304" pitchFamily="18" charset="0"/>
              </a:rPr>
              <a:t>The user interface of this app is old fashioned and show some error during login.</a:t>
            </a:r>
          </a:p>
          <a:p>
            <a:r>
              <a:rPr lang="en-IN" sz="2600" dirty="0">
                <a:solidFill>
                  <a:schemeClr val="tx1"/>
                </a:solidFill>
                <a:latin typeface="Times New Roman" panose="02020603050405020304" pitchFamily="18" charset="0"/>
                <a:cs typeface="Times New Roman" panose="02020603050405020304" pitchFamily="18" charset="0"/>
              </a:rPr>
              <a:t>This app sometimes does not show some product details and some market details.</a:t>
            </a:r>
          </a:p>
          <a:p>
            <a:endParaRPr lang="en-IN" dirty="0"/>
          </a:p>
        </p:txBody>
      </p:sp>
      <p:sp>
        <p:nvSpPr>
          <p:cNvPr id="3" name="Title 2">
            <a:extLst>
              <a:ext uri="{FF2B5EF4-FFF2-40B4-BE49-F238E27FC236}">
                <a16:creationId xmlns:a16="http://schemas.microsoft.com/office/drawing/2014/main" id="{7234E93C-D76B-4550-2760-0A74887E5536}"/>
              </a:ext>
            </a:extLst>
          </p:cNvPr>
          <p:cNvSpPr>
            <a:spLocks noGrp="1"/>
          </p:cNvSpPr>
          <p:nvPr>
            <p:ph type="title"/>
          </p:nvPr>
        </p:nvSpPr>
        <p:spPr>
          <a:xfrm>
            <a:off x="694765" y="427878"/>
            <a:ext cx="4961965" cy="827181"/>
          </a:xfrm>
        </p:spPr>
        <p:txBody>
          <a:bodyPr>
            <a:normAutofit/>
          </a:bodyPr>
          <a:lstStyle/>
          <a:p>
            <a:r>
              <a:rPr lang="en-IN" sz="3600" b="1" u="sng" dirty="0">
                <a:solidFill>
                  <a:schemeClr val="tx1"/>
                </a:solidFill>
              </a:rPr>
              <a:t>LITERATURE SURVEY</a:t>
            </a:r>
          </a:p>
        </p:txBody>
      </p:sp>
      <p:sp>
        <p:nvSpPr>
          <p:cNvPr id="4" name="Date Placeholder 3">
            <a:extLst>
              <a:ext uri="{FF2B5EF4-FFF2-40B4-BE49-F238E27FC236}">
                <a16:creationId xmlns:a16="http://schemas.microsoft.com/office/drawing/2014/main" id="{4B60A851-ECF5-9503-7B0F-55FF2C80BCC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382E2D-EEB5-54C5-5BB1-A4F4F9A501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94EFE5-FC2D-3948-0887-A27E67C9D52F}"/>
              </a:ext>
            </a:extLst>
          </p:cNvPr>
          <p:cNvSpPr>
            <a:spLocks noGrp="1"/>
          </p:cNvSpPr>
          <p:nvPr>
            <p:ph type="sldNum" sz="quarter" idx="12"/>
          </p:nvPr>
        </p:nvSpPr>
        <p:spPr/>
        <p:txBody>
          <a:bodyPr/>
          <a:lstStyle/>
          <a:p>
            <a:fld id="{B5CEABB6-07DC-46E8-9B57-56EC44A396E5}" type="slidenum">
              <a:rPr lang="en-US" smtClean="0"/>
              <a:t>5</a:t>
            </a:fld>
            <a:endParaRPr lang="en-US" dirty="0"/>
          </a:p>
        </p:txBody>
      </p:sp>
    </p:spTree>
    <p:extLst>
      <p:ext uri="{BB962C8B-B14F-4D97-AF65-F5344CB8AC3E}">
        <p14:creationId xmlns:p14="http://schemas.microsoft.com/office/powerpoint/2010/main" val="100369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AB27B8-6FCB-C8AF-9EF2-E1BF6BB5D305}"/>
              </a:ext>
            </a:extLst>
          </p:cNvPr>
          <p:cNvSpPr>
            <a:spLocks noGrp="1"/>
          </p:cNvSpPr>
          <p:nvPr>
            <p:ph idx="1"/>
          </p:nvPr>
        </p:nvSpPr>
        <p:spPr>
          <a:xfrm>
            <a:off x="838200" y="1416425"/>
            <a:ext cx="10515600" cy="4366560"/>
          </a:xfrm>
        </p:spPr>
        <p:txBody>
          <a:bodyPr/>
          <a:lstStyle/>
          <a:p>
            <a:pPr>
              <a:buNone/>
            </a:pPr>
            <a:r>
              <a:rPr lang="en-IN" sz="2400" u="sng" dirty="0">
                <a:solidFill>
                  <a:schemeClr val="tx1"/>
                </a:solidFill>
                <a:latin typeface="Times New Roman" panose="02020603050405020304" pitchFamily="18" charset="0"/>
                <a:cs typeface="Times New Roman" panose="02020603050405020304" pitchFamily="18" charset="0"/>
              </a:rPr>
              <a:t>BIG HAAT-SMART FARMING APP:</a:t>
            </a:r>
          </a:p>
          <a:p>
            <a:pPr>
              <a:buNone/>
            </a:pPr>
            <a:endParaRPr lang="en-IN" sz="2400" u="sng" dirty="0">
              <a:solidFill>
                <a:schemeClr val="tx1"/>
              </a:solidFill>
              <a:latin typeface="Times New Roman" panose="02020603050405020304" pitchFamily="18" charset="0"/>
              <a:cs typeface="Times New Roman" panose="02020603050405020304" pitchFamily="18" charset="0"/>
            </a:endParaRPr>
          </a:p>
          <a:p>
            <a:pPr>
              <a:buNone/>
            </a:pPr>
            <a:r>
              <a:rPr lang="en-IN" sz="2400" b="1" u="sng" dirty="0">
                <a:solidFill>
                  <a:srgbClr val="008000"/>
                </a:solidFill>
                <a:latin typeface="Times New Roman" panose="02020603050405020304" pitchFamily="18" charset="0"/>
                <a:cs typeface="Times New Roman" panose="02020603050405020304" pitchFamily="18" charset="0"/>
              </a:rPr>
              <a:t>ADVANTAGES:</a:t>
            </a:r>
          </a:p>
          <a:p>
            <a:r>
              <a:rPr lang="en-IN" sz="2400" dirty="0">
                <a:solidFill>
                  <a:schemeClr val="tx1"/>
                </a:solidFill>
                <a:latin typeface="Times New Roman" panose="02020603050405020304" pitchFamily="18" charset="0"/>
                <a:cs typeface="Times New Roman" panose="02020603050405020304" pitchFamily="18" charset="0"/>
              </a:rPr>
              <a:t>This app gives useful solution to crop related problems and where user can buy all crop related products at one place.</a:t>
            </a:r>
          </a:p>
          <a:p>
            <a:r>
              <a:rPr lang="en-IN" sz="2400" dirty="0">
                <a:solidFill>
                  <a:schemeClr val="tx1"/>
                </a:solidFill>
                <a:latin typeface="Times New Roman" panose="02020603050405020304" pitchFamily="18" charset="0"/>
                <a:cs typeface="Times New Roman" panose="02020603050405020304" pitchFamily="18" charset="0"/>
              </a:rPr>
              <a:t>This app provide good quality seeds at the door step.</a:t>
            </a:r>
          </a:p>
          <a:p>
            <a:pPr>
              <a:buNone/>
            </a:pPr>
            <a:r>
              <a:rPr lang="en-IN" sz="2400" b="1" u="sng" dirty="0">
                <a:solidFill>
                  <a:srgbClr val="FF0000"/>
                </a:solidFill>
                <a:latin typeface="Times New Roman" panose="02020603050405020304" pitchFamily="18" charset="0"/>
                <a:cs typeface="Times New Roman" panose="02020603050405020304" pitchFamily="18" charset="0"/>
              </a:rPr>
              <a:t>DISADVANTAGES:</a:t>
            </a:r>
          </a:p>
          <a:p>
            <a:r>
              <a:rPr lang="en-IN" sz="2400" dirty="0">
                <a:solidFill>
                  <a:schemeClr val="tx1"/>
                </a:solidFill>
                <a:latin typeface="Times New Roman" panose="02020603050405020304" pitchFamily="18" charset="0"/>
                <a:cs typeface="Times New Roman" panose="02020603050405020304" pitchFamily="18" charset="0"/>
              </a:rPr>
              <a:t>In this app, the products are very costly than outside market and some products are about to expire and such items are in home page.</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7FA398C4-208B-9609-90AC-6E73DDDED16D}"/>
              </a:ext>
            </a:extLst>
          </p:cNvPr>
          <p:cNvSpPr>
            <a:spLocks noGrp="1"/>
          </p:cNvSpPr>
          <p:nvPr>
            <p:ph type="title"/>
          </p:nvPr>
        </p:nvSpPr>
        <p:spPr>
          <a:xfrm>
            <a:off x="838200" y="365126"/>
            <a:ext cx="10515600" cy="845110"/>
          </a:xfrm>
        </p:spPr>
        <p:txBody>
          <a:bodyPr/>
          <a:lstStyle/>
          <a:p>
            <a:endParaRPr lang="en-IN" dirty="0"/>
          </a:p>
        </p:txBody>
      </p:sp>
      <p:sp>
        <p:nvSpPr>
          <p:cNvPr id="4" name="Date Placeholder 3">
            <a:extLst>
              <a:ext uri="{FF2B5EF4-FFF2-40B4-BE49-F238E27FC236}">
                <a16:creationId xmlns:a16="http://schemas.microsoft.com/office/drawing/2014/main" id="{CE268EDA-EC14-98A3-441C-FA26C9B0BFB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7EE9048-ABBD-CD1C-031B-D68A4083AF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DEF3A5-03A9-695D-A2F1-8C2AF467FF78}"/>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143030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B1C1AC-B82B-2213-4BD3-411CA7F313B9}"/>
              </a:ext>
            </a:extLst>
          </p:cNvPr>
          <p:cNvSpPr>
            <a:spLocks noGrp="1"/>
          </p:cNvSpPr>
          <p:nvPr>
            <p:ph idx="1"/>
          </p:nvPr>
        </p:nvSpPr>
        <p:spPr/>
        <p:txBody>
          <a:bodyPr/>
          <a:lstStyle/>
          <a:p>
            <a:pPr>
              <a:buNone/>
            </a:pPr>
            <a:r>
              <a:rPr lang="en-IN" sz="2400" u="sng" dirty="0">
                <a:solidFill>
                  <a:schemeClr val="tx1"/>
                </a:solidFill>
                <a:latin typeface="Times New Roman" panose="02020603050405020304" pitchFamily="18" charset="0"/>
                <a:cs typeface="Times New Roman" panose="02020603050405020304" pitchFamily="18" charset="0"/>
              </a:rPr>
              <a:t>AGRI BEGRI :</a:t>
            </a:r>
          </a:p>
          <a:p>
            <a:pPr>
              <a:buNone/>
            </a:pPr>
            <a:endParaRPr lang="en-IN" sz="2400" b="1" u="sng" dirty="0">
              <a:solidFill>
                <a:schemeClr val="tx1"/>
              </a:solidFill>
              <a:latin typeface="Times New Roman" panose="02020603050405020304" pitchFamily="18" charset="0"/>
              <a:cs typeface="Times New Roman" panose="02020603050405020304" pitchFamily="18" charset="0"/>
            </a:endParaRPr>
          </a:p>
          <a:p>
            <a:pPr>
              <a:buNone/>
            </a:pPr>
            <a:r>
              <a:rPr lang="en-IN" sz="2400" b="1" u="sng" dirty="0">
                <a:solidFill>
                  <a:srgbClr val="00B050"/>
                </a:solidFill>
                <a:latin typeface="Times New Roman" panose="02020603050405020304" pitchFamily="18" charset="0"/>
                <a:cs typeface="Times New Roman" panose="02020603050405020304" pitchFamily="18" charset="0"/>
              </a:rPr>
              <a:t>ADVANTAGES:</a:t>
            </a:r>
          </a:p>
          <a:p>
            <a:r>
              <a:rPr lang="en-IN" sz="2400" dirty="0">
                <a:solidFill>
                  <a:schemeClr val="tx1"/>
                </a:solidFill>
                <a:latin typeface="Times New Roman" panose="02020603050405020304" pitchFamily="18" charset="0"/>
                <a:cs typeface="Times New Roman" panose="02020603050405020304" pitchFamily="18" charset="0"/>
              </a:rPr>
              <a:t>This application is easy to use and product rates are affordable.</a:t>
            </a:r>
          </a:p>
          <a:p>
            <a:r>
              <a:rPr lang="en-IN" sz="2400" dirty="0">
                <a:solidFill>
                  <a:schemeClr val="tx1"/>
                </a:solidFill>
                <a:latin typeface="Times New Roman" panose="02020603050405020304" pitchFamily="18" charset="0"/>
                <a:cs typeface="Times New Roman" panose="02020603050405020304" pitchFamily="18" charset="0"/>
              </a:rPr>
              <a:t>This application has very convenient and useful farmer friendly service.</a:t>
            </a:r>
          </a:p>
          <a:p>
            <a:pPr>
              <a:buNone/>
            </a:pPr>
            <a:r>
              <a:rPr lang="en-IN" sz="2400" b="1" u="sng" dirty="0">
                <a:solidFill>
                  <a:srgbClr val="FF0000"/>
                </a:solidFill>
                <a:latin typeface="Times New Roman" panose="02020603050405020304" pitchFamily="18" charset="0"/>
                <a:cs typeface="Times New Roman" panose="02020603050405020304" pitchFamily="18" charset="0"/>
              </a:rPr>
              <a:t>DISADVANTAGES:</a:t>
            </a:r>
          </a:p>
          <a:p>
            <a:r>
              <a:rPr lang="en-IN" sz="2400" dirty="0">
                <a:solidFill>
                  <a:schemeClr val="tx1"/>
                </a:solidFill>
                <a:latin typeface="Times New Roman" panose="02020603050405020304" pitchFamily="18" charset="0"/>
                <a:cs typeface="Times New Roman" panose="02020603050405020304" pitchFamily="18" charset="0"/>
              </a:rPr>
              <a:t>Search option is very poor in this application.</a:t>
            </a:r>
          </a:p>
          <a:p>
            <a:r>
              <a:rPr lang="en-IN" sz="2400" dirty="0">
                <a:solidFill>
                  <a:schemeClr val="tx1"/>
                </a:solidFill>
                <a:latin typeface="Times New Roman" panose="02020603050405020304" pitchFamily="18" charset="0"/>
                <a:cs typeface="Times New Roman" panose="02020603050405020304" pitchFamily="18" charset="0"/>
              </a:rPr>
              <a:t>This app gives only 4 hours time to return the purchased products.</a:t>
            </a:r>
          </a:p>
          <a:p>
            <a:endParaRPr lang="en-IN" dirty="0"/>
          </a:p>
        </p:txBody>
      </p:sp>
      <p:sp>
        <p:nvSpPr>
          <p:cNvPr id="3" name="Title 2">
            <a:extLst>
              <a:ext uri="{FF2B5EF4-FFF2-40B4-BE49-F238E27FC236}">
                <a16:creationId xmlns:a16="http://schemas.microsoft.com/office/drawing/2014/main" id="{7EF55111-5313-824F-3C02-0BFC443373A5}"/>
              </a:ext>
            </a:extLst>
          </p:cNvPr>
          <p:cNvSpPr>
            <a:spLocks noGrp="1"/>
          </p:cNvSpPr>
          <p:nvPr>
            <p:ph type="title"/>
          </p:nvPr>
        </p:nvSpPr>
        <p:spPr>
          <a:xfrm>
            <a:off x="838200" y="365126"/>
            <a:ext cx="10515600" cy="459628"/>
          </a:xfrm>
        </p:spPr>
        <p:txBody>
          <a:bodyPr>
            <a:normAutofit fontScale="90000"/>
          </a:bodyPr>
          <a:lstStyle/>
          <a:p>
            <a:endParaRPr lang="en-IN" dirty="0"/>
          </a:p>
        </p:txBody>
      </p:sp>
      <p:sp>
        <p:nvSpPr>
          <p:cNvPr id="4" name="Date Placeholder 3">
            <a:extLst>
              <a:ext uri="{FF2B5EF4-FFF2-40B4-BE49-F238E27FC236}">
                <a16:creationId xmlns:a16="http://schemas.microsoft.com/office/drawing/2014/main" id="{96D822C6-C804-7D2F-5A0D-E54686B99DD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2B40C94-4B77-C44B-2EE2-D8AD738FE2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068F6B-4331-94F0-C411-3C8CB3402CBD}"/>
              </a:ext>
            </a:extLst>
          </p:cNvPr>
          <p:cNvSpPr>
            <a:spLocks noGrp="1"/>
          </p:cNvSpPr>
          <p:nvPr>
            <p:ph type="sldNum" sz="quarter" idx="1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313542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5D78-4CA8-5813-D8AE-5CF5FBE2CC11}"/>
              </a:ext>
            </a:extLst>
          </p:cNvPr>
          <p:cNvSpPr>
            <a:spLocks noGrp="1"/>
          </p:cNvSpPr>
          <p:nvPr>
            <p:ph type="title"/>
          </p:nvPr>
        </p:nvSpPr>
        <p:spPr>
          <a:xfrm>
            <a:off x="6084094" y="613930"/>
            <a:ext cx="5257800" cy="721812"/>
          </a:xfrm>
        </p:spPr>
        <p:txBody>
          <a:bodyPr>
            <a:normAutofit/>
          </a:bodyPr>
          <a:lstStyle/>
          <a:p>
            <a:r>
              <a:rPr lang="en-IN" sz="3600" b="1" u="sng" dirty="0">
                <a:solidFill>
                  <a:schemeClr val="tx1"/>
                </a:solidFill>
              </a:rPr>
              <a:t>PROBLEM DEFINITION</a:t>
            </a:r>
          </a:p>
        </p:txBody>
      </p:sp>
      <p:pic>
        <p:nvPicPr>
          <p:cNvPr id="9" name="Picture Placeholder 8">
            <a:extLst>
              <a:ext uri="{FF2B5EF4-FFF2-40B4-BE49-F238E27FC236}">
                <a16:creationId xmlns:a16="http://schemas.microsoft.com/office/drawing/2014/main" id="{8F62E86B-A176-8D26-8A35-4EC513DB18F3}"/>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1293" r="11293"/>
          <a:stretch>
            <a:fillRect/>
          </a:stretch>
        </p:blipFill>
        <p:spPr/>
      </p:pic>
      <p:sp>
        <p:nvSpPr>
          <p:cNvPr id="4" name="Text Placeholder 3">
            <a:extLst>
              <a:ext uri="{FF2B5EF4-FFF2-40B4-BE49-F238E27FC236}">
                <a16:creationId xmlns:a16="http://schemas.microsoft.com/office/drawing/2014/main" id="{B578FEE3-C967-CAF5-0451-004462F79F90}"/>
              </a:ext>
            </a:extLst>
          </p:cNvPr>
          <p:cNvSpPr>
            <a:spLocks noGrp="1"/>
          </p:cNvSpPr>
          <p:nvPr>
            <p:ph type="body" sz="quarter" idx="14"/>
          </p:nvPr>
        </p:nvSpPr>
        <p:spPr>
          <a:xfrm>
            <a:off x="6096000" y="1425388"/>
            <a:ext cx="5233988" cy="4751293"/>
          </a:xfrm>
        </p:spPr>
        <p:txBody>
          <a:bodyPr>
            <a:normAutofit fontScale="55000" lnSpcReduction="20000"/>
          </a:bodyPr>
          <a:lstStyle/>
          <a:p>
            <a:pPr marL="342900" indent="-342900">
              <a:buFont typeface="Wingdings" panose="05000000000000000000" pitchFamily="2" charset="2"/>
              <a:buChar char="v"/>
            </a:pPr>
            <a:r>
              <a:rPr lang="en-US" sz="3200" dirty="0">
                <a:solidFill>
                  <a:schemeClr val="tx1"/>
                </a:solidFill>
              </a:rPr>
              <a:t>Most of the farmers in India are smallholder farmers who only  typically 1-2 hectares of farmland.</a:t>
            </a:r>
          </a:p>
          <a:p>
            <a:pPr marL="342900" indent="-342900">
              <a:buFont typeface="Wingdings" panose="05000000000000000000" pitchFamily="2" charset="2"/>
              <a:buChar char="v"/>
            </a:pPr>
            <a:r>
              <a:rPr lang="en-US" sz="3200" dirty="0">
                <a:solidFill>
                  <a:schemeClr val="tx1"/>
                </a:solidFill>
              </a:rPr>
              <a:t>These smallholder formers suffer a lot to sell their small amount of farm products  to distant location.</a:t>
            </a:r>
          </a:p>
          <a:p>
            <a:pPr marL="342900" indent="-342900">
              <a:buFont typeface="Wingdings" panose="05000000000000000000" pitchFamily="2" charset="2"/>
              <a:buChar char="v"/>
            </a:pPr>
            <a:r>
              <a:rPr lang="en-US" sz="3200" dirty="0">
                <a:solidFill>
                  <a:schemeClr val="tx1"/>
                </a:solidFill>
              </a:rPr>
              <a:t> So the most of the profits are taken by the  middle agents that the farmers face lot of loss in their field.</a:t>
            </a:r>
          </a:p>
          <a:p>
            <a:pPr marL="342900" indent="-342900">
              <a:buFont typeface="Wingdings" panose="05000000000000000000" pitchFamily="2" charset="2"/>
              <a:buChar char="v"/>
            </a:pPr>
            <a:r>
              <a:rPr lang="en-US" sz="3200" dirty="0">
                <a:solidFill>
                  <a:schemeClr val="tx1"/>
                </a:solidFill>
              </a:rPr>
              <a:t>Faster technology adoption will enable  farmers, especially smallholder farmer.</a:t>
            </a:r>
          </a:p>
          <a:p>
            <a:pPr marL="342900" indent="-342900">
              <a:buFont typeface="Wingdings" panose="05000000000000000000" pitchFamily="2" charset="2"/>
              <a:buChar char="v"/>
            </a:pPr>
            <a:r>
              <a:rPr lang="en-US" sz="3200" dirty="0">
                <a:solidFill>
                  <a:schemeClr val="tx1"/>
                </a:solidFill>
              </a:rPr>
              <a:t>It will provide a framework for future dealing with selling their products.</a:t>
            </a:r>
          </a:p>
          <a:p>
            <a:endParaRPr lang="en-IN" dirty="0"/>
          </a:p>
        </p:txBody>
      </p:sp>
      <p:sp>
        <p:nvSpPr>
          <p:cNvPr id="5" name="Date Placeholder 4">
            <a:extLst>
              <a:ext uri="{FF2B5EF4-FFF2-40B4-BE49-F238E27FC236}">
                <a16:creationId xmlns:a16="http://schemas.microsoft.com/office/drawing/2014/main" id="{14659781-1393-58AA-A178-E4D373C47EB7}"/>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A1863DBE-FC9D-036C-80C4-423F3597CF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36E1B8-82E0-E5DD-208A-9E1827B307E7}"/>
              </a:ext>
            </a:extLst>
          </p:cNvPr>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355787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7DB8-C866-E562-2C4D-717FEAB767B7}"/>
              </a:ext>
            </a:extLst>
          </p:cNvPr>
          <p:cNvSpPr>
            <a:spLocks noGrp="1"/>
          </p:cNvSpPr>
          <p:nvPr>
            <p:ph type="title"/>
          </p:nvPr>
        </p:nvSpPr>
        <p:spPr>
          <a:xfrm>
            <a:off x="5298141" y="380846"/>
            <a:ext cx="6055659" cy="981789"/>
          </a:xfrm>
        </p:spPr>
        <p:txBody>
          <a:bodyPr>
            <a:normAutofit/>
          </a:bodyPr>
          <a:lstStyle/>
          <a:p>
            <a:r>
              <a:rPr lang="en-IN" sz="2800" b="1" u="sng" dirty="0">
                <a:solidFill>
                  <a:schemeClr val="tx1"/>
                </a:solidFill>
                <a:latin typeface="Times New Roman" panose="02020603050405020304" pitchFamily="18" charset="0"/>
                <a:cs typeface="Times New Roman" panose="02020603050405020304" pitchFamily="18" charset="0"/>
              </a:rPr>
              <a:t>REQUIREMENT SPECIFICATION</a:t>
            </a:r>
          </a:p>
        </p:txBody>
      </p:sp>
      <p:sp>
        <p:nvSpPr>
          <p:cNvPr id="4" name="Text Placeholder 3">
            <a:extLst>
              <a:ext uri="{FF2B5EF4-FFF2-40B4-BE49-F238E27FC236}">
                <a16:creationId xmlns:a16="http://schemas.microsoft.com/office/drawing/2014/main" id="{C3A2AF7E-D589-52D7-FE1B-538762F7E05D}"/>
              </a:ext>
            </a:extLst>
          </p:cNvPr>
          <p:cNvSpPr>
            <a:spLocks noGrp="1"/>
          </p:cNvSpPr>
          <p:nvPr>
            <p:ph type="body" sz="quarter" idx="14"/>
          </p:nvPr>
        </p:nvSpPr>
        <p:spPr>
          <a:xfrm>
            <a:off x="5298140" y="1659405"/>
            <a:ext cx="6055659" cy="3871819"/>
          </a:xfrm>
        </p:spPr>
        <p:txBody>
          <a:bodyPr>
            <a:normAutofit fontScale="92500" lnSpcReduction="10000"/>
          </a:bodyPr>
          <a:lstStyle/>
          <a:p>
            <a:r>
              <a:rPr lang="en-US" b="1" u="sng" dirty="0">
                <a:solidFill>
                  <a:schemeClr val="tx1"/>
                </a:solidFill>
                <a:latin typeface="Times New Roman" panose="02020603050405020304" pitchFamily="18" charset="0"/>
                <a:cs typeface="Times New Roman" panose="02020603050405020304" pitchFamily="18" charset="0"/>
              </a:rPr>
              <a:t>Hardware</a:t>
            </a:r>
          </a:p>
          <a:p>
            <a:pPr marL="514350" indent="-514350">
              <a:buFont typeface="Wingdings" panose="05000000000000000000" pitchFamily="2" charset="2"/>
              <a:buChar char="q"/>
            </a:pPr>
            <a:r>
              <a:rPr lang="en-US" dirty="0">
                <a:solidFill>
                  <a:schemeClr val="tx1"/>
                </a:solidFill>
              </a:rPr>
              <a:t>64 bit</a:t>
            </a:r>
          </a:p>
          <a:p>
            <a:pPr marL="514350" indent="-514350">
              <a:buFont typeface="Wingdings" panose="05000000000000000000" pitchFamily="2" charset="2"/>
              <a:buChar char="q"/>
            </a:pPr>
            <a:r>
              <a:rPr lang="en-US" dirty="0">
                <a:solidFill>
                  <a:schemeClr val="tx1"/>
                </a:solidFill>
              </a:rPr>
              <a:t>8GB RAM or more</a:t>
            </a:r>
          </a:p>
          <a:p>
            <a:pPr marL="514350" indent="-514350"/>
            <a:r>
              <a:rPr lang="en-US" b="1" u="sng" dirty="0">
                <a:solidFill>
                  <a:schemeClr val="tx1"/>
                </a:solidFill>
                <a:latin typeface="Times New Roman" panose="02020603050405020304" pitchFamily="18" charset="0"/>
                <a:cs typeface="Times New Roman" panose="02020603050405020304" pitchFamily="18" charset="0"/>
              </a:rPr>
              <a:t>Software</a:t>
            </a:r>
          </a:p>
          <a:p>
            <a:pPr marL="514350" indent="-514350">
              <a:buFont typeface="Wingdings" panose="05000000000000000000" pitchFamily="2" charset="2"/>
              <a:buChar char="q"/>
            </a:pPr>
            <a:r>
              <a:rPr lang="en-US" dirty="0">
                <a:solidFill>
                  <a:schemeClr val="tx1"/>
                </a:solidFill>
              </a:rPr>
              <a:t>Window OS</a:t>
            </a:r>
          </a:p>
          <a:p>
            <a:pPr marL="514350" indent="-514350">
              <a:buFont typeface="Wingdings" panose="05000000000000000000" pitchFamily="2" charset="2"/>
              <a:buChar char="q"/>
            </a:pPr>
            <a:r>
              <a:rPr lang="en-US" dirty="0">
                <a:solidFill>
                  <a:schemeClr val="tx1"/>
                </a:solidFill>
              </a:rPr>
              <a:t>Android studio </a:t>
            </a:r>
          </a:p>
          <a:p>
            <a:pPr marL="514350" indent="-514350">
              <a:buFont typeface="+mj-lt"/>
              <a:buAutoNum type="arabicPeriod"/>
            </a:pPr>
            <a:r>
              <a:rPr lang="en-US" dirty="0">
                <a:solidFill>
                  <a:schemeClr val="tx1"/>
                </a:solidFill>
              </a:rPr>
              <a:t>8GB  of available disk space minimum (IDE + Android SDK + Android Emulator)</a:t>
            </a:r>
          </a:p>
          <a:p>
            <a:pPr marL="514350" indent="-514350">
              <a:buFont typeface="+mj-lt"/>
              <a:buAutoNum type="arabicPeriod"/>
            </a:pPr>
            <a:r>
              <a:rPr lang="en-US" dirty="0">
                <a:solidFill>
                  <a:schemeClr val="tx1"/>
                </a:solidFill>
              </a:rPr>
              <a:t>1280*800 minimum screen resolution.</a:t>
            </a:r>
          </a:p>
          <a:p>
            <a:endParaRPr lang="en-IN" dirty="0"/>
          </a:p>
        </p:txBody>
      </p:sp>
      <p:sp>
        <p:nvSpPr>
          <p:cNvPr id="5" name="Date Placeholder 4">
            <a:extLst>
              <a:ext uri="{FF2B5EF4-FFF2-40B4-BE49-F238E27FC236}">
                <a16:creationId xmlns:a16="http://schemas.microsoft.com/office/drawing/2014/main" id="{3B08D097-054E-D356-BDC6-1E408AF1A9DC}"/>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EF7F8DB-C568-2C01-38F3-4F595BA468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1015C79-5237-FF50-89AB-47B41CEA0500}"/>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8" name="Picture Placeholder 7">
            <a:extLst>
              <a:ext uri="{FF2B5EF4-FFF2-40B4-BE49-F238E27FC236}">
                <a16:creationId xmlns:a16="http://schemas.microsoft.com/office/drawing/2014/main" id="{A362908B-EB89-ABC8-D08A-2BF86E2E80C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905" b="8905"/>
          <a:stretch/>
        </p:blipFill>
        <p:spPr>
          <a:xfrm>
            <a:off x="702408" y="1264024"/>
            <a:ext cx="4299898" cy="3630706"/>
          </a:xfrm>
          <a:prstGeom prst="rect">
            <a:avLst/>
          </a:prstGeom>
        </p:spPr>
      </p:pic>
    </p:spTree>
    <p:extLst>
      <p:ext uri="{BB962C8B-B14F-4D97-AF65-F5344CB8AC3E}">
        <p14:creationId xmlns:p14="http://schemas.microsoft.com/office/powerpoint/2010/main" val="3517684574"/>
      </p:ext>
    </p:extLst>
  </p:cSld>
  <p:clrMapOvr>
    <a:masterClrMapping/>
  </p:clrMapOvr>
</p:sld>
</file>

<file path=ppt/theme/theme1.xml><?xml version="1.0" encoding="utf-8"?>
<a:theme xmlns:a="http://schemas.openxmlformats.org/drawingml/2006/main" name="Office Theme">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 Pitch Deck_tm66722518_Win32_JB_SL_v3" id="{F88C4BC3-D7CC-4809-9A20-83B96B306E67}" vid="{C89703AC-DCB6-4757-83A4-6B2EB7B7FA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2.xml><?xml version="1.0" encoding="utf-8"?>
<ds:datastoreItem xmlns:ds="http://schemas.openxmlformats.org/officeDocument/2006/customXml" ds:itemID="{DBE6AE0A-D4B0-4A5B-9359-3C20E0AE6F6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4F12D6A-2BE8-4847-A724-6F141C79A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Light sales pitch presentation</Template>
  <TotalTime>139</TotalTime>
  <Words>864</Words>
  <Application>Microsoft Office PowerPoint</Application>
  <PresentationFormat>Widescreen</PresentationFormat>
  <Paragraphs>131</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Adobe Caslon Pro Bold</vt:lpstr>
      <vt:lpstr>Adobe Garamond Pro Bold</vt:lpstr>
      <vt:lpstr>Arial</vt:lpstr>
      <vt:lpstr>Arial Black</vt:lpstr>
      <vt:lpstr>Bodoni MT</vt:lpstr>
      <vt:lpstr>Calibri</vt:lpstr>
      <vt:lpstr>Franklin Gothic Book</vt:lpstr>
      <vt:lpstr>Gill Sans MT</vt:lpstr>
      <vt:lpstr>Source Sans Pro Light</vt:lpstr>
      <vt:lpstr>Times New Roman</vt:lpstr>
      <vt:lpstr>Wingdings</vt:lpstr>
      <vt:lpstr>Office Theme</vt:lpstr>
      <vt:lpstr>Mini Project</vt:lpstr>
      <vt:lpstr>PowerPoint Presentation</vt:lpstr>
      <vt:lpstr>INTRODUCTION</vt:lpstr>
      <vt:lpstr>OBJECTIVE</vt:lpstr>
      <vt:lpstr>LITERATURE SURVEY</vt:lpstr>
      <vt:lpstr>PowerPoint Presentation</vt:lpstr>
      <vt:lpstr>PowerPoint Presentation</vt:lpstr>
      <vt:lpstr>PROBLEM DEFINITION</vt:lpstr>
      <vt:lpstr>REQUIREMENT SPECIFICATION</vt:lpstr>
      <vt:lpstr>MODULES WITH EXPLANATION</vt:lpstr>
      <vt:lpstr>REGISTRATION MODULE</vt:lpstr>
      <vt:lpstr>FARMER MODULE</vt:lpstr>
      <vt:lpstr>USER MODULE</vt:lpstr>
      <vt:lpstr> SYSTEM DESIGN </vt:lpstr>
      <vt:lpstr>DFD – LEVEL 1 </vt:lpstr>
      <vt:lpstr>DFD – LEVEL 2</vt:lpstr>
      <vt:lpstr>ARCHITECTURE DIAGRAM</vt:lpstr>
      <vt:lpstr>100% COMPLETION AND ITS ASSOCIATED RESULT</vt:lpstr>
      <vt:lpstr>PowerPoint Presentation</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Jeba Salomi</dc:creator>
  <cp:lastModifiedBy>Jeba Salomi</cp:lastModifiedBy>
  <cp:revision>11</cp:revision>
  <dcterms:created xsi:type="dcterms:W3CDTF">2022-06-15T10:01:50Z</dcterms:created>
  <dcterms:modified xsi:type="dcterms:W3CDTF">2022-06-15T17:25:06Z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