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5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99060" y="184150"/>
            <a:ext cx="11700510" cy="6487160"/>
            <a:chOff x="179" y="290"/>
            <a:chExt cx="18426" cy="10216"/>
          </a:xfrm>
        </p:grpSpPr>
        <p:sp>
          <p:nvSpPr>
            <p:cNvPr id="4" name="矩形 3"/>
            <p:cNvSpPr/>
            <p:nvPr/>
          </p:nvSpPr>
          <p:spPr>
            <a:xfrm>
              <a:off x="179" y="290"/>
              <a:ext cx="18427" cy="102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784" y="4277"/>
              <a:ext cx="629" cy="2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浏览商品</a:t>
              </a:r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2081" y="4276"/>
              <a:ext cx="656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加购物车</a:t>
              </a:r>
              <a:endParaRPr lang="zh-CN" altLang="en-US"/>
            </a:p>
          </p:txBody>
        </p:sp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1413" y="5400"/>
              <a:ext cx="6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准备 7"/>
            <p:cNvSpPr/>
            <p:nvPr/>
          </p:nvSpPr>
          <p:spPr>
            <a:xfrm>
              <a:off x="179" y="2240"/>
              <a:ext cx="1901" cy="89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准备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5" idx="0"/>
            </p:cNvCxnSpPr>
            <p:nvPr/>
          </p:nvCxnSpPr>
          <p:spPr>
            <a:xfrm flipH="1">
              <a:off x="1099" y="3130"/>
              <a:ext cx="31" cy="1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数据 9"/>
            <p:cNvSpPr/>
            <p:nvPr/>
          </p:nvSpPr>
          <p:spPr>
            <a:xfrm>
              <a:off x="3350" y="4930"/>
              <a:ext cx="2460" cy="93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购物车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stCxn id="6" idx="3"/>
              <a:endCxn id="10" idx="2"/>
            </p:cNvCxnSpPr>
            <p:nvPr/>
          </p:nvCxnSpPr>
          <p:spPr>
            <a:xfrm flipV="1">
              <a:off x="2737" y="5399"/>
              <a:ext cx="85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决策 12"/>
            <p:cNvSpPr/>
            <p:nvPr/>
          </p:nvSpPr>
          <p:spPr>
            <a:xfrm>
              <a:off x="6027" y="4275"/>
              <a:ext cx="2299" cy="22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结算</a:t>
              </a:r>
              <a:r>
                <a:rPr lang="en-US" altLang="zh-CN"/>
                <a:t>/</a:t>
              </a:r>
              <a:r>
                <a:rPr lang="zh-CN" altLang="en-US"/>
                <a:t>购物</a:t>
              </a:r>
              <a:endParaRPr lang="zh-CN" altLang="en-US"/>
            </a:p>
          </p:txBody>
        </p:sp>
        <p:cxnSp>
          <p:nvCxnSpPr>
            <p:cNvPr id="14" name="直接箭头连接符 13"/>
            <p:cNvCxnSpPr>
              <a:stCxn id="10" idx="5"/>
              <a:endCxn id="13" idx="1"/>
            </p:cNvCxnSpPr>
            <p:nvPr/>
          </p:nvCxnSpPr>
          <p:spPr>
            <a:xfrm>
              <a:off x="5564" y="5399"/>
              <a:ext cx="46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3" idx="2"/>
              <a:endCxn id="5" idx="2"/>
            </p:cNvCxnSpPr>
            <p:nvPr/>
          </p:nvCxnSpPr>
          <p:spPr>
            <a:xfrm rot="5400000" flipH="1">
              <a:off x="4138" y="3485"/>
              <a:ext cx="1" cy="6078"/>
            </a:xfrm>
            <a:prstGeom prst="bentConnector3">
              <a:avLst>
                <a:gd name="adj1" fmla="val -1265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206" y="7505"/>
              <a:ext cx="2250" cy="480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txBody>
            <a:bodyPr wrap="square" rtlCol="0">
              <a:spAutoFit/>
            </a:bodyPr>
            <a:p>
              <a:r>
                <a:rPr lang="zh-CN" altLang="en-US" sz="1400"/>
                <a:t>继续购物</a:t>
              </a:r>
              <a:endParaRPr lang="zh-CN" altLang="en-US" sz="1400"/>
            </a:p>
          </p:txBody>
        </p:sp>
        <p:sp>
          <p:nvSpPr>
            <p:cNvPr id="18" name="流程图: 决策 17"/>
            <p:cNvSpPr/>
            <p:nvPr/>
          </p:nvSpPr>
          <p:spPr>
            <a:xfrm>
              <a:off x="8850" y="4277"/>
              <a:ext cx="2182" cy="22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是否会员</a:t>
              </a:r>
              <a:endParaRPr lang="zh-CN"/>
            </a:p>
          </p:txBody>
        </p:sp>
        <p:cxnSp>
          <p:nvCxnSpPr>
            <p:cNvPr id="19" name="直接箭头连接符 18"/>
            <p:cNvCxnSpPr>
              <a:stCxn id="13" idx="3"/>
              <a:endCxn id="18" idx="1"/>
            </p:cNvCxnSpPr>
            <p:nvPr/>
          </p:nvCxnSpPr>
          <p:spPr>
            <a:xfrm>
              <a:off x="8326" y="5400"/>
              <a:ext cx="524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148" y="4930"/>
              <a:ext cx="1201" cy="480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400"/>
                <a:t>结算</a:t>
              </a:r>
              <a:endParaRPr lang="zh-CN" altLang="en-US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103" y="4930"/>
              <a:ext cx="1201" cy="480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400"/>
                <a:t>是</a:t>
              </a:r>
              <a:endParaRPr lang="zh-CN" altLang="en-US" sz="140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9032" y="7505"/>
              <a:ext cx="1828" cy="8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注册</a:t>
              </a:r>
              <a:endParaRPr lang="zh-CN" altLang="en-US"/>
            </a:p>
          </p:txBody>
        </p:sp>
        <p:cxnSp>
          <p:nvCxnSpPr>
            <p:cNvPr id="26" name="直接箭头连接符 25"/>
            <p:cNvCxnSpPr>
              <a:stCxn id="18" idx="2"/>
              <a:endCxn id="25" idx="0"/>
            </p:cNvCxnSpPr>
            <p:nvPr/>
          </p:nvCxnSpPr>
          <p:spPr>
            <a:xfrm>
              <a:off x="9941" y="6526"/>
              <a:ext cx="5" cy="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9947" y="6775"/>
              <a:ext cx="913" cy="480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1400"/>
                <a:t>否</a:t>
              </a:r>
              <a:endParaRPr lang="zh-CN" altLang="en-US" sz="1400"/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11728" y="4275"/>
              <a:ext cx="576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登陆</a:t>
              </a:r>
              <a:endParaRPr lang="zh-CN" altLang="en-US"/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12805" y="4281"/>
              <a:ext cx="631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提交订单</a:t>
              </a:r>
              <a:endParaRPr lang="zh-CN" altLang="en-US"/>
            </a:p>
          </p:txBody>
        </p:sp>
        <p:cxnSp>
          <p:nvCxnSpPr>
            <p:cNvPr id="32" name="直接箭头连接符 31"/>
            <p:cNvCxnSpPr>
              <a:stCxn id="18" idx="3"/>
              <a:endCxn id="28" idx="1"/>
            </p:cNvCxnSpPr>
            <p:nvPr/>
          </p:nvCxnSpPr>
          <p:spPr>
            <a:xfrm flipV="1">
              <a:off x="11032" y="5399"/>
              <a:ext cx="696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8" idx="3"/>
              <a:endCxn id="29" idx="1"/>
            </p:cNvCxnSpPr>
            <p:nvPr/>
          </p:nvCxnSpPr>
          <p:spPr>
            <a:xfrm>
              <a:off x="12304" y="5399"/>
              <a:ext cx="501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过程 33"/>
            <p:cNvSpPr/>
            <p:nvPr/>
          </p:nvSpPr>
          <p:spPr>
            <a:xfrm>
              <a:off x="14018" y="4282"/>
              <a:ext cx="643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在线支付</a:t>
              </a:r>
              <a:endParaRPr lang="zh-CN" altLang="en-US"/>
            </a:p>
          </p:txBody>
        </p:sp>
        <p:cxnSp>
          <p:nvCxnSpPr>
            <p:cNvPr id="36" name="直接箭头连接符 35"/>
            <p:cNvCxnSpPr>
              <a:stCxn id="29" idx="3"/>
              <a:endCxn id="34" idx="1"/>
            </p:cNvCxnSpPr>
            <p:nvPr/>
          </p:nvCxnSpPr>
          <p:spPr>
            <a:xfrm>
              <a:off x="13436" y="5405"/>
              <a:ext cx="58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终止 36"/>
            <p:cNvSpPr/>
            <p:nvPr/>
          </p:nvSpPr>
          <p:spPr>
            <a:xfrm>
              <a:off x="13156" y="8323"/>
              <a:ext cx="2367" cy="9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结束</a:t>
              </a:r>
              <a:endParaRPr lang="zh-CN" altLang="en-US"/>
            </a:p>
          </p:txBody>
        </p:sp>
        <p:cxnSp>
          <p:nvCxnSpPr>
            <p:cNvPr id="38" name="直接箭头连接符 37"/>
            <p:cNvCxnSpPr>
              <a:endCxn id="37" idx="0"/>
            </p:cNvCxnSpPr>
            <p:nvPr/>
          </p:nvCxnSpPr>
          <p:spPr>
            <a:xfrm>
              <a:off x="14340" y="6527"/>
              <a:ext cx="0" cy="1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图: 过程 1"/>
            <p:cNvSpPr/>
            <p:nvPr/>
          </p:nvSpPr>
          <p:spPr>
            <a:xfrm>
              <a:off x="15228" y="4282"/>
              <a:ext cx="643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申请售后</a:t>
              </a:r>
              <a:endParaRPr lang="zh-CN" altLang="en-US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16419" y="4275"/>
              <a:ext cx="643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客服处理</a:t>
              </a:r>
              <a:endParaRPr lang="zh-CN" altLang="en-US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17704" y="4275"/>
              <a:ext cx="643" cy="2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反馈用户</a:t>
              </a:r>
              <a:endParaRPr lang="zh-CN" altLang="en-US"/>
            </a:p>
          </p:txBody>
        </p:sp>
        <p:cxnSp>
          <p:nvCxnSpPr>
            <p:cNvPr id="16" name="直接箭头连接符 15"/>
            <p:cNvCxnSpPr>
              <a:stCxn id="34" idx="3"/>
              <a:endCxn id="2" idx="1"/>
            </p:cNvCxnSpPr>
            <p:nvPr/>
          </p:nvCxnSpPr>
          <p:spPr>
            <a:xfrm>
              <a:off x="14661" y="5406"/>
              <a:ext cx="5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3"/>
              <a:endCxn id="3" idx="1"/>
            </p:cNvCxnSpPr>
            <p:nvPr/>
          </p:nvCxnSpPr>
          <p:spPr>
            <a:xfrm flipV="1">
              <a:off x="15871" y="5399"/>
              <a:ext cx="548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" idx="3"/>
              <a:endCxn id="12" idx="1"/>
            </p:cNvCxnSpPr>
            <p:nvPr/>
          </p:nvCxnSpPr>
          <p:spPr>
            <a:xfrm>
              <a:off x="17062" y="5399"/>
              <a:ext cx="6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2" idx="2"/>
              <a:endCxn id="37" idx="3"/>
            </p:cNvCxnSpPr>
            <p:nvPr/>
          </p:nvCxnSpPr>
          <p:spPr>
            <a:xfrm rot="5400000">
              <a:off x="15639" y="6405"/>
              <a:ext cx="2270" cy="250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564515" y="108585"/>
            <a:ext cx="11003280" cy="6327140"/>
            <a:chOff x="889" y="171"/>
            <a:chExt cx="17328" cy="9964"/>
          </a:xfrm>
        </p:grpSpPr>
        <p:sp>
          <p:nvSpPr>
            <p:cNvPr id="4" name="矩形 3"/>
            <p:cNvSpPr/>
            <p:nvPr/>
          </p:nvSpPr>
          <p:spPr>
            <a:xfrm>
              <a:off x="889" y="171"/>
              <a:ext cx="17328" cy="996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1031" y="251"/>
              <a:ext cx="16966" cy="1431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962" y="2011"/>
              <a:ext cx="12050" cy="1431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985" y="3665"/>
              <a:ext cx="12027" cy="4184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962" y="8072"/>
              <a:ext cx="13546" cy="183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13359" y="2010"/>
              <a:ext cx="1149" cy="584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服</a:t>
              </a:r>
              <a:endParaRPr lang="zh-CN" altLang="en-US"/>
            </a:p>
            <a:p>
              <a:pPr algn="ctr"/>
              <a:r>
                <a:rPr lang="zh-CN" altLang="en-US"/>
                <a:t>务</a:t>
              </a:r>
              <a:endParaRPr lang="zh-CN" altLang="en-US"/>
            </a:p>
            <a:p>
              <a:pPr algn="ctr"/>
              <a:r>
                <a:rPr lang="zh-CN" altLang="en-US"/>
                <a:t>注</a:t>
              </a:r>
              <a:endParaRPr lang="zh-CN" altLang="en-US"/>
            </a:p>
            <a:p>
              <a:pPr algn="ctr"/>
              <a:r>
                <a:rPr lang="zh-CN" altLang="en-US"/>
                <a:t>册</a:t>
              </a:r>
              <a:endParaRPr lang="zh-CN" altLang="en-US"/>
            </a:p>
            <a:p>
              <a:pPr algn="ctr"/>
              <a:r>
                <a:rPr lang="zh-CN" altLang="en-US"/>
                <a:t>中</a:t>
              </a:r>
              <a:endParaRPr lang="zh-CN" altLang="en-US"/>
            </a:p>
            <a:p>
              <a:pPr algn="ctr"/>
              <a:r>
                <a:rPr lang="zh-CN" altLang="en-US"/>
                <a:t>心</a:t>
              </a:r>
              <a:endParaRPr lang="zh-CN" altLang="en-US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14864" y="1989"/>
              <a:ext cx="1454" cy="7914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  <a:p>
              <a:pPr algn="ctr"/>
              <a:r>
                <a:rPr lang="zh-CN" altLang="en-US"/>
                <a:t>日</a:t>
              </a:r>
              <a:endParaRPr lang="zh-CN" altLang="en-US"/>
            </a:p>
            <a:p>
              <a:pPr algn="ctr"/>
              <a:r>
                <a:rPr lang="zh-CN" altLang="en-US"/>
                <a:t>志</a:t>
              </a:r>
              <a:endParaRPr lang="zh-CN" altLang="en-US"/>
            </a:p>
            <a:p>
              <a:pPr algn="ctr"/>
              <a:r>
                <a:rPr lang="zh-CN" altLang="en-US"/>
                <a:t>统</a:t>
              </a:r>
              <a:endParaRPr lang="zh-CN" altLang="en-US"/>
            </a:p>
            <a:p>
              <a:pPr algn="ctr"/>
              <a:r>
                <a:rPr lang="zh-CN" altLang="en-US"/>
                <a:t>一</a:t>
              </a:r>
              <a:endParaRPr lang="zh-CN" altLang="en-US"/>
            </a:p>
            <a:p>
              <a:pPr algn="ctr"/>
              <a:r>
                <a:rPr lang="zh-CN" altLang="en-US"/>
                <a:t>管</a:t>
              </a:r>
              <a:endParaRPr lang="zh-CN" altLang="en-US"/>
            </a:p>
            <a:p>
              <a:pPr algn="ctr"/>
              <a:r>
                <a:rPr lang="zh-CN" altLang="en-US"/>
                <a:t>理</a:t>
              </a:r>
              <a:endParaRPr lang="zh-CN" altLang="en-US"/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4371" y="8634"/>
              <a:ext cx="2180" cy="8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7947" y="8634"/>
              <a:ext cx="2180" cy="8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0" y="266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客户端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5" y="2011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网关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1" y="3665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服务层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1" y="8072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数据层</a:t>
              </a:r>
              <a:endParaRPr lang="zh-CN" altLang="en-US"/>
            </a:p>
          </p:txBody>
        </p:sp>
        <p:sp>
          <p:nvSpPr>
            <p:cNvPr id="2050" name="显示器"/>
            <p:cNvSpPr/>
            <p:nvPr/>
          </p:nvSpPr>
          <p:spPr bwMode="auto">
            <a:xfrm>
              <a:off x="4064" y="427"/>
              <a:ext cx="2086" cy="1219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9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PC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0" name="手机"/>
            <p:cNvSpPr/>
            <p:nvPr/>
          </p:nvSpPr>
          <p:spPr bwMode="auto">
            <a:xfrm>
              <a:off x="8168" y="426"/>
              <a:ext cx="2110" cy="1081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M</a:t>
              </a:r>
              <a:r>
                <a:rPr lang="zh-CN" altLang="en-US" dirty="0">
                  <a:solidFill>
                    <a:srgbClr val="FFFFFF"/>
                  </a:solidFill>
                </a:rPr>
                <a:t>端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05" y="2234"/>
              <a:ext cx="6072" cy="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Gateway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29" y="4273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用户服务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29" y="5393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产品服务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29" y="6454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订单服务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617" y="4241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支付服务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617" y="5361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售后服务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617" y="6422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定时任务</a:t>
              </a:r>
              <a:endParaRPr lang="zh-CN" altLang="en-US"/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16543" y="2010"/>
              <a:ext cx="1454" cy="7914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监</a:t>
              </a:r>
              <a:endParaRPr lang="zh-CN" altLang="en-US"/>
            </a:p>
            <a:p>
              <a:pPr algn="ctr"/>
              <a:r>
                <a:rPr lang="zh-CN" altLang="en-US"/>
                <a:t>控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" name="组合 58"/>
          <p:cNvGrpSpPr/>
          <p:nvPr/>
        </p:nvGrpSpPr>
        <p:grpSpPr>
          <a:xfrm>
            <a:off x="564515" y="108585"/>
            <a:ext cx="11003280" cy="6327140"/>
            <a:chOff x="889" y="171"/>
            <a:chExt cx="17328" cy="9964"/>
          </a:xfrm>
        </p:grpSpPr>
        <p:sp>
          <p:nvSpPr>
            <p:cNvPr id="4" name="矩形 3"/>
            <p:cNvSpPr/>
            <p:nvPr/>
          </p:nvSpPr>
          <p:spPr>
            <a:xfrm>
              <a:off x="889" y="171"/>
              <a:ext cx="17328" cy="996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1031" y="251"/>
              <a:ext cx="16966" cy="1431"/>
            </a:xfrm>
            <a:prstGeom prst="flowChartProcess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971" y="2245"/>
              <a:ext cx="8387" cy="143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altLang="zh-CN">
                <a:sym typeface="+mn-ea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995" y="4267"/>
              <a:ext cx="8362" cy="392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altLang="zh-CN">
                <a:sym typeface="+mn-ea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970" y="8738"/>
              <a:ext cx="17026" cy="1299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10227" y="2246"/>
              <a:ext cx="3041" cy="2733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服务注册中心</a:t>
              </a:r>
              <a:endParaRPr lang="zh-CN" altLang="en-US">
                <a:sym typeface="+mn-ea"/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14261" y="2230"/>
              <a:ext cx="1457" cy="5962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日</a:t>
              </a:r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志</a:t>
              </a:r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管</a:t>
              </a:r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理</a:t>
              </a:r>
              <a:endParaRPr lang="zh-CN" altLang="en-US">
                <a:sym typeface="+mn-ea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3699" y="8947"/>
              <a:ext cx="2180" cy="8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9057" y="8947"/>
              <a:ext cx="2180" cy="8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0" y="266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客户端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5" y="2245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网关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5" y="4214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服务层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1" y="8814"/>
              <a:ext cx="234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数据层</a:t>
              </a:r>
              <a:endParaRPr lang="zh-CN" altLang="en-US"/>
            </a:p>
          </p:txBody>
        </p:sp>
        <p:sp>
          <p:nvSpPr>
            <p:cNvPr id="2050" name="显示器"/>
            <p:cNvSpPr/>
            <p:nvPr/>
          </p:nvSpPr>
          <p:spPr bwMode="auto">
            <a:xfrm>
              <a:off x="2834" y="427"/>
              <a:ext cx="2086" cy="1219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9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PC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0" name="手机"/>
            <p:cNvSpPr/>
            <p:nvPr/>
          </p:nvSpPr>
          <p:spPr bwMode="auto">
            <a:xfrm>
              <a:off x="6938" y="426"/>
              <a:ext cx="2110" cy="1081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M</a:t>
              </a:r>
              <a:r>
                <a:rPr lang="zh-CN" altLang="en-US" dirty="0">
                  <a:solidFill>
                    <a:srgbClr val="FFFFFF"/>
                  </a:solidFill>
                </a:rPr>
                <a:t>端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" y="2468"/>
              <a:ext cx="6422" cy="9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Gateway</a:t>
              </a:r>
              <a:endParaRPr lang="zh-CN" altLang="en-US">
                <a:sym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24" y="4831"/>
              <a:ext cx="6703" cy="31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2344" y="7127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订单服务</a:t>
              </a:r>
              <a:endParaRPr lang="zh-CN" altLang="en-US"/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16527" y="2247"/>
              <a:ext cx="1470" cy="5945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监</a:t>
              </a:r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控</a:t>
              </a:r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管</a:t>
              </a:r>
              <a:endParaRPr lang="zh-CN" altLang="en-US">
                <a:sym typeface="+mn-ea"/>
              </a:endParaRPr>
            </a:p>
            <a:p>
              <a:pPr lvl="0" algn="ctr"/>
              <a:r>
                <a:rPr lang="zh-CN" altLang="en-US">
                  <a:sym typeface="+mn-ea"/>
                </a:rPr>
                <a:t>理</a:t>
              </a:r>
              <a:endParaRPr lang="zh-CN" altLang="en-US"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44" y="4978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用户服务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44" y="6066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产品服务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22" y="4978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支付服务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722" y="6066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售后服务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722" y="7127"/>
              <a:ext cx="2861" cy="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定时任务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245" y="5244"/>
              <a:ext cx="3024" cy="2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401" y="5412"/>
              <a:ext cx="2640" cy="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管易</a:t>
              </a:r>
              <a:r>
                <a:rPr lang="en-US" altLang="zh-CN"/>
                <a:t>ERP</a:t>
              </a:r>
              <a:r>
                <a:rPr lang="zh-CN" altLang="en-US"/>
                <a:t>系统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400" y="6332"/>
              <a:ext cx="2641" cy="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统一登陆平台</a:t>
              </a:r>
              <a:endParaRPr lang="zh-CN" altLang="en-US"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00" y="7262"/>
              <a:ext cx="2641" cy="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统一支付平台</a:t>
              </a:r>
              <a:endParaRPr lang="zh-CN" altLang="en-US">
                <a:sym typeface="+mn-ea"/>
              </a:endParaRPr>
            </a:p>
          </p:txBody>
        </p:sp>
        <p:sp>
          <p:nvSpPr>
            <p:cNvPr id="47" name="左右箭头 46"/>
            <p:cNvSpPr/>
            <p:nvPr/>
          </p:nvSpPr>
          <p:spPr>
            <a:xfrm rot="16200000">
              <a:off x="5202" y="1834"/>
              <a:ext cx="546" cy="271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左右箭头 48"/>
            <p:cNvSpPr/>
            <p:nvPr/>
          </p:nvSpPr>
          <p:spPr>
            <a:xfrm rot="16200000">
              <a:off x="5202" y="3858"/>
              <a:ext cx="546" cy="271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2" name="左右箭头 51"/>
            <p:cNvSpPr/>
            <p:nvPr/>
          </p:nvSpPr>
          <p:spPr>
            <a:xfrm>
              <a:off x="9373" y="6458"/>
              <a:ext cx="858" cy="335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3" name="左右箭头 52"/>
            <p:cNvSpPr/>
            <p:nvPr/>
          </p:nvSpPr>
          <p:spPr>
            <a:xfrm rot="16200000">
              <a:off x="5202" y="8328"/>
              <a:ext cx="546" cy="271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7" name="右箭头 56"/>
            <p:cNvSpPr/>
            <p:nvPr/>
          </p:nvSpPr>
          <p:spPr>
            <a:xfrm rot="19860000">
              <a:off x="9396" y="4295"/>
              <a:ext cx="976" cy="34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 rot="10620000">
              <a:off x="9352" y="2782"/>
              <a:ext cx="880" cy="34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组合 72"/>
          <p:cNvGrpSpPr/>
          <p:nvPr/>
        </p:nvGrpSpPr>
        <p:grpSpPr>
          <a:xfrm>
            <a:off x="1016635" y="334010"/>
            <a:ext cx="9819640" cy="6089650"/>
            <a:chOff x="1601" y="526"/>
            <a:chExt cx="15464" cy="9590"/>
          </a:xfrm>
        </p:grpSpPr>
        <p:sp>
          <p:nvSpPr>
            <p:cNvPr id="4" name="矩形 3"/>
            <p:cNvSpPr/>
            <p:nvPr/>
          </p:nvSpPr>
          <p:spPr>
            <a:xfrm>
              <a:off x="1601" y="526"/>
              <a:ext cx="15464" cy="95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流程图: 准备 7"/>
            <p:cNvSpPr/>
            <p:nvPr/>
          </p:nvSpPr>
          <p:spPr>
            <a:xfrm>
              <a:off x="8054" y="1393"/>
              <a:ext cx="1901" cy="89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开始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21" idx="0"/>
            </p:cNvCxnSpPr>
            <p:nvPr/>
          </p:nvCxnSpPr>
          <p:spPr>
            <a:xfrm flipH="1">
              <a:off x="9004" y="2283"/>
              <a:ext cx="1" cy="1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终止 36"/>
            <p:cNvSpPr/>
            <p:nvPr/>
          </p:nvSpPr>
          <p:spPr>
            <a:xfrm>
              <a:off x="7809" y="8457"/>
              <a:ext cx="2367" cy="9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结束</a:t>
              </a:r>
              <a:endParaRPr lang="zh-CN" altLang="en-US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615" y="3375"/>
              <a:ext cx="277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商品管理</a:t>
              </a:r>
              <a:endParaRPr lang="en-US" altLang="zh-CN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8438" y="4101"/>
              <a:ext cx="11" cy="1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9383" y="4618"/>
              <a:ext cx="1773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4.</a:t>
              </a:r>
              <a:r>
                <a:rPr lang="zh-CN" altLang="zh-CN" sz="1400"/>
                <a:t>查询</a:t>
              </a:r>
              <a:endParaRPr lang="zh-CN" altLang="zh-CN" sz="1400"/>
            </a:p>
            <a:p>
              <a:r>
                <a:rPr lang="zh-CN" altLang="en-US" sz="1400"/>
                <a:t>商品信息</a:t>
              </a:r>
              <a:endParaRPr lang="zh-CN" altLang="en-US" sz="1400"/>
            </a:p>
          </p:txBody>
        </p:sp>
        <p:sp>
          <p:nvSpPr>
            <p:cNvPr id="40" name="单圆角矩形 39"/>
            <p:cNvSpPr/>
            <p:nvPr/>
          </p:nvSpPr>
          <p:spPr>
            <a:xfrm>
              <a:off x="7593" y="5972"/>
              <a:ext cx="2800" cy="721"/>
            </a:xfrm>
            <a:prstGeom prst="snip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商品服务</a:t>
              </a:r>
              <a:endParaRPr lang="zh-CN" altLang="en-US">
                <a:sym typeface="+mn-ea"/>
              </a:endParaRPr>
            </a:p>
          </p:txBody>
        </p:sp>
        <p:cxnSp>
          <p:nvCxnSpPr>
            <p:cNvPr id="50" name="直接箭头连接符 49"/>
            <p:cNvCxnSpPr>
              <a:stCxn id="40" idx="1"/>
              <a:endCxn id="37" idx="0"/>
            </p:cNvCxnSpPr>
            <p:nvPr/>
          </p:nvCxnSpPr>
          <p:spPr>
            <a:xfrm>
              <a:off x="8993" y="6693"/>
              <a:ext cx="0" cy="1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2620" y="4933"/>
              <a:ext cx="1129" cy="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管易系统</a:t>
              </a:r>
              <a:endParaRPr lang="zh-CN" altLang="zh-CN"/>
            </a:p>
          </p:txBody>
        </p:sp>
        <p:cxnSp>
          <p:nvCxnSpPr>
            <p:cNvPr id="54" name="直接箭头连接符 53"/>
            <p:cNvCxnSpPr>
              <a:stCxn id="40" idx="0"/>
              <a:endCxn id="53" idx="1"/>
            </p:cNvCxnSpPr>
            <p:nvPr/>
          </p:nvCxnSpPr>
          <p:spPr>
            <a:xfrm flipV="1">
              <a:off x="10393" y="6321"/>
              <a:ext cx="2227" cy="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601" y="526"/>
              <a:ext cx="4043" cy="7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商品信息同步流程</a:t>
              </a:r>
              <a:endParaRPr lang="zh-CN" altLang="zh-CN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747" y="5502"/>
              <a:ext cx="15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2.</a:t>
              </a:r>
              <a:r>
                <a:rPr lang="zh-CN" altLang="zh-CN" sz="1400"/>
                <a:t>获取</a:t>
              </a:r>
              <a:endParaRPr lang="zh-CN" altLang="zh-CN" sz="1400"/>
            </a:p>
            <a:p>
              <a:r>
                <a:rPr lang="zh-CN" altLang="en-US" sz="1400"/>
                <a:t>商品信息</a:t>
              </a:r>
              <a:endParaRPr lang="zh-CN" altLang="en-US" sz="140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912" y="5712"/>
              <a:ext cx="1440" cy="124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数据库</a:t>
              </a:r>
              <a:endParaRPr lang="zh-CN" altLang="zh-CN"/>
            </a:p>
          </p:txBody>
        </p:sp>
        <p:cxnSp>
          <p:nvCxnSpPr>
            <p:cNvPr id="60" name="直接箭头连接符 59"/>
            <p:cNvCxnSpPr>
              <a:stCxn id="40" idx="2"/>
              <a:endCxn id="59" idx="4"/>
            </p:cNvCxnSpPr>
            <p:nvPr/>
          </p:nvCxnSpPr>
          <p:spPr>
            <a:xfrm flipH="1">
              <a:off x="5352" y="6333"/>
              <a:ext cx="224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5918" y="5517"/>
              <a:ext cx="12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3.</a:t>
              </a:r>
              <a:r>
                <a:rPr lang="zh-CN" altLang="en-US" sz="1400"/>
                <a:t>写入</a:t>
              </a:r>
              <a:endParaRPr lang="zh-CN" altLang="en-US" sz="1400"/>
            </a:p>
            <a:p>
              <a:r>
                <a:rPr lang="zh-CN" altLang="en-US" sz="1400"/>
                <a:t>数据库</a:t>
              </a:r>
              <a:endParaRPr lang="zh-CN" altLang="en-US" sz="1400"/>
            </a:p>
          </p:txBody>
        </p:sp>
        <p:sp>
          <p:nvSpPr>
            <p:cNvPr id="63" name="线形标注 2 62"/>
            <p:cNvSpPr/>
            <p:nvPr/>
          </p:nvSpPr>
          <p:spPr>
            <a:xfrm>
              <a:off x="11737" y="2715"/>
              <a:ext cx="2841" cy="46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7840"/>
                <a:gd name="adj6" fmla="val -55555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官网后台管理系统</a:t>
              </a:r>
              <a:endParaRPr lang="zh-CN" altLang="en-US" sz="1400"/>
            </a:p>
          </p:txBody>
        </p:sp>
        <p:cxnSp>
          <p:nvCxnSpPr>
            <p:cNvPr id="64" name="直接箭头连接符 63"/>
            <p:cNvCxnSpPr>
              <a:stCxn id="59" idx="1"/>
              <a:endCxn id="65" idx="2"/>
            </p:cNvCxnSpPr>
            <p:nvPr/>
          </p:nvCxnSpPr>
          <p:spPr>
            <a:xfrm flipV="1">
              <a:off x="4632" y="4116"/>
              <a:ext cx="0" cy="1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流程图: 过程 64"/>
            <p:cNvSpPr/>
            <p:nvPr/>
          </p:nvSpPr>
          <p:spPr>
            <a:xfrm>
              <a:off x="3538" y="3390"/>
              <a:ext cx="218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商品展现</a:t>
              </a:r>
              <a:endParaRPr lang="zh-CN" altLang="zh-CN"/>
            </a:p>
          </p:txBody>
        </p:sp>
        <p:sp>
          <p:nvSpPr>
            <p:cNvPr id="67" name="线形标注 3 66"/>
            <p:cNvSpPr/>
            <p:nvPr/>
          </p:nvSpPr>
          <p:spPr>
            <a:xfrm>
              <a:off x="2501" y="2716"/>
              <a:ext cx="1625" cy="468"/>
            </a:xfrm>
            <a:prstGeom prst="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234862"/>
                <a:gd name="adj8" fmla="val 6135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400">
                  <a:sym typeface="+mn-ea"/>
                </a:rPr>
                <a:t>B+</a:t>
              </a:r>
              <a:r>
                <a:rPr lang="zh-CN" altLang="en-US" sz="1400">
                  <a:sym typeface="+mn-ea"/>
                </a:rPr>
                <a:t>官网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 flipV="1">
              <a:off x="9384" y="4101"/>
              <a:ext cx="16" cy="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7478" y="4592"/>
              <a:ext cx="1201" cy="1155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1.</a:t>
              </a:r>
              <a:r>
                <a:rPr lang="zh-CN" altLang="en-US" sz="1400"/>
                <a:t>点击</a:t>
              </a:r>
              <a:endParaRPr lang="zh-CN" altLang="en-US" sz="1400"/>
            </a:p>
            <a:p>
              <a:r>
                <a:rPr lang="zh-CN" altLang="en-US" sz="1400"/>
                <a:t>同步商品信息</a:t>
              </a:r>
              <a:endParaRPr lang="zh-CN" altLang="en-US" sz="1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016635" y="334010"/>
            <a:ext cx="9819640" cy="6089650"/>
            <a:chOff x="1601" y="526"/>
            <a:chExt cx="15464" cy="9590"/>
          </a:xfrm>
        </p:grpSpPr>
        <p:sp>
          <p:nvSpPr>
            <p:cNvPr id="4" name="矩形 3"/>
            <p:cNvSpPr/>
            <p:nvPr/>
          </p:nvSpPr>
          <p:spPr>
            <a:xfrm>
              <a:off x="1601" y="526"/>
              <a:ext cx="15464" cy="95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流程图: 准备 7"/>
            <p:cNvSpPr/>
            <p:nvPr/>
          </p:nvSpPr>
          <p:spPr>
            <a:xfrm>
              <a:off x="8054" y="1393"/>
              <a:ext cx="1901" cy="89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开始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21" idx="0"/>
            </p:cNvCxnSpPr>
            <p:nvPr/>
          </p:nvCxnSpPr>
          <p:spPr>
            <a:xfrm flipH="1">
              <a:off x="9004" y="2283"/>
              <a:ext cx="1" cy="1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终止 36"/>
            <p:cNvSpPr/>
            <p:nvPr/>
          </p:nvSpPr>
          <p:spPr>
            <a:xfrm>
              <a:off x="7809" y="8457"/>
              <a:ext cx="2367" cy="9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结束</a:t>
              </a:r>
              <a:endParaRPr lang="zh-CN" altLang="en-US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615" y="3375"/>
              <a:ext cx="277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库存管理</a:t>
              </a:r>
              <a:endParaRPr lang="en-US" altLang="zh-CN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8339" y="4101"/>
              <a:ext cx="11" cy="1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7372" y="4459"/>
              <a:ext cx="1201" cy="1155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1.</a:t>
              </a:r>
              <a:r>
                <a:rPr lang="zh-CN" altLang="en-US" sz="1400"/>
                <a:t>点击</a:t>
              </a:r>
              <a:endParaRPr lang="zh-CN" altLang="en-US" sz="1400"/>
            </a:p>
            <a:p>
              <a:r>
                <a:rPr lang="zh-CN" altLang="en-US" sz="1400"/>
                <a:t>同步库存信息</a:t>
              </a:r>
              <a:endParaRPr lang="zh-CN" altLang="en-US" sz="1400"/>
            </a:p>
          </p:txBody>
        </p:sp>
        <p:sp>
          <p:nvSpPr>
            <p:cNvPr id="40" name="单圆角矩形 39"/>
            <p:cNvSpPr/>
            <p:nvPr/>
          </p:nvSpPr>
          <p:spPr>
            <a:xfrm>
              <a:off x="7593" y="5972"/>
              <a:ext cx="2800" cy="721"/>
            </a:xfrm>
            <a:prstGeom prst="snip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库存服务</a:t>
              </a:r>
              <a:endParaRPr lang="zh-CN" altLang="en-US">
                <a:sym typeface="+mn-ea"/>
              </a:endParaRPr>
            </a:p>
          </p:txBody>
        </p:sp>
        <p:cxnSp>
          <p:nvCxnSpPr>
            <p:cNvPr id="50" name="直接箭头连接符 49"/>
            <p:cNvCxnSpPr>
              <a:stCxn id="40" idx="1"/>
              <a:endCxn id="37" idx="0"/>
            </p:cNvCxnSpPr>
            <p:nvPr/>
          </p:nvCxnSpPr>
          <p:spPr>
            <a:xfrm>
              <a:off x="8993" y="6693"/>
              <a:ext cx="0" cy="1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2620" y="4933"/>
              <a:ext cx="1129" cy="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管易系统</a:t>
              </a:r>
              <a:endParaRPr lang="zh-CN" altLang="zh-CN"/>
            </a:p>
          </p:txBody>
        </p:sp>
        <p:cxnSp>
          <p:nvCxnSpPr>
            <p:cNvPr id="54" name="直接箭头连接符 53"/>
            <p:cNvCxnSpPr>
              <a:stCxn id="40" idx="0"/>
              <a:endCxn id="53" idx="1"/>
            </p:cNvCxnSpPr>
            <p:nvPr/>
          </p:nvCxnSpPr>
          <p:spPr>
            <a:xfrm flipV="1">
              <a:off x="10393" y="6321"/>
              <a:ext cx="2227" cy="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601" y="526"/>
              <a:ext cx="4043" cy="7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库存信息同步流程</a:t>
              </a:r>
              <a:endParaRPr lang="zh-CN" altLang="zh-CN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747" y="5502"/>
              <a:ext cx="15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2.</a:t>
              </a:r>
              <a:r>
                <a:rPr lang="zh-CN" altLang="zh-CN" sz="1400"/>
                <a:t>获取</a:t>
              </a:r>
              <a:endParaRPr lang="zh-CN" altLang="zh-CN" sz="1400"/>
            </a:p>
            <a:p>
              <a:r>
                <a:rPr lang="zh-CN" altLang="en-US" sz="1400"/>
                <a:t>库存信息</a:t>
              </a:r>
              <a:endParaRPr lang="zh-CN" altLang="en-US" sz="140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912" y="5712"/>
              <a:ext cx="1440" cy="124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数据库</a:t>
              </a:r>
              <a:endParaRPr lang="zh-CN" altLang="zh-CN"/>
            </a:p>
          </p:txBody>
        </p:sp>
        <p:cxnSp>
          <p:nvCxnSpPr>
            <p:cNvPr id="60" name="直接箭头连接符 59"/>
            <p:cNvCxnSpPr>
              <a:stCxn id="40" idx="2"/>
              <a:endCxn id="59" idx="4"/>
            </p:cNvCxnSpPr>
            <p:nvPr/>
          </p:nvCxnSpPr>
          <p:spPr>
            <a:xfrm flipH="1">
              <a:off x="5352" y="6333"/>
              <a:ext cx="224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5918" y="5517"/>
              <a:ext cx="12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3.</a:t>
              </a:r>
              <a:r>
                <a:rPr lang="zh-CN" altLang="en-US" sz="1400"/>
                <a:t>写入</a:t>
              </a:r>
              <a:endParaRPr lang="zh-CN" altLang="en-US" sz="1400"/>
            </a:p>
            <a:p>
              <a:r>
                <a:rPr lang="zh-CN" altLang="en-US" sz="1400"/>
                <a:t>数据库</a:t>
              </a:r>
              <a:endParaRPr lang="zh-CN" altLang="en-US" sz="1400"/>
            </a:p>
          </p:txBody>
        </p:sp>
        <p:sp>
          <p:nvSpPr>
            <p:cNvPr id="63" name="线形标注 2 62"/>
            <p:cNvSpPr/>
            <p:nvPr/>
          </p:nvSpPr>
          <p:spPr>
            <a:xfrm>
              <a:off x="11737" y="2715"/>
              <a:ext cx="2872" cy="46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7840"/>
                <a:gd name="adj6" fmla="val -55555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官网后台管理系统</a:t>
              </a:r>
              <a:endParaRPr lang="zh-CN" altLang="en-US" sz="14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527" y="4504"/>
              <a:ext cx="12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4.</a:t>
              </a:r>
              <a:r>
                <a:rPr lang="zh-CN" altLang="zh-CN" sz="1400"/>
                <a:t>查询</a:t>
              </a:r>
              <a:endParaRPr lang="zh-CN" altLang="zh-CN" sz="1400"/>
            </a:p>
            <a:p>
              <a:r>
                <a:rPr lang="zh-CN" altLang="zh-CN" sz="1400"/>
                <a:t>库存</a:t>
              </a:r>
              <a:endParaRPr lang="zh-CN" altLang="zh-CN" sz="140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9623" y="4117"/>
              <a:ext cx="48" cy="1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334010"/>
            <a:ext cx="9819640" cy="6089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流程图: 准备 7"/>
          <p:cNvSpPr/>
          <p:nvPr/>
        </p:nvSpPr>
        <p:spPr>
          <a:xfrm>
            <a:off x="5114290" y="405130"/>
            <a:ext cx="1207135" cy="56515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12" idx="3"/>
          </p:cNvCxnSpPr>
          <p:nvPr/>
        </p:nvCxnSpPr>
        <p:spPr>
          <a:xfrm>
            <a:off x="5711190" y="1747520"/>
            <a:ext cx="698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终止 36"/>
          <p:cNvSpPr/>
          <p:nvPr/>
        </p:nvSpPr>
        <p:spPr>
          <a:xfrm>
            <a:off x="4958715" y="5761355"/>
            <a:ext cx="1503045" cy="5956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372100" y="3888740"/>
            <a:ext cx="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06620" y="4050030"/>
            <a:ext cx="76263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4.</a:t>
            </a:r>
            <a:r>
              <a:rPr lang="zh-CN" altLang="en-US" sz="1400"/>
              <a:t>点击</a:t>
            </a:r>
            <a:endParaRPr lang="zh-CN" altLang="en-US" sz="1400"/>
          </a:p>
          <a:p>
            <a:r>
              <a:rPr lang="zh-CN" altLang="en-US" sz="1400"/>
              <a:t>去支付</a:t>
            </a:r>
            <a:endParaRPr lang="zh-CN" altLang="en-US" sz="1400"/>
          </a:p>
        </p:txBody>
      </p:sp>
      <p:sp>
        <p:nvSpPr>
          <p:cNvPr id="40" name="单圆角矩形 39"/>
          <p:cNvSpPr/>
          <p:nvPr/>
        </p:nvSpPr>
        <p:spPr>
          <a:xfrm>
            <a:off x="4821555" y="4878070"/>
            <a:ext cx="1778000" cy="457835"/>
          </a:xfrm>
          <a:prstGeom prst="snip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支付服务</a:t>
            </a:r>
            <a:endParaRPr lang="zh-CN" altLang="en-US"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75395" y="3454400"/>
            <a:ext cx="716915" cy="27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统一支付平台</a:t>
            </a:r>
            <a:endParaRPr lang="zh-CN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6222365" y="3949700"/>
            <a:ext cx="10160" cy="86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51880" y="4022725"/>
            <a:ext cx="911860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5.</a:t>
            </a:r>
            <a:r>
              <a:rPr lang="zh-CN" altLang="en-US" sz="1400"/>
              <a:t>组装</a:t>
            </a:r>
            <a:endParaRPr lang="zh-CN" altLang="en-US" sz="1400"/>
          </a:p>
          <a:p>
            <a:r>
              <a:rPr lang="zh-CN" altLang="en-US" sz="1400"/>
              <a:t>支付链接</a:t>
            </a:r>
            <a:endParaRPr lang="zh-CN" altLang="en-US" sz="1400"/>
          </a:p>
        </p:txBody>
      </p:sp>
      <p:cxnSp>
        <p:nvCxnSpPr>
          <p:cNvPr id="44" name="直接箭头连接符 43"/>
          <p:cNvCxnSpPr>
            <a:stCxn id="12" idx="0"/>
            <a:endCxn id="11" idx="2"/>
          </p:cNvCxnSpPr>
          <p:nvPr/>
        </p:nvCxnSpPr>
        <p:spPr>
          <a:xfrm>
            <a:off x="6607175" y="2647315"/>
            <a:ext cx="2268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381240" y="2127250"/>
            <a:ext cx="94170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生成</a:t>
            </a:r>
            <a:endParaRPr lang="zh-CN" altLang="en-US" sz="1400"/>
          </a:p>
          <a:p>
            <a:r>
              <a:rPr lang="zh-CN" altLang="en-US" sz="1400"/>
              <a:t>订单</a:t>
            </a:r>
            <a:endParaRPr lang="zh-CN" altLang="en-US" sz="1400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6599555" y="5069205"/>
            <a:ext cx="2293620" cy="14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298690" y="5107305"/>
            <a:ext cx="941705" cy="73342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8. </a:t>
            </a:r>
            <a:r>
              <a:rPr lang="zh-CN" altLang="zh-CN" sz="1400"/>
              <a:t>支付</a:t>
            </a:r>
            <a:endParaRPr lang="zh-CN" altLang="zh-CN" sz="1400"/>
          </a:p>
          <a:p>
            <a:r>
              <a:rPr lang="zh-CN" altLang="zh-CN" sz="1400"/>
              <a:t>成功或失败通知</a:t>
            </a:r>
            <a:endParaRPr lang="zh-CN" altLang="zh-CN" sz="1400"/>
          </a:p>
        </p:txBody>
      </p:sp>
      <p:cxnSp>
        <p:nvCxnSpPr>
          <p:cNvPr id="50" name="直接箭头连接符 49"/>
          <p:cNvCxnSpPr>
            <a:stCxn id="40" idx="1"/>
            <a:endCxn id="37" idx="0"/>
          </p:cNvCxnSpPr>
          <p:nvPr/>
        </p:nvCxnSpPr>
        <p:spPr>
          <a:xfrm>
            <a:off x="5710555" y="5335905"/>
            <a:ext cx="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6" idx="3"/>
          </p:cNvCxnSpPr>
          <p:nvPr/>
        </p:nvCxnSpPr>
        <p:spPr>
          <a:xfrm flipH="1" flipV="1">
            <a:off x="6617335" y="3684270"/>
            <a:ext cx="2258060" cy="133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285990" y="3177540"/>
            <a:ext cx="94170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6. </a:t>
            </a:r>
            <a:r>
              <a:rPr lang="zh-CN" altLang="zh-CN" sz="1400"/>
              <a:t>跳转支付平台</a:t>
            </a:r>
            <a:endParaRPr lang="zh-CN" altLang="zh-CN" sz="1400"/>
          </a:p>
        </p:txBody>
      </p:sp>
      <p:sp>
        <p:nvSpPr>
          <p:cNvPr id="53" name="矩形 52"/>
          <p:cNvSpPr/>
          <p:nvPr/>
        </p:nvSpPr>
        <p:spPr>
          <a:xfrm>
            <a:off x="2459355" y="3453765"/>
            <a:ext cx="716915" cy="216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</a:t>
            </a:r>
            <a:endParaRPr lang="zh-CN" altLang="zh-CN"/>
          </a:p>
          <a:p>
            <a:pPr algn="ctr"/>
            <a:r>
              <a:rPr lang="zh-CN" altLang="zh-CN"/>
              <a:t>易</a:t>
            </a:r>
            <a:endParaRPr lang="zh-CN" altLang="zh-CN"/>
          </a:p>
          <a:p>
            <a:pPr algn="ctr"/>
            <a:r>
              <a:rPr lang="zh-CN" altLang="zh-CN"/>
              <a:t>系</a:t>
            </a:r>
            <a:endParaRPr lang="zh-CN" altLang="zh-CN"/>
          </a:p>
          <a:p>
            <a:pPr algn="ctr"/>
            <a:r>
              <a:rPr lang="zh-CN" altLang="zh-CN"/>
              <a:t>统</a:t>
            </a:r>
            <a:endParaRPr lang="zh-CN" altLang="zh-CN"/>
          </a:p>
        </p:txBody>
      </p:sp>
      <p:cxnSp>
        <p:nvCxnSpPr>
          <p:cNvPr id="54" name="直接箭头连接符 53"/>
          <p:cNvCxnSpPr>
            <a:stCxn id="40" idx="2"/>
          </p:cNvCxnSpPr>
          <p:nvPr/>
        </p:nvCxnSpPr>
        <p:spPr>
          <a:xfrm flipH="1" flipV="1">
            <a:off x="3147695" y="5106670"/>
            <a:ext cx="16738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476625" y="4549140"/>
            <a:ext cx="109283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9. </a:t>
            </a:r>
            <a:r>
              <a:rPr lang="zh-CN" altLang="zh-CN" sz="1400"/>
              <a:t>支付成功，</a:t>
            </a:r>
            <a:r>
              <a:rPr lang="zh-CN" altLang="zh-CN" sz="1400"/>
              <a:t>同步订单</a:t>
            </a:r>
            <a:endParaRPr lang="zh-CN" altLang="zh-CN" sz="1400"/>
          </a:p>
        </p:txBody>
      </p:sp>
      <p:sp>
        <p:nvSpPr>
          <p:cNvPr id="57" name="矩形 56"/>
          <p:cNvSpPr/>
          <p:nvPr/>
        </p:nvSpPr>
        <p:spPr>
          <a:xfrm>
            <a:off x="1016635" y="334010"/>
            <a:ext cx="2159635" cy="4692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/>
              <a:t>订单信息同步流程</a:t>
            </a:r>
            <a:endParaRPr lang="zh-CN" altLang="zh-CN" b="1"/>
          </a:p>
        </p:txBody>
      </p:sp>
      <p:sp>
        <p:nvSpPr>
          <p:cNvPr id="6" name="流程图: 过程 5"/>
          <p:cNvSpPr/>
          <p:nvPr/>
        </p:nvSpPr>
        <p:spPr>
          <a:xfrm>
            <a:off x="4821555" y="1286510"/>
            <a:ext cx="177863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购物车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8" idx="2"/>
            <a:endCxn id="6" idx="0"/>
          </p:cNvCxnSpPr>
          <p:nvPr/>
        </p:nvCxnSpPr>
        <p:spPr>
          <a:xfrm flipH="1">
            <a:off x="5711190" y="970280"/>
            <a:ext cx="698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45660" y="1833245"/>
            <a:ext cx="122110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1.</a:t>
            </a:r>
            <a:r>
              <a:rPr lang="zh-CN" altLang="en-US" sz="1400"/>
              <a:t>点击结算，并提交订单</a:t>
            </a:r>
            <a:endParaRPr lang="en-US" altLang="zh-CN" sz="1400"/>
          </a:p>
        </p:txBody>
      </p:sp>
      <p:sp>
        <p:nvSpPr>
          <p:cNvPr id="11" name="流程图: 磁盘 10"/>
          <p:cNvSpPr/>
          <p:nvPr/>
        </p:nvSpPr>
        <p:spPr>
          <a:xfrm>
            <a:off x="8875395" y="2292985"/>
            <a:ext cx="688975" cy="7080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数据库</a:t>
            </a:r>
            <a:endParaRPr lang="zh-CN" altLang="en-US" sz="1200"/>
          </a:p>
        </p:txBody>
      </p:sp>
      <p:sp>
        <p:nvSpPr>
          <p:cNvPr id="12" name="单圆角矩形 11"/>
          <p:cNvSpPr/>
          <p:nvPr/>
        </p:nvSpPr>
        <p:spPr>
          <a:xfrm>
            <a:off x="4829175" y="2418080"/>
            <a:ext cx="1778000" cy="457835"/>
          </a:xfrm>
          <a:prstGeom prst="snip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订单服务</a:t>
            </a: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838700" y="3453765"/>
            <a:ext cx="177863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我的订单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2" idx="1"/>
            <a:endCxn id="16" idx="0"/>
          </p:cNvCxnSpPr>
          <p:nvPr/>
        </p:nvCxnSpPr>
        <p:spPr>
          <a:xfrm>
            <a:off x="5718175" y="2875915"/>
            <a:ext cx="10160" cy="577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25465" y="2904490"/>
            <a:ext cx="94170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3. </a:t>
            </a:r>
            <a:r>
              <a:rPr lang="zh-CN" altLang="en-US" sz="1400"/>
              <a:t>订单</a:t>
            </a:r>
            <a:endParaRPr lang="zh-CN" altLang="en-US" sz="1400"/>
          </a:p>
          <a:p>
            <a:r>
              <a:rPr lang="zh-CN" altLang="en-US" sz="1400"/>
              <a:t>查询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635750" y="3697605"/>
            <a:ext cx="2267585" cy="152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0970" y="3943350"/>
            <a:ext cx="941705" cy="73342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7. </a:t>
            </a:r>
            <a:r>
              <a:rPr lang="zh-CN" altLang="zh-CN" sz="1400"/>
              <a:t>支付</a:t>
            </a:r>
            <a:endParaRPr lang="zh-CN" altLang="zh-CN" sz="1400"/>
          </a:p>
          <a:p>
            <a:r>
              <a:rPr lang="zh-CN" altLang="zh-CN" sz="1400"/>
              <a:t>成功或失败通知</a:t>
            </a:r>
            <a:endParaRPr lang="zh-CN" altLang="zh-CN" sz="1400"/>
          </a:p>
        </p:txBody>
      </p:sp>
      <p:cxnSp>
        <p:nvCxnSpPr>
          <p:cNvPr id="22" name="直接箭头连接符 21"/>
          <p:cNvCxnSpPr>
            <a:stCxn id="16" idx="1"/>
          </p:cNvCxnSpPr>
          <p:nvPr/>
        </p:nvCxnSpPr>
        <p:spPr>
          <a:xfrm flipH="1">
            <a:off x="3196590" y="3684270"/>
            <a:ext cx="1642110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52825" y="3177540"/>
            <a:ext cx="1092835" cy="520065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10. </a:t>
            </a:r>
            <a:r>
              <a:rPr lang="zh-CN" altLang="en-US" sz="1400"/>
              <a:t>同步</a:t>
            </a:r>
            <a:endParaRPr lang="zh-CN" altLang="en-US" sz="1400"/>
          </a:p>
          <a:p>
            <a:r>
              <a:rPr lang="zh-CN" altLang="en-US" sz="1400"/>
              <a:t>物流信息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016635" y="323850"/>
            <a:ext cx="9819640" cy="6089650"/>
            <a:chOff x="1601" y="526"/>
            <a:chExt cx="15464" cy="9590"/>
          </a:xfrm>
        </p:grpSpPr>
        <p:sp>
          <p:nvSpPr>
            <p:cNvPr id="4" name="矩形 3"/>
            <p:cNvSpPr/>
            <p:nvPr/>
          </p:nvSpPr>
          <p:spPr>
            <a:xfrm>
              <a:off x="1601" y="526"/>
              <a:ext cx="15464" cy="95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流程图: 准备 7"/>
            <p:cNvSpPr/>
            <p:nvPr/>
          </p:nvSpPr>
          <p:spPr>
            <a:xfrm>
              <a:off x="8054" y="1393"/>
              <a:ext cx="1901" cy="89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开始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21" idx="0"/>
            </p:cNvCxnSpPr>
            <p:nvPr/>
          </p:nvCxnSpPr>
          <p:spPr>
            <a:xfrm flipH="1">
              <a:off x="9004" y="2283"/>
              <a:ext cx="1" cy="1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终止 36"/>
            <p:cNvSpPr/>
            <p:nvPr/>
          </p:nvSpPr>
          <p:spPr>
            <a:xfrm>
              <a:off x="7809" y="8457"/>
              <a:ext cx="2367" cy="9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结束</a:t>
              </a:r>
              <a:endParaRPr lang="zh-CN" altLang="en-US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615" y="3375"/>
              <a:ext cx="277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物流管理</a:t>
              </a:r>
              <a:endParaRPr lang="en-US" altLang="zh-CN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8438" y="4101"/>
              <a:ext cx="11" cy="1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9383" y="4618"/>
              <a:ext cx="1773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4.</a:t>
              </a:r>
              <a:r>
                <a:rPr lang="zh-CN" altLang="zh-CN" sz="1400"/>
                <a:t>查询</a:t>
              </a:r>
              <a:endParaRPr lang="zh-CN" altLang="zh-CN" sz="1400"/>
            </a:p>
            <a:p>
              <a:r>
                <a:rPr lang="zh-CN" altLang="en-US" sz="1400"/>
                <a:t>订单信息</a:t>
              </a:r>
              <a:endParaRPr lang="zh-CN" altLang="en-US" sz="1400"/>
            </a:p>
          </p:txBody>
        </p:sp>
        <p:sp>
          <p:nvSpPr>
            <p:cNvPr id="40" name="单圆角矩形 39"/>
            <p:cNvSpPr/>
            <p:nvPr/>
          </p:nvSpPr>
          <p:spPr>
            <a:xfrm>
              <a:off x="7593" y="5972"/>
              <a:ext cx="2800" cy="721"/>
            </a:xfrm>
            <a:prstGeom prst="snip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物流服务</a:t>
              </a:r>
              <a:endParaRPr lang="zh-CN" altLang="en-US">
                <a:sym typeface="+mn-ea"/>
              </a:endParaRPr>
            </a:p>
          </p:txBody>
        </p:sp>
        <p:cxnSp>
          <p:nvCxnSpPr>
            <p:cNvPr id="50" name="直接箭头连接符 49"/>
            <p:cNvCxnSpPr>
              <a:stCxn id="40" idx="1"/>
              <a:endCxn id="37" idx="0"/>
            </p:cNvCxnSpPr>
            <p:nvPr/>
          </p:nvCxnSpPr>
          <p:spPr>
            <a:xfrm>
              <a:off x="8993" y="6693"/>
              <a:ext cx="0" cy="1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2620" y="4933"/>
              <a:ext cx="1129" cy="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管易系统</a:t>
              </a:r>
              <a:endParaRPr lang="zh-CN" altLang="zh-CN"/>
            </a:p>
          </p:txBody>
        </p:sp>
        <p:cxnSp>
          <p:nvCxnSpPr>
            <p:cNvPr id="54" name="直接箭头连接符 53"/>
            <p:cNvCxnSpPr>
              <a:stCxn id="40" idx="0"/>
              <a:endCxn id="53" idx="1"/>
            </p:cNvCxnSpPr>
            <p:nvPr/>
          </p:nvCxnSpPr>
          <p:spPr>
            <a:xfrm flipV="1">
              <a:off x="10393" y="6321"/>
              <a:ext cx="2227" cy="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601" y="526"/>
              <a:ext cx="4043" cy="7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物流信息同步流程</a:t>
              </a:r>
              <a:endParaRPr lang="zh-CN" altLang="zh-CN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747" y="5502"/>
              <a:ext cx="15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2.</a:t>
              </a:r>
              <a:r>
                <a:rPr lang="zh-CN" altLang="zh-CN" sz="1400"/>
                <a:t>获取</a:t>
              </a:r>
              <a:endParaRPr lang="zh-CN" altLang="zh-CN" sz="1400"/>
            </a:p>
            <a:p>
              <a:r>
                <a:rPr lang="zh-CN" altLang="en-US" sz="1400"/>
                <a:t>订单信息</a:t>
              </a:r>
              <a:endParaRPr lang="zh-CN" altLang="en-US" sz="140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912" y="5712"/>
              <a:ext cx="1440" cy="124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数据库</a:t>
              </a:r>
              <a:endParaRPr lang="zh-CN" altLang="zh-CN"/>
            </a:p>
          </p:txBody>
        </p:sp>
        <p:cxnSp>
          <p:nvCxnSpPr>
            <p:cNvPr id="60" name="直接箭头连接符 59"/>
            <p:cNvCxnSpPr>
              <a:stCxn id="40" idx="2"/>
              <a:endCxn id="59" idx="4"/>
            </p:cNvCxnSpPr>
            <p:nvPr/>
          </p:nvCxnSpPr>
          <p:spPr>
            <a:xfrm flipH="1">
              <a:off x="5352" y="6333"/>
              <a:ext cx="224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5918" y="5517"/>
              <a:ext cx="12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3.</a:t>
              </a:r>
              <a:r>
                <a:rPr lang="zh-CN" altLang="en-US" sz="1400"/>
                <a:t>写入</a:t>
              </a:r>
              <a:endParaRPr lang="zh-CN" altLang="en-US" sz="1400"/>
            </a:p>
            <a:p>
              <a:r>
                <a:rPr lang="zh-CN" altLang="en-US" sz="1400"/>
                <a:t>数据库</a:t>
              </a:r>
              <a:endParaRPr lang="zh-CN" altLang="en-US" sz="1400"/>
            </a:p>
          </p:txBody>
        </p:sp>
        <p:sp>
          <p:nvSpPr>
            <p:cNvPr id="63" name="线形标注 2 62"/>
            <p:cNvSpPr/>
            <p:nvPr/>
          </p:nvSpPr>
          <p:spPr>
            <a:xfrm>
              <a:off x="11737" y="2715"/>
              <a:ext cx="2841" cy="46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7840"/>
                <a:gd name="adj6" fmla="val -55555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官网后台管理系统</a:t>
              </a:r>
              <a:endParaRPr lang="zh-CN" altLang="en-US" sz="1400"/>
            </a:p>
          </p:txBody>
        </p:sp>
        <p:cxnSp>
          <p:nvCxnSpPr>
            <p:cNvPr id="64" name="直接箭头连接符 63"/>
            <p:cNvCxnSpPr>
              <a:stCxn id="59" idx="1"/>
              <a:endCxn id="65" idx="2"/>
            </p:cNvCxnSpPr>
            <p:nvPr/>
          </p:nvCxnSpPr>
          <p:spPr>
            <a:xfrm flipV="1">
              <a:off x="4632" y="4116"/>
              <a:ext cx="0" cy="1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流程图: 过程 64"/>
            <p:cNvSpPr/>
            <p:nvPr/>
          </p:nvSpPr>
          <p:spPr>
            <a:xfrm>
              <a:off x="3538" y="3390"/>
              <a:ext cx="218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我的订单</a:t>
              </a:r>
              <a:endParaRPr lang="zh-CN" altLang="zh-CN"/>
            </a:p>
          </p:txBody>
        </p:sp>
        <p:sp>
          <p:nvSpPr>
            <p:cNvPr id="67" name="线形标注 3 66"/>
            <p:cNvSpPr/>
            <p:nvPr/>
          </p:nvSpPr>
          <p:spPr>
            <a:xfrm>
              <a:off x="2501" y="2716"/>
              <a:ext cx="1625" cy="468"/>
            </a:xfrm>
            <a:prstGeom prst="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234862"/>
                <a:gd name="adj8" fmla="val 6135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400">
                  <a:sym typeface="+mn-ea"/>
                </a:rPr>
                <a:t>B+</a:t>
              </a:r>
              <a:r>
                <a:rPr lang="zh-CN" altLang="en-US" sz="1400">
                  <a:sym typeface="+mn-ea"/>
                </a:rPr>
                <a:t>官网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 flipV="1">
              <a:off x="9384" y="4101"/>
              <a:ext cx="16" cy="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7478" y="4592"/>
              <a:ext cx="1201" cy="1155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1.</a:t>
              </a:r>
              <a:r>
                <a:rPr lang="zh-CN" altLang="en-US" sz="1400"/>
                <a:t>点击</a:t>
              </a:r>
              <a:endParaRPr lang="zh-CN" altLang="en-US" sz="1400"/>
            </a:p>
            <a:p>
              <a:r>
                <a:rPr lang="zh-CN" altLang="en-US" sz="1400"/>
                <a:t>同步物流信息</a:t>
              </a:r>
              <a:endParaRPr lang="zh-CN" altLang="en-US" sz="1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1016635" y="334010"/>
            <a:ext cx="9819640" cy="6089650"/>
            <a:chOff x="1601" y="526"/>
            <a:chExt cx="15464" cy="9590"/>
          </a:xfrm>
        </p:grpSpPr>
        <p:sp>
          <p:nvSpPr>
            <p:cNvPr id="4" name="矩形 3"/>
            <p:cNvSpPr/>
            <p:nvPr/>
          </p:nvSpPr>
          <p:spPr>
            <a:xfrm>
              <a:off x="1601" y="526"/>
              <a:ext cx="15464" cy="95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流程图: 准备 7"/>
            <p:cNvSpPr/>
            <p:nvPr/>
          </p:nvSpPr>
          <p:spPr>
            <a:xfrm>
              <a:off x="8054" y="638"/>
              <a:ext cx="1901" cy="89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开始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6" idx="2"/>
              <a:endCxn id="12" idx="3"/>
            </p:cNvCxnSpPr>
            <p:nvPr/>
          </p:nvCxnSpPr>
          <p:spPr>
            <a:xfrm>
              <a:off x="8994" y="2752"/>
              <a:ext cx="21" cy="2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终止 36"/>
            <p:cNvSpPr/>
            <p:nvPr/>
          </p:nvSpPr>
          <p:spPr>
            <a:xfrm>
              <a:off x="7831" y="8914"/>
              <a:ext cx="2367" cy="9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结束</a:t>
              </a:r>
              <a:endParaRPr lang="zh-CN" altLang="en-US"/>
            </a:p>
          </p:txBody>
        </p:sp>
        <p:cxnSp>
          <p:nvCxnSpPr>
            <p:cNvPr id="44" name="直接箭头连接符 43"/>
            <p:cNvCxnSpPr>
              <a:stCxn id="12" idx="0"/>
              <a:endCxn id="11" idx="2"/>
            </p:cNvCxnSpPr>
            <p:nvPr/>
          </p:nvCxnSpPr>
          <p:spPr>
            <a:xfrm>
              <a:off x="10415" y="5266"/>
              <a:ext cx="23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0841" y="4447"/>
              <a:ext cx="1483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2. </a:t>
              </a:r>
              <a:r>
                <a:rPr lang="zh-CN" altLang="en-US" sz="1400"/>
                <a:t>生成</a:t>
              </a:r>
              <a:endParaRPr lang="zh-CN" altLang="en-US" sz="1400"/>
            </a:p>
            <a:p>
              <a:r>
                <a:rPr lang="zh-CN" altLang="en-US" sz="1400"/>
                <a:t>售后单</a:t>
              </a:r>
              <a:endParaRPr lang="zh-CN" altLang="en-US" sz="1400"/>
            </a:p>
          </p:txBody>
        </p:sp>
        <p:cxnSp>
          <p:nvCxnSpPr>
            <p:cNvPr id="50" name="直接箭头连接符 49"/>
            <p:cNvCxnSpPr>
              <a:stCxn id="16" idx="2"/>
              <a:endCxn id="37" idx="0"/>
            </p:cNvCxnSpPr>
            <p:nvPr/>
          </p:nvCxnSpPr>
          <p:spPr>
            <a:xfrm>
              <a:off x="9014" y="7957"/>
              <a:ext cx="1" cy="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4023" y="3740"/>
              <a:ext cx="1129" cy="3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管</a:t>
              </a:r>
              <a:endParaRPr lang="zh-CN" altLang="zh-CN"/>
            </a:p>
            <a:p>
              <a:pPr algn="ctr"/>
              <a:r>
                <a:rPr lang="zh-CN" altLang="zh-CN"/>
                <a:t>易</a:t>
              </a:r>
              <a:endParaRPr lang="zh-CN" altLang="zh-CN"/>
            </a:p>
            <a:p>
              <a:pPr algn="ctr"/>
              <a:r>
                <a:rPr lang="zh-CN" altLang="zh-CN"/>
                <a:t>系</a:t>
              </a:r>
              <a:endParaRPr lang="zh-CN" altLang="zh-CN"/>
            </a:p>
            <a:p>
              <a:pPr algn="ctr"/>
              <a:r>
                <a:rPr lang="zh-CN" altLang="zh-CN"/>
                <a:t>统</a:t>
              </a:r>
              <a:endParaRPr lang="zh-CN" altLang="zh-CN"/>
            </a:p>
          </p:txBody>
        </p:sp>
        <p:sp>
          <p:nvSpPr>
            <p:cNvPr id="57" name="矩形 56"/>
            <p:cNvSpPr/>
            <p:nvPr/>
          </p:nvSpPr>
          <p:spPr>
            <a:xfrm>
              <a:off x="1601" y="526"/>
              <a:ext cx="3401" cy="7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售后信息同步流程</a:t>
              </a:r>
              <a:endParaRPr lang="zh-CN" altLang="zh-CN" b="1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7593" y="2026"/>
              <a:ext cx="2801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我的订单</a:t>
              </a:r>
              <a:endParaRPr lang="zh-CN" altLang="en-US"/>
            </a:p>
          </p:txBody>
        </p:sp>
        <p:cxnSp>
          <p:nvCxnSpPr>
            <p:cNvPr id="7" name="直接箭头连接符 6"/>
            <p:cNvCxnSpPr>
              <a:stCxn id="8" idx="2"/>
              <a:endCxn id="6" idx="0"/>
            </p:cNvCxnSpPr>
            <p:nvPr/>
          </p:nvCxnSpPr>
          <p:spPr>
            <a:xfrm flipH="1">
              <a:off x="8994" y="1528"/>
              <a:ext cx="11" cy="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15" y="3285"/>
              <a:ext cx="1923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1.</a:t>
              </a:r>
              <a:r>
                <a:rPr lang="zh-CN" altLang="en-US" sz="1400"/>
                <a:t>点击</a:t>
              </a:r>
              <a:endParaRPr lang="zh-CN" altLang="en-US" sz="1400"/>
            </a:p>
            <a:p>
              <a:r>
                <a:rPr lang="zh-CN" altLang="en-US" sz="1400"/>
                <a:t>申请售后</a:t>
              </a:r>
              <a:endParaRPr lang="en-US" altLang="zh-CN" sz="1400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12750" y="4708"/>
              <a:ext cx="1085" cy="1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数据库</a:t>
              </a:r>
              <a:endParaRPr lang="zh-CN" altLang="en-US" sz="1200"/>
            </a:p>
          </p:txBody>
        </p:sp>
        <p:sp>
          <p:nvSpPr>
            <p:cNvPr id="12" name="单圆角矩形 11"/>
            <p:cNvSpPr/>
            <p:nvPr/>
          </p:nvSpPr>
          <p:spPr>
            <a:xfrm>
              <a:off x="7615" y="4905"/>
              <a:ext cx="2800" cy="721"/>
            </a:xfrm>
            <a:prstGeom prst="snip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售后服务</a:t>
              </a:r>
              <a:endParaRPr lang="zh-CN" altLang="en-US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613" y="7231"/>
              <a:ext cx="2801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我的售后</a:t>
              </a:r>
              <a:endParaRPr lang="zh-CN" altLang="en-US"/>
            </a:p>
          </p:txBody>
        </p:sp>
        <p:cxnSp>
          <p:nvCxnSpPr>
            <p:cNvPr id="17" name="直接箭头连接符 16"/>
            <p:cNvCxnSpPr>
              <a:stCxn id="12" idx="1"/>
              <a:endCxn id="16" idx="0"/>
            </p:cNvCxnSpPr>
            <p:nvPr/>
          </p:nvCxnSpPr>
          <p:spPr>
            <a:xfrm flipH="1">
              <a:off x="9014" y="5626"/>
              <a:ext cx="1" cy="16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8994" y="6019"/>
              <a:ext cx="1483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3. </a:t>
              </a:r>
              <a:r>
                <a:rPr lang="zh-CN" altLang="en-US" sz="1400"/>
                <a:t>售后</a:t>
              </a:r>
              <a:r>
                <a:rPr lang="zh-CN" altLang="en-US" sz="1400"/>
                <a:t>单</a:t>
              </a:r>
              <a:endParaRPr lang="zh-CN" altLang="en-US" sz="1400"/>
            </a:p>
            <a:p>
              <a:r>
                <a:rPr lang="zh-CN" altLang="en-US" sz="1400"/>
                <a:t>查询</a:t>
              </a:r>
              <a:endParaRPr lang="zh-CN" altLang="en-US" sz="1400"/>
            </a:p>
          </p:txBody>
        </p:sp>
        <p:cxnSp>
          <p:nvCxnSpPr>
            <p:cNvPr id="14" name="直接箭头连接符 13"/>
            <p:cNvCxnSpPr>
              <a:stCxn id="53" idx="3"/>
              <a:endCxn id="12" idx="2"/>
            </p:cNvCxnSpPr>
            <p:nvPr/>
          </p:nvCxnSpPr>
          <p:spPr>
            <a:xfrm flipV="1">
              <a:off x="5152" y="5266"/>
              <a:ext cx="2463" cy="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389" y="4515"/>
              <a:ext cx="2167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3.</a:t>
              </a:r>
              <a:r>
                <a:rPr lang="zh-CN" altLang="en-US" sz="1400"/>
                <a:t>客服受理后，</a:t>
              </a:r>
              <a:r>
                <a:rPr lang="zh-CN" altLang="zh-CN" sz="1400">
                  <a:sym typeface="+mn-ea"/>
                </a:rPr>
                <a:t>同步</a:t>
              </a:r>
              <a:r>
                <a:rPr lang="en-US" altLang="zh-CN" sz="1400"/>
                <a:t> </a:t>
              </a:r>
              <a:r>
                <a:rPr lang="zh-CN" altLang="zh-CN" sz="1400"/>
                <a:t>售后信息</a:t>
              </a:r>
              <a:endParaRPr lang="zh-CN" altLang="en-US" sz="1400"/>
            </a:p>
          </p:txBody>
        </p:sp>
        <p:sp>
          <p:nvSpPr>
            <p:cNvPr id="24" name="线形标注 3 23"/>
            <p:cNvSpPr/>
            <p:nvPr/>
          </p:nvSpPr>
          <p:spPr>
            <a:xfrm>
              <a:off x="2423" y="2451"/>
              <a:ext cx="4127" cy="834"/>
            </a:xfrm>
            <a:prstGeom prst="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356235"/>
                <a:gd name="adj8" fmla="val 3816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400">
                <a:solidFill>
                  <a:srgbClr val="C00000"/>
                </a:solidFill>
                <a:uFillTx/>
                <a:sym typeface="+mn-ea"/>
              </a:endParaRPr>
            </a:p>
            <a:p>
              <a:pPr algn="ctr"/>
              <a:r>
                <a:rPr lang="zh-CN" altLang="zh-CN" sz="1400">
                  <a:solidFill>
                    <a:srgbClr val="C00000"/>
                  </a:solidFill>
                  <a:uFillTx/>
                  <a:sym typeface="+mn-ea"/>
                </a:rPr>
                <a:t>退货</a:t>
              </a:r>
              <a:r>
                <a:rPr lang="en-US" altLang="zh-CN" sz="1400">
                  <a:solidFill>
                    <a:srgbClr val="C00000"/>
                  </a:solidFill>
                  <a:uFillTx/>
                  <a:sym typeface="+mn-ea"/>
                </a:rPr>
                <a:t>or</a:t>
              </a:r>
              <a:r>
                <a:rPr lang="zh-CN" altLang="zh-CN" sz="1400">
                  <a:solidFill>
                    <a:srgbClr val="C00000"/>
                  </a:solidFill>
                  <a:uFillTx/>
                  <a:sym typeface="+mn-ea"/>
                </a:rPr>
                <a:t>换货</a:t>
              </a:r>
              <a:r>
                <a:rPr lang="en-US" altLang="zh-CN" sz="1400">
                  <a:solidFill>
                    <a:srgbClr val="C00000"/>
                  </a:solidFill>
                  <a:uFillTx/>
                  <a:sym typeface="+mn-ea"/>
                </a:rPr>
                <a:t>or</a:t>
              </a:r>
              <a:r>
                <a:rPr lang="zh-CN" altLang="zh-CN" sz="1400">
                  <a:solidFill>
                    <a:srgbClr val="C00000"/>
                  </a:solidFill>
                  <a:uFillTx/>
                  <a:sym typeface="+mn-ea"/>
                </a:rPr>
                <a:t>维修流程，其中，退货涉及退款？</a:t>
              </a:r>
              <a:endParaRPr lang="zh-CN" altLang="zh-CN" sz="1400">
                <a:solidFill>
                  <a:srgbClr val="C00000"/>
                </a:solidFill>
                <a:uFillTx/>
                <a:sym typeface="+mn-ea"/>
              </a:endParaRPr>
            </a:p>
            <a:p>
              <a:pPr algn="ctr"/>
              <a:endParaRPr lang="zh-CN" altLang="zh-CN" sz="1400">
                <a:solidFill>
                  <a:srgbClr val="C00000"/>
                </a:solidFill>
                <a:uFillTx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016635" y="323850"/>
            <a:ext cx="9819640" cy="6089650"/>
            <a:chOff x="1601" y="526"/>
            <a:chExt cx="15464" cy="9590"/>
          </a:xfrm>
        </p:grpSpPr>
        <p:sp>
          <p:nvSpPr>
            <p:cNvPr id="4" name="矩形 3"/>
            <p:cNvSpPr/>
            <p:nvPr/>
          </p:nvSpPr>
          <p:spPr>
            <a:xfrm>
              <a:off x="1601" y="526"/>
              <a:ext cx="15464" cy="95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流程图: 准备 7"/>
            <p:cNvSpPr/>
            <p:nvPr/>
          </p:nvSpPr>
          <p:spPr>
            <a:xfrm>
              <a:off x="8054" y="1393"/>
              <a:ext cx="1901" cy="89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开始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2"/>
              <a:endCxn id="21" idx="0"/>
            </p:cNvCxnSpPr>
            <p:nvPr/>
          </p:nvCxnSpPr>
          <p:spPr>
            <a:xfrm flipH="1">
              <a:off x="9004" y="2283"/>
              <a:ext cx="1" cy="1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终止 36"/>
            <p:cNvSpPr/>
            <p:nvPr/>
          </p:nvSpPr>
          <p:spPr>
            <a:xfrm>
              <a:off x="7809" y="8457"/>
              <a:ext cx="2367" cy="9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结束</a:t>
              </a:r>
              <a:endParaRPr lang="zh-CN" altLang="en-US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615" y="3375"/>
              <a:ext cx="277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售后管理</a:t>
              </a:r>
              <a:endParaRPr lang="en-US" altLang="zh-CN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8438" y="4101"/>
              <a:ext cx="11" cy="1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9383" y="4618"/>
              <a:ext cx="1773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4.</a:t>
              </a:r>
              <a:r>
                <a:rPr lang="zh-CN" altLang="zh-CN" sz="1400"/>
                <a:t>查询</a:t>
              </a:r>
              <a:endParaRPr lang="zh-CN" altLang="zh-CN" sz="1400"/>
            </a:p>
            <a:p>
              <a:r>
                <a:rPr lang="zh-CN" altLang="en-US" sz="1400"/>
                <a:t>售后信息</a:t>
              </a:r>
              <a:endParaRPr lang="zh-CN" altLang="en-US" sz="1400"/>
            </a:p>
          </p:txBody>
        </p:sp>
        <p:sp>
          <p:nvSpPr>
            <p:cNvPr id="40" name="单圆角矩形 39"/>
            <p:cNvSpPr/>
            <p:nvPr/>
          </p:nvSpPr>
          <p:spPr>
            <a:xfrm>
              <a:off x="7593" y="5972"/>
              <a:ext cx="2800" cy="721"/>
            </a:xfrm>
            <a:prstGeom prst="snip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>
                  <a:sym typeface="+mn-ea"/>
                </a:rPr>
                <a:t>售后服务</a:t>
              </a:r>
              <a:endParaRPr lang="zh-CN" altLang="en-US">
                <a:sym typeface="+mn-ea"/>
              </a:endParaRPr>
            </a:p>
          </p:txBody>
        </p:sp>
        <p:cxnSp>
          <p:nvCxnSpPr>
            <p:cNvPr id="50" name="直接箭头连接符 49"/>
            <p:cNvCxnSpPr>
              <a:stCxn id="40" idx="1"/>
              <a:endCxn id="37" idx="0"/>
            </p:cNvCxnSpPr>
            <p:nvPr/>
          </p:nvCxnSpPr>
          <p:spPr>
            <a:xfrm>
              <a:off x="8993" y="6693"/>
              <a:ext cx="0" cy="1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2620" y="4933"/>
              <a:ext cx="1129" cy="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管易系统</a:t>
              </a:r>
              <a:endParaRPr lang="zh-CN" altLang="zh-CN"/>
            </a:p>
          </p:txBody>
        </p:sp>
        <p:cxnSp>
          <p:nvCxnSpPr>
            <p:cNvPr id="54" name="直接箭头连接符 53"/>
            <p:cNvCxnSpPr>
              <a:stCxn id="40" idx="0"/>
              <a:endCxn id="53" idx="1"/>
            </p:cNvCxnSpPr>
            <p:nvPr/>
          </p:nvCxnSpPr>
          <p:spPr>
            <a:xfrm flipV="1">
              <a:off x="10393" y="6321"/>
              <a:ext cx="2227" cy="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601" y="526"/>
              <a:ext cx="4043" cy="7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/>
                <a:t>售后信息同步流程</a:t>
              </a:r>
              <a:endParaRPr lang="zh-CN" altLang="zh-CN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747" y="5502"/>
              <a:ext cx="15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2.</a:t>
              </a:r>
              <a:r>
                <a:rPr lang="zh-CN" altLang="zh-CN" sz="1400"/>
                <a:t>获取</a:t>
              </a:r>
              <a:r>
                <a:rPr lang="zh-CN" altLang="en-US" sz="1400"/>
                <a:t>售后单信息</a:t>
              </a:r>
              <a:endParaRPr lang="zh-CN" altLang="en-US" sz="140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912" y="5712"/>
              <a:ext cx="1440" cy="124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数据库</a:t>
              </a:r>
              <a:endParaRPr lang="zh-CN" altLang="zh-CN"/>
            </a:p>
          </p:txBody>
        </p:sp>
        <p:cxnSp>
          <p:nvCxnSpPr>
            <p:cNvPr id="60" name="直接箭头连接符 59"/>
            <p:cNvCxnSpPr>
              <a:stCxn id="40" idx="2"/>
              <a:endCxn id="59" idx="4"/>
            </p:cNvCxnSpPr>
            <p:nvPr/>
          </p:nvCxnSpPr>
          <p:spPr>
            <a:xfrm flipH="1">
              <a:off x="5352" y="6333"/>
              <a:ext cx="224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5918" y="5517"/>
              <a:ext cx="1220" cy="819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3.</a:t>
              </a:r>
              <a:r>
                <a:rPr lang="zh-CN" altLang="en-US" sz="1400"/>
                <a:t>写入</a:t>
              </a:r>
              <a:endParaRPr lang="zh-CN" altLang="en-US" sz="1400"/>
            </a:p>
            <a:p>
              <a:r>
                <a:rPr lang="zh-CN" altLang="en-US" sz="1400"/>
                <a:t>数据库</a:t>
              </a:r>
              <a:endParaRPr lang="zh-CN" altLang="en-US" sz="1400"/>
            </a:p>
          </p:txBody>
        </p:sp>
        <p:sp>
          <p:nvSpPr>
            <p:cNvPr id="63" name="线形标注 2 62"/>
            <p:cNvSpPr/>
            <p:nvPr/>
          </p:nvSpPr>
          <p:spPr>
            <a:xfrm>
              <a:off x="11737" y="2715"/>
              <a:ext cx="2841" cy="46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7840"/>
                <a:gd name="adj6" fmla="val -55555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官网后台管理系统</a:t>
              </a:r>
              <a:endParaRPr lang="zh-CN" altLang="en-US" sz="1400"/>
            </a:p>
          </p:txBody>
        </p:sp>
        <p:cxnSp>
          <p:nvCxnSpPr>
            <p:cNvPr id="64" name="直接箭头连接符 63"/>
            <p:cNvCxnSpPr>
              <a:stCxn id="59" idx="1"/>
              <a:endCxn id="65" idx="2"/>
            </p:cNvCxnSpPr>
            <p:nvPr/>
          </p:nvCxnSpPr>
          <p:spPr>
            <a:xfrm flipV="1">
              <a:off x="4632" y="4116"/>
              <a:ext cx="0" cy="1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流程图: 过程 64"/>
            <p:cNvSpPr/>
            <p:nvPr/>
          </p:nvSpPr>
          <p:spPr>
            <a:xfrm>
              <a:off x="3538" y="3390"/>
              <a:ext cx="2188" cy="72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我的售后</a:t>
              </a:r>
              <a:endParaRPr lang="zh-CN" altLang="zh-CN"/>
            </a:p>
          </p:txBody>
        </p:sp>
        <p:sp>
          <p:nvSpPr>
            <p:cNvPr id="67" name="线形标注 3 66"/>
            <p:cNvSpPr/>
            <p:nvPr/>
          </p:nvSpPr>
          <p:spPr>
            <a:xfrm>
              <a:off x="2501" y="2716"/>
              <a:ext cx="1625" cy="468"/>
            </a:xfrm>
            <a:prstGeom prst="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234862"/>
                <a:gd name="adj8" fmla="val 6135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400">
                  <a:sym typeface="+mn-ea"/>
                </a:rPr>
                <a:t>B+</a:t>
              </a:r>
              <a:r>
                <a:rPr lang="zh-CN" altLang="en-US" sz="1400">
                  <a:sym typeface="+mn-ea"/>
                </a:rPr>
                <a:t>官网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 flipV="1">
              <a:off x="9384" y="4101"/>
              <a:ext cx="16" cy="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7478" y="4592"/>
              <a:ext cx="1201" cy="1155"/>
            </a:xfrm>
            <a:prstGeom prst="rect">
              <a:avLst/>
            </a:prstGeom>
            <a:noFill/>
            <a:ln w="12700" cmpd="sng">
              <a:noFill/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1400"/>
                <a:t>1.</a:t>
              </a:r>
              <a:r>
                <a:rPr lang="zh-CN" altLang="en-US" sz="1400"/>
                <a:t>点击</a:t>
              </a:r>
              <a:endParaRPr lang="zh-CN" altLang="en-US" sz="1400"/>
            </a:p>
            <a:p>
              <a:r>
                <a:rPr lang="zh-CN" altLang="en-US" sz="1400"/>
                <a:t>同步售后信息</a:t>
              </a:r>
              <a:endParaRPr lang="zh-CN" altLang="en-US" sz="1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演示</Application>
  <PresentationFormat>宽屏</PresentationFormat>
  <Paragraphs>339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徐小高</dc:creator>
  <cp:lastModifiedBy>Administrator</cp:lastModifiedBy>
  <cp:revision>112</cp:revision>
  <dcterms:created xsi:type="dcterms:W3CDTF">2015-05-05T08:02:00Z</dcterms:created>
  <dcterms:modified xsi:type="dcterms:W3CDTF">2017-04-28T07:06:55Z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