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8" r:id="rId3"/>
    <p:sldId id="259" r:id="rId5"/>
    <p:sldId id="257" r:id="rId6"/>
    <p:sldId id="271" r:id="rId7"/>
    <p:sldId id="258" r:id="rId8"/>
    <p:sldId id="291" r:id="rId9"/>
    <p:sldId id="292" r:id="rId10"/>
    <p:sldId id="293" r:id="rId11"/>
    <p:sldId id="294" r:id="rId12"/>
    <p:sldId id="304" r:id="rId13"/>
    <p:sldId id="272" r:id="rId14"/>
    <p:sldId id="296" r:id="rId15"/>
    <p:sldId id="295" r:id="rId16"/>
    <p:sldId id="297" r:id="rId17"/>
    <p:sldId id="284" r:id="rId18"/>
    <p:sldId id="298" r:id="rId19"/>
    <p:sldId id="263" r:id="rId20"/>
    <p:sldId id="264" r:id="rId21"/>
    <p:sldId id="299" r:id="rId22"/>
    <p:sldId id="301" r:id="rId23"/>
    <p:sldId id="274" r:id="rId24"/>
    <p:sldId id="275" r:id="rId25"/>
    <p:sldId id="285" r:id="rId26"/>
    <p:sldId id="302" r:id="rId27"/>
    <p:sldId id="286" r:id="rId28"/>
    <p:sldId id="287" r:id="rId29"/>
    <p:sldId id="279" r:id="rId30"/>
    <p:sldId id="280" r:id="rId31"/>
    <p:sldId id="281" r:id="rId32"/>
    <p:sldId id="282" r:id="rId33"/>
    <p:sldId id="303" r:id="rId34"/>
    <p:sldId id="267" r:id="rId35"/>
    <p:sldId id="27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02"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76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110DFE7-93F2-4457-979C-CB4ADD80DB5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endParaRPr lang="en-US" sz="12200" b="0" i="0" dirty="0">
              <a:solidFill>
                <a:schemeClr val="accent1">
                  <a:lumMod val="60000"/>
                  <a:lumOff val="40000"/>
                </a:schemeClr>
              </a:solidFill>
              <a:latin typeface="Arial" panose="020B0604020202020204"/>
              <a:ea typeface="+mj-ea"/>
              <a:cs typeface="+mj-cs"/>
            </a:endParaRP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endParaRPr lang="en-US" sz="12200" b="0" i="0" dirty="0">
              <a:solidFill>
                <a:schemeClr val="accent1">
                  <a:lumMod val="60000"/>
                  <a:lumOff val="40000"/>
                </a:schemeClr>
              </a:solidFill>
              <a:latin typeface="Arial" panose="020B0604020202020204"/>
              <a:ea typeface="+mj-ea"/>
              <a:cs typeface="+mj-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3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110DFE7-93F2-4457-979C-CB4ADD80DB5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110DFE7-93F2-4457-979C-CB4ADD80DB5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110DFE7-93F2-4457-979C-CB4ADD80DB5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10DFE7-93F2-4457-979C-CB4ADD80DB55}" type="datetimeFigureOut">
              <a:rPr lang="en-US" smtClean="0"/>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DFCA92-E862-45A5-AAE4-C242E78EE440}"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108244" y="341513"/>
            <a:ext cx="1285550" cy="1078914"/>
          </a:xfrm>
          <a:prstGeom prst="rect">
            <a:avLst/>
          </a:prstGeom>
        </p:spPr>
      </p:pic>
      <p:sp>
        <p:nvSpPr>
          <p:cNvPr id="8" name="Rectangle 7"/>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PANIMALAR ENGINEERING COLLEGE</a:t>
            </a:r>
            <a:endParaRPr lang="en-US" sz="2800" b="0" cap="none" spc="0"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032" name="Picture 8" descr="Anna Universit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14" name="TextBox 13"/>
          <p:cNvSpPr txBox="1"/>
          <p:nvPr/>
        </p:nvSpPr>
        <p:spPr>
          <a:xfrm>
            <a:off x="2327844" y="1710284"/>
            <a:ext cx="3797749" cy="368300"/>
          </a:xfrm>
          <a:prstGeom prst="rect">
            <a:avLst/>
          </a:prstGeom>
          <a:noFill/>
        </p:spPr>
        <p:txBody>
          <a:bodyPr wrap="square">
            <a:spAutoFit/>
          </a:bodyPr>
          <a:lstStyle/>
          <a:p>
            <a:pPr algn="ctr"/>
            <a:endParaRPr lang="en-IN" dirty="0">
              <a:solidFill>
                <a:srgbClr val="7030A0"/>
              </a:solidFill>
            </a:endParaRPr>
          </a:p>
        </p:txBody>
      </p:sp>
      <p:sp>
        <p:nvSpPr>
          <p:cNvPr id="9" name="TextBox 8"/>
          <p:cNvSpPr txBox="1"/>
          <p:nvPr/>
        </p:nvSpPr>
        <p:spPr>
          <a:xfrm>
            <a:off x="838200" y="2308225"/>
            <a:ext cx="6015990" cy="156845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sym typeface="+mn-ea"/>
              </a:rPr>
              <a:t>Intrusion Detection system for Cloud Environments based Supervised Machine Learning Algorithms</a:t>
            </a:r>
            <a:endParaRPr lang="en-US" sz="2400" dirty="0">
              <a:solidFill>
                <a:schemeClr val="tx1"/>
              </a:solidFill>
              <a:latin typeface="Times New Roman" panose="02020603050405020304" pitchFamily="18" charset="0"/>
              <a:cs typeface="Times New Roman" panose="02020603050405020304" pitchFamily="18" charset="0"/>
            </a:endParaRPr>
          </a:p>
          <a:p>
            <a:endParaRPr lang="en-IN" sz="2400" dirty="0"/>
          </a:p>
        </p:txBody>
      </p:sp>
      <p:sp>
        <p:nvSpPr>
          <p:cNvPr id="16" name="TextBox 15"/>
          <p:cNvSpPr txBox="1"/>
          <p:nvPr/>
        </p:nvSpPr>
        <p:spPr>
          <a:xfrm rot="10800000" flipV="1">
            <a:off x="5599430" y="3375660"/>
            <a:ext cx="2832735" cy="1568450"/>
          </a:xfrm>
          <a:prstGeom prst="rect">
            <a:avLst/>
          </a:prstGeom>
          <a:noFill/>
        </p:spPr>
        <p:txBody>
          <a:bodyPr wrap="square" rtlCol="0">
            <a:spAutoFit/>
          </a:bodyPr>
          <a:lstStyle/>
          <a:p>
            <a:r>
              <a:rPr lang="en-US" sz="1200" dirty="0" smtClean="0"/>
              <a:t>Team Members with Register number</a:t>
            </a:r>
            <a:endParaRPr lang="en-US" sz="1200" dirty="0" smtClean="0"/>
          </a:p>
          <a:p>
            <a:r>
              <a:rPr lang="en-IN" sz="1200" dirty="0"/>
              <a:t>JEBINESH E H  [Register No:211417104094]</a:t>
            </a:r>
            <a:endParaRPr lang="en-IN" sz="1200" dirty="0"/>
          </a:p>
          <a:p>
            <a:r>
              <a:rPr lang="en-IN" sz="1200" dirty="0"/>
              <a:t>HRITISH.S [Register No:211417104086]</a:t>
            </a:r>
            <a:endParaRPr lang="en-IN" sz="1200" dirty="0"/>
          </a:p>
          <a:p>
            <a:r>
              <a:rPr lang="en-IN" sz="1200" dirty="0"/>
              <a:t>GOKULAKRISHNAN. P [Register No:211417104070</a:t>
            </a:r>
            <a:endParaRPr lang="en-IN" sz="1200" dirty="0"/>
          </a:p>
        </p:txBody>
      </p:sp>
      <p:sp>
        <p:nvSpPr>
          <p:cNvPr id="10" name="TextBox 9"/>
          <p:cNvSpPr txBox="1"/>
          <p:nvPr/>
        </p:nvSpPr>
        <p:spPr>
          <a:xfrm>
            <a:off x="838200" y="4191000"/>
            <a:ext cx="2588260" cy="1383665"/>
          </a:xfrm>
          <a:prstGeom prst="rect">
            <a:avLst/>
          </a:prstGeom>
          <a:noFill/>
        </p:spPr>
        <p:txBody>
          <a:bodyPr wrap="square" rtlCol="0">
            <a:spAutoFit/>
          </a:bodyPr>
          <a:lstStyle/>
          <a:p>
            <a:r>
              <a:rPr lang="en-US" sz="1200" dirty="0" smtClean="0"/>
              <a:t>Project Guide:</a:t>
            </a:r>
            <a:endParaRPr lang="en-US" sz="1200" dirty="0" smtClean="0"/>
          </a:p>
          <a:p>
            <a:r>
              <a:rPr lang="en-IN" sz="1200" dirty="0"/>
              <a:t>M.KRISHNAMOORTHY</a:t>
            </a:r>
            <a:endParaRPr lang="en-IN" sz="1200" dirty="0"/>
          </a:p>
          <a:p>
            <a:r>
              <a:rPr lang="en-US" sz="1200" dirty="0" smtClean="0">
                <a:latin typeface="Arial" panose="020B0604020202020204" pitchFamily="34" charset="0"/>
                <a:cs typeface="Arial" panose="020B0604020202020204" pitchFamily="34" charset="0"/>
                <a:sym typeface="+mn-ea"/>
              </a:rPr>
              <a:t>ASSISTANT PROESSOR,</a:t>
            </a:r>
            <a:endParaRPr lang="en-US" sz="1200" dirty="0" smtClean="0">
              <a:latin typeface="Arial" panose="020B0604020202020204" pitchFamily="34" charset="0"/>
              <a:cs typeface="Arial" panose="020B0604020202020204" pitchFamily="34" charset="0"/>
            </a:endParaRPr>
          </a:p>
          <a:p>
            <a:r>
              <a:rPr lang="en-IN" sz="1200" dirty="0" smtClean="0">
                <a:latin typeface="Arial" panose="020B0604020202020204" pitchFamily="34" charset="0"/>
                <a:cs typeface="Arial" panose="020B0604020202020204" pitchFamily="34" charset="0"/>
                <a:sym typeface="+mn-ea"/>
              </a:rPr>
              <a:t>DEPARTMENT OF CSE,</a:t>
            </a:r>
            <a:endParaRPr lang="en-IN" sz="1200" dirty="0" smtClean="0">
              <a:latin typeface="Arial" panose="020B0604020202020204" pitchFamily="34" charset="0"/>
              <a:cs typeface="Arial" panose="020B0604020202020204" pitchFamily="34" charset="0"/>
            </a:endParaRPr>
          </a:p>
          <a:p>
            <a:r>
              <a:rPr lang="en-IN" sz="1200" dirty="0" smtClean="0">
                <a:latin typeface="Arial" panose="020B0604020202020204" pitchFamily="34" charset="0"/>
                <a:cs typeface="Arial" panose="020B0604020202020204" pitchFamily="34" charset="0"/>
                <a:sym typeface="+mn-ea"/>
              </a:rPr>
              <a:t>PANIMALAR ENGINEERING COLLEGE</a:t>
            </a:r>
            <a:endParaRPr lang="en-US" sz="1200" dirty="0" smtClean="0">
              <a:latin typeface="Arial" panose="020B0604020202020204" pitchFamily="34" charset="0"/>
              <a:cs typeface="Arial" panose="020B0604020202020204" pitchFamily="34" charset="0"/>
            </a:endParaRPr>
          </a:p>
          <a:p>
            <a:endParaRPr lang="en-IN" sz="1200" dirty="0"/>
          </a:p>
        </p:txBody>
      </p:sp>
      <p:sp>
        <p:nvSpPr>
          <p:cNvPr id="11" name="TextBox 10"/>
          <p:cNvSpPr txBox="1"/>
          <p:nvPr/>
        </p:nvSpPr>
        <p:spPr>
          <a:xfrm flipH="1">
            <a:off x="5562600" y="5715000"/>
            <a:ext cx="1825625" cy="368300"/>
          </a:xfrm>
          <a:prstGeom prst="rect">
            <a:avLst/>
          </a:prstGeom>
          <a:noFill/>
        </p:spPr>
        <p:txBody>
          <a:bodyPr wrap="square" rtlCol="0">
            <a:spAutoFit/>
          </a:bodyPr>
          <a:lstStyle/>
          <a:p>
            <a:endParaRPr lang="en-IN" alt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lstStyle/>
          <a:p>
            <a:r>
              <a:rPr lang="en-US" dirty="0"/>
              <a:t>A false positive is a situation where something abnormal (as defined by the IDS) happens, but it is not an intrusion.</a:t>
            </a:r>
            <a:endParaRPr lang="en-US" dirty="0"/>
          </a:p>
          <a:p>
            <a:r>
              <a:rPr lang="en-US" dirty="0"/>
              <a:t> User will quit monitoring IDS because of noise.</a:t>
            </a:r>
            <a:endParaRPr lang="en-US" dirty="0"/>
          </a:p>
          <a:p>
            <a:r>
              <a:rPr lang="en-US" dirty="0"/>
              <a:t>No Confidentiality. Not an real time network data implemented.</a:t>
            </a:r>
            <a:br>
              <a:rPr lang="en-US" dirty="0"/>
            </a:b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Disadvantages</a:t>
            </a:r>
            <a:endParaRPr lang="en-US" dirty="0"/>
          </a:p>
        </p:txBody>
      </p:sp>
      <p:sp>
        <p:nvSpPr>
          <p:cNvPr id="3" name="Content Placeholder 2"/>
          <p:cNvSpPr>
            <a:spLocks noGrp="1"/>
          </p:cNvSpPr>
          <p:nvPr>
            <p:ph idx="1"/>
          </p:nvPr>
        </p:nvSpPr>
        <p:spPr/>
        <p:txBody>
          <a:bodyPr>
            <a:normAutofit/>
          </a:bodyPr>
          <a:lstStyle/>
          <a:p>
            <a:endParaRPr lang="en-US" dirty="0"/>
          </a:p>
          <a:p>
            <a:r>
              <a:rPr lang="en-US" dirty="0"/>
              <a:t>No Data confidentiality</a:t>
            </a:r>
            <a:endParaRPr lang="en-US" dirty="0"/>
          </a:p>
          <a:p>
            <a:r>
              <a:rPr lang="en-US" dirty="0"/>
              <a:t>No Data integrity</a:t>
            </a:r>
            <a:endParaRPr lang="en-US" dirty="0"/>
          </a:p>
          <a:p>
            <a:r>
              <a:rPr lang="en-US" dirty="0"/>
              <a:t>Less prediction accuracy.</a:t>
            </a:r>
            <a:endParaRPr lang="en-US" dirty="0"/>
          </a:p>
          <a:p>
            <a:r>
              <a:rPr lang="en-US" dirty="0"/>
              <a:t>Not an real time analysis.</a:t>
            </a:r>
            <a:endParaRPr lang="en-US" dirty="0"/>
          </a:p>
          <a:p>
            <a:r>
              <a:rPr lang="en-US" dirty="0"/>
              <a:t>Existing system not used for an long dataset.</a:t>
            </a:r>
            <a:endParaRPr lang="en-US" dirty="0"/>
          </a:p>
          <a:p>
            <a:r>
              <a:rPr lang="en-US" dirty="0"/>
              <a:t>The  prediction of identity malicious activity  is not much accurate.</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in IDS</a:t>
            </a:r>
            <a:endParaRPr lang="en-US" dirty="0"/>
          </a:p>
        </p:txBody>
      </p:sp>
      <p:sp>
        <p:nvSpPr>
          <p:cNvPr id="3" name="Content Placeholder 2"/>
          <p:cNvSpPr>
            <a:spLocks noGrp="1"/>
          </p:cNvSpPr>
          <p:nvPr>
            <p:ph idx="1"/>
          </p:nvPr>
        </p:nvSpPr>
        <p:spPr/>
        <p:txBody>
          <a:bodyPr/>
          <a:lstStyle/>
          <a:p>
            <a:pPr lvl="0"/>
            <a:r>
              <a:rPr lang="en-US" dirty="0"/>
              <a:t>The pattern of the normal activities and malicious activities can be learned and distinguished.</a:t>
            </a:r>
            <a:endParaRPr lang="en-US" dirty="0"/>
          </a:p>
          <a:p>
            <a:pPr lvl="0"/>
            <a:r>
              <a:rPr lang="en-IN" dirty="0"/>
              <a:t>Machine learning can result in higher detection rates, lower false alarm rates.</a:t>
            </a:r>
            <a:endParaRPr lang="en-US" dirty="0"/>
          </a:p>
          <a:p>
            <a:pPr lvl="0"/>
            <a:r>
              <a:rPr lang="en-US" dirty="0"/>
              <a:t> On dynamic data, the model can be updated and maintained.</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Block Diagram of IDS</a:t>
            </a:r>
            <a:endParaRPr lang="en-US" dirty="0"/>
          </a:p>
        </p:txBody>
      </p:sp>
      <p:pic>
        <p:nvPicPr>
          <p:cNvPr id="5" name="Content Placeholder 4"/>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1106488" y="2902744"/>
            <a:ext cx="6153150" cy="2495550"/>
          </a:xfrm>
          <a:prstGeom prst="rect">
            <a:avLst/>
          </a:prstGeom>
          <a:solidFill>
            <a:srgbClr val="4F81BD">
              <a:lumMod val="40000"/>
              <a:lumOff val="60000"/>
            </a:srgbClr>
          </a:solid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lnSpcReduction="10000"/>
          </a:bodyPr>
          <a:lstStyle/>
          <a:p>
            <a:pPr algn="just"/>
            <a:r>
              <a:rPr lang="en-US" dirty="0"/>
              <a:t>This research focuses on solving the issues in intrusion detection communities that can help the administrator to make pre-processing, classification, labeling of data and to mitigate the outcome of Distributed Denial of Service Attacks.</a:t>
            </a:r>
            <a:endParaRPr lang="en-US" dirty="0"/>
          </a:p>
          <a:p>
            <a:pPr algn="just"/>
            <a:r>
              <a:rPr lang="en-US" dirty="0"/>
              <a:t> Since, the network administrator feels difficult to pre-process the data. Due to the overwhelming growth of attacks which makes the task hard, attacks can be identified only after it happens. To overcome this situation, frequent updating of profiles is needed.</a:t>
            </a:r>
            <a:endParaRPr lang="en-US" dirty="0"/>
          </a:p>
          <a:p>
            <a:pPr algn="just"/>
            <a:r>
              <a:rPr lang="en-US" dirty="0"/>
              <a:t> Reduced workload of administrator increases the detection of attacks.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Advantages</a:t>
            </a:r>
            <a:br>
              <a:rPr lang="en-US" dirty="0"/>
            </a:br>
            <a:endParaRPr lang="en-US" dirty="0"/>
          </a:p>
        </p:txBody>
      </p:sp>
      <p:sp>
        <p:nvSpPr>
          <p:cNvPr id="5" name="Content Placeholder 2"/>
          <p:cNvSpPr>
            <a:spLocks noGrp="1"/>
          </p:cNvSpPr>
          <p:nvPr>
            <p:ph idx="1"/>
          </p:nvPr>
        </p:nvSpPr>
        <p:spPr/>
        <p:txBody>
          <a:bodyPr>
            <a:normAutofit/>
          </a:bodyPr>
          <a:lstStyle/>
          <a:p>
            <a:endParaRPr lang="en-US" dirty="0"/>
          </a:p>
          <a:p>
            <a:endParaRPr lang="en-US" dirty="0"/>
          </a:p>
          <a:p>
            <a:r>
              <a:rPr lang="en-US" dirty="0"/>
              <a:t>When designing a IDS, the mission is to protect the data’s</a:t>
            </a:r>
            <a:endParaRPr lang="en-US" dirty="0"/>
          </a:p>
          <a:p>
            <a:pPr>
              <a:buNone/>
            </a:pPr>
            <a:r>
              <a:rPr lang="en-US" dirty="0"/>
              <a:t>	Confidentiality – read</a:t>
            </a:r>
            <a:endParaRPr lang="en-US" dirty="0"/>
          </a:p>
          <a:p>
            <a:pPr>
              <a:buNone/>
            </a:pPr>
            <a:r>
              <a:rPr lang="en-US" dirty="0"/>
              <a:t>	Integrity – read/write </a:t>
            </a:r>
            <a:endParaRPr lang="en-US" dirty="0"/>
          </a:p>
          <a:p>
            <a:r>
              <a:rPr lang="en-US" dirty="0"/>
              <a:t>Real time data analytics.</a:t>
            </a:r>
            <a:endParaRPr lang="en-US" dirty="0"/>
          </a:p>
          <a:p>
            <a:r>
              <a:rPr lang="en-US" dirty="0"/>
              <a:t>High accuracy.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a:t>
            </a:r>
            <a:endParaRPr lang="en-US" dirty="0"/>
          </a:p>
        </p:txBody>
      </p:sp>
      <p:pic>
        <p:nvPicPr>
          <p:cNvPr id="4" name="Content Placeholder 3" descr="1-s2.0-S1110866513000418-gr1.jpg"/>
          <p:cNvPicPr>
            <a:picLocks noGrp="1"/>
          </p:cNvPicPr>
          <p:nvPr>
            <p:ph idx="1"/>
          </p:nvPr>
        </p:nvPicPr>
        <p:blipFill>
          <a:blip r:embed="rId1"/>
          <a:stretch>
            <a:fillRect/>
          </a:stretch>
        </p:blipFill>
        <p:spPr>
          <a:xfrm>
            <a:off x="2026535" y="3268487"/>
            <a:ext cx="4313055" cy="17640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Software requirements</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Python 3.</a:t>
            </a:r>
            <a:r>
              <a:rPr lang="en-IN" altLang="en-US" sz="2400" dirty="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Jupiter notebook.</a:t>
            </a: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4294967295"/>
          </p:nvPr>
        </p:nvSpPr>
        <p:spPr>
          <a:xfrm>
            <a:off x="5105400" y="1600200"/>
            <a:ext cx="4038600" cy="4525963"/>
          </a:xfrm>
        </p:spPr>
        <p:txBody>
          <a:bodyPr>
            <a:normAutofit/>
          </a:bodyPr>
          <a:lstStyle/>
          <a:p>
            <a:pPr>
              <a:buNone/>
            </a:pPr>
            <a:r>
              <a:rPr lang="en-US" sz="2800" b="1" dirty="0">
                <a:latin typeface="Times New Roman" panose="02020603050405020304" pitchFamily="18" charset="0"/>
                <a:cs typeface="Times New Roman" panose="02020603050405020304" pitchFamily="18" charset="0"/>
              </a:rPr>
              <a:t>Hardware requirements:</a:t>
            </a:r>
            <a:endParaRPr lang="en-US" sz="2800" b="1"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Processor - Intel Pentium</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RAM - 4 GB</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Hard Disk - 500 GB</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Monitor – SVGA</a:t>
            </a:r>
            <a:endParaRPr lang="en-US" sz="2800" dirty="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parameters</a:t>
            </a:r>
            <a:endParaRPr lang="en-US" dirty="0"/>
          </a:p>
        </p:txBody>
      </p:sp>
      <p:sp>
        <p:nvSpPr>
          <p:cNvPr id="5" name="Content Placeholder 4"/>
          <p:cNvSpPr>
            <a:spLocks noGrp="1"/>
          </p:cNvSpPr>
          <p:nvPr>
            <p:ph idx="1"/>
          </p:nvPr>
        </p:nvSpPr>
        <p:spPr/>
        <p:txBody>
          <a:bodyPr/>
          <a:lstStyle/>
          <a:p>
            <a:endParaRPr lang="en-US" dirty="0"/>
          </a:p>
        </p:txBody>
      </p:sp>
      <p:pic>
        <p:nvPicPr>
          <p:cNvPr id="7" name="Picture 6"/>
          <p:cNvPicPr/>
          <p:nvPr/>
        </p:nvPicPr>
        <p:blipFill>
          <a:blip r:embed="rId1">
            <a:extLst>
              <a:ext uri="{28A0092B-C50C-407E-A947-70E740481C1C}">
                <a14:useLocalDpi xmlns:a14="http://schemas.microsoft.com/office/drawing/2010/main" val="0"/>
              </a:ext>
            </a:extLst>
          </a:blip>
          <a:stretch>
            <a:fillRect/>
          </a:stretch>
        </p:blipFill>
        <p:spPr>
          <a:xfrm>
            <a:off x="2586037" y="2209800"/>
            <a:ext cx="3971925" cy="35909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3197225" y="2607469"/>
            <a:ext cx="1971675" cy="3086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057400"/>
            <a:ext cx="7162800" cy="3581400"/>
          </a:xfrm>
        </p:spPr>
        <p:txBody>
          <a:bodyPr>
            <a:noAutofit/>
          </a:bodyPr>
          <a:lstStyle/>
          <a:p>
            <a:r>
              <a:rPr lang="en-US" sz="4000" dirty="0">
                <a:solidFill>
                  <a:schemeClr val="tx1"/>
                </a:solidFill>
                <a:latin typeface="Times New Roman" panose="02020603050405020304" pitchFamily="18" charset="0"/>
                <a:cs typeface="Times New Roman" panose="02020603050405020304" pitchFamily="18" charset="0"/>
              </a:rPr>
              <a:t>Intrusion Detection system for Cloud Environments based Supervised Machine Learning Algorithms</a:t>
            </a:r>
            <a:endParaRPr lang="en-US" sz="4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sample</a:t>
            </a:r>
            <a:endParaRPr lang="en-US"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827088" y="2862855"/>
            <a:ext cx="6711950" cy="2575328"/>
          </a:xfrm>
          <a:prstGeom prst="rect">
            <a:avLst/>
          </a:prstGeom>
          <a:solidFill>
            <a:schemeClr val="accent1">
              <a:lumMod val="40000"/>
              <a:lumOff val="60000"/>
            </a:schemeClr>
          </a:solid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a:t>
            </a:r>
            <a:endParaRPr lang="en-US" dirty="0"/>
          </a:p>
        </p:txBody>
      </p:sp>
      <p:sp>
        <p:nvSpPr>
          <p:cNvPr id="5" name="Content Placeholder 4"/>
          <p:cNvSpPr>
            <a:spLocks noGrp="1"/>
          </p:cNvSpPr>
          <p:nvPr>
            <p:ph idx="1"/>
          </p:nvPr>
        </p:nvSpPr>
        <p:spPr/>
        <p:txBody>
          <a:bodyPr/>
          <a:lstStyle/>
          <a:p>
            <a:r>
              <a:rPr lang="en-US" dirty="0"/>
              <a:t>1. Data collection.</a:t>
            </a:r>
            <a:endParaRPr lang="en-US" dirty="0"/>
          </a:p>
          <a:p>
            <a:r>
              <a:rPr lang="en-US" dirty="0"/>
              <a:t>2.data preprocessing.</a:t>
            </a:r>
            <a:endParaRPr lang="en-US" dirty="0"/>
          </a:p>
          <a:p>
            <a:r>
              <a:rPr lang="en-US" dirty="0"/>
              <a:t>3.machine learning algorithm </a:t>
            </a:r>
            <a:endParaRPr lang="en-US" dirty="0"/>
          </a:p>
          <a:p>
            <a:r>
              <a:rPr lang="en-US" dirty="0"/>
              <a:t>4.Training and testing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description</a:t>
            </a:r>
            <a:endParaRPr lang="en-US" dirty="0"/>
          </a:p>
        </p:txBody>
      </p:sp>
      <p:sp>
        <p:nvSpPr>
          <p:cNvPr id="3" name="Content Placeholder 2"/>
          <p:cNvSpPr>
            <a:spLocks noGrp="1"/>
          </p:cNvSpPr>
          <p:nvPr>
            <p:ph idx="1"/>
          </p:nvPr>
        </p:nvSpPr>
        <p:spPr/>
        <p:txBody>
          <a:bodyPr>
            <a:normAutofit/>
          </a:bodyPr>
          <a:lstStyle/>
          <a:p>
            <a:r>
              <a:rPr lang="en-US" dirty="0"/>
              <a:t>1. Data collection</a:t>
            </a:r>
            <a:endParaRPr lang="en-US" dirty="0"/>
          </a:p>
          <a:p>
            <a:pPr>
              <a:buNone/>
            </a:pPr>
            <a:r>
              <a:rPr lang="en-US" dirty="0"/>
              <a:t>	Real time data collected from Twitter ,</a:t>
            </a:r>
            <a:r>
              <a:rPr lang="en-US" dirty="0" err="1"/>
              <a:t>kaggle</a:t>
            </a:r>
            <a:r>
              <a:rPr lang="en-US" dirty="0"/>
              <a:t>, UCI , </a:t>
            </a:r>
            <a:r>
              <a:rPr lang="en-US" dirty="0" err="1"/>
              <a:t>Data.gov,NSL</a:t>
            </a:r>
            <a:r>
              <a:rPr lang="en-US" dirty="0"/>
              <a:t>-KDD dataset </a:t>
            </a:r>
            <a:endParaRPr lang="en-US" dirty="0"/>
          </a:p>
          <a:p>
            <a:pPr>
              <a:buNone/>
            </a:pPr>
            <a:r>
              <a:rPr lang="en-US" dirty="0"/>
              <a:t>	Collection of data is one of the major and most important tasks of any machine learning projects. Because the input we feed to the algorithms is data. So, the algorithms efficiency and accuracy depends upon the correctness and quality of data collected. So as the data same will be the output. </a:t>
            </a:r>
            <a:endParaRPr lang="en-US" dirty="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US" dirty="0"/>
          </a:p>
        </p:txBody>
      </p:sp>
      <p:sp>
        <p:nvSpPr>
          <p:cNvPr id="3" name="Content Placeholder 2"/>
          <p:cNvSpPr>
            <a:spLocks noGrp="1"/>
          </p:cNvSpPr>
          <p:nvPr>
            <p:ph idx="1"/>
          </p:nvPr>
        </p:nvSpPr>
        <p:spPr/>
        <p:txBody>
          <a:bodyPr>
            <a:normAutofit/>
          </a:bodyPr>
          <a:lstStyle/>
          <a:p>
            <a:pPr lvl="0"/>
            <a:r>
              <a:rPr lang="en-US" dirty="0"/>
              <a:t>As you can see, the dataset contains nominal values also and to train a model we need all numerical values.</a:t>
            </a:r>
            <a:endParaRPr lang="en-US" dirty="0"/>
          </a:p>
          <a:p>
            <a:pPr lvl="0"/>
            <a:r>
              <a:rPr lang="en-US" dirty="0"/>
              <a:t> Here is the transformation table that we used.</a:t>
            </a:r>
            <a:endParaRPr lang="en-US" dirty="0"/>
          </a:p>
          <a:p>
            <a:pPr lvl="0"/>
            <a:r>
              <a:rPr lang="en-IN" dirty="0"/>
              <a:t>Dataset is very large and there is a large variation between values, Data Normalization is also required for better performance.</a:t>
            </a:r>
            <a:endParaRPr lang="en-US" dirty="0"/>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sample</a:t>
            </a:r>
            <a:endParaRPr lang="en-US"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3200400" y="2590641"/>
            <a:ext cx="1933575" cy="30956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a:t>
            </a:r>
            <a:endParaRPr lang="en-US" dirty="0"/>
          </a:p>
        </p:txBody>
      </p:sp>
      <p:sp>
        <p:nvSpPr>
          <p:cNvPr id="3" name="Content Placeholder 2"/>
          <p:cNvSpPr>
            <a:spLocks noGrp="1"/>
          </p:cNvSpPr>
          <p:nvPr>
            <p:ph idx="1"/>
          </p:nvPr>
        </p:nvSpPr>
        <p:spPr/>
        <p:txBody>
          <a:bodyPr/>
          <a:lstStyle/>
          <a:p>
            <a:r>
              <a:rPr lang="en-US" dirty="0"/>
              <a:t>The next step is algorithms are applied to data and results are noted and observed. The decision tree and random forest algorithm applied for accuracy at each stage.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a:t>
            </a:r>
            <a:endParaRPr lang="en-US" dirty="0"/>
          </a:p>
        </p:txBody>
      </p:sp>
      <p:sp>
        <p:nvSpPr>
          <p:cNvPr id="3" name="Content Placeholder 2"/>
          <p:cNvSpPr>
            <a:spLocks noGrp="1"/>
          </p:cNvSpPr>
          <p:nvPr>
            <p:ph idx="1"/>
          </p:nvPr>
        </p:nvSpPr>
        <p:spPr/>
        <p:txBody>
          <a:bodyPr>
            <a:normAutofit/>
          </a:bodyPr>
          <a:lstStyle/>
          <a:p>
            <a:pPr algn="just"/>
            <a:r>
              <a:rPr lang="en-US" dirty="0"/>
              <a:t>Finally after processing of data and training the very next task is obviously testing. This is where performance of the algorithm, quality of data, and required output all appears out. From the huge data set collected 80 percent of the data is utilized for training and 20 percent of the data is reserved for testing. Training as discussed before is the process of making the machine to learn and giving it the capability to make further predictions based on the training it took.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4850"/>
            <a:ext cx="8229600" cy="742950"/>
          </a:xfrm>
        </p:spPr>
        <p:txBody>
          <a:bodyPr>
            <a:normAutofit/>
          </a:bodyPr>
          <a:lstStyle/>
          <a:p>
            <a:r>
              <a:rPr lang="en-IN" dirty="0"/>
              <a:t>                Activity diagram</a:t>
            </a:r>
            <a:endParaRPr lang="en-IN" dirty="0"/>
          </a:p>
        </p:txBody>
      </p:sp>
      <p:sp>
        <p:nvSpPr>
          <p:cNvPr id="6" name="Oval 5"/>
          <p:cNvSpPr/>
          <p:nvPr/>
        </p:nvSpPr>
        <p:spPr>
          <a:xfrm>
            <a:off x="3962400" y="1524000"/>
            <a:ext cx="2286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10" name="Straight Arrow Connector 9"/>
          <p:cNvCxnSpPr/>
          <p:nvPr/>
        </p:nvCxnSpPr>
        <p:spPr>
          <a:xfrm>
            <a:off x="4076700" y="1676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Terminator 10"/>
          <p:cNvSpPr/>
          <p:nvPr/>
        </p:nvSpPr>
        <p:spPr>
          <a:xfrm>
            <a:off x="3314700" y="1981200"/>
            <a:ext cx="1524000" cy="533400"/>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 collection</a:t>
            </a:r>
            <a:endParaRPr lang="en-IN" dirty="0"/>
          </a:p>
        </p:txBody>
      </p:sp>
      <p:cxnSp>
        <p:nvCxnSpPr>
          <p:cNvPr id="13" name="Straight Arrow Connector 12"/>
          <p:cNvCxnSpPr/>
          <p:nvPr/>
        </p:nvCxnSpPr>
        <p:spPr>
          <a:xfrm>
            <a:off x="4062663" y="2533048"/>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lowchart: Terminator 13"/>
          <p:cNvSpPr/>
          <p:nvPr/>
        </p:nvSpPr>
        <p:spPr>
          <a:xfrm>
            <a:off x="3321919" y="2837848"/>
            <a:ext cx="1600200" cy="524176"/>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 cleaning</a:t>
            </a:r>
            <a:endParaRPr lang="en-IN" dirty="0"/>
          </a:p>
        </p:txBody>
      </p:sp>
      <p:cxnSp>
        <p:nvCxnSpPr>
          <p:cNvPr id="16" name="Straight Arrow Connector 15"/>
          <p:cNvCxnSpPr>
            <a:stCxn id="14" idx="2"/>
          </p:cNvCxnSpPr>
          <p:nvPr/>
        </p:nvCxnSpPr>
        <p:spPr>
          <a:xfrm>
            <a:off x="4122019" y="3362024"/>
            <a:ext cx="0" cy="295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lowchart: Terminator 16"/>
          <p:cNvSpPr/>
          <p:nvPr/>
        </p:nvSpPr>
        <p:spPr>
          <a:xfrm>
            <a:off x="3429000" y="3657600"/>
            <a:ext cx="1409700" cy="533400"/>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Filling the data</a:t>
            </a:r>
            <a:endParaRPr lang="en-IN" dirty="0"/>
          </a:p>
        </p:txBody>
      </p:sp>
      <p:cxnSp>
        <p:nvCxnSpPr>
          <p:cNvPr id="19" name="Straight Arrow Connector 18"/>
          <p:cNvCxnSpPr>
            <a:stCxn id="17" idx="2"/>
          </p:cNvCxnSpPr>
          <p:nvPr/>
        </p:nvCxnSpPr>
        <p:spPr>
          <a:xfrm>
            <a:off x="4133850" y="4191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lowchart: Terminator 19"/>
          <p:cNvSpPr/>
          <p:nvPr/>
        </p:nvSpPr>
        <p:spPr>
          <a:xfrm>
            <a:off x="3028950" y="4495800"/>
            <a:ext cx="2209800" cy="685800"/>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Applying machine learning</a:t>
            </a:r>
            <a:endParaRPr lang="en-IN" dirty="0"/>
          </a:p>
        </p:txBody>
      </p:sp>
      <p:cxnSp>
        <p:nvCxnSpPr>
          <p:cNvPr id="36" name="Straight Arrow Connector 35"/>
          <p:cNvCxnSpPr/>
          <p:nvPr/>
        </p:nvCxnSpPr>
        <p:spPr>
          <a:xfrm flipH="1">
            <a:off x="4122019" y="5181600"/>
            <a:ext cx="1183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Flowchart: Terminator 36"/>
          <p:cNvSpPr/>
          <p:nvPr/>
        </p:nvSpPr>
        <p:spPr>
          <a:xfrm>
            <a:off x="2833788" y="5486400"/>
            <a:ext cx="2612156" cy="457200"/>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Verify intruders  detection</a:t>
            </a:r>
            <a:endParaRPr lang="en-IN" dirty="0"/>
          </a:p>
        </p:txBody>
      </p:sp>
      <p:cxnSp>
        <p:nvCxnSpPr>
          <p:cNvPr id="39" name="Straight Arrow Connector 38"/>
          <p:cNvCxnSpPr>
            <a:stCxn id="37" idx="2"/>
          </p:cNvCxnSpPr>
          <p:nvPr/>
        </p:nvCxnSpPr>
        <p:spPr>
          <a:xfrm>
            <a:off x="4139866" y="5943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081512" y="6172200"/>
            <a:ext cx="145181"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4850"/>
            <a:ext cx="8229600" cy="742950"/>
          </a:xfrm>
        </p:spPr>
        <p:txBody>
          <a:bodyPr>
            <a:normAutofit/>
          </a:bodyPr>
          <a:lstStyle/>
          <a:p>
            <a:r>
              <a:rPr lang="en-IN" dirty="0"/>
              <a:t>             Use case diagram</a:t>
            </a:r>
            <a:endParaRPr lang="en-IN" dirty="0"/>
          </a:p>
        </p:txBody>
      </p:sp>
      <p:sp>
        <p:nvSpPr>
          <p:cNvPr id="4" name="Smiley Face 3"/>
          <p:cNvSpPr/>
          <p:nvPr/>
        </p:nvSpPr>
        <p:spPr>
          <a:xfrm>
            <a:off x="1330692" y="3505200"/>
            <a:ext cx="457200" cy="457200"/>
          </a:xfrm>
          <a:prstGeom prst="smileyFac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1257300" y="3886200"/>
            <a:ext cx="685800" cy="369332"/>
          </a:xfrm>
          <a:prstGeom prst="rect">
            <a:avLst/>
          </a:prstGeom>
          <a:noFill/>
        </p:spPr>
        <p:txBody>
          <a:bodyPr wrap="square" rtlCol="0">
            <a:spAutoFit/>
          </a:bodyPr>
          <a:lstStyle/>
          <a:p>
            <a:r>
              <a:rPr lang="en-IN" dirty="0"/>
              <a:t>user</a:t>
            </a:r>
            <a:endParaRPr lang="en-IN" dirty="0"/>
          </a:p>
        </p:txBody>
      </p:sp>
      <p:cxnSp>
        <p:nvCxnSpPr>
          <p:cNvPr id="7" name="Straight Arrow Connector 6"/>
          <p:cNvCxnSpPr>
            <a:stCxn id="4" idx="7"/>
          </p:cNvCxnSpPr>
          <p:nvPr/>
        </p:nvCxnSpPr>
        <p:spPr>
          <a:xfrm flipV="1">
            <a:off x="1720937" y="2286000"/>
            <a:ext cx="1555663" cy="1286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971800" y="1676400"/>
            <a:ext cx="1524000" cy="609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Monitoring System</a:t>
            </a:r>
            <a:endParaRPr lang="en-IN" dirty="0"/>
          </a:p>
        </p:txBody>
      </p:sp>
      <p:cxnSp>
        <p:nvCxnSpPr>
          <p:cNvPr id="11" name="Straight Arrow Connector 10"/>
          <p:cNvCxnSpPr/>
          <p:nvPr/>
        </p:nvCxnSpPr>
        <p:spPr>
          <a:xfrm>
            <a:off x="3733800" y="2286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971800" y="2819400"/>
            <a:ext cx="1524000" cy="52415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 collection</a:t>
            </a:r>
            <a:endParaRPr lang="en-IN" dirty="0"/>
          </a:p>
        </p:txBody>
      </p:sp>
      <p:cxnSp>
        <p:nvCxnSpPr>
          <p:cNvPr id="14" name="Straight Arrow Connector 13"/>
          <p:cNvCxnSpPr/>
          <p:nvPr/>
        </p:nvCxnSpPr>
        <p:spPr>
          <a:xfrm>
            <a:off x="3733800" y="3297835"/>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743200" y="3658964"/>
            <a:ext cx="2057400" cy="533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 pre-processing</a:t>
            </a:r>
            <a:endParaRPr lang="en-IN" dirty="0"/>
          </a:p>
        </p:txBody>
      </p:sp>
      <p:cxnSp>
        <p:nvCxnSpPr>
          <p:cNvPr id="17" name="Straight Arrow Connector 16"/>
          <p:cNvCxnSpPr>
            <a:stCxn id="15" idx="2"/>
          </p:cNvCxnSpPr>
          <p:nvPr/>
        </p:nvCxnSpPr>
        <p:spPr>
          <a:xfrm>
            <a:off x="3771900" y="4192364"/>
            <a:ext cx="0" cy="455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133600" y="4648200"/>
            <a:ext cx="3429000" cy="762000"/>
          </a:xfrm>
          <a:prstGeom prst="roundRect">
            <a:avLst>
              <a:gd name="adj" fmla="val 32842"/>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Comparing the modules with other machine learning models</a:t>
            </a:r>
            <a:endParaRPr lang="en-IN" dirty="0"/>
          </a:p>
        </p:txBody>
      </p:sp>
      <p:cxnSp>
        <p:nvCxnSpPr>
          <p:cNvPr id="21" name="Straight Arrow Connector 20"/>
          <p:cNvCxnSpPr/>
          <p:nvPr/>
        </p:nvCxnSpPr>
        <p:spPr>
          <a:xfrm flipH="1" flipV="1">
            <a:off x="1660570" y="3912632"/>
            <a:ext cx="625430" cy="735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819400" y="5791200"/>
            <a:ext cx="2057400" cy="533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Verify intruders  detection</a:t>
            </a:r>
            <a:endParaRPr lang="en-IN" dirty="0"/>
          </a:p>
        </p:txBody>
      </p:sp>
      <p:cxnSp>
        <p:nvCxnSpPr>
          <p:cNvPr id="19" name="Straight Arrow Connector 18"/>
          <p:cNvCxnSpPr/>
          <p:nvPr/>
        </p:nvCxnSpPr>
        <p:spPr>
          <a:xfrm>
            <a:off x="3810000" y="5410200"/>
            <a:ext cx="0" cy="455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8229600" cy="914400"/>
          </a:xfrm>
        </p:spPr>
        <p:txBody>
          <a:bodyPr/>
          <a:lstStyle/>
          <a:p>
            <a:r>
              <a:rPr lang="en-IN" dirty="0"/>
              <a:t>              Sequence diagram</a:t>
            </a:r>
            <a:endParaRPr lang="en-IN" dirty="0"/>
          </a:p>
        </p:txBody>
      </p:sp>
      <p:sp>
        <p:nvSpPr>
          <p:cNvPr id="4" name="Smiley Face 3"/>
          <p:cNvSpPr/>
          <p:nvPr/>
        </p:nvSpPr>
        <p:spPr>
          <a:xfrm>
            <a:off x="1066800" y="1676400"/>
            <a:ext cx="381000" cy="4572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5" name="TextBox 4"/>
          <p:cNvSpPr txBox="1"/>
          <p:nvPr/>
        </p:nvSpPr>
        <p:spPr>
          <a:xfrm>
            <a:off x="914400" y="2210948"/>
            <a:ext cx="812466" cy="369332"/>
          </a:xfrm>
          <a:prstGeom prst="rect">
            <a:avLst/>
          </a:prstGeom>
          <a:noFill/>
        </p:spPr>
        <p:txBody>
          <a:bodyPr wrap="square" rtlCol="0">
            <a:spAutoFit/>
          </a:bodyPr>
          <a:lstStyle/>
          <a:p>
            <a:r>
              <a:rPr lang="en-IN" dirty="0"/>
              <a:t>user</a:t>
            </a:r>
            <a:endParaRPr lang="en-IN" dirty="0"/>
          </a:p>
        </p:txBody>
      </p:sp>
      <p:sp>
        <p:nvSpPr>
          <p:cNvPr id="6" name="Rectangle 5"/>
          <p:cNvSpPr/>
          <p:nvPr/>
        </p:nvSpPr>
        <p:spPr>
          <a:xfrm>
            <a:off x="3084896" y="1779068"/>
            <a:ext cx="1334703" cy="3978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kaggle</a:t>
            </a:r>
            <a:endParaRPr lang="en-IN" dirty="0"/>
          </a:p>
        </p:txBody>
      </p:sp>
      <p:cxnSp>
        <p:nvCxnSpPr>
          <p:cNvPr id="8" name="Straight Connector 7"/>
          <p:cNvCxnSpPr/>
          <p:nvPr/>
        </p:nvCxnSpPr>
        <p:spPr>
          <a:xfrm>
            <a:off x="1257300" y="2580280"/>
            <a:ext cx="0" cy="3359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57600" y="22860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622758" y="1800081"/>
            <a:ext cx="1981200" cy="5955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Examine machine learning</a:t>
            </a:r>
            <a:endParaRPr lang="en-IN" dirty="0"/>
          </a:p>
        </p:txBody>
      </p:sp>
      <p:cxnSp>
        <p:nvCxnSpPr>
          <p:cNvPr id="14" name="Straight Arrow Connector 13"/>
          <p:cNvCxnSpPr/>
          <p:nvPr/>
        </p:nvCxnSpPr>
        <p:spPr>
          <a:xfrm>
            <a:off x="1320633" y="2895600"/>
            <a:ext cx="21083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23647" y="2781701"/>
            <a:ext cx="228600" cy="2895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8" name="Rectangle 17"/>
          <p:cNvSpPr/>
          <p:nvPr/>
        </p:nvSpPr>
        <p:spPr>
          <a:xfrm>
            <a:off x="3752247" y="2971800"/>
            <a:ext cx="210153"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20" name="Straight Connector 19"/>
          <p:cNvCxnSpPr/>
          <p:nvPr/>
        </p:nvCxnSpPr>
        <p:spPr>
          <a:xfrm>
            <a:off x="6324600" y="2515001"/>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38600" y="3086100"/>
            <a:ext cx="380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038600" y="3200400"/>
            <a:ext cx="3809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92565" y="2580280"/>
            <a:ext cx="1682512" cy="369332"/>
          </a:xfrm>
          <a:prstGeom prst="rect">
            <a:avLst/>
          </a:prstGeom>
          <a:noFill/>
        </p:spPr>
        <p:txBody>
          <a:bodyPr wrap="none" rtlCol="0">
            <a:spAutoFit/>
          </a:bodyPr>
          <a:lstStyle/>
          <a:p>
            <a:r>
              <a:rPr lang="en-IN" dirty="0"/>
              <a:t>Data collection</a:t>
            </a:r>
            <a:endParaRPr lang="en-IN" dirty="0"/>
          </a:p>
        </p:txBody>
      </p:sp>
      <p:sp>
        <p:nvSpPr>
          <p:cNvPr id="26" name="TextBox 25"/>
          <p:cNvSpPr txBox="1"/>
          <p:nvPr/>
        </p:nvSpPr>
        <p:spPr>
          <a:xfrm>
            <a:off x="4419599" y="2971800"/>
            <a:ext cx="1547540" cy="369332"/>
          </a:xfrm>
          <a:prstGeom prst="rect">
            <a:avLst/>
          </a:prstGeom>
          <a:noFill/>
        </p:spPr>
        <p:txBody>
          <a:bodyPr wrap="none" rtlCol="0">
            <a:spAutoFit/>
          </a:bodyPr>
          <a:lstStyle/>
          <a:p>
            <a:r>
              <a:rPr lang="en-IN" dirty="0"/>
              <a:t>Data cleaning</a:t>
            </a:r>
            <a:endParaRPr lang="en-IN" dirty="0"/>
          </a:p>
        </p:txBody>
      </p:sp>
      <p:cxnSp>
        <p:nvCxnSpPr>
          <p:cNvPr id="28" name="Straight Arrow Connector 27"/>
          <p:cNvCxnSpPr/>
          <p:nvPr/>
        </p:nvCxnSpPr>
        <p:spPr>
          <a:xfrm>
            <a:off x="3752245" y="4552749"/>
            <a:ext cx="23437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210300" y="3120371"/>
            <a:ext cx="228600" cy="2819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31" name="TextBox 30"/>
          <p:cNvSpPr txBox="1"/>
          <p:nvPr/>
        </p:nvSpPr>
        <p:spPr>
          <a:xfrm>
            <a:off x="3936290" y="4724400"/>
            <a:ext cx="2388310" cy="646331"/>
          </a:xfrm>
          <a:prstGeom prst="rect">
            <a:avLst/>
          </a:prstGeom>
          <a:noFill/>
        </p:spPr>
        <p:txBody>
          <a:bodyPr wrap="square" rtlCol="0">
            <a:spAutoFit/>
          </a:bodyPr>
          <a:lstStyle/>
          <a:p>
            <a:r>
              <a:rPr lang="en-IN" dirty="0"/>
              <a:t>Applying machine learning</a:t>
            </a:r>
            <a:endParaRPr lang="en-IN" dirty="0"/>
          </a:p>
        </p:txBody>
      </p:sp>
      <p:sp>
        <p:nvSpPr>
          <p:cNvPr id="34" name="Rectangle 33"/>
          <p:cNvSpPr/>
          <p:nvPr/>
        </p:nvSpPr>
        <p:spPr>
          <a:xfrm>
            <a:off x="6460958" y="5370731"/>
            <a:ext cx="304800" cy="190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36" name="Straight Connector 35"/>
          <p:cNvCxnSpPr/>
          <p:nvPr/>
        </p:nvCxnSpPr>
        <p:spPr>
          <a:xfrm>
            <a:off x="6858000" y="5408164"/>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874042" y="551166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39001" y="4584031"/>
            <a:ext cx="1295400" cy="1200329"/>
          </a:xfrm>
          <a:prstGeom prst="rect">
            <a:avLst/>
          </a:prstGeom>
          <a:noFill/>
        </p:spPr>
        <p:txBody>
          <a:bodyPr wrap="square" rtlCol="0">
            <a:spAutoFit/>
          </a:bodyPr>
          <a:lstStyle/>
          <a:p>
            <a:r>
              <a:rPr lang="en-IN" dirty="0"/>
              <a:t>Analyse machine learning algorithm </a:t>
            </a:r>
            <a:endParaRPr lang="en-IN" dirty="0"/>
          </a:p>
        </p:txBody>
      </p:sp>
      <p:cxnSp>
        <p:nvCxnSpPr>
          <p:cNvPr id="45" name="Straight Arrow Connector 44"/>
          <p:cNvCxnSpPr/>
          <p:nvPr/>
        </p:nvCxnSpPr>
        <p:spPr>
          <a:xfrm flipH="1">
            <a:off x="1320633" y="5784360"/>
            <a:ext cx="47753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374816" y="5784360"/>
            <a:ext cx="3250505" cy="369332"/>
          </a:xfrm>
          <a:prstGeom prst="rect">
            <a:avLst/>
          </a:prstGeom>
          <a:noFill/>
        </p:spPr>
        <p:txBody>
          <a:bodyPr wrap="none" rtlCol="0">
            <a:spAutoFit/>
          </a:bodyPr>
          <a:lstStyle/>
          <a:p>
            <a:r>
              <a:rPr lang="en-IN" dirty="0"/>
              <a:t>Compare and send the models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    There are many risks of network attacks under the Internet environment. Internet Security is a vital issue and therefore, the intrusion detection is one major research problem for business and personal networks to resist external attacks.</a:t>
            </a:r>
            <a:endParaRPr lang="en-US" dirty="0"/>
          </a:p>
          <a:p>
            <a:pPr algn="just"/>
            <a:r>
              <a:rPr lang="en-US" dirty="0"/>
              <a:t> A Network Intrusion Detection System (NIDS) is a software application that monitors the network or system activities for malicious activities and unauthorized access to devices. The goal of designing a NIDS is to protect data’s confidentiality and integrity.</a:t>
            </a:r>
            <a:endParaRPr lang="en-US" dirty="0"/>
          </a:p>
          <a:p>
            <a:pPr algn="just"/>
            <a:r>
              <a:rPr lang="en-US" dirty="0"/>
              <a:t> Our project focuses on these issues with the help of supervised Machine Learning algorithm To learn the patterns of the attacks, NSL-KDD dataset has been used.</a:t>
            </a:r>
            <a:endParaRPr lang="en-US" dirty="0"/>
          </a:p>
          <a:p>
            <a:pPr algn="just">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704850"/>
            <a:ext cx="8229600" cy="590550"/>
          </a:xfrm>
        </p:spPr>
        <p:txBody>
          <a:bodyPr>
            <a:normAutofit fontScale="90000"/>
          </a:bodyPr>
          <a:lstStyle/>
          <a:p>
            <a:r>
              <a:rPr lang="en-IN" dirty="0"/>
              <a:t>                Collaboration diagram</a:t>
            </a:r>
            <a:endParaRPr lang="en-IN" dirty="0"/>
          </a:p>
        </p:txBody>
      </p:sp>
      <p:sp>
        <p:nvSpPr>
          <p:cNvPr id="5" name="Smiley Face 4"/>
          <p:cNvSpPr/>
          <p:nvPr/>
        </p:nvSpPr>
        <p:spPr>
          <a:xfrm>
            <a:off x="976964" y="1981200"/>
            <a:ext cx="1385236" cy="8382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user</a:t>
            </a:r>
            <a:endParaRPr lang="en-IN" dirty="0"/>
          </a:p>
        </p:txBody>
      </p:sp>
      <p:cxnSp>
        <p:nvCxnSpPr>
          <p:cNvPr id="11" name="Straight Connector 10"/>
          <p:cNvCxnSpPr/>
          <p:nvPr/>
        </p:nvCxnSpPr>
        <p:spPr>
          <a:xfrm>
            <a:off x="2514600" y="2438400"/>
            <a:ext cx="167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43400" y="1934994"/>
            <a:ext cx="2057400" cy="8763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kaggle</a:t>
            </a:r>
            <a:endParaRPr lang="en-IN" dirty="0"/>
          </a:p>
        </p:txBody>
      </p:sp>
      <p:cxnSp>
        <p:nvCxnSpPr>
          <p:cNvPr id="14" name="Straight Arrow Connector 13"/>
          <p:cNvCxnSpPr/>
          <p:nvPr/>
        </p:nvCxnSpPr>
        <p:spPr>
          <a:xfrm>
            <a:off x="3048000" y="27432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45821" y="1934994"/>
            <a:ext cx="1813958" cy="369332"/>
          </a:xfrm>
          <a:prstGeom prst="rect">
            <a:avLst/>
          </a:prstGeom>
          <a:noFill/>
        </p:spPr>
        <p:txBody>
          <a:bodyPr wrap="none" rtlCol="0">
            <a:spAutoFit/>
          </a:bodyPr>
          <a:lstStyle/>
          <a:p>
            <a:r>
              <a:rPr lang="en-IN" dirty="0"/>
              <a:t>1.Data collection</a:t>
            </a:r>
            <a:endParaRPr lang="en-IN" dirty="0"/>
          </a:p>
        </p:txBody>
      </p:sp>
      <p:cxnSp>
        <p:nvCxnSpPr>
          <p:cNvPr id="17" name="Straight Connector 16"/>
          <p:cNvCxnSpPr/>
          <p:nvPr/>
        </p:nvCxnSpPr>
        <p:spPr>
          <a:xfrm>
            <a:off x="5372100" y="29718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53200" y="211966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553200" y="2304326"/>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10400" y="2069068"/>
            <a:ext cx="1719060" cy="369332"/>
          </a:xfrm>
          <a:prstGeom prst="rect">
            <a:avLst/>
          </a:prstGeom>
          <a:noFill/>
        </p:spPr>
        <p:txBody>
          <a:bodyPr wrap="none" rtlCol="0">
            <a:spAutoFit/>
          </a:bodyPr>
          <a:lstStyle/>
          <a:p>
            <a:r>
              <a:rPr lang="en-IN" dirty="0"/>
              <a:t>2.Data cleaning</a:t>
            </a:r>
            <a:endParaRPr lang="en-IN" dirty="0"/>
          </a:p>
        </p:txBody>
      </p:sp>
      <p:sp>
        <p:nvSpPr>
          <p:cNvPr id="25" name="Rectangle 24"/>
          <p:cNvSpPr/>
          <p:nvPr/>
        </p:nvSpPr>
        <p:spPr>
          <a:xfrm>
            <a:off x="4419600" y="4343400"/>
            <a:ext cx="1981200"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Machine learning algorithms</a:t>
            </a:r>
            <a:endParaRPr lang="en-IN" dirty="0"/>
          </a:p>
        </p:txBody>
      </p:sp>
      <p:cxnSp>
        <p:nvCxnSpPr>
          <p:cNvPr id="27" name="Straight Arrow Connector 26"/>
          <p:cNvCxnSpPr/>
          <p:nvPr/>
        </p:nvCxnSpPr>
        <p:spPr>
          <a:xfrm>
            <a:off x="5609617" y="3450077"/>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67400" y="3469127"/>
            <a:ext cx="2286000" cy="646331"/>
          </a:xfrm>
          <a:prstGeom prst="rect">
            <a:avLst/>
          </a:prstGeom>
          <a:noFill/>
        </p:spPr>
        <p:txBody>
          <a:bodyPr wrap="square" rtlCol="0">
            <a:spAutoFit/>
          </a:bodyPr>
          <a:lstStyle/>
          <a:p>
            <a:r>
              <a:rPr lang="en-IN" dirty="0"/>
              <a:t>3.Applying machine learning</a:t>
            </a:r>
            <a:endParaRPr lang="en-IN" dirty="0"/>
          </a:p>
        </p:txBody>
      </p:sp>
      <p:cxnSp>
        <p:nvCxnSpPr>
          <p:cNvPr id="30" name="Straight Connector 29"/>
          <p:cNvCxnSpPr/>
          <p:nvPr/>
        </p:nvCxnSpPr>
        <p:spPr>
          <a:xfrm>
            <a:off x="1905000" y="2971800"/>
            <a:ext cx="2354779"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781784" y="3403466"/>
            <a:ext cx="1571016" cy="1359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95400" y="3792292"/>
            <a:ext cx="1371600" cy="646331"/>
          </a:xfrm>
          <a:prstGeom prst="rect">
            <a:avLst/>
          </a:prstGeom>
          <a:noFill/>
        </p:spPr>
        <p:txBody>
          <a:bodyPr wrap="square" rtlCol="0">
            <a:spAutoFit/>
          </a:bodyPr>
          <a:lstStyle/>
          <a:p>
            <a:r>
              <a:rPr lang="en-IN" dirty="0"/>
              <a:t>4.Compare models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Algorithms based on Machine Learning were implemented successfully showing different accuracies.</a:t>
            </a:r>
            <a:endParaRPr lang="en-US" dirty="0"/>
          </a:p>
          <a:p>
            <a:pPr lvl="0"/>
            <a:r>
              <a:rPr lang="en-US" dirty="0"/>
              <a:t> NSL-KDD dataset was preprocessed using mean normalization method.  </a:t>
            </a:r>
            <a:endParaRPr lang="en-US" dirty="0"/>
          </a:p>
          <a:p>
            <a:pPr lvl="0"/>
            <a:r>
              <a:rPr lang="en-US" dirty="0"/>
              <a:t>Linear regression, surprisingly, proved to be very effective in detecting network attacks with a high accuracy.</a:t>
            </a:r>
            <a:endParaRPr lang="en-US" dirty="0"/>
          </a:p>
          <a:p>
            <a:pPr lvl="0"/>
            <a:r>
              <a:rPr lang="en-US" dirty="0"/>
              <a:t> Neural Networks was implemented with one hidden layer one time and two hidden layers other time. With two hidden layers, it proved to be the best among all the approaches above. </a:t>
            </a:r>
            <a:endParaRPr lang="en-US" dirty="0"/>
          </a:p>
          <a:p>
            <a:pPr lvl="0"/>
            <a:r>
              <a:rPr lang="en-US" dirty="0"/>
              <a:t>But there is always a trade-off between the accuracy and time an algorithm takes. Neural Network took the most time to get trained while K-Means Clustering took lowest amount of time.</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4" name="Content Placeholder 3"/>
          <p:cNvSpPr>
            <a:spLocks noGrp="1"/>
          </p:cNvSpPr>
          <p:nvPr>
            <p:ph idx="1"/>
          </p:nvPr>
        </p:nvSpPr>
        <p:spPr/>
        <p:txBody>
          <a:bodyPr>
            <a:normAutofit fontScale="85000" lnSpcReduction="10000"/>
          </a:bodyPr>
          <a:lstStyle/>
          <a:p>
            <a:pPr algn="just">
              <a:lnSpc>
                <a:spcPct val="90000"/>
              </a:lnSpc>
            </a:pPr>
            <a:r>
              <a:rPr lang="en-US" sz="1800" dirty="0">
                <a:ea typeface="Arial Unicode MS" panose="020B0604020202020204" pitchFamily="34" charset="-128"/>
                <a:cs typeface="Arial Unicode MS" panose="020B0604020202020204" pitchFamily="34" charset="-128"/>
              </a:rPr>
              <a:t>[1]A Dynamical Growing Self-Organizing Tree (DGSOT) for Hierarchical Clustering Gene Expression Profiles,</a:t>
            </a:r>
            <a:r>
              <a:rPr lang="en-US" sz="1800" dirty="0">
                <a:latin typeface="Times New Roman" panose="02020603050405020304"/>
                <a:ea typeface="Arial Unicode MS" panose="020B0604020202020204" pitchFamily="34" charset="-128"/>
                <a:cs typeface="Arial Unicode MS" panose="020B0604020202020204" pitchFamily="34" charset="-128"/>
              </a:rPr>
              <a:t>”</a:t>
            </a:r>
            <a:r>
              <a:rPr lang="en-US" sz="1800" dirty="0">
                <a:ea typeface="Arial Unicode MS" panose="020B0604020202020204" pitchFamily="34" charset="-128"/>
                <a:cs typeface="Arial Unicode MS" panose="020B0604020202020204" pitchFamily="34" charset="-128"/>
              </a:rPr>
              <a:t> </a:t>
            </a:r>
            <a:r>
              <a:rPr lang="en-US" sz="1800" dirty="0" err="1">
                <a:ea typeface="Arial Unicode MS" panose="020B0604020202020204" pitchFamily="34" charset="-128"/>
                <a:cs typeface="Arial Unicode MS" panose="020B0604020202020204" pitchFamily="34" charset="-128"/>
              </a:rPr>
              <a:t>Feng</a:t>
            </a:r>
            <a:r>
              <a:rPr lang="en-US" sz="1800" dirty="0">
                <a:ea typeface="Arial Unicode MS" panose="020B0604020202020204" pitchFamily="34" charset="-128"/>
                <a:cs typeface="Arial Unicode MS" panose="020B0604020202020204" pitchFamily="34" charset="-128"/>
              </a:rPr>
              <a:t> </a:t>
            </a:r>
            <a:r>
              <a:rPr lang="en-US" sz="1800" dirty="0" err="1">
                <a:ea typeface="Arial Unicode MS" panose="020B0604020202020204" pitchFamily="34" charset="-128"/>
                <a:cs typeface="Arial Unicode MS" panose="020B0604020202020204" pitchFamily="34" charset="-128"/>
              </a:rPr>
              <a:t>Luo</a:t>
            </a:r>
            <a:r>
              <a:rPr lang="en-US" sz="1800" dirty="0">
                <a:ea typeface="Arial Unicode MS" panose="020B0604020202020204" pitchFamily="34" charset="-128"/>
                <a:cs typeface="Arial Unicode MS" panose="020B0604020202020204" pitchFamily="34" charset="-128"/>
              </a:rPr>
              <a:t>, </a:t>
            </a:r>
            <a:r>
              <a:rPr lang="en-US" sz="1800" dirty="0" err="1">
                <a:ea typeface="Arial Unicode MS" panose="020B0604020202020204" pitchFamily="34" charset="-128"/>
                <a:cs typeface="Arial Unicode MS" panose="020B0604020202020204" pitchFamily="34" charset="-128"/>
              </a:rPr>
              <a:t>Latifur</a:t>
            </a:r>
            <a:r>
              <a:rPr lang="en-US" sz="1800" dirty="0">
                <a:ea typeface="Arial Unicode MS" panose="020B0604020202020204" pitchFamily="34" charset="-128"/>
                <a:cs typeface="Arial Unicode MS" panose="020B0604020202020204" pitchFamily="34" charset="-128"/>
              </a:rPr>
              <a:t> Khan , </a:t>
            </a:r>
            <a:r>
              <a:rPr lang="en-US" sz="1800" dirty="0" err="1">
                <a:ea typeface="Arial Unicode MS" panose="020B0604020202020204" pitchFamily="34" charset="-128"/>
                <a:cs typeface="Arial Unicode MS" panose="020B0604020202020204" pitchFamily="34" charset="-128"/>
              </a:rPr>
              <a:t>Farokh</a:t>
            </a:r>
            <a:r>
              <a:rPr lang="en-US" sz="1800" dirty="0">
                <a:ea typeface="Arial Unicode MS" panose="020B0604020202020204" pitchFamily="34" charset="-128"/>
                <a:cs typeface="Arial Unicode MS" panose="020B0604020202020204" pitchFamily="34" charset="-128"/>
              </a:rPr>
              <a:t> </a:t>
            </a:r>
            <a:r>
              <a:rPr lang="en-US" sz="1800" dirty="0" err="1">
                <a:ea typeface="Arial Unicode MS" panose="020B0604020202020204" pitchFamily="34" charset="-128"/>
                <a:cs typeface="Arial Unicode MS" panose="020B0604020202020204" pitchFamily="34" charset="-128"/>
              </a:rPr>
              <a:t>Bastani</a:t>
            </a:r>
            <a:r>
              <a:rPr lang="en-US" sz="1800" dirty="0">
                <a:ea typeface="Arial Unicode MS" panose="020B0604020202020204" pitchFamily="34" charset="-128"/>
                <a:cs typeface="Arial Unicode MS" panose="020B0604020202020204" pitchFamily="34" charset="-128"/>
              </a:rPr>
              <a:t>, I-Ling Yen and J. Zhou, the Bioinformatics Journal, Oxford University Press, UK, 20 16,  2605-2617.</a:t>
            </a:r>
            <a:endParaRPr lang="en-US" sz="1800" dirty="0">
              <a:ea typeface="Arial Unicode MS" panose="020B0604020202020204" pitchFamily="34" charset="-128"/>
              <a:cs typeface="Arial Unicode MS" panose="020B0604020202020204" pitchFamily="34" charset="-128"/>
            </a:endParaRPr>
          </a:p>
          <a:p>
            <a:pPr algn="just">
              <a:lnSpc>
                <a:spcPct val="90000"/>
              </a:lnSpc>
            </a:pPr>
            <a:r>
              <a:rPr lang="en-US" sz="1800" dirty="0">
                <a:latin typeface="Times New Roman" panose="02020603050405020304"/>
                <a:ea typeface="Arial Unicode MS" panose="020B0604020202020204" pitchFamily="34" charset="-128"/>
                <a:cs typeface="Arial Unicode MS" panose="020B0604020202020204" pitchFamily="34" charset="-128"/>
              </a:rPr>
              <a:t>[2]“</a:t>
            </a:r>
            <a:r>
              <a:rPr lang="en-US" sz="1800" dirty="0">
                <a:cs typeface="Times New Roman" panose="02020603050405020304" pitchFamily="18" charset="0"/>
              </a:rPr>
              <a:t>Automatic Image Annotation and Retrieval using Weighted Feature Selection</a:t>
            </a:r>
            <a:r>
              <a:rPr lang="en-US" sz="1800" dirty="0">
                <a:latin typeface="Times New Roman" panose="02020603050405020304"/>
                <a:cs typeface="Times New Roman" panose="02020603050405020304" pitchFamily="18" charset="0"/>
              </a:rPr>
              <a:t>”</a:t>
            </a:r>
            <a:r>
              <a:rPr lang="en-US" sz="1800" dirty="0">
                <a:cs typeface="Times New Roman" panose="02020603050405020304" pitchFamily="18" charset="0"/>
              </a:rPr>
              <a:t> </a:t>
            </a:r>
            <a:r>
              <a:rPr lang="de-DE" sz="1800" dirty="0">
                <a:ea typeface="Arial Unicode MS" panose="020B0604020202020204" pitchFamily="34" charset="-128"/>
                <a:cs typeface="Arial Unicode MS" panose="020B0604020202020204" pitchFamily="34" charset="-128"/>
              </a:rPr>
              <a:t>Lei Wang and Latifur Khan </a:t>
            </a:r>
            <a:r>
              <a:rPr lang="en-US" sz="1800" dirty="0">
                <a:cs typeface="Times New Roman" panose="02020603050405020304" pitchFamily="18" charset="0"/>
              </a:rPr>
              <a:t>to appear in a special issue in </a:t>
            </a:r>
            <a:r>
              <a:rPr lang="en-US" sz="1800" i="1" dirty="0">
                <a:cs typeface="Times New Roman" panose="02020603050405020304" pitchFamily="18" charset="0"/>
              </a:rPr>
              <a:t>Multimedia Tools and Applications</a:t>
            </a:r>
            <a:r>
              <a:rPr lang="en-US" sz="1800" dirty="0">
                <a:cs typeface="Times New Roman" panose="02020603050405020304" pitchFamily="18" charset="0"/>
              </a:rPr>
              <a:t>, </a:t>
            </a:r>
            <a:r>
              <a:rPr lang="en-US" sz="1800" dirty="0" err="1">
                <a:cs typeface="Times New Roman" panose="02020603050405020304" pitchFamily="18" charset="0"/>
              </a:rPr>
              <a:t>Kulwer</a:t>
            </a:r>
            <a:r>
              <a:rPr lang="en-US" sz="1800" dirty="0">
                <a:cs typeface="Times New Roman" panose="02020603050405020304" pitchFamily="18" charset="0"/>
              </a:rPr>
              <a:t> Publisher.</a:t>
            </a:r>
            <a:endParaRPr lang="en-US" sz="1800" dirty="0">
              <a:cs typeface="Times New Roman" panose="02020603050405020304" pitchFamily="18" charset="0"/>
            </a:endParaRPr>
          </a:p>
          <a:p>
            <a:pPr algn="just">
              <a:lnSpc>
                <a:spcPct val="90000"/>
              </a:lnSpc>
            </a:pPr>
            <a:r>
              <a:rPr lang="en-US" sz="1800" dirty="0">
                <a:latin typeface="Times New Roman" panose="02020603050405020304"/>
                <a:cs typeface="Times New Roman" panose="02020603050405020304" pitchFamily="18" charset="0"/>
              </a:rPr>
              <a:t>[3]“</a:t>
            </a:r>
            <a:r>
              <a:rPr lang="en-US" sz="1800" dirty="0">
                <a:cs typeface="Times New Roman" panose="02020603050405020304" pitchFamily="18" charset="0"/>
              </a:rPr>
              <a:t>Hierarchical Clustering for Complex Data</a:t>
            </a:r>
            <a:r>
              <a:rPr lang="en-US" sz="1800" dirty="0">
                <a:latin typeface="Times New Roman" panose="02020603050405020304"/>
                <a:cs typeface="Times New Roman" panose="02020603050405020304" pitchFamily="18" charset="0"/>
              </a:rPr>
              <a:t>”</a:t>
            </a:r>
            <a:r>
              <a:rPr lang="en-US" sz="1800" dirty="0">
                <a:cs typeface="Times New Roman" panose="02020603050405020304" pitchFamily="18" charset="0"/>
              </a:rPr>
              <a:t> </a:t>
            </a:r>
            <a:r>
              <a:rPr lang="en-US" sz="1800" dirty="0" err="1">
                <a:cs typeface="Times New Roman" panose="02020603050405020304" pitchFamily="18" charset="0"/>
              </a:rPr>
              <a:t>Latifur</a:t>
            </a:r>
            <a:r>
              <a:rPr lang="en-US" sz="1800" dirty="0">
                <a:cs typeface="Times New Roman" panose="02020603050405020304" pitchFamily="18" charset="0"/>
              </a:rPr>
              <a:t> Khan and </a:t>
            </a:r>
            <a:r>
              <a:rPr lang="en-US" sz="1800" dirty="0" err="1">
                <a:cs typeface="Times New Roman" panose="02020603050405020304" pitchFamily="18" charset="0"/>
              </a:rPr>
              <a:t>Feng</a:t>
            </a:r>
            <a:r>
              <a:rPr lang="en-US" sz="1800" dirty="0">
                <a:cs typeface="Times New Roman" panose="02020603050405020304" pitchFamily="18" charset="0"/>
              </a:rPr>
              <a:t> </a:t>
            </a:r>
            <a:r>
              <a:rPr lang="en-US" sz="1800" dirty="0" err="1">
                <a:cs typeface="Times New Roman" panose="02020603050405020304" pitchFamily="18" charset="0"/>
              </a:rPr>
              <a:t>Luo</a:t>
            </a:r>
            <a:r>
              <a:rPr lang="en-US" sz="1800" dirty="0">
                <a:cs typeface="Times New Roman" panose="02020603050405020304" pitchFamily="18" charset="0"/>
              </a:rPr>
              <a:t>, to appear in </a:t>
            </a:r>
            <a:r>
              <a:rPr lang="en-US" sz="1800" i="1" dirty="0">
                <a:cs typeface="Times New Roman" panose="02020603050405020304" pitchFamily="18" charset="0"/>
              </a:rPr>
              <a:t>International Journal on Artificial Intelligence Tools</a:t>
            </a:r>
            <a:r>
              <a:rPr lang="en-US" sz="1800" dirty="0">
                <a:cs typeface="Times New Roman" panose="02020603050405020304" pitchFamily="18" charset="0"/>
              </a:rPr>
              <a:t>,  World Scientific publishers.</a:t>
            </a:r>
            <a:endParaRPr lang="en-US" sz="1800" dirty="0">
              <a:cs typeface="Times New Roman" panose="02020603050405020304" pitchFamily="18" charset="0"/>
            </a:endParaRPr>
          </a:p>
          <a:p>
            <a:pPr algn="just">
              <a:lnSpc>
                <a:spcPct val="90000"/>
              </a:lnSpc>
            </a:pPr>
            <a:r>
              <a:rPr lang="en-US" sz="1800" dirty="0">
                <a:cs typeface="Times New Roman" panose="02020603050405020304" pitchFamily="18" charset="0"/>
              </a:rPr>
              <a:t>[4]“A New Intrusion Detection System using Support Vector Machines and Hierarchical Clustering” </a:t>
            </a:r>
            <a:r>
              <a:rPr lang="en-US" sz="1800" dirty="0" err="1">
                <a:cs typeface="Times New Roman" panose="02020603050405020304" pitchFamily="18" charset="0"/>
              </a:rPr>
              <a:t>Latifur</a:t>
            </a:r>
            <a:r>
              <a:rPr lang="en-US" sz="1800" dirty="0">
                <a:cs typeface="Times New Roman" panose="02020603050405020304" pitchFamily="18" charset="0"/>
              </a:rPr>
              <a:t> Khan, </a:t>
            </a:r>
            <a:r>
              <a:rPr lang="en-US" sz="1800" dirty="0" err="1">
                <a:cs typeface="Times New Roman" panose="02020603050405020304" pitchFamily="18" charset="0"/>
              </a:rPr>
              <a:t>Mamoun</a:t>
            </a:r>
            <a:r>
              <a:rPr lang="en-US" sz="1800" dirty="0">
                <a:cs typeface="Times New Roman" panose="02020603050405020304" pitchFamily="18" charset="0"/>
              </a:rPr>
              <a:t> </a:t>
            </a:r>
            <a:r>
              <a:rPr lang="en-US" sz="1800" dirty="0" err="1">
                <a:cs typeface="Times New Roman" panose="02020603050405020304" pitchFamily="18" charset="0"/>
              </a:rPr>
              <a:t>Awad</a:t>
            </a:r>
            <a:r>
              <a:rPr lang="en-US" sz="1800" dirty="0">
                <a:cs typeface="Times New Roman" panose="02020603050405020304" pitchFamily="18" charset="0"/>
              </a:rPr>
              <a:t>, and </a:t>
            </a:r>
            <a:r>
              <a:rPr lang="en-US" sz="1800" dirty="0" err="1">
                <a:cs typeface="Times New Roman" panose="02020603050405020304" pitchFamily="18" charset="0"/>
              </a:rPr>
              <a:t>Bhavani</a:t>
            </a:r>
            <a:r>
              <a:rPr lang="en-US" sz="1800" dirty="0">
                <a:cs typeface="Times New Roman" panose="02020603050405020304" pitchFamily="18" charset="0"/>
              </a:rPr>
              <a:t> </a:t>
            </a:r>
            <a:r>
              <a:rPr lang="en-US" sz="1800" dirty="0" err="1">
                <a:cs typeface="Times New Roman" panose="02020603050405020304" pitchFamily="18" charset="0"/>
              </a:rPr>
              <a:t>Thuraisingham</a:t>
            </a:r>
            <a:r>
              <a:rPr lang="en-US" sz="1800" dirty="0">
                <a:cs typeface="Times New Roman" panose="02020603050405020304" pitchFamily="18" charset="0"/>
              </a:rPr>
              <a:t>, to appear in  </a:t>
            </a:r>
            <a:r>
              <a:rPr lang="en-US" sz="1800" i="1" dirty="0">
                <a:cs typeface="Times New Roman" panose="02020603050405020304" pitchFamily="18" charset="0"/>
              </a:rPr>
              <a:t>VLDB Journal: The International Journal on Very Large Databases,</a:t>
            </a:r>
            <a:r>
              <a:rPr lang="en-US" sz="1800" dirty="0">
                <a:cs typeface="Times New Roman" panose="02020603050405020304" pitchFamily="18" charset="0"/>
              </a:rPr>
              <a:t> ACM/Springer-</a:t>
            </a:r>
            <a:r>
              <a:rPr lang="en-US" sz="1800" dirty="0" err="1">
                <a:cs typeface="Times New Roman" panose="02020603050405020304" pitchFamily="18" charset="0"/>
              </a:rPr>
              <a:t>Verlag</a:t>
            </a:r>
            <a:r>
              <a:rPr lang="en-US" sz="1800" dirty="0">
                <a:cs typeface="Times New Roman" panose="02020603050405020304" pitchFamily="18" charset="0"/>
              </a:rPr>
              <a:t> Publishing.</a:t>
            </a:r>
            <a:endParaRPr lang="en-US" sz="1800" dirty="0">
              <a:cs typeface="Times New Roman" panose="02020603050405020304" pitchFamily="18" charset="0"/>
            </a:endParaRPr>
          </a:p>
          <a:p>
            <a:pPr algn="just">
              <a:lnSpc>
                <a:spcPct val="90000"/>
              </a:lnSpc>
            </a:pPr>
            <a:r>
              <a:rPr lang="en-US" sz="1800" dirty="0"/>
              <a:t>[5]R. </a:t>
            </a:r>
            <a:r>
              <a:rPr lang="en-US" sz="1800" dirty="0" err="1"/>
              <a:t>Lippman</a:t>
            </a:r>
            <a:r>
              <a:rPr lang="en-US" sz="1800" dirty="0"/>
              <a:t> J. Haines, D. Fried., J. </a:t>
            </a:r>
            <a:r>
              <a:rPr lang="en-US" sz="1800" dirty="0" err="1"/>
              <a:t>Korba</a:t>
            </a:r>
            <a:r>
              <a:rPr lang="en-US" sz="1800" dirty="0"/>
              <a:t>, and K. Das, “The 1999 DARPA off-line intrusion detection evaluation” , Computer Networks, 34, pp. 579-595, 2000.</a:t>
            </a:r>
            <a:endParaRPr lang="en-US" sz="1800" dirty="0"/>
          </a:p>
          <a:p>
            <a:pPr algn="just">
              <a:lnSpc>
                <a:spcPct val="90000"/>
              </a:lnSpc>
            </a:pPr>
            <a:endParaRPr lang="en-US" sz="1800" dirty="0">
              <a:cs typeface="Times New Roman" panose="02020603050405020304" pitchFamily="18" charset="0"/>
            </a:endParaRPr>
          </a:p>
          <a:p>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6562"/>
          </a:xfrm>
        </p:spPr>
        <p:txBody>
          <a:bodyPr/>
          <a:lstStyle/>
          <a:p>
            <a:r>
              <a:rPr lang="en-US" dirty="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endParaRPr lang="en-US" dirty="0"/>
          </a:p>
        </p:txBody>
      </p:sp>
      <p:sp>
        <p:nvSpPr>
          <p:cNvPr id="3" name="Content Placeholder 2"/>
          <p:cNvSpPr>
            <a:spLocks noGrp="1"/>
          </p:cNvSpPr>
          <p:nvPr>
            <p:ph idx="1"/>
          </p:nvPr>
        </p:nvSpPr>
        <p:spPr/>
        <p:txBody>
          <a:bodyPr/>
          <a:lstStyle/>
          <a:p>
            <a:r>
              <a:rPr lang="en-US" dirty="0"/>
              <a:t>The Main Objective of the project is designing a NIDS is to protect data’s confidentiality and integrity. Our project focuses on these issues with the help of Machine Learning.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normAutofit/>
          </a:bodyPr>
          <a:lstStyle/>
          <a:p>
            <a:pPr lvl="0"/>
            <a:r>
              <a:rPr lang="en-US" dirty="0"/>
              <a:t>   An intrusion can be defined as “any set of actions that attempt to compromise the:</a:t>
            </a:r>
            <a:endParaRPr lang="en-US" dirty="0"/>
          </a:p>
          <a:p>
            <a:pPr lvl="0"/>
            <a:r>
              <a:rPr lang="en-US" dirty="0"/>
              <a:t>Integrity</a:t>
            </a:r>
            <a:endParaRPr lang="en-US" dirty="0"/>
          </a:p>
          <a:p>
            <a:pPr lvl="0"/>
            <a:r>
              <a:rPr lang="en-US" dirty="0"/>
              <a:t>confidentiality, or </a:t>
            </a:r>
            <a:endParaRPr lang="en-US" dirty="0"/>
          </a:p>
          <a:p>
            <a:pPr lvl="0"/>
            <a:r>
              <a:rPr lang="en-US" dirty="0"/>
              <a:t>availability of a resource”. </a:t>
            </a:r>
            <a:endParaRPr lang="en-US" dirty="0"/>
          </a:p>
          <a:p>
            <a:pPr lvl="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Attacks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Eavesdropping</a:t>
            </a:r>
            <a:endParaRPr lang="en-US" dirty="0"/>
          </a:p>
          <a:p>
            <a:r>
              <a:rPr lang="en-US" dirty="0"/>
              <a:t>In general, the majority of network communications occur in an unsecured or  "clear text" format, which allows an attacker who has gained access to data paths in your network to "listen in" or interpret (read) the traffic. </a:t>
            </a:r>
            <a:endParaRPr lang="en-US" dirty="0"/>
          </a:p>
          <a:p>
            <a:endParaRPr lang="en-US" b="1" dirty="0"/>
          </a:p>
          <a:p>
            <a:r>
              <a:rPr lang="en-US" b="1" dirty="0"/>
              <a:t>Data Modification</a:t>
            </a:r>
            <a:endParaRPr lang="en-US" b="1" dirty="0"/>
          </a:p>
          <a:p>
            <a:pPr>
              <a:buNone/>
            </a:pPr>
            <a:r>
              <a:rPr lang="en-US" dirty="0"/>
              <a:t>	After an attacker has read your data, the next logical step is to alter it. An attacker can modify the data in the packet without the knowledge of the sender or receiver. Even if you do not require confidentiality for all communications, you do not want any of your messages to be modified in transit. For example, if you are exchanging purchase requisitions, you do not want the items, amounts, or billing information to be modified.</a:t>
            </a:r>
            <a:endParaRPr lang="en-US" dirty="0"/>
          </a:p>
          <a:p>
            <a:pPr>
              <a:buNone/>
            </a:pPr>
            <a:r>
              <a:rPr lang="en-US" dirty="0"/>
              <a:t> </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Identity Spoofing (IP Address Spoofing)</a:t>
            </a:r>
            <a:endParaRPr lang="en-US" b="1" dirty="0"/>
          </a:p>
          <a:p>
            <a:pPr>
              <a:buNone/>
            </a:pPr>
            <a:r>
              <a:rPr lang="en-US" dirty="0"/>
              <a:t>		Most networks and operating systems use the IP address of a computer to identify a valid entity. In certain cases, it is possible for an IP address to be falsely assumed— identity spoofing. </a:t>
            </a:r>
            <a:endParaRPr lang="en-US" dirty="0"/>
          </a:p>
          <a:p>
            <a:endParaRPr lang="en-US" dirty="0"/>
          </a:p>
          <a:p>
            <a:r>
              <a:rPr lang="en-US" dirty="0"/>
              <a:t> </a:t>
            </a:r>
            <a:r>
              <a:rPr lang="en-US" b="1" dirty="0"/>
              <a:t>Sniffer Attack</a:t>
            </a:r>
            <a:endParaRPr lang="en-US" b="1" dirty="0"/>
          </a:p>
          <a:p>
            <a:pPr>
              <a:buNone/>
            </a:pPr>
            <a:r>
              <a:rPr lang="en-US" dirty="0"/>
              <a:t>		A </a:t>
            </a:r>
            <a:r>
              <a:rPr lang="en-US" i="1" dirty="0"/>
              <a:t>sniffer</a:t>
            </a:r>
            <a:r>
              <a:rPr lang="en-US" dirty="0"/>
              <a:t> is an application or device that can read, monitor, and capture network data exchanges and read network packets. If the packets are not encrypted, a sniffer provides a full view of the data inside the packet.</a:t>
            </a:r>
            <a:endParaRPr lang="en-US" dirty="0"/>
          </a:p>
          <a:p>
            <a:pPr>
              <a:buNone/>
            </a:pPr>
            <a:r>
              <a:rPr lang="en-US"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Application-Layer Attack</a:t>
            </a:r>
            <a:endParaRPr lang="en-US" b="1" dirty="0"/>
          </a:p>
          <a:p>
            <a:r>
              <a:rPr lang="en-US" dirty="0"/>
              <a:t>An application-layer attack targets application servers by deliberately causing a fault in a server's operating system or applications. </a:t>
            </a:r>
            <a:endParaRPr lang="en-US" dirty="0"/>
          </a:p>
          <a:p>
            <a:r>
              <a:rPr lang="en-US" b="1" dirty="0"/>
              <a:t>Password-Based Attacks</a:t>
            </a:r>
            <a:endParaRPr lang="en-US" b="1" dirty="0"/>
          </a:p>
          <a:p>
            <a:r>
              <a:rPr lang="en-US" dirty="0"/>
              <a:t>A common denominator of most operating system and network security plans is password-based access control. This means your access rights to a computer and network resources are determined by who you are, that is, your user name and your password.</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Man-in-the-Middle Attack</a:t>
            </a:r>
            <a:endParaRPr lang="en-US" b="1" dirty="0"/>
          </a:p>
          <a:p>
            <a:r>
              <a:rPr lang="en-US" dirty="0"/>
              <a:t>As the name indicates, a man-in-the-middle attack occurs when someone between you and the person with whom you are communicating is actively monitoring, capturing, and controlling your communication transparently.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8879</Words>
  <Application>WPS Presentation</Application>
  <PresentationFormat>On-screen Show (4:3)</PresentationFormat>
  <Paragraphs>240</Paragraphs>
  <Slides>33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SimSun</vt:lpstr>
      <vt:lpstr>Wingdings</vt:lpstr>
      <vt:lpstr>Wingdings 3</vt:lpstr>
      <vt:lpstr>Arial</vt:lpstr>
      <vt:lpstr>Tahoma</vt:lpstr>
      <vt:lpstr>Times New Roman</vt:lpstr>
      <vt:lpstr>Century Gothic</vt:lpstr>
      <vt:lpstr>Microsoft YaHei</vt:lpstr>
      <vt:lpstr>Arial Unicode MS</vt:lpstr>
      <vt:lpstr>Calibri</vt:lpstr>
      <vt:lpstr>Arial Unicode MS</vt:lpstr>
      <vt:lpstr>Times New Roman</vt:lpstr>
      <vt:lpstr>Ion</vt:lpstr>
      <vt:lpstr>PowerPoint 演示文稿</vt:lpstr>
      <vt:lpstr>PowerPoint 演示文稿</vt:lpstr>
      <vt:lpstr>Abstract</vt:lpstr>
      <vt:lpstr>Objectives </vt:lpstr>
      <vt:lpstr>Introduction</vt:lpstr>
      <vt:lpstr>Types of Attacks</vt:lpstr>
      <vt:lpstr>PowerPoint 演示文稿</vt:lpstr>
      <vt:lpstr>PowerPoint 演示文稿</vt:lpstr>
      <vt:lpstr>PowerPoint 演示文稿</vt:lpstr>
      <vt:lpstr>Existing system</vt:lpstr>
      <vt:lpstr>Existing Disadvantages</vt:lpstr>
      <vt:lpstr>Machine learning in IDS</vt:lpstr>
      <vt:lpstr>Block Diagram of IDS</vt:lpstr>
      <vt:lpstr>Proposed system</vt:lpstr>
      <vt:lpstr>Advantages </vt:lpstr>
      <vt:lpstr>Architecture diagram</vt:lpstr>
      <vt:lpstr>PowerPoint 演示文稿</vt:lpstr>
      <vt:lpstr>Dataset parameters</vt:lpstr>
      <vt:lpstr>PowerPoint 演示文稿</vt:lpstr>
      <vt:lpstr>Dataset sample</vt:lpstr>
      <vt:lpstr>Modules </vt:lpstr>
      <vt:lpstr>Modules description</vt:lpstr>
      <vt:lpstr>Data preprocessing</vt:lpstr>
      <vt:lpstr>Preprocessing sample</vt:lpstr>
      <vt:lpstr>Machine learning algorithm</vt:lpstr>
      <vt:lpstr>Training and Testing</vt:lpstr>
      <vt:lpstr>                Activity diagram</vt:lpstr>
      <vt:lpstr>             Use case diagram</vt:lpstr>
      <vt:lpstr>              Sequence diagram</vt:lpstr>
      <vt:lpstr>                Collaboration diagram</vt:lpstr>
      <vt:lpstr>Conclusion</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Sys 5</dc:creator>
  <cp:lastModifiedBy>jebin</cp:lastModifiedBy>
  <cp:revision>69</cp:revision>
  <dcterms:created xsi:type="dcterms:W3CDTF">2018-12-26T13:32:00Z</dcterms:created>
  <dcterms:modified xsi:type="dcterms:W3CDTF">2021-06-17T14:59:11Z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