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014727"/>
            <a:ext cx="12192000" cy="2849880"/>
          </a:xfrm>
          <a:custGeom>
            <a:avLst/>
            <a:gdLst/>
            <a:ahLst/>
            <a:cxnLst/>
            <a:rect l="l" t="t" r="r" b="b"/>
            <a:pathLst>
              <a:path w="12192000" h="2849879">
                <a:moveTo>
                  <a:pt x="0" y="2849880"/>
                </a:moveTo>
                <a:lnTo>
                  <a:pt x="12192000" y="2849880"/>
                </a:lnTo>
                <a:lnTo>
                  <a:pt x="12192000" y="0"/>
                </a:lnTo>
                <a:lnTo>
                  <a:pt x="0" y="0"/>
                </a:lnTo>
                <a:lnTo>
                  <a:pt x="0" y="284988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2663951"/>
            <a:ext cx="1097280" cy="541020"/>
          </a:xfrm>
          <a:custGeom>
            <a:avLst/>
            <a:gdLst/>
            <a:ahLst/>
            <a:cxnLst/>
            <a:rect l="l" t="t" r="r" b="b"/>
            <a:pathLst>
              <a:path w="1097280" h="541020">
                <a:moveTo>
                  <a:pt x="0" y="541020"/>
                </a:moveTo>
                <a:lnTo>
                  <a:pt x="1097280" y="541020"/>
                </a:lnTo>
                <a:lnTo>
                  <a:pt x="1097280" y="0"/>
                </a:lnTo>
                <a:lnTo>
                  <a:pt x="0" y="0"/>
                </a:lnTo>
                <a:lnTo>
                  <a:pt x="0" y="541020"/>
                </a:lnTo>
                <a:close/>
              </a:path>
            </a:pathLst>
          </a:custGeom>
          <a:solidFill>
            <a:srgbClr val="D5DFE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412480" y="2663951"/>
            <a:ext cx="3779519" cy="541020"/>
          </a:xfrm>
          <a:custGeom>
            <a:avLst/>
            <a:gdLst/>
            <a:ahLst/>
            <a:cxnLst/>
            <a:rect l="l" t="t" r="r" b="b"/>
            <a:pathLst>
              <a:path w="3779519" h="541020">
                <a:moveTo>
                  <a:pt x="0" y="541020"/>
                </a:moveTo>
                <a:lnTo>
                  <a:pt x="3779519" y="541020"/>
                </a:lnTo>
                <a:lnTo>
                  <a:pt x="3779519" y="0"/>
                </a:lnTo>
                <a:lnTo>
                  <a:pt x="0" y="0"/>
                </a:lnTo>
                <a:lnTo>
                  <a:pt x="0" y="541020"/>
                </a:lnTo>
                <a:close/>
              </a:path>
            </a:pathLst>
          </a:custGeom>
          <a:solidFill>
            <a:srgbClr val="D5DFE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499360" y="2663951"/>
            <a:ext cx="1280160" cy="541020"/>
          </a:xfrm>
          <a:custGeom>
            <a:avLst/>
            <a:gdLst/>
            <a:ahLst/>
            <a:cxnLst/>
            <a:rect l="l" t="t" r="r" b="b"/>
            <a:pathLst>
              <a:path w="1280160" h="541020">
                <a:moveTo>
                  <a:pt x="0" y="541020"/>
                </a:moveTo>
                <a:lnTo>
                  <a:pt x="1280160" y="541020"/>
                </a:lnTo>
                <a:lnTo>
                  <a:pt x="1280160" y="0"/>
                </a:lnTo>
                <a:lnTo>
                  <a:pt x="0" y="0"/>
                </a:lnTo>
                <a:lnTo>
                  <a:pt x="0" y="541020"/>
                </a:lnTo>
                <a:close/>
              </a:path>
            </a:pathLst>
          </a:custGeom>
          <a:solidFill>
            <a:srgbClr val="D5DFE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59148" y="2350008"/>
            <a:ext cx="4473702" cy="10171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5969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dirty="0" smtClean="0" sz="1400" spc="3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fld id="{81D60167-4931-47E6-BA6A-407CBD079E47}" type="slidenum"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#</a:t>
            </a:fld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Microsoft JhengHei"/>
                <a:cs typeface="Microsoft JhengHei"/>
              </a:rPr>
              <a:t>页</a:t>
            </a:r>
            <a:endParaRPr sz="1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5969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dirty="0" smtClean="0" sz="1400" spc="3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fld id="{81D60167-4931-47E6-BA6A-407CBD079E47}" type="slidenum"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#</a:t>
            </a:fld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Microsoft JhengHei"/>
                <a:cs typeface="Microsoft JhengHei"/>
              </a:rPr>
              <a:t>页</a:t>
            </a:r>
            <a:endParaRPr sz="1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5969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dirty="0" smtClean="0" sz="1400" spc="3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fld id="{81D60167-4931-47E6-BA6A-407CBD079E47}" type="slidenum"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#</a:t>
            </a:fld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Microsoft JhengHei"/>
                <a:cs typeface="Microsoft JhengHei"/>
              </a:rPr>
              <a:t>页</a:t>
            </a:r>
            <a:endParaRPr sz="1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5969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dirty="0" smtClean="0" sz="1400" spc="3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fld id="{81D60167-4931-47E6-BA6A-407CBD079E47}" type="slidenum"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#</a:t>
            </a:fld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Microsoft JhengHei"/>
                <a:cs typeface="Microsoft JhengHei"/>
              </a:rPr>
              <a:t>页</a:t>
            </a:r>
            <a:endParaRPr sz="1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5969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dirty="0" smtClean="0" sz="1400" spc="3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fld id="{81D60167-4931-47E6-BA6A-407CBD079E47}" type="slidenum"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#</a:t>
            </a:fld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Microsoft JhengHei"/>
                <a:cs typeface="Microsoft JhengHei"/>
              </a:rPr>
              <a:t>页</a:t>
            </a:r>
            <a:endParaRPr sz="1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54508"/>
            <a:ext cx="609600" cy="237744"/>
          </a:xfrm>
          <a:custGeom>
            <a:avLst/>
            <a:gdLst/>
            <a:ahLst/>
            <a:cxnLst/>
            <a:rect l="l" t="t" r="r" b="b"/>
            <a:pathLst>
              <a:path w="609600" h="237744">
                <a:moveTo>
                  <a:pt x="0" y="237744"/>
                </a:moveTo>
                <a:lnTo>
                  <a:pt x="609600" y="237744"/>
                </a:lnTo>
                <a:lnTo>
                  <a:pt x="609600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190744" y="254508"/>
            <a:ext cx="7001256" cy="237744"/>
          </a:xfrm>
          <a:custGeom>
            <a:avLst/>
            <a:gdLst/>
            <a:ahLst/>
            <a:cxnLst/>
            <a:rect l="l" t="t" r="r" b="b"/>
            <a:pathLst>
              <a:path w="7001256" h="237744">
                <a:moveTo>
                  <a:pt x="0" y="237744"/>
                </a:moveTo>
                <a:lnTo>
                  <a:pt x="7001256" y="237744"/>
                </a:lnTo>
                <a:lnTo>
                  <a:pt x="7001256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567159" y="6621779"/>
            <a:ext cx="624840" cy="236220"/>
          </a:xfrm>
          <a:custGeom>
            <a:avLst/>
            <a:gdLst/>
            <a:ahLst/>
            <a:cxnLst/>
            <a:rect l="l" t="t" r="r" b="b"/>
            <a:pathLst>
              <a:path w="624840" h="236220">
                <a:moveTo>
                  <a:pt x="0" y="236219"/>
                </a:moveTo>
                <a:lnTo>
                  <a:pt x="624840" y="236219"/>
                </a:lnTo>
                <a:lnTo>
                  <a:pt x="624840" y="0"/>
                </a:lnTo>
                <a:lnTo>
                  <a:pt x="0" y="0"/>
                </a:lnTo>
                <a:lnTo>
                  <a:pt x="0" y="236219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6621779"/>
            <a:ext cx="10439400" cy="236220"/>
          </a:xfrm>
          <a:custGeom>
            <a:avLst/>
            <a:gdLst/>
            <a:ahLst/>
            <a:cxnLst/>
            <a:rect l="l" t="t" r="r" b="b"/>
            <a:pathLst>
              <a:path w="10439400" h="236220">
                <a:moveTo>
                  <a:pt x="0" y="236219"/>
                </a:moveTo>
                <a:lnTo>
                  <a:pt x="10439400" y="236219"/>
                </a:lnTo>
                <a:lnTo>
                  <a:pt x="10439400" y="0"/>
                </a:lnTo>
                <a:lnTo>
                  <a:pt x="0" y="0"/>
                </a:lnTo>
                <a:lnTo>
                  <a:pt x="0" y="236219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0815828" y="6621779"/>
            <a:ext cx="373379" cy="236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0345" y="147573"/>
            <a:ext cx="9811308" cy="4413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6817" y="1041019"/>
            <a:ext cx="9878364" cy="20889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54217" y="6621373"/>
            <a:ext cx="667004" cy="23018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5969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dirty="0" smtClean="0" sz="1400" spc="3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fld id="{81D60167-4931-47E6-BA6A-407CBD079E47}" type="slidenum"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#</a:t>
            </a:fld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Microsoft JhengHei"/>
                <a:cs typeface="Microsoft JhengHei"/>
              </a:rPr>
              <a:t>页</a:t>
            </a:r>
            <a:endParaRPr sz="1400">
              <a:latin typeface="Microsoft JhengHei"/>
              <a:cs typeface="Microsoft JhengHe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echarts.org/%2523/zh-cn/intro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601" y="1610359"/>
            <a:ext cx="2469515" cy="207581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200">
                <a:solidFill>
                  <a:srgbClr val="044775"/>
                </a:solidFill>
                <a:latin typeface="Microsoft YaHei UI"/>
                <a:cs typeface="Microsoft YaHei UI"/>
              </a:rPr>
              <a:t>第</a:t>
            </a:r>
            <a:r>
              <a:rPr dirty="0" smtClean="0" sz="3200" spc="245">
                <a:solidFill>
                  <a:srgbClr val="044775"/>
                </a:solidFill>
                <a:latin typeface="Microsoft YaHei UI"/>
                <a:cs typeface="Microsoft YaHei UI"/>
              </a:rPr>
              <a:t> </a:t>
            </a:r>
            <a:r>
              <a:rPr dirty="0" smtClean="0" baseline="-13285" sz="17250" spc="-75">
                <a:solidFill>
                  <a:srgbClr val="FFFFFF"/>
                </a:solidFill>
                <a:latin typeface="Impact"/>
                <a:cs typeface="Impact"/>
              </a:rPr>
              <a:t>1</a:t>
            </a:r>
            <a:r>
              <a:rPr dirty="0" smtClean="0" baseline="-13285" sz="17250" spc="-89">
                <a:solidFill>
                  <a:srgbClr val="FFFFFF"/>
                </a:solidFill>
                <a:latin typeface="Impact"/>
                <a:cs typeface="Impact"/>
              </a:rPr>
              <a:t>4</a:t>
            </a:r>
            <a:r>
              <a:rPr dirty="0" smtClean="0" baseline="-13285" sz="17250" spc="-765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dirty="0" smtClean="0" sz="3200" spc="0">
                <a:solidFill>
                  <a:srgbClr val="044775"/>
                </a:solidFill>
                <a:latin typeface="Microsoft YaHei UI"/>
                <a:cs typeface="Microsoft YaHei UI"/>
              </a:rPr>
              <a:t>章</a:t>
            </a:r>
            <a:endParaRPr sz="32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7933" y="3741420"/>
            <a:ext cx="1920239" cy="743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spc="340">
                <a:solidFill>
                  <a:srgbClr val="FFFFFF"/>
                </a:solidFill>
                <a:latin typeface="Microsoft YaHei UI"/>
                <a:cs typeface="Microsoft YaHei UI"/>
              </a:rPr>
              <a:t>8</a:t>
            </a:r>
            <a:r>
              <a:rPr dirty="0" smtClean="0" sz="4800" spc="330">
                <a:solidFill>
                  <a:srgbClr val="FFFFFF"/>
                </a:solidFill>
                <a:latin typeface="Microsoft YaHei UI"/>
                <a:cs typeface="Microsoft YaHei UI"/>
              </a:rPr>
              <a:t>.</a:t>
            </a:r>
            <a:r>
              <a:rPr dirty="0" smtClean="0" sz="4800" spc="335">
                <a:solidFill>
                  <a:srgbClr val="FFFFFF"/>
                </a:solidFill>
                <a:latin typeface="Microsoft YaHei UI"/>
                <a:cs typeface="Microsoft YaHei UI"/>
              </a:rPr>
              <a:t>地图</a:t>
            </a:r>
            <a:endParaRPr sz="48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79520" y="2385060"/>
            <a:ext cx="4632960" cy="1098803"/>
          </a:xfrm>
          <a:custGeom>
            <a:avLst/>
            <a:gdLst/>
            <a:ahLst/>
            <a:cxnLst/>
            <a:rect l="l" t="t" r="r" b="b"/>
            <a:pathLst>
              <a:path w="4632960" h="1098803">
                <a:moveTo>
                  <a:pt x="0" y="1098803"/>
                </a:moveTo>
                <a:lnTo>
                  <a:pt x="4632960" y="1098803"/>
                </a:lnTo>
                <a:lnTo>
                  <a:pt x="4632960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6600" spc="335">
                <a:solidFill>
                  <a:srgbClr val="FFFFFF"/>
                </a:solidFill>
                <a:latin typeface="Microsoft YaHei UI"/>
                <a:cs typeface="Microsoft YaHei UI"/>
              </a:rPr>
              <a:t>数据可视化</a:t>
            </a:r>
            <a:endParaRPr sz="66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700">
                <a:solidFill>
                  <a:srgbClr val="1E4671"/>
                </a:solidFill>
                <a:latin typeface="Calibri"/>
                <a:cs typeface="Calibri"/>
              </a:rPr>
              <a:t>14.1.9 </a:t>
            </a:r>
            <a:r>
              <a:rPr dirty="0" smtClean="0" sz="2700" spc="-250">
                <a:solidFill>
                  <a:srgbClr val="1E4671"/>
                </a:solidFill>
                <a:latin typeface="Calibri"/>
                <a:cs typeface="Calibri"/>
              </a:rPr>
              <a:t> </a:t>
            </a:r>
            <a:r>
              <a:rPr dirty="0" smtClean="0" sz="2700" spc="0">
                <a:solidFill>
                  <a:srgbClr val="1E4671"/>
                </a:solidFill>
                <a:latin typeface="Microsoft YaHei UI"/>
                <a:cs typeface="Microsoft YaHei UI"/>
              </a:rPr>
              <a:t>其它可视化工具</a:t>
            </a:r>
            <a:endParaRPr sz="27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6817" y="1041019"/>
            <a:ext cx="4122420" cy="16624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800" spc="-30">
                <a:latin typeface="Microsoft JhengHei"/>
                <a:cs typeface="Microsoft JhengHei"/>
              </a:rPr>
              <a:t>作业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ts val="1100"/>
              </a:lnSpc>
              <a:spcBef>
                <a:spcPts val="63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dirty="0" smtClean="0" sz="2800" spc="-95">
                <a:latin typeface="Arial"/>
                <a:cs typeface="Arial"/>
              </a:rPr>
              <a:t>1</a:t>
            </a:r>
            <a:r>
              <a:rPr dirty="0" smtClean="0" sz="2800" spc="-30">
                <a:latin typeface="Microsoft JhengHei"/>
                <a:cs typeface="Microsoft JhengHei"/>
              </a:rPr>
              <a:t>：在中国地图上展示每个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ts val="650"/>
              </a:lnSpc>
              <a:spcBef>
                <a:spcPts val="32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2800" spc="-30">
                <a:latin typeface="Microsoft JhengHei"/>
                <a:cs typeface="Microsoft JhengHei"/>
              </a:rPr>
              <a:t>省的高考人数或大学数量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07023" y="347472"/>
            <a:ext cx="5125212" cy="6135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dirty="0" smtClean="0" sz="1400" spc="3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fld id="{81D60167-4931-47E6-BA6A-407CBD079E47}" type="slidenum"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Microsoft JhengHei"/>
                <a:cs typeface="Microsoft JhengHei"/>
              </a:rPr>
              <a:t>页</a:t>
            </a:r>
            <a:endParaRPr sz="1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700">
                <a:solidFill>
                  <a:srgbClr val="1E4671"/>
                </a:solidFill>
                <a:latin typeface="Calibri"/>
                <a:cs typeface="Calibri"/>
              </a:rPr>
              <a:t>14.1.9 </a:t>
            </a:r>
            <a:r>
              <a:rPr dirty="0" smtClean="0" sz="2700" spc="-250">
                <a:solidFill>
                  <a:srgbClr val="1E4671"/>
                </a:solidFill>
                <a:latin typeface="Calibri"/>
                <a:cs typeface="Calibri"/>
              </a:rPr>
              <a:t> </a:t>
            </a:r>
            <a:r>
              <a:rPr dirty="0" smtClean="0" sz="2700" spc="0">
                <a:solidFill>
                  <a:srgbClr val="1E4671"/>
                </a:solidFill>
                <a:latin typeface="Microsoft YaHei UI"/>
                <a:cs typeface="Microsoft YaHei UI"/>
              </a:rPr>
              <a:t>其它可视化工具</a:t>
            </a:r>
            <a:endParaRPr sz="27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6191" y="1118616"/>
            <a:ext cx="9361932" cy="5201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dirty="0" smtClean="0" sz="1400" spc="3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fld id="{81D60167-4931-47E6-BA6A-407CBD079E47}" type="slidenum"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Microsoft JhengHei"/>
                <a:cs typeface="Microsoft JhengHei"/>
              </a:rPr>
              <a:t>页</a:t>
            </a:r>
            <a:endParaRPr sz="1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700">
                <a:solidFill>
                  <a:srgbClr val="1E4671"/>
                </a:solidFill>
                <a:latin typeface="Calibri"/>
                <a:cs typeface="Calibri"/>
              </a:rPr>
              <a:t>14.1.9 </a:t>
            </a:r>
            <a:r>
              <a:rPr dirty="0" smtClean="0" sz="2700" spc="-250">
                <a:solidFill>
                  <a:srgbClr val="1E4671"/>
                </a:solidFill>
                <a:latin typeface="Calibri"/>
                <a:cs typeface="Calibri"/>
              </a:rPr>
              <a:t> </a:t>
            </a:r>
            <a:r>
              <a:rPr dirty="0" smtClean="0" sz="2700" spc="0">
                <a:solidFill>
                  <a:srgbClr val="1E4671"/>
                </a:solidFill>
                <a:latin typeface="Microsoft YaHei UI"/>
                <a:cs typeface="Microsoft YaHei UI"/>
              </a:rPr>
              <a:t>其它可视化工具</a:t>
            </a:r>
            <a:endParaRPr sz="27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1227" y="1129283"/>
            <a:ext cx="11308080" cy="4939284"/>
          </a:xfrm>
          <a:custGeom>
            <a:avLst/>
            <a:gdLst/>
            <a:ahLst/>
            <a:cxnLst/>
            <a:rect l="l" t="t" r="r" b="b"/>
            <a:pathLst>
              <a:path w="11308080" h="4939284">
                <a:moveTo>
                  <a:pt x="0" y="4939284"/>
                </a:moveTo>
                <a:lnTo>
                  <a:pt x="11308080" y="4939284"/>
                </a:lnTo>
                <a:lnTo>
                  <a:pt x="11308080" y="0"/>
                </a:lnTo>
                <a:lnTo>
                  <a:pt x="0" y="0"/>
                </a:lnTo>
                <a:lnTo>
                  <a:pt x="0" y="493928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59663" y="1199388"/>
            <a:ext cx="11057890" cy="47758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 spc="20">
                <a:latin typeface="Arial"/>
                <a:cs typeface="Arial"/>
              </a:rPr>
              <a:t>fr</a:t>
            </a:r>
            <a:r>
              <a:rPr dirty="0" smtClean="0" sz="2400" spc="45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m </a:t>
            </a:r>
            <a:r>
              <a:rPr dirty="0" smtClean="0" sz="2400" spc="-55">
                <a:latin typeface="Arial"/>
                <a:cs typeface="Arial"/>
              </a:rPr>
              <a:t>py</a:t>
            </a:r>
            <a:r>
              <a:rPr dirty="0" smtClean="0" sz="2400" spc="-50">
                <a:latin typeface="Arial"/>
                <a:cs typeface="Arial"/>
              </a:rPr>
              <a:t>e</a:t>
            </a:r>
            <a:r>
              <a:rPr dirty="0" smtClean="0" sz="2400" spc="-35">
                <a:latin typeface="Arial"/>
                <a:cs typeface="Arial"/>
              </a:rPr>
              <a:t>char</a:t>
            </a:r>
            <a:r>
              <a:rPr dirty="0" smtClean="0" sz="2400" spc="-15">
                <a:latin typeface="Arial"/>
                <a:cs typeface="Arial"/>
              </a:rPr>
              <a:t>t</a:t>
            </a:r>
            <a:r>
              <a:rPr dirty="0" smtClean="0" sz="2400" spc="-229">
                <a:latin typeface="Arial"/>
                <a:cs typeface="Arial"/>
              </a:rPr>
              <a:t>s</a:t>
            </a:r>
            <a:r>
              <a:rPr dirty="0" smtClean="0" sz="2400" spc="-20">
                <a:latin typeface="Arial"/>
                <a:cs typeface="Arial"/>
              </a:rPr>
              <a:t> </a:t>
            </a:r>
            <a:r>
              <a:rPr dirty="0" smtClean="0" sz="2400" spc="25">
                <a:latin typeface="Arial"/>
                <a:cs typeface="Arial"/>
              </a:rPr>
              <a:t>impo</a:t>
            </a:r>
            <a:r>
              <a:rPr dirty="0" smtClean="0" sz="2400" spc="20">
                <a:latin typeface="Arial"/>
                <a:cs typeface="Arial"/>
              </a:rPr>
              <a:t>r</a:t>
            </a:r>
            <a:r>
              <a:rPr dirty="0" smtClean="0" sz="2400" spc="90">
                <a:latin typeface="Arial"/>
                <a:cs typeface="Arial"/>
              </a:rPr>
              <a:t>t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65">
                <a:latin typeface="Arial"/>
                <a:cs typeface="Arial"/>
              </a:rPr>
              <a:t>op</a:t>
            </a:r>
            <a:r>
              <a:rPr dirty="0" smtClean="0" sz="2400" spc="35">
                <a:latin typeface="Arial"/>
                <a:cs typeface="Arial"/>
              </a:rPr>
              <a:t>t</a:t>
            </a:r>
            <a:r>
              <a:rPr dirty="0" smtClean="0" sz="2400" spc="-55">
                <a:latin typeface="Arial"/>
                <a:cs typeface="Arial"/>
              </a:rPr>
              <a:t>ions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-145">
                <a:latin typeface="Arial"/>
                <a:cs typeface="Arial"/>
              </a:rPr>
              <a:t>a</a:t>
            </a:r>
            <a:r>
              <a:rPr dirty="0" smtClean="0" sz="2400" spc="-229">
                <a:latin typeface="Arial"/>
                <a:cs typeface="Arial"/>
              </a:rPr>
              <a:t>s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65">
                <a:latin typeface="Arial"/>
                <a:cs typeface="Arial"/>
              </a:rPr>
              <a:t>op</a:t>
            </a:r>
            <a:r>
              <a:rPr dirty="0" smtClean="0" sz="2400" spc="40">
                <a:latin typeface="Arial"/>
                <a:cs typeface="Arial"/>
              </a:rPr>
              <a:t>t</a:t>
            </a:r>
            <a:r>
              <a:rPr dirty="0" smtClean="0" sz="2400" spc="-229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dirty="0" smtClean="0" sz="2400" spc="20">
                <a:latin typeface="Arial"/>
                <a:cs typeface="Arial"/>
              </a:rPr>
              <a:t>from</a:t>
            </a:r>
            <a:r>
              <a:rPr dirty="0" smtClean="0" sz="2400" spc="5">
                <a:latin typeface="Arial"/>
                <a:cs typeface="Arial"/>
              </a:rPr>
              <a:t> </a:t>
            </a:r>
            <a:r>
              <a:rPr dirty="0" smtClean="0" sz="2400" spc="-65">
                <a:latin typeface="Arial"/>
                <a:cs typeface="Arial"/>
              </a:rPr>
              <a:t>pye</a:t>
            </a:r>
            <a:r>
              <a:rPr dirty="0" smtClean="0" sz="2400" spc="-55">
                <a:latin typeface="Arial"/>
                <a:cs typeface="Arial"/>
              </a:rPr>
              <a:t>c</a:t>
            </a:r>
            <a:r>
              <a:rPr dirty="0" smtClean="0" sz="2400" spc="-75">
                <a:latin typeface="Arial"/>
                <a:cs typeface="Arial"/>
              </a:rPr>
              <a:t>harts.charts</a:t>
            </a:r>
            <a:r>
              <a:rPr dirty="0" smtClean="0" sz="2400" spc="-30">
                <a:latin typeface="Arial"/>
                <a:cs typeface="Arial"/>
              </a:rPr>
              <a:t> </a:t>
            </a:r>
            <a:r>
              <a:rPr dirty="0" smtClean="0" sz="2400" spc="30">
                <a:latin typeface="Arial"/>
                <a:cs typeface="Arial"/>
              </a:rPr>
              <a:t>import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-110">
                <a:latin typeface="Arial"/>
                <a:cs typeface="Arial"/>
              </a:rPr>
              <a:t>Geo</a:t>
            </a:r>
            <a:endParaRPr sz="2400">
              <a:latin typeface="Arial"/>
              <a:cs typeface="Arial"/>
            </a:endParaRPr>
          </a:p>
          <a:p>
            <a:pPr marL="12700" marR="5687060">
              <a:lnSpc>
                <a:spcPct val="120000"/>
              </a:lnSpc>
            </a:pPr>
            <a:r>
              <a:rPr dirty="0" smtClean="0" sz="2400" spc="20">
                <a:latin typeface="Arial"/>
                <a:cs typeface="Arial"/>
              </a:rPr>
              <a:t>fr</a:t>
            </a:r>
            <a:r>
              <a:rPr dirty="0" smtClean="0" sz="2400" spc="45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m </a:t>
            </a:r>
            <a:r>
              <a:rPr dirty="0" smtClean="0" sz="2400" spc="-55">
                <a:latin typeface="Arial"/>
                <a:cs typeface="Arial"/>
              </a:rPr>
              <a:t>py</a:t>
            </a:r>
            <a:r>
              <a:rPr dirty="0" smtClean="0" sz="2400" spc="-50">
                <a:latin typeface="Arial"/>
                <a:cs typeface="Arial"/>
              </a:rPr>
              <a:t>e</a:t>
            </a:r>
            <a:r>
              <a:rPr dirty="0" smtClean="0" sz="2400" spc="-35">
                <a:latin typeface="Arial"/>
                <a:cs typeface="Arial"/>
              </a:rPr>
              <a:t>char</a:t>
            </a:r>
            <a:r>
              <a:rPr dirty="0" smtClean="0" sz="2400" spc="-15">
                <a:latin typeface="Arial"/>
                <a:cs typeface="Arial"/>
              </a:rPr>
              <a:t>t</a:t>
            </a:r>
            <a:r>
              <a:rPr dirty="0" smtClean="0" sz="2400" spc="-60">
                <a:latin typeface="Arial"/>
                <a:cs typeface="Arial"/>
              </a:rPr>
              <a:t>s.gl</a:t>
            </a:r>
            <a:r>
              <a:rPr dirty="0" smtClean="0" sz="2400" spc="-75">
                <a:latin typeface="Arial"/>
                <a:cs typeface="Arial"/>
              </a:rPr>
              <a:t>o</a:t>
            </a:r>
            <a:r>
              <a:rPr dirty="0" smtClean="0" sz="2400" spc="-90">
                <a:latin typeface="Arial"/>
                <a:cs typeface="Arial"/>
              </a:rPr>
              <a:t>bals</a:t>
            </a:r>
            <a:r>
              <a:rPr dirty="0" smtClean="0" sz="2400" spc="-35">
                <a:latin typeface="Arial"/>
                <a:cs typeface="Arial"/>
              </a:rPr>
              <a:t> </a:t>
            </a:r>
            <a:r>
              <a:rPr dirty="0" smtClean="0" sz="2400" spc="25">
                <a:latin typeface="Arial"/>
                <a:cs typeface="Arial"/>
              </a:rPr>
              <a:t>impo</a:t>
            </a:r>
            <a:r>
              <a:rPr dirty="0" smtClean="0" sz="2400" spc="20">
                <a:latin typeface="Arial"/>
                <a:cs typeface="Arial"/>
              </a:rPr>
              <a:t>r</a:t>
            </a:r>
            <a:r>
              <a:rPr dirty="0" smtClean="0" sz="2400" spc="90">
                <a:latin typeface="Arial"/>
                <a:cs typeface="Arial"/>
              </a:rPr>
              <a:t>t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-120">
                <a:latin typeface="Arial"/>
                <a:cs typeface="Arial"/>
              </a:rPr>
              <a:t>Cha</a:t>
            </a:r>
            <a:r>
              <a:rPr dirty="0" smtClean="0" sz="2400" spc="-60">
                <a:latin typeface="Arial"/>
                <a:cs typeface="Arial"/>
              </a:rPr>
              <a:t>r</a:t>
            </a:r>
            <a:r>
              <a:rPr dirty="0" smtClean="0" sz="2400" spc="95">
                <a:latin typeface="Arial"/>
                <a:cs typeface="Arial"/>
              </a:rPr>
              <a:t>t</a:t>
            </a:r>
            <a:r>
              <a:rPr dirty="0" smtClean="0" sz="2400" spc="-229">
                <a:latin typeface="Arial"/>
                <a:cs typeface="Arial"/>
              </a:rPr>
              <a:t>T</a:t>
            </a:r>
            <a:r>
              <a:rPr dirty="0" smtClean="0" sz="2400" spc="-85">
                <a:latin typeface="Arial"/>
                <a:cs typeface="Arial"/>
              </a:rPr>
              <a:t>y</a:t>
            </a:r>
            <a:r>
              <a:rPr dirty="0" smtClean="0" sz="2400" spc="-40">
                <a:latin typeface="Arial"/>
                <a:cs typeface="Arial"/>
              </a:rPr>
              <a:t>pe</a:t>
            </a:r>
            <a:r>
              <a:rPr dirty="0" smtClean="0" sz="2400" spc="-20">
                <a:latin typeface="Arial"/>
                <a:cs typeface="Arial"/>
              </a:rPr>
              <a:t> </a:t>
            </a:r>
            <a:r>
              <a:rPr dirty="0" smtClean="0" sz="2400" spc="25">
                <a:latin typeface="Arial"/>
                <a:cs typeface="Arial"/>
              </a:rPr>
              <a:t>impo</a:t>
            </a:r>
            <a:r>
              <a:rPr dirty="0" smtClean="0" sz="2400" spc="20">
                <a:latin typeface="Arial"/>
                <a:cs typeface="Arial"/>
              </a:rPr>
              <a:t>r</a:t>
            </a:r>
            <a:r>
              <a:rPr dirty="0" smtClean="0" sz="2400" spc="90">
                <a:latin typeface="Arial"/>
                <a:cs typeface="Arial"/>
              </a:rPr>
              <a:t>t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15">
                <a:latin typeface="Arial"/>
                <a:cs typeface="Arial"/>
              </a:rPr>
              <a:t>random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34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2400" spc="-145">
                <a:latin typeface="Arial"/>
                <a:cs typeface="Arial"/>
              </a:rPr>
              <a:t>class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85">
                <a:latin typeface="Arial"/>
                <a:cs typeface="Arial"/>
              </a:rPr>
              <a:t>D</a:t>
            </a:r>
            <a:r>
              <a:rPr dirty="0" smtClean="0" sz="2400" spc="-80">
                <a:latin typeface="Arial"/>
                <a:cs typeface="Arial"/>
              </a:rPr>
              <a:t>ata: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</a:pPr>
            <a:endParaRPr sz="550"/>
          </a:p>
          <a:p>
            <a:pPr marL="349250">
              <a:lnSpc>
                <a:spcPct val="100000"/>
              </a:lnSpc>
            </a:pPr>
            <a:r>
              <a:rPr dirty="0" smtClean="0" sz="2400">
                <a:latin typeface="Arial"/>
                <a:cs typeface="Arial"/>
              </a:rPr>
              <a:t>guangdo</a:t>
            </a:r>
            <a:r>
              <a:rPr dirty="0" smtClean="0" sz="2400" spc="-105">
                <a:latin typeface="Arial"/>
                <a:cs typeface="Arial"/>
              </a:rPr>
              <a:t>ng_c</a:t>
            </a:r>
            <a:r>
              <a:rPr dirty="0" smtClean="0" sz="2400" spc="-40">
                <a:latin typeface="Arial"/>
                <a:cs typeface="Arial"/>
              </a:rPr>
              <a:t>i</a:t>
            </a:r>
            <a:r>
              <a:rPr dirty="0" smtClean="0" sz="2400" spc="5">
                <a:latin typeface="Arial"/>
                <a:cs typeface="Arial"/>
              </a:rPr>
              <a:t>ty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195">
                <a:latin typeface="Arial"/>
                <a:cs typeface="Arial"/>
              </a:rPr>
              <a:t>=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["</a:t>
            </a:r>
            <a:r>
              <a:rPr dirty="0" smtClean="0" sz="2400" spc="20">
                <a:latin typeface="Microsoft JhengHei"/>
                <a:cs typeface="Microsoft JhengHei"/>
              </a:rPr>
              <a:t>佛山市</a:t>
            </a:r>
            <a:r>
              <a:rPr dirty="0" smtClean="0" sz="2400" spc="15">
                <a:latin typeface="Arial"/>
                <a:cs typeface="Arial"/>
              </a:rPr>
              <a:t>"</a:t>
            </a:r>
            <a:r>
              <a:rPr dirty="0" smtClean="0" sz="2400" spc="-55">
                <a:latin typeface="Arial"/>
                <a:cs typeface="Arial"/>
              </a:rPr>
              <a:t>,</a:t>
            </a:r>
            <a:r>
              <a:rPr dirty="0" smtClean="0" sz="2400" spc="-65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湛江市</a:t>
            </a:r>
            <a:r>
              <a:rPr dirty="0" smtClean="0" sz="2400" spc="-40">
                <a:latin typeface="Arial"/>
                <a:cs typeface="Arial"/>
              </a:rPr>
              <a:t>",</a:t>
            </a:r>
            <a:r>
              <a:rPr dirty="0" smtClean="0" sz="2400" spc="-35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潮州市</a:t>
            </a:r>
            <a:r>
              <a:rPr dirty="0" smtClean="0" sz="2400" spc="-40">
                <a:latin typeface="Arial"/>
                <a:cs typeface="Arial"/>
              </a:rPr>
              <a:t>",</a:t>
            </a:r>
            <a:r>
              <a:rPr dirty="0" smtClean="0" sz="2400" spc="-35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河源市</a:t>
            </a:r>
            <a:r>
              <a:rPr dirty="0" smtClean="0" sz="2400" spc="-40">
                <a:latin typeface="Arial"/>
                <a:cs typeface="Arial"/>
              </a:rPr>
              <a:t>",</a:t>
            </a:r>
            <a:r>
              <a:rPr dirty="0" smtClean="0" sz="2400" spc="-35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江门市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30">
                <a:latin typeface="Arial"/>
                <a:cs typeface="Arial"/>
              </a:rPr>
              <a:t> </a:t>
            </a:r>
            <a:r>
              <a:rPr dirty="0" smtClean="0" sz="2400" spc="15">
                <a:latin typeface="Arial"/>
                <a:cs typeface="Arial"/>
              </a:rPr>
              <a:t>"</a:t>
            </a:r>
            <a:r>
              <a:rPr dirty="0" smtClean="0" sz="2400" spc="15">
                <a:latin typeface="Microsoft JhengHei"/>
                <a:cs typeface="Microsoft JhengHei"/>
              </a:rPr>
              <a:t>中山市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珠海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dirty="0" smtClean="0" sz="2400">
                <a:latin typeface="Microsoft JhengHei"/>
                <a:cs typeface="Microsoft JhengHei"/>
              </a:rPr>
              <a:t>市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深圳市</a:t>
            </a:r>
            <a:r>
              <a:rPr dirty="0" smtClean="0" sz="2400" spc="-40">
                <a:latin typeface="Arial"/>
                <a:cs typeface="Arial"/>
              </a:rPr>
              <a:t>",</a:t>
            </a:r>
            <a:r>
              <a:rPr dirty="0" smtClean="0" sz="2400" spc="-35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东莞市</a:t>
            </a:r>
            <a:r>
              <a:rPr dirty="0" smtClean="0" sz="2400" spc="-40">
                <a:latin typeface="Arial"/>
                <a:cs typeface="Arial"/>
              </a:rPr>
              <a:t>",</a:t>
            </a:r>
            <a:r>
              <a:rPr dirty="0" smtClean="0" sz="2400" spc="-35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韶关市</a:t>
            </a:r>
            <a:r>
              <a:rPr dirty="0" smtClean="0" sz="2400" spc="15">
                <a:latin typeface="Arial"/>
                <a:cs typeface="Arial"/>
              </a:rPr>
              <a:t>"</a:t>
            </a:r>
            <a:r>
              <a:rPr dirty="0" smtClean="0" sz="2400" spc="-150">
                <a:latin typeface="Arial"/>
                <a:cs typeface="Arial"/>
              </a:rPr>
              <a:t>,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10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清远市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云浮市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15">
                <a:latin typeface="Arial"/>
                <a:cs typeface="Arial"/>
              </a:rPr>
              <a:t>"</a:t>
            </a:r>
            <a:r>
              <a:rPr dirty="0" smtClean="0" sz="2400" spc="15">
                <a:latin typeface="Microsoft JhengHei"/>
                <a:cs typeface="Microsoft JhengHei"/>
              </a:rPr>
              <a:t>茂名市</a:t>
            </a:r>
            <a:r>
              <a:rPr dirty="0" smtClean="0" sz="2400" spc="-40">
                <a:latin typeface="Arial"/>
                <a:cs typeface="Arial"/>
              </a:rPr>
              <a:t>",</a:t>
            </a:r>
            <a:r>
              <a:rPr dirty="0" smtClean="0" sz="2400" spc="-35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汕头市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汕尾市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揭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dirty="0" smtClean="0" sz="2400" spc="-5">
                <a:latin typeface="Microsoft JhengHei"/>
                <a:cs typeface="Microsoft JhengHei"/>
              </a:rPr>
              <a:t>阳市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-5">
                <a:latin typeface="Microsoft JhengHei"/>
                <a:cs typeface="Microsoft JhengHei"/>
              </a:rPr>
              <a:t>阳江市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-5">
                <a:latin typeface="Microsoft JhengHei"/>
                <a:cs typeface="Microsoft JhengHei"/>
              </a:rPr>
              <a:t>肇庆市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10">
                <a:latin typeface="Arial"/>
                <a:cs typeface="Arial"/>
              </a:rPr>
              <a:t>"</a:t>
            </a:r>
            <a:r>
              <a:rPr dirty="0" smtClean="0" sz="2400" spc="10">
                <a:latin typeface="Microsoft JhengHei"/>
                <a:cs typeface="Microsoft JhengHei"/>
              </a:rPr>
              <a:t>广州市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-5">
                <a:latin typeface="Microsoft JhengHei"/>
                <a:cs typeface="Microsoft JhengHei"/>
              </a:rPr>
              <a:t>惠州市</a:t>
            </a:r>
            <a:r>
              <a:rPr dirty="0" smtClean="0" sz="2400" spc="-40">
                <a:latin typeface="Arial"/>
                <a:cs typeface="Arial"/>
              </a:rPr>
              <a:t>",</a:t>
            </a:r>
            <a:r>
              <a:rPr dirty="0" smtClean="0" sz="2400" spc="-40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梅州</a:t>
            </a:r>
            <a:r>
              <a:rPr dirty="0" smtClean="0" sz="2400" spc="-5">
                <a:latin typeface="Microsoft JhengHei"/>
                <a:cs typeface="Microsoft JhengHei"/>
              </a:rPr>
              <a:t>市</a:t>
            </a:r>
            <a:r>
              <a:rPr dirty="0" smtClean="0" sz="2400" spc="20">
                <a:latin typeface="Arial"/>
                <a:cs typeface="Arial"/>
              </a:rPr>
              <a:t>"]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/>
          </a:p>
          <a:p>
            <a:pPr marL="349250">
              <a:lnSpc>
                <a:spcPct val="100000"/>
              </a:lnSpc>
            </a:pPr>
            <a:r>
              <a:rPr dirty="0" smtClean="0" sz="2400" spc="-15">
                <a:latin typeface="Arial"/>
                <a:cs typeface="Arial"/>
              </a:rPr>
              <a:t>def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-105">
                <a:latin typeface="Arial"/>
                <a:cs typeface="Arial"/>
              </a:rPr>
              <a:t>values</a:t>
            </a:r>
            <a:r>
              <a:rPr dirty="0" smtClean="0" sz="2400" spc="-85">
                <a:latin typeface="Arial"/>
                <a:cs typeface="Arial"/>
              </a:rPr>
              <a:t>(</a:t>
            </a:r>
            <a:r>
              <a:rPr dirty="0" smtClean="0" sz="2400" spc="-40">
                <a:latin typeface="Arial"/>
                <a:cs typeface="Arial"/>
              </a:rPr>
              <a:t>star</a:t>
            </a:r>
            <a:r>
              <a:rPr dirty="0" smtClean="0" sz="2400" spc="-25">
                <a:latin typeface="Arial"/>
                <a:cs typeface="Arial"/>
              </a:rPr>
              <a:t>t</a:t>
            </a:r>
            <a:r>
              <a:rPr dirty="0" smtClean="0" sz="2400" spc="-150">
                <a:latin typeface="Arial"/>
                <a:cs typeface="Arial"/>
              </a:rPr>
              <a:t>: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5">
                <a:latin typeface="Arial"/>
                <a:cs typeface="Arial"/>
              </a:rPr>
              <a:t>i</a:t>
            </a:r>
            <a:r>
              <a:rPr dirty="0" smtClean="0" sz="2400" spc="40">
                <a:latin typeface="Arial"/>
                <a:cs typeface="Arial"/>
              </a:rPr>
              <a:t>nt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195">
                <a:latin typeface="Arial"/>
                <a:cs typeface="Arial"/>
              </a:rPr>
              <a:t>=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80">
                <a:latin typeface="Arial"/>
                <a:cs typeface="Arial"/>
              </a:rPr>
              <a:t>3</a:t>
            </a:r>
            <a:r>
              <a:rPr dirty="0" smtClean="0" sz="2400" spc="-95">
                <a:latin typeface="Arial"/>
                <a:cs typeface="Arial"/>
              </a:rPr>
              <a:t>0</a:t>
            </a:r>
            <a:r>
              <a:rPr dirty="0" smtClean="0" sz="2400" spc="-150">
                <a:latin typeface="Arial"/>
                <a:cs typeface="Arial"/>
              </a:rPr>
              <a:t>,</a:t>
            </a:r>
            <a:r>
              <a:rPr dirty="0" smtClean="0" sz="2400" spc="-150">
                <a:latin typeface="Arial"/>
                <a:cs typeface="Arial"/>
              </a:rPr>
              <a:t> </a:t>
            </a:r>
            <a:r>
              <a:rPr dirty="0" smtClean="0" sz="2400" spc="-60">
                <a:latin typeface="Arial"/>
                <a:cs typeface="Arial"/>
              </a:rPr>
              <a:t>end: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25">
                <a:latin typeface="Arial"/>
                <a:cs typeface="Arial"/>
              </a:rPr>
              <a:t>int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195">
                <a:latin typeface="Arial"/>
                <a:cs typeface="Arial"/>
              </a:rPr>
              <a:t>=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80">
                <a:latin typeface="Arial"/>
                <a:cs typeface="Arial"/>
              </a:rPr>
              <a:t>4</a:t>
            </a:r>
            <a:r>
              <a:rPr dirty="0" smtClean="0" sz="2400" spc="-90">
                <a:latin typeface="Arial"/>
                <a:cs typeface="Arial"/>
              </a:rPr>
              <a:t>0</a:t>
            </a:r>
            <a:r>
              <a:rPr dirty="0" smtClean="0" sz="2400" spc="-105">
                <a:latin typeface="Arial"/>
                <a:cs typeface="Arial"/>
              </a:rPr>
              <a:t>)</a:t>
            </a:r>
            <a:r>
              <a:rPr dirty="0" smtClean="0" sz="2400" spc="20">
                <a:latin typeface="Arial"/>
                <a:cs typeface="Arial"/>
              </a:rPr>
              <a:t> </a:t>
            </a:r>
            <a:r>
              <a:rPr dirty="0" smtClean="0" sz="2400" spc="395">
                <a:latin typeface="Arial"/>
                <a:cs typeface="Arial"/>
              </a:rPr>
              <a:t>-</a:t>
            </a:r>
            <a:r>
              <a:rPr dirty="0" smtClean="0" sz="2400" spc="195">
                <a:latin typeface="Arial"/>
                <a:cs typeface="Arial"/>
              </a:rPr>
              <a:t>&gt;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-40">
                <a:latin typeface="Arial"/>
                <a:cs typeface="Arial"/>
              </a:rPr>
              <a:t>lis</a:t>
            </a:r>
            <a:r>
              <a:rPr dirty="0" smtClean="0" sz="2400" spc="-30">
                <a:latin typeface="Arial"/>
                <a:cs typeface="Arial"/>
              </a:rPr>
              <a:t>t</a:t>
            </a:r>
            <a:r>
              <a:rPr dirty="0" smtClean="0" sz="2400" spc="-15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</a:pPr>
            <a:endParaRPr sz="550"/>
          </a:p>
          <a:p>
            <a:pPr marL="685800">
              <a:lnSpc>
                <a:spcPct val="100000"/>
              </a:lnSpc>
            </a:pPr>
            <a:r>
              <a:rPr dirty="0" smtClean="0" sz="2400">
                <a:latin typeface="Arial"/>
                <a:cs typeface="Arial"/>
              </a:rPr>
              <a:t>re</a:t>
            </a:r>
            <a:r>
              <a:rPr dirty="0" smtClean="0" sz="2400" spc="5">
                <a:latin typeface="Arial"/>
                <a:cs typeface="Arial"/>
              </a:rPr>
              <a:t>t</a:t>
            </a:r>
            <a:r>
              <a:rPr dirty="0" smtClean="0" sz="2400" spc="-15">
                <a:latin typeface="Arial"/>
                <a:cs typeface="Arial"/>
              </a:rPr>
              <a:t>urn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30">
                <a:latin typeface="Arial"/>
                <a:cs typeface="Arial"/>
              </a:rPr>
              <a:t>[</a:t>
            </a:r>
            <a:r>
              <a:rPr dirty="0" smtClean="0" sz="2400" spc="-50">
                <a:latin typeface="Arial"/>
                <a:cs typeface="Arial"/>
              </a:rPr>
              <a:t>ran</a:t>
            </a:r>
            <a:r>
              <a:rPr dirty="0" smtClean="0" sz="2400" spc="40">
                <a:latin typeface="Arial"/>
                <a:cs typeface="Arial"/>
              </a:rPr>
              <a:t>d</a:t>
            </a:r>
            <a:r>
              <a:rPr dirty="0" smtClean="0" sz="2400" spc="45">
                <a:latin typeface="Arial"/>
                <a:cs typeface="Arial"/>
              </a:rPr>
              <a:t>o</a:t>
            </a:r>
            <a:r>
              <a:rPr dirty="0" smtClean="0" sz="2400" spc="-60">
                <a:latin typeface="Arial"/>
                <a:cs typeface="Arial"/>
              </a:rPr>
              <a:t>m.ra</a:t>
            </a:r>
            <a:r>
              <a:rPr dirty="0" smtClean="0" sz="2400" spc="-65">
                <a:latin typeface="Arial"/>
                <a:cs typeface="Arial"/>
              </a:rPr>
              <a:t>n</a:t>
            </a:r>
            <a:r>
              <a:rPr dirty="0" smtClean="0" sz="2400" spc="25">
                <a:latin typeface="Arial"/>
                <a:cs typeface="Arial"/>
              </a:rPr>
              <a:t>d</a:t>
            </a:r>
            <a:r>
              <a:rPr dirty="0" smtClean="0" sz="2400" spc="15">
                <a:latin typeface="Arial"/>
                <a:cs typeface="Arial"/>
              </a:rPr>
              <a:t>i</a:t>
            </a:r>
            <a:r>
              <a:rPr dirty="0" smtClean="0" sz="2400" spc="50">
                <a:latin typeface="Arial"/>
                <a:cs typeface="Arial"/>
              </a:rPr>
              <a:t>n</a:t>
            </a:r>
            <a:r>
              <a:rPr dirty="0" smtClean="0" sz="2400" spc="15">
                <a:latin typeface="Arial"/>
                <a:cs typeface="Arial"/>
              </a:rPr>
              <a:t>t</a:t>
            </a:r>
            <a:r>
              <a:rPr dirty="0" smtClean="0" sz="2400" spc="-65">
                <a:latin typeface="Arial"/>
                <a:cs typeface="Arial"/>
              </a:rPr>
              <a:t>(start,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50">
                <a:latin typeface="Arial"/>
                <a:cs typeface="Arial"/>
              </a:rPr>
              <a:t>end)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25">
                <a:latin typeface="Arial"/>
                <a:cs typeface="Arial"/>
              </a:rPr>
              <a:t>for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350">
                <a:latin typeface="Arial"/>
                <a:cs typeface="Arial"/>
              </a:rPr>
              <a:t>_</a:t>
            </a:r>
            <a:r>
              <a:rPr dirty="0" smtClean="0" sz="2400" spc="-350">
                <a:latin typeface="Arial"/>
                <a:cs typeface="Arial"/>
              </a:rPr>
              <a:t> </a:t>
            </a:r>
            <a:r>
              <a:rPr dirty="0" smtClean="0" sz="2400" spc="-10">
                <a:latin typeface="Arial"/>
                <a:cs typeface="Arial"/>
              </a:rPr>
              <a:t>in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10">
                <a:latin typeface="Arial"/>
                <a:cs typeface="Arial"/>
              </a:rPr>
              <a:t>r</a:t>
            </a:r>
            <a:r>
              <a:rPr dirty="0" smtClean="0" sz="2400" spc="-65">
                <a:latin typeface="Arial"/>
                <a:cs typeface="Arial"/>
              </a:rPr>
              <a:t>ange(</a:t>
            </a:r>
            <a:r>
              <a:rPr dirty="0" smtClean="0" sz="2400" spc="-80">
                <a:latin typeface="Arial"/>
                <a:cs typeface="Arial"/>
              </a:rPr>
              <a:t>2</a:t>
            </a:r>
            <a:r>
              <a:rPr dirty="0" smtClean="0" sz="2400" spc="-110">
                <a:latin typeface="Arial"/>
                <a:cs typeface="Arial"/>
              </a:rPr>
              <a:t>1</a:t>
            </a:r>
            <a:r>
              <a:rPr dirty="0" smtClean="0" sz="2400" spc="-75">
                <a:latin typeface="Arial"/>
                <a:cs typeface="Arial"/>
              </a:rPr>
              <a:t>)</a:t>
            </a:r>
            <a:r>
              <a:rPr dirty="0" smtClean="0" sz="2400" spc="3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dirty="0" smtClean="0" sz="1400" spc="3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fld id="{81D60167-4931-47E6-BA6A-407CBD079E47}" type="slidenum"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Microsoft JhengHei"/>
                <a:cs typeface="Microsoft JhengHei"/>
              </a:rPr>
              <a:t>页</a:t>
            </a:r>
            <a:endParaRPr sz="1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700">
                <a:solidFill>
                  <a:srgbClr val="1E4671"/>
                </a:solidFill>
                <a:latin typeface="Calibri"/>
                <a:cs typeface="Calibri"/>
              </a:rPr>
              <a:t>14.1.9 </a:t>
            </a:r>
            <a:r>
              <a:rPr dirty="0" smtClean="0" sz="2700" spc="-250">
                <a:solidFill>
                  <a:srgbClr val="1E4671"/>
                </a:solidFill>
                <a:latin typeface="Calibri"/>
                <a:cs typeface="Calibri"/>
              </a:rPr>
              <a:t> </a:t>
            </a:r>
            <a:r>
              <a:rPr dirty="0" smtClean="0" sz="2700" spc="0">
                <a:solidFill>
                  <a:srgbClr val="1E4671"/>
                </a:solidFill>
                <a:latin typeface="Microsoft YaHei UI"/>
                <a:cs typeface="Microsoft YaHei UI"/>
              </a:rPr>
              <a:t>其它可视化工具</a:t>
            </a:r>
            <a:endParaRPr sz="27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0372" y="833627"/>
            <a:ext cx="11308080" cy="5382768"/>
          </a:xfrm>
          <a:custGeom>
            <a:avLst/>
            <a:gdLst/>
            <a:ahLst/>
            <a:cxnLst/>
            <a:rect l="l" t="t" r="r" b="b"/>
            <a:pathLst>
              <a:path w="11308080" h="5382768">
                <a:moveTo>
                  <a:pt x="0" y="5382768"/>
                </a:moveTo>
                <a:lnTo>
                  <a:pt x="11308080" y="5382768"/>
                </a:lnTo>
                <a:lnTo>
                  <a:pt x="11308080" y="0"/>
                </a:lnTo>
                <a:lnTo>
                  <a:pt x="0" y="0"/>
                </a:lnTo>
                <a:lnTo>
                  <a:pt x="0" y="538276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9721" y="831103"/>
            <a:ext cx="9821545" cy="52882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49250" marR="5344795" indent="-337185">
              <a:lnSpc>
                <a:spcPct val="120100"/>
              </a:lnSpc>
            </a:pPr>
            <a:r>
              <a:rPr dirty="0" smtClean="0" sz="2400" spc="-15">
                <a:latin typeface="Arial"/>
                <a:cs typeface="Arial"/>
              </a:rPr>
              <a:t>def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15">
                <a:latin typeface="Arial"/>
                <a:cs typeface="Arial"/>
              </a:rPr>
              <a:t>ge</a:t>
            </a:r>
            <a:r>
              <a:rPr dirty="0" smtClean="0" sz="2400" spc="-10">
                <a:latin typeface="Arial"/>
                <a:cs typeface="Arial"/>
              </a:rPr>
              <a:t>o</a:t>
            </a:r>
            <a:r>
              <a:rPr dirty="0" smtClean="0" sz="2400" spc="-55">
                <a:latin typeface="Arial"/>
                <a:cs typeface="Arial"/>
              </a:rPr>
              <a:t>_guangdo</a:t>
            </a:r>
            <a:r>
              <a:rPr dirty="0" smtClean="0" sz="2400" spc="10">
                <a:latin typeface="Arial"/>
                <a:cs typeface="Arial"/>
              </a:rPr>
              <a:t>n</a:t>
            </a:r>
            <a:r>
              <a:rPr dirty="0" smtClean="0" sz="2400" spc="15">
                <a:latin typeface="Arial"/>
                <a:cs typeface="Arial"/>
              </a:rPr>
              <a:t>g</a:t>
            </a:r>
            <a:r>
              <a:rPr dirty="0" smtClean="0" sz="2400" spc="20">
                <a:latin typeface="Arial"/>
                <a:cs typeface="Arial"/>
              </a:rPr>
              <a:t>(ti</a:t>
            </a:r>
            <a:r>
              <a:rPr dirty="0" smtClean="0" sz="2400" spc="25">
                <a:latin typeface="Arial"/>
                <a:cs typeface="Arial"/>
              </a:rPr>
              <a:t>t</a:t>
            </a:r>
            <a:r>
              <a:rPr dirty="0" smtClean="0" sz="2400" spc="-75">
                <a:latin typeface="Arial"/>
                <a:cs typeface="Arial"/>
              </a:rPr>
              <a:t>le)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395">
                <a:latin typeface="Arial"/>
                <a:cs typeface="Arial"/>
              </a:rPr>
              <a:t>-</a:t>
            </a:r>
            <a:r>
              <a:rPr dirty="0" smtClean="0" sz="2400" spc="195">
                <a:latin typeface="Arial"/>
                <a:cs typeface="Arial"/>
              </a:rPr>
              <a:t>&gt;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275">
                <a:latin typeface="Arial"/>
                <a:cs typeface="Arial"/>
              </a:rPr>
              <a:t>G</a:t>
            </a:r>
            <a:r>
              <a:rPr dirty="0" smtClean="0" sz="2400" spc="-80">
                <a:latin typeface="Arial"/>
                <a:cs typeface="Arial"/>
              </a:rPr>
              <a:t>eo:</a:t>
            </a:r>
            <a:r>
              <a:rPr dirty="0" smtClean="0" sz="2400" spc="-50">
                <a:latin typeface="Arial"/>
                <a:cs typeface="Arial"/>
              </a:rPr>
              <a:t> </a:t>
            </a:r>
            <a:r>
              <a:rPr dirty="0" smtClean="0" sz="2400" spc="-120">
                <a:latin typeface="Arial"/>
                <a:cs typeface="Arial"/>
              </a:rPr>
              <a:t>c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195">
                <a:latin typeface="Arial"/>
                <a:cs typeface="Arial"/>
              </a:rPr>
              <a:t>=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105">
                <a:latin typeface="Arial"/>
                <a:cs typeface="Arial"/>
              </a:rPr>
              <a:t>(</a:t>
            </a:r>
            <a:r>
              <a:rPr dirty="0" smtClean="0" sz="2400" spc="-254">
                <a:latin typeface="Arial"/>
                <a:cs typeface="Arial"/>
              </a:rPr>
              <a:t>G</a:t>
            </a:r>
            <a:r>
              <a:rPr dirty="0" smtClean="0" sz="2400" spc="-40">
                <a:latin typeface="Arial"/>
                <a:cs typeface="Arial"/>
              </a:rPr>
              <a:t>e</a:t>
            </a:r>
            <a:r>
              <a:rPr dirty="0" smtClean="0" sz="2400" spc="-35">
                <a:latin typeface="Arial"/>
                <a:cs typeface="Arial"/>
              </a:rPr>
              <a:t>o</a:t>
            </a:r>
            <a:r>
              <a:rPr dirty="0" smtClean="0" sz="2400" spc="-110"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685800">
              <a:lnSpc>
                <a:spcPct val="100000"/>
              </a:lnSpc>
            </a:pPr>
            <a:r>
              <a:rPr dirty="0" smtClean="0" sz="2400" spc="-150">
                <a:latin typeface="Arial"/>
                <a:cs typeface="Arial"/>
              </a:rPr>
              <a:t>.</a:t>
            </a:r>
            <a:r>
              <a:rPr dirty="0" smtClean="0" sz="2400" spc="-100">
                <a:latin typeface="Arial"/>
                <a:cs typeface="Arial"/>
              </a:rPr>
              <a:t>add_schema</a:t>
            </a:r>
            <a:r>
              <a:rPr dirty="0" smtClean="0" sz="2400" spc="-110">
                <a:latin typeface="Arial"/>
                <a:cs typeface="Arial"/>
              </a:rPr>
              <a:t>(</a:t>
            </a:r>
            <a:r>
              <a:rPr dirty="0" smtClean="0" sz="2400" spc="-15">
                <a:latin typeface="Arial"/>
                <a:cs typeface="Arial"/>
              </a:rPr>
              <a:t>mapty</a:t>
            </a:r>
            <a:r>
              <a:rPr dirty="0" smtClean="0" sz="2400" spc="-40">
                <a:latin typeface="Arial"/>
                <a:cs typeface="Arial"/>
              </a:rPr>
              <a:t>p</a:t>
            </a:r>
            <a:r>
              <a:rPr dirty="0" smtClean="0" sz="2400" spc="-30">
                <a:latin typeface="Arial"/>
                <a:cs typeface="Arial"/>
              </a:rPr>
              <a:t>e</a:t>
            </a:r>
            <a:r>
              <a:rPr dirty="0" smtClean="0" sz="2400" spc="120">
                <a:latin typeface="Arial"/>
                <a:cs typeface="Arial"/>
              </a:rPr>
              <a:t>=</a:t>
            </a:r>
            <a:r>
              <a:rPr dirty="0" smtClean="0" sz="2400" spc="75">
                <a:latin typeface="Arial"/>
                <a:cs typeface="Arial"/>
              </a:rPr>
              <a:t>"</a:t>
            </a:r>
            <a:r>
              <a:rPr dirty="0" smtClean="0" sz="2400" spc="75">
                <a:latin typeface="Microsoft JhengHei"/>
                <a:cs typeface="Microsoft JhengHei"/>
              </a:rPr>
              <a:t>广东</a:t>
            </a:r>
            <a:r>
              <a:rPr dirty="0" smtClean="0" sz="2400" spc="-45">
                <a:latin typeface="Arial"/>
                <a:cs typeface="Arial"/>
              </a:rPr>
              <a:t>")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685800">
              <a:lnSpc>
                <a:spcPct val="100000"/>
              </a:lnSpc>
            </a:pPr>
            <a:r>
              <a:rPr dirty="0" smtClean="0" sz="2400" spc="-70">
                <a:latin typeface="Arial"/>
                <a:cs typeface="Arial"/>
              </a:rPr>
              <a:t>.add(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1021080">
              <a:lnSpc>
                <a:spcPct val="100000"/>
              </a:lnSpc>
            </a:pPr>
            <a:r>
              <a:rPr dirty="0" smtClean="0" sz="2400" spc="50">
                <a:latin typeface="Arial"/>
                <a:cs typeface="Arial"/>
              </a:rPr>
              <a:t>t</a:t>
            </a:r>
            <a:r>
              <a:rPr dirty="0" smtClean="0" sz="2400" spc="45">
                <a:latin typeface="Arial"/>
                <a:cs typeface="Arial"/>
              </a:rPr>
              <a:t>i</a:t>
            </a:r>
            <a:r>
              <a:rPr dirty="0" smtClean="0" sz="2400" spc="50">
                <a:latin typeface="Arial"/>
                <a:cs typeface="Arial"/>
              </a:rPr>
              <a:t>t</a:t>
            </a:r>
            <a:r>
              <a:rPr dirty="0" smtClean="0" sz="2400" spc="45">
                <a:latin typeface="Arial"/>
                <a:cs typeface="Arial"/>
              </a:rPr>
              <a:t>l</a:t>
            </a:r>
            <a:r>
              <a:rPr dirty="0" smtClean="0" sz="2400" spc="-105">
                <a:latin typeface="Arial"/>
                <a:cs typeface="Arial"/>
              </a:rPr>
              <a:t>e</a:t>
            </a:r>
            <a:r>
              <a:rPr dirty="0" smtClean="0" sz="2400" spc="-55">
                <a:latin typeface="Arial"/>
                <a:cs typeface="Arial"/>
              </a:rPr>
              <a:t>,</a:t>
            </a:r>
            <a:r>
              <a:rPr dirty="0" smtClean="0" sz="2400" spc="-65">
                <a:latin typeface="Arial"/>
                <a:cs typeface="Arial"/>
              </a:rPr>
              <a:t>[</a:t>
            </a:r>
            <a:r>
              <a:rPr dirty="0" smtClean="0" sz="2400" spc="-70">
                <a:latin typeface="Arial"/>
                <a:cs typeface="Arial"/>
              </a:rPr>
              <a:t>list(z)</a:t>
            </a:r>
            <a:r>
              <a:rPr dirty="0" smtClean="0" sz="2400" spc="-20">
                <a:latin typeface="Arial"/>
                <a:cs typeface="Arial"/>
              </a:rPr>
              <a:t> </a:t>
            </a:r>
            <a:r>
              <a:rPr dirty="0" smtClean="0" sz="2400" spc="25">
                <a:latin typeface="Arial"/>
                <a:cs typeface="Arial"/>
              </a:rPr>
              <a:t>for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-110">
                <a:latin typeface="Arial"/>
                <a:cs typeface="Arial"/>
              </a:rPr>
              <a:t>z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5">
                <a:latin typeface="Arial"/>
                <a:cs typeface="Arial"/>
              </a:rPr>
              <a:t>i</a:t>
            </a:r>
            <a:r>
              <a:rPr dirty="0" smtClean="0" sz="2400" spc="-15">
                <a:latin typeface="Arial"/>
                <a:cs typeface="Arial"/>
              </a:rPr>
              <a:t>n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45">
                <a:latin typeface="Arial"/>
                <a:cs typeface="Arial"/>
              </a:rPr>
              <a:t>zip</a:t>
            </a:r>
            <a:r>
              <a:rPr dirty="0" smtClean="0" sz="2400" spc="-30">
                <a:latin typeface="Arial"/>
                <a:cs typeface="Arial"/>
              </a:rPr>
              <a:t>(</a:t>
            </a:r>
            <a:r>
              <a:rPr dirty="0" smtClean="0" sz="2400" spc="-50">
                <a:latin typeface="Arial"/>
                <a:cs typeface="Arial"/>
              </a:rPr>
              <a:t>Data.guangdong_cit</a:t>
            </a:r>
            <a:r>
              <a:rPr dirty="0" smtClean="0" sz="2400" spc="-80">
                <a:latin typeface="Arial"/>
                <a:cs typeface="Arial"/>
              </a:rPr>
              <a:t>y</a:t>
            </a:r>
            <a:r>
              <a:rPr dirty="0" smtClean="0" sz="2400" spc="-150">
                <a:latin typeface="Arial"/>
                <a:cs typeface="Arial"/>
              </a:rPr>
              <a:t>,</a:t>
            </a:r>
            <a:r>
              <a:rPr dirty="0" smtClean="0" sz="2400" spc="-45">
                <a:latin typeface="Arial"/>
                <a:cs typeface="Arial"/>
              </a:rPr>
              <a:t> </a:t>
            </a:r>
            <a:r>
              <a:rPr dirty="0" smtClean="0" sz="2400" spc="-95">
                <a:latin typeface="Arial"/>
                <a:cs typeface="Arial"/>
              </a:rPr>
              <a:t>Data.value</a:t>
            </a:r>
            <a:r>
              <a:rPr dirty="0" smtClean="0" sz="2400" spc="-105">
                <a:latin typeface="Arial"/>
                <a:cs typeface="Arial"/>
              </a:rPr>
              <a:t>s</a:t>
            </a:r>
            <a:r>
              <a:rPr dirty="0" smtClean="0" sz="2400" spc="-95">
                <a:latin typeface="Arial"/>
                <a:cs typeface="Arial"/>
              </a:rPr>
              <a:t>())],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7"/>
              </a:spcBef>
            </a:pPr>
            <a:endParaRPr sz="550"/>
          </a:p>
          <a:p>
            <a:pPr marL="1021080">
              <a:lnSpc>
                <a:spcPct val="100000"/>
              </a:lnSpc>
            </a:pPr>
            <a:r>
              <a:rPr dirty="0" smtClean="0" sz="2400" spc="95">
                <a:latin typeface="Arial"/>
                <a:cs typeface="Arial"/>
              </a:rPr>
              <a:t>t</a:t>
            </a:r>
            <a:r>
              <a:rPr dirty="0" smtClean="0" sz="2400" spc="-85">
                <a:latin typeface="Arial"/>
                <a:cs typeface="Arial"/>
              </a:rPr>
              <a:t>y</a:t>
            </a:r>
            <a:r>
              <a:rPr dirty="0" smtClean="0" sz="2400" spc="-40">
                <a:latin typeface="Arial"/>
                <a:cs typeface="Arial"/>
              </a:rPr>
              <a:t>p</a:t>
            </a:r>
            <a:r>
              <a:rPr dirty="0" smtClean="0" sz="2400" spc="-35">
                <a:latin typeface="Arial"/>
                <a:cs typeface="Arial"/>
              </a:rPr>
              <a:t>e</a:t>
            </a:r>
            <a:r>
              <a:rPr dirty="0" smtClean="0" sz="2400" spc="-80">
                <a:latin typeface="Arial"/>
                <a:cs typeface="Arial"/>
              </a:rPr>
              <a:t>_</a:t>
            </a:r>
            <a:r>
              <a:rPr dirty="0" smtClean="0" sz="2400" spc="-95">
                <a:latin typeface="Arial"/>
                <a:cs typeface="Arial"/>
              </a:rPr>
              <a:t>=</a:t>
            </a:r>
            <a:r>
              <a:rPr dirty="0" smtClean="0" sz="2400" spc="-85">
                <a:latin typeface="Arial"/>
                <a:cs typeface="Arial"/>
              </a:rPr>
              <a:t>Chart</a:t>
            </a:r>
            <a:r>
              <a:rPr dirty="0" smtClean="0" sz="2400" spc="-100">
                <a:latin typeface="Arial"/>
                <a:cs typeface="Arial"/>
              </a:rPr>
              <a:t>T</a:t>
            </a:r>
            <a:r>
              <a:rPr dirty="0" smtClean="0" sz="2400" spc="-55">
                <a:latin typeface="Arial"/>
                <a:cs typeface="Arial"/>
              </a:rPr>
              <a:t>yp</a:t>
            </a:r>
            <a:r>
              <a:rPr dirty="0" smtClean="0" sz="2400" spc="-50">
                <a:latin typeface="Arial"/>
                <a:cs typeface="Arial"/>
              </a:rPr>
              <a:t>e</a:t>
            </a:r>
            <a:r>
              <a:rPr dirty="0" smtClean="0" sz="2400" spc="-145">
                <a:latin typeface="Arial"/>
                <a:cs typeface="Arial"/>
              </a:rPr>
              <a:t>.</a:t>
            </a:r>
            <a:r>
              <a:rPr dirty="0" smtClean="0" sz="2400" spc="-245">
                <a:latin typeface="Arial"/>
                <a:cs typeface="Arial"/>
              </a:rPr>
              <a:t>H</a:t>
            </a:r>
            <a:r>
              <a:rPr dirty="0" smtClean="0" sz="2400" spc="-220">
                <a:latin typeface="Arial"/>
                <a:cs typeface="Arial"/>
              </a:rPr>
              <a:t>E</a:t>
            </a:r>
            <a:r>
              <a:rPr dirty="0" smtClean="0" sz="2400" spc="-120">
                <a:latin typeface="Arial"/>
                <a:cs typeface="Arial"/>
              </a:rPr>
              <a:t>ATMA</a:t>
            </a:r>
            <a:r>
              <a:rPr dirty="0" smtClean="0" sz="2400" spc="-120">
                <a:latin typeface="Arial"/>
                <a:cs typeface="Arial"/>
              </a:rPr>
              <a:t>P</a:t>
            </a:r>
            <a:r>
              <a:rPr dirty="0" smtClean="0" sz="2400" spc="-105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021080" marR="12700" indent="-251460">
              <a:lnSpc>
                <a:spcPct val="120000"/>
              </a:lnSpc>
            </a:pPr>
            <a:r>
              <a:rPr dirty="0" smtClean="0" sz="2400" spc="-150">
                <a:latin typeface="Arial"/>
                <a:cs typeface="Arial"/>
              </a:rPr>
              <a:t>.</a:t>
            </a:r>
            <a:r>
              <a:rPr dirty="0" smtClean="0" sz="2400" spc="-110">
                <a:latin typeface="Arial"/>
                <a:cs typeface="Arial"/>
              </a:rPr>
              <a:t>set_g</a:t>
            </a:r>
            <a:r>
              <a:rPr dirty="0" smtClean="0" sz="2400" spc="15">
                <a:latin typeface="Arial"/>
                <a:cs typeface="Arial"/>
              </a:rPr>
              <a:t>lo</a:t>
            </a:r>
            <a:r>
              <a:rPr dirty="0" smtClean="0" sz="2400" spc="30">
                <a:latin typeface="Arial"/>
                <a:cs typeface="Arial"/>
              </a:rPr>
              <a:t>b</a:t>
            </a:r>
            <a:r>
              <a:rPr dirty="0" smtClean="0" sz="2400" spc="-60">
                <a:latin typeface="Arial"/>
                <a:cs typeface="Arial"/>
              </a:rPr>
              <a:t>al_op</a:t>
            </a:r>
            <a:r>
              <a:rPr dirty="0" smtClean="0" sz="2400" spc="-25">
                <a:latin typeface="Arial"/>
                <a:cs typeface="Arial"/>
              </a:rPr>
              <a:t>t</a:t>
            </a:r>
            <a:r>
              <a:rPr dirty="0" smtClean="0" sz="2400" spc="-225">
                <a:latin typeface="Arial"/>
                <a:cs typeface="Arial"/>
              </a:rPr>
              <a:t>s</a:t>
            </a:r>
            <a:r>
              <a:rPr dirty="0" smtClean="0" sz="2400" spc="-105">
                <a:latin typeface="Arial"/>
                <a:cs typeface="Arial"/>
              </a:rPr>
              <a:t>(</a:t>
            </a:r>
            <a:r>
              <a:rPr dirty="0" smtClean="0" sz="2400" spc="-90">
                <a:latin typeface="Arial"/>
                <a:cs typeface="Arial"/>
              </a:rPr>
              <a:t> </a:t>
            </a:r>
            <a:r>
              <a:rPr dirty="0" smtClean="0" sz="2400" spc="-60">
                <a:latin typeface="Arial"/>
                <a:cs typeface="Arial"/>
              </a:rPr>
              <a:t>visualma</a:t>
            </a:r>
            <a:r>
              <a:rPr dirty="0" smtClean="0" sz="2400" spc="-65">
                <a:latin typeface="Arial"/>
                <a:cs typeface="Arial"/>
              </a:rPr>
              <a:t>p</a:t>
            </a:r>
            <a:r>
              <a:rPr dirty="0" smtClean="0" sz="2400" spc="-160">
                <a:latin typeface="Arial"/>
                <a:cs typeface="Arial"/>
              </a:rPr>
              <a:t>_</a:t>
            </a:r>
            <a:r>
              <a:rPr dirty="0" smtClean="0" sz="2400" spc="-155">
                <a:latin typeface="Arial"/>
                <a:cs typeface="Arial"/>
              </a:rPr>
              <a:t>o</a:t>
            </a:r>
            <a:r>
              <a:rPr dirty="0" smtClean="0" sz="2400" spc="80">
                <a:latin typeface="Arial"/>
                <a:cs typeface="Arial"/>
              </a:rPr>
              <a:t>p</a:t>
            </a:r>
            <a:r>
              <a:rPr dirty="0" smtClean="0" sz="2400" spc="50">
                <a:latin typeface="Arial"/>
                <a:cs typeface="Arial"/>
              </a:rPr>
              <a:t>t</a:t>
            </a:r>
            <a:r>
              <a:rPr dirty="0" smtClean="0" sz="2400" spc="-254">
                <a:latin typeface="Arial"/>
                <a:cs typeface="Arial"/>
              </a:rPr>
              <a:t>s</a:t>
            </a:r>
            <a:r>
              <a:rPr dirty="0" smtClean="0" sz="2400" spc="190">
                <a:latin typeface="Arial"/>
                <a:cs typeface="Arial"/>
              </a:rPr>
              <a:t>=</a:t>
            </a:r>
            <a:r>
              <a:rPr dirty="0" smtClean="0" sz="2400" spc="40">
                <a:latin typeface="Arial"/>
                <a:cs typeface="Arial"/>
              </a:rPr>
              <a:t>o</a:t>
            </a:r>
            <a:r>
              <a:rPr dirty="0" smtClean="0" sz="2400" spc="80">
                <a:latin typeface="Arial"/>
                <a:cs typeface="Arial"/>
              </a:rPr>
              <a:t>p</a:t>
            </a:r>
            <a:r>
              <a:rPr dirty="0" smtClean="0" sz="2400" spc="50">
                <a:latin typeface="Arial"/>
                <a:cs typeface="Arial"/>
              </a:rPr>
              <a:t>t</a:t>
            </a:r>
            <a:r>
              <a:rPr dirty="0" smtClean="0" sz="2400" spc="-95">
                <a:latin typeface="Arial"/>
                <a:cs typeface="Arial"/>
              </a:rPr>
              <a:t>s.VisualM</a:t>
            </a:r>
            <a:r>
              <a:rPr dirty="0" smtClean="0" sz="2400" spc="-35">
                <a:latin typeface="Arial"/>
                <a:cs typeface="Arial"/>
              </a:rPr>
              <a:t>apO</a:t>
            </a:r>
            <a:r>
              <a:rPr dirty="0" smtClean="0" sz="2400" spc="-25">
                <a:latin typeface="Arial"/>
                <a:cs typeface="Arial"/>
              </a:rPr>
              <a:t>p</a:t>
            </a:r>
            <a:r>
              <a:rPr dirty="0" smtClean="0" sz="2400" spc="95">
                <a:latin typeface="Arial"/>
                <a:cs typeface="Arial"/>
              </a:rPr>
              <a:t>t</a:t>
            </a:r>
            <a:r>
              <a:rPr dirty="0" smtClean="0" sz="2400" spc="-250">
                <a:latin typeface="Arial"/>
                <a:cs typeface="Arial"/>
              </a:rPr>
              <a:t>s</a:t>
            </a:r>
            <a:r>
              <a:rPr dirty="0" smtClean="0" sz="2400" spc="-25">
                <a:latin typeface="Arial"/>
                <a:cs typeface="Arial"/>
              </a:rPr>
              <a:t>(</a:t>
            </a:r>
            <a:r>
              <a:rPr dirty="0" smtClean="0" sz="2400" spc="-70">
                <a:latin typeface="Arial"/>
                <a:cs typeface="Arial"/>
              </a:rPr>
              <a:t>m</a:t>
            </a:r>
            <a:r>
              <a:rPr dirty="0" smtClean="0" sz="2400" spc="-105">
                <a:latin typeface="Arial"/>
                <a:cs typeface="Arial"/>
              </a:rPr>
              <a:t>ax_</a:t>
            </a:r>
            <a:r>
              <a:rPr dirty="0" smtClean="0" sz="2400" spc="-125">
                <a:latin typeface="Arial"/>
                <a:cs typeface="Arial"/>
              </a:rPr>
              <a:t>=</a:t>
            </a:r>
            <a:r>
              <a:rPr dirty="0" smtClean="0" sz="2400" spc="-80">
                <a:latin typeface="Arial"/>
                <a:cs typeface="Arial"/>
              </a:rPr>
              <a:t>4</a:t>
            </a:r>
            <a:r>
              <a:rPr dirty="0" smtClean="0" sz="2400" spc="-90">
                <a:latin typeface="Arial"/>
                <a:cs typeface="Arial"/>
              </a:rPr>
              <a:t>2</a:t>
            </a:r>
            <a:r>
              <a:rPr dirty="0" smtClean="0" sz="2400" spc="-105">
                <a:latin typeface="Arial"/>
                <a:cs typeface="Arial"/>
              </a:rPr>
              <a:t>,is_pi</a:t>
            </a:r>
            <a:r>
              <a:rPr dirty="0" smtClean="0" sz="2400" spc="-145">
                <a:latin typeface="Arial"/>
                <a:cs typeface="Arial"/>
              </a:rPr>
              <a:t>e</a:t>
            </a:r>
            <a:r>
              <a:rPr dirty="0" smtClean="0" sz="2400" spc="-110">
                <a:latin typeface="Arial"/>
                <a:cs typeface="Arial"/>
              </a:rPr>
              <a:t>c</a:t>
            </a:r>
            <a:r>
              <a:rPr dirty="0" smtClean="0" sz="2400" spc="-114">
                <a:latin typeface="Arial"/>
                <a:cs typeface="Arial"/>
              </a:rPr>
              <a:t>e</a:t>
            </a:r>
            <a:r>
              <a:rPr dirty="0" smtClean="0" sz="2400" spc="-70">
                <a:latin typeface="Arial"/>
                <a:cs typeface="Arial"/>
              </a:rPr>
              <a:t>wise=True),</a:t>
            </a:r>
            <a:r>
              <a:rPr dirty="0" smtClean="0" sz="2400" spc="-40">
                <a:latin typeface="Arial"/>
                <a:cs typeface="Arial"/>
              </a:rPr>
              <a:t> </a:t>
            </a:r>
            <a:r>
              <a:rPr dirty="0" smtClean="0" sz="2400" spc="95">
                <a:latin typeface="Arial"/>
                <a:cs typeface="Arial"/>
              </a:rPr>
              <a:t>t</a:t>
            </a:r>
            <a:r>
              <a:rPr dirty="0" smtClean="0" sz="2400" spc="40">
                <a:latin typeface="Arial"/>
                <a:cs typeface="Arial"/>
              </a:rPr>
              <a:t>i</a:t>
            </a:r>
            <a:r>
              <a:rPr dirty="0" smtClean="0" sz="2400" spc="55">
                <a:latin typeface="Arial"/>
                <a:cs typeface="Arial"/>
              </a:rPr>
              <a:t>t</a:t>
            </a:r>
            <a:r>
              <a:rPr dirty="0" smtClean="0" sz="2400" spc="-35">
                <a:latin typeface="Arial"/>
                <a:cs typeface="Arial"/>
              </a:rPr>
              <a:t>l</a:t>
            </a:r>
            <a:r>
              <a:rPr dirty="0" smtClean="0" sz="2400" spc="-75">
                <a:latin typeface="Arial"/>
                <a:cs typeface="Arial"/>
              </a:rPr>
              <a:t>e</a:t>
            </a:r>
            <a:r>
              <a:rPr dirty="0" smtClean="0" sz="2400" spc="-160">
                <a:latin typeface="Arial"/>
                <a:cs typeface="Arial"/>
              </a:rPr>
              <a:t>_</a:t>
            </a:r>
            <a:r>
              <a:rPr dirty="0" smtClean="0" sz="2400" spc="-155">
                <a:latin typeface="Arial"/>
                <a:cs typeface="Arial"/>
              </a:rPr>
              <a:t>o</a:t>
            </a:r>
            <a:r>
              <a:rPr dirty="0" smtClean="0" sz="2400" spc="80">
                <a:latin typeface="Arial"/>
                <a:cs typeface="Arial"/>
              </a:rPr>
              <a:t>p</a:t>
            </a:r>
            <a:r>
              <a:rPr dirty="0" smtClean="0" sz="2400" spc="50">
                <a:latin typeface="Arial"/>
                <a:cs typeface="Arial"/>
              </a:rPr>
              <a:t>t</a:t>
            </a:r>
            <a:r>
              <a:rPr dirty="0" smtClean="0" sz="2400" spc="-240">
                <a:latin typeface="Arial"/>
                <a:cs typeface="Arial"/>
              </a:rPr>
              <a:t>s</a:t>
            </a:r>
            <a:r>
              <a:rPr dirty="0" smtClean="0" sz="2400" spc="190">
                <a:latin typeface="Arial"/>
                <a:cs typeface="Arial"/>
              </a:rPr>
              <a:t>=</a:t>
            </a:r>
            <a:r>
              <a:rPr dirty="0" smtClean="0" sz="2400" spc="65">
                <a:latin typeface="Arial"/>
                <a:cs typeface="Arial"/>
              </a:rPr>
              <a:t>op</a:t>
            </a:r>
            <a:r>
              <a:rPr dirty="0" smtClean="0" sz="2400" spc="40">
                <a:latin typeface="Arial"/>
                <a:cs typeface="Arial"/>
              </a:rPr>
              <a:t>t</a:t>
            </a:r>
            <a:r>
              <a:rPr dirty="0" smtClean="0" sz="2400" spc="-180">
                <a:latin typeface="Arial"/>
                <a:cs typeface="Arial"/>
              </a:rPr>
              <a:t>s.T</a:t>
            </a:r>
            <a:r>
              <a:rPr dirty="0" smtClean="0" sz="2400" spc="-85">
                <a:latin typeface="Arial"/>
                <a:cs typeface="Arial"/>
              </a:rPr>
              <a:t>i</a:t>
            </a:r>
            <a:r>
              <a:rPr dirty="0" smtClean="0" sz="2400" spc="-20">
                <a:latin typeface="Arial"/>
                <a:cs typeface="Arial"/>
              </a:rPr>
              <a:t>tle</a:t>
            </a:r>
            <a:r>
              <a:rPr dirty="0" smtClean="0" sz="2400" spc="-50">
                <a:latin typeface="Arial"/>
                <a:cs typeface="Arial"/>
              </a:rPr>
              <a:t>O</a:t>
            </a:r>
            <a:r>
              <a:rPr dirty="0" smtClean="0" sz="2400" spc="-35">
                <a:latin typeface="Arial"/>
                <a:cs typeface="Arial"/>
              </a:rPr>
              <a:t>pts</a:t>
            </a:r>
            <a:r>
              <a:rPr dirty="0" smtClean="0" sz="2400" spc="20">
                <a:latin typeface="Arial"/>
                <a:cs typeface="Arial"/>
              </a:rPr>
              <a:t>(ti</a:t>
            </a:r>
            <a:r>
              <a:rPr dirty="0" smtClean="0" sz="2400" spc="25">
                <a:latin typeface="Arial"/>
                <a:cs typeface="Arial"/>
              </a:rPr>
              <a:t>t</a:t>
            </a:r>
            <a:r>
              <a:rPr dirty="0" smtClean="0" sz="2400" spc="-10">
                <a:latin typeface="Arial"/>
                <a:cs typeface="Arial"/>
              </a:rPr>
              <a:t>l</a:t>
            </a:r>
            <a:r>
              <a:rPr dirty="0" smtClean="0" sz="2400" spc="40">
                <a:latin typeface="Arial"/>
                <a:cs typeface="Arial"/>
              </a:rPr>
              <a:t>e=</a:t>
            </a:r>
            <a:r>
              <a:rPr dirty="0" smtClean="0" sz="2400" spc="30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广东省</a:t>
            </a:r>
            <a:r>
              <a:rPr dirty="0" smtClean="0" sz="2400" spc="-85">
                <a:latin typeface="Arial"/>
                <a:cs typeface="Arial"/>
              </a:rPr>
              <a:t>8</a:t>
            </a:r>
            <a:r>
              <a:rPr dirty="0" smtClean="0" sz="2400" spc="0">
                <a:latin typeface="Microsoft JhengHei"/>
                <a:cs typeface="Microsoft JhengHei"/>
              </a:rPr>
              <a:t>月份各地市温度变化情况</a:t>
            </a:r>
            <a:r>
              <a:rPr dirty="0" smtClean="0" sz="2400" spc="-80">
                <a:latin typeface="Arial"/>
                <a:cs typeface="Arial"/>
              </a:rPr>
              <a:t>"),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685800">
              <a:lnSpc>
                <a:spcPct val="100000"/>
              </a:lnSpc>
            </a:pPr>
            <a:r>
              <a:rPr dirty="0" smtClean="0" sz="2400" spc="-105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</a:pPr>
            <a:endParaRPr sz="550"/>
          </a:p>
          <a:p>
            <a:pPr marL="349250">
              <a:lnSpc>
                <a:spcPct val="100000"/>
              </a:lnSpc>
            </a:pPr>
            <a:r>
              <a:rPr dirty="0" smtClean="0" sz="2400" spc="-105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49250">
              <a:lnSpc>
                <a:spcPct val="100000"/>
              </a:lnSpc>
            </a:pPr>
            <a:r>
              <a:rPr dirty="0" smtClean="0" sz="2400">
                <a:latin typeface="Arial"/>
                <a:cs typeface="Arial"/>
              </a:rPr>
              <a:t>return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-12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dirty="0" smtClean="0" sz="1400" spc="3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fld id="{81D60167-4931-47E6-BA6A-407CBD079E47}" type="slidenum"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Microsoft JhengHei"/>
                <a:cs typeface="Microsoft JhengHei"/>
              </a:rPr>
              <a:t>页</a:t>
            </a:r>
            <a:endParaRPr sz="1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700">
                <a:solidFill>
                  <a:srgbClr val="1E4671"/>
                </a:solidFill>
                <a:latin typeface="Calibri"/>
                <a:cs typeface="Calibri"/>
              </a:rPr>
              <a:t>14.1.9 </a:t>
            </a:r>
            <a:r>
              <a:rPr dirty="0" smtClean="0" sz="2700" spc="-250">
                <a:solidFill>
                  <a:srgbClr val="1E4671"/>
                </a:solidFill>
                <a:latin typeface="Calibri"/>
                <a:cs typeface="Calibri"/>
              </a:rPr>
              <a:t> </a:t>
            </a:r>
            <a:r>
              <a:rPr dirty="0" smtClean="0" sz="2700" spc="0">
                <a:solidFill>
                  <a:srgbClr val="1E4671"/>
                </a:solidFill>
                <a:latin typeface="Microsoft YaHei UI"/>
                <a:cs typeface="Microsoft YaHei UI"/>
              </a:rPr>
              <a:t>其它可视化工具</a:t>
            </a:r>
            <a:endParaRPr sz="27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1227" y="1129283"/>
            <a:ext cx="11308080" cy="1836420"/>
          </a:xfrm>
          <a:custGeom>
            <a:avLst/>
            <a:gdLst/>
            <a:ahLst/>
            <a:cxnLst/>
            <a:rect l="l" t="t" r="r" b="b"/>
            <a:pathLst>
              <a:path w="11308080" h="1836420">
                <a:moveTo>
                  <a:pt x="0" y="1836420"/>
                </a:moveTo>
                <a:lnTo>
                  <a:pt x="11308080" y="1836420"/>
                </a:lnTo>
                <a:lnTo>
                  <a:pt x="11308080" y="0"/>
                </a:lnTo>
                <a:lnTo>
                  <a:pt x="0" y="0"/>
                </a:lnTo>
                <a:lnTo>
                  <a:pt x="0" y="183642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59663" y="1638300"/>
            <a:ext cx="6963409" cy="12636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 spc="25">
                <a:latin typeface="Arial"/>
                <a:cs typeface="Arial"/>
              </a:rPr>
              <a:t>for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-10">
                <a:latin typeface="Arial"/>
                <a:cs typeface="Arial"/>
              </a:rPr>
              <a:t>in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60">
                <a:latin typeface="Arial"/>
                <a:cs typeface="Arial"/>
              </a:rPr>
              <a:t>range(</a:t>
            </a:r>
            <a:r>
              <a:rPr dirty="0" smtClean="0" sz="2400" spc="-80">
                <a:latin typeface="Arial"/>
                <a:cs typeface="Arial"/>
              </a:rPr>
              <a:t>5</a:t>
            </a:r>
            <a:r>
              <a:rPr dirty="0" smtClean="0" sz="2400" spc="-125">
                <a:latin typeface="Arial"/>
                <a:cs typeface="Arial"/>
              </a:rPr>
              <a:t>):</a:t>
            </a:r>
            <a:endParaRPr sz="2400">
              <a:latin typeface="Arial"/>
              <a:cs typeface="Arial"/>
            </a:endParaRPr>
          </a:p>
          <a:p>
            <a:pPr marL="349250" marR="12700">
              <a:lnSpc>
                <a:spcPct val="120000"/>
              </a:lnSpc>
            </a:pPr>
            <a:r>
              <a:rPr dirty="0" smtClean="0" sz="2400" spc="-90">
                <a:latin typeface="Arial"/>
                <a:cs typeface="Arial"/>
              </a:rPr>
              <a:t>str_d</a:t>
            </a:r>
            <a:r>
              <a:rPr dirty="0" smtClean="0" sz="2400" spc="-50">
                <a:latin typeface="Arial"/>
                <a:cs typeface="Arial"/>
              </a:rPr>
              <a:t>at</a:t>
            </a:r>
            <a:r>
              <a:rPr dirty="0" smtClean="0" sz="2400" spc="-65">
                <a:latin typeface="Arial"/>
                <a:cs typeface="Arial"/>
              </a:rPr>
              <a:t>e</a:t>
            </a:r>
            <a:r>
              <a:rPr dirty="0" smtClean="0" sz="2400" spc="-745">
                <a:latin typeface="Microsoft JhengHei"/>
                <a:cs typeface="Microsoft JhengHei"/>
              </a:rPr>
              <a:t>=</a:t>
            </a:r>
            <a:r>
              <a:rPr dirty="0" smtClean="0" sz="2400" spc="-1019">
                <a:latin typeface="Microsoft JhengHei"/>
                <a:cs typeface="Microsoft JhengHei"/>
              </a:rPr>
              <a:t>“</a:t>
            </a:r>
            <a:r>
              <a:rPr dirty="0" smtClean="0" sz="2400" spc="-145">
                <a:latin typeface="Microsoft JhengHei"/>
                <a:cs typeface="Microsoft JhengHei"/>
              </a:rPr>
              <a:t>8</a:t>
            </a:r>
            <a:r>
              <a:rPr dirty="0" smtClean="0" sz="2400" spc="0">
                <a:latin typeface="Microsoft JhengHei"/>
                <a:cs typeface="Microsoft JhengHei"/>
              </a:rPr>
              <a:t>月</a:t>
            </a:r>
            <a:r>
              <a:rPr dirty="0" smtClean="0" sz="2400" spc="-1560">
                <a:latin typeface="Microsoft JhengHei"/>
                <a:cs typeface="Microsoft JhengHei"/>
              </a:rPr>
              <a:t>”</a:t>
            </a:r>
            <a:r>
              <a:rPr dirty="0" smtClean="0" sz="2400" spc="45">
                <a:latin typeface="Microsoft JhengHei"/>
                <a:cs typeface="Microsoft JhengHei"/>
              </a:rPr>
              <a:t> </a:t>
            </a:r>
            <a:r>
              <a:rPr dirty="0" smtClean="0" sz="2400" spc="195">
                <a:latin typeface="Arial"/>
                <a:cs typeface="Arial"/>
              </a:rPr>
              <a:t>+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-20">
                <a:latin typeface="Arial"/>
                <a:cs typeface="Arial"/>
              </a:rPr>
              <a:t>str(i+</a:t>
            </a:r>
            <a:r>
              <a:rPr dirty="0" smtClean="0" sz="2400" spc="-40">
                <a:latin typeface="Arial"/>
                <a:cs typeface="Arial"/>
              </a:rPr>
              <a:t>1</a:t>
            </a:r>
            <a:r>
              <a:rPr dirty="0" smtClean="0" sz="2400" spc="-105">
                <a:latin typeface="Arial"/>
                <a:cs typeface="Arial"/>
              </a:rPr>
              <a:t>)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195">
                <a:latin typeface="Arial"/>
                <a:cs typeface="Arial"/>
              </a:rPr>
              <a:t>+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15">
                <a:latin typeface="Arial"/>
                <a:cs typeface="Arial"/>
              </a:rPr>
              <a:t>"</a:t>
            </a:r>
            <a:r>
              <a:rPr dirty="0" smtClean="0" sz="2400" spc="15">
                <a:latin typeface="Microsoft JhengHei"/>
                <a:cs typeface="Microsoft JhengHei"/>
              </a:rPr>
              <a:t>日</a:t>
            </a:r>
            <a:r>
              <a:rPr dirty="0" smtClean="0" sz="2400" spc="15">
                <a:latin typeface="Arial"/>
                <a:cs typeface="Arial"/>
              </a:rPr>
              <a:t>"</a:t>
            </a:r>
            <a:r>
              <a:rPr dirty="0" smtClean="0" sz="2400" spc="10">
                <a:latin typeface="Arial"/>
                <a:cs typeface="Arial"/>
              </a:rPr>
              <a:t> </a:t>
            </a:r>
            <a:r>
              <a:rPr dirty="0" smtClean="0" sz="2400" spc="-15">
                <a:latin typeface="Arial"/>
                <a:cs typeface="Arial"/>
              </a:rPr>
              <a:t>ge</a:t>
            </a:r>
            <a:r>
              <a:rPr dirty="0" smtClean="0" sz="2400" spc="-10">
                <a:latin typeface="Arial"/>
                <a:cs typeface="Arial"/>
              </a:rPr>
              <a:t>o</a:t>
            </a:r>
            <a:r>
              <a:rPr dirty="0" smtClean="0" sz="2400" spc="-55">
                <a:latin typeface="Arial"/>
                <a:cs typeface="Arial"/>
              </a:rPr>
              <a:t>_guangdo</a:t>
            </a:r>
            <a:r>
              <a:rPr dirty="0" smtClean="0" sz="2400" spc="10">
                <a:latin typeface="Arial"/>
                <a:cs typeface="Arial"/>
              </a:rPr>
              <a:t>n</a:t>
            </a:r>
            <a:r>
              <a:rPr dirty="0" smtClean="0" sz="2400" spc="15">
                <a:latin typeface="Arial"/>
                <a:cs typeface="Arial"/>
              </a:rPr>
              <a:t>g</a:t>
            </a:r>
            <a:r>
              <a:rPr dirty="0" smtClean="0" sz="2400" spc="-110">
                <a:latin typeface="Arial"/>
                <a:cs typeface="Arial"/>
              </a:rPr>
              <a:t>(</a:t>
            </a:r>
            <a:r>
              <a:rPr dirty="0" smtClean="0" sz="2400" spc="-90">
                <a:latin typeface="Arial"/>
                <a:cs typeface="Arial"/>
              </a:rPr>
              <a:t>str_d</a:t>
            </a:r>
            <a:r>
              <a:rPr dirty="0" smtClean="0" sz="2400" spc="-50">
                <a:latin typeface="Arial"/>
                <a:cs typeface="Arial"/>
              </a:rPr>
              <a:t>at</a:t>
            </a:r>
            <a:r>
              <a:rPr dirty="0" smtClean="0" sz="2400" spc="-65">
                <a:latin typeface="Arial"/>
                <a:cs typeface="Arial"/>
              </a:rPr>
              <a:t>e</a:t>
            </a:r>
            <a:r>
              <a:rPr dirty="0" smtClean="0" sz="2400" spc="-65">
                <a:latin typeface="Arial"/>
                <a:cs typeface="Arial"/>
              </a:rPr>
              <a:t>).rend</a:t>
            </a:r>
            <a:r>
              <a:rPr dirty="0" smtClean="0" sz="2400" spc="-75">
                <a:latin typeface="Arial"/>
                <a:cs typeface="Arial"/>
              </a:rPr>
              <a:t>e</a:t>
            </a:r>
            <a:r>
              <a:rPr dirty="0" smtClean="0" sz="2400" spc="-50">
                <a:latin typeface="Arial"/>
                <a:cs typeface="Arial"/>
              </a:rPr>
              <a:t>r(</a:t>
            </a:r>
            <a:r>
              <a:rPr dirty="0" smtClean="0" sz="2400" spc="-90">
                <a:latin typeface="Arial"/>
                <a:cs typeface="Arial"/>
              </a:rPr>
              <a:t>str_d</a:t>
            </a:r>
            <a:r>
              <a:rPr dirty="0" smtClean="0" sz="2400" spc="-15">
                <a:latin typeface="Arial"/>
                <a:cs typeface="Arial"/>
              </a:rPr>
              <a:t>ate+".</a:t>
            </a:r>
            <a:r>
              <a:rPr dirty="0" smtClean="0" sz="2400" spc="25">
                <a:latin typeface="Arial"/>
                <a:cs typeface="Arial"/>
              </a:rPr>
              <a:t>htm</a:t>
            </a:r>
            <a:r>
              <a:rPr dirty="0" smtClean="0" sz="2400" spc="20">
                <a:latin typeface="Arial"/>
                <a:cs typeface="Arial"/>
              </a:rPr>
              <a:t>l</a:t>
            </a:r>
            <a:r>
              <a:rPr dirty="0" smtClean="0" sz="2400" spc="-45">
                <a:latin typeface="Arial"/>
                <a:cs typeface="Arial"/>
              </a:rPr>
              <a:t>")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dirty="0" smtClean="0" sz="1400" spc="3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fld id="{81D60167-4931-47E6-BA6A-407CBD079E47}" type="slidenum"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Microsoft JhengHei"/>
                <a:cs typeface="Microsoft JhengHei"/>
              </a:rPr>
              <a:t>页</a:t>
            </a:r>
            <a:endParaRPr sz="1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700">
                <a:solidFill>
                  <a:srgbClr val="1E4671"/>
                </a:solidFill>
                <a:latin typeface="Calibri"/>
                <a:cs typeface="Calibri"/>
              </a:rPr>
              <a:t>14.1.9 </a:t>
            </a:r>
            <a:r>
              <a:rPr dirty="0" smtClean="0" sz="2700" spc="-250">
                <a:solidFill>
                  <a:srgbClr val="1E4671"/>
                </a:solidFill>
                <a:latin typeface="Calibri"/>
                <a:cs typeface="Calibri"/>
              </a:rPr>
              <a:t> </a:t>
            </a:r>
            <a:r>
              <a:rPr dirty="0" smtClean="0" sz="2700" spc="0">
                <a:solidFill>
                  <a:srgbClr val="1E4671"/>
                </a:solidFill>
                <a:latin typeface="Microsoft YaHei UI"/>
                <a:cs typeface="Microsoft YaHei UI"/>
              </a:rPr>
              <a:t>其它可视化工具</a:t>
            </a:r>
            <a:endParaRPr sz="27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2936748"/>
            <a:ext cx="11308080" cy="3608832"/>
          </a:xfrm>
          <a:custGeom>
            <a:avLst/>
            <a:gdLst/>
            <a:ahLst/>
            <a:cxnLst/>
            <a:rect l="l" t="t" r="r" b="b"/>
            <a:pathLst>
              <a:path w="11308080" h="3608832">
                <a:moveTo>
                  <a:pt x="0" y="3608832"/>
                </a:moveTo>
                <a:lnTo>
                  <a:pt x="11308080" y="3608832"/>
                </a:lnTo>
                <a:lnTo>
                  <a:pt x="11308080" y="0"/>
                </a:lnTo>
                <a:lnTo>
                  <a:pt x="0" y="0"/>
                </a:lnTo>
                <a:lnTo>
                  <a:pt x="0" y="360883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61543" y="977646"/>
            <a:ext cx="11423650" cy="2854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  <a:tabLst>
                <a:tab pos="5177790" algn="l"/>
              </a:tabLst>
            </a:pPr>
            <a:r>
              <a:rPr dirty="0" smtClean="0" sz="2800" spc="-30">
                <a:latin typeface="Microsoft JhengHei"/>
                <a:cs typeface="Microsoft JhengHei"/>
              </a:rPr>
              <a:t>先</a:t>
            </a:r>
            <a:r>
              <a:rPr dirty="0" smtClean="0" sz="2800" spc="-25">
                <a:latin typeface="Microsoft JhengHei"/>
                <a:cs typeface="Microsoft JhengHei"/>
              </a:rPr>
              <a:t>安</a:t>
            </a:r>
            <a:r>
              <a:rPr dirty="0" smtClean="0" sz="2800" spc="-30">
                <a:latin typeface="Microsoft JhengHei"/>
                <a:cs typeface="Microsoft JhengHei"/>
              </a:rPr>
              <a:t>装</a:t>
            </a:r>
            <a:r>
              <a:rPr dirty="0" smtClean="0" sz="2800" spc="-15">
                <a:latin typeface="Microsoft JhengHei"/>
                <a:cs typeface="Microsoft JhengHei"/>
              </a:rPr>
              <a:t>一</a:t>
            </a:r>
            <a:r>
              <a:rPr dirty="0" smtClean="0" sz="2800" spc="-30">
                <a:latin typeface="Microsoft JhengHei"/>
                <a:cs typeface="Microsoft JhengHei"/>
              </a:rPr>
              <a:t>个</a:t>
            </a:r>
            <a:r>
              <a:rPr dirty="0" smtClean="0" sz="2800" spc="-110">
                <a:latin typeface="Arial"/>
                <a:cs typeface="Arial"/>
              </a:rPr>
              <a:t>snap</a:t>
            </a:r>
            <a:r>
              <a:rPr dirty="0" smtClean="0" sz="2800" spc="-95">
                <a:latin typeface="Arial"/>
                <a:cs typeface="Arial"/>
              </a:rPr>
              <a:t>sho</a:t>
            </a:r>
            <a:r>
              <a:rPr dirty="0" smtClean="0" sz="2800" spc="-60">
                <a:latin typeface="Arial"/>
                <a:cs typeface="Arial"/>
              </a:rPr>
              <a:t>t_phantomj</a:t>
            </a:r>
            <a:r>
              <a:rPr dirty="0" smtClean="0" sz="2800" spc="-50">
                <a:latin typeface="Arial"/>
                <a:cs typeface="Arial"/>
              </a:rPr>
              <a:t>s</a:t>
            </a:r>
            <a:r>
              <a:rPr dirty="0" smtClean="0" sz="2800" spc="-30">
                <a:latin typeface="Microsoft JhengHei"/>
                <a:cs typeface="Microsoft JhengHei"/>
              </a:rPr>
              <a:t>包</a:t>
            </a:r>
            <a:r>
              <a:rPr dirty="0" smtClean="0" sz="2800" spc="-20">
                <a:latin typeface="Microsoft JhengHei"/>
                <a:cs typeface="Microsoft JhengHei"/>
              </a:rPr>
              <a:t>，</a:t>
            </a:r>
            <a:r>
              <a:rPr dirty="0" smtClean="0" sz="2800" spc="-30">
                <a:latin typeface="Microsoft JhengHei"/>
                <a:cs typeface="Microsoft JhengHei"/>
              </a:rPr>
              <a:t>然后</a:t>
            </a:r>
            <a:r>
              <a:rPr dirty="0" smtClean="0" sz="2800" spc="-25">
                <a:latin typeface="Microsoft JhengHei"/>
                <a:cs typeface="Microsoft JhengHei"/>
              </a:rPr>
              <a:t>还</a:t>
            </a:r>
            <a:r>
              <a:rPr dirty="0" smtClean="0" sz="2800" spc="-25">
                <a:latin typeface="Microsoft JhengHei"/>
                <a:cs typeface="Microsoft JhengHei"/>
              </a:rPr>
              <a:t>需</a:t>
            </a:r>
            <a:r>
              <a:rPr dirty="0" smtClean="0" sz="2800" spc="-20">
                <a:latin typeface="Microsoft JhengHei"/>
                <a:cs typeface="Microsoft JhengHei"/>
              </a:rPr>
              <a:t>要</a:t>
            </a:r>
            <a:r>
              <a:rPr dirty="0" smtClean="0" sz="2800" spc="-30">
                <a:latin typeface="Microsoft JhengHei"/>
                <a:cs typeface="Microsoft JhengHei"/>
              </a:rPr>
              <a:t>下</a:t>
            </a:r>
            <a:r>
              <a:rPr dirty="0" smtClean="0" sz="2800" spc="-20">
                <a:latin typeface="Microsoft JhengHei"/>
                <a:cs typeface="Microsoft JhengHei"/>
              </a:rPr>
              <a:t>载</a:t>
            </a:r>
            <a:r>
              <a:rPr dirty="0" smtClean="0" sz="2800" spc="0">
                <a:latin typeface="Arial"/>
                <a:cs typeface="Arial"/>
              </a:rPr>
              <a:t>p</a:t>
            </a:r>
            <a:r>
              <a:rPr dirty="0" smtClean="0" sz="2800" spc="10">
                <a:latin typeface="Arial"/>
                <a:cs typeface="Arial"/>
              </a:rPr>
              <a:t>h</a:t>
            </a:r>
            <a:r>
              <a:rPr dirty="0" smtClean="0" sz="2800" spc="-45">
                <a:latin typeface="Arial"/>
                <a:cs typeface="Arial"/>
              </a:rPr>
              <a:t>antomj</a:t>
            </a:r>
            <a:r>
              <a:rPr dirty="0" smtClean="0" sz="2800" spc="-35">
                <a:latin typeface="Arial"/>
                <a:cs typeface="Arial"/>
              </a:rPr>
              <a:t>s</a:t>
            </a:r>
            <a:r>
              <a:rPr dirty="0" smtClean="0" sz="2800" spc="-180">
                <a:latin typeface="Arial"/>
                <a:cs typeface="Arial"/>
              </a:rPr>
              <a:t>.</a:t>
            </a:r>
            <a:r>
              <a:rPr dirty="0" smtClean="0" sz="2800" spc="-135">
                <a:latin typeface="Arial"/>
                <a:cs typeface="Arial"/>
              </a:rPr>
              <a:t>e</a:t>
            </a:r>
            <a:r>
              <a:rPr dirty="0" smtClean="0" sz="2800" spc="-140">
                <a:latin typeface="Arial"/>
                <a:cs typeface="Arial"/>
              </a:rPr>
              <a:t>x</a:t>
            </a:r>
            <a:r>
              <a:rPr dirty="0" smtClean="0" sz="2800" spc="-155">
                <a:latin typeface="Arial"/>
                <a:cs typeface="Arial"/>
              </a:rPr>
              <a:t>e</a:t>
            </a:r>
            <a:r>
              <a:rPr dirty="0" smtClean="0" sz="2800" spc="-30">
                <a:latin typeface="Microsoft JhengHei"/>
                <a:cs typeface="Microsoft JhengHei"/>
              </a:rPr>
              <a:t>文件，</a:t>
            </a:r>
            <a:r>
              <a:rPr dirty="0" smtClean="0" sz="2800" spc="-20">
                <a:latin typeface="Microsoft JhengHei"/>
                <a:cs typeface="Microsoft JhengHei"/>
              </a:rPr>
              <a:t> 保</a:t>
            </a:r>
            <a:r>
              <a:rPr dirty="0" smtClean="0" sz="2800" spc="-390">
                <a:latin typeface="Microsoft JhengHei"/>
                <a:cs typeface="Microsoft JhengHei"/>
              </a:rPr>
              <a:t> </a:t>
            </a:r>
            <a:r>
              <a:rPr dirty="0" smtClean="0" sz="2800" spc="-30">
                <a:latin typeface="Microsoft JhengHei"/>
                <a:cs typeface="Microsoft JhengHei"/>
              </a:rPr>
              <a:t>存</a:t>
            </a:r>
            <a:r>
              <a:rPr dirty="0" smtClean="0" sz="2800" spc="-405">
                <a:latin typeface="Microsoft JhengHei"/>
                <a:cs typeface="Microsoft JhengHei"/>
              </a:rPr>
              <a:t> </a:t>
            </a:r>
            <a:r>
              <a:rPr dirty="0" smtClean="0" sz="2800" spc="-30">
                <a:latin typeface="Microsoft JhengHei"/>
                <a:cs typeface="Microsoft JhengHei"/>
              </a:rPr>
              <a:t>到</a:t>
            </a:r>
            <a:r>
              <a:rPr dirty="0" smtClean="0" sz="2800" spc="-390">
                <a:latin typeface="Microsoft JhengHei"/>
                <a:cs typeface="Microsoft JhengHei"/>
              </a:rPr>
              <a:t> </a:t>
            </a:r>
            <a:r>
              <a:rPr dirty="0" smtClean="0" sz="2800" spc="-30">
                <a:latin typeface="Microsoft JhengHei"/>
                <a:cs typeface="Microsoft JhengHei"/>
              </a:rPr>
              <a:t>工</a:t>
            </a:r>
            <a:r>
              <a:rPr dirty="0" smtClean="0" sz="2800" spc="-390">
                <a:latin typeface="Microsoft JhengHei"/>
                <a:cs typeface="Microsoft JhengHei"/>
              </a:rPr>
              <a:t> </a:t>
            </a:r>
            <a:r>
              <a:rPr dirty="0" smtClean="0" sz="2800" spc="-30">
                <a:latin typeface="Microsoft JhengHei"/>
                <a:cs typeface="Microsoft JhengHei"/>
              </a:rPr>
              <a:t>程</a:t>
            </a:r>
            <a:r>
              <a:rPr dirty="0" smtClean="0" sz="2800" spc="-405">
                <a:latin typeface="Microsoft JhengHei"/>
                <a:cs typeface="Microsoft JhengHei"/>
              </a:rPr>
              <a:t> </a:t>
            </a:r>
            <a:r>
              <a:rPr dirty="0" smtClean="0" sz="2800" spc="-30">
                <a:latin typeface="Microsoft JhengHei"/>
                <a:cs typeface="Microsoft JhengHei"/>
              </a:rPr>
              <a:t>所</a:t>
            </a:r>
            <a:r>
              <a:rPr dirty="0" smtClean="0" sz="2800" spc="-390">
                <a:latin typeface="Microsoft JhengHei"/>
                <a:cs typeface="Microsoft JhengHei"/>
              </a:rPr>
              <a:t> </a:t>
            </a:r>
            <a:r>
              <a:rPr dirty="0" smtClean="0" sz="2800" spc="-30">
                <a:latin typeface="Microsoft JhengHei"/>
                <a:cs typeface="Microsoft JhengHei"/>
              </a:rPr>
              <a:t>在</a:t>
            </a:r>
            <a:r>
              <a:rPr dirty="0" smtClean="0" sz="2800" spc="-390">
                <a:latin typeface="Microsoft JhengHei"/>
                <a:cs typeface="Microsoft JhengHei"/>
              </a:rPr>
              <a:t> </a:t>
            </a:r>
            <a:r>
              <a:rPr dirty="0" smtClean="0" sz="2800" spc="-30">
                <a:latin typeface="Microsoft JhengHei"/>
                <a:cs typeface="Microsoft JhengHei"/>
              </a:rPr>
              <a:t>目</a:t>
            </a:r>
            <a:r>
              <a:rPr dirty="0" smtClean="0" sz="2800" spc="-405">
                <a:latin typeface="Microsoft JhengHei"/>
                <a:cs typeface="Microsoft JhengHei"/>
              </a:rPr>
              <a:t> </a:t>
            </a:r>
            <a:r>
              <a:rPr dirty="0" smtClean="0" sz="2800" spc="-30">
                <a:latin typeface="Microsoft JhengHei"/>
                <a:cs typeface="Microsoft JhengHei"/>
              </a:rPr>
              <a:t>录</a:t>
            </a:r>
            <a:r>
              <a:rPr dirty="0" smtClean="0" sz="2800" spc="-370">
                <a:latin typeface="Microsoft JhengHei"/>
                <a:cs typeface="Microsoft JhengHei"/>
              </a:rPr>
              <a:t> </a:t>
            </a:r>
            <a:r>
              <a:rPr dirty="0" smtClean="0" sz="2800" spc="-30">
                <a:latin typeface="Microsoft JhengHei"/>
                <a:cs typeface="Microsoft JhengHei"/>
              </a:rPr>
              <a:t>的</a:t>
            </a:r>
            <a:r>
              <a:rPr dirty="0" smtClean="0" sz="2800" spc="-400">
                <a:latin typeface="Microsoft JhengHei"/>
                <a:cs typeface="Microsoft JhengHei"/>
              </a:rPr>
              <a:t> </a:t>
            </a:r>
            <a:r>
              <a:rPr dirty="0" smtClean="0" sz="2800" spc="-100">
                <a:latin typeface="Arial"/>
                <a:cs typeface="Arial"/>
              </a:rPr>
              <a:t>Scripts</a:t>
            </a:r>
            <a:r>
              <a:rPr dirty="0" smtClean="0" sz="2800" spc="-100">
                <a:latin typeface="Arial"/>
                <a:cs typeface="Arial"/>
              </a:rPr>
              <a:t>	</a:t>
            </a:r>
            <a:r>
              <a:rPr dirty="0" smtClean="0" sz="2800" spc="270">
                <a:latin typeface="Microsoft JhengHei"/>
                <a:cs typeface="Microsoft JhengHei"/>
              </a:rPr>
              <a:t>文件</a:t>
            </a:r>
            <a:r>
              <a:rPr dirty="0" smtClean="0" sz="2800" spc="-30">
                <a:latin typeface="Microsoft JhengHei"/>
                <a:cs typeface="Microsoft JhengHei"/>
              </a:rPr>
              <a:t>夹</a:t>
            </a:r>
            <a:r>
              <a:rPr dirty="0" smtClean="0" sz="2800" spc="-390">
                <a:latin typeface="Microsoft JhengHei"/>
                <a:cs typeface="Microsoft JhengHei"/>
              </a:rPr>
              <a:t> </a:t>
            </a:r>
            <a:r>
              <a:rPr dirty="0" smtClean="0" sz="2800" spc="280">
                <a:latin typeface="Microsoft JhengHei"/>
                <a:cs typeface="Microsoft JhengHei"/>
              </a:rPr>
              <a:t>当</a:t>
            </a:r>
            <a:r>
              <a:rPr dirty="0" smtClean="0" sz="2800" spc="-30">
                <a:latin typeface="Microsoft JhengHei"/>
                <a:cs typeface="Microsoft JhengHei"/>
              </a:rPr>
              <a:t>中</a:t>
            </a:r>
            <a:r>
              <a:rPr dirty="0" smtClean="0" sz="2800" spc="-400">
                <a:latin typeface="Microsoft JhengHei"/>
                <a:cs typeface="Microsoft JhengHei"/>
              </a:rPr>
              <a:t> </a:t>
            </a:r>
            <a:r>
              <a:rPr dirty="0" smtClean="0" sz="2800" spc="-30">
                <a:latin typeface="Microsoft JhengHei"/>
                <a:cs typeface="Microsoft JhengHei"/>
              </a:rPr>
              <a:t>。</a:t>
            </a:r>
            <a:r>
              <a:rPr dirty="0" smtClean="0" sz="2800" spc="-390">
                <a:latin typeface="Microsoft JhengHei"/>
                <a:cs typeface="Microsoft JhengHei"/>
              </a:rPr>
              <a:t> </a:t>
            </a:r>
            <a:r>
              <a:rPr dirty="0" smtClean="0" sz="2800" spc="280">
                <a:latin typeface="Microsoft JhengHei"/>
                <a:cs typeface="Microsoft JhengHei"/>
              </a:rPr>
              <a:t>例</a:t>
            </a:r>
            <a:r>
              <a:rPr dirty="0" smtClean="0" sz="2800" spc="-30">
                <a:latin typeface="Microsoft JhengHei"/>
                <a:cs typeface="Microsoft JhengHei"/>
              </a:rPr>
              <a:t>如</a:t>
            </a:r>
            <a:r>
              <a:rPr dirty="0" smtClean="0" sz="2800" spc="-400">
                <a:latin typeface="Microsoft JhengHei"/>
                <a:cs typeface="Microsoft JhengHei"/>
              </a:rPr>
              <a:t> </a:t>
            </a:r>
            <a:r>
              <a:rPr dirty="0" smtClean="0" sz="2800" spc="-30">
                <a:latin typeface="Microsoft JhengHei"/>
                <a:cs typeface="Microsoft JhengHei"/>
              </a:rPr>
              <a:t>我</a:t>
            </a:r>
            <a:r>
              <a:rPr dirty="0" smtClean="0" sz="2800" spc="-390">
                <a:latin typeface="Microsoft JhengHei"/>
                <a:cs typeface="Microsoft JhengHei"/>
              </a:rPr>
              <a:t> </a:t>
            </a:r>
            <a:r>
              <a:rPr dirty="0" smtClean="0" sz="2800" spc="-30">
                <a:latin typeface="Microsoft JhengHei"/>
                <a:cs typeface="Microsoft JhengHei"/>
              </a:rPr>
              <a:t>的</a:t>
            </a:r>
            <a:r>
              <a:rPr dirty="0" smtClean="0" sz="2800" spc="-390">
                <a:latin typeface="Microsoft JhengHei"/>
                <a:cs typeface="Microsoft JhengHei"/>
              </a:rPr>
              <a:t> </a:t>
            </a:r>
            <a:r>
              <a:rPr dirty="0" smtClean="0" sz="2800" spc="-30">
                <a:latin typeface="Microsoft JhengHei"/>
                <a:cs typeface="Microsoft JhengHei"/>
              </a:rPr>
              <a:t>工</a:t>
            </a:r>
            <a:r>
              <a:rPr dirty="0" smtClean="0" sz="2800" spc="-405">
                <a:latin typeface="Microsoft JhengHei"/>
                <a:cs typeface="Microsoft JhengHei"/>
              </a:rPr>
              <a:t> </a:t>
            </a:r>
            <a:r>
              <a:rPr dirty="0" smtClean="0" sz="2800" spc="-30">
                <a:latin typeface="Microsoft JhengHei"/>
                <a:cs typeface="Microsoft JhengHei"/>
              </a:rPr>
              <a:t>程</a:t>
            </a:r>
            <a:r>
              <a:rPr dirty="0" smtClean="0" sz="2800" spc="-390">
                <a:latin typeface="Microsoft JhengHei"/>
                <a:cs typeface="Microsoft JhengHei"/>
              </a:rPr>
              <a:t> </a:t>
            </a:r>
            <a:r>
              <a:rPr dirty="0" smtClean="0" sz="2800" spc="-30">
                <a:latin typeface="Microsoft JhengHei"/>
                <a:cs typeface="Microsoft JhengHei"/>
              </a:rPr>
              <a:t>目</a:t>
            </a:r>
            <a:r>
              <a:rPr dirty="0" smtClean="0" sz="2800" spc="-380">
                <a:latin typeface="Microsoft JhengHei"/>
                <a:cs typeface="Microsoft JhengHei"/>
              </a:rPr>
              <a:t> </a:t>
            </a:r>
            <a:r>
              <a:rPr dirty="0" smtClean="0" sz="2800" spc="-30">
                <a:latin typeface="Microsoft JhengHei"/>
                <a:cs typeface="Microsoft JhengHei"/>
              </a:rPr>
              <a:t>录</a:t>
            </a:r>
            <a:r>
              <a:rPr dirty="0" smtClean="0" sz="2800" spc="-375">
                <a:latin typeface="Microsoft JhengHei"/>
                <a:cs typeface="Microsoft JhengHei"/>
              </a:rPr>
              <a:t> </a:t>
            </a:r>
            <a:r>
              <a:rPr dirty="0" smtClean="0" sz="2800" spc="-30">
                <a:latin typeface="Microsoft JhengHei"/>
                <a:cs typeface="Microsoft JhengHei"/>
              </a:rPr>
              <a:t>是</a:t>
            </a:r>
            <a:r>
              <a:rPr dirty="0" smtClean="0" sz="2800" spc="-10">
                <a:latin typeface="Microsoft JhengHei"/>
                <a:cs typeface="Microsoft JhengHei"/>
              </a:rPr>
              <a:t> </a:t>
            </a:r>
            <a:r>
              <a:rPr dirty="0" smtClean="0" sz="2800" spc="-315">
                <a:latin typeface="Arial"/>
                <a:cs typeface="Arial"/>
              </a:rPr>
              <a:t>C</a:t>
            </a:r>
            <a:r>
              <a:rPr dirty="0" smtClean="0" sz="2800" spc="-180">
                <a:latin typeface="Arial"/>
                <a:cs typeface="Arial"/>
              </a:rPr>
              <a:t>:</a:t>
            </a:r>
            <a:r>
              <a:rPr dirty="0" smtClean="0" sz="2800" spc="254">
                <a:latin typeface="Arial"/>
                <a:cs typeface="Arial"/>
              </a:rPr>
              <a:t>\</a:t>
            </a:r>
            <a:r>
              <a:rPr dirty="0" smtClean="0" sz="2800" spc="-225">
                <a:latin typeface="Arial"/>
                <a:cs typeface="Arial"/>
              </a:rPr>
              <a:t>Us</a:t>
            </a:r>
            <a:r>
              <a:rPr dirty="0" smtClean="0" sz="2800" spc="-125">
                <a:latin typeface="Arial"/>
                <a:cs typeface="Arial"/>
              </a:rPr>
              <a:t>er</a:t>
            </a:r>
            <a:r>
              <a:rPr dirty="0" smtClean="0" sz="2800" spc="-135">
                <a:latin typeface="Arial"/>
                <a:cs typeface="Arial"/>
              </a:rPr>
              <a:t>s</a:t>
            </a:r>
            <a:r>
              <a:rPr dirty="0" smtClean="0" sz="2800" spc="254">
                <a:latin typeface="Arial"/>
                <a:cs typeface="Arial"/>
              </a:rPr>
              <a:t>\</a:t>
            </a:r>
            <a:r>
              <a:rPr dirty="0" smtClean="0" sz="2800" spc="-105">
                <a:latin typeface="Arial"/>
                <a:cs typeface="Arial"/>
              </a:rPr>
              <a:t>yy</a:t>
            </a:r>
            <a:r>
              <a:rPr dirty="0" smtClean="0" sz="2800" spc="254">
                <a:latin typeface="Arial"/>
                <a:cs typeface="Arial"/>
              </a:rPr>
              <a:t>\</a:t>
            </a:r>
            <a:r>
              <a:rPr dirty="0" smtClean="0" sz="2800" spc="-130">
                <a:latin typeface="Arial"/>
                <a:cs typeface="Arial"/>
              </a:rPr>
              <a:t>Pycharm</a:t>
            </a:r>
            <a:r>
              <a:rPr dirty="0" smtClean="0" sz="2800" spc="-140">
                <a:latin typeface="Arial"/>
                <a:cs typeface="Arial"/>
              </a:rPr>
              <a:t>P</a:t>
            </a:r>
            <a:r>
              <a:rPr dirty="0" smtClean="0" sz="2800" spc="15">
                <a:latin typeface="Arial"/>
                <a:cs typeface="Arial"/>
              </a:rPr>
              <a:t>r</a:t>
            </a:r>
            <a:r>
              <a:rPr dirty="0" smtClean="0" sz="2800" spc="35">
                <a:latin typeface="Arial"/>
                <a:cs typeface="Arial"/>
              </a:rPr>
              <a:t>o</a:t>
            </a:r>
            <a:r>
              <a:rPr dirty="0" smtClean="0" sz="2800" spc="-80">
                <a:latin typeface="Arial"/>
                <a:cs typeface="Arial"/>
              </a:rPr>
              <a:t>ject</a:t>
            </a:r>
            <a:r>
              <a:rPr dirty="0" smtClean="0" sz="2800" spc="-120">
                <a:latin typeface="Arial"/>
                <a:cs typeface="Arial"/>
              </a:rPr>
              <a:t>s</a:t>
            </a:r>
            <a:r>
              <a:rPr dirty="0" smtClean="0" sz="2800" spc="254">
                <a:latin typeface="Arial"/>
                <a:cs typeface="Arial"/>
              </a:rPr>
              <a:t>\</a:t>
            </a:r>
            <a:r>
              <a:rPr dirty="0" smtClean="0" sz="2800" spc="254">
                <a:latin typeface="Arial"/>
                <a:cs typeface="Arial"/>
              </a:rPr>
              <a:t>mymatplotl</a:t>
            </a:r>
            <a:r>
              <a:rPr dirty="0" smtClean="0" sz="2800" spc="-10">
                <a:latin typeface="Arial"/>
                <a:cs typeface="Arial"/>
              </a:rPr>
              <a:t>i</a:t>
            </a:r>
            <a:r>
              <a:rPr dirty="0" smtClean="0" sz="2800" spc="50">
                <a:latin typeface="Arial"/>
                <a:cs typeface="Arial"/>
              </a:rPr>
              <a:t>b</a:t>
            </a:r>
            <a:r>
              <a:rPr dirty="0" smtClean="0" sz="2800" spc="254">
                <a:latin typeface="Arial"/>
                <a:cs typeface="Arial"/>
              </a:rPr>
              <a:t>\</a:t>
            </a:r>
            <a:r>
              <a:rPr dirty="0" smtClean="0" sz="2800" spc="-95">
                <a:latin typeface="Arial"/>
                <a:cs typeface="Arial"/>
              </a:rPr>
              <a:t>ven</a:t>
            </a:r>
            <a:r>
              <a:rPr dirty="0" smtClean="0" sz="2800" spc="-80">
                <a:latin typeface="Arial"/>
                <a:cs typeface="Arial"/>
              </a:rPr>
              <a:t>v</a:t>
            </a:r>
            <a:r>
              <a:rPr dirty="0" smtClean="0" sz="2800" spc="254">
                <a:latin typeface="Arial"/>
                <a:cs typeface="Arial"/>
              </a:rPr>
              <a:t>\</a:t>
            </a:r>
            <a:r>
              <a:rPr dirty="0" smtClean="0" sz="2800" spc="-170">
                <a:latin typeface="Arial"/>
                <a:cs typeface="Arial"/>
              </a:rPr>
              <a:t>Scr</a:t>
            </a:r>
            <a:r>
              <a:rPr dirty="0" smtClean="0" sz="2800" spc="-85">
                <a:latin typeface="Arial"/>
                <a:cs typeface="Arial"/>
              </a:rPr>
              <a:t>i</a:t>
            </a:r>
            <a:r>
              <a:rPr dirty="0" smtClean="0" sz="2800" spc="-40">
                <a:latin typeface="Arial"/>
                <a:cs typeface="Arial"/>
              </a:rPr>
              <a:t>pts</a:t>
            </a:r>
            <a:r>
              <a:rPr dirty="0" smtClean="0" sz="2800" spc="-30"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24"/>
              </a:spcBef>
            </a:pPr>
            <a:endParaRPr sz="1300"/>
          </a:p>
          <a:p>
            <a:pPr marL="139065" marR="5327015">
              <a:lnSpc>
                <a:spcPct val="120000"/>
              </a:lnSpc>
            </a:pPr>
            <a:r>
              <a:rPr dirty="0" smtClean="0" sz="2400" spc="20">
                <a:latin typeface="Arial"/>
                <a:cs typeface="Arial"/>
              </a:rPr>
              <a:t>fr</a:t>
            </a:r>
            <a:r>
              <a:rPr dirty="0" smtClean="0" sz="2400" spc="45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m</a:t>
            </a:r>
            <a:r>
              <a:rPr dirty="0" smtClean="0" sz="2400" spc="5">
                <a:latin typeface="Arial"/>
                <a:cs typeface="Arial"/>
              </a:rPr>
              <a:t> </a:t>
            </a:r>
            <a:r>
              <a:rPr dirty="0" smtClean="0" sz="2400" spc="-55">
                <a:latin typeface="Arial"/>
                <a:cs typeface="Arial"/>
              </a:rPr>
              <a:t>py</a:t>
            </a:r>
            <a:r>
              <a:rPr dirty="0" smtClean="0" sz="2400" spc="-50">
                <a:latin typeface="Arial"/>
                <a:cs typeface="Arial"/>
              </a:rPr>
              <a:t>e</a:t>
            </a:r>
            <a:r>
              <a:rPr dirty="0" smtClean="0" sz="2400" spc="-35">
                <a:latin typeface="Arial"/>
                <a:cs typeface="Arial"/>
              </a:rPr>
              <a:t>char</a:t>
            </a:r>
            <a:r>
              <a:rPr dirty="0" smtClean="0" sz="2400" spc="-15">
                <a:latin typeface="Arial"/>
                <a:cs typeface="Arial"/>
              </a:rPr>
              <a:t>t</a:t>
            </a:r>
            <a:r>
              <a:rPr dirty="0" smtClean="0" sz="2400" spc="-80">
                <a:latin typeface="Arial"/>
                <a:cs typeface="Arial"/>
              </a:rPr>
              <a:t>s.rend</a:t>
            </a:r>
            <a:r>
              <a:rPr dirty="0" smtClean="0" sz="2400" spc="-55">
                <a:latin typeface="Arial"/>
                <a:cs typeface="Arial"/>
              </a:rPr>
              <a:t>er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25">
                <a:latin typeface="Arial"/>
                <a:cs typeface="Arial"/>
              </a:rPr>
              <a:t>impo</a:t>
            </a:r>
            <a:r>
              <a:rPr dirty="0" smtClean="0" sz="2400" spc="20">
                <a:latin typeface="Arial"/>
                <a:cs typeface="Arial"/>
              </a:rPr>
              <a:t>r</a:t>
            </a:r>
            <a:r>
              <a:rPr dirty="0" smtClean="0" sz="2400" spc="90">
                <a:latin typeface="Arial"/>
                <a:cs typeface="Arial"/>
              </a:rPr>
              <a:t>t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-125">
                <a:latin typeface="Arial"/>
                <a:cs typeface="Arial"/>
              </a:rPr>
              <a:t>make_sn</a:t>
            </a:r>
            <a:r>
              <a:rPr dirty="0" smtClean="0" sz="2400" spc="-130">
                <a:latin typeface="Arial"/>
                <a:cs typeface="Arial"/>
              </a:rPr>
              <a:t>a</a:t>
            </a:r>
            <a:r>
              <a:rPr dirty="0" smtClean="0" sz="2400" spc="-25">
                <a:latin typeface="Arial"/>
                <a:cs typeface="Arial"/>
              </a:rPr>
              <a:t>pshot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fr</a:t>
            </a:r>
            <a:r>
              <a:rPr dirty="0" smtClean="0" sz="2400" spc="45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m</a:t>
            </a:r>
            <a:r>
              <a:rPr dirty="0" smtClean="0" sz="2400" spc="5">
                <a:latin typeface="Arial"/>
                <a:cs typeface="Arial"/>
              </a:rPr>
              <a:t> </a:t>
            </a:r>
            <a:r>
              <a:rPr dirty="0" smtClean="0" sz="2400" spc="-65">
                <a:latin typeface="Arial"/>
                <a:cs typeface="Arial"/>
              </a:rPr>
              <a:t>snapshot_phant</a:t>
            </a:r>
            <a:r>
              <a:rPr dirty="0" smtClean="0" sz="2400" spc="-55">
                <a:latin typeface="Arial"/>
                <a:cs typeface="Arial"/>
              </a:rPr>
              <a:t>omjs</a:t>
            </a:r>
            <a:r>
              <a:rPr dirty="0" smtClean="0" sz="2400" spc="10">
                <a:latin typeface="Arial"/>
                <a:cs typeface="Arial"/>
              </a:rPr>
              <a:t> </a:t>
            </a:r>
            <a:r>
              <a:rPr dirty="0" smtClean="0" sz="2400" spc="25">
                <a:latin typeface="Arial"/>
                <a:cs typeface="Arial"/>
              </a:rPr>
              <a:t>impo</a:t>
            </a:r>
            <a:r>
              <a:rPr dirty="0" smtClean="0" sz="2400" spc="20">
                <a:latin typeface="Arial"/>
                <a:cs typeface="Arial"/>
              </a:rPr>
              <a:t>r</a:t>
            </a:r>
            <a:r>
              <a:rPr dirty="0" smtClean="0" sz="2400" spc="90">
                <a:latin typeface="Arial"/>
                <a:cs typeface="Arial"/>
              </a:rPr>
              <a:t>t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-65">
                <a:latin typeface="Arial"/>
                <a:cs typeface="Arial"/>
              </a:rPr>
              <a:t>snapshot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dirty="0" smtClean="0" sz="1400" spc="3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fld id="{81D60167-4931-47E6-BA6A-407CBD079E47}" type="slidenum"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Microsoft JhengHei"/>
                <a:cs typeface="Microsoft JhengHei"/>
              </a:rPr>
              <a:t>页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4763134"/>
            <a:ext cx="8357234" cy="17024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 spc="40">
                <a:latin typeface="Arial"/>
                <a:cs typeface="Arial"/>
              </a:rPr>
              <a:t>fo</a:t>
            </a:r>
            <a:r>
              <a:rPr dirty="0" smtClean="0" sz="2400" spc="5">
                <a:latin typeface="Arial"/>
                <a:cs typeface="Arial"/>
              </a:rPr>
              <a:t>r</a:t>
            </a:r>
            <a:r>
              <a:rPr dirty="0" smtClean="0" sz="2400" spc="5">
                <a:latin typeface="Arial"/>
                <a:cs typeface="Arial"/>
              </a:rPr>
              <a:t> i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-10">
                <a:latin typeface="Arial"/>
                <a:cs typeface="Arial"/>
              </a:rPr>
              <a:t>in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10">
                <a:latin typeface="Arial"/>
                <a:cs typeface="Arial"/>
              </a:rPr>
              <a:t>r</a:t>
            </a:r>
            <a:r>
              <a:rPr dirty="0" smtClean="0" sz="2400" spc="-65">
                <a:latin typeface="Arial"/>
                <a:cs typeface="Arial"/>
              </a:rPr>
              <a:t>ange(</a:t>
            </a:r>
            <a:r>
              <a:rPr dirty="0" smtClean="0" sz="2400" spc="-80">
                <a:latin typeface="Arial"/>
                <a:cs typeface="Arial"/>
              </a:rPr>
              <a:t>5</a:t>
            </a:r>
            <a:r>
              <a:rPr dirty="0" smtClean="0" sz="2400" spc="-125">
                <a:latin typeface="Arial"/>
                <a:cs typeface="Arial"/>
              </a:rPr>
              <a:t>):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49250">
              <a:lnSpc>
                <a:spcPct val="100000"/>
              </a:lnSpc>
            </a:pPr>
            <a:r>
              <a:rPr dirty="0" smtClean="0" sz="2400" spc="-50">
                <a:latin typeface="Arial"/>
                <a:cs typeface="Arial"/>
              </a:rPr>
              <a:t>st</a:t>
            </a:r>
            <a:r>
              <a:rPr dirty="0" smtClean="0" sz="2400" spc="-35">
                <a:latin typeface="Arial"/>
                <a:cs typeface="Arial"/>
              </a:rPr>
              <a:t>r</a:t>
            </a:r>
            <a:r>
              <a:rPr dirty="0" smtClean="0" sz="2400" spc="-95">
                <a:latin typeface="Arial"/>
                <a:cs typeface="Arial"/>
              </a:rPr>
              <a:t>_da</a:t>
            </a:r>
            <a:r>
              <a:rPr dirty="0" smtClean="0" sz="2400" spc="-45">
                <a:latin typeface="Arial"/>
                <a:cs typeface="Arial"/>
              </a:rPr>
              <a:t>t</a:t>
            </a:r>
            <a:r>
              <a:rPr dirty="0" smtClean="0" sz="2400" spc="-120">
                <a:latin typeface="Arial"/>
                <a:cs typeface="Arial"/>
              </a:rPr>
              <a:t>e</a:t>
            </a:r>
            <a:r>
              <a:rPr dirty="0" smtClean="0" sz="2400" spc="45">
                <a:latin typeface="Arial"/>
                <a:cs typeface="Arial"/>
              </a:rPr>
              <a:t>="</a:t>
            </a:r>
            <a:r>
              <a:rPr dirty="0" smtClean="0" sz="2400" spc="40">
                <a:latin typeface="Arial"/>
                <a:cs typeface="Arial"/>
              </a:rPr>
              <a:t>8</a:t>
            </a:r>
            <a:r>
              <a:rPr dirty="0" smtClean="0" sz="2400" spc="-5">
                <a:latin typeface="Microsoft JhengHei"/>
                <a:cs typeface="Microsoft JhengHei"/>
              </a:rPr>
              <a:t>月</a:t>
            </a:r>
            <a:r>
              <a:rPr dirty="0" smtClean="0" sz="2400" spc="15">
                <a:latin typeface="Arial"/>
                <a:cs typeface="Arial"/>
              </a:rPr>
              <a:t>"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195">
                <a:latin typeface="Arial"/>
                <a:cs typeface="Arial"/>
              </a:rPr>
              <a:t>+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20">
                <a:latin typeface="Arial"/>
                <a:cs typeface="Arial"/>
              </a:rPr>
              <a:t>str(i+</a:t>
            </a:r>
            <a:r>
              <a:rPr dirty="0" smtClean="0" sz="2400" spc="-45">
                <a:latin typeface="Arial"/>
                <a:cs typeface="Arial"/>
              </a:rPr>
              <a:t>1</a:t>
            </a:r>
            <a:r>
              <a:rPr dirty="0" smtClean="0" sz="2400" spc="-105">
                <a:latin typeface="Arial"/>
                <a:cs typeface="Arial"/>
              </a:rPr>
              <a:t>)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195">
                <a:latin typeface="Arial"/>
                <a:cs typeface="Arial"/>
              </a:rPr>
              <a:t>+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15">
                <a:latin typeface="Arial"/>
                <a:cs typeface="Arial"/>
              </a:rPr>
              <a:t>"</a:t>
            </a:r>
            <a:r>
              <a:rPr dirty="0" smtClean="0" sz="2400" spc="-5">
                <a:latin typeface="Microsoft JhengHei"/>
                <a:cs typeface="Microsoft JhengHei"/>
              </a:rPr>
              <a:t>日</a:t>
            </a:r>
            <a:r>
              <a:rPr dirty="0" smtClean="0" sz="2400" spc="15">
                <a:latin typeface="Arial"/>
                <a:cs typeface="Arial"/>
              </a:rPr>
              <a:t>"</a:t>
            </a:r>
            <a:endParaRPr sz="2400">
              <a:latin typeface="Arial"/>
              <a:cs typeface="Arial"/>
            </a:endParaRPr>
          </a:p>
          <a:p>
            <a:pPr marL="1527810" marR="12700" indent="-1178560">
              <a:lnSpc>
                <a:spcPct val="120000"/>
              </a:lnSpc>
            </a:pPr>
            <a:r>
              <a:rPr dirty="0" smtClean="0" sz="2400" spc="-75">
                <a:latin typeface="Arial"/>
                <a:cs typeface="Arial"/>
              </a:rPr>
              <a:t>make</a:t>
            </a:r>
            <a:r>
              <a:rPr dirty="0" smtClean="0" sz="2400" spc="-145">
                <a:latin typeface="Arial"/>
                <a:cs typeface="Arial"/>
              </a:rPr>
              <a:t>_sna</a:t>
            </a:r>
            <a:r>
              <a:rPr dirty="0" smtClean="0" sz="2400" spc="-145">
                <a:latin typeface="Arial"/>
                <a:cs typeface="Arial"/>
              </a:rPr>
              <a:t>p</a:t>
            </a:r>
            <a:r>
              <a:rPr dirty="0" smtClean="0" sz="2400" spc="-80">
                <a:latin typeface="Arial"/>
                <a:cs typeface="Arial"/>
              </a:rPr>
              <a:t>sh</a:t>
            </a:r>
            <a:r>
              <a:rPr dirty="0" smtClean="0" sz="2400" spc="-75">
                <a:latin typeface="Arial"/>
                <a:cs typeface="Arial"/>
              </a:rPr>
              <a:t>o</a:t>
            </a:r>
            <a:r>
              <a:rPr dirty="0" smtClean="0" sz="2400" spc="75">
                <a:latin typeface="Arial"/>
                <a:cs typeface="Arial"/>
              </a:rPr>
              <a:t>t</a:t>
            </a:r>
            <a:r>
              <a:rPr dirty="0" smtClean="0" sz="2400" spc="-125">
                <a:latin typeface="Arial"/>
                <a:cs typeface="Arial"/>
              </a:rPr>
              <a:t>(sn</a:t>
            </a:r>
            <a:r>
              <a:rPr dirty="0" smtClean="0" sz="2400" spc="-165">
                <a:latin typeface="Arial"/>
                <a:cs typeface="Arial"/>
              </a:rPr>
              <a:t>a</a:t>
            </a:r>
            <a:r>
              <a:rPr dirty="0" smtClean="0" sz="2400" spc="-30">
                <a:latin typeface="Arial"/>
                <a:cs typeface="Arial"/>
              </a:rPr>
              <a:t>psho</a:t>
            </a:r>
            <a:r>
              <a:rPr dirty="0" smtClean="0" sz="2400" spc="-10">
                <a:latin typeface="Arial"/>
                <a:cs typeface="Arial"/>
              </a:rPr>
              <a:t>t</a:t>
            </a:r>
            <a:r>
              <a:rPr dirty="0" smtClean="0" sz="2400" spc="-150">
                <a:latin typeface="Arial"/>
                <a:cs typeface="Arial"/>
              </a:rPr>
              <a:t>,</a:t>
            </a:r>
            <a:r>
              <a:rPr dirty="0" smtClean="0" sz="2400" spc="10">
                <a:latin typeface="Arial"/>
                <a:cs typeface="Arial"/>
              </a:rPr>
              <a:t> </a:t>
            </a:r>
            <a:r>
              <a:rPr dirty="0" smtClean="0" sz="2400" spc="-15">
                <a:latin typeface="Arial"/>
                <a:cs typeface="Arial"/>
              </a:rPr>
              <a:t>ge</a:t>
            </a:r>
            <a:r>
              <a:rPr dirty="0" smtClean="0" sz="2400" spc="-10">
                <a:latin typeface="Arial"/>
                <a:cs typeface="Arial"/>
              </a:rPr>
              <a:t>o</a:t>
            </a:r>
            <a:r>
              <a:rPr dirty="0" smtClean="0" sz="2400" spc="-55">
                <a:latin typeface="Arial"/>
                <a:cs typeface="Arial"/>
              </a:rPr>
              <a:t>_guangdo</a:t>
            </a:r>
            <a:r>
              <a:rPr dirty="0" smtClean="0" sz="2400" spc="10">
                <a:latin typeface="Arial"/>
                <a:cs typeface="Arial"/>
              </a:rPr>
              <a:t>n</a:t>
            </a:r>
            <a:r>
              <a:rPr dirty="0" smtClean="0" sz="2400" spc="15">
                <a:latin typeface="Arial"/>
                <a:cs typeface="Arial"/>
              </a:rPr>
              <a:t>g</a:t>
            </a:r>
            <a:r>
              <a:rPr dirty="0" smtClean="0" sz="2400" spc="-110">
                <a:latin typeface="Arial"/>
                <a:cs typeface="Arial"/>
              </a:rPr>
              <a:t>(</a:t>
            </a:r>
            <a:r>
              <a:rPr dirty="0" smtClean="0" sz="2400" spc="-90">
                <a:latin typeface="Arial"/>
                <a:cs typeface="Arial"/>
              </a:rPr>
              <a:t>str_d</a:t>
            </a:r>
            <a:r>
              <a:rPr dirty="0" smtClean="0" sz="2400" spc="-50">
                <a:latin typeface="Arial"/>
                <a:cs typeface="Arial"/>
              </a:rPr>
              <a:t>at</a:t>
            </a:r>
            <a:r>
              <a:rPr dirty="0" smtClean="0" sz="2400" spc="-65">
                <a:latin typeface="Arial"/>
                <a:cs typeface="Arial"/>
              </a:rPr>
              <a:t>e</a:t>
            </a:r>
            <a:r>
              <a:rPr dirty="0" smtClean="0" sz="2400" spc="-80">
                <a:latin typeface="Arial"/>
                <a:cs typeface="Arial"/>
              </a:rPr>
              <a:t>).r</a:t>
            </a:r>
            <a:r>
              <a:rPr dirty="0" smtClean="0" sz="2400" spc="-130">
                <a:latin typeface="Arial"/>
                <a:cs typeface="Arial"/>
              </a:rPr>
              <a:t>e</a:t>
            </a:r>
            <a:r>
              <a:rPr dirty="0" smtClean="0" sz="2400" spc="10">
                <a:latin typeface="Arial"/>
                <a:cs typeface="Arial"/>
              </a:rPr>
              <a:t>nd</a:t>
            </a:r>
            <a:r>
              <a:rPr dirty="0" smtClean="0" sz="2400" spc="-70">
                <a:latin typeface="Arial"/>
                <a:cs typeface="Arial"/>
              </a:rPr>
              <a:t>e</a:t>
            </a:r>
            <a:r>
              <a:rPr dirty="0" smtClean="0" sz="2400" spc="-35">
                <a:latin typeface="Arial"/>
                <a:cs typeface="Arial"/>
              </a:rPr>
              <a:t>r</a:t>
            </a:r>
            <a:r>
              <a:rPr dirty="0" smtClean="0" sz="2400" spc="-114">
                <a:latin typeface="Arial"/>
                <a:cs typeface="Arial"/>
              </a:rPr>
              <a:t>(),</a:t>
            </a:r>
            <a:r>
              <a:rPr dirty="0" smtClean="0" sz="2400" spc="-100">
                <a:latin typeface="Arial"/>
                <a:cs typeface="Arial"/>
              </a:rPr>
              <a:t> </a:t>
            </a:r>
            <a:r>
              <a:rPr dirty="0" smtClean="0" sz="2400" spc="-20">
                <a:latin typeface="Arial"/>
                <a:cs typeface="Arial"/>
              </a:rPr>
              <a:t>str(i+</a:t>
            </a:r>
            <a:r>
              <a:rPr dirty="0" smtClean="0" sz="2400" spc="-40">
                <a:latin typeface="Arial"/>
                <a:cs typeface="Arial"/>
              </a:rPr>
              <a:t>1</a:t>
            </a:r>
            <a:r>
              <a:rPr dirty="0" smtClean="0" sz="2400" spc="30">
                <a:latin typeface="Arial"/>
                <a:cs typeface="Arial"/>
              </a:rPr>
              <a:t>)</a:t>
            </a:r>
            <a:r>
              <a:rPr dirty="0" smtClean="0" sz="2400" spc="45">
                <a:latin typeface="Arial"/>
                <a:cs typeface="Arial"/>
              </a:rPr>
              <a:t>+</a:t>
            </a:r>
            <a:r>
              <a:rPr dirty="0" smtClean="0" sz="2400" spc="-70">
                <a:latin typeface="Arial"/>
                <a:cs typeface="Arial"/>
              </a:rPr>
              <a:t>"</a:t>
            </a:r>
            <a:r>
              <a:rPr dirty="0" smtClean="0" sz="2400" spc="-50">
                <a:latin typeface="Arial"/>
                <a:cs typeface="Arial"/>
              </a:rPr>
              <a:t>.</a:t>
            </a:r>
            <a:r>
              <a:rPr dirty="0" smtClean="0" sz="2400" spc="10">
                <a:latin typeface="Arial"/>
                <a:cs typeface="Arial"/>
              </a:rPr>
              <a:t>png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55">
                <a:latin typeface="Arial"/>
                <a:cs typeface="Arial"/>
              </a:rPr>
              <a:t>pix</a:t>
            </a:r>
            <a:r>
              <a:rPr dirty="0" smtClean="0" sz="2400" spc="-65">
                <a:latin typeface="Arial"/>
                <a:cs typeface="Arial"/>
              </a:rPr>
              <a:t>e</a:t>
            </a:r>
            <a:r>
              <a:rPr dirty="0" smtClean="0" sz="2400" spc="-80">
                <a:latin typeface="Arial"/>
                <a:cs typeface="Arial"/>
              </a:rPr>
              <a:t>l_ra</a:t>
            </a:r>
            <a:r>
              <a:rPr dirty="0" smtClean="0" sz="2400" spc="-50">
                <a:latin typeface="Arial"/>
                <a:cs typeface="Arial"/>
              </a:rPr>
              <a:t>t</a:t>
            </a:r>
            <a:r>
              <a:rPr dirty="0" smtClean="0" sz="2400" spc="10">
                <a:latin typeface="Arial"/>
                <a:cs typeface="Arial"/>
              </a:rPr>
              <a:t>i</a:t>
            </a:r>
            <a:r>
              <a:rPr dirty="0" smtClean="0" sz="2400" spc="35">
                <a:latin typeface="Arial"/>
                <a:cs typeface="Arial"/>
              </a:rPr>
              <a:t>o</a:t>
            </a:r>
            <a:r>
              <a:rPr dirty="0" smtClean="0" sz="2400" spc="-5">
                <a:latin typeface="Arial"/>
                <a:cs typeface="Arial"/>
              </a:rPr>
              <a:t>=1)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700">
                <a:solidFill>
                  <a:srgbClr val="1E4671"/>
                </a:solidFill>
                <a:latin typeface="Calibri"/>
                <a:cs typeface="Calibri"/>
              </a:rPr>
              <a:t>14.1.9 </a:t>
            </a:r>
            <a:r>
              <a:rPr dirty="0" smtClean="0" sz="2700" spc="-250">
                <a:solidFill>
                  <a:srgbClr val="1E4671"/>
                </a:solidFill>
                <a:latin typeface="Calibri"/>
                <a:cs typeface="Calibri"/>
              </a:rPr>
              <a:t> </a:t>
            </a:r>
            <a:r>
              <a:rPr dirty="0" smtClean="0" sz="2700" spc="0">
                <a:solidFill>
                  <a:srgbClr val="1E4671"/>
                </a:solidFill>
                <a:latin typeface="Microsoft YaHei UI"/>
                <a:cs typeface="Microsoft YaHei UI"/>
              </a:rPr>
              <a:t>其它可视化工具</a:t>
            </a:r>
            <a:endParaRPr sz="27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dirty="0" smtClean="0" sz="1400" spc="3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fld id="{81D60167-4931-47E6-BA6A-407CBD079E47}" type="slidenum"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Microsoft JhengHei"/>
                <a:cs typeface="Microsoft JhengHei"/>
              </a:rPr>
              <a:t>页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6817" y="1041019"/>
            <a:ext cx="9116060" cy="20891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800" spc="-30">
                <a:latin typeface="Microsoft JhengHei"/>
                <a:cs typeface="Microsoft JhengHei"/>
              </a:rPr>
              <a:t>作业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ts val="500"/>
              </a:lnSpc>
              <a:spcBef>
                <a:spcPts val="25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2800" spc="-95">
                <a:latin typeface="Arial"/>
                <a:cs typeface="Arial"/>
              </a:rPr>
              <a:t>2</a:t>
            </a:r>
            <a:r>
              <a:rPr dirty="0" smtClean="0" sz="2800" spc="-30">
                <a:latin typeface="Microsoft JhengHei"/>
                <a:cs typeface="Microsoft JhengHei"/>
              </a:rPr>
              <a:t>：展示自己家</a:t>
            </a:r>
            <a:r>
              <a:rPr dirty="0" smtClean="0" sz="2800" spc="-45">
                <a:latin typeface="Microsoft JhengHei"/>
                <a:cs typeface="Microsoft JhengHei"/>
              </a:rPr>
              <a:t>乡</a:t>
            </a:r>
            <a:r>
              <a:rPr dirty="0" smtClean="0" sz="2800" spc="-30">
                <a:latin typeface="Microsoft JhengHei"/>
                <a:cs typeface="Microsoft JhengHei"/>
              </a:rPr>
              <a:t>所在省的温度变化</a:t>
            </a:r>
            <a:r>
              <a:rPr dirty="0" smtClean="0" sz="2800" spc="-20">
                <a:latin typeface="Microsoft JhengHei"/>
                <a:cs typeface="Microsoft JhengHei"/>
              </a:rPr>
              <a:t>热</a:t>
            </a:r>
            <a:r>
              <a:rPr dirty="0" smtClean="0" sz="2800" spc="-30">
                <a:latin typeface="Microsoft JhengHei"/>
                <a:cs typeface="Microsoft JhengHei"/>
              </a:rPr>
              <a:t>力图</a:t>
            </a:r>
            <a:r>
              <a:rPr dirty="0" smtClean="0" sz="2800" spc="-20">
                <a:latin typeface="Microsoft JhengHei"/>
                <a:cs typeface="Microsoft JhengHei"/>
              </a:rPr>
              <a:t>，</a:t>
            </a:r>
            <a:r>
              <a:rPr dirty="0" smtClean="0" sz="2800" spc="-30">
                <a:latin typeface="Microsoft JhengHei"/>
                <a:cs typeface="Microsoft JhengHei"/>
              </a:rPr>
              <a:t>要求</a:t>
            </a:r>
            <a:r>
              <a:rPr dirty="0" smtClean="0" sz="2800" spc="-20">
                <a:latin typeface="Microsoft JhengHei"/>
                <a:cs typeface="Microsoft JhengHei"/>
              </a:rPr>
              <a:t>至</a:t>
            </a:r>
            <a:r>
              <a:rPr dirty="0" smtClean="0" sz="2800" spc="-30">
                <a:latin typeface="Microsoft JhengHei"/>
                <a:cs typeface="Microsoft JhengHei"/>
              </a:rPr>
              <a:t>少</a:t>
            </a:r>
            <a:r>
              <a:rPr dirty="0" smtClean="0" sz="2800" spc="-55">
                <a:latin typeface="Microsoft JhengHei"/>
                <a:cs typeface="Microsoft JhengHei"/>
              </a:rPr>
              <a:t>有</a:t>
            </a:r>
            <a:r>
              <a:rPr dirty="0" smtClean="0" sz="2800" spc="-95"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0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2800" spc="-30">
                <a:latin typeface="Microsoft JhengHei"/>
                <a:cs typeface="Microsoft JhengHei"/>
              </a:rPr>
              <a:t>天的数据。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3144" y="6621373"/>
            <a:ext cx="9126220" cy="23685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0" marR="414655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dirty="0" smtClean="0" sz="1400" spc="3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Microsoft JhengHei"/>
                <a:cs typeface="Microsoft JhengHei"/>
              </a:rPr>
              <a:t>页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700">
                <a:solidFill>
                  <a:srgbClr val="1E4671"/>
                </a:solidFill>
                <a:latin typeface="Calibri"/>
                <a:cs typeface="Calibri"/>
              </a:rPr>
              <a:t>14.1.9 </a:t>
            </a:r>
            <a:r>
              <a:rPr dirty="0" smtClean="0" sz="2700" spc="-250">
                <a:solidFill>
                  <a:srgbClr val="1E4671"/>
                </a:solidFill>
                <a:latin typeface="Calibri"/>
                <a:cs typeface="Calibri"/>
              </a:rPr>
              <a:t> </a:t>
            </a:r>
            <a:r>
              <a:rPr dirty="0" smtClean="0" sz="2700" spc="0">
                <a:solidFill>
                  <a:srgbClr val="1E4671"/>
                </a:solidFill>
                <a:latin typeface="Microsoft YaHei UI"/>
                <a:cs typeface="Microsoft YaHei UI"/>
              </a:rPr>
              <a:t>其它可视化工具</a:t>
            </a:r>
            <a:endParaRPr sz="27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3144" y="562354"/>
            <a:ext cx="9125712" cy="6295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700">
                <a:solidFill>
                  <a:srgbClr val="1E4671"/>
                </a:solidFill>
                <a:latin typeface="Calibri"/>
                <a:cs typeface="Calibri"/>
              </a:rPr>
              <a:t>14.1.9 </a:t>
            </a:r>
            <a:r>
              <a:rPr dirty="0" smtClean="0" sz="2700" spc="-250">
                <a:solidFill>
                  <a:srgbClr val="1E4671"/>
                </a:solidFill>
                <a:latin typeface="Calibri"/>
                <a:cs typeface="Calibri"/>
              </a:rPr>
              <a:t> </a:t>
            </a:r>
            <a:r>
              <a:rPr dirty="0" smtClean="0" sz="2700" spc="0">
                <a:solidFill>
                  <a:srgbClr val="1E4671"/>
                </a:solidFill>
                <a:latin typeface="Microsoft YaHei UI"/>
                <a:cs typeface="Microsoft YaHei UI"/>
              </a:rPr>
              <a:t>其它可视化工具</a:t>
            </a:r>
            <a:endParaRPr sz="27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6191" y="1118616"/>
            <a:ext cx="9361932" cy="5201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5969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dirty="0" smtClean="0" sz="1400" spc="3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fld id="{81D60167-4931-47E6-BA6A-407CBD079E47}" type="slidenum"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Microsoft JhengHei"/>
                <a:cs typeface="Microsoft JhengHei"/>
              </a:rPr>
              <a:t>页</a:t>
            </a:r>
            <a:endParaRPr sz="1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700">
                <a:solidFill>
                  <a:srgbClr val="1E4671"/>
                </a:solidFill>
                <a:latin typeface="Calibri"/>
                <a:cs typeface="Calibri"/>
              </a:rPr>
              <a:t>14.1.9 </a:t>
            </a:r>
            <a:r>
              <a:rPr dirty="0" smtClean="0" sz="2700" spc="-250">
                <a:solidFill>
                  <a:srgbClr val="1E4671"/>
                </a:solidFill>
                <a:latin typeface="Calibri"/>
                <a:cs typeface="Calibri"/>
              </a:rPr>
              <a:t> </a:t>
            </a:r>
            <a:r>
              <a:rPr dirty="0" smtClean="0" sz="2700" spc="0">
                <a:solidFill>
                  <a:srgbClr val="1E4671"/>
                </a:solidFill>
                <a:latin typeface="Microsoft YaHei UI"/>
                <a:cs typeface="Microsoft YaHei UI"/>
              </a:rPr>
              <a:t>其它可视化工具</a:t>
            </a:r>
            <a:endParaRPr sz="27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5969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dirty="0" smtClean="0" sz="1400" spc="3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fld id="{81D60167-4931-47E6-BA6A-407CBD079E47}" type="slidenum"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Microsoft JhengHei"/>
                <a:cs typeface="Microsoft JhengHei"/>
              </a:rPr>
              <a:t>页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1986" y="697737"/>
            <a:ext cx="9260205" cy="57943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95250">
              <a:lnSpc>
                <a:spcPct val="150000"/>
              </a:lnSpc>
            </a:pPr>
            <a:r>
              <a:rPr dirty="0" smtClean="0" sz="2800" spc="-355">
                <a:latin typeface="Arial"/>
                <a:cs typeface="Arial"/>
              </a:rPr>
              <a:t>E</a:t>
            </a:r>
            <a:r>
              <a:rPr dirty="0" smtClean="0" sz="2800" spc="-280">
                <a:latin typeface="Arial"/>
                <a:cs typeface="Arial"/>
              </a:rPr>
              <a:t>c</a:t>
            </a:r>
            <a:r>
              <a:rPr dirty="0" smtClean="0" sz="2800" spc="-75">
                <a:latin typeface="Arial"/>
                <a:cs typeface="Arial"/>
              </a:rPr>
              <a:t>harts</a:t>
            </a:r>
            <a:r>
              <a:rPr dirty="0" smtClean="0" sz="2800" spc="-10">
                <a:latin typeface="Arial"/>
                <a:cs typeface="Arial"/>
              </a:rPr>
              <a:t> </a:t>
            </a:r>
            <a:r>
              <a:rPr dirty="0" smtClean="0" sz="2800" spc="-30">
                <a:latin typeface="Microsoft JhengHei"/>
                <a:cs typeface="Microsoft JhengHei"/>
              </a:rPr>
              <a:t>是一个由百度开源的数</a:t>
            </a:r>
            <a:r>
              <a:rPr dirty="0" smtClean="0" sz="2800" spc="-25">
                <a:latin typeface="Microsoft JhengHei"/>
                <a:cs typeface="Microsoft JhengHei"/>
              </a:rPr>
              <a:t>据</a:t>
            </a:r>
            <a:r>
              <a:rPr dirty="0" smtClean="0" sz="2800" spc="-30">
                <a:latin typeface="Microsoft JhengHei"/>
                <a:cs typeface="Microsoft JhengHei"/>
              </a:rPr>
              <a:t>可视化</a:t>
            </a:r>
            <a:r>
              <a:rPr dirty="0" smtClean="0" sz="2800" spc="-25">
                <a:latin typeface="Microsoft JhengHei"/>
                <a:cs typeface="Microsoft JhengHei"/>
              </a:rPr>
              <a:t>工</a:t>
            </a:r>
            <a:r>
              <a:rPr dirty="0" smtClean="0" sz="2800" spc="-30">
                <a:latin typeface="Microsoft JhengHei"/>
                <a:cs typeface="Microsoft JhengHei"/>
              </a:rPr>
              <a:t>具</a:t>
            </a:r>
            <a:r>
              <a:rPr dirty="0" smtClean="0" sz="2800" spc="-25">
                <a:latin typeface="Microsoft JhengHei"/>
                <a:cs typeface="Microsoft JhengHei"/>
              </a:rPr>
              <a:t>，</a:t>
            </a:r>
            <a:r>
              <a:rPr dirty="0" smtClean="0" sz="2800" spc="55">
                <a:latin typeface="Arial"/>
                <a:cs typeface="Arial"/>
              </a:rPr>
              <a:t>p</a:t>
            </a:r>
            <a:r>
              <a:rPr dirty="0" smtClean="0" sz="2800" spc="-95">
                <a:latin typeface="Arial"/>
                <a:cs typeface="Arial"/>
              </a:rPr>
              <a:t>yecharts</a:t>
            </a:r>
            <a:r>
              <a:rPr dirty="0" smtClean="0" sz="2800" spc="45">
                <a:latin typeface="Arial"/>
                <a:cs typeface="Arial"/>
              </a:rPr>
              <a:t> </a:t>
            </a:r>
            <a:r>
              <a:rPr dirty="0" smtClean="0" sz="2800" spc="-30">
                <a:latin typeface="Microsoft JhengHei"/>
                <a:cs typeface="Microsoft JhengHei"/>
              </a:rPr>
              <a:t>是</a:t>
            </a:r>
            <a:r>
              <a:rPr dirty="0" smtClean="0" sz="2800" spc="-20">
                <a:latin typeface="Microsoft JhengHei"/>
                <a:cs typeface="Microsoft JhengHei"/>
              </a:rPr>
              <a:t> 支</a:t>
            </a:r>
            <a:r>
              <a:rPr dirty="0" smtClean="0" sz="2800" spc="-35">
                <a:latin typeface="Microsoft JhengHei"/>
                <a:cs typeface="Microsoft JhengHei"/>
              </a:rPr>
              <a:t>持</a:t>
            </a:r>
            <a:r>
              <a:rPr dirty="0" smtClean="0" sz="2800" spc="-60">
                <a:latin typeface="Arial"/>
                <a:cs typeface="Arial"/>
              </a:rPr>
              <a:t>Pytho</a:t>
            </a:r>
            <a:r>
              <a:rPr dirty="0" smtClean="0" sz="2800" spc="-60">
                <a:latin typeface="Arial"/>
                <a:cs typeface="Arial"/>
              </a:rPr>
              <a:t>n</a:t>
            </a:r>
            <a:r>
              <a:rPr dirty="0" smtClean="0" sz="2800" spc="-30">
                <a:latin typeface="Microsoft JhengHei"/>
                <a:cs typeface="Microsoft JhengHei"/>
              </a:rPr>
              <a:t>语言的第三方库。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ts val="650"/>
              </a:lnSpc>
              <a:spcBef>
                <a:spcPts val="32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2800" spc="-25" u="heavy">
                <a:solidFill>
                  <a:srgbClr val="0462C1"/>
                </a:solidFill>
                <a:latin typeface="Arial"/>
                <a:cs typeface="Arial"/>
                <a:hlinkClick r:id="rId2"/>
              </a:rPr>
              <a:t>https://pyecharts.</a:t>
            </a:r>
            <a:r>
              <a:rPr dirty="0" smtClean="0" sz="2800" spc="-30" u="heavy">
                <a:solidFill>
                  <a:srgbClr val="0462C1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mtClean="0" sz="2800" spc="70" u="heavy">
                <a:solidFill>
                  <a:srgbClr val="0462C1"/>
                </a:solidFill>
                <a:latin typeface="Arial"/>
                <a:cs typeface="Arial"/>
                <a:hlinkClick r:id="rId2"/>
              </a:rPr>
              <a:t>rg/#/z</a:t>
            </a:r>
            <a:r>
              <a:rPr dirty="0" smtClean="0" sz="2800" spc="95" u="heavy">
                <a:solidFill>
                  <a:srgbClr val="0462C1"/>
                </a:solidFill>
                <a:latin typeface="Arial"/>
                <a:cs typeface="Arial"/>
                <a:hlinkClick r:id="rId2"/>
              </a:rPr>
              <a:t>h</a:t>
            </a:r>
            <a:r>
              <a:rPr dirty="0" smtClean="0" sz="2800" spc="459" u="heavy">
                <a:solidFill>
                  <a:srgbClr val="0462C1"/>
                </a:solidFill>
                <a:latin typeface="Arial"/>
                <a:cs typeface="Arial"/>
                <a:hlinkClick r:id="rId2"/>
              </a:rPr>
              <a:t>-</a:t>
            </a:r>
            <a:r>
              <a:rPr dirty="0" smtClean="0" sz="2800" spc="-85" u="heavy">
                <a:solidFill>
                  <a:srgbClr val="0462C1"/>
                </a:solidFill>
                <a:latin typeface="Arial"/>
                <a:cs typeface="Arial"/>
                <a:hlinkClick r:id="rId2"/>
              </a:rPr>
              <a:t>c</a:t>
            </a:r>
            <a:r>
              <a:rPr dirty="0" smtClean="0" sz="2800" spc="-105" u="heavy">
                <a:solidFill>
                  <a:srgbClr val="0462C1"/>
                </a:solidFill>
                <a:latin typeface="Arial"/>
                <a:cs typeface="Arial"/>
                <a:hlinkClick r:id="rId2"/>
              </a:rPr>
              <a:t>n</a:t>
            </a:r>
            <a:r>
              <a:rPr dirty="0" smtClean="0" sz="2800" spc="60" u="heavy">
                <a:solidFill>
                  <a:srgbClr val="0462C1"/>
                </a:solidFill>
                <a:latin typeface="Arial"/>
                <a:cs typeface="Arial"/>
                <a:hlinkClick r:id="rId2"/>
              </a:rPr>
              <a:t>/intro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mtClean="0" sz="2400">
                <a:latin typeface="Arial"/>
                <a:cs typeface="Arial"/>
              </a:rPr>
              <a:t>•	</a:t>
            </a:r>
            <a:r>
              <a:rPr dirty="0" smtClean="0" sz="2400">
                <a:latin typeface="Microsoft JhengHei"/>
                <a:cs typeface="Microsoft JhengHei"/>
              </a:rPr>
              <a:t>简洁的</a:t>
            </a:r>
            <a:r>
              <a:rPr dirty="0" smtClean="0" sz="2400" spc="60">
                <a:latin typeface="Microsoft JhengHei"/>
                <a:cs typeface="Microsoft JhengHei"/>
              </a:rPr>
              <a:t> </a:t>
            </a:r>
            <a:r>
              <a:rPr dirty="0" smtClean="0" sz="2400" spc="-145">
                <a:latin typeface="Arial"/>
                <a:cs typeface="Arial"/>
              </a:rPr>
              <a:t>API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0">
                <a:latin typeface="Microsoft JhengHei"/>
                <a:cs typeface="Microsoft JhengHei"/>
              </a:rPr>
              <a:t>设计，使用如丝滑般流畅，支持链式调用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mtClean="0" sz="2400">
                <a:latin typeface="Arial"/>
                <a:cs typeface="Arial"/>
              </a:rPr>
              <a:t>•	</a:t>
            </a:r>
            <a:r>
              <a:rPr dirty="0" smtClean="0" sz="2400">
                <a:latin typeface="Microsoft JhengHei"/>
                <a:cs typeface="Microsoft JhengHei"/>
              </a:rPr>
              <a:t>囊括了</a:t>
            </a:r>
            <a:r>
              <a:rPr dirty="0" smtClean="0" sz="2400" spc="60">
                <a:latin typeface="Microsoft JhengHei"/>
                <a:cs typeface="Microsoft JhengHei"/>
              </a:rPr>
              <a:t> </a:t>
            </a:r>
            <a:r>
              <a:rPr dirty="0" smtClean="0" sz="2400" spc="5">
                <a:latin typeface="Arial"/>
                <a:cs typeface="Arial"/>
              </a:rPr>
              <a:t>30</a:t>
            </a:r>
            <a:r>
              <a:rPr dirty="0" smtClean="0" sz="2400" spc="10">
                <a:latin typeface="Arial"/>
                <a:cs typeface="Arial"/>
              </a:rPr>
              <a:t>+</a:t>
            </a:r>
            <a:r>
              <a:rPr dirty="0" smtClean="0" sz="2400" spc="10">
                <a:latin typeface="Arial"/>
                <a:cs typeface="Arial"/>
              </a:rPr>
              <a:t> </a:t>
            </a:r>
            <a:r>
              <a:rPr dirty="0" smtClean="0" sz="2400" spc="10">
                <a:latin typeface="Microsoft JhengHei"/>
                <a:cs typeface="Microsoft JhengHei"/>
              </a:rPr>
              <a:t>种常见图表，应有尽有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ts val="1400"/>
              </a:lnSpc>
              <a:spcBef>
                <a:spcPts val="42"/>
              </a:spcBef>
            </a:pPr>
            <a:endParaRPr sz="1400"/>
          </a:p>
          <a:p>
            <a:pPr marL="469265" indent="-457200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dirty="0" smtClean="0" sz="2400">
                <a:latin typeface="Microsoft JhengHei"/>
                <a:cs typeface="Microsoft JhengHei"/>
              </a:rPr>
              <a:t>可轻松集成至</a:t>
            </a:r>
            <a:r>
              <a:rPr dirty="0" smtClean="0" sz="2400" spc="60">
                <a:latin typeface="Microsoft JhengHei"/>
                <a:cs typeface="Microsoft JhengHei"/>
              </a:rPr>
              <a:t> </a:t>
            </a:r>
            <a:r>
              <a:rPr dirty="0" smtClean="0" sz="2400" spc="-160">
                <a:latin typeface="Arial"/>
                <a:cs typeface="Arial"/>
              </a:rPr>
              <a:t>Flas</a:t>
            </a:r>
            <a:r>
              <a:rPr dirty="0" smtClean="0" sz="2400" spc="-180">
                <a:latin typeface="Arial"/>
                <a:cs typeface="Arial"/>
              </a:rPr>
              <a:t>k</a:t>
            </a:r>
            <a:r>
              <a:rPr dirty="0" smtClean="0" sz="2400" spc="0">
                <a:latin typeface="Microsoft JhengHei"/>
                <a:cs typeface="Microsoft JhengHei"/>
              </a:rPr>
              <a:t>，</a:t>
            </a:r>
            <a:r>
              <a:rPr dirty="0" smtClean="0" sz="2400" spc="-30">
                <a:latin typeface="Arial"/>
                <a:cs typeface="Arial"/>
              </a:rPr>
              <a:t>Django</a:t>
            </a:r>
            <a:r>
              <a:rPr dirty="0" smtClean="0" sz="2400" spc="5">
                <a:latin typeface="Arial"/>
                <a:cs typeface="Arial"/>
              </a:rPr>
              <a:t> </a:t>
            </a:r>
            <a:r>
              <a:rPr dirty="0" smtClean="0" sz="2400" spc="0">
                <a:latin typeface="Microsoft JhengHei"/>
                <a:cs typeface="Microsoft JhengHei"/>
              </a:rPr>
              <a:t>等主流</a:t>
            </a:r>
            <a:r>
              <a:rPr dirty="0" smtClean="0" sz="2400" spc="60">
                <a:latin typeface="Microsoft JhengHei"/>
                <a:cs typeface="Microsoft JhengHei"/>
              </a:rPr>
              <a:t> </a:t>
            </a:r>
            <a:r>
              <a:rPr dirty="0" smtClean="0" sz="2400" spc="-50">
                <a:latin typeface="Arial"/>
                <a:cs typeface="Arial"/>
              </a:rPr>
              <a:t>Web</a:t>
            </a:r>
            <a:r>
              <a:rPr dirty="0" smtClean="0" sz="2400" spc="-50">
                <a:latin typeface="Arial"/>
                <a:cs typeface="Arial"/>
              </a:rPr>
              <a:t> </a:t>
            </a:r>
            <a:r>
              <a:rPr dirty="0" smtClean="0" sz="2400" spc="-50">
                <a:latin typeface="Microsoft JhengHei"/>
                <a:cs typeface="Microsoft JhengHei"/>
              </a:rPr>
              <a:t>框架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mtClean="0" sz="2400">
                <a:latin typeface="Arial"/>
                <a:cs typeface="Arial"/>
              </a:rPr>
              <a:t>•	</a:t>
            </a:r>
            <a:r>
              <a:rPr dirty="0" smtClean="0" sz="2400">
                <a:latin typeface="Microsoft JhengHei"/>
                <a:cs typeface="Microsoft JhengHei"/>
              </a:rPr>
              <a:t>高度灵活的配置项，可轻松搭配出精美的图表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mtClean="0" sz="2400">
                <a:latin typeface="Arial"/>
                <a:cs typeface="Arial"/>
              </a:rPr>
              <a:t>•	</a:t>
            </a:r>
            <a:r>
              <a:rPr dirty="0" smtClean="0" sz="2400" spc="-5">
                <a:latin typeface="Microsoft JhengHei"/>
                <a:cs typeface="Microsoft JhengHei"/>
              </a:rPr>
              <a:t>多</a:t>
            </a:r>
            <a:r>
              <a:rPr dirty="0" smtClean="0" sz="2400" spc="0">
                <a:latin typeface="Microsoft JhengHei"/>
                <a:cs typeface="Microsoft JhengHei"/>
              </a:rPr>
              <a:t>达</a:t>
            </a:r>
            <a:r>
              <a:rPr dirty="0" smtClean="0" sz="2400" spc="55">
                <a:latin typeface="Microsoft JhengHei"/>
                <a:cs typeface="Microsoft JhengHei"/>
              </a:rPr>
              <a:t> </a:t>
            </a:r>
            <a:r>
              <a:rPr dirty="0" smtClean="0" sz="2400" spc="-25">
                <a:latin typeface="Arial"/>
                <a:cs typeface="Arial"/>
              </a:rPr>
              <a:t>400</a:t>
            </a:r>
            <a:r>
              <a:rPr dirty="0" smtClean="0" sz="2400" spc="-15">
                <a:latin typeface="Arial"/>
                <a:cs typeface="Arial"/>
              </a:rPr>
              <a:t>+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-5">
                <a:latin typeface="Microsoft JhengHei"/>
                <a:cs typeface="Microsoft JhengHei"/>
              </a:rPr>
              <a:t>地图文件以及原生的百度地图，为地理数据可视化提供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ts val="1400"/>
              </a:lnSpc>
              <a:spcBef>
                <a:spcPts val="42"/>
              </a:spcBef>
            </a:pPr>
            <a:endParaRPr sz="1400"/>
          </a:p>
          <a:p>
            <a:pPr marL="469265">
              <a:lnSpc>
                <a:spcPct val="100000"/>
              </a:lnSpc>
            </a:pPr>
            <a:r>
              <a:rPr dirty="0" smtClean="0" sz="2400">
                <a:latin typeface="Microsoft JhengHei"/>
                <a:cs typeface="Microsoft JhengHei"/>
              </a:rPr>
              <a:t>强有力的支持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/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mtClean="0" sz="2400">
                <a:latin typeface="Arial"/>
                <a:cs typeface="Arial"/>
              </a:rPr>
              <a:t>•	</a:t>
            </a:r>
            <a:r>
              <a:rPr dirty="0" smtClean="0" sz="2400">
                <a:latin typeface="Microsoft JhengHei"/>
                <a:cs typeface="Microsoft JhengHei"/>
              </a:rPr>
              <a:t>详细的文档和示例，帮助开发者更快的上手项目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700">
                <a:solidFill>
                  <a:srgbClr val="1E4671"/>
                </a:solidFill>
                <a:latin typeface="Calibri"/>
                <a:cs typeface="Calibri"/>
              </a:rPr>
              <a:t>14.1.9 </a:t>
            </a:r>
            <a:r>
              <a:rPr dirty="0" smtClean="0" sz="2700" spc="-250">
                <a:solidFill>
                  <a:srgbClr val="1E4671"/>
                </a:solidFill>
                <a:latin typeface="Calibri"/>
                <a:cs typeface="Calibri"/>
              </a:rPr>
              <a:t> </a:t>
            </a:r>
            <a:r>
              <a:rPr dirty="0" smtClean="0" sz="2700" spc="0">
                <a:solidFill>
                  <a:srgbClr val="1E4671"/>
                </a:solidFill>
                <a:latin typeface="Microsoft YaHei UI"/>
                <a:cs typeface="Microsoft YaHei UI"/>
              </a:rPr>
              <a:t>其它可视化工具</a:t>
            </a:r>
            <a:endParaRPr sz="27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5172" y="690372"/>
            <a:ext cx="10177272" cy="5826252"/>
          </a:xfrm>
          <a:custGeom>
            <a:avLst/>
            <a:gdLst/>
            <a:ahLst/>
            <a:cxnLst/>
            <a:rect l="l" t="t" r="r" b="b"/>
            <a:pathLst>
              <a:path w="10177272" h="5826252">
                <a:moveTo>
                  <a:pt x="0" y="5826252"/>
                </a:moveTo>
                <a:lnTo>
                  <a:pt x="10177272" y="5826252"/>
                </a:lnTo>
                <a:lnTo>
                  <a:pt x="10177272" y="0"/>
                </a:lnTo>
                <a:lnTo>
                  <a:pt x="0" y="0"/>
                </a:lnTo>
                <a:lnTo>
                  <a:pt x="0" y="582625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74521" y="687958"/>
            <a:ext cx="9850755" cy="57270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4831715">
              <a:lnSpc>
                <a:spcPct val="120000"/>
              </a:lnSpc>
            </a:pPr>
            <a:r>
              <a:rPr dirty="0" smtClean="0" sz="2400" spc="20">
                <a:latin typeface="Arial"/>
                <a:cs typeface="Arial"/>
              </a:rPr>
              <a:t>fr</a:t>
            </a:r>
            <a:r>
              <a:rPr dirty="0" smtClean="0" sz="2400" spc="45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m </a:t>
            </a:r>
            <a:r>
              <a:rPr dirty="0" smtClean="0" sz="2400" spc="-55">
                <a:latin typeface="Arial"/>
                <a:cs typeface="Arial"/>
              </a:rPr>
              <a:t>py</a:t>
            </a:r>
            <a:r>
              <a:rPr dirty="0" smtClean="0" sz="2400" spc="-50">
                <a:latin typeface="Arial"/>
                <a:cs typeface="Arial"/>
              </a:rPr>
              <a:t>e</a:t>
            </a:r>
            <a:r>
              <a:rPr dirty="0" smtClean="0" sz="2400" spc="-35">
                <a:latin typeface="Arial"/>
                <a:cs typeface="Arial"/>
              </a:rPr>
              <a:t>char</a:t>
            </a:r>
            <a:r>
              <a:rPr dirty="0" smtClean="0" sz="2400" spc="-15">
                <a:latin typeface="Arial"/>
                <a:cs typeface="Arial"/>
              </a:rPr>
              <a:t>t</a:t>
            </a:r>
            <a:r>
              <a:rPr dirty="0" smtClean="0" sz="2400" spc="-229">
                <a:latin typeface="Arial"/>
                <a:cs typeface="Arial"/>
              </a:rPr>
              <a:t>s</a:t>
            </a:r>
            <a:r>
              <a:rPr dirty="0" smtClean="0" sz="2400" spc="-20">
                <a:latin typeface="Arial"/>
                <a:cs typeface="Arial"/>
              </a:rPr>
              <a:t> </a:t>
            </a:r>
            <a:r>
              <a:rPr dirty="0" smtClean="0" sz="2400" spc="25">
                <a:latin typeface="Arial"/>
                <a:cs typeface="Arial"/>
              </a:rPr>
              <a:t>impo</a:t>
            </a:r>
            <a:r>
              <a:rPr dirty="0" smtClean="0" sz="2400" spc="20">
                <a:latin typeface="Arial"/>
                <a:cs typeface="Arial"/>
              </a:rPr>
              <a:t>r</a:t>
            </a:r>
            <a:r>
              <a:rPr dirty="0" smtClean="0" sz="2400" spc="90">
                <a:latin typeface="Arial"/>
                <a:cs typeface="Arial"/>
              </a:rPr>
              <a:t>t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65">
                <a:latin typeface="Arial"/>
                <a:cs typeface="Arial"/>
              </a:rPr>
              <a:t>op</a:t>
            </a:r>
            <a:r>
              <a:rPr dirty="0" smtClean="0" sz="2400" spc="35">
                <a:latin typeface="Arial"/>
                <a:cs typeface="Arial"/>
              </a:rPr>
              <a:t>t</a:t>
            </a:r>
            <a:r>
              <a:rPr dirty="0" smtClean="0" sz="2400" spc="-55">
                <a:latin typeface="Arial"/>
                <a:cs typeface="Arial"/>
              </a:rPr>
              <a:t>ions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-145">
                <a:latin typeface="Arial"/>
                <a:cs typeface="Arial"/>
              </a:rPr>
              <a:t>a</a:t>
            </a:r>
            <a:r>
              <a:rPr dirty="0" smtClean="0" sz="2400" spc="-229">
                <a:latin typeface="Arial"/>
                <a:cs typeface="Arial"/>
              </a:rPr>
              <a:t>s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65">
                <a:latin typeface="Arial"/>
                <a:cs typeface="Arial"/>
              </a:rPr>
              <a:t>op</a:t>
            </a:r>
            <a:r>
              <a:rPr dirty="0" smtClean="0" sz="2400" spc="40">
                <a:latin typeface="Arial"/>
                <a:cs typeface="Arial"/>
              </a:rPr>
              <a:t>t</a:t>
            </a:r>
            <a:r>
              <a:rPr dirty="0" smtClean="0" sz="2400" spc="-229">
                <a:latin typeface="Arial"/>
                <a:cs typeface="Arial"/>
              </a:rPr>
              <a:t>s</a:t>
            </a:r>
            <a:r>
              <a:rPr dirty="0" smtClean="0" sz="2400" spc="-130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fr</a:t>
            </a:r>
            <a:r>
              <a:rPr dirty="0" smtClean="0" sz="2400" spc="45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m </a:t>
            </a:r>
            <a:r>
              <a:rPr dirty="0" smtClean="0" sz="2400" spc="-55">
                <a:latin typeface="Arial"/>
                <a:cs typeface="Arial"/>
              </a:rPr>
              <a:t>py</a:t>
            </a:r>
            <a:r>
              <a:rPr dirty="0" smtClean="0" sz="2400" spc="-50">
                <a:latin typeface="Arial"/>
                <a:cs typeface="Arial"/>
              </a:rPr>
              <a:t>e</a:t>
            </a:r>
            <a:r>
              <a:rPr dirty="0" smtClean="0" sz="2400" spc="-35">
                <a:latin typeface="Arial"/>
                <a:cs typeface="Arial"/>
              </a:rPr>
              <a:t>char</a:t>
            </a:r>
            <a:r>
              <a:rPr dirty="0" smtClean="0" sz="2400" spc="-15">
                <a:latin typeface="Arial"/>
                <a:cs typeface="Arial"/>
              </a:rPr>
              <a:t>t</a:t>
            </a:r>
            <a:r>
              <a:rPr dirty="0" smtClean="0" sz="2400" spc="-90">
                <a:latin typeface="Arial"/>
                <a:cs typeface="Arial"/>
              </a:rPr>
              <a:t>s.char</a:t>
            </a:r>
            <a:r>
              <a:rPr dirty="0" smtClean="0" sz="2400" spc="-50">
                <a:latin typeface="Arial"/>
                <a:cs typeface="Arial"/>
              </a:rPr>
              <a:t>t</a:t>
            </a:r>
            <a:r>
              <a:rPr dirty="0" smtClean="0" sz="2400" spc="-229">
                <a:latin typeface="Arial"/>
                <a:cs typeface="Arial"/>
              </a:rPr>
              <a:t>s</a:t>
            </a:r>
            <a:r>
              <a:rPr dirty="0" smtClean="0" sz="2400" spc="-25">
                <a:latin typeface="Arial"/>
                <a:cs typeface="Arial"/>
              </a:rPr>
              <a:t> </a:t>
            </a:r>
            <a:r>
              <a:rPr dirty="0" smtClean="0" sz="2400" spc="25">
                <a:latin typeface="Arial"/>
                <a:cs typeface="Arial"/>
              </a:rPr>
              <a:t>impo</a:t>
            </a:r>
            <a:r>
              <a:rPr dirty="0" smtClean="0" sz="2400" spc="20">
                <a:latin typeface="Arial"/>
                <a:cs typeface="Arial"/>
              </a:rPr>
              <a:t>r</a:t>
            </a:r>
            <a:r>
              <a:rPr dirty="0" smtClean="0" sz="2400" spc="90">
                <a:latin typeface="Arial"/>
                <a:cs typeface="Arial"/>
              </a:rPr>
              <a:t>t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20">
                <a:latin typeface="Arial"/>
                <a:cs typeface="Arial"/>
              </a:rPr>
              <a:t>Map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25">
                <a:latin typeface="Arial"/>
                <a:cs typeface="Arial"/>
              </a:rPr>
              <a:t>impo</a:t>
            </a:r>
            <a:r>
              <a:rPr dirty="0" smtClean="0" sz="2400" spc="20">
                <a:latin typeface="Arial"/>
                <a:cs typeface="Arial"/>
              </a:rPr>
              <a:t>r</a:t>
            </a:r>
            <a:r>
              <a:rPr dirty="0" smtClean="0" sz="2400" spc="90">
                <a:latin typeface="Arial"/>
                <a:cs typeface="Arial"/>
              </a:rPr>
              <a:t>t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15">
                <a:latin typeface="Arial"/>
                <a:cs typeface="Arial"/>
              </a:rPr>
              <a:t>random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31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2400" spc="-145">
                <a:latin typeface="Arial"/>
                <a:cs typeface="Arial"/>
              </a:rPr>
              <a:t>class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85">
                <a:latin typeface="Arial"/>
                <a:cs typeface="Arial"/>
              </a:rPr>
              <a:t>D</a:t>
            </a:r>
            <a:r>
              <a:rPr dirty="0" smtClean="0" sz="2400" spc="-80">
                <a:latin typeface="Arial"/>
                <a:cs typeface="Arial"/>
              </a:rPr>
              <a:t>ata: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49250">
              <a:lnSpc>
                <a:spcPct val="100000"/>
              </a:lnSpc>
            </a:pPr>
            <a:r>
              <a:rPr dirty="0" smtClean="0" sz="2400" spc="-35">
                <a:latin typeface="Arial"/>
                <a:cs typeface="Arial"/>
              </a:rPr>
              <a:t>provinc</a:t>
            </a:r>
            <a:r>
              <a:rPr dirty="0" smtClean="0" sz="2400" spc="-35">
                <a:latin typeface="Arial"/>
                <a:cs typeface="Arial"/>
              </a:rPr>
              <a:t>e</a:t>
            </a:r>
            <a:r>
              <a:rPr dirty="0" smtClean="0" sz="2400" spc="-229">
                <a:latin typeface="Arial"/>
                <a:cs typeface="Arial"/>
              </a:rPr>
              <a:t>s</a:t>
            </a:r>
            <a:r>
              <a:rPr dirty="0" smtClean="0" sz="2400" spc="-25">
                <a:latin typeface="Arial"/>
                <a:cs typeface="Arial"/>
              </a:rPr>
              <a:t> </a:t>
            </a:r>
            <a:r>
              <a:rPr dirty="0" smtClean="0" sz="2400" spc="195">
                <a:latin typeface="Arial"/>
                <a:cs typeface="Arial"/>
              </a:rPr>
              <a:t>=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[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-5">
                <a:latin typeface="Microsoft JhengHei"/>
                <a:cs typeface="Microsoft JhengHei"/>
              </a:rPr>
              <a:t>湖北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5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-5">
                <a:latin typeface="Microsoft JhengHei"/>
                <a:cs typeface="Microsoft JhengHei"/>
              </a:rPr>
              <a:t>广</a:t>
            </a:r>
            <a:r>
              <a:rPr dirty="0" smtClean="0" sz="2400" spc="0">
                <a:latin typeface="Microsoft JhengHei"/>
                <a:cs typeface="Microsoft JhengHei"/>
              </a:rPr>
              <a:t>东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10">
                <a:latin typeface="Arial"/>
                <a:cs typeface="Arial"/>
              </a:rPr>
              <a:t>"</a:t>
            </a:r>
            <a:r>
              <a:rPr dirty="0" smtClean="0" sz="2400" spc="10">
                <a:latin typeface="Microsoft JhengHei"/>
                <a:cs typeface="Microsoft JhengHei"/>
              </a:rPr>
              <a:t>北京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-5">
                <a:latin typeface="Microsoft JhengHei"/>
                <a:cs typeface="Microsoft JhengHei"/>
              </a:rPr>
              <a:t>上海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-5">
                <a:latin typeface="Microsoft JhengHei"/>
                <a:cs typeface="Microsoft JhengHei"/>
              </a:rPr>
              <a:t>江西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-5">
                <a:latin typeface="Microsoft JhengHei"/>
                <a:cs typeface="Microsoft JhengHei"/>
              </a:rPr>
              <a:t>河南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15">
                <a:latin typeface="Arial"/>
                <a:cs typeface="Arial"/>
              </a:rPr>
              <a:t>"</a:t>
            </a:r>
            <a:r>
              <a:rPr dirty="0" smtClean="0" sz="2400" spc="-5">
                <a:latin typeface="Microsoft JhengHei"/>
                <a:cs typeface="Microsoft JhengHei"/>
              </a:rPr>
              <a:t>浙江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-5">
                <a:latin typeface="Microsoft JhengHei"/>
                <a:cs typeface="Microsoft JhengHei"/>
              </a:rPr>
              <a:t>江苏</a:t>
            </a:r>
            <a:r>
              <a:rPr dirty="0" smtClean="0" sz="2400" spc="-65">
                <a:latin typeface="Arial"/>
                <a:cs typeface="Arial"/>
              </a:rPr>
              <a:t>",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/>
          </a:p>
          <a:p>
            <a:pPr marL="1443990">
              <a:lnSpc>
                <a:spcPct val="100000"/>
              </a:lnSpc>
            </a:pPr>
            <a:r>
              <a:rPr dirty="0" smtClean="0" sz="2400" spc="15">
                <a:latin typeface="Arial"/>
                <a:cs typeface="Arial"/>
              </a:rPr>
              <a:t>"</a:t>
            </a:r>
            <a:r>
              <a:rPr dirty="0" smtClean="0" sz="2400" spc="15">
                <a:latin typeface="Microsoft JhengHei"/>
                <a:cs typeface="Microsoft JhengHei"/>
              </a:rPr>
              <a:t>湖南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15">
                <a:latin typeface="Arial"/>
                <a:cs typeface="Arial"/>
              </a:rPr>
              <a:t>"</a:t>
            </a:r>
            <a:r>
              <a:rPr dirty="0" smtClean="0" sz="2400" spc="15">
                <a:latin typeface="Microsoft JhengHei"/>
                <a:cs typeface="Microsoft JhengHei"/>
              </a:rPr>
              <a:t>广西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山东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陕西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山</a:t>
            </a:r>
            <a:r>
              <a:rPr dirty="0" smtClean="0" sz="2400" spc="-5">
                <a:latin typeface="Microsoft JhengHei"/>
                <a:cs typeface="Microsoft JhengHei"/>
              </a:rPr>
              <a:t>西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河北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15">
                <a:latin typeface="Arial"/>
                <a:cs typeface="Arial"/>
              </a:rPr>
              <a:t>"</a:t>
            </a:r>
            <a:r>
              <a:rPr dirty="0" smtClean="0" sz="2400" spc="15">
                <a:latin typeface="Microsoft JhengHei"/>
                <a:cs typeface="Microsoft JhengHei"/>
              </a:rPr>
              <a:t>福建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黑龙江</a:t>
            </a:r>
            <a:r>
              <a:rPr dirty="0" smtClean="0" sz="2400" spc="-65">
                <a:latin typeface="Arial"/>
                <a:cs typeface="Arial"/>
              </a:rPr>
              <a:t>",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1443990">
              <a:lnSpc>
                <a:spcPct val="100000"/>
              </a:lnSpc>
            </a:pPr>
            <a:r>
              <a:rPr dirty="0" smtClean="0" sz="2400" spc="15">
                <a:latin typeface="Arial"/>
                <a:cs typeface="Arial"/>
              </a:rPr>
              <a:t>"</a:t>
            </a:r>
            <a:r>
              <a:rPr dirty="0" smtClean="0" sz="2400" spc="15">
                <a:latin typeface="Microsoft JhengHei"/>
                <a:cs typeface="Microsoft JhengHei"/>
              </a:rPr>
              <a:t>新疆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15">
                <a:latin typeface="Arial"/>
                <a:cs typeface="Arial"/>
              </a:rPr>
              <a:t>"</a:t>
            </a:r>
            <a:r>
              <a:rPr dirty="0" smtClean="0" sz="2400" spc="15">
                <a:latin typeface="Microsoft JhengHei"/>
                <a:cs typeface="Microsoft JhengHei"/>
              </a:rPr>
              <a:t>西藏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云南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贵州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四</a:t>
            </a:r>
            <a:r>
              <a:rPr dirty="0" smtClean="0" sz="2400" spc="-5">
                <a:latin typeface="Microsoft JhengHei"/>
                <a:cs typeface="Microsoft JhengHei"/>
              </a:rPr>
              <a:t>川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台湾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15">
                <a:latin typeface="Arial"/>
                <a:cs typeface="Arial"/>
              </a:rPr>
              <a:t>"</a:t>
            </a:r>
            <a:r>
              <a:rPr dirty="0" smtClean="0" sz="2400" spc="15">
                <a:latin typeface="Microsoft JhengHei"/>
                <a:cs typeface="Microsoft JhengHei"/>
              </a:rPr>
              <a:t>宁夏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0">
                <a:latin typeface="Microsoft JhengHei"/>
                <a:cs typeface="Microsoft JhengHei"/>
              </a:rPr>
              <a:t>吉林</a:t>
            </a:r>
            <a:r>
              <a:rPr dirty="0" smtClean="0" sz="2400" spc="-65">
                <a:latin typeface="Arial"/>
                <a:cs typeface="Arial"/>
              </a:rPr>
              <a:t>",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</a:pPr>
            <a:endParaRPr sz="550"/>
          </a:p>
          <a:p>
            <a:pPr marL="1443990">
              <a:lnSpc>
                <a:spcPct val="100000"/>
              </a:lnSpc>
              <a:tabLst>
                <a:tab pos="3491229" algn="l"/>
              </a:tabLst>
            </a:pPr>
            <a:r>
              <a:rPr dirty="0" smtClean="0" sz="2400" spc="15">
                <a:latin typeface="Arial"/>
                <a:cs typeface="Arial"/>
              </a:rPr>
              <a:t>"</a:t>
            </a:r>
            <a:r>
              <a:rPr dirty="0" smtClean="0" sz="2400" spc="-5">
                <a:latin typeface="Microsoft JhengHei"/>
                <a:cs typeface="Microsoft JhengHei"/>
              </a:rPr>
              <a:t>青海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10">
                <a:latin typeface="Arial"/>
                <a:cs typeface="Arial"/>
              </a:rPr>
              <a:t>"</a:t>
            </a:r>
            <a:r>
              <a:rPr dirty="0" smtClean="0" sz="2400" spc="10">
                <a:latin typeface="Microsoft JhengHei"/>
                <a:cs typeface="Microsoft JhengHei"/>
              </a:rPr>
              <a:t>甘肃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65">
                <a:latin typeface="Arial"/>
                <a:cs typeface="Arial"/>
              </a:rPr>
              <a:t>	</a:t>
            </a:r>
            <a:r>
              <a:rPr dirty="0" smtClean="0" sz="2400" spc="25">
                <a:latin typeface="Arial"/>
                <a:cs typeface="Arial"/>
              </a:rPr>
              <a:t>"</a:t>
            </a:r>
            <a:r>
              <a:rPr dirty="0" smtClean="0" sz="2400" spc="-5">
                <a:latin typeface="Microsoft JhengHei"/>
                <a:cs typeface="Microsoft JhengHei"/>
              </a:rPr>
              <a:t>内蒙古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-5">
                <a:latin typeface="Microsoft JhengHei"/>
                <a:cs typeface="Microsoft JhengHei"/>
              </a:rPr>
              <a:t>重庆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-5">
                <a:latin typeface="Microsoft JhengHei"/>
                <a:cs typeface="Microsoft JhengHei"/>
              </a:rPr>
              <a:t>安徽</a:t>
            </a:r>
            <a:r>
              <a:rPr dirty="0" smtClean="0" sz="2400" spc="-40">
                <a:latin typeface="Arial"/>
                <a:cs typeface="Arial"/>
              </a:rPr>
              <a:t>",</a:t>
            </a:r>
            <a:r>
              <a:rPr dirty="0" smtClean="0" sz="2400" spc="-40">
                <a:latin typeface="Arial"/>
                <a:cs typeface="Arial"/>
              </a:rPr>
              <a:t>"</a:t>
            </a:r>
            <a:r>
              <a:rPr dirty="0" smtClean="0" sz="2400" spc="-5">
                <a:latin typeface="Microsoft JhengHei"/>
                <a:cs typeface="Microsoft JhengHei"/>
              </a:rPr>
              <a:t>天津</a:t>
            </a:r>
            <a:r>
              <a:rPr dirty="0" smtClean="0" sz="2400" spc="-40">
                <a:latin typeface="Arial"/>
                <a:cs typeface="Arial"/>
              </a:rPr>
              <a:t>",</a:t>
            </a:r>
            <a:r>
              <a:rPr dirty="0" smtClean="0" sz="2400" spc="-40">
                <a:latin typeface="Arial"/>
                <a:cs typeface="Arial"/>
              </a:rPr>
              <a:t>"</a:t>
            </a:r>
            <a:r>
              <a:rPr dirty="0" smtClean="0" sz="2400" spc="-5">
                <a:latin typeface="Microsoft JhengHei"/>
                <a:cs typeface="Microsoft JhengHei"/>
              </a:rPr>
              <a:t>海南</a:t>
            </a:r>
            <a:r>
              <a:rPr dirty="0" smtClean="0" sz="2400" spc="-40">
                <a:latin typeface="Arial"/>
                <a:cs typeface="Arial"/>
              </a:rPr>
              <a:t>",</a:t>
            </a:r>
            <a:r>
              <a:rPr dirty="0" smtClean="0" sz="2400" spc="-40">
                <a:latin typeface="Arial"/>
                <a:cs typeface="Arial"/>
              </a:rPr>
              <a:t>"</a:t>
            </a:r>
            <a:r>
              <a:rPr dirty="0" smtClean="0" sz="2400" spc="-5">
                <a:latin typeface="Microsoft JhengHei"/>
                <a:cs typeface="Microsoft JhengHei"/>
              </a:rPr>
              <a:t>辽宁</a:t>
            </a:r>
            <a:r>
              <a:rPr dirty="0" smtClean="0" sz="2400" spc="20">
                <a:latin typeface="Arial"/>
                <a:cs typeface="Arial"/>
              </a:rPr>
              <a:t>"]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33"/>
              </a:spcBef>
            </a:pPr>
            <a:endParaRPr sz="1000"/>
          </a:p>
          <a:p>
            <a:pPr marL="349250">
              <a:lnSpc>
                <a:spcPct val="100000"/>
              </a:lnSpc>
            </a:pPr>
            <a:r>
              <a:rPr dirty="0" smtClean="0" sz="2400" spc="-175">
                <a:latin typeface="Arial"/>
                <a:cs typeface="Arial"/>
              </a:rPr>
              <a:t>@</a:t>
            </a:r>
            <a:r>
              <a:rPr dirty="0" smtClean="0" sz="2400" spc="-40">
                <a:latin typeface="Arial"/>
                <a:cs typeface="Arial"/>
              </a:rPr>
              <a:t>stat</a:t>
            </a:r>
            <a:r>
              <a:rPr dirty="0" smtClean="0" sz="2400" spc="-20">
                <a:latin typeface="Arial"/>
                <a:cs typeface="Arial"/>
              </a:rPr>
              <a:t>i</a:t>
            </a:r>
            <a:r>
              <a:rPr dirty="0" smtClean="0" sz="2400" spc="-35">
                <a:latin typeface="Arial"/>
                <a:cs typeface="Arial"/>
              </a:rPr>
              <a:t>cme</a:t>
            </a:r>
            <a:r>
              <a:rPr dirty="0" smtClean="0" sz="2400" spc="-10">
                <a:latin typeface="Arial"/>
                <a:cs typeface="Arial"/>
              </a:rPr>
              <a:t>t</a:t>
            </a:r>
            <a:r>
              <a:rPr dirty="0" smtClean="0" sz="2400" spc="10">
                <a:latin typeface="Arial"/>
                <a:cs typeface="Arial"/>
              </a:rPr>
              <a:t>hod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</a:pPr>
            <a:endParaRPr sz="550"/>
          </a:p>
          <a:p>
            <a:pPr marL="349250">
              <a:lnSpc>
                <a:spcPct val="100000"/>
              </a:lnSpc>
            </a:pPr>
            <a:r>
              <a:rPr dirty="0" smtClean="0" sz="2400" spc="-15">
                <a:latin typeface="Arial"/>
                <a:cs typeface="Arial"/>
              </a:rPr>
              <a:t>def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-105">
                <a:latin typeface="Arial"/>
                <a:cs typeface="Arial"/>
              </a:rPr>
              <a:t>values</a:t>
            </a:r>
            <a:r>
              <a:rPr dirty="0" smtClean="0" sz="2400" spc="-85">
                <a:latin typeface="Arial"/>
                <a:cs typeface="Arial"/>
              </a:rPr>
              <a:t>(</a:t>
            </a:r>
            <a:r>
              <a:rPr dirty="0" smtClean="0" sz="2400" spc="-40">
                <a:latin typeface="Arial"/>
                <a:cs typeface="Arial"/>
              </a:rPr>
              <a:t>star</a:t>
            </a:r>
            <a:r>
              <a:rPr dirty="0" smtClean="0" sz="2400" spc="-25">
                <a:latin typeface="Arial"/>
                <a:cs typeface="Arial"/>
              </a:rPr>
              <a:t>t</a:t>
            </a:r>
            <a:r>
              <a:rPr dirty="0" smtClean="0" sz="2400" spc="-150">
                <a:latin typeface="Arial"/>
                <a:cs typeface="Arial"/>
              </a:rPr>
              <a:t>: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5">
                <a:latin typeface="Arial"/>
                <a:cs typeface="Arial"/>
              </a:rPr>
              <a:t>i</a:t>
            </a:r>
            <a:r>
              <a:rPr dirty="0" smtClean="0" sz="2400" spc="40">
                <a:latin typeface="Arial"/>
                <a:cs typeface="Arial"/>
              </a:rPr>
              <a:t>nt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195">
                <a:latin typeface="Arial"/>
                <a:cs typeface="Arial"/>
              </a:rPr>
              <a:t>=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80">
                <a:latin typeface="Arial"/>
                <a:cs typeface="Arial"/>
              </a:rPr>
              <a:t>2</a:t>
            </a:r>
            <a:r>
              <a:rPr dirty="0" smtClean="0" sz="2400" spc="-95">
                <a:latin typeface="Arial"/>
                <a:cs typeface="Arial"/>
              </a:rPr>
              <a:t>0</a:t>
            </a:r>
            <a:r>
              <a:rPr dirty="0" smtClean="0" sz="2400" spc="-150">
                <a:latin typeface="Arial"/>
                <a:cs typeface="Arial"/>
              </a:rPr>
              <a:t>,</a:t>
            </a:r>
            <a:r>
              <a:rPr dirty="0" smtClean="0" sz="2400" spc="-150">
                <a:latin typeface="Arial"/>
                <a:cs typeface="Arial"/>
              </a:rPr>
              <a:t> </a:t>
            </a:r>
            <a:r>
              <a:rPr dirty="0" smtClean="0" sz="2400" spc="-60">
                <a:latin typeface="Arial"/>
                <a:cs typeface="Arial"/>
              </a:rPr>
              <a:t>end: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25">
                <a:latin typeface="Arial"/>
                <a:cs typeface="Arial"/>
              </a:rPr>
              <a:t>int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195">
                <a:latin typeface="Arial"/>
                <a:cs typeface="Arial"/>
              </a:rPr>
              <a:t>=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80">
                <a:latin typeface="Arial"/>
                <a:cs typeface="Arial"/>
              </a:rPr>
              <a:t>1</a:t>
            </a:r>
            <a:r>
              <a:rPr dirty="0" smtClean="0" sz="2400" spc="-90">
                <a:latin typeface="Arial"/>
                <a:cs typeface="Arial"/>
              </a:rPr>
              <a:t>5</a:t>
            </a:r>
            <a:r>
              <a:rPr dirty="0" smtClean="0" sz="2400" spc="-90">
                <a:latin typeface="Arial"/>
                <a:cs typeface="Arial"/>
              </a:rPr>
              <a:t>0)</a:t>
            </a:r>
            <a:r>
              <a:rPr dirty="0" smtClean="0" sz="2400" spc="15">
                <a:latin typeface="Arial"/>
                <a:cs typeface="Arial"/>
              </a:rPr>
              <a:t> </a:t>
            </a:r>
            <a:r>
              <a:rPr dirty="0" smtClean="0" sz="2400" spc="395">
                <a:latin typeface="Arial"/>
                <a:cs typeface="Arial"/>
              </a:rPr>
              <a:t>-</a:t>
            </a:r>
            <a:r>
              <a:rPr dirty="0" smtClean="0" sz="2400" spc="195">
                <a:latin typeface="Arial"/>
                <a:cs typeface="Arial"/>
              </a:rPr>
              <a:t>&gt;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-40">
                <a:latin typeface="Arial"/>
                <a:cs typeface="Arial"/>
              </a:rPr>
              <a:t>lis</a:t>
            </a:r>
            <a:r>
              <a:rPr dirty="0" smtClean="0" sz="2400" spc="-30">
                <a:latin typeface="Arial"/>
                <a:cs typeface="Arial"/>
              </a:rPr>
              <a:t>t</a:t>
            </a:r>
            <a:r>
              <a:rPr dirty="0" smtClean="0" sz="2400" spc="-15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/>
          </a:p>
          <a:p>
            <a:pPr marL="685800">
              <a:lnSpc>
                <a:spcPct val="100000"/>
              </a:lnSpc>
            </a:pPr>
            <a:r>
              <a:rPr dirty="0" smtClean="0" sz="2400">
                <a:latin typeface="Arial"/>
                <a:cs typeface="Arial"/>
              </a:rPr>
              <a:t>re</a:t>
            </a:r>
            <a:r>
              <a:rPr dirty="0" smtClean="0" sz="2400" spc="5">
                <a:latin typeface="Arial"/>
                <a:cs typeface="Arial"/>
              </a:rPr>
              <a:t>t</a:t>
            </a:r>
            <a:r>
              <a:rPr dirty="0" smtClean="0" sz="2400" spc="-15">
                <a:latin typeface="Arial"/>
                <a:cs typeface="Arial"/>
              </a:rPr>
              <a:t>urn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30">
                <a:latin typeface="Arial"/>
                <a:cs typeface="Arial"/>
              </a:rPr>
              <a:t>[</a:t>
            </a:r>
            <a:r>
              <a:rPr dirty="0" smtClean="0" sz="2400" spc="-15">
                <a:latin typeface="Arial"/>
                <a:cs typeface="Arial"/>
              </a:rPr>
              <a:t>rando</a:t>
            </a:r>
            <a:r>
              <a:rPr dirty="0" smtClean="0" sz="2400" spc="-25">
                <a:latin typeface="Arial"/>
                <a:cs typeface="Arial"/>
              </a:rPr>
              <a:t>m.randin</a:t>
            </a:r>
            <a:r>
              <a:rPr dirty="0" smtClean="0" sz="2400" spc="-5">
                <a:latin typeface="Arial"/>
                <a:cs typeface="Arial"/>
              </a:rPr>
              <a:t>t</a:t>
            </a:r>
            <a:r>
              <a:rPr dirty="0" smtClean="0" sz="2400" spc="-65">
                <a:latin typeface="Arial"/>
                <a:cs typeface="Arial"/>
              </a:rPr>
              <a:t>(start,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50">
                <a:latin typeface="Arial"/>
                <a:cs typeface="Arial"/>
              </a:rPr>
              <a:t>end)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25">
                <a:latin typeface="Arial"/>
                <a:cs typeface="Arial"/>
              </a:rPr>
              <a:t>for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350">
                <a:latin typeface="Arial"/>
                <a:cs typeface="Arial"/>
              </a:rPr>
              <a:t>_</a:t>
            </a:r>
            <a:r>
              <a:rPr dirty="0" smtClean="0" sz="2400" spc="-350">
                <a:latin typeface="Arial"/>
                <a:cs typeface="Arial"/>
              </a:rPr>
              <a:t> </a:t>
            </a:r>
            <a:r>
              <a:rPr dirty="0" smtClean="0" sz="2400" spc="-10">
                <a:latin typeface="Arial"/>
                <a:cs typeface="Arial"/>
              </a:rPr>
              <a:t>in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10">
                <a:latin typeface="Arial"/>
                <a:cs typeface="Arial"/>
              </a:rPr>
              <a:t>r</a:t>
            </a:r>
            <a:r>
              <a:rPr dirty="0" smtClean="0" sz="2400" spc="-65">
                <a:latin typeface="Arial"/>
                <a:cs typeface="Arial"/>
              </a:rPr>
              <a:t>ange(</a:t>
            </a:r>
            <a:r>
              <a:rPr dirty="0" smtClean="0" sz="2400" spc="-80">
                <a:latin typeface="Arial"/>
                <a:cs typeface="Arial"/>
              </a:rPr>
              <a:t>3</a:t>
            </a:r>
            <a:r>
              <a:rPr dirty="0" smtClean="0" sz="2400" spc="-80">
                <a:latin typeface="Arial"/>
                <a:cs typeface="Arial"/>
              </a:rPr>
              <a:t>2</a:t>
            </a:r>
            <a:r>
              <a:rPr dirty="0" smtClean="0" sz="2400" spc="-45">
                <a:latin typeface="Arial"/>
                <a:cs typeface="Arial"/>
              </a:rPr>
              <a:t>)]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5969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dirty="0" smtClean="0" sz="1400" spc="3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fld id="{81D60167-4931-47E6-BA6A-407CBD079E47}" type="slidenum"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Microsoft JhengHei"/>
                <a:cs typeface="Microsoft JhengHei"/>
              </a:rPr>
              <a:t>页</a:t>
            </a:r>
            <a:endParaRPr sz="1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700">
                <a:solidFill>
                  <a:srgbClr val="1E4671"/>
                </a:solidFill>
                <a:latin typeface="Calibri"/>
                <a:cs typeface="Calibri"/>
              </a:rPr>
              <a:t>14.1.9 </a:t>
            </a:r>
            <a:r>
              <a:rPr dirty="0" smtClean="0" sz="2700" spc="-250">
                <a:solidFill>
                  <a:srgbClr val="1E4671"/>
                </a:solidFill>
                <a:latin typeface="Calibri"/>
                <a:cs typeface="Calibri"/>
              </a:rPr>
              <a:t> </a:t>
            </a:r>
            <a:r>
              <a:rPr dirty="0" smtClean="0" sz="2700" spc="0">
                <a:solidFill>
                  <a:srgbClr val="1E4671"/>
                </a:solidFill>
                <a:latin typeface="Microsoft YaHei UI"/>
                <a:cs typeface="Microsoft YaHei UI"/>
              </a:rPr>
              <a:t>其它可视化工具</a:t>
            </a:r>
            <a:endParaRPr sz="27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8348" y="1129283"/>
            <a:ext cx="11236452" cy="4052316"/>
          </a:xfrm>
          <a:custGeom>
            <a:avLst/>
            <a:gdLst/>
            <a:ahLst/>
            <a:cxnLst/>
            <a:rect l="l" t="t" r="r" b="b"/>
            <a:pathLst>
              <a:path w="11236452" h="4052316">
                <a:moveTo>
                  <a:pt x="0" y="4052316"/>
                </a:moveTo>
                <a:lnTo>
                  <a:pt x="11236452" y="4052316"/>
                </a:lnTo>
                <a:lnTo>
                  <a:pt x="11236452" y="0"/>
                </a:lnTo>
                <a:lnTo>
                  <a:pt x="0" y="0"/>
                </a:lnTo>
                <a:lnTo>
                  <a:pt x="0" y="405231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76783" y="1199388"/>
            <a:ext cx="10344150" cy="389762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 spc="-15">
                <a:latin typeface="Arial"/>
                <a:cs typeface="Arial"/>
              </a:rPr>
              <a:t>def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-50">
                <a:latin typeface="Arial"/>
                <a:cs typeface="Arial"/>
              </a:rPr>
              <a:t>map</a:t>
            </a:r>
            <a:r>
              <a:rPr dirty="0" smtClean="0" sz="2400" spc="-50">
                <a:latin typeface="Arial"/>
                <a:cs typeface="Arial"/>
              </a:rPr>
              <a:t>1</a:t>
            </a:r>
            <a:r>
              <a:rPr dirty="0" smtClean="0" sz="2400" spc="-105">
                <a:latin typeface="Arial"/>
                <a:cs typeface="Arial"/>
              </a:rPr>
              <a:t>()</a:t>
            </a:r>
            <a:r>
              <a:rPr dirty="0" smtClean="0" sz="2400" spc="10">
                <a:latin typeface="Arial"/>
                <a:cs typeface="Arial"/>
              </a:rPr>
              <a:t> </a:t>
            </a:r>
            <a:r>
              <a:rPr dirty="0" smtClean="0" sz="2400" spc="395">
                <a:latin typeface="Arial"/>
                <a:cs typeface="Arial"/>
              </a:rPr>
              <a:t>-</a:t>
            </a:r>
            <a:r>
              <a:rPr dirty="0" smtClean="0" sz="2400" spc="195">
                <a:latin typeface="Arial"/>
                <a:cs typeface="Arial"/>
              </a:rPr>
              <a:t>&gt;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40">
                <a:latin typeface="Arial"/>
                <a:cs typeface="Arial"/>
              </a:rPr>
              <a:t>Map: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49250">
              <a:lnSpc>
                <a:spcPct val="100000"/>
              </a:lnSpc>
            </a:pPr>
            <a:r>
              <a:rPr dirty="0" smtClean="0" sz="2400" spc="-120">
                <a:latin typeface="Arial"/>
                <a:cs typeface="Arial"/>
              </a:rPr>
              <a:t>c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195">
                <a:latin typeface="Arial"/>
                <a:cs typeface="Arial"/>
              </a:rPr>
              <a:t>=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105">
                <a:latin typeface="Arial"/>
                <a:cs typeface="Arial"/>
              </a:rPr>
              <a:t>(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7"/>
              </a:spcBef>
            </a:pPr>
            <a:endParaRPr sz="550"/>
          </a:p>
          <a:p>
            <a:pPr marL="685800">
              <a:lnSpc>
                <a:spcPct val="100000"/>
              </a:lnSpc>
            </a:pPr>
            <a:r>
              <a:rPr dirty="0" smtClean="0" sz="2400" spc="-50">
                <a:latin typeface="Arial"/>
                <a:cs typeface="Arial"/>
              </a:rPr>
              <a:t>Map()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</a:pPr>
            <a:endParaRPr sz="550"/>
          </a:p>
          <a:p>
            <a:pPr marL="685800">
              <a:lnSpc>
                <a:spcPct val="100000"/>
              </a:lnSpc>
            </a:pPr>
            <a:r>
              <a:rPr dirty="0" smtClean="0" sz="2400" spc="-55">
                <a:latin typeface="Arial"/>
                <a:cs typeface="Arial"/>
              </a:rPr>
              <a:t>.add("</a:t>
            </a:r>
            <a:r>
              <a:rPr dirty="0" smtClean="0" sz="2400" spc="-55">
                <a:latin typeface="Microsoft JhengHei"/>
                <a:cs typeface="Microsoft JhengHei"/>
              </a:rPr>
              <a:t>各省数</a:t>
            </a:r>
            <a:r>
              <a:rPr dirty="0" smtClean="0" sz="2400" spc="-5">
                <a:latin typeface="Microsoft JhengHei"/>
                <a:cs typeface="Microsoft JhengHei"/>
              </a:rPr>
              <a:t>量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[</a:t>
            </a:r>
            <a:r>
              <a:rPr dirty="0" smtClean="0" sz="2400" spc="-40">
                <a:latin typeface="Arial"/>
                <a:cs typeface="Arial"/>
              </a:rPr>
              <a:t>lis</a:t>
            </a:r>
            <a:r>
              <a:rPr dirty="0" smtClean="0" sz="2400" spc="-30">
                <a:latin typeface="Arial"/>
                <a:cs typeface="Arial"/>
              </a:rPr>
              <a:t>t</a:t>
            </a:r>
            <a:r>
              <a:rPr dirty="0" smtClean="0" sz="2400" spc="-105">
                <a:latin typeface="Arial"/>
                <a:cs typeface="Arial"/>
              </a:rPr>
              <a:t>(z)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25">
                <a:latin typeface="Arial"/>
                <a:cs typeface="Arial"/>
              </a:rPr>
              <a:t>for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-110">
                <a:latin typeface="Arial"/>
                <a:cs typeface="Arial"/>
              </a:rPr>
              <a:t>z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-10">
                <a:latin typeface="Arial"/>
                <a:cs typeface="Arial"/>
              </a:rPr>
              <a:t>in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105">
                <a:latin typeface="Arial"/>
                <a:cs typeface="Arial"/>
              </a:rPr>
              <a:t>z</a:t>
            </a:r>
            <a:r>
              <a:rPr dirty="0" smtClean="0" sz="2400" spc="-20">
                <a:latin typeface="Arial"/>
                <a:cs typeface="Arial"/>
              </a:rPr>
              <a:t>ip</a:t>
            </a:r>
            <a:r>
              <a:rPr dirty="0" smtClean="0" sz="2400" spc="-10">
                <a:latin typeface="Arial"/>
                <a:cs typeface="Arial"/>
              </a:rPr>
              <a:t>(</a:t>
            </a:r>
            <a:r>
              <a:rPr dirty="0" smtClean="0" sz="2400" spc="-65">
                <a:latin typeface="Arial"/>
                <a:cs typeface="Arial"/>
              </a:rPr>
              <a:t>Da</a:t>
            </a:r>
            <a:r>
              <a:rPr dirty="0" smtClean="0" sz="2400" spc="-25">
                <a:latin typeface="Arial"/>
                <a:cs typeface="Arial"/>
              </a:rPr>
              <a:t>t</a:t>
            </a:r>
            <a:r>
              <a:rPr dirty="0" smtClean="0" sz="2400" spc="-45">
                <a:latin typeface="Arial"/>
                <a:cs typeface="Arial"/>
              </a:rPr>
              <a:t>a.pr</a:t>
            </a:r>
            <a:r>
              <a:rPr dirty="0" smtClean="0" sz="2400" spc="-50">
                <a:latin typeface="Arial"/>
                <a:cs typeface="Arial"/>
              </a:rPr>
              <a:t>o</a:t>
            </a:r>
            <a:r>
              <a:rPr dirty="0" smtClean="0" sz="2400" spc="-65">
                <a:latin typeface="Arial"/>
                <a:cs typeface="Arial"/>
              </a:rPr>
              <a:t>vinc</a:t>
            </a:r>
            <a:r>
              <a:rPr dirty="0" smtClean="0" sz="2400" spc="-75">
                <a:latin typeface="Arial"/>
                <a:cs typeface="Arial"/>
              </a:rPr>
              <a:t>e</a:t>
            </a:r>
            <a:r>
              <a:rPr dirty="0" smtClean="0" sz="2400" spc="-225">
                <a:latin typeface="Arial"/>
                <a:cs typeface="Arial"/>
              </a:rPr>
              <a:t>s</a:t>
            </a:r>
            <a:r>
              <a:rPr dirty="0" smtClean="0" sz="2400" spc="-150">
                <a:latin typeface="Arial"/>
                <a:cs typeface="Arial"/>
              </a:rPr>
              <a:t>,</a:t>
            </a:r>
            <a:r>
              <a:rPr dirty="0" smtClean="0" sz="2400" spc="-45">
                <a:latin typeface="Arial"/>
                <a:cs typeface="Arial"/>
              </a:rPr>
              <a:t> </a:t>
            </a:r>
            <a:r>
              <a:rPr dirty="0" smtClean="0" sz="2400" spc="-65">
                <a:latin typeface="Arial"/>
                <a:cs typeface="Arial"/>
              </a:rPr>
              <a:t>Da</a:t>
            </a:r>
            <a:r>
              <a:rPr dirty="0" smtClean="0" sz="2400" spc="-25">
                <a:latin typeface="Arial"/>
                <a:cs typeface="Arial"/>
              </a:rPr>
              <a:t>t</a:t>
            </a:r>
            <a:r>
              <a:rPr dirty="0" smtClean="0" sz="2400" spc="-114">
                <a:latin typeface="Arial"/>
                <a:cs typeface="Arial"/>
              </a:rPr>
              <a:t>a.values</a:t>
            </a:r>
            <a:r>
              <a:rPr dirty="0" smtClean="0" sz="2400" spc="-105">
                <a:latin typeface="Arial"/>
                <a:cs typeface="Arial"/>
              </a:rPr>
              <a:t>(</a:t>
            </a:r>
            <a:r>
              <a:rPr dirty="0" smtClean="0" sz="2400" spc="-114">
                <a:latin typeface="Arial"/>
                <a:cs typeface="Arial"/>
              </a:rPr>
              <a:t>)</a:t>
            </a:r>
            <a:r>
              <a:rPr dirty="0" smtClean="0" sz="2400" spc="-40">
                <a:latin typeface="Arial"/>
                <a:cs typeface="Arial"/>
              </a:rPr>
              <a:t>)</a:t>
            </a:r>
            <a:r>
              <a:rPr dirty="0" smtClean="0" sz="2400" spc="-45">
                <a:latin typeface="Arial"/>
                <a:cs typeface="Arial"/>
              </a:rPr>
              <a:t>]</a:t>
            </a:r>
            <a:r>
              <a:rPr dirty="0" smtClean="0" sz="2400" spc="-150">
                <a:latin typeface="Arial"/>
                <a:cs typeface="Arial"/>
              </a:rPr>
              <a:t>,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-65">
                <a:latin typeface="Arial"/>
                <a:cs typeface="Arial"/>
              </a:rPr>
              <a:t>ch</a:t>
            </a:r>
            <a:r>
              <a:rPr dirty="0" smtClean="0" sz="2400" spc="-25">
                <a:latin typeface="Arial"/>
                <a:cs typeface="Arial"/>
              </a:rPr>
              <a:t>i</a:t>
            </a:r>
            <a:r>
              <a:rPr dirty="0" smtClean="0" sz="2400" spc="-65">
                <a:latin typeface="Arial"/>
                <a:cs typeface="Arial"/>
              </a:rPr>
              <a:t>na")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685800">
              <a:lnSpc>
                <a:spcPct val="100000"/>
              </a:lnSpc>
            </a:pPr>
            <a:r>
              <a:rPr dirty="0" smtClean="0" sz="2400" spc="-150">
                <a:latin typeface="Arial"/>
                <a:cs typeface="Arial"/>
              </a:rPr>
              <a:t>.</a:t>
            </a:r>
            <a:r>
              <a:rPr dirty="0" smtClean="0" sz="2400" spc="-110">
                <a:latin typeface="Arial"/>
                <a:cs typeface="Arial"/>
              </a:rPr>
              <a:t>set_g</a:t>
            </a:r>
            <a:r>
              <a:rPr dirty="0" smtClean="0" sz="2400" spc="15">
                <a:latin typeface="Arial"/>
                <a:cs typeface="Arial"/>
              </a:rPr>
              <a:t>lo</a:t>
            </a:r>
            <a:r>
              <a:rPr dirty="0" smtClean="0" sz="2400" spc="30">
                <a:latin typeface="Arial"/>
                <a:cs typeface="Arial"/>
              </a:rPr>
              <a:t>b</a:t>
            </a:r>
            <a:r>
              <a:rPr dirty="0" smtClean="0" sz="2400" spc="-60">
                <a:latin typeface="Arial"/>
                <a:cs typeface="Arial"/>
              </a:rPr>
              <a:t>al_op</a:t>
            </a:r>
            <a:r>
              <a:rPr dirty="0" smtClean="0" sz="2400" spc="-25">
                <a:latin typeface="Arial"/>
                <a:cs typeface="Arial"/>
              </a:rPr>
              <a:t>t</a:t>
            </a:r>
            <a:r>
              <a:rPr dirty="0" smtClean="0" sz="2400" spc="-225">
                <a:latin typeface="Arial"/>
                <a:cs typeface="Arial"/>
              </a:rPr>
              <a:t>s</a:t>
            </a:r>
            <a:r>
              <a:rPr dirty="0" smtClean="0" sz="2400" spc="-110">
                <a:latin typeface="Arial"/>
                <a:cs typeface="Arial"/>
              </a:rPr>
              <a:t>(</a:t>
            </a:r>
            <a:r>
              <a:rPr dirty="0" smtClean="0" sz="2400" spc="50">
                <a:latin typeface="Arial"/>
                <a:cs typeface="Arial"/>
              </a:rPr>
              <a:t>t</a:t>
            </a:r>
            <a:r>
              <a:rPr dirty="0" smtClean="0" sz="2400" spc="45">
                <a:latin typeface="Arial"/>
                <a:cs typeface="Arial"/>
              </a:rPr>
              <a:t>i</a:t>
            </a:r>
            <a:r>
              <a:rPr dirty="0" smtClean="0" sz="2400" spc="-55">
                <a:latin typeface="Arial"/>
                <a:cs typeface="Arial"/>
              </a:rPr>
              <a:t>tle_opt</a:t>
            </a:r>
            <a:r>
              <a:rPr dirty="0" smtClean="0" sz="2400" spc="-65">
                <a:latin typeface="Arial"/>
                <a:cs typeface="Arial"/>
              </a:rPr>
              <a:t>s</a:t>
            </a:r>
            <a:r>
              <a:rPr dirty="0" smtClean="0" sz="2400" spc="190">
                <a:latin typeface="Arial"/>
                <a:cs typeface="Arial"/>
              </a:rPr>
              <a:t>=</a:t>
            </a:r>
            <a:r>
              <a:rPr dirty="0" smtClean="0" sz="2400" spc="65">
                <a:latin typeface="Arial"/>
                <a:cs typeface="Arial"/>
              </a:rPr>
              <a:t>op</a:t>
            </a:r>
            <a:r>
              <a:rPr dirty="0" smtClean="0" sz="2400" spc="40">
                <a:latin typeface="Arial"/>
                <a:cs typeface="Arial"/>
              </a:rPr>
              <a:t>t</a:t>
            </a:r>
            <a:r>
              <a:rPr dirty="0" smtClean="0" sz="2400" spc="-170">
                <a:latin typeface="Arial"/>
                <a:cs typeface="Arial"/>
              </a:rPr>
              <a:t>s.</a:t>
            </a:r>
            <a:r>
              <a:rPr dirty="0" smtClean="0" sz="2400" spc="-275">
                <a:latin typeface="Arial"/>
                <a:cs typeface="Arial"/>
              </a:rPr>
              <a:t>T</a:t>
            </a:r>
            <a:r>
              <a:rPr dirty="0" smtClean="0" sz="2400" spc="10">
                <a:latin typeface="Arial"/>
                <a:cs typeface="Arial"/>
              </a:rPr>
              <a:t>itleOp</a:t>
            </a:r>
            <a:r>
              <a:rPr dirty="0" smtClean="0" sz="2400" spc="-5">
                <a:latin typeface="Arial"/>
                <a:cs typeface="Arial"/>
              </a:rPr>
              <a:t>t</a:t>
            </a:r>
            <a:r>
              <a:rPr dirty="0" smtClean="0" sz="2400" spc="-235">
                <a:latin typeface="Arial"/>
                <a:cs typeface="Arial"/>
              </a:rPr>
              <a:t>s</a:t>
            </a:r>
            <a:r>
              <a:rPr dirty="0" smtClean="0" sz="2400" spc="20">
                <a:latin typeface="Arial"/>
                <a:cs typeface="Arial"/>
              </a:rPr>
              <a:t>(ti</a:t>
            </a:r>
            <a:r>
              <a:rPr dirty="0" smtClean="0" sz="2400" spc="25">
                <a:latin typeface="Arial"/>
                <a:cs typeface="Arial"/>
              </a:rPr>
              <a:t>t</a:t>
            </a:r>
            <a:r>
              <a:rPr dirty="0" smtClean="0" sz="2400" spc="20">
                <a:latin typeface="Arial"/>
                <a:cs typeface="Arial"/>
              </a:rPr>
              <a:t>le=</a:t>
            </a:r>
            <a:r>
              <a:rPr dirty="0" smtClean="0" sz="2400" spc="25">
                <a:latin typeface="Arial"/>
                <a:cs typeface="Arial"/>
              </a:rPr>
              <a:t>"</a:t>
            </a:r>
            <a:r>
              <a:rPr dirty="0" smtClean="0" sz="2400" spc="-20">
                <a:latin typeface="Arial"/>
                <a:cs typeface="Arial"/>
              </a:rPr>
              <a:t>Ma</a:t>
            </a:r>
            <a:r>
              <a:rPr dirty="0" smtClean="0" sz="2400" spc="-30">
                <a:latin typeface="Arial"/>
                <a:cs typeface="Arial"/>
              </a:rPr>
              <a:t>p</a:t>
            </a:r>
            <a:r>
              <a:rPr dirty="0" smtClean="0" sz="2400" spc="-85">
                <a:latin typeface="Arial"/>
                <a:cs typeface="Arial"/>
              </a:rPr>
              <a:t>1</a:t>
            </a:r>
            <a:r>
              <a:rPr dirty="0" smtClean="0" sz="2400" spc="395">
                <a:latin typeface="Arial"/>
                <a:cs typeface="Arial"/>
              </a:rPr>
              <a:t>-</a:t>
            </a:r>
            <a:r>
              <a:rPr dirty="0" smtClean="0" sz="2400" spc="395">
                <a:latin typeface="Microsoft JhengHei"/>
                <a:cs typeface="Microsoft JhengHei"/>
              </a:rPr>
              <a:t>基本示例</a:t>
            </a:r>
            <a:r>
              <a:rPr dirty="0" smtClean="0" sz="2400" spc="-70">
                <a:latin typeface="Arial"/>
                <a:cs typeface="Arial"/>
              </a:rPr>
              <a:t>"))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/>
          </a:p>
          <a:p>
            <a:pPr marL="349250">
              <a:lnSpc>
                <a:spcPct val="100000"/>
              </a:lnSpc>
            </a:pPr>
            <a:r>
              <a:rPr dirty="0" smtClean="0" sz="2400" spc="-105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</a:pPr>
            <a:endParaRPr sz="550"/>
          </a:p>
          <a:p>
            <a:pPr marL="349250">
              <a:lnSpc>
                <a:spcPct val="100000"/>
              </a:lnSpc>
            </a:pPr>
            <a:r>
              <a:rPr dirty="0" smtClean="0" sz="2400">
                <a:latin typeface="Arial"/>
                <a:cs typeface="Arial"/>
              </a:rPr>
              <a:t>re</a:t>
            </a:r>
            <a:r>
              <a:rPr dirty="0" smtClean="0" sz="2400" spc="5">
                <a:latin typeface="Arial"/>
                <a:cs typeface="Arial"/>
              </a:rPr>
              <a:t>t</a:t>
            </a:r>
            <a:r>
              <a:rPr dirty="0" smtClean="0" sz="2400" spc="-15">
                <a:latin typeface="Arial"/>
                <a:cs typeface="Arial"/>
              </a:rPr>
              <a:t>urn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12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31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2400" spc="-80">
                <a:latin typeface="Arial"/>
                <a:cs typeface="Arial"/>
              </a:rPr>
              <a:t>m</a:t>
            </a:r>
            <a:r>
              <a:rPr dirty="0" smtClean="0" sz="2400" spc="-65">
                <a:latin typeface="Arial"/>
                <a:cs typeface="Arial"/>
              </a:rPr>
              <a:t>a</a:t>
            </a:r>
            <a:r>
              <a:rPr dirty="0" smtClean="0" sz="2400" spc="-55">
                <a:latin typeface="Arial"/>
                <a:cs typeface="Arial"/>
              </a:rPr>
              <a:t>p1</a:t>
            </a:r>
            <a:r>
              <a:rPr dirty="0" smtClean="0" sz="2400" spc="-45">
                <a:latin typeface="Arial"/>
                <a:cs typeface="Arial"/>
              </a:rPr>
              <a:t>(</a:t>
            </a:r>
            <a:r>
              <a:rPr dirty="0" smtClean="0" sz="2400" spc="-140">
                <a:latin typeface="Arial"/>
                <a:cs typeface="Arial"/>
              </a:rPr>
              <a:t>)</a:t>
            </a:r>
            <a:r>
              <a:rPr dirty="0" smtClean="0" sz="2400" spc="-125">
                <a:latin typeface="Arial"/>
                <a:cs typeface="Arial"/>
              </a:rPr>
              <a:t>.</a:t>
            </a:r>
            <a:r>
              <a:rPr dirty="0" smtClean="0" sz="2400" spc="-40">
                <a:latin typeface="Arial"/>
                <a:cs typeface="Arial"/>
              </a:rPr>
              <a:t>render("map</a:t>
            </a:r>
            <a:r>
              <a:rPr dirty="0" smtClean="0" sz="2400" spc="-50">
                <a:latin typeface="Arial"/>
                <a:cs typeface="Arial"/>
              </a:rPr>
              <a:t>1</a:t>
            </a:r>
            <a:r>
              <a:rPr dirty="0" smtClean="0" sz="2400" spc="-20">
                <a:latin typeface="Arial"/>
                <a:cs typeface="Arial"/>
              </a:rPr>
              <a:t>.html")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5969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dirty="0" smtClean="0" sz="1400" spc="3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fld id="{81D60167-4931-47E6-BA6A-407CBD079E47}" type="slidenum"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Microsoft JhengHei"/>
                <a:cs typeface="Microsoft JhengHei"/>
              </a:rPr>
              <a:t>页</a:t>
            </a:r>
            <a:endParaRPr sz="1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591" y="147573"/>
            <a:ext cx="10250805" cy="658240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657225">
              <a:lnSpc>
                <a:spcPct val="100000"/>
              </a:lnSpc>
            </a:pPr>
            <a:r>
              <a:rPr dirty="0" smtClean="0" sz="2700">
                <a:solidFill>
                  <a:srgbClr val="1E4671"/>
                </a:solidFill>
                <a:latin typeface="Calibri"/>
                <a:cs typeface="Calibri"/>
              </a:rPr>
              <a:t>14.1.9 </a:t>
            </a:r>
            <a:r>
              <a:rPr dirty="0" smtClean="0" sz="2700" spc="-250">
                <a:solidFill>
                  <a:srgbClr val="1E4671"/>
                </a:solidFill>
                <a:latin typeface="Calibri"/>
                <a:cs typeface="Calibri"/>
              </a:rPr>
              <a:t> </a:t>
            </a:r>
            <a:r>
              <a:rPr dirty="0" smtClean="0" sz="2700" spc="0">
                <a:solidFill>
                  <a:srgbClr val="1E4671"/>
                </a:solidFill>
                <a:latin typeface="Microsoft YaHei UI"/>
                <a:cs typeface="Microsoft YaHei UI"/>
              </a:rPr>
              <a:t>其它可视化工具</a:t>
            </a:r>
            <a:endParaRPr sz="27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5591" y="118871"/>
            <a:ext cx="10250424" cy="6611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5969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dirty="0" smtClean="0" sz="1400" spc="3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fld id="{81D60167-4931-47E6-BA6A-407CBD079E47}" type="slidenum"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Microsoft JhengHei"/>
                <a:cs typeface="Microsoft JhengHei"/>
              </a:rPr>
              <a:t>页</a:t>
            </a:r>
            <a:endParaRPr sz="1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700">
                <a:solidFill>
                  <a:srgbClr val="1E4671"/>
                </a:solidFill>
                <a:latin typeface="Calibri"/>
                <a:cs typeface="Calibri"/>
              </a:rPr>
              <a:t>14.1.9 </a:t>
            </a:r>
            <a:r>
              <a:rPr dirty="0" smtClean="0" sz="2700" spc="-250">
                <a:solidFill>
                  <a:srgbClr val="1E4671"/>
                </a:solidFill>
                <a:latin typeface="Calibri"/>
                <a:cs typeface="Calibri"/>
              </a:rPr>
              <a:t> </a:t>
            </a:r>
            <a:r>
              <a:rPr dirty="0" smtClean="0" sz="2700" spc="0">
                <a:solidFill>
                  <a:srgbClr val="1E4671"/>
                </a:solidFill>
                <a:latin typeface="Microsoft YaHei UI"/>
                <a:cs typeface="Microsoft YaHei UI"/>
              </a:rPr>
              <a:t>其它可视化工具</a:t>
            </a:r>
            <a:endParaRPr sz="27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1227" y="1129283"/>
            <a:ext cx="11308080" cy="5381244"/>
          </a:xfrm>
          <a:custGeom>
            <a:avLst/>
            <a:gdLst/>
            <a:ahLst/>
            <a:cxnLst/>
            <a:rect l="l" t="t" r="r" b="b"/>
            <a:pathLst>
              <a:path w="11308080" h="5381244">
                <a:moveTo>
                  <a:pt x="0" y="5381244"/>
                </a:moveTo>
                <a:lnTo>
                  <a:pt x="11308080" y="5381244"/>
                </a:lnTo>
                <a:lnTo>
                  <a:pt x="11308080" y="0"/>
                </a:lnTo>
                <a:lnTo>
                  <a:pt x="0" y="0"/>
                </a:lnTo>
                <a:lnTo>
                  <a:pt x="0" y="5381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59663" y="1199388"/>
            <a:ext cx="10953750" cy="52146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 spc="-15">
                <a:latin typeface="Arial"/>
                <a:cs typeface="Arial"/>
              </a:rPr>
              <a:t>def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40">
                <a:latin typeface="Arial"/>
                <a:cs typeface="Arial"/>
              </a:rPr>
              <a:t>ma</a:t>
            </a:r>
            <a:r>
              <a:rPr dirty="0" smtClean="0" sz="2400" spc="-30">
                <a:latin typeface="Arial"/>
                <a:cs typeface="Arial"/>
              </a:rPr>
              <a:t>p</a:t>
            </a:r>
            <a:r>
              <a:rPr dirty="0" smtClean="0" sz="2400" spc="-85">
                <a:latin typeface="Arial"/>
                <a:cs typeface="Arial"/>
              </a:rPr>
              <a:t>2</a:t>
            </a:r>
            <a:r>
              <a:rPr dirty="0" smtClean="0" sz="2400" spc="-110">
                <a:latin typeface="Arial"/>
                <a:cs typeface="Arial"/>
              </a:rPr>
              <a:t>(</a:t>
            </a:r>
            <a:r>
              <a:rPr dirty="0" smtClean="0" sz="2400" spc="-105">
                <a:latin typeface="Arial"/>
                <a:cs typeface="Arial"/>
              </a:rPr>
              <a:t>)</a:t>
            </a:r>
            <a:r>
              <a:rPr dirty="0" smtClean="0" sz="2400" spc="10">
                <a:latin typeface="Arial"/>
                <a:cs typeface="Arial"/>
              </a:rPr>
              <a:t> </a:t>
            </a:r>
            <a:r>
              <a:rPr dirty="0" smtClean="0" sz="2400" spc="395">
                <a:latin typeface="Arial"/>
                <a:cs typeface="Arial"/>
              </a:rPr>
              <a:t>-</a:t>
            </a:r>
            <a:r>
              <a:rPr dirty="0" smtClean="0" sz="2400" spc="195">
                <a:latin typeface="Arial"/>
                <a:cs typeface="Arial"/>
              </a:rPr>
              <a:t>&gt;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20">
                <a:latin typeface="Arial"/>
                <a:cs typeface="Arial"/>
              </a:rPr>
              <a:t>Ma</a:t>
            </a:r>
            <a:r>
              <a:rPr dirty="0" smtClean="0" sz="2400" spc="-10">
                <a:latin typeface="Arial"/>
                <a:cs typeface="Arial"/>
              </a:rPr>
              <a:t>p</a:t>
            </a:r>
            <a:r>
              <a:rPr dirty="0" smtClean="0" sz="2400" spc="-15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49250">
              <a:lnSpc>
                <a:spcPct val="100000"/>
              </a:lnSpc>
            </a:pPr>
            <a:r>
              <a:rPr dirty="0" smtClean="0" sz="2400" spc="-120">
                <a:latin typeface="Arial"/>
                <a:cs typeface="Arial"/>
              </a:rPr>
              <a:t>c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195">
                <a:latin typeface="Arial"/>
                <a:cs typeface="Arial"/>
              </a:rPr>
              <a:t>=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105">
                <a:latin typeface="Arial"/>
                <a:cs typeface="Arial"/>
              </a:rPr>
              <a:t>(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7"/>
              </a:spcBef>
            </a:pPr>
            <a:endParaRPr sz="550"/>
          </a:p>
          <a:p>
            <a:pPr marL="685800">
              <a:lnSpc>
                <a:spcPct val="100000"/>
              </a:lnSpc>
            </a:pPr>
            <a:r>
              <a:rPr dirty="0" smtClean="0" sz="2400" spc="-50">
                <a:latin typeface="Arial"/>
                <a:cs typeface="Arial"/>
              </a:rPr>
              <a:t>Map()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</a:pPr>
            <a:endParaRPr sz="550"/>
          </a:p>
          <a:p>
            <a:pPr marL="685800">
              <a:lnSpc>
                <a:spcPct val="100000"/>
              </a:lnSpc>
            </a:pPr>
            <a:r>
              <a:rPr dirty="0" smtClean="0" sz="2400" spc="-55">
                <a:latin typeface="Arial"/>
                <a:cs typeface="Arial"/>
              </a:rPr>
              <a:t>.add("</a:t>
            </a:r>
            <a:r>
              <a:rPr dirty="0" smtClean="0" sz="2400" spc="-55">
                <a:latin typeface="Microsoft JhengHei"/>
                <a:cs typeface="Microsoft JhengHei"/>
              </a:rPr>
              <a:t>各省大学数量</a:t>
            </a:r>
            <a:r>
              <a:rPr dirty="0" smtClean="0" sz="2400" spc="-65">
                <a:latin typeface="Arial"/>
                <a:cs typeface="Arial"/>
              </a:rPr>
              <a:t>",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[</a:t>
            </a:r>
            <a:r>
              <a:rPr dirty="0" smtClean="0" sz="2400" spc="-40">
                <a:latin typeface="Arial"/>
                <a:cs typeface="Arial"/>
              </a:rPr>
              <a:t>lis</a:t>
            </a:r>
            <a:r>
              <a:rPr dirty="0" smtClean="0" sz="2400" spc="-30">
                <a:latin typeface="Arial"/>
                <a:cs typeface="Arial"/>
              </a:rPr>
              <a:t>t</a:t>
            </a:r>
            <a:r>
              <a:rPr dirty="0" smtClean="0" sz="2400" spc="-105">
                <a:latin typeface="Arial"/>
                <a:cs typeface="Arial"/>
              </a:rPr>
              <a:t>(z)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25">
                <a:latin typeface="Arial"/>
                <a:cs typeface="Arial"/>
              </a:rPr>
              <a:t>for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-110">
                <a:latin typeface="Arial"/>
                <a:cs typeface="Arial"/>
              </a:rPr>
              <a:t>z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-10">
                <a:latin typeface="Arial"/>
                <a:cs typeface="Arial"/>
              </a:rPr>
              <a:t>in</a:t>
            </a:r>
            <a:r>
              <a:rPr dirty="0" smtClean="0" sz="2400" spc="-10">
                <a:latin typeface="Arial"/>
                <a:cs typeface="Arial"/>
              </a:rPr>
              <a:t> </a:t>
            </a:r>
            <a:r>
              <a:rPr dirty="0" smtClean="0" sz="2400" spc="-105">
                <a:latin typeface="Arial"/>
                <a:cs typeface="Arial"/>
              </a:rPr>
              <a:t>z</a:t>
            </a:r>
            <a:r>
              <a:rPr dirty="0" smtClean="0" sz="2400" spc="-20">
                <a:latin typeface="Arial"/>
                <a:cs typeface="Arial"/>
              </a:rPr>
              <a:t>ip</a:t>
            </a:r>
            <a:r>
              <a:rPr dirty="0" smtClean="0" sz="2400" spc="-10">
                <a:latin typeface="Arial"/>
                <a:cs typeface="Arial"/>
              </a:rPr>
              <a:t>(</a:t>
            </a:r>
            <a:r>
              <a:rPr dirty="0" smtClean="0" sz="2400" spc="-65">
                <a:latin typeface="Arial"/>
                <a:cs typeface="Arial"/>
              </a:rPr>
              <a:t>Da</a:t>
            </a:r>
            <a:r>
              <a:rPr dirty="0" smtClean="0" sz="2400" spc="-25">
                <a:latin typeface="Arial"/>
                <a:cs typeface="Arial"/>
              </a:rPr>
              <a:t>t</a:t>
            </a:r>
            <a:r>
              <a:rPr dirty="0" smtClean="0" sz="2400" spc="-45">
                <a:latin typeface="Arial"/>
                <a:cs typeface="Arial"/>
              </a:rPr>
              <a:t>a.pr</a:t>
            </a:r>
            <a:r>
              <a:rPr dirty="0" smtClean="0" sz="2400" spc="-50">
                <a:latin typeface="Arial"/>
                <a:cs typeface="Arial"/>
              </a:rPr>
              <a:t>o</a:t>
            </a:r>
            <a:r>
              <a:rPr dirty="0" smtClean="0" sz="2400" spc="-65">
                <a:latin typeface="Arial"/>
                <a:cs typeface="Arial"/>
              </a:rPr>
              <a:t>vinc</a:t>
            </a:r>
            <a:r>
              <a:rPr dirty="0" smtClean="0" sz="2400" spc="-75">
                <a:latin typeface="Arial"/>
                <a:cs typeface="Arial"/>
              </a:rPr>
              <a:t>e</a:t>
            </a:r>
            <a:r>
              <a:rPr dirty="0" smtClean="0" sz="2400" spc="-225">
                <a:latin typeface="Arial"/>
                <a:cs typeface="Arial"/>
              </a:rPr>
              <a:t>s</a:t>
            </a:r>
            <a:r>
              <a:rPr dirty="0" smtClean="0" sz="2400" spc="-150">
                <a:latin typeface="Arial"/>
                <a:cs typeface="Arial"/>
              </a:rPr>
              <a:t>,</a:t>
            </a:r>
            <a:r>
              <a:rPr dirty="0" smtClean="0" sz="2400" spc="-45">
                <a:latin typeface="Arial"/>
                <a:cs typeface="Arial"/>
              </a:rPr>
              <a:t> </a:t>
            </a:r>
            <a:r>
              <a:rPr dirty="0" smtClean="0" sz="2400" spc="-65">
                <a:latin typeface="Arial"/>
                <a:cs typeface="Arial"/>
              </a:rPr>
              <a:t>Da</a:t>
            </a:r>
            <a:r>
              <a:rPr dirty="0" smtClean="0" sz="2400" spc="-25">
                <a:latin typeface="Arial"/>
                <a:cs typeface="Arial"/>
              </a:rPr>
              <a:t>t</a:t>
            </a:r>
            <a:r>
              <a:rPr dirty="0" smtClean="0" sz="2400" spc="-114">
                <a:latin typeface="Arial"/>
                <a:cs typeface="Arial"/>
              </a:rPr>
              <a:t>a.values</a:t>
            </a:r>
            <a:r>
              <a:rPr dirty="0" smtClean="0" sz="2400" spc="-105">
                <a:latin typeface="Arial"/>
                <a:cs typeface="Arial"/>
              </a:rPr>
              <a:t>(</a:t>
            </a:r>
            <a:r>
              <a:rPr dirty="0" smtClean="0" sz="2400" spc="-114">
                <a:latin typeface="Arial"/>
                <a:cs typeface="Arial"/>
              </a:rPr>
              <a:t>)</a:t>
            </a:r>
            <a:r>
              <a:rPr dirty="0" smtClean="0" sz="2400" spc="-40">
                <a:latin typeface="Arial"/>
                <a:cs typeface="Arial"/>
              </a:rPr>
              <a:t>)</a:t>
            </a:r>
            <a:r>
              <a:rPr dirty="0" smtClean="0" sz="2400" spc="-45">
                <a:latin typeface="Arial"/>
                <a:cs typeface="Arial"/>
              </a:rPr>
              <a:t>]</a:t>
            </a:r>
            <a:r>
              <a:rPr dirty="0" smtClean="0" sz="2400" spc="-150">
                <a:latin typeface="Arial"/>
                <a:cs typeface="Arial"/>
              </a:rPr>
              <a:t>,</a:t>
            </a:r>
            <a:r>
              <a:rPr dirty="0" smtClean="0" sz="2400" spc="-15">
                <a:latin typeface="Arial"/>
                <a:cs typeface="Arial"/>
              </a:rPr>
              <a:t> </a:t>
            </a:r>
            <a:r>
              <a:rPr dirty="0" smtClean="0" sz="2400" spc="20">
                <a:latin typeface="Arial"/>
                <a:cs typeface="Arial"/>
              </a:rPr>
              <a:t>"</a:t>
            </a:r>
            <a:r>
              <a:rPr dirty="0" smtClean="0" sz="2400" spc="-65">
                <a:latin typeface="Arial"/>
                <a:cs typeface="Arial"/>
              </a:rPr>
              <a:t>ch</a:t>
            </a:r>
            <a:r>
              <a:rPr dirty="0" smtClean="0" sz="2400" spc="-25">
                <a:latin typeface="Arial"/>
                <a:cs typeface="Arial"/>
              </a:rPr>
              <a:t>i</a:t>
            </a:r>
            <a:r>
              <a:rPr dirty="0" smtClean="0" sz="2400" spc="-65">
                <a:latin typeface="Arial"/>
                <a:cs typeface="Arial"/>
              </a:rPr>
              <a:t>na")</a:t>
            </a:r>
            <a:endParaRPr sz="2400">
              <a:latin typeface="Arial"/>
              <a:cs typeface="Arial"/>
            </a:endParaRPr>
          </a:p>
          <a:p>
            <a:pPr marL="1021080" marR="3296920" indent="-335280">
              <a:lnSpc>
                <a:spcPts val="3460"/>
              </a:lnSpc>
              <a:spcBef>
                <a:spcPts val="204"/>
              </a:spcBef>
            </a:pPr>
            <a:r>
              <a:rPr dirty="0" smtClean="0" sz="2400" spc="-150">
                <a:latin typeface="Arial"/>
                <a:cs typeface="Arial"/>
              </a:rPr>
              <a:t>.</a:t>
            </a:r>
            <a:r>
              <a:rPr dirty="0" smtClean="0" sz="2400" spc="-110">
                <a:latin typeface="Arial"/>
                <a:cs typeface="Arial"/>
              </a:rPr>
              <a:t>set_g</a:t>
            </a:r>
            <a:r>
              <a:rPr dirty="0" smtClean="0" sz="2400" spc="15">
                <a:latin typeface="Arial"/>
                <a:cs typeface="Arial"/>
              </a:rPr>
              <a:t>lo</a:t>
            </a:r>
            <a:r>
              <a:rPr dirty="0" smtClean="0" sz="2400" spc="30">
                <a:latin typeface="Arial"/>
                <a:cs typeface="Arial"/>
              </a:rPr>
              <a:t>b</a:t>
            </a:r>
            <a:r>
              <a:rPr dirty="0" smtClean="0" sz="2400" spc="-60">
                <a:latin typeface="Arial"/>
                <a:cs typeface="Arial"/>
              </a:rPr>
              <a:t>al_op</a:t>
            </a:r>
            <a:r>
              <a:rPr dirty="0" smtClean="0" sz="2400" spc="-25">
                <a:latin typeface="Arial"/>
                <a:cs typeface="Arial"/>
              </a:rPr>
              <a:t>t</a:t>
            </a:r>
            <a:r>
              <a:rPr dirty="0" smtClean="0" sz="2400" spc="-225">
                <a:latin typeface="Arial"/>
                <a:cs typeface="Arial"/>
              </a:rPr>
              <a:t>s</a:t>
            </a:r>
            <a:r>
              <a:rPr dirty="0" smtClean="0" sz="2400" spc="-105">
                <a:latin typeface="Arial"/>
                <a:cs typeface="Arial"/>
              </a:rPr>
              <a:t>(</a:t>
            </a:r>
            <a:r>
              <a:rPr dirty="0" smtClean="0" sz="2400" spc="-90">
                <a:latin typeface="Arial"/>
                <a:cs typeface="Arial"/>
              </a:rPr>
              <a:t> </a:t>
            </a:r>
            <a:r>
              <a:rPr dirty="0" smtClean="0" sz="2400" spc="50">
                <a:latin typeface="Arial"/>
                <a:cs typeface="Arial"/>
              </a:rPr>
              <a:t>t</a:t>
            </a:r>
            <a:r>
              <a:rPr dirty="0" smtClean="0" sz="2400" spc="45">
                <a:latin typeface="Arial"/>
                <a:cs typeface="Arial"/>
              </a:rPr>
              <a:t>i</a:t>
            </a:r>
            <a:r>
              <a:rPr dirty="0" smtClean="0" sz="2400" spc="50">
                <a:latin typeface="Arial"/>
                <a:cs typeface="Arial"/>
              </a:rPr>
              <a:t>t</a:t>
            </a:r>
            <a:r>
              <a:rPr dirty="0" smtClean="0" sz="2400" spc="45">
                <a:latin typeface="Arial"/>
                <a:cs typeface="Arial"/>
              </a:rPr>
              <a:t>l</a:t>
            </a:r>
            <a:r>
              <a:rPr dirty="0" smtClean="0" sz="2400" spc="-95">
                <a:latin typeface="Arial"/>
                <a:cs typeface="Arial"/>
              </a:rPr>
              <a:t>e_o</a:t>
            </a:r>
            <a:r>
              <a:rPr dirty="0" smtClean="0" sz="2400" spc="-90">
                <a:latin typeface="Arial"/>
                <a:cs typeface="Arial"/>
              </a:rPr>
              <a:t>p</a:t>
            </a:r>
            <a:r>
              <a:rPr dirty="0" smtClean="0" sz="2400" spc="-50">
                <a:latin typeface="Arial"/>
                <a:cs typeface="Arial"/>
              </a:rPr>
              <a:t>t</a:t>
            </a:r>
            <a:r>
              <a:rPr dirty="0" smtClean="0" sz="2400" spc="-75">
                <a:latin typeface="Arial"/>
                <a:cs typeface="Arial"/>
              </a:rPr>
              <a:t>s</a:t>
            </a:r>
            <a:r>
              <a:rPr dirty="0" smtClean="0" sz="2400" spc="190">
                <a:latin typeface="Arial"/>
                <a:cs typeface="Arial"/>
              </a:rPr>
              <a:t>=</a:t>
            </a:r>
            <a:r>
              <a:rPr dirty="0" smtClean="0" sz="2400" spc="65">
                <a:latin typeface="Arial"/>
                <a:cs typeface="Arial"/>
              </a:rPr>
              <a:t>op</a:t>
            </a:r>
            <a:r>
              <a:rPr dirty="0" smtClean="0" sz="2400" spc="40">
                <a:latin typeface="Arial"/>
                <a:cs typeface="Arial"/>
              </a:rPr>
              <a:t>t</a:t>
            </a:r>
            <a:r>
              <a:rPr dirty="0" smtClean="0" sz="2400" spc="-180">
                <a:latin typeface="Arial"/>
                <a:cs typeface="Arial"/>
              </a:rPr>
              <a:t>s.T</a:t>
            </a:r>
            <a:r>
              <a:rPr dirty="0" smtClean="0" sz="2400" spc="-85">
                <a:latin typeface="Arial"/>
                <a:cs typeface="Arial"/>
              </a:rPr>
              <a:t>i</a:t>
            </a:r>
            <a:r>
              <a:rPr dirty="0" smtClean="0" sz="2400" spc="-20">
                <a:latin typeface="Arial"/>
                <a:cs typeface="Arial"/>
              </a:rPr>
              <a:t>tle</a:t>
            </a:r>
            <a:r>
              <a:rPr dirty="0" smtClean="0" sz="2400" spc="-50">
                <a:latin typeface="Arial"/>
                <a:cs typeface="Arial"/>
              </a:rPr>
              <a:t>O</a:t>
            </a:r>
            <a:r>
              <a:rPr dirty="0" smtClean="0" sz="2400" spc="-35">
                <a:latin typeface="Arial"/>
                <a:cs typeface="Arial"/>
              </a:rPr>
              <a:t>pts</a:t>
            </a:r>
            <a:r>
              <a:rPr dirty="0" smtClean="0" sz="2400" spc="20">
                <a:latin typeface="Arial"/>
                <a:cs typeface="Arial"/>
              </a:rPr>
              <a:t>(ti</a:t>
            </a:r>
            <a:r>
              <a:rPr dirty="0" smtClean="0" sz="2400" spc="25">
                <a:latin typeface="Arial"/>
                <a:cs typeface="Arial"/>
              </a:rPr>
              <a:t>t</a:t>
            </a:r>
            <a:r>
              <a:rPr dirty="0" smtClean="0" sz="2400" spc="-10">
                <a:latin typeface="Arial"/>
                <a:cs typeface="Arial"/>
              </a:rPr>
              <a:t>l</a:t>
            </a:r>
            <a:r>
              <a:rPr dirty="0" smtClean="0" sz="2400" spc="40">
                <a:latin typeface="Arial"/>
                <a:cs typeface="Arial"/>
              </a:rPr>
              <a:t>e=</a:t>
            </a:r>
            <a:r>
              <a:rPr dirty="0" smtClean="0" sz="2400" spc="30">
                <a:latin typeface="Arial"/>
                <a:cs typeface="Arial"/>
              </a:rPr>
              <a:t>"</a:t>
            </a:r>
            <a:r>
              <a:rPr dirty="0" smtClean="0" sz="2400" spc="-35">
                <a:latin typeface="Arial"/>
                <a:cs typeface="Arial"/>
              </a:rPr>
              <a:t>Map</a:t>
            </a:r>
            <a:r>
              <a:rPr dirty="0" smtClean="0" sz="2400" spc="-35">
                <a:latin typeface="Arial"/>
                <a:cs typeface="Arial"/>
              </a:rPr>
              <a:t>2</a:t>
            </a:r>
            <a:r>
              <a:rPr dirty="0" smtClean="0" sz="2400" spc="0">
                <a:latin typeface="Microsoft JhengHei"/>
                <a:cs typeface="Microsoft JhengHei"/>
              </a:rPr>
              <a:t>（连续型</a:t>
            </a:r>
            <a:r>
              <a:rPr dirty="0" smtClean="0" sz="2400" spc="-5">
                <a:latin typeface="Microsoft JhengHei"/>
                <a:cs typeface="Microsoft JhengHei"/>
              </a:rPr>
              <a:t>）</a:t>
            </a:r>
            <a:r>
              <a:rPr dirty="0" smtClean="0" sz="2400" spc="-80">
                <a:latin typeface="Arial"/>
                <a:cs typeface="Arial"/>
              </a:rPr>
              <a:t>"),</a:t>
            </a:r>
            <a:endParaRPr sz="2400">
              <a:latin typeface="Arial"/>
              <a:cs typeface="Arial"/>
            </a:endParaRPr>
          </a:p>
          <a:p>
            <a:pPr marL="1021080">
              <a:lnSpc>
                <a:spcPct val="100000"/>
              </a:lnSpc>
              <a:spcBef>
                <a:spcPts val="365"/>
              </a:spcBef>
            </a:pPr>
            <a:r>
              <a:rPr dirty="0" smtClean="0" sz="2400" spc="-90">
                <a:latin typeface="Arial"/>
                <a:cs typeface="Arial"/>
              </a:rPr>
              <a:t>visu</a:t>
            </a:r>
            <a:r>
              <a:rPr dirty="0" smtClean="0" sz="2400" spc="-120">
                <a:latin typeface="Arial"/>
                <a:cs typeface="Arial"/>
              </a:rPr>
              <a:t>a</a:t>
            </a:r>
            <a:r>
              <a:rPr dirty="0" smtClean="0" sz="2400" spc="-55">
                <a:latin typeface="Arial"/>
                <a:cs typeface="Arial"/>
              </a:rPr>
              <a:t>lmap_o</a:t>
            </a:r>
            <a:r>
              <a:rPr dirty="0" smtClean="0" sz="2400" spc="-50">
                <a:latin typeface="Arial"/>
                <a:cs typeface="Arial"/>
              </a:rPr>
              <a:t>p</a:t>
            </a:r>
            <a:r>
              <a:rPr dirty="0" smtClean="0" sz="2400" spc="-50">
                <a:latin typeface="Arial"/>
                <a:cs typeface="Arial"/>
              </a:rPr>
              <a:t>t</a:t>
            </a:r>
            <a:r>
              <a:rPr dirty="0" smtClean="0" sz="2400" spc="-80">
                <a:latin typeface="Arial"/>
                <a:cs typeface="Arial"/>
              </a:rPr>
              <a:t>s</a:t>
            </a:r>
            <a:r>
              <a:rPr dirty="0" smtClean="0" sz="2400" spc="190">
                <a:latin typeface="Arial"/>
                <a:cs typeface="Arial"/>
              </a:rPr>
              <a:t>=</a:t>
            </a:r>
            <a:r>
              <a:rPr dirty="0" smtClean="0" sz="2400" spc="65">
                <a:latin typeface="Arial"/>
                <a:cs typeface="Arial"/>
              </a:rPr>
              <a:t>op</a:t>
            </a:r>
            <a:r>
              <a:rPr dirty="0" smtClean="0" sz="2400" spc="40">
                <a:latin typeface="Arial"/>
                <a:cs typeface="Arial"/>
              </a:rPr>
              <a:t>t</a:t>
            </a:r>
            <a:r>
              <a:rPr dirty="0" smtClean="0" sz="2400" spc="-125">
                <a:latin typeface="Arial"/>
                <a:cs typeface="Arial"/>
              </a:rPr>
              <a:t>s.Vis</a:t>
            </a:r>
            <a:r>
              <a:rPr dirty="0" smtClean="0" sz="2400" spc="-170">
                <a:latin typeface="Arial"/>
                <a:cs typeface="Arial"/>
              </a:rPr>
              <a:t>u</a:t>
            </a:r>
            <a:r>
              <a:rPr dirty="0" smtClean="0" sz="2400" spc="-40">
                <a:latin typeface="Arial"/>
                <a:cs typeface="Arial"/>
              </a:rPr>
              <a:t>alMapOpt</a:t>
            </a:r>
            <a:r>
              <a:rPr dirty="0" smtClean="0" sz="2400" spc="-35">
                <a:latin typeface="Arial"/>
                <a:cs typeface="Arial"/>
              </a:rPr>
              <a:t>s</a:t>
            </a:r>
            <a:r>
              <a:rPr dirty="0" smtClean="0" sz="2400" spc="-25">
                <a:latin typeface="Arial"/>
                <a:cs typeface="Arial"/>
              </a:rPr>
              <a:t>(</a:t>
            </a:r>
            <a:r>
              <a:rPr dirty="0" smtClean="0" sz="2400" spc="-70">
                <a:latin typeface="Arial"/>
                <a:cs typeface="Arial"/>
              </a:rPr>
              <a:t>m</a:t>
            </a:r>
            <a:r>
              <a:rPr dirty="0" smtClean="0" sz="2400" spc="-10">
                <a:latin typeface="Arial"/>
                <a:cs typeface="Arial"/>
              </a:rPr>
              <a:t>i</a:t>
            </a:r>
            <a:r>
              <a:rPr dirty="0" smtClean="0" sz="2400" spc="-10">
                <a:latin typeface="Arial"/>
                <a:cs typeface="Arial"/>
              </a:rPr>
              <a:t>n</a:t>
            </a:r>
            <a:r>
              <a:rPr dirty="0" smtClean="0" sz="2400" spc="-80">
                <a:latin typeface="Arial"/>
                <a:cs typeface="Arial"/>
              </a:rPr>
              <a:t>_</a:t>
            </a:r>
            <a:r>
              <a:rPr dirty="0" smtClean="0" sz="2400" spc="-90">
                <a:latin typeface="Arial"/>
                <a:cs typeface="Arial"/>
              </a:rPr>
              <a:t>=</a:t>
            </a:r>
            <a:r>
              <a:rPr dirty="0" smtClean="0" sz="2400" spc="-125">
                <a:latin typeface="Arial"/>
                <a:cs typeface="Arial"/>
              </a:rPr>
              <a:t>20</a:t>
            </a:r>
            <a:r>
              <a:rPr dirty="0" smtClean="0" sz="2400" spc="-60">
                <a:latin typeface="Arial"/>
                <a:cs typeface="Arial"/>
              </a:rPr>
              <a:t>,</a:t>
            </a:r>
            <a:r>
              <a:rPr dirty="0" smtClean="0" sz="2400" spc="-90">
                <a:latin typeface="Arial"/>
                <a:cs typeface="Arial"/>
              </a:rPr>
              <a:t>max_</a:t>
            </a:r>
            <a:r>
              <a:rPr dirty="0" smtClean="0" sz="2400" spc="-100">
                <a:latin typeface="Arial"/>
                <a:cs typeface="Arial"/>
              </a:rPr>
              <a:t>=</a:t>
            </a:r>
            <a:r>
              <a:rPr dirty="0" smtClean="0" sz="2400" spc="-80">
                <a:latin typeface="Arial"/>
                <a:cs typeface="Arial"/>
              </a:rPr>
              <a:t>1</a:t>
            </a:r>
            <a:r>
              <a:rPr dirty="0" smtClean="0" sz="2400" spc="-90">
                <a:latin typeface="Arial"/>
                <a:cs typeface="Arial"/>
              </a:rPr>
              <a:t>5</a:t>
            </a:r>
            <a:r>
              <a:rPr dirty="0" smtClean="0" sz="2400" spc="-85">
                <a:latin typeface="Arial"/>
                <a:cs typeface="Arial"/>
              </a:rPr>
              <a:t>0</a:t>
            </a:r>
            <a:r>
              <a:rPr dirty="0" smtClean="0" sz="2400" spc="-110">
                <a:latin typeface="Arial"/>
                <a:cs typeface="Arial"/>
              </a:rPr>
              <a:t>))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685800">
              <a:lnSpc>
                <a:spcPct val="100000"/>
              </a:lnSpc>
            </a:pPr>
            <a:r>
              <a:rPr dirty="0" smtClean="0" sz="2400" spc="-150">
                <a:latin typeface="Arial"/>
                <a:cs typeface="Arial"/>
              </a:rPr>
              <a:t>.</a:t>
            </a:r>
            <a:r>
              <a:rPr dirty="0" smtClean="0" sz="2400" spc="-145">
                <a:latin typeface="Arial"/>
                <a:cs typeface="Arial"/>
              </a:rPr>
              <a:t>set_se</a:t>
            </a:r>
            <a:r>
              <a:rPr dirty="0" smtClean="0" sz="2400" spc="-95">
                <a:latin typeface="Arial"/>
                <a:cs typeface="Arial"/>
              </a:rPr>
              <a:t>r</a:t>
            </a:r>
            <a:r>
              <a:rPr dirty="0" smtClean="0" sz="2400" spc="-125">
                <a:latin typeface="Arial"/>
                <a:cs typeface="Arial"/>
              </a:rPr>
              <a:t>ies_</a:t>
            </a:r>
            <a:r>
              <a:rPr dirty="0" smtClean="0" sz="2400" spc="-145">
                <a:latin typeface="Arial"/>
                <a:cs typeface="Arial"/>
              </a:rPr>
              <a:t>o</a:t>
            </a:r>
            <a:r>
              <a:rPr dirty="0" smtClean="0" sz="2400" spc="80">
                <a:latin typeface="Arial"/>
                <a:cs typeface="Arial"/>
              </a:rPr>
              <a:t>p</a:t>
            </a:r>
            <a:r>
              <a:rPr dirty="0" smtClean="0" sz="2400" spc="45">
                <a:latin typeface="Arial"/>
                <a:cs typeface="Arial"/>
              </a:rPr>
              <a:t>t</a:t>
            </a:r>
            <a:r>
              <a:rPr dirty="0" smtClean="0" sz="2400" spc="-225">
                <a:latin typeface="Arial"/>
                <a:cs typeface="Arial"/>
              </a:rPr>
              <a:t>s</a:t>
            </a:r>
            <a:r>
              <a:rPr dirty="0" smtClean="0" sz="2400" spc="-110">
                <a:latin typeface="Arial"/>
                <a:cs typeface="Arial"/>
              </a:rPr>
              <a:t>(</a:t>
            </a:r>
            <a:r>
              <a:rPr dirty="0" smtClean="0" sz="2400" spc="-50">
                <a:latin typeface="Arial"/>
                <a:cs typeface="Arial"/>
              </a:rPr>
              <a:t>labe</a:t>
            </a:r>
            <a:r>
              <a:rPr dirty="0" smtClean="0" sz="2400" spc="-20">
                <a:latin typeface="Arial"/>
                <a:cs typeface="Arial"/>
              </a:rPr>
              <a:t>l</a:t>
            </a:r>
            <a:r>
              <a:rPr dirty="0" smtClean="0" sz="2400" spc="-85">
                <a:latin typeface="Arial"/>
                <a:cs typeface="Arial"/>
              </a:rPr>
              <a:t>_opt</a:t>
            </a:r>
            <a:r>
              <a:rPr dirty="0" smtClean="0" sz="2400" spc="-80">
                <a:latin typeface="Arial"/>
                <a:cs typeface="Arial"/>
              </a:rPr>
              <a:t>s</a:t>
            </a:r>
            <a:r>
              <a:rPr dirty="0" smtClean="0" sz="2400" spc="190">
                <a:latin typeface="Arial"/>
                <a:cs typeface="Arial"/>
              </a:rPr>
              <a:t>=</a:t>
            </a:r>
            <a:r>
              <a:rPr dirty="0" smtClean="0" sz="2400" spc="65">
                <a:latin typeface="Arial"/>
                <a:cs typeface="Arial"/>
              </a:rPr>
              <a:t>op</a:t>
            </a:r>
            <a:r>
              <a:rPr dirty="0" smtClean="0" sz="2400" spc="40">
                <a:latin typeface="Arial"/>
                <a:cs typeface="Arial"/>
              </a:rPr>
              <a:t>t</a:t>
            </a:r>
            <a:r>
              <a:rPr dirty="0" smtClean="0" sz="2400" spc="-140">
                <a:latin typeface="Arial"/>
                <a:cs typeface="Arial"/>
              </a:rPr>
              <a:t>s.La</a:t>
            </a:r>
            <a:r>
              <a:rPr dirty="0" smtClean="0" sz="2400" spc="-175">
                <a:latin typeface="Arial"/>
                <a:cs typeface="Arial"/>
              </a:rPr>
              <a:t>b</a:t>
            </a:r>
            <a:r>
              <a:rPr dirty="0" smtClean="0" sz="2400" spc="-50">
                <a:latin typeface="Arial"/>
                <a:cs typeface="Arial"/>
              </a:rPr>
              <a:t>elOpt</a:t>
            </a:r>
            <a:r>
              <a:rPr dirty="0" smtClean="0" sz="2400" spc="-45">
                <a:latin typeface="Arial"/>
                <a:cs typeface="Arial"/>
              </a:rPr>
              <a:t>s</a:t>
            </a:r>
            <a:r>
              <a:rPr dirty="0" smtClean="0" sz="2400" spc="-110">
                <a:latin typeface="Arial"/>
                <a:cs typeface="Arial"/>
              </a:rPr>
              <a:t>(</a:t>
            </a:r>
            <a:r>
              <a:rPr dirty="0" smtClean="0" sz="2400" spc="-125">
                <a:latin typeface="Arial"/>
                <a:cs typeface="Arial"/>
              </a:rPr>
              <a:t>is_show</a:t>
            </a:r>
            <a:r>
              <a:rPr dirty="0" smtClean="0" sz="2400" spc="-60">
                <a:latin typeface="Arial"/>
                <a:cs typeface="Arial"/>
              </a:rPr>
              <a:t>=True))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49250">
              <a:lnSpc>
                <a:spcPct val="100000"/>
              </a:lnSpc>
            </a:pPr>
            <a:r>
              <a:rPr dirty="0" smtClean="0" sz="2400" spc="-105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/>
          </a:p>
          <a:p>
            <a:pPr marL="349250">
              <a:lnSpc>
                <a:spcPct val="100000"/>
              </a:lnSpc>
            </a:pPr>
            <a:r>
              <a:rPr dirty="0" smtClean="0" sz="2400">
                <a:latin typeface="Arial"/>
                <a:cs typeface="Arial"/>
              </a:rPr>
              <a:t>re</a:t>
            </a:r>
            <a:r>
              <a:rPr dirty="0" smtClean="0" sz="2400" spc="5">
                <a:latin typeface="Arial"/>
                <a:cs typeface="Arial"/>
              </a:rPr>
              <a:t>t</a:t>
            </a:r>
            <a:r>
              <a:rPr dirty="0" smtClean="0" sz="2400" spc="-15">
                <a:latin typeface="Arial"/>
                <a:cs typeface="Arial"/>
              </a:rPr>
              <a:t>urn</a:t>
            </a:r>
            <a:r>
              <a:rPr dirty="0" smtClean="0" sz="2400" spc="-5">
                <a:latin typeface="Arial"/>
                <a:cs typeface="Arial"/>
              </a:rPr>
              <a:t> </a:t>
            </a:r>
            <a:r>
              <a:rPr dirty="0" smtClean="0" sz="2400" spc="-12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32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2400" spc="-80">
                <a:latin typeface="Arial"/>
                <a:cs typeface="Arial"/>
              </a:rPr>
              <a:t>m</a:t>
            </a:r>
            <a:r>
              <a:rPr dirty="0" smtClean="0" sz="2400" spc="-65">
                <a:latin typeface="Arial"/>
                <a:cs typeface="Arial"/>
              </a:rPr>
              <a:t>a</a:t>
            </a:r>
            <a:r>
              <a:rPr dirty="0" smtClean="0" sz="2400" spc="-55">
                <a:latin typeface="Arial"/>
                <a:cs typeface="Arial"/>
              </a:rPr>
              <a:t>p2</a:t>
            </a:r>
            <a:r>
              <a:rPr dirty="0" smtClean="0" sz="2400" spc="-45">
                <a:latin typeface="Arial"/>
                <a:cs typeface="Arial"/>
              </a:rPr>
              <a:t>(</a:t>
            </a:r>
            <a:r>
              <a:rPr dirty="0" smtClean="0" sz="2400" spc="-140">
                <a:latin typeface="Arial"/>
                <a:cs typeface="Arial"/>
              </a:rPr>
              <a:t>)</a:t>
            </a:r>
            <a:r>
              <a:rPr dirty="0" smtClean="0" sz="2400" spc="-125">
                <a:latin typeface="Arial"/>
                <a:cs typeface="Arial"/>
              </a:rPr>
              <a:t>.</a:t>
            </a:r>
            <a:r>
              <a:rPr dirty="0" smtClean="0" sz="2400" spc="-35">
                <a:latin typeface="Arial"/>
                <a:cs typeface="Arial"/>
              </a:rPr>
              <a:t>render(</a:t>
            </a:r>
            <a:r>
              <a:rPr dirty="0" smtClean="0" sz="2400" spc="-25">
                <a:latin typeface="Arial"/>
                <a:cs typeface="Arial"/>
              </a:rPr>
              <a:t>"</a:t>
            </a:r>
            <a:r>
              <a:rPr dirty="0" smtClean="0" sz="2400" spc="-80">
                <a:latin typeface="Arial"/>
                <a:cs typeface="Arial"/>
              </a:rPr>
              <a:t>m</a:t>
            </a:r>
            <a:r>
              <a:rPr dirty="0" smtClean="0" sz="2400" spc="-65">
                <a:latin typeface="Arial"/>
                <a:cs typeface="Arial"/>
              </a:rPr>
              <a:t>a</a:t>
            </a:r>
            <a:r>
              <a:rPr dirty="0" smtClean="0" sz="2400" spc="-70">
                <a:latin typeface="Arial"/>
                <a:cs typeface="Arial"/>
              </a:rPr>
              <a:t>p2</a:t>
            </a:r>
            <a:r>
              <a:rPr dirty="0" smtClean="0" sz="2400" spc="-40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html")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5969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dirty="0" smtClean="0" sz="1400" spc="3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fld id="{81D60167-4931-47E6-BA6A-407CBD079E47}" type="slidenum"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Microsoft JhengHei"/>
                <a:cs typeface="Microsoft JhengHei"/>
              </a:rPr>
              <a:t>页</a:t>
            </a:r>
            <a:endParaRPr sz="1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6236" y="147573"/>
            <a:ext cx="9939655" cy="67106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76200">
              <a:lnSpc>
                <a:spcPct val="100000"/>
              </a:lnSpc>
            </a:pPr>
            <a:r>
              <a:rPr dirty="0" smtClean="0" sz="2700">
                <a:solidFill>
                  <a:srgbClr val="1E4671"/>
                </a:solidFill>
                <a:latin typeface="Calibri"/>
                <a:cs typeface="Calibri"/>
              </a:rPr>
              <a:t>14.1.9 </a:t>
            </a:r>
            <a:r>
              <a:rPr dirty="0" smtClean="0" sz="2700" spc="-250">
                <a:solidFill>
                  <a:srgbClr val="1E4671"/>
                </a:solidFill>
                <a:latin typeface="Calibri"/>
                <a:cs typeface="Calibri"/>
              </a:rPr>
              <a:t> </a:t>
            </a:r>
            <a:r>
              <a:rPr dirty="0" smtClean="0" sz="2700" spc="0">
                <a:solidFill>
                  <a:srgbClr val="1E4671"/>
                </a:solidFill>
                <a:latin typeface="Microsoft YaHei UI"/>
                <a:cs typeface="Microsoft YaHei UI"/>
              </a:rPr>
              <a:t>其它可视化工具</a:t>
            </a:r>
            <a:endParaRPr sz="2700">
              <a:latin typeface="Microsoft YaHei UI"/>
              <a:cs typeface="Microsoft YaHei UI"/>
            </a:endParaRPr>
          </a:p>
          <a:p>
            <a:pPr>
              <a:lnSpc>
                <a:spcPts val="700"/>
              </a:lnSpc>
              <a:spcBef>
                <a:spcPts val="34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algn="ctr" marR="414655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dirty="0" smtClean="0" sz="1400" spc="3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Microsoft JhengHei"/>
                <a:cs typeface="Microsoft JhengHei"/>
              </a:rPr>
              <a:t>页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6236" y="0"/>
            <a:ext cx="9939527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yy</dc:creator>
  <dc:title>PowerPoint 演示文稿</dc:title>
  <dcterms:created xsi:type="dcterms:W3CDTF">2019-09-16T16:25:54Z</dcterms:created>
  <dcterms:modified xsi:type="dcterms:W3CDTF">2019-09-16T16:25:54Z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2019-08-07T00:00:00Z</vt:filetime>
  </property>
  <property fmtid="{D5CDD505-2E9C-101B-9397-08002B2CF9AE}" pid="3" name="LastSaved">
    <vt:filetime>2019-09-16T00:00:00Z</vt:filetime>
  </property>
</Properties>
</file>