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4"/>
  </p:normalViewPr>
  <p:slideViewPr>
    <p:cSldViewPr snapToGrid="0" snapToObjects="1" showGuides="1">
      <p:cViewPr varScale="1">
        <p:scale>
          <a:sx n="102" d="100"/>
          <a:sy n="102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39E2-D55E-9A45-B573-5752402D8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032A4-8AE8-294B-BB04-ABF7607D5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BE8A-2F70-AB44-ABE3-092FF5E2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7E05-5EFF-6B4E-AE23-670DCC8B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811B-5DDB-5F4D-A591-62C29630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696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C2F1-013B-1C40-A500-2CEF25E9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7322C-F8C5-0744-9ED6-C378C2C5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58F6F-6EA4-1042-AD70-119065F9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6C57-0C7E-5F43-B1A0-A4E2A5AF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B280-902D-EF4D-9BAE-47B30B10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862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88F21-4E1D-594E-ADB1-6C55FCA89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8A26-8793-5B4A-ADD2-14C541FD6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0B3A5-9CED-714C-B787-54FFF798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69CA-1892-FB48-90B4-A92E6DE7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5872F-220A-AE4D-A3F1-49725FC8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11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1186-F867-5E45-B597-20F017DC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F5C2-8660-884D-BB41-9A480E698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2700-CC66-EE49-9A19-734DCC82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E733-1F04-CF41-B50E-B8DA633F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EAE20-8E60-4A48-A0EB-F1432590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007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4E2C-7516-7C46-8F29-6088385D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4D54B-77D1-E746-A34D-1B8D6F04B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E23E-BA53-D24D-9C00-EFAE4EDE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5496-8FF3-D448-87CB-C6672E1B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F7A80-020F-8D43-97C2-04DE5BBA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293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D090-60E5-EA40-802C-64F0F010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05F9-F5F6-D240-A7C0-A6DFAFEE0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E2EDC-EAD1-D94D-A10D-B8625EAC8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B677-08EB-6B47-B106-1A9844A2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BEB6-C9FA-9849-A20A-3D9D7672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4FA15-89AB-A946-AE88-0F5AC6DB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8339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580A-4740-A945-9301-DF8DBFEE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1D89-AC23-2446-9E7A-88897E855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D670E-62A7-7649-B14C-8E4E4788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B4B7F-B980-2941-9C2C-CDA72409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E6461-55FA-6246-B33A-63BC9DF90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E408E-06E4-5F4E-9A21-BFA0593D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E0FA2-D30B-DD4C-AA1A-1A7EA154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67633-30FF-7B48-BAA9-532ACF4A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130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305-A63F-CE49-8121-DE65BE4C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A3471-6EBD-9147-9544-070A3319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AD78C-8F0C-5B46-8C91-7C7AE0DB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58224-6970-104E-88D8-3DC2AEBF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74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94CB4-8F5D-BE4D-9C8F-5E3B22CE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5CBBC-5E4E-C945-98C2-FAEF5F6A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2AC3A-1F1D-0B47-9C02-09865E35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4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CAE5-4579-0948-A28C-CB923B62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F3FF-849A-704F-961B-606FEE03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28831-050E-C44D-B815-7CC1E9CE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4C7D5-2111-EB4B-B207-F5570C96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A81EA-18D7-0747-BB93-626FDA1B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CB2A9-E4A6-914F-AC51-F9B6D9EF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108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3B04-EDB6-BA41-A3D6-9802C6BC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0EEB4-ED37-A542-B0B3-73DB9D35C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D68D2-65DF-A646-8395-B145A82B5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FB221-7AA7-C045-8C7D-D0849E66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74807-04C9-474A-B5A3-33D70C94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83715-3E94-754D-9FEA-0F2B7F31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825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9FE6A-5B58-B049-9A8C-B72BCADB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551CF-8533-4D40-94EA-B5D3E5E9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EF6D-EADC-6D4A-8A72-07A3CA56D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7C74-FEF3-BD4D-9771-DA1F74DE451F}" type="datetimeFigureOut">
              <a:rPr lang="en-KR" smtClean="0"/>
              <a:t>2021/12/20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FC65-A60C-644D-B180-7AE2ECD1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FCA6-84BB-6246-836D-3A5E62C8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0484-F87A-EE41-B2B4-C4AF2828EA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943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3532-977B-EE4B-87E8-0BCA8E326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삼체</a:t>
            </a:r>
            <a:r>
              <a:rPr lang="ko-KR" altLang="en-US" dirty="0"/>
              <a:t> 문제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EFD44-534A-154E-8278-8EE07819B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20806</a:t>
            </a:r>
            <a:r>
              <a:rPr lang="ko-KR" altLang="en-US" dirty="0"/>
              <a:t> 범준환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2738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/>
              <p:nvPr/>
            </p:nvSpPr>
            <p:spPr>
              <a:xfrm>
                <a:off x="2059574" y="2048595"/>
                <a:ext cx="8072851" cy="3446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KR" sz="5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5400" dirty="0"/>
              </a:p>
              <a:p>
                <a:pPr algn="ctr"/>
                <a:endParaRPr lang="en-KR" sz="5400" dirty="0"/>
              </a:p>
              <a:p>
                <a:pPr algn="ctr"/>
                <a:r>
                  <a:rPr lang="en-KR" sz="5400" dirty="0"/>
                  <a:t>그냥</a:t>
                </a:r>
                <a:r>
                  <a:rPr lang="ko-KR" altLang="en-US" sz="5400" dirty="0"/>
                  <a:t> 합하면 된다</a:t>
                </a:r>
                <a:r>
                  <a:rPr lang="en-US" altLang="ko-KR" sz="5400" dirty="0"/>
                  <a:t>!!</a:t>
                </a:r>
              </a:p>
              <a:p>
                <a:pPr algn="ctr"/>
                <a:r>
                  <a:rPr lang="en-US" sz="5400" dirty="0" err="1"/>
                  <a:t>대신</a:t>
                </a:r>
                <a:r>
                  <a:rPr lang="ko-KR" altLang="en-US" sz="5400" dirty="0"/>
                  <a:t> 시점을 원점으로</a:t>
                </a:r>
                <a:r>
                  <a:rPr lang="en-US" altLang="ko-KR" sz="5400" dirty="0"/>
                  <a:t>…</a:t>
                </a:r>
                <a:endParaRPr lang="en-KR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574" y="2048595"/>
                <a:ext cx="8072851" cy="3446841"/>
              </a:xfrm>
              <a:prstGeom prst="rect">
                <a:avLst/>
              </a:prstGeom>
              <a:blipFill>
                <a:blip r:embed="rId2"/>
                <a:stretch>
                  <a:fillRect l="-1101" t="-5515" r="-314" b="-11397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204D9EA9-3BA4-D84C-B321-47C3783F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755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/>
              <p:nvPr/>
            </p:nvSpPr>
            <p:spPr>
              <a:xfrm>
                <a:off x="563103" y="2278535"/>
                <a:ext cx="5331460" cy="2526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sz="8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800" b="0" i="1" smtClean="0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8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8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KR" sz="8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03" y="2278535"/>
                <a:ext cx="5331460" cy="2526397"/>
              </a:xfrm>
              <a:prstGeom prst="rect">
                <a:avLst/>
              </a:prstGeom>
              <a:blipFill>
                <a:blip r:embed="rId2"/>
                <a:stretch>
                  <a:fillRect l="-6651" t="-1500" r="-1425" b="-95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CCEE67EA-377B-024F-AA03-BB3FDA1E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C239E-55F8-B447-BE42-E5EEA251B9F5}"/>
              </a:ext>
            </a:extLst>
          </p:cNvPr>
          <p:cNvSpPr txBox="1"/>
          <p:nvPr/>
        </p:nvSpPr>
        <p:spPr>
          <a:xfrm>
            <a:off x="6297438" y="3105834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3600" dirty="0"/>
              <a:t>스칼라</a:t>
            </a:r>
            <a:r>
              <a:rPr lang="ko-KR" altLang="en-US" sz="3600" dirty="0"/>
              <a:t> 값</a:t>
            </a:r>
            <a:r>
              <a:rPr lang="en-US" altLang="ko-KR" sz="3600" dirty="0"/>
              <a:t>…</a:t>
            </a:r>
            <a:r>
              <a:rPr lang="ko-KR" altLang="en-US" sz="3600" dirty="0"/>
              <a:t> 벡터가 필요하다</a:t>
            </a:r>
            <a:endParaRPr lang="en-KR" sz="3600" dirty="0"/>
          </a:p>
        </p:txBody>
      </p:sp>
    </p:spTree>
    <p:extLst>
      <p:ext uri="{BB962C8B-B14F-4D97-AF65-F5344CB8AC3E}">
        <p14:creationId xmlns:p14="http://schemas.microsoft.com/office/powerpoint/2010/main" val="345749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/>
              <p:nvPr/>
            </p:nvSpPr>
            <p:spPr>
              <a:xfrm>
                <a:off x="2162102" y="2048595"/>
                <a:ext cx="7867795" cy="9538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KR" sz="5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R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102" y="2048595"/>
                <a:ext cx="7867795" cy="953851"/>
              </a:xfrm>
              <a:prstGeom prst="rect">
                <a:avLst/>
              </a:prstGeom>
              <a:blipFill>
                <a:blip r:embed="rId2"/>
                <a:stretch>
                  <a:fillRect l="-2419" t="-19737" r="-1613" b="-3026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204D9EA9-3BA4-D84C-B321-47C3783F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1842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/>
              <p:nvPr/>
            </p:nvSpPr>
            <p:spPr>
              <a:xfrm>
                <a:off x="5781318" y="2813447"/>
                <a:ext cx="829779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KR" sz="8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KR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318" y="2813447"/>
                <a:ext cx="829779" cy="1231106"/>
              </a:xfrm>
              <a:prstGeom prst="rect">
                <a:avLst/>
              </a:prstGeom>
              <a:blipFill>
                <a:blip r:embed="rId2"/>
                <a:stretch>
                  <a:fillRect l="-37879" t="-35714" b="-102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204D9EA9-3BA4-D84C-B321-47C3783F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123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/>
              <p:nvPr/>
            </p:nvSpPr>
            <p:spPr>
              <a:xfrm>
                <a:off x="5121838" y="2437666"/>
                <a:ext cx="2248949" cy="2520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8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n-KR" sz="8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KR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8" y="2437666"/>
                <a:ext cx="2248949" cy="2520177"/>
              </a:xfrm>
              <a:prstGeom prst="rect">
                <a:avLst/>
              </a:prstGeom>
              <a:blipFill>
                <a:blip r:embed="rId2"/>
                <a:stretch>
                  <a:fillRect t="-1508" b="-201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204D9EA9-3BA4-D84C-B321-47C3783F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316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/>
              <p:nvPr/>
            </p:nvSpPr>
            <p:spPr>
              <a:xfrm>
                <a:off x="5122607" y="2437666"/>
                <a:ext cx="2247410" cy="2469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sz="8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8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8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8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acc>
                        <m:accPr>
                          <m:chr m:val="⃗"/>
                          <m:ctrlPr>
                            <a:rPr lang="en-KR" sz="8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KR" sz="8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C9A481-6AA0-EB40-AB2C-F1211C67E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607" y="2437666"/>
                <a:ext cx="2247410" cy="2469907"/>
              </a:xfrm>
              <a:prstGeom prst="rect">
                <a:avLst/>
              </a:prstGeom>
              <a:blipFill>
                <a:blip r:embed="rId2"/>
                <a:stretch>
                  <a:fillRect l="-2247" t="-1538" b="-410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204D9EA9-3BA4-D84C-B321-47C3783F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6DEC49-DB9E-894E-870C-D0591F17A0C4}"/>
                  </a:ext>
                </a:extLst>
              </p:cNvPr>
              <p:cNvSpPr txBox="1"/>
              <p:nvPr/>
            </p:nvSpPr>
            <p:spPr>
              <a:xfrm>
                <a:off x="8223120" y="2993592"/>
                <a:ext cx="2487348" cy="87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𝑀𝑚</m:t>
                        </m:r>
                      </m:num>
                      <m:den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KR" sz="40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6DEC49-DB9E-894E-870C-D0591F17A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120" y="2993592"/>
                <a:ext cx="2487348" cy="870816"/>
              </a:xfrm>
              <a:prstGeom prst="rect">
                <a:avLst/>
              </a:prstGeom>
              <a:blipFill>
                <a:blip r:embed="rId3"/>
                <a:stretch>
                  <a:fillRect l="-9137" t="-1429" r="-11675" b="-20000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18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4798-16D2-B042-BECB-85D299C1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JavaScript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247D-17A7-EB4D-A092-D94DE499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4447" cy="4351338"/>
          </a:xfrm>
        </p:spPr>
        <p:txBody>
          <a:bodyPr/>
          <a:lstStyle/>
          <a:p>
            <a:r>
              <a:rPr lang="en-KR" dirty="0"/>
              <a:t>웹</a:t>
            </a:r>
            <a:r>
              <a:rPr lang="ko-KR" altLang="en-US" dirty="0"/>
              <a:t> 브라우저에서 그림을 그리는 데에 이용</a:t>
            </a:r>
            <a:endParaRPr lang="en-US" altLang="ko-KR" dirty="0"/>
          </a:p>
          <a:p>
            <a:r>
              <a:rPr lang="en-US" altLang="ko-KR" dirty="0"/>
              <a:t>(HTML</a:t>
            </a:r>
            <a:r>
              <a:rPr lang="ko-KR" altLang="en-US" dirty="0"/>
              <a:t>의 요소로서 </a:t>
            </a:r>
            <a:r>
              <a:rPr lang="en-US" altLang="ko-KR" dirty="0"/>
              <a:t>JavaScript</a:t>
            </a:r>
            <a:r>
              <a:rPr lang="ko-KR" altLang="en-US" dirty="0"/>
              <a:t>를 이용해 그림</a:t>
            </a:r>
            <a:r>
              <a:rPr lang="en-US" altLang="ko-KR" dirty="0"/>
              <a:t>)</a:t>
            </a:r>
            <a:endParaRPr lang="en-KR" altLang="ko-KR" dirty="0"/>
          </a:p>
          <a:p>
            <a:endParaRPr lang="en-KR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Turtle</a:t>
            </a:r>
            <a:r>
              <a:rPr lang="ko-KR" altLang="en-US" dirty="0"/>
              <a:t>과 유사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52E580-88DA-8743-A70F-E8744135D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79" y="361993"/>
            <a:ext cx="254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bug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2C75C0B9-2AB5-FD41-911D-71A8F9391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065" y="2983020"/>
            <a:ext cx="3712484" cy="2981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1726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491C9-9369-AC40-AC63-37E6D583A971}"/>
              </a:ext>
            </a:extLst>
          </p:cNvPr>
          <p:cNvSpPr txBox="1"/>
          <p:nvPr/>
        </p:nvSpPr>
        <p:spPr>
          <a:xfrm>
            <a:off x="1045923" y="634539"/>
            <a:ext cx="109164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let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canvas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 err="1">
                <a:solidFill>
                  <a:srgbClr val="C7444A"/>
                </a:solidFill>
                <a:effectLst/>
                <a:latin typeface="JetBrains Mono" panose="020B0509020102050004" pitchFamily="49" charset="77"/>
              </a:rPr>
              <a:t>document</a:t>
            </a:r>
            <a:r>
              <a:rPr lang="en-US" sz="2800" b="0" dirty="0" err="1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sz="2800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getElementById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(</a:t>
            </a:r>
            <a:r>
              <a:rPr lang="en-US" sz="2800" b="0" dirty="0">
                <a:solidFill>
                  <a:srgbClr val="9AA83A"/>
                </a:solidFill>
                <a:effectLst/>
                <a:latin typeface="JetBrains Mono" panose="020B0509020102050004" pitchFamily="49" charset="77"/>
              </a:rPr>
              <a:t>"tutorial"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</a:t>
            </a:r>
          </a:p>
          <a:p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let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ctx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canvas</a:t>
            </a:r>
            <a:r>
              <a:rPr lang="en-US" sz="2800" b="0" dirty="0" err="1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sz="2800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getContext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(</a:t>
            </a:r>
            <a:r>
              <a:rPr lang="en-US" sz="2800" b="0" dirty="0">
                <a:solidFill>
                  <a:srgbClr val="9AA83A"/>
                </a:solidFill>
                <a:effectLst/>
                <a:latin typeface="JetBrains Mono" panose="020B0509020102050004" pitchFamily="49" charset="77"/>
              </a:rPr>
              <a:t>"2d"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A4D05-2081-7C43-967F-D6D0F05DD8A3}"/>
              </a:ext>
            </a:extLst>
          </p:cNvPr>
          <p:cNvSpPr txBox="1"/>
          <p:nvPr/>
        </p:nvSpPr>
        <p:spPr>
          <a:xfrm>
            <a:off x="862715" y="3429000"/>
            <a:ext cx="109164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const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newPlanet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(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px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py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pw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pcolor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 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=&gt;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(</a:t>
            </a:r>
          </a:p>
          <a:p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{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x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: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px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y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: </a:t>
            </a:r>
            <a:r>
              <a:rPr lang="en-US" sz="2800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py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vX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: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px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vY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: </a:t>
            </a:r>
            <a:r>
              <a:rPr lang="en-US" sz="2800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py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oldvX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: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px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oldvY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: </a:t>
            </a:r>
            <a:r>
              <a:rPr lang="en-US" sz="2800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py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weight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: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pw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color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: </a:t>
            </a:r>
            <a:r>
              <a:rPr lang="en-US" sz="2800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pcolor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}</a:t>
            </a:r>
          </a:p>
          <a:p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0967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926D90-3D99-3E43-A32B-AD837D8B77C6}"/>
              </a:ext>
            </a:extLst>
          </p:cNvPr>
          <p:cNvSpPr txBox="1"/>
          <p:nvPr/>
        </p:nvSpPr>
        <p:spPr>
          <a:xfrm>
            <a:off x="482253" y="1373956"/>
            <a:ext cx="107702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const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distanceBetween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(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p1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p2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 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=&gt;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{</a:t>
            </a:r>
          </a:p>
          <a:p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return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 err="1">
                <a:solidFill>
                  <a:srgbClr val="C7444A"/>
                </a:solidFill>
                <a:effectLst/>
                <a:latin typeface="JetBrains Mono" panose="020B0509020102050004" pitchFamily="49" charset="77"/>
              </a:rPr>
              <a:t>Math</a:t>
            </a:r>
            <a:r>
              <a:rPr lang="en-US" sz="2800" b="0" dirty="0" err="1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sz="2800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sqrt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((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p1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x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-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p2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x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**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2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(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p1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y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-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p2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y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**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2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</a:t>
            </a:r>
          </a:p>
          <a:p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}</a:t>
            </a:r>
          </a:p>
          <a:p>
            <a:b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</a:b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const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gravityScala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(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p1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p2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 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=&gt;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{</a:t>
            </a:r>
          </a:p>
          <a:p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const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G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100</a:t>
            </a:r>
            <a:endParaRPr lang="en-US" sz="2800" b="0" dirty="0">
              <a:solidFill>
                <a:srgbClr val="C5C8C6"/>
              </a:solidFill>
              <a:effectLst/>
              <a:latin typeface="JetBrains Mono" panose="020B0509020102050004" pitchFamily="49" charset="77"/>
            </a:endParaRPr>
          </a:p>
          <a:p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return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(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G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*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p1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weight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*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p2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sz="2800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weight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/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(</a:t>
            </a:r>
            <a:r>
              <a:rPr lang="en-US" sz="2800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distanceBetween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(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p1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p2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</a:t>
            </a:r>
            <a:r>
              <a:rPr lang="en-US" sz="2800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**</a:t>
            </a:r>
            <a:r>
              <a:rPr lang="en-US" sz="2800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2</a:t>
            </a:r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</a:t>
            </a:r>
          </a:p>
          <a:p>
            <a:r>
              <a:rPr lang="en-US" sz="2800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34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1377A3-D529-F74C-9693-F64D5A4B9A96}"/>
              </a:ext>
            </a:extLst>
          </p:cNvPr>
          <p:cNvSpPr txBox="1"/>
          <p:nvPr/>
        </p:nvSpPr>
        <p:spPr>
          <a:xfrm>
            <a:off x="136743" y="952751"/>
            <a:ext cx="119185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[]</a:t>
            </a:r>
          </a:p>
          <a:p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for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(</a:t>
            </a:r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j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;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j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&lt;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3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; 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j</a:t>
            </a:r>
            <a:r>
              <a:rPr lang="en-US" b="0" dirty="0" err="1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++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) {</a:t>
            </a:r>
          </a:p>
          <a:p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const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g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gravityScala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],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 err="1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j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])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/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weight</a:t>
            </a:r>
            <a:endParaRPr lang="en-US" b="0" dirty="0">
              <a:solidFill>
                <a:srgbClr val="C5C8C6"/>
              </a:solidFill>
              <a:effectLst/>
              <a:latin typeface="JetBrains Mono" panose="020B0509020102050004" pitchFamily="49" charset="77"/>
            </a:endParaRPr>
          </a:p>
          <a:p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const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ratio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g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/</a:t>
            </a:r>
            <a:r>
              <a:rPr lang="en-US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distanceBetween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(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],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 err="1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j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])</a:t>
            </a:r>
          </a:p>
          <a:p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pX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 err="1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j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x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-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x</a:t>
            </a:r>
            <a:endParaRPr lang="en-US" b="0" dirty="0">
              <a:solidFill>
                <a:srgbClr val="C5C8C6"/>
              </a:solidFill>
              <a:effectLst/>
              <a:latin typeface="JetBrains Mono" panose="020B0509020102050004" pitchFamily="49" charset="77"/>
            </a:endParaRPr>
          </a:p>
          <a:p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let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pY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 err="1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j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y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-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y</a:t>
            </a:r>
            <a:endParaRPr lang="en-US" b="0" dirty="0">
              <a:solidFill>
                <a:srgbClr val="C5C8C6"/>
              </a:solidFill>
              <a:effectLst/>
              <a:latin typeface="JetBrains Mono" panose="020B0509020102050004" pitchFamily="49" charset="77"/>
            </a:endParaRPr>
          </a:p>
          <a:p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 err="1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.</a:t>
            </a:r>
            <a:r>
              <a:rPr lang="en-US" b="0" dirty="0" err="1">
                <a:solidFill>
                  <a:srgbClr val="CE6700"/>
                </a:solidFill>
                <a:effectLst/>
                <a:latin typeface="JetBrains Mono" panose="020B0509020102050004" pitchFamily="49" charset="77"/>
              </a:rPr>
              <a:t>push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([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pX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*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ratio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pY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*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ratio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])</a:t>
            </a:r>
          </a:p>
          <a:p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}</a:t>
            </a:r>
          </a:p>
          <a:p>
            <a:b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</a:br>
            <a:r>
              <a:rPr lang="en-US" b="0" dirty="0">
                <a:solidFill>
                  <a:srgbClr val="9A9B99"/>
                </a:solidFill>
                <a:effectLst/>
                <a:latin typeface="JetBrains Mono" panose="020B0509020102050004" pitchFamily="49" charset="77"/>
              </a:rPr>
              <a:t>// </a:t>
            </a:r>
            <a:r>
              <a:rPr lang="en-US" b="0" dirty="0" err="1">
                <a:solidFill>
                  <a:srgbClr val="9A9B99"/>
                </a:solidFill>
                <a:effectLst/>
                <a:latin typeface="JetBrains Mono" panose="020B0509020102050004" pitchFamily="49" charset="77"/>
              </a:rPr>
              <a:t>oldvX</a:t>
            </a:r>
            <a:r>
              <a:rPr lang="en-US" b="0" dirty="0">
                <a:solidFill>
                  <a:srgbClr val="9A9B99"/>
                </a:solidFill>
                <a:effectLst/>
                <a:latin typeface="JetBrains Mono" panose="020B0509020102050004" pitchFamily="49" charset="77"/>
              </a:rPr>
              <a:t>, </a:t>
            </a:r>
            <a:r>
              <a:rPr lang="en-US" b="0" dirty="0" err="1">
                <a:solidFill>
                  <a:srgbClr val="9A9B99"/>
                </a:solidFill>
                <a:effectLst/>
                <a:latin typeface="JetBrains Mono" panose="020B0509020102050004" pitchFamily="49" charset="77"/>
              </a:rPr>
              <a:t>oldvY</a:t>
            </a:r>
            <a:r>
              <a:rPr lang="ko-KR" altLang="en-US" b="0" dirty="0">
                <a:solidFill>
                  <a:srgbClr val="9A9B99"/>
                </a:solidFill>
                <a:effectLst/>
                <a:latin typeface="JetBrains Mono" panose="020B0509020102050004" pitchFamily="49" charset="77"/>
              </a:rPr>
              <a:t>에 </a:t>
            </a:r>
            <a:r>
              <a:rPr lang="en-US" b="0" dirty="0">
                <a:solidFill>
                  <a:srgbClr val="9A9B99"/>
                </a:solidFill>
                <a:effectLst/>
                <a:latin typeface="JetBrains Mono" panose="020B0509020102050004" pitchFamily="49" charset="77"/>
              </a:rPr>
              <a:t>planets[</a:t>
            </a:r>
            <a:r>
              <a:rPr lang="en-US" b="0" dirty="0" err="1">
                <a:solidFill>
                  <a:srgbClr val="9A9B99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9A9B99"/>
                </a:solidFill>
                <a:effectLst/>
                <a:latin typeface="JetBrains Mono" panose="020B0509020102050004" pitchFamily="49" charset="77"/>
              </a:rPr>
              <a:t>].x, y</a:t>
            </a:r>
            <a:r>
              <a:rPr lang="ko-KR" altLang="en-US" b="0" dirty="0">
                <a:solidFill>
                  <a:srgbClr val="9A9B99"/>
                </a:solidFill>
                <a:effectLst/>
                <a:latin typeface="JetBrains Mono" panose="020B0509020102050004" pitchFamily="49" charset="77"/>
              </a:rPr>
              <a:t>가 포함되어 있음</a:t>
            </a:r>
            <a:endParaRPr lang="ko-KR" altLang="en-US" b="0" dirty="0">
              <a:solidFill>
                <a:srgbClr val="C5C8C6"/>
              </a:solidFill>
              <a:effectLst/>
              <a:latin typeface="JetBrains Mono" panose="020B0509020102050004" pitchFamily="49" charset="77"/>
            </a:endParaRPr>
          </a:p>
          <a:p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vX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oldvX</a:t>
            </a:r>
            <a:endParaRPr lang="en-US" b="0" dirty="0">
              <a:solidFill>
                <a:srgbClr val="C5C8C6"/>
              </a:solidFill>
              <a:effectLst/>
              <a:latin typeface="JetBrains Mono" panose="020B0509020102050004" pitchFamily="49" charset="77"/>
            </a:endParaRPr>
          </a:p>
          <a:p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vY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oldvY</a:t>
            </a:r>
            <a:endParaRPr lang="en-US" b="0" dirty="0">
              <a:solidFill>
                <a:srgbClr val="C5C8C6"/>
              </a:solidFill>
              <a:effectLst/>
              <a:latin typeface="JetBrains Mono" panose="020B0509020102050004" pitchFamily="49" charset="77"/>
            </a:endParaRPr>
          </a:p>
          <a:p>
            <a:b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</a:b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oldvX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(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])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*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x</a:t>
            </a:r>
            <a:endParaRPr lang="en-US" b="0" dirty="0">
              <a:solidFill>
                <a:srgbClr val="C5C8C6"/>
              </a:solidFill>
              <a:effectLst/>
              <a:latin typeface="JetBrains Mono" panose="020B0509020102050004" pitchFamily="49" charset="77"/>
            </a:endParaRPr>
          </a:p>
          <a:p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 err="1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oldvY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=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(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poses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][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])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*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10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76867"/>
                </a:solidFill>
                <a:effectLst/>
                <a:latin typeface="JetBrains Mono" panose="020B0509020102050004" pitchFamily="49" charset="77"/>
              </a:rPr>
              <a:t>+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 </a:t>
            </a:r>
            <a:r>
              <a:rPr lang="en-US" b="0" dirty="0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planets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[</a:t>
            </a:r>
            <a:r>
              <a:rPr lang="en-US" b="0" dirty="0" err="1">
                <a:solidFill>
                  <a:srgbClr val="6089B4"/>
                </a:solidFill>
                <a:effectLst/>
                <a:latin typeface="JetBrains Mono" panose="020B0509020102050004" pitchFamily="49" charset="77"/>
              </a:rPr>
              <a:t>i</a:t>
            </a:r>
            <a:r>
              <a:rPr lang="en-US" b="0" dirty="0">
                <a:solidFill>
                  <a:srgbClr val="C5C8C6"/>
                </a:solidFill>
                <a:effectLst/>
                <a:latin typeface="JetBrains Mono" panose="020B0509020102050004" pitchFamily="49" charset="77"/>
              </a:rPr>
              <a:t>].</a:t>
            </a:r>
            <a:r>
              <a:rPr lang="en-US" b="0" dirty="0">
                <a:solidFill>
                  <a:srgbClr val="9872A2"/>
                </a:solidFill>
                <a:effectLst/>
                <a:latin typeface="JetBrains Mono" panose="020B0509020102050004" pitchFamily="49" charset="77"/>
              </a:rPr>
              <a:t>y</a:t>
            </a:r>
            <a:endParaRPr lang="en-US" b="0" dirty="0">
              <a:solidFill>
                <a:srgbClr val="C5C8C6"/>
              </a:solidFill>
              <a:effectLst/>
              <a:latin typeface="JetBrains Mono" panose="020B050902010205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310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8E4C-B940-FF49-A4E9-915865C2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이</a:t>
            </a:r>
            <a:r>
              <a:rPr lang="ko-KR" altLang="en-US" dirty="0"/>
              <a:t>체 문제</a:t>
            </a:r>
            <a:endParaRPr lang="en-K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618041-E2C2-1C4F-BE5E-5D7929552D51}"/>
              </a:ext>
            </a:extLst>
          </p:cNvPr>
          <p:cNvSpPr/>
          <p:nvPr/>
        </p:nvSpPr>
        <p:spPr>
          <a:xfrm>
            <a:off x="1014607" y="1525044"/>
            <a:ext cx="3081402" cy="308140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445192-DB7A-484A-8681-92F1578EDF34}"/>
              </a:ext>
            </a:extLst>
          </p:cNvPr>
          <p:cNvSpPr/>
          <p:nvPr/>
        </p:nvSpPr>
        <p:spPr>
          <a:xfrm>
            <a:off x="4852794" y="4481708"/>
            <a:ext cx="1702495" cy="170249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721F5-92BE-184E-90FE-C21D55FF1A4A}"/>
              </a:ext>
            </a:extLst>
          </p:cNvPr>
          <p:cNvSpPr txBox="1"/>
          <p:nvPr/>
        </p:nvSpPr>
        <p:spPr>
          <a:xfrm>
            <a:off x="4852794" y="2376292"/>
            <a:ext cx="6968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3200" dirty="0"/>
              <a:t>현재</a:t>
            </a:r>
            <a:r>
              <a:rPr lang="ko-KR" altLang="en-US" sz="3200" dirty="0"/>
              <a:t> 상황</a:t>
            </a:r>
            <a:r>
              <a:rPr lang="en-US" altLang="ko-KR" sz="3200" dirty="0"/>
              <a:t>,</a:t>
            </a:r>
            <a:r>
              <a:rPr lang="ko-KR" altLang="en-US" sz="3200" dirty="0"/>
              <a:t> 과거 상황</a:t>
            </a:r>
            <a:r>
              <a:rPr lang="en-US" altLang="ko-KR" sz="3200" dirty="0"/>
              <a:t>,</a:t>
            </a:r>
            <a:r>
              <a:rPr lang="ko-KR" altLang="en-US" sz="3200" dirty="0"/>
              <a:t> 미래 상황을 계산을 통해 알 수 있다</a:t>
            </a:r>
            <a:r>
              <a:rPr lang="en-US" altLang="ko-KR" sz="3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서로</a:t>
            </a:r>
            <a:r>
              <a:rPr lang="ko-KR" altLang="en-US" sz="3200" dirty="0"/>
              <a:t> 간의 </a:t>
            </a:r>
            <a:r>
              <a:rPr lang="ko-KR" altLang="en-US" sz="3200" dirty="0" err="1"/>
              <a:t>만유인력만</a:t>
            </a:r>
            <a:r>
              <a:rPr lang="ko-KR" altLang="en-US" sz="3200" dirty="0"/>
              <a:t> 따지면 된다</a:t>
            </a:r>
            <a:endParaRPr lang="en-KR" sz="3200" dirty="0"/>
          </a:p>
        </p:txBody>
      </p:sp>
    </p:spTree>
    <p:extLst>
      <p:ext uri="{BB962C8B-B14F-4D97-AF65-F5344CB8AC3E}">
        <p14:creationId xmlns:p14="http://schemas.microsoft.com/office/powerpoint/2010/main" val="211887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8E4C-B940-FF49-A4E9-915865C2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삼체 문제</a:t>
            </a:r>
            <a:endParaRPr lang="en-K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618041-E2C2-1C4F-BE5E-5D7929552D51}"/>
              </a:ext>
            </a:extLst>
          </p:cNvPr>
          <p:cNvSpPr/>
          <p:nvPr/>
        </p:nvSpPr>
        <p:spPr>
          <a:xfrm>
            <a:off x="482301" y="2214497"/>
            <a:ext cx="2173583" cy="21735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445192-DB7A-484A-8681-92F1578EDF34}"/>
              </a:ext>
            </a:extLst>
          </p:cNvPr>
          <p:cNvSpPr/>
          <p:nvPr/>
        </p:nvSpPr>
        <p:spPr>
          <a:xfrm>
            <a:off x="3888289" y="1101345"/>
            <a:ext cx="1702495" cy="170249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721F5-92BE-184E-90FE-C21D55FF1A4A}"/>
              </a:ext>
            </a:extLst>
          </p:cNvPr>
          <p:cNvSpPr txBox="1"/>
          <p:nvPr/>
        </p:nvSpPr>
        <p:spPr>
          <a:xfrm>
            <a:off x="4739536" y="2803840"/>
            <a:ext cx="7247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2800" dirty="0"/>
              <a:t>해석적인</a:t>
            </a:r>
            <a:r>
              <a:rPr lang="ko-KR" altLang="en-US" sz="2800" dirty="0"/>
              <a:t> 해</a:t>
            </a:r>
            <a:r>
              <a:rPr lang="en-US" altLang="ko-KR" sz="2800" dirty="0"/>
              <a:t>(</a:t>
            </a:r>
            <a:r>
              <a:rPr lang="ko-KR" altLang="en-US" sz="2800" dirty="0"/>
              <a:t>식을 정리해서 구하는 해</a:t>
            </a:r>
            <a:r>
              <a:rPr lang="en-US" altLang="ko-KR" sz="2800" dirty="0"/>
              <a:t>)</a:t>
            </a:r>
            <a:r>
              <a:rPr lang="ko-KR" altLang="en-US" sz="2800" dirty="0"/>
              <a:t>를 구할 수 없다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초기 조건에 따라 운동 결과가 급격히 달라진다</a:t>
            </a:r>
            <a:r>
              <a:rPr lang="en-US" altLang="ko-KR" sz="2800" dirty="0"/>
              <a:t>.</a:t>
            </a:r>
            <a:endParaRPr lang="en-KR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BEDFF7-6A70-FD4C-A4E9-E49E63A3AB6A}"/>
              </a:ext>
            </a:extLst>
          </p:cNvPr>
          <p:cNvSpPr/>
          <p:nvPr/>
        </p:nvSpPr>
        <p:spPr>
          <a:xfrm>
            <a:off x="3524694" y="4054160"/>
            <a:ext cx="1702495" cy="17024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869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8E4C-B940-FF49-A4E9-915865C2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움직임이나 구경해보자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721F5-92BE-184E-90FE-C21D55FF1A4A}"/>
              </a:ext>
            </a:extLst>
          </p:cNvPr>
          <p:cNvSpPr txBox="1"/>
          <p:nvPr/>
        </p:nvSpPr>
        <p:spPr>
          <a:xfrm>
            <a:off x="217640" y="6207318"/>
            <a:ext cx="724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800" dirty="0"/>
              <a:t>중력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01B32C-3C0B-6046-8081-8C8DD86290C5}"/>
              </a:ext>
            </a:extLst>
          </p:cNvPr>
          <p:cNvSpPr/>
          <p:nvPr/>
        </p:nvSpPr>
        <p:spPr>
          <a:xfrm>
            <a:off x="8248438" y="4116464"/>
            <a:ext cx="2173583" cy="217358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F13BD-2810-A54A-9BAA-58E5AFEF74BF}"/>
              </a:ext>
            </a:extLst>
          </p:cNvPr>
          <p:cNvSpPr/>
          <p:nvPr/>
        </p:nvSpPr>
        <p:spPr>
          <a:xfrm>
            <a:off x="8109560" y="176658"/>
            <a:ext cx="1702495" cy="170249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B1AE14-A162-1B43-895E-49FB2589F626}"/>
              </a:ext>
            </a:extLst>
          </p:cNvPr>
          <p:cNvSpPr/>
          <p:nvPr/>
        </p:nvSpPr>
        <p:spPr>
          <a:xfrm>
            <a:off x="1370034" y="2887681"/>
            <a:ext cx="1702495" cy="170249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8613-8EFC-4F47-A64A-DAE639F5EE7D}"/>
              </a:ext>
            </a:extLst>
          </p:cNvPr>
          <p:cNvCxnSpPr>
            <a:cxnSpLocks/>
          </p:cNvCxnSpPr>
          <p:nvPr/>
        </p:nvCxnSpPr>
        <p:spPr>
          <a:xfrm flipV="1">
            <a:off x="3205620" y="1327760"/>
            <a:ext cx="4535465" cy="1980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22017F-3009-BC43-9802-92D966372C1D}"/>
              </a:ext>
            </a:extLst>
          </p:cNvPr>
          <p:cNvCxnSpPr>
            <a:cxnSpLocks/>
          </p:cNvCxnSpPr>
          <p:nvPr/>
        </p:nvCxnSpPr>
        <p:spPr>
          <a:xfrm>
            <a:off x="3205620" y="4130468"/>
            <a:ext cx="4685777" cy="9156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5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8613-8EFC-4F47-A64A-DAE639F5EE7D}"/>
              </a:ext>
            </a:extLst>
          </p:cNvPr>
          <p:cNvCxnSpPr>
            <a:cxnSpLocks/>
          </p:cNvCxnSpPr>
          <p:nvPr/>
        </p:nvCxnSpPr>
        <p:spPr>
          <a:xfrm flipV="1">
            <a:off x="2930047" y="1690688"/>
            <a:ext cx="4535465" cy="1980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22017F-3009-BC43-9802-92D966372C1D}"/>
              </a:ext>
            </a:extLst>
          </p:cNvPr>
          <p:cNvCxnSpPr>
            <a:cxnSpLocks/>
          </p:cNvCxnSpPr>
          <p:nvPr/>
        </p:nvCxnSpPr>
        <p:spPr>
          <a:xfrm>
            <a:off x="2930047" y="3670758"/>
            <a:ext cx="4685777" cy="9156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4B0632E-A473-2F4F-8906-81622BFF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580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8613-8EFC-4F47-A64A-DAE639F5EE7D}"/>
              </a:ext>
            </a:extLst>
          </p:cNvPr>
          <p:cNvCxnSpPr>
            <a:cxnSpLocks/>
          </p:cNvCxnSpPr>
          <p:nvPr/>
        </p:nvCxnSpPr>
        <p:spPr>
          <a:xfrm flipV="1">
            <a:off x="838200" y="2028891"/>
            <a:ext cx="4535465" cy="1980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22017F-3009-BC43-9802-92D966372C1D}"/>
              </a:ext>
            </a:extLst>
          </p:cNvPr>
          <p:cNvCxnSpPr>
            <a:cxnSpLocks/>
          </p:cNvCxnSpPr>
          <p:nvPr/>
        </p:nvCxnSpPr>
        <p:spPr>
          <a:xfrm>
            <a:off x="838200" y="4008961"/>
            <a:ext cx="4685777" cy="9156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2F066-C005-3543-ADB0-23D77177FD49}"/>
              </a:ext>
            </a:extLst>
          </p:cNvPr>
          <p:cNvCxnSpPr>
            <a:cxnSpLocks/>
          </p:cNvCxnSpPr>
          <p:nvPr/>
        </p:nvCxnSpPr>
        <p:spPr>
          <a:xfrm>
            <a:off x="5249449" y="2103252"/>
            <a:ext cx="4685777" cy="915674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CD7CF1-2B7D-9C4C-A65B-73F8289F2292}"/>
              </a:ext>
            </a:extLst>
          </p:cNvPr>
          <p:cNvCxnSpPr>
            <a:cxnSpLocks/>
          </p:cNvCxnSpPr>
          <p:nvPr/>
        </p:nvCxnSpPr>
        <p:spPr>
          <a:xfrm flipV="1">
            <a:off x="5386713" y="2998576"/>
            <a:ext cx="4535465" cy="198007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AF51D5BA-13B5-2447-96AB-54893FC4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780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B8613-8EFC-4F47-A64A-DAE639F5EE7D}"/>
              </a:ext>
            </a:extLst>
          </p:cNvPr>
          <p:cNvCxnSpPr>
            <a:cxnSpLocks/>
          </p:cNvCxnSpPr>
          <p:nvPr/>
        </p:nvCxnSpPr>
        <p:spPr>
          <a:xfrm flipV="1">
            <a:off x="838200" y="2028891"/>
            <a:ext cx="4535465" cy="1980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22017F-3009-BC43-9802-92D966372C1D}"/>
              </a:ext>
            </a:extLst>
          </p:cNvPr>
          <p:cNvCxnSpPr>
            <a:cxnSpLocks/>
          </p:cNvCxnSpPr>
          <p:nvPr/>
        </p:nvCxnSpPr>
        <p:spPr>
          <a:xfrm>
            <a:off x="838200" y="4008961"/>
            <a:ext cx="4685777" cy="9156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E2F066-C005-3543-ADB0-23D77177FD49}"/>
              </a:ext>
            </a:extLst>
          </p:cNvPr>
          <p:cNvCxnSpPr>
            <a:cxnSpLocks/>
          </p:cNvCxnSpPr>
          <p:nvPr/>
        </p:nvCxnSpPr>
        <p:spPr>
          <a:xfrm>
            <a:off x="5249449" y="2103252"/>
            <a:ext cx="4685777" cy="915674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CD7CF1-2B7D-9C4C-A65B-73F8289F2292}"/>
              </a:ext>
            </a:extLst>
          </p:cNvPr>
          <p:cNvCxnSpPr>
            <a:cxnSpLocks/>
          </p:cNvCxnSpPr>
          <p:nvPr/>
        </p:nvCxnSpPr>
        <p:spPr>
          <a:xfrm flipV="1">
            <a:off x="5386713" y="2998576"/>
            <a:ext cx="4535465" cy="198007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E8772C8-F61F-3946-A800-5243162649A3}"/>
              </a:ext>
            </a:extLst>
          </p:cNvPr>
          <p:cNvCxnSpPr/>
          <p:nvPr/>
        </p:nvCxnSpPr>
        <p:spPr>
          <a:xfrm flipV="1">
            <a:off x="838200" y="2998576"/>
            <a:ext cx="8894523" cy="1010385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0624070-8035-7640-896D-8B1585C6E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76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D3777AB-BE88-574F-AA8D-DD6CF0DE3CDF}"/>
              </a:ext>
            </a:extLst>
          </p:cNvPr>
          <p:cNvSpPr txBox="1"/>
          <p:nvPr/>
        </p:nvSpPr>
        <p:spPr>
          <a:xfrm>
            <a:off x="217640" y="6207318"/>
            <a:ext cx="7247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800" dirty="0"/>
              <a:t>벡터의</a:t>
            </a:r>
            <a:r>
              <a:rPr lang="ko-KR" altLang="en-US" sz="2800" dirty="0"/>
              <a:t> 합을 어떻게 계산</a:t>
            </a:r>
            <a:r>
              <a:rPr lang="en-US" altLang="ko-KR" sz="2800" dirty="0"/>
              <a:t>?</a:t>
            </a:r>
            <a:endParaRPr lang="en-KR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8FF25F-4333-2141-9971-68C1A18C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979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18A6C-E6E5-0143-8250-7DE2A6902E83}"/>
              </a:ext>
            </a:extLst>
          </p:cNvPr>
          <p:cNvSpPr txBox="1"/>
          <p:nvPr/>
        </p:nvSpPr>
        <p:spPr>
          <a:xfrm>
            <a:off x="3054141" y="2718148"/>
            <a:ext cx="608371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1500" dirty="0"/>
              <a:t>위치벡터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04DD26-8C77-BC45-ABF2-8E644E20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677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488</Words>
  <Application>Microsoft Macintosh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JetBrains Mono</vt:lpstr>
      <vt:lpstr>Office Theme</vt:lpstr>
      <vt:lpstr>삼체 문제</vt:lpstr>
      <vt:lpstr>이체 문제</vt:lpstr>
      <vt:lpstr>삼체 문제</vt:lpstr>
      <vt:lpstr>움직임이나 구경해보자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Canvas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삼체 문제</dc:title>
  <dc:creator>범 준환</dc:creator>
  <cp:lastModifiedBy>범 준환</cp:lastModifiedBy>
  <cp:revision>1</cp:revision>
  <dcterms:created xsi:type="dcterms:W3CDTF">2021-12-19T23:42:04Z</dcterms:created>
  <dcterms:modified xsi:type="dcterms:W3CDTF">2021-12-20T00:37:35Z</dcterms:modified>
</cp:coreProperties>
</file>