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5"/>
  </p:notesMasterIdLst>
  <p:sldIdLst>
    <p:sldId id="256" r:id="rId2"/>
    <p:sldId id="257" r:id="rId3"/>
    <p:sldId id="259" r:id="rId4"/>
    <p:sldId id="260" r:id="rId5"/>
    <p:sldId id="261" r:id="rId6"/>
    <p:sldId id="258" r:id="rId7"/>
    <p:sldId id="263" r:id="rId8"/>
    <p:sldId id="264" r:id="rId9"/>
    <p:sldId id="266" r:id="rId10"/>
    <p:sldId id="265"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杰德" initials="吴杰德" lastIdx="1" clrIdx="0">
    <p:extLst>
      <p:ext uri="{19B8F6BF-5375-455C-9EA6-DF929625EA0E}">
        <p15:presenceInfo xmlns:p15="http://schemas.microsoft.com/office/powerpoint/2012/main" userId="daae14555dac75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13" autoAdjust="0"/>
  </p:normalViewPr>
  <p:slideViewPr>
    <p:cSldViewPr snapToGrid="0">
      <p:cViewPr varScale="1">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C179A-042F-4577-8E25-CE16934CEFC6}" type="datetimeFigureOut">
              <a:rPr lang="zh-CN" altLang="en-US" smtClean="0"/>
              <a:t>2017/10/18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490C4-3C32-462A-937D-D2EF48633CF0}" type="slidenum">
              <a:rPr lang="zh-CN" altLang="en-US" smtClean="0"/>
              <a:t>‹#›</a:t>
            </a:fld>
            <a:endParaRPr lang="zh-CN" altLang="en-US"/>
          </a:p>
        </p:txBody>
      </p:sp>
    </p:spTree>
    <p:extLst>
      <p:ext uri="{BB962C8B-B14F-4D97-AF65-F5344CB8AC3E}">
        <p14:creationId xmlns:p14="http://schemas.microsoft.com/office/powerpoint/2010/main" val="97728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例如：当你生病了去看医生的时候，医生往往会先询问你的各种状况，比如你哪里不舒服啊，然后根据以往成功治愈的案例来推断你的病情。</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就是说当我们遇到某种情况时，我们习惯于回忆起以前情境中的方式、方法，策略以及解决方案等，来帮助我们找到当前问题的解决方案</a:t>
            </a:r>
            <a:r>
              <a:rPr lang="zh-CN" altLang="en-US" sz="1200" b="0" i="0" kern="1200" dirty="0" smtClean="0">
                <a:solidFill>
                  <a:schemeClr val="tx1"/>
                </a:solidFill>
                <a:effectLst/>
                <a:latin typeface="+mn-lt"/>
                <a:ea typeface="+mn-ea"/>
                <a:cs typeface="+mn-cs"/>
              </a:rPr>
              <a:t>。</a:t>
            </a:r>
            <a:endParaRPr lang="zh-CN" altLang="en-US" sz="1200" dirty="0" smtClean="0"/>
          </a:p>
          <a:p>
            <a:endParaRPr lang="en-US" altLang="zh-CN" dirty="0" smtClean="0"/>
          </a:p>
        </p:txBody>
      </p:sp>
      <p:sp>
        <p:nvSpPr>
          <p:cNvPr id="4" name="灯片编号占位符 3"/>
          <p:cNvSpPr>
            <a:spLocks noGrp="1"/>
          </p:cNvSpPr>
          <p:nvPr>
            <p:ph type="sldNum" sz="quarter" idx="10"/>
          </p:nvPr>
        </p:nvSpPr>
        <p:spPr/>
        <p:txBody>
          <a:bodyPr/>
          <a:lstStyle/>
          <a:p>
            <a:fld id="{ED0490C4-3C32-462A-937D-D2EF48633CF0}" type="slidenum">
              <a:rPr lang="zh-CN" altLang="en-US" smtClean="0"/>
              <a:t>3</a:t>
            </a:fld>
            <a:endParaRPr lang="zh-CN" altLang="en-US"/>
          </a:p>
        </p:txBody>
      </p:sp>
    </p:spTree>
    <p:extLst>
      <p:ext uri="{BB962C8B-B14F-4D97-AF65-F5344CB8AC3E}">
        <p14:creationId xmlns:p14="http://schemas.microsoft.com/office/powerpoint/2010/main" val="215423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案例检索        </a:t>
            </a:r>
            <a:r>
              <a:rPr lang="zh-CN" altLang="en-US" sz="1200" b="0" i="0" kern="1200" dirty="0" smtClean="0">
                <a:solidFill>
                  <a:schemeClr val="tx1"/>
                </a:solidFill>
                <a:effectLst/>
                <a:latin typeface="+mn-lt"/>
                <a:ea typeface="+mn-ea"/>
                <a:cs typeface="+mn-cs"/>
              </a:rPr>
              <a:t>根据待解决问题的问题描述在案例库中找到与该问题或情况最相似的案例。</a:t>
            </a:r>
            <a:r>
              <a:rPr lang="zh-CN" altLang="en-US" dirty="0" smtClean="0"/>
              <a:t> </a:t>
            </a:r>
            <a:endParaRPr lang="en-US" altLang="zh-CN" dirty="0" smtClean="0"/>
          </a:p>
          <a:p>
            <a:r>
              <a:rPr lang="zh-CN" altLang="en-US" sz="1200" b="1" i="0" kern="1200" dirty="0" smtClean="0">
                <a:solidFill>
                  <a:schemeClr val="tx1"/>
                </a:solidFill>
                <a:effectLst/>
                <a:latin typeface="+mn-lt"/>
                <a:ea typeface="+mn-ea"/>
                <a:cs typeface="+mn-cs"/>
              </a:rPr>
              <a:t>案例重用        </a:t>
            </a:r>
            <a:r>
              <a:rPr lang="zh-CN" altLang="en-US" sz="1200" b="0" i="0" kern="1200" dirty="0" smtClean="0">
                <a:solidFill>
                  <a:schemeClr val="tx1"/>
                </a:solidFill>
                <a:effectLst/>
                <a:latin typeface="+mn-lt"/>
                <a:ea typeface="+mn-ea"/>
                <a:cs typeface="+mn-cs"/>
              </a:rPr>
              <a:t>就是由检索出的匹配案例的解决方案，应用到新案例的解决中。</a:t>
            </a:r>
            <a:r>
              <a:rPr lang="zh-CN" altLang="en-US" dirty="0" smtClean="0"/>
              <a:t> </a:t>
            </a:r>
            <a:endParaRPr lang="en-US" altLang="zh-CN" dirty="0" smtClean="0"/>
          </a:p>
          <a:p>
            <a:r>
              <a:rPr lang="zh-CN" altLang="en-US" sz="1200" b="1" i="0" kern="1200" dirty="0" smtClean="0">
                <a:solidFill>
                  <a:schemeClr val="tx1"/>
                </a:solidFill>
                <a:effectLst/>
                <a:latin typeface="+mn-lt"/>
                <a:ea typeface="+mn-ea"/>
                <a:cs typeface="+mn-cs"/>
              </a:rPr>
              <a:t>案例修正        </a:t>
            </a:r>
            <a:r>
              <a:rPr lang="zh-CN" altLang="en-US" sz="1200" b="0" i="0" kern="1200" dirty="0" smtClean="0">
                <a:solidFill>
                  <a:schemeClr val="tx1"/>
                </a:solidFill>
                <a:effectLst/>
                <a:latin typeface="+mn-lt"/>
                <a:ea typeface="+mn-ea"/>
                <a:cs typeface="+mn-cs"/>
              </a:rPr>
              <a:t>就是案例重用得不到满意的解时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需要使用领域知识对不合格的解决方案进行修正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修正后符合应用领域的要求</a:t>
            </a:r>
            <a:r>
              <a:rPr lang="zh-CN" altLang="en-US" dirty="0" smtClean="0"/>
              <a:t> </a:t>
            </a:r>
            <a:endParaRPr lang="en-US" altLang="zh-CN" dirty="0" smtClean="0"/>
          </a:p>
          <a:p>
            <a:r>
              <a:rPr lang="zh-CN" altLang="en-US" b="1" dirty="0" smtClean="0"/>
              <a:t>案例保留        </a:t>
            </a:r>
            <a:r>
              <a:rPr lang="zh-CN" altLang="en-US" sz="1200" b="0" i="0" kern="1200" dirty="0" smtClean="0">
                <a:solidFill>
                  <a:schemeClr val="tx1"/>
                </a:solidFill>
                <a:effectLst/>
                <a:latin typeface="+mn-lt"/>
                <a:ea typeface="+mn-ea"/>
                <a:cs typeface="+mn-cs"/>
              </a:rPr>
              <a:t>对于新问题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在进行案例修正后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如果案例修正的结果是正确的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则需要更新案例库。</a:t>
            </a:r>
            <a:r>
              <a:rPr lang="zh-CN" altLang="en-US" dirty="0" smtClean="0"/>
              <a:t>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ED0490C4-3C32-462A-937D-D2EF48633CF0}" type="slidenum">
              <a:rPr lang="zh-CN" altLang="en-US" smtClean="0"/>
              <a:t>4</a:t>
            </a:fld>
            <a:endParaRPr lang="zh-CN" altLang="en-US"/>
          </a:p>
        </p:txBody>
      </p:sp>
    </p:spTree>
    <p:extLst>
      <p:ext uri="{BB962C8B-B14F-4D97-AF65-F5344CB8AC3E}">
        <p14:creationId xmlns:p14="http://schemas.microsoft.com/office/powerpoint/2010/main" val="226904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0490C4-3C32-462A-937D-D2EF48633CF0}" type="slidenum">
              <a:rPr lang="zh-CN" altLang="en-US" smtClean="0"/>
              <a:t>8</a:t>
            </a:fld>
            <a:endParaRPr lang="zh-CN" altLang="en-US"/>
          </a:p>
        </p:txBody>
      </p:sp>
    </p:spTree>
    <p:extLst>
      <p:ext uri="{BB962C8B-B14F-4D97-AF65-F5344CB8AC3E}">
        <p14:creationId xmlns:p14="http://schemas.microsoft.com/office/powerpoint/2010/main" val="234290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0490C4-3C32-462A-937D-D2EF48633CF0}" type="slidenum">
              <a:rPr lang="zh-CN" altLang="en-US" smtClean="0"/>
              <a:t>11</a:t>
            </a:fld>
            <a:endParaRPr lang="zh-CN" altLang="en-US"/>
          </a:p>
        </p:txBody>
      </p:sp>
    </p:spTree>
    <p:extLst>
      <p:ext uri="{BB962C8B-B14F-4D97-AF65-F5344CB8AC3E}">
        <p14:creationId xmlns:p14="http://schemas.microsoft.com/office/powerpoint/2010/main" val="62416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141478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424962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6EA28-7024-4C52-8C11-AFC3394739A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249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354876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6EA28-7024-4C52-8C11-AFC3394739A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128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9200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832428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36711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2499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30440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339104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117825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17118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295675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414960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9974FB-775B-4926-9B61-4F4DFE988147}" type="datetimeFigureOut">
              <a:rPr lang="zh-CN" altLang="en-US" smtClean="0"/>
              <a:t>2017/10/18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298560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9974FB-775B-4926-9B61-4F4DFE988147}" type="datetimeFigureOut">
              <a:rPr lang="zh-CN" altLang="en-US" smtClean="0"/>
              <a:t>2017/10/18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D6EA28-7024-4C52-8C11-AFC3394739A7}" type="slidenum">
              <a:rPr lang="zh-CN" altLang="en-US" smtClean="0"/>
              <a:t>‹#›</a:t>
            </a:fld>
            <a:endParaRPr lang="zh-CN" altLang="en-US"/>
          </a:p>
        </p:txBody>
      </p:sp>
    </p:spTree>
    <p:extLst>
      <p:ext uri="{BB962C8B-B14F-4D97-AF65-F5344CB8AC3E}">
        <p14:creationId xmlns:p14="http://schemas.microsoft.com/office/powerpoint/2010/main" val="1708667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7913" y="4305298"/>
            <a:ext cx="8915399" cy="903881"/>
          </a:xfrm>
        </p:spPr>
        <p:txBody>
          <a:bodyPr>
            <a:normAutofit fontScale="90000"/>
          </a:bodyPr>
          <a:lstStyle/>
          <a:p>
            <a:r>
              <a:rPr lang="zh-CN" altLang="en-US" dirty="0" smtClean="0"/>
              <a:t>基于</a:t>
            </a:r>
            <a:r>
              <a:rPr lang="zh-CN" altLang="en-US" dirty="0"/>
              <a:t>案例的推理</a:t>
            </a:r>
          </a:p>
        </p:txBody>
      </p:sp>
      <p:sp>
        <p:nvSpPr>
          <p:cNvPr id="3" name="副标题 2"/>
          <p:cNvSpPr>
            <a:spLocks noGrp="1"/>
          </p:cNvSpPr>
          <p:nvPr>
            <p:ph type="subTitle" idx="1"/>
          </p:nvPr>
        </p:nvSpPr>
        <p:spPr>
          <a:xfrm>
            <a:off x="2513013" y="5209179"/>
            <a:ext cx="2033587" cy="1126283"/>
          </a:xfrm>
        </p:spPr>
        <p:txBody>
          <a:bodyPr/>
          <a:lstStyle/>
          <a:p>
            <a:r>
              <a:rPr lang="zh-CN" altLang="en-US" dirty="0" smtClean="0"/>
              <a:t>吴杰德</a:t>
            </a:r>
            <a:endParaRPr lang="en-US" altLang="zh-CN" dirty="0" smtClean="0"/>
          </a:p>
          <a:p>
            <a:r>
              <a:rPr lang="en-US" altLang="zh-CN" dirty="0" smtClean="0"/>
              <a:t>2017</a:t>
            </a:r>
            <a:r>
              <a:rPr lang="zh-CN" altLang="en-US" dirty="0" smtClean="0"/>
              <a:t>年</a:t>
            </a:r>
            <a:r>
              <a:rPr lang="en-US" altLang="zh-CN" dirty="0" smtClean="0"/>
              <a:t>10</a:t>
            </a:r>
            <a:r>
              <a:rPr lang="zh-CN" altLang="en-US" dirty="0" smtClean="0"/>
              <a:t>月</a:t>
            </a:r>
            <a:r>
              <a:rPr lang="en-US" altLang="zh-CN" dirty="0" smtClean="0"/>
              <a:t>19</a:t>
            </a:r>
            <a:r>
              <a:rPr lang="zh-CN" altLang="en-US" dirty="0" smtClean="0"/>
              <a:t>日</a:t>
            </a:r>
            <a:endParaRPr lang="zh-CN" altLang="en-US" dirty="0"/>
          </a:p>
        </p:txBody>
      </p:sp>
    </p:spTree>
    <p:extLst>
      <p:ext uri="{BB962C8B-B14F-4D97-AF65-F5344CB8AC3E}">
        <p14:creationId xmlns:p14="http://schemas.microsoft.com/office/powerpoint/2010/main" val="1547786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案例的保存</a:t>
            </a:r>
          </a:p>
        </p:txBody>
      </p:sp>
      <p:sp>
        <p:nvSpPr>
          <p:cNvPr id="3" name="内容占位符 2"/>
          <p:cNvSpPr>
            <a:spLocks noGrp="1"/>
          </p:cNvSpPr>
          <p:nvPr>
            <p:ph idx="1"/>
          </p:nvPr>
        </p:nvSpPr>
        <p:spPr/>
        <p:txBody>
          <a:bodyPr>
            <a:normAutofit/>
          </a:bodyPr>
          <a:lstStyle/>
          <a:p>
            <a:r>
              <a:rPr lang="zh-CN" altLang="en-US" sz="2800" dirty="0" smtClean="0"/>
              <a:t>保存即为插入。插入</a:t>
            </a:r>
            <a:r>
              <a:rPr lang="zh-CN" altLang="en-US" sz="2800" dirty="0"/>
              <a:t>要调用索引选择过程，以决定案例被索引的方式。插入算法使用这些索引来把案例插入案例库中适当的地方。一般来说，插入工作所做的搜索和检索相同。插入算法搜索的目的是找到一个可插入案例的地方，而检索的目的是为了找到相似的案例。当检索算法找到了相似的案例后就进行案例排位，而插入算法则是插入源案例并根据需要重新组织案例库结构。</a:t>
            </a:r>
          </a:p>
          <a:p>
            <a:endParaRPr lang="zh-CN" altLang="en-US" sz="2800" dirty="0"/>
          </a:p>
        </p:txBody>
      </p:sp>
    </p:spTree>
    <p:extLst>
      <p:ext uri="{BB962C8B-B14F-4D97-AF65-F5344CB8AC3E}">
        <p14:creationId xmlns:p14="http://schemas.microsoft.com/office/powerpoint/2010/main" val="2151754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CBR</a:t>
            </a:r>
            <a:r>
              <a:rPr lang="zh-CN" altLang="en-US" dirty="0"/>
              <a:t>分类</a:t>
            </a:r>
            <a:br>
              <a:rPr lang="zh-CN" altLang="en-US" dirty="0"/>
            </a:br>
            <a:endParaRPr lang="zh-CN" altLang="en-US" dirty="0"/>
          </a:p>
        </p:txBody>
      </p:sp>
      <p:sp>
        <p:nvSpPr>
          <p:cNvPr id="3" name="内容占位符 2"/>
          <p:cNvSpPr>
            <a:spLocks noGrp="1"/>
          </p:cNvSpPr>
          <p:nvPr>
            <p:ph idx="1"/>
          </p:nvPr>
        </p:nvSpPr>
        <p:spPr>
          <a:xfrm>
            <a:off x="2589212" y="1738859"/>
            <a:ext cx="8915400" cy="4504543"/>
          </a:xfrm>
        </p:spPr>
        <p:txBody>
          <a:bodyPr>
            <a:noAutofit/>
          </a:bodyPr>
          <a:lstStyle/>
          <a:p>
            <a:r>
              <a:rPr lang="zh-CN" altLang="en-US" sz="2800" dirty="0" smtClean="0"/>
              <a:t>当</a:t>
            </a:r>
            <a:r>
              <a:rPr lang="zh-CN" altLang="en-US" sz="2800" dirty="0"/>
              <a:t>给定一个待分类的新案例时，</a:t>
            </a:r>
            <a:r>
              <a:rPr lang="en-US" altLang="zh-CN" sz="2800" dirty="0"/>
              <a:t>CBR</a:t>
            </a:r>
            <a:r>
              <a:rPr lang="zh-CN" altLang="en-US" sz="2800" dirty="0"/>
              <a:t>首先检查是否存在一个同样的训练案例。（</a:t>
            </a:r>
            <a:r>
              <a:rPr lang="en-US" altLang="zh-CN" sz="2800" dirty="0"/>
              <a:t>1</a:t>
            </a:r>
            <a:r>
              <a:rPr lang="zh-CN" altLang="en-US" sz="2800" dirty="0"/>
              <a:t>）如果找到一个，则返回附在该案例上的解；（</a:t>
            </a:r>
            <a:r>
              <a:rPr lang="en-US" altLang="zh-CN" sz="2800" dirty="0"/>
              <a:t>2</a:t>
            </a:r>
            <a:r>
              <a:rPr lang="zh-CN" altLang="en-US" sz="2800" dirty="0"/>
              <a:t>）如果找不到同样的案例，则</a:t>
            </a:r>
            <a:r>
              <a:rPr lang="en-US" altLang="zh-CN" sz="2800" dirty="0"/>
              <a:t>CBR</a:t>
            </a:r>
            <a:r>
              <a:rPr lang="zh-CN" altLang="en-US" sz="2800" dirty="0"/>
              <a:t>将搜索具有类似于新案例成分的训练案例。概念上讲，这些训练案例可以视为新案例的近邻</a:t>
            </a:r>
            <a:r>
              <a:rPr lang="zh-CN" altLang="en-US" sz="2800" dirty="0" smtClean="0"/>
              <a:t>。</a:t>
            </a:r>
            <a:endParaRPr lang="zh-CN" altLang="en-US" sz="2800" dirty="0"/>
          </a:p>
        </p:txBody>
      </p:sp>
    </p:spTree>
    <p:extLst>
      <p:ext uri="{BB962C8B-B14F-4D97-AF65-F5344CB8AC3E}">
        <p14:creationId xmlns:p14="http://schemas.microsoft.com/office/powerpoint/2010/main" val="4129449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674558"/>
            <a:ext cx="8915400" cy="509666"/>
          </a:xfrm>
        </p:spPr>
        <p:txBody>
          <a:bodyPr>
            <a:noAutofit/>
          </a:bodyPr>
          <a:lstStyle/>
          <a:p>
            <a:r>
              <a:rPr lang="zh-CN" altLang="en-US" sz="2800" dirty="0" smtClean="0"/>
              <a:t>案例源：</a:t>
            </a:r>
            <a:endParaRPr lang="en-US" altLang="zh-CN" sz="2800" dirty="0"/>
          </a:p>
        </p:txBody>
      </p:sp>
      <p:graphicFrame>
        <p:nvGraphicFramePr>
          <p:cNvPr id="4" name="表格 3"/>
          <p:cNvGraphicFramePr>
            <a:graphicFrameLocks noGrp="1"/>
          </p:cNvGraphicFramePr>
          <p:nvPr>
            <p:extLst>
              <p:ext uri="{D42A27DB-BD31-4B8C-83A1-F6EECF244321}">
                <p14:modId xmlns:p14="http://schemas.microsoft.com/office/powerpoint/2010/main" val="1241184801"/>
              </p:ext>
            </p:extLst>
          </p:nvPr>
        </p:nvGraphicFramePr>
        <p:xfrm>
          <a:off x="2379350" y="1439056"/>
          <a:ext cx="8788320" cy="3132945"/>
        </p:xfrm>
        <a:graphic>
          <a:graphicData uri="http://schemas.openxmlformats.org/drawingml/2006/table">
            <a:tbl>
              <a:tblPr>
                <a:tableStyleId>{5C22544A-7EE6-4342-B048-85BDC9FD1C3A}</a:tableStyleId>
              </a:tblPr>
              <a:tblGrid>
                <a:gridCol w="1464720"/>
                <a:gridCol w="1464720"/>
                <a:gridCol w="1464720"/>
                <a:gridCol w="1464720"/>
                <a:gridCol w="1325495"/>
                <a:gridCol w="1603945"/>
              </a:tblGrid>
              <a:tr h="387346">
                <a:tc>
                  <a:txBody>
                    <a:bodyPr/>
                    <a:lstStyle/>
                    <a:p>
                      <a:pPr algn="ctr" fontAlgn="b"/>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b"/>
                      <a:r>
                        <a:rPr lang="zh-CN" altLang="en-US" sz="2400" u="none" strike="noStrike" dirty="0">
                          <a:effectLst/>
                        </a:rPr>
                        <a:t>症状</a:t>
                      </a:r>
                      <a:r>
                        <a:rPr lang="en-US" altLang="zh-CN" sz="2400" u="none" strike="noStrike" dirty="0">
                          <a:effectLst/>
                        </a:rPr>
                        <a:t>1</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b"/>
                      <a:r>
                        <a:rPr lang="zh-CN" altLang="en-US" sz="2400" u="none" strike="noStrike">
                          <a:effectLst/>
                        </a:rPr>
                        <a:t>症状</a:t>
                      </a:r>
                      <a:r>
                        <a:rPr lang="en-US" altLang="zh-CN" sz="2400" u="none" strike="noStrike">
                          <a:effectLst/>
                        </a:rPr>
                        <a:t>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b"/>
                      <a:r>
                        <a:rPr lang="zh-CN" altLang="en-US" sz="2400" u="none" strike="noStrike">
                          <a:effectLst/>
                        </a:rPr>
                        <a:t>症状</a:t>
                      </a:r>
                      <a:r>
                        <a:rPr lang="en-US" altLang="zh-CN" sz="2400" u="none" strike="noStrike">
                          <a:effectLst/>
                        </a:rPr>
                        <a:t>3</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b"/>
                      <a:r>
                        <a:rPr lang="zh-CN" altLang="en-US" sz="2400" u="none" strike="noStrike">
                          <a:effectLst/>
                        </a:rPr>
                        <a:t>症状</a:t>
                      </a:r>
                      <a:r>
                        <a:rPr lang="en-US" altLang="zh-CN" sz="2400" u="none" strike="noStrike">
                          <a:effectLst/>
                        </a:rPr>
                        <a:t>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b"/>
                      <a:r>
                        <a:rPr lang="zh-CN" altLang="en-US" sz="2400" u="none" strike="noStrike">
                          <a:effectLst/>
                        </a:rPr>
                        <a:t>标记</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656969">
                <a:tc>
                  <a:txBody>
                    <a:bodyPr/>
                    <a:lstStyle/>
                    <a:p>
                      <a:pPr algn="ctr" fontAlgn="b"/>
                      <a:r>
                        <a:rPr lang="en-US" sz="2400" u="none" strike="noStrike">
                          <a:effectLst/>
                        </a:rPr>
                        <a:t>A</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头痛</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发烧</a:t>
                      </a:r>
                    </a:p>
                  </a:txBody>
                  <a:tcPr marL="9525" marR="9525" marT="9525" marB="0" anchor="ctr"/>
                </a:tc>
                <a:tc>
                  <a:txBody>
                    <a:bodyPr/>
                    <a:lstStyle/>
                    <a:p>
                      <a:pPr marL="0" algn="ctr" defTabSz="457200" rtl="0" eaLnBrk="1" fontAlgn="b" latinLnBrk="0" hangingPunct="1"/>
                      <a:r>
                        <a:rPr lang="zh-CN" altLang="en-US" sz="2400" u="none" strike="noStrike" kern="1200">
                          <a:solidFill>
                            <a:schemeClr val="dk1"/>
                          </a:solidFill>
                          <a:effectLst/>
                          <a:latin typeface="+mn-lt"/>
                          <a:ea typeface="+mn-ea"/>
                          <a:cs typeface="+mn-cs"/>
                        </a:rPr>
                        <a:t>全身无力</a:t>
                      </a:r>
                    </a:p>
                  </a:txBody>
                  <a:tcPr marL="9525" marR="9525" marT="9525" marB="0" anchor="ctr"/>
                </a:tc>
                <a:tc>
                  <a:txBody>
                    <a:bodyPr/>
                    <a:lstStyle/>
                    <a:p>
                      <a:pPr marL="0" algn="ctr" defTabSz="457200" rtl="0" eaLnBrk="1" fontAlgn="b" latinLnBrk="0" hangingPunct="1"/>
                      <a:endParaRPr lang="zh-CN" altLang="en-US" sz="2400" u="none" strike="noStrike" kern="120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r>
                        <a:rPr lang="zh-CN" altLang="en-US" sz="2400" u="none" strike="noStrike" kern="1200">
                          <a:solidFill>
                            <a:schemeClr val="dk1"/>
                          </a:solidFill>
                          <a:effectLst/>
                          <a:latin typeface="+mn-lt"/>
                          <a:ea typeface="+mn-ea"/>
                          <a:cs typeface="+mn-cs"/>
                        </a:rPr>
                        <a:t>流行性感冒</a:t>
                      </a:r>
                    </a:p>
                  </a:txBody>
                  <a:tcPr marL="9525" marR="9525" marT="9525" marB="0" anchor="ctr"/>
                </a:tc>
              </a:tr>
              <a:tr h="656969">
                <a:tc>
                  <a:txBody>
                    <a:bodyPr/>
                    <a:lstStyle/>
                    <a:p>
                      <a:pPr algn="ctr" fontAlgn="b"/>
                      <a:r>
                        <a:rPr lang="en-US" sz="2400" u="none" strike="noStrike">
                          <a:effectLst/>
                        </a:rPr>
                        <a:t>B</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畏寒</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高热</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头痛</a:t>
                      </a:r>
                    </a:p>
                  </a:txBody>
                  <a:tcPr marL="9525" marR="9525" marT="9525" marB="0" anchor="ctr"/>
                </a:tc>
                <a:tc>
                  <a:txBody>
                    <a:bodyPr/>
                    <a:lstStyle/>
                    <a:p>
                      <a:pPr marL="0" algn="ctr" defTabSz="457200" rtl="0" eaLnBrk="1" fontAlgn="b" latinLnBrk="0" hangingPunct="1"/>
                      <a:endParaRPr lang="zh-CN" altLang="en-US" sz="2400" u="none" strike="noStrike" kern="120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r>
                        <a:rPr lang="zh-CN" altLang="en-US" sz="2400" u="none" strike="noStrike" kern="1200">
                          <a:solidFill>
                            <a:schemeClr val="dk1"/>
                          </a:solidFill>
                          <a:effectLst/>
                          <a:latin typeface="+mn-lt"/>
                          <a:ea typeface="+mn-ea"/>
                          <a:cs typeface="+mn-cs"/>
                        </a:rPr>
                        <a:t>流行性感冒</a:t>
                      </a:r>
                    </a:p>
                  </a:txBody>
                  <a:tcPr marL="9525" marR="9525" marT="9525" marB="0" anchor="ctr"/>
                </a:tc>
              </a:tr>
              <a:tr h="387346">
                <a:tc>
                  <a:txBody>
                    <a:bodyPr/>
                    <a:lstStyle/>
                    <a:p>
                      <a:pPr algn="ctr" fontAlgn="b"/>
                      <a:r>
                        <a:rPr lang="en-US" sz="2400" u="none" strike="noStrike">
                          <a:effectLst/>
                        </a:rPr>
                        <a:t>C</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a:solidFill>
                            <a:schemeClr val="dk1"/>
                          </a:solidFill>
                          <a:effectLst/>
                          <a:latin typeface="+mn-lt"/>
                          <a:ea typeface="+mn-ea"/>
                          <a:cs typeface="+mn-cs"/>
                        </a:rPr>
                        <a:t>鼻塞</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喷嚏</a:t>
                      </a:r>
                    </a:p>
                  </a:txBody>
                  <a:tcPr marL="9525" marR="9525" marT="9525" marB="0" anchor="ctr"/>
                </a:tc>
                <a:tc>
                  <a:txBody>
                    <a:bodyPr/>
                    <a:lstStyle/>
                    <a:p>
                      <a:pPr marL="0" algn="ctr" defTabSz="457200" rtl="0" eaLnBrk="1" fontAlgn="b" latinLnBrk="0" hangingPunct="1"/>
                      <a:endParaRPr lang="zh-CN" altLang="en-US" sz="24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endParaRPr lang="zh-CN" altLang="en-US" sz="24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r>
                        <a:rPr lang="zh-CN" altLang="en-US" sz="2400" u="none" strike="noStrike" kern="1200">
                          <a:solidFill>
                            <a:schemeClr val="dk1"/>
                          </a:solidFill>
                          <a:effectLst/>
                          <a:latin typeface="+mn-lt"/>
                          <a:ea typeface="+mn-ea"/>
                          <a:cs typeface="+mn-cs"/>
                        </a:rPr>
                        <a:t>普通感冒</a:t>
                      </a:r>
                    </a:p>
                  </a:txBody>
                  <a:tcPr marL="9525" marR="9525" marT="9525" marB="0" anchor="ctr"/>
                </a:tc>
              </a:tr>
              <a:tr h="656969">
                <a:tc>
                  <a:txBody>
                    <a:bodyPr/>
                    <a:lstStyle/>
                    <a:p>
                      <a:pPr algn="ctr" fontAlgn="b"/>
                      <a:r>
                        <a:rPr lang="en-US" sz="2400" u="none" strike="noStrike">
                          <a:effectLst/>
                        </a:rPr>
                        <a:t>D</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全身酸痛</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鼻塞</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恶心</a:t>
                      </a:r>
                    </a:p>
                  </a:txBody>
                  <a:tcPr marL="9525" marR="9525" marT="9525" marB="0" anchor="ctr"/>
                </a:tc>
                <a:tc>
                  <a:txBody>
                    <a:bodyPr/>
                    <a:lstStyle/>
                    <a:p>
                      <a:pPr marL="0" algn="ctr" defTabSz="457200" rtl="0" eaLnBrk="1" fontAlgn="b" latinLnBrk="0" hangingPunct="1"/>
                      <a:endParaRPr lang="zh-CN" altLang="en-US" sz="24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流行性感冒</a:t>
                      </a:r>
                    </a:p>
                  </a:txBody>
                  <a:tcPr marL="9525" marR="9525" marT="9525" marB="0" anchor="ctr"/>
                </a:tc>
              </a:tr>
              <a:tr h="387346">
                <a:tc>
                  <a:txBody>
                    <a:bodyPr/>
                    <a:lstStyle/>
                    <a:p>
                      <a:pPr algn="ctr" fontAlgn="b"/>
                      <a:r>
                        <a:rPr lang="en-US" sz="2400" u="none" strike="noStrike" dirty="0">
                          <a:effectLst/>
                        </a:rPr>
                        <a:t>E</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咳嗽</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头痛</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流清涕</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畏寒</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普通感冒</a:t>
                      </a:r>
                    </a:p>
                  </a:txBody>
                  <a:tcPr marL="9525" marR="9525" marT="9525" marB="0" anchor="ctr"/>
                </a:tc>
              </a:tr>
            </a:tbl>
          </a:graphicData>
        </a:graphic>
      </p:graphicFrame>
      <p:sp>
        <p:nvSpPr>
          <p:cNvPr id="5" name="文本框 4"/>
          <p:cNvSpPr txBox="1"/>
          <p:nvPr/>
        </p:nvSpPr>
        <p:spPr>
          <a:xfrm>
            <a:off x="2589212" y="4871803"/>
            <a:ext cx="2717306" cy="461665"/>
          </a:xfrm>
          <a:prstGeom prst="rect">
            <a:avLst/>
          </a:prstGeom>
          <a:noFill/>
        </p:spPr>
        <p:txBody>
          <a:bodyPr wrap="square" rtlCol="0">
            <a:spAutoFit/>
          </a:bodyPr>
          <a:lstStyle/>
          <a:p>
            <a:r>
              <a:rPr lang="en-US" altLang="zh-CN" sz="2400" dirty="0" smtClean="0"/>
              <a:t>M</a:t>
            </a:r>
            <a:r>
              <a:rPr lang="zh-CN" altLang="en-US" sz="2400" dirty="0" smtClean="0"/>
              <a:t>：畏</a:t>
            </a:r>
            <a:r>
              <a:rPr lang="zh-CN" altLang="en-US" sz="2400" dirty="0"/>
              <a:t>寒</a:t>
            </a:r>
            <a:r>
              <a:rPr lang="zh-CN" altLang="en-US" sz="2400" dirty="0"/>
              <a:t> </a:t>
            </a:r>
            <a:r>
              <a:rPr lang="zh-CN" altLang="en-US" sz="2400" dirty="0"/>
              <a:t>高热</a:t>
            </a:r>
            <a:r>
              <a:rPr lang="zh-CN" altLang="en-US" sz="2400" dirty="0"/>
              <a:t> </a:t>
            </a:r>
            <a:r>
              <a:rPr lang="zh-CN" altLang="en-US" sz="2400" dirty="0"/>
              <a:t>头痛</a:t>
            </a:r>
            <a:endParaRPr lang="zh-CN" altLang="en-US" sz="2400" dirty="0"/>
          </a:p>
        </p:txBody>
      </p:sp>
      <p:sp>
        <p:nvSpPr>
          <p:cNvPr id="6" name="文本框 5"/>
          <p:cNvSpPr txBox="1"/>
          <p:nvPr/>
        </p:nvSpPr>
        <p:spPr>
          <a:xfrm>
            <a:off x="2589212" y="5633270"/>
            <a:ext cx="2983509" cy="461665"/>
          </a:xfrm>
          <a:prstGeom prst="rect">
            <a:avLst/>
          </a:prstGeom>
          <a:noFill/>
        </p:spPr>
        <p:txBody>
          <a:bodyPr wrap="none" rtlCol="0">
            <a:spAutoFit/>
          </a:bodyPr>
          <a:lstStyle/>
          <a:p>
            <a:r>
              <a:rPr lang="en-US" altLang="zh-CN" sz="2400" dirty="0" smtClean="0"/>
              <a:t>N</a:t>
            </a:r>
            <a:r>
              <a:rPr lang="zh-CN" altLang="en-US" sz="2400" dirty="0" smtClean="0"/>
              <a:t>：咳嗽 </a:t>
            </a:r>
            <a:r>
              <a:rPr lang="zh-CN" altLang="en-US" sz="2400" dirty="0"/>
              <a:t>头痛 流清涕</a:t>
            </a:r>
          </a:p>
        </p:txBody>
      </p:sp>
      <p:sp>
        <p:nvSpPr>
          <p:cNvPr id="7" name="文本框 6"/>
          <p:cNvSpPr txBox="1"/>
          <p:nvPr/>
        </p:nvSpPr>
        <p:spPr>
          <a:xfrm>
            <a:off x="6185137" y="4871802"/>
            <a:ext cx="1723549" cy="461665"/>
          </a:xfrm>
          <a:prstGeom prst="rect">
            <a:avLst/>
          </a:prstGeom>
          <a:noFill/>
        </p:spPr>
        <p:txBody>
          <a:bodyPr wrap="none" rtlCol="0">
            <a:spAutoFit/>
          </a:bodyPr>
          <a:lstStyle/>
          <a:p>
            <a:r>
              <a:rPr lang="zh-CN" altLang="en-US" sz="2400" dirty="0" smtClean="0">
                <a:solidFill>
                  <a:srgbClr val="FF0000"/>
                </a:solidFill>
              </a:rPr>
              <a:t>流行性感冒</a:t>
            </a:r>
            <a:endParaRPr lang="zh-CN" altLang="en-US" sz="2400" dirty="0">
              <a:solidFill>
                <a:srgbClr val="FF0000"/>
              </a:solidFill>
            </a:endParaRPr>
          </a:p>
        </p:txBody>
      </p:sp>
      <p:sp>
        <p:nvSpPr>
          <p:cNvPr id="8" name="文本框 7"/>
          <p:cNvSpPr txBox="1"/>
          <p:nvPr/>
        </p:nvSpPr>
        <p:spPr>
          <a:xfrm>
            <a:off x="6185136" y="5603287"/>
            <a:ext cx="1415772" cy="461665"/>
          </a:xfrm>
          <a:prstGeom prst="rect">
            <a:avLst/>
          </a:prstGeom>
          <a:noFill/>
        </p:spPr>
        <p:txBody>
          <a:bodyPr wrap="none" rtlCol="0">
            <a:spAutoFit/>
          </a:bodyPr>
          <a:lstStyle/>
          <a:p>
            <a:r>
              <a:rPr lang="zh-CN" altLang="en-US" sz="2400" dirty="0" smtClean="0">
                <a:solidFill>
                  <a:srgbClr val="FF0000"/>
                </a:solidFill>
              </a:rPr>
              <a:t>普通感冒</a:t>
            </a:r>
            <a:endParaRPr lang="zh-CN" altLang="en-US" sz="2400" dirty="0">
              <a:solidFill>
                <a:srgbClr val="FF0000"/>
              </a:solidFill>
            </a:endParaRPr>
          </a:p>
        </p:txBody>
      </p:sp>
      <p:cxnSp>
        <p:nvCxnSpPr>
          <p:cNvPr id="11" name="直接连接符 10"/>
          <p:cNvCxnSpPr>
            <a:stCxn id="8" idx="1"/>
            <a:endCxn id="8" idx="3"/>
          </p:cNvCxnSpPr>
          <p:nvPr/>
        </p:nvCxnSpPr>
        <p:spPr>
          <a:xfrm>
            <a:off x="6185136" y="5834120"/>
            <a:ext cx="1415772" cy="0"/>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908686" y="5633270"/>
            <a:ext cx="1723549" cy="461665"/>
          </a:xfrm>
          <a:prstGeom prst="rect">
            <a:avLst/>
          </a:prstGeom>
          <a:noFill/>
        </p:spPr>
        <p:txBody>
          <a:bodyPr wrap="none" rtlCol="0">
            <a:spAutoFit/>
          </a:bodyPr>
          <a:lstStyle/>
          <a:p>
            <a:r>
              <a:rPr lang="zh-CN" altLang="en-US" sz="2400" dirty="0">
                <a:solidFill>
                  <a:srgbClr val="FF0000"/>
                </a:solidFill>
              </a:rPr>
              <a:t>流行性感冒</a:t>
            </a:r>
            <a:endParaRPr lang="zh-CN" altLang="en-US" sz="2400" dirty="0">
              <a:solidFill>
                <a:srgbClr val="FF0000"/>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2167954476"/>
              </p:ext>
            </p:extLst>
          </p:nvPr>
        </p:nvGraphicFramePr>
        <p:xfrm>
          <a:off x="2498862" y="6207093"/>
          <a:ext cx="8788320" cy="375285"/>
        </p:xfrm>
        <a:graphic>
          <a:graphicData uri="http://schemas.openxmlformats.org/drawingml/2006/table">
            <a:tbl>
              <a:tblPr>
                <a:tableStyleId>{5C22544A-7EE6-4342-B048-85BDC9FD1C3A}</a:tableStyleId>
              </a:tblPr>
              <a:tblGrid>
                <a:gridCol w="1464720"/>
                <a:gridCol w="1464720"/>
                <a:gridCol w="1464720"/>
                <a:gridCol w="1464720"/>
                <a:gridCol w="1325495"/>
                <a:gridCol w="1603945"/>
              </a:tblGrid>
              <a:tr h="0">
                <a:tc>
                  <a:txBody>
                    <a:bodyPr/>
                    <a:lstStyle/>
                    <a:p>
                      <a:pPr algn="ctr" fontAlgn="b"/>
                      <a:r>
                        <a:rPr lang="en-US" altLang="zh-CN" sz="2400" u="none" strike="noStrike" dirty="0" smtClean="0">
                          <a:effectLst/>
                        </a:rPr>
                        <a:t>F</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咳嗽</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头痛</a:t>
                      </a:r>
                    </a:p>
                  </a:txBody>
                  <a:tcPr marL="9525" marR="9525" marT="9525" marB="0" anchor="ctr"/>
                </a:tc>
                <a:tc>
                  <a:txBody>
                    <a:bodyPr/>
                    <a:lstStyle/>
                    <a:p>
                      <a:pPr marL="0" algn="ctr" defTabSz="457200" rtl="0" eaLnBrk="1" fontAlgn="b" latinLnBrk="0" hangingPunct="1"/>
                      <a:r>
                        <a:rPr lang="zh-CN" altLang="en-US" sz="2400" u="none" strike="noStrike" kern="1200" dirty="0">
                          <a:solidFill>
                            <a:schemeClr val="dk1"/>
                          </a:solidFill>
                          <a:effectLst/>
                          <a:latin typeface="+mn-lt"/>
                          <a:ea typeface="+mn-ea"/>
                          <a:cs typeface="+mn-cs"/>
                        </a:rPr>
                        <a:t>流清涕</a:t>
                      </a:r>
                    </a:p>
                  </a:txBody>
                  <a:tcPr marL="9525" marR="9525" marT="9525" marB="0" anchor="ctr"/>
                </a:tc>
                <a:tc>
                  <a:txBody>
                    <a:bodyPr/>
                    <a:lstStyle/>
                    <a:p>
                      <a:pPr marL="0" algn="ctr" defTabSz="457200" rtl="0" eaLnBrk="1" fontAlgn="b" latinLnBrk="0" hangingPunct="1"/>
                      <a:endParaRPr lang="zh-CN" altLang="en-US" sz="2400" u="none" strike="noStrike" kern="1200" dirty="0">
                        <a:solidFill>
                          <a:schemeClr val="dk1"/>
                        </a:solidFill>
                        <a:effectLst/>
                        <a:latin typeface="+mn-lt"/>
                        <a:ea typeface="+mn-ea"/>
                        <a:cs typeface="+mn-cs"/>
                      </a:endParaRPr>
                    </a:p>
                  </a:txBody>
                  <a:tcPr marL="9525" marR="9525" marT="9525" marB="0" anchor="ctr"/>
                </a:tc>
                <a:tc>
                  <a:txBody>
                    <a:bodyPr/>
                    <a:lstStyle/>
                    <a:p>
                      <a:pPr marL="0" algn="ctr" defTabSz="457200" rtl="0" eaLnBrk="1" fontAlgn="b" latinLnBrk="0" hangingPunct="1"/>
                      <a:r>
                        <a:rPr lang="zh-CN" altLang="en-US" sz="2400" u="none" strike="noStrike" kern="1200" dirty="0" smtClean="0">
                          <a:solidFill>
                            <a:schemeClr val="dk1"/>
                          </a:solidFill>
                          <a:effectLst/>
                          <a:latin typeface="+mn-lt"/>
                          <a:ea typeface="+mn-ea"/>
                          <a:cs typeface="+mn-cs"/>
                        </a:rPr>
                        <a:t>流行性感冒</a:t>
                      </a:r>
                      <a:endParaRPr lang="zh-CN" altLang="en-US" sz="2400" u="none" strike="noStrike" kern="1200" dirty="0">
                        <a:solidFill>
                          <a:schemeClr val="dk1"/>
                        </a:solidFill>
                        <a:effectLst/>
                        <a:latin typeface="+mn-lt"/>
                        <a:ea typeface="+mn-ea"/>
                        <a:cs typeface="+mn-cs"/>
                      </a:endParaRPr>
                    </a:p>
                  </a:txBody>
                  <a:tcPr marL="9525" marR="9525" marT="9525" marB="0" anchor="ctr"/>
                </a:tc>
              </a:tr>
            </a:tbl>
          </a:graphicData>
        </a:graphic>
      </p:graphicFrame>
    </p:spTree>
    <p:extLst>
      <p:ext uri="{BB962C8B-B14F-4D97-AF65-F5344CB8AC3E}">
        <p14:creationId xmlns:p14="http://schemas.microsoft.com/office/powerpoint/2010/main" val="373225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buNone/>
            </a:pPr>
            <a:r>
              <a:rPr lang="zh-CN" altLang="en-US" sz="11500" dirty="0" smtClean="0"/>
              <a:t>谢谢观看！</a:t>
            </a:r>
            <a:endParaRPr lang="zh-CN" altLang="en-US" sz="11500" dirty="0"/>
          </a:p>
        </p:txBody>
      </p:sp>
    </p:spTree>
    <p:extLst>
      <p:ext uri="{BB962C8B-B14F-4D97-AF65-F5344CB8AC3E}">
        <p14:creationId xmlns:p14="http://schemas.microsoft.com/office/powerpoint/2010/main" val="1208301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概    述</a:t>
            </a:r>
          </a:p>
        </p:txBody>
      </p:sp>
      <p:sp>
        <p:nvSpPr>
          <p:cNvPr id="3" name="内容占位符 2"/>
          <p:cNvSpPr>
            <a:spLocks noGrp="1"/>
          </p:cNvSpPr>
          <p:nvPr>
            <p:ph idx="1"/>
          </p:nvPr>
        </p:nvSpPr>
        <p:spPr>
          <a:xfrm>
            <a:off x="2593193" y="1569078"/>
            <a:ext cx="8915400" cy="4552322"/>
          </a:xfrm>
        </p:spPr>
        <p:txBody>
          <a:bodyPr>
            <a:noAutofit/>
          </a:bodyPr>
          <a:lstStyle/>
          <a:p>
            <a:r>
              <a:rPr lang="zh-CN" altLang="en-US" sz="2800" b="1" dirty="0">
                <a:latin typeface="宋体" panose="02010600030101010101" pitchFamily="2" charset="-122"/>
                <a:cs typeface="Courier New" panose="02070309020205020404" pitchFamily="49" charset="0"/>
              </a:rPr>
              <a:t>人们为了解决一个新问题，先是进行回忆，从记忆中找到一个与新问题相似的案例 ，</a:t>
            </a:r>
            <a:r>
              <a:rPr lang="zh-CN" altLang="en-US" sz="2800" b="1" dirty="0"/>
              <a:t>然后把该案例 中的有关信息和知识复用到新问题的求解之中</a:t>
            </a:r>
            <a:r>
              <a:rPr lang="zh-CN" altLang="en-US" sz="2800" b="1" dirty="0" smtClean="0"/>
              <a:t>。</a:t>
            </a:r>
            <a:endParaRPr lang="en-US" altLang="zh-CN" sz="2800" b="1" dirty="0" smtClean="0"/>
          </a:p>
          <a:p>
            <a:r>
              <a:rPr lang="zh-CN" altLang="en-US" sz="2800" b="1" dirty="0" smtClean="0">
                <a:solidFill>
                  <a:srgbClr val="FF0000"/>
                </a:solidFill>
              </a:rPr>
              <a:t>基于</a:t>
            </a:r>
            <a:r>
              <a:rPr lang="zh-CN" altLang="en-US" sz="2800" b="1" dirty="0" smtClean="0">
                <a:solidFill>
                  <a:srgbClr val="FF0000"/>
                </a:solidFill>
              </a:rPr>
              <a:t>案例推理</a:t>
            </a:r>
            <a:r>
              <a:rPr lang="zh-CN" altLang="en-US" sz="2800" b="1" dirty="0" smtClean="0"/>
              <a:t> </a:t>
            </a:r>
            <a:r>
              <a:rPr lang="en-US" altLang="zh-CN" sz="2800" b="1" dirty="0"/>
              <a:t>(Case-Based Reasoning, </a:t>
            </a:r>
            <a:r>
              <a:rPr lang="zh-CN" altLang="en-US" sz="2800" b="1" dirty="0"/>
              <a:t>简称</a:t>
            </a:r>
            <a:r>
              <a:rPr lang="en-US" altLang="zh-CN" sz="2800" b="1" dirty="0"/>
              <a:t>CBR</a:t>
            </a:r>
            <a:r>
              <a:rPr lang="en-US" altLang="zh-CN" sz="2800" b="1" dirty="0" smtClean="0"/>
              <a:t>)</a:t>
            </a:r>
            <a:r>
              <a:rPr lang="zh-CN" altLang="en-US" sz="2800" b="1" dirty="0" smtClean="0"/>
              <a:t> 是</a:t>
            </a:r>
            <a:r>
              <a:rPr lang="zh-CN" altLang="en-US" sz="2800" b="1" dirty="0"/>
              <a:t>一种基于过去的实际经验或经历的推理。对基于案例的推理来说，求解一个问题的结论是从记忆里或案例库中找到与当前问题最相关的案例，然后对该案例做必要的改动以适合当前需解决的问题</a:t>
            </a:r>
            <a:r>
              <a:rPr lang="zh-CN" altLang="en-US" sz="2800" b="1" dirty="0" smtClean="0"/>
              <a:t>。</a:t>
            </a:r>
            <a:endParaRPr lang="en-US" altLang="zh-CN" sz="2800" dirty="0"/>
          </a:p>
          <a:p>
            <a:endParaRPr lang="en-US" altLang="zh-CN" sz="2800" b="1" dirty="0" smtClean="0"/>
          </a:p>
        </p:txBody>
      </p:sp>
    </p:spTree>
    <p:extLst>
      <p:ext uri="{BB962C8B-B14F-4D97-AF65-F5344CB8AC3E}">
        <p14:creationId xmlns:p14="http://schemas.microsoft.com/office/powerpoint/2010/main" val="1430596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4628" y="421416"/>
            <a:ext cx="5274775" cy="5703663"/>
          </a:xfrm>
          <a:prstGeom prst="rect">
            <a:avLst/>
          </a:prstGeom>
        </p:spPr>
      </p:pic>
    </p:spTree>
    <p:extLst>
      <p:ext uri="{BB962C8B-B14F-4D97-AF65-F5344CB8AC3E}">
        <p14:creationId xmlns:p14="http://schemas.microsoft.com/office/powerpoint/2010/main" val="41623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t>CBR</a:t>
            </a:r>
            <a:r>
              <a:rPr lang="zh-CN" altLang="en-US" sz="4400" dirty="0"/>
              <a:t>问题求解过程基本</a:t>
            </a:r>
            <a:r>
              <a:rPr lang="zh-CN" altLang="en-US" sz="4400" dirty="0" smtClean="0"/>
              <a:t>步骤（</a:t>
            </a:r>
            <a:r>
              <a:rPr lang="en-US" altLang="zh-CN" sz="4400" dirty="0"/>
              <a:t> 4R </a:t>
            </a:r>
            <a:r>
              <a:rPr lang="zh-CN" altLang="en-US" sz="4400" dirty="0" smtClean="0"/>
              <a:t>）： </a:t>
            </a:r>
            <a:r>
              <a:rPr lang="zh-CN" altLang="en-US" dirty="0"/>
              <a:t/>
            </a:r>
            <a:br>
              <a:rPr lang="zh-CN" altLang="en-US" dirty="0"/>
            </a:br>
            <a:endParaRPr lang="zh-CN" altLang="en-US" dirty="0"/>
          </a:p>
        </p:txBody>
      </p:sp>
      <p:sp>
        <p:nvSpPr>
          <p:cNvPr id="3" name="内容占位符 2"/>
          <p:cNvSpPr>
            <a:spLocks noGrp="1"/>
          </p:cNvSpPr>
          <p:nvPr>
            <p:ph idx="1"/>
          </p:nvPr>
        </p:nvSpPr>
        <p:spPr>
          <a:xfrm>
            <a:off x="402701" y="1589139"/>
            <a:ext cx="4558505" cy="5268861"/>
          </a:xfrm>
        </p:spPr>
        <p:txBody>
          <a:bodyPr>
            <a:normAutofit/>
          </a:bodyPr>
          <a:lstStyle/>
          <a:p>
            <a:pPr>
              <a:lnSpc>
                <a:spcPct val="170000"/>
              </a:lnSpc>
            </a:pPr>
            <a:r>
              <a:rPr lang="zh-CN" altLang="en-US" sz="4000" dirty="0"/>
              <a:t>案例检索</a:t>
            </a:r>
            <a:r>
              <a:rPr lang="en-US" altLang="zh-CN" sz="4000" dirty="0"/>
              <a:t>(</a:t>
            </a:r>
            <a:r>
              <a:rPr lang="en-US" altLang="zh-CN" sz="3600" dirty="0"/>
              <a:t>Retrieve</a:t>
            </a:r>
            <a:r>
              <a:rPr lang="en-US" altLang="zh-CN" sz="4000" dirty="0" smtClean="0"/>
              <a:t>)</a:t>
            </a:r>
          </a:p>
          <a:p>
            <a:pPr>
              <a:lnSpc>
                <a:spcPct val="170000"/>
              </a:lnSpc>
            </a:pPr>
            <a:r>
              <a:rPr lang="zh-CN" altLang="en-US" sz="4000" dirty="0"/>
              <a:t>案例</a:t>
            </a:r>
            <a:r>
              <a:rPr lang="zh-CN" altLang="en-US" sz="4000" dirty="0" smtClean="0"/>
              <a:t>复用</a:t>
            </a:r>
            <a:r>
              <a:rPr lang="en-US" altLang="zh-CN" sz="4000" dirty="0" smtClean="0"/>
              <a:t>(Reuse)</a:t>
            </a:r>
          </a:p>
          <a:p>
            <a:pPr>
              <a:lnSpc>
                <a:spcPct val="170000"/>
              </a:lnSpc>
            </a:pPr>
            <a:r>
              <a:rPr lang="zh-CN" altLang="en-US" sz="4000" dirty="0" smtClean="0"/>
              <a:t>案例</a:t>
            </a:r>
            <a:r>
              <a:rPr lang="zh-CN" altLang="en-US" sz="4000" dirty="0"/>
              <a:t>修改</a:t>
            </a:r>
            <a:r>
              <a:rPr lang="en-US" altLang="zh-CN" sz="4000" dirty="0"/>
              <a:t>(Revise</a:t>
            </a:r>
            <a:r>
              <a:rPr lang="en-US" altLang="zh-CN" sz="4000" dirty="0" smtClean="0"/>
              <a:t>)</a:t>
            </a:r>
          </a:p>
          <a:p>
            <a:pPr>
              <a:lnSpc>
                <a:spcPct val="170000"/>
              </a:lnSpc>
            </a:pPr>
            <a:r>
              <a:rPr lang="zh-CN" altLang="en-US" sz="4000" dirty="0" smtClean="0"/>
              <a:t>案例</a:t>
            </a:r>
            <a:r>
              <a:rPr lang="zh-CN" altLang="en-US" sz="4000" dirty="0"/>
              <a:t>保留</a:t>
            </a:r>
            <a:r>
              <a:rPr lang="en-US" altLang="zh-CN" sz="4000" dirty="0"/>
              <a:t>(Retain) </a:t>
            </a:r>
            <a:r>
              <a:rPr lang="en-US" altLang="zh-CN" sz="1200" dirty="0"/>
              <a:t/>
            </a:r>
            <a:br>
              <a:rPr lang="en-US" altLang="zh-CN" sz="1200" dirty="0"/>
            </a:br>
            <a:endParaRPr lang="zh-CN" altLang="en-US" sz="1200" dirty="0"/>
          </a:p>
        </p:txBody>
      </p:sp>
      <p:grpSp>
        <p:nvGrpSpPr>
          <p:cNvPr id="4" name="Group 39"/>
          <p:cNvGrpSpPr>
            <a:grpSpLocks/>
          </p:cNvGrpSpPr>
          <p:nvPr/>
        </p:nvGrpSpPr>
        <p:grpSpPr bwMode="auto">
          <a:xfrm>
            <a:off x="5168900" y="1377456"/>
            <a:ext cx="6335712" cy="4789487"/>
            <a:chOff x="703" y="981"/>
            <a:chExt cx="3991" cy="3017"/>
          </a:xfrm>
        </p:grpSpPr>
        <p:sp>
          <p:nvSpPr>
            <p:cNvPr id="5" name="AutoShape 8"/>
            <p:cNvSpPr>
              <a:spLocks noChangeArrowheads="1"/>
            </p:cNvSpPr>
            <p:nvPr/>
          </p:nvSpPr>
          <p:spPr bwMode="auto">
            <a:xfrm>
              <a:off x="2381" y="1434"/>
              <a:ext cx="544" cy="45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新案例</a:t>
              </a:r>
            </a:p>
          </p:txBody>
        </p:sp>
        <p:sp>
          <p:nvSpPr>
            <p:cNvPr id="6" name="Text Box 9"/>
            <p:cNvSpPr txBox="1">
              <a:spLocks noChangeArrowheads="1"/>
            </p:cNvSpPr>
            <p:nvPr/>
          </p:nvSpPr>
          <p:spPr bwMode="auto">
            <a:xfrm>
              <a:off x="2381" y="981"/>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问题</a:t>
              </a:r>
            </a:p>
          </p:txBody>
        </p:sp>
        <p:sp>
          <p:nvSpPr>
            <p:cNvPr id="7" name="Line 10"/>
            <p:cNvSpPr>
              <a:spLocks noChangeShapeType="1"/>
            </p:cNvSpPr>
            <p:nvPr/>
          </p:nvSpPr>
          <p:spPr bwMode="auto">
            <a:xfrm>
              <a:off x="2608" y="1207"/>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11"/>
            <p:cNvSpPr>
              <a:spLocks noChangeArrowheads="1"/>
            </p:cNvSpPr>
            <p:nvPr/>
          </p:nvSpPr>
          <p:spPr bwMode="auto">
            <a:xfrm>
              <a:off x="884" y="1979"/>
              <a:ext cx="726" cy="45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学习获取</a:t>
              </a:r>
            </a:p>
            <a:p>
              <a:pPr algn="ctr"/>
              <a:r>
                <a:rPr lang="zh-CN" altLang="en-US" sz="2000"/>
                <a:t>案例</a:t>
              </a:r>
            </a:p>
          </p:txBody>
        </p:sp>
        <p:sp>
          <p:nvSpPr>
            <p:cNvPr id="9" name="AutoShape 12"/>
            <p:cNvSpPr>
              <a:spLocks noChangeArrowheads="1"/>
            </p:cNvSpPr>
            <p:nvPr/>
          </p:nvSpPr>
          <p:spPr bwMode="auto">
            <a:xfrm>
              <a:off x="3696" y="1979"/>
              <a:ext cx="680" cy="49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检索案例</a:t>
              </a:r>
            </a:p>
          </p:txBody>
        </p:sp>
        <p:sp>
          <p:nvSpPr>
            <p:cNvPr id="10" name="AutoShape 13"/>
            <p:cNvSpPr>
              <a:spLocks noChangeArrowheads="1"/>
            </p:cNvSpPr>
            <p:nvPr/>
          </p:nvSpPr>
          <p:spPr bwMode="auto">
            <a:xfrm>
              <a:off x="884" y="3067"/>
              <a:ext cx="680" cy="45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检索</a:t>
              </a:r>
              <a:r>
                <a:rPr lang="en-US" altLang="zh-CN" sz="2000"/>
                <a:t>/</a:t>
              </a:r>
            </a:p>
            <a:p>
              <a:pPr algn="ctr"/>
              <a:r>
                <a:rPr lang="zh-CN" altLang="en-US" sz="2000"/>
                <a:t>修正案例</a:t>
              </a:r>
            </a:p>
          </p:txBody>
        </p:sp>
        <p:sp>
          <p:nvSpPr>
            <p:cNvPr id="11" name="AutoShape 14"/>
            <p:cNvSpPr>
              <a:spLocks noChangeArrowheads="1"/>
            </p:cNvSpPr>
            <p:nvPr/>
          </p:nvSpPr>
          <p:spPr bwMode="auto">
            <a:xfrm>
              <a:off x="3696" y="3067"/>
              <a:ext cx="680" cy="454"/>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案例</a:t>
              </a:r>
            </a:p>
            <a:p>
              <a:pPr algn="ctr"/>
              <a:r>
                <a:rPr lang="zh-CN" altLang="en-US" sz="2000" dirty="0"/>
                <a:t>解方法</a:t>
              </a:r>
            </a:p>
          </p:txBody>
        </p:sp>
        <p:sp>
          <p:nvSpPr>
            <p:cNvPr id="12" name="AutoShape 15"/>
            <p:cNvSpPr>
              <a:spLocks noChangeArrowheads="1"/>
            </p:cNvSpPr>
            <p:nvPr/>
          </p:nvSpPr>
          <p:spPr bwMode="auto">
            <a:xfrm>
              <a:off x="2336" y="2296"/>
              <a:ext cx="680" cy="58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案例库</a:t>
              </a:r>
            </a:p>
          </p:txBody>
        </p:sp>
        <p:sp>
          <p:nvSpPr>
            <p:cNvPr id="13" name="Line 16"/>
            <p:cNvSpPr>
              <a:spLocks noChangeShapeType="1"/>
            </p:cNvSpPr>
            <p:nvPr/>
          </p:nvSpPr>
          <p:spPr bwMode="auto">
            <a:xfrm>
              <a:off x="1610" y="2251"/>
              <a:ext cx="726"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7"/>
            <p:cNvSpPr>
              <a:spLocks noChangeShapeType="1"/>
            </p:cNvSpPr>
            <p:nvPr/>
          </p:nvSpPr>
          <p:spPr bwMode="auto">
            <a:xfrm flipV="1">
              <a:off x="3016" y="2251"/>
              <a:ext cx="635"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8"/>
            <p:cNvSpPr txBox="1">
              <a:spLocks noChangeArrowheads="1"/>
            </p:cNvSpPr>
            <p:nvPr/>
          </p:nvSpPr>
          <p:spPr bwMode="auto">
            <a:xfrm>
              <a:off x="703" y="3748"/>
              <a:ext cx="1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确认解决方案</a:t>
              </a:r>
            </a:p>
          </p:txBody>
        </p:sp>
        <p:sp>
          <p:nvSpPr>
            <p:cNvPr id="16" name="Text Box 19"/>
            <p:cNvSpPr txBox="1">
              <a:spLocks noChangeArrowheads="1"/>
            </p:cNvSpPr>
            <p:nvPr/>
          </p:nvSpPr>
          <p:spPr bwMode="auto">
            <a:xfrm>
              <a:off x="3560" y="3748"/>
              <a:ext cx="9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建议解方案</a:t>
              </a:r>
            </a:p>
          </p:txBody>
        </p:sp>
        <p:sp>
          <p:nvSpPr>
            <p:cNvPr id="17" name="Line 20"/>
            <p:cNvSpPr>
              <a:spLocks noChangeShapeType="1"/>
            </p:cNvSpPr>
            <p:nvPr/>
          </p:nvSpPr>
          <p:spPr bwMode="auto">
            <a:xfrm>
              <a:off x="1202" y="3521"/>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1"/>
            <p:cNvSpPr>
              <a:spLocks noChangeShapeType="1"/>
            </p:cNvSpPr>
            <p:nvPr/>
          </p:nvSpPr>
          <p:spPr bwMode="auto">
            <a:xfrm>
              <a:off x="4014" y="3521"/>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6"/>
            <p:cNvSpPr>
              <a:spLocks noChangeShapeType="1"/>
            </p:cNvSpPr>
            <p:nvPr/>
          </p:nvSpPr>
          <p:spPr bwMode="auto">
            <a:xfrm>
              <a:off x="2925" y="1616"/>
              <a:ext cx="817"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7"/>
            <p:cNvSpPr txBox="1">
              <a:spLocks noChangeArrowheads="1"/>
            </p:cNvSpPr>
            <p:nvPr/>
          </p:nvSpPr>
          <p:spPr bwMode="auto">
            <a:xfrm>
              <a:off x="3061" y="1797"/>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检索</a:t>
              </a:r>
            </a:p>
          </p:txBody>
        </p:sp>
        <p:sp>
          <p:nvSpPr>
            <p:cNvPr id="21" name="Text Box 28"/>
            <p:cNvSpPr txBox="1">
              <a:spLocks noChangeArrowheads="1"/>
            </p:cNvSpPr>
            <p:nvPr/>
          </p:nvSpPr>
          <p:spPr bwMode="auto">
            <a:xfrm>
              <a:off x="3152" y="1525"/>
              <a:ext cx="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相似度</a:t>
              </a:r>
            </a:p>
          </p:txBody>
        </p:sp>
        <p:sp>
          <p:nvSpPr>
            <p:cNvPr id="22" name="Line 29"/>
            <p:cNvSpPr>
              <a:spLocks noChangeShapeType="1"/>
            </p:cNvSpPr>
            <p:nvPr/>
          </p:nvSpPr>
          <p:spPr bwMode="auto">
            <a:xfrm>
              <a:off x="3969" y="2478"/>
              <a:ext cx="0" cy="5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30"/>
            <p:cNvSpPr txBox="1">
              <a:spLocks noChangeArrowheads="1"/>
            </p:cNvSpPr>
            <p:nvPr/>
          </p:nvSpPr>
          <p:spPr bwMode="auto">
            <a:xfrm>
              <a:off x="3470" y="2659"/>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复用</a:t>
              </a:r>
            </a:p>
          </p:txBody>
        </p:sp>
        <p:sp>
          <p:nvSpPr>
            <p:cNvPr id="24" name="Text Box 31"/>
            <p:cNvSpPr txBox="1">
              <a:spLocks noChangeArrowheads="1"/>
            </p:cNvSpPr>
            <p:nvPr/>
          </p:nvSpPr>
          <p:spPr bwMode="auto">
            <a:xfrm>
              <a:off x="3969" y="2659"/>
              <a:ext cx="7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自适应</a:t>
              </a:r>
            </a:p>
          </p:txBody>
        </p:sp>
        <p:sp>
          <p:nvSpPr>
            <p:cNvPr id="25" name="Line 32"/>
            <p:cNvSpPr>
              <a:spLocks noChangeShapeType="1"/>
            </p:cNvSpPr>
            <p:nvPr/>
          </p:nvSpPr>
          <p:spPr bwMode="auto">
            <a:xfrm flipH="1">
              <a:off x="1610" y="3294"/>
              <a:ext cx="20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33"/>
            <p:cNvSpPr txBox="1">
              <a:spLocks noChangeArrowheads="1"/>
            </p:cNvSpPr>
            <p:nvPr/>
          </p:nvSpPr>
          <p:spPr bwMode="auto">
            <a:xfrm>
              <a:off x="2381" y="302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修正</a:t>
              </a:r>
            </a:p>
          </p:txBody>
        </p:sp>
        <p:sp>
          <p:nvSpPr>
            <p:cNvPr id="27" name="Text Box 34"/>
            <p:cNvSpPr txBox="1">
              <a:spLocks noChangeArrowheads="1"/>
            </p:cNvSpPr>
            <p:nvPr/>
          </p:nvSpPr>
          <p:spPr bwMode="auto">
            <a:xfrm>
              <a:off x="2381" y="3339"/>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验证</a:t>
              </a:r>
            </a:p>
          </p:txBody>
        </p:sp>
        <p:sp>
          <p:nvSpPr>
            <p:cNvPr id="28" name="Line 35"/>
            <p:cNvSpPr>
              <a:spLocks noChangeShapeType="1"/>
            </p:cNvSpPr>
            <p:nvPr/>
          </p:nvSpPr>
          <p:spPr bwMode="auto">
            <a:xfrm flipV="1">
              <a:off x="1202" y="2432"/>
              <a:ext cx="0"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37"/>
            <p:cNvSpPr txBox="1">
              <a:spLocks noChangeArrowheads="1"/>
            </p:cNvSpPr>
            <p:nvPr/>
          </p:nvSpPr>
          <p:spPr bwMode="auto">
            <a:xfrm>
              <a:off x="1202" y="2614"/>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保存</a:t>
              </a:r>
            </a:p>
          </p:txBody>
        </p:sp>
        <p:sp>
          <p:nvSpPr>
            <p:cNvPr id="30" name="Text Box 38"/>
            <p:cNvSpPr txBox="1">
              <a:spLocks noChangeArrowheads="1"/>
            </p:cNvSpPr>
            <p:nvPr/>
          </p:nvSpPr>
          <p:spPr bwMode="auto">
            <a:xfrm>
              <a:off x="748" y="2614"/>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学习</a:t>
              </a:r>
            </a:p>
          </p:txBody>
        </p:sp>
      </p:grpSp>
    </p:spTree>
    <p:extLst>
      <p:ext uri="{BB962C8B-B14F-4D97-AF65-F5344CB8AC3E}">
        <p14:creationId xmlns:p14="http://schemas.microsoft.com/office/powerpoint/2010/main" val="4143620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681259" y="274452"/>
            <a:ext cx="6960218" cy="6583548"/>
          </a:xfrm>
          <a:prstGeom prst="rect">
            <a:avLst/>
          </a:prstGeom>
        </p:spPr>
      </p:pic>
    </p:spTree>
    <p:extLst>
      <p:ext uri="{BB962C8B-B14F-4D97-AF65-F5344CB8AC3E}">
        <p14:creationId xmlns:p14="http://schemas.microsoft.com/office/powerpoint/2010/main" val="163009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案例的</a:t>
            </a:r>
            <a:r>
              <a:rPr lang="zh-CN" altLang="en-US" dirty="0" smtClean="0"/>
              <a:t>表示</a:t>
            </a:r>
            <a:endParaRPr lang="zh-CN" altLang="en-US" dirty="0"/>
          </a:p>
        </p:txBody>
      </p:sp>
      <p:sp>
        <p:nvSpPr>
          <p:cNvPr id="4" name="内容占位符 3"/>
          <p:cNvSpPr>
            <a:spLocks noGrp="1"/>
          </p:cNvSpPr>
          <p:nvPr>
            <p:ph idx="1"/>
          </p:nvPr>
        </p:nvSpPr>
        <p:spPr>
          <a:xfrm>
            <a:off x="2589212" y="1638924"/>
            <a:ext cx="8915400" cy="4776866"/>
          </a:xfrm>
        </p:spPr>
        <p:txBody>
          <a:bodyPr>
            <a:noAutofit/>
          </a:bodyPr>
          <a:lstStyle/>
          <a:p>
            <a:r>
              <a:rPr lang="en-US" altLang="zh-CN" sz="2400" dirty="0" smtClean="0"/>
              <a:t>CBR</a:t>
            </a:r>
            <a:r>
              <a:rPr lang="zh-CN" altLang="en-US" sz="2400" dirty="0"/>
              <a:t>的案例表示问题实质上就是使用什么样的结构表示案例，将什么信息存入案例，以及如何组织、索引以提高检索和重用效率的问题。</a:t>
            </a:r>
          </a:p>
          <a:p>
            <a:r>
              <a:rPr lang="zh-CN" altLang="en-US" sz="2400" dirty="0" smtClean="0"/>
              <a:t>案例</a:t>
            </a:r>
            <a:r>
              <a:rPr lang="zh-CN" altLang="en-US" sz="2400" dirty="0"/>
              <a:t>一般由问题的描述、相应的解决方案以及方案实施效果三部分组成，其中问题的描述及相应的解决方案是案例描述时必须包含的信息，方案的实施效果则是根据案例库建立的需求而定的</a:t>
            </a:r>
            <a:r>
              <a:rPr lang="zh-CN" altLang="en-US" sz="2400" dirty="0" smtClean="0"/>
              <a:t>。一般的表现形式为</a:t>
            </a:r>
            <a:r>
              <a:rPr lang="en-US" altLang="zh-CN" sz="2400" dirty="0" smtClean="0"/>
              <a:t>&lt;</a:t>
            </a:r>
            <a:r>
              <a:rPr lang="zh-CN" altLang="en-US" sz="2400" dirty="0"/>
              <a:t>问题；解决方案；实施效果</a:t>
            </a:r>
            <a:r>
              <a:rPr lang="en-US" altLang="zh-CN" sz="2400" dirty="0"/>
              <a:t>&gt;</a:t>
            </a:r>
            <a:r>
              <a:rPr lang="zh-CN" altLang="en-US" sz="2400" dirty="0"/>
              <a:t>。</a:t>
            </a:r>
          </a:p>
          <a:p>
            <a:r>
              <a:rPr lang="zh-CN" altLang="en-US" sz="2400" dirty="0" smtClean="0"/>
              <a:t>两</a:t>
            </a:r>
            <a:r>
              <a:rPr lang="zh-CN" altLang="en-US" sz="2400" dirty="0"/>
              <a:t>个最具有影响力的存储模型：</a:t>
            </a:r>
            <a:r>
              <a:rPr lang="en-US" altLang="zh-CN" sz="2400" dirty="0" err="1"/>
              <a:t>Schank</a:t>
            </a:r>
            <a:r>
              <a:rPr lang="zh-CN" altLang="en-US" sz="2400" dirty="0"/>
              <a:t>的动态存储模型和</a:t>
            </a:r>
            <a:r>
              <a:rPr lang="en-US" altLang="zh-CN" sz="2400" dirty="0"/>
              <a:t>Porter</a:t>
            </a:r>
            <a:r>
              <a:rPr lang="zh-CN" altLang="en-US" sz="2400" dirty="0"/>
              <a:t>的分类</a:t>
            </a:r>
            <a:r>
              <a:rPr lang="en-US" altLang="zh-CN" sz="2400" dirty="0"/>
              <a:t>—</a:t>
            </a:r>
            <a:r>
              <a:rPr lang="zh-CN" altLang="en-US" sz="2400" dirty="0"/>
              <a:t>范例模型。</a:t>
            </a:r>
          </a:p>
          <a:p>
            <a:endParaRPr lang="zh-CN" altLang="en-US" sz="2400" dirty="0"/>
          </a:p>
        </p:txBody>
      </p:sp>
    </p:spTree>
    <p:extLst>
      <p:ext uri="{BB962C8B-B14F-4D97-AF65-F5344CB8AC3E}">
        <p14:creationId xmlns:p14="http://schemas.microsoft.com/office/powerpoint/2010/main" val="6186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案例的</a:t>
            </a:r>
            <a:r>
              <a:rPr lang="zh-CN" altLang="en-US" dirty="0" smtClean="0"/>
              <a:t>检索</a:t>
            </a:r>
            <a:endParaRPr lang="zh-CN" altLang="en-US" dirty="0"/>
          </a:p>
        </p:txBody>
      </p:sp>
      <p:sp>
        <p:nvSpPr>
          <p:cNvPr id="3" name="内容占位符 2"/>
          <p:cNvSpPr>
            <a:spLocks noGrp="1"/>
          </p:cNvSpPr>
          <p:nvPr>
            <p:ph idx="1"/>
          </p:nvPr>
        </p:nvSpPr>
        <p:spPr>
          <a:xfrm>
            <a:off x="2589212" y="1753849"/>
            <a:ext cx="8915400" cy="4487156"/>
          </a:xfrm>
        </p:spPr>
        <p:txBody>
          <a:bodyPr>
            <a:normAutofit/>
          </a:bodyPr>
          <a:lstStyle/>
          <a:p>
            <a:r>
              <a:rPr lang="zh-CN" altLang="en-US" sz="3200" dirty="0"/>
              <a:t> </a:t>
            </a:r>
            <a:r>
              <a:rPr lang="zh-CN" altLang="en-US" sz="3200" dirty="0" smtClean="0"/>
              <a:t>案例</a:t>
            </a:r>
            <a:r>
              <a:rPr lang="zh-CN" altLang="en-US" sz="3200" dirty="0"/>
              <a:t>检索就是从案例库中搜索出与目标案例最为相似，对目标案例最有帮助的案例，案例检索的过程就是一个查找和匹配的过程。在</a:t>
            </a:r>
            <a:r>
              <a:rPr lang="en-US" altLang="zh-CN" sz="3200" dirty="0"/>
              <a:t>CBR </a:t>
            </a:r>
            <a:r>
              <a:rPr lang="zh-CN" altLang="en-US" sz="3200" dirty="0"/>
              <a:t>中相似案例的检索要达到检索出的相似案例尽量的少和检索出的案例与目标案例尽可能的相似这两个目标。</a:t>
            </a:r>
          </a:p>
          <a:p>
            <a:r>
              <a:rPr lang="zh-CN" altLang="en-US" sz="3200" dirty="0" smtClean="0"/>
              <a:t>目前</a:t>
            </a:r>
            <a:r>
              <a:rPr lang="zh-CN" altLang="en-US" sz="3200" dirty="0"/>
              <a:t>比较常用的案例检索算法有知识引导法、神经网络法、归纳索引法和</a:t>
            </a:r>
            <a:r>
              <a:rPr lang="zh-CN" altLang="en-US" sz="3200" b="1" dirty="0"/>
              <a:t>最近相邻法</a:t>
            </a:r>
            <a:r>
              <a:rPr lang="zh-CN" altLang="en-US" sz="3200" dirty="0" smtClean="0"/>
              <a:t>。</a:t>
            </a:r>
            <a:endParaRPr lang="zh-CN" altLang="en-US" sz="3200" dirty="0"/>
          </a:p>
        </p:txBody>
      </p:sp>
    </p:spTree>
    <p:extLst>
      <p:ext uri="{BB962C8B-B14F-4D97-AF65-F5344CB8AC3E}">
        <p14:creationId xmlns:p14="http://schemas.microsoft.com/office/powerpoint/2010/main" val="198797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案例的复用</a:t>
            </a:r>
          </a:p>
        </p:txBody>
      </p:sp>
      <p:sp>
        <p:nvSpPr>
          <p:cNvPr id="3" name="内容占位符 2"/>
          <p:cNvSpPr>
            <a:spLocks noGrp="1"/>
          </p:cNvSpPr>
          <p:nvPr>
            <p:ph idx="1"/>
          </p:nvPr>
        </p:nvSpPr>
        <p:spPr/>
        <p:txBody>
          <a:bodyPr>
            <a:normAutofit/>
          </a:bodyPr>
          <a:lstStyle/>
          <a:p>
            <a:r>
              <a:rPr lang="zh-CN" altLang="en-US" sz="2800" dirty="0"/>
              <a:t>把检索到的旧案例 的解答复用到新问题或新案例之中通过所给问题和案例 库中案例 比较得到新旧案例之间的不同之处，然后回答哪些解答部分可以复用到新问题之中</a:t>
            </a:r>
            <a:r>
              <a:rPr lang="zh-CN" altLang="en-US" sz="2800" dirty="0" smtClean="0"/>
              <a:t>。</a:t>
            </a:r>
            <a:endParaRPr lang="en-US" altLang="zh-CN" sz="2800" dirty="0" smtClean="0"/>
          </a:p>
          <a:p>
            <a:r>
              <a:rPr lang="zh-CN" altLang="en-US" sz="2800" dirty="0">
                <a:latin typeface="宋体" panose="02010600030101010101" pitchFamily="2" charset="-122"/>
              </a:rPr>
              <a:t>对于简单的分类问题，仅需要把旧案例的分类结果直接用于新案例</a:t>
            </a:r>
            <a:r>
              <a:rPr lang="en-US" altLang="zh-CN" sz="2800" dirty="0">
                <a:latin typeface="宋体" panose="02010600030101010101" pitchFamily="2" charset="-122"/>
              </a:rPr>
              <a:t>,</a:t>
            </a:r>
            <a:r>
              <a:rPr lang="zh-CN" altLang="en-US" sz="2800" dirty="0">
                <a:latin typeface="宋体" panose="02010600030101010101" pitchFamily="2" charset="-122"/>
              </a:rPr>
              <a:t>它无需考虑新旧案例之间的差别。</a:t>
            </a:r>
            <a:endParaRPr lang="zh-CN" altLang="en-US" sz="2800" dirty="0"/>
          </a:p>
        </p:txBody>
      </p:sp>
    </p:spTree>
    <p:extLst>
      <p:ext uri="{BB962C8B-B14F-4D97-AF65-F5344CB8AC3E}">
        <p14:creationId xmlns:p14="http://schemas.microsoft.com/office/powerpoint/2010/main" val="653326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案例的调整和修改</a:t>
            </a:r>
          </a:p>
        </p:txBody>
      </p:sp>
      <p:sp>
        <p:nvSpPr>
          <p:cNvPr id="3" name="内容占位符 2"/>
          <p:cNvSpPr>
            <a:spLocks noGrp="1"/>
          </p:cNvSpPr>
          <p:nvPr>
            <p:ph idx="1"/>
          </p:nvPr>
        </p:nvSpPr>
        <p:spPr>
          <a:xfrm>
            <a:off x="2589212" y="1543987"/>
            <a:ext cx="8915400" cy="5051685"/>
          </a:xfrm>
        </p:spPr>
        <p:txBody>
          <a:bodyPr>
            <a:normAutofit/>
          </a:bodyPr>
          <a:lstStyle/>
          <a:p>
            <a:r>
              <a:rPr lang="zh-CN" altLang="en-US" sz="2200" dirty="0"/>
              <a:t>为了更好地解决新问题，根据新问题的情况对检索到的相似案例进行调整和修改的过程称为案例的调整和修改。案例的调整和修改可以是对一个相似案例进行，也可以是对多个相似案例重组并修改</a:t>
            </a:r>
            <a:r>
              <a:rPr lang="zh-CN" altLang="en-US" sz="2200" dirty="0" smtClean="0"/>
              <a:t>。</a:t>
            </a:r>
            <a:endParaRPr lang="en-US" altLang="zh-CN" sz="2200" dirty="0" smtClean="0"/>
          </a:p>
          <a:p>
            <a:r>
              <a:rPr lang="zh-CN" altLang="en-US" sz="2200" dirty="0" smtClean="0"/>
              <a:t>根据</a:t>
            </a:r>
            <a:r>
              <a:rPr lang="zh-CN" altLang="en-US" sz="2200" dirty="0"/>
              <a:t>案例调整和修改的执行者可以将其分为系统修改和用户修改两类</a:t>
            </a:r>
            <a:r>
              <a:rPr lang="zh-CN" altLang="en-US" sz="2200" dirty="0" smtClean="0"/>
              <a:t>。</a:t>
            </a:r>
            <a:endParaRPr lang="en-US" altLang="zh-CN" sz="2200" dirty="0" smtClean="0"/>
          </a:p>
          <a:p>
            <a:r>
              <a:rPr lang="zh-CN" altLang="en-US" sz="2200" dirty="0" smtClean="0"/>
              <a:t>系统</a:t>
            </a:r>
            <a:r>
              <a:rPr lang="zh-CN" altLang="en-US" sz="2200" dirty="0"/>
              <a:t>修改是</a:t>
            </a:r>
            <a:r>
              <a:rPr lang="en-US" altLang="zh-CN" sz="2200" dirty="0"/>
              <a:t>CBR </a:t>
            </a:r>
            <a:r>
              <a:rPr lang="zh-CN" altLang="en-US" sz="2200" dirty="0"/>
              <a:t>系统根据提前预定义的某种案例修改策略来对相似案例的解决方案进行调整和修改，并将调整和修改后的方案交给用户</a:t>
            </a:r>
            <a:r>
              <a:rPr lang="zh-CN" altLang="en-US" sz="2200" dirty="0" smtClean="0"/>
              <a:t>。</a:t>
            </a:r>
            <a:endParaRPr lang="en-US" altLang="zh-CN" sz="2200" dirty="0" smtClean="0"/>
          </a:p>
          <a:p>
            <a:r>
              <a:rPr lang="zh-CN" altLang="en-US" sz="2200" dirty="0" smtClean="0"/>
              <a:t>用户</a:t>
            </a:r>
            <a:r>
              <a:rPr lang="zh-CN" altLang="en-US" sz="2200" dirty="0"/>
              <a:t>修改是指用户根据问题的情况以及自身的要求对相似案例进行相应的调整和修改以得到新问题的解决方案</a:t>
            </a:r>
            <a:r>
              <a:rPr lang="zh-CN" altLang="en-US" sz="2200" dirty="0" smtClean="0"/>
              <a:t>。</a:t>
            </a:r>
            <a:endParaRPr lang="en-US" altLang="zh-CN" sz="2200" dirty="0" smtClean="0"/>
          </a:p>
          <a:p>
            <a:r>
              <a:rPr lang="zh-CN" altLang="en-US" sz="2200" dirty="0" smtClean="0"/>
              <a:t>一般</a:t>
            </a:r>
            <a:r>
              <a:rPr lang="zh-CN" altLang="en-US" sz="2200" dirty="0"/>
              <a:t>情况下，这两种案例调整和修改的方法是结合使用的，首先对案例进行系统修改，将系统修改和调整后的案例提交给用户，用户再根据需求和新情况对案例进行修改和调整，最终产生适用于新问题的解决方案。</a:t>
            </a:r>
          </a:p>
          <a:p>
            <a:endParaRPr lang="zh-CN" altLang="en-US" dirty="0"/>
          </a:p>
        </p:txBody>
      </p:sp>
    </p:spTree>
    <p:extLst>
      <p:ext uri="{BB962C8B-B14F-4D97-AF65-F5344CB8AC3E}">
        <p14:creationId xmlns:p14="http://schemas.microsoft.com/office/powerpoint/2010/main" val="3621970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TotalTime>
  <Words>1039</Words>
  <Application>Microsoft Office PowerPoint</Application>
  <PresentationFormat>宽屏</PresentationFormat>
  <Paragraphs>104</Paragraphs>
  <Slides>13</Slides>
  <Notes>4</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黑体</vt:lpstr>
      <vt:lpstr>宋体</vt:lpstr>
      <vt:lpstr>Arial</vt:lpstr>
      <vt:lpstr>Calibri</vt:lpstr>
      <vt:lpstr>Cambria</vt:lpstr>
      <vt:lpstr>Courier New</vt:lpstr>
      <vt:lpstr>Wingdings 3</vt:lpstr>
      <vt:lpstr>丝状</vt:lpstr>
      <vt:lpstr>基于案例的推理</vt:lpstr>
      <vt:lpstr>概    述</vt:lpstr>
      <vt:lpstr>PowerPoint 演示文稿</vt:lpstr>
      <vt:lpstr>CBR问题求解过程基本步骤（ 4R ）：  </vt:lpstr>
      <vt:lpstr>PowerPoint 演示文稿</vt:lpstr>
      <vt:lpstr>案例的表示</vt:lpstr>
      <vt:lpstr>案例的检索</vt:lpstr>
      <vt:lpstr>案例的复用</vt:lpstr>
      <vt:lpstr>案例的调整和修改</vt:lpstr>
      <vt:lpstr>案例的保存</vt:lpstr>
      <vt:lpstr>CBR分类 </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基于案例的推理</dc:title>
  <dc:creator>吴杰德</dc:creator>
  <cp:lastModifiedBy>吴杰德</cp:lastModifiedBy>
  <cp:revision>27</cp:revision>
  <dcterms:created xsi:type="dcterms:W3CDTF">2017-10-18T11:10:58Z</dcterms:created>
  <dcterms:modified xsi:type="dcterms:W3CDTF">2017-10-18T12:36:04Z</dcterms:modified>
</cp:coreProperties>
</file>