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Quattrocento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QuattrocentoSans-regular.fntdata"/><Relationship Id="rId14" Type="http://schemas.openxmlformats.org/officeDocument/2006/relationships/slide" Target="slides/slide8.xml"/><Relationship Id="rId17" Type="http://schemas.openxmlformats.org/officeDocument/2006/relationships/font" Target="fonts/QuattrocentoSans-italic.fntdata"/><Relationship Id="rId16" Type="http://schemas.openxmlformats.org/officeDocument/2006/relationships/font" Target="fonts/Quattrocento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Quattrocento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ba8e684cb_0_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22ba8e684cb_0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ba8e684cb_0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22ba8e684cb_0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c450023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c450023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c489d204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c489d204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c450023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c450023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c7d91bee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c7d91bee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ba8e684cb_0_2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22ba8e684cb_0_2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ba8e684cb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James</a:t>
            </a:r>
            <a:endParaRPr/>
          </a:p>
        </p:txBody>
      </p:sp>
      <p:sp>
        <p:nvSpPr>
          <p:cNvPr id="163" name="Google Shape;163;g22ba8e684cb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302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38313" l="43811" r="5" t="0"/>
          <a:stretch/>
        </p:blipFill>
        <p:spPr>
          <a:xfrm>
            <a:off x="0" y="2662151"/>
            <a:ext cx="6491619" cy="248134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Quattrocento Sans"/>
              <a:buNone/>
              <a:defRPr sz="3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4450" y="42420"/>
            <a:ext cx="1315099" cy="756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b="38313" l="43811" r="5" t="0"/>
          <a:stretch/>
        </p:blipFill>
        <p:spPr>
          <a:xfrm>
            <a:off x="0" y="2662151"/>
            <a:ext cx="6491619" cy="24813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3800"/>
              <a:buFont typeface="Quattrocento Sans"/>
              <a:buNone/>
              <a:defRPr sz="3800">
                <a:solidFill>
                  <a:srgbClr val="18302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89D4A"/>
              </a:buClr>
              <a:buSzPts val="2100"/>
              <a:buNone/>
              <a:defRPr sz="2100">
                <a:solidFill>
                  <a:srgbClr val="789D4A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4450" y="44722"/>
            <a:ext cx="1311098" cy="75463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7743577" y="4663440"/>
            <a:ext cx="1400400" cy="45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chemeClr val="lt1">
            <a:alpha val="70590"/>
          </a:schemeClr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/>
          <p:nvPr/>
        </p:nvSpPr>
        <p:spPr>
          <a:xfrm>
            <a:off x="588122" y="381118"/>
            <a:ext cx="34200" cy="779700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2">
            <a:alphaModFix/>
          </a:blip>
          <a:srcRect b="38578" l="46783" r="-31" t="0"/>
          <a:stretch/>
        </p:blipFill>
        <p:spPr>
          <a:xfrm>
            <a:off x="-1" y="3188200"/>
            <a:ext cx="4869181" cy="19552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622411" y="1362671"/>
            <a:ext cx="7893000" cy="3276600"/>
          </a:xfrm>
          <a:prstGeom prst="rect">
            <a:avLst/>
          </a:prstGeom>
          <a:solidFill>
            <a:schemeClr val="lt1">
              <a:alpha val="49410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400"/>
              <a:buNone/>
              <a:defRPr/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o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−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>
            <p:ph idx="2" type="pic"/>
          </p:nvPr>
        </p:nvSpPr>
        <p:spPr>
          <a:xfrm>
            <a:off x="4746784" y="0"/>
            <a:ext cx="4397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 b="38578" l="46783" r="-31" t="0"/>
          <a:stretch/>
        </p:blipFill>
        <p:spPr>
          <a:xfrm>
            <a:off x="-1" y="3188200"/>
            <a:ext cx="4869181" cy="19552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>
            <p:ph type="title"/>
          </p:nvPr>
        </p:nvSpPr>
        <p:spPr>
          <a:xfrm>
            <a:off x="629841" y="342900"/>
            <a:ext cx="3942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2400"/>
              <a:buFont typeface="Quattrocento Sans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29841" y="1543050"/>
            <a:ext cx="3942300" cy="3151500"/>
          </a:xfrm>
          <a:prstGeom prst="rect">
            <a:avLst/>
          </a:prstGeom>
          <a:solidFill>
            <a:schemeClr val="lt1">
              <a:alpha val="49410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200"/>
              <a:buFont typeface="Arial"/>
              <a:buNone/>
              <a:defRPr sz="1200"/>
            </a:lvl1pPr>
            <a:lvl2pPr indent="-2984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1100"/>
              <a:buFont typeface="Arial"/>
              <a:buChar char="•"/>
              <a:defRPr sz="1100"/>
            </a:lvl2pPr>
            <a:lvl3pPr indent="-2857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900"/>
              <a:buFont typeface="Courier New"/>
              <a:buChar char="o"/>
              <a:defRPr sz="900"/>
            </a:lvl3pPr>
            <a:lvl4pPr indent="-2794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800"/>
              <a:buFont typeface="Calibri"/>
              <a:buChar char="−"/>
              <a:defRPr sz="800"/>
            </a:lvl4pPr>
            <a:lvl5pPr indent="-2794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800"/>
              <a:buFont typeface="Noto Sans Symbols"/>
              <a:buChar char="▪"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/>
          <p:nvPr/>
        </p:nvSpPr>
        <p:spPr>
          <a:xfrm>
            <a:off x="595552" y="553165"/>
            <a:ext cx="34200" cy="779700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 rotWithShape="1">
          <a:blip r:embed="rId2">
            <a:alphaModFix/>
          </a:blip>
          <a:srcRect b="38578" l="46783" r="-31" t="0"/>
          <a:stretch/>
        </p:blipFill>
        <p:spPr>
          <a:xfrm>
            <a:off x="-1" y="3188200"/>
            <a:ext cx="4869181" cy="19552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solidFill>
            <a:schemeClr val="lt1">
              <a:alpha val="49410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400"/>
              <a:buNone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o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−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400"/>
              <a:buNone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o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−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/>
          <p:nvPr/>
        </p:nvSpPr>
        <p:spPr>
          <a:xfrm>
            <a:off x="588122" y="381118"/>
            <a:ext cx="34200" cy="779700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 rotWithShape="1">
          <a:blip r:embed="rId2">
            <a:alphaModFix/>
          </a:blip>
          <a:srcRect b="38578" l="46783" r="-31" t="0"/>
          <a:stretch/>
        </p:blipFill>
        <p:spPr>
          <a:xfrm>
            <a:off x="-1" y="3188200"/>
            <a:ext cx="4869181" cy="19552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9"/>
          <p:cNvSpPr/>
          <p:nvPr/>
        </p:nvSpPr>
        <p:spPr>
          <a:xfrm>
            <a:off x="588122" y="381118"/>
            <a:ext cx="34200" cy="779700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 rotWithShape="1">
          <a:blip r:embed="rId2">
            <a:alphaModFix/>
          </a:blip>
          <a:srcRect b="38578" l="46783" r="-31" t="0"/>
          <a:stretch/>
        </p:blipFill>
        <p:spPr>
          <a:xfrm>
            <a:off x="-1" y="3188200"/>
            <a:ext cx="4869181" cy="19552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6" name="Google Shape;96;p20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solidFill>
            <a:schemeClr val="lt1">
              <a:alpha val="49410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400"/>
              <a:buNone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o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−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8" name="Google Shape;98;p20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400"/>
              <a:buNone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o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−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/>
          <p:nvPr/>
        </p:nvSpPr>
        <p:spPr>
          <a:xfrm>
            <a:off x="588122" y="381118"/>
            <a:ext cx="34200" cy="779700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/>
          <p:cNvPicPr preferRelativeResize="0"/>
          <p:nvPr/>
        </p:nvPicPr>
        <p:blipFill rotWithShape="1">
          <a:blip r:embed="rId2">
            <a:alphaModFix/>
          </a:blip>
          <a:srcRect b="38578" l="46783" r="-31" t="0"/>
          <a:stretch/>
        </p:blipFill>
        <p:spPr>
          <a:xfrm>
            <a:off x="-1" y="3188200"/>
            <a:ext cx="4869181" cy="195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2400"/>
              <a:buFont typeface="Quattrocento Sans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2400"/>
              <a:buNone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o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−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7" name="Google Shape;107;p22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solidFill>
            <a:schemeClr val="lt1">
              <a:alpha val="49410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8" name="Google Shape;108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/>
          <p:nvPr/>
        </p:nvSpPr>
        <p:spPr>
          <a:xfrm>
            <a:off x="588122" y="586858"/>
            <a:ext cx="34200" cy="779700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1500"/>
              <a:buFont typeface="Courier New"/>
              <a:buChar char="o"/>
              <a:defRPr b="0" i="0" sz="1500" u="none" cap="none" strike="noStrik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1400"/>
              <a:buFont typeface="Calibri"/>
              <a:buChar char="−"/>
              <a:defRPr b="0" i="0" sz="1400" u="none" cap="none" strike="noStrik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18302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33276" y="4733925"/>
            <a:ext cx="1228229" cy="33979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quizizz.com/admin/quiz/643472c461b795001d8ddbb0?source=quiz_sha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Quattrocento Sans"/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115" name="Google Shape;115;p23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en"/>
              <a:t>Team 16 - </a:t>
            </a:r>
            <a:r>
              <a:rPr lang="en" sz="2000"/>
              <a:t>Chai Hibbert, James Davies, Solomon Itany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3300"/>
              <a:buFont typeface="Quattrocento Sans"/>
              <a:buNone/>
            </a:pPr>
            <a:r>
              <a:rPr lang="en"/>
              <a:t>Principal</a:t>
            </a:r>
            <a:r>
              <a:rPr lang="en"/>
              <a:t> component Analysis 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724475" y="1099500"/>
            <a:ext cx="4942200" cy="3596700"/>
          </a:xfrm>
          <a:prstGeom prst="rect">
            <a:avLst/>
          </a:prstGeom>
          <a:solidFill>
            <a:schemeClr val="lt1">
              <a:alpha val="49410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6400"/>
              <a:t>Principle components  are computed and used to understand </a:t>
            </a:r>
            <a:r>
              <a:rPr lang="en" sz="6400"/>
              <a:t>underlying</a:t>
            </a:r>
            <a:r>
              <a:rPr lang="en" sz="6400"/>
              <a:t> </a:t>
            </a:r>
            <a:r>
              <a:rPr lang="en" sz="6400"/>
              <a:t>patterns</a:t>
            </a:r>
            <a:r>
              <a:rPr lang="en" sz="6400"/>
              <a:t> in data.</a:t>
            </a:r>
            <a:endParaRPr sz="6400"/>
          </a:p>
          <a:p>
            <a:pPr indent="-3302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Seeks a small number of dimensions that are interesting as possible and a linear combinations of p features</a:t>
            </a:r>
            <a:endParaRPr sz="64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The first principle component is a set of normalized linear combination of features that have the largest variance.</a:t>
            </a:r>
            <a:endParaRPr sz="64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6400"/>
              <a:t>Loading are </a:t>
            </a:r>
            <a:r>
              <a:rPr lang="en" sz="6400"/>
              <a:t>constrained</a:t>
            </a:r>
            <a:r>
              <a:rPr lang="en" sz="6400"/>
              <a:t> to a sum of </a:t>
            </a:r>
            <a:r>
              <a:rPr lang="en" sz="6400"/>
              <a:t>squares</a:t>
            </a:r>
            <a:r>
              <a:rPr lang="en" sz="6400"/>
              <a:t> of one</a:t>
            </a:r>
            <a:endParaRPr sz="64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The second PC also finds maximum variance in the data, but is uncorrelated with the first PC, </a:t>
            </a:r>
            <a:r>
              <a:rPr lang="en" sz="6400"/>
              <a:t>yielding a orthogonal direction.</a:t>
            </a:r>
            <a:endParaRPr sz="6400"/>
          </a:p>
          <a:p>
            <a:pPr indent="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-3302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Process repeated based on the number of  dimensions</a:t>
            </a:r>
            <a:endParaRPr sz="6400"/>
          </a:p>
          <a:p>
            <a:pPr indent="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525" y="4373950"/>
            <a:ext cx="4286250" cy="45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9075" y="1420450"/>
            <a:ext cx="3172526" cy="267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622400" y="2161375"/>
            <a:ext cx="7144800" cy="2267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Randomly assign a number, from 1 to k to each of the observations which serve as </a:t>
            </a:r>
            <a:r>
              <a:rPr lang="en" sz="1600"/>
              <a:t>initial</a:t>
            </a:r>
            <a:r>
              <a:rPr lang="en" sz="1600"/>
              <a:t> cluster assignments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each k cluster, compute cluster  centroid (mean of observations assigned to each cluster)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Assign each observation to the cluster whose centroid is closest &amp; minimize the total within-cluster variations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Euclidean distance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Iterate until a local optimum has been reached/ when the result nologer changes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Run the algorithm nstart times to select the best solution i.e for which objective is smallest</a:t>
            </a:r>
            <a:r>
              <a:rPr lang="en" sz="1600"/>
              <a:t>.</a:t>
            </a:r>
            <a:endParaRPr sz="1600"/>
          </a:p>
        </p:txBody>
      </p:sp>
      <p:sp>
        <p:nvSpPr>
          <p:cNvPr id="130" name="Google Shape;130;p25"/>
          <p:cNvSpPr txBox="1"/>
          <p:nvPr/>
        </p:nvSpPr>
        <p:spPr>
          <a:xfrm>
            <a:off x="842550" y="1136700"/>
            <a:ext cx="7820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attrocento Sans"/>
                <a:ea typeface="Quattrocento Sans"/>
                <a:cs typeface="Quattrocento Sans"/>
                <a:sym typeface="Quattrocento Sans"/>
              </a:rPr>
              <a:t>Partitions  a data set into K distinct, non-overlapping clusters / </a:t>
            </a:r>
            <a:r>
              <a:rPr lang="en" sz="1600">
                <a:latin typeface="Quattrocento Sans"/>
                <a:ea typeface="Quattrocento Sans"/>
                <a:cs typeface="Quattrocento Sans"/>
                <a:sym typeface="Quattrocento Sans"/>
              </a:rPr>
              <a:t>homogeneous</a:t>
            </a:r>
            <a:r>
              <a:rPr lang="en" sz="1600">
                <a:latin typeface="Quattrocento Sans"/>
                <a:ea typeface="Quattrocento Sans"/>
                <a:cs typeface="Quattrocento Sans"/>
                <a:sym typeface="Quattrocento Sans"/>
              </a:rPr>
              <a:t> subgroups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577400" y="1813800"/>
            <a:ext cx="7189800" cy="331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3C78D8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</a:t>
            </a:r>
            <a:r>
              <a:rPr lang="en"/>
              <a:t>Algorithm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Hierarchical clustering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622400" y="2161375"/>
            <a:ext cx="7144800" cy="275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Define a dissimilarity measure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Euclidean distance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Manhattan distance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correlation-based distance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Observation treated as a cluster at bottom of dendrogram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Two clusters that are most similar are fused together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 Complete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 Single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Average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Centroid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Iteration until the dendrogram is complete</a:t>
            </a:r>
            <a:endParaRPr sz="16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8" name="Google Shape;138;p26"/>
          <p:cNvSpPr txBox="1"/>
          <p:nvPr/>
        </p:nvSpPr>
        <p:spPr>
          <a:xfrm>
            <a:off x="842550" y="1136700"/>
            <a:ext cx="7820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61616"/>
                </a:solidFill>
                <a:highlight>
                  <a:srgbClr val="FFFFFF"/>
                </a:highlight>
              </a:rPr>
              <a:t>Merges observation/ data points into subgroups  on the basis of similarity/ dissimilarity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577400" y="1813800"/>
            <a:ext cx="7189800" cy="331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3C78D8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 </a:t>
            </a:r>
            <a:r>
              <a:rPr lang="en"/>
              <a:t> Algorithm</a:t>
            </a:r>
            <a:endParaRPr/>
          </a:p>
        </p:txBody>
      </p:sp>
      <p:sp>
        <p:nvSpPr>
          <p:cNvPr id="140" name="Google Shape;140;p26"/>
          <p:cNvSpPr/>
          <p:nvPr/>
        </p:nvSpPr>
        <p:spPr>
          <a:xfrm>
            <a:off x="2735975" y="3377200"/>
            <a:ext cx="944100" cy="47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 txBox="1"/>
          <p:nvPr/>
        </p:nvSpPr>
        <p:spPr>
          <a:xfrm>
            <a:off x="3857125" y="3423225"/>
            <a:ext cx="11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Linkage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</a:t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50" y="1144750"/>
            <a:ext cx="5042225" cy="371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9575" y="2148194"/>
            <a:ext cx="3290526" cy="2604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Code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622411" y="1362671"/>
            <a:ext cx="7893000" cy="3276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Problem Objective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Creating random data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Principal component analysis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 means clustering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Scaling data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3300"/>
              <a:buFont typeface="Quattrocento Sans"/>
              <a:buNone/>
            </a:pPr>
            <a:r>
              <a:rPr lang="en"/>
              <a:t>Python Problem</a:t>
            </a:r>
            <a:endParaRPr/>
          </a:p>
        </p:txBody>
      </p:sp>
      <p:sp>
        <p:nvSpPr>
          <p:cNvPr id="160" name="Google Shape;160;p29"/>
          <p:cNvSpPr txBox="1"/>
          <p:nvPr>
            <p:ph idx="4294967295" type="body"/>
          </p:nvPr>
        </p:nvSpPr>
        <p:spPr>
          <a:xfrm>
            <a:off x="622411" y="1362671"/>
            <a:ext cx="7893000" cy="3276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Objective</a:t>
            </a:r>
            <a:r>
              <a:rPr b="1" lang="en" sz="1600"/>
              <a:t>: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Simulate</a:t>
            </a:r>
            <a:r>
              <a:rPr lang="en" sz="1600"/>
              <a:t> random data to test PCA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Testing accuracy with K means clustering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Libraries Used: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</a:t>
            </a:r>
            <a:r>
              <a:rPr lang="en" sz="1600"/>
              <a:t>umpy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</a:t>
            </a:r>
            <a:r>
              <a:rPr lang="en" sz="1600"/>
              <a:t>andas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</a:t>
            </a:r>
            <a:r>
              <a:rPr lang="en" sz="1600"/>
              <a:t>klearn (PCA)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KMeans (KM)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ctrTitle"/>
          </p:nvPr>
        </p:nvSpPr>
        <p:spPr>
          <a:xfrm>
            <a:off x="603849" y="1395479"/>
            <a:ext cx="8001000" cy="117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Quattrocento Sans"/>
              <a:buNone/>
            </a:pPr>
            <a:r>
              <a:rPr lang="en"/>
              <a:t>Quiz Time!</a:t>
            </a:r>
            <a:endParaRPr/>
          </a:p>
        </p:txBody>
      </p:sp>
      <p:sp>
        <p:nvSpPr>
          <p:cNvPr id="166" name="Google Shape;166;p30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en"/>
              <a:t>Link to quiz goes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https://quizizz.com/admin/quiz/643472c461b795001d8ddbb0?source=quiz_share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2019 MSOB Brand">
      <a:dk1>
        <a:srgbClr val="183028"/>
      </a:dk1>
      <a:lt1>
        <a:srgbClr val="FFFFFF"/>
      </a:lt1>
      <a:dk2>
        <a:srgbClr val="183028"/>
      </a:dk2>
      <a:lt2>
        <a:srgbClr val="FFFFFF"/>
      </a:lt2>
      <a:accent1>
        <a:srgbClr val="183028"/>
      </a:accent1>
      <a:accent2>
        <a:srgbClr val="789D4A"/>
      </a:accent2>
      <a:accent3>
        <a:srgbClr val="D0D3D4"/>
      </a:accent3>
      <a:accent4>
        <a:srgbClr val="F0B323"/>
      </a:accent4>
      <a:accent5>
        <a:srgbClr val="115740"/>
      </a:accent5>
      <a:accent6>
        <a:srgbClr val="B9975B"/>
      </a:accent6>
      <a:hlink>
        <a:srgbClr val="789D4A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