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8229600" cx="14630400"/>
  <p:notesSz cx="8229600" cy="14630400"/>
  <p:embeddedFontLst>
    <p:embeddedFont>
      <p:font typeface="Int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7.xml"/><Relationship Id="rId22" Type="http://schemas.openxmlformats.org/officeDocument/2006/relationships/font" Target="fonts/Inter-boldItalic.fntdata"/><Relationship Id="rId10" Type="http://schemas.openxmlformats.org/officeDocument/2006/relationships/slide" Target="slides/slide6.xml"/><Relationship Id="rId21" Type="http://schemas.openxmlformats.org/officeDocument/2006/relationships/font" Target="fonts/Int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a96dcec2d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g36a96dcec2d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36a96dcec2d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b283632d_0_10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36ab283632d_0_10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6ab283632d_0_10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ab283632d_0_1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36ab283632d_0_1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6ab283632d_0_1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ab283632d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36ab283632d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6ab283632d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b3759b81e_0_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35b3759b81e_0_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5b3759b81e_0_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abbdda8f7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g36abbdda8f7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6abbdda8f7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ab283632d_0_11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36ab283632d_0_1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6ab283632d_0_1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b283632d_0_8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36ab283632d_0_8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6ab283632d_0_8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ab283632d_0_9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6ab283632d_0_9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6ab283632d_0_9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ab283632d_0_15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36ab283632d_0_15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6ab283632d_0_15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ab283632d_0_13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36ab283632d_0_13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6ab283632d_0_13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hyperlink" Target="https://github.com/JedersonYago/ReservaDeRestaurante" TargetMode="External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148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750" y="3299395"/>
            <a:ext cx="5044901" cy="163080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4792742" y="5127275"/>
            <a:ext cx="5044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Sistema de Reservas de Restaurante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2707302" y="7646504"/>
            <a:ext cx="1923000" cy="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41175" y="6936700"/>
            <a:ext cx="10176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lang="en-US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Docente: Alysson Filgueira Milanez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lang="en-US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Pau dos Ferros - 2025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907400" y="452150"/>
            <a:ext cx="6951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Dashboard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907401" y="1299900"/>
            <a:ext cx="6529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Administrador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17265" r="18239" t="0"/>
          <a:stretch/>
        </p:blipFill>
        <p:spPr>
          <a:xfrm>
            <a:off x="4200450" y="463400"/>
            <a:ext cx="10009873" cy="73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907400" y="452150"/>
            <a:ext cx="6951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Dashboard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907401" y="1299900"/>
            <a:ext cx="6529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Cliente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4789" t="0"/>
          <a:stretch/>
        </p:blipFill>
        <p:spPr>
          <a:xfrm>
            <a:off x="4334400" y="452150"/>
            <a:ext cx="9825551" cy="71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793790" y="676037"/>
            <a:ext cx="5377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Inter"/>
              <a:buNone/>
            </a:pPr>
            <a:r>
              <a:rPr b="1" lang="en-US" sz="3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Planejamento Unidade 3</a:t>
            </a:r>
            <a:endParaRPr sz="3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793800" y="1515023"/>
            <a:ext cx="4890900" cy="2594700"/>
          </a:xfrm>
          <a:prstGeom prst="roundRect">
            <a:avLst>
              <a:gd fmla="val 15527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793781" y="1515078"/>
            <a:ext cx="48909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940750" y="1917063"/>
            <a:ext cx="4555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3 - Foco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016938" y="2403925"/>
            <a:ext cx="657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Polir a usabilidade e aparência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6016938" y="2849973"/>
            <a:ext cx="657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Corrigir bugs e alinhar com os modelos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6016951" y="3296028"/>
            <a:ext cx="7656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Finalizar testes de integração e E2E (End-to-End)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848804" y="4105205"/>
            <a:ext cx="7993200" cy="19200"/>
          </a:xfrm>
          <a:prstGeom prst="roundRect">
            <a:avLst>
              <a:gd fmla="val 1250232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793800" y="4567570"/>
            <a:ext cx="6521400" cy="2985900"/>
          </a:xfrm>
          <a:prstGeom prst="roundRect">
            <a:avLst>
              <a:gd fmla="val 15527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793810" y="4567599"/>
            <a:ext cx="65214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7539600" y="5197988"/>
            <a:ext cx="4285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3 - Entregas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7615800" y="5765850"/>
            <a:ext cx="6226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Aplicação funcional e validada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7615801" y="6241560"/>
            <a:ext cx="5974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Documentação final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7615825" y="6717305"/>
            <a:ext cx="5198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Apresentação dos resultados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2707302" y="7646504"/>
            <a:ext cx="1923000" cy="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793790" y="1884521"/>
            <a:ext cx="6439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Estado Atual do Projeto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793790" y="2933462"/>
            <a:ext cx="510302" cy="510302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60" y="2975967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1530906" y="2834317"/>
            <a:ext cx="6819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Repositório no Git atualizado com commits semânticos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93790" y="4021330"/>
            <a:ext cx="510300" cy="510300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analysis of pyramid icon vector outline illustration (Fornecido por Getty Images)" id="207" name="Google Shape;207;p25"/>
          <p:cNvPicPr preferRelativeResize="0"/>
          <p:nvPr/>
        </p:nvPicPr>
        <p:blipFill rotWithShape="1">
          <a:blip r:embed="rId5">
            <a:alphaModFix/>
          </a:blip>
          <a:srcRect b="13848" l="18109" r="16514" t="14656"/>
          <a:stretch/>
        </p:blipFill>
        <p:spPr>
          <a:xfrm>
            <a:off x="895713" y="4099575"/>
            <a:ext cx="306452" cy="3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1530906" y="3922159"/>
            <a:ext cx="6819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Back-end e front-end integrados com autenticação e gerenciamento de entidades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793790" y="6328047"/>
            <a:ext cx="510300" cy="510300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0" name="Google Shape;21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860" y="6370552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1530906" y="6228839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Link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530906" y="6719257"/>
            <a:ext cx="6819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85204"/>
              </a:buClr>
              <a:buSzPts val="1750"/>
              <a:buFont typeface="Inter"/>
              <a:buNone/>
            </a:pPr>
            <a:r>
              <a:rPr lang="en-US" sz="17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GitHub.com/JedersonYago/ReservaDeRestaurante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93790" y="5174667"/>
            <a:ext cx="510300" cy="510300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4" name="Google Shape;214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8860" y="5217172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1530906" y="5075497"/>
            <a:ext cx="6819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Documentação atualizada em docs/ (requisitos, testes, modelos)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6" name="Google Shape;216;p25" title="frame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28175" y="2387021"/>
            <a:ext cx="3455555" cy="345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/>
          <p:nvPr/>
        </p:nvSpPr>
        <p:spPr>
          <a:xfrm>
            <a:off x="793790" y="3760346"/>
            <a:ext cx="6439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Obrigado!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4" name="Google Shape;224;p26" title="fra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8175" y="2387021"/>
            <a:ext cx="3455555" cy="345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79525" y="528350"/>
            <a:ext cx="9348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Divisão de Responsabilidades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79525" y="1793575"/>
            <a:ext cx="29784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Backend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Denylson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79525" y="3422550"/>
            <a:ext cx="29784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Front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end: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Alisson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79525" y="5051525"/>
            <a:ext cx="56061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Auxiliar de Front e Back + BD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Jederson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101200" y="1793575"/>
            <a:ext cx="56061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Testes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Angélica, Darliany e Vinicios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101200" y="3422550"/>
            <a:ext cx="56061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Especificação Formal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Lisboa e Zirlangio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101200" y="5051525"/>
            <a:ext cx="56061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Artigo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Débora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793790" y="676037"/>
            <a:ext cx="5377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Inter"/>
              <a:buNone/>
            </a:pPr>
            <a:r>
              <a:rPr b="1" lang="en-US" sz="3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Planejamento Unidade 2</a:t>
            </a:r>
            <a:endParaRPr sz="3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93800" y="1489693"/>
            <a:ext cx="1630200" cy="2141400"/>
          </a:xfrm>
          <a:prstGeom prst="roundRect">
            <a:avLst>
              <a:gd fmla="val 19453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93793" y="1489799"/>
            <a:ext cx="16302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863850" y="1848800"/>
            <a:ext cx="2741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2 - Foco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940054" y="2533875"/>
            <a:ext cx="10945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Desenvolver as funcionalidades principais (cadastro, login, reservas)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940050" y="2932174"/>
            <a:ext cx="10331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Prototipar e testar fluxos básicos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31945" y="3612050"/>
            <a:ext cx="11253900" cy="19200"/>
          </a:xfrm>
          <a:prstGeom prst="roundRect">
            <a:avLst>
              <a:gd fmla="val 1250232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93800" y="3948825"/>
            <a:ext cx="3260700" cy="2612100"/>
          </a:xfrm>
          <a:prstGeom prst="roundRect">
            <a:avLst>
              <a:gd fmla="val 15527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93772" y="3948873"/>
            <a:ext cx="32607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384125" y="4346600"/>
            <a:ext cx="4555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2 - Entregas</a:t>
            </a:r>
            <a:endParaRPr sz="2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84907" y="4986287"/>
            <a:ext cx="927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MVP (Minimum Viable Product ou Produto Mínimo Viável) navegável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484900" y="5468769"/>
            <a:ext cx="879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Validação de dados e disponibilidade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484900" y="5951264"/>
            <a:ext cx="879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687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Integração frontend/backend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133731" y="6540003"/>
            <a:ext cx="9623700" cy="19200"/>
          </a:xfrm>
          <a:prstGeom prst="roundRect">
            <a:avLst>
              <a:gd fmla="val 1250232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2707302" y="7646504"/>
            <a:ext cx="1923000" cy="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793753" y="579411"/>
            <a:ext cx="6971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Lista</a:t>
            </a: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 Requisitos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93775" y="1623823"/>
            <a:ext cx="6408000" cy="60228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93750" y="1623825"/>
            <a:ext cx="6408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Funcionais: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058675" y="2286225"/>
            <a:ext cx="58782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Inter"/>
              <a:buChar char="●"/>
            </a:pPr>
            <a:r>
              <a:rPr lang="en-US" sz="2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 16 fomos para 28</a:t>
            </a:r>
            <a:endParaRPr sz="23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Inter"/>
              <a:buChar char="●"/>
            </a:pPr>
            <a:r>
              <a:rPr lang="en-US" sz="2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Mais detalhados</a:t>
            </a:r>
            <a:endParaRPr sz="23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Inter"/>
              <a:buChar char="●"/>
            </a:pPr>
            <a:r>
              <a:rPr lang="en-US" sz="2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Melhor </a:t>
            </a:r>
            <a:r>
              <a:rPr lang="en-US" sz="23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distribuídos</a:t>
            </a:r>
            <a:endParaRPr sz="23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428650" y="1623803"/>
            <a:ext cx="6408000" cy="60228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693550" y="2286233"/>
            <a:ext cx="58782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Inter"/>
              <a:buChar char="●"/>
            </a:pPr>
            <a:r>
              <a:rPr lang="en-US" sz="24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 manteve os mesmos.</a:t>
            </a:r>
            <a:endParaRPr sz="24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428650" y="1623825"/>
            <a:ext cx="6408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Não Funcionais:</a:t>
            </a:r>
            <a:endParaRPr b="1" sz="24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793753" y="579411"/>
            <a:ext cx="6971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Lista</a:t>
            </a: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 Requisitos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93775" y="1623823"/>
            <a:ext cx="6408000" cy="60228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93750" y="1623825"/>
            <a:ext cx="6408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Funcionais: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058675" y="2286225"/>
            <a:ext cx="58782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🟢 Cadastro/login de clientes e administradores</a:t>
            </a:r>
            <a:b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🟢 Realizar, cancelar reservas</a:t>
            </a:r>
            <a:b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🟢 Cadastro e gerenciamento de mesas</a:t>
            </a:r>
            <a:b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🔵 Visualização de histórico e detalhes (clientes/admins)</a:t>
            </a:r>
            <a:b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🟡 Recuperação de senha e modo escuro</a:t>
            </a: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Inter"/>
              <a:buChar char="•"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🔴 Verificar disponibilidade de mesas</a:t>
            </a: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(Foi reestruturado para Visualizar Mesas)</a:t>
            </a:r>
            <a:endParaRPr sz="21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428650" y="1623803"/>
            <a:ext cx="6408000" cy="60228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693550" y="2286283"/>
            <a:ext cx="58782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🔵 Interface responsiva, acessível e segura</a:t>
            </a:r>
            <a:b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🔵 Persistência de dados com o BD</a:t>
            </a:r>
            <a:b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🔵 Compatibilidade com navegadores</a:t>
            </a:r>
            <a:b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</a:b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🔵 Validação de senha forte e segurança de conta</a:t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428650" y="1623825"/>
            <a:ext cx="64080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Não Funcionais:</a:t>
            </a:r>
            <a:endParaRPr b="1" sz="24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428650" y="642250"/>
            <a:ext cx="6408000" cy="5832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428650" y="642250"/>
            <a:ext cx="64080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🟢 Concluído, 🔵 Em andamento, 🟡 Pendente, 🔴 Descartado/Alterado</a:t>
            </a:r>
            <a:endParaRPr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440" y="0"/>
            <a:ext cx="768096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916275" y="464350"/>
            <a:ext cx="6155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Diagrama de Classes</a:t>
            </a:r>
            <a:endParaRPr b="1"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916275" y="1358750"/>
            <a:ext cx="6155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Atualização do diagrama.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900" y="1955250"/>
            <a:ext cx="10422074" cy="5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907400" y="452150"/>
            <a:ext cx="6951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Modelo Lógico de Dados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907401" y="1299900"/>
            <a:ext cx="6529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Atualização do modelo.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00" y="2214800"/>
            <a:ext cx="12974901" cy="520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916275" y="464350"/>
            <a:ext cx="12802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Outros Documentos</a:t>
            </a:r>
            <a:endParaRPr b="1"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916275" y="1793575"/>
            <a:ext cx="6155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Diagramas de Caso de Uso: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2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Foram divididos por funções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916275" y="3476800"/>
            <a:ext cx="100695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Plano de Testes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Foi melhorado, mas ainda mantendo o foco anterior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Continuar essa fase nas próximas semanas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916275" y="5587225"/>
            <a:ext cx="117909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Plano de Especificação Formal</a:t>
            </a:r>
            <a:r>
              <a:rPr b="1" lang="en-US" sz="30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3000">
              <a:solidFill>
                <a:srgbClr val="FA761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Continuamos com notação Z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Foi atualizado para </a:t>
            </a: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cobrir regras formais para novas operações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Inter"/>
              <a:buChar char="●"/>
            </a:pP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Já </a:t>
            </a: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está</a:t>
            </a:r>
            <a:r>
              <a:rPr lang="en-US" sz="25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sendo desenvolvido</a:t>
            </a:r>
            <a:endParaRPr sz="25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907400" y="452150"/>
            <a:ext cx="6951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Identidade Visual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907399" y="1299900"/>
            <a:ext cx="11799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4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Cores que remetem a gastronomia + fonte com alta legibilidade em telas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2707300" y="7746025"/>
            <a:ext cx="1923000" cy="48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1128700" y="2374925"/>
            <a:ext cx="1578600" cy="1007700"/>
          </a:xfrm>
          <a:prstGeom prst="roundRect">
            <a:avLst>
              <a:gd fmla="val 16667" name="adj"/>
            </a:avLst>
          </a:prstGeom>
          <a:solidFill>
            <a:srgbClr val="FA761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Pumpkin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#FA761F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1128700" y="3610950"/>
            <a:ext cx="1578600" cy="1007700"/>
          </a:xfrm>
          <a:prstGeom prst="roundRect">
            <a:avLst>
              <a:gd fmla="val 16667" name="adj"/>
            </a:avLst>
          </a:prstGeom>
          <a:solidFill>
            <a:srgbClr val="49A84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May Green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#49A84C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1128700" y="4846975"/>
            <a:ext cx="1578600" cy="1007700"/>
          </a:xfrm>
          <a:prstGeom prst="roundRect">
            <a:avLst>
              <a:gd fmla="val 16667" name="adj"/>
            </a:avLst>
          </a:prstGeom>
          <a:solidFill>
            <a:srgbClr val="2E2E2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Dark 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Charcoal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#2E2E2E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50" y="2771775"/>
            <a:ext cx="10003027" cy="30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