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8229600" cx="14630400"/>
  <p:notesSz cx="8229600" cy="14630400"/>
  <p:embeddedFontLst>
    <p:embeddedFont>
      <p:font typeface="Int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Inter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Inter-italic.fntdata"/><Relationship Id="rId6" Type="http://schemas.openxmlformats.org/officeDocument/2006/relationships/slide" Target="slides/slide2.xml"/><Relationship Id="rId18" Type="http://schemas.openxmlformats.org/officeDocument/2006/relationships/font" Target="fonts/Inter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371850" y="1097275"/>
            <a:ext cx="548665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822950" y="6949425"/>
            <a:ext cx="6583675" cy="65836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1" name="Google Shape;181;p9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9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b3759b81e_0_1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g35b3759b81e_0_1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35b3759b81e_0_1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7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b3759b81e_0_0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g35b3759b81e_0_0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35b3759b81e_0_0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8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" name="Google Shape;9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bg>
      <p:bgPr>
        <a:solidFill>
          <a:srgbClr val="000000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bg>
      <p:bgPr>
        <a:solidFill>
          <a:srgbClr val="00000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bg>
      <p:bgPr>
        <a:solidFill>
          <a:srgbClr val="0000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bg>
      <p:bgPr>
        <a:solidFill>
          <a:srgbClr val="00000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bg>
      <p:bgPr>
        <a:solidFill>
          <a:srgbClr val="00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15.png"/><Relationship Id="rId6" Type="http://schemas.openxmlformats.org/officeDocument/2006/relationships/image" Target="../media/image19.png"/><Relationship Id="rId7" Type="http://schemas.openxmlformats.org/officeDocument/2006/relationships/image" Target="../media/image22.png"/><Relationship Id="rId8" Type="http://schemas.openxmlformats.org/officeDocument/2006/relationships/hyperlink" Target="https://github.com/JedersonYago/ReservaDeRestaurante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2" name="Google Shape;5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1488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3" name="Google Shape;5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92750" y="3299395"/>
            <a:ext cx="5044901" cy="163080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/>
          <p:nvPr/>
        </p:nvSpPr>
        <p:spPr>
          <a:xfrm>
            <a:off x="4792742" y="5127275"/>
            <a:ext cx="50448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2200"/>
              <a:buFont typeface="Inter"/>
              <a:buNone/>
            </a:pPr>
            <a:r>
              <a:rPr b="1" i="0" lang="en-US" sz="2200" u="none" cap="none" strike="noStrike">
                <a:solidFill>
                  <a:srgbClr val="2E2E2E"/>
                </a:solidFill>
                <a:latin typeface="Inter"/>
                <a:ea typeface="Inter"/>
                <a:cs typeface="Inter"/>
                <a:sym typeface="Inter"/>
              </a:rPr>
              <a:t>Sistema de Reservas de Restaurante</a:t>
            </a:r>
            <a:endParaRPr b="0" i="0" sz="22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12707302" y="7646504"/>
            <a:ext cx="1923098" cy="5830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441175" y="6936700"/>
            <a:ext cx="101769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2200"/>
              <a:buFont typeface="Inter"/>
              <a:buNone/>
            </a:pPr>
            <a:r>
              <a:rPr b="1" lang="en-US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Discentes: Alisson, Angélica, Darliany, Denylson, Jederson, Lisboa, Vinicios, </a:t>
            </a:r>
            <a:r>
              <a:rPr b="1" lang="en-US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Zirlangio</a:t>
            </a:r>
            <a:endParaRPr b="1"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2200"/>
              <a:buFont typeface="Inter"/>
              <a:buNone/>
            </a:pPr>
            <a:r>
              <a:rPr b="1" lang="en-US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Docente: </a:t>
            </a:r>
            <a:r>
              <a:rPr b="1" lang="en-US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Alysson Filgueira Milanez</a:t>
            </a:r>
            <a:endParaRPr b="1" sz="18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2200"/>
              <a:buFont typeface="Inter"/>
              <a:buNone/>
            </a:pPr>
            <a:r>
              <a:rPr b="1" lang="en-US" sz="18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Pau dos Ferros - 2025</a:t>
            </a:r>
            <a:endParaRPr b="0" i="0" sz="1800" u="none" cap="none" strike="noStrik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/>
          <p:nvPr/>
        </p:nvSpPr>
        <p:spPr>
          <a:xfrm>
            <a:off x="793790" y="676037"/>
            <a:ext cx="5377339" cy="4961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Inter"/>
              <a:buNone/>
            </a:pPr>
            <a:r>
              <a:rPr b="1" lang="en-US" sz="31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Planejamento Unidade 2 e 3</a:t>
            </a:r>
            <a:endParaRPr sz="31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793790" y="1489710"/>
            <a:ext cx="1630323" cy="1224320"/>
          </a:xfrm>
          <a:prstGeom prst="roundRect">
            <a:avLst>
              <a:gd fmla="val 19453" name="adj"/>
            </a:avLst>
          </a:prstGeom>
          <a:solidFill>
            <a:srgbClr val="FFFFFF"/>
          </a:solidFill>
          <a:ln cap="flat" cmpd="sng" w="22850">
            <a:solidFill>
              <a:srgbClr val="FA76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2"/>
          <p:cNvSpPr/>
          <p:nvPr/>
        </p:nvSpPr>
        <p:spPr>
          <a:xfrm>
            <a:off x="1497330" y="1962269"/>
            <a:ext cx="223242" cy="2790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1" lang="en-US" sz="175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sz="175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2582825" y="1489725"/>
            <a:ext cx="27417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50"/>
              <a:buFont typeface="Inter"/>
              <a:buNone/>
            </a:pPr>
            <a:r>
              <a:rPr b="1"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Unidade 2 - Foco</a:t>
            </a:r>
            <a:endParaRPr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2811429" y="1915475"/>
            <a:ext cx="80907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7825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Inter"/>
              <a:buChar char="•"/>
            </a:pPr>
            <a:r>
              <a:rPr lang="en-US" sz="18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Desenvolver as funcionalidades principais (cadastro, login, reservas)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2811426" y="2225040"/>
            <a:ext cx="7636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7825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Inter"/>
              <a:buChar char="•"/>
            </a:pPr>
            <a:r>
              <a:rPr lang="en-US" sz="18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Prototipar e testar fluxos básicos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2503408" y="2693075"/>
            <a:ext cx="11253907" cy="19050"/>
          </a:xfrm>
          <a:prstGeom prst="roundRect">
            <a:avLst>
              <a:gd fmla="val 1250232" name="adj"/>
            </a:avLst>
          </a:prstGeom>
          <a:solidFill>
            <a:srgbClr val="FA76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2"/>
          <p:cNvSpPr/>
          <p:nvPr/>
        </p:nvSpPr>
        <p:spPr>
          <a:xfrm>
            <a:off x="793790" y="2793325"/>
            <a:ext cx="3260646" cy="1533882"/>
          </a:xfrm>
          <a:prstGeom prst="roundRect">
            <a:avLst>
              <a:gd fmla="val 15527" name="adj"/>
            </a:avLst>
          </a:prstGeom>
          <a:solidFill>
            <a:srgbClr val="FFFFFF"/>
          </a:solidFill>
          <a:ln cap="flat" cmpd="sng" w="22850">
            <a:solidFill>
              <a:srgbClr val="FA76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2"/>
          <p:cNvSpPr/>
          <p:nvPr/>
        </p:nvSpPr>
        <p:spPr>
          <a:xfrm>
            <a:off x="2312432" y="3420666"/>
            <a:ext cx="223242" cy="2790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1" lang="en-US" sz="175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sz="175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3" name="Google Shape;193;p22"/>
          <p:cNvSpPr/>
          <p:nvPr/>
        </p:nvSpPr>
        <p:spPr>
          <a:xfrm>
            <a:off x="4213150" y="2793250"/>
            <a:ext cx="30009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50"/>
              <a:buFont typeface="Inter"/>
              <a:buNone/>
            </a:pPr>
            <a:r>
              <a:rPr b="1"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Unidade 2 - Entregas</a:t>
            </a:r>
            <a:endParaRPr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4" name="Google Shape;194;p22"/>
          <p:cNvSpPr/>
          <p:nvPr/>
        </p:nvSpPr>
        <p:spPr>
          <a:xfrm>
            <a:off x="4484913" y="3240337"/>
            <a:ext cx="79602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7825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Inter"/>
              <a:buChar char="•"/>
            </a:pPr>
            <a:r>
              <a:rPr lang="en-US" sz="18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MVP (Minimum Viable Product ou Produto Mínimo Viável) navegável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2"/>
          <p:cNvSpPr/>
          <p:nvPr/>
        </p:nvSpPr>
        <p:spPr>
          <a:xfrm>
            <a:off x="4484907" y="3549892"/>
            <a:ext cx="75480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7825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Inter"/>
              <a:buChar char="•"/>
            </a:pPr>
            <a:r>
              <a:rPr lang="en-US" sz="18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Validação de dados e disponibilidade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2"/>
          <p:cNvSpPr/>
          <p:nvPr/>
        </p:nvSpPr>
        <p:spPr>
          <a:xfrm>
            <a:off x="4484907" y="3859455"/>
            <a:ext cx="75480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7825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Inter"/>
              <a:buChar char="•"/>
            </a:pPr>
            <a:r>
              <a:rPr lang="en-US" sz="18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Integração frontend/backend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2"/>
          <p:cNvSpPr/>
          <p:nvPr/>
        </p:nvSpPr>
        <p:spPr>
          <a:xfrm>
            <a:off x="4133731" y="4306253"/>
            <a:ext cx="9623584" cy="19050"/>
          </a:xfrm>
          <a:prstGeom prst="roundRect">
            <a:avLst>
              <a:gd fmla="val 1250232" name="adj"/>
            </a:avLst>
          </a:prstGeom>
          <a:solidFill>
            <a:srgbClr val="FA76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2"/>
          <p:cNvSpPr/>
          <p:nvPr/>
        </p:nvSpPr>
        <p:spPr>
          <a:xfrm>
            <a:off x="793790" y="4406503"/>
            <a:ext cx="4890968" cy="1533882"/>
          </a:xfrm>
          <a:prstGeom prst="roundRect">
            <a:avLst>
              <a:gd fmla="val 15527" name="adj"/>
            </a:avLst>
          </a:prstGeom>
          <a:solidFill>
            <a:srgbClr val="FFFFFF"/>
          </a:solidFill>
          <a:ln cap="flat" cmpd="sng" w="22850">
            <a:solidFill>
              <a:srgbClr val="FA76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2"/>
          <p:cNvSpPr/>
          <p:nvPr/>
        </p:nvSpPr>
        <p:spPr>
          <a:xfrm>
            <a:off x="3127653" y="5033843"/>
            <a:ext cx="223242" cy="2790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1" lang="en-US" sz="175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sz="175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0" name="Google Shape;200;p22"/>
          <p:cNvSpPr/>
          <p:nvPr/>
        </p:nvSpPr>
        <p:spPr>
          <a:xfrm>
            <a:off x="5843475" y="4482725"/>
            <a:ext cx="45558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50"/>
              <a:buFont typeface="Inter"/>
              <a:buNone/>
            </a:pPr>
            <a:r>
              <a:rPr b="1"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Unidade 3 - Foco</a:t>
            </a:r>
            <a:endParaRPr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1" name="Google Shape;201;p22"/>
          <p:cNvSpPr/>
          <p:nvPr/>
        </p:nvSpPr>
        <p:spPr>
          <a:xfrm>
            <a:off x="6100200" y="4908470"/>
            <a:ext cx="55650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7825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Inter"/>
              <a:buChar char="•"/>
            </a:pPr>
            <a:r>
              <a:rPr lang="en-US" sz="18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Polir a usabilidade e aparência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2"/>
          <p:cNvSpPr/>
          <p:nvPr/>
        </p:nvSpPr>
        <p:spPr>
          <a:xfrm>
            <a:off x="6100200" y="5218032"/>
            <a:ext cx="55650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7825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Inter"/>
              <a:buChar char="•"/>
            </a:pPr>
            <a:r>
              <a:rPr lang="en-US" sz="18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Corrigir bugs e alinhar com os modelos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2"/>
          <p:cNvSpPr/>
          <p:nvPr/>
        </p:nvSpPr>
        <p:spPr>
          <a:xfrm>
            <a:off x="6100211" y="5527599"/>
            <a:ext cx="64782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7825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Inter"/>
              <a:buChar char="•"/>
            </a:pPr>
            <a:r>
              <a:rPr lang="en-US" sz="18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Finalizar testes de integração e E2E (End-to-End)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2"/>
          <p:cNvSpPr/>
          <p:nvPr/>
        </p:nvSpPr>
        <p:spPr>
          <a:xfrm>
            <a:off x="5764054" y="5919430"/>
            <a:ext cx="7993261" cy="19050"/>
          </a:xfrm>
          <a:prstGeom prst="roundRect">
            <a:avLst>
              <a:gd fmla="val 1250232" name="adj"/>
            </a:avLst>
          </a:prstGeom>
          <a:solidFill>
            <a:srgbClr val="FA76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2"/>
          <p:cNvSpPr/>
          <p:nvPr/>
        </p:nvSpPr>
        <p:spPr>
          <a:xfrm>
            <a:off x="793790" y="6019681"/>
            <a:ext cx="6521410" cy="1533882"/>
          </a:xfrm>
          <a:prstGeom prst="roundRect">
            <a:avLst>
              <a:gd fmla="val 15527" name="adj"/>
            </a:avLst>
          </a:prstGeom>
          <a:solidFill>
            <a:srgbClr val="FFFFFF"/>
          </a:solidFill>
          <a:ln cap="flat" cmpd="sng" w="22850">
            <a:solidFill>
              <a:srgbClr val="FA76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2"/>
          <p:cNvSpPr/>
          <p:nvPr/>
        </p:nvSpPr>
        <p:spPr>
          <a:xfrm>
            <a:off x="3942874" y="6647021"/>
            <a:ext cx="223242" cy="2790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1" lang="en-US" sz="175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sz="175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7" name="Google Shape;207;p22"/>
          <p:cNvSpPr/>
          <p:nvPr/>
        </p:nvSpPr>
        <p:spPr>
          <a:xfrm>
            <a:off x="7473900" y="6095875"/>
            <a:ext cx="4285800" cy="4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50"/>
              <a:buFont typeface="Inter"/>
              <a:buNone/>
            </a:pPr>
            <a:r>
              <a:rPr b="1"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Unidade 3 - Entregas</a:t>
            </a:r>
            <a:endParaRPr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7702494" y="6521623"/>
            <a:ext cx="42858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7825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Inter"/>
              <a:buChar char="•"/>
            </a:pPr>
            <a:r>
              <a:rPr lang="en-US" sz="18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Aplicação funcional e validada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7702495" y="6831173"/>
            <a:ext cx="4112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7825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Inter"/>
              <a:buChar char="•"/>
            </a:pPr>
            <a:r>
              <a:rPr lang="en-US" sz="18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Documentação final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7702511" y="7140746"/>
            <a:ext cx="3578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7825" lvl="0" marL="34290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Inter"/>
              <a:buChar char="•"/>
            </a:pPr>
            <a:r>
              <a:rPr lang="en-US" sz="18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Apresentação dos resultados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2"/>
          <p:cNvSpPr/>
          <p:nvPr/>
        </p:nvSpPr>
        <p:spPr>
          <a:xfrm>
            <a:off x="12707302" y="7646504"/>
            <a:ext cx="1923098" cy="5830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17" name="Google Shape;21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9680" y="0"/>
            <a:ext cx="576072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8" name="Google Shape;21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06501" y="1910477"/>
            <a:ext cx="3935492" cy="3935492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/>
          <p:nvPr/>
        </p:nvSpPr>
        <p:spPr>
          <a:xfrm>
            <a:off x="793790" y="1884521"/>
            <a:ext cx="6439138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Inter"/>
              <a:buNone/>
            </a:pPr>
            <a:r>
              <a:rPr b="1" lang="en-US" sz="445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Estado Atual do Projeto</a:t>
            </a:r>
            <a:endParaRPr sz="445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0" name="Google Shape;220;p23"/>
          <p:cNvSpPr/>
          <p:nvPr/>
        </p:nvSpPr>
        <p:spPr>
          <a:xfrm>
            <a:off x="793790" y="2933462"/>
            <a:ext cx="510302" cy="510302"/>
          </a:xfrm>
          <a:prstGeom prst="roundRect">
            <a:avLst>
              <a:gd fmla="val 66675" name="adj"/>
            </a:avLst>
          </a:prstGeom>
          <a:solidFill>
            <a:srgbClr val="FFFFFF"/>
          </a:solidFill>
          <a:ln cap="flat" cmpd="sng" w="38100">
            <a:solidFill>
              <a:srgbClr val="FA76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21" name="Google Shape;221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8860" y="2975967"/>
            <a:ext cx="340162" cy="42529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3"/>
          <p:cNvSpPr/>
          <p:nvPr/>
        </p:nvSpPr>
        <p:spPr>
          <a:xfrm>
            <a:off x="1530906" y="3011329"/>
            <a:ext cx="6819305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Inter"/>
              <a:buNone/>
            </a:pPr>
            <a:r>
              <a:rPr b="1"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Repositório no Git atualizado com commits semânticos</a:t>
            </a:r>
            <a:endParaRPr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3" name="Google Shape;223;p23"/>
          <p:cNvSpPr/>
          <p:nvPr/>
        </p:nvSpPr>
        <p:spPr>
          <a:xfrm>
            <a:off x="793790" y="4173617"/>
            <a:ext cx="510302" cy="510302"/>
          </a:xfrm>
          <a:prstGeom prst="roundRect">
            <a:avLst>
              <a:gd fmla="val 66675" name="adj"/>
            </a:avLst>
          </a:prstGeom>
          <a:solidFill>
            <a:srgbClr val="FFFFFF"/>
          </a:solidFill>
          <a:ln cap="flat" cmpd="sng" w="38100">
            <a:solidFill>
              <a:srgbClr val="FA76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24" name="Google Shape;224;p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8860" y="4216122"/>
            <a:ext cx="340162" cy="425291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3"/>
          <p:cNvSpPr/>
          <p:nvPr/>
        </p:nvSpPr>
        <p:spPr>
          <a:xfrm>
            <a:off x="1530906" y="4251484"/>
            <a:ext cx="6819305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Inter"/>
              <a:buNone/>
            </a:pPr>
            <a:r>
              <a:rPr b="1"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Documentação em docs/ (requisitos, testes, modelos)</a:t>
            </a:r>
            <a:endParaRPr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6" name="Google Shape;226;p23"/>
          <p:cNvSpPr/>
          <p:nvPr/>
        </p:nvSpPr>
        <p:spPr>
          <a:xfrm>
            <a:off x="793790" y="5413772"/>
            <a:ext cx="510302" cy="510302"/>
          </a:xfrm>
          <a:prstGeom prst="roundRect">
            <a:avLst>
              <a:gd fmla="val 66675" name="adj"/>
            </a:avLst>
          </a:prstGeom>
          <a:solidFill>
            <a:srgbClr val="FFFFFF"/>
          </a:solidFill>
          <a:ln cap="flat" cmpd="sng" w="38100">
            <a:solidFill>
              <a:srgbClr val="FA76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27" name="Google Shape;227;p2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78860" y="5456277"/>
            <a:ext cx="340162" cy="42529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3"/>
          <p:cNvSpPr/>
          <p:nvPr/>
        </p:nvSpPr>
        <p:spPr>
          <a:xfrm>
            <a:off x="1530906" y="549163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Inter"/>
              <a:buNone/>
            </a:pPr>
            <a:r>
              <a:rPr b="1"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Link</a:t>
            </a:r>
            <a:endParaRPr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29" name="Google Shape;229;p23"/>
          <p:cNvSpPr/>
          <p:nvPr/>
        </p:nvSpPr>
        <p:spPr>
          <a:xfrm>
            <a:off x="1530906" y="5982057"/>
            <a:ext cx="681930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C85204"/>
              </a:buClr>
              <a:buSzPts val="1750"/>
              <a:buFont typeface="Inter"/>
              <a:buNone/>
            </a:pPr>
            <a:r>
              <a:rPr lang="en-US" sz="1750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8"/>
              </a:rPr>
              <a:t>GitHub.com/JedersonYago/ReservaDeRestaurante</a:t>
            </a:r>
            <a:endParaRPr sz="17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5" name="Google Shape;23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69680" y="0"/>
            <a:ext cx="576072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6" name="Google Shape;23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06501" y="1910477"/>
            <a:ext cx="3935492" cy="3935492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4"/>
          <p:cNvSpPr/>
          <p:nvPr/>
        </p:nvSpPr>
        <p:spPr>
          <a:xfrm>
            <a:off x="793790" y="3760346"/>
            <a:ext cx="6439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Inter"/>
              <a:buNone/>
            </a:pPr>
            <a:r>
              <a:rPr b="1" lang="en-US" sz="4450">
                <a:latin typeface="Inter"/>
                <a:ea typeface="Inter"/>
                <a:cs typeface="Inter"/>
                <a:sym typeface="Inter"/>
              </a:rPr>
              <a:t>Obrigado!</a:t>
            </a:r>
            <a:endParaRPr sz="445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793790" y="1995607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4450"/>
              <a:buFont typeface="Inter"/>
              <a:buNone/>
            </a:pPr>
            <a:r>
              <a:rPr b="1" lang="en-US" sz="4450">
                <a:solidFill>
                  <a:srgbClr val="2E2E2E"/>
                </a:solidFill>
                <a:latin typeface="Inter"/>
                <a:ea typeface="Inter"/>
                <a:cs typeface="Inter"/>
                <a:sym typeface="Inter"/>
              </a:rPr>
              <a:t>Definição do Projeto</a:t>
            </a:r>
            <a:endParaRPr sz="445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793801" y="3271350"/>
            <a:ext cx="3720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A761F"/>
              </a:buClr>
              <a:buSzPts val="2200"/>
              <a:buFont typeface="Inter"/>
              <a:buNone/>
            </a:pPr>
            <a:r>
              <a:rPr b="1" lang="en-US" sz="2400">
                <a:solidFill>
                  <a:srgbClr val="FA761F"/>
                </a:solidFill>
                <a:latin typeface="Inter"/>
                <a:ea typeface="Inter"/>
                <a:cs typeface="Inter"/>
                <a:sym typeface="Inter"/>
              </a:rPr>
              <a:t>O que é o ReservaFácil?</a:t>
            </a:r>
            <a:endParaRPr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793800" y="3852498"/>
            <a:ext cx="3978000" cy="30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Uma aplicação web que permite a clientes realizarem </a:t>
            </a:r>
            <a:r>
              <a:rPr b="1"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reservas online de mesas</a:t>
            </a:r>
            <a:r>
              <a:rPr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em restaurantes e aos administradores gerenciarem </a:t>
            </a:r>
            <a:r>
              <a:rPr b="1"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mesas, horários e limites de reserva</a:t>
            </a:r>
            <a:r>
              <a:rPr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5332924" y="3271350"/>
            <a:ext cx="3978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A761F"/>
              </a:buClr>
              <a:buSzPts val="2200"/>
              <a:buFont typeface="Inter"/>
              <a:buNone/>
            </a:pPr>
            <a:r>
              <a:rPr b="1" lang="en-US" sz="2400">
                <a:solidFill>
                  <a:srgbClr val="FA761F"/>
                </a:solidFill>
                <a:latin typeface="Inter"/>
                <a:ea typeface="Inter"/>
                <a:cs typeface="Inter"/>
                <a:sym typeface="Inter"/>
              </a:rPr>
              <a:t>Problema resolvido</a:t>
            </a:r>
            <a:endParaRPr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6" name="Google Shape;66;p14"/>
          <p:cNvSpPr/>
          <p:nvPr/>
        </p:nvSpPr>
        <p:spPr>
          <a:xfrm>
            <a:off x="5332925" y="3852488"/>
            <a:ext cx="3978000" cy="3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Restaurantes ainda dependem de processos manuais, gerando filas, erros e perda de clientes.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9872067" y="3271361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A761F"/>
              </a:buClr>
              <a:buSzPts val="2200"/>
              <a:buFont typeface="Inter"/>
              <a:buNone/>
            </a:pPr>
            <a:r>
              <a:rPr b="1" lang="en-US" sz="2400">
                <a:solidFill>
                  <a:srgbClr val="FA761F"/>
                </a:solidFill>
                <a:latin typeface="Inter"/>
                <a:ea typeface="Inter"/>
                <a:cs typeface="Inter"/>
                <a:sym typeface="Inter"/>
              </a:rPr>
              <a:t>Objetivo</a:t>
            </a:r>
            <a:endParaRPr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9872075" y="3852495"/>
            <a:ext cx="3978000" cy="2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Criar uma solução moderna, acessível e automatizada para reserva e organização de espaços.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4"/>
          <p:cNvSpPr/>
          <p:nvPr/>
        </p:nvSpPr>
        <p:spPr>
          <a:xfrm>
            <a:off x="12707302" y="7646504"/>
            <a:ext cx="1923098" cy="5830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 rotWithShape="1">
          <a:blip r:embed="rId3">
            <a:alphaModFix/>
          </a:blip>
          <a:srcRect b="0" l="26616" r="0" t="0"/>
          <a:stretch/>
        </p:blipFill>
        <p:spPr>
          <a:xfrm>
            <a:off x="0" y="0"/>
            <a:ext cx="6039208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6280190" y="877967"/>
            <a:ext cx="5306139" cy="602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50"/>
              <a:buFont typeface="Inter"/>
              <a:buNone/>
            </a:pPr>
            <a:r>
              <a:rPr b="1" lang="en-US" sz="3750">
                <a:latin typeface="Inter"/>
                <a:ea typeface="Inter"/>
                <a:cs typeface="Inter"/>
                <a:sym typeface="Inter"/>
              </a:rPr>
              <a:t>Tecnologías</a:t>
            </a:r>
            <a:r>
              <a:rPr b="1" lang="en-US" sz="375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Utilizadas</a:t>
            </a:r>
            <a:endParaRPr sz="375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7" name="Google Shape;7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80190" y="1769626"/>
            <a:ext cx="481965" cy="48196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6280190" y="2444353"/>
            <a:ext cx="2358152" cy="301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Inter"/>
              <a:buNone/>
            </a:pPr>
            <a:r>
              <a:rPr b="1"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Frontend</a:t>
            </a:r>
            <a:endParaRPr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6280190" y="2861191"/>
            <a:ext cx="2358152" cy="30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00"/>
              <a:buFont typeface="Inter"/>
              <a:buNone/>
            </a:pPr>
            <a:r>
              <a:rPr b="1" lang="en-US" sz="18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React.js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6280190" y="3285173"/>
            <a:ext cx="2358152" cy="6167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Inter"/>
              <a:buChar char="•"/>
            </a:pPr>
            <a:r>
              <a:rPr lang="en-US" sz="18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Framework moderno e reativo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6280190" y="3969306"/>
            <a:ext cx="2358152" cy="925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Inter"/>
              <a:buChar char="•"/>
            </a:pPr>
            <a:r>
              <a:rPr lang="en-US" sz="18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Facilita a criação de interfaces dinâmicas e reutilizáveis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/>
          <p:nvPr/>
        </p:nvSpPr>
        <p:spPr>
          <a:xfrm>
            <a:off x="6280190" y="5304906"/>
            <a:ext cx="23583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00"/>
              <a:buFont typeface="Inter"/>
              <a:buNone/>
            </a:pPr>
            <a:r>
              <a:rPr b="1" lang="en-US" sz="18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TypeScript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6280190" y="5728888"/>
            <a:ext cx="23583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Inter"/>
              <a:buChar char="•"/>
            </a:pPr>
            <a:r>
              <a:rPr lang="en-US" sz="18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Tipagem estática para evitar erros em tempo de desenvolvimento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6280115" y="7016268"/>
            <a:ext cx="23583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Inter"/>
              <a:buChar char="•"/>
            </a:pPr>
            <a:r>
              <a:rPr lang="en-US" sz="18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Traz robustez e clareza ao código JavaScript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85" name="Google Shape;85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79324" y="1769626"/>
            <a:ext cx="481965" cy="48196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/>
          <p:nvPr/>
        </p:nvSpPr>
        <p:spPr>
          <a:xfrm>
            <a:off x="8879324" y="2444353"/>
            <a:ext cx="2358152" cy="301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Inter"/>
              <a:buNone/>
            </a:pPr>
            <a:r>
              <a:rPr b="1"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Backend</a:t>
            </a:r>
            <a:endParaRPr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8879324" y="2861191"/>
            <a:ext cx="2358152" cy="30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00"/>
              <a:buFont typeface="Inter"/>
              <a:buNone/>
            </a:pPr>
            <a:r>
              <a:rPr b="1" lang="en-US" sz="18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Node.js + Express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8879324" y="3285173"/>
            <a:ext cx="2358152" cy="9251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Inter"/>
              <a:buChar char="•"/>
            </a:pPr>
            <a:r>
              <a:rPr lang="en-US" sz="18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Plataforma leve e eficiente para servidores web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8879250" y="4325900"/>
            <a:ext cx="2358300" cy="14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Inter"/>
              <a:buChar char="•"/>
            </a:pPr>
            <a:r>
              <a:rPr lang="en-US" sz="18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Express permite criar rotas e middlewares com simplicidade e escalabilidade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8879499" y="5934304"/>
            <a:ext cx="23583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Inter"/>
              <a:buChar char="•"/>
            </a:pPr>
            <a:r>
              <a:rPr lang="en-US" sz="18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Integra facilmente com bancos e autenticação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91" name="Google Shape;9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78458" y="1769626"/>
            <a:ext cx="481965" cy="481965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/>
          <p:nvPr/>
        </p:nvSpPr>
        <p:spPr>
          <a:xfrm>
            <a:off x="11478458" y="2444353"/>
            <a:ext cx="2358152" cy="3012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02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50"/>
              <a:buFont typeface="Inter"/>
              <a:buNone/>
            </a:pPr>
            <a:r>
              <a:rPr b="1"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Banco de Dados</a:t>
            </a:r>
            <a:endParaRPr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11478458" y="2861191"/>
            <a:ext cx="2358152" cy="30837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00"/>
              <a:buFont typeface="Inter"/>
              <a:buNone/>
            </a:pPr>
            <a:r>
              <a:rPr b="1" lang="en-US" sz="18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MongoDB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11478450" y="3285174"/>
            <a:ext cx="2358000" cy="3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Inter"/>
              <a:buChar char="•"/>
            </a:pPr>
            <a:r>
              <a:rPr lang="en-US" sz="18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Banco NoSQL flexível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11478450" y="3969262"/>
            <a:ext cx="2358300" cy="9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6195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Inter"/>
              <a:buChar char="•"/>
            </a:pPr>
            <a:r>
              <a:rPr lang="en-US" sz="18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Escalável e com integração nativa com Node.js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12707302" y="7646504"/>
            <a:ext cx="1923098" cy="5830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/>
          <p:nvPr/>
        </p:nvSpPr>
        <p:spPr>
          <a:xfrm>
            <a:off x="793790" y="2235398"/>
            <a:ext cx="69709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Inter"/>
              <a:buNone/>
            </a:pPr>
            <a:r>
              <a:rPr b="1" lang="en-US" sz="445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Lista Inicial de Requisitos</a:t>
            </a:r>
            <a:endParaRPr sz="445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793800" y="3284353"/>
            <a:ext cx="6408000" cy="3333300"/>
          </a:xfrm>
          <a:prstGeom prst="roundRect">
            <a:avLst>
              <a:gd fmla="val 12556" name="adj"/>
            </a:avLst>
          </a:prstGeom>
          <a:solidFill>
            <a:srgbClr val="FFFFFF"/>
          </a:solidFill>
          <a:ln cap="flat" cmpd="sng" w="38100">
            <a:solidFill>
              <a:srgbClr val="FA76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1058704" y="3473053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A761F"/>
              </a:buClr>
              <a:buSzPts val="2200"/>
              <a:buFont typeface="Inter"/>
              <a:buNone/>
            </a:pPr>
            <a:r>
              <a:rPr b="1" lang="en-US" sz="2400">
                <a:solidFill>
                  <a:srgbClr val="FA761F"/>
                </a:solidFill>
                <a:latin typeface="Inter"/>
                <a:ea typeface="Inter"/>
                <a:cs typeface="Inter"/>
                <a:sym typeface="Inter"/>
              </a:rPr>
              <a:t>Funcionais:</a:t>
            </a:r>
            <a:endParaRPr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1058700" y="4039675"/>
            <a:ext cx="58782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147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Inter"/>
              <a:buChar char="•"/>
            </a:pPr>
            <a:r>
              <a:rPr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Cadastro/login de clientes e administradores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1058700" y="4846671"/>
            <a:ext cx="5878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147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Inter"/>
              <a:buChar char="•"/>
            </a:pPr>
            <a:r>
              <a:rPr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Realizar, editar e cancelar reservas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1058700" y="5402572"/>
            <a:ext cx="58782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147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Inter"/>
              <a:buChar char="•"/>
            </a:pPr>
            <a:r>
              <a:rPr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Cadastro e gerenciamento de mesas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1058700" y="6003448"/>
            <a:ext cx="5878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147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Inter"/>
              <a:buChar char="•"/>
            </a:pPr>
            <a:r>
              <a:rPr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Definição de capacidade por horário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7428675" y="3284350"/>
            <a:ext cx="6408000" cy="3333300"/>
          </a:xfrm>
          <a:prstGeom prst="roundRect">
            <a:avLst>
              <a:gd fmla="val 12556" name="adj"/>
            </a:avLst>
          </a:prstGeom>
          <a:solidFill>
            <a:srgbClr val="FFFFFF"/>
          </a:solidFill>
          <a:ln cap="flat" cmpd="sng" w="38100">
            <a:solidFill>
              <a:srgbClr val="FA76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6"/>
          <p:cNvSpPr/>
          <p:nvPr/>
        </p:nvSpPr>
        <p:spPr>
          <a:xfrm>
            <a:off x="7693581" y="3473053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A761F"/>
              </a:buClr>
              <a:buSzPts val="2200"/>
              <a:buFont typeface="Inter"/>
              <a:buNone/>
            </a:pPr>
            <a:r>
              <a:rPr b="1" lang="en-US" sz="2400">
                <a:solidFill>
                  <a:srgbClr val="FA761F"/>
                </a:solidFill>
                <a:latin typeface="Inter"/>
                <a:ea typeface="Inter"/>
                <a:cs typeface="Inter"/>
                <a:sym typeface="Inter"/>
              </a:rPr>
              <a:t>Não Funcionais:</a:t>
            </a:r>
            <a:endParaRPr sz="24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1" name="Google Shape;111;p16"/>
          <p:cNvSpPr/>
          <p:nvPr/>
        </p:nvSpPr>
        <p:spPr>
          <a:xfrm>
            <a:off x="7693575" y="4039675"/>
            <a:ext cx="5878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147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Inter"/>
              <a:buChar char="•"/>
            </a:pPr>
            <a:r>
              <a:rPr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Interface acessível e responsiva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6"/>
          <p:cNvSpPr/>
          <p:nvPr/>
        </p:nvSpPr>
        <p:spPr>
          <a:xfrm>
            <a:off x="7693575" y="4596072"/>
            <a:ext cx="5878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147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Inter"/>
              <a:buChar char="•"/>
            </a:pPr>
            <a:r>
              <a:rPr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Dados persistentes em banco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/>
          <p:nvPr/>
        </p:nvSpPr>
        <p:spPr>
          <a:xfrm>
            <a:off x="7693576" y="5167216"/>
            <a:ext cx="5878200" cy="6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147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Inter"/>
              <a:buChar char="•"/>
            </a:pPr>
            <a:r>
              <a:rPr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Segurança (autenticação, senha protegida)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7693575" y="6045086"/>
            <a:ext cx="58782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71475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Inter"/>
              <a:buChar char="•"/>
            </a:pPr>
            <a:r>
              <a:rPr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Compatibilidade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6"/>
          <p:cNvSpPr/>
          <p:nvPr/>
        </p:nvSpPr>
        <p:spPr>
          <a:xfrm>
            <a:off x="12707302" y="7646504"/>
            <a:ext cx="1923098" cy="5830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1" name="Google Shape;12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68096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2" name="Google Shape;12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124" y="991400"/>
            <a:ext cx="6590575" cy="513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7"/>
          <p:cNvSpPr/>
          <p:nvPr/>
        </p:nvSpPr>
        <p:spPr>
          <a:xfrm>
            <a:off x="7806350" y="2691525"/>
            <a:ext cx="5578200" cy="1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4450"/>
              <a:buFont typeface="Inter"/>
              <a:buNone/>
            </a:pPr>
            <a:r>
              <a:rPr b="1" lang="en-US" sz="4450">
                <a:solidFill>
                  <a:srgbClr val="2E2E2E"/>
                </a:solidFill>
                <a:latin typeface="Inter"/>
                <a:ea typeface="Inter"/>
                <a:cs typeface="Inter"/>
                <a:sym typeface="Inter"/>
              </a:rPr>
              <a:t>Diagrama de Casos de Uso</a:t>
            </a:r>
            <a:endParaRPr b="1" sz="445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7806349" y="4156800"/>
            <a:ext cx="60303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 diagrama de casos de uso representa as interações entre os usuários (clientes e administradores) e o sistema.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12707302" y="7646504"/>
            <a:ext cx="1923098" cy="58309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7"/>
          <p:cNvSpPr txBox="1"/>
          <p:nvPr/>
        </p:nvSpPr>
        <p:spPr>
          <a:xfrm>
            <a:off x="6136325" y="3093600"/>
            <a:ext cx="823800" cy="173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/>
              <a:t>Administrador</a:t>
            </a:r>
            <a:endParaRPr sz="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2" name="Google Shape;13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49440" y="0"/>
            <a:ext cx="768096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3" name="Google Shape;13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8384" y="555607"/>
            <a:ext cx="5918410" cy="6177906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/>
          <p:nvPr/>
        </p:nvSpPr>
        <p:spPr>
          <a:xfrm>
            <a:off x="793800" y="3605000"/>
            <a:ext cx="61557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4450"/>
              <a:buFont typeface="Inter"/>
              <a:buNone/>
            </a:pPr>
            <a:r>
              <a:rPr b="1" lang="en-US" sz="4450">
                <a:solidFill>
                  <a:srgbClr val="2E2E2E"/>
                </a:solidFill>
                <a:latin typeface="Inter"/>
                <a:ea typeface="Inter"/>
                <a:cs typeface="Inter"/>
                <a:sym typeface="Inter"/>
              </a:rPr>
              <a:t>Diagrama de Classes</a:t>
            </a:r>
            <a:endParaRPr b="1" sz="445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793800" y="4499400"/>
            <a:ext cx="6155700" cy="10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 diagrama de classes apresenta a estrutura do sistema.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1" name="Google Shape;14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76072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/>
          <p:nvPr/>
        </p:nvSpPr>
        <p:spPr>
          <a:xfrm>
            <a:off x="6252327" y="508583"/>
            <a:ext cx="56706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Inter"/>
              <a:buNone/>
            </a:pPr>
            <a:r>
              <a:rPr b="1" lang="en-US" sz="445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Plano de Testes</a:t>
            </a:r>
            <a:endParaRPr sz="445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3" name="Google Shape;143;p19"/>
          <p:cNvSpPr/>
          <p:nvPr/>
        </p:nvSpPr>
        <p:spPr>
          <a:xfrm>
            <a:off x="6480125" y="2550500"/>
            <a:ext cx="109200" cy="56790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>
            <a:off x="6737727" y="2311180"/>
            <a:ext cx="680400" cy="53400"/>
          </a:xfrm>
          <a:prstGeom prst="roundRect">
            <a:avLst>
              <a:gd fmla="val 637874" name="adj"/>
            </a:avLst>
          </a:prstGeom>
          <a:solidFill>
            <a:srgbClr val="FA76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>
            <a:off x="6280765" y="2082699"/>
            <a:ext cx="510300" cy="510300"/>
          </a:xfrm>
          <a:prstGeom prst="roundRect">
            <a:avLst>
              <a:gd fmla="val 66675" name="adj"/>
            </a:avLst>
          </a:prstGeom>
          <a:solidFill>
            <a:srgbClr val="FFFFFF"/>
          </a:solidFill>
          <a:ln cap="flat" cmpd="sng" w="38100">
            <a:solidFill>
              <a:srgbClr val="FA76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46" name="Google Shape;14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5835" y="2125204"/>
            <a:ext cx="340162" cy="42529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/>
          <p:nvPr/>
        </p:nvSpPr>
        <p:spPr>
          <a:xfrm>
            <a:off x="7669986" y="2160566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Inter"/>
              <a:buNone/>
            </a:pPr>
            <a:r>
              <a:rPr b="1"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Métodos aplicados</a:t>
            </a:r>
            <a:endParaRPr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7669975" y="2650951"/>
            <a:ext cx="6167100" cy="21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00"/>
              <a:buFont typeface="Inter"/>
              <a:buChar char="●"/>
            </a:pPr>
            <a:r>
              <a:rPr lang="en-US" sz="20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Caixa preta</a:t>
            </a:r>
            <a:endParaRPr sz="20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00"/>
              <a:buFont typeface="Inter"/>
              <a:buChar char="●"/>
            </a:pPr>
            <a:r>
              <a:rPr lang="en-US" sz="20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Caixa branca</a:t>
            </a:r>
            <a:endParaRPr sz="20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00"/>
              <a:buFont typeface="Inter"/>
              <a:buChar char="●"/>
            </a:pPr>
            <a:r>
              <a:rPr lang="en-US" sz="20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Testes funcionais</a:t>
            </a:r>
            <a:endParaRPr sz="20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00"/>
              <a:buFont typeface="Inter"/>
              <a:buChar char="●"/>
            </a:pPr>
            <a:r>
              <a:rPr lang="en-US" sz="20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Testes de usabilidade, portabilidade, acessibilidade e segurança (RNFs).</a:t>
            </a:r>
            <a:endParaRPr sz="20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6709277" y="5277187"/>
            <a:ext cx="680400" cy="53400"/>
          </a:xfrm>
          <a:prstGeom prst="roundRect">
            <a:avLst>
              <a:gd fmla="val 637874" name="adj"/>
            </a:avLst>
          </a:prstGeom>
          <a:solidFill>
            <a:srgbClr val="FA761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9"/>
          <p:cNvSpPr/>
          <p:nvPr/>
        </p:nvSpPr>
        <p:spPr>
          <a:xfrm>
            <a:off x="6252315" y="5048706"/>
            <a:ext cx="510300" cy="510300"/>
          </a:xfrm>
          <a:prstGeom prst="roundRect">
            <a:avLst>
              <a:gd fmla="val 66675" name="adj"/>
            </a:avLst>
          </a:prstGeom>
          <a:solidFill>
            <a:srgbClr val="FFFFFF"/>
          </a:solidFill>
          <a:ln cap="flat" cmpd="sng" w="38100">
            <a:solidFill>
              <a:srgbClr val="FA761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"/>
          <p:cNvSpPr/>
          <p:nvPr/>
        </p:nvSpPr>
        <p:spPr>
          <a:xfrm>
            <a:off x="7641517" y="5126575"/>
            <a:ext cx="49425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Inter"/>
              <a:buNone/>
            </a:pPr>
            <a:r>
              <a:rPr b="1"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Principais testes a serem realizados</a:t>
            </a:r>
            <a:endParaRPr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7641525" y="5617021"/>
            <a:ext cx="6167100" cy="21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00"/>
              <a:buFont typeface="Inter"/>
              <a:buChar char="●"/>
            </a:pPr>
            <a:r>
              <a:rPr lang="en-US" sz="20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Cadastro de usuário (RF01)</a:t>
            </a:r>
            <a:endParaRPr sz="20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00"/>
              <a:buFont typeface="Inter"/>
              <a:buChar char="●"/>
            </a:pPr>
            <a:r>
              <a:rPr lang="en-US" sz="20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Reserva com verificação de disponibilidade (RF06)</a:t>
            </a:r>
            <a:endParaRPr sz="20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00"/>
              <a:buFont typeface="Inter"/>
              <a:buChar char="●"/>
            </a:pPr>
            <a:r>
              <a:rPr lang="en-US" sz="20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Visualização de reservas (RF08)</a:t>
            </a:r>
            <a:endParaRPr sz="20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00"/>
              <a:buFont typeface="Inter"/>
              <a:buChar char="●"/>
            </a:pPr>
            <a:r>
              <a:rPr lang="en-US" sz="20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Exclusão de mesa com vínculo (RF15)</a:t>
            </a:r>
            <a:endParaRPr sz="20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53" name="Google Shape;15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37385" y="5091231"/>
            <a:ext cx="340162" cy="425291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>
            <a:off x="12707302" y="7494104"/>
            <a:ext cx="1923000" cy="5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9"/>
          <p:cNvSpPr/>
          <p:nvPr/>
        </p:nvSpPr>
        <p:spPr>
          <a:xfrm>
            <a:off x="6280775" y="1217475"/>
            <a:ext cx="69786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Garantir que o sistema funcione corretamente e atenda aos requisitos funcionais e não funcionais.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/>
          <p:nvPr/>
        </p:nvSpPr>
        <p:spPr>
          <a:xfrm>
            <a:off x="793802" y="1995600"/>
            <a:ext cx="85170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2E2E2E"/>
              </a:buClr>
              <a:buSzPts val="4450"/>
              <a:buFont typeface="Inter"/>
              <a:buNone/>
            </a:pPr>
            <a:r>
              <a:rPr b="1" lang="en-US" sz="4450">
                <a:solidFill>
                  <a:srgbClr val="2E2E2E"/>
                </a:solidFill>
                <a:latin typeface="Inter"/>
                <a:ea typeface="Inter"/>
                <a:cs typeface="Inter"/>
                <a:sym typeface="Inter"/>
              </a:rPr>
              <a:t>Plano de Especificação Formal</a:t>
            </a:r>
            <a:endParaRPr sz="445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2" name="Google Shape;162;p20"/>
          <p:cNvSpPr/>
          <p:nvPr/>
        </p:nvSpPr>
        <p:spPr>
          <a:xfrm>
            <a:off x="787050" y="3796225"/>
            <a:ext cx="38520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A761F"/>
              </a:buClr>
              <a:buSzPts val="2200"/>
              <a:buFont typeface="Inter"/>
              <a:buNone/>
            </a:pPr>
            <a:r>
              <a:rPr b="1" lang="en-US" sz="2200">
                <a:solidFill>
                  <a:srgbClr val="FA761F"/>
                </a:solidFill>
                <a:latin typeface="Inter"/>
                <a:ea typeface="Inter"/>
                <a:cs typeface="Inter"/>
                <a:sym typeface="Inter"/>
              </a:rPr>
              <a:t>Componentes modelados</a:t>
            </a:r>
            <a:endParaRPr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787053" y="4377380"/>
            <a:ext cx="3978000" cy="21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1" lang="en-US" sz="20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Tipos: </a:t>
            </a:r>
            <a:r>
              <a:rPr lang="en-US" sz="20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Usuário, Reserva, Mesa</a:t>
            </a:r>
            <a:endParaRPr sz="20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t/>
            </a:r>
            <a:endParaRPr sz="20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b="1" lang="en-US" sz="20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Atributos:</a:t>
            </a:r>
            <a:r>
              <a:rPr lang="en-US" sz="20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tipo de usuário, capacidade, data/hora</a:t>
            </a:r>
            <a:endParaRPr sz="20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4" name="Google Shape;164;p20"/>
          <p:cNvSpPr/>
          <p:nvPr/>
        </p:nvSpPr>
        <p:spPr>
          <a:xfrm>
            <a:off x="5326191" y="3796236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A761F"/>
              </a:buClr>
              <a:buSzPts val="2200"/>
              <a:buFont typeface="Inter"/>
              <a:buNone/>
            </a:pPr>
            <a:r>
              <a:rPr b="1" lang="en-US" sz="2200">
                <a:solidFill>
                  <a:srgbClr val="FA761F"/>
                </a:solidFill>
                <a:latin typeface="Inter"/>
                <a:ea typeface="Inter"/>
                <a:cs typeface="Inter"/>
                <a:sym typeface="Inter"/>
              </a:rPr>
              <a:t>Operações formais</a:t>
            </a:r>
            <a:endParaRPr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5326200" y="4377370"/>
            <a:ext cx="3978000" cy="22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00"/>
              <a:buFont typeface="Inter"/>
              <a:buChar char="●"/>
            </a:pPr>
            <a:r>
              <a:rPr lang="en-US" sz="20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Autenticar usuário</a:t>
            </a:r>
            <a:endParaRPr sz="20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00"/>
              <a:buFont typeface="Inter"/>
              <a:buChar char="●"/>
            </a:pPr>
            <a:r>
              <a:rPr lang="en-US" sz="20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Criar e gerenciar reservas</a:t>
            </a:r>
            <a:endParaRPr sz="20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00"/>
              <a:buFont typeface="Inter"/>
              <a:buChar char="●"/>
            </a:pPr>
            <a:r>
              <a:rPr lang="en-US" sz="20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Cadastrar e editar mesas</a:t>
            </a:r>
            <a:endParaRPr sz="20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00"/>
              <a:buFont typeface="Inter"/>
              <a:buChar char="●"/>
            </a:pPr>
            <a:r>
              <a:rPr lang="en-US" sz="20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Definir limites por horário</a:t>
            </a:r>
            <a:endParaRPr sz="20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9865330" y="3796236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A761F"/>
              </a:buClr>
              <a:buSzPts val="2200"/>
              <a:buFont typeface="Inter"/>
              <a:buNone/>
            </a:pPr>
            <a:r>
              <a:rPr b="1" lang="en-US" sz="2200">
                <a:solidFill>
                  <a:srgbClr val="FA761F"/>
                </a:solidFill>
                <a:latin typeface="Inter"/>
                <a:ea typeface="Inter"/>
                <a:cs typeface="Inter"/>
                <a:sym typeface="Inter"/>
              </a:rPr>
              <a:t>Regras garantidas</a:t>
            </a:r>
            <a:endParaRPr sz="2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9865325" y="4377375"/>
            <a:ext cx="3978000" cy="22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00"/>
              <a:buFont typeface="Inter"/>
              <a:buChar char="●"/>
            </a:pPr>
            <a:r>
              <a:rPr lang="en-US" sz="20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Reserva válida só com mesa disponível</a:t>
            </a:r>
            <a:endParaRPr sz="20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72525"/>
              </a:buClr>
              <a:buSzPts val="2000"/>
              <a:buFont typeface="Inter"/>
              <a:buChar char="●"/>
            </a:pPr>
            <a:r>
              <a:rPr lang="en-US" sz="20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Clientes só alteram suas reservas</a:t>
            </a:r>
            <a:endParaRPr sz="20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72525"/>
              </a:buClr>
              <a:buSzPts val="2000"/>
              <a:buFont typeface="Inter"/>
              <a:buChar char="●"/>
            </a:pPr>
            <a:r>
              <a:rPr lang="en-US" sz="20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Apenas administradores gerenciam mesas</a:t>
            </a:r>
            <a:endParaRPr sz="200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20"/>
          <p:cNvSpPr/>
          <p:nvPr/>
        </p:nvSpPr>
        <p:spPr>
          <a:xfrm>
            <a:off x="12707302" y="7646504"/>
            <a:ext cx="1923000" cy="583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793800" y="2868475"/>
            <a:ext cx="124884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lang="en-US" sz="20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Formalizar as regras e operações do sistema usando notação Z, garantindo consistência.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5" name="Google Shape;17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4550" y="0"/>
            <a:ext cx="727585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6" name="Google Shape;17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7322" y="1436499"/>
            <a:ext cx="6289352" cy="469176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/>
          <p:nvPr/>
        </p:nvSpPr>
        <p:spPr>
          <a:xfrm>
            <a:off x="559575" y="2904200"/>
            <a:ext cx="69510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Inter"/>
              <a:buNone/>
            </a:pPr>
            <a:r>
              <a:rPr b="1" lang="en-US" sz="445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Modelo Lógico de Dados</a:t>
            </a:r>
            <a:endParaRPr sz="445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559576" y="3751950"/>
            <a:ext cx="65295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Inter"/>
              <a:buNone/>
            </a:pPr>
            <a:r>
              <a:rPr lang="en-US" sz="220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 modelo lógico de dados representa a estrutura do banco de dados.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