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0" r:id="rId3"/>
    <p:sldId id="261" r:id="rId4"/>
    <p:sldId id="271" r:id="rId5"/>
    <p:sldId id="265" r:id="rId6"/>
    <p:sldId id="273" r:id="rId7"/>
    <p:sldId id="267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D4164-42EA-48A8-AFDB-4241955DD600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97A08EF1-B2FA-45F9-B8F9-B1F2B4D1BA1F}">
      <dgm:prSet phldrT="[Text]"/>
      <dgm:spPr/>
      <dgm:t>
        <a:bodyPr/>
        <a:lstStyle/>
        <a:p>
          <a:r>
            <a:rPr lang="en-US" dirty="0" smtClean="0"/>
            <a:t>Supplier</a:t>
          </a:r>
          <a:endParaRPr lang="en-US" dirty="0"/>
        </a:p>
      </dgm:t>
    </dgm:pt>
    <dgm:pt modelId="{FB7C3D58-6C5F-426B-84D3-888C9774B957}" type="parTrans" cxnId="{EB076DFF-0F6F-4477-B5E4-2538D5FECAC6}">
      <dgm:prSet/>
      <dgm:spPr/>
      <dgm:t>
        <a:bodyPr/>
        <a:lstStyle/>
        <a:p>
          <a:endParaRPr lang="en-US"/>
        </a:p>
      </dgm:t>
    </dgm:pt>
    <dgm:pt modelId="{0904FA23-BEE5-4B61-A948-083E132A151A}" type="sibTrans" cxnId="{EB076DFF-0F6F-4477-B5E4-2538D5FECAC6}">
      <dgm:prSet/>
      <dgm:spPr/>
      <dgm:t>
        <a:bodyPr/>
        <a:lstStyle/>
        <a:p>
          <a:endParaRPr lang="en-US"/>
        </a:p>
      </dgm:t>
    </dgm:pt>
    <dgm:pt modelId="{6D6A791E-9F95-40D7-A1ED-9A331E685E7B}">
      <dgm:prSet phldrT="[Text]"/>
      <dgm:spPr/>
      <dgm:t>
        <a:bodyPr/>
        <a:lstStyle/>
        <a:p>
          <a:r>
            <a:rPr lang="en-US" dirty="0" smtClean="0"/>
            <a:t>Transit-1</a:t>
          </a:r>
          <a:endParaRPr lang="en-US" dirty="0"/>
        </a:p>
      </dgm:t>
    </dgm:pt>
    <dgm:pt modelId="{D596D327-76C6-4341-9B5D-9158557269D2}" type="parTrans" cxnId="{19E4C51B-FC9B-402A-8B4C-763FB0B61D78}">
      <dgm:prSet/>
      <dgm:spPr/>
      <dgm:t>
        <a:bodyPr/>
        <a:lstStyle/>
        <a:p>
          <a:endParaRPr lang="en-US"/>
        </a:p>
      </dgm:t>
    </dgm:pt>
    <dgm:pt modelId="{410CFE19-42A9-4E7E-B470-4CA163B3E16F}" type="sibTrans" cxnId="{19E4C51B-FC9B-402A-8B4C-763FB0B61D78}">
      <dgm:prSet/>
      <dgm:spPr/>
      <dgm:t>
        <a:bodyPr/>
        <a:lstStyle/>
        <a:p>
          <a:endParaRPr lang="en-US"/>
        </a:p>
      </dgm:t>
    </dgm:pt>
    <dgm:pt modelId="{D0ACEA4A-10D1-42CE-B91E-9F5D5F3E853C}">
      <dgm:prSet phldrT="[Text]"/>
      <dgm:spPr/>
      <dgm:t>
        <a:bodyPr/>
        <a:lstStyle/>
        <a:p>
          <a:r>
            <a:rPr lang="en-US" dirty="0" smtClean="0"/>
            <a:t>Transit-2</a:t>
          </a:r>
          <a:endParaRPr lang="en-US" dirty="0"/>
        </a:p>
      </dgm:t>
    </dgm:pt>
    <dgm:pt modelId="{5B5BAA3E-A957-4684-9FEB-80102B79D4ED}" type="parTrans" cxnId="{7F044E31-66ED-4974-B6C3-9513167E904B}">
      <dgm:prSet/>
      <dgm:spPr/>
      <dgm:t>
        <a:bodyPr/>
        <a:lstStyle/>
        <a:p>
          <a:endParaRPr lang="en-US"/>
        </a:p>
      </dgm:t>
    </dgm:pt>
    <dgm:pt modelId="{A685249D-CA31-4A30-B4BB-D2BF2169535C}" type="sibTrans" cxnId="{7F044E31-66ED-4974-B6C3-9513167E904B}">
      <dgm:prSet/>
      <dgm:spPr/>
      <dgm:t>
        <a:bodyPr/>
        <a:lstStyle/>
        <a:p>
          <a:endParaRPr lang="en-US"/>
        </a:p>
      </dgm:t>
    </dgm:pt>
    <dgm:pt modelId="{8C1E8852-E239-44E9-814F-C4A2E931721F}">
      <dgm:prSet phldrT="[Text]"/>
      <dgm:spPr/>
      <dgm:t>
        <a:bodyPr/>
        <a:lstStyle/>
        <a:p>
          <a:r>
            <a:rPr lang="en-US" dirty="0" smtClean="0"/>
            <a:t>Transit-3</a:t>
          </a:r>
          <a:endParaRPr lang="en-US" dirty="0"/>
        </a:p>
      </dgm:t>
    </dgm:pt>
    <dgm:pt modelId="{E5698273-ADA2-4F45-99E0-191416D66313}" type="parTrans" cxnId="{483384D4-28AD-49D9-9A6A-5D4D642D0E0C}">
      <dgm:prSet/>
      <dgm:spPr/>
      <dgm:t>
        <a:bodyPr/>
        <a:lstStyle/>
        <a:p>
          <a:endParaRPr lang="en-US"/>
        </a:p>
      </dgm:t>
    </dgm:pt>
    <dgm:pt modelId="{F795BEDB-6ED6-43DC-B86E-D0ACC8B920C6}" type="sibTrans" cxnId="{483384D4-28AD-49D9-9A6A-5D4D642D0E0C}">
      <dgm:prSet/>
      <dgm:spPr/>
      <dgm:t>
        <a:bodyPr/>
        <a:lstStyle/>
        <a:p>
          <a:endParaRPr lang="en-US"/>
        </a:p>
      </dgm:t>
    </dgm:pt>
    <dgm:pt modelId="{6C7AF337-3822-474E-BEF4-4286AC708C51}">
      <dgm:prSet phldrT="[Text]"/>
      <dgm:spPr/>
      <dgm:t>
        <a:bodyPr/>
        <a:lstStyle/>
        <a:p>
          <a:r>
            <a:rPr lang="en-US" dirty="0" smtClean="0"/>
            <a:t>Distributor</a:t>
          </a:r>
          <a:endParaRPr lang="en-US" dirty="0"/>
        </a:p>
      </dgm:t>
    </dgm:pt>
    <dgm:pt modelId="{8336EB6C-5110-4DBD-8BE4-6A6C782E2C27}" type="parTrans" cxnId="{93523478-FF1B-4EDA-8E5E-7379392A7472}">
      <dgm:prSet/>
      <dgm:spPr/>
      <dgm:t>
        <a:bodyPr/>
        <a:lstStyle/>
        <a:p>
          <a:endParaRPr lang="en-US"/>
        </a:p>
      </dgm:t>
    </dgm:pt>
    <dgm:pt modelId="{92C6674B-7BA4-41AB-9510-D67A28D05320}" type="sibTrans" cxnId="{93523478-FF1B-4EDA-8E5E-7379392A7472}">
      <dgm:prSet/>
      <dgm:spPr/>
      <dgm:t>
        <a:bodyPr/>
        <a:lstStyle/>
        <a:p>
          <a:endParaRPr lang="en-US"/>
        </a:p>
      </dgm:t>
    </dgm:pt>
    <dgm:pt modelId="{5C50227B-25B4-4EB7-A2FB-41699088854F}" type="pres">
      <dgm:prSet presAssocID="{76ED4164-42EA-48A8-AFDB-4241955DD600}" presName="Name0" presStyleCnt="0">
        <dgm:presLayoutVars>
          <dgm:dir/>
          <dgm:resizeHandles val="exact"/>
        </dgm:presLayoutVars>
      </dgm:prSet>
      <dgm:spPr/>
    </dgm:pt>
    <dgm:pt modelId="{5C97821C-7105-4AE5-BF5E-B37091B52BE1}" type="pres">
      <dgm:prSet presAssocID="{76ED4164-42EA-48A8-AFDB-4241955DD600}" presName="arrow" presStyleLbl="bgShp" presStyleIdx="0" presStyleCnt="1"/>
      <dgm:spPr/>
    </dgm:pt>
    <dgm:pt modelId="{AF284EB8-C16D-4435-BEE2-F785566EC77B}" type="pres">
      <dgm:prSet presAssocID="{76ED4164-42EA-48A8-AFDB-4241955DD600}" presName="points" presStyleCnt="0"/>
      <dgm:spPr/>
    </dgm:pt>
    <dgm:pt modelId="{0D3D99C1-5818-408E-BDCC-C110B1D6B633}" type="pres">
      <dgm:prSet presAssocID="{97A08EF1-B2FA-45F9-B8F9-B1F2B4D1BA1F}" presName="compositeA" presStyleCnt="0"/>
      <dgm:spPr/>
    </dgm:pt>
    <dgm:pt modelId="{688B313B-C0EC-4217-9B0C-60E3A8C73490}" type="pres">
      <dgm:prSet presAssocID="{97A08EF1-B2FA-45F9-B8F9-B1F2B4D1BA1F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5F880-F4A8-4896-9938-435D5AFF137B}" type="pres">
      <dgm:prSet presAssocID="{97A08EF1-B2FA-45F9-B8F9-B1F2B4D1BA1F}" presName="circleA" presStyleLbl="node1" presStyleIdx="0" presStyleCnt="5"/>
      <dgm:spPr>
        <a:ln>
          <a:solidFill>
            <a:srgbClr val="92D050"/>
          </a:solidFill>
        </a:ln>
      </dgm:spPr>
    </dgm:pt>
    <dgm:pt modelId="{D132B91D-28B8-439F-B159-99CC4A79DE36}" type="pres">
      <dgm:prSet presAssocID="{97A08EF1-B2FA-45F9-B8F9-B1F2B4D1BA1F}" presName="spaceA" presStyleCnt="0"/>
      <dgm:spPr/>
    </dgm:pt>
    <dgm:pt modelId="{2B01B1F3-FC3B-4088-87CC-902A18DF2722}" type="pres">
      <dgm:prSet presAssocID="{0904FA23-BEE5-4B61-A948-083E132A151A}" presName="space" presStyleCnt="0"/>
      <dgm:spPr/>
    </dgm:pt>
    <dgm:pt modelId="{DAC87FCF-F530-49BB-AA27-14F74E6AEC15}" type="pres">
      <dgm:prSet presAssocID="{6D6A791E-9F95-40D7-A1ED-9A331E685E7B}" presName="compositeB" presStyleCnt="0"/>
      <dgm:spPr/>
    </dgm:pt>
    <dgm:pt modelId="{F264A060-CA33-4757-AF17-B109A70A63EE}" type="pres">
      <dgm:prSet presAssocID="{6D6A791E-9F95-40D7-A1ED-9A331E685E7B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CBB9-03E2-4916-A420-2BC78BA590FD}" type="pres">
      <dgm:prSet presAssocID="{6D6A791E-9F95-40D7-A1ED-9A331E685E7B}" presName="circleB" presStyleLbl="node1" presStyleIdx="1" presStyleCnt="5"/>
      <dgm:spPr>
        <a:solidFill>
          <a:srgbClr val="00B050"/>
        </a:solidFill>
      </dgm:spPr>
    </dgm:pt>
    <dgm:pt modelId="{FD89BBFD-E0B4-4FA1-BCCF-B1EBD19F5DCB}" type="pres">
      <dgm:prSet presAssocID="{6D6A791E-9F95-40D7-A1ED-9A331E685E7B}" presName="spaceB" presStyleCnt="0"/>
      <dgm:spPr/>
    </dgm:pt>
    <dgm:pt modelId="{7DA18050-197F-4608-A1DD-4013F2BD1C94}" type="pres">
      <dgm:prSet presAssocID="{410CFE19-42A9-4E7E-B470-4CA163B3E16F}" presName="space" presStyleCnt="0"/>
      <dgm:spPr/>
    </dgm:pt>
    <dgm:pt modelId="{B00428CC-6CF1-47EE-B53A-5E84F00D4BB7}" type="pres">
      <dgm:prSet presAssocID="{D0ACEA4A-10D1-42CE-B91E-9F5D5F3E853C}" presName="compositeA" presStyleCnt="0"/>
      <dgm:spPr/>
    </dgm:pt>
    <dgm:pt modelId="{93C34E5F-D420-4A31-8939-817904C7E6B4}" type="pres">
      <dgm:prSet presAssocID="{D0ACEA4A-10D1-42CE-B91E-9F5D5F3E853C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E1BA4-7530-456E-AFDA-DEABE001A57B}" type="pres">
      <dgm:prSet presAssocID="{D0ACEA4A-10D1-42CE-B91E-9F5D5F3E853C}" presName="circleA" presStyleLbl="node1" presStyleIdx="2" presStyleCnt="5"/>
      <dgm:spPr>
        <a:solidFill>
          <a:srgbClr val="FFC000"/>
        </a:solidFill>
      </dgm:spPr>
    </dgm:pt>
    <dgm:pt modelId="{D3D67E23-5FAE-417D-B7D5-79211E69F835}" type="pres">
      <dgm:prSet presAssocID="{D0ACEA4A-10D1-42CE-B91E-9F5D5F3E853C}" presName="spaceA" presStyleCnt="0"/>
      <dgm:spPr/>
    </dgm:pt>
    <dgm:pt modelId="{15449C8A-E9DF-401A-AFD4-658839C56A41}" type="pres">
      <dgm:prSet presAssocID="{A685249D-CA31-4A30-B4BB-D2BF2169535C}" presName="space" presStyleCnt="0"/>
      <dgm:spPr/>
    </dgm:pt>
    <dgm:pt modelId="{37C64739-BB20-4EE3-9C21-43EA7AAB5F4E}" type="pres">
      <dgm:prSet presAssocID="{8C1E8852-E239-44E9-814F-C4A2E931721F}" presName="compositeB" presStyleCnt="0"/>
      <dgm:spPr/>
    </dgm:pt>
    <dgm:pt modelId="{7E675A46-67AA-4814-86D3-B620462D9B3C}" type="pres">
      <dgm:prSet presAssocID="{8C1E8852-E239-44E9-814F-C4A2E931721F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AEF27-5661-4140-8E50-E393150E1877}" type="pres">
      <dgm:prSet presAssocID="{8C1E8852-E239-44E9-814F-C4A2E931721F}" presName="circleB" presStyleLbl="node1" presStyleIdx="3" presStyleCnt="5"/>
      <dgm:spPr>
        <a:solidFill>
          <a:srgbClr val="00B0F0"/>
        </a:solidFill>
      </dgm:spPr>
    </dgm:pt>
    <dgm:pt modelId="{6A9117EC-F631-4BC3-9ED8-1E4FFD874A53}" type="pres">
      <dgm:prSet presAssocID="{8C1E8852-E239-44E9-814F-C4A2E931721F}" presName="spaceB" presStyleCnt="0"/>
      <dgm:spPr/>
    </dgm:pt>
    <dgm:pt modelId="{876470E3-949C-4CC8-95CD-3835BCD1757A}" type="pres">
      <dgm:prSet presAssocID="{F795BEDB-6ED6-43DC-B86E-D0ACC8B920C6}" presName="space" presStyleCnt="0"/>
      <dgm:spPr/>
    </dgm:pt>
    <dgm:pt modelId="{93FAF613-B142-4874-9F14-386C3EC4556F}" type="pres">
      <dgm:prSet presAssocID="{6C7AF337-3822-474E-BEF4-4286AC708C51}" presName="compositeA" presStyleCnt="0"/>
      <dgm:spPr/>
    </dgm:pt>
    <dgm:pt modelId="{5306BA04-AC5D-4E7A-BBD8-31820EA9B9B8}" type="pres">
      <dgm:prSet presAssocID="{6C7AF337-3822-474E-BEF4-4286AC708C51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CCE11-407A-4660-A67B-9DAF3819C802}" type="pres">
      <dgm:prSet presAssocID="{6C7AF337-3822-474E-BEF4-4286AC708C51}" presName="circleA" presStyleLbl="node1" presStyleIdx="4" presStyleCnt="5"/>
      <dgm:spPr>
        <a:ln>
          <a:solidFill>
            <a:srgbClr val="FF0000"/>
          </a:solidFill>
        </a:ln>
      </dgm:spPr>
    </dgm:pt>
    <dgm:pt modelId="{8C8719AD-6F8B-423E-BA34-D808F4AE57EB}" type="pres">
      <dgm:prSet presAssocID="{6C7AF337-3822-474E-BEF4-4286AC708C51}" presName="spaceA" presStyleCnt="0"/>
      <dgm:spPr/>
    </dgm:pt>
  </dgm:ptLst>
  <dgm:cxnLst>
    <dgm:cxn modelId="{24432A68-7CF4-4C30-B766-6D470E9A645C}" type="presOf" srcId="{97A08EF1-B2FA-45F9-B8F9-B1F2B4D1BA1F}" destId="{688B313B-C0EC-4217-9B0C-60E3A8C73490}" srcOrd="0" destOrd="0" presId="urn:microsoft.com/office/officeart/2005/8/layout/hProcess11"/>
    <dgm:cxn modelId="{19E4C51B-FC9B-402A-8B4C-763FB0B61D78}" srcId="{76ED4164-42EA-48A8-AFDB-4241955DD600}" destId="{6D6A791E-9F95-40D7-A1ED-9A331E685E7B}" srcOrd="1" destOrd="0" parTransId="{D596D327-76C6-4341-9B5D-9158557269D2}" sibTransId="{410CFE19-42A9-4E7E-B470-4CA163B3E16F}"/>
    <dgm:cxn modelId="{483384D4-28AD-49D9-9A6A-5D4D642D0E0C}" srcId="{76ED4164-42EA-48A8-AFDB-4241955DD600}" destId="{8C1E8852-E239-44E9-814F-C4A2E931721F}" srcOrd="3" destOrd="0" parTransId="{E5698273-ADA2-4F45-99E0-191416D66313}" sibTransId="{F795BEDB-6ED6-43DC-B86E-D0ACC8B920C6}"/>
    <dgm:cxn modelId="{92BBD6AA-5B60-4BEC-A4E2-B212C971BD83}" type="presOf" srcId="{6C7AF337-3822-474E-BEF4-4286AC708C51}" destId="{5306BA04-AC5D-4E7A-BBD8-31820EA9B9B8}" srcOrd="0" destOrd="0" presId="urn:microsoft.com/office/officeart/2005/8/layout/hProcess11"/>
    <dgm:cxn modelId="{7F044E31-66ED-4974-B6C3-9513167E904B}" srcId="{76ED4164-42EA-48A8-AFDB-4241955DD600}" destId="{D0ACEA4A-10D1-42CE-B91E-9F5D5F3E853C}" srcOrd="2" destOrd="0" parTransId="{5B5BAA3E-A957-4684-9FEB-80102B79D4ED}" sibTransId="{A685249D-CA31-4A30-B4BB-D2BF2169535C}"/>
    <dgm:cxn modelId="{1248B7C0-1B9E-4ACD-B351-60018CC5B2D8}" type="presOf" srcId="{D0ACEA4A-10D1-42CE-B91E-9F5D5F3E853C}" destId="{93C34E5F-D420-4A31-8939-817904C7E6B4}" srcOrd="0" destOrd="0" presId="urn:microsoft.com/office/officeart/2005/8/layout/hProcess11"/>
    <dgm:cxn modelId="{93523478-FF1B-4EDA-8E5E-7379392A7472}" srcId="{76ED4164-42EA-48A8-AFDB-4241955DD600}" destId="{6C7AF337-3822-474E-BEF4-4286AC708C51}" srcOrd="4" destOrd="0" parTransId="{8336EB6C-5110-4DBD-8BE4-6A6C782E2C27}" sibTransId="{92C6674B-7BA4-41AB-9510-D67A28D05320}"/>
    <dgm:cxn modelId="{2E525F02-B4A4-4546-A0B4-BFE379BB2E91}" type="presOf" srcId="{8C1E8852-E239-44E9-814F-C4A2E931721F}" destId="{7E675A46-67AA-4814-86D3-B620462D9B3C}" srcOrd="0" destOrd="0" presId="urn:microsoft.com/office/officeart/2005/8/layout/hProcess11"/>
    <dgm:cxn modelId="{77D74EEE-70E4-47DE-B0CC-91A1D25F92B4}" type="presOf" srcId="{6D6A791E-9F95-40D7-A1ED-9A331E685E7B}" destId="{F264A060-CA33-4757-AF17-B109A70A63EE}" srcOrd="0" destOrd="0" presId="urn:microsoft.com/office/officeart/2005/8/layout/hProcess11"/>
    <dgm:cxn modelId="{EB076DFF-0F6F-4477-B5E4-2538D5FECAC6}" srcId="{76ED4164-42EA-48A8-AFDB-4241955DD600}" destId="{97A08EF1-B2FA-45F9-B8F9-B1F2B4D1BA1F}" srcOrd="0" destOrd="0" parTransId="{FB7C3D58-6C5F-426B-84D3-888C9774B957}" sibTransId="{0904FA23-BEE5-4B61-A948-083E132A151A}"/>
    <dgm:cxn modelId="{A11CD488-0FEF-4CC7-911F-3A3E510837C6}" type="presOf" srcId="{76ED4164-42EA-48A8-AFDB-4241955DD600}" destId="{5C50227B-25B4-4EB7-A2FB-41699088854F}" srcOrd="0" destOrd="0" presId="urn:microsoft.com/office/officeart/2005/8/layout/hProcess11"/>
    <dgm:cxn modelId="{338AE326-92C0-4617-A37C-200E51C983A2}" type="presParOf" srcId="{5C50227B-25B4-4EB7-A2FB-41699088854F}" destId="{5C97821C-7105-4AE5-BF5E-B37091B52BE1}" srcOrd="0" destOrd="0" presId="urn:microsoft.com/office/officeart/2005/8/layout/hProcess11"/>
    <dgm:cxn modelId="{037073B3-8E71-45E1-A8CD-85ECC5D00CFD}" type="presParOf" srcId="{5C50227B-25B4-4EB7-A2FB-41699088854F}" destId="{AF284EB8-C16D-4435-BEE2-F785566EC77B}" srcOrd="1" destOrd="0" presId="urn:microsoft.com/office/officeart/2005/8/layout/hProcess11"/>
    <dgm:cxn modelId="{EAEA05BD-5C5A-43AD-B600-AF4E72B83EFE}" type="presParOf" srcId="{AF284EB8-C16D-4435-BEE2-F785566EC77B}" destId="{0D3D99C1-5818-408E-BDCC-C110B1D6B633}" srcOrd="0" destOrd="0" presId="urn:microsoft.com/office/officeart/2005/8/layout/hProcess11"/>
    <dgm:cxn modelId="{19B9BA8D-7BA6-4C45-A52E-595D4BBFB7F8}" type="presParOf" srcId="{0D3D99C1-5818-408E-BDCC-C110B1D6B633}" destId="{688B313B-C0EC-4217-9B0C-60E3A8C73490}" srcOrd="0" destOrd="0" presId="urn:microsoft.com/office/officeart/2005/8/layout/hProcess11"/>
    <dgm:cxn modelId="{B1B72274-47D0-44A2-905A-FF5A0128941E}" type="presParOf" srcId="{0D3D99C1-5818-408E-BDCC-C110B1D6B633}" destId="{E9D5F880-F4A8-4896-9938-435D5AFF137B}" srcOrd="1" destOrd="0" presId="urn:microsoft.com/office/officeart/2005/8/layout/hProcess11"/>
    <dgm:cxn modelId="{897BF89F-FE97-4795-9B01-74BB1A7BFF0B}" type="presParOf" srcId="{0D3D99C1-5818-408E-BDCC-C110B1D6B633}" destId="{D132B91D-28B8-439F-B159-99CC4A79DE36}" srcOrd="2" destOrd="0" presId="urn:microsoft.com/office/officeart/2005/8/layout/hProcess11"/>
    <dgm:cxn modelId="{2F1D022D-683F-4194-9F2B-F6A1FED0E5A6}" type="presParOf" srcId="{AF284EB8-C16D-4435-BEE2-F785566EC77B}" destId="{2B01B1F3-FC3B-4088-87CC-902A18DF2722}" srcOrd="1" destOrd="0" presId="urn:microsoft.com/office/officeart/2005/8/layout/hProcess11"/>
    <dgm:cxn modelId="{6BC83455-31BF-4F7F-A31D-8FA64E320978}" type="presParOf" srcId="{AF284EB8-C16D-4435-BEE2-F785566EC77B}" destId="{DAC87FCF-F530-49BB-AA27-14F74E6AEC15}" srcOrd="2" destOrd="0" presId="urn:microsoft.com/office/officeart/2005/8/layout/hProcess11"/>
    <dgm:cxn modelId="{047F00EE-6860-436D-B40B-B39FE86CAE99}" type="presParOf" srcId="{DAC87FCF-F530-49BB-AA27-14F74E6AEC15}" destId="{F264A060-CA33-4757-AF17-B109A70A63EE}" srcOrd="0" destOrd="0" presId="urn:microsoft.com/office/officeart/2005/8/layout/hProcess11"/>
    <dgm:cxn modelId="{6A3D1296-FF4A-44B2-861A-F32380378B4F}" type="presParOf" srcId="{DAC87FCF-F530-49BB-AA27-14F74E6AEC15}" destId="{09C9CBB9-03E2-4916-A420-2BC78BA590FD}" srcOrd="1" destOrd="0" presId="urn:microsoft.com/office/officeart/2005/8/layout/hProcess11"/>
    <dgm:cxn modelId="{5ADEFA6C-B537-485B-AD2D-515C13DA1413}" type="presParOf" srcId="{DAC87FCF-F530-49BB-AA27-14F74E6AEC15}" destId="{FD89BBFD-E0B4-4FA1-BCCF-B1EBD19F5DCB}" srcOrd="2" destOrd="0" presId="urn:microsoft.com/office/officeart/2005/8/layout/hProcess11"/>
    <dgm:cxn modelId="{CAAA5B20-A356-4DFC-AC0E-20931913DA19}" type="presParOf" srcId="{AF284EB8-C16D-4435-BEE2-F785566EC77B}" destId="{7DA18050-197F-4608-A1DD-4013F2BD1C94}" srcOrd="3" destOrd="0" presId="urn:microsoft.com/office/officeart/2005/8/layout/hProcess11"/>
    <dgm:cxn modelId="{3B5EBE0F-FB30-4372-B3D5-CD09044FB208}" type="presParOf" srcId="{AF284EB8-C16D-4435-BEE2-F785566EC77B}" destId="{B00428CC-6CF1-47EE-B53A-5E84F00D4BB7}" srcOrd="4" destOrd="0" presId="urn:microsoft.com/office/officeart/2005/8/layout/hProcess11"/>
    <dgm:cxn modelId="{CDD69B59-BA9E-451D-8EDC-B36F1297EE77}" type="presParOf" srcId="{B00428CC-6CF1-47EE-B53A-5E84F00D4BB7}" destId="{93C34E5F-D420-4A31-8939-817904C7E6B4}" srcOrd="0" destOrd="0" presId="urn:microsoft.com/office/officeart/2005/8/layout/hProcess11"/>
    <dgm:cxn modelId="{558FBB26-5F94-458B-991F-56A17D28DF31}" type="presParOf" srcId="{B00428CC-6CF1-47EE-B53A-5E84F00D4BB7}" destId="{35AE1BA4-7530-456E-AFDA-DEABE001A57B}" srcOrd="1" destOrd="0" presId="urn:microsoft.com/office/officeart/2005/8/layout/hProcess11"/>
    <dgm:cxn modelId="{8C0B730D-C241-4604-96C4-06FE97FB9BEE}" type="presParOf" srcId="{B00428CC-6CF1-47EE-B53A-5E84F00D4BB7}" destId="{D3D67E23-5FAE-417D-B7D5-79211E69F835}" srcOrd="2" destOrd="0" presId="urn:microsoft.com/office/officeart/2005/8/layout/hProcess11"/>
    <dgm:cxn modelId="{0F4C87D4-8A2E-4F3A-91DB-D2AF9461D143}" type="presParOf" srcId="{AF284EB8-C16D-4435-BEE2-F785566EC77B}" destId="{15449C8A-E9DF-401A-AFD4-658839C56A41}" srcOrd="5" destOrd="0" presId="urn:microsoft.com/office/officeart/2005/8/layout/hProcess11"/>
    <dgm:cxn modelId="{6DE9902C-556B-470D-991A-7E9C3B9332AE}" type="presParOf" srcId="{AF284EB8-C16D-4435-BEE2-F785566EC77B}" destId="{37C64739-BB20-4EE3-9C21-43EA7AAB5F4E}" srcOrd="6" destOrd="0" presId="urn:microsoft.com/office/officeart/2005/8/layout/hProcess11"/>
    <dgm:cxn modelId="{765B9012-BC7F-4BFC-A37E-E4CF0DADDAAA}" type="presParOf" srcId="{37C64739-BB20-4EE3-9C21-43EA7AAB5F4E}" destId="{7E675A46-67AA-4814-86D3-B620462D9B3C}" srcOrd="0" destOrd="0" presId="urn:microsoft.com/office/officeart/2005/8/layout/hProcess11"/>
    <dgm:cxn modelId="{F0B16519-293C-4B54-8752-FB10DEECDC9D}" type="presParOf" srcId="{37C64739-BB20-4EE3-9C21-43EA7AAB5F4E}" destId="{BD5AEF27-5661-4140-8E50-E393150E1877}" srcOrd="1" destOrd="0" presId="urn:microsoft.com/office/officeart/2005/8/layout/hProcess11"/>
    <dgm:cxn modelId="{07FF07B2-FBC6-4CB3-98DC-F2FD4092BD8A}" type="presParOf" srcId="{37C64739-BB20-4EE3-9C21-43EA7AAB5F4E}" destId="{6A9117EC-F631-4BC3-9ED8-1E4FFD874A53}" srcOrd="2" destOrd="0" presId="urn:microsoft.com/office/officeart/2005/8/layout/hProcess11"/>
    <dgm:cxn modelId="{499F2EAC-E364-47C9-AEB0-B86418F362A8}" type="presParOf" srcId="{AF284EB8-C16D-4435-BEE2-F785566EC77B}" destId="{876470E3-949C-4CC8-95CD-3835BCD1757A}" srcOrd="7" destOrd="0" presId="urn:microsoft.com/office/officeart/2005/8/layout/hProcess11"/>
    <dgm:cxn modelId="{2AB971D1-1D8B-4EBD-AE6E-8DEAD571DFE0}" type="presParOf" srcId="{AF284EB8-C16D-4435-BEE2-F785566EC77B}" destId="{93FAF613-B142-4874-9F14-386C3EC4556F}" srcOrd="8" destOrd="0" presId="urn:microsoft.com/office/officeart/2005/8/layout/hProcess11"/>
    <dgm:cxn modelId="{66BA5CED-B29B-4835-BC66-FF339C65B45E}" type="presParOf" srcId="{93FAF613-B142-4874-9F14-386C3EC4556F}" destId="{5306BA04-AC5D-4E7A-BBD8-31820EA9B9B8}" srcOrd="0" destOrd="0" presId="urn:microsoft.com/office/officeart/2005/8/layout/hProcess11"/>
    <dgm:cxn modelId="{B83127D6-6916-447F-8EE2-E63CF102825E}" type="presParOf" srcId="{93FAF613-B142-4874-9F14-386C3EC4556F}" destId="{C6ACCE11-407A-4660-A67B-9DAF3819C802}" srcOrd="1" destOrd="0" presId="urn:microsoft.com/office/officeart/2005/8/layout/hProcess11"/>
    <dgm:cxn modelId="{F0FDA4D3-7CA2-46D8-92CF-959949722000}" type="presParOf" srcId="{93FAF613-B142-4874-9F14-386C3EC4556F}" destId="{8C8719AD-6F8B-423E-BA34-D808F4AE57E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7821C-7105-4AE5-BF5E-B37091B52BE1}">
      <dsp:nvSpPr>
        <dsp:cNvPr id="0" name=""/>
        <dsp:cNvSpPr/>
      </dsp:nvSpPr>
      <dsp:spPr>
        <a:xfrm>
          <a:off x="0" y="1625600"/>
          <a:ext cx="10546365" cy="2167466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B313B-C0EC-4217-9B0C-60E3A8C73490}">
      <dsp:nvSpPr>
        <dsp:cNvPr id="0" name=""/>
        <dsp:cNvSpPr/>
      </dsp:nvSpPr>
      <dsp:spPr>
        <a:xfrm>
          <a:off x="4171" y="0"/>
          <a:ext cx="182372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Supplier</a:t>
          </a:r>
          <a:endParaRPr lang="en-US" sz="2500" kern="1200" dirty="0"/>
        </a:p>
      </dsp:txBody>
      <dsp:txXfrm>
        <a:off x="4171" y="0"/>
        <a:ext cx="1823728" cy="2167466"/>
      </dsp:txXfrm>
    </dsp:sp>
    <dsp:sp modelId="{E9D5F880-F4A8-4896-9938-435D5AFF137B}">
      <dsp:nvSpPr>
        <dsp:cNvPr id="0" name=""/>
        <dsp:cNvSpPr/>
      </dsp:nvSpPr>
      <dsp:spPr>
        <a:xfrm>
          <a:off x="645101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4A060-CA33-4757-AF17-B109A70A63EE}">
      <dsp:nvSpPr>
        <dsp:cNvPr id="0" name=""/>
        <dsp:cNvSpPr/>
      </dsp:nvSpPr>
      <dsp:spPr>
        <a:xfrm>
          <a:off x="1919085" y="3251200"/>
          <a:ext cx="182372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Transit-1</a:t>
          </a:r>
          <a:endParaRPr lang="en-US" sz="2500" kern="1200" dirty="0"/>
        </a:p>
      </dsp:txBody>
      <dsp:txXfrm>
        <a:off x="1919085" y="3251200"/>
        <a:ext cx="1823728" cy="2167466"/>
      </dsp:txXfrm>
    </dsp:sp>
    <dsp:sp modelId="{09C9CBB9-03E2-4916-A420-2BC78BA590FD}">
      <dsp:nvSpPr>
        <dsp:cNvPr id="0" name=""/>
        <dsp:cNvSpPr/>
      </dsp:nvSpPr>
      <dsp:spPr>
        <a:xfrm>
          <a:off x="2560016" y="2438400"/>
          <a:ext cx="541866" cy="541866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34E5F-D420-4A31-8939-817904C7E6B4}">
      <dsp:nvSpPr>
        <dsp:cNvPr id="0" name=""/>
        <dsp:cNvSpPr/>
      </dsp:nvSpPr>
      <dsp:spPr>
        <a:xfrm>
          <a:off x="3834000" y="0"/>
          <a:ext cx="182372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Transit-2</a:t>
          </a:r>
          <a:endParaRPr lang="en-US" sz="2500" kern="1200" dirty="0"/>
        </a:p>
      </dsp:txBody>
      <dsp:txXfrm>
        <a:off x="3834000" y="0"/>
        <a:ext cx="1823728" cy="2167466"/>
      </dsp:txXfrm>
    </dsp:sp>
    <dsp:sp modelId="{35AE1BA4-7530-456E-AFDA-DEABE001A57B}">
      <dsp:nvSpPr>
        <dsp:cNvPr id="0" name=""/>
        <dsp:cNvSpPr/>
      </dsp:nvSpPr>
      <dsp:spPr>
        <a:xfrm>
          <a:off x="4474930" y="2438400"/>
          <a:ext cx="541866" cy="541866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75A46-67AA-4814-86D3-B620462D9B3C}">
      <dsp:nvSpPr>
        <dsp:cNvPr id="0" name=""/>
        <dsp:cNvSpPr/>
      </dsp:nvSpPr>
      <dsp:spPr>
        <a:xfrm>
          <a:off x="5748914" y="3251200"/>
          <a:ext cx="182372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Transit-3</a:t>
          </a:r>
          <a:endParaRPr lang="en-US" sz="2500" kern="1200" dirty="0"/>
        </a:p>
      </dsp:txBody>
      <dsp:txXfrm>
        <a:off x="5748914" y="3251200"/>
        <a:ext cx="1823728" cy="2167466"/>
      </dsp:txXfrm>
    </dsp:sp>
    <dsp:sp modelId="{BD5AEF27-5661-4140-8E50-E393150E1877}">
      <dsp:nvSpPr>
        <dsp:cNvPr id="0" name=""/>
        <dsp:cNvSpPr/>
      </dsp:nvSpPr>
      <dsp:spPr>
        <a:xfrm>
          <a:off x="6389845" y="2438400"/>
          <a:ext cx="541866" cy="541866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BA04-AC5D-4E7A-BBD8-31820EA9B9B8}">
      <dsp:nvSpPr>
        <dsp:cNvPr id="0" name=""/>
        <dsp:cNvSpPr/>
      </dsp:nvSpPr>
      <dsp:spPr>
        <a:xfrm>
          <a:off x="7663829" y="0"/>
          <a:ext cx="182372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Distributor</a:t>
          </a:r>
          <a:endParaRPr lang="en-US" sz="2500" kern="1200" dirty="0"/>
        </a:p>
      </dsp:txBody>
      <dsp:txXfrm>
        <a:off x="7663829" y="0"/>
        <a:ext cx="1823728" cy="2167466"/>
      </dsp:txXfrm>
    </dsp:sp>
    <dsp:sp modelId="{C6ACCE11-407A-4660-A67B-9DAF3819C802}">
      <dsp:nvSpPr>
        <dsp:cNvPr id="0" name=""/>
        <dsp:cNvSpPr/>
      </dsp:nvSpPr>
      <dsp:spPr>
        <a:xfrm>
          <a:off x="8304759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10445749" y="2667000"/>
            <a:ext cx="0" cy="175260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08149" y="20574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4567" y="4649788"/>
            <a:ext cx="8331200" cy="762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809749" y="4419600"/>
            <a:ext cx="86360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1027113"/>
            <a:ext cx="3115737" cy="8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62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7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3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6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15F026-86C5-4236-A87F-E6CD9DDDB06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D5CA6-2402-44BF-A2EA-4697E536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9"/>
            <a:ext cx="109728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93218"/>
            <a:ext cx="10972800" cy="523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1" hangingPunct="1">
              <a:defRPr sz="1000" b="0"/>
            </a:lvl1pPr>
          </a:lstStyle>
          <a:p>
            <a:fld id="{E715F026-86C5-4236-A87F-E6CD9DDDB06F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000" b="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b="0"/>
            </a:lvl1pPr>
          </a:lstStyle>
          <a:p>
            <a:fld id="{826D5CA6-2402-44BF-A2EA-4697E536E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050926"/>
            <a:ext cx="10972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89" y="6468492"/>
            <a:ext cx="1253211" cy="321816"/>
          </a:xfrm>
          <a:prstGeom prst="rect">
            <a:avLst/>
          </a:prstGeom>
        </p:spPr>
      </p:pic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" y="6400800"/>
            <a:ext cx="10972800" cy="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17584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Tx/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Tx/>
        <a:buSzPct val="70000"/>
        <a:buFont typeface="Arial" panose="020B0604020202020204" pitchFamily="34" charset="0"/>
        <a:buChar char="‒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Tx/>
        <a:buSzPct val="75000"/>
        <a:buFont typeface="Vrinda" panose="020B0502040204020203" pitchFamily="34" charset="0"/>
        <a:buChar char="»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Tx/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Shopping Mall </a:t>
            </a:r>
            <a:r>
              <a:rPr lang="en-US" dirty="0" smtClean="0"/>
              <a:t>Parking 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/>
              <a:t>Problem Statement</a:t>
            </a:r>
            <a:endParaRPr lang="en-US" dirty="0" smtClean="0"/>
          </a:p>
          <a:p>
            <a:pPr lvl="1"/>
            <a:r>
              <a:rPr lang="en-US" dirty="0" smtClean="0"/>
              <a:t>Need a smart contract to record and validate payments made by various customers for using the parking area in a shopping mall.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Every </a:t>
            </a:r>
            <a:r>
              <a:rPr lang="en-US" b="1" dirty="0" smtClean="0"/>
              <a:t>account</a:t>
            </a:r>
            <a:r>
              <a:rPr lang="en-US" dirty="0" smtClean="0"/>
              <a:t> would be the owner of a car.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smtClean="0"/>
              <a:t>account# -&gt; car registration #).</a:t>
            </a:r>
          </a:p>
          <a:p>
            <a:pPr lvl="1"/>
            <a:r>
              <a:rPr lang="en-US" dirty="0" smtClean="0"/>
              <a:t>Customer would check-in to parking area and check-out from the parking area.</a:t>
            </a:r>
          </a:p>
          <a:p>
            <a:pPr lvl="1"/>
            <a:r>
              <a:rPr lang="en-US" dirty="0" smtClean="0"/>
              <a:t>Parking fees could be paid by the owner or his friends</a:t>
            </a:r>
          </a:p>
          <a:p>
            <a:pPr lvl="1"/>
            <a:r>
              <a:rPr lang="en-US" dirty="0" smtClean="0"/>
              <a:t>Parking fees has slabs like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300" b="1" i="1" dirty="0" smtClean="0"/>
              <a:t>&lt; 60 </a:t>
            </a:r>
            <a:r>
              <a:rPr lang="en-US" sz="2300" b="1" i="1" dirty="0" err="1" smtClean="0"/>
              <a:t>mins</a:t>
            </a:r>
            <a:r>
              <a:rPr lang="en-US" sz="2300" b="1" i="1" dirty="0" smtClean="0"/>
              <a:t> – </a:t>
            </a:r>
            <a:r>
              <a:rPr lang="en-US" sz="2300" b="1" i="1" dirty="0" smtClean="0"/>
              <a:t>10 ethers, 60 </a:t>
            </a:r>
            <a:r>
              <a:rPr lang="en-US" sz="2300" b="1" i="1" dirty="0" smtClean="0"/>
              <a:t>-180 </a:t>
            </a:r>
            <a:r>
              <a:rPr lang="en-US" sz="2300" b="1" i="1" dirty="0" err="1" smtClean="0"/>
              <a:t>mins</a:t>
            </a:r>
            <a:r>
              <a:rPr lang="en-US" sz="2300" b="1" i="1" dirty="0" smtClean="0"/>
              <a:t> – </a:t>
            </a:r>
            <a:r>
              <a:rPr lang="en-US" sz="2300" b="1" i="1" dirty="0" smtClean="0"/>
              <a:t>20 ethers, &gt;180 - 30 ethers)</a:t>
            </a:r>
            <a:endParaRPr lang="en-US" sz="2300" b="1" i="1" dirty="0" smtClean="0"/>
          </a:p>
          <a:p>
            <a:pPr lvl="1"/>
            <a:r>
              <a:rPr lang="en-US" dirty="0" smtClean="0"/>
              <a:t>Offers/discounts on parking fees are available </a:t>
            </a:r>
            <a:r>
              <a:rPr lang="en-US" dirty="0" smtClean="0"/>
              <a:t>Offers </a:t>
            </a:r>
            <a:r>
              <a:rPr lang="en-US" dirty="0" smtClean="0"/>
              <a:t>like </a:t>
            </a:r>
            <a:r>
              <a:rPr lang="en-US" dirty="0" smtClean="0"/>
              <a:t>50% discount if a shopping code and 10% for movie code</a:t>
            </a:r>
            <a:endParaRPr lang="en-US" sz="2300" b="1" i="1" dirty="0" smtClean="0"/>
          </a:p>
          <a:p>
            <a:r>
              <a:rPr lang="en-US" dirty="0" smtClean="0"/>
              <a:t>Outcomes</a:t>
            </a:r>
          </a:p>
          <a:p>
            <a:pPr lvl="1"/>
            <a:r>
              <a:rPr lang="en-US" dirty="0" smtClean="0"/>
              <a:t>A Smart contract that allows </a:t>
            </a:r>
          </a:p>
          <a:p>
            <a:pPr lvl="2"/>
            <a:r>
              <a:rPr lang="en-US" b="1" dirty="0" smtClean="0"/>
              <a:t>Add</a:t>
            </a:r>
            <a:r>
              <a:rPr lang="en-US" dirty="0" smtClean="0"/>
              <a:t> cars to various accounts (owner)</a:t>
            </a:r>
          </a:p>
          <a:p>
            <a:pPr lvl="2"/>
            <a:r>
              <a:rPr lang="en-US" b="1" dirty="0"/>
              <a:t>View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cars and owner</a:t>
            </a:r>
          </a:p>
          <a:p>
            <a:pPr lvl="2"/>
            <a:r>
              <a:rPr lang="en-US" b="1" dirty="0"/>
              <a:t>Check-in</a:t>
            </a:r>
            <a:r>
              <a:rPr lang="en-US" dirty="0" smtClean="0"/>
              <a:t> to parking area (with movie ticket or without movie ticket)</a:t>
            </a:r>
          </a:p>
          <a:p>
            <a:pPr lvl="2"/>
            <a:r>
              <a:rPr lang="en-US" b="1" dirty="0"/>
              <a:t>Check-out</a:t>
            </a:r>
            <a:r>
              <a:rPr lang="en-US" dirty="0" smtClean="0"/>
              <a:t> from parking area by paying the parking fees from an account (owner or his friend)</a:t>
            </a:r>
          </a:p>
          <a:p>
            <a:pPr lvl="2"/>
            <a:r>
              <a:rPr lang="en-US" dirty="0" smtClean="0"/>
              <a:t>Given the car number, display its </a:t>
            </a:r>
            <a:r>
              <a:rPr lang="en-US" b="1" dirty="0"/>
              <a:t>parking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/>
              <a:t>history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US" dirty="0" smtClean="0"/>
              <a:t>Given an account number, display the </a:t>
            </a:r>
            <a:r>
              <a:rPr lang="en-US" b="1" dirty="0"/>
              <a:t>payment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/>
              <a:t>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>
            <a:off x="2264882" y="4071587"/>
            <a:ext cx="1634904" cy="47987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CHECK-IN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10175170" y="4348296"/>
            <a:ext cx="1749014" cy="518241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CHECK-OUT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3" y="2586726"/>
            <a:ext cx="5288015" cy="35231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8" t="19813" r="8618" b="22722"/>
          <a:stretch/>
        </p:blipFill>
        <p:spPr>
          <a:xfrm>
            <a:off x="2106367" y="3414765"/>
            <a:ext cx="2016830" cy="656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8" t="19813" r="8618" b="22722"/>
          <a:stretch/>
        </p:blipFill>
        <p:spPr>
          <a:xfrm>
            <a:off x="10175170" y="3713878"/>
            <a:ext cx="2016830" cy="656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45" y="357070"/>
            <a:ext cx="4011066" cy="2274732"/>
          </a:xfrm>
          <a:prstGeom prst="rect">
            <a:avLst/>
          </a:prstGeom>
        </p:spPr>
      </p:pic>
      <p:sp>
        <p:nvSpPr>
          <p:cNvPr id="19" name="Curved Down Arrow 18"/>
          <p:cNvSpPr/>
          <p:nvPr/>
        </p:nvSpPr>
        <p:spPr bwMode="auto">
          <a:xfrm>
            <a:off x="3929412" y="1564910"/>
            <a:ext cx="3488819" cy="970426"/>
          </a:xfrm>
          <a:prstGeom prst="curvedDownArrow">
            <a:avLst>
              <a:gd name="adj1" fmla="val 17161"/>
              <a:gd name="adj2" fmla="val 50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87322" y="2119930"/>
            <a:ext cx="1728632" cy="3090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PARKING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Talk-time Barter 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1855"/>
            <a:ext cx="10972800" cy="5239892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Problem Statement</a:t>
            </a:r>
            <a:endParaRPr lang="en-US" dirty="0" smtClean="0"/>
          </a:p>
          <a:p>
            <a:pPr lvl="1"/>
            <a:r>
              <a:rPr lang="en-US" dirty="0" smtClean="0"/>
              <a:t>Need a smart contract to record and validate transfers of talk time to friends when requested i.e., mobile talk time can be bartered (or transferred) .  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Every account would be the owner of a mobile phone.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300" b="1" dirty="0"/>
              <a:t>account#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-&gt; </a:t>
            </a:r>
            <a:r>
              <a:rPr lang="en-US" sz="2300" b="1" dirty="0"/>
              <a:t>mobile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300" b="1" dirty="0"/>
              <a:t>phone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300" b="1" dirty="0"/>
              <a:t>#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lvl="1"/>
            <a:r>
              <a:rPr lang="en-US" dirty="0" smtClean="0"/>
              <a:t>Mobile Phone Owner would spend some ether for talking.</a:t>
            </a:r>
          </a:p>
          <a:p>
            <a:pPr lvl="1"/>
            <a:r>
              <a:rPr lang="en-US" dirty="0" smtClean="0"/>
              <a:t>If the talking time, reaches minimum balance, then a phone owner can send a request to all his friends to add talk-time to his account. </a:t>
            </a:r>
          </a:p>
          <a:p>
            <a:pPr lvl="1"/>
            <a:r>
              <a:rPr lang="en-US" dirty="0" smtClean="0"/>
              <a:t>Friends can choose to transfer some ether to other friends by maintaining their minimum balance. </a:t>
            </a:r>
          </a:p>
          <a:p>
            <a:pPr lvl="1"/>
            <a:r>
              <a:rPr lang="en-US" dirty="0" smtClean="0"/>
              <a:t>Every transfer of talk-time (ether) would be charged by the Mobile Company. </a:t>
            </a:r>
          </a:p>
          <a:p>
            <a:r>
              <a:rPr lang="en-US" dirty="0" smtClean="0"/>
              <a:t>Outcomes</a:t>
            </a:r>
          </a:p>
          <a:p>
            <a:pPr lvl="1"/>
            <a:r>
              <a:rPr lang="en-US" dirty="0" smtClean="0"/>
              <a:t>A Smart contract that allows </a:t>
            </a:r>
          </a:p>
          <a:p>
            <a:pPr lvl="2"/>
            <a:r>
              <a:rPr lang="en-US" b="1" dirty="0"/>
              <a:t>Add</a:t>
            </a:r>
            <a:r>
              <a:rPr lang="en-US" dirty="0" smtClean="0"/>
              <a:t> mobile to various accounts (owner)</a:t>
            </a:r>
          </a:p>
          <a:p>
            <a:pPr lvl="2"/>
            <a:r>
              <a:rPr lang="en-US" b="1" dirty="0"/>
              <a:t>View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mobile phones and owners</a:t>
            </a:r>
          </a:p>
          <a:p>
            <a:pPr lvl="2"/>
            <a:r>
              <a:rPr lang="en-US" b="1" dirty="0"/>
              <a:t>Talk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to spend ether from the account</a:t>
            </a:r>
            <a:r>
              <a:rPr lang="en-US" dirty="0" smtClean="0"/>
              <a:t>. Charge </a:t>
            </a:r>
            <a:r>
              <a:rPr lang="en-US" dirty="0" smtClean="0"/>
              <a:t>1 ether per minute</a:t>
            </a:r>
            <a:endParaRPr lang="en-US" dirty="0" smtClean="0"/>
          </a:p>
          <a:p>
            <a:pPr lvl="2"/>
            <a:r>
              <a:rPr lang="en-US" b="1" dirty="0"/>
              <a:t>Request</a:t>
            </a:r>
            <a:r>
              <a:rPr lang="en-US" dirty="0" smtClean="0"/>
              <a:t> other owners for talk time.</a:t>
            </a:r>
          </a:p>
          <a:p>
            <a:pPr lvl="2"/>
            <a:r>
              <a:rPr lang="en-US" b="1" dirty="0"/>
              <a:t>Transfer</a:t>
            </a:r>
            <a:r>
              <a:rPr lang="en-US" dirty="0" smtClean="0"/>
              <a:t> talk-time to other owners</a:t>
            </a:r>
          </a:p>
          <a:p>
            <a:pPr lvl="2"/>
            <a:r>
              <a:rPr lang="en-US" dirty="0" smtClean="0"/>
              <a:t>Given the Mobile number, display its </a:t>
            </a:r>
            <a:r>
              <a:rPr lang="en-US" b="1" dirty="0"/>
              <a:t>transfer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/>
              <a:t>history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0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8164335" y="618189"/>
            <a:ext cx="3323620" cy="4768402"/>
          </a:xfrm>
          <a:prstGeom prst="rect">
            <a:avLst/>
          </a:prstGeom>
          <a:ln w="76200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60" y="1178554"/>
            <a:ext cx="1933575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056" y="1151878"/>
            <a:ext cx="1216358" cy="1827861"/>
          </a:xfrm>
          <a:prstGeom prst="rect">
            <a:avLst/>
          </a:prstGeom>
        </p:spPr>
      </p:pic>
      <p:pic>
        <p:nvPicPr>
          <p:cNvPr id="5122" name="Picture 2" descr="Image result for phone tal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345" y="1031250"/>
            <a:ext cx="8763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phone talk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56" y="3158813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714" y="4220850"/>
            <a:ext cx="1747087" cy="174708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>
            <a:off x="2400635" y="1656504"/>
            <a:ext cx="57637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5799322" y="1231502"/>
            <a:ext cx="2244047" cy="387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Request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TalkTime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400635" y="2343958"/>
            <a:ext cx="6306421" cy="156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2400635" y="3016474"/>
            <a:ext cx="6306421" cy="7275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2400635" y="1964166"/>
            <a:ext cx="2259791" cy="387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Transfer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TalkTime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914467" y="2701084"/>
            <a:ext cx="2259791" cy="387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Transfer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TalkTime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Vault Smart Contract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sz="2400" dirty="0"/>
              <a:t>Problem Statement</a:t>
            </a:r>
          </a:p>
          <a:p>
            <a:pPr lvl="1"/>
            <a:r>
              <a:rPr lang="en-US" sz="2000" dirty="0"/>
              <a:t>Need a smart contract to </a:t>
            </a:r>
            <a:r>
              <a:rPr lang="en-US" sz="2000" dirty="0" smtClean="0"/>
              <a:t>report amount of gold stored and its purity to the owners and generate weekly rental invoices.  </a:t>
            </a:r>
            <a:endParaRPr lang="en-US" sz="2000" dirty="0"/>
          </a:p>
          <a:p>
            <a:r>
              <a:rPr lang="en-US" sz="2400" dirty="0"/>
              <a:t>Assumptions</a:t>
            </a:r>
          </a:p>
          <a:p>
            <a:pPr lvl="1"/>
            <a:r>
              <a:rPr lang="en-US" sz="2000" b="1" dirty="0" smtClean="0"/>
              <a:t>Two</a:t>
            </a:r>
            <a:r>
              <a:rPr lang="en-US" sz="2000" dirty="0" smtClean="0"/>
              <a:t> accounts shall be used as Gold Owners</a:t>
            </a:r>
          </a:p>
          <a:p>
            <a:pPr lvl="1"/>
            <a:r>
              <a:rPr lang="en-US" sz="2000" b="1" dirty="0" smtClean="0"/>
              <a:t>Three</a:t>
            </a:r>
            <a:r>
              <a:rPr lang="en-US" sz="2000" dirty="0" smtClean="0"/>
              <a:t> accounts shall be used as Gold Vault </a:t>
            </a:r>
            <a:r>
              <a:rPr lang="en-US" sz="2400" dirty="0" smtClean="0"/>
              <a:t>Owners</a:t>
            </a:r>
            <a:endParaRPr lang="en-US" sz="2000" dirty="0" smtClean="0"/>
          </a:p>
          <a:p>
            <a:pPr lvl="1"/>
            <a:r>
              <a:rPr lang="en-US" sz="2000" b="1" dirty="0" smtClean="0"/>
              <a:t>Three</a:t>
            </a:r>
            <a:r>
              <a:rPr lang="en-US" sz="2000" dirty="0" smtClean="0"/>
              <a:t> accounts shall be used as Gold Vaults</a:t>
            </a:r>
          </a:p>
          <a:p>
            <a:pPr lvl="1"/>
            <a:r>
              <a:rPr lang="en-US" sz="2000" dirty="0" smtClean="0"/>
              <a:t>Gold Owners can </a:t>
            </a:r>
            <a:r>
              <a:rPr lang="en-US" sz="2000" dirty="0" smtClean="0"/>
              <a:t>deposit his </a:t>
            </a:r>
            <a:r>
              <a:rPr lang="en-US" sz="2000" dirty="0" smtClean="0"/>
              <a:t>gold in multiple Gold Vaults. </a:t>
            </a:r>
          </a:p>
          <a:p>
            <a:pPr lvl="1"/>
            <a:r>
              <a:rPr lang="en-US" sz="2000" dirty="0" smtClean="0"/>
              <a:t>Weekly Rental charges of Gold Vaults can vary.</a:t>
            </a:r>
          </a:p>
          <a:p>
            <a:pPr lvl="1"/>
            <a:r>
              <a:rPr lang="en-US" sz="2000" dirty="0" smtClean="0"/>
              <a:t>Gold Owners must be reported appropriately if gold can be stored in the Gold Vault or not.</a:t>
            </a:r>
          </a:p>
          <a:p>
            <a:pPr lvl="1"/>
            <a:r>
              <a:rPr lang="en-US" sz="2000" dirty="0" smtClean="0"/>
              <a:t>Gold Owners would pay rental to Gold Vault Owners.</a:t>
            </a:r>
            <a:endParaRPr lang="en-US" sz="2000" dirty="0"/>
          </a:p>
          <a:p>
            <a:r>
              <a:rPr lang="en-US" sz="2400" dirty="0"/>
              <a:t>Outcomes</a:t>
            </a:r>
          </a:p>
          <a:p>
            <a:pPr lvl="1"/>
            <a:r>
              <a:rPr lang="en-US" sz="2000" dirty="0"/>
              <a:t>A Smart contract that allows </a:t>
            </a:r>
          </a:p>
          <a:p>
            <a:pPr lvl="2"/>
            <a:r>
              <a:rPr lang="en-US" sz="1800" b="1" dirty="0"/>
              <a:t>Add</a:t>
            </a:r>
            <a:r>
              <a:rPr lang="en-US" sz="1800" dirty="0"/>
              <a:t> </a:t>
            </a:r>
            <a:r>
              <a:rPr lang="en-US" sz="1800" dirty="0" smtClean="0"/>
              <a:t>gold to Gold Vaults</a:t>
            </a:r>
            <a:endParaRPr lang="en-US" sz="1800" dirty="0"/>
          </a:p>
          <a:p>
            <a:pPr lvl="2"/>
            <a:r>
              <a:rPr lang="en-US" sz="1800" b="1" dirty="0"/>
              <a:t>View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smtClean="0"/>
              <a:t>Gold Vaults and owners</a:t>
            </a:r>
          </a:p>
          <a:p>
            <a:pPr lvl="2"/>
            <a:r>
              <a:rPr lang="en-US" sz="1800" b="1" dirty="0" smtClean="0"/>
              <a:t>View</a:t>
            </a:r>
            <a:r>
              <a:rPr lang="en-US" sz="1800" dirty="0" smtClean="0"/>
              <a:t> Gold Vaults, Gold Vault Owners and Gold Owners</a:t>
            </a:r>
          </a:p>
          <a:p>
            <a:pPr lvl="2"/>
            <a:r>
              <a:rPr lang="en-US" sz="1800" b="1" dirty="0" smtClean="0"/>
              <a:t>Report</a:t>
            </a:r>
            <a:r>
              <a:rPr lang="en-US" sz="1800" dirty="0" smtClean="0"/>
              <a:t> Rental charges to Gold Owners</a:t>
            </a:r>
          </a:p>
          <a:p>
            <a:pPr lvl="2"/>
            <a:r>
              <a:rPr lang="en-US" sz="1800" b="1" dirty="0" smtClean="0"/>
              <a:t>Transfer</a:t>
            </a:r>
            <a:r>
              <a:rPr lang="en-US" sz="1800" dirty="0" smtClean="0"/>
              <a:t> Rental Charges to Gold Vault Owners</a:t>
            </a:r>
          </a:p>
          <a:p>
            <a:pPr lvl="2"/>
            <a:r>
              <a:rPr lang="en-US" sz="1800" dirty="0" smtClean="0"/>
              <a:t>Given </a:t>
            </a:r>
            <a:r>
              <a:rPr lang="en-US" sz="1800" dirty="0"/>
              <a:t>the </a:t>
            </a:r>
            <a:r>
              <a:rPr lang="en-US" sz="1800" dirty="0" smtClean="0"/>
              <a:t>Gold Owner, </a:t>
            </a:r>
            <a:r>
              <a:rPr lang="en-US" sz="1800" dirty="0"/>
              <a:t>display </a:t>
            </a:r>
            <a:r>
              <a:rPr lang="en-US" sz="1800" dirty="0" smtClean="0"/>
              <a:t>rental </a:t>
            </a:r>
            <a:r>
              <a:rPr lang="en-US" sz="1800" b="1" dirty="0" smtClean="0"/>
              <a:t>payment history</a:t>
            </a:r>
          </a:p>
          <a:p>
            <a:pPr lvl="2"/>
            <a:r>
              <a:rPr lang="en-US" sz="1800" dirty="0"/>
              <a:t>Given the Gold Vault Owner, display rental </a:t>
            </a:r>
            <a:r>
              <a:rPr lang="en-US" sz="1800" b="1" dirty="0"/>
              <a:t>receipts history </a:t>
            </a:r>
          </a:p>
        </p:txBody>
      </p:sp>
    </p:spTree>
    <p:extLst>
      <p:ext uri="{BB962C8B-B14F-4D97-AF65-F5344CB8AC3E}">
        <p14:creationId xmlns:p14="http://schemas.microsoft.com/office/powerpoint/2010/main" val="171599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3754756"/>
            <a:ext cx="2276033" cy="17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5051" t="-1" r="22284" b="4206"/>
          <a:stretch/>
        </p:blipFill>
        <p:spPr>
          <a:xfrm>
            <a:off x="2981981" y="4147772"/>
            <a:ext cx="858129" cy="1311812"/>
          </a:xfrm>
          <a:prstGeom prst="rect">
            <a:avLst/>
          </a:prstGeom>
        </p:spPr>
      </p:pic>
      <p:pic>
        <p:nvPicPr>
          <p:cNvPr id="7172" name="Picture 4" descr="Image result for businessman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63" y="281500"/>
            <a:ext cx="1165315" cy="178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businessman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06" y="281499"/>
            <a:ext cx="1165315" cy="178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34" y="3754756"/>
            <a:ext cx="2276033" cy="17048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15051" t="-1" r="22284" b="4206"/>
          <a:stretch/>
        </p:blipFill>
        <p:spPr>
          <a:xfrm>
            <a:off x="6647477" y="4147772"/>
            <a:ext cx="858129" cy="13118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034" y="3754756"/>
            <a:ext cx="2276033" cy="17048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15051" t="-1" r="22284" b="4206"/>
          <a:stretch/>
        </p:blipFill>
        <p:spPr>
          <a:xfrm>
            <a:off x="10374876" y="4147772"/>
            <a:ext cx="858129" cy="131181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 bwMode="auto">
          <a:xfrm flipH="1">
            <a:off x="2412239" y="1861551"/>
            <a:ext cx="1139483" cy="1799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770143" y="1816857"/>
            <a:ext cx="1584917" cy="17989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318697" y="2085130"/>
            <a:ext cx="1252801" cy="15306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708019" y="1807586"/>
            <a:ext cx="3905296" cy="1669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3551722" y="2071320"/>
            <a:ext cx="317951" cy="2076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21" idx="0"/>
          </p:cNvCxnSpPr>
          <p:nvPr/>
        </p:nvCxnSpPr>
        <p:spPr bwMode="auto">
          <a:xfrm>
            <a:off x="4426224" y="1861551"/>
            <a:ext cx="2650318" cy="2286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717549" y="1468535"/>
            <a:ext cx="5933279" cy="2733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7217218" y="1861550"/>
            <a:ext cx="488977" cy="2286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301491" y="549739"/>
            <a:ext cx="15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Gold Owner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279833" y="442151"/>
            <a:ext cx="155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Gold Owner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68626" y="5413911"/>
            <a:ext cx="135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Gold Vault Owner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47477" y="5404656"/>
            <a:ext cx="135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Gold Vault Owner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367570" y="5448349"/>
            <a:ext cx="135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Gold Vault Owner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0943" y="3385689"/>
            <a:ext cx="135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Gold Vault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72579" y="3385689"/>
            <a:ext cx="135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Gold Vault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97520" y="3424987"/>
            <a:ext cx="135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Gold Vault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60812" y="2150146"/>
            <a:ext cx="1051586" cy="2616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Deposit Gold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2801484" y="3249709"/>
            <a:ext cx="824544" cy="2616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Pay Rent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611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Smart Contract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sz="2400" dirty="0"/>
              <a:t>Problem Statement</a:t>
            </a:r>
          </a:p>
          <a:p>
            <a:pPr lvl="1"/>
            <a:r>
              <a:rPr lang="en-US" sz="2000" dirty="0"/>
              <a:t>Need a smart contract to </a:t>
            </a:r>
            <a:r>
              <a:rPr lang="en-US" sz="2000" dirty="0" smtClean="0"/>
              <a:t>record temperatures of cold storage vehicles at specified transit points, and generate payment advise.  </a:t>
            </a:r>
            <a:endParaRPr lang="en-US" sz="2000" dirty="0"/>
          </a:p>
          <a:p>
            <a:r>
              <a:rPr lang="en-US" sz="2400" dirty="0"/>
              <a:t>Assumptions</a:t>
            </a:r>
          </a:p>
          <a:p>
            <a:pPr lvl="1"/>
            <a:r>
              <a:rPr lang="en-US" sz="2000" b="1" dirty="0" smtClean="0"/>
              <a:t>Two </a:t>
            </a:r>
            <a:r>
              <a:rPr lang="en-US" sz="2000" dirty="0" smtClean="0"/>
              <a:t>accounts shall be used as Supplier</a:t>
            </a:r>
          </a:p>
          <a:p>
            <a:pPr lvl="1"/>
            <a:r>
              <a:rPr lang="en-US" sz="2000" b="1" dirty="0" smtClean="0"/>
              <a:t>Two </a:t>
            </a:r>
            <a:r>
              <a:rPr lang="en-US" sz="2000" dirty="0" smtClean="0"/>
              <a:t>accounts shall be used as Cold Storage Vehicle.</a:t>
            </a:r>
          </a:p>
          <a:p>
            <a:pPr lvl="1"/>
            <a:r>
              <a:rPr lang="en-US" sz="2000" b="1" dirty="0" smtClean="0"/>
              <a:t>Three</a:t>
            </a:r>
            <a:r>
              <a:rPr lang="en-US" sz="2000" dirty="0" smtClean="0"/>
              <a:t> accounts shall be used as Transit Thermometers</a:t>
            </a:r>
          </a:p>
          <a:p>
            <a:pPr lvl="1"/>
            <a:r>
              <a:rPr lang="en-US" sz="2000" b="1" dirty="0" smtClean="0"/>
              <a:t>Two </a:t>
            </a:r>
            <a:r>
              <a:rPr lang="en-US" sz="2000" dirty="0" smtClean="0"/>
              <a:t>accounts shall be used as </a:t>
            </a:r>
            <a:r>
              <a:rPr lang="en-US" sz="2000" dirty="0" smtClean="0"/>
              <a:t>Retailer.</a:t>
            </a:r>
            <a:endParaRPr lang="en-US" sz="2000" dirty="0" smtClean="0"/>
          </a:p>
          <a:p>
            <a:pPr lvl="1"/>
            <a:r>
              <a:rPr lang="en-US" sz="2000" b="1" dirty="0" smtClean="0"/>
              <a:t>One</a:t>
            </a:r>
            <a:r>
              <a:rPr lang="en-US" sz="2000" dirty="0" smtClean="0"/>
              <a:t> account shall be used as </a:t>
            </a:r>
            <a:r>
              <a:rPr lang="en-US" sz="2000" dirty="0" smtClean="0"/>
              <a:t>Distributor</a:t>
            </a:r>
            <a:endParaRPr lang="en-US" sz="2000" dirty="0" smtClean="0"/>
          </a:p>
          <a:p>
            <a:pPr lvl="1"/>
            <a:r>
              <a:rPr lang="en-US" sz="2000" dirty="0" smtClean="0"/>
              <a:t>At start of supply, supplier shall record and broadcast the current temperature of the cold storage.</a:t>
            </a:r>
          </a:p>
          <a:p>
            <a:pPr lvl="1"/>
            <a:r>
              <a:rPr lang="en-US" sz="2000" dirty="0" smtClean="0"/>
              <a:t>On arrival at a transit point, Transit Thermometers shall record and broadcast temperature of cold storage vehicle to </a:t>
            </a:r>
            <a:r>
              <a:rPr lang="en-US" sz="2000" dirty="0" smtClean="0"/>
              <a:t>Retailer, </a:t>
            </a:r>
            <a:r>
              <a:rPr lang="en-US" sz="2000" dirty="0" smtClean="0"/>
              <a:t>Supplier and </a:t>
            </a:r>
            <a:r>
              <a:rPr lang="en-US" sz="2000" dirty="0" smtClean="0"/>
              <a:t>Distributor.</a:t>
            </a:r>
            <a:endParaRPr lang="en-US" sz="2000" dirty="0" smtClean="0"/>
          </a:p>
          <a:p>
            <a:pPr lvl="1"/>
            <a:r>
              <a:rPr lang="en-US" sz="2000" dirty="0" smtClean="0"/>
              <a:t>On arrival at the destination, the buyer shall record and broadcast the current temperature of the cold storage, and generate the advise of payment.</a:t>
            </a:r>
          </a:p>
          <a:p>
            <a:pPr lvl="1"/>
            <a:r>
              <a:rPr lang="en-US" sz="2000" dirty="0" smtClean="0"/>
              <a:t>If the temperate drops at transit points or destination, the supplier is penalized by the </a:t>
            </a:r>
            <a:r>
              <a:rPr lang="en-US" sz="2000" dirty="0" smtClean="0"/>
              <a:t>Distributor.  Refer UI for information.</a:t>
            </a:r>
            <a:endParaRPr lang="en-US" sz="2000" dirty="0"/>
          </a:p>
          <a:p>
            <a:r>
              <a:rPr lang="en-US" sz="2400" dirty="0"/>
              <a:t>Outcomes</a:t>
            </a:r>
          </a:p>
          <a:p>
            <a:pPr lvl="1"/>
            <a:r>
              <a:rPr lang="en-US" sz="2000" dirty="0"/>
              <a:t>A Smart contract that allows </a:t>
            </a:r>
          </a:p>
          <a:p>
            <a:pPr lvl="2"/>
            <a:r>
              <a:rPr lang="en-US" sz="1800" b="1" dirty="0" smtClean="0"/>
              <a:t>View </a:t>
            </a:r>
            <a:r>
              <a:rPr lang="en-US" sz="1800" b="1" dirty="0" smtClean="0"/>
              <a:t> Consignments</a:t>
            </a:r>
            <a:endParaRPr lang="en-US" sz="1800" dirty="0" smtClean="0"/>
          </a:p>
          <a:p>
            <a:pPr lvl="2"/>
            <a:r>
              <a:rPr lang="en-US" sz="1800" b="1" dirty="0" smtClean="0"/>
              <a:t>Record and Report </a:t>
            </a:r>
            <a:r>
              <a:rPr lang="en-US" sz="1800" dirty="0" smtClean="0"/>
              <a:t>current temperature of Cold Storages at all points (source, transit and destination) </a:t>
            </a:r>
          </a:p>
          <a:p>
            <a:pPr lvl="2"/>
            <a:r>
              <a:rPr lang="en-US" sz="1800" b="1" dirty="0" smtClean="0"/>
              <a:t>Generate payment advise </a:t>
            </a:r>
            <a:r>
              <a:rPr lang="en-US" sz="1800" b="1" dirty="0" smtClean="0"/>
              <a:t>for </a:t>
            </a:r>
            <a:r>
              <a:rPr lang="en-US" sz="1800" b="1" dirty="0" smtClean="0"/>
              <a:t>supplier</a:t>
            </a:r>
            <a:endParaRPr lang="en-US" sz="1800" dirty="0" smtClean="0"/>
          </a:p>
          <a:p>
            <a:pPr lvl="2"/>
            <a:r>
              <a:rPr lang="en-US" sz="1800" b="1" dirty="0" smtClean="0"/>
              <a:t>Payment to Distributor by Retailer</a:t>
            </a:r>
          </a:p>
          <a:p>
            <a:pPr lvl="2"/>
            <a:r>
              <a:rPr lang="en-US" sz="1800" b="1" dirty="0" smtClean="0"/>
              <a:t>Payment to Supplier by Retailer</a:t>
            </a:r>
            <a:endParaRPr lang="en-US" sz="1800" dirty="0" smtClean="0"/>
          </a:p>
          <a:p>
            <a:pPr lvl="2"/>
            <a:r>
              <a:rPr lang="en-US" sz="1800" dirty="0" smtClean="0"/>
              <a:t>Given </a:t>
            </a:r>
            <a:r>
              <a:rPr lang="en-US" sz="1800" dirty="0"/>
              <a:t>the </a:t>
            </a:r>
            <a:r>
              <a:rPr lang="en-US" sz="1800" dirty="0" smtClean="0"/>
              <a:t>Cold Storage vehicle, </a:t>
            </a:r>
            <a:r>
              <a:rPr lang="en-US" sz="1800" b="1" dirty="0" smtClean="0"/>
              <a:t>payment history</a:t>
            </a:r>
          </a:p>
          <a:p>
            <a:pPr lvl="2"/>
            <a:r>
              <a:rPr lang="en-US" sz="1800" dirty="0" smtClean="0"/>
              <a:t>Given supplier, </a:t>
            </a:r>
            <a:r>
              <a:rPr lang="en-US" sz="1800" dirty="0"/>
              <a:t>display </a:t>
            </a:r>
            <a:r>
              <a:rPr lang="en-US" sz="1800" b="1" dirty="0" smtClean="0"/>
              <a:t>receipts </a:t>
            </a:r>
            <a:r>
              <a:rPr lang="en-US" sz="1800" b="1" dirty="0"/>
              <a:t>history </a:t>
            </a:r>
          </a:p>
        </p:txBody>
      </p:sp>
    </p:spTree>
    <p:extLst>
      <p:ext uri="{BB962C8B-B14F-4D97-AF65-F5344CB8AC3E}">
        <p14:creationId xmlns:p14="http://schemas.microsoft.com/office/powerpoint/2010/main" val="347833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113" y="204026"/>
            <a:ext cx="5066851" cy="1599015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8247853"/>
              </p:ext>
            </p:extLst>
          </p:nvPr>
        </p:nvGraphicFramePr>
        <p:xfrm>
          <a:off x="1199166" y="1003533"/>
          <a:ext cx="105463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6996" y="4930152"/>
            <a:ext cx="1168265" cy="6739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3898" y="4930151"/>
            <a:ext cx="1168265" cy="6739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0094" y="4930151"/>
            <a:ext cx="1168265" cy="673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192" y="4930152"/>
            <a:ext cx="1168265" cy="67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6290" y="4930151"/>
            <a:ext cx="1168265" cy="67392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 bwMode="auto">
          <a:xfrm>
            <a:off x="1303898" y="5589430"/>
            <a:ext cx="9420657" cy="128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4535261" y="1767927"/>
            <a:ext cx="2063098" cy="5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02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MIT-2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MIT-2" id="{7C6308D2-0A89-446B-92BF-F858DE48A3FA}" vid="{FB3CBF44-4D5E-4E4E-BF74-8678CCD4C6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KMIT-2</Template>
  <TotalTime>3539</TotalTime>
  <Words>776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Vrinda</vt:lpstr>
      <vt:lpstr>Wingdings</vt:lpstr>
      <vt:lpstr>KMIT-2</vt:lpstr>
      <vt:lpstr>Shopping Mall Parking Smart Contract</vt:lpstr>
      <vt:lpstr>PowerPoint Presentation</vt:lpstr>
      <vt:lpstr>Mobile Talk-time Barter Smart Contract</vt:lpstr>
      <vt:lpstr>PowerPoint Presentation</vt:lpstr>
      <vt:lpstr>Gold Vault Smart Contract</vt:lpstr>
      <vt:lpstr>PowerPoint Presentation</vt:lpstr>
      <vt:lpstr>Supply Chain Smart Contract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Mall Parking</dc:title>
  <dc:creator>CHITYALA PAVAN KUMAR</dc:creator>
  <cp:lastModifiedBy>CHITYALA PAVAN KUMAR</cp:lastModifiedBy>
  <cp:revision>56</cp:revision>
  <dcterms:created xsi:type="dcterms:W3CDTF">2017-07-04T06:39:29Z</dcterms:created>
  <dcterms:modified xsi:type="dcterms:W3CDTF">2017-07-07T08:01:55Z</dcterms:modified>
</cp:coreProperties>
</file>