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BD61-1383-4EFC-B311-EFD9EB89782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A2A12-7068-4E50-893B-9DF3ED1B5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A2A12-7068-4E50-893B-9DF3ED1B5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4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9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3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1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94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7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2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413149-2362-4465-A026-66ACC321D6C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4C1A00-0476-4547-99FC-AF207E9B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15C-1671-795C-4352-890190FCC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BlinkIT</a:t>
            </a:r>
            <a:r>
              <a:rPr lang="en-GB" b="1" dirty="0"/>
              <a:t> Grocery Data Report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B34C-5102-F099-1BFE-93DBB12B2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/>
              <a:t>Jedidiah Solomon</a:t>
            </a:r>
            <a:endParaRPr lang="en-GB" b="1" dirty="0"/>
          </a:p>
          <a:p>
            <a:r>
              <a:rPr lang="en-GB" b="1" dirty="0"/>
              <a:t>12/08/2024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5E10A-051A-6163-89A4-78AF98C6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67C4F-201E-7685-40F9-675CE2AC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607" y="5995607"/>
            <a:ext cx="862393" cy="862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FDBBF-C532-C1ED-B119-44CD66A9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5995607"/>
            <a:ext cx="862392" cy="86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F94AE-567E-8F7C-380B-30B4E3434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2" y="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D47D-CA2E-0537-F38D-CAC423B4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751113"/>
            <a:ext cx="10374086" cy="5388429"/>
          </a:xfrm>
        </p:spPr>
        <p:txBody>
          <a:bodyPr/>
          <a:lstStyle/>
          <a:p>
            <a:r>
              <a:rPr lang="en-GB" b="1" dirty="0"/>
              <a:t>Influence of Outlet Establishment Year:</a:t>
            </a:r>
          </a:p>
          <a:p>
            <a:pPr lvl="1"/>
            <a:r>
              <a:rPr lang="en-GB" dirty="0"/>
              <a:t>Outlets established in 2018 saw a peak in total sales ($205K), indicating a potential correlation between newer establishments and higher sales.</a:t>
            </a:r>
            <a:endParaRPr lang="en-US" dirty="0"/>
          </a:p>
          <a:p>
            <a:r>
              <a:rPr lang="en-US" b="1" dirty="0"/>
              <a:t>Impact of Outlet Size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Medium-sized outlets contribute the most to total sales (42.27%), followed by small-sized outlets (37.01%). High-sized outlets have the least impact (20.72%).</a:t>
            </a:r>
            <a:endParaRPr lang="en-US" dirty="0"/>
          </a:p>
          <a:p>
            <a:r>
              <a:rPr lang="en-US" b="1" dirty="0"/>
              <a:t>Average Item Visibility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Grocery stores have the highest average item visibility, which could explain their relatively better performance among smaller outlets.</a:t>
            </a:r>
            <a:endParaRPr lang="en-US" dirty="0"/>
          </a:p>
          <a:p>
            <a:pPr lvl="1"/>
            <a:r>
              <a:rPr lang="en-GB" dirty="0"/>
              <a:t>Supermarket Type 1 and Type 2 have lower item visibility but still manage to generate higher sales, suggesting a loyal customer base or higher foot traffic.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1E7D0-7CBF-FF5D-442B-ED712EEB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842" y="5410200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A846-5E59-8531-15E3-4E6F6173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94857"/>
            <a:ext cx="9601196" cy="1981200"/>
          </a:xfrm>
        </p:spPr>
        <p:txBody>
          <a:bodyPr/>
          <a:lstStyle/>
          <a:p>
            <a:r>
              <a:rPr lang="en-GB" sz="4800" b="1" dirty="0"/>
              <a:t>Predictions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CA82A-61F7-A999-88A4-3C1063AF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62B35-E4D2-8999-AAF9-F174EE56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3C335-BE9A-3654-2A79-FD75619AA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88" y="653143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C092-6B46-9230-11F0-505B78E7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87" y="533400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9C2E-5048-6AAD-D602-6B7CE48B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143000"/>
            <a:ext cx="10439400" cy="4732868"/>
          </a:xfrm>
        </p:spPr>
        <p:txBody>
          <a:bodyPr/>
          <a:lstStyle/>
          <a:p>
            <a:r>
              <a:rPr lang="en-GB" b="1" dirty="0"/>
              <a:t>Growth in Low-Fat Product Sales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As health trends continue to influence consumer </a:t>
            </a:r>
            <a:r>
              <a:rPr lang="en-GB" dirty="0" err="1"/>
              <a:t>behavior</a:t>
            </a:r>
            <a:r>
              <a:rPr lang="en-GB" dirty="0"/>
              <a:t>, sales of low-fat items are likely to grow further. Consider stocking up on low-fat alternatives across more product categories.</a:t>
            </a:r>
          </a:p>
          <a:p>
            <a:r>
              <a:rPr lang="en-GB" b="1" dirty="0"/>
              <a:t>Potential Decline in Older Outlets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Outlets that have been around for longer may see a decline in sales if not regularly upgraded or refreshed. It may be beneficial to invest in renovations or marketing efforts for older outlets.</a:t>
            </a:r>
          </a:p>
          <a:p>
            <a:r>
              <a:rPr lang="en-GB" b="1" dirty="0"/>
              <a:t>Continued Success of Medium-Sized Outlets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Medium-sized outlets will likely continue to dominate sales if current trends hold. Expanding the medium-sized format could be a key growth strategy moving forward.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536E1-30F3-248C-CA7D-E25BA710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478539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6027-C324-9D89-85C8-DDB5B21D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73086"/>
            <a:ext cx="9601196" cy="2002971"/>
          </a:xfrm>
        </p:spPr>
        <p:txBody>
          <a:bodyPr/>
          <a:lstStyle/>
          <a:p>
            <a:r>
              <a:rPr lang="en-GB" sz="4800" b="1" dirty="0"/>
              <a:t>Recommendations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9CB57-F907-1787-CC29-5436C6140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48F80-CE8C-1B28-1AEB-5002CF7C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AB9D6-86FA-BF3C-11E0-EBA55F2D7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770" y="653143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8168D-EB4E-D594-6980-02B739767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770" y="533400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CDAF-D16A-F3FC-C83E-13D7F191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0" y="1045029"/>
            <a:ext cx="10297887" cy="4757057"/>
          </a:xfrm>
        </p:spPr>
        <p:txBody>
          <a:bodyPr/>
          <a:lstStyle/>
          <a:p>
            <a:r>
              <a:rPr lang="en-US" b="1" dirty="0"/>
              <a:t>Focus on Low-Fat Products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Given the high sales of low-fat items, consider expanding the range of low-fat products or promoting them more heavily across outlets.</a:t>
            </a:r>
            <a:endParaRPr lang="en-US" dirty="0"/>
          </a:p>
          <a:p>
            <a:r>
              <a:rPr lang="en-US" b="1" dirty="0"/>
              <a:t>Boost Underperforming Categories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Consider targeted promotions or bundling offers for categories like Seafood and Breakfast items to boost their sales.</a:t>
            </a:r>
            <a:endParaRPr lang="en-US" dirty="0"/>
          </a:p>
          <a:p>
            <a:r>
              <a:rPr lang="en-US" b="1" dirty="0"/>
              <a:t>Leverage Successful Outlet Types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Invest more in expanding or upgrading Supermarket Type 1 outlets since they generate the most sales. Consider converting lower-performing outlets into Type 1 supermarkets where feasible.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03E41-3DD0-0AE7-9CFC-F56962D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478539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7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CB45-81EC-AFC9-4B35-17980931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132114"/>
            <a:ext cx="10265228" cy="4528457"/>
          </a:xfrm>
        </p:spPr>
        <p:txBody>
          <a:bodyPr/>
          <a:lstStyle/>
          <a:p>
            <a:r>
              <a:rPr lang="en-US" b="1" dirty="0"/>
              <a:t>Optimize Outlet Size Strategy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Focus on optimizing medium-sized outlets, as they generate the most sales. </a:t>
            </a:r>
            <a:r>
              <a:rPr lang="en-GB" dirty="0" err="1"/>
              <a:t>Analyze</a:t>
            </a:r>
            <a:r>
              <a:rPr lang="en-GB" dirty="0"/>
              <a:t> if there is potential to upscale small outlets to medium size to boost overall sales.</a:t>
            </a:r>
            <a:endParaRPr lang="en-US" dirty="0"/>
          </a:p>
          <a:p>
            <a:r>
              <a:rPr lang="en-US" b="1" dirty="0"/>
              <a:t>Enhance Item Visibility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Improve item visibility in Supermarket Types 2 and 3 to match or exceed that of grocery stores, potentially increasing sales in these outlets.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94AF9-8235-D5EC-34A5-3E02544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478539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2BAB-3E4F-2A10-CEA5-8097E8DC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03714"/>
            <a:ext cx="9601196" cy="1611086"/>
          </a:xfrm>
        </p:spPr>
        <p:txBody>
          <a:bodyPr/>
          <a:lstStyle/>
          <a:p>
            <a:r>
              <a:rPr lang="en-GB" sz="4800" b="1" dirty="0"/>
              <a:t>Conclusion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BDE9A-F7B6-7759-C8CC-DBE3991A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0533B-008B-799D-388C-5AD0CFDF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653142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2B6E9-7E6D-63C5-51BF-D6FB75C0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334000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FC98F-C6FB-9832-5328-B6B71E8B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8" y="533400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9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F6BB-0A39-0F9F-7065-D356CB9B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990600"/>
            <a:ext cx="9829800" cy="4885268"/>
          </a:xfrm>
        </p:spPr>
        <p:txBody>
          <a:bodyPr/>
          <a:lstStyle/>
          <a:p>
            <a:r>
              <a:rPr lang="en-GB" dirty="0"/>
              <a:t>The analysis of the grocery sales data reveals clear trends and actionable insights that can guide future strategies. Customers show a strong preference for low-fat products, and certain categories like Fruits, Vegetables, and Snacks are top performers. Supermarket Type 1 outlets and medium-sized stores contribute the most to overall sales, suggesting a successful format that could be replicated or expanded.</a:t>
            </a:r>
          </a:p>
          <a:p>
            <a:r>
              <a:rPr lang="en-GB" dirty="0"/>
              <a:t>To capitalize on these insights, it is recommended to focus on enhancing the visibility and availability of low-fat items, invest in top-performing outlet types, and consider strategies to boost sales in underperforming categories.</a:t>
            </a:r>
          </a:p>
          <a:p>
            <a:r>
              <a:rPr lang="en-GB" dirty="0"/>
              <a:t>By aligning strategies with these findings, the grocery chain can optimize its operations, drive higher sales, and better meet customer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FE5D-5B73-7421-13CA-12F0E462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40429"/>
            <a:ext cx="9601196" cy="2046514"/>
          </a:xfrm>
        </p:spPr>
        <p:txBody>
          <a:bodyPr>
            <a:normAutofit/>
          </a:bodyPr>
          <a:lstStyle/>
          <a:p>
            <a:r>
              <a:rPr lang="en-GB" sz="4800" b="1" dirty="0"/>
              <a:t>Thanks for Listening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3CA08-8642-C28C-C1C5-D67F4D33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27C00-A183-BEF2-9894-7D737A98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7B687-E7F6-4B37-CAE0-24E89640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653142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D5EA2-C416-313D-2E80-824B2D39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533400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83B-99BC-50B0-4030-2F285CD6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94857"/>
            <a:ext cx="9601196" cy="1872343"/>
          </a:xfrm>
        </p:spPr>
        <p:txBody>
          <a:bodyPr>
            <a:normAutofit/>
          </a:bodyPr>
          <a:lstStyle/>
          <a:p>
            <a:r>
              <a:rPr lang="en-GB" sz="4800" b="1" dirty="0"/>
              <a:t>Introduction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02A4-1656-DD81-B484-0C70973B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630A3-3FE8-8ECA-8C69-8E887FB2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49D11F-6F00-C2EC-EF89-80A5B288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653142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85AC9-A36A-C830-3B7A-21A1D75D8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8" y="5333999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A6AC-A5F7-57D2-1F2A-4CEDA373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9" y="1110343"/>
            <a:ext cx="10265228" cy="5029200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Blinkit</a:t>
            </a:r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is India's largest and most convenient hyper-local delivery company, which enables you to order groceries, fruits &amp; vegetables, and other daily essential products, directly via your mobile or web browser. </a:t>
            </a:r>
          </a:p>
          <a:p>
            <a:r>
              <a:rPr lang="en-GB" dirty="0"/>
              <a:t>The purpose of this project is to </a:t>
            </a:r>
            <a:r>
              <a:rPr lang="en-GB" dirty="0" err="1"/>
              <a:t>analyze</a:t>
            </a:r>
            <a:r>
              <a:rPr lang="en-GB" dirty="0"/>
              <a:t> grocery sales data to identify trends, understand customer preferences, and provide actionable insights for optimizing sales performance across different outlet types and product categories.</a:t>
            </a:r>
          </a:p>
          <a:p>
            <a:r>
              <a:rPr lang="en-GB" dirty="0"/>
              <a:t>The dataset contains detailed sales records from various grocery outlets, covering multiple years. It includes information on product categories, fat content, outlet types, outlet sizes, and the year of establishment.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94ABA-46C1-D955-DD1C-84926976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528" y="5453744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5E12-A52C-C53D-F184-EAF5FAF3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762000"/>
            <a:ext cx="10297885" cy="5442857"/>
          </a:xfrm>
        </p:spPr>
        <p:txBody>
          <a:bodyPr>
            <a:normAutofit/>
          </a:bodyPr>
          <a:lstStyle/>
          <a:p>
            <a:r>
              <a:rPr lang="en-US" b="1" dirty="0"/>
              <a:t>Key Variables Analyzed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Total Sales</a:t>
            </a:r>
            <a:r>
              <a:rPr lang="en-US" dirty="0"/>
              <a:t>: Overall sales figure</a:t>
            </a:r>
          </a:p>
          <a:p>
            <a:pPr lvl="1"/>
            <a:r>
              <a:rPr lang="en-US" b="1" dirty="0"/>
              <a:t>Item Fat Content</a:t>
            </a:r>
            <a:r>
              <a:rPr lang="en-US" dirty="0"/>
              <a:t>: </a:t>
            </a:r>
            <a:r>
              <a:rPr lang="en-GB" dirty="0"/>
              <a:t>Sales distribution between low-fat and regular items</a:t>
            </a:r>
            <a:r>
              <a:rPr lang="en-US" dirty="0"/>
              <a:t>, showing customer preferences</a:t>
            </a:r>
            <a:endParaRPr lang="en-GB" dirty="0"/>
          </a:p>
          <a:p>
            <a:pPr lvl="1"/>
            <a:r>
              <a:rPr lang="en-US" b="1" dirty="0"/>
              <a:t>Item Types</a:t>
            </a:r>
            <a:r>
              <a:rPr lang="en-US" dirty="0"/>
              <a:t>: </a:t>
            </a:r>
            <a:r>
              <a:rPr lang="en-GB" dirty="0"/>
              <a:t>Performance of different product categories (e.g., Fruits, Snacks, Dairy, etc.), identifying top-performing and underperforming categories.</a:t>
            </a:r>
          </a:p>
          <a:p>
            <a:pPr lvl="1"/>
            <a:r>
              <a:rPr lang="en-US" b="1" dirty="0"/>
              <a:t>Outlet Types</a:t>
            </a:r>
            <a:r>
              <a:rPr lang="en-US" dirty="0"/>
              <a:t>: </a:t>
            </a:r>
            <a:r>
              <a:rPr lang="en-GB" dirty="0"/>
              <a:t>Analysis of sales across different outlet formats (Supermarkets, Grocery Stores) to determine which types generate the most revenue.</a:t>
            </a:r>
          </a:p>
          <a:p>
            <a:pPr lvl="1"/>
            <a:r>
              <a:rPr lang="en-US" b="1" dirty="0"/>
              <a:t>Outlet Size</a:t>
            </a:r>
            <a:r>
              <a:rPr lang="en-US" dirty="0"/>
              <a:t>: </a:t>
            </a:r>
            <a:r>
              <a:rPr lang="en-GB" dirty="0"/>
              <a:t>Impact of outlet size (Small, Medium, Large) on total sales, providing insights into optimal store formats</a:t>
            </a:r>
            <a:endParaRPr lang="en-US" dirty="0"/>
          </a:p>
          <a:p>
            <a:pPr lvl="1"/>
            <a:r>
              <a:rPr lang="en-US" b="1" dirty="0"/>
              <a:t>Year of Establishment</a:t>
            </a:r>
            <a:r>
              <a:rPr lang="en-US" dirty="0"/>
              <a:t>: </a:t>
            </a:r>
            <a:r>
              <a:rPr lang="en-GB" dirty="0"/>
              <a:t>Sales trends based on the year outlets were established, helping to understand the correlation between outlet age and sales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2B2B9-3C4D-EDFF-C96A-F3B8CE18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842" y="5410200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0A78-99AC-191E-AB75-4BB230D9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373087"/>
            <a:ext cx="9601196" cy="1752600"/>
          </a:xfrm>
        </p:spPr>
        <p:txBody>
          <a:bodyPr>
            <a:normAutofit/>
          </a:bodyPr>
          <a:lstStyle/>
          <a:p>
            <a:r>
              <a:rPr lang="en-GB" sz="4800" b="1" dirty="0"/>
              <a:t>Visualizations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5F896-3BA5-FF2D-65B3-1E367060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CCA3A-ECD0-B383-9391-369B187A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FCC4D-BD56-3984-2293-09A28082C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653143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9A35E-5D48-DC28-4ACD-044F0BF5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5333999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AD02-F3D8-35CD-B669-990193EA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8792E-9B9A-EA2B-5B92-E592159D9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119743"/>
            <a:ext cx="11963400" cy="6618514"/>
          </a:xfrm>
        </p:spPr>
      </p:pic>
    </p:spTree>
    <p:extLst>
      <p:ext uri="{BB962C8B-B14F-4D97-AF65-F5344CB8AC3E}">
        <p14:creationId xmlns:p14="http://schemas.microsoft.com/office/powerpoint/2010/main" val="29680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19C3-D804-B192-50A2-4E913F86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5527-2101-C24D-1EE2-3796E32B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41515"/>
            <a:ext cx="11930742" cy="6596742"/>
          </a:xfrm>
        </p:spPr>
      </p:pic>
    </p:spTree>
    <p:extLst>
      <p:ext uri="{BB962C8B-B14F-4D97-AF65-F5344CB8AC3E}">
        <p14:creationId xmlns:p14="http://schemas.microsoft.com/office/powerpoint/2010/main" val="409826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82E0-8211-CA8F-66BF-70987A8B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383972"/>
            <a:ext cx="9557655" cy="1915886"/>
          </a:xfrm>
        </p:spPr>
        <p:txBody>
          <a:bodyPr>
            <a:normAutofit/>
          </a:bodyPr>
          <a:lstStyle/>
          <a:p>
            <a:r>
              <a:rPr lang="en-GB" sz="4800" b="1" dirty="0"/>
              <a:t>Insights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98B48-B41F-56A8-CB63-035E3A45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653143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03BE4-E012-CAE9-9256-B8C4F2DF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33400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44525-7366-308D-968B-45943FD78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653143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6C38D-9722-F80C-F3B4-9FA81EA03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533400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9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55AD-F4FE-6EF7-FBF7-F60F2FAD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76943"/>
            <a:ext cx="10668000" cy="54755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Sales by Fat Content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Low-fat items account for 64.6% of total sales, while regular items account for 35.4%. This indicates a preference for low-fat products among customers.</a:t>
            </a:r>
            <a:endParaRPr lang="en-US" dirty="0"/>
          </a:p>
          <a:p>
            <a:r>
              <a:rPr lang="en-US" b="1" dirty="0"/>
              <a:t>Top-Performing Item Types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The highest-performing item types are Fruits and Vegetables, Snack Foods, and Household Items, each generating over $100K in sales.</a:t>
            </a:r>
          </a:p>
          <a:p>
            <a:pPr lvl="1"/>
            <a:r>
              <a:rPr lang="en-GB" dirty="0"/>
              <a:t>Seafood and Breakfast items are the lowest-performing categories, contributing the least to total sales.</a:t>
            </a:r>
            <a:endParaRPr lang="en-US" dirty="0"/>
          </a:p>
          <a:p>
            <a:r>
              <a:rPr lang="en-US" b="1" dirty="0"/>
              <a:t>Sales Distribution Across Outlets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Sales distribution across different outlets is relatively consistent, with most outlets generating between $120K to $130K in total sales, except for a few outliers like OUT017 and OUT010 with slightly lower sales.</a:t>
            </a:r>
            <a:endParaRPr lang="en-US" dirty="0"/>
          </a:p>
          <a:p>
            <a:r>
              <a:rPr lang="en-US" b="1" dirty="0"/>
              <a:t>Outlet Types:</a:t>
            </a:r>
          </a:p>
          <a:p>
            <a:pPr lvl="1"/>
            <a:r>
              <a:rPr lang="en-GB" dirty="0"/>
              <a:t>Supermarket Type 1 is the most successful outlet type, generating $787.55K in sales.</a:t>
            </a:r>
          </a:p>
          <a:p>
            <a:pPr lvl="1"/>
            <a:r>
              <a:rPr lang="en-GB" dirty="0"/>
              <a:t>Grocery Stores and Supermarket Types 2 &amp; 3 have significantly lower sales, around $130K to $150K.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AB4C-770C-2DB3-A9E4-C04494364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727" y="5486400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812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</vt:lpstr>
      <vt:lpstr>BlinkIT Grocery Data Report</vt:lpstr>
      <vt:lpstr>Introduction</vt:lpstr>
      <vt:lpstr>PowerPoint Presentation</vt:lpstr>
      <vt:lpstr>PowerPoint Presentation</vt:lpstr>
      <vt:lpstr>Visualizations</vt:lpstr>
      <vt:lpstr>PowerPoint Presentation</vt:lpstr>
      <vt:lpstr>PowerPoint Presentation</vt:lpstr>
      <vt:lpstr>Insights</vt:lpstr>
      <vt:lpstr>PowerPoint Presentation</vt:lpstr>
      <vt:lpstr>PowerPoint Presentation</vt:lpstr>
      <vt:lpstr>Predictions</vt:lpstr>
      <vt:lpstr>PowerPoint Presentation</vt:lpstr>
      <vt:lpstr>Recommendations</vt:lpstr>
      <vt:lpstr>PowerPoint Presentation</vt:lpstr>
      <vt:lpstr>PowerPoint Presentation</vt:lpstr>
      <vt:lpstr>Conclusion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Grocery Data Report</dc:title>
  <dc:creator>Roseline Oderinde</dc:creator>
  <cp:lastModifiedBy>Jedidiah onwubiko</cp:lastModifiedBy>
  <cp:revision>9</cp:revision>
  <dcterms:created xsi:type="dcterms:W3CDTF">2024-08-12T18:18:49Z</dcterms:created>
  <dcterms:modified xsi:type="dcterms:W3CDTF">2024-08-16T17:31:03Z</dcterms:modified>
</cp:coreProperties>
</file>