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3" r:id="rId7"/>
    <p:sldId id="310" r:id="rId8"/>
    <p:sldId id="311" r:id="rId9"/>
    <p:sldId id="312" r:id="rId10"/>
    <p:sldId id="314" r:id="rId11"/>
    <p:sldId id="315" r:id="rId12"/>
    <p:sldId id="316" r:id="rId13"/>
    <p:sldId id="3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pPr>
            <a:buFont typeface="Arial" panose="020B0604020202020204" pitchFamily="34" charset="0"/>
            <a:buChar char="•"/>
          </a:pPr>
          <a:r>
            <a:rPr lang="en-GB" b="0" i="0" dirty="0"/>
            <a:t>Financial reporting is intended to help track a business’s income, cash flow, profitability, and overall viability in the long run.</a:t>
          </a:r>
          <a:endParaRPr lang="en-US" b="0" dirty="0"/>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2" phldr="0"/>
      <dgm:spPr/>
      <dgm:t>
        <a:bodyPr/>
        <a:lstStyle/>
        <a:p>
          <a:r>
            <a:rPr lang="en-US"/>
            <a:t>02</a:t>
          </a:r>
          <a:endParaRPr lang="en-US" dirty="0"/>
        </a:p>
      </dgm:t>
    </dgm:pt>
    <dgm:pt modelId="{3222AA03-A652-495E-8C81-006C3F7EB8A6}">
      <dgm:prSet/>
      <dgm:spPr/>
      <dgm:t>
        <a:bodyPr/>
        <a:lstStyle/>
        <a:p>
          <a:r>
            <a:rPr lang="en-GB" b="0" i="0" dirty="0"/>
            <a:t>Financial report gives the business activities and financial performance of a company or a product</a:t>
          </a:r>
          <a:endParaRPr lang="en-US" b="0" dirty="0"/>
        </a:p>
      </dgm:t>
    </dgm:pt>
    <dgm:pt modelId="{E5CB4407-CDAD-4B9E-A393-088EA0F7872F}" type="parTrans" cxnId="{92444B9F-B57C-41DF-8569-0092CBD687F3}">
      <dgm:prSet/>
      <dgm:spPr/>
    </dgm:pt>
    <dgm:pt modelId="{08B212D5-C349-410B-B7A3-2A58DF9A0429}" type="sibTrans" cxnId="{92444B9F-B57C-41DF-8569-0092CBD687F3}">
      <dgm:prSet phldrT="01" phldr="0"/>
      <dgm:spPr/>
      <dgm:t>
        <a:bodyPr/>
        <a:lstStyle/>
        <a:p>
          <a:r>
            <a:rPr lang="en-US"/>
            <a:t>01</a:t>
          </a:r>
        </a:p>
      </dgm:t>
    </dgm:pt>
    <dgm:pt modelId="{09F899AB-70CA-46DA-8F8C-58514A9FEF67}" type="pres">
      <dgm:prSet presAssocID="{15509919-36B5-4162-8899-417A9F93473B}" presName="Name0" presStyleCnt="0">
        <dgm:presLayoutVars>
          <dgm:animLvl val="lvl"/>
          <dgm:resizeHandles val="exact"/>
        </dgm:presLayoutVars>
      </dgm:prSet>
      <dgm:spPr/>
    </dgm:pt>
    <dgm:pt modelId="{D7FE18CE-DE80-4B82-A7D4-A868DE7E06FC}" type="pres">
      <dgm:prSet presAssocID="{3222AA03-A652-495E-8C81-006C3F7EB8A6}" presName="compositeNode" presStyleCnt="0">
        <dgm:presLayoutVars>
          <dgm:bulletEnabled val="1"/>
        </dgm:presLayoutVars>
      </dgm:prSet>
      <dgm:spPr/>
    </dgm:pt>
    <dgm:pt modelId="{B340B18C-3842-4103-BB4B-DC9DB4AB3FFC}" type="pres">
      <dgm:prSet presAssocID="{3222AA03-A652-495E-8C81-006C3F7EB8A6}" presName="bgRect" presStyleLbl="alignNode1" presStyleIdx="0" presStyleCnt="2"/>
      <dgm:spPr/>
    </dgm:pt>
    <dgm:pt modelId="{58EA0BCA-180E-4DCA-BC26-C65EAFC5597B}" type="pres">
      <dgm:prSet presAssocID="{08B212D5-C349-410B-B7A3-2A58DF9A0429}" presName="sibTransNodeRect" presStyleLbl="alignNode1" presStyleIdx="0" presStyleCnt="2">
        <dgm:presLayoutVars>
          <dgm:chMax val="0"/>
          <dgm:bulletEnabled val="1"/>
        </dgm:presLayoutVars>
      </dgm:prSet>
      <dgm:spPr/>
    </dgm:pt>
    <dgm:pt modelId="{06424367-DA74-4D6B-A381-824A74CE6CBC}" type="pres">
      <dgm:prSet presAssocID="{3222AA03-A652-495E-8C81-006C3F7EB8A6}" presName="nodeRect" presStyleLbl="alignNode1" presStyleIdx="0" presStyleCnt="2">
        <dgm:presLayoutVars>
          <dgm:bulletEnabled val="1"/>
        </dgm:presLayoutVars>
      </dgm:prSet>
      <dgm:spPr/>
    </dgm:pt>
    <dgm:pt modelId="{AB0A3801-A959-44EC-94D2-27A02999B3CC}" type="pres">
      <dgm:prSet presAssocID="{08B212D5-C349-410B-B7A3-2A58DF9A0429}" presName="sibTrans" presStyleCnt="0"/>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1" presStyleCnt="2"/>
      <dgm:spPr/>
    </dgm:pt>
    <dgm:pt modelId="{15536E38-36FE-4A51-B620-2715BFAD5475}" type="pres">
      <dgm:prSet presAssocID="{23210C7F-6847-491E-BE1F-A79529AF2B8B}" presName="sibTransNodeRect" presStyleLbl="alignNode1" presStyleIdx="1" presStyleCnt="2">
        <dgm:presLayoutVars>
          <dgm:chMax val="0"/>
          <dgm:bulletEnabled val="1"/>
        </dgm:presLayoutVars>
      </dgm:prSet>
      <dgm:spPr/>
    </dgm:pt>
    <dgm:pt modelId="{B158057C-23C1-45AE-9273-5935A8F6104B}" type="pres">
      <dgm:prSet presAssocID="{AAF9DEE3-8444-4CA1-8BC2-D834D3ED6C74}" presName="nodeRect" presStyleLbl="alignNode1" presStyleIdx="1" presStyleCnt="2">
        <dgm:presLayoutVars>
          <dgm:bulletEnabled val="1"/>
        </dgm:presLayoutVars>
      </dgm:prSet>
      <dgm:spPr/>
    </dgm:pt>
  </dgm:ptLst>
  <dgm:cxnLst>
    <dgm:cxn modelId="{0A7DA706-17DD-412A-8BE0-4F6529274E66}" srcId="{15509919-36B5-4162-8899-417A9F93473B}" destId="{AAF9DEE3-8444-4CA1-8BC2-D834D3ED6C74}" srcOrd="1"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BB174130-27BE-4B09-BC6D-ADC5A4774759}" type="presOf" srcId="{3222AA03-A652-495E-8C81-006C3F7EB8A6}" destId="{B340B18C-3842-4103-BB4B-DC9DB4AB3FFC}" srcOrd="0" destOrd="0" presId="urn:microsoft.com/office/officeart/2016/7/layout/LinearBlockProcessNumbered#1"/>
    <dgm:cxn modelId="{6E5EF465-680F-4962-87CA-2B44BA61BBF3}" type="presOf" srcId="{AAF9DEE3-8444-4CA1-8BC2-D834D3ED6C74}" destId="{F4992080-7D4E-4F2B-B608-170DDBB6006A}" srcOrd="0" destOrd="0" presId="urn:microsoft.com/office/officeart/2016/7/layout/LinearBlockProcessNumbered#1"/>
    <dgm:cxn modelId="{DE8F0F86-1714-47C8-9AAA-20150279CAA2}" type="presOf" srcId="{08B212D5-C349-410B-B7A3-2A58DF9A0429}" destId="{58EA0BCA-180E-4DCA-BC26-C65EAFC5597B}" srcOrd="0" destOrd="0" presId="urn:microsoft.com/office/officeart/2016/7/layout/LinearBlockProcessNumbered#1"/>
    <dgm:cxn modelId="{92444B9F-B57C-41DF-8569-0092CBD687F3}" srcId="{15509919-36B5-4162-8899-417A9F93473B}" destId="{3222AA03-A652-495E-8C81-006C3F7EB8A6}" srcOrd="0" destOrd="0" parTransId="{E5CB4407-CDAD-4B9E-A393-088EA0F7872F}" sibTransId="{08B212D5-C349-410B-B7A3-2A58DF9A0429}"/>
    <dgm:cxn modelId="{C22004A3-D50E-41BB-8FCE-0867CC5A20EB}" type="presOf" srcId="{3222AA03-A652-495E-8C81-006C3F7EB8A6}" destId="{06424367-DA74-4D6B-A381-824A74CE6CBC}" srcOrd="1"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9895B08F-CEAA-4764-BA08-7D88D92F1F71}" type="presParOf" srcId="{09F899AB-70CA-46DA-8F8C-58514A9FEF67}" destId="{D7FE18CE-DE80-4B82-A7D4-A868DE7E06FC}" srcOrd="0" destOrd="0" presId="urn:microsoft.com/office/officeart/2016/7/layout/LinearBlockProcessNumbered#1"/>
    <dgm:cxn modelId="{B713FCE2-1E1B-4F32-830C-9FB6EFA3F92E}" type="presParOf" srcId="{D7FE18CE-DE80-4B82-A7D4-A868DE7E06FC}" destId="{B340B18C-3842-4103-BB4B-DC9DB4AB3FFC}" srcOrd="0" destOrd="0" presId="urn:microsoft.com/office/officeart/2016/7/layout/LinearBlockProcessNumbered#1"/>
    <dgm:cxn modelId="{3CE2AB51-02A1-465A-8584-0F1247A12E4D}" type="presParOf" srcId="{D7FE18CE-DE80-4B82-A7D4-A868DE7E06FC}" destId="{58EA0BCA-180E-4DCA-BC26-C65EAFC5597B}" srcOrd="1" destOrd="0" presId="urn:microsoft.com/office/officeart/2016/7/layout/LinearBlockProcessNumbered#1"/>
    <dgm:cxn modelId="{074598F7-31C8-45A1-89D2-84651F98E48E}" type="presParOf" srcId="{D7FE18CE-DE80-4B82-A7D4-A868DE7E06FC}" destId="{06424367-DA74-4D6B-A381-824A74CE6CBC}" srcOrd="2" destOrd="0" presId="urn:microsoft.com/office/officeart/2016/7/layout/LinearBlockProcessNumbered#1"/>
    <dgm:cxn modelId="{0FF91C20-7C85-48DD-925A-705FBAE0A0B5}" type="presParOf" srcId="{09F899AB-70CA-46DA-8F8C-58514A9FEF67}" destId="{AB0A3801-A959-44EC-94D2-27A02999B3CC}" srcOrd="1" destOrd="0" presId="urn:microsoft.com/office/officeart/2016/7/layout/LinearBlockProcessNumbered#1"/>
    <dgm:cxn modelId="{90D3E440-E32E-4616-A794-C357B58C725C}" type="presParOf" srcId="{09F899AB-70CA-46DA-8F8C-58514A9FEF67}" destId="{9E708B2C-9056-43B8-820C-8D4D2D591614}" srcOrd="2"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0B18C-3842-4103-BB4B-DC9DB4AB3FFC}">
      <dsp:nvSpPr>
        <dsp:cNvPr id="0" name=""/>
        <dsp:cNvSpPr/>
      </dsp:nvSpPr>
      <dsp:spPr>
        <a:xfrm>
          <a:off x="3143" y="0"/>
          <a:ext cx="4832746"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022350">
            <a:lnSpc>
              <a:spcPct val="90000"/>
            </a:lnSpc>
            <a:spcBef>
              <a:spcPct val="0"/>
            </a:spcBef>
            <a:spcAft>
              <a:spcPct val="35000"/>
            </a:spcAft>
            <a:buNone/>
          </a:pPr>
          <a:r>
            <a:rPr lang="en-GB" sz="2300" b="0" i="0" kern="1200" dirty="0"/>
            <a:t>Financial report gives the business activities and financial performance of a company or a product</a:t>
          </a:r>
          <a:endParaRPr lang="en-US" sz="2300" b="0" kern="1200" dirty="0"/>
        </a:p>
      </dsp:txBody>
      <dsp:txXfrm>
        <a:off x="3143" y="1490244"/>
        <a:ext cx="4832746" cy="2235367"/>
      </dsp:txXfrm>
    </dsp:sp>
    <dsp:sp modelId="{58EA0BCA-180E-4DCA-BC26-C65EAFC5597B}">
      <dsp:nvSpPr>
        <dsp:cNvPr id="0" name=""/>
        <dsp:cNvSpPr/>
      </dsp:nvSpPr>
      <dsp:spPr>
        <a:xfrm>
          <a:off x="3143" y="0"/>
          <a:ext cx="4832746"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143" y="0"/>
        <a:ext cx="4832746" cy="1490244"/>
      </dsp:txXfrm>
    </dsp:sp>
    <dsp:sp modelId="{F4992080-7D4E-4F2B-B608-170DDBB6006A}">
      <dsp:nvSpPr>
        <dsp:cNvPr id="0" name=""/>
        <dsp:cNvSpPr/>
      </dsp:nvSpPr>
      <dsp:spPr>
        <a:xfrm>
          <a:off x="5222509" y="0"/>
          <a:ext cx="4832746"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77368" tIns="0" rIns="477368" bIns="330200" numCol="1" spcCol="1270" anchor="t" anchorCtr="0">
          <a:noAutofit/>
        </a:bodyPr>
        <a:lstStyle/>
        <a:p>
          <a:pPr marL="0" lvl="0" indent="0" algn="l" defTabSz="1022350">
            <a:lnSpc>
              <a:spcPct val="90000"/>
            </a:lnSpc>
            <a:spcBef>
              <a:spcPct val="0"/>
            </a:spcBef>
            <a:spcAft>
              <a:spcPct val="35000"/>
            </a:spcAft>
            <a:buFont typeface="Arial" panose="020B0604020202020204" pitchFamily="34" charset="0"/>
            <a:buNone/>
          </a:pPr>
          <a:r>
            <a:rPr lang="en-GB" sz="2300" b="0" i="0" kern="1200" dirty="0"/>
            <a:t>Financial reporting is intended to help track a business’s income, cash flow, profitability, and overall viability in the long run.</a:t>
          </a:r>
          <a:endParaRPr lang="en-US" sz="2300" b="0" kern="1200" dirty="0"/>
        </a:p>
      </dsp:txBody>
      <dsp:txXfrm>
        <a:off x="5222509" y="1490244"/>
        <a:ext cx="4832746" cy="2235367"/>
      </dsp:txXfrm>
    </dsp:sp>
    <dsp:sp modelId="{15536E38-36FE-4A51-B620-2715BFAD5475}">
      <dsp:nvSpPr>
        <dsp:cNvPr id="0" name=""/>
        <dsp:cNvSpPr/>
      </dsp:nvSpPr>
      <dsp:spPr>
        <a:xfrm>
          <a:off x="5222509" y="0"/>
          <a:ext cx="4832746"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477368" tIns="165100" rIns="477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5222509" y="0"/>
        <a:ext cx="4832746"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8/12/2024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8/12/2024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GB" sz="4400" dirty="0">
                <a:solidFill>
                  <a:schemeClr val="tx1"/>
                </a:solidFill>
              </a:rPr>
              <a:t>F</a:t>
            </a:r>
            <a:r>
              <a:rPr lang="en-US" sz="4400" dirty="0" err="1">
                <a:solidFill>
                  <a:schemeClr val="tx1"/>
                </a:solidFill>
              </a:rPr>
              <a:t>inancial</a:t>
            </a:r>
            <a:r>
              <a:rPr lang="en-US" sz="4400" dirty="0">
                <a:solidFill>
                  <a:schemeClr val="tx1"/>
                </a:solidFill>
              </a:rPr>
              <a:t> report</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GB" dirty="0">
                <a:solidFill>
                  <a:schemeClr val="tx1"/>
                </a:solidFill>
              </a:rPr>
              <a:t>JEDIDIAH SOLOMON</a:t>
            </a:r>
            <a:endParaRPr lang="en-US" dirty="0">
              <a:solidFill>
                <a:schemeClr val="tx1"/>
              </a:solidFill>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8FD2-3870-E85E-7674-CD5F0ED663CB}"/>
              </a:ext>
            </a:extLst>
          </p:cNvPr>
          <p:cNvSpPr>
            <a:spLocks noGrp="1"/>
          </p:cNvSpPr>
          <p:nvPr>
            <p:ph type="title"/>
          </p:nvPr>
        </p:nvSpPr>
        <p:spPr>
          <a:xfrm>
            <a:off x="1066800" y="642594"/>
            <a:ext cx="10058400" cy="805206"/>
          </a:xfrm>
        </p:spPr>
        <p:txBody>
          <a:bodyPr>
            <a:normAutofit/>
          </a:bodyPr>
          <a:lstStyle/>
          <a:p>
            <a:pPr algn="ctr"/>
            <a:r>
              <a:rPr lang="en-GB" sz="4400" b="1" dirty="0"/>
              <a:t>Conclusion</a:t>
            </a:r>
            <a:endParaRPr lang="en-US" sz="4400" b="1" dirty="0"/>
          </a:p>
        </p:txBody>
      </p:sp>
      <p:sp>
        <p:nvSpPr>
          <p:cNvPr id="3" name="Content Placeholder 2">
            <a:extLst>
              <a:ext uri="{FF2B5EF4-FFF2-40B4-BE49-F238E27FC236}">
                <a16:creationId xmlns:a16="http://schemas.microsoft.com/office/drawing/2014/main" id="{6952EA55-3709-4D42-BE4B-BF7FC76CB973}"/>
              </a:ext>
            </a:extLst>
          </p:cNvPr>
          <p:cNvSpPr>
            <a:spLocks noGrp="1"/>
          </p:cNvSpPr>
          <p:nvPr>
            <p:ph idx="1"/>
          </p:nvPr>
        </p:nvSpPr>
        <p:spPr>
          <a:xfrm>
            <a:off x="555171" y="1611086"/>
            <a:ext cx="11136086" cy="4604319"/>
          </a:xfrm>
        </p:spPr>
        <p:txBody>
          <a:bodyPr>
            <a:normAutofit/>
          </a:bodyPr>
          <a:lstStyle/>
          <a:p>
            <a:r>
              <a:rPr lang="en-GB" sz="1800" dirty="0"/>
              <a:t>The data highlights key areas for improvement in profitability. </a:t>
            </a:r>
            <a:r>
              <a:rPr lang="en-GB" sz="1800" dirty="0" err="1"/>
              <a:t>Paseo</a:t>
            </a:r>
            <a:r>
              <a:rPr lang="en-GB" sz="1800" dirty="0"/>
              <a:t> is a strong seller but needs cost and discount optimization. VTT and Amarilla are underperforming due to high costs and discounts, requiring immediate attention. Germany is the most profitable market, indicating the potential for expansion, while the Government sector needs a strategy review despite its high sales. Addressing these areas and stabilizing seasonal sales can drive sustainable growth and maximize profits.</a:t>
            </a:r>
            <a:endParaRPr lang="en-US" sz="1800" dirty="0"/>
          </a:p>
        </p:txBody>
      </p:sp>
    </p:spTree>
    <p:extLst>
      <p:ext uri="{BB962C8B-B14F-4D97-AF65-F5344CB8AC3E}">
        <p14:creationId xmlns:p14="http://schemas.microsoft.com/office/powerpoint/2010/main" val="65419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sz="4400" b="1" dirty="0"/>
              <a:t>Financial Report and it Purpose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285213185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59E5-5EC3-A1C1-5B6F-D2F261EAABFA}"/>
              </a:ext>
            </a:extLst>
          </p:cNvPr>
          <p:cNvSpPr>
            <a:spLocks noGrp="1"/>
          </p:cNvSpPr>
          <p:nvPr>
            <p:ph type="title"/>
          </p:nvPr>
        </p:nvSpPr>
        <p:spPr/>
        <p:txBody>
          <a:bodyPr>
            <a:normAutofit/>
          </a:bodyPr>
          <a:lstStyle/>
          <a:p>
            <a:pPr algn="ctr"/>
            <a:r>
              <a:rPr lang="en-GB" sz="4400" b="1" dirty="0"/>
              <a:t>What this Presentation Entails..</a:t>
            </a:r>
            <a:endParaRPr lang="en-US" sz="4400" b="1" dirty="0"/>
          </a:p>
        </p:txBody>
      </p:sp>
      <p:sp>
        <p:nvSpPr>
          <p:cNvPr id="3" name="Content Placeholder 2">
            <a:extLst>
              <a:ext uri="{FF2B5EF4-FFF2-40B4-BE49-F238E27FC236}">
                <a16:creationId xmlns:a16="http://schemas.microsoft.com/office/drawing/2014/main" id="{57183D4B-B52C-9A8F-2BC9-D10C8D5CC1DF}"/>
              </a:ext>
            </a:extLst>
          </p:cNvPr>
          <p:cNvSpPr>
            <a:spLocks noGrp="1"/>
          </p:cNvSpPr>
          <p:nvPr>
            <p:ph idx="1"/>
          </p:nvPr>
        </p:nvSpPr>
        <p:spPr/>
        <p:txBody>
          <a:bodyPr>
            <a:normAutofit/>
          </a:bodyPr>
          <a:lstStyle/>
          <a:p>
            <a:r>
              <a:rPr lang="en-GB" sz="2400" dirty="0"/>
              <a:t>Financial report on a company’s performance based on it:</a:t>
            </a:r>
          </a:p>
          <a:p>
            <a:pPr lvl="6"/>
            <a:r>
              <a:rPr lang="en-GB" sz="2400" dirty="0"/>
              <a:t>Products</a:t>
            </a:r>
          </a:p>
          <a:p>
            <a:pPr lvl="6"/>
            <a:r>
              <a:rPr lang="en-GB" sz="2400" dirty="0"/>
              <a:t>Countries</a:t>
            </a:r>
          </a:p>
          <a:p>
            <a:pPr lvl="6"/>
            <a:r>
              <a:rPr lang="en-GB" sz="2400" dirty="0"/>
              <a:t>Sectors</a:t>
            </a:r>
          </a:p>
          <a:p>
            <a:pPr lvl="6"/>
            <a:r>
              <a:rPr lang="en-GB" sz="2400" dirty="0"/>
              <a:t>Monthly trend</a:t>
            </a:r>
            <a:endParaRPr lang="en-US" sz="2400" dirty="0"/>
          </a:p>
          <a:p>
            <a:r>
              <a:rPr lang="en-US" sz="2400" dirty="0"/>
              <a:t>Actionable insights from the report </a:t>
            </a:r>
          </a:p>
          <a:p>
            <a:r>
              <a:rPr lang="en-US" sz="2400" dirty="0"/>
              <a:t>Recommendations based and the insights gotten</a:t>
            </a:r>
            <a:endParaRPr lang="en-GB" sz="2400" dirty="0"/>
          </a:p>
        </p:txBody>
      </p:sp>
    </p:spTree>
    <p:extLst>
      <p:ext uri="{BB962C8B-B14F-4D97-AF65-F5344CB8AC3E}">
        <p14:creationId xmlns:p14="http://schemas.microsoft.com/office/powerpoint/2010/main" val="373976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ED25-CC4C-B12A-7491-2C4D98F1001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78CA8CD-B931-9049-3710-FA94543EB28D}"/>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62091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4450-B4A7-9B91-B5CF-C333F24DE64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7B36AF6-37A2-0186-AFB1-B3F82A4D9C6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6931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189E-82F5-6363-1CA8-BE3227A43BB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B00962-6E4F-16FB-CE34-86AC22078CD3}"/>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62536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F5A3-6FCC-A0EF-B8E5-456508AA43CC}"/>
              </a:ext>
            </a:extLst>
          </p:cNvPr>
          <p:cNvSpPr>
            <a:spLocks noGrp="1"/>
          </p:cNvSpPr>
          <p:nvPr>
            <p:ph type="title"/>
          </p:nvPr>
        </p:nvSpPr>
        <p:spPr>
          <a:xfrm>
            <a:off x="1066800" y="413658"/>
            <a:ext cx="10058400" cy="740228"/>
          </a:xfrm>
        </p:spPr>
        <p:txBody>
          <a:bodyPr>
            <a:normAutofit/>
          </a:bodyPr>
          <a:lstStyle/>
          <a:p>
            <a:pPr algn="ctr"/>
            <a:r>
              <a:rPr lang="en-GB" sz="4400" b="1" dirty="0"/>
              <a:t>Insights</a:t>
            </a:r>
            <a:endParaRPr lang="en-US" sz="4400" b="1" dirty="0"/>
          </a:p>
        </p:txBody>
      </p:sp>
      <p:sp>
        <p:nvSpPr>
          <p:cNvPr id="3" name="Content Placeholder 2">
            <a:extLst>
              <a:ext uri="{FF2B5EF4-FFF2-40B4-BE49-F238E27FC236}">
                <a16:creationId xmlns:a16="http://schemas.microsoft.com/office/drawing/2014/main" id="{56715552-D6DF-3AB6-2359-52EEFE5B9295}"/>
              </a:ext>
            </a:extLst>
          </p:cNvPr>
          <p:cNvSpPr>
            <a:spLocks noGrp="1"/>
          </p:cNvSpPr>
          <p:nvPr>
            <p:ph idx="1"/>
          </p:nvPr>
        </p:nvSpPr>
        <p:spPr>
          <a:xfrm>
            <a:off x="424543" y="1153886"/>
            <a:ext cx="11321143" cy="5421086"/>
          </a:xfrm>
        </p:spPr>
        <p:txBody>
          <a:bodyPr>
            <a:noAutofit/>
          </a:bodyPr>
          <a:lstStyle/>
          <a:p>
            <a:r>
              <a:rPr lang="en-GB" sz="1800" b="1" dirty="0"/>
              <a:t>Product Sales Analysis</a:t>
            </a:r>
          </a:p>
          <a:p>
            <a:pPr lvl="2"/>
            <a:r>
              <a:rPr lang="en-US" sz="1800" kern="100" dirty="0">
                <a:effectLst/>
                <a:ea typeface="Calibri" panose="020F0502020204030204" pitchFamily="34" charset="0"/>
                <a:cs typeface="Times New Roman" panose="02020603050405020304" pitchFamily="18" charset="0"/>
              </a:rPr>
              <a:t>Paseo: Leads with 0.34M units sold and $33M in net sales. However, high production costs(2.99%)and discounts($2.6M) impact profitability.</a:t>
            </a:r>
          </a:p>
          <a:p>
            <a:pPr lvl="2"/>
            <a:r>
              <a:rPr lang="en-US" sz="1800" kern="100" dirty="0">
                <a:effectLst/>
                <a:ea typeface="Calibri" panose="020F0502020204030204" pitchFamily="34" charset="0"/>
                <a:cs typeface="Times New Roman" panose="02020603050405020304" pitchFamily="18" charset="0"/>
              </a:rPr>
              <a:t>VTT and  Amarilla: Despite decent sales, both products have negative profits(-$22M and -$23M respectively) due to high production costs(VTT at 40.35%, Amarilla at 36.19%) and significant discounts.</a:t>
            </a:r>
            <a:endParaRPr lang="en-GB" sz="1800" dirty="0"/>
          </a:p>
          <a:p>
            <a:r>
              <a:rPr lang="en-GB" sz="1800" b="1" dirty="0"/>
              <a:t>County Sales Analysis</a:t>
            </a:r>
          </a:p>
          <a:p>
            <a:pPr lvl="2"/>
            <a:r>
              <a:rPr lang="en-US" sz="1800" kern="100" dirty="0">
                <a:effectLst/>
                <a:ea typeface="Calibri" panose="020F0502020204030204" pitchFamily="34" charset="0"/>
                <a:cs typeface="Times New Roman" panose="02020603050405020304" pitchFamily="18" charset="0"/>
              </a:rPr>
              <a:t>United States and Canada lead in net sales with 21.08% and 20.96% respectively, but their profits are not proportionally high due to the higher discounts offered ($2.2M for the USA and $2.0M for Canada).</a:t>
            </a:r>
          </a:p>
          <a:p>
            <a:pPr lvl="2"/>
            <a:r>
              <a:rPr lang="en-US" sz="1800" dirty="0">
                <a:effectLst/>
                <a:ea typeface="Calibri" panose="020F0502020204030204" pitchFamily="34" charset="0"/>
                <a:cs typeface="Times New Roman" panose="02020603050405020304" pitchFamily="18" charset="0"/>
              </a:rPr>
              <a:t>Germany has the highest total profit ($3.26M) with moderate production costs and discount levels.</a:t>
            </a:r>
            <a:endParaRPr lang="en-GB" sz="1800" dirty="0"/>
          </a:p>
          <a:p>
            <a:r>
              <a:rPr lang="en-GB" sz="1800" b="1" dirty="0"/>
              <a:t>Sector Sales Analysis</a:t>
            </a:r>
          </a:p>
          <a:p>
            <a:pPr lvl="2"/>
            <a:r>
              <a:rPr lang="en-US" sz="1800" dirty="0">
                <a:effectLst/>
                <a:ea typeface="Calibri" panose="020F0502020204030204" pitchFamily="34" charset="0"/>
                <a:cs typeface="Times New Roman" panose="02020603050405020304" pitchFamily="18" charset="0"/>
              </a:rPr>
              <a:t>Government Sector: Leads in gross sales($56.4M) but shows low profits.</a:t>
            </a:r>
            <a:endParaRPr lang="en-GB" sz="1800" dirty="0">
              <a:effectLst/>
              <a:ea typeface="Calibri" panose="020F0502020204030204" pitchFamily="34" charset="0"/>
              <a:cs typeface="Times New Roman" panose="02020603050405020304" pitchFamily="18" charset="0"/>
            </a:endParaRPr>
          </a:p>
          <a:p>
            <a:pPr lvl="2"/>
            <a:r>
              <a:rPr lang="en-US" sz="1800" dirty="0">
                <a:effectLst/>
                <a:ea typeface="Calibri" panose="020F0502020204030204" pitchFamily="34" charset="0"/>
                <a:cs typeface="Times New Roman" panose="02020603050405020304" pitchFamily="18" charset="0"/>
              </a:rPr>
              <a:t>Small Business Sector: Although this sector has the second-highest net sales ($45.94M), the profit margin is higher than the government sector, making it a more profitable focus.</a:t>
            </a:r>
            <a:endParaRPr lang="en-GB" sz="1800" dirty="0"/>
          </a:p>
        </p:txBody>
      </p:sp>
    </p:spTree>
    <p:extLst>
      <p:ext uri="{BB962C8B-B14F-4D97-AF65-F5344CB8AC3E}">
        <p14:creationId xmlns:p14="http://schemas.microsoft.com/office/powerpoint/2010/main" val="406290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CA85-28B3-6C0E-5656-26CD342D442B}"/>
              </a:ext>
            </a:extLst>
          </p:cNvPr>
          <p:cNvSpPr>
            <a:spLocks noGrp="1"/>
          </p:cNvSpPr>
          <p:nvPr>
            <p:ph type="title"/>
          </p:nvPr>
        </p:nvSpPr>
        <p:spPr>
          <a:xfrm>
            <a:off x="1066800" y="500743"/>
            <a:ext cx="10058400" cy="870857"/>
          </a:xfrm>
        </p:spPr>
        <p:txBody>
          <a:bodyPr>
            <a:normAutofit/>
          </a:bodyPr>
          <a:lstStyle/>
          <a:p>
            <a:pPr algn="ctr"/>
            <a:r>
              <a:rPr lang="en-GB" sz="4400" b="1" dirty="0"/>
              <a:t>Insights</a:t>
            </a:r>
            <a:endParaRPr lang="en-US" sz="4400" dirty="0"/>
          </a:p>
        </p:txBody>
      </p:sp>
      <p:sp>
        <p:nvSpPr>
          <p:cNvPr id="3" name="Content Placeholder 2">
            <a:extLst>
              <a:ext uri="{FF2B5EF4-FFF2-40B4-BE49-F238E27FC236}">
                <a16:creationId xmlns:a16="http://schemas.microsoft.com/office/drawing/2014/main" id="{B859D50E-C5E4-2E37-C1CF-8410FABAF242}"/>
              </a:ext>
            </a:extLst>
          </p:cNvPr>
          <p:cNvSpPr>
            <a:spLocks noGrp="1"/>
          </p:cNvSpPr>
          <p:nvPr>
            <p:ph idx="1"/>
          </p:nvPr>
        </p:nvSpPr>
        <p:spPr>
          <a:xfrm>
            <a:off x="489857" y="1458685"/>
            <a:ext cx="11223172" cy="4898571"/>
          </a:xfrm>
        </p:spPr>
        <p:txBody>
          <a:bodyPr>
            <a:normAutofit/>
          </a:bodyPr>
          <a:lstStyle/>
          <a:p>
            <a:r>
              <a:rPr lang="en-GB" sz="1800" b="1" dirty="0"/>
              <a:t>Monthly Sales Analysis</a:t>
            </a:r>
          </a:p>
          <a:p>
            <a:pPr lvl="2"/>
            <a:r>
              <a:rPr lang="en-US" sz="1800" kern="100" dirty="0">
                <a:effectLst/>
                <a:ea typeface="Calibri" panose="020F0502020204030204" pitchFamily="34" charset="0"/>
                <a:cs typeface="Times New Roman" panose="02020603050405020304" pitchFamily="18" charset="0"/>
              </a:rPr>
              <a:t>October is the peak sales month with $21.7M in sales. However, there is a noticeable drop in sales towards March, which only recorded $5.6M. </a:t>
            </a:r>
          </a:p>
          <a:p>
            <a:pPr lvl="2"/>
            <a:r>
              <a:rPr lang="en-US" sz="1800" kern="100" dirty="0">
                <a:effectLst/>
                <a:ea typeface="Calibri" panose="020F0502020204030204" pitchFamily="34" charset="0"/>
                <a:cs typeface="Times New Roman" panose="02020603050405020304" pitchFamily="18" charset="0"/>
              </a:rPr>
              <a:t>Understanding seasonality and market demand could help stabilize sales across the year.</a:t>
            </a:r>
            <a:endParaRPr lang="en-GB" sz="1800" dirty="0"/>
          </a:p>
          <a:p>
            <a:r>
              <a:rPr lang="en-GB" sz="1800" b="1" dirty="0"/>
              <a:t>Production Cost and Discounts</a:t>
            </a:r>
          </a:p>
          <a:p>
            <a:pPr lvl="2"/>
            <a:r>
              <a:rPr lang="en-US" sz="1800" dirty="0">
                <a:effectLst/>
                <a:ea typeface="Calibri" panose="020F0502020204030204" pitchFamily="34" charset="0"/>
                <a:cs typeface="Times New Roman" panose="02020603050405020304" pitchFamily="18" charset="0"/>
              </a:rPr>
              <a:t>High Production Costs are seen in VTT (40.35%) and Amarilla (36.19%), leading to low profitability. A cost reduction strategy is recommended.</a:t>
            </a:r>
            <a:endParaRPr lang="en-GB" sz="1800" dirty="0">
              <a:effectLst/>
              <a:ea typeface="Calibri" panose="020F0502020204030204" pitchFamily="34" charset="0"/>
              <a:cs typeface="Times New Roman" panose="02020603050405020304" pitchFamily="18" charset="0"/>
            </a:endParaRPr>
          </a:p>
          <a:p>
            <a:pPr lvl="2"/>
            <a:r>
              <a:rPr lang="en-US" sz="1800" dirty="0">
                <a:effectLst/>
                <a:ea typeface="Calibri" panose="020F0502020204030204" pitchFamily="34" charset="0"/>
                <a:cs typeface="Times New Roman" panose="02020603050405020304" pitchFamily="18" charset="0"/>
              </a:rPr>
              <a:t>Discount Strategy: Paseo has the highest discount given ($2.6M). Reassessing discount strategies across all products could significantly impact profit margins</a:t>
            </a:r>
            <a:r>
              <a:rPr lang="en-GB" sz="1800" dirty="0">
                <a:ea typeface="Calibri" panose="020F0502020204030204" pitchFamily="34" charset="0"/>
                <a:cs typeface="Times New Roman" panose="02020603050405020304" pitchFamily="18" charset="0"/>
              </a:rPr>
              <a:t>.</a:t>
            </a:r>
            <a:endParaRPr lang="en-US" sz="1800" dirty="0"/>
          </a:p>
        </p:txBody>
      </p:sp>
    </p:spTree>
    <p:extLst>
      <p:ext uri="{BB962C8B-B14F-4D97-AF65-F5344CB8AC3E}">
        <p14:creationId xmlns:p14="http://schemas.microsoft.com/office/powerpoint/2010/main" val="119691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F1FA-EA6B-9CC2-0153-9C2BF61EF037}"/>
              </a:ext>
            </a:extLst>
          </p:cNvPr>
          <p:cNvSpPr>
            <a:spLocks noGrp="1"/>
          </p:cNvSpPr>
          <p:nvPr>
            <p:ph type="title"/>
          </p:nvPr>
        </p:nvSpPr>
        <p:spPr>
          <a:xfrm>
            <a:off x="1066800" y="446313"/>
            <a:ext cx="10058400" cy="751115"/>
          </a:xfrm>
        </p:spPr>
        <p:txBody>
          <a:bodyPr>
            <a:normAutofit/>
          </a:bodyPr>
          <a:lstStyle/>
          <a:p>
            <a:pPr algn="ctr"/>
            <a:r>
              <a:rPr lang="en-GB" sz="4400" b="1" dirty="0"/>
              <a:t>Recommendations</a:t>
            </a:r>
            <a:endParaRPr lang="en-US" sz="4400" b="1" dirty="0"/>
          </a:p>
        </p:txBody>
      </p:sp>
      <p:sp>
        <p:nvSpPr>
          <p:cNvPr id="3" name="Content Placeholder 2">
            <a:extLst>
              <a:ext uri="{FF2B5EF4-FFF2-40B4-BE49-F238E27FC236}">
                <a16:creationId xmlns:a16="http://schemas.microsoft.com/office/drawing/2014/main" id="{CF51FAB2-0586-C3B2-516C-78ECA4CA6DC8}"/>
              </a:ext>
            </a:extLst>
          </p:cNvPr>
          <p:cNvSpPr>
            <a:spLocks noGrp="1"/>
          </p:cNvSpPr>
          <p:nvPr>
            <p:ph idx="1"/>
          </p:nvPr>
        </p:nvSpPr>
        <p:spPr>
          <a:xfrm>
            <a:off x="457200" y="1197428"/>
            <a:ext cx="11277600" cy="5214258"/>
          </a:xfrm>
        </p:spPr>
        <p:txBody>
          <a:bodyPr>
            <a:noAutofit/>
          </a:bodyPr>
          <a:lstStyle/>
          <a:p>
            <a:r>
              <a:rPr lang="en-US" sz="1600" dirty="0">
                <a:effectLst/>
                <a:ea typeface="Calibri" panose="020F0502020204030204" pitchFamily="34" charset="0"/>
                <a:cs typeface="Calibri" panose="020F0502020204030204" pitchFamily="34" charset="0"/>
              </a:rPr>
              <a:t>Optimize Product Focus:</a:t>
            </a:r>
          </a:p>
          <a:p>
            <a:pPr lvl="2"/>
            <a:r>
              <a:rPr lang="en-US" sz="1600" kern="100" dirty="0">
                <a:effectLst/>
                <a:ea typeface="Calibri" panose="020F0502020204030204" pitchFamily="34" charset="0"/>
                <a:cs typeface="Calibri" panose="020F0502020204030204" pitchFamily="34" charset="0"/>
              </a:rPr>
              <a:t>Prioritize profitable products like Paseo while working to reduce costs and discounts for VTT and Amarilla.</a:t>
            </a:r>
            <a:endParaRPr lang="en-US" sz="1600" dirty="0">
              <a:effectLst/>
              <a:ea typeface="Calibri" panose="020F0502020204030204" pitchFamily="34" charset="0"/>
              <a:cs typeface="Calibri" panose="020F0502020204030204" pitchFamily="34" charset="0"/>
            </a:endParaRPr>
          </a:p>
          <a:p>
            <a:r>
              <a:rPr lang="en-US" sz="1600" dirty="0">
                <a:effectLst/>
                <a:ea typeface="Calibri" panose="020F0502020204030204" pitchFamily="34" charset="0"/>
                <a:cs typeface="Calibri" panose="020F0502020204030204" pitchFamily="34" charset="0"/>
              </a:rPr>
              <a:t>Reevaluate Discounts:</a:t>
            </a:r>
          </a:p>
          <a:p>
            <a:pPr lvl="2"/>
            <a:r>
              <a:rPr lang="en-US" sz="1600" kern="100" dirty="0">
                <a:effectLst/>
                <a:ea typeface="Calibri" panose="020F0502020204030204" pitchFamily="34" charset="0"/>
                <a:cs typeface="Calibri" panose="020F0502020204030204" pitchFamily="34" charset="0"/>
              </a:rPr>
              <a:t>Adjust discount strategies to improve profit margins, particularly for products like Paseo with $2.6M in discounts.</a:t>
            </a:r>
            <a:endParaRPr lang="en-US" sz="1600" dirty="0">
              <a:effectLst/>
              <a:ea typeface="Calibri" panose="020F0502020204030204" pitchFamily="34" charset="0"/>
              <a:cs typeface="Calibri" panose="020F0502020204030204" pitchFamily="34" charset="0"/>
            </a:endParaRPr>
          </a:p>
          <a:p>
            <a:r>
              <a:rPr lang="en-US" sz="1600" dirty="0">
                <a:effectLst/>
                <a:ea typeface="Calibri" panose="020F0502020204030204" pitchFamily="34" charset="0"/>
                <a:cs typeface="Calibri" panose="020F0502020204030204" pitchFamily="34" charset="0"/>
              </a:rPr>
              <a:t>Reduce Costs:</a:t>
            </a:r>
          </a:p>
          <a:p>
            <a:pPr lvl="2"/>
            <a:r>
              <a:rPr lang="en-US" sz="1600" dirty="0">
                <a:effectLst/>
                <a:ea typeface="Calibri" panose="020F0502020204030204" pitchFamily="34" charset="0"/>
                <a:cs typeface="Calibri" panose="020F0502020204030204" pitchFamily="34" charset="0"/>
              </a:rPr>
              <a:t>Focus on reducing high production costs for VTT (40.35%) and Amarilla (36.19%).</a:t>
            </a:r>
          </a:p>
          <a:p>
            <a:r>
              <a:rPr lang="en-US" sz="1600" dirty="0">
                <a:effectLst/>
                <a:ea typeface="Calibri" panose="020F0502020204030204" pitchFamily="34" charset="0"/>
                <a:cs typeface="Calibri" panose="020F0502020204030204" pitchFamily="34" charset="0"/>
              </a:rPr>
              <a:t>Expand in Profitable Markets:</a:t>
            </a:r>
          </a:p>
          <a:p>
            <a:pPr lvl="2"/>
            <a:r>
              <a:rPr lang="en-US" sz="1600" kern="100" dirty="0">
                <a:effectLst/>
                <a:ea typeface="Calibri" panose="020F0502020204030204" pitchFamily="34" charset="0"/>
                <a:cs typeface="Calibri" panose="020F0502020204030204" pitchFamily="34" charset="0"/>
              </a:rPr>
              <a:t>Leverage strong performance in Germany ($3.26M profit) to explore and expand in similar markets.</a:t>
            </a:r>
            <a:endParaRPr lang="en-US" sz="1600" dirty="0">
              <a:ea typeface="Calibri" panose="020F0502020204030204" pitchFamily="34" charset="0"/>
              <a:cs typeface="Calibri" panose="020F0502020204030204" pitchFamily="34" charset="0"/>
            </a:endParaRPr>
          </a:p>
          <a:p>
            <a:r>
              <a:rPr lang="en-US" sz="1600" dirty="0">
                <a:effectLst/>
                <a:ea typeface="Calibri" panose="020F0502020204030204" pitchFamily="34" charset="0"/>
                <a:cs typeface="Calibri" panose="020F0502020204030204" pitchFamily="34" charset="0"/>
              </a:rPr>
              <a:t>Boost Low Sales Months:</a:t>
            </a:r>
          </a:p>
          <a:p>
            <a:pPr lvl="2"/>
            <a:r>
              <a:rPr lang="en-US" sz="1600" kern="100" dirty="0">
                <a:effectLst/>
                <a:ea typeface="Calibri" panose="020F0502020204030204" pitchFamily="34" charset="0"/>
                <a:cs typeface="Calibri" panose="020F0502020204030204" pitchFamily="34" charset="0"/>
              </a:rPr>
              <a:t>Implement targeted promotions or new product launches to increase sales during low-performing months like March ($5.6M in sales).</a:t>
            </a:r>
            <a:endParaRPr lang="en-US" sz="1600" dirty="0">
              <a:effectLst/>
              <a:ea typeface="Calibri" panose="020F0502020204030204" pitchFamily="34" charset="0"/>
              <a:cs typeface="Calibri" panose="020F0502020204030204" pitchFamily="34" charset="0"/>
            </a:endParaRPr>
          </a:p>
          <a:p>
            <a:r>
              <a:rPr lang="en-US" sz="1600" dirty="0">
                <a:effectLst/>
                <a:ea typeface="Calibri" panose="020F0502020204030204" pitchFamily="34" charset="0"/>
                <a:cs typeface="Calibri" panose="020F0502020204030204" pitchFamily="34" charset="0"/>
              </a:rPr>
              <a:t>Sector Strategy:</a:t>
            </a:r>
          </a:p>
          <a:p>
            <a:pPr lvl="2"/>
            <a:r>
              <a:rPr lang="en-US" sz="1600" kern="100" dirty="0">
                <a:effectLst/>
                <a:ea typeface="Calibri" panose="020F0502020204030204" pitchFamily="34" charset="0"/>
                <a:cs typeface="Calibri" panose="020F0502020204030204" pitchFamily="34" charset="0"/>
              </a:rPr>
              <a:t>-Focus on the Small Business sector, which is generating $45.94M in net sales with a healthy profit margin. Reconsider strategies for the Government and Channel Partners sectors to enhance profitability.</a:t>
            </a:r>
          </a:p>
        </p:txBody>
      </p:sp>
    </p:spTree>
    <p:extLst>
      <p:ext uri="{BB962C8B-B14F-4D97-AF65-F5344CB8AC3E}">
        <p14:creationId xmlns:p14="http://schemas.microsoft.com/office/powerpoint/2010/main" val="2567515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{C110DB59-5939-4158-91CF-74D803D60051}tf78829772_win32</Template>
  <TotalTime>65</TotalTime>
  <Words>580</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Sagona Book</vt:lpstr>
      <vt:lpstr>Sagona ExtraLight</vt:lpstr>
      <vt:lpstr>SavonVTI</vt:lpstr>
      <vt:lpstr>Financial report</vt:lpstr>
      <vt:lpstr>Financial Report and it Purpose</vt:lpstr>
      <vt:lpstr>What this Presentation Entails..</vt:lpstr>
      <vt:lpstr>PowerPoint Presentation</vt:lpstr>
      <vt:lpstr>PowerPoint Presentation</vt:lpstr>
      <vt:lpstr>PowerPoint Presentation</vt:lpstr>
      <vt:lpstr>Insights</vt:lpstr>
      <vt:lpstr>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report</dc:title>
  <dc:creator>Roseline Oderinde</dc:creator>
  <cp:lastModifiedBy>Jedidiah onwubiko</cp:lastModifiedBy>
  <cp:revision>8</cp:revision>
  <dcterms:created xsi:type="dcterms:W3CDTF">2024-08-10T17:21:13Z</dcterms:created>
  <dcterms:modified xsi:type="dcterms:W3CDTF">2024-08-12T08:19:14Z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