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12"/>
  </p:notesMasterIdLst>
  <p:sldIdLst>
    <p:sldId id="256" r:id="rId2"/>
    <p:sldId id="257" r:id="rId3"/>
    <p:sldId id="258" r:id="rId4"/>
    <p:sldId id="260" r:id="rId5"/>
    <p:sldId id="261" r:id="rId6"/>
    <p:sldId id="262" r:id="rId7"/>
    <p:sldId id="263" r:id="rId8"/>
    <p:sldId id="264" r:id="rId9"/>
    <p:sldId id="265" r:id="rId10"/>
    <p:sldId id="267" r:id="rId11"/>
  </p:sldIdLst>
  <p:sldSz cx="12192000" cy="6858000"/>
  <p:notesSz cx="6858000" cy="9144000"/>
  <p:defaultTextStyle>
    <a:defPPr>
      <a:defRPr lang="en-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AC13E3-C842-E549-860A-514F6127BABE}" v="33" dt="2025-06-15T16:34:44.3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64"/>
    <p:restoredTop sz="71773"/>
  </p:normalViewPr>
  <p:slideViewPr>
    <p:cSldViewPr snapToGrid="0">
      <p:cViewPr varScale="1">
        <p:scale>
          <a:sx n="86" d="100"/>
          <a:sy n="86" d="100"/>
        </p:scale>
        <p:origin x="14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5T13:00:21.279"/>
    </inkml:context>
    <inkml:brush xml:id="br0">
      <inkml:brushProperty name="width" value="0.035" units="cm"/>
      <inkml:brushProperty name="height" value="0.035" units="cm"/>
      <inkml:brushProperty name="color" value="#E71224"/>
    </inkml:brush>
  </inkml:definitions>
  <inkml:trace contextRef="#ctx0" brushRef="#br0">1 0 24575,'3'4'0,"1"2"0,3-2 0,-3 3 0,2-3 0,-2-1 0,0 1 0,2-3 0,-5 6 0,2-9 0,-6 5 0,-3-5 0,1-2 0,-1 3 0,6-2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7D49CA-1F81-964A-805F-21C44F709197}" type="datetimeFigureOut">
              <a:rPr lang="en-US" smtClean="0"/>
              <a:t>6/15/25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3040D2-1B5A-C948-B221-7D215EF9A8D7}" type="slidenum">
              <a:rPr lang="en-US" smtClean="0"/>
              <a:t>‹#›</a:t>
            </a:fld>
            <a:endParaRPr lang="en-US"/>
          </a:p>
        </p:txBody>
      </p:sp>
    </p:spTree>
    <p:extLst>
      <p:ext uri="{BB962C8B-B14F-4D97-AF65-F5344CB8AC3E}">
        <p14:creationId xmlns:p14="http://schemas.microsoft.com/office/powerpoint/2010/main" val="2268180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Hi! I’m Jędrzej Wydra, and in this presentation I’ll walk you through the results of my analysis of a business challenge provided by Tasty Bytes. I’ll take you step by step through the data science process — from identifying the problem, through preparing and running the analysis, to sharing practical recommendations for the business.</a:t>
            </a:r>
            <a:endParaRPr lang="en-US" dirty="0"/>
          </a:p>
        </p:txBody>
      </p:sp>
      <p:sp>
        <p:nvSpPr>
          <p:cNvPr id="4" name="Slide Number Placeholder 3"/>
          <p:cNvSpPr>
            <a:spLocks noGrp="1"/>
          </p:cNvSpPr>
          <p:nvPr>
            <p:ph type="sldNum" sz="quarter" idx="5"/>
          </p:nvPr>
        </p:nvSpPr>
        <p:spPr/>
        <p:txBody>
          <a:bodyPr/>
          <a:lstStyle/>
          <a:p>
            <a:fld id="{A13040D2-1B5A-C948-B221-7D215EF9A8D7}" type="slidenum">
              <a:rPr lang="en-US" smtClean="0"/>
              <a:t>1</a:t>
            </a:fld>
            <a:endParaRPr lang="en-US"/>
          </a:p>
        </p:txBody>
      </p:sp>
    </p:spTree>
    <p:extLst>
      <p:ext uri="{BB962C8B-B14F-4D97-AF65-F5344CB8AC3E}">
        <p14:creationId xmlns:p14="http://schemas.microsoft.com/office/powerpoint/2010/main" val="3944124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That concludes my presentation. Thank you for your attention — it’s been a real pleasure and an </a:t>
            </a:r>
            <a:r>
              <a:rPr lang="en-GB" sz="1200" b="0" i="0" u="none" strike="noStrike" kern="1200" dirty="0" err="1">
                <a:solidFill>
                  <a:schemeClr val="tx1"/>
                </a:solidFill>
                <a:effectLst/>
                <a:latin typeface="+mn-lt"/>
                <a:ea typeface="+mn-ea"/>
                <a:cs typeface="+mn-cs"/>
              </a:rPr>
              <a:t>honor</a:t>
            </a:r>
            <a:r>
              <a:rPr lang="en-GB" sz="1200" b="0" i="0" u="none" strike="noStrike" kern="1200" dirty="0">
                <a:solidFill>
                  <a:schemeClr val="tx1"/>
                </a:solidFill>
                <a:effectLst/>
                <a:latin typeface="+mn-lt"/>
                <a:ea typeface="+mn-ea"/>
                <a:cs typeface="+mn-cs"/>
              </a:rPr>
              <a:t> to work on this project.</a:t>
            </a:r>
            <a:endParaRPr lang="en-US" dirty="0"/>
          </a:p>
        </p:txBody>
      </p:sp>
      <p:sp>
        <p:nvSpPr>
          <p:cNvPr id="4" name="Slide Number Placeholder 3"/>
          <p:cNvSpPr>
            <a:spLocks noGrp="1"/>
          </p:cNvSpPr>
          <p:nvPr>
            <p:ph type="sldNum" sz="quarter" idx="5"/>
          </p:nvPr>
        </p:nvSpPr>
        <p:spPr/>
        <p:txBody>
          <a:bodyPr/>
          <a:lstStyle/>
          <a:p>
            <a:fld id="{A13040D2-1B5A-C948-B221-7D215EF9A8D7}" type="slidenum">
              <a:rPr lang="en-US" smtClean="0"/>
              <a:t>10</a:t>
            </a:fld>
            <a:endParaRPr lang="en-US"/>
          </a:p>
        </p:txBody>
      </p:sp>
    </p:spTree>
    <p:extLst>
      <p:ext uri="{BB962C8B-B14F-4D97-AF65-F5344CB8AC3E}">
        <p14:creationId xmlns:p14="http://schemas.microsoft.com/office/powerpoint/2010/main" val="3742197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So, what’s the background? Tasty Bytes features selected recipes on their homepage — and they’ve noticed that some of them attract significantly more website traffic than others. Right now, the selection is based mostly on administrators’ intuition. That raised an important question: can we predict which recipes are likely to generate high traffic? To explore this, the company provided us with data, and our goal was to build a model and come up with data-driven recommendations.</a:t>
            </a:r>
            <a:endParaRPr lang="en-US" dirty="0"/>
          </a:p>
        </p:txBody>
      </p:sp>
      <p:sp>
        <p:nvSpPr>
          <p:cNvPr id="4" name="Slide Number Placeholder 3"/>
          <p:cNvSpPr>
            <a:spLocks noGrp="1"/>
          </p:cNvSpPr>
          <p:nvPr>
            <p:ph type="sldNum" sz="quarter" idx="5"/>
          </p:nvPr>
        </p:nvSpPr>
        <p:spPr/>
        <p:txBody>
          <a:bodyPr/>
          <a:lstStyle/>
          <a:p>
            <a:fld id="{A13040D2-1B5A-C948-B221-7D215EF9A8D7}" type="slidenum">
              <a:rPr lang="en-US" smtClean="0"/>
              <a:t>2</a:t>
            </a:fld>
            <a:endParaRPr lang="en-US"/>
          </a:p>
        </p:txBody>
      </p:sp>
    </p:spTree>
    <p:extLst>
      <p:ext uri="{BB962C8B-B14F-4D97-AF65-F5344CB8AC3E}">
        <p14:creationId xmlns:p14="http://schemas.microsoft.com/office/powerpoint/2010/main" val="941729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dirty="0">
                <a:solidFill>
                  <a:schemeClr val="tx1"/>
                </a:solidFill>
                <a:effectLst/>
                <a:latin typeface="+mn-lt"/>
                <a:ea typeface="+mn-ea"/>
                <a:cs typeface="+mn-cs"/>
              </a:rPr>
              <a:t>The dataset contained eight columns: 'recipe', 'calories', 'carbohydrate', 'sugar', 'protein', 'category', 'servings', and '</a:t>
            </a:r>
            <a:r>
              <a:rPr lang="en-GB" sz="1200" b="1" i="0" u="none" strike="noStrike" kern="1200" dirty="0" err="1">
                <a:solidFill>
                  <a:schemeClr val="tx1"/>
                </a:solidFill>
                <a:effectLst/>
                <a:latin typeface="+mn-lt"/>
                <a:ea typeface="+mn-ea"/>
                <a:cs typeface="+mn-cs"/>
              </a:rPr>
              <a:t>high_traffic</a:t>
            </a:r>
            <a:r>
              <a:rPr lang="en-GB" sz="1200" b="1" i="0" u="none" strike="noStrike" kern="1200" dirty="0">
                <a:solidFill>
                  <a:schemeClr val="tx1"/>
                </a:solidFill>
                <a:effectLst/>
                <a:latin typeface="+mn-lt"/>
                <a:ea typeface="+mn-ea"/>
                <a:cs typeface="+mn-cs"/>
              </a:rPr>
              <a:t>'.</a:t>
            </a:r>
            <a:endParaRPr lang="en-GB" sz="1200" b="0" i="0" u="none" strike="noStrike" kern="1200" dirty="0">
              <a:solidFill>
                <a:schemeClr val="tx1"/>
              </a:solidFill>
              <a:effectLst/>
              <a:latin typeface="+mn-lt"/>
              <a:ea typeface="+mn-ea"/>
              <a:cs typeface="+mn-cs"/>
            </a:endParaRPr>
          </a:p>
          <a:p>
            <a:r>
              <a:rPr lang="en-GB" sz="1200" b="0" i="0" u="none" strike="noStrike" kern="1200" dirty="0">
                <a:solidFill>
                  <a:schemeClr val="tx1"/>
                </a:solidFill>
                <a:effectLst/>
                <a:latin typeface="+mn-lt"/>
                <a:ea typeface="+mn-ea"/>
                <a:cs typeface="+mn-cs"/>
              </a:rPr>
              <a:t>The 'recipe' column was simply a unique identifier for each recipe — no issues there.</a:t>
            </a:r>
            <a:br>
              <a:rPr lang="en-GB" sz="1200" b="0" i="0" u="none" strike="noStrike" kern="1200" dirty="0">
                <a:solidFill>
                  <a:schemeClr val="tx1"/>
                </a:solidFill>
                <a:effectLst/>
                <a:latin typeface="+mn-lt"/>
                <a:ea typeface="+mn-ea"/>
                <a:cs typeface="+mn-cs"/>
              </a:rPr>
            </a:br>
            <a:r>
              <a:rPr lang="en-GB" sz="1200" b="0" i="0" u="none" strike="noStrike" kern="1200" dirty="0">
                <a:solidFill>
                  <a:schemeClr val="tx1"/>
                </a:solidFill>
                <a:effectLst/>
                <a:latin typeface="+mn-lt"/>
                <a:ea typeface="+mn-ea"/>
                <a:cs typeface="+mn-cs"/>
              </a:rPr>
              <a:t>The 'calories' column showed the total energy content in kilocalories, and the 'carbohydrate', 'sugar', and 'protein' columns described macronutrient content in grams.</a:t>
            </a:r>
          </a:p>
          <a:p>
            <a:r>
              <a:rPr lang="en-GB" sz="1200" b="0" i="0" u="none" strike="noStrike" kern="1200" dirty="0">
                <a:solidFill>
                  <a:schemeClr val="tx1"/>
                </a:solidFill>
                <a:effectLst/>
                <a:latin typeface="+mn-lt"/>
                <a:ea typeface="+mn-ea"/>
                <a:cs typeface="+mn-cs"/>
              </a:rPr>
              <a:t>I noticed some missing values in these four nutritional columns — only 52 rows out of about a thousand. Since this was a small fraction, I decided to drop those rows to keep things simple.</a:t>
            </a:r>
          </a:p>
          <a:p>
            <a:r>
              <a:rPr lang="en-GB" sz="1200" b="0" i="0" u="none" strike="noStrike" kern="1200" dirty="0">
                <a:solidFill>
                  <a:schemeClr val="tx1"/>
                </a:solidFill>
                <a:effectLst/>
                <a:latin typeface="+mn-lt"/>
                <a:ea typeface="+mn-ea"/>
                <a:cs typeface="+mn-cs"/>
              </a:rPr>
              <a:t>The 'category' column indicated the recipe type, like ‘dessert’ or ‘beverage’. There was a minor inconsistency: one of the values was ‘chicken breast’, which didn’t appear in the documentation. But since ‘chicken’ was a valid category, I assumed ‘chicken breast’ was a subcategory and recoded it to just ‘chicken’.</a:t>
            </a:r>
          </a:p>
          <a:p>
            <a:r>
              <a:rPr lang="en-GB" sz="1200" b="0" i="0" u="none" strike="noStrike" kern="1200" dirty="0">
                <a:solidFill>
                  <a:schemeClr val="tx1"/>
                </a:solidFill>
                <a:effectLst/>
                <a:latin typeface="+mn-lt"/>
                <a:ea typeface="+mn-ea"/>
                <a:cs typeface="+mn-cs"/>
              </a:rPr>
              <a:t>The 'servings' column usually showed a number, but occasionally it included extra text like ‘4 as a snack’. I cleaned it up by keeping just the numeric part — so ‘4 as a snack’ became simply ‘4’.</a:t>
            </a:r>
          </a:p>
          <a:p>
            <a:r>
              <a:rPr lang="en-GB" sz="1200" b="0" i="0" u="none" strike="noStrike" kern="1200" dirty="0">
                <a:solidFill>
                  <a:schemeClr val="tx1"/>
                </a:solidFill>
                <a:effectLst/>
                <a:latin typeface="+mn-lt"/>
                <a:ea typeface="+mn-ea"/>
                <a:cs typeface="+mn-cs"/>
              </a:rPr>
              <a:t>The last column was '</a:t>
            </a:r>
            <a:r>
              <a:rPr lang="en-GB" sz="1200" b="0" i="0" u="none" strike="noStrike" kern="1200" dirty="0" err="1">
                <a:solidFill>
                  <a:schemeClr val="tx1"/>
                </a:solidFill>
                <a:effectLst/>
                <a:latin typeface="+mn-lt"/>
                <a:ea typeface="+mn-ea"/>
                <a:cs typeface="+mn-cs"/>
              </a:rPr>
              <a:t>high_traffic</a:t>
            </a:r>
            <a:r>
              <a:rPr lang="en-GB" sz="1200" b="0" i="0" u="none" strike="noStrike" kern="1200" dirty="0">
                <a:solidFill>
                  <a:schemeClr val="tx1"/>
                </a:solidFill>
                <a:effectLst/>
                <a:latin typeface="+mn-lt"/>
                <a:ea typeface="+mn-ea"/>
                <a:cs typeface="+mn-cs"/>
              </a:rPr>
              <a:t>', which indicated whether a recipe drove a lot of website traffic. If it did, the value was ‘high’; otherwise, the cell was blank. I converted this into a binary format: 1 for high traffic, and 0 otherwise. This kind of data suggests a binary classification problem — in other words, we want to predict whether a recipe will generate high traffic or not.</a:t>
            </a:r>
          </a:p>
        </p:txBody>
      </p:sp>
      <p:sp>
        <p:nvSpPr>
          <p:cNvPr id="4" name="Slide Number Placeholder 3"/>
          <p:cNvSpPr>
            <a:spLocks noGrp="1"/>
          </p:cNvSpPr>
          <p:nvPr>
            <p:ph type="sldNum" sz="quarter" idx="5"/>
          </p:nvPr>
        </p:nvSpPr>
        <p:spPr/>
        <p:txBody>
          <a:bodyPr/>
          <a:lstStyle/>
          <a:p>
            <a:fld id="{A13040D2-1B5A-C948-B221-7D215EF9A8D7}" type="slidenum">
              <a:rPr lang="en-US" smtClean="0"/>
              <a:t>3</a:t>
            </a:fld>
            <a:endParaRPr lang="en-US"/>
          </a:p>
        </p:txBody>
      </p:sp>
    </p:spTree>
    <p:extLst>
      <p:ext uri="{BB962C8B-B14F-4D97-AF65-F5344CB8AC3E}">
        <p14:creationId xmlns:p14="http://schemas.microsoft.com/office/powerpoint/2010/main" val="3596294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dirty="0">
                <a:solidFill>
                  <a:schemeClr val="tx1"/>
                </a:solidFill>
                <a:effectLst/>
                <a:latin typeface="+mn-lt"/>
                <a:ea typeface="+mn-ea"/>
                <a:cs typeface="+mn-cs"/>
              </a:rPr>
              <a:t>The distributions of the variables — calories, carbohydrates, protein, and sugar — were all right-skewed, with quite a few outliers. To reduce their influence, I removed the top 3% of the highest values for each variable.</a:t>
            </a:r>
            <a:endParaRPr lang="en-GB" sz="1200" b="0" i="0" u="none" strike="noStrike" kern="1200" dirty="0">
              <a:solidFill>
                <a:schemeClr val="tx1"/>
              </a:solidFill>
              <a:effectLst/>
              <a:latin typeface="+mn-lt"/>
              <a:ea typeface="+mn-ea"/>
              <a:cs typeface="+mn-cs"/>
            </a:endParaRPr>
          </a:p>
          <a:p>
            <a:r>
              <a:rPr lang="en-GB" sz="1200" b="0" i="0" u="none" strike="noStrike" kern="1200" dirty="0">
                <a:solidFill>
                  <a:schemeClr val="tx1"/>
                </a:solidFill>
                <a:effectLst/>
                <a:latin typeface="+mn-lt"/>
                <a:ea typeface="+mn-ea"/>
                <a:cs typeface="+mn-cs"/>
              </a:rPr>
              <a:t>Then, I checked whether these variables differed between recipes that generated high traffic and those that didn’t. It turned out that these features had little to no effect. Carbohydrates had no noticeable impact at all, while calories, sugar, and protein showed only a minor influence on traffic.</a:t>
            </a:r>
          </a:p>
        </p:txBody>
      </p:sp>
      <p:sp>
        <p:nvSpPr>
          <p:cNvPr id="4" name="Slide Number Placeholder 3"/>
          <p:cNvSpPr>
            <a:spLocks noGrp="1"/>
          </p:cNvSpPr>
          <p:nvPr>
            <p:ph type="sldNum" sz="quarter" idx="5"/>
          </p:nvPr>
        </p:nvSpPr>
        <p:spPr/>
        <p:txBody>
          <a:bodyPr/>
          <a:lstStyle/>
          <a:p>
            <a:fld id="{A13040D2-1B5A-C948-B221-7D215EF9A8D7}" type="slidenum">
              <a:rPr lang="en-US" smtClean="0"/>
              <a:t>4</a:t>
            </a:fld>
            <a:endParaRPr lang="en-US"/>
          </a:p>
        </p:txBody>
      </p:sp>
    </p:spTree>
    <p:extLst>
      <p:ext uri="{BB962C8B-B14F-4D97-AF65-F5344CB8AC3E}">
        <p14:creationId xmlns:p14="http://schemas.microsoft.com/office/powerpoint/2010/main" val="576608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dirty="0">
                <a:solidFill>
                  <a:schemeClr val="tx1"/>
                </a:solidFill>
                <a:effectLst/>
                <a:latin typeface="+mn-lt"/>
                <a:ea typeface="+mn-ea"/>
                <a:cs typeface="+mn-cs"/>
              </a:rPr>
              <a:t>Next, I looked at the 'servings' variable. I found it to be unimportant — its distribution was nearly identical across both high-traffic and low-traffic recipes.</a:t>
            </a:r>
            <a:endParaRPr lang="en-GB" sz="1200" b="0" i="0" u="none" strike="noStrike" kern="1200" dirty="0">
              <a:solidFill>
                <a:schemeClr val="tx1"/>
              </a:solidFill>
              <a:effectLst/>
              <a:latin typeface="+mn-lt"/>
              <a:ea typeface="+mn-ea"/>
              <a:cs typeface="+mn-cs"/>
            </a:endParaRPr>
          </a:p>
          <a:p>
            <a:r>
              <a:rPr lang="en-GB" sz="1200" b="0" i="0" u="none" strike="noStrike" kern="1200" dirty="0">
                <a:solidFill>
                  <a:schemeClr val="tx1"/>
                </a:solidFill>
                <a:effectLst/>
                <a:latin typeface="+mn-lt"/>
                <a:ea typeface="+mn-ea"/>
                <a:cs typeface="+mn-cs"/>
              </a:rPr>
              <a:t>On the other hand, the 'category' variable seemed to have a clear impact. For example, recipes in the 'vegetables' category almost always generated high traffic, while those in the 'beverages' category almost never did.</a:t>
            </a:r>
          </a:p>
          <a:p>
            <a:r>
              <a:rPr lang="en-GB" sz="1200" b="0" i="0" u="none" strike="noStrike" kern="1200" dirty="0">
                <a:solidFill>
                  <a:schemeClr val="tx1"/>
                </a:solidFill>
                <a:effectLst/>
                <a:latin typeface="+mn-lt"/>
                <a:ea typeface="+mn-ea"/>
                <a:cs typeface="+mn-cs"/>
              </a:rPr>
              <a:t>Based on this, I decided to test two models: logistic regression and a decision tree. I expected logistic regression to perform better, but I wanted to compare both. In each case, the dependent variable was '</a:t>
            </a:r>
            <a:r>
              <a:rPr lang="en-GB" sz="1200" b="0" i="0" u="none" strike="noStrike" kern="1200" dirty="0" err="1">
                <a:solidFill>
                  <a:schemeClr val="tx1"/>
                </a:solidFill>
                <a:effectLst/>
                <a:latin typeface="+mn-lt"/>
                <a:ea typeface="+mn-ea"/>
                <a:cs typeface="+mn-cs"/>
              </a:rPr>
              <a:t>high_traffic</a:t>
            </a:r>
            <a:r>
              <a:rPr lang="en-GB" sz="1200" b="0" i="0" u="none" strike="noStrike" kern="1200" dirty="0">
                <a:solidFill>
                  <a:schemeClr val="tx1"/>
                </a:solidFill>
                <a:effectLst/>
                <a:latin typeface="+mn-lt"/>
                <a:ea typeface="+mn-ea"/>
                <a:cs typeface="+mn-cs"/>
              </a:rPr>
              <a:t>', and the independent variables were: 'category', 'sugar', 'protein', and 'calories'.</a:t>
            </a:r>
          </a:p>
        </p:txBody>
      </p:sp>
      <p:sp>
        <p:nvSpPr>
          <p:cNvPr id="4" name="Slide Number Placeholder 3"/>
          <p:cNvSpPr>
            <a:spLocks noGrp="1"/>
          </p:cNvSpPr>
          <p:nvPr>
            <p:ph type="sldNum" sz="quarter" idx="5"/>
          </p:nvPr>
        </p:nvSpPr>
        <p:spPr/>
        <p:txBody>
          <a:bodyPr/>
          <a:lstStyle/>
          <a:p>
            <a:fld id="{A13040D2-1B5A-C948-B221-7D215EF9A8D7}" type="slidenum">
              <a:rPr lang="en-US" smtClean="0"/>
              <a:t>5</a:t>
            </a:fld>
            <a:endParaRPr lang="en-US"/>
          </a:p>
        </p:txBody>
      </p:sp>
    </p:spTree>
    <p:extLst>
      <p:ext uri="{BB962C8B-B14F-4D97-AF65-F5344CB8AC3E}">
        <p14:creationId xmlns:p14="http://schemas.microsoft.com/office/powerpoint/2010/main" val="3459696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dirty="0">
                <a:solidFill>
                  <a:schemeClr val="tx1"/>
                </a:solidFill>
                <a:effectLst/>
                <a:latin typeface="+mn-lt"/>
                <a:ea typeface="+mn-ea"/>
                <a:cs typeface="+mn-cs"/>
              </a:rPr>
              <a:t>The client expected the model to achieve at least 80% accuracy in predicting high-traffic recipes. The logistic regression model met this requirement and, as I had suspected, performed clearly better than the decision tree.</a:t>
            </a:r>
            <a:endParaRPr lang="en-GB" sz="1200" b="0" i="0" u="none" strike="noStrike" kern="1200" dirty="0">
              <a:solidFill>
                <a:schemeClr val="tx1"/>
              </a:solidFill>
              <a:effectLst/>
              <a:latin typeface="+mn-lt"/>
              <a:ea typeface="+mn-ea"/>
              <a:cs typeface="+mn-cs"/>
            </a:endParaRPr>
          </a:p>
          <a:p>
            <a:r>
              <a:rPr lang="en-GB" sz="1200" b="0" i="0" u="none" strike="noStrike" kern="1200" dirty="0">
                <a:solidFill>
                  <a:schemeClr val="tx1"/>
                </a:solidFill>
                <a:effectLst/>
                <a:latin typeface="+mn-lt"/>
                <a:ea typeface="+mn-ea"/>
                <a:cs typeface="+mn-cs"/>
              </a:rPr>
              <a:t>To get a more complete picture of model performance, I also evaluated both models using the ROC curve and AUC score. AUC tells us how well the model distinguishes between high-traffic and low-traffic recipes — the higher the AUC, the better the model’s ability to recognize true positives. A value of 1 means perfect prediction, and anything above 0.8 is generally considered strong.</a:t>
            </a:r>
          </a:p>
          <a:p>
            <a:r>
              <a:rPr lang="en-GB" sz="1200" b="0" i="0" u="none" strike="noStrike" kern="1200" dirty="0">
                <a:solidFill>
                  <a:schemeClr val="tx1"/>
                </a:solidFill>
                <a:effectLst/>
                <a:latin typeface="+mn-lt"/>
                <a:ea typeface="+mn-ea"/>
                <a:cs typeface="+mn-cs"/>
              </a:rPr>
              <a:t>All metrics were calculated on a separate test set, while the models were trained on the training set.</a:t>
            </a:r>
          </a:p>
          <a:p>
            <a:r>
              <a:rPr lang="en-GB" sz="1200" b="1" i="0" u="none" strike="noStrike" kern="1200" dirty="0">
                <a:solidFill>
                  <a:schemeClr val="tx1"/>
                </a:solidFill>
                <a:effectLst/>
                <a:latin typeface="+mn-lt"/>
                <a:ea typeface="+mn-ea"/>
                <a:cs typeface="+mn-cs"/>
              </a:rPr>
              <a:t>In short — the model not only met, but confidently fulfilled the client’s expectations.</a:t>
            </a:r>
            <a:endParaRPr lang="en-GB" sz="1200" b="0" i="0" u="none" strike="noStrike"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A13040D2-1B5A-C948-B221-7D215EF9A8D7}" type="slidenum">
              <a:rPr lang="en-US" smtClean="0"/>
              <a:t>6</a:t>
            </a:fld>
            <a:endParaRPr lang="en-US"/>
          </a:p>
        </p:txBody>
      </p:sp>
    </p:spTree>
    <p:extLst>
      <p:ext uri="{BB962C8B-B14F-4D97-AF65-F5344CB8AC3E}">
        <p14:creationId xmlns:p14="http://schemas.microsoft.com/office/powerpoint/2010/main" val="2567199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dirty="0">
                <a:solidFill>
                  <a:schemeClr val="tx1"/>
                </a:solidFill>
                <a:effectLst/>
                <a:latin typeface="+mn-lt"/>
                <a:ea typeface="+mn-ea"/>
                <a:cs typeface="+mn-cs"/>
              </a:rPr>
              <a:t>The analysis showed that recipes from the 'Beverages' category have a low chance of generating high traffic. On the other hand, recipes in categories like 'Meat', 'Pork', and 'Potato' tend to perform much better. The best-performing category overall was clearly 'Vegetable'.</a:t>
            </a:r>
            <a:endParaRPr lang="en-GB" sz="1200" b="0" i="0" u="none" strike="noStrike" kern="1200" dirty="0">
              <a:solidFill>
                <a:schemeClr val="tx1"/>
              </a:solidFill>
              <a:effectLst/>
              <a:latin typeface="+mn-lt"/>
              <a:ea typeface="+mn-ea"/>
              <a:cs typeface="+mn-cs"/>
            </a:endParaRPr>
          </a:p>
          <a:p>
            <a:r>
              <a:rPr lang="en-GB" sz="1200" b="0" i="0" u="none" strike="noStrike" kern="1200" dirty="0">
                <a:solidFill>
                  <a:schemeClr val="tx1"/>
                </a:solidFill>
                <a:effectLst/>
                <a:latin typeface="+mn-lt"/>
                <a:ea typeface="+mn-ea"/>
                <a:cs typeface="+mn-cs"/>
              </a:rPr>
              <a:t>Nutritional values like calories, sugar, and protein turned out to have only a minor effect. That said, the data suggests that — in cases where we’re unsure — recipes with slightly fewer calories, lower protein, and a bit more sugar might be a safer bet. Possibly because such meals are perceived as more appealing or tasty. However, this should be treated as a side conclusion, and I would suggest not relying on it too heavily — it’s more of a clue than a solid rule.</a:t>
            </a:r>
          </a:p>
        </p:txBody>
      </p:sp>
      <p:sp>
        <p:nvSpPr>
          <p:cNvPr id="4" name="Slide Number Placeholder 3"/>
          <p:cNvSpPr>
            <a:spLocks noGrp="1"/>
          </p:cNvSpPr>
          <p:nvPr>
            <p:ph type="sldNum" sz="quarter" idx="5"/>
          </p:nvPr>
        </p:nvSpPr>
        <p:spPr/>
        <p:txBody>
          <a:bodyPr/>
          <a:lstStyle/>
          <a:p>
            <a:fld id="{A13040D2-1B5A-C948-B221-7D215EF9A8D7}" type="slidenum">
              <a:rPr lang="en-US" smtClean="0"/>
              <a:t>7</a:t>
            </a:fld>
            <a:endParaRPr lang="en-US"/>
          </a:p>
        </p:txBody>
      </p:sp>
    </p:spTree>
    <p:extLst>
      <p:ext uri="{BB962C8B-B14F-4D97-AF65-F5344CB8AC3E}">
        <p14:creationId xmlns:p14="http://schemas.microsoft.com/office/powerpoint/2010/main" val="46072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dirty="0">
                <a:solidFill>
                  <a:schemeClr val="tx1"/>
                </a:solidFill>
                <a:effectLst/>
                <a:latin typeface="+mn-lt"/>
                <a:ea typeface="+mn-ea"/>
                <a:cs typeface="+mn-cs"/>
              </a:rPr>
              <a:t>To assess how well the model works in a real business setting, I recommend collecting detailed traffic data over at least one week — ideally for a full month. Based on this data, I suggest prioritizing recipes from the 'Vegetables' or 'Potato' categories for the homepage. If those aren’t available, 'Meat' and 'Pork' are also good options and are likely to drive higher traffic.</a:t>
            </a:r>
            <a:endParaRPr lang="en-GB" sz="1200" b="0" i="0" u="none" strike="noStrike" kern="1200" dirty="0">
              <a:solidFill>
                <a:schemeClr val="tx1"/>
              </a:solidFill>
              <a:effectLst/>
              <a:latin typeface="+mn-lt"/>
              <a:ea typeface="+mn-ea"/>
              <a:cs typeface="+mn-cs"/>
            </a:endParaRPr>
          </a:p>
          <a:p>
            <a:r>
              <a:rPr lang="en-GB" sz="1200" b="0" i="0" u="none" strike="noStrike" kern="1200" dirty="0">
                <a:solidFill>
                  <a:schemeClr val="tx1"/>
                </a:solidFill>
                <a:effectLst/>
                <a:latin typeface="+mn-lt"/>
                <a:ea typeface="+mn-ea"/>
                <a:cs typeface="+mn-cs"/>
              </a:rPr>
              <a:t>When choosing between multiple recipes within those categories, it might be slightly more effective to pick ones that are lower in calories and protein, and a bit higher in sugar — although this effect is minor and should be treated as a secondary guideline.</a:t>
            </a:r>
          </a:p>
          <a:p>
            <a:r>
              <a:rPr lang="en-GB" sz="1200" b="0" i="0" u="none" strike="noStrike" kern="1200" dirty="0">
                <a:solidFill>
                  <a:schemeClr val="tx1"/>
                </a:solidFill>
                <a:effectLst/>
                <a:latin typeface="+mn-lt"/>
                <a:ea typeface="+mn-ea"/>
                <a:cs typeface="+mn-cs"/>
              </a:rPr>
              <a:t>Finally, recipes from the 'Beverages' category should generally be avoided, as they’re consistently linked with low traffic and may reduce user engagement when featured on the homepage.</a:t>
            </a:r>
          </a:p>
          <a:p>
            <a:endParaRPr lang="en-US" dirty="0"/>
          </a:p>
        </p:txBody>
      </p:sp>
      <p:sp>
        <p:nvSpPr>
          <p:cNvPr id="4" name="Slide Number Placeholder 3"/>
          <p:cNvSpPr>
            <a:spLocks noGrp="1"/>
          </p:cNvSpPr>
          <p:nvPr>
            <p:ph type="sldNum" sz="quarter" idx="5"/>
          </p:nvPr>
        </p:nvSpPr>
        <p:spPr/>
        <p:txBody>
          <a:bodyPr/>
          <a:lstStyle/>
          <a:p>
            <a:fld id="{A13040D2-1B5A-C948-B221-7D215EF9A8D7}" type="slidenum">
              <a:rPr lang="en-US" smtClean="0"/>
              <a:t>8</a:t>
            </a:fld>
            <a:endParaRPr lang="en-US"/>
          </a:p>
        </p:txBody>
      </p:sp>
    </p:spTree>
    <p:extLst>
      <p:ext uri="{BB962C8B-B14F-4D97-AF65-F5344CB8AC3E}">
        <p14:creationId xmlns:p14="http://schemas.microsoft.com/office/powerpoint/2010/main" val="2272299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dirty="0">
                <a:solidFill>
                  <a:schemeClr val="tx1"/>
                </a:solidFill>
                <a:effectLst/>
                <a:latin typeface="+mn-lt"/>
                <a:ea typeface="+mn-ea"/>
                <a:cs typeface="+mn-cs"/>
              </a:rPr>
              <a:t>In summary, the analysis showed that recipe category has the strongest impact on website traffic. Recipes in the ‘Vegetables’, ‘Potato’, ‘Meat’, and ‘Pork’ categories are most likely to attract high engagement, while ‘Beverages’ are consistently linked to lower traffic. Nutritional factors like calories, sugar, and protein have only a minor influence.</a:t>
            </a:r>
            <a:endParaRPr lang="en-GB" sz="1200" b="0" i="0" u="none" strike="noStrike" kern="1200" dirty="0">
              <a:solidFill>
                <a:schemeClr val="tx1"/>
              </a:solidFill>
              <a:effectLst/>
              <a:latin typeface="+mn-lt"/>
              <a:ea typeface="+mn-ea"/>
              <a:cs typeface="+mn-cs"/>
            </a:endParaRPr>
          </a:p>
          <a:p>
            <a:r>
              <a:rPr lang="en-GB" sz="1200" b="0" i="0" u="none" strike="noStrike" kern="1200" dirty="0">
                <a:solidFill>
                  <a:schemeClr val="tx1"/>
                </a:solidFill>
                <a:effectLst/>
                <a:latin typeface="+mn-lt"/>
                <a:ea typeface="+mn-ea"/>
                <a:cs typeface="+mn-cs"/>
              </a:rPr>
              <a:t>I recommend featuring recipes from the top-performing categories on the homepage. To evaluate the business impact, traffic should be monitored over time — ideally both before and after applying these changes.</a:t>
            </a:r>
          </a:p>
          <a:p>
            <a:r>
              <a:rPr lang="en-GB" sz="1200" b="0" i="0" u="none" strike="noStrike" kern="1200" dirty="0">
                <a:solidFill>
                  <a:schemeClr val="tx1"/>
                </a:solidFill>
                <a:effectLst/>
                <a:latin typeface="+mn-lt"/>
                <a:ea typeface="+mn-ea"/>
                <a:cs typeface="+mn-cs"/>
              </a:rPr>
              <a:t>One of the key advantages of this solution is its simplicity. There’s no need for ongoing calculations or model scoring — the results can be applied directly by following a few clear, high-level recommendations.</a:t>
            </a:r>
          </a:p>
          <a:p>
            <a:r>
              <a:rPr lang="en-GB" sz="1200" b="0" i="0" u="none" strike="noStrike" kern="1200">
                <a:solidFill>
                  <a:schemeClr val="tx1"/>
                </a:solidFill>
                <a:effectLst/>
                <a:latin typeface="+mn-lt"/>
                <a:ea typeface="+mn-ea"/>
                <a:cs typeface="+mn-cs"/>
              </a:rPr>
              <a:t>If implemented, the model is expected to help increase website traffic and improve overall user engagement.</a:t>
            </a:r>
            <a:endParaRPr lang="en-US" dirty="0"/>
          </a:p>
        </p:txBody>
      </p:sp>
      <p:sp>
        <p:nvSpPr>
          <p:cNvPr id="4" name="Slide Number Placeholder 3"/>
          <p:cNvSpPr>
            <a:spLocks noGrp="1"/>
          </p:cNvSpPr>
          <p:nvPr>
            <p:ph type="sldNum" sz="quarter" idx="5"/>
          </p:nvPr>
        </p:nvSpPr>
        <p:spPr/>
        <p:txBody>
          <a:bodyPr/>
          <a:lstStyle/>
          <a:p>
            <a:fld id="{A13040D2-1B5A-C948-B221-7D215EF9A8D7}" type="slidenum">
              <a:rPr lang="en-US" smtClean="0"/>
              <a:t>9</a:t>
            </a:fld>
            <a:endParaRPr lang="en-US"/>
          </a:p>
        </p:txBody>
      </p:sp>
    </p:spTree>
    <p:extLst>
      <p:ext uri="{BB962C8B-B14F-4D97-AF65-F5344CB8AC3E}">
        <p14:creationId xmlns:p14="http://schemas.microsoft.com/office/powerpoint/2010/main" val="2579837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6/15/25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556582140"/>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6/15/25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757577737"/>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6/15/25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200335190"/>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6/15/25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039850845"/>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6/15/25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529346008"/>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6/15/25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07771164"/>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6/15/25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4114401"/>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6/15/25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91686334"/>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6/15/25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475838762"/>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6/15/25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077774632"/>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6/15/25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82931849"/>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6/15/25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43014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transition spd="med">
    <p:pull/>
  </p:transition>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customXml" Target="../ink/ink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ECA69B-4C2A-7F31-8019-E90DB3BD4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bstract red geometric pattern">
            <a:extLst>
              <a:ext uri="{FF2B5EF4-FFF2-40B4-BE49-F238E27FC236}">
                <a16:creationId xmlns:a16="http://schemas.microsoft.com/office/drawing/2014/main" id="{7182142C-BBE6-5E4D-B397-90AB14AF2A69}"/>
              </a:ext>
            </a:extLst>
          </p:cNvPr>
          <p:cNvPicPr>
            <a:picLocks noChangeAspect="1"/>
          </p:cNvPicPr>
          <p:nvPr/>
        </p:nvPicPr>
        <p:blipFill>
          <a:blip r:embed="rId3"/>
          <a:srcRect t="15730"/>
          <a:stretch>
            <a:fillRect/>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857DEAC1-B3AA-6569-0A44-A191DF2F3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0"/>
            <a:ext cx="12191999" cy="137160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5FAA07B1-8D4D-F279-B37D-CC43EDA5ED4D}"/>
              </a:ext>
            </a:extLst>
          </p:cNvPr>
          <p:cNvSpPr>
            <a:spLocks noGrp="1"/>
          </p:cNvSpPr>
          <p:nvPr>
            <p:ph type="ctrTitle"/>
          </p:nvPr>
        </p:nvSpPr>
        <p:spPr>
          <a:xfrm>
            <a:off x="320040" y="5715000"/>
            <a:ext cx="8027544" cy="960120"/>
          </a:xfrm>
          <a:ln>
            <a:noFill/>
          </a:ln>
        </p:spPr>
        <p:txBody>
          <a:bodyPr anchor="ctr">
            <a:normAutofit/>
          </a:bodyPr>
          <a:lstStyle/>
          <a:p>
            <a:r>
              <a:rPr lang="en-GB" dirty="0"/>
              <a:t>Tasty Bytes</a:t>
            </a:r>
            <a:endParaRPr lang="en-US" sz="3600" dirty="0"/>
          </a:p>
        </p:txBody>
      </p:sp>
      <p:sp>
        <p:nvSpPr>
          <p:cNvPr id="3" name="Subtitle 2">
            <a:extLst>
              <a:ext uri="{FF2B5EF4-FFF2-40B4-BE49-F238E27FC236}">
                <a16:creationId xmlns:a16="http://schemas.microsoft.com/office/drawing/2014/main" id="{7E5B3D75-3BC4-D83E-92CA-60207CB56C36}"/>
              </a:ext>
            </a:extLst>
          </p:cNvPr>
          <p:cNvSpPr>
            <a:spLocks noGrp="1"/>
          </p:cNvSpPr>
          <p:nvPr>
            <p:ph type="subTitle" idx="1"/>
          </p:nvPr>
        </p:nvSpPr>
        <p:spPr>
          <a:xfrm>
            <a:off x="6577070" y="5715000"/>
            <a:ext cx="5400683" cy="960120"/>
          </a:xfrm>
        </p:spPr>
        <p:txBody>
          <a:bodyPr anchor="ctr">
            <a:normAutofit/>
          </a:bodyPr>
          <a:lstStyle/>
          <a:p>
            <a:pPr algn="r"/>
            <a:r>
              <a:rPr lang="en-GB" dirty="0"/>
              <a:t>Highlighting the Optimal Recipe for the Website</a:t>
            </a:r>
            <a:endParaRPr lang="en-US" sz="1800" dirty="0"/>
          </a:p>
        </p:txBody>
      </p:sp>
    </p:spTree>
    <p:extLst>
      <p:ext uri="{BB962C8B-B14F-4D97-AF65-F5344CB8AC3E}">
        <p14:creationId xmlns:p14="http://schemas.microsoft.com/office/powerpoint/2010/main" val="3523073563"/>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9A37500-02D8-5546-46E2-3B0AE99F2091}"/>
            </a:ext>
          </a:extLst>
        </p:cNvPr>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bstract red geometric pattern">
            <a:extLst>
              <a:ext uri="{FF2B5EF4-FFF2-40B4-BE49-F238E27FC236}">
                <a16:creationId xmlns:a16="http://schemas.microsoft.com/office/drawing/2014/main" id="{F325ACF2-1238-A487-791C-C22FED8F0443}"/>
              </a:ext>
            </a:extLst>
          </p:cNvPr>
          <p:cNvPicPr>
            <a:picLocks noChangeAspect="1"/>
          </p:cNvPicPr>
          <p:nvPr/>
        </p:nvPicPr>
        <p:blipFill>
          <a:blip r:embed="rId3"/>
          <a:srcRect t="15158" r="9091" b="8233"/>
          <a:stretch>
            <a:fillRect/>
          </a:stretch>
        </p:blipFill>
        <p:spPr>
          <a:xfrm>
            <a:off x="20" y="10"/>
            <a:ext cx="12191980" cy="6857990"/>
          </a:xfrm>
          <a:prstGeom prst="rect">
            <a:avLst/>
          </a:prstGeom>
        </p:spPr>
      </p:pic>
      <p:sp>
        <p:nvSpPr>
          <p:cNvPr id="7" name="Rectangle 6">
            <a:extLst>
              <a:ext uri="{FF2B5EF4-FFF2-40B4-BE49-F238E27FC236}">
                <a16:creationId xmlns:a16="http://schemas.microsoft.com/office/drawing/2014/main" id="{D21F66AB-6D67-4C86-A415-0B6E4EEC5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3811" y="423809"/>
            <a:ext cx="6858002" cy="6010383"/>
          </a:xfrm>
          <a:prstGeom prst="rect">
            <a:avLst/>
          </a:prstGeom>
          <a:gradFill>
            <a:gsLst>
              <a:gs pos="0">
                <a:schemeClr val="bg1">
                  <a:alpha val="0"/>
                </a:schemeClr>
              </a:gs>
              <a:gs pos="46000">
                <a:schemeClr val="bg1">
                  <a:alpha val="31000"/>
                </a:schemeClr>
              </a:gs>
              <a:gs pos="26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4860545F-7501-77CF-BE3F-1CD2338F3A3A}"/>
              </a:ext>
            </a:extLst>
          </p:cNvPr>
          <p:cNvSpPr>
            <a:spLocks noGrp="1"/>
          </p:cNvSpPr>
          <p:nvPr>
            <p:ph type="ctrTitle"/>
          </p:nvPr>
        </p:nvSpPr>
        <p:spPr>
          <a:xfrm>
            <a:off x="313786" y="908651"/>
            <a:ext cx="5230366" cy="4005454"/>
          </a:xfrm>
        </p:spPr>
        <p:txBody>
          <a:bodyPr anchor="t">
            <a:normAutofit/>
          </a:bodyPr>
          <a:lstStyle/>
          <a:p>
            <a:r>
              <a:rPr lang="en-GB" sz="6800"/>
              <a:t>Thank you for your attention</a:t>
            </a:r>
            <a:endParaRPr lang="en-US" sz="6800"/>
          </a:p>
        </p:txBody>
      </p:sp>
      <p:sp>
        <p:nvSpPr>
          <p:cNvPr id="3" name="Subtitle 2">
            <a:extLst>
              <a:ext uri="{FF2B5EF4-FFF2-40B4-BE49-F238E27FC236}">
                <a16:creationId xmlns:a16="http://schemas.microsoft.com/office/drawing/2014/main" id="{6F6494BC-B14B-8BF2-AF89-932E83456F08}"/>
              </a:ext>
            </a:extLst>
          </p:cNvPr>
          <p:cNvSpPr>
            <a:spLocks noGrp="1"/>
          </p:cNvSpPr>
          <p:nvPr>
            <p:ph type="subTitle" idx="1"/>
          </p:nvPr>
        </p:nvSpPr>
        <p:spPr>
          <a:xfrm>
            <a:off x="313787" y="5050632"/>
            <a:ext cx="3793200" cy="1129888"/>
          </a:xfrm>
        </p:spPr>
        <p:txBody>
          <a:bodyPr anchor="b">
            <a:normAutofit/>
          </a:bodyPr>
          <a:lstStyle/>
          <a:p>
            <a:r>
              <a:rPr lang="en-GB" sz="2200"/>
              <a:t>Jędrzej Wydra</a:t>
            </a:r>
            <a:endParaRPr lang="en-US" sz="2200"/>
          </a:p>
        </p:txBody>
      </p:sp>
      <p:cxnSp>
        <p:nvCxnSpPr>
          <p:cNvPr id="8" name="Straight Connector 7">
            <a:extLst>
              <a:ext uri="{FF2B5EF4-FFF2-40B4-BE49-F238E27FC236}">
                <a16:creationId xmlns:a16="http://schemas.microsoft.com/office/drawing/2014/main" id="{0B66F5E1-B07D-4718-F4B4-5FCE4B7E8F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9006" y="727509"/>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574455"/>
      </p:ext>
    </p:extLst>
  </p:cSld>
  <p:clrMapOvr>
    <a:overrideClrMapping bg1="dk1" tx1="lt1" bg2="dk2" tx2="lt2" accent1="accent1" accent2="accent2" accent3="accent3" accent4="accent4" accent5="accent5" accent6="accent6" hlink="hlink" folHlink="folHlink"/>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2A50C-51F0-BD9B-B5DE-B9A77E31CE2A}"/>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B48488F4-DC76-7CA7-5826-62C02EC1F600}"/>
              </a:ext>
            </a:extLst>
          </p:cNvPr>
          <p:cNvSpPr>
            <a:spLocks noGrp="1"/>
          </p:cNvSpPr>
          <p:nvPr>
            <p:ph idx="1"/>
          </p:nvPr>
        </p:nvSpPr>
        <p:spPr/>
        <p:txBody>
          <a:bodyPr/>
          <a:lstStyle/>
          <a:p>
            <a:r>
              <a:rPr lang="en-GB" dirty="0"/>
              <a:t>The company Tasty Bytes displays selected recipes on their homepage. They noticed that some recipes generate more website traffic than others;</a:t>
            </a:r>
          </a:p>
          <a:p>
            <a:r>
              <a:rPr lang="en-US" dirty="0"/>
              <a:t>Currently, the recipe is chosen by administrators based on their intuition;</a:t>
            </a:r>
          </a:p>
          <a:p>
            <a:r>
              <a:rPr lang="en-GB" dirty="0"/>
              <a:t>There is a question of whether it is possible to predict which recipe will generate high traffic on the webpage</a:t>
            </a:r>
            <a:r>
              <a:rPr lang="en-US" dirty="0"/>
              <a:t>;</a:t>
            </a:r>
          </a:p>
          <a:p>
            <a:r>
              <a:rPr lang="en-GB" dirty="0"/>
              <a:t>The company provided us with data to build a model and formulate recommendations</a:t>
            </a:r>
            <a:r>
              <a:rPr lang="en-US" dirty="0"/>
              <a:t>.</a:t>
            </a:r>
          </a:p>
        </p:txBody>
      </p:sp>
    </p:spTree>
    <p:extLst>
      <p:ext uri="{BB962C8B-B14F-4D97-AF65-F5344CB8AC3E}">
        <p14:creationId xmlns:p14="http://schemas.microsoft.com/office/powerpoint/2010/main" val="269715188"/>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2EA6A-6495-3296-28CE-BC782D7A2DED}"/>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C9D651D6-9C4F-C4E5-AE78-D17B8F46C9B6}"/>
              </a:ext>
            </a:extLst>
          </p:cNvPr>
          <p:cNvSpPr>
            <a:spLocks noGrp="1"/>
          </p:cNvSpPr>
          <p:nvPr>
            <p:ph idx="1"/>
          </p:nvPr>
        </p:nvSpPr>
        <p:spPr/>
        <p:txBody>
          <a:bodyPr>
            <a:normAutofit fontScale="92500" lnSpcReduction="10000"/>
          </a:bodyPr>
          <a:lstStyle/>
          <a:p>
            <a:r>
              <a:rPr lang="en-US" dirty="0"/>
              <a:t>The dataset contains eight columns: 'recipe’, 'calories’, 'carbohydrate’, 'sugar’, 'protein’, 'category’, 'servings’, and '</a:t>
            </a:r>
            <a:r>
              <a:rPr lang="en-US" dirty="0" err="1"/>
              <a:t>high_traffic</a:t>
            </a:r>
            <a:r>
              <a:rPr lang="en-US" dirty="0"/>
              <a:t>’;</a:t>
            </a:r>
          </a:p>
          <a:p>
            <a:r>
              <a:rPr lang="en-GB" dirty="0"/>
              <a:t>The 'recipe' column provides a unique identifier for each recipe;</a:t>
            </a:r>
          </a:p>
          <a:p>
            <a:pPr lvl="1"/>
            <a:r>
              <a:rPr lang="en-GB" dirty="0"/>
              <a:t>No problems observed.</a:t>
            </a:r>
          </a:p>
          <a:p>
            <a:r>
              <a:rPr lang="en-GB" dirty="0"/>
              <a:t>The 'calories' column indicates the total energy content of the recipe, measured in kilocalories (kcal);</a:t>
            </a:r>
          </a:p>
          <a:p>
            <a:r>
              <a:rPr lang="en-GB" dirty="0"/>
              <a:t>The 'carbohydrate', 'sugar', and 'protein' columns provide the macronutrient content in grams;</a:t>
            </a:r>
          </a:p>
          <a:p>
            <a:r>
              <a:rPr lang="en-GB" dirty="0"/>
              <a:t>The 'category' column specifies the type or group of the recipe (e.g., dessert, beverage);</a:t>
            </a:r>
          </a:p>
          <a:p>
            <a:r>
              <a:rPr lang="en-GB" dirty="0"/>
              <a:t>The 'servings' column shows how many portions the recipe yields;</a:t>
            </a:r>
          </a:p>
          <a:p>
            <a:r>
              <a:rPr lang="en-GB" dirty="0"/>
              <a:t>The '</a:t>
            </a:r>
            <a:r>
              <a:rPr lang="en-GB" dirty="0" err="1"/>
              <a:t>high_traffic</a:t>
            </a:r>
            <a:r>
              <a:rPr lang="en-GB" dirty="0"/>
              <a:t>' column indicates if the recipe generated high website traffic.</a:t>
            </a:r>
          </a:p>
          <a:p>
            <a:endParaRPr lang="en-GB" dirty="0"/>
          </a:p>
          <a:p>
            <a:pPr lvl="1"/>
            <a:endParaRPr lang="en-US" dirty="0"/>
          </a:p>
        </p:txBody>
      </p:sp>
    </p:spTree>
    <p:extLst>
      <p:ext uri="{BB962C8B-B14F-4D97-AF65-F5344CB8AC3E}">
        <p14:creationId xmlns:p14="http://schemas.microsoft.com/office/powerpoint/2010/main" val="78949170"/>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93147E8-BAF7-C47C-A6B8-64435B8BA585}"/>
              </a:ext>
            </a:extLst>
          </p:cNvPr>
          <p:cNvSpPr>
            <a:spLocks noGrp="1"/>
          </p:cNvSpPr>
          <p:nvPr>
            <p:ph type="title"/>
          </p:nvPr>
        </p:nvSpPr>
        <p:spPr/>
        <p:txBody>
          <a:bodyPr/>
          <a:lstStyle/>
          <a:p>
            <a:r>
              <a:rPr lang="en-US" dirty="0"/>
              <a:t>Exploratory analysis</a:t>
            </a:r>
          </a:p>
        </p:txBody>
      </p:sp>
      <p:pic>
        <p:nvPicPr>
          <p:cNvPr id="7" name="Content Placeholder 6">
            <a:extLst>
              <a:ext uri="{FF2B5EF4-FFF2-40B4-BE49-F238E27FC236}">
                <a16:creationId xmlns:a16="http://schemas.microsoft.com/office/drawing/2014/main" id="{663C3C95-6604-1124-C0B7-8930F4599345}"/>
              </a:ext>
            </a:extLst>
          </p:cNvPr>
          <p:cNvPicPr>
            <a:picLocks noGrp="1" noChangeAspect="1"/>
          </p:cNvPicPr>
          <p:nvPr>
            <p:ph sz="half" idx="1"/>
          </p:nvPr>
        </p:nvPicPr>
        <p:blipFill>
          <a:blip r:embed="rId3"/>
          <a:srcRect r="12352" b="-2"/>
          <a:stretch>
            <a:fillRect/>
          </a:stretch>
        </p:blipFill>
        <p:spPr>
          <a:xfrm>
            <a:off x="1564952" y="2222500"/>
            <a:ext cx="3491559" cy="3740150"/>
          </a:xfrm>
          <a:prstGeom prst="rect">
            <a:avLst/>
          </a:prstGeom>
        </p:spPr>
      </p:pic>
      <p:pic>
        <p:nvPicPr>
          <p:cNvPr id="8" name="Content Placeholder 7">
            <a:extLst>
              <a:ext uri="{FF2B5EF4-FFF2-40B4-BE49-F238E27FC236}">
                <a16:creationId xmlns:a16="http://schemas.microsoft.com/office/drawing/2014/main" id="{0AAEECF7-E729-67CE-9837-B11B99E6C7AC}"/>
              </a:ext>
            </a:extLst>
          </p:cNvPr>
          <p:cNvPicPr>
            <a:picLocks noGrp="1" noChangeAspect="1"/>
          </p:cNvPicPr>
          <p:nvPr>
            <p:ph sz="half" idx="2"/>
          </p:nvPr>
        </p:nvPicPr>
        <p:blipFill>
          <a:blip r:embed="rId4"/>
          <a:stretch>
            <a:fillRect/>
          </a:stretch>
        </p:blipFill>
        <p:spPr>
          <a:xfrm>
            <a:off x="6753414" y="2222500"/>
            <a:ext cx="4068384" cy="3740150"/>
          </a:xfrm>
          <a:prstGeom prst="rect">
            <a:avLst/>
          </a:prstGeom>
        </p:spPr>
      </p:pic>
      <mc:AlternateContent xmlns:mc="http://schemas.openxmlformats.org/markup-compatibility/2006">
        <mc:Choice xmlns:p14="http://schemas.microsoft.com/office/powerpoint/2010/main" Requires="p14">
          <p:contentPart p14:bwMode="auto" r:id="rId5">
            <p14:nvContentPartPr>
              <p14:cNvPr id="10" name="Ink 9">
                <a:extLst>
                  <a:ext uri="{FF2B5EF4-FFF2-40B4-BE49-F238E27FC236}">
                    <a16:creationId xmlns:a16="http://schemas.microsoft.com/office/drawing/2014/main" id="{FE50EF85-3335-ECFE-A194-6B1D92CADBD2}"/>
                  </a:ext>
                </a:extLst>
              </p14:cNvPr>
              <p14:cNvContentPartPr/>
              <p14:nvPr/>
            </p14:nvContentPartPr>
            <p14:xfrm>
              <a:off x="9906085" y="2386349"/>
              <a:ext cx="15840" cy="15120"/>
            </p14:xfrm>
          </p:contentPart>
        </mc:Choice>
        <mc:Fallback>
          <p:pic>
            <p:nvPicPr>
              <p:cNvPr id="10" name="Ink 9">
                <a:extLst>
                  <a:ext uri="{FF2B5EF4-FFF2-40B4-BE49-F238E27FC236}">
                    <a16:creationId xmlns:a16="http://schemas.microsoft.com/office/drawing/2014/main" id="{FE50EF85-3335-ECFE-A194-6B1D92CADBD2}"/>
                  </a:ext>
                </a:extLst>
              </p:cNvPr>
              <p:cNvPicPr/>
              <p:nvPr/>
            </p:nvPicPr>
            <p:blipFill>
              <a:blip r:embed="rId6"/>
              <a:stretch>
                <a:fillRect/>
              </a:stretch>
            </p:blipFill>
            <p:spPr>
              <a:xfrm>
                <a:off x="9899965" y="2380229"/>
                <a:ext cx="28080" cy="27360"/>
              </a:xfrm>
              <a:prstGeom prst="rect">
                <a:avLst/>
              </a:prstGeom>
            </p:spPr>
          </p:pic>
        </mc:Fallback>
      </mc:AlternateContent>
    </p:spTree>
    <p:extLst>
      <p:ext uri="{BB962C8B-B14F-4D97-AF65-F5344CB8AC3E}">
        <p14:creationId xmlns:p14="http://schemas.microsoft.com/office/powerpoint/2010/main" val="2723677860"/>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E0197E19-782D-90F5-252B-CACC33C7902C}"/>
              </a:ext>
            </a:extLst>
          </p:cNvPr>
          <p:cNvSpPr>
            <a:spLocks noGrp="1"/>
          </p:cNvSpPr>
          <p:nvPr>
            <p:ph type="title"/>
          </p:nvPr>
        </p:nvSpPr>
        <p:spPr>
          <a:xfrm>
            <a:off x="6284749" y="909638"/>
            <a:ext cx="5201121" cy="1318062"/>
          </a:xfrm>
        </p:spPr>
        <p:txBody>
          <a:bodyPr>
            <a:normAutofit/>
          </a:bodyPr>
          <a:lstStyle/>
          <a:p>
            <a:r>
              <a:rPr lang="en-US"/>
              <a:t>Important variable</a:t>
            </a:r>
            <a:endParaRPr lang="en-US" dirty="0"/>
          </a:p>
        </p:txBody>
      </p:sp>
      <p:pic>
        <p:nvPicPr>
          <p:cNvPr id="7" name="Content Placeholder 6">
            <a:extLst>
              <a:ext uri="{FF2B5EF4-FFF2-40B4-BE49-F238E27FC236}">
                <a16:creationId xmlns:a16="http://schemas.microsoft.com/office/drawing/2014/main" id="{7C46CB87-98CB-8E9C-4626-4D17923EEC07}"/>
              </a:ext>
            </a:extLst>
          </p:cNvPr>
          <p:cNvPicPr>
            <a:picLocks noChangeAspect="1"/>
          </p:cNvPicPr>
          <p:nvPr/>
        </p:nvPicPr>
        <p:blipFill>
          <a:blip r:embed="rId3"/>
          <a:srcRect l="2756" r="9832" b="3"/>
          <a:stretch>
            <a:fillRect/>
          </a:stretch>
        </p:blipFill>
        <p:spPr>
          <a:xfrm>
            <a:off x="709872" y="731519"/>
            <a:ext cx="4976888" cy="5437244"/>
          </a:xfrm>
          <a:prstGeom prst="rect">
            <a:avLst/>
          </a:prstGeom>
        </p:spPr>
      </p:pic>
      <p:cxnSp>
        <p:nvCxnSpPr>
          <p:cNvPr id="16" name="Straight Connector 15">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2739" y="722376"/>
            <a:ext cx="16002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Content Placeholder 7">
            <a:extLst>
              <a:ext uri="{FF2B5EF4-FFF2-40B4-BE49-F238E27FC236}">
                <a16:creationId xmlns:a16="http://schemas.microsoft.com/office/drawing/2014/main" id="{A4AA705A-2882-41C7-ED52-5E7D811746F8}"/>
              </a:ext>
            </a:extLst>
          </p:cNvPr>
          <p:cNvPicPr>
            <a:picLocks noGrp="1" noChangeAspect="1"/>
          </p:cNvPicPr>
          <p:nvPr>
            <p:ph idx="1"/>
          </p:nvPr>
        </p:nvPicPr>
        <p:blipFill>
          <a:blip r:embed="rId4"/>
          <a:stretch>
            <a:fillRect/>
          </a:stretch>
        </p:blipFill>
        <p:spPr>
          <a:xfrm>
            <a:off x="6760095" y="2236788"/>
            <a:ext cx="4262985" cy="3932237"/>
          </a:xfrm>
          <a:prstGeom prst="rect">
            <a:avLst/>
          </a:prstGeom>
        </p:spPr>
      </p:pic>
    </p:spTree>
    <p:extLst>
      <p:ext uri="{BB962C8B-B14F-4D97-AF65-F5344CB8AC3E}">
        <p14:creationId xmlns:p14="http://schemas.microsoft.com/office/powerpoint/2010/main" val="3870170824"/>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923C4986-35F9-567E-6DC3-388885626E9F}"/>
              </a:ext>
            </a:extLst>
          </p:cNvPr>
          <p:cNvSpPr>
            <a:spLocks noGrp="1"/>
          </p:cNvSpPr>
          <p:nvPr>
            <p:ph type="title"/>
          </p:nvPr>
        </p:nvSpPr>
        <p:spPr>
          <a:xfrm>
            <a:off x="8652507" y="1358671"/>
            <a:ext cx="2843711" cy="1493327"/>
          </a:xfrm>
        </p:spPr>
        <p:txBody>
          <a:bodyPr anchor="ctr">
            <a:normAutofit/>
          </a:bodyPr>
          <a:lstStyle/>
          <a:p>
            <a:pPr>
              <a:lnSpc>
                <a:spcPct val="90000"/>
              </a:lnSpc>
            </a:pPr>
            <a:r>
              <a:rPr lang="en-US" sz="2800"/>
              <a:t>Binary classification model</a:t>
            </a:r>
          </a:p>
        </p:txBody>
      </p:sp>
      <p:pic>
        <p:nvPicPr>
          <p:cNvPr id="4" name="Content Placeholder 3">
            <a:extLst>
              <a:ext uri="{FF2B5EF4-FFF2-40B4-BE49-F238E27FC236}">
                <a16:creationId xmlns:a16="http://schemas.microsoft.com/office/drawing/2014/main" id="{23511D36-C490-AFCD-BC9E-FCA288F1C3FA}"/>
              </a:ext>
            </a:extLst>
          </p:cNvPr>
          <p:cNvPicPr>
            <a:picLocks noChangeAspect="1"/>
          </p:cNvPicPr>
          <p:nvPr/>
        </p:nvPicPr>
        <p:blipFill>
          <a:blip r:embed="rId3"/>
          <a:srcRect r="1" b="5417"/>
          <a:stretch>
            <a:fillRect/>
          </a:stretch>
        </p:blipFill>
        <p:spPr>
          <a:xfrm>
            <a:off x="-1" y="10"/>
            <a:ext cx="8056345" cy="6857990"/>
          </a:xfrm>
          <a:prstGeom prst="rect">
            <a:avLst/>
          </a:prstGeom>
        </p:spPr>
      </p:pic>
      <p:cxnSp>
        <p:nvCxnSpPr>
          <p:cNvPr id="13" name="Straight Connector 12">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41170" y="1172935"/>
            <a:ext cx="2653318"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41170" y="3105667"/>
            <a:ext cx="265331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9EB63D04-2B36-5EA1-6345-D7D70A089225}"/>
              </a:ext>
            </a:extLst>
          </p:cNvPr>
          <p:cNvSpPr>
            <a:spLocks noGrp="1"/>
          </p:cNvSpPr>
          <p:nvPr>
            <p:ph idx="1"/>
          </p:nvPr>
        </p:nvSpPr>
        <p:spPr>
          <a:xfrm>
            <a:off x="8652509" y="3359338"/>
            <a:ext cx="2843711" cy="2862072"/>
          </a:xfrm>
        </p:spPr>
        <p:txBody>
          <a:bodyPr>
            <a:normAutofit/>
          </a:bodyPr>
          <a:lstStyle/>
          <a:p>
            <a:r>
              <a:rPr lang="en-US" dirty="0"/>
              <a:t>Logistic:</a:t>
            </a:r>
          </a:p>
          <a:p>
            <a:pPr lvl="1"/>
            <a:r>
              <a:rPr lang="en-US" dirty="0"/>
              <a:t>Accuracy = 0.8025</a:t>
            </a:r>
          </a:p>
          <a:p>
            <a:pPr lvl="1"/>
            <a:r>
              <a:rPr lang="en-GB" dirty="0"/>
              <a:t>AUC = 0.8615385</a:t>
            </a:r>
          </a:p>
          <a:p>
            <a:r>
              <a:rPr lang="en-US" dirty="0"/>
              <a:t>Tree:</a:t>
            </a:r>
          </a:p>
          <a:p>
            <a:pPr lvl="1"/>
            <a:r>
              <a:rPr lang="en-US" dirty="0"/>
              <a:t>Accuracy = 0.7516</a:t>
            </a:r>
          </a:p>
          <a:p>
            <a:pPr lvl="1"/>
            <a:r>
              <a:rPr lang="en-GB" dirty="0"/>
              <a:t>AUC = </a:t>
            </a:r>
            <a:r>
              <a:rPr lang="en-PL" dirty="0"/>
              <a:t>0.791806</a:t>
            </a:r>
            <a:endParaRPr lang="en-GB" dirty="0"/>
          </a:p>
        </p:txBody>
      </p:sp>
    </p:spTree>
    <p:extLst>
      <p:ext uri="{BB962C8B-B14F-4D97-AF65-F5344CB8AC3E}">
        <p14:creationId xmlns:p14="http://schemas.microsoft.com/office/powerpoint/2010/main" val="2194020644"/>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0B2EB-C2A5-9EA7-CCF7-EBC8A1AE4C49}"/>
              </a:ext>
            </a:extLst>
          </p:cNvPr>
          <p:cNvSpPr>
            <a:spLocks noGrp="1"/>
          </p:cNvSpPr>
          <p:nvPr>
            <p:ph type="title"/>
          </p:nvPr>
        </p:nvSpPr>
        <p:spPr/>
        <p:txBody>
          <a:bodyPr/>
          <a:lstStyle/>
          <a:p>
            <a:r>
              <a:rPr lang="en-US" dirty="0"/>
              <a:t>Business Metrics 1</a:t>
            </a:r>
          </a:p>
        </p:txBody>
      </p:sp>
      <p:sp>
        <p:nvSpPr>
          <p:cNvPr id="3" name="Content Placeholder 2">
            <a:extLst>
              <a:ext uri="{FF2B5EF4-FFF2-40B4-BE49-F238E27FC236}">
                <a16:creationId xmlns:a16="http://schemas.microsoft.com/office/drawing/2014/main" id="{53962608-24C7-6A04-973E-233AD4697C2D}"/>
              </a:ext>
            </a:extLst>
          </p:cNvPr>
          <p:cNvSpPr>
            <a:spLocks noGrp="1"/>
          </p:cNvSpPr>
          <p:nvPr>
            <p:ph idx="1"/>
          </p:nvPr>
        </p:nvSpPr>
        <p:spPr/>
        <p:txBody>
          <a:bodyPr/>
          <a:lstStyle/>
          <a:p>
            <a:r>
              <a:rPr lang="en-GB" dirty="0"/>
              <a:t>The analysis indicated that recipes from the 'Beverages' category have little chance of generating high traffic. Recipes from categories such as 'Meat', 'Pork', and 'Potato' have a much higher likelihood. However, the best-performing category appears to be 'Vegetable’.</a:t>
            </a:r>
          </a:p>
          <a:p>
            <a:r>
              <a:rPr lang="en-GB" dirty="0"/>
              <a:t>Calories, sugar, and protein do not significantly affect the likelihood of high traffic. However, the data suggest that, in cases of uncertainty, recipes with fewer calories, less protein, and slightly more sugar may be a better choice—possibly because such meals are perceived as slightly more appealing or tasty.</a:t>
            </a:r>
            <a:endParaRPr lang="en-US" dirty="0"/>
          </a:p>
        </p:txBody>
      </p:sp>
    </p:spTree>
    <p:extLst>
      <p:ext uri="{BB962C8B-B14F-4D97-AF65-F5344CB8AC3E}">
        <p14:creationId xmlns:p14="http://schemas.microsoft.com/office/powerpoint/2010/main" val="1601437819"/>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E26BE-7556-AE09-EB59-3AA4916E60D1}"/>
              </a:ext>
            </a:extLst>
          </p:cNvPr>
          <p:cNvSpPr>
            <a:spLocks noGrp="1"/>
          </p:cNvSpPr>
          <p:nvPr>
            <p:ph type="title"/>
          </p:nvPr>
        </p:nvSpPr>
        <p:spPr/>
        <p:txBody>
          <a:bodyPr/>
          <a:lstStyle/>
          <a:p>
            <a:r>
              <a:rPr lang="en-US" dirty="0"/>
              <a:t>Business metric 2</a:t>
            </a:r>
          </a:p>
        </p:txBody>
      </p:sp>
      <p:sp>
        <p:nvSpPr>
          <p:cNvPr id="3" name="Content Placeholder 2">
            <a:extLst>
              <a:ext uri="{FF2B5EF4-FFF2-40B4-BE49-F238E27FC236}">
                <a16:creationId xmlns:a16="http://schemas.microsoft.com/office/drawing/2014/main" id="{03228444-14E9-5ECC-EAFC-6C0778BACF72}"/>
              </a:ext>
            </a:extLst>
          </p:cNvPr>
          <p:cNvSpPr>
            <a:spLocks noGrp="1"/>
          </p:cNvSpPr>
          <p:nvPr>
            <p:ph idx="1"/>
          </p:nvPr>
        </p:nvSpPr>
        <p:spPr/>
        <p:txBody>
          <a:bodyPr/>
          <a:lstStyle/>
          <a:p>
            <a:r>
              <a:rPr lang="en-GB" dirty="0"/>
              <a:t>To evaluate whether the model works effectively in a business context, I recommend collecting detailed traffic data for at least one week — ideally, for a full month. Once this data is collected, I suggest primarily selecting recipes from the 'Vegetables' or 'Potato' categories for the homepage. If such recipes are not available, 'Meat' and 'Pork' categories are also likely to significantly boost traffic.</a:t>
            </a:r>
          </a:p>
          <a:p>
            <a:r>
              <a:rPr lang="en-GB" dirty="0"/>
              <a:t>If there are multiple recipe options within these categories, it may be beneficial to prioritize those with slightly fewer calories and protein, and slightly more sugar — although this effect is less pronounced and should be treated as a secondary consideration.</a:t>
            </a:r>
          </a:p>
          <a:p>
            <a:r>
              <a:rPr lang="en-GB" dirty="0"/>
              <a:t>Finally, recipes from the 'Beverages' category should generally be avoided, as they are associated with low traffic and may reduce engagement when displayed on the homepage.</a:t>
            </a:r>
          </a:p>
          <a:p>
            <a:endParaRPr lang="en-US" dirty="0"/>
          </a:p>
        </p:txBody>
      </p:sp>
    </p:spTree>
    <p:extLst>
      <p:ext uri="{BB962C8B-B14F-4D97-AF65-F5344CB8AC3E}">
        <p14:creationId xmlns:p14="http://schemas.microsoft.com/office/powerpoint/2010/main" val="1451170964"/>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53978-6972-3307-AB6A-7F6202F6E463}"/>
              </a:ext>
            </a:extLst>
          </p:cNvPr>
          <p:cNvSpPr>
            <a:spLocks noGrp="1"/>
          </p:cNvSpPr>
          <p:nvPr>
            <p:ph type="title"/>
          </p:nvPr>
        </p:nvSpPr>
        <p:spPr/>
        <p:txBody>
          <a:bodyPr/>
          <a:lstStyle/>
          <a:p>
            <a:r>
              <a:rPr lang="en-US" dirty="0"/>
              <a:t>Business </a:t>
            </a:r>
            <a:r>
              <a:rPr lang="en-US" dirty="0" err="1"/>
              <a:t>recomendations</a:t>
            </a:r>
            <a:endParaRPr lang="en-US" dirty="0"/>
          </a:p>
        </p:txBody>
      </p:sp>
      <p:sp>
        <p:nvSpPr>
          <p:cNvPr id="3" name="Content Placeholder 2">
            <a:extLst>
              <a:ext uri="{FF2B5EF4-FFF2-40B4-BE49-F238E27FC236}">
                <a16:creationId xmlns:a16="http://schemas.microsoft.com/office/drawing/2014/main" id="{6021FC91-1549-6797-F0EF-B4ACB0ADE51F}"/>
              </a:ext>
            </a:extLst>
          </p:cNvPr>
          <p:cNvSpPr>
            <a:spLocks noGrp="1"/>
          </p:cNvSpPr>
          <p:nvPr>
            <p:ph idx="1"/>
          </p:nvPr>
        </p:nvSpPr>
        <p:spPr/>
        <p:txBody>
          <a:bodyPr/>
          <a:lstStyle/>
          <a:p>
            <a:r>
              <a:rPr lang="en-GB" dirty="0"/>
              <a:t>The analysis showed that recipe category has the greatest impact on traffic. Recipes in the ‘Vegetables’, ‘Potato’, ‘Meat’, and ‘Pork’ categories are most likely to attract high traffic, while ‘Beverages’ are consistently associated with low engagement. Nutritional features like calories, sugar, and protein have only minor effects.</a:t>
            </a:r>
          </a:p>
          <a:p>
            <a:r>
              <a:rPr lang="en-GB" dirty="0"/>
              <a:t>I recommend prioritizing recipes from high-performing categories on the homepage. To assess business impact, traffic should be monitored over time — ideally both before and after applying these recommendations. If implemented, the model is expected to help increase website traffic and support subscription growth.</a:t>
            </a:r>
          </a:p>
          <a:p>
            <a:endParaRPr lang="en-US" dirty="0"/>
          </a:p>
        </p:txBody>
      </p:sp>
    </p:spTree>
    <p:extLst>
      <p:ext uri="{BB962C8B-B14F-4D97-AF65-F5344CB8AC3E}">
        <p14:creationId xmlns:p14="http://schemas.microsoft.com/office/powerpoint/2010/main" val="2892770518"/>
      </p:ext>
    </p:extLst>
  </p:cSld>
  <p:clrMapOvr>
    <a:masterClrMapping/>
  </p:clrMapOvr>
  <p:transition spd="med">
    <p:pull/>
  </p:transition>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245</TotalTime>
  <Words>1922</Words>
  <Application>Microsoft Macintosh PowerPoint</Application>
  <PresentationFormat>Widescreen</PresentationFormat>
  <Paragraphs>74</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Calisto MT</vt:lpstr>
      <vt:lpstr>Univers Condensed</vt:lpstr>
      <vt:lpstr>ChronicleVTI</vt:lpstr>
      <vt:lpstr>Tasty Bytes</vt:lpstr>
      <vt:lpstr>Business Problem</vt:lpstr>
      <vt:lpstr>Data</vt:lpstr>
      <vt:lpstr>Exploratory analysis</vt:lpstr>
      <vt:lpstr>Important variable</vt:lpstr>
      <vt:lpstr>Binary classification model</vt:lpstr>
      <vt:lpstr>Business Metrics 1</vt:lpstr>
      <vt:lpstr>Business metric 2</vt:lpstr>
      <vt:lpstr>Business recomendations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Jędrzej Wydra</dc:creator>
  <cp:lastModifiedBy>Jędrzej Wydra</cp:lastModifiedBy>
  <cp:revision>1</cp:revision>
  <dcterms:created xsi:type="dcterms:W3CDTF">2025-06-15T12:29:36Z</dcterms:created>
  <dcterms:modified xsi:type="dcterms:W3CDTF">2025-06-15T16:34:46Z</dcterms:modified>
</cp:coreProperties>
</file>