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Clear Sans Bold" charset="1" panose="020B0803030202020304"/>
      <p:regular r:id="rId20"/>
    </p:embeddedFont>
    <p:embeddedFont>
      <p:font typeface="Clear Sans" charset="1" panose="020B0503030202020304"/>
      <p:regular r:id="rId21"/>
    </p:embeddedFont>
    <p:embeddedFont>
      <p:font typeface="Arimo Bold" charset="1" panose="020B0704020202020204"/>
      <p:regular r:id="rId22"/>
    </p:embeddedFont>
    <p:embeddedFont>
      <p:font typeface="Cambria Bold" charset="1" panose="02040803050406030204"/>
      <p:regular r:id="rId23"/>
    </p:embeddedFont>
    <p:embeddedFont>
      <p:font typeface="Clear Sans Bold Italics" charset="1" panose="020B0803030202090304"/>
      <p:regular r:id="rId24"/>
    </p:embeddedFont>
    <p:embeddedFont>
      <p:font typeface="Aileron Ultra-Bold" charset="1" panose="00000A00000000000000"/>
      <p:regular r:id="rId25"/>
    </p:embeddedFont>
    <p:embeddedFont>
      <p:font typeface="Aileron Bold" charset="1" panose="00000800000000000000"/>
      <p:regular r:id="rId26"/>
    </p:embeddedFont>
    <p:embeddedFont>
      <p:font typeface="Cambria Bold Italics" charset="1" panose="020408030504060A0204"/>
      <p:regular r:id="rId27"/>
    </p:embeddedFont>
    <p:embeddedFont>
      <p:font typeface="Cambria" charset="1" panose="02040503050406030204"/>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 Id="rId3" Target="../media/image49.svg" Type="http://schemas.openxmlformats.org/officeDocument/2006/relationships/image"/><Relationship Id="rId4" Target="../media/image5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 Id="rId3" Target="../media/image49.svg" Type="http://schemas.openxmlformats.org/officeDocument/2006/relationships/image"/><Relationship Id="rId4" Target="../media/image5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52.png" Type="http://schemas.openxmlformats.org/officeDocument/2006/relationships/image"/><Relationship Id="rId5" Target="../media/image53.svg" Type="http://schemas.openxmlformats.org/officeDocument/2006/relationships/image"/><Relationship Id="rId6" Target="../media/image54.png" Type="http://schemas.openxmlformats.org/officeDocument/2006/relationships/image"/><Relationship Id="rId7" Target="../media/image55.svg" Type="http://schemas.openxmlformats.org/officeDocument/2006/relationships/image"/><Relationship Id="rId8" Target="../media/image56.png" Type="http://schemas.openxmlformats.org/officeDocument/2006/relationships/image"/><Relationship Id="rId9" Target="../media/image5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8.png" Type="http://schemas.openxmlformats.org/officeDocument/2006/relationships/image"/><Relationship Id="rId11" Target="../media/image39.svg" Type="http://schemas.openxmlformats.org/officeDocument/2006/relationships/image"/><Relationship Id="rId12" Target="../media/image40.png" Type="http://schemas.openxmlformats.org/officeDocument/2006/relationships/image"/><Relationship Id="rId13" Target="../media/image41.svg" Type="http://schemas.openxmlformats.org/officeDocument/2006/relationships/image"/><Relationship Id="rId14" Target="../media/image42.png" Type="http://schemas.openxmlformats.org/officeDocument/2006/relationships/image"/><Relationship Id="rId15" Target="../media/image43.svg" Type="http://schemas.openxmlformats.org/officeDocument/2006/relationships/image"/><Relationship Id="rId16" Target="../media/image44.png" Type="http://schemas.openxmlformats.org/officeDocument/2006/relationships/image"/><Relationship Id="rId17" Target="../media/image45.svg" Type="http://schemas.openxmlformats.org/officeDocument/2006/relationships/image"/><Relationship Id="rId2" Target="../media/image30.png" Type="http://schemas.openxmlformats.org/officeDocument/2006/relationships/image"/><Relationship Id="rId3" Target="../media/image31.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 Id="rId8" Target="../media/image36.png" Type="http://schemas.openxmlformats.org/officeDocument/2006/relationships/image"/><Relationship Id="rId9" Target="../media/image3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jpeg" Type="http://schemas.openxmlformats.org/officeDocument/2006/relationships/image"/><Relationship Id="rId3" Target="../media/image4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126713" y="-1836020"/>
            <a:ext cx="6755642" cy="4114800"/>
          </a:xfrm>
          <a:custGeom>
            <a:avLst/>
            <a:gdLst/>
            <a:ahLst/>
            <a:cxnLst/>
            <a:rect r="r" b="b" t="t" l="l"/>
            <a:pathLst>
              <a:path h="4114800" w="6755642">
                <a:moveTo>
                  <a:pt x="0" y="0"/>
                </a:moveTo>
                <a:lnTo>
                  <a:pt x="6755641" y="0"/>
                </a:lnTo>
                <a:lnTo>
                  <a:pt x="675564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38100" y="2054475"/>
            <a:ext cx="5357753" cy="5591583"/>
          </a:xfrm>
          <a:custGeom>
            <a:avLst/>
            <a:gdLst/>
            <a:ahLst/>
            <a:cxnLst/>
            <a:rect r="r" b="b" t="t" l="l"/>
            <a:pathLst>
              <a:path h="5591583" w="5357753">
                <a:moveTo>
                  <a:pt x="5357753" y="0"/>
                </a:moveTo>
                <a:lnTo>
                  <a:pt x="0" y="0"/>
                </a:lnTo>
                <a:lnTo>
                  <a:pt x="0" y="5591582"/>
                </a:lnTo>
                <a:lnTo>
                  <a:pt x="5357753" y="5591582"/>
                </a:lnTo>
                <a:lnTo>
                  <a:pt x="535775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231004" y="7865132"/>
            <a:ext cx="3144039" cy="2440918"/>
          </a:xfrm>
          <a:custGeom>
            <a:avLst/>
            <a:gdLst/>
            <a:ahLst/>
            <a:cxnLst/>
            <a:rect r="r" b="b" t="t" l="l"/>
            <a:pathLst>
              <a:path h="2440918" w="3144039">
                <a:moveTo>
                  <a:pt x="0" y="0"/>
                </a:moveTo>
                <a:lnTo>
                  <a:pt x="3144039" y="0"/>
                </a:lnTo>
                <a:lnTo>
                  <a:pt x="3144039" y="2440918"/>
                </a:lnTo>
                <a:lnTo>
                  <a:pt x="0" y="24409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8138" y="7200900"/>
            <a:ext cx="3486358" cy="4114800"/>
          </a:xfrm>
          <a:custGeom>
            <a:avLst/>
            <a:gdLst/>
            <a:ahLst/>
            <a:cxnLst/>
            <a:rect r="r" b="b" t="t" l="l"/>
            <a:pathLst>
              <a:path h="4114800" w="3486358">
                <a:moveTo>
                  <a:pt x="0" y="0"/>
                </a:moveTo>
                <a:lnTo>
                  <a:pt x="3486357" y="0"/>
                </a:lnTo>
                <a:lnTo>
                  <a:pt x="348635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4487525" y="7354878"/>
            <a:ext cx="2650047" cy="2057400"/>
          </a:xfrm>
          <a:custGeom>
            <a:avLst/>
            <a:gdLst/>
            <a:ahLst/>
            <a:cxnLst/>
            <a:rect r="r" b="b" t="t" l="l"/>
            <a:pathLst>
              <a:path h="2057400" w="2650047">
                <a:moveTo>
                  <a:pt x="0" y="0"/>
                </a:moveTo>
                <a:lnTo>
                  <a:pt x="2650047" y="0"/>
                </a:lnTo>
                <a:lnTo>
                  <a:pt x="2650047"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295718" y="1851025"/>
            <a:ext cx="1335440" cy="2057400"/>
          </a:xfrm>
          <a:custGeom>
            <a:avLst/>
            <a:gdLst/>
            <a:ahLst/>
            <a:cxnLst/>
            <a:rect r="r" b="b" t="t" l="l"/>
            <a:pathLst>
              <a:path h="2057400" w="1335440">
                <a:moveTo>
                  <a:pt x="0" y="0"/>
                </a:moveTo>
                <a:lnTo>
                  <a:pt x="1335439" y="0"/>
                </a:lnTo>
                <a:lnTo>
                  <a:pt x="1335439" y="2057400"/>
                </a:lnTo>
                <a:lnTo>
                  <a:pt x="0" y="20574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7222643" y="1131581"/>
            <a:ext cx="9931882" cy="1413510"/>
          </a:xfrm>
          <a:prstGeom prst="rect">
            <a:avLst/>
          </a:prstGeom>
        </p:spPr>
        <p:txBody>
          <a:bodyPr anchor="t" rtlCol="false" tIns="0" lIns="0" bIns="0" rIns="0">
            <a:spAutoFit/>
          </a:bodyPr>
          <a:lstStyle/>
          <a:p>
            <a:pPr algn="l">
              <a:lnSpc>
                <a:spcPts val="5400"/>
              </a:lnSpc>
            </a:pPr>
            <a:r>
              <a:rPr lang="en-US" sz="5400">
                <a:solidFill>
                  <a:srgbClr val="F7B4A7"/>
                </a:solidFill>
                <a:latin typeface="Clear Sans Bold"/>
                <a:ea typeface="Clear Sans Bold"/>
                <a:cs typeface="Clear Sans Bold"/>
                <a:sym typeface="Clear Sans Bold"/>
              </a:rPr>
              <a:t>EMPLOYEE PERFORMANCE ANALYSIS  USING EXCEL</a:t>
            </a:r>
          </a:p>
        </p:txBody>
      </p:sp>
      <p:sp>
        <p:nvSpPr>
          <p:cNvPr name="TextBox 9" id="9"/>
          <p:cNvSpPr txBox="true"/>
          <p:nvPr/>
        </p:nvSpPr>
        <p:spPr>
          <a:xfrm rot="0">
            <a:off x="6638141" y="3832225"/>
            <a:ext cx="11478409" cy="2867660"/>
          </a:xfrm>
          <a:prstGeom prst="rect">
            <a:avLst/>
          </a:prstGeom>
        </p:spPr>
        <p:txBody>
          <a:bodyPr anchor="t" rtlCol="false" tIns="0" lIns="0" bIns="0" rIns="0">
            <a:spAutoFit/>
          </a:bodyPr>
          <a:lstStyle/>
          <a:p>
            <a:pPr algn="l">
              <a:lnSpc>
                <a:spcPts val="5740"/>
              </a:lnSpc>
            </a:pPr>
            <a:r>
              <a:rPr lang="en-US" sz="4100" u="sng">
                <a:solidFill>
                  <a:srgbClr val="94DDDE"/>
                </a:solidFill>
                <a:latin typeface="Clear Sans Bold"/>
                <a:ea typeface="Clear Sans Bold"/>
                <a:cs typeface="Clear Sans Bold"/>
                <a:sym typeface="Clear Sans Bold"/>
              </a:rPr>
              <a:t>STUDENT NAME:</a:t>
            </a:r>
            <a:r>
              <a:rPr lang="en-US" sz="4100">
                <a:solidFill>
                  <a:srgbClr val="94DDDE"/>
                </a:solidFill>
                <a:latin typeface="Clear Sans"/>
                <a:ea typeface="Clear Sans"/>
                <a:cs typeface="Clear Sans"/>
                <a:sym typeface="Clear Sans"/>
              </a:rPr>
              <a:t> V.V.JEEVIKA</a:t>
            </a:r>
          </a:p>
          <a:p>
            <a:pPr algn="l">
              <a:lnSpc>
                <a:spcPts val="5740"/>
              </a:lnSpc>
            </a:pPr>
            <a:r>
              <a:rPr lang="en-US" sz="4100" u="sng">
                <a:solidFill>
                  <a:srgbClr val="94DDDE"/>
                </a:solidFill>
                <a:latin typeface="Clear Sans Bold"/>
                <a:ea typeface="Clear Sans Bold"/>
                <a:cs typeface="Clear Sans Bold"/>
                <a:sym typeface="Clear Sans Bold"/>
              </a:rPr>
              <a:t>REGISTRATION NO:</a:t>
            </a:r>
            <a:r>
              <a:rPr lang="en-US" sz="4100">
                <a:solidFill>
                  <a:srgbClr val="94DDDE"/>
                </a:solidFill>
                <a:latin typeface="Clear Sans"/>
                <a:ea typeface="Clear Sans"/>
                <a:cs typeface="Clear Sans"/>
                <a:sym typeface="Clear Sans"/>
              </a:rPr>
              <a:t> 312209481</a:t>
            </a:r>
          </a:p>
          <a:p>
            <a:pPr algn="l">
              <a:lnSpc>
                <a:spcPts val="5740"/>
              </a:lnSpc>
            </a:pPr>
            <a:r>
              <a:rPr lang="en-US" sz="4100" u="sng">
                <a:solidFill>
                  <a:srgbClr val="94DDDE"/>
                </a:solidFill>
                <a:latin typeface="Clear Sans Bold"/>
                <a:ea typeface="Clear Sans Bold"/>
                <a:cs typeface="Clear Sans Bold"/>
                <a:sym typeface="Clear Sans Bold"/>
              </a:rPr>
              <a:t>DEPARTMENT:  </a:t>
            </a:r>
            <a:r>
              <a:rPr lang="en-US" sz="4100">
                <a:solidFill>
                  <a:srgbClr val="94DDDE"/>
                </a:solidFill>
                <a:latin typeface="Clear Sans"/>
                <a:ea typeface="Clear Sans"/>
                <a:cs typeface="Clear Sans"/>
                <a:sym typeface="Clear Sans"/>
              </a:rPr>
              <a:t>B.Com Bank Management </a:t>
            </a:r>
          </a:p>
          <a:p>
            <a:pPr algn="l">
              <a:lnSpc>
                <a:spcPts val="5740"/>
              </a:lnSpc>
            </a:pPr>
            <a:r>
              <a:rPr lang="en-US" sz="4100" u="sng">
                <a:solidFill>
                  <a:srgbClr val="94DDDE"/>
                </a:solidFill>
                <a:latin typeface="Clear Sans Bold"/>
                <a:ea typeface="Clear Sans Bold"/>
                <a:cs typeface="Clear Sans Bold"/>
                <a:sym typeface="Clear Sans Bold"/>
              </a:rPr>
              <a:t>COLLEGE:</a:t>
            </a:r>
            <a:r>
              <a:rPr lang="en-US" sz="4100">
                <a:solidFill>
                  <a:srgbClr val="94DDDE"/>
                </a:solidFill>
                <a:latin typeface="Clear Sans"/>
                <a:ea typeface="Clear Sans"/>
                <a:cs typeface="Clear Sans"/>
                <a:sym typeface="Clear Sans"/>
              </a:rPr>
              <a:t> ANNA ADARSH COLLEGE FOR WOMEN </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94DDDE"/>
        </a:solidFill>
      </p:bgPr>
    </p:bg>
    <p:spTree>
      <p:nvGrpSpPr>
        <p:cNvPr id="1" name=""/>
        <p:cNvGrpSpPr/>
        <p:nvPr/>
      </p:nvGrpSpPr>
      <p:grpSpPr>
        <a:xfrm>
          <a:off x="0" y="0"/>
          <a:ext cx="0" cy="0"/>
          <a:chOff x="0" y="0"/>
          <a:chExt cx="0" cy="0"/>
        </a:xfrm>
      </p:grpSpPr>
      <p:sp>
        <p:nvSpPr>
          <p:cNvPr name="TextBox 2" id="2"/>
          <p:cNvSpPr txBox="true"/>
          <p:nvPr/>
        </p:nvSpPr>
        <p:spPr>
          <a:xfrm rot="0">
            <a:off x="5487897" y="144780"/>
            <a:ext cx="7312205" cy="883920"/>
          </a:xfrm>
          <a:prstGeom prst="rect">
            <a:avLst/>
          </a:prstGeom>
        </p:spPr>
        <p:txBody>
          <a:bodyPr anchor="t" rtlCol="false" tIns="0" lIns="0" bIns="0" rIns="0">
            <a:spAutoFit/>
          </a:bodyPr>
          <a:lstStyle/>
          <a:p>
            <a:pPr algn="ctr">
              <a:lnSpc>
                <a:spcPts val="6719"/>
              </a:lnSpc>
            </a:pPr>
            <a:r>
              <a:rPr lang="en-US" sz="6399" u="sng">
                <a:solidFill>
                  <a:srgbClr val="2B4B82"/>
                </a:solidFill>
                <a:latin typeface="Clear Sans Bold"/>
                <a:ea typeface="Clear Sans Bold"/>
                <a:cs typeface="Clear Sans Bold"/>
                <a:sym typeface="Clear Sans Bold"/>
              </a:rPr>
              <a:t>MODELING</a:t>
            </a:r>
          </a:p>
        </p:txBody>
      </p:sp>
      <p:sp>
        <p:nvSpPr>
          <p:cNvPr name="TextBox 3" id="3"/>
          <p:cNvSpPr txBox="true"/>
          <p:nvPr/>
        </p:nvSpPr>
        <p:spPr>
          <a:xfrm rot="0">
            <a:off x="703538" y="1409403"/>
            <a:ext cx="17874162" cy="6143625"/>
          </a:xfrm>
          <a:prstGeom prst="rect">
            <a:avLst/>
          </a:prstGeom>
        </p:spPr>
        <p:txBody>
          <a:bodyPr anchor="t" rtlCol="false" tIns="0" lIns="0" bIns="0" rIns="0">
            <a:spAutoFit/>
          </a:bodyPr>
          <a:lstStyle/>
          <a:p>
            <a:pPr algn="l">
              <a:lnSpc>
                <a:spcPts val="3479"/>
              </a:lnSpc>
            </a:pPr>
            <a:r>
              <a:rPr lang="en-US" sz="2899">
                <a:solidFill>
                  <a:srgbClr val="000000"/>
                </a:solidFill>
                <a:latin typeface="Cambria Bold"/>
                <a:ea typeface="Cambria Bold"/>
                <a:cs typeface="Cambria Bold"/>
                <a:sym typeface="Cambria Bold"/>
              </a:rPr>
              <a:t>1</a:t>
            </a:r>
            <a:r>
              <a:rPr lang="en-US" sz="2899">
                <a:solidFill>
                  <a:srgbClr val="000000"/>
                </a:solidFill>
                <a:latin typeface="Cambria Bold"/>
                <a:ea typeface="Cambria Bold"/>
                <a:cs typeface="Cambria Bold"/>
                <a:sym typeface="Cambria Bold"/>
              </a:rPr>
              <a:t>. </a:t>
            </a:r>
            <a:r>
              <a:rPr lang="en-US" sz="2899" u="sng">
                <a:solidFill>
                  <a:srgbClr val="000000"/>
                </a:solidFill>
                <a:latin typeface="Cambria Bold Italics"/>
                <a:ea typeface="Cambria Bold Italics"/>
                <a:cs typeface="Cambria Bold Italics"/>
                <a:sym typeface="Cambria Bold Italics"/>
              </a:rPr>
              <a:t>Data Collection and Organization</a:t>
            </a:r>
          </a:p>
          <a:p>
            <a:pPr algn="l">
              <a:lnSpc>
                <a:spcPts val="3479"/>
              </a:lnSpc>
            </a:pPr>
            <a:r>
              <a:rPr lang="en-US" sz="2899">
                <a:solidFill>
                  <a:srgbClr val="000000"/>
                </a:solidFill>
                <a:latin typeface="Cambria Bold"/>
                <a:ea typeface="Cambria Bold"/>
                <a:cs typeface="Cambria Bold"/>
                <a:sym typeface="Cambria Bold"/>
              </a:rPr>
              <a:t>Data Sources:</a:t>
            </a:r>
            <a:r>
              <a:rPr lang="en-US" sz="2899">
                <a:solidFill>
                  <a:srgbClr val="000000"/>
                </a:solidFill>
                <a:latin typeface="Cambria"/>
                <a:ea typeface="Cambria"/>
                <a:cs typeface="Cambria"/>
                <a:sym typeface="Cambria"/>
              </a:rPr>
              <a:t> Collect data from kaggle.</a:t>
            </a:r>
          </a:p>
          <a:p>
            <a:pPr algn="l">
              <a:lnSpc>
                <a:spcPts val="3479"/>
              </a:lnSpc>
            </a:pPr>
            <a:r>
              <a:rPr lang="en-US" sz="2899">
                <a:solidFill>
                  <a:srgbClr val="000000"/>
                </a:solidFill>
                <a:latin typeface="Cambria Bold"/>
                <a:ea typeface="Cambria Bold"/>
                <a:cs typeface="Cambria Bold"/>
                <a:sym typeface="Cambria Bold"/>
              </a:rPr>
              <a:t>Fearture Collection:</a:t>
            </a:r>
            <a:r>
              <a:rPr lang="en-US" sz="2899">
                <a:solidFill>
                  <a:srgbClr val="000000"/>
                </a:solidFill>
                <a:latin typeface="Cambria"/>
                <a:ea typeface="Cambria"/>
                <a:cs typeface="Cambria"/>
                <a:sym typeface="Cambria"/>
              </a:rPr>
              <a:t> Organize the data in Excel with the following columns (as an example):</a:t>
            </a:r>
          </a:p>
          <a:p>
            <a:pPr algn="l" marL="524825" indent="-262413" lvl="1">
              <a:lnSpc>
                <a:spcPts val="3479"/>
              </a:lnSpc>
              <a:buFont typeface="Arial"/>
              <a:buChar char="•"/>
            </a:pPr>
            <a:r>
              <a:rPr lang="en-US" sz="2899">
                <a:solidFill>
                  <a:srgbClr val="000000"/>
                </a:solidFill>
                <a:latin typeface="Cambria"/>
                <a:ea typeface="Cambria"/>
                <a:cs typeface="Cambria"/>
                <a:sym typeface="Cambria"/>
              </a:rPr>
              <a:t>EmpID</a:t>
            </a:r>
          </a:p>
          <a:p>
            <a:pPr algn="l" marL="524825" indent="-262413" lvl="1">
              <a:lnSpc>
                <a:spcPts val="3479"/>
              </a:lnSpc>
              <a:buFont typeface="Arial"/>
              <a:buChar char="•"/>
            </a:pPr>
            <a:r>
              <a:rPr lang="en-US" sz="2899">
                <a:solidFill>
                  <a:srgbClr val="000000"/>
                </a:solidFill>
                <a:latin typeface="Cambria"/>
                <a:ea typeface="Cambria"/>
                <a:cs typeface="Cambria"/>
                <a:sym typeface="Cambria"/>
              </a:rPr>
              <a:t>First Name</a:t>
            </a:r>
          </a:p>
          <a:p>
            <a:pPr algn="l" marL="524825" indent="-262413" lvl="1">
              <a:lnSpc>
                <a:spcPts val="3479"/>
              </a:lnSpc>
              <a:buFont typeface="Arial"/>
              <a:buChar char="•"/>
            </a:pPr>
            <a:r>
              <a:rPr lang="en-US" sz="2899">
                <a:solidFill>
                  <a:srgbClr val="000000"/>
                </a:solidFill>
                <a:latin typeface="Cambria"/>
                <a:ea typeface="Cambria"/>
                <a:cs typeface="Cambria"/>
                <a:sym typeface="Cambria"/>
              </a:rPr>
              <a:t>Last Name</a:t>
            </a:r>
          </a:p>
          <a:p>
            <a:pPr algn="l" marL="524825" indent="-262413" lvl="1">
              <a:lnSpc>
                <a:spcPts val="3479"/>
              </a:lnSpc>
              <a:buFont typeface="Arial"/>
              <a:buChar char="•"/>
            </a:pPr>
            <a:r>
              <a:rPr lang="en-US" sz="2899">
                <a:solidFill>
                  <a:srgbClr val="000000"/>
                </a:solidFill>
                <a:latin typeface="Cambria"/>
                <a:ea typeface="Cambria"/>
                <a:cs typeface="Cambria"/>
                <a:sym typeface="Cambria"/>
              </a:rPr>
              <a:t>Business unit </a:t>
            </a:r>
          </a:p>
          <a:p>
            <a:pPr algn="l" marL="524825" indent="-262413" lvl="1">
              <a:lnSpc>
                <a:spcPts val="3479"/>
              </a:lnSpc>
              <a:buFont typeface="Arial"/>
              <a:buChar char="•"/>
            </a:pPr>
            <a:r>
              <a:rPr lang="en-US" sz="2899">
                <a:solidFill>
                  <a:srgbClr val="000000"/>
                </a:solidFill>
                <a:latin typeface="Cambria"/>
                <a:ea typeface="Cambria"/>
                <a:cs typeface="Cambria"/>
                <a:sym typeface="Cambria"/>
              </a:rPr>
              <a:t>Employee Status</a:t>
            </a:r>
          </a:p>
          <a:p>
            <a:pPr algn="l" marL="524825" indent="-262413" lvl="1">
              <a:lnSpc>
                <a:spcPts val="3479"/>
              </a:lnSpc>
              <a:buFont typeface="Arial"/>
              <a:buChar char="•"/>
            </a:pPr>
            <a:r>
              <a:rPr lang="en-US" sz="2899">
                <a:solidFill>
                  <a:srgbClr val="000000"/>
                </a:solidFill>
                <a:latin typeface="Cambria"/>
                <a:ea typeface="Cambria"/>
                <a:cs typeface="Cambria"/>
                <a:sym typeface="Cambria"/>
              </a:rPr>
              <a:t>Employee type </a:t>
            </a:r>
          </a:p>
          <a:p>
            <a:pPr algn="l" marL="524825" indent="-262413" lvl="1">
              <a:lnSpc>
                <a:spcPts val="3479"/>
              </a:lnSpc>
              <a:buFont typeface="Arial"/>
              <a:buChar char="•"/>
            </a:pPr>
            <a:r>
              <a:rPr lang="en-US" sz="2899">
                <a:solidFill>
                  <a:srgbClr val="000000"/>
                </a:solidFill>
                <a:latin typeface="Cambria"/>
                <a:ea typeface="Cambria"/>
                <a:cs typeface="Cambria"/>
                <a:sym typeface="Cambria"/>
              </a:rPr>
              <a:t>Gender code </a:t>
            </a:r>
          </a:p>
          <a:p>
            <a:pPr algn="l" marL="524825" indent="-262413" lvl="1">
              <a:lnSpc>
                <a:spcPts val="3479"/>
              </a:lnSpc>
              <a:buFont typeface="Arial"/>
              <a:buChar char="•"/>
            </a:pPr>
            <a:r>
              <a:rPr lang="en-US" sz="2899">
                <a:solidFill>
                  <a:srgbClr val="000000"/>
                </a:solidFill>
                <a:latin typeface="Cambria"/>
                <a:ea typeface="Cambria"/>
                <a:cs typeface="Cambria"/>
                <a:sym typeface="Cambria"/>
              </a:rPr>
              <a:t>Current Employee Rating </a:t>
            </a:r>
          </a:p>
          <a:p>
            <a:pPr algn="l" marL="524825" indent="-262413" lvl="1">
              <a:lnSpc>
                <a:spcPts val="3479"/>
              </a:lnSpc>
              <a:buFont typeface="Arial"/>
              <a:buChar char="•"/>
            </a:pPr>
            <a:r>
              <a:rPr lang="en-US" sz="2899">
                <a:solidFill>
                  <a:srgbClr val="000000"/>
                </a:solidFill>
                <a:latin typeface="Cambria"/>
                <a:ea typeface="Cambria"/>
                <a:cs typeface="Cambria"/>
                <a:sym typeface="Cambria"/>
              </a:rPr>
              <a:t>Performance level </a:t>
            </a:r>
          </a:p>
          <a:p>
            <a:pPr algn="l" marL="524825" indent="-262413" lvl="1">
              <a:lnSpc>
                <a:spcPts val="3479"/>
              </a:lnSpc>
            </a:pPr>
            <a:r>
              <a:rPr lang="en-US" sz="2899">
                <a:solidFill>
                  <a:srgbClr val="000000"/>
                </a:solidFill>
                <a:latin typeface="Cambria"/>
                <a:ea typeface="Cambria"/>
                <a:cs typeface="Cambria"/>
                <a:sym typeface="Cambria"/>
              </a:rPr>
              <a:t>This data should be laid out in a structured table for ease of analysis.</a:t>
            </a:r>
          </a:p>
          <a:p>
            <a:pPr algn="l" marL="524825" indent="-262413" lvl="1">
              <a:lnSpc>
                <a:spcPts val="3479"/>
              </a:lnSpc>
            </a:pPr>
          </a:p>
        </p:txBody>
      </p:sp>
      <p:sp>
        <p:nvSpPr>
          <p:cNvPr name="TextBox 4" id="4"/>
          <p:cNvSpPr txBox="true"/>
          <p:nvPr/>
        </p:nvSpPr>
        <p:spPr>
          <a:xfrm rot="0">
            <a:off x="703538" y="7324428"/>
            <a:ext cx="16212141" cy="447675"/>
          </a:xfrm>
          <a:prstGeom prst="rect">
            <a:avLst/>
          </a:prstGeom>
        </p:spPr>
        <p:txBody>
          <a:bodyPr anchor="t" rtlCol="false" tIns="0" lIns="0" bIns="0" rIns="0">
            <a:spAutoFit/>
          </a:bodyPr>
          <a:lstStyle/>
          <a:p>
            <a:pPr algn="l">
              <a:lnSpc>
                <a:spcPts val="3479"/>
              </a:lnSpc>
            </a:pPr>
            <a:r>
              <a:rPr lang="en-US" sz="2899" u="sng">
                <a:solidFill>
                  <a:srgbClr val="000000"/>
                </a:solidFill>
                <a:latin typeface="Cambria Bold"/>
                <a:ea typeface="Cambria Bold"/>
                <a:cs typeface="Cambria Bold"/>
                <a:sym typeface="Cambria Bold"/>
              </a:rPr>
              <a:t>2.Data cleaning</a:t>
            </a:r>
          </a:p>
        </p:txBody>
      </p:sp>
      <p:sp>
        <p:nvSpPr>
          <p:cNvPr name="TextBox 5" id="5"/>
          <p:cNvSpPr txBox="true"/>
          <p:nvPr/>
        </p:nvSpPr>
        <p:spPr>
          <a:xfrm rot="0">
            <a:off x="703538" y="7533978"/>
            <a:ext cx="16212141" cy="2066925"/>
          </a:xfrm>
          <a:prstGeom prst="rect">
            <a:avLst/>
          </a:prstGeom>
        </p:spPr>
        <p:txBody>
          <a:bodyPr anchor="t" rtlCol="false" tIns="0" lIns="0" bIns="0" rIns="0">
            <a:spAutoFit/>
          </a:bodyPr>
          <a:lstStyle/>
          <a:p>
            <a:pPr algn="l">
              <a:lnSpc>
                <a:spcPts val="3240"/>
              </a:lnSpc>
            </a:pPr>
            <a:r>
              <a:rPr lang="en-US" sz="2700">
                <a:solidFill>
                  <a:srgbClr val="000000"/>
                </a:solidFill>
                <a:latin typeface="Cambria Bold"/>
                <a:ea typeface="Cambria Bold"/>
                <a:cs typeface="Cambria Bold"/>
                <a:sym typeface="Cambria Bold"/>
              </a:rPr>
              <a:t> </a:t>
            </a:r>
          </a:p>
          <a:p>
            <a:pPr algn="l" marL="488632" indent="-244316" lvl="1">
              <a:lnSpc>
                <a:spcPts val="3240"/>
              </a:lnSpc>
              <a:buFont typeface="Arial"/>
              <a:buChar char="•"/>
            </a:pPr>
            <a:r>
              <a:rPr lang="en-US" sz="2700">
                <a:solidFill>
                  <a:srgbClr val="000000"/>
                </a:solidFill>
                <a:latin typeface="Cambria Bold Italics"/>
                <a:ea typeface="Cambria Bold Italics"/>
                <a:cs typeface="Cambria Bold Italics"/>
                <a:sym typeface="Cambria Bold Italics"/>
              </a:rPr>
              <a:t>Identifying</a:t>
            </a:r>
            <a:r>
              <a:rPr lang="en-US" sz="2700">
                <a:solidFill>
                  <a:srgbClr val="000000"/>
                </a:solidFill>
                <a:latin typeface="Cambria Bold"/>
                <a:ea typeface="Cambria Bold"/>
                <a:cs typeface="Cambria Bold"/>
                <a:sym typeface="Cambria Bold"/>
              </a:rPr>
              <a:t> Missing Data:</a:t>
            </a:r>
            <a:r>
              <a:rPr lang="en-US" sz="2700">
                <a:solidFill>
                  <a:srgbClr val="000000"/>
                </a:solidFill>
                <a:latin typeface="Cambria"/>
                <a:ea typeface="Cambria"/>
                <a:cs typeface="Cambria"/>
                <a:sym typeface="Cambria"/>
              </a:rPr>
              <a:t> Uscel functions to finding the missing data  by using conditional formatting .</a:t>
            </a:r>
          </a:p>
          <a:p>
            <a:pPr algn="l" marL="488632" indent="-244316" lvl="1">
              <a:lnSpc>
                <a:spcPts val="3240"/>
              </a:lnSpc>
              <a:buFont typeface="Arial"/>
              <a:buChar char="•"/>
            </a:pPr>
            <a:r>
              <a:rPr lang="en-US" sz="2700">
                <a:solidFill>
                  <a:srgbClr val="000000"/>
                </a:solidFill>
                <a:latin typeface="Cambria Bold"/>
                <a:ea typeface="Cambria Bold"/>
                <a:cs typeface="Cambria Bold"/>
                <a:sym typeface="Cambria Bold"/>
              </a:rPr>
              <a:t>Filter</a:t>
            </a:r>
            <a:r>
              <a:rPr lang="en-US" sz="2700">
                <a:solidFill>
                  <a:srgbClr val="000000"/>
                </a:solidFill>
                <a:latin typeface="Cambria"/>
                <a:ea typeface="Cambria"/>
                <a:cs typeface="Cambria"/>
                <a:sym typeface="Cambria"/>
              </a:rPr>
              <a:t>: Use excel functions to filter the missing data using the filter option .</a:t>
            </a:r>
          </a:p>
          <a:p>
            <a:pPr algn="l">
              <a:lnSpc>
                <a:spcPts val="3240"/>
              </a:lnSpc>
            </a:pPr>
          </a:p>
          <a:p>
            <a:pPr algn="l" marL="488632" indent="-244316" lvl="1">
              <a:lnSpc>
                <a:spcPts val="3240"/>
              </a:lnSpc>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94DDDE"/>
        </a:solidFill>
      </p:bgPr>
    </p:bg>
    <p:spTree>
      <p:nvGrpSpPr>
        <p:cNvPr id="1" name=""/>
        <p:cNvGrpSpPr/>
        <p:nvPr/>
      </p:nvGrpSpPr>
      <p:grpSpPr>
        <a:xfrm>
          <a:off x="0" y="0"/>
          <a:ext cx="0" cy="0"/>
          <a:chOff x="0" y="0"/>
          <a:chExt cx="0" cy="0"/>
        </a:xfrm>
      </p:grpSpPr>
      <p:sp>
        <p:nvSpPr>
          <p:cNvPr name="TextBox 2" id="2"/>
          <p:cNvSpPr txBox="true"/>
          <p:nvPr/>
        </p:nvSpPr>
        <p:spPr>
          <a:xfrm rot="0">
            <a:off x="5487897" y="144780"/>
            <a:ext cx="7312205" cy="883920"/>
          </a:xfrm>
          <a:prstGeom prst="rect">
            <a:avLst/>
          </a:prstGeom>
        </p:spPr>
        <p:txBody>
          <a:bodyPr anchor="t" rtlCol="false" tIns="0" lIns="0" bIns="0" rIns="0">
            <a:spAutoFit/>
          </a:bodyPr>
          <a:lstStyle/>
          <a:p>
            <a:pPr algn="ctr">
              <a:lnSpc>
                <a:spcPts val="6719"/>
              </a:lnSpc>
            </a:pPr>
            <a:r>
              <a:rPr lang="en-US" sz="6399" u="sng">
                <a:solidFill>
                  <a:srgbClr val="2B4B82"/>
                </a:solidFill>
                <a:latin typeface="Clear Sans Bold"/>
                <a:ea typeface="Clear Sans Bold"/>
                <a:cs typeface="Clear Sans Bold"/>
                <a:sym typeface="Clear Sans Bold"/>
              </a:rPr>
              <a:t>MODELING</a:t>
            </a:r>
          </a:p>
        </p:txBody>
      </p:sp>
      <p:sp>
        <p:nvSpPr>
          <p:cNvPr name="TextBox 3" id="3"/>
          <p:cNvSpPr txBox="true"/>
          <p:nvPr/>
        </p:nvSpPr>
        <p:spPr>
          <a:xfrm rot="0">
            <a:off x="716080" y="1506890"/>
            <a:ext cx="16212141" cy="447675"/>
          </a:xfrm>
          <a:prstGeom prst="rect">
            <a:avLst/>
          </a:prstGeom>
        </p:spPr>
        <p:txBody>
          <a:bodyPr anchor="t" rtlCol="false" tIns="0" lIns="0" bIns="0" rIns="0">
            <a:spAutoFit/>
          </a:bodyPr>
          <a:lstStyle/>
          <a:p>
            <a:pPr algn="l">
              <a:lnSpc>
                <a:spcPts val="3479"/>
              </a:lnSpc>
            </a:pPr>
            <a:r>
              <a:rPr lang="en-US" sz="2899" u="sng">
                <a:solidFill>
                  <a:srgbClr val="000000"/>
                </a:solidFill>
                <a:latin typeface="Cambria Bold"/>
                <a:ea typeface="Cambria Bold"/>
                <a:cs typeface="Cambria Bold"/>
                <a:sym typeface="Cambria Bold"/>
              </a:rPr>
              <a:t>3.Performance Level</a:t>
            </a:r>
          </a:p>
        </p:txBody>
      </p:sp>
      <p:sp>
        <p:nvSpPr>
          <p:cNvPr name="TextBox 4" id="4"/>
          <p:cNvSpPr txBox="true"/>
          <p:nvPr/>
        </p:nvSpPr>
        <p:spPr>
          <a:xfrm rot="0">
            <a:off x="716080" y="2059340"/>
            <a:ext cx="16212141" cy="1247775"/>
          </a:xfrm>
          <a:prstGeom prst="rect">
            <a:avLst/>
          </a:prstGeom>
        </p:spPr>
        <p:txBody>
          <a:bodyPr anchor="t" rtlCol="false" tIns="0" lIns="0" bIns="0" rIns="0">
            <a:spAutoFit/>
          </a:bodyPr>
          <a:lstStyle/>
          <a:p>
            <a:pPr algn="l" marL="582930" indent="-291465" lvl="1">
              <a:lnSpc>
                <a:spcPts val="3240"/>
              </a:lnSpc>
              <a:buFont typeface="Arial"/>
              <a:buChar char="•"/>
            </a:pPr>
            <a:r>
              <a:rPr lang="en-US" sz="2700">
                <a:solidFill>
                  <a:srgbClr val="000000"/>
                </a:solidFill>
                <a:latin typeface="Cambria"/>
                <a:ea typeface="Cambria"/>
                <a:cs typeface="Cambria"/>
                <a:sym typeface="Cambria"/>
              </a:rPr>
              <a:t>Using the given data we use “current employment rating “ as that base a base we create performance level using the formula   =IFS(Z2&gt;=5,"VERY HIGH",Z2&gt;=4,"HIGH",Z2&gt;=3,"MED",TRUE,"LOW") we are able to create the performace level by categories them from highest to lowest.</a:t>
            </a:r>
          </a:p>
        </p:txBody>
      </p:sp>
      <p:sp>
        <p:nvSpPr>
          <p:cNvPr name="TextBox 5" id="5"/>
          <p:cNvSpPr txBox="true"/>
          <p:nvPr/>
        </p:nvSpPr>
        <p:spPr>
          <a:xfrm rot="0">
            <a:off x="735130" y="3688115"/>
            <a:ext cx="17552870" cy="2040891"/>
          </a:xfrm>
          <a:prstGeom prst="rect">
            <a:avLst/>
          </a:prstGeom>
        </p:spPr>
        <p:txBody>
          <a:bodyPr anchor="t" rtlCol="false" tIns="0" lIns="0" bIns="0" rIns="0">
            <a:spAutoFit/>
          </a:bodyPr>
          <a:lstStyle/>
          <a:p>
            <a:pPr algn="l">
              <a:lnSpc>
                <a:spcPts val="4059"/>
              </a:lnSpc>
              <a:spcBef>
                <a:spcPct val="0"/>
              </a:spcBef>
            </a:pPr>
            <a:r>
              <a:rPr lang="en-US" sz="2899" u="sng">
                <a:solidFill>
                  <a:srgbClr val="000000"/>
                </a:solidFill>
                <a:latin typeface="Clear Sans Bold"/>
                <a:ea typeface="Clear Sans Bold"/>
                <a:cs typeface="Clear Sans Bold"/>
                <a:sym typeface="Clear Sans Bold"/>
              </a:rPr>
              <a:t>4</a:t>
            </a:r>
            <a:r>
              <a:rPr lang="en-US" sz="2899" u="sng">
                <a:solidFill>
                  <a:srgbClr val="000000"/>
                </a:solidFill>
                <a:latin typeface="Clear Sans Bold"/>
                <a:ea typeface="Clear Sans Bold"/>
                <a:cs typeface="Clear Sans Bold"/>
                <a:sym typeface="Clear Sans Bold"/>
              </a:rPr>
              <a:t>. Data Visualization</a:t>
            </a:r>
          </a:p>
          <a:p>
            <a:pPr algn="l" marL="626102" indent="-313051" lvl="1">
              <a:lnSpc>
                <a:spcPts val="4059"/>
              </a:lnSpc>
              <a:buFont typeface="Arial"/>
              <a:buChar char="•"/>
            </a:pPr>
            <a:r>
              <a:rPr lang="en-US" sz="2899" u="sng">
                <a:solidFill>
                  <a:srgbClr val="000000"/>
                </a:solidFill>
                <a:latin typeface="Clear Sans Bold"/>
                <a:ea typeface="Clear Sans Bold"/>
                <a:cs typeface="Clear Sans Bold"/>
                <a:sym typeface="Clear Sans Bold"/>
              </a:rPr>
              <a:t>PivotTables and PivotCharts:</a:t>
            </a:r>
            <a:r>
              <a:rPr lang="en-US" sz="2899">
                <a:solidFill>
                  <a:srgbClr val="000000"/>
                </a:solidFill>
                <a:latin typeface="Clear Sans"/>
                <a:ea typeface="Clear Sans"/>
                <a:cs typeface="Clear Sans"/>
                <a:sym typeface="Clear Sans"/>
              </a:rPr>
              <a:t> Create PivotTables to summarize data by department, job role, or time period. PivotCharts can visualize these summaries in bar charts</a:t>
            </a:r>
          </a:p>
          <a:p>
            <a:pPr algn="l" marL="626102" indent="-313051" lvl="1">
              <a:lnSpc>
                <a:spcPts val="4059"/>
              </a:lnSpc>
              <a:buFont typeface="Arial"/>
              <a:buChar char="•"/>
            </a:pPr>
            <a:r>
              <a:rPr lang="en-US" sz="2899" u="sng">
                <a:solidFill>
                  <a:srgbClr val="000000"/>
                </a:solidFill>
                <a:latin typeface="Clear Sans Bold"/>
                <a:ea typeface="Clear Sans Bold"/>
                <a:cs typeface="Clear Sans Bold"/>
                <a:sym typeface="Clear Sans Bold"/>
              </a:rPr>
              <a:t>Trend Analysis:</a:t>
            </a:r>
            <a:r>
              <a:rPr lang="en-US" sz="2899">
                <a:solidFill>
                  <a:srgbClr val="000000"/>
                </a:solidFill>
                <a:latin typeface="Clear Sans"/>
                <a:ea typeface="Clear Sans"/>
                <a:cs typeface="Clear Sans"/>
                <a:sym typeface="Clear Sans"/>
              </a:rPr>
              <a:t> Use line charts to visualize performance level.</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13320348" y="1737944"/>
            <a:ext cx="7411325" cy="4635447"/>
          </a:xfrm>
          <a:custGeom>
            <a:avLst/>
            <a:gdLst/>
            <a:ahLst/>
            <a:cxnLst/>
            <a:rect r="r" b="b" t="t" l="l"/>
            <a:pathLst>
              <a:path h="4635447" w="7411325">
                <a:moveTo>
                  <a:pt x="0" y="0"/>
                </a:moveTo>
                <a:lnTo>
                  <a:pt x="7411325" y="0"/>
                </a:lnTo>
                <a:lnTo>
                  <a:pt x="7411325" y="4635447"/>
                </a:lnTo>
                <a:lnTo>
                  <a:pt x="0" y="4635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687291" y="7218372"/>
            <a:ext cx="4338720" cy="2713672"/>
          </a:xfrm>
          <a:custGeom>
            <a:avLst/>
            <a:gdLst/>
            <a:ahLst/>
            <a:cxnLst/>
            <a:rect r="r" b="b" t="t" l="l"/>
            <a:pathLst>
              <a:path h="2713672" w="4338720">
                <a:moveTo>
                  <a:pt x="0" y="0"/>
                </a:moveTo>
                <a:lnTo>
                  <a:pt x="4338720" y="0"/>
                </a:lnTo>
                <a:lnTo>
                  <a:pt x="4338720" y="2713672"/>
                </a:lnTo>
                <a:lnTo>
                  <a:pt x="0" y="27136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269922" y="6373391"/>
            <a:ext cx="3289448" cy="2057400"/>
          </a:xfrm>
          <a:custGeom>
            <a:avLst/>
            <a:gdLst/>
            <a:ahLst/>
            <a:cxnLst/>
            <a:rect r="r" b="b" t="t" l="l"/>
            <a:pathLst>
              <a:path h="2057400" w="3289448">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614576" y="-319456"/>
            <a:ext cx="3289448" cy="2057400"/>
          </a:xfrm>
          <a:custGeom>
            <a:avLst/>
            <a:gdLst/>
            <a:ahLst/>
            <a:cxnLst/>
            <a:rect r="r" b="b" t="t" l="l"/>
            <a:pathLst>
              <a:path h="2057400" w="3289448">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81954" y="2150696"/>
            <a:ext cx="11505337" cy="7107604"/>
          </a:xfrm>
          <a:custGeom>
            <a:avLst/>
            <a:gdLst/>
            <a:ahLst/>
            <a:cxnLst/>
            <a:rect r="r" b="b" t="t" l="l"/>
            <a:pathLst>
              <a:path h="7107604" w="11505337">
                <a:moveTo>
                  <a:pt x="0" y="0"/>
                </a:moveTo>
                <a:lnTo>
                  <a:pt x="11505337" y="0"/>
                </a:lnTo>
                <a:lnTo>
                  <a:pt x="11505337" y="7107604"/>
                </a:lnTo>
                <a:lnTo>
                  <a:pt x="0" y="7107604"/>
                </a:lnTo>
                <a:lnTo>
                  <a:pt x="0" y="0"/>
                </a:lnTo>
                <a:close/>
              </a:path>
            </a:pathLst>
          </a:custGeom>
          <a:blipFill>
            <a:blip r:embed="rId4"/>
            <a:stretch>
              <a:fillRect l="0" t="0" r="0" b="0"/>
            </a:stretch>
          </a:blipFill>
        </p:spPr>
      </p:sp>
      <p:sp>
        <p:nvSpPr>
          <p:cNvPr name="TextBox 7" id="7"/>
          <p:cNvSpPr txBox="true"/>
          <p:nvPr/>
        </p:nvSpPr>
        <p:spPr>
          <a:xfrm rot="0">
            <a:off x="5640297" y="297180"/>
            <a:ext cx="7312205" cy="883920"/>
          </a:xfrm>
          <a:prstGeom prst="rect">
            <a:avLst/>
          </a:prstGeom>
        </p:spPr>
        <p:txBody>
          <a:bodyPr anchor="t" rtlCol="false" tIns="0" lIns="0" bIns="0" rIns="0">
            <a:spAutoFit/>
          </a:bodyPr>
          <a:lstStyle/>
          <a:p>
            <a:pPr algn="ctr">
              <a:lnSpc>
                <a:spcPts val="6719"/>
              </a:lnSpc>
            </a:pPr>
            <a:r>
              <a:rPr lang="en-US" sz="6399" u="sng">
                <a:solidFill>
                  <a:srgbClr val="2B4B82"/>
                </a:solidFill>
                <a:latin typeface="Clear Sans Bold"/>
                <a:ea typeface="Clear Sans Bold"/>
                <a:cs typeface="Clear Sans Bold"/>
                <a:sym typeface="Clear Sans Bold"/>
              </a:rPr>
              <a:t>RESULTS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13320348" y="1737944"/>
            <a:ext cx="7411325" cy="4635447"/>
          </a:xfrm>
          <a:custGeom>
            <a:avLst/>
            <a:gdLst/>
            <a:ahLst/>
            <a:cxnLst/>
            <a:rect r="r" b="b" t="t" l="l"/>
            <a:pathLst>
              <a:path h="4635447" w="7411325">
                <a:moveTo>
                  <a:pt x="0" y="0"/>
                </a:moveTo>
                <a:lnTo>
                  <a:pt x="7411325" y="0"/>
                </a:lnTo>
                <a:lnTo>
                  <a:pt x="7411325" y="4635447"/>
                </a:lnTo>
                <a:lnTo>
                  <a:pt x="0" y="4635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687291" y="7218372"/>
            <a:ext cx="4338720" cy="2713672"/>
          </a:xfrm>
          <a:custGeom>
            <a:avLst/>
            <a:gdLst/>
            <a:ahLst/>
            <a:cxnLst/>
            <a:rect r="r" b="b" t="t" l="l"/>
            <a:pathLst>
              <a:path h="2713672" w="4338720">
                <a:moveTo>
                  <a:pt x="0" y="0"/>
                </a:moveTo>
                <a:lnTo>
                  <a:pt x="4338720" y="0"/>
                </a:lnTo>
                <a:lnTo>
                  <a:pt x="4338720" y="2713672"/>
                </a:lnTo>
                <a:lnTo>
                  <a:pt x="0" y="27136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269922" y="6373391"/>
            <a:ext cx="3289448" cy="2057400"/>
          </a:xfrm>
          <a:custGeom>
            <a:avLst/>
            <a:gdLst/>
            <a:ahLst/>
            <a:cxnLst/>
            <a:rect r="r" b="b" t="t" l="l"/>
            <a:pathLst>
              <a:path h="2057400" w="3289448">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614576" y="-319456"/>
            <a:ext cx="3289448" cy="2057400"/>
          </a:xfrm>
          <a:custGeom>
            <a:avLst/>
            <a:gdLst/>
            <a:ahLst/>
            <a:cxnLst/>
            <a:rect r="r" b="b" t="t" l="l"/>
            <a:pathLst>
              <a:path h="2057400" w="3289448">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46208" y="1516440"/>
            <a:ext cx="11674140" cy="7254120"/>
          </a:xfrm>
          <a:custGeom>
            <a:avLst/>
            <a:gdLst/>
            <a:ahLst/>
            <a:cxnLst/>
            <a:rect r="r" b="b" t="t" l="l"/>
            <a:pathLst>
              <a:path h="7254120" w="11674140">
                <a:moveTo>
                  <a:pt x="0" y="0"/>
                </a:moveTo>
                <a:lnTo>
                  <a:pt x="11674140" y="0"/>
                </a:lnTo>
                <a:lnTo>
                  <a:pt x="11674140" y="7254120"/>
                </a:lnTo>
                <a:lnTo>
                  <a:pt x="0" y="7254120"/>
                </a:lnTo>
                <a:lnTo>
                  <a:pt x="0" y="0"/>
                </a:lnTo>
                <a:close/>
              </a:path>
            </a:pathLst>
          </a:custGeom>
          <a:blipFill>
            <a:blip r:embed="rId4"/>
            <a:stretch>
              <a:fillRect l="0" t="0" r="0" b="0"/>
            </a:stretch>
          </a:blipFill>
        </p:spPr>
      </p:sp>
      <p:sp>
        <p:nvSpPr>
          <p:cNvPr name="TextBox 7" id="7"/>
          <p:cNvSpPr txBox="true"/>
          <p:nvPr/>
        </p:nvSpPr>
        <p:spPr>
          <a:xfrm rot="0">
            <a:off x="5640297" y="297180"/>
            <a:ext cx="7312205" cy="883920"/>
          </a:xfrm>
          <a:prstGeom prst="rect">
            <a:avLst/>
          </a:prstGeom>
        </p:spPr>
        <p:txBody>
          <a:bodyPr anchor="t" rtlCol="false" tIns="0" lIns="0" bIns="0" rIns="0">
            <a:spAutoFit/>
          </a:bodyPr>
          <a:lstStyle/>
          <a:p>
            <a:pPr algn="ctr">
              <a:lnSpc>
                <a:spcPts val="6719"/>
              </a:lnSpc>
            </a:pPr>
            <a:r>
              <a:rPr lang="en-US" sz="6399" u="sng">
                <a:solidFill>
                  <a:srgbClr val="2B4B82"/>
                </a:solidFill>
                <a:latin typeface="Clear Sans Bold"/>
                <a:ea typeface="Clear Sans Bold"/>
                <a:cs typeface="Clear Sans Bold"/>
                <a:sym typeface="Clear Sans Bold"/>
              </a:rPr>
              <a:t>RESULTS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4484441" y="803378"/>
            <a:ext cx="9319119" cy="883920"/>
          </a:xfrm>
          <a:prstGeom prst="rect">
            <a:avLst/>
          </a:prstGeom>
        </p:spPr>
        <p:txBody>
          <a:bodyPr anchor="t" rtlCol="false" tIns="0" lIns="0" bIns="0" rIns="0">
            <a:spAutoFit/>
          </a:bodyPr>
          <a:lstStyle/>
          <a:p>
            <a:pPr algn="ctr">
              <a:lnSpc>
                <a:spcPts val="6719"/>
              </a:lnSpc>
            </a:pPr>
            <a:r>
              <a:rPr lang="en-US" sz="6399">
                <a:solidFill>
                  <a:srgbClr val="F7B4A7"/>
                </a:solidFill>
                <a:latin typeface="Clear Sans Bold"/>
                <a:ea typeface="Clear Sans Bold"/>
                <a:cs typeface="Clear Sans Bold"/>
                <a:sym typeface="Clear Sans Bold"/>
              </a:rPr>
              <a:t>CONCLUSION</a:t>
            </a:r>
          </a:p>
        </p:txBody>
      </p:sp>
      <p:sp>
        <p:nvSpPr>
          <p:cNvPr name="Freeform 3" id="3"/>
          <p:cNvSpPr/>
          <p:nvPr/>
        </p:nvSpPr>
        <p:spPr>
          <a:xfrm flipH="false" flipV="false" rot="0">
            <a:off x="1028700" y="2349068"/>
            <a:ext cx="2645731" cy="1625922"/>
          </a:xfrm>
          <a:custGeom>
            <a:avLst/>
            <a:gdLst/>
            <a:ahLst/>
            <a:cxnLst/>
            <a:rect r="r" b="b" t="t" l="l"/>
            <a:pathLst>
              <a:path h="1625922" w="2645731">
                <a:moveTo>
                  <a:pt x="0" y="0"/>
                </a:moveTo>
                <a:lnTo>
                  <a:pt x="2645731" y="0"/>
                </a:lnTo>
                <a:lnTo>
                  <a:pt x="2645731" y="1625922"/>
                </a:lnTo>
                <a:lnTo>
                  <a:pt x="0" y="16259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010282" y="6391919"/>
            <a:ext cx="5758626" cy="4114800"/>
          </a:xfrm>
          <a:custGeom>
            <a:avLst/>
            <a:gdLst/>
            <a:ahLst/>
            <a:cxnLst/>
            <a:rect r="r" b="b" t="t" l="l"/>
            <a:pathLst>
              <a:path h="4114800" w="5758626">
                <a:moveTo>
                  <a:pt x="0" y="0"/>
                </a:moveTo>
                <a:lnTo>
                  <a:pt x="5758626" y="0"/>
                </a:lnTo>
                <a:lnTo>
                  <a:pt x="575862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82550" y="2739296"/>
            <a:ext cx="1491622" cy="3229890"/>
          </a:xfrm>
          <a:custGeom>
            <a:avLst/>
            <a:gdLst/>
            <a:ahLst/>
            <a:cxnLst/>
            <a:rect r="r" b="b" t="t" l="l"/>
            <a:pathLst>
              <a:path h="3229890" w="1491622">
                <a:moveTo>
                  <a:pt x="0" y="0"/>
                </a:moveTo>
                <a:lnTo>
                  <a:pt x="1491622" y="0"/>
                </a:lnTo>
                <a:lnTo>
                  <a:pt x="1491622" y="3229890"/>
                </a:lnTo>
                <a:lnTo>
                  <a:pt x="0" y="32298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0" y="-334346"/>
            <a:ext cx="3748344" cy="3073642"/>
          </a:xfrm>
          <a:custGeom>
            <a:avLst/>
            <a:gdLst/>
            <a:ahLst/>
            <a:cxnLst/>
            <a:rect r="r" b="b" t="t" l="l"/>
            <a:pathLst>
              <a:path h="3073642" w="3748344">
                <a:moveTo>
                  <a:pt x="0" y="0"/>
                </a:moveTo>
                <a:lnTo>
                  <a:pt x="3748344" y="0"/>
                </a:lnTo>
                <a:lnTo>
                  <a:pt x="3748344" y="3073642"/>
                </a:lnTo>
                <a:lnTo>
                  <a:pt x="0" y="30736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4196299" y="2072770"/>
            <a:ext cx="13063001" cy="5128202"/>
          </a:xfrm>
          <a:prstGeom prst="rect">
            <a:avLst/>
          </a:prstGeom>
        </p:spPr>
        <p:txBody>
          <a:bodyPr anchor="t" rtlCol="false" tIns="0" lIns="0" bIns="0" rIns="0">
            <a:spAutoFit/>
          </a:bodyPr>
          <a:lstStyle/>
          <a:p>
            <a:pPr algn="l">
              <a:lnSpc>
                <a:spcPts val="4518"/>
              </a:lnSpc>
            </a:pPr>
            <a:r>
              <a:rPr lang="en-US" sz="3227">
                <a:solidFill>
                  <a:srgbClr val="94DDDE"/>
                </a:solidFill>
                <a:latin typeface="Clear Sans"/>
                <a:ea typeface="Clear Sans"/>
                <a:cs typeface="Clear Sans"/>
                <a:sym typeface="Clear Sans"/>
              </a:rPr>
              <a:t>In summary, effective employee performance analysis are essential to improve individual and organizational outcomes. By using tools like Excel, organizations can gain actionable insights that drive appropriate decisions on promotion, training, and compensation This program is not areas of excellence are not only areas of improvement but also align employee goals with organizational objectives, leading to greater productivity and employee engagement. Regularly updating the inspection system will ensure that it remains relevant and effective.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10315349" y="4086225"/>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17888" y="1723628"/>
            <a:ext cx="9768230" cy="883920"/>
          </a:xfrm>
          <a:prstGeom prst="rect">
            <a:avLst/>
          </a:prstGeom>
        </p:spPr>
        <p:txBody>
          <a:bodyPr anchor="t" rtlCol="false" tIns="0" lIns="0" bIns="0" rIns="0">
            <a:spAutoFit/>
          </a:bodyPr>
          <a:lstStyle/>
          <a:p>
            <a:pPr algn="l">
              <a:lnSpc>
                <a:spcPts val="6719"/>
              </a:lnSpc>
            </a:pPr>
            <a:r>
              <a:rPr lang="en-US" sz="6399" u="sng">
                <a:solidFill>
                  <a:srgbClr val="31356E"/>
                </a:solidFill>
                <a:latin typeface="Clear Sans Bold"/>
                <a:ea typeface="Clear Sans Bold"/>
                <a:cs typeface="Clear Sans Bold"/>
                <a:sym typeface="Clear Sans Bold"/>
              </a:rPr>
              <a:t>PROJECT TITLE:</a:t>
            </a:r>
          </a:p>
        </p:txBody>
      </p:sp>
      <p:sp>
        <p:nvSpPr>
          <p:cNvPr name="TextBox 4" id="4"/>
          <p:cNvSpPr txBox="true"/>
          <p:nvPr/>
        </p:nvSpPr>
        <p:spPr>
          <a:xfrm rot="0">
            <a:off x="1217888" y="3048000"/>
            <a:ext cx="12706962" cy="2038350"/>
          </a:xfrm>
          <a:prstGeom prst="rect">
            <a:avLst/>
          </a:prstGeom>
        </p:spPr>
        <p:txBody>
          <a:bodyPr anchor="t" rtlCol="false" tIns="0" lIns="0" bIns="0" rIns="0">
            <a:spAutoFit/>
          </a:bodyPr>
          <a:lstStyle/>
          <a:p>
            <a:pPr algn="l">
              <a:lnSpc>
                <a:spcPts val="7920"/>
              </a:lnSpc>
            </a:pPr>
            <a:r>
              <a:rPr lang="en-US" sz="6600">
                <a:solidFill>
                  <a:srgbClr val="A0637F"/>
                </a:solidFill>
                <a:latin typeface="Arimo Bold"/>
                <a:ea typeface="Arimo Bold"/>
                <a:cs typeface="Arimo Bold"/>
                <a:sym typeface="Arimo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EFEFE"/>
        </a:solidFill>
      </p:bgPr>
    </p:bg>
    <p:spTree>
      <p:nvGrpSpPr>
        <p:cNvPr id="1" name=""/>
        <p:cNvGrpSpPr/>
        <p:nvPr/>
      </p:nvGrpSpPr>
      <p:grpSpPr>
        <a:xfrm>
          <a:off x="0" y="0"/>
          <a:ext cx="0" cy="0"/>
          <a:chOff x="0" y="0"/>
          <a:chExt cx="0" cy="0"/>
        </a:xfrm>
      </p:grpSpPr>
      <p:grpSp>
        <p:nvGrpSpPr>
          <p:cNvPr name="Group 2" id="2"/>
          <p:cNvGrpSpPr/>
          <p:nvPr/>
        </p:nvGrpSpPr>
        <p:grpSpPr>
          <a:xfrm rot="0">
            <a:off x="600302" y="1817226"/>
            <a:ext cx="6060519" cy="6652549"/>
            <a:chOff x="0" y="0"/>
            <a:chExt cx="8080692" cy="8870065"/>
          </a:xfrm>
        </p:grpSpPr>
        <p:sp>
          <p:nvSpPr>
            <p:cNvPr name="Freeform 3" id="3"/>
            <p:cNvSpPr/>
            <p:nvPr/>
          </p:nvSpPr>
          <p:spPr>
            <a:xfrm flipH="false" flipV="false" rot="0">
              <a:off x="0" y="0"/>
              <a:ext cx="5166060" cy="6830128"/>
            </a:xfrm>
            <a:custGeom>
              <a:avLst/>
              <a:gdLst/>
              <a:ahLst/>
              <a:cxnLst/>
              <a:rect r="r" b="b" t="t" l="l"/>
              <a:pathLst>
                <a:path h="6830128" w="5166060">
                  <a:moveTo>
                    <a:pt x="0" y="0"/>
                  </a:moveTo>
                  <a:lnTo>
                    <a:pt x="5166060" y="0"/>
                  </a:lnTo>
                  <a:lnTo>
                    <a:pt x="5166060" y="6830128"/>
                  </a:lnTo>
                  <a:lnTo>
                    <a:pt x="0" y="68301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28290" y="1054304"/>
              <a:ext cx="5166060" cy="6830128"/>
            </a:xfrm>
            <a:custGeom>
              <a:avLst/>
              <a:gdLst/>
              <a:ahLst/>
              <a:cxnLst/>
              <a:rect r="r" b="b" t="t" l="l"/>
              <a:pathLst>
                <a:path h="6830128" w="5166060">
                  <a:moveTo>
                    <a:pt x="0" y="0"/>
                  </a:moveTo>
                  <a:lnTo>
                    <a:pt x="5166060" y="0"/>
                  </a:lnTo>
                  <a:lnTo>
                    <a:pt x="5166060" y="6830128"/>
                  </a:lnTo>
                  <a:lnTo>
                    <a:pt x="0" y="68301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914631" y="2039937"/>
              <a:ext cx="5166060" cy="6830128"/>
            </a:xfrm>
            <a:custGeom>
              <a:avLst/>
              <a:gdLst/>
              <a:ahLst/>
              <a:cxnLst/>
              <a:rect r="r" b="b" t="t" l="l"/>
              <a:pathLst>
                <a:path h="6830128" w="5166060">
                  <a:moveTo>
                    <a:pt x="0" y="0"/>
                  </a:moveTo>
                  <a:lnTo>
                    <a:pt x="5166061" y="0"/>
                  </a:lnTo>
                  <a:lnTo>
                    <a:pt x="5166061" y="6830128"/>
                  </a:lnTo>
                  <a:lnTo>
                    <a:pt x="0" y="68301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TextBox 6" id="6"/>
          <p:cNvSpPr txBox="true"/>
          <p:nvPr/>
        </p:nvSpPr>
        <p:spPr>
          <a:xfrm rot="0">
            <a:off x="7866979" y="2862860"/>
            <a:ext cx="7360920" cy="7029450"/>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31356E"/>
                </a:solidFill>
                <a:latin typeface="Cambria Bold"/>
                <a:ea typeface="Cambria Bold"/>
                <a:cs typeface="Cambria Bold"/>
                <a:sym typeface="Cambria Bold"/>
              </a:rPr>
              <a:t>Problem Statement</a:t>
            </a:r>
          </a:p>
          <a:p>
            <a:pPr algn="l" marL="760095" indent="-380048" lvl="1">
              <a:lnSpc>
                <a:spcPts val="5040"/>
              </a:lnSpc>
              <a:buAutoNum type="arabicPeriod" startAt="1"/>
            </a:pPr>
            <a:r>
              <a:rPr lang="en-US" sz="4200">
                <a:solidFill>
                  <a:srgbClr val="31356E"/>
                </a:solidFill>
                <a:latin typeface="Cambria Bold"/>
                <a:ea typeface="Cambria Bold"/>
                <a:cs typeface="Cambria Bold"/>
                <a:sym typeface="Cambria Bold"/>
              </a:rPr>
              <a:t>Project Overview</a:t>
            </a:r>
          </a:p>
          <a:p>
            <a:pPr algn="l" marL="760095" indent="-380048" lvl="1">
              <a:lnSpc>
                <a:spcPts val="5040"/>
              </a:lnSpc>
              <a:buAutoNum type="arabicPeriod" startAt="1"/>
            </a:pPr>
            <a:r>
              <a:rPr lang="en-US" sz="4200">
                <a:solidFill>
                  <a:srgbClr val="31356E"/>
                </a:solidFill>
                <a:latin typeface="Cambria Bold"/>
                <a:ea typeface="Cambria Bold"/>
                <a:cs typeface="Cambria Bold"/>
                <a:sym typeface="Cambria Bold"/>
              </a:rPr>
              <a:t>End Users</a:t>
            </a:r>
          </a:p>
          <a:p>
            <a:pPr algn="l" marL="760095" indent="-380048" lvl="1">
              <a:lnSpc>
                <a:spcPts val="5040"/>
              </a:lnSpc>
              <a:buAutoNum type="arabicPeriod" startAt="1"/>
            </a:pPr>
            <a:r>
              <a:rPr lang="en-US" sz="4200">
                <a:solidFill>
                  <a:srgbClr val="31356E"/>
                </a:solidFill>
                <a:latin typeface="Cambria Bold"/>
                <a:ea typeface="Cambria Bold"/>
                <a:cs typeface="Cambria Bold"/>
                <a:sym typeface="Cambria Bold"/>
              </a:rPr>
              <a:t>Our Solution and Proposition</a:t>
            </a:r>
          </a:p>
          <a:p>
            <a:pPr algn="l" marL="760095" indent="-380048" lvl="1">
              <a:lnSpc>
                <a:spcPts val="5040"/>
              </a:lnSpc>
              <a:buAutoNum type="arabicPeriod" startAt="1"/>
            </a:pPr>
            <a:r>
              <a:rPr lang="en-US" sz="4200">
                <a:solidFill>
                  <a:srgbClr val="31356E"/>
                </a:solidFill>
                <a:latin typeface="Cambria Bold"/>
                <a:ea typeface="Cambria Bold"/>
                <a:cs typeface="Cambria Bold"/>
                <a:sym typeface="Cambria Bold"/>
              </a:rPr>
              <a:t>Dataset Description</a:t>
            </a:r>
          </a:p>
          <a:p>
            <a:pPr algn="l" marL="760095" indent="-380048" lvl="1">
              <a:lnSpc>
                <a:spcPts val="5040"/>
              </a:lnSpc>
              <a:buAutoNum type="arabicPeriod" startAt="1"/>
            </a:pPr>
            <a:r>
              <a:rPr lang="en-US" sz="4200">
                <a:solidFill>
                  <a:srgbClr val="31356E"/>
                </a:solidFill>
                <a:latin typeface="Cambria Bold"/>
                <a:ea typeface="Cambria Bold"/>
                <a:cs typeface="Cambria Bold"/>
                <a:sym typeface="Cambria Bold"/>
              </a:rPr>
              <a:t>Modelling Approach</a:t>
            </a:r>
          </a:p>
          <a:p>
            <a:pPr algn="l" marL="760095" indent="-380048" lvl="1">
              <a:lnSpc>
                <a:spcPts val="5040"/>
              </a:lnSpc>
              <a:buAutoNum type="arabicPeriod" startAt="1"/>
            </a:pPr>
            <a:r>
              <a:rPr lang="en-US" sz="4200">
                <a:solidFill>
                  <a:srgbClr val="31356E"/>
                </a:solidFill>
                <a:latin typeface="Cambria Bold"/>
                <a:ea typeface="Cambria Bold"/>
                <a:cs typeface="Cambria Bold"/>
                <a:sym typeface="Cambria Bold"/>
              </a:rPr>
              <a:t>Results and Discussion</a:t>
            </a:r>
          </a:p>
          <a:p>
            <a:pPr algn="l" marL="760095" indent="-380048" lvl="1">
              <a:lnSpc>
                <a:spcPts val="5040"/>
              </a:lnSpc>
              <a:buAutoNum type="arabicPeriod" startAt="1"/>
            </a:pPr>
            <a:r>
              <a:rPr lang="en-US" sz="4200">
                <a:solidFill>
                  <a:srgbClr val="31356E"/>
                </a:solidFill>
                <a:latin typeface="Cambria Bold"/>
                <a:ea typeface="Cambria Bold"/>
                <a:cs typeface="Cambria Bold"/>
                <a:sym typeface="Cambria Bold"/>
              </a:rPr>
              <a:t>Conclusion</a:t>
            </a:r>
          </a:p>
          <a:p>
            <a:pPr algn="l" marL="760095" indent="-380048" lvl="1">
              <a:lnSpc>
                <a:spcPts val="5040"/>
              </a:lnSpc>
            </a:pPr>
          </a:p>
        </p:txBody>
      </p:sp>
      <p:sp>
        <p:nvSpPr>
          <p:cNvPr name="Freeform 7" id="7" descr="Girl holding pen Stock Vector Images - Alamy"/>
          <p:cNvSpPr/>
          <p:nvPr/>
        </p:nvSpPr>
        <p:spPr>
          <a:xfrm flipH="false" flipV="false" rot="0">
            <a:off x="15492861" y="4714872"/>
            <a:ext cx="2795139" cy="5357850"/>
          </a:xfrm>
          <a:custGeom>
            <a:avLst/>
            <a:gdLst/>
            <a:ahLst/>
            <a:cxnLst/>
            <a:rect r="r" b="b" t="t" l="l"/>
            <a:pathLst>
              <a:path h="5357850" w="2795139">
                <a:moveTo>
                  <a:pt x="0" y="0"/>
                </a:moveTo>
                <a:lnTo>
                  <a:pt x="2795139" y="0"/>
                </a:lnTo>
                <a:lnTo>
                  <a:pt x="2795139" y="5357850"/>
                </a:lnTo>
                <a:lnTo>
                  <a:pt x="0" y="5357850"/>
                </a:lnTo>
                <a:lnTo>
                  <a:pt x="0" y="0"/>
                </a:lnTo>
                <a:close/>
              </a:path>
            </a:pathLst>
          </a:custGeom>
          <a:blipFill>
            <a:blip r:embed="rId8"/>
            <a:stretch>
              <a:fillRect l="0" t="0" r="0" b="-7909"/>
            </a:stretch>
          </a:blipFill>
        </p:spPr>
      </p:sp>
      <p:sp>
        <p:nvSpPr>
          <p:cNvPr name="TextBox 8" id="8"/>
          <p:cNvSpPr txBox="true"/>
          <p:nvPr/>
        </p:nvSpPr>
        <p:spPr>
          <a:xfrm rot="0">
            <a:off x="7119224" y="1280491"/>
            <a:ext cx="6465657" cy="1514375"/>
          </a:xfrm>
          <a:prstGeom prst="rect">
            <a:avLst/>
          </a:prstGeom>
        </p:spPr>
        <p:txBody>
          <a:bodyPr anchor="t" rtlCol="false" tIns="0" lIns="0" bIns="0" rIns="0">
            <a:spAutoFit/>
          </a:bodyPr>
          <a:lstStyle/>
          <a:p>
            <a:pPr algn="ctr">
              <a:lnSpc>
                <a:spcPts val="11825"/>
              </a:lnSpc>
            </a:pPr>
            <a:r>
              <a:rPr lang="en-US" sz="9854">
                <a:solidFill>
                  <a:srgbClr val="31356E"/>
                </a:solidFill>
                <a:latin typeface="Cambria Bold"/>
                <a:ea typeface="Cambria Bold"/>
                <a:cs typeface="Cambria Bold"/>
                <a:sym typeface="Cambria Bold"/>
              </a:rPr>
              <a:t>AGENDA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0ABC1"/>
        </a:solidFill>
      </p:bgPr>
    </p:bg>
    <p:spTree>
      <p:nvGrpSpPr>
        <p:cNvPr id="1" name=""/>
        <p:cNvGrpSpPr/>
        <p:nvPr/>
      </p:nvGrpSpPr>
      <p:grpSpPr>
        <a:xfrm>
          <a:off x="0" y="0"/>
          <a:ext cx="0" cy="0"/>
          <a:chOff x="0" y="0"/>
          <a:chExt cx="0" cy="0"/>
        </a:xfrm>
      </p:grpSpPr>
      <p:sp>
        <p:nvSpPr>
          <p:cNvPr name="Freeform 2" id="2"/>
          <p:cNvSpPr/>
          <p:nvPr/>
        </p:nvSpPr>
        <p:spPr>
          <a:xfrm flipH="false" flipV="false" rot="0">
            <a:off x="655666" y="-963412"/>
            <a:ext cx="4597438" cy="2842053"/>
          </a:xfrm>
          <a:custGeom>
            <a:avLst/>
            <a:gdLst/>
            <a:ahLst/>
            <a:cxnLst/>
            <a:rect r="r" b="b" t="t" l="l"/>
            <a:pathLst>
              <a:path h="2842053" w="4597438">
                <a:moveTo>
                  <a:pt x="0" y="0"/>
                </a:moveTo>
                <a:lnTo>
                  <a:pt x="4597439" y="0"/>
                </a:lnTo>
                <a:lnTo>
                  <a:pt x="4597439" y="2842052"/>
                </a:lnTo>
                <a:lnTo>
                  <a:pt x="0" y="28420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1207503" y="390596"/>
            <a:ext cx="2076668" cy="1276207"/>
          </a:xfrm>
          <a:custGeom>
            <a:avLst/>
            <a:gdLst/>
            <a:ahLst/>
            <a:cxnLst/>
            <a:rect r="r" b="b" t="t" l="l"/>
            <a:pathLst>
              <a:path h="1276207" w="2076668">
                <a:moveTo>
                  <a:pt x="2076669" y="0"/>
                </a:moveTo>
                <a:lnTo>
                  <a:pt x="0" y="0"/>
                </a:lnTo>
                <a:lnTo>
                  <a:pt x="0" y="1276208"/>
                </a:lnTo>
                <a:lnTo>
                  <a:pt x="2076669" y="1276208"/>
                </a:lnTo>
                <a:lnTo>
                  <a:pt x="207666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94348" y="-2447996"/>
            <a:ext cx="3837986" cy="4114800"/>
          </a:xfrm>
          <a:custGeom>
            <a:avLst/>
            <a:gdLst/>
            <a:ahLst/>
            <a:cxnLst/>
            <a:rect r="r" b="b" t="t" l="l"/>
            <a:pathLst>
              <a:path h="4114800" w="3837986">
                <a:moveTo>
                  <a:pt x="0" y="0"/>
                </a:moveTo>
                <a:lnTo>
                  <a:pt x="3837986" y="0"/>
                </a:lnTo>
                <a:lnTo>
                  <a:pt x="383798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649912" y="-3759204"/>
            <a:ext cx="5357753" cy="5591583"/>
          </a:xfrm>
          <a:custGeom>
            <a:avLst/>
            <a:gdLst/>
            <a:ahLst/>
            <a:cxnLst/>
            <a:rect r="r" b="b" t="t" l="l"/>
            <a:pathLst>
              <a:path h="5591583" w="5357753">
                <a:moveTo>
                  <a:pt x="0" y="0"/>
                </a:moveTo>
                <a:lnTo>
                  <a:pt x="5357753" y="0"/>
                </a:lnTo>
                <a:lnTo>
                  <a:pt x="5357753" y="5591583"/>
                </a:lnTo>
                <a:lnTo>
                  <a:pt x="0" y="5591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aphicFrame>
        <p:nvGraphicFramePr>
          <p:cNvPr name="Table 6" id="6"/>
          <p:cNvGraphicFramePr>
            <a:graphicFrameLocks noGrp="true"/>
          </p:cNvGraphicFramePr>
          <p:nvPr/>
        </p:nvGraphicFramePr>
        <p:xfrm>
          <a:off x="1028700" y="2709563"/>
          <a:ext cx="16230600" cy="5082432"/>
        </p:xfrm>
        <a:graphic>
          <a:graphicData uri="http://schemas.openxmlformats.org/drawingml/2006/table">
            <a:tbl>
              <a:tblPr/>
              <a:tblGrid>
                <a:gridCol w="16230600"/>
              </a:tblGrid>
              <a:tr h="1884169">
                <a:tc>
                  <a:txBody>
                    <a:bodyPr anchor="t" rtlCol="false"/>
                    <a:lstStyle/>
                    <a:p>
                      <a:pPr algn="l">
                        <a:lnSpc>
                          <a:spcPts val="6600"/>
                        </a:lnSpc>
                        <a:defRPr/>
                      </a:pPr>
                      <a:r>
                        <a:rPr lang="en-US" sz="5500" u="sng">
                          <a:solidFill>
                            <a:srgbClr val="2B4B82"/>
                          </a:solidFill>
                          <a:latin typeface="Clear Sans Bold Italics"/>
                          <a:ea typeface="Clear Sans Bold Italics"/>
                          <a:cs typeface="Clear Sans Bold Italics"/>
                          <a:sym typeface="Clear Sans Bold Italics"/>
                        </a:rPr>
                        <a:t>PROBLEM STATEMENT</a:t>
                      </a:r>
                      <a:endParaRPr lang="en-US" sz="1100"/>
                    </a:p>
                  </a:txBody>
                  <a:tcPr marL="190500" marR="190500" marT="190500" marB="190500" anchor="t">
                    <a:lnL cmpd="sng" algn="ctr" cap="flat" w="57150">
                      <a:solidFill>
                        <a:srgbClr val="FEFEFE"/>
                      </a:solidFill>
                      <a:prstDash val="solid"/>
                      <a:round/>
                      <a:headEnd type="none" w="med" len="med"/>
                      <a:tailEnd type="none" w="med" len="med"/>
                    </a:lnL>
                    <a:lnR cmpd="sng" algn="ctr" cap="flat" w="57150">
                      <a:solidFill>
                        <a:srgbClr val="FEFEFE"/>
                      </a:solidFill>
                      <a:prstDash val="solid"/>
                      <a:round/>
                      <a:headEnd type="none" w="med" len="med"/>
                      <a:tailEnd type="none" w="med" len="med"/>
                    </a:lnR>
                    <a:lnT cmpd="sng" algn="ctr" cap="flat" w="57150">
                      <a:solidFill>
                        <a:srgbClr val="FEFEFE"/>
                      </a:solidFill>
                      <a:prstDash val="solid"/>
                      <a:round/>
                      <a:headEnd type="none" w="med" len="med"/>
                      <a:tailEnd type="none" w="med" len="med"/>
                    </a:lnT>
                    <a:lnB cmpd="sng" algn="ctr" cap="flat" w="57150">
                      <a:solidFill>
                        <a:srgbClr val="FEFEFE"/>
                      </a:solidFill>
                      <a:prstDash val="solid"/>
                      <a:round/>
                      <a:headEnd type="none" w="med" len="med"/>
                      <a:tailEnd type="none" w="med" len="med"/>
                    </a:lnB>
                  </a:tcPr>
                </a:tc>
              </a:tr>
              <a:tr h="3198263">
                <a:tc>
                  <a:txBody>
                    <a:bodyPr anchor="t" rtlCol="false"/>
                    <a:lstStyle/>
                    <a:p>
                      <a:pPr algn="l">
                        <a:lnSpc>
                          <a:spcPts val="5179"/>
                        </a:lnSpc>
                        <a:defRPr/>
                      </a:pPr>
                      <a:r>
                        <a:rPr lang="en-US" sz="3699">
                          <a:solidFill>
                            <a:srgbClr val="2B4B82"/>
                          </a:solidFill>
                          <a:latin typeface="Clear Sans Bold Italics"/>
                          <a:ea typeface="Clear Sans Bold Italics"/>
                          <a:cs typeface="Clear Sans Bold Italics"/>
                          <a:sym typeface="Clear Sans Bold Italics"/>
                        </a:rPr>
                        <a:t>To evaluate employee performance over the past year by identifying strengths, areas for improvement, and emerging trends. This analysis will provide insights to inform and enhance strategic HR decisions and planning.</a:t>
                      </a:r>
                      <a:endParaRPr lang="en-US" sz="1100"/>
                    </a:p>
                  </a:txBody>
                  <a:tcPr marL="190500" marR="190500" marT="190500" marB="190500" anchor="t">
                    <a:lnL cmpd="sng" algn="ctr" cap="flat" w="57150">
                      <a:solidFill>
                        <a:srgbClr val="FEFEFE"/>
                      </a:solidFill>
                      <a:prstDash val="solid"/>
                      <a:round/>
                      <a:headEnd type="none" w="med" len="med"/>
                      <a:tailEnd type="none" w="med" len="med"/>
                    </a:lnL>
                    <a:lnR cmpd="sng" algn="ctr" cap="flat" w="57150">
                      <a:solidFill>
                        <a:srgbClr val="FEFEFE"/>
                      </a:solidFill>
                      <a:prstDash val="solid"/>
                      <a:round/>
                      <a:headEnd type="none" w="med" len="med"/>
                      <a:tailEnd type="none" w="med" len="med"/>
                    </a:lnR>
                    <a:lnT cmpd="sng" algn="ctr" cap="flat" w="57150">
                      <a:solidFill>
                        <a:srgbClr val="FEFEFE"/>
                      </a:solidFill>
                      <a:prstDash val="solid"/>
                      <a:round/>
                      <a:headEnd type="none" w="med" len="med"/>
                      <a:tailEnd type="none" w="med" len="med"/>
                    </a:lnT>
                    <a:lnB cmpd="sng" algn="ctr" cap="flat" w="57150">
                      <a:solidFill>
                        <a:srgbClr val="FEFEFE"/>
                      </a:solidFill>
                      <a:prstDash val="solid"/>
                      <a:round/>
                      <a:headEnd type="none" w="med" len="med"/>
                      <a:tailEnd type="none" w="med" len="med"/>
                    </a:lnB>
                  </a:tcPr>
                </a:tc>
              </a:tr>
            </a:tbl>
          </a:graphicData>
        </a:graphic>
      </p:graphicFrame>
      <p:sp>
        <p:nvSpPr>
          <p:cNvPr name="Freeform 7" id="7"/>
          <p:cNvSpPr/>
          <p:nvPr/>
        </p:nvSpPr>
        <p:spPr>
          <a:xfrm flipH="false" flipV="false" rot="0">
            <a:off x="14450034" y="6883646"/>
            <a:ext cx="2526613" cy="2979660"/>
          </a:xfrm>
          <a:custGeom>
            <a:avLst/>
            <a:gdLst/>
            <a:ahLst/>
            <a:cxnLst/>
            <a:rect r="r" b="b" t="t" l="l"/>
            <a:pathLst>
              <a:path h="2979660" w="2526613">
                <a:moveTo>
                  <a:pt x="0" y="0"/>
                </a:moveTo>
                <a:lnTo>
                  <a:pt x="2526613" y="0"/>
                </a:lnTo>
                <a:lnTo>
                  <a:pt x="2526613" y="2979660"/>
                </a:lnTo>
                <a:lnTo>
                  <a:pt x="0" y="2979660"/>
                </a:lnTo>
                <a:lnTo>
                  <a:pt x="0" y="0"/>
                </a:lnTo>
                <a:close/>
              </a:path>
            </a:pathLst>
          </a:custGeom>
          <a:blipFill>
            <a:blip r:embed="rId10"/>
            <a:stretch>
              <a:fillRect l="-21" t="0" r="-21"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476129" y="440986"/>
            <a:ext cx="13634608" cy="883920"/>
          </a:xfrm>
          <a:prstGeom prst="rect">
            <a:avLst/>
          </a:prstGeom>
        </p:spPr>
        <p:txBody>
          <a:bodyPr anchor="t" rtlCol="false" tIns="0" lIns="0" bIns="0" rIns="0">
            <a:spAutoFit/>
          </a:bodyPr>
          <a:lstStyle/>
          <a:p>
            <a:pPr algn="just">
              <a:lnSpc>
                <a:spcPts val="6719"/>
              </a:lnSpc>
            </a:pPr>
            <a:r>
              <a:rPr lang="en-US" sz="6399" u="sng">
                <a:solidFill>
                  <a:srgbClr val="F7B4A7"/>
                </a:solidFill>
                <a:latin typeface="Clear Sans Bold"/>
                <a:ea typeface="Clear Sans Bold"/>
                <a:cs typeface="Clear Sans Bold"/>
                <a:sym typeface="Clear Sans Bold"/>
              </a:rPr>
              <a:t>PROJECT OVERVIEW</a:t>
            </a:r>
          </a:p>
        </p:txBody>
      </p:sp>
      <p:sp>
        <p:nvSpPr>
          <p:cNvPr name="TextBox 3" id="3"/>
          <p:cNvSpPr txBox="true"/>
          <p:nvPr/>
        </p:nvSpPr>
        <p:spPr>
          <a:xfrm rot="0">
            <a:off x="327410" y="1970883"/>
            <a:ext cx="15746155" cy="6307133"/>
          </a:xfrm>
          <a:prstGeom prst="rect">
            <a:avLst/>
          </a:prstGeom>
        </p:spPr>
        <p:txBody>
          <a:bodyPr anchor="t" rtlCol="false" tIns="0" lIns="0" bIns="0" rIns="0">
            <a:spAutoFit/>
          </a:bodyPr>
          <a:lstStyle/>
          <a:p>
            <a:pPr algn="just" marL="552201" indent="-276100" lvl="1">
              <a:lnSpc>
                <a:spcPts val="3580"/>
              </a:lnSpc>
              <a:buFont typeface="Arial"/>
              <a:buChar char="•"/>
            </a:pPr>
            <a:r>
              <a:rPr lang="en-US" sz="2557" u="sng">
                <a:solidFill>
                  <a:srgbClr val="94DDDE"/>
                </a:solidFill>
                <a:latin typeface="Clear Sans Bold Italics"/>
                <a:ea typeface="Clear Sans Bold Italics"/>
                <a:cs typeface="Clear Sans Bold Italics"/>
                <a:sym typeface="Clear Sans Bold Italics"/>
              </a:rPr>
              <a:t>OBJECTIVE</a:t>
            </a:r>
            <a:r>
              <a:rPr lang="en-US" sz="2557">
                <a:solidFill>
                  <a:srgbClr val="94DDDE"/>
                </a:solidFill>
                <a:latin typeface="Clear Sans"/>
                <a:ea typeface="Clear Sans"/>
                <a:cs typeface="Clear Sans"/>
                <a:sym typeface="Clear Sans"/>
              </a:rPr>
              <a:t>: ANALYZE AND VISUALIZE EMPLOYEE PERFORMANCE DATA TO UNCOVER TRENDS, STRENGTHS, AND AREAS FOR IMPROVEMENT, AIDING IN DECISION-MAKING FOR EMPLOYEE DEVELOPMENT AND RESOURCE ALLOCATION.</a:t>
            </a:r>
          </a:p>
          <a:p>
            <a:pPr algn="just" marL="552201" indent="-276100" lvl="1">
              <a:lnSpc>
                <a:spcPts val="3580"/>
              </a:lnSpc>
              <a:buFont typeface="Arial"/>
              <a:buChar char="•"/>
            </a:pPr>
            <a:r>
              <a:rPr lang="en-US" sz="2557" u="sng">
                <a:solidFill>
                  <a:srgbClr val="94DDDE"/>
                </a:solidFill>
                <a:latin typeface="Clear Sans Bold Italics"/>
                <a:ea typeface="Clear Sans Bold Italics"/>
                <a:cs typeface="Clear Sans Bold Italics"/>
                <a:sym typeface="Clear Sans Bold Italics"/>
              </a:rPr>
              <a:t>Data Types:</a:t>
            </a:r>
            <a:r>
              <a:rPr lang="en-US" sz="2557">
                <a:solidFill>
                  <a:srgbClr val="94DDDE"/>
                </a:solidFill>
                <a:latin typeface="Clear Sans"/>
                <a:ea typeface="Clear Sans"/>
                <a:cs typeface="Clear Sans"/>
                <a:sym typeface="Clear Sans"/>
              </a:rPr>
              <a:t> Numeric (e.g., EmpID), categorical (e.g., Current Employee Rating), and textual (e.g., Employee performance level).</a:t>
            </a:r>
          </a:p>
          <a:p>
            <a:pPr algn="just" marL="552201" indent="-276100" lvl="1">
              <a:lnSpc>
                <a:spcPts val="3580"/>
              </a:lnSpc>
              <a:buFont typeface="Arial"/>
              <a:buChar char="•"/>
            </a:pPr>
            <a:r>
              <a:rPr lang="en-US" sz="2557" u="sng">
                <a:solidFill>
                  <a:srgbClr val="94DDDE"/>
                </a:solidFill>
                <a:latin typeface="Clear Sans Bold Italics"/>
                <a:ea typeface="Clear Sans Bold Italics"/>
                <a:cs typeface="Clear Sans Bold Italics"/>
                <a:sym typeface="Clear Sans Bold Italics"/>
              </a:rPr>
              <a:t>Data Cleaning:</a:t>
            </a:r>
            <a:r>
              <a:rPr lang="en-US" sz="2557">
                <a:solidFill>
                  <a:srgbClr val="94DDDE"/>
                </a:solidFill>
                <a:latin typeface="Clear Sans"/>
                <a:ea typeface="Clear Sans"/>
                <a:cs typeface="Clear Sans"/>
                <a:sym typeface="Clear Sans"/>
              </a:rPr>
              <a:t> Address duplicates, manage missing values, and correct inconsistencies.</a:t>
            </a:r>
          </a:p>
          <a:p>
            <a:pPr algn="just" marL="552201" indent="-276100" lvl="1">
              <a:lnSpc>
                <a:spcPts val="3580"/>
              </a:lnSpc>
              <a:buFont typeface="Arial"/>
              <a:buChar char="•"/>
            </a:pPr>
            <a:r>
              <a:rPr lang="en-US" sz="2557" u="sng">
                <a:solidFill>
                  <a:srgbClr val="94DDDE"/>
                </a:solidFill>
                <a:latin typeface="Clear Sans Bold Italics"/>
                <a:ea typeface="Clear Sans Bold Italics"/>
                <a:cs typeface="Clear Sans Bold Italics"/>
                <a:sym typeface="Clear Sans Bold Italics"/>
              </a:rPr>
              <a:t>Data Organization:</a:t>
            </a:r>
            <a:r>
              <a:rPr lang="en-US" sz="2557">
                <a:solidFill>
                  <a:srgbClr val="94DDDE"/>
                </a:solidFill>
                <a:latin typeface="Clear Sans"/>
                <a:ea typeface="Clear Sans"/>
                <a:cs typeface="Clear Sans"/>
                <a:sym typeface="Clear Sans"/>
              </a:rPr>
              <a:t> Arrange data in a tabular format with columns such as EmpID, First Name, Business Type, Gender Code, and Current Employee Rating.</a:t>
            </a:r>
          </a:p>
          <a:p>
            <a:pPr algn="just" marL="552201" indent="-276100" lvl="1">
              <a:lnSpc>
                <a:spcPts val="3580"/>
              </a:lnSpc>
              <a:buFont typeface="Arial"/>
              <a:buChar char="•"/>
            </a:pPr>
            <a:r>
              <a:rPr lang="en-US" sz="2557" u="sng">
                <a:solidFill>
                  <a:srgbClr val="94DDDE"/>
                </a:solidFill>
                <a:latin typeface="Clear Sans Bold Italics"/>
                <a:ea typeface="Clear Sans Bold Italics"/>
                <a:cs typeface="Clear Sans Bold Italics"/>
                <a:sym typeface="Clear Sans Bold Italics"/>
              </a:rPr>
              <a:t>Charts and Graphs:</a:t>
            </a:r>
            <a:r>
              <a:rPr lang="en-US" sz="2557">
                <a:solidFill>
                  <a:srgbClr val="94DDDE"/>
                </a:solidFill>
                <a:latin typeface="Clear Sans"/>
                <a:ea typeface="Clear Sans"/>
                <a:cs typeface="Clear Sans"/>
                <a:sym typeface="Clear Sans"/>
              </a:rPr>
              <a:t> Generate bar charts to illustrate performance metrics.</a:t>
            </a:r>
          </a:p>
          <a:p>
            <a:pPr algn="just" marL="552201" indent="-276100" lvl="1">
              <a:lnSpc>
                <a:spcPts val="3580"/>
              </a:lnSpc>
              <a:buFont typeface="Arial"/>
              <a:buChar char="•"/>
            </a:pPr>
            <a:r>
              <a:rPr lang="en-US" sz="2557" u="sng">
                <a:solidFill>
                  <a:srgbClr val="94DDDE"/>
                </a:solidFill>
                <a:latin typeface="Clear Sans Bold Italics"/>
                <a:ea typeface="Clear Sans Bold Italics"/>
                <a:cs typeface="Clear Sans Bold Italics"/>
                <a:sym typeface="Clear Sans Bold Italics"/>
              </a:rPr>
              <a:t>Dashboards:</a:t>
            </a:r>
            <a:r>
              <a:rPr lang="en-US" sz="2557">
                <a:solidFill>
                  <a:srgbClr val="94DDDE"/>
                </a:solidFill>
                <a:latin typeface="Clear Sans"/>
                <a:ea typeface="Clear Sans"/>
                <a:cs typeface="Clear Sans"/>
                <a:sym typeface="Clear Sans"/>
              </a:rPr>
              <a:t> Create interactive dashboards using Excel’s PivotTables and Pivot Charts for a dynamic performance overview.</a:t>
            </a:r>
          </a:p>
          <a:p>
            <a:pPr algn="just" marL="552201" indent="-276100" lvl="1">
              <a:lnSpc>
                <a:spcPts val="3580"/>
              </a:lnSpc>
              <a:buFont typeface="Arial"/>
              <a:buChar char="•"/>
            </a:pPr>
            <a:r>
              <a:rPr lang="en-US" sz="2557" u="sng">
                <a:solidFill>
                  <a:srgbClr val="94DDDE"/>
                </a:solidFill>
                <a:latin typeface="Clear Sans Bold Italics"/>
                <a:ea typeface="Clear Sans Bold Italics"/>
                <a:cs typeface="Clear Sans Bold Italics"/>
                <a:sym typeface="Clear Sans Bold Italics"/>
              </a:rPr>
              <a:t>Summary Report:</a:t>
            </a:r>
            <a:r>
              <a:rPr lang="en-US" sz="2557">
                <a:solidFill>
                  <a:srgbClr val="94DDDE"/>
                </a:solidFill>
                <a:latin typeface="Clear Sans"/>
                <a:ea typeface="Clear Sans"/>
                <a:cs typeface="Clear Sans"/>
                <a:sym typeface="Clear Sans"/>
              </a:rPr>
              <a:t> Compile a report featuring key findings, visualizations, and actionable insights.</a:t>
            </a:r>
          </a:p>
        </p:txBody>
      </p:sp>
      <p:sp>
        <p:nvSpPr>
          <p:cNvPr name="Freeform 4" id="4" descr="Project management Stickers - Free people Stickers"/>
          <p:cNvSpPr/>
          <p:nvPr/>
        </p:nvSpPr>
        <p:spPr>
          <a:xfrm flipH="false" flipV="false" rot="0">
            <a:off x="15804922" y="7803922"/>
            <a:ext cx="2483078" cy="2483078"/>
          </a:xfrm>
          <a:custGeom>
            <a:avLst/>
            <a:gdLst/>
            <a:ahLst/>
            <a:cxnLst/>
            <a:rect r="r" b="b" t="t" l="l"/>
            <a:pathLst>
              <a:path h="2483078" w="2483078">
                <a:moveTo>
                  <a:pt x="0" y="0"/>
                </a:moveTo>
                <a:lnTo>
                  <a:pt x="2483078" y="0"/>
                </a:lnTo>
                <a:lnTo>
                  <a:pt x="2483078" y="2483078"/>
                </a:lnTo>
                <a:lnTo>
                  <a:pt x="0" y="2483078"/>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7B4A7"/>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796785" y="1131769"/>
            <a:ext cx="10015236" cy="8663179"/>
          </a:xfrm>
          <a:custGeom>
            <a:avLst/>
            <a:gdLst/>
            <a:ahLst/>
            <a:cxnLst/>
            <a:rect r="r" b="b" t="t" l="l"/>
            <a:pathLst>
              <a:path h="8663179" w="10015236">
                <a:moveTo>
                  <a:pt x="0" y="0"/>
                </a:moveTo>
                <a:lnTo>
                  <a:pt x="10015236" y="0"/>
                </a:lnTo>
                <a:lnTo>
                  <a:pt x="10015236" y="8663179"/>
                </a:lnTo>
                <a:lnTo>
                  <a:pt x="0" y="8663179"/>
                </a:lnTo>
                <a:lnTo>
                  <a:pt x="0" y="0"/>
                </a:lnTo>
                <a:close/>
              </a:path>
            </a:pathLst>
          </a:custGeom>
          <a:blipFill>
            <a:blip r:embed="rId2">
              <a:alphaModFix amt="70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747907" y="1112719"/>
            <a:ext cx="4037007" cy="1170611"/>
            <a:chOff x="0" y="0"/>
            <a:chExt cx="5382677" cy="1560815"/>
          </a:xfrm>
        </p:grpSpPr>
        <p:sp>
          <p:nvSpPr>
            <p:cNvPr name="Freeform 4" id="4"/>
            <p:cNvSpPr/>
            <p:nvPr/>
          </p:nvSpPr>
          <p:spPr>
            <a:xfrm flipH="false" flipV="false" rot="0">
              <a:off x="0" y="0"/>
              <a:ext cx="1804410" cy="1560815"/>
            </a:xfrm>
            <a:custGeom>
              <a:avLst/>
              <a:gdLst/>
              <a:ahLst/>
              <a:cxnLst/>
              <a:rect r="r" b="b" t="t" l="l"/>
              <a:pathLst>
                <a:path h="1560815" w="1804410">
                  <a:moveTo>
                    <a:pt x="0" y="0"/>
                  </a:moveTo>
                  <a:lnTo>
                    <a:pt x="1804410" y="0"/>
                  </a:lnTo>
                  <a:lnTo>
                    <a:pt x="1804410" y="1560815"/>
                  </a:lnTo>
                  <a:lnTo>
                    <a:pt x="0" y="15608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0">
              <a:off x="902205" y="360936"/>
              <a:ext cx="4480471" cy="838942"/>
            </a:xfrm>
            <a:prstGeom prst="rect">
              <a:avLst/>
            </a:prstGeom>
            <a:solidFill>
              <a:srgbClr val="FF3131"/>
            </a:solidFill>
          </p:spPr>
        </p:sp>
        <p:sp>
          <p:nvSpPr>
            <p:cNvPr name="TextBox 6" id="6"/>
            <p:cNvSpPr txBox="true"/>
            <p:nvPr/>
          </p:nvSpPr>
          <p:spPr>
            <a:xfrm rot="0">
              <a:off x="651932" y="658270"/>
              <a:ext cx="500546" cy="583264"/>
            </a:xfrm>
            <a:prstGeom prst="rect">
              <a:avLst/>
            </a:prstGeom>
          </p:spPr>
          <p:txBody>
            <a:bodyPr anchor="t" rtlCol="false" tIns="0" lIns="0" bIns="0" rIns="0">
              <a:spAutoFit/>
            </a:bodyPr>
            <a:lstStyle/>
            <a:p>
              <a:pPr algn="ctr">
                <a:lnSpc>
                  <a:spcPts val="3591"/>
                </a:lnSpc>
              </a:pPr>
              <a:r>
                <a:rPr lang="en-US" sz="2762" spc="82" u="none">
                  <a:solidFill>
                    <a:srgbClr val="000000"/>
                  </a:solidFill>
                  <a:latin typeface="Aileron Ultra-Bold"/>
                  <a:ea typeface="Aileron Ultra-Bold"/>
                  <a:cs typeface="Aileron Ultra-Bold"/>
                  <a:sym typeface="Aileron Ultra-Bold"/>
                </a:rPr>
                <a:t>1</a:t>
              </a:r>
            </a:p>
          </p:txBody>
        </p:sp>
        <p:sp>
          <p:nvSpPr>
            <p:cNvPr name="TextBox 7" id="7"/>
            <p:cNvSpPr txBox="true"/>
            <p:nvPr/>
          </p:nvSpPr>
          <p:spPr>
            <a:xfrm rot="0">
              <a:off x="1253750" y="275583"/>
              <a:ext cx="3777383" cy="1000125"/>
            </a:xfrm>
            <a:prstGeom prst="rect">
              <a:avLst/>
            </a:prstGeom>
          </p:spPr>
          <p:txBody>
            <a:bodyPr anchor="t" rtlCol="false" tIns="0" lIns="0" bIns="0" rIns="0">
              <a:spAutoFit/>
            </a:bodyPr>
            <a:lstStyle/>
            <a:p>
              <a:pPr algn="ctr">
                <a:lnSpc>
                  <a:spcPts val="2930"/>
                </a:lnSpc>
              </a:pPr>
              <a:r>
                <a:rPr lang="en-US" sz="2441">
                  <a:solidFill>
                    <a:srgbClr val="000000"/>
                  </a:solidFill>
                  <a:latin typeface="Aileron Bold"/>
                  <a:ea typeface="Aileron Bold"/>
                  <a:cs typeface="Aileron Bold"/>
                  <a:sym typeface="Aileron Bold"/>
                </a:rPr>
                <a:t>Directors,Managers &amp; Supervisors</a:t>
              </a:r>
            </a:p>
          </p:txBody>
        </p:sp>
      </p:grpSp>
      <p:sp>
        <p:nvSpPr>
          <p:cNvPr name="Freeform 8" id="8"/>
          <p:cNvSpPr/>
          <p:nvPr/>
        </p:nvSpPr>
        <p:spPr>
          <a:xfrm flipH="false" flipV="false" rot="0">
            <a:off x="4286266" y="2254756"/>
            <a:ext cx="1541529" cy="1333422"/>
          </a:xfrm>
          <a:custGeom>
            <a:avLst/>
            <a:gdLst/>
            <a:ahLst/>
            <a:cxnLst/>
            <a:rect r="r" b="b" t="t" l="l"/>
            <a:pathLst>
              <a:path h="1333422" w="1541529">
                <a:moveTo>
                  <a:pt x="0" y="0"/>
                </a:moveTo>
                <a:lnTo>
                  <a:pt x="1541528" y="0"/>
                </a:lnTo>
                <a:lnTo>
                  <a:pt x="1541528" y="1333422"/>
                </a:lnTo>
                <a:lnTo>
                  <a:pt x="0" y="13334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9" id="9"/>
          <p:cNvSpPr/>
          <p:nvPr/>
        </p:nvSpPr>
        <p:spPr>
          <a:xfrm rot="0">
            <a:off x="5057030" y="2563108"/>
            <a:ext cx="3827719" cy="716718"/>
          </a:xfrm>
          <a:prstGeom prst="rect">
            <a:avLst/>
          </a:prstGeom>
          <a:solidFill>
            <a:srgbClr val="F66E6E"/>
          </a:solidFill>
        </p:spPr>
      </p:sp>
      <p:grpSp>
        <p:nvGrpSpPr>
          <p:cNvPr name="Group 10" id="10"/>
          <p:cNvGrpSpPr/>
          <p:nvPr/>
        </p:nvGrpSpPr>
        <p:grpSpPr>
          <a:xfrm rot="0">
            <a:off x="5061935" y="3531028"/>
            <a:ext cx="4445572" cy="1289083"/>
            <a:chOff x="0" y="0"/>
            <a:chExt cx="5927429" cy="1718777"/>
          </a:xfrm>
        </p:grpSpPr>
        <p:sp>
          <p:nvSpPr>
            <p:cNvPr name="Freeform 11" id="11"/>
            <p:cNvSpPr/>
            <p:nvPr/>
          </p:nvSpPr>
          <p:spPr>
            <a:xfrm flipH="false" flipV="false" rot="0">
              <a:off x="0" y="0"/>
              <a:ext cx="1987025" cy="1718777"/>
            </a:xfrm>
            <a:custGeom>
              <a:avLst/>
              <a:gdLst/>
              <a:ahLst/>
              <a:cxnLst/>
              <a:rect r="r" b="b" t="t" l="l"/>
              <a:pathLst>
                <a:path h="1718777" w="1987025">
                  <a:moveTo>
                    <a:pt x="0" y="0"/>
                  </a:moveTo>
                  <a:lnTo>
                    <a:pt x="1987025" y="0"/>
                  </a:lnTo>
                  <a:lnTo>
                    <a:pt x="1987025" y="1718777"/>
                  </a:lnTo>
                  <a:lnTo>
                    <a:pt x="0" y="17187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12" id="12"/>
            <p:cNvSpPr/>
            <p:nvPr/>
          </p:nvSpPr>
          <p:spPr>
            <a:xfrm rot="0">
              <a:off x="993513" y="397465"/>
              <a:ext cx="4933916" cy="923847"/>
            </a:xfrm>
            <a:prstGeom prst="rect">
              <a:avLst/>
            </a:prstGeom>
            <a:solidFill>
              <a:srgbClr val="FF914D"/>
            </a:solidFill>
          </p:spPr>
        </p:sp>
        <p:sp>
          <p:nvSpPr>
            <p:cNvPr name="TextBox 13" id="13"/>
            <p:cNvSpPr txBox="true"/>
            <p:nvPr/>
          </p:nvSpPr>
          <p:spPr>
            <a:xfrm rot="0">
              <a:off x="717911" y="718258"/>
              <a:ext cx="551203" cy="648926"/>
            </a:xfrm>
            <a:prstGeom prst="rect">
              <a:avLst/>
            </a:prstGeom>
          </p:spPr>
          <p:txBody>
            <a:bodyPr anchor="t" rtlCol="false" tIns="0" lIns="0" bIns="0" rIns="0">
              <a:spAutoFit/>
            </a:bodyPr>
            <a:lstStyle/>
            <a:p>
              <a:pPr algn="ctr">
                <a:lnSpc>
                  <a:spcPts val="3954"/>
                </a:lnSpc>
              </a:pPr>
              <a:r>
                <a:rPr lang="en-US" sz="3042" spc="91" u="none">
                  <a:solidFill>
                    <a:srgbClr val="000000"/>
                  </a:solidFill>
                  <a:latin typeface="Aileron Ultra-Bold"/>
                  <a:ea typeface="Aileron Ultra-Bold"/>
                  <a:cs typeface="Aileron Ultra-Bold"/>
                  <a:sym typeface="Aileron Ultra-Bold"/>
                </a:rPr>
                <a:t>3</a:t>
              </a:r>
            </a:p>
          </p:txBody>
        </p:sp>
        <p:sp>
          <p:nvSpPr>
            <p:cNvPr name="TextBox 14" id="14"/>
            <p:cNvSpPr txBox="true"/>
            <p:nvPr/>
          </p:nvSpPr>
          <p:spPr>
            <a:xfrm rot="0">
              <a:off x="1380635" y="557763"/>
              <a:ext cx="4159672" cy="593725"/>
            </a:xfrm>
            <a:prstGeom prst="rect">
              <a:avLst/>
            </a:prstGeom>
          </p:spPr>
          <p:txBody>
            <a:bodyPr anchor="t" rtlCol="false" tIns="0" lIns="0" bIns="0" rIns="0">
              <a:spAutoFit/>
            </a:bodyPr>
            <a:lstStyle/>
            <a:p>
              <a:pPr algn="ctr">
                <a:lnSpc>
                  <a:spcPts val="3513"/>
                </a:lnSpc>
              </a:pPr>
              <a:r>
                <a:rPr lang="en-US" sz="2928">
                  <a:solidFill>
                    <a:srgbClr val="000000"/>
                  </a:solidFill>
                  <a:latin typeface="Aileron Bold"/>
                  <a:ea typeface="Aileron Bold"/>
                  <a:cs typeface="Aileron Bold"/>
                  <a:sym typeface="Aileron Bold"/>
                </a:rPr>
                <a:t>Executives</a:t>
              </a:r>
            </a:p>
          </p:txBody>
        </p:sp>
      </p:grpSp>
      <p:grpSp>
        <p:nvGrpSpPr>
          <p:cNvPr name="Group 15" id="15"/>
          <p:cNvGrpSpPr/>
          <p:nvPr/>
        </p:nvGrpSpPr>
        <p:grpSpPr>
          <a:xfrm rot="0">
            <a:off x="5717395" y="4771079"/>
            <a:ext cx="4679904" cy="1365509"/>
            <a:chOff x="0" y="0"/>
            <a:chExt cx="6239872" cy="1820679"/>
          </a:xfrm>
        </p:grpSpPr>
        <p:sp>
          <p:nvSpPr>
            <p:cNvPr name="Freeform 16" id="16"/>
            <p:cNvSpPr/>
            <p:nvPr/>
          </p:nvSpPr>
          <p:spPr>
            <a:xfrm flipH="false" flipV="false" rot="0">
              <a:off x="0" y="0"/>
              <a:ext cx="2104831" cy="1820679"/>
            </a:xfrm>
            <a:custGeom>
              <a:avLst/>
              <a:gdLst/>
              <a:ahLst/>
              <a:cxnLst/>
              <a:rect r="r" b="b" t="t" l="l"/>
              <a:pathLst>
                <a:path h="1820679" w="2104831">
                  <a:moveTo>
                    <a:pt x="0" y="0"/>
                  </a:moveTo>
                  <a:lnTo>
                    <a:pt x="2104831" y="0"/>
                  </a:lnTo>
                  <a:lnTo>
                    <a:pt x="2104831" y="1820679"/>
                  </a:lnTo>
                  <a:lnTo>
                    <a:pt x="0" y="18206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AutoShape 17" id="17"/>
            <p:cNvSpPr/>
            <p:nvPr/>
          </p:nvSpPr>
          <p:spPr>
            <a:xfrm rot="0">
              <a:off x="1013437" y="421029"/>
              <a:ext cx="5226435" cy="978620"/>
            </a:xfrm>
            <a:prstGeom prst="rect">
              <a:avLst/>
            </a:prstGeom>
            <a:solidFill>
              <a:srgbClr val="FFBD59"/>
            </a:solidFill>
          </p:spPr>
        </p:sp>
        <p:sp>
          <p:nvSpPr>
            <p:cNvPr name="TextBox 18" id="18"/>
            <p:cNvSpPr txBox="true"/>
            <p:nvPr/>
          </p:nvSpPr>
          <p:spPr>
            <a:xfrm rot="0">
              <a:off x="721496" y="772625"/>
              <a:ext cx="583883" cy="675616"/>
            </a:xfrm>
            <a:prstGeom prst="rect">
              <a:avLst/>
            </a:prstGeom>
          </p:spPr>
          <p:txBody>
            <a:bodyPr anchor="t" rtlCol="false" tIns="0" lIns="0" bIns="0" rIns="0">
              <a:spAutoFit/>
            </a:bodyPr>
            <a:lstStyle/>
            <a:p>
              <a:pPr algn="ctr">
                <a:lnSpc>
                  <a:spcPts val="4189"/>
                </a:lnSpc>
              </a:pPr>
              <a:r>
                <a:rPr lang="en-US" sz="3222" spc="96" u="none">
                  <a:solidFill>
                    <a:srgbClr val="000000"/>
                  </a:solidFill>
                  <a:latin typeface="Aileron Ultra-Bold"/>
                  <a:ea typeface="Aileron Ultra-Bold"/>
                  <a:cs typeface="Aileron Ultra-Bold"/>
                  <a:sym typeface="Aileron Ultra-Bold"/>
                </a:rPr>
                <a:t>4</a:t>
              </a:r>
            </a:p>
          </p:txBody>
        </p:sp>
        <p:sp>
          <p:nvSpPr>
            <p:cNvPr name="TextBox 19" id="19"/>
            <p:cNvSpPr txBox="true"/>
            <p:nvPr/>
          </p:nvSpPr>
          <p:spPr>
            <a:xfrm rot="0">
              <a:off x="1423511" y="475692"/>
              <a:ext cx="4406288" cy="867049"/>
            </a:xfrm>
            <a:prstGeom prst="rect">
              <a:avLst/>
            </a:prstGeom>
          </p:spPr>
          <p:txBody>
            <a:bodyPr anchor="t" rtlCol="false" tIns="0" lIns="0" bIns="0" rIns="0">
              <a:spAutoFit/>
            </a:bodyPr>
            <a:lstStyle/>
            <a:p>
              <a:pPr algn="ctr">
                <a:lnSpc>
                  <a:spcPts val="2578"/>
                </a:lnSpc>
              </a:pPr>
              <a:r>
                <a:rPr lang="en-US" sz="2148">
                  <a:solidFill>
                    <a:srgbClr val="000000"/>
                  </a:solidFill>
                  <a:latin typeface="Aileron Bold"/>
                  <a:ea typeface="Aileron Bold"/>
                  <a:cs typeface="Aileron Bold"/>
                  <a:sym typeface="Aileron Bold"/>
                </a:rPr>
                <a:t>Training &amp; Development Specialist</a:t>
              </a:r>
            </a:p>
          </p:txBody>
        </p:sp>
      </p:grpSp>
      <p:grpSp>
        <p:nvGrpSpPr>
          <p:cNvPr name="Group 20" id="20"/>
          <p:cNvGrpSpPr/>
          <p:nvPr/>
        </p:nvGrpSpPr>
        <p:grpSpPr>
          <a:xfrm rot="0">
            <a:off x="6463673" y="6115511"/>
            <a:ext cx="4804051" cy="1393031"/>
            <a:chOff x="0" y="0"/>
            <a:chExt cx="6405402" cy="1857375"/>
          </a:xfrm>
        </p:grpSpPr>
        <p:sp>
          <p:nvSpPr>
            <p:cNvPr name="AutoShape 21" id="21"/>
            <p:cNvSpPr/>
            <p:nvPr/>
          </p:nvSpPr>
          <p:spPr>
            <a:xfrm rot="0">
              <a:off x="1073627" y="429515"/>
              <a:ext cx="5331775" cy="998344"/>
            </a:xfrm>
            <a:prstGeom prst="rect">
              <a:avLst/>
            </a:prstGeom>
            <a:solidFill>
              <a:srgbClr val="FFDE59"/>
            </a:solidFill>
          </p:spPr>
        </p:sp>
        <p:sp>
          <p:nvSpPr>
            <p:cNvPr name="Freeform 22" id="22"/>
            <p:cNvSpPr/>
            <p:nvPr/>
          </p:nvSpPr>
          <p:spPr>
            <a:xfrm flipH="false" flipV="false" rot="0">
              <a:off x="0" y="0"/>
              <a:ext cx="2147254" cy="1857375"/>
            </a:xfrm>
            <a:custGeom>
              <a:avLst/>
              <a:gdLst/>
              <a:ahLst/>
              <a:cxnLst/>
              <a:rect r="r" b="b" t="t" l="l"/>
              <a:pathLst>
                <a:path h="1857375" w="2147254">
                  <a:moveTo>
                    <a:pt x="0" y="0"/>
                  </a:moveTo>
                  <a:lnTo>
                    <a:pt x="2147254" y="0"/>
                  </a:lnTo>
                  <a:lnTo>
                    <a:pt x="2147254" y="1857375"/>
                  </a:lnTo>
                  <a:lnTo>
                    <a:pt x="0" y="185737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3" id="23"/>
            <p:cNvSpPr txBox="true"/>
            <p:nvPr/>
          </p:nvSpPr>
          <p:spPr>
            <a:xfrm rot="0">
              <a:off x="775802" y="779248"/>
              <a:ext cx="595651" cy="698182"/>
            </a:xfrm>
            <a:prstGeom prst="rect">
              <a:avLst/>
            </a:prstGeom>
          </p:spPr>
          <p:txBody>
            <a:bodyPr anchor="t" rtlCol="false" tIns="0" lIns="0" bIns="0" rIns="0">
              <a:spAutoFit/>
            </a:bodyPr>
            <a:lstStyle/>
            <a:p>
              <a:pPr algn="ctr">
                <a:lnSpc>
                  <a:spcPts val="4273"/>
                </a:lnSpc>
              </a:pPr>
              <a:r>
                <a:rPr lang="en-US" sz="3287" spc="98" u="none">
                  <a:solidFill>
                    <a:srgbClr val="000000"/>
                  </a:solidFill>
                  <a:latin typeface="Aileron Ultra-Bold"/>
                  <a:ea typeface="Aileron Ultra-Bold"/>
                  <a:cs typeface="Aileron Ultra-Bold"/>
                  <a:sym typeface="Aileron Ultra-Bold"/>
                </a:rPr>
                <a:t>5</a:t>
              </a:r>
            </a:p>
          </p:txBody>
        </p:sp>
        <p:sp>
          <p:nvSpPr>
            <p:cNvPr name="TextBox 24" id="24"/>
            <p:cNvSpPr txBox="true"/>
            <p:nvPr/>
          </p:nvSpPr>
          <p:spPr>
            <a:xfrm rot="0">
              <a:off x="1412438" y="498710"/>
              <a:ext cx="4495097" cy="874807"/>
            </a:xfrm>
            <a:prstGeom prst="rect">
              <a:avLst/>
            </a:prstGeom>
          </p:spPr>
          <p:txBody>
            <a:bodyPr anchor="t" rtlCol="false" tIns="0" lIns="0" bIns="0" rIns="0">
              <a:spAutoFit/>
            </a:bodyPr>
            <a:lstStyle/>
            <a:p>
              <a:pPr algn="ctr">
                <a:lnSpc>
                  <a:spcPts val="2630"/>
                </a:lnSpc>
              </a:pPr>
              <a:r>
                <a:rPr lang="en-US" sz="2191">
                  <a:solidFill>
                    <a:srgbClr val="000000"/>
                  </a:solidFill>
                  <a:latin typeface="Aileron Bold"/>
                  <a:ea typeface="Aileron Bold"/>
                  <a:cs typeface="Aileron Bold"/>
                  <a:sym typeface="Aileron Bold"/>
                </a:rPr>
                <a:t>Compensation &amp; Benefits Team</a:t>
              </a:r>
            </a:p>
          </p:txBody>
        </p:sp>
      </p:grpSp>
      <p:grpSp>
        <p:nvGrpSpPr>
          <p:cNvPr name="Group 25" id="25"/>
          <p:cNvGrpSpPr/>
          <p:nvPr/>
        </p:nvGrpSpPr>
        <p:grpSpPr>
          <a:xfrm rot="0">
            <a:off x="8038297" y="8746792"/>
            <a:ext cx="4804051" cy="1393031"/>
            <a:chOff x="0" y="0"/>
            <a:chExt cx="6405402" cy="1857375"/>
          </a:xfrm>
        </p:grpSpPr>
        <p:sp>
          <p:nvSpPr>
            <p:cNvPr name="AutoShape 26" id="26"/>
            <p:cNvSpPr/>
            <p:nvPr/>
          </p:nvSpPr>
          <p:spPr>
            <a:xfrm rot="0">
              <a:off x="1073627" y="429515"/>
              <a:ext cx="5331775" cy="998344"/>
            </a:xfrm>
            <a:prstGeom prst="rect">
              <a:avLst/>
            </a:prstGeom>
            <a:solidFill>
              <a:srgbClr val="FFFCC7"/>
            </a:solidFill>
          </p:spPr>
        </p:sp>
        <p:sp>
          <p:nvSpPr>
            <p:cNvPr name="Freeform 27" id="27"/>
            <p:cNvSpPr/>
            <p:nvPr/>
          </p:nvSpPr>
          <p:spPr>
            <a:xfrm flipH="false" flipV="false" rot="0">
              <a:off x="0" y="0"/>
              <a:ext cx="2147254" cy="1857375"/>
            </a:xfrm>
            <a:custGeom>
              <a:avLst/>
              <a:gdLst/>
              <a:ahLst/>
              <a:cxnLst/>
              <a:rect r="r" b="b" t="t" l="l"/>
              <a:pathLst>
                <a:path h="1857375" w="2147254">
                  <a:moveTo>
                    <a:pt x="0" y="0"/>
                  </a:moveTo>
                  <a:lnTo>
                    <a:pt x="2147254" y="0"/>
                  </a:lnTo>
                  <a:lnTo>
                    <a:pt x="2147254" y="1857375"/>
                  </a:lnTo>
                  <a:lnTo>
                    <a:pt x="0" y="185737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8" id="28"/>
            <p:cNvSpPr txBox="true"/>
            <p:nvPr/>
          </p:nvSpPr>
          <p:spPr>
            <a:xfrm rot="0">
              <a:off x="775802" y="779248"/>
              <a:ext cx="595651" cy="698182"/>
            </a:xfrm>
            <a:prstGeom prst="rect">
              <a:avLst/>
            </a:prstGeom>
          </p:spPr>
          <p:txBody>
            <a:bodyPr anchor="t" rtlCol="false" tIns="0" lIns="0" bIns="0" rIns="0">
              <a:spAutoFit/>
            </a:bodyPr>
            <a:lstStyle/>
            <a:p>
              <a:pPr algn="ctr">
                <a:lnSpc>
                  <a:spcPts val="4273"/>
                </a:lnSpc>
              </a:pPr>
              <a:r>
                <a:rPr lang="en-US" sz="3287" spc="98">
                  <a:solidFill>
                    <a:srgbClr val="000000"/>
                  </a:solidFill>
                  <a:latin typeface="Aileron Ultra-Bold"/>
                  <a:ea typeface="Aileron Ultra-Bold"/>
                  <a:cs typeface="Aileron Ultra-Bold"/>
                  <a:sym typeface="Aileron Ultra-Bold"/>
                </a:rPr>
                <a:t>7</a:t>
              </a:r>
            </a:p>
          </p:txBody>
        </p:sp>
        <p:sp>
          <p:nvSpPr>
            <p:cNvPr name="TextBox 29" id="29"/>
            <p:cNvSpPr txBox="true"/>
            <p:nvPr/>
          </p:nvSpPr>
          <p:spPr>
            <a:xfrm rot="0">
              <a:off x="1412438" y="507488"/>
              <a:ext cx="4495097" cy="847725"/>
            </a:xfrm>
            <a:prstGeom prst="rect">
              <a:avLst/>
            </a:prstGeom>
          </p:spPr>
          <p:txBody>
            <a:bodyPr anchor="t" rtlCol="false" tIns="0" lIns="0" bIns="0" rIns="0">
              <a:spAutoFit/>
            </a:bodyPr>
            <a:lstStyle/>
            <a:p>
              <a:pPr algn="ctr">
                <a:lnSpc>
                  <a:spcPts val="2510"/>
                </a:lnSpc>
              </a:pPr>
              <a:r>
                <a:rPr lang="en-US" sz="2091">
                  <a:solidFill>
                    <a:srgbClr val="000000"/>
                  </a:solidFill>
                  <a:latin typeface="Aileron Bold"/>
                  <a:ea typeface="Aileron Bold"/>
                  <a:cs typeface="Aileron Bold"/>
                  <a:sym typeface="Aileron Bold"/>
                </a:rPr>
                <a:t>Organizational Development Consultants</a:t>
              </a:r>
            </a:p>
          </p:txBody>
        </p:sp>
      </p:grpSp>
      <p:grpSp>
        <p:nvGrpSpPr>
          <p:cNvPr name="Group 30" id="30"/>
          <p:cNvGrpSpPr/>
          <p:nvPr/>
        </p:nvGrpSpPr>
        <p:grpSpPr>
          <a:xfrm rot="0">
            <a:off x="7237096" y="7422463"/>
            <a:ext cx="4804051" cy="1393031"/>
            <a:chOff x="0" y="0"/>
            <a:chExt cx="6405402" cy="1857375"/>
          </a:xfrm>
        </p:grpSpPr>
        <p:sp>
          <p:nvSpPr>
            <p:cNvPr name="AutoShape 31" id="31"/>
            <p:cNvSpPr/>
            <p:nvPr/>
          </p:nvSpPr>
          <p:spPr>
            <a:xfrm rot="0">
              <a:off x="1073627" y="429515"/>
              <a:ext cx="5331775" cy="998344"/>
            </a:xfrm>
            <a:prstGeom prst="rect">
              <a:avLst/>
            </a:prstGeom>
            <a:solidFill>
              <a:srgbClr val="FFF994"/>
            </a:solidFill>
          </p:spPr>
        </p:sp>
        <p:sp>
          <p:nvSpPr>
            <p:cNvPr name="Freeform 32" id="32"/>
            <p:cNvSpPr/>
            <p:nvPr/>
          </p:nvSpPr>
          <p:spPr>
            <a:xfrm flipH="false" flipV="false" rot="0">
              <a:off x="0" y="0"/>
              <a:ext cx="2147254" cy="1857375"/>
            </a:xfrm>
            <a:custGeom>
              <a:avLst/>
              <a:gdLst/>
              <a:ahLst/>
              <a:cxnLst/>
              <a:rect r="r" b="b" t="t" l="l"/>
              <a:pathLst>
                <a:path h="1857375" w="2147254">
                  <a:moveTo>
                    <a:pt x="0" y="0"/>
                  </a:moveTo>
                  <a:lnTo>
                    <a:pt x="2147254" y="0"/>
                  </a:lnTo>
                  <a:lnTo>
                    <a:pt x="2147254" y="1857375"/>
                  </a:lnTo>
                  <a:lnTo>
                    <a:pt x="0" y="185737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33" id="33"/>
            <p:cNvSpPr txBox="true"/>
            <p:nvPr/>
          </p:nvSpPr>
          <p:spPr>
            <a:xfrm rot="0">
              <a:off x="775802" y="779248"/>
              <a:ext cx="595651" cy="698182"/>
            </a:xfrm>
            <a:prstGeom prst="rect">
              <a:avLst/>
            </a:prstGeom>
          </p:spPr>
          <p:txBody>
            <a:bodyPr anchor="t" rtlCol="false" tIns="0" lIns="0" bIns="0" rIns="0">
              <a:spAutoFit/>
            </a:bodyPr>
            <a:lstStyle/>
            <a:p>
              <a:pPr algn="ctr">
                <a:lnSpc>
                  <a:spcPts val="4273"/>
                </a:lnSpc>
              </a:pPr>
              <a:r>
                <a:rPr lang="en-US" sz="3287" spc="98">
                  <a:solidFill>
                    <a:srgbClr val="000000"/>
                  </a:solidFill>
                  <a:latin typeface="Aileron Ultra-Bold"/>
                  <a:ea typeface="Aileron Ultra-Bold"/>
                  <a:cs typeface="Aileron Ultra-Bold"/>
                  <a:sym typeface="Aileron Ultra-Bold"/>
                </a:rPr>
                <a:t>6</a:t>
              </a:r>
            </a:p>
          </p:txBody>
        </p:sp>
        <p:sp>
          <p:nvSpPr>
            <p:cNvPr name="TextBox 34" id="34"/>
            <p:cNvSpPr txBox="true"/>
            <p:nvPr/>
          </p:nvSpPr>
          <p:spPr>
            <a:xfrm rot="0">
              <a:off x="1412438" y="498710"/>
              <a:ext cx="4495097" cy="874807"/>
            </a:xfrm>
            <a:prstGeom prst="rect">
              <a:avLst/>
            </a:prstGeom>
          </p:spPr>
          <p:txBody>
            <a:bodyPr anchor="t" rtlCol="false" tIns="0" lIns="0" bIns="0" rIns="0">
              <a:spAutoFit/>
            </a:bodyPr>
            <a:lstStyle/>
            <a:p>
              <a:pPr algn="ctr">
                <a:lnSpc>
                  <a:spcPts val="2630"/>
                </a:lnSpc>
              </a:pPr>
              <a:r>
                <a:rPr lang="en-US" sz="2191">
                  <a:solidFill>
                    <a:srgbClr val="000000"/>
                  </a:solidFill>
                  <a:latin typeface="Aileron Bold"/>
                  <a:ea typeface="Aileron Bold"/>
                  <a:cs typeface="Aileron Bold"/>
                  <a:sym typeface="Aileron Bold"/>
                </a:rPr>
                <a:t>Recruiters &amp; Talent Acquisition</a:t>
              </a:r>
            </a:p>
          </p:txBody>
        </p:sp>
      </p:grpSp>
      <p:sp>
        <p:nvSpPr>
          <p:cNvPr name="Freeform 35" id="35"/>
          <p:cNvSpPr/>
          <p:nvPr/>
        </p:nvSpPr>
        <p:spPr>
          <a:xfrm flipH="false" flipV="false" rot="0">
            <a:off x="338083" y="7037774"/>
            <a:ext cx="3225595" cy="3249226"/>
          </a:xfrm>
          <a:custGeom>
            <a:avLst/>
            <a:gdLst/>
            <a:ahLst/>
            <a:cxnLst/>
            <a:rect r="r" b="b" t="t" l="l"/>
            <a:pathLst>
              <a:path h="3249226" w="3225595">
                <a:moveTo>
                  <a:pt x="0" y="0"/>
                </a:moveTo>
                <a:lnTo>
                  <a:pt x="3225596" y="0"/>
                </a:lnTo>
                <a:lnTo>
                  <a:pt x="3225596" y="3249226"/>
                </a:lnTo>
                <a:lnTo>
                  <a:pt x="0" y="324922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36" id="36"/>
          <p:cNvSpPr txBox="true"/>
          <p:nvPr/>
        </p:nvSpPr>
        <p:spPr>
          <a:xfrm rot="0">
            <a:off x="3327535" y="144780"/>
            <a:ext cx="12359942" cy="883920"/>
          </a:xfrm>
          <a:prstGeom prst="rect">
            <a:avLst/>
          </a:prstGeom>
        </p:spPr>
        <p:txBody>
          <a:bodyPr anchor="t" rtlCol="false" tIns="0" lIns="0" bIns="0" rIns="0">
            <a:spAutoFit/>
          </a:bodyPr>
          <a:lstStyle/>
          <a:p>
            <a:pPr algn="l">
              <a:lnSpc>
                <a:spcPts val="6719"/>
              </a:lnSpc>
            </a:pPr>
            <a:r>
              <a:rPr lang="en-US" sz="6399">
                <a:solidFill>
                  <a:srgbClr val="2B4B82"/>
                </a:solidFill>
                <a:latin typeface="Clear Sans Bold"/>
                <a:ea typeface="Clear Sans Bold"/>
                <a:cs typeface="Clear Sans Bold"/>
                <a:sym typeface="Clear Sans Bold"/>
              </a:rPr>
              <a:t>WHO ARE THE END USERS </a:t>
            </a:r>
          </a:p>
        </p:txBody>
      </p:sp>
      <p:sp>
        <p:nvSpPr>
          <p:cNvPr name="TextBox 37" id="37"/>
          <p:cNvSpPr txBox="true"/>
          <p:nvPr/>
        </p:nvSpPr>
        <p:spPr>
          <a:xfrm rot="0">
            <a:off x="4843219" y="2812961"/>
            <a:ext cx="427622" cy="502452"/>
          </a:xfrm>
          <a:prstGeom prst="rect">
            <a:avLst/>
          </a:prstGeom>
        </p:spPr>
        <p:txBody>
          <a:bodyPr anchor="t" rtlCol="false" tIns="0" lIns="0" bIns="0" rIns="0">
            <a:spAutoFit/>
          </a:bodyPr>
          <a:lstStyle/>
          <a:p>
            <a:pPr algn="ctr">
              <a:lnSpc>
                <a:spcPts val="4090"/>
              </a:lnSpc>
            </a:pPr>
            <a:r>
              <a:rPr lang="en-US" sz="3146" spc="94" u="none">
                <a:solidFill>
                  <a:srgbClr val="000000"/>
                </a:solidFill>
                <a:latin typeface="Aileron Ultra-Bold"/>
                <a:ea typeface="Aileron Ultra-Bold"/>
                <a:cs typeface="Aileron Ultra-Bold"/>
                <a:sym typeface="Aileron Ultra-Bold"/>
              </a:rPr>
              <a:t>2</a:t>
            </a:r>
          </a:p>
        </p:txBody>
      </p:sp>
      <p:sp>
        <p:nvSpPr>
          <p:cNvPr name="TextBox 38" id="38"/>
          <p:cNvSpPr txBox="true"/>
          <p:nvPr/>
        </p:nvSpPr>
        <p:spPr>
          <a:xfrm rot="0">
            <a:off x="5357358" y="2727081"/>
            <a:ext cx="3227062" cy="400050"/>
          </a:xfrm>
          <a:prstGeom prst="rect">
            <a:avLst/>
          </a:prstGeom>
        </p:spPr>
        <p:txBody>
          <a:bodyPr anchor="t" rtlCol="false" tIns="0" lIns="0" bIns="0" rIns="0">
            <a:spAutoFit/>
          </a:bodyPr>
          <a:lstStyle/>
          <a:p>
            <a:pPr algn="ctr">
              <a:lnSpc>
                <a:spcPts val="3117"/>
              </a:lnSpc>
            </a:pPr>
            <a:r>
              <a:rPr lang="en-US" sz="2597">
                <a:solidFill>
                  <a:srgbClr val="000000"/>
                </a:solidFill>
                <a:latin typeface="Aileron Bold"/>
                <a:ea typeface="Aileron Bold"/>
                <a:cs typeface="Aileron Bold"/>
                <a:sym typeface="Aileron Bold"/>
              </a:rPr>
              <a:t>HR Professionals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EFEFE"/>
        </a:solidFill>
      </p:bgPr>
    </p:bg>
    <p:spTree>
      <p:nvGrpSpPr>
        <p:cNvPr id="1" name=""/>
        <p:cNvGrpSpPr/>
        <p:nvPr/>
      </p:nvGrpSpPr>
      <p:grpSpPr>
        <a:xfrm>
          <a:off x="0" y="0"/>
          <a:ext cx="0" cy="0"/>
          <a:chOff x="0" y="0"/>
          <a:chExt cx="0" cy="0"/>
        </a:xfrm>
      </p:grpSpPr>
      <p:sp>
        <p:nvSpPr>
          <p:cNvPr name="TextBox 2" id="2"/>
          <p:cNvSpPr txBox="true"/>
          <p:nvPr/>
        </p:nvSpPr>
        <p:spPr>
          <a:xfrm rot="0">
            <a:off x="2660863" y="3106187"/>
            <a:ext cx="11275285" cy="7781565"/>
          </a:xfrm>
          <a:prstGeom prst="rect">
            <a:avLst/>
          </a:prstGeom>
        </p:spPr>
        <p:txBody>
          <a:bodyPr anchor="t" rtlCol="false" tIns="0" lIns="0" bIns="0" rIns="0">
            <a:spAutoFit/>
          </a:bodyPr>
          <a:lstStyle/>
          <a:p>
            <a:pPr algn="l" marL="731723" indent="-365861" lvl="1">
              <a:lnSpc>
                <a:spcPts val="4744"/>
              </a:lnSpc>
              <a:buFont typeface="Arial"/>
              <a:buChar char="•"/>
            </a:pPr>
            <a:r>
              <a:rPr lang="en-US" sz="3389">
                <a:solidFill>
                  <a:srgbClr val="2B4B82"/>
                </a:solidFill>
                <a:latin typeface="Clear Sans Bold"/>
                <a:ea typeface="Clear Sans Bold"/>
                <a:cs typeface="Clear Sans Bold"/>
                <a:sym typeface="Clear Sans Bold"/>
              </a:rPr>
              <a:t>CONDITIONAL FORMATTING: APPLIED FOR MISSING VALUE</a:t>
            </a:r>
          </a:p>
          <a:p>
            <a:pPr algn="l" marL="731723" indent="-365861" lvl="1">
              <a:lnSpc>
                <a:spcPts val="4744"/>
              </a:lnSpc>
              <a:buFont typeface="Arial"/>
              <a:buChar char="•"/>
            </a:pPr>
            <a:r>
              <a:rPr lang="en-US" sz="3389">
                <a:solidFill>
                  <a:srgbClr val="2B4B82"/>
                </a:solidFill>
                <a:latin typeface="Clear Sans Bold"/>
                <a:ea typeface="Clear Sans Bold"/>
                <a:cs typeface="Clear Sans Bold"/>
                <a:sym typeface="Clear Sans Bold"/>
              </a:rPr>
              <a:t>Filter: Remove missing value</a:t>
            </a:r>
          </a:p>
          <a:p>
            <a:pPr algn="l" marL="731723" indent="-365861" lvl="1">
              <a:lnSpc>
                <a:spcPts val="4744"/>
              </a:lnSpc>
              <a:buFont typeface="Arial"/>
              <a:buChar char="•"/>
            </a:pPr>
            <a:r>
              <a:rPr lang="en-US" sz="3389">
                <a:solidFill>
                  <a:srgbClr val="2B4B82"/>
                </a:solidFill>
                <a:latin typeface="Clear Sans Bold"/>
                <a:ea typeface="Clear Sans Bold"/>
                <a:cs typeface="Clear Sans Bold"/>
                <a:sym typeface="Clear Sans Bold"/>
              </a:rPr>
              <a:t>Formula: Performance Metrics</a:t>
            </a:r>
          </a:p>
          <a:p>
            <a:pPr algn="l" marL="731723" indent="-365861" lvl="1">
              <a:lnSpc>
                <a:spcPts val="4744"/>
              </a:lnSpc>
              <a:buFont typeface="Arial"/>
              <a:buChar char="•"/>
            </a:pPr>
            <a:r>
              <a:rPr lang="en-US" sz="3389">
                <a:solidFill>
                  <a:srgbClr val="2B4B82"/>
                </a:solidFill>
                <a:latin typeface="Clear Sans Bold"/>
                <a:ea typeface="Clear Sans Bold"/>
                <a:cs typeface="Clear Sans Bold"/>
                <a:sym typeface="Clear Sans Bold"/>
              </a:rPr>
              <a:t>Pivot: Summary Overview</a:t>
            </a:r>
          </a:p>
          <a:p>
            <a:pPr algn="l" marL="731723" indent="-365861" lvl="1">
              <a:lnSpc>
                <a:spcPts val="4744"/>
              </a:lnSpc>
              <a:buFont typeface="Arial"/>
              <a:buChar char="•"/>
            </a:pPr>
            <a:r>
              <a:rPr lang="en-US" sz="3389">
                <a:solidFill>
                  <a:srgbClr val="2B4B82"/>
                </a:solidFill>
                <a:latin typeface="Clear Sans Bold"/>
                <a:ea typeface="Clear Sans Bold"/>
                <a:cs typeface="Clear Sans Bold"/>
                <a:sym typeface="Clear Sans Bold"/>
              </a:rPr>
              <a:t>Graph: Data Visualization</a:t>
            </a:r>
          </a:p>
          <a:p>
            <a:pPr algn="l">
              <a:lnSpc>
                <a:spcPts val="4744"/>
              </a:lnSpc>
            </a:pPr>
          </a:p>
          <a:p>
            <a:pPr algn="l">
              <a:lnSpc>
                <a:spcPts val="4744"/>
              </a:lnSpc>
            </a:pPr>
          </a:p>
          <a:p>
            <a:pPr algn="l">
              <a:lnSpc>
                <a:spcPts val="4744"/>
              </a:lnSpc>
            </a:pPr>
          </a:p>
          <a:p>
            <a:pPr algn="l">
              <a:lnSpc>
                <a:spcPts val="4744"/>
              </a:lnSpc>
            </a:pPr>
          </a:p>
          <a:p>
            <a:pPr algn="l">
              <a:lnSpc>
                <a:spcPts val="4744"/>
              </a:lnSpc>
            </a:pPr>
          </a:p>
          <a:p>
            <a:pPr algn="l">
              <a:lnSpc>
                <a:spcPts val="4744"/>
              </a:lnSpc>
            </a:pPr>
          </a:p>
          <a:p>
            <a:pPr algn="l">
              <a:lnSpc>
                <a:spcPts val="4744"/>
              </a:lnSpc>
            </a:pPr>
          </a:p>
        </p:txBody>
      </p:sp>
      <p:sp>
        <p:nvSpPr>
          <p:cNvPr name="Freeform 3" id="3" descr="Value Proposition Icon Stock Illustrations – 485 Value Proposition Icon  Stock Illustrations, Vectors &amp; Clipart - Dreamstime"/>
          <p:cNvSpPr/>
          <p:nvPr/>
        </p:nvSpPr>
        <p:spPr>
          <a:xfrm flipH="false" flipV="false" rot="0">
            <a:off x="12308471" y="4466878"/>
            <a:ext cx="3964809" cy="3964809"/>
          </a:xfrm>
          <a:custGeom>
            <a:avLst/>
            <a:gdLst/>
            <a:ahLst/>
            <a:cxnLst/>
            <a:rect r="r" b="b" t="t" l="l"/>
            <a:pathLst>
              <a:path h="3964809" w="3964809">
                <a:moveTo>
                  <a:pt x="0" y="0"/>
                </a:moveTo>
                <a:lnTo>
                  <a:pt x="3964809" y="0"/>
                </a:lnTo>
                <a:lnTo>
                  <a:pt x="3964809" y="3964809"/>
                </a:lnTo>
                <a:lnTo>
                  <a:pt x="0" y="3964809"/>
                </a:lnTo>
                <a:lnTo>
                  <a:pt x="0" y="0"/>
                </a:lnTo>
                <a:close/>
              </a:path>
            </a:pathLst>
          </a:custGeom>
          <a:blipFill>
            <a:blip r:embed="rId2"/>
            <a:stretch>
              <a:fillRect l="0" t="0" r="0" b="0"/>
            </a:stretch>
          </a:blipFill>
        </p:spPr>
      </p:sp>
      <p:sp>
        <p:nvSpPr>
          <p:cNvPr name="Freeform 4" id="4"/>
          <p:cNvSpPr/>
          <p:nvPr/>
        </p:nvSpPr>
        <p:spPr>
          <a:xfrm flipH="false" flipV="false" rot="0">
            <a:off x="12308471" y="7698276"/>
            <a:ext cx="4221072" cy="733411"/>
          </a:xfrm>
          <a:custGeom>
            <a:avLst/>
            <a:gdLst/>
            <a:ahLst/>
            <a:cxnLst/>
            <a:rect r="r" b="b" t="t" l="l"/>
            <a:pathLst>
              <a:path h="733411" w="4221072">
                <a:moveTo>
                  <a:pt x="0" y="0"/>
                </a:moveTo>
                <a:lnTo>
                  <a:pt x="4221072" y="0"/>
                </a:lnTo>
                <a:lnTo>
                  <a:pt x="4221072" y="733411"/>
                </a:lnTo>
                <a:lnTo>
                  <a:pt x="0" y="733411"/>
                </a:lnTo>
                <a:lnTo>
                  <a:pt x="0" y="0"/>
                </a:lnTo>
                <a:close/>
              </a:path>
            </a:pathLst>
          </a:custGeom>
          <a:blipFill>
            <a:blip r:embed="rId3">
              <a:alphaModFix amt="41000"/>
            </a:blip>
            <a:stretch>
              <a:fillRect l="0" t="0" r="0" b="0"/>
            </a:stretch>
          </a:blipFill>
        </p:spPr>
      </p:sp>
      <p:sp>
        <p:nvSpPr>
          <p:cNvPr name="TextBox 5" id="5"/>
          <p:cNvSpPr txBox="true"/>
          <p:nvPr/>
        </p:nvSpPr>
        <p:spPr>
          <a:xfrm rot="0">
            <a:off x="553182" y="1204553"/>
            <a:ext cx="16020311" cy="847725"/>
          </a:xfrm>
          <a:prstGeom prst="rect">
            <a:avLst/>
          </a:prstGeom>
        </p:spPr>
        <p:txBody>
          <a:bodyPr anchor="t" rtlCol="false" tIns="0" lIns="0" bIns="0" rIns="0">
            <a:spAutoFit/>
          </a:bodyPr>
          <a:lstStyle/>
          <a:p>
            <a:pPr algn="l">
              <a:lnSpc>
                <a:spcPts val="6480"/>
              </a:lnSpc>
            </a:pPr>
            <a:r>
              <a:rPr lang="en-US" sz="5400" spc="37" u="sng">
                <a:solidFill>
                  <a:srgbClr val="31356E"/>
                </a:solidFill>
                <a:latin typeface="Arimo Bold"/>
                <a:ea typeface="Arimo Bold"/>
                <a:cs typeface="Arimo Bold"/>
                <a:sym typeface="Arimo Bold"/>
              </a:rPr>
              <a:t>OUR SOLUTION AND ITS VALUE PROPOSITION</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1513506" y="542925"/>
            <a:ext cx="13616403" cy="942975"/>
          </a:xfrm>
          <a:prstGeom prst="rect">
            <a:avLst/>
          </a:prstGeom>
        </p:spPr>
        <p:txBody>
          <a:bodyPr anchor="t" rtlCol="false" tIns="0" lIns="0" bIns="0" rIns="0">
            <a:spAutoFit/>
          </a:bodyPr>
          <a:lstStyle/>
          <a:p>
            <a:pPr algn="ctr">
              <a:lnSpc>
                <a:spcPts val="7220"/>
              </a:lnSpc>
            </a:pPr>
            <a:r>
              <a:rPr lang="en-US" sz="6017" u="sng">
                <a:solidFill>
                  <a:srgbClr val="F7B4A7"/>
                </a:solidFill>
                <a:latin typeface="Arimo Bold"/>
                <a:ea typeface="Arimo Bold"/>
                <a:cs typeface="Arimo Bold"/>
                <a:sym typeface="Arimo Bold"/>
              </a:rPr>
              <a:t>DATASET DESCRIPTION</a:t>
            </a:r>
          </a:p>
        </p:txBody>
      </p:sp>
      <p:sp>
        <p:nvSpPr>
          <p:cNvPr name="TextBox 3" id="3"/>
          <p:cNvSpPr txBox="true"/>
          <p:nvPr/>
        </p:nvSpPr>
        <p:spPr>
          <a:xfrm rot="0">
            <a:off x="2862516" y="2061787"/>
            <a:ext cx="13164993" cy="7781739"/>
          </a:xfrm>
          <a:prstGeom prst="rect">
            <a:avLst/>
          </a:prstGeom>
        </p:spPr>
        <p:txBody>
          <a:bodyPr anchor="t" rtlCol="false" tIns="0" lIns="0" bIns="0" rIns="0">
            <a:spAutoFit/>
          </a:bodyPr>
          <a:lstStyle/>
          <a:p>
            <a:pPr algn="just" marL="730245" indent="-365122" lvl="1">
              <a:lnSpc>
                <a:spcPts val="4735"/>
              </a:lnSpc>
              <a:buFont typeface="Arial"/>
              <a:buChar char="•"/>
            </a:pPr>
            <a:r>
              <a:rPr lang="en-US" sz="3382" u="sng">
                <a:solidFill>
                  <a:srgbClr val="94DDDE"/>
                </a:solidFill>
                <a:latin typeface="Clear Sans Bold Italics"/>
                <a:ea typeface="Clear Sans Bold Italics"/>
                <a:cs typeface="Clear Sans Bold Italics"/>
                <a:sym typeface="Clear Sans Bold Italics"/>
              </a:rPr>
              <a:t>DATASET SOURCE:</a:t>
            </a:r>
            <a:r>
              <a:rPr lang="en-US" sz="3382" u="sng">
                <a:solidFill>
                  <a:srgbClr val="F7B4A7"/>
                </a:solidFill>
                <a:latin typeface="Clear Sans Bold Italics"/>
                <a:ea typeface="Clear Sans Bold Italics"/>
                <a:cs typeface="Clear Sans Bold Italics"/>
                <a:sym typeface="Clear Sans Bold Italics"/>
              </a:rPr>
              <a:t> </a:t>
            </a:r>
            <a:r>
              <a:rPr lang="en-US" sz="3382">
                <a:solidFill>
                  <a:srgbClr val="F7B4A7"/>
                </a:solidFill>
                <a:latin typeface="Clear Sans Bold Italics"/>
                <a:ea typeface="Clear Sans Bold Italics"/>
                <a:cs typeface="Clear Sans Bold Italics"/>
                <a:sym typeface="Clear Sans Bold Italics"/>
              </a:rPr>
              <a:t>KAGGLE</a:t>
            </a:r>
          </a:p>
          <a:p>
            <a:pPr algn="just" marL="730245" indent="-365122" lvl="1">
              <a:lnSpc>
                <a:spcPts val="4735"/>
              </a:lnSpc>
              <a:buFont typeface="Arial"/>
              <a:buChar char="•"/>
            </a:pPr>
            <a:r>
              <a:rPr lang="en-US" sz="3382" u="sng">
                <a:solidFill>
                  <a:srgbClr val="94DDDE"/>
                </a:solidFill>
                <a:latin typeface="Clear Sans Bold Italics"/>
                <a:ea typeface="Clear Sans Bold Italics"/>
                <a:cs typeface="Clear Sans Bold Italics"/>
                <a:sym typeface="Clear Sans Bold Italics"/>
              </a:rPr>
              <a:t>TOTAL NUMBER OF FEATURES:</a:t>
            </a:r>
            <a:r>
              <a:rPr lang="en-US" sz="3382">
                <a:solidFill>
                  <a:srgbClr val="F7B4A7"/>
                </a:solidFill>
                <a:latin typeface="Clear Sans Bold Italics"/>
                <a:ea typeface="Clear Sans Bold Italics"/>
                <a:cs typeface="Clear Sans Bold Italics"/>
                <a:sym typeface="Clear Sans Bold Italics"/>
              </a:rPr>
              <a:t> 26</a:t>
            </a:r>
          </a:p>
          <a:p>
            <a:pPr algn="just" marL="730245" indent="-365122" lvl="1">
              <a:lnSpc>
                <a:spcPts val="4735"/>
              </a:lnSpc>
              <a:buFont typeface="Arial"/>
              <a:buChar char="•"/>
            </a:pPr>
            <a:r>
              <a:rPr lang="en-US" sz="3382" u="sng">
                <a:solidFill>
                  <a:srgbClr val="94DDDE"/>
                </a:solidFill>
                <a:latin typeface="Clear Sans Bold Italics"/>
                <a:ea typeface="Clear Sans Bold Italics"/>
                <a:cs typeface="Clear Sans Bold Italics"/>
                <a:sym typeface="Clear Sans Bold Italics"/>
              </a:rPr>
              <a:t>NU</a:t>
            </a:r>
            <a:r>
              <a:rPr lang="en-US" sz="3382" u="sng">
                <a:solidFill>
                  <a:srgbClr val="94DDDE"/>
                </a:solidFill>
                <a:latin typeface="Clear Sans Bold Italics"/>
                <a:ea typeface="Clear Sans Bold Italics"/>
                <a:cs typeface="Clear Sans Bold Italics"/>
                <a:sym typeface="Clear Sans Bold Italics"/>
              </a:rPr>
              <a:t>mber of Features Used:</a:t>
            </a:r>
            <a:r>
              <a:rPr lang="en-US" sz="3382">
                <a:solidFill>
                  <a:srgbClr val="F7B4A7"/>
                </a:solidFill>
                <a:latin typeface="Clear Sans Bold Italics"/>
                <a:ea typeface="Clear Sans Bold Italics"/>
                <a:cs typeface="Clear Sans Bold Italics"/>
                <a:sym typeface="Clear Sans Bold Italics"/>
              </a:rPr>
              <a:t> 9</a:t>
            </a:r>
          </a:p>
          <a:p>
            <a:pPr algn="just" marL="730245" indent="-365122" lvl="1">
              <a:lnSpc>
                <a:spcPts val="4735"/>
              </a:lnSpc>
              <a:buFont typeface="Arial"/>
              <a:buChar char="•"/>
            </a:pPr>
            <a:r>
              <a:rPr lang="en-US" sz="3382" u="sng">
                <a:solidFill>
                  <a:srgbClr val="94DDDE"/>
                </a:solidFill>
                <a:latin typeface="Clear Sans Bold Italics"/>
                <a:ea typeface="Clear Sans Bold Italics"/>
                <a:cs typeface="Clear Sans Bold Italics"/>
                <a:sym typeface="Clear Sans Bold Italics"/>
              </a:rPr>
              <a:t>EmpID: </a:t>
            </a:r>
            <a:r>
              <a:rPr lang="en-US" sz="3382">
                <a:solidFill>
                  <a:srgbClr val="F7B4A7"/>
                </a:solidFill>
                <a:latin typeface="Clear Sans Bold Italics"/>
                <a:ea typeface="Clear Sans Bold Italics"/>
                <a:cs typeface="Clear Sans Bold Italics"/>
                <a:sym typeface="Clear Sans Bold Italics"/>
              </a:rPr>
              <a:t>Numeric data</a:t>
            </a:r>
          </a:p>
          <a:p>
            <a:pPr algn="just" marL="730245" indent="-365122" lvl="1">
              <a:lnSpc>
                <a:spcPts val="4735"/>
              </a:lnSpc>
              <a:buFont typeface="Arial"/>
              <a:buChar char="•"/>
            </a:pPr>
            <a:r>
              <a:rPr lang="en-US" sz="3382" u="sng">
                <a:solidFill>
                  <a:srgbClr val="94DDDE"/>
                </a:solidFill>
                <a:latin typeface="Clear Sans Bold Italics"/>
                <a:ea typeface="Clear Sans Bold Italics"/>
                <a:cs typeface="Clear Sans Bold Italics"/>
                <a:sym typeface="Clear Sans Bold Italics"/>
              </a:rPr>
              <a:t>First Name:</a:t>
            </a:r>
            <a:r>
              <a:rPr lang="en-US" sz="3382">
                <a:solidFill>
                  <a:srgbClr val="F7B4A7"/>
                </a:solidFill>
                <a:latin typeface="Clear Sans Bold Italics"/>
                <a:ea typeface="Clear Sans Bold Italics"/>
                <a:cs typeface="Clear Sans Bold Italics"/>
                <a:sym typeface="Clear Sans Bold Italics"/>
              </a:rPr>
              <a:t> Textual data</a:t>
            </a:r>
          </a:p>
          <a:p>
            <a:pPr algn="just" marL="730245" indent="-365122" lvl="1">
              <a:lnSpc>
                <a:spcPts val="4735"/>
              </a:lnSpc>
              <a:buFont typeface="Arial"/>
              <a:buChar char="•"/>
            </a:pPr>
            <a:r>
              <a:rPr lang="en-US" sz="3382" u="sng">
                <a:solidFill>
                  <a:srgbClr val="94DDDE"/>
                </a:solidFill>
                <a:latin typeface="Clear Sans Bold Italics"/>
                <a:ea typeface="Clear Sans Bold Italics"/>
                <a:cs typeface="Clear Sans Bold Italics"/>
                <a:sym typeface="Clear Sans Bold Italics"/>
              </a:rPr>
              <a:t>Last Name: </a:t>
            </a:r>
            <a:r>
              <a:rPr lang="en-US" sz="3382">
                <a:solidFill>
                  <a:srgbClr val="F7B4A7"/>
                </a:solidFill>
                <a:latin typeface="Clear Sans Bold Italics"/>
                <a:ea typeface="Clear Sans Bold Italics"/>
                <a:cs typeface="Clear Sans Bold Italics"/>
                <a:sym typeface="Clear Sans Bold Italics"/>
              </a:rPr>
              <a:t>Textual data</a:t>
            </a:r>
          </a:p>
          <a:p>
            <a:pPr algn="just" marL="730245" indent="-365122" lvl="1">
              <a:lnSpc>
                <a:spcPts val="4735"/>
              </a:lnSpc>
              <a:buFont typeface="Arial"/>
              <a:buChar char="•"/>
            </a:pPr>
            <a:r>
              <a:rPr lang="en-US" sz="3382" u="sng">
                <a:solidFill>
                  <a:srgbClr val="94DDDE"/>
                </a:solidFill>
                <a:latin typeface="Clear Sans Bold Italics"/>
                <a:ea typeface="Clear Sans Bold Italics"/>
                <a:cs typeface="Clear Sans Bold Italics"/>
                <a:sym typeface="Clear Sans Bold Italics"/>
              </a:rPr>
              <a:t>Business Unit: </a:t>
            </a:r>
            <a:r>
              <a:rPr lang="en-US" sz="3382">
                <a:solidFill>
                  <a:srgbClr val="F7B4A7"/>
                </a:solidFill>
                <a:latin typeface="Clear Sans Bold Italics"/>
                <a:ea typeface="Clear Sans Bold Italics"/>
                <a:cs typeface="Clear Sans Bold Italics"/>
                <a:sym typeface="Clear Sans Bold Italics"/>
              </a:rPr>
              <a:t>Textual data</a:t>
            </a:r>
          </a:p>
          <a:p>
            <a:pPr algn="just" marL="730245" indent="-365122" lvl="1">
              <a:lnSpc>
                <a:spcPts val="4735"/>
              </a:lnSpc>
              <a:buFont typeface="Arial"/>
              <a:buChar char="•"/>
            </a:pPr>
            <a:r>
              <a:rPr lang="en-US" sz="3382" u="sng">
                <a:solidFill>
                  <a:srgbClr val="94DDDE"/>
                </a:solidFill>
                <a:latin typeface="Clear Sans Bold Italics"/>
                <a:ea typeface="Clear Sans Bold Italics"/>
                <a:cs typeface="Clear Sans Bold Italics"/>
                <a:sym typeface="Clear Sans Bold Italics"/>
              </a:rPr>
              <a:t>Employee Status:</a:t>
            </a:r>
            <a:r>
              <a:rPr lang="en-US" sz="3382">
                <a:solidFill>
                  <a:srgbClr val="F7B4A7"/>
                </a:solidFill>
                <a:latin typeface="Clear Sans Bold Italics"/>
                <a:ea typeface="Clear Sans Bold Italics"/>
                <a:cs typeface="Clear Sans Bold Italics"/>
                <a:sym typeface="Clear Sans Bold Italics"/>
              </a:rPr>
              <a:t> Textual data</a:t>
            </a:r>
          </a:p>
          <a:p>
            <a:pPr algn="just" marL="730245" indent="-365122" lvl="1">
              <a:lnSpc>
                <a:spcPts val="4735"/>
              </a:lnSpc>
              <a:buFont typeface="Arial"/>
              <a:buChar char="•"/>
            </a:pPr>
            <a:r>
              <a:rPr lang="en-US" sz="3382" u="sng">
                <a:solidFill>
                  <a:srgbClr val="94DDDE"/>
                </a:solidFill>
                <a:latin typeface="Clear Sans Bold Italics"/>
                <a:ea typeface="Clear Sans Bold Italics"/>
                <a:cs typeface="Clear Sans Bold Italics"/>
                <a:sym typeface="Clear Sans Bold Italics"/>
              </a:rPr>
              <a:t>Employee Type: </a:t>
            </a:r>
            <a:r>
              <a:rPr lang="en-US" sz="3382">
                <a:solidFill>
                  <a:srgbClr val="F7B4A7"/>
                </a:solidFill>
                <a:latin typeface="Clear Sans Bold Italics"/>
                <a:ea typeface="Clear Sans Bold Italics"/>
                <a:cs typeface="Clear Sans Bold Italics"/>
                <a:sym typeface="Clear Sans Bold Italics"/>
              </a:rPr>
              <a:t>Textual data</a:t>
            </a:r>
          </a:p>
          <a:p>
            <a:pPr algn="just" marL="730245" indent="-365122" lvl="1">
              <a:lnSpc>
                <a:spcPts val="4735"/>
              </a:lnSpc>
              <a:buFont typeface="Arial"/>
              <a:buChar char="•"/>
            </a:pPr>
            <a:r>
              <a:rPr lang="en-US" sz="3382" u="sng">
                <a:solidFill>
                  <a:srgbClr val="94DDDE"/>
                </a:solidFill>
                <a:latin typeface="Clear Sans Bold Italics"/>
                <a:ea typeface="Clear Sans Bold Italics"/>
                <a:cs typeface="Clear Sans Bold Italics"/>
                <a:sym typeface="Clear Sans Bold Italics"/>
              </a:rPr>
              <a:t>Gender Code:</a:t>
            </a:r>
            <a:r>
              <a:rPr lang="en-US" sz="3382">
                <a:solidFill>
                  <a:srgbClr val="F7B4A7"/>
                </a:solidFill>
                <a:latin typeface="Clear Sans Bold Italics"/>
                <a:ea typeface="Clear Sans Bold Italics"/>
                <a:cs typeface="Clear Sans Bold Italics"/>
                <a:sym typeface="Clear Sans Bold Italics"/>
              </a:rPr>
              <a:t> Textual data</a:t>
            </a:r>
          </a:p>
          <a:p>
            <a:pPr algn="just" marL="730245" indent="-365122" lvl="1">
              <a:lnSpc>
                <a:spcPts val="4735"/>
              </a:lnSpc>
              <a:buFont typeface="Arial"/>
              <a:buChar char="•"/>
            </a:pPr>
            <a:r>
              <a:rPr lang="en-US" sz="3382" u="sng">
                <a:solidFill>
                  <a:srgbClr val="94DDDE"/>
                </a:solidFill>
                <a:latin typeface="Clear Sans Bold Italics"/>
                <a:ea typeface="Clear Sans Bold Italics"/>
                <a:cs typeface="Clear Sans Bold Italics"/>
                <a:sym typeface="Clear Sans Bold Italics"/>
              </a:rPr>
              <a:t>Current Employee Rating: </a:t>
            </a:r>
            <a:r>
              <a:rPr lang="en-US" sz="3382">
                <a:solidFill>
                  <a:srgbClr val="F7B4A7"/>
                </a:solidFill>
                <a:latin typeface="Clear Sans Bold Italics"/>
                <a:ea typeface="Clear Sans Bold Italics"/>
                <a:cs typeface="Clear Sans Bold Italics"/>
                <a:sym typeface="Clear Sans Bold Italics"/>
              </a:rPr>
              <a:t>Categorical data</a:t>
            </a:r>
          </a:p>
          <a:p>
            <a:pPr algn="just" marL="730245" indent="-365122" lvl="1">
              <a:lnSpc>
                <a:spcPts val="4735"/>
              </a:lnSpc>
              <a:buFont typeface="Arial"/>
              <a:buChar char="•"/>
            </a:pPr>
            <a:r>
              <a:rPr lang="en-US" sz="3382" u="sng">
                <a:solidFill>
                  <a:srgbClr val="94DDDE"/>
                </a:solidFill>
                <a:latin typeface="Clear Sans Bold Italics"/>
                <a:ea typeface="Clear Sans Bold Italics"/>
                <a:cs typeface="Clear Sans Bold Italics"/>
                <a:sym typeface="Clear Sans Bold Italics"/>
              </a:rPr>
              <a:t>Performance Level: </a:t>
            </a:r>
            <a:r>
              <a:rPr lang="en-US" sz="3382">
                <a:solidFill>
                  <a:srgbClr val="F7B4A7"/>
                </a:solidFill>
                <a:latin typeface="Clear Sans Bold Italics"/>
                <a:ea typeface="Clear Sans Bold Italics"/>
                <a:cs typeface="Clear Sans Bold Italics"/>
                <a:sym typeface="Clear Sans Bold Italics"/>
              </a:rPr>
              <a:t>Textual data</a:t>
            </a:r>
          </a:p>
          <a:p>
            <a:pPr algn="just">
              <a:lnSpc>
                <a:spcPts val="4735"/>
              </a:lnSpc>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2015478" y="358387"/>
            <a:ext cx="12537368" cy="666750"/>
          </a:xfrm>
          <a:prstGeom prst="rect">
            <a:avLst/>
          </a:prstGeom>
        </p:spPr>
        <p:txBody>
          <a:bodyPr anchor="t" rtlCol="false" tIns="0" lIns="0" bIns="0" rIns="0">
            <a:spAutoFit/>
          </a:bodyPr>
          <a:lstStyle/>
          <a:p>
            <a:pPr algn="ctr">
              <a:lnSpc>
                <a:spcPts val="5159"/>
              </a:lnSpc>
            </a:pPr>
            <a:r>
              <a:rPr lang="en-US" sz="4299" spc="30" u="sng">
                <a:solidFill>
                  <a:srgbClr val="F66E6E"/>
                </a:solidFill>
                <a:latin typeface="Arimo Bold"/>
                <a:ea typeface="Arimo Bold"/>
                <a:cs typeface="Arimo Bold"/>
                <a:sym typeface="Arimo Bold"/>
              </a:rPr>
              <a:t>THE "WOW" IN OUR SOLUTION</a:t>
            </a:r>
          </a:p>
        </p:txBody>
      </p:sp>
      <p:sp>
        <p:nvSpPr>
          <p:cNvPr name="TextBox 3" id="3"/>
          <p:cNvSpPr txBox="true"/>
          <p:nvPr/>
        </p:nvSpPr>
        <p:spPr>
          <a:xfrm rot="0">
            <a:off x="913759" y="1324098"/>
            <a:ext cx="15757607" cy="3583941"/>
          </a:xfrm>
          <a:prstGeom prst="rect">
            <a:avLst/>
          </a:prstGeom>
        </p:spPr>
        <p:txBody>
          <a:bodyPr anchor="t" rtlCol="false" tIns="0" lIns="0" bIns="0" rIns="0">
            <a:spAutoFit/>
          </a:bodyPr>
          <a:lstStyle/>
          <a:p>
            <a:pPr algn="l" marL="626102" indent="-313051" lvl="1">
              <a:lnSpc>
                <a:spcPts val="4059"/>
              </a:lnSpc>
              <a:buFont typeface="Arial"/>
              <a:buChar char="•"/>
            </a:pPr>
            <a:r>
              <a:rPr lang="en-US" sz="2899" u="sng">
                <a:solidFill>
                  <a:srgbClr val="94DDDE"/>
                </a:solidFill>
                <a:latin typeface="Clear Sans Bold"/>
                <a:ea typeface="Clear Sans Bold"/>
                <a:cs typeface="Clear Sans Bold"/>
                <a:sym typeface="Clear Sans Bold"/>
              </a:rPr>
              <a:t>Interactive Dashboards:</a:t>
            </a:r>
            <a:r>
              <a:rPr lang="en-US" sz="2899">
                <a:solidFill>
                  <a:srgbClr val="94DDDE"/>
                </a:solidFill>
                <a:latin typeface="Clear Sans"/>
                <a:ea typeface="Clear Sans"/>
                <a:cs typeface="Clear Sans"/>
                <a:sym typeface="Clear Sans"/>
              </a:rPr>
              <a:t> Design dynamic dashboards using Excel’s PivotTables, slicers, and interactive charts. These tools enable stakeholders to effortlessly explore data, filtering by departments, time periods, or performance categories with just a click.</a:t>
            </a:r>
          </a:p>
          <a:p>
            <a:pPr algn="l" marL="626102" indent="-313051" lvl="1">
              <a:lnSpc>
                <a:spcPts val="4059"/>
              </a:lnSpc>
              <a:buFont typeface="Arial"/>
              <a:buChar char="•"/>
            </a:pPr>
            <a:r>
              <a:rPr lang="en-US" sz="2899" u="sng">
                <a:solidFill>
                  <a:srgbClr val="94DDDE"/>
                </a:solidFill>
                <a:latin typeface="Clear Sans Bold"/>
                <a:ea typeface="Clear Sans Bold"/>
                <a:cs typeface="Clear Sans Bold"/>
                <a:sym typeface="Clear Sans Bold"/>
              </a:rPr>
              <a:t>Employee Growth Trajectory Visualization: </a:t>
            </a:r>
            <a:r>
              <a:rPr lang="en-US" sz="2899">
                <a:solidFill>
                  <a:srgbClr val="94DDDE"/>
                </a:solidFill>
                <a:latin typeface="Clear Sans"/>
                <a:ea typeface="Clear Sans"/>
                <a:cs typeface="Clear Sans"/>
                <a:sym typeface="Clear Sans"/>
              </a:rPr>
              <a:t>Create performance trend lines and growth trajectory charts for employees to illustrate their development over time. These visualizations not only motivate employees but also provide managers with a clear view of long-term performance.</a:t>
            </a:r>
          </a:p>
        </p:txBody>
      </p:sp>
      <p:sp>
        <p:nvSpPr>
          <p:cNvPr name="TextBox 4" id="4"/>
          <p:cNvSpPr txBox="true"/>
          <p:nvPr/>
        </p:nvSpPr>
        <p:spPr>
          <a:xfrm rot="0">
            <a:off x="780402" y="5203314"/>
            <a:ext cx="16478898" cy="4098291"/>
          </a:xfrm>
          <a:prstGeom prst="rect">
            <a:avLst/>
          </a:prstGeom>
        </p:spPr>
        <p:txBody>
          <a:bodyPr anchor="t" rtlCol="false" tIns="0" lIns="0" bIns="0" rIns="0">
            <a:spAutoFit/>
          </a:bodyPr>
          <a:lstStyle/>
          <a:p>
            <a:pPr algn="l" marL="626102" indent="-313051" lvl="1">
              <a:lnSpc>
                <a:spcPts val="4059"/>
              </a:lnSpc>
              <a:buFont typeface="Arial"/>
              <a:buChar char="•"/>
            </a:pPr>
            <a:r>
              <a:rPr lang="en-US" sz="2899" u="sng">
                <a:solidFill>
                  <a:srgbClr val="94DDDE"/>
                </a:solidFill>
                <a:latin typeface="Clear Sans Bold"/>
                <a:ea typeface="Clear Sans Bold"/>
                <a:cs typeface="Clear Sans Bold"/>
                <a:sym typeface="Clear Sans Bold"/>
              </a:rPr>
              <a:t>The ‘WOW’ Factor: </a:t>
            </a:r>
            <a:r>
              <a:rPr lang="en-US" sz="2899">
                <a:solidFill>
                  <a:srgbClr val="94DDDE"/>
                </a:solidFill>
                <a:latin typeface="Clear Sans"/>
                <a:ea typeface="Clear Sans"/>
                <a:cs typeface="Clear Sans"/>
                <a:sym typeface="Clear Sans"/>
              </a:rPr>
              <a:t>The "WOW" of this solution is its capability to convert raw data into insightful, actionable, and interactive performance analysis. It empowers decision-makers, boosts employee engagement, and fosters continuous improvement throughout the organization. By leveraging advanced visualizations, automation, and predictive features, this solution elevates Excel from a basic tool to an advanced performance management platform. included </a:t>
            </a:r>
            <a:r>
              <a:rPr lang="en-US" sz="2899" u="sng">
                <a:solidFill>
                  <a:srgbClr val="94DDDE"/>
                </a:solidFill>
                <a:latin typeface="Clear Sans"/>
                <a:ea typeface="Clear Sans"/>
                <a:cs typeface="Clear Sans"/>
                <a:sym typeface="Clear Sans"/>
              </a:rPr>
              <a:t>=IFS(Z2&gt;=5,"VERY HIGH",Z2&gt;=4,"HIGH",Z2&gt;=3,"MED",TRUE,"LOW")</a:t>
            </a:r>
            <a:r>
              <a:rPr lang="en-US" sz="2899">
                <a:solidFill>
                  <a:srgbClr val="94DDDE"/>
                </a:solidFill>
                <a:latin typeface="Clear Sans"/>
                <a:ea typeface="Clear Sans"/>
                <a:cs typeface="Clear Sans"/>
                <a:sym typeface="Clear Sans"/>
              </a:rPr>
              <a:t> to make the anlysis in a more efficient way .</a:t>
            </a:r>
          </a:p>
          <a:p>
            <a:pPr algn="l">
              <a:lnSpc>
                <a:spcPts val="40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DAGPCSC-FdU</dc:identifier>
  <dcterms:modified xsi:type="dcterms:W3CDTF">2011-08-01T06:04:30Z</dcterms:modified>
  <cp:revision>1</cp:revision>
  <dc:title>Technology in Education Technology Presentation in Blue Peach Illustrative Style</dc:title>
</cp:coreProperties>
</file>