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56" r:id="rId2"/>
    <p:sldId id="35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80" r:id="rId17"/>
    <p:sldId id="270" r:id="rId18"/>
    <p:sldId id="273" r:id="rId19"/>
    <p:sldId id="271" r:id="rId20"/>
    <p:sldId id="277" r:id="rId21"/>
    <p:sldId id="278" r:id="rId22"/>
    <p:sldId id="274" r:id="rId23"/>
    <p:sldId id="275" r:id="rId24"/>
    <p:sldId id="276" r:id="rId25"/>
    <p:sldId id="279" r:id="rId26"/>
    <p:sldId id="320" r:id="rId27"/>
    <p:sldId id="321" r:id="rId28"/>
    <p:sldId id="322" r:id="rId29"/>
    <p:sldId id="358" r:id="rId30"/>
    <p:sldId id="323" r:id="rId31"/>
    <p:sldId id="359" r:id="rId32"/>
    <p:sldId id="368" r:id="rId33"/>
    <p:sldId id="370" r:id="rId34"/>
    <p:sldId id="369" r:id="rId35"/>
    <p:sldId id="360" r:id="rId36"/>
    <p:sldId id="356" r:id="rId37"/>
    <p:sldId id="361" r:id="rId38"/>
    <p:sldId id="362" r:id="rId39"/>
    <p:sldId id="365" r:id="rId40"/>
    <p:sldId id="366" r:id="rId41"/>
    <p:sldId id="364" r:id="rId42"/>
    <p:sldId id="367" r:id="rId43"/>
    <p:sldId id="357"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343" r:id="rId64"/>
    <p:sldId id="344" r:id="rId65"/>
    <p:sldId id="345" r:id="rId66"/>
    <p:sldId id="346" r:id="rId67"/>
    <p:sldId id="347" r:id="rId68"/>
    <p:sldId id="348" r:id="rId69"/>
    <p:sldId id="349" r:id="rId70"/>
    <p:sldId id="350" r:id="rId71"/>
    <p:sldId id="351" r:id="rId72"/>
    <p:sldId id="352" r:id="rId73"/>
    <p:sldId id="353" r:id="rId74"/>
    <p:sldId id="355" r:id="rId75"/>
    <p:sldId id="291" r:id="rId76"/>
    <p:sldId id="310" r:id="rId77"/>
    <p:sldId id="311" r:id="rId78"/>
    <p:sldId id="312" r:id="rId79"/>
    <p:sldId id="313" r:id="rId80"/>
    <p:sldId id="314" r:id="rId81"/>
    <p:sldId id="315" r:id="rId82"/>
    <p:sldId id="316" r:id="rId83"/>
    <p:sldId id="317" r:id="rId84"/>
    <p:sldId id="318" r:id="rId85"/>
    <p:sldId id="319" r:id="rId86"/>
    <p:sldId id="296" r:id="rId87"/>
    <p:sldId id="283" r:id="rId88"/>
    <p:sldId id="297" r:id="rId89"/>
    <p:sldId id="298" r:id="rId90"/>
    <p:sldId id="299" r:id="rId91"/>
    <p:sldId id="300" r:id="rId92"/>
    <p:sldId id="301" r:id="rId93"/>
    <p:sldId id="302" r:id="rId94"/>
    <p:sldId id="284" r:id="rId95"/>
    <p:sldId id="303"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30" autoAdjust="0"/>
    <p:restoredTop sz="94660"/>
  </p:normalViewPr>
  <p:slideViewPr>
    <p:cSldViewPr>
      <p:cViewPr>
        <p:scale>
          <a:sx n="103" d="100"/>
          <a:sy n="103" d="100"/>
        </p:scale>
        <p:origin x="-246" y="55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4T07:57:04.989"/>
    </inkml:context>
    <inkml:brush xml:id="br0">
      <inkml:brushProperty name="width" value="0.05" units="cm"/>
      <inkml:brushProperty name="height" value="0.05" units="cm"/>
      <inkml:brushProperty name="color" value="#F6630D"/>
    </inkml:brush>
  </inkml:definitions>
  <inkml:trace contextRef="#ctx0" brushRef="#br0">1105 12 24575,'-55'0'0,"-20"0"0,-21 0 0,12 0 0,33 0 0,0 0-348,-31 0 0,-11 0 0,25 0 348,35 0 342,11 0-342,4 0 173,3 0-173,2 0 0,1 0 0,-4 0 529,3 0-529,-8 0 0,-1 0 0,-1 4 0,2 0 0,4 1 0,1-1 0,-1-1 0,5-2 0,3 6 0,3-6 0,2 6 0,-4-3 0,0 3 0,-3 5 0,2 0 0,-7 4 0,7 6 0,-7-5 0,3 4 0,0-4 0,4-1 0,2 1 0,2-1 0,1-3 0,0 2 0,4-6 0,-3 2 0,2 1 0,-2-4 0,3 3 0,0 1 0,0 0 0,0 5 0,0-1 0,0 1 0,0-1 0,0 1 0,0-1 0,0 8 0,0-6 0,0 2 0,0-5 0,3-2 0,2 3 0,3-3 0,0 2 0,-1-6 0,5 6 0,-3-6 0,6 2 0,-3 1 0,1-3 0,2 3 0,3-4 0,-1 0 0,4 1 0,-4-1 0,4 0 0,-3 1 0,3-1 0,-5 1 0,1-1 0,4 0 0,-3 1 0,15 3 0,-9-2 0,10-1 0,-7-1 0,0-3 0,0 4 0,1 0 0,-1 0 0,0 0 0,5 0 0,-3 0 0,3 1 0,1-5 0,1 3 0,-1-3 0,5 5 0,-4-1 0,6 1 0,-1-5 0,0 4 0,1-8 0,-1 8 0,0-8 0,1 3 0,-1-4 0,0 0 0,13 0 0,-10 0 0,10 0 0,-13 0 0,-5 0 0,4 0 0,-10 0 0,5 0 0,-6-4 0,5-1 0,-3-8 0,9 2 0,-4-7 0,5 3 0,-5-4 0,4 3 0,-4-2 0,0 4 0,-7-1 0,-1-2 0,-8 8 0,3-4 0,-4 5 0,-5 0 0,7-4 0,-10 4 0,6-4 0,-8 5 0,1-1 0,-1 1 0,1-5 0,-1 4 0,1-4 0,-4 4 0,0-3 0,-4 2 0,0-6 0,0 6 0,0-6 0,0 2 0,0-4 0,0 5 0,0-4 0,0 4 0,0-5 0,0 1 0,0-1 0,0-4 0,0 7 0,0-6 0,-7 4 0,1 2 0,-1-5 0,0 11 0,3-4 0,-4 5 0,4-1 0,-3 1 0,3-5 0,-4 4 0,0-8 0,0 7 0,-4-6 0,4 6 0,-8-6 0,7 6 0,-6-6 0,2 6 0,-3-7 0,-1 7 0,-4-8 0,3 8 0,-3-4 0,0 5 0,3-1 0,-3 0 0,1 1 0,6 3 0,-1-2 0,4 7 0,-2-7 0,-3 6 0,-1-7 0,-4 7 0,-2-7 0,-4 7 0,0-7 0,4 7 0,-3-7 0,9 7 0,-5-7 0,10 8 0,-4-8 0,8 7 0,-8-3 0,4 4 0,-10 0 0,5 0 0,-5 0 0,6 0 0,-8 0 0,5 0 0,-1 0 0,9 0 0,3 0 0,1 0 0,-1 0 0,1 0 0,-5 0 0,-5 0 0,-1 0 0,-3 0 0,8 0 0,2 0 0,3 0 0,1 0 0,-1 0 0,4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0CDA52-A2D0-4932-A643-4AB3103F1743}" type="datetimeFigureOut">
              <a:rPr lang="en-US" smtClean="0"/>
              <a:pPr/>
              <a:t>6/1/2019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56AA33-C772-4932-831C-CE53039731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183df93d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183df93d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49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Click Load Balancers &gt; Click Create Load Balancer</a:t>
            </a:r>
          </a:p>
        </p:txBody>
      </p:sp>
      <p:sp>
        <p:nvSpPr>
          <p:cNvPr id="4" name="Slide Number Placeholder 3"/>
          <p:cNvSpPr>
            <a:spLocks noGrp="1"/>
          </p:cNvSpPr>
          <p:nvPr>
            <p:ph type="sldNum" sz="quarter" idx="10"/>
          </p:nvPr>
        </p:nvSpPr>
        <p:spPr/>
        <p:txBody>
          <a:bodyPr/>
          <a:lstStyle/>
          <a:p>
            <a:fld id="{70CE646B-4AF5-604A-96B9-AECA6C950DDE}" type="slidenum">
              <a:rPr lang="en-US" smtClean="0"/>
              <a:pPr/>
              <a:t>50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For </a:t>
            </a:r>
            <a:r>
              <a:rPr lang="en-US" sz="1200" b="1" i="0" kern="1200" dirty="0">
                <a:solidFill>
                  <a:schemeClr val="tx1"/>
                </a:solidFill>
                <a:latin typeface="+mn-lt"/>
                <a:ea typeface="+mn-ea"/>
                <a:cs typeface="+mn-cs"/>
              </a:rPr>
              <a:t>Application Load Balancer</a:t>
            </a:r>
            <a:r>
              <a:rPr lang="en-US" sz="1200" b="0" i="0" kern="1200" dirty="0">
                <a:solidFill>
                  <a:schemeClr val="tx1"/>
                </a:solidFill>
                <a:latin typeface="+mn-lt"/>
                <a:ea typeface="+mn-ea"/>
                <a:cs typeface="+mn-cs"/>
              </a:rPr>
              <a:t>, choose </a:t>
            </a:r>
            <a:r>
              <a:rPr lang="en-US" sz="1200" b="1" i="0" kern="1200" dirty="0">
                <a:solidFill>
                  <a:schemeClr val="tx1"/>
                </a:solidFill>
                <a:latin typeface="+mn-lt"/>
                <a:ea typeface="+mn-ea"/>
                <a:cs typeface="+mn-cs"/>
              </a:rPr>
              <a:t>Create</a:t>
            </a:r>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51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Enter Name</a:t>
            </a:r>
          </a:p>
          <a:p>
            <a:r>
              <a:rPr lang="en-US" dirty="0"/>
              <a:t>Keep</a:t>
            </a:r>
            <a:r>
              <a:rPr lang="en-US" baseline="0" dirty="0"/>
              <a:t> other default values as it is</a:t>
            </a:r>
          </a:p>
        </p:txBody>
      </p:sp>
      <p:sp>
        <p:nvSpPr>
          <p:cNvPr id="4" name="Slide Number Placeholder 3"/>
          <p:cNvSpPr>
            <a:spLocks noGrp="1"/>
          </p:cNvSpPr>
          <p:nvPr>
            <p:ph type="sldNum" sz="quarter" idx="10"/>
          </p:nvPr>
        </p:nvSpPr>
        <p:spPr/>
        <p:txBody>
          <a:bodyPr/>
          <a:lstStyle/>
          <a:p>
            <a:fld id="{70CE646B-4AF5-604A-96B9-AECA6C950DDE}" type="slidenum">
              <a:rPr lang="en-US" smtClean="0"/>
              <a:pPr/>
              <a:t>52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Select 2 subnets(instances)</a:t>
            </a:r>
          </a:p>
          <a:p>
            <a:r>
              <a:rPr lang="en-US" baseline="0" dirty="0"/>
              <a:t>Click Next: Configure Security Settings</a:t>
            </a:r>
            <a:endParaRPr lang="en-US" dirty="0"/>
          </a:p>
          <a:p>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53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Click Next: Configure Security Groups</a:t>
            </a:r>
          </a:p>
        </p:txBody>
      </p:sp>
      <p:sp>
        <p:nvSpPr>
          <p:cNvPr id="4" name="Slide Number Placeholder 3"/>
          <p:cNvSpPr>
            <a:spLocks noGrp="1"/>
          </p:cNvSpPr>
          <p:nvPr>
            <p:ph type="sldNum" sz="quarter" idx="10"/>
          </p:nvPr>
        </p:nvSpPr>
        <p:spPr/>
        <p:txBody>
          <a:bodyPr/>
          <a:lstStyle/>
          <a:p>
            <a:fld id="{70CE646B-4AF5-604A-96B9-AECA6C950DDE}" type="slidenum">
              <a:rPr lang="en-US" smtClean="0"/>
              <a:pPr/>
              <a:t>54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Click Next: Configure Routing</a:t>
            </a:r>
          </a:p>
        </p:txBody>
      </p:sp>
      <p:sp>
        <p:nvSpPr>
          <p:cNvPr id="4" name="Slide Number Placeholder 3"/>
          <p:cNvSpPr>
            <a:spLocks noGrp="1"/>
          </p:cNvSpPr>
          <p:nvPr>
            <p:ph type="sldNum" sz="quarter" idx="10"/>
          </p:nvPr>
        </p:nvSpPr>
        <p:spPr/>
        <p:txBody>
          <a:bodyPr/>
          <a:lstStyle/>
          <a:p>
            <a:fld id="{70CE646B-4AF5-604A-96B9-AECA6C950DDE}" type="slidenum">
              <a:rPr lang="en-US" smtClean="0"/>
              <a:pPr/>
              <a:t>55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Enter</a:t>
            </a:r>
            <a:r>
              <a:rPr lang="en-US" baseline="0" dirty="0"/>
              <a:t> Target Name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Click Next: Register</a:t>
            </a:r>
            <a:r>
              <a:rPr lang="en-US" baseline="0" dirty="0"/>
              <a:t> Targets</a:t>
            </a:r>
            <a:endParaRPr lang="en-US" dirty="0"/>
          </a:p>
          <a:p>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56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Click Add to registered</a:t>
            </a:r>
          </a:p>
        </p:txBody>
      </p:sp>
      <p:sp>
        <p:nvSpPr>
          <p:cNvPr id="4" name="Slide Number Placeholder 3"/>
          <p:cNvSpPr>
            <a:spLocks noGrp="1"/>
          </p:cNvSpPr>
          <p:nvPr>
            <p:ph type="sldNum" sz="quarter" idx="10"/>
          </p:nvPr>
        </p:nvSpPr>
        <p:spPr/>
        <p:txBody>
          <a:bodyPr/>
          <a:lstStyle/>
          <a:p>
            <a:fld id="{70CE646B-4AF5-604A-96B9-AECA6C950DDE}" type="slidenum">
              <a:rPr lang="en-US" smtClean="0"/>
              <a:pPr/>
              <a:t>57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Select both</a:t>
            </a:r>
            <a:r>
              <a:rPr lang="en-US" baseline="0" dirty="0"/>
              <a:t> instances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t>Click</a:t>
            </a:r>
            <a:r>
              <a:rPr lang="en-US" baseline="0" dirty="0"/>
              <a:t> Next: Review</a:t>
            </a:r>
            <a:endParaRPr lang="en-US" dirty="0"/>
          </a:p>
          <a:p>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58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183df93d9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183df93d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Click Create</a:t>
            </a:r>
          </a:p>
        </p:txBody>
      </p:sp>
      <p:sp>
        <p:nvSpPr>
          <p:cNvPr id="4" name="Slide Number Placeholder 3"/>
          <p:cNvSpPr>
            <a:spLocks noGrp="1"/>
          </p:cNvSpPr>
          <p:nvPr>
            <p:ph type="sldNum" sz="quarter" idx="10"/>
          </p:nvPr>
        </p:nvSpPr>
        <p:spPr/>
        <p:txBody>
          <a:bodyPr/>
          <a:lstStyle/>
          <a:p>
            <a:fld id="{70CE646B-4AF5-604A-96B9-AECA6C950DDE}" type="slidenum">
              <a:rPr lang="en-US" smtClean="0"/>
              <a:pPr/>
              <a:t>59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Click Close</a:t>
            </a:r>
          </a:p>
        </p:txBody>
      </p:sp>
      <p:sp>
        <p:nvSpPr>
          <p:cNvPr id="4" name="Slide Number Placeholder 3"/>
          <p:cNvSpPr>
            <a:spLocks noGrp="1"/>
          </p:cNvSpPr>
          <p:nvPr>
            <p:ph type="sldNum" sz="quarter" idx="10"/>
          </p:nvPr>
        </p:nvSpPr>
        <p:spPr/>
        <p:txBody>
          <a:bodyPr/>
          <a:lstStyle/>
          <a:p>
            <a:fld id="{70CE646B-4AF5-604A-96B9-AECA6C950DDE}" type="slidenum">
              <a:rPr lang="en-US" smtClean="0"/>
              <a:pPr/>
              <a:t>60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61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On the navigation pane, under LOAD BALANCING, choose Load Balancers.</a:t>
            </a:r>
          </a:p>
          <a:p>
            <a:endParaRPr lang="en-US" dirty="0"/>
          </a:p>
          <a:p>
            <a:r>
              <a:rPr lang="en-US" dirty="0"/>
              <a:t>Select the newly created load balancer.</a:t>
            </a:r>
          </a:p>
          <a:p>
            <a:endParaRPr lang="en-US" dirty="0"/>
          </a:p>
          <a:p>
            <a:r>
              <a:rPr lang="en-US" dirty="0"/>
              <a:t>On the Description tab, copy the DNS name of the load balancer (for example, my-load-balancer-1234567890.us-west-2.elb.amazonaws.com). Paste the DNS name into the address field of an Internet-connected web browser. If everything is working, the browser displays the default page of your server.</a:t>
            </a:r>
          </a:p>
        </p:txBody>
      </p:sp>
      <p:sp>
        <p:nvSpPr>
          <p:cNvPr id="4" name="Slide Number Placeholder 3"/>
          <p:cNvSpPr>
            <a:spLocks noGrp="1"/>
          </p:cNvSpPr>
          <p:nvPr>
            <p:ph type="sldNum" sz="quarter" idx="10"/>
          </p:nvPr>
        </p:nvSpPr>
        <p:spPr/>
        <p:txBody>
          <a:bodyPr/>
          <a:lstStyle/>
          <a:p>
            <a:fld id="{70CE646B-4AF5-604A-96B9-AECA6C950DDE}" type="slidenum">
              <a:rPr lang="en-US" smtClean="0"/>
              <a:pPr/>
              <a:t>62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Click Roles</a:t>
            </a:r>
          </a:p>
        </p:txBody>
      </p:sp>
      <p:sp>
        <p:nvSpPr>
          <p:cNvPr id="4" name="Slide Number Placeholder 3"/>
          <p:cNvSpPr>
            <a:spLocks noGrp="1"/>
          </p:cNvSpPr>
          <p:nvPr>
            <p:ph type="sldNum" sz="quarter" idx="10"/>
          </p:nvPr>
        </p:nvSpPr>
        <p:spPr/>
        <p:txBody>
          <a:bodyPr/>
          <a:lstStyle/>
          <a:p>
            <a:fld id="{70CE646B-4AF5-604A-96B9-AECA6C950DDE}" type="slidenum">
              <a:rPr lang="en-US" smtClean="0"/>
              <a:pPr/>
              <a:t>64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Why we created 2 roles - To allow the ECS Cluster to talk to your ELB so it can notify the ELB when it is deploying or </a:t>
            </a:r>
            <a:r>
              <a:rPr lang="en-US" sz="1200" b="0" i="0" kern="1200" dirty="0" err="1">
                <a:solidFill>
                  <a:schemeClr val="tx1"/>
                </a:solidFill>
                <a:latin typeface="+mn-lt"/>
                <a:ea typeface="+mn-ea"/>
                <a:cs typeface="+mn-cs"/>
              </a:rPr>
              <a:t>undeploying</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Docker</a:t>
            </a:r>
            <a:r>
              <a:rPr lang="en-US" sz="1200" b="0" i="0" kern="1200" dirty="0">
                <a:solidFill>
                  <a:schemeClr val="tx1"/>
                </a:solidFill>
                <a:latin typeface="+mn-lt"/>
                <a:ea typeface="+mn-ea"/>
                <a:cs typeface="+mn-cs"/>
              </a:rPr>
              <a:t> containers </a:t>
            </a:r>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73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e90714e3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e90714e3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183df93d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4183df93d9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0f02f95b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40f02f95b2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0f02f95b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40f02f95b2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Open up your </a:t>
            </a:r>
            <a:r>
              <a:rPr lang="en-US" sz="1200" b="0" i="0" u="none" strike="noStrike" kern="1200" dirty="0">
                <a:solidFill>
                  <a:schemeClr val="tx1"/>
                </a:solidFill>
                <a:latin typeface="+mn-lt"/>
                <a:ea typeface="+mn-ea"/>
                <a:cs typeface="+mn-cs"/>
              </a:rPr>
              <a:t>AWS Console</a:t>
            </a:r>
            <a:r>
              <a:rPr lang="en-US" sz="1200" b="0" i="0" kern="1200" dirty="0">
                <a:solidFill>
                  <a:schemeClr val="tx1"/>
                </a:solidFill>
                <a:latin typeface="+mn-lt"/>
                <a:ea typeface="+mn-ea"/>
                <a:cs typeface="+mn-cs"/>
              </a:rPr>
              <a:t> and click on the EC2 Container Service link</a:t>
            </a:r>
            <a:r>
              <a:rPr lang="en-US" sz="1200" b="0" i="0" kern="1200" baseline="0" dirty="0">
                <a:solidFill>
                  <a:schemeClr val="tx1"/>
                </a:solidFill>
                <a:latin typeface="+mn-lt"/>
                <a:ea typeface="+mn-ea"/>
                <a:cs typeface="+mn-cs"/>
              </a:rPr>
              <a:t> &gt; Click Clusters &gt; </a:t>
            </a:r>
            <a:r>
              <a:rPr lang="en-US" sz="1200" b="0" i="0" kern="1200" dirty="0">
                <a:solidFill>
                  <a:schemeClr val="tx1"/>
                </a:solidFill>
                <a:latin typeface="+mn-lt"/>
                <a:ea typeface="+mn-ea"/>
                <a:cs typeface="+mn-cs"/>
              </a:rPr>
              <a:t>This takes you to the Clusters page in the normal ECS UI. To create a Cluster, click the blue “Create Cluster” button</a:t>
            </a:r>
            <a:endParaRPr lang="en-US" dirty="0"/>
          </a:p>
          <a:p>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46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Keep default selected</a:t>
            </a:r>
            <a:r>
              <a:rPr lang="en-US" baseline="0" dirty="0"/>
              <a:t> option(EC2 Linux + Networking) &gt; Next steps</a:t>
            </a:r>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47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Give the cluster a name, such as </a:t>
            </a:r>
            <a:r>
              <a:rPr lang="en-US" dirty="0" err="1"/>
              <a:t>mycluster</a:t>
            </a:r>
            <a:r>
              <a:rPr lang="en-US" sz="1200" b="0" i="0" kern="1200" baseline="0" dirty="0">
                <a:solidFill>
                  <a:schemeClr val="tx1"/>
                </a:solidFill>
                <a:latin typeface="+mn-lt"/>
                <a:ea typeface="+mn-ea"/>
                <a:cs typeface="+mn-cs"/>
              </a:rPr>
              <a:t> &gt; Fill the form &gt; Create &gt; view Cluster</a:t>
            </a:r>
          </a:p>
          <a:p>
            <a:endParaRPr lang="en-US" sz="1200" b="0" i="0" kern="1200" baseline="0" dirty="0">
              <a:solidFill>
                <a:schemeClr val="tx1"/>
              </a:solidFill>
              <a:latin typeface="+mn-lt"/>
              <a:ea typeface="+mn-ea"/>
              <a:cs typeface="+mn-cs"/>
            </a:endParaRPr>
          </a:p>
          <a:p>
            <a:r>
              <a:rPr lang="en-US" sz="1200" b="0" i="0" kern="1200" baseline="0" dirty="0">
                <a:solidFill>
                  <a:schemeClr val="tx1"/>
                </a:solidFill>
                <a:latin typeface="+mn-lt"/>
                <a:ea typeface="+mn-ea"/>
                <a:cs typeface="+mn-cs"/>
              </a:rPr>
              <a:t>Form details:</a:t>
            </a:r>
          </a:p>
          <a:p>
            <a:r>
              <a:rPr lang="en-US" sz="1200" b="0" i="0" kern="1200" baseline="0" dirty="0">
                <a:solidFill>
                  <a:schemeClr val="tx1"/>
                </a:solidFill>
                <a:latin typeface="+mn-lt"/>
                <a:ea typeface="+mn-ea"/>
                <a:cs typeface="+mn-cs"/>
              </a:rPr>
              <a:t>Cluster name – </a:t>
            </a:r>
            <a:r>
              <a:rPr lang="en-US" sz="1200" b="0" i="0" kern="1200" baseline="0" dirty="0" err="1">
                <a:solidFill>
                  <a:schemeClr val="tx1"/>
                </a:solidFill>
                <a:latin typeface="+mn-lt"/>
                <a:ea typeface="+mn-ea"/>
                <a:cs typeface="+mn-cs"/>
              </a:rPr>
              <a:t>mycluster</a:t>
            </a:r>
            <a:r>
              <a:rPr lang="en-US" sz="1200" b="0" i="0" kern="1200" baseline="0" dirty="0">
                <a:solidFill>
                  <a:schemeClr val="tx1"/>
                </a:solidFill>
                <a:latin typeface="+mn-lt"/>
                <a:ea typeface="+mn-ea"/>
                <a:cs typeface="+mn-cs"/>
              </a:rPr>
              <a:t>/</a:t>
            </a:r>
            <a:r>
              <a:rPr lang="en-US" sz="1200" b="0" i="0" kern="1200" baseline="0" dirty="0" err="1">
                <a:solidFill>
                  <a:schemeClr val="tx1"/>
                </a:solidFill>
                <a:latin typeface="+mn-lt"/>
                <a:ea typeface="+mn-ea"/>
                <a:cs typeface="+mn-cs"/>
              </a:rPr>
              <a:t>docker</a:t>
            </a:r>
            <a:r>
              <a:rPr lang="en-US" sz="1200" b="0" i="0" kern="1200" baseline="0" dirty="0">
                <a:solidFill>
                  <a:schemeClr val="tx1"/>
                </a:solidFill>
                <a:latin typeface="+mn-lt"/>
                <a:ea typeface="+mn-ea"/>
                <a:cs typeface="+mn-cs"/>
              </a:rPr>
              <a:t> image name</a:t>
            </a:r>
          </a:p>
          <a:p>
            <a:r>
              <a:rPr lang="en-US" sz="1200" b="0" i="0" kern="1200" baseline="0" dirty="0">
                <a:solidFill>
                  <a:schemeClr val="tx1"/>
                </a:solidFill>
                <a:latin typeface="+mn-lt"/>
                <a:ea typeface="+mn-ea"/>
                <a:cs typeface="+mn-cs"/>
              </a:rPr>
              <a:t>On Demand Instance(pay by hour)</a:t>
            </a:r>
          </a:p>
          <a:p>
            <a:r>
              <a:rPr lang="en-US" sz="1200" b="0" i="0" kern="1200" baseline="0" dirty="0">
                <a:solidFill>
                  <a:schemeClr val="tx1"/>
                </a:solidFill>
                <a:latin typeface="+mn-lt"/>
                <a:ea typeface="+mn-ea"/>
                <a:cs typeface="+mn-cs"/>
              </a:rPr>
              <a:t>EC2 Instance Type – t2.small</a:t>
            </a:r>
          </a:p>
          <a:p>
            <a:r>
              <a:rPr lang="en-US" sz="1200" b="0" i="0" kern="1200" baseline="0" dirty="0">
                <a:solidFill>
                  <a:schemeClr val="tx1"/>
                </a:solidFill>
                <a:latin typeface="+mn-lt"/>
                <a:ea typeface="+mn-ea"/>
                <a:cs typeface="+mn-cs"/>
              </a:rPr>
              <a:t>No. of instances – 1 or 2</a:t>
            </a:r>
          </a:p>
          <a:p>
            <a:r>
              <a:rPr lang="en-US" sz="1200" b="0" i="0" kern="1200" baseline="0" dirty="0">
                <a:solidFill>
                  <a:schemeClr val="tx1"/>
                </a:solidFill>
                <a:latin typeface="+mn-lt"/>
                <a:ea typeface="+mn-ea"/>
                <a:cs typeface="+mn-cs"/>
              </a:rPr>
              <a:t>EBS Storage – 22</a:t>
            </a:r>
          </a:p>
          <a:p>
            <a:r>
              <a:rPr lang="en-US" sz="1200" b="0" i="0" kern="1200" baseline="0" dirty="0">
                <a:solidFill>
                  <a:schemeClr val="tx1"/>
                </a:solidFill>
                <a:latin typeface="+mn-lt"/>
                <a:ea typeface="+mn-ea"/>
                <a:cs typeface="+mn-cs"/>
              </a:rPr>
              <a:t>Key pair – select your </a:t>
            </a:r>
            <a:r>
              <a:rPr lang="en-US" sz="1200" b="0" i="0" kern="1200" baseline="0" dirty="0" err="1">
                <a:solidFill>
                  <a:schemeClr val="tx1"/>
                </a:solidFill>
                <a:latin typeface="+mn-lt"/>
                <a:ea typeface="+mn-ea"/>
                <a:cs typeface="+mn-cs"/>
              </a:rPr>
              <a:t>keypair</a:t>
            </a:r>
            <a:r>
              <a:rPr lang="en-US" sz="1200" b="0" i="0" kern="1200" baseline="0" dirty="0">
                <a:solidFill>
                  <a:schemeClr val="tx1"/>
                </a:solidFill>
                <a:latin typeface="+mn-lt"/>
                <a:ea typeface="+mn-ea"/>
                <a:cs typeface="+mn-cs"/>
              </a:rPr>
              <a:t> or generate by EC2 console(Create key pair/import key pair)</a:t>
            </a:r>
          </a:p>
          <a:p>
            <a:r>
              <a:rPr lang="en-US" sz="1200" b="0" i="0" kern="1200" baseline="0" dirty="0">
                <a:solidFill>
                  <a:schemeClr val="tx1"/>
                </a:solidFill>
                <a:latin typeface="+mn-lt"/>
                <a:ea typeface="+mn-ea"/>
                <a:cs typeface="+mn-cs"/>
              </a:rPr>
              <a:t>Networking  - select/create </a:t>
            </a:r>
            <a:r>
              <a:rPr lang="en-US" sz="1200" b="0" i="0" kern="1200" baseline="0" dirty="0" err="1">
                <a:solidFill>
                  <a:schemeClr val="tx1"/>
                </a:solidFill>
                <a:latin typeface="+mn-lt"/>
                <a:ea typeface="+mn-ea"/>
                <a:cs typeface="+mn-cs"/>
              </a:rPr>
              <a:t>vpc</a:t>
            </a:r>
            <a:r>
              <a:rPr lang="en-US" sz="1200" b="0" i="0" kern="1200" baseline="0" dirty="0">
                <a:solidFill>
                  <a:schemeClr val="tx1"/>
                </a:solidFill>
                <a:latin typeface="+mn-lt"/>
                <a:ea typeface="+mn-ea"/>
                <a:cs typeface="+mn-cs"/>
              </a:rPr>
              <a:t>, subnets, security groups, security group inbound rule</a:t>
            </a:r>
          </a:p>
          <a:p>
            <a:r>
              <a:rPr lang="en-US" sz="1200" b="0" i="0" kern="1200" baseline="0" dirty="0">
                <a:solidFill>
                  <a:schemeClr val="tx1"/>
                </a:solidFill>
                <a:latin typeface="+mn-lt"/>
                <a:ea typeface="+mn-ea"/>
                <a:cs typeface="+mn-cs"/>
              </a:rPr>
              <a:t>Key details will be available under Key Pairs at EC2 dashboard</a:t>
            </a:r>
          </a:p>
          <a:p>
            <a:r>
              <a:rPr lang="en-US" sz="1200" b="0" i="0" kern="1200" baseline="0" dirty="0">
                <a:solidFill>
                  <a:schemeClr val="tx1"/>
                </a:solidFill>
                <a:latin typeface="+mn-lt"/>
                <a:ea typeface="+mn-ea"/>
                <a:cs typeface="+mn-cs"/>
              </a:rPr>
              <a:t>Key Name – </a:t>
            </a:r>
            <a:r>
              <a:rPr lang="en-US" sz="1200" b="0" i="0" kern="1200" dirty="0" err="1">
                <a:solidFill>
                  <a:schemeClr val="tx1"/>
                </a:solidFill>
                <a:latin typeface="+mn-lt"/>
                <a:ea typeface="+mn-ea"/>
                <a:cs typeface="+mn-cs"/>
              </a:rPr>
              <a:t>CloudKey</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Key</a:t>
            </a:r>
            <a:r>
              <a:rPr lang="en-US" sz="1200" b="0" i="0" kern="1200" baseline="0" dirty="0">
                <a:solidFill>
                  <a:schemeClr val="tx1"/>
                </a:solidFill>
                <a:latin typeface="+mn-lt"/>
                <a:ea typeface="+mn-ea"/>
                <a:cs typeface="+mn-cs"/>
              </a:rPr>
              <a:t> Value - </a:t>
            </a:r>
            <a:r>
              <a:rPr lang="en-US" sz="1200" b="0" i="0" kern="1200" dirty="0">
                <a:solidFill>
                  <a:schemeClr val="tx1"/>
                </a:solidFill>
                <a:latin typeface="+mn-lt"/>
                <a:ea typeface="+mn-ea"/>
                <a:cs typeface="+mn-cs"/>
              </a:rPr>
              <a:t>aa:1d:fe:b7:0d:1e:5e:f4:97:e6:29:c0:99:c4:f8:ad:f6:d0:46:06</a:t>
            </a:r>
            <a:endParaRPr lang="en-US" sz="1200" b="0" i="0" kern="1200" baseline="0" dirty="0">
              <a:solidFill>
                <a:schemeClr val="tx1"/>
              </a:solidFill>
              <a:latin typeface="+mn-lt"/>
              <a:ea typeface="+mn-ea"/>
              <a:cs typeface="+mn-cs"/>
            </a:endParaRPr>
          </a:p>
          <a:p>
            <a:r>
              <a:rPr lang="en-US" sz="1200" b="0" i="0" kern="1200" baseline="0" dirty="0">
                <a:solidFill>
                  <a:schemeClr val="tx1"/>
                </a:solidFill>
                <a:latin typeface="+mn-lt"/>
                <a:ea typeface="+mn-ea"/>
                <a:cs typeface="+mn-cs"/>
              </a:rPr>
              <a:t>Container instance IAM role - default</a:t>
            </a:r>
          </a:p>
          <a:p>
            <a:endParaRPr lang="en-US" sz="1200" b="0" i="0" kern="1200" baseline="0" dirty="0">
              <a:solidFill>
                <a:schemeClr val="tx1"/>
              </a:solidFill>
              <a:latin typeface="+mn-lt"/>
              <a:ea typeface="+mn-ea"/>
              <a:cs typeface="+mn-cs"/>
            </a:endParaRPr>
          </a:p>
          <a:p>
            <a:r>
              <a:rPr lang="en-US" sz="1200" b="0" i="0" kern="1200" dirty="0">
                <a:solidFill>
                  <a:schemeClr val="tx1"/>
                </a:solidFill>
                <a:latin typeface="+mn-lt"/>
                <a:ea typeface="+mn-ea"/>
                <a:cs typeface="+mn-cs"/>
              </a:rPr>
              <a:t>You need to create a bunch of new EC2 Instances and register them in the Cluster. Deploying, monitoring, and updating many EC2 Instances manually is tedious and error prone. A better solution is to use an </a:t>
            </a:r>
            <a:r>
              <a:rPr lang="en-US" sz="1200" b="0" i="1" kern="1200" dirty="0">
                <a:solidFill>
                  <a:schemeClr val="tx1"/>
                </a:solidFill>
                <a:latin typeface="+mn-lt"/>
                <a:ea typeface="+mn-ea"/>
                <a:cs typeface="+mn-cs"/>
              </a:rPr>
              <a:t>Auto Scaling Group </a:t>
            </a:r>
            <a:r>
              <a:rPr lang="en-US" sz="1200" b="0" i="0" kern="1200" dirty="0">
                <a:solidFill>
                  <a:schemeClr val="tx1"/>
                </a:solidFill>
                <a:latin typeface="+mn-lt"/>
                <a:ea typeface="+mn-ea"/>
                <a:cs typeface="+mn-cs"/>
              </a:rPr>
              <a:t>and an </a:t>
            </a:r>
            <a:r>
              <a:rPr lang="en-US" sz="1200" b="0" i="1" kern="1200" dirty="0">
                <a:solidFill>
                  <a:schemeClr val="tx1"/>
                </a:solidFill>
                <a:latin typeface="+mn-lt"/>
                <a:ea typeface="+mn-ea"/>
                <a:cs typeface="+mn-cs"/>
              </a:rPr>
              <a:t>Elastic Load Balancer</a:t>
            </a:r>
            <a:r>
              <a:rPr lang="en-US" sz="1200" b="0" i="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0CE646B-4AF5-604A-96B9-AECA6C950DDE}" type="slidenum">
              <a:rPr lang="en-US" smtClean="0"/>
              <a:pPr/>
              <a:t>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351721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log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AWS and Docker</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Storage</a:t>
            </a:r>
          </a:p>
        </p:txBody>
      </p:sp>
      <p:pic>
        <p:nvPicPr>
          <p:cNvPr id="4098" name="Picture 2"/>
          <p:cNvPicPr>
            <a:picLocks noGrp="1" noChangeAspect="1" noChangeArrowheads="1"/>
          </p:cNvPicPr>
          <p:nvPr>
            <p:ph idx="1"/>
          </p:nvPr>
        </p:nvPicPr>
        <p:blipFill>
          <a:blip r:embed="rId2"/>
          <a:srcRect/>
          <a:stretch>
            <a:fillRect/>
          </a:stretch>
        </p:blipFill>
        <p:spPr bwMode="auto">
          <a:xfrm>
            <a:off x="457200" y="2124278"/>
            <a:ext cx="8229600" cy="347780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Tags</a:t>
            </a:r>
          </a:p>
        </p:txBody>
      </p:sp>
      <p:pic>
        <p:nvPicPr>
          <p:cNvPr id="5122" name="Picture 2"/>
          <p:cNvPicPr>
            <a:picLocks noGrp="1" noChangeAspect="1" noChangeArrowheads="1"/>
          </p:cNvPicPr>
          <p:nvPr>
            <p:ph idx="1"/>
          </p:nvPr>
        </p:nvPicPr>
        <p:blipFill>
          <a:blip r:embed="rId2"/>
          <a:srcRect/>
          <a:stretch>
            <a:fillRect/>
          </a:stretch>
        </p:blipFill>
        <p:spPr bwMode="auto">
          <a:xfrm>
            <a:off x="457200" y="2125216"/>
            <a:ext cx="8229600" cy="347593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Security Group</a:t>
            </a:r>
          </a:p>
        </p:txBody>
      </p:sp>
      <p:pic>
        <p:nvPicPr>
          <p:cNvPr id="6146" name="Picture 2"/>
          <p:cNvPicPr>
            <a:picLocks noGrp="1" noChangeAspect="1" noChangeArrowheads="1"/>
          </p:cNvPicPr>
          <p:nvPr>
            <p:ph idx="1"/>
          </p:nvPr>
        </p:nvPicPr>
        <p:blipFill>
          <a:blip r:embed="rId2"/>
          <a:srcRect/>
          <a:stretch>
            <a:fillRect/>
          </a:stretch>
        </p:blipFill>
        <p:spPr bwMode="auto">
          <a:xfrm>
            <a:off x="457200" y="2134603"/>
            <a:ext cx="8229600" cy="345715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a:t>
            </a:r>
          </a:p>
        </p:txBody>
      </p:sp>
      <p:pic>
        <p:nvPicPr>
          <p:cNvPr id="7170" name="Picture 2"/>
          <p:cNvPicPr>
            <a:picLocks noGrp="1" noChangeAspect="1" noChangeArrowheads="1"/>
          </p:cNvPicPr>
          <p:nvPr>
            <p:ph idx="1"/>
          </p:nvPr>
        </p:nvPicPr>
        <p:blipFill>
          <a:blip r:embed="rId2"/>
          <a:srcRect/>
          <a:stretch>
            <a:fillRect/>
          </a:stretch>
        </p:blipFill>
        <p:spPr bwMode="auto">
          <a:xfrm>
            <a:off x="457200" y="2133816"/>
            <a:ext cx="8229600" cy="345873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Key-Pair Creation</a:t>
            </a:r>
          </a:p>
        </p:txBody>
      </p:sp>
      <p:pic>
        <p:nvPicPr>
          <p:cNvPr id="9218" name="Picture 2"/>
          <p:cNvPicPr>
            <a:picLocks noGrp="1" noChangeAspect="1" noChangeArrowheads="1"/>
          </p:cNvPicPr>
          <p:nvPr>
            <p:ph idx="1"/>
          </p:nvPr>
        </p:nvPicPr>
        <p:blipFill>
          <a:blip r:embed="rId2"/>
          <a:srcRect/>
          <a:stretch>
            <a:fillRect/>
          </a:stretch>
        </p:blipFill>
        <p:spPr bwMode="auto">
          <a:xfrm>
            <a:off x="1471537" y="1600200"/>
            <a:ext cx="6200926" cy="452596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Launch Status</a:t>
            </a:r>
          </a:p>
        </p:txBody>
      </p:sp>
      <p:pic>
        <p:nvPicPr>
          <p:cNvPr id="10242" name="Picture 2"/>
          <p:cNvPicPr>
            <a:picLocks noGrp="1" noChangeAspect="1" noChangeArrowheads="1"/>
          </p:cNvPicPr>
          <p:nvPr>
            <p:ph idx="1"/>
          </p:nvPr>
        </p:nvPicPr>
        <p:blipFill>
          <a:blip r:embed="rId2"/>
          <a:srcRect/>
          <a:stretch>
            <a:fillRect/>
          </a:stretch>
        </p:blipFill>
        <p:spPr bwMode="auto">
          <a:xfrm>
            <a:off x="457200" y="2620863"/>
            <a:ext cx="8229600" cy="248463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a:t>
            </a:r>
          </a:p>
        </p:txBody>
      </p:sp>
      <p:pic>
        <p:nvPicPr>
          <p:cNvPr id="9218" name="Picture 2"/>
          <p:cNvPicPr>
            <a:picLocks noGrp="1" noChangeAspect="1" noChangeArrowheads="1"/>
          </p:cNvPicPr>
          <p:nvPr>
            <p:ph idx="1"/>
          </p:nvPr>
        </p:nvPicPr>
        <p:blipFill>
          <a:blip r:embed="rId2"/>
          <a:srcRect/>
          <a:stretch>
            <a:fillRect/>
          </a:stretch>
        </p:blipFill>
        <p:spPr bwMode="auto">
          <a:xfrm>
            <a:off x="457200" y="2179573"/>
            <a:ext cx="8229600" cy="336721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Instances</a:t>
            </a:r>
          </a:p>
        </p:txBody>
      </p:sp>
      <p:pic>
        <p:nvPicPr>
          <p:cNvPr id="11266" name="Picture 2"/>
          <p:cNvPicPr>
            <a:picLocks noGrp="1" noChangeAspect="1" noChangeArrowheads="1"/>
          </p:cNvPicPr>
          <p:nvPr>
            <p:ph idx="1"/>
          </p:nvPr>
        </p:nvPicPr>
        <p:blipFill>
          <a:blip r:embed="rId2"/>
          <a:srcRect/>
          <a:stretch>
            <a:fillRect/>
          </a:stretch>
        </p:blipFill>
        <p:spPr bwMode="auto">
          <a:xfrm>
            <a:off x="457200" y="2257111"/>
            <a:ext cx="8229600" cy="32121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Starting/Stopping Instance</a:t>
            </a:r>
          </a:p>
        </p:txBody>
      </p:sp>
      <p:pic>
        <p:nvPicPr>
          <p:cNvPr id="2051" name="Picture 3"/>
          <p:cNvPicPr>
            <a:picLocks noGrp="1" noChangeAspect="1" noChangeArrowheads="1"/>
          </p:cNvPicPr>
          <p:nvPr>
            <p:ph idx="1"/>
          </p:nvPr>
        </p:nvPicPr>
        <p:blipFill>
          <a:blip r:embed="rId2"/>
          <a:srcRect/>
          <a:stretch>
            <a:fillRect/>
          </a:stretch>
        </p:blipFill>
        <p:spPr bwMode="auto">
          <a:xfrm>
            <a:off x="1752600" y="4055708"/>
            <a:ext cx="5638800" cy="1780226"/>
          </a:xfrm>
          <a:prstGeom prst="rect">
            <a:avLst/>
          </a:prstGeom>
          <a:noFill/>
          <a:ln w="9525">
            <a:noFill/>
            <a:miter lim="800000"/>
            <a:headEnd/>
            <a:tailEnd/>
          </a:ln>
          <a:effectLst/>
        </p:spPr>
      </p:pic>
      <p:pic>
        <p:nvPicPr>
          <p:cNvPr id="4" name="Picture 4">
            <a:extLst>
              <a:ext uri="{FF2B5EF4-FFF2-40B4-BE49-F238E27FC236}">
                <a16:creationId xmlns:a16="http://schemas.microsoft.com/office/drawing/2014/main" xmlns="" id="{454D275F-4991-41CA-BB51-2D16E1AB2D74}"/>
              </a:ext>
            </a:extLst>
          </p:cNvPr>
          <p:cNvPicPr>
            <a:picLocks noChangeAspect="1" noChangeArrowheads="1"/>
          </p:cNvPicPr>
          <p:nvPr/>
        </p:nvPicPr>
        <p:blipFill>
          <a:blip r:embed="rId3"/>
          <a:srcRect/>
          <a:stretch>
            <a:fillRect/>
          </a:stretch>
        </p:blipFill>
        <p:spPr bwMode="auto">
          <a:xfrm>
            <a:off x="1752600" y="1620029"/>
            <a:ext cx="5638800" cy="175893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Instance</a:t>
            </a:r>
          </a:p>
        </p:txBody>
      </p:sp>
      <p:pic>
        <p:nvPicPr>
          <p:cNvPr id="1026" name="Picture 2"/>
          <p:cNvPicPr>
            <a:picLocks noGrp="1" noChangeAspect="1" noChangeArrowheads="1"/>
          </p:cNvPicPr>
          <p:nvPr>
            <p:ph idx="1"/>
          </p:nvPr>
        </p:nvPicPr>
        <p:blipFill>
          <a:blip r:embed="rId2"/>
          <a:srcRect/>
          <a:stretch>
            <a:fillRect/>
          </a:stretch>
        </p:blipFill>
        <p:spPr bwMode="auto">
          <a:xfrm>
            <a:off x="1564730" y="1600200"/>
            <a:ext cx="6014540" cy="452596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4224DE-A05B-4522-9841-D9FDBAB6EE64}"/>
              </a:ext>
            </a:extLst>
          </p:cNvPr>
          <p:cNvSpPr>
            <a:spLocks noGrp="1"/>
          </p:cNvSpPr>
          <p:nvPr>
            <p:ph type="title"/>
          </p:nvPr>
        </p:nvSpPr>
        <p:spPr/>
        <p:txBody>
          <a:bodyPr/>
          <a:lstStyle/>
          <a:p>
            <a:r>
              <a:rPr lang="en-US" dirty="0"/>
              <a:t>AWS</a:t>
            </a:r>
          </a:p>
        </p:txBody>
      </p:sp>
      <p:sp>
        <p:nvSpPr>
          <p:cNvPr id="3" name="Content Placeholder 2">
            <a:extLst>
              <a:ext uri="{FF2B5EF4-FFF2-40B4-BE49-F238E27FC236}">
                <a16:creationId xmlns:a16="http://schemas.microsoft.com/office/drawing/2014/main" xmlns="" id="{F30109EF-2C33-46C9-B4D9-2AE253BB3079}"/>
              </a:ext>
            </a:extLst>
          </p:cNvPr>
          <p:cNvSpPr>
            <a:spLocks noGrp="1"/>
          </p:cNvSpPr>
          <p:nvPr>
            <p:ph idx="1"/>
          </p:nvPr>
        </p:nvSpPr>
        <p:spPr/>
        <p:txBody>
          <a:bodyPr/>
          <a:lstStyle/>
          <a:p>
            <a:r>
              <a:rPr lang="en-US" dirty="0"/>
              <a:t>Go to aws.amazon.com and create an account or </a:t>
            </a:r>
          </a:p>
          <a:p>
            <a:r>
              <a:rPr lang="en-US" dirty="0"/>
              <a:t>Ask your trainer for an account</a:t>
            </a:r>
          </a:p>
          <a:p>
            <a:r>
              <a:rPr lang="en-US" dirty="0"/>
              <a:t>Logon to AWS as a root user</a:t>
            </a:r>
          </a:p>
        </p:txBody>
      </p:sp>
    </p:spTree>
    <p:extLst>
      <p:ext uri="{BB962C8B-B14F-4D97-AF65-F5344CB8AC3E}">
        <p14:creationId xmlns:p14="http://schemas.microsoft.com/office/powerpoint/2010/main" xmlns="" val="937638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PuttyGen</a:t>
            </a:r>
            <a:r>
              <a:rPr lang="en-US" dirty="0"/>
              <a:t> to Import Key</a:t>
            </a:r>
          </a:p>
        </p:txBody>
      </p:sp>
      <p:pic>
        <p:nvPicPr>
          <p:cNvPr id="6146" name="Picture 2"/>
          <p:cNvPicPr>
            <a:picLocks noGrp="1" noChangeAspect="1" noChangeArrowheads="1"/>
          </p:cNvPicPr>
          <p:nvPr>
            <p:ph idx="1"/>
          </p:nvPr>
        </p:nvPicPr>
        <p:blipFill>
          <a:blip r:embed="rId2"/>
          <a:srcRect/>
          <a:stretch>
            <a:fillRect/>
          </a:stretch>
        </p:blipFill>
        <p:spPr bwMode="auto">
          <a:xfrm>
            <a:off x="2290762" y="1620044"/>
            <a:ext cx="4562475" cy="44862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Private Key</a:t>
            </a:r>
          </a:p>
        </p:txBody>
      </p:sp>
      <p:pic>
        <p:nvPicPr>
          <p:cNvPr id="7170" name="Picture 2"/>
          <p:cNvPicPr>
            <a:picLocks noGrp="1" noChangeAspect="1" noChangeArrowheads="1"/>
          </p:cNvPicPr>
          <p:nvPr>
            <p:ph idx="1"/>
          </p:nvPr>
        </p:nvPicPr>
        <p:blipFill>
          <a:blip r:embed="rId2"/>
          <a:srcRect/>
          <a:stretch>
            <a:fillRect/>
          </a:stretch>
        </p:blipFill>
        <p:spPr bwMode="auto">
          <a:xfrm>
            <a:off x="2290762" y="1620044"/>
            <a:ext cx="4562475" cy="44862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Putty to Connect</a:t>
            </a:r>
          </a:p>
        </p:txBody>
      </p:sp>
      <p:pic>
        <p:nvPicPr>
          <p:cNvPr id="3074" name="Picture 2"/>
          <p:cNvPicPr>
            <a:picLocks noGrp="1" noChangeAspect="1" noChangeArrowheads="1"/>
          </p:cNvPicPr>
          <p:nvPr>
            <p:ph idx="1"/>
          </p:nvPr>
        </p:nvPicPr>
        <p:blipFill>
          <a:blip r:embed="rId2"/>
          <a:srcRect/>
          <a:stretch>
            <a:fillRect/>
          </a:stretch>
        </p:blipFill>
        <p:spPr bwMode="auto">
          <a:xfrm>
            <a:off x="2419350" y="1758156"/>
            <a:ext cx="4305300" cy="42100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(User = ubuntu/ec2-user)</a:t>
            </a:r>
          </a:p>
        </p:txBody>
      </p:sp>
      <p:pic>
        <p:nvPicPr>
          <p:cNvPr id="4098" name="Picture 2"/>
          <p:cNvPicPr>
            <a:picLocks noGrp="1" noChangeAspect="1" noChangeArrowheads="1"/>
          </p:cNvPicPr>
          <p:nvPr>
            <p:ph idx="1"/>
          </p:nvPr>
        </p:nvPicPr>
        <p:blipFill>
          <a:blip r:embed="rId2"/>
          <a:srcRect/>
          <a:stretch>
            <a:fillRect/>
          </a:stretch>
        </p:blipFill>
        <p:spPr bwMode="auto">
          <a:xfrm>
            <a:off x="2419350" y="1758156"/>
            <a:ext cx="4305300" cy="42100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Private Key</a:t>
            </a:r>
          </a:p>
        </p:txBody>
      </p:sp>
      <p:pic>
        <p:nvPicPr>
          <p:cNvPr id="5122" name="Picture 2"/>
          <p:cNvPicPr>
            <a:picLocks noGrp="1" noChangeAspect="1" noChangeArrowheads="1"/>
          </p:cNvPicPr>
          <p:nvPr>
            <p:ph idx="1"/>
          </p:nvPr>
        </p:nvPicPr>
        <p:blipFill>
          <a:blip r:embed="rId2"/>
          <a:srcRect/>
          <a:stretch>
            <a:fillRect/>
          </a:stretch>
        </p:blipFill>
        <p:spPr bwMode="auto">
          <a:xfrm>
            <a:off x="2419350" y="1758156"/>
            <a:ext cx="4305300" cy="42100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to Putty</a:t>
            </a:r>
          </a:p>
        </p:txBody>
      </p:sp>
      <p:pic>
        <p:nvPicPr>
          <p:cNvPr id="8194" name="Picture 2"/>
          <p:cNvPicPr>
            <a:picLocks noGrp="1" noChangeAspect="1" noChangeArrowheads="1"/>
          </p:cNvPicPr>
          <p:nvPr>
            <p:ph idx="1"/>
          </p:nvPr>
        </p:nvPicPr>
        <p:blipFill>
          <a:blip r:embed="rId2"/>
          <a:srcRect/>
          <a:stretch>
            <a:fillRect/>
          </a:stretch>
        </p:blipFill>
        <p:spPr bwMode="auto">
          <a:xfrm>
            <a:off x="1423987" y="1872456"/>
            <a:ext cx="6296025" cy="39814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Docker</a:t>
            </a:r>
            <a:r>
              <a:rPr lang="en-US" dirty="0"/>
              <a:t> with </a:t>
            </a:r>
            <a:r>
              <a:rPr lang="en-US" dirty="0" err="1"/>
              <a:t>aws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184780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
          </p:nvPr>
        </p:nvSpPr>
        <p:spPr/>
        <p:txBody>
          <a:bodyPr/>
          <a:lstStyle/>
          <a:p>
            <a:r>
              <a:rPr lang="en-US" dirty="0"/>
              <a:t>Setup &amp; Run the instances on AWS</a:t>
            </a:r>
          </a:p>
          <a:p>
            <a:r>
              <a:rPr lang="en-US" dirty="0"/>
              <a:t>Launch AWS terminal using putty/Connect it  using VNC</a:t>
            </a:r>
          </a:p>
        </p:txBody>
      </p:sp>
    </p:spTree>
    <p:extLst>
      <p:ext uri="{BB962C8B-B14F-4D97-AF65-F5344CB8AC3E}">
        <p14:creationId xmlns:p14="http://schemas.microsoft.com/office/powerpoint/2010/main" xmlns="" val="1306889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 </a:t>
            </a:r>
            <a:r>
              <a:rPr lang="en-US" dirty="0" err="1"/>
              <a:t>Docker</a:t>
            </a:r>
            <a:r>
              <a:rPr lang="en-US" dirty="0"/>
              <a:t> on AWS server</a:t>
            </a:r>
          </a:p>
        </p:txBody>
      </p:sp>
      <p:sp>
        <p:nvSpPr>
          <p:cNvPr id="3" name="Content Placeholder 2"/>
          <p:cNvSpPr>
            <a:spLocks noGrp="1"/>
          </p:cNvSpPr>
          <p:nvPr>
            <p:ph idx="1"/>
          </p:nvPr>
        </p:nvSpPr>
        <p:spPr/>
        <p:txBody>
          <a:bodyPr>
            <a:normAutofit fontScale="92500" lnSpcReduction="20000"/>
          </a:bodyPr>
          <a:lstStyle/>
          <a:p>
            <a:r>
              <a:rPr lang="en-US" dirty="0"/>
              <a:t>If you create an Ubuntu instance Run following commands</a:t>
            </a:r>
          </a:p>
          <a:p>
            <a:pPr lvl="1"/>
            <a:r>
              <a:rPr lang="en-US" dirty="0" err="1"/>
              <a:t>sudo</a:t>
            </a:r>
            <a:r>
              <a:rPr lang="en-US" dirty="0"/>
              <a:t> apt-get update </a:t>
            </a:r>
          </a:p>
          <a:p>
            <a:pPr lvl="1"/>
            <a:r>
              <a:rPr lang="en-US" dirty="0" err="1"/>
              <a:t>sudo</a:t>
            </a:r>
            <a:r>
              <a:rPr lang="en-US" dirty="0"/>
              <a:t> apt-get install </a:t>
            </a:r>
            <a:r>
              <a:rPr lang="en-US" dirty="0" err="1"/>
              <a:t>docker.io</a:t>
            </a:r>
            <a:r>
              <a:rPr lang="en-US" dirty="0"/>
              <a:t> </a:t>
            </a:r>
          </a:p>
          <a:p>
            <a:pPr lvl="1"/>
            <a:r>
              <a:rPr lang="en-US" dirty="0"/>
              <a:t>docker --version </a:t>
            </a:r>
          </a:p>
          <a:p>
            <a:r>
              <a:rPr lang="en-US" dirty="0"/>
              <a:t>If you create an AWS instance, run the following commands</a:t>
            </a:r>
          </a:p>
          <a:p>
            <a:pPr lvl="1"/>
            <a:r>
              <a:rPr lang="en-US" dirty="0" err="1"/>
              <a:t>sudo</a:t>
            </a:r>
            <a:r>
              <a:rPr lang="en-US" dirty="0"/>
              <a:t> yum update -y</a:t>
            </a:r>
          </a:p>
          <a:p>
            <a:pPr lvl="1"/>
            <a:r>
              <a:rPr lang="en-US" dirty="0" err="1"/>
              <a:t>sudo</a:t>
            </a:r>
            <a:r>
              <a:rPr lang="en-US" dirty="0"/>
              <a:t> amazon-</a:t>
            </a:r>
            <a:r>
              <a:rPr lang="en-US" dirty="0" err="1"/>
              <a:t>linux</a:t>
            </a:r>
            <a:r>
              <a:rPr lang="en-US" dirty="0"/>
              <a:t>-extras install docker</a:t>
            </a:r>
          </a:p>
          <a:p>
            <a:pPr lvl="1"/>
            <a:r>
              <a:rPr lang="en-US" dirty="0" err="1"/>
              <a:t>sudo</a:t>
            </a:r>
            <a:r>
              <a:rPr lang="en-US" dirty="0"/>
              <a:t> service docker start</a:t>
            </a:r>
          </a:p>
          <a:p>
            <a:pPr lvl="1"/>
            <a:r>
              <a:rPr lang="en-US" dirty="0" err="1"/>
              <a:t>sudo</a:t>
            </a:r>
            <a:r>
              <a:rPr lang="en-US" dirty="0"/>
              <a:t> </a:t>
            </a:r>
            <a:r>
              <a:rPr lang="en-US" dirty="0" err="1"/>
              <a:t>usermod</a:t>
            </a:r>
            <a:r>
              <a:rPr lang="en-US" dirty="0"/>
              <a:t> -a -G docker ec2-user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93F802-0558-4BBD-AA67-FEAEDBC922E5}"/>
              </a:ext>
            </a:extLst>
          </p:cNvPr>
          <p:cNvSpPr>
            <a:spLocks noGrp="1"/>
          </p:cNvSpPr>
          <p:nvPr>
            <p:ph type="title"/>
          </p:nvPr>
        </p:nvSpPr>
        <p:spPr/>
        <p:txBody>
          <a:bodyPr/>
          <a:lstStyle/>
          <a:p>
            <a:r>
              <a:rPr lang="en-US" dirty="0"/>
              <a:t>Jenkins on AWS</a:t>
            </a:r>
          </a:p>
        </p:txBody>
      </p:sp>
      <p:sp>
        <p:nvSpPr>
          <p:cNvPr id="4" name="Text Placeholder 3">
            <a:extLst>
              <a:ext uri="{FF2B5EF4-FFF2-40B4-BE49-F238E27FC236}">
                <a16:creationId xmlns:a16="http://schemas.microsoft.com/office/drawing/2014/main" xmlns="" id="{28B4BAD4-7F50-4A6A-A9C6-DC0A97ECB4E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81887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Page</a:t>
            </a:r>
          </a:p>
        </p:txBody>
      </p:sp>
      <p:pic>
        <p:nvPicPr>
          <p:cNvPr id="1026" name="Picture 2"/>
          <p:cNvPicPr>
            <a:picLocks noGrp="1" noChangeAspect="1" noChangeArrowheads="1"/>
          </p:cNvPicPr>
          <p:nvPr>
            <p:ph idx="1"/>
          </p:nvPr>
        </p:nvPicPr>
        <p:blipFill>
          <a:blip r:embed="rId2"/>
          <a:srcRect/>
          <a:stretch>
            <a:fillRect/>
          </a:stretch>
        </p:blipFill>
        <p:spPr bwMode="auto">
          <a:xfrm>
            <a:off x="1209178" y="1600200"/>
            <a:ext cx="6725644" cy="4525963"/>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Run the container on AWS server Manually</a:t>
            </a:r>
            <a:br>
              <a:rPr lang="en-US" dirty="0"/>
            </a:br>
            <a:endParaRPr lang="en-US" dirty="0"/>
          </a:p>
        </p:txBody>
      </p:sp>
      <p:sp>
        <p:nvSpPr>
          <p:cNvPr id="3" name="Content Placeholder 2"/>
          <p:cNvSpPr>
            <a:spLocks noGrp="1"/>
          </p:cNvSpPr>
          <p:nvPr>
            <p:ph idx="1"/>
          </p:nvPr>
        </p:nvSpPr>
        <p:spPr>
          <a:xfrm>
            <a:off x="457200" y="1565031"/>
            <a:ext cx="8229600" cy="4525963"/>
          </a:xfrm>
        </p:spPr>
        <p:txBody>
          <a:bodyPr>
            <a:normAutofit fontScale="92500" lnSpcReduction="20000"/>
          </a:bodyPr>
          <a:lstStyle/>
          <a:p>
            <a:r>
              <a:rPr lang="en-US" dirty="0"/>
              <a:t>Run following commands:</a:t>
            </a:r>
          </a:p>
          <a:p>
            <a:pPr lvl="1"/>
            <a:r>
              <a:rPr lang="en-US" dirty="0" err="1"/>
              <a:t>sudo</a:t>
            </a:r>
            <a:r>
              <a:rPr lang="en-US" dirty="0"/>
              <a:t> </a:t>
            </a:r>
            <a:r>
              <a:rPr lang="en-US" dirty="0" err="1"/>
              <a:t>docker</a:t>
            </a:r>
            <a:r>
              <a:rPr lang="en-US" dirty="0"/>
              <a:t> images </a:t>
            </a:r>
          </a:p>
          <a:p>
            <a:pPr lvl="1"/>
            <a:r>
              <a:rPr lang="en-US" dirty="0" err="1"/>
              <a:t>sudo</a:t>
            </a:r>
            <a:r>
              <a:rPr lang="en-US" dirty="0"/>
              <a:t> </a:t>
            </a:r>
            <a:r>
              <a:rPr lang="en-US" dirty="0" err="1"/>
              <a:t>docker</a:t>
            </a:r>
            <a:r>
              <a:rPr lang="en-US" dirty="0"/>
              <a:t> container </a:t>
            </a:r>
            <a:r>
              <a:rPr lang="en-US" dirty="0" err="1"/>
              <a:t>ls</a:t>
            </a:r>
            <a:r>
              <a:rPr lang="en-US" dirty="0"/>
              <a:t> -a </a:t>
            </a:r>
          </a:p>
          <a:p>
            <a:pPr lvl="1"/>
            <a:r>
              <a:rPr lang="en-US" dirty="0" err="1"/>
              <a:t>sudo</a:t>
            </a:r>
            <a:r>
              <a:rPr lang="en-US" dirty="0"/>
              <a:t> docker pull </a:t>
            </a:r>
            <a:r>
              <a:rPr lang="en-US" dirty="0" err="1"/>
              <a:t>jenkinsci</a:t>
            </a:r>
            <a:r>
              <a:rPr lang="en-US" dirty="0"/>
              <a:t>/</a:t>
            </a:r>
            <a:r>
              <a:rPr lang="en-US" dirty="0" err="1"/>
              <a:t>blueocean</a:t>
            </a:r>
            <a:endParaRPr lang="en-US" dirty="0"/>
          </a:p>
          <a:p>
            <a:pPr lvl="1"/>
            <a:r>
              <a:rPr lang="en-US" dirty="0" err="1"/>
              <a:t>sudo</a:t>
            </a:r>
            <a:r>
              <a:rPr lang="en-US" dirty="0"/>
              <a:t> docker run -it -p 8080:8080 &lt;image id&gt; /bin/bash </a:t>
            </a:r>
          </a:p>
          <a:p>
            <a:r>
              <a:rPr lang="en-US" dirty="0"/>
              <a:t>OR </a:t>
            </a:r>
          </a:p>
          <a:p>
            <a:pPr lvl="1"/>
            <a:r>
              <a:rPr lang="en" dirty="0"/>
              <a:t>docker run --</a:t>
            </a:r>
            <a:r>
              <a:rPr lang="en-US" dirty="0"/>
              <a:t>rm</a:t>
            </a:r>
            <a:r>
              <a:rPr lang="en" dirty="0"/>
              <a:t> -u root -p 8080:8080 -v jenkins-data:/var/jenkins_home -v /var/run/docker.sock:/var/run/docker.sock -v $</a:t>
            </a:r>
            <a:r>
              <a:rPr lang="en-US" dirty="0"/>
              <a:t>HOME</a:t>
            </a:r>
            <a:r>
              <a:rPr lang="en" dirty="0"/>
              <a:t>:/home jenkinsci/blueocean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1302275"/>
            <a:ext cx="8520600" cy="572700"/>
          </a:xfrm>
          <a:prstGeom prst="rect">
            <a:avLst/>
          </a:prstGeom>
        </p:spPr>
        <p:txBody>
          <a:bodyPr spcFirstLastPara="1" vert="horz" wrap="square" lIns="91425" tIns="91425" rIns="91425" bIns="91425" rtlCol="0" anchor="t" anchorCtr="0">
            <a:noAutofit/>
          </a:bodyPr>
          <a:lstStyle/>
          <a:p>
            <a:pPr algn="l"/>
            <a:r>
              <a:rPr lang="en"/>
              <a:t>Understanding the Command</a:t>
            </a:r>
            <a:endParaRPr/>
          </a:p>
        </p:txBody>
      </p:sp>
      <p:sp>
        <p:nvSpPr>
          <p:cNvPr id="162" name="Google Shape;162;p30"/>
          <p:cNvSpPr txBox="1">
            <a:spLocks noGrp="1"/>
          </p:cNvSpPr>
          <p:nvPr>
            <p:ph type="body" idx="1"/>
          </p:nvPr>
        </p:nvSpPr>
        <p:spPr>
          <a:xfrm>
            <a:off x="233450" y="1930702"/>
            <a:ext cx="4598194" cy="3838603"/>
          </a:xfrm>
          <a:prstGeom prst="rect">
            <a:avLst/>
          </a:prstGeom>
        </p:spPr>
        <p:txBody>
          <a:bodyPr spcFirstLastPara="1" vert="horz" wrap="square" lIns="91425" tIns="91425" rIns="91425" bIns="91425" rtlCol="0" anchor="t" anchorCtr="0">
            <a:noAutofit/>
          </a:bodyPr>
          <a:lstStyle/>
          <a:p>
            <a:pPr indent="-304800">
              <a:buSzPts val="1200"/>
              <a:buAutoNum type="arabicPeriod"/>
            </a:pPr>
            <a:r>
              <a:rPr lang="en" sz="1200" dirty="0"/>
              <a:t>(O) Automatically removes the Docker container when it is shut down</a:t>
            </a:r>
            <a:endParaRPr sz="1200" dirty="0"/>
          </a:p>
          <a:p>
            <a:pPr indent="-304800">
              <a:buSzPts val="1200"/>
              <a:buAutoNum type="arabicPeriod"/>
            </a:pPr>
            <a:r>
              <a:rPr lang="en" sz="1200" dirty="0"/>
              <a:t>(O) Runs the jenkinsci/blueocean container in the background (i.e. "detached" mode) and outputs the container ID</a:t>
            </a:r>
            <a:endParaRPr sz="1200" dirty="0"/>
          </a:p>
          <a:p>
            <a:pPr indent="-304800">
              <a:buSzPts val="1200"/>
              <a:buAutoNum type="arabicPeriod"/>
            </a:pPr>
            <a:r>
              <a:rPr lang="en" sz="1200" dirty="0"/>
              <a:t>Maps port 8080 on the host machine to port 8080 of the jenkinsci/blueocean container</a:t>
            </a:r>
            <a:endParaRPr sz="1200" dirty="0"/>
          </a:p>
          <a:p>
            <a:pPr indent="-304800">
              <a:buSzPts val="1200"/>
              <a:buAutoNum type="arabicPeriod"/>
            </a:pPr>
            <a:r>
              <a:rPr lang="en" sz="1200" dirty="0"/>
              <a:t>Let’s not worry about it right now</a:t>
            </a:r>
            <a:endParaRPr sz="1200" dirty="0"/>
          </a:p>
          <a:p>
            <a:pPr indent="-304800">
              <a:buSzPts val="1200"/>
              <a:buAutoNum type="arabicPeriod"/>
            </a:pPr>
            <a:r>
              <a:rPr lang="en" sz="1200" dirty="0"/>
              <a:t>( O but highly recommended) Maps the /var/jenkins_home directory in the container to the Docker volume with the name jenkins-data (automatically created if non-existen). Makes Jenkins state to persist each time you restart Jenkins</a:t>
            </a:r>
            <a:endParaRPr sz="1200" dirty="0"/>
          </a:p>
          <a:p>
            <a:pPr indent="-304800">
              <a:buSzPts val="1200"/>
              <a:buAutoNum type="arabicPeriod"/>
            </a:pPr>
            <a:r>
              <a:rPr lang="en-US" sz="1200" dirty="0"/>
              <a:t>Allows </a:t>
            </a:r>
            <a:r>
              <a:rPr lang="en-US" sz="1200" dirty="0" err="1"/>
              <a:t>blueocean</a:t>
            </a:r>
            <a:r>
              <a:rPr lang="en-US" sz="1200" dirty="0"/>
              <a:t> container to communicate with the Docker daemon when we use “agent” command in pipeline code</a:t>
            </a:r>
            <a:endParaRPr lang="en" sz="1200" dirty="0"/>
          </a:p>
          <a:p>
            <a:pPr indent="-304800">
              <a:buSzPts val="1200"/>
              <a:buAutoNum type="arabicPeriod"/>
            </a:pPr>
            <a:r>
              <a:rPr lang="en" sz="1200" dirty="0"/>
              <a:t>Maps the $HOME directory on the host machine to the /home directory in the container. Windows has slightly different syntax</a:t>
            </a:r>
            <a:endParaRPr sz="1200" dirty="0"/>
          </a:p>
        </p:txBody>
      </p:sp>
      <p:pic>
        <p:nvPicPr>
          <p:cNvPr id="163" name="Google Shape;163;p30"/>
          <p:cNvPicPr preferRelativeResize="0"/>
          <p:nvPr/>
        </p:nvPicPr>
        <p:blipFill>
          <a:blip r:embed="rId3">
            <a:alphaModFix/>
          </a:blip>
          <a:stretch>
            <a:fillRect/>
          </a:stretch>
        </p:blipFill>
        <p:spPr>
          <a:xfrm>
            <a:off x="4831644" y="2009724"/>
            <a:ext cx="4264740" cy="2123670"/>
          </a:xfrm>
          <a:prstGeom prst="rect">
            <a:avLst/>
          </a:prstGeom>
          <a:noFill/>
          <a:ln>
            <a:noFill/>
          </a:ln>
        </p:spPr>
      </p:pic>
      <p:pic>
        <p:nvPicPr>
          <p:cNvPr id="164" name="Google Shape;164;p30"/>
          <p:cNvPicPr preferRelativeResize="0"/>
          <p:nvPr/>
        </p:nvPicPr>
        <p:blipFill>
          <a:blip r:embed="rId4">
            <a:alphaModFix/>
          </a:blip>
          <a:stretch>
            <a:fillRect/>
          </a:stretch>
        </p:blipFill>
        <p:spPr>
          <a:xfrm>
            <a:off x="4953175" y="3818043"/>
            <a:ext cx="1694750" cy="394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3935EF-C948-D34B-BC7A-B5376F5497B7}"/>
              </a:ext>
            </a:extLst>
          </p:cNvPr>
          <p:cNvSpPr>
            <a:spLocks noGrp="1"/>
          </p:cNvSpPr>
          <p:nvPr>
            <p:ph type="title"/>
          </p:nvPr>
        </p:nvSpPr>
        <p:spPr/>
        <p:txBody>
          <a:bodyPr>
            <a:normAutofit fontScale="90000"/>
          </a:bodyPr>
          <a:lstStyle/>
          <a:p>
            <a:r>
              <a:rPr lang="en-US" dirty="0"/>
              <a:t>Create an In-bound rule on AWS</a:t>
            </a:r>
          </a:p>
        </p:txBody>
      </p:sp>
      <p:sp>
        <p:nvSpPr>
          <p:cNvPr id="3" name="Text Placeholder 2">
            <a:extLst>
              <a:ext uri="{FF2B5EF4-FFF2-40B4-BE49-F238E27FC236}">
                <a16:creationId xmlns:a16="http://schemas.microsoft.com/office/drawing/2014/main" xmlns="" id="{17F34522-E285-0F4E-951D-0FECECB9D5BC}"/>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xmlns="" id="{54097395-2948-4A4B-BA44-AA81AE91996E}"/>
              </a:ext>
            </a:extLst>
          </p:cNvPr>
          <p:cNvPicPr>
            <a:picLocks noChangeAspect="1"/>
          </p:cNvPicPr>
          <p:nvPr/>
        </p:nvPicPr>
        <p:blipFill>
          <a:blip r:embed="rId2"/>
          <a:stretch>
            <a:fillRect/>
          </a:stretch>
        </p:blipFill>
        <p:spPr>
          <a:xfrm>
            <a:off x="0" y="1371600"/>
            <a:ext cx="9144000" cy="4114800"/>
          </a:xfrm>
          <a:prstGeom prst="rect">
            <a:avLst/>
          </a:prstGeom>
        </p:spPr>
      </p:pic>
    </p:spTree>
    <p:extLst>
      <p:ext uri="{BB962C8B-B14F-4D97-AF65-F5344CB8AC3E}">
        <p14:creationId xmlns:p14="http://schemas.microsoft.com/office/powerpoint/2010/main" xmlns="" val="2451764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endParaRPr lang="en-US" dirty="0"/>
          </a:p>
        </p:txBody>
      </p:sp>
      <p:pic>
        <p:nvPicPr>
          <p:cNvPr id="1029" name="Picture 5"/>
          <p:cNvPicPr>
            <a:picLocks noChangeAspect="1" noChangeArrowheads="1"/>
          </p:cNvPicPr>
          <p:nvPr/>
        </p:nvPicPr>
        <p:blipFill>
          <a:blip r:embed="rId2"/>
          <a:srcRect/>
          <a:stretch>
            <a:fillRect/>
          </a:stretch>
        </p:blipFill>
        <p:spPr bwMode="auto">
          <a:xfrm>
            <a:off x="1138238" y="2219325"/>
            <a:ext cx="6867525" cy="241935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1281D-74CB-9A42-850A-33DB1E475F80}"/>
              </a:ext>
            </a:extLst>
          </p:cNvPr>
          <p:cNvSpPr>
            <a:spLocks noGrp="1"/>
          </p:cNvSpPr>
          <p:nvPr>
            <p:ph type="title"/>
          </p:nvPr>
        </p:nvSpPr>
        <p:spPr/>
        <p:txBody>
          <a:bodyPr>
            <a:noAutofit/>
          </a:bodyPr>
          <a:lstStyle/>
          <a:p>
            <a:r>
              <a:rPr lang="en-US" sz="3600" dirty="0"/>
              <a:t>Capture the IP Address of the AWS Instance</a:t>
            </a:r>
          </a:p>
        </p:txBody>
      </p:sp>
      <p:sp>
        <p:nvSpPr>
          <p:cNvPr id="3" name="Text Placeholder 2">
            <a:extLst>
              <a:ext uri="{FF2B5EF4-FFF2-40B4-BE49-F238E27FC236}">
                <a16:creationId xmlns:a16="http://schemas.microsoft.com/office/drawing/2014/main" xmlns="" id="{474F31FE-2C5D-A746-9A36-1EF42082052B}"/>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xmlns="" id="{6603CF83-11A3-3142-A517-3E47F0F2AD1A}"/>
              </a:ext>
            </a:extLst>
          </p:cNvPr>
          <p:cNvPicPr>
            <a:picLocks noChangeAspect="1"/>
          </p:cNvPicPr>
          <p:nvPr/>
        </p:nvPicPr>
        <p:blipFill>
          <a:blip r:embed="rId2"/>
          <a:stretch>
            <a:fillRect/>
          </a:stretch>
        </p:blipFill>
        <p:spPr>
          <a:xfrm>
            <a:off x="0" y="1756833"/>
            <a:ext cx="9144000" cy="4114800"/>
          </a:xfrm>
          <a:prstGeom prst="rect">
            <a:avLst/>
          </a:prstGeom>
        </p:spPr>
      </p:pic>
      <mc:AlternateContent xmlns:mc="http://schemas.openxmlformats.org/markup-compatibility/2006">
        <mc:Choice xmlns:p14="http://schemas.microsoft.com/office/powerpoint/2010/main" xmlns="" Requires="p14">
          <p:contentPart p14:bwMode="auto" r:id="rId3">
            <p14:nvContentPartPr>
              <p14:cNvPr id="5" name="Ink 4">
                <a:extLst>
                  <a:ext uri="{FF2B5EF4-FFF2-40B4-BE49-F238E27FC236}">
                    <a16:creationId xmlns:a16="http://schemas.microsoft.com/office/drawing/2014/main" id="{10DFCBEC-82CE-D044-988F-354FBBE06617}"/>
                  </a:ext>
                </a:extLst>
              </p14:cNvPr>
              <p14:cNvContentPartPr/>
              <p14:nvPr/>
            </p14:nvContentPartPr>
            <p14:xfrm>
              <a:off x="6557858" y="4631825"/>
              <a:ext cx="741600" cy="329400"/>
            </p14:xfrm>
          </p:contentPart>
        </mc:Choice>
        <mc:Fallback>
          <p:pic>
            <p:nvPicPr>
              <p:cNvPr id="5" name="Ink 4">
                <a:extLst>
                  <a:ext uri="{FF2B5EF4-FFF2-40B4-BE49-F238E27FC236}">
                    <a16:creationId xmlns:a16="http://schemas.microsoft.com/office/drawing/2014/main" xmlns="" id="{10DFCBEC-82CE-D044-988F-354FBBE06617}"/>
                  </a:ext>
                </a:extLst>
              </p:cNvPr>
              <p:cNvPicPr/>
              <p:nvPr/>
            </p:nvPicPr>
            <p:blipFill>
              <a:blip r:embed="rId4"/>
              <a:stretch>
                <a:fillRect/>
              </a:stretch>
            </p:blipFill>
            <p:spPr>
              <a:xfrm>
                <a:off x="6549218" y="4622825"/>
                <a:ext cx="759240" cy="347040"/>
              </a:xfrm>
              <a:prstGeom prst="rect">
                <a:avLst/>
              </a:prstGeom>
            </p:spPr>
          </p:pic>
        </mc:Fallback>
      </mc:AlternateContent>
    </p:spTree>
    <p:extLst>
      <p:ext uri="{BB962C8B-B14F-4D97-AF65-F5344CB8AC3E}">
        <p14:creationId xmlns:p14="http://schemas.microsoft.com/office/powerpoint/2010/main" xmlns="" val="2305158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1302275"/>
            <a:ext cx="8520600" cy="572700"/>
          </a:xfrm>
          <a:prstGeom prst="rect">
            <a:avLst/>
          </a:prstGeom>
        </p:spPr>
        <p:txBody>
          <a:bodyPr spcFirstLastPara="1" vert="horz" wrap="square" lIns="91425" tIns="91425" rIns="91425" bIns="91425" rtlCol="0" anchor="t" anchorCtr="0">
            <a:noAutofit/>
          </a:bodyPr>
          <a:lstStyle/>
          <a:p>
            <a:pPr algn="l"/>
            <a:r>
              <a:rPr lang="en"/>
              <a:t>Unlocking Jenkis</a:t>
            </a:r>
            <a:endParaRPr/>
          </a:p>
        </p:txBody>
      </p:sp>
      <p:sp>
        <p:nvSpPr>
          <p:cNvPr id="170" name="Google Shape;170;p31"/>
          <p:cNvSpPr txBox="1">
            <a:spLocks noGrp="1"/>
          </p:cNvSpPr>
          <p:nvPr>
            <p:ph type="body" idx="1"/>
          </p:nvPr>
        </p:nvSpPr>
        <p:spPr>
          <a:xfrm>
            <a:off x="311700" y="2009725"/>
            <a:ext cx="4260300" cy="3416400"/>
          </a:xfrm>
          <a:prstGeom prst="rect">
            <a:avLst/>
          </a:prstGeom>
        </p:spPr>
        <p:txBody>
          <a:bodyPr spcFirstLastPara="1" vert="horz" wrap="square" lIns="91425" tIns="91425" rIns="91425" bIns="91425" rtlCol="0" anchor="t" anchorCtr="0">
            <a:noAutofit/>
          </a:bodyPr>
          <a:lstStyle/>
          <a:p>
            <a:pPr indent="-330200">
              <a:buSzPts val="1600"/>
            </a:pPr>
            <a:r>
              <a:rPr lang="en" sz="1600" dirty="0"/>
              <a:t>After the 2 sets of asterisks appear in the terminal/command prompt window, browse to http://&lt;&lt;IP Address&gt;&gt;:8080 and wait until the Unlock Jenkins page appears</a:t>
            </a:r>
          </a:p>
          <a:p>
            <a:pPr lvl="1" indent="-330200">
              <a:buSzPts val="1600"/>
            </a:pPr>
            <a:r>
              <a:rPr lang="en" sz="1200" dirty="0"/>
              <a:t>This is the same IP which we captured in the previous slide</a:t>
            </a:r>
            <a:endParaRPr sz="1200" dirty="0"/>
          </a:p>
          <a:p>
            <a:pPr indent="-330200">
              <a:buSzPts val="1600"/>
            </a:pPr>
            <a:r>
              <a:rPr lang="en" sz="1600" dirty="0"/>
              <a:t>From the terminal/command prompt window again, copy the automatically-generated alphanumeric password (between the 2 sets of asterisks)</a:t>
            </a:r>
            <a:endParaRPr sz="1600" dirty="0"/>
          </a:p>
          <a:p>
            <a:pPr indent="-330200">
              <a:buSzPts val="1600"/>
            </a:pPr>
            <a:r>
              <a:rPr lang="en" sz="1600" dirty="0"/>
              <a:t>On Customize Jenkins page click Install suggested plugins</a:t>
            </a:r>
          </a:p>
          <a:p>
            <a:pPr indent="-330200">
              <a:buSzPts val="1600"/>
            </a:pPr>
            <a:r>
              <a:rPr lang="en" sz="1600" b="1" dirty="0">
                <a:solidFill>
                  <a:srgbClr val="FF0000"/>
                </a:solidFill>
              </a:rPr>
              <a:t>IF YOU A</a:t>
            </a:r>
            <a:r>
              <a:rPr lang="en-US" sz="1600" b="1" dirty="0">
                <a:solidFill>
                  <a:srgbClr val="FF0000"/>
                </a:solidFill>
              </a:rPr>
              <a:t>RE RUNNING ALL THIS SECOND TIME then password will not be available on the screen. See next slide for recovering the password</a:t>
            </a:r>
            <a:endParaRPr sz="1600" b="1" dirty="0">
              <a:solidFill>
                <a:srgbClr val="FF0000"/>
              </a:solidFill>
            </a:endParaRPr>
          </a:p>
        </p:txBody>
      </p:sp>
      <p:pic>
        <p:nvPicPr>
          <p:cNvPr id="171" name="Google Shape;171;p31"/>
          <p:cNvPicPr preferRelativeResize="0"/>
          <p:nvPr/>
        </p:nvPicPr>
        <p:blipFill>
          <a:blip r:embed="rId3" cstate="print">
            <a:alphaModFix/>
          </a:blip>
          <a:stretch>
            <a:fillRect/>
          </a:stretch>
        </p:blipFill>
        <p:spPr>
          <a:xfrm>
            <a:off x="4724400" y="2027376"/>
            <a:ext cx="4267200" cy="1953587"/>
          </a:xfrm>
          <a:prstGeom prst="rect">
            <a:avLst/>
          </a:prstGeom>
          <a:noFill/>
          <a:ln>
            <a:noFill/>
          </a:ln>
        </p:spPr>
      </p:pic>
      <p:pic>
        <p:nvPicPr>
          <p:cNvPr id="172" name="Google Shape;172;p31"/>
          <p:cNvPicPr preferRelativeResize="0"/>
          <p:nvPr/>
        </p:nvPicPr>
        <p:blipFill>
          <a:blip r:embed="rId4" cstate="print">
            <a:alphaModFix/>
          </a:blip>
          <a:stretch>
            <a:fillRect/>
          </a:stretch>
        </p:blipFill>
        <p:spPr>
          <a:xfrm>
            <a:off x="5127925" y="3980950"/>
            <a:ext cx="3863676" cy="155759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AFB51D-994B-493D-948F-5F5C60D5D1F8}"/>
              </a:ext>
            </a:extLst>
          </p:cNvPr>
          <p:cNvSpPr>
            <a:spLocks noGrp="1"/>
          </p:cNvSpPr>
          <p:nvPr>
            <p:ph type="title"/>
          </p:nvPr>
        </p:nvSpPr>
        <p:spPr/>
        <p:txBody>
          <a:bodyPr/>
          <a:lstStyle/>
          <a:p>
            <a:r>
              <a:rPr lang="en-US" dirty="0"/>
              <a:t>Getting Jenkins Password</a:t>
            </a:r>
          </a:p>
        </p:txBody>
      </p:sp>
      <p:sp>
        <p:nvSpPr>
          <p:cNvPr id="3" name="Content Placeholder 2">
            <a:extLst>
              <a:ext uri="{FF2B5EF4-FFF2-40B4-BE49-F238E27FC236}">
                <a16:creationId xmlns:a16="http://schemas.microsoft.com/office/drawing/2014/main" xmlns="" id="{50A20158-A603-4ADD-9B43-937257D41671}"/>
              </a:ext>
            </a:extLst>
          </p:cNvPr>
          <p:cNvSpPr>
            <a:spLocks noGrp="1"/>
          </p:cNvSpPr>
          <p:nvPr>
            <p:ph idx="1"/>
          </p:nvPr>
        </p:nvSpPr>
        <p:spPr/>
        <p:txBody>
          <a:bodyPr>
            <a:normAutofit/>
          </a:bodyPr>
          <a:lstStyle/>
          <a:p>
            <a:pPr marL="0" indent="0">
              <a:buNone/>
            </a:pPr>
            <a:r>
              <a:rPr lang="en-US" sz="2800" dirty="0"/>
              <a:t>docker container ls</a:t>
            </a:r>
          </a:p>
          <a:p>
            <a:pPr marL="0" indent="0">
              <a:buNone/>
            </a:pPr>
            <a:r>
              <a:rPr lang="en-US" sz="2800" dirty="0"/>
              <a:t>docker exec -it &lt;container id from </a:t>
            </a:r>
            <a:r>
              <a:rPr lang="en-US" sz="2800" dirty="0" err="1"/>
              <a:t>prv</a:t>
            </a:r>
            <a:r>
              <a:rPr lang="en-US" sz="2800" dirty="0"/>
              <a:t> </a:t>
            </a:r>
            <a:r>
              <a:rPr lang="en-US" sz="2800" dirty="0" err="1"/>
              <a:t>cmd</a:t>
            </a:r>
            <a:r>
              <a:rPr lang="en-US" sz="2800" dirty="0"/>
              <a:t>&gt; /bin/bash</a:t>
            </a:r>
          </a:p>
          <a:p>
            <a:pPr marL="0" indent="0">
              <a:buNone/>
            </a:pPr>
            <a:r>
              <a:rPr lang="en-US" sz="2800" dirty="0"/>
              <a:t>cat /var/</a:t>
            </a:r>
            <a:r>
              <a:rPr lang="en-US" sz="2800" dirty="0" err="1"/>
              <a:t>jenkins_home</a:t>
            </a:r>
            <a:r>
              <a:rPr lang="en-US" sz="2800" dirty="0"/>
              <a:t>/secrets/</a:t>
            </a:r>
            <a:r>
              <a:rPr lang="en-US" sz="2800" dirty="0" err="1"/>
              <a:t>initialAdminPassword</a:t>
            </a:r>
            <a:endParaRPr lang="en-US" sz="2800" dirty="0"/>
          </a:p>
          <a:p>
            <a:pPr marL="0" indent="0">
              <a:buNone/>
            </a:pPr>
            <a:endParaRPr lang="en-US" sz="2800" dirty="0"/>
          </a:p>
          <a:p>
            <a:pPr marL="0" indent="0">
              <a:buNone/>
            </a:pPr>
            <a:endParaRPr lang="en-US" sz="2800" dirty="0"/>
          </a:p>
          <a:p>
            <a:pPr marL="0" indent="0">
              <a:buNone/>
            </a:pPr>
            <a:r>
              <a:rPr lang="en-US" sz="2800" b="1" dirty="0"/>
              <a:t>Note – Use </a:t>
            </a:r>
            <a:r>
              <a:rPr lang="en-US" sz="2800" b="1" dirty="0" err="1"/>
              <a:t>sudo</a:t>
            </a:r>
            <a:endParaRPr lang="en-US" sz="2800" b="1" dirty="0"/>
          </a:p>
          <a:p>
            <a:pPr marL="0" indent="0">
              <a:buNone/>
            </a:pPr>
            <a:endParaRPr lang="en-US" sz="2800" dirty="0"/>
          </a:p>
        </p:txBody>
      </p:sp>
    </p:spTree>
    <p:extLst>
      <p:ext uri="{BB962C8B-B14F-4D97-AF65-F5344CB8AC3E}">
        <p14:creationId xmlns:p14="http://schemas.microsoft.com/office/powerpoint/2010/main" xmlns="" val="2950982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311700" y="1302275"/>
            <a:ext cx="8520600" cy="572700"/>
          </a:xfrm>
          <a:prstGeom prst="rect">
            <a:avLst/>
          </a:prstGeom>
        </p:spPr>
        <p:txBody>
          <a:bodyPr spcFirstLastPara="1" vert="horz" wrap="square" lIns="91425" tIns="91425" rIns="91425" bIns="91425" rtlCol="0" anchor="t" anchorCtr="0">
            <a:noAutofit/>
          </a:bodyPr>
          <a:lstStyle/>
          <a:p>
            <a:pPr algn="l"/>
            <a:r>
              <a:rPr lang="en"/>
              <a:t>Getting Started</a:t>
            </a:r>
            <a:endParaRPr/>
          </a:p>
        </p:txBody>
      </p:sp>
      <p:sp>
        <p:nvSpPr>
          <p:cNvPr id="178" name="Google Shape;178;p32"/>
          <p:cNvSpPr txBox="1">
            <a:spLocks noGrp="1"/>
          </p:cNvSpPr>
          <p:nvPr>
            <p:ph type="body" idx="1"/>
          </p:nvPr>
        </p:nvSpPr>
        <p:spPr>
          <a:xfrm>
            <a:off x="311700" y="2009725"/>
            <a:ext cx="4575000" cy="3416400"/>
          </a:xfrm>
          <a:prstGeom prst="rect">
            <a:avLst/>
          </a:prstGeom>
        </p:spPr>
        <p:txBody>
          <a:bodyPr spcFirstLastPara="1" vert="horz" wrap="square" lIns="91425" tIns="91425" rIns="91425" bIns="91425" rtlCol="0" anchor="t" anchorCtr="0">
            <a:noAutofit/>
          </a:bodyPr>
          <a:lstStyle/>
          <a:p>
            <a:pPr indent="-304800">
              <a:buClr>
                <a:srgbClr val="292B2C"/>
              </a:buClr>
              <a:buSzPts val="1200"/>
              <a:buFont typeface="Roboto"/>
              <a:buAutoNum type="arabicPeriod"/>
            </a:pPr>
            <a:r>
              <a:rPr lang="en" sz="1200">
                <a:solidFill>
                  <a:srgbClr val="292B2C"/>
                </a:solidFill>
                <a:latin typeface="Roboto"/>
                <a:ea typeface="Roboto"/>
                <a:cs typeface="Roboto"/>
                <a:sym typeface="Roboto"/>
              </a:rPr>
              <a:t>When the Create First Admin User page appears, specify your details in the respective fields and click Save and Finish.</a:t>
            </a:r>
            <a:endParaRPr sz="1200">
              <a:solidFill>
                <a:srgbClr val="292B2C"/>
              </a:solidFill>
              <a:latin typeface="Roboto"/>
              <a:ea typeface="Roboto"/>
              <a:cs typeface="Roboto"/>
              <a:sym typeface="Roboto"/>
            </a:endParaRPr>
          </a:p>
          <a:p>
            <a:pPr indent="-304800">
              <a:buClr>
                <a:srgbClr val="292B2C"/>
              </a:buClr>
              <a:buSzPts val="1200"/>
              <a:buFont typeface="Roboto"/>
              <a:buAutoNum type="arabicPeriod"/>
            </a:pPr>
            <a:r>
              <a:rPr lang="en" sz="1200">
                <a:solidFill>
                  <a:srgbClr val="292B2C"/>
                </a:solidFill>
                <a:latin typeface="Roboto"/>
                <a:ea typeface="Roboto"/>
                <a:cs typeface="Roboto"/>
                <a:sym typeface="Roboto"/>
              </a:rPr>
              <a:t>When the Jenkins is ready page appears, click Start using Jenkins.</a:t>
            </a:r>
            <a:endParaRPr sz="1200">
              <a:solidFill>
                <a:srgbClr val="292B2C"/>
              </a:solidFill>
              <a:latin typeface="Roboto"/>
              <a:ea typeface="Roboto"/>
              <a:cs typeface="Roboto"/>
              <a:sym typeface="Roboto"/>
            </a:endParaRPr>
          </a:p>
          <a:p>
            <a:pPr indent="-304800">
              <a:buClr>
                <a:srgbClr val="292B2C"/>
              </a:buClr>
              <a:buSzPts val="1200"/>
              <a:buFont typeface="Roboto"/>
              <a:buAutoNum type="arabicPeriod"/>
            </a:pPr>
            <a:r>
              <a:rPr lang="en" sz="1200">
                <a:solidFill>
                  <a:srgbClr val="292B2C"/>
                </a:solidFill>
                <a:latin typeface="Roboto"/>
                <a:ea typeface="Roboto"/>
                <a:cs typeface="Roboto"/>
                <a:sym typeface="Roboto"/>
              </a:rPr>
              <a:t>Please note</a:t>
            </a:r>
            <a:endParaRPr sz="1200">
              <a:solidFill>
                <a:srgbClr val="292B2C"/>
              </a:solidFill>
              <a:latin typeface="Roboto"/>
              <a:ea typeface="Roboto"/>
              <a:cs typeface="Roboto"/>
              <a:sym typeface="Roboto"/>
            </a:endParaRPr>
          </a:p>
          <a:p>
            <a:pPr lvl="1" indent="-304800">
              <a:spcBef>
                <a:spcPts val="0"/>
              </a:spcBef>
              <a:buClr>
                <a:srgbClr val="292B2C"/>
              </a:buClr>
              <a:buSzPts val="1200"/>
              <a:buFont typeface="Roboto"/>
              <a:buChar char="○"/>
            </a:pPr>
            <a:r>
              <a:rPr lang="en" sz="1200">
                <a:solidFill>
                  <a:srgbClr val="292B2C"/>
                </a:solidFill>
                <a:latin typeface="Roboto"/>
                <a:ea typeface="Roboto"/>
                <a:cs typeface="Roboto"/>
                <a:sym typeface="Roboto"/>
              </a:rPr>
              <a:t>This page may indicate Jenkins is almost ready! instead and if so, click Restart.</a:t>
            </a:r>
            <a:endParaRPr sz="1200">
              <a:solidFill>
                <a:srgbClr val="292B2C"/>
              </a:solidFill>
              <a:latin typeface="Roboto"/>
              <a:ea typeface="Roboto"/>
              <a:cs typeface="Roboto"/>
              <a:sym typeface="Roboto"/>
            </a:endParaRPr>
          </a:p>
          <a:p>
            <a:pPr lvl="1" indent="-304800">
              <a:spcBef>
                <a:spcPts val="0"/>
              </a:spcBef>
              <a:buClr>
                <a:srgbClr val="292B2C"/>
              </a:buClr>
              <a:buSzPts val="1200"/>
              <a:buFont typeface="Roboto"/>
              <a:buChar char="○"/>
            </a:pPr>
            <a:r>
              <a:rPr lang="en" sz="1200">
                <a:solidFill>
                  <a:srgbClr val="292B2C"/>
                </a:solidFill>
                <a:latin typeface="Roboto"/>
                <a:ea typeface="Roboto"/>
                <a:cs typeface="Roboto"/>
                <a:sym typeface="Roboto"/>
              </a:rPr>
              <a:t>If the page doesn’t automatically refresh after a minute, use your web browser to refresh the page manually.</a:t>
            </a:r>
            <a:endParaRPr sz="1200">
              <a:solidFill>
                <a:srgbClr val="292B2C"/>
              </a:solidFill>
              <a:latin typeface="Roboto"/>
              <a:ea typeface="Roboto"/>
              <a:cs typeface="Roboto"/>
              <a:sym typeface="Roboto"/>
            </a:endParaRPr>
          </a:p>
          <a:p>
            <a:pPr lvl="1" indent="-304800">
              <a:spcBef>
                <a:spcPts val="0"/>
              </a:spcBef>
              <a:buClr>
                <a:srgbClr val="292B2C"/>
              </a:buClr>
              <a:buSzPts val="1200"/>
              <a:buFont typeface="Roboto"/>
              <a:buChar char="○"/>
            </a:pPr>
            <a:r>
              <a:rPr lang="en" sz="1200">
                <a:solidFill>
                  <a:srgbClr val="292B2C"/>
                </a:solidFill>
                <a:latin typeface="Roboto"/>
                <a:ea typeface="Roboto"/>
                <a:cs typeface="Roboto"/>
                <a:sym typeface="Roboto"/>
              </a:rPr>
              <a:t>If required, log in to Jenkins with the credentials of the user you just created and you’re ready to start using Jenkins!</a:t>
            </a:r>
            <a:endParaRPr sz="1200">
              <a:solidFill>
                <a:srgbClr val="292B2C"/>
              </a:solidFill>
              <a:latin typeface="Roboto"/>
              <a:ea typeface="Roboto"/>
              <a:cs typeface="Roboto"/>
              <a:sym typeface="Roboto"/>
            </a:endParaRPr>
          </a:p>
          <a:p>
            <a:pPr indent="-304800">
              <a:buClr>
                <a:srgbClr val="292B2C"/>
              </a:buClr>
              <a:buSzPts val="1200"/>
              <a:buFont typeface="Roboto"/>
              <a:buAutoNum type="arabicPeriod"/>
            </a:pPr>
            <a:r>
              <a:rPr lang="en" sz="1050">
                <a:solidFill>
                  <a:srgbClr val="292B2C"/>
                </a:solidFill>
                <a:highlight>
                  <a:srgbClr val="FFFFFF"/>
                </a:highlight>
                <a:latin typeface="Roboto"/>
                <a:ea typeface="Roboto"/>
                <a:cs typeface="Roboto"/>
                <a:sym typeface="Roboto"/>
              </a:rPr>
              <a:t>you can stop the Jenkins/Blue Ocean Docker container by typing </a:t>
            </a:r>
            <a:r>
              <a:rPr lang="en" sz="950">
                <a:solidFill>
                  <a:srgbClr val="BD4147"/>
                </a:solidFill>
                <a:highlight>
                  <a:srgbClr val="F7F7F9"/>
                </a:highlight>
                <a:latin typeface="Courier New"/>
                <a:ea typeface="Courier New"/>
                <a:cs typeface="Courier New"/>
                <a:sym typeface="Courier New"/>
              </a:rPr>
              <a:t>Ctrl-C</a:t>
            </a:r>
            <a:endParaRPr sz="1200">
              <a:solidFill>
                <a:srgbClr val="292B2C"/>
              </a:solidFill>
              <a:latin typeface="Roboto"/>
              <a:ea typeface="Roboto"/>
              <a:cs typeface="Roboto"/>
              <a:sym typeface="Roboto"/>
            </a:endParaRPr>
          </a:p>
        </p:txBody>
      </p:sp>
      <p:pic>
        <p:nvPicPr>
          <p:cNvPr id="179" name="Google Shape;179;p32"/>
          <p:cNvPicPr preferRelativeResize="0"/>
          <p:nvPr/>
        </p:nvPicPr>
        <p:blipFill>
          <a:blip r:embed="rId3" cstate="print">
            <a:alphaModFix/>
          </a:blip>
          <a:stretch>
            <a:fillRect/>
          </a:stretch>
        </p:blipFill>
        <p:spPr>
          <a:xfrm>
            <a:off x="4886700" y="1448225"/>
            <a:ext cx="1999824" cy="1625926"/>
          </a:xfrm>
          <a:prstGeom prst="rect">
            <a:avLst/>
          </a:prstGeom>
          <a:noFill/>
          <a:ln>
            <a:noFill/>
          </a:ln>
        </p:spPr>
      </p:pic>
      <p:pic>
        <p:nvPicPr>
          <p:cNvPr id="180" name="Google Shape;180;p32"/>
          <p:cNvPicPr preferRelativeResize="0"/>
          <p:nvPr/>
        </p:nvPicPr>
        <p:blipFill>
          <a:blip r:embed="rId4" cstate="print">
            <a:alphaModFix/>
          </a:blip>
          <a:stretch>
            <a:fillRect/>
          </a:stretch>
        </p:blipFill>
        <p:spPr>
          <a:xfrm>
            <a:off x="7034375" y="1692937"/>
            <a:ext cx="1899076" cy="1136512"/>
          </a:xfrm>
          <a:prstGeom prst="rect">
            <a:avLst/>
          </a:prstGeom>
          <a:noFill/>
          <a:ln>
            <a:noFill/>
          </a:ln>
        </p:spPr>
      </p:pic>
      <p:pic>
        <p:nvPicPr>
          <p:cNvPr id="181" name="Google Shape;181;p32"/>
          <p:cNvPicPr preferRelativeResize="0"/>
          <p:nvPr/>
        </p:nvPicPr>
        <p:blipFill>
          <a:blip r:embed="rId5" cstate="print">
            <a:alphaModFix/>
          </a:blip>
          <a:stretch>
            <a:fillRect/>
          </a:stretch>
        </p:blipFill>
        <p:spPr>
          <a:xfrm>
            <a:off x="5351277" y="3074149"/>
            <a:ext cx="3208251" cy="1303900"/>
          </a:xfrm>
          <a:prstGeom prst="rect">
            <a:avLst/>
          </a:prstGeom>
          <a:noFill/>
          <a:ln>
            <a:noFill/>
          </a:ln>
        </p:spPr>
      </p:pic>
      <p:pic>
        <p:nvPicPr>
          <p:cNvPr id="182" name="Google Shape;182;p32"/>
          <p:cNvPicPr preferRelativeResize="0"/>
          <p:nvPr/>
        </p:nvPicPr>
        <p:blipFill>
          <a:blip r:embed="rId6">
            <a:alphaModFix/>
          </a:blip>
          <a:stretch>
            <a:fillRect/>
          </a:stretch>
        </p:blipFill>
        <p:spPr>
          <a:xfrm>
            <a:off x="5390175" y="4416975"/>
            <a:ext cx="3037646" cy="1303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457200" y="1063228"/>
            <a:ext cx="8229600" cy="857400"/>
          </a:xfrm>
          <a:prstGeom prst="rect">
            <a:avLst/>
          </a:prstGeom>
          <a:noFill/>
          <a:ln>
            <a:noFill/>
          </a:ln>
        </p:spPr>
        <p:txBody>
          <a:bodyPr spcFirstLastPara="1" vert="horz" wrap="square" lIns="91425" tIns="45700" rIns="91425" bIns="45700" rtlCol="0" anchor="ctr" anchorCtr="0">
            <a:noAutofit/>
          </a:bodyPr>
          <a:lstStyle/>
          <a:p>
            <a:pPr algn="l">
              <a:spcBef>
                <a:spcPts val="0"/>
              </a:spcBef>
              <a:buClr>
                <a:schemeClr val="dk1"/>
              </a:buClr>
              <a:buSzPts val="3959"/>
            </a:pPr>
            <a:r>
              <a:rPr lang="en" sz="3959" dirty="0"/>
              <a:t>Getting S</a:t>
            </a:r>
            <a:r>
              <a:rPr lang="en" sz="3959" dirty="0">
                <a:solidFill>
                  <a:schemeClr val="dk1"/>
                </a:solidFill>
                <a:latin typeface="Calibri"/>
                <a:ea typeface="Calibri"/>
                <a:cs typeface="Calibri"/>
                <a:sym typeface="Calibri"/>
              </a:rPr>
              <a:t>ample </a:t>
            </a:r>
            <a:r>
              <a:rPr lang="en" sz="3959" dirty="0"/>
              <a:t>C</a:t>
            </a:r>
            <a:r>
              <a:rPr lang="en" sz="3959" dirty="0">
                <a:solidFill>
                  <a:schemeClr val="dk1"/>
                </a:solidFill>
                <a:latin typeface="Calibri"/>
                <a:ea typeface="Calibri"/>
                <a:cs typeface="Calibri"/>
                <a:sym typeface="Calibri"/>
              </a:rPr>
              <a:t>ode</a:t>
            </a:r>
            <a:endParaRPr dirty="0"/>
          </a:p>
        </p:txBody>
      </p:sp>
      <p:sp>
        <p:nvSpPr>
          <p:cNvPr id="188" name="Google Shape;188;p33"/>
          <p:cNvSpPr txBox="1">
            <a:spLocks noGrp="1"/>
          </p:cNvSpPr>
          <p:nvPr>
            <p:ph type="body" idx="1"/>
          </p:nvPr>
        </p:nvSpPr>
        <p:spPr>
          <a:xfrm>
            <a:off x="457200" y="2057400"/>
            <a:ext cx="8229600" cy="3771900"/>
          </a:xfrm>
          <a:prstGeom prst="rect">
            <a:avLst/>
          </a:prstGeom>
          <a:noFill/>
          <a:ln>
            <a:noFill/>
          </a:ln>
        </p:spPr>
        <p:txBody>
          <a:bodyPr spcFirstLastPara="1" vert="horz" wrap="square" lIns="91425" tIns="45700" rIns="91425" bIns="45700" rtlCol="0" anchor="t" anchorCtr="0">
            <a:noAutofit/>
          </a:bodyPr>
          <a:lstStyle/>
          <a:p>
            <a:pPr>
              <a:spcBef>
                <a:spcPts val="0"/>
              </a:spcBef>
              <a:buClr>
                <a:schemeClr val="dk1"/>
              </a:buClr>
              <a:buSzPts val="2000"/>
              <a:buFont typeface="Arial"/>
              <a:buChar char="•"/>
            </a:pPr>
            <a:r>
              <a:rPr lang="en" sz="2000" dirty="0">
                <a:solidFill>
                  <a:schemeClr val="dk1"/>
                </a:solidFill>
                <a:latin typeface="Calibri"/>
                <a:ea typeface="Calibri"/>
                <a:cs typeface="Calibri"/>
                <a:sym typeface="Calibri"/>
              </a:rPr>
              <a:t>Open the browser and go to </a:t>
            </a:r>
            <a:r>
              <a:rPr lang="en" sz="2000" u="sng" dirty="0">
                <a:solidFill>
                  <a:schemeClr val="hlink"/>
                </a:solidFill>
                <a:latin typeface="Calibri"/>
                <a:ea typeface="Calibri"/>
                <a:cs typeface="Calibri"/>
                <a:sym typeface="Calibri"/>
                <a:hlinkClick r:id="rId3"/>
              </a:rPr>
              <a:t>https://github.com/login</a:t>
            </a:r>
            <a:endParaRPr sz="2000" dirty="0">
              <a:solidFill>
                <a:schemeClr val="dk1"/>
              </a:solidFill>
              <a:latin typeface="Calibri"/>
              <a:ea typeface="Calibri"/>
              <a:cs typeface="Calibri"/>
              <a:sym typeface="Calibri"/>
            </a:endParaRPr>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Login to your account</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Launch URL </a:t>
            </a:r>
            <a:r>
              <a:rPr lang="en-US" sz="2000" u="sng" dirty="0">
                <a:solidFill>
                  <a:schemeClr val="hlink"/>
                </a:solidFill>
                <a:ea typeface="Calibri"/>
                <a:cs typeface="Calibri"/>
                <a:sym typeface="Calibri"/>
              </a:rPr>
              <a:t>https://github.com/umangsaltuniv/simple-java-maven-selenium-app</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Click Fork at right top section</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“Simple Java Maven app” repository will be added on your GitHub account</a:t>
            </a:r>
            <a:endParaRPr dirty="0"/>
          </a:p>
          <a:p>
            <a:pPr>
              <a:spcBef>
                <a:spcPts val="400"/>
              </a:spcBef>
              <a:buClr>
                <a:schemeClr val="dk1"/>
              </a:buClr>
              <a:buSzPts val="2000"/>
              <a:buNone/>
            </a:pPr>
            <a:endParaRPr sz="2000" dirty="0">
              <a:solidFill>
                <a:schemeClr val="dk1"/>
              </a:solidFill>
              <a:latin typeface="Calibri"/>
              <a:ea typeface="Calibri"/>
              <a:cs typeface="Calibri"/>
              <a:sym typeface="Calibri"/>
            </a:endParaRPr>
          </a:p>
          <a:p>
            <a:pPr>
              <a:spcBef>
                <a:spcPts val="400"/>
              </a:spcBef>
              <a:buClr>
                <a:schemeClr val="dk1"/>
              </a:buClr>
              <a:buSzPts val="2000"/>
              <a:buNone/>
            </a:pPr>
            <a:r>
              <a:rPr lang="en" sz="2000" dirty="0">
                <a:solidFill>
                  <a:schemeClr val="dk1"/>
                </a:solidFill>
                <a:latin typeface="Calibri"/>
                <a:ea typeface="Calibri"/>
                <a:cs typeface="Calibri"/>
                <a:sym typeface="Calibri"/>
              </a:rPr>
              <a:t>Note: Simple Java Maven project has sample app &amp; some unit </a:t>
            </a:r>
            <a:r>
              <a:rPr lang="en-US" sz="2000" dirty="0">
                <a:solidFill>
                  <a:schemeClr val="dk1"/>
                </a:solidFill>
                <a:latin typeface="Calibri"/>
                <a:ea typeface="Calibri"/>
                <a:cs typeface="Calibri"/>
                <a:sym typeface="Calibri"/>
              </a:rPr>
              <a:t>and selenium</a:t>
            </a:r>
            <a:r>
              <a:rPr lang="en" sz="2000" dirty="0">
                <a:solidFill>
                  <a:schemeClr val="dk1"/>
                </a:solidFill>
                <a:latin typeface="Calibri"/>
                <a:ea typeface="Calibri"/>
                <a:cs typeface="Calibri"/>
                <a:sym typeface="Calibri"/>
              </a:rPr>
              <a:t> tests </a:t>
            </a:r>
            <a:r>
              <a:rPr lang="en-US" sz="2000" dirty="0">
                <a:solidFill>
                  <a:schemeClr val="dk1"/>
                </a:solidFill>
                <a:latin typeface="Calibri"/>
                <a:ea typeface="Calibri"/>
                <a:cs typeface="Calibri"/>
                <a:sym typeface="Calibri"/>
              </a:rPr>
              <a:t>that</a:t>
            </a:r>
            <a:r>
              <a:rPr lang="en" dirty="0">
                <a:sym typeface="Calibri"/>
              </a:rPr>
              <a:t> </a:t>
            </a:r>
            <a:r>
              <a:rPr lang="en" sz="2000" dirty="0">
                <a:solidFill>
                  <a:schemeClr val="dk1"/>
                </a:solidFill>
                <a:latin typeface="Calibri"/>
                <a:ea typeface="Calibri"/>
                <a:cs typeface="Calibri"/>
                <a:sym typeface="Calibri"/>
              </a:rPr>
              <a:t>will run </a:t>
            </a:r>
            <a:r>
              <a:rPr lang="en-US" sz="2000" dirty="0">
                <a:solidFill>
                  <a:schemeClr val="dk1"/>
                </a:solidFill>
                <a:latin typeface="Calibri"/>
                <a:ea typeface="Calibri"/>
                <a:cs typeface="Calibri"/>
                <a:sym typeface="Calibri"/>
              </a:rPr>
              <a:t>automatically once we create a pipeline project</a:t>
            </a:r>
            <a:endParaRPr sz="2000" dirty="0">
              <a:solidFill>
                <a:schemeClr val="dk1"/>
              </a:solidFill>
              <a:latin typeface="Calibri"/>
              <a:ea typeface="Calibri"/>
              <a:cs typeface="Calibri"/>
              <a:sym typeface="Calibri"/>
            </a:endParaRPr>
          </a:p>
          <a:p>
            <a:pPr>
              <a:spcBef>
                <a:spcPts val="400"/>
              </a:spcBef>
              <a:buClr>
                <a:schemeClr val="dk1"/>
              </a:buClr>
              <a:buSzPts val="2000"/>
              <a:buNone/>
            </a:pPr>
            <a:endParaRPr sz="2000" dirty="0">
              <a:solidFill>
                <a:schemeClr val="dk1"/>
              </a:solidFill>
              <a:latin typeface="Calibri"/>
              <a:ea typeface="Calibri"/>
              <a:cs typeface="Calibri"/>
              <a:sym typeface="Calibri"/>
            </a:endParaRPr>
          </a:p>
          <a:p>
            <a:pPr>
              <a:spcBef>
                <a:spcPts val="400"/>
              </a:spcBef>
              <a:buClr>
                <a:schemeClr val="dk1"/>
              </a:buClr>
              <a:buSzPts val="2000"/>
              <a:buNone/>
            </a:pPr>
            <a:endParaRPr sz="2000" dirty="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Setup </a:t>
            </a:r>
            <a:r>
              <a:rPr lang="en-US" dirty="0" err="1"/>
              <a:t>Webhook</a:t>
            </a:r>
            <a:r>
              <a:rPr lang="en-US" dirty="0"/>
              <a:t> on </a:t>
            </a:r>
            <a:r>
              <a:rPr lang="en-US" dirty="0" err="1"/>
              <a:t>GitHub</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sz="1800" dirty="0"/>
              <a:t>Go to </a:t>
            </a:r>
            <a:r>
              <a:rPr lang="en-US" sz="1800" dirty="0" err="1"/>
              <a:t>GitHub</a:t>
            </a:r>
            <a:r>
              <a:rPr lang="en-US" sz="1800" dirty="0"/>
              <a:t> Web</a:t>
            </a:r>
          </a:p>
          <a:p>
            <a:r>
              <a:rPr lang="en-US" sz="1800" dirty="0"/>
              <a:t>Go to “</a:t>
            </a:r>
            <a:r>
              <a:rPr lang="en" sz="1800" dirty="0"/>
              <a:t>simple-java-maven-app” repository</a:t>
            </a:r>
            <a:endParaRPr lang="en-US" sz="1800" dirty="0"/>
          </a:p>
          <a:p>
            <a:r>
              <a:rPr lang="en-US" sz="1800" dirty="0"/>
              <a:t>Navigate to the "Settings" tab</a:t>
            </a:r>
          </a:p>
          <a:p>
            <a:r>
              <a:rPr lang="en-US" sz="1800" dirty="0"/>
              <a:t>Select the "</a:t>
            </a:r>
            <a:r>
              <a:rPr lang="en-US" sz="1800" dirty="0" err="1"/>
              <a:t>Webhooks</a:t>
            </a:r>
            <a:r>
              <a:rPr lang="en-US" sz="1800" dirty="0"/>
              <a:t>" option on the left menu</a:t>
            </a:r>
          </a:p>
          <a:p>
            <a:r>
              <a:rPr lang="en-US" sz="1800" dirty="0"/>
              <a:t>Click "Add </a:t>
            </a:r>
            <a:r>
              <a:rPr lang="en-US" sz="1800" dirty="0" err="1"/>
              <a:t>webhook</a:t>
            </a:r>
            <a:r>
              <a:rPr lang="en-US" sz="1800" dirty="0"/>
              <a:t>"</a:t>
            </a:r>
          </a:p>
        </p:txBody>
      </p:sp>
      <p:pic>
        <p:nvPicPr>
          <p:cNvPr id="4" name="Picture 3"/>
          <p:cNvPicPr/>
          <p:nvPr/>
        </p:nvPicPr>
        <p:blipFill>
          <a:blip r:embed="rId2"/>
          <a:srcRect/>
          <a:stretch>
            <a:fillRect/>
          </a:stretch>
        </p:blipFill>
        <p:spPr bwMode="auto">
          <a:xfrm>
            <a:off x="152400" y="3276600"/>
            <a:ext cx="2579370" cy="336423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819400" y="3429000"/>
            <a:ext cx="5943600" cy="1194617"/>
          </a:xfrm>
          <a:prstGeom prst="rect">
            <a:avLst/>
          </a:prstGeom>
          <a:noFill/>
          <a:ln w="9525">
            <a:noFill/>
            <a:miter lim="800000"/>
            <a:headEnd/>
            <a:tailEnd/>
          </a:ln>
        </p:spPr>
      </p:pic>
    </p:spTree>
    <p:extLst>
      <p:ext uri="{BB962C8B-B14F-4D97-AF65-F5344CB8AC3E}">
        <p14:creationId xmlns:p14="http://schemas.microsoft.com/office/powerpoint/2010/main" xmlns="" val="159879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Invoking EC2</a:t>
            </a:r>
          </a:p>
        </p:txBody>
      </p:sp>
      <p:pic>
        <p:nvPicPr>
          <p:cNvPr id="2050" name="Picture 2"/>
          <p:cNvPicPr>
            <a:picLocks noGrp="1" noChangeAspect="1" noChangeArrowheads="1"/>
          </p:cNvPicPr>
          <p:nvPr>
            <p:ph idx="1"/>
          </p:nvPr>
        </p:nvPicPr>
        <p:blipFill>
          <a:blip r:embed="rId2"/>
          <a:srcRect/>
          <a:stretch>
            <a:fillRect/>
          </a:stretch>
        </p:blipFill>
        <p:spPr bwMode="auto">
          <a:xfrm>
            <a:off x="457200" y="1744708"/>
            <a:ext cx="8229600" cy="4236946"/>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GitHub Settings</a:t>
            </a:r>
          </a:p>
        </p:txBody>
      </p:sp>
      <p:sp>
        <p:nvSpPr>
          <p:cNvPr id="3" name="Content Placeholder 2"/>
          <p:cNvSpPr>
            <a:spLocks noGrp="1"/>
          </p:cNvSpPr>
          <p:nvPr>
            <p:ph idx="1"/>
          </p:nvPr>
        </p:nvSpPr>
        <p:spPr>
          <a:xfrm>
            <a:off x="457200" y="1600200"/>
            <a:ext cx="3733800" cy="5029200"/>
          </a:xfrm>
        </p:spPr>
        <p:txBody>
          <a:bodyPr>
            <a:noAutofit/>
          </a:bodyPr>
          <a:lstStyle/>
          <a:p>
            <a:r>
              <a:rPr lang="en-US" sz="1400" dirty="0"/>
              <a:t>For "Payload URL":</a:t>
            </a:r>
          </a:p>
          <a:p>
            <a:pPr lvl="1"/>
            <a:r>
              <a:rPr lang="en-US" sz="1400" dirty="0"/>
              <a:t>Use the address for the </a:t>
            </a:r>
            <a:r>
              <a:rPr lang="en-US" sz="1400" dirty="0" err="1"/>
              <a:t>aws</a:t>
            </a:r>
            <a:r>
              <a:rPr lang="en-US" sz="1400" dirty="0"/>
              <a:t> server instance (e.g. http://ec2-3-86-64-81.compute-1.amazonaws.com:8080/)</a:t>
            </a:r>
          </a:p>
          <a:p>
            <a:pPr lvl="1"/>
            <a:r>
              <a:rPr lang="en-US" sz="1400" dirty="0"/>
              <a:t>Add </a:t>
            </a:r>
            <a:r>
              <a:rPr lang="en-US" sz="1400" b="1" dirty="0"/>
              <a:t>/</a:t>
            </a:r>
            <a:r>
              <a:rPr lang="en-US" sz="1400" b="1" dirty="0" err="1"/>
              <a:t>github-webhook</a:t>
            </a:r>
            <a:r>
              <a:rPr lang="en-US" sz="1400" b="1" dirty="0"/>
              <a:t>/ </a:t>
            </a:r>
            <a:r>
              <a:rPr lang="en-US" sz="1400" dirty="0"/>
              <a:t>to the end of it</a:t>
            </a:r>
          </a:p>
          <a:p>
            <a:pPr lvl="1">
              <a:buNone/>
            </a:pPr>
            <a:r>
              <a:rPr lang="en-US" sz="1400" dirty="0"/>
              <a:t>	example: http://ec2-3-86-64-81.compute-1.amazonaws.com:8080/github-webhook/</a:t>
            </a:r>
          </a:p>
          <a:p>
            <a:r>
              <a:rPr lang="en-US" sz="1400" dirty="0"/>
              <a:t>Select "application/</a:t>
            </a:r>
            <a:r>
              <a:rPr lang="en-US" sz="1400" dirty="0" err="1"/>
              <a:t>json</a:t>
            </a:r>
            <a:r>
              <a:rPr lang="en-US" sz="1400" dirty="0"/>
              <a:t>" as the encoding type</a:t>
            </a:r>
          </a:p>
          <a:p>
            <a:r>
              <a:rPr lang="en-US" sz="1400" dirty="0"/>
              <a:t>Leave "Secret" blank (unless a secret has been created and configured in the Jenkins "Configure System -&gt; </a:t>
            </a:r>
            <a:r>
              <a:rPr lang="en-US" sz="1400" dirty="0" err="1"/>
              <a:t>GitHub</a:t>
            </a:r>
            <a:r>
              <a:rPr lang="en-US" sz="1400" dirty="0"/>
              <a:t> </a:t>
            </a:r>
            <a:r>
              <a:rPr lang="en-US" sz="1400" dirty="0" err="1"/>
              <a:t>plugin</a:t>
            </a:r>
            <a:r>
              <a:rPr lang="en-US" sz="1400" dirty="0"/>
              <a:t>" section)</a:t>
            </a:r>
          </a:p>
          <a:p>
            <a:r>
              <a:rPr lang="en-US" sz="1400" dirty="0"/>
              <a:t>Select “Just the push event"</a:t>
            </a:r>
          </a:p>
          <a:p>
            <a:r>
              <a:rPr lang="en-US" sz="1400" dirty="0"/>
              <a:t>Make sure "Active" is checked</a:t>
            </a:r>
          </a:p>
          <a:p>
            <a:r>
              <a:rPr lang="en-US" sz="1400" dirty="0"/>
              <a:t>Click "Add </a:t>
            </a:r>
            <a:r>
              <a:rPr lang="en-US" sz="1400" dirty="0" err="1"/>
              <a:t>Webhook</a:t>
            </a:r>
            <a:r>
              <a:rPr lang="en-US" sz="1400" dirty="0"/>
              <a:t>"</a:t>
            </a:r>
          </a:p>
        </p:txBody>
      </p:sp>
      <p:pic>
        <p:nvPicPr>
          <p:cNvPr id="4" name="Picture 3"/>
          <p:cNvPicPr/>
          <p:nvPr/>
        </p:nvPicPr>
        <p:blipFill>
          <a:blip r:embed="rId2"/>
          <a:srcRect/>
          <a:stretch>
            <a:fillRect/>
          </a:stretch>
        </p:blipFill>
        <p:spPr bwMode="auto">
          <a:xfrm>
            <a:off x="4419600" y="1447800"/>
            <a:ext cx="3657600" cy="37338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495800" y="5486400"/>
            <a:ext cx="4114800" cy="109605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420757" y="171300"/>
            <a:ext cx="8229600" cy="857400"/>
          </a:xfrm>
          <a:prstGeom prst="rect">
            <a:avLst/>
          </a:prstGeom>
          <a:noFill/>
          <a:ln>
            <a:noFill/>
          </a:ln>
        </p:spPr>
        <p:txBody>
          <a:bodyPr spcFirstLastPara="1" vert="horz" wrap="square" lIns="91425" tIns="45700" rIns="91425" bIns="45700" rtlCol="0" anchor="ctr" anchorCtr="0">
            <a:noAutofit/>
          </a:bodyPr>
          <a:lstStyle/>
          <a:p>
            <a:pPr algn="l">
              <a:spcBef>
                <a:spcPts val="0"/>
              </a:spcBef>
              <a:buClr>
                <a:schemeClr val="dk1"/>
              </a:buClr>
              <a:buSzPts val="4400"/>
            </a:pPr>
            <a:r>
              <a:rPr lang="en" dirty="0">
                <a:solidFill>
                  <a:schemeClr val="dk1"/>
                </a:solidFill>
                <a:latin typeface="Calibri"/>
                <a:ea typeface="Calibri"/>
                <a:cs typeface="Calibri"/>
                <a:sym typeface="Calibri"/>
              </a:rPr>
              <a:t>Create Pipeline </a:t>
            </a:r>
            <a:r>
              <a:rPr lang="en" dirty="0"/>
              <a:t>P</a:t>
            </a:r>
            <a:r>
              <a:rPr lang="en" dirty="0">
                <a:solidFill>
                  <a:schemeClr val="dk1"/>
                </a:solidFill>
                <a:latin typeface="Calibri"/>
                <a:ea typeface="Calibri"/>
                <a:cs typeface="Calibri"/>
                <a:sym typeface="Calibri"/>
              </a:rPr>
              <a:t>roject</a:t>
            </a:r>
            <a:endParaRPr dirty="0"/>
          </a:p>
        </p:txBody>
      </p:sp>
      <p:sp>
        <p:nvSpPr>
          <p:cNvPr id="200" name="Google Shape;200;p35"/>
          <p:cNvSpPr txBox="1">
            <a:spLocks noGrp="1"/>
          </p:cNvSpPr>
          <p:nvPr>
            <p:ph type="body" idx="1"/>
          </p:nvPr>
        </p:nvSpPr>
        <p:spPr>
          <a:xfrm>
            <a:off x="407505" y="1028700"/>
            <a:ext cx="8229600" cy="4610100"/>
          </a:xfrm>
          <a:prstGeom prst="rect">
            <a:avLst/>
          </a:prstGeom>
          <a:noFill/>
          <a:ln>
            <a:noFill/>
          </a:ln>
        </p:spPr>
        <p:txBody>
          <a:bodyPr spcFirstLastPara="1" vert="horz" wrap="square" lIns="91425" tIns="45700" rIns="91425" bIns="45700" rtlCol="0" anchor="t" anchorCtr="0">
            <a:noAutofit/>
          </a:bodyPr>
          <a:lstStyle/>
          <a:p>
            <a:pPr>
              <a:spcBef>
                <a:spcPts val="0"/>
              </a:spcBef>
              <a:buClr>
                <a:schemeClr val="dk1"/>
              </a:buClr>
              <a:buSzPts val="2000"/>
              <a:buFont typeface="Arial"/>
              <a:buChar char="•"/>
            </a:pPr>
            <a:r>
              <a:rPr lang="en" sz="2000" dirty="0">
                <a:solidFill>
                  <a:schemeClr val="dk1"/>
                </a:solidFill>
                <a:latin typeface="Calibri"/>
                <a:ea typeface="Calibri"/>
                <a:cs typeface="Calibri"/>
                <a:sym typeface="Calibri"/>
              </a:rPr>
              <a:t>Go to Jenkins Dashboard</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Click “New Item” at top left section</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Enter any meaningful item name(e.g. simple-java-maven-app) &gt; Select Pipeline &gt; Click OK</a:t>
            </a:r>
          </a:p>
          <a:p>
            <a:pPr>
              <a:spcBef>
                <a:spcPts val="400"/>
              </a:spcBef>
              <a:buClr>
                <a:schemeClr val="dk1"/>
              </a:buClr>
              <a:buSzPts val="2000"/>
              <a:buFont typeface="Arial"/>
              <a:buChar char="•"/>
            </a:pPr>
            <a:r>
              <a:rPr lang="nb-NO" sz="2000" dirty="0">
                <a:solidFill>
                  <a:schemeClr val="dk1"/>
                </a:solidFill>
                <a:latin typeface="Calibri"/>
                <a:cs typeface="Calibri"/>
                <a:sym typeface="Calibri"/>
              </a:rPr>
              <a:t>Select ”GitHub hook trigger for GITScm polling” checkbox under Build Triggers section</a:t>
            </a:r>
            <a:endParaRPr sz="2000" dirty="0">
              <a:solidFill>
                <a:schemeClr val="dk1"/>
              </a:solidFill>
              <a:latin typeface="Calibri"/>
              <a:cs typeface="Calibri"/>
            </a:endParaRPr>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Go to Pipeline section</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Choose the ”Pipeline script from SCM” option from the ”Definition” field</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Choose the ”Git” option from the ”SCM” field</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Enter your Repository URL(e.g. </a:t>
            </a:r>
            <a:r>
              <a:rPr lang="en" sz="1200" u="sng" dirty="0">
                <a:solidFill>
                  <a:schemeClr val="hlink"/>
                </a:solidFill>
              </a:rPr>
              <a:t>https://github.com/&lt;Your username&gt;/simple-java-maven-app</a:t>
            </a:r>
            <a:r>
              <a:rPr lang="en" sz="2000" dirty="0">
                <a:latin typeface="Calibri"/>
                <a:ea typeface="Calibri"/>
                <a:cs typeface="Calibri"/>
                <a:sym typeface="Calibri"/>
              </a:rPr>
              <a:t> </a:t>
            </a:r>
            <a:r>
              <a:rPr lang="en" sz="2000" dirty="0">
                <a:solidFill>
                  <a:schemeClr val="dk1"/>
                </a:solidFill>
                <a:latin typeface="Calibri"/>
                <a:ea typeface="Calibri"/>
                <a:cs typeface="Calibri"/>
                <a:sym typeface="Calibri"/>
              </a:rPr>
              <a:t>)</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Enter “Jenkinsfile.txt” under “Script Path” section</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Click Apply</a:t>
            </a:r>
            <a:endParaRPr dirty="0"/>
          </a:p>
          <a:p>
            <a:pPr>
              <a:spcBef>
                <a:spcPts val="400"/>
              </a:spcBef>
              <a:buClr>
                <a:schemeClr val="dk1"/>
              </a:buClr>
              <a:buSzPts val="2000"/>
              <a:buFont typeface="Arial"/>
              <a:buChar char="•"/>
            </a:pPr>
            <a:r>
              <a:rPr lang="en" sz="2000" dirty="0">
                <a:solidFill>
                  <a:schemeClr val="dk1"/>
                </a:solidFill>
                <a:latin typeface="Calibri"/>
                <a:ea typeface="Calibri"/>
                <a:cs typeface="Calibri"/>
                <a:sym typeface="Calibri"/>
              </a:rPr>
              <a:t>Click Save</a:t>
            </a:r>
            <a:endParaRPr dirty="0"/>
          </a:p>
        </p:txBody>
      </p:sp>
      <p:pic>
        <p:nvPicPr>
          <p:cNvPr id="4" name="Picture 3">
            <a:extLst>
              <a:ext uri="{FF2B5EF4-FFF2-40B4-BE49-F238E27FC236}">
                <a16:creationId xmlns:a16="http://schemas.microsoft.com/office/drawing/2014/main" xmlns="" id="{697D58A9-BB55-4924-B408-615CDBE7917B}"/>
              </a:ext>
            </a:extLst>
          </p:cNvPr>
          <p:cNvPicPr/>
          <p:nvPr/>
        </p:nvPicPr>
        <p:blipFill>
          <a:blip r:embed="rId3"/>
          <a:srcRect/>
          <a:stretch>
            <a:fillRect/>
          </a:stretch>
        </p:blipFill>
        <p:spPr bwMode="auto">
          <a:xfrm>
            <a:off x="2971800" y="4800600"/>
            <a:ext cx="5943600" cy="1787276"/>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457200" y="274637"/>
            <a:ext cx="8229600" cy="1143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en" sz="4400" b="0" i="0" u="none" strike="noStrike" cap="none" dirty="0">
                <a:solidFill>
                  <a:schemeClr val="dk1"/>
                </a:solidFill>
                <a:latin typeface="Calibri"/>
                <a:ea typeface="Calibri"/>
                <a:cs typeface="Calibri"/>
                <a:sym typeface="Calibri"/>
              </a:rPr>
              <a:t>Run Pipeline </a:t>
            </a:r>
            <a:r>
              <a:rPr lang="en" dirty="0"/>
              <a:t>P</a:t>
            </a:r>
            <a:r>
              <a:rPr lang="en" sz="4400" b="0" i="0" u="none" strike="noStrike" cap="none" dirty="0">
                <a:solidFill>
                  <a:schemeClr val="dk1"/>
                </a:solidFill>
                <a:latin typeface="Calibri"/>
                <a:ea typeface="Calibri"/>
                <a:cs typeface="Calibri"/>
                <a:sym typeface="Calibri"/>
              </a:rPr>
              <a:t>roject</a:t>
            </a:r>
            <a:endParaRPr/>
          </a:p>
        </p:txBody>
      </p:sp>
      <p:sp>
        <p:nvSpPr>
          <p:cNvPr id="200" name="Google Shape;200;p35"/>
          <p:cNvSpPr txBox="1">
            <a:spLocks noGrp="1"/>
          </p:cNvSpPr>
          <p:nvPr>
            <p:ph type="body" idx="1"/>
          </p:nvPr>
        </p:nvSpPr>
        <p:spPr>
          <a:xfrm>
            <a:off x="457200" y="1600200"/>
            <a:ext cx="8229600" cy="39624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Arial"/>
              <a:buChar char="•"/>
            </a:pPr>
            <a:r>
              <a:rPr lang="en" sz="1800" b="0" i="0" u="none" strike="noStrike" cap="none" dirty="0">
                <a:solidFill>
                  <a:schemeClr val="dk1"/>
                </a:solidFill>
                <a:ea typeface="Calibri"/>
                <a:cs typeface="Calibri"/>
                <a:sym typeface="Calibri"/>
              </a:rPr>
              <a:t>Make some change in code on GitHub</a:t>
            </a:r>
          </a:p>
          <a:p>
            <a:pPr marL="342900" marR="0" lvl="0" indent="-342900" algn="l" rtl="0">
              <a:spcBef>
                <a:spcPts val="0"/>
              </a:spcBef>
              <a:spcAft>
                <a:spcPts val="0"/>
              </a:spcAft>
              <a:buClr>
                <a:schemeClr val="dk1"/>
              </a:buClr>
              <a:buSzPts val="2000"/>
              <a:buFont typeface="Arial"/>
              <a:buChar char="•"/>
            </a:pPr>
            <a:r>
              <a:rPr lang="en" sz="1800" dirty="0">
                <a:solidFill>
                  <a:schemeClr val="dk1"/>
                </a:solidFill>
                <a:ea typeface="Calibri"/>
                <a:cs typeface="Calibri"/>
                <a:sym typeface="Calibri"/>
              </a:rPr>
              <a:t>Pipeline project will be triggered automatically on Jenkins, once you make any changes on GitHub</a:t>
            </a:r>
            <a:endParaRPr sz="1800" b="0" i="0" u="none" strike="noStrike" cap="none">
              <a:solidFill>
                <a:schemeClr val="dk1"/>
              </a:solidFill>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0133A99-2C2A-4386-9A51-AFB16D0B0B11}"/>
              </a:ext>
            </a:extLst>
          </p:cNvPr>
          <p:cNvSpPr>
            <a:spLocks noGrp="1"/>
          </p:cNvSpPr>
          <p:nvPr>
            <p:ph type="title"/>
          </p:nvPr>
        </p:nvSpPr>
        <p:spPr/>
        <p:txBody>
          <a:bodyPr/>
          <a:lstStyle/>
          <a:p>
            <a:r>
              <a:rPr lang="en-US" dirty="0"/>
              <a:t>Multiple Docker Containers</a:t>
            </a:r>
          </a:p>
        </p:txBody>
      </p:sp>
      <p:sp>
        <p:nvSpPr>
          <p:cNvPr id="5" name="Text Placeholder 4">
            <a:extLst>
              <a:ext uri="{FF2B5EF4-FFF2-40B4-BE49-F238E27FC236}">
                <a16:creationId xmlns:a16="http://schemas.microsoft.com/office/drawing/2014/main" xmlns="" id="{7C291D7F-4BB9-433A-AE5A-D171D8E3951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375406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Automation: </a:t>
            </a:r>
          </a:p>
          <a:p>
            <a:pPr>
              <a:buNone/>
            </a:pPr>
            <a:r>
              <a:rPr lang="en-US" dirty="0"/>
              <a:t>	In the example above, you deployed just a single </a:t>
            </a:r>
            <a:r>
              <a:rPr lang="en-US" dirty="0" err="1"/>
              <a:t>Docker</a:t>
            </a:r>
            <a:r>
              <a:rPr lang="en-US" dirty="0"/>
              <a:t> container to a single EC2 Instance. What happens if you have many different </a:t>
            </a:r>
            <a:r>
              <a:rPr lang="en-US" dirty="0" err="1"/>
              <a:t>Docker</a:t>
            </a:r>
            <a:r>
              <a:rPr lang="en-US" dirty="0"/>
              <a:t> containers (e.g., one container for a front-end web app, another for a back-end, another for a database, and so on) and you have to deploy multiple copies of each of those containers across many EC2 Instances. You wouldn’t want to repeat all of these manual steps over and over again, so you need a way to automate deployment</a:t>
            </a:r>
          </a:p>
          <a:p>
            <a:r>
              <a:rPr lang="en-US" dirty="0"/>
              <a:t>Integration:</a:t>
            </a:r>
          </a:p>
          <a:p>
            <a:pPr>
              <a:buNone/>
            </a:pPr>
            <a:r>
              <a:rPr lang="en-US" dirty="0"/>
              <a:t>	 Running a </a:t>
            </a:r>
            <a:r>
              <a:rPr lang="en-US" dirty="0" err="1"/>
              <a:t>Docker</a:t>
            </a:r>
            <a:r>
              <a:rPr lang="en-US" dirty="0"/>
              <a:t> container is only one piece of the puzzle. You also need to integrate it with all the other parts of your infrastructure, such as routing traffic to your containers (load balancing) and ensuring the your containers continue running (monitoring, alerting, crash recovery).</a:t>
            </a:r>
          </a:p>
          <a:p>
            <a:pPr>
              <a:buNone/>
            </a:pPr>
            <a:endParaRPr lang="en-US" dirty="0"/>
          </a:p>
          <a:p>
            <a:pPr>
              <a:buNone/>
            </a:pPr>
            <a:r>
              <a:rPr lang="en-US" dirty="0"/>
              <a:t>One way to solve both of these problems is to use the EC2 Container Service(ECS).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Deploying </a:t>
            </a:r>
            <a:r>
              <a:rPr lang="en-US" dirty="0" err="1"/>
              <a:t>Docker</a:t>
            </a:r>
            <a:r>
              <a:rPr lang="en-US" dirty="0"/>
              <a:t> containers on ECS</a:t>
            </a:r>
          </a:p>
        </p:txBody>
      </p:sp>
      <p:sp>
        <p:nvSpPr>
          <p:cNvPr id="3" name="Content Placeholder 2"/>
          <p:cNvSpPr>
            <a:spLocks noGrp="1"/>
          </p:cNvSpPr>
          <p:nvPr>
            <p:ph idx="1"/>
          </p:nvPr>
        </p:nvSpPr>
        <p:spPr/>
        <p:txBody>
          <a:bodyPr>
            <a:normAutofit fontScale="62500" lnSpcReduction="20000"/>
          </a:bodyPr>
          <a:lstStyle/>
          <a:p>
            <a:r>
              <a:rPr lang="en-US" dirty="0"/>
              <a:t>The idea behind ECS is that you create an ECS Cluster—which is a group of EC2 Instances managed by ECS—define what </a:t>
            </a:r>
            <a:r>
              <a:rPr lang="en-US" dirty="0" err="1"/>
              <a:t>Docker</a:t>
            </a:r>
            <a:r>
              <a:rPr lang="en-US" dirty="0"/>
              <a:t> containers you want to run, and ECS will take care of deploying those containers across the Cluster, rolling out new versions, and integrating with other AWS infrastructure. ECS can make it easier to manage multiple </a:t>
            </a:r>
            <a:r>
              <a:rPr lang="en-US" dirty="0" err="1"/>
              <a:t>Docker</a:t>
            </a:r>
            <a:r>
              <a:rPr lang="en-US" dirty="0"/>
              <a:t> containers running on multiple EC2 Instances—if you can figure out all the steps required to use it. These steps are:</a:t>
            </a:r>
          </a:p>
          <a:p>
            <a:endParaRPr lang="en-US" dirty="0"/>
          </a:p>
          <a:p>
            <a:r>
              <a:rPr lang="en-US" dirty="0"/>
              <a:t>Create an ECS Cluster</a:t>
            </a:r>
          </a:p>
          <a:p>
            <a:r>
              <a:rPr lang="en-US" dirty="0"/>
              <a:t>Create an ELB</a:t>
            </a:r>
          </a:p>
          <a:p>
            <a:r>
              <a:rPr lang="en-US" dirty="0"/>
              <a:t>Create IAM Roles</a:t>
            </a:r>
          </a:p>
          <a:p>
            <a:r>
              <a:rPr lang="en-US" dirty="0"/>
              <a:t>Create an Auto Scaling Group</a:t>
            </a:r>
          </a:p>
          <a:p>
            <a:r>
              <a:rPr lang="en-US" dirty="0"/>
              <a:t>Run </a:t>
            </a:r>
            <a:r>
              <a:rPr lang="en-US" dirty="0" err="1"/>
              <a:t>Docker</a:t>
            </a:r>
            <a:r>
              <a:rPr lang="en-US" dirty="0"/>
              <a:t> containers in your ECS Cluster</a:t>
            </a:r>
          </a:p>
          <a:p>
            <a:r>
              <a:rPr lang="en-US" dirty="0"/>
              <a:t>Update </a:t>
            </a:r>
            <a:r>
              <a:rPr lang="en-US" dirty="0" err="1"/>
              <a:t>Docker</a:t>
            </a:r>
            <a:r>
              <a:rPr lang="en-US" dirty="0"/>
              <a:t> containers in your ECS Cluster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ECS Cluster</a:t>
            </a:r>
          </a:p>
        </p:txBody>
      </p:sp>
      <p:pic>
        <p:nvPicPr>
          <p:cNvPr id="1028" name="Picture 4"/>
          <p:cNvPicPr>
            <a:picLocks noGrp="1" noChangeAspect="1" noChangeArrowheads="1"/>
          </p:cNvPicPr>
          <p:nvPr>
            <p:ph idx="1"/>
          </p:nvPr>
        </p:nvPicPr>
        <p:blipFill>
          <a:blip r:embed="rId3"/>
          <a:srcRect/>
          <a:stretch>
            <a:fillRect/>
          </a:stretch>
        </p:blipFill>
        <p:spPr bwMode="auto">
          <a:xfrm>
            <a:off x="457200" y="2167774"/>
            <a:ext cx="8229600" cy="3390815"/>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3"/>
          <a:srcRect/>
          <a:stretch>
            <a:fillRect/>
          </a:stretch>
        </p:blipFill>
        <p:spPr bwMode="auto">
          <a:xfrm>
            <a:off x="457200" y="1939736"/>
            <a:ext cx="8229600" cy="3846891"/>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3"/>
          <a:srcRect/>
          <a:stretch>
            <a:fillRect/>
          </a:stretch>
        </p:blipFill>
        <p:spPr bwMode="auto">
          <a:xfrm>
            <a:off x="457200" y="2151550"/>
            <a:ext cx="8229600" cy="3423263"/>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Load Balancer</a:t>
            </a:r>
          </a:p>
        </p:txBody>
      </p:sp>
      <p:sp>
        <p:nvSpPr>
          <p:cNvPr id="3" name="Content Placeholder 2"/>
          <p:cNvSpPr>
            <a:spLocks noGrp="1"/>
          </p:cNvSpPr>
          <p:nvPr>
            <p:ph idx="1"/>
          </p:nvPr>
        </p:nvSpPr>
        <p:spPr/>
        <p:txBody>
          <a:bodyPr>
            <a:normAutofit fontScale="77500" lnSpcReduction="20000"/>
          </a:bodyPr>
          <a:lstStyle/>
          <a:p>
            <a:r>
              <a:rPr lang="en-US" dirty="0"/>
              <a:t>You can use an Elastic Load Balancer (ELB) when you are running multiple EC2 Instances and you want to distribute load between them. The ELB monitors the health of your EC2 Instances, so if one goes down (due to a crash or an Auto Scaling Group reducing the number of instances) it can take it out of rotation or if a new one comes up (due to a new deployment or an Auto Scaling Group increasing the number of instances) it can add it to the rotation. Your users always send their requests to the ELB, so they are shielded from any changes within your data center.</a:t>
            </a:r>
          </a:p>
          <a:p>
            <a:endParaRPr lang="en-US" dirty="0"/>
          </a:p>
          <a:p>
            <a:r>
              <a:rPr lang="en-US" dirty="0"/>
              <a:t>Create the ELB first and then move on to the Auto Scaling Group.</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EC2 Dashboard &amp; Launching Instance</a:t>
            </a:r>
          </a:p>
        </p:txBody>
      </p:sp>
      <p:pic>
        <p:nvPicPr>
          <p:cNvPr id="3074" name="Picture 2"/>
          <p:cNvPicPr>
            <a:picLocks noGrp="1" noChangeAspect="1" noChangeArrowheads="1"/>
          </p:cNvPicPr>
          <p:nvPr>
            <p:ph idx="1"/>
          </p:nvPr>
        </p:nvPicPr>
        <p:blipFill>
          <a:blip r:embed="rId2"/>
          <a:srcRect/>
          <a:stretch>
            <a:fillRect/>
          </a:stretch>
        </p:blipFill>
        <p:spPr bwMode="auto">
          <a:xfrm>
            <a:off x="681532" y="1600200"/>
            <a:ext cx="7780936" cy="4525963"/>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Load Balancer</a:t>
            </a:r>
          </a:p>
        </p:txBody>
      </p:sp>
      <p:pic>
        <p:nvPicPr>
          <p:cNvPr id="1026" name="Picture 2"/>
          <p:cNvPicPr>
            <a:picLocks noGrp="1" noChangeAspect="1" noChangeArrowheads="1"/>
          </p:cNvPicPr>
          <p:nvPr>
            <p:ph idx="1"/>
          </p:nvPr>
        </p:nvPicPr>
        <p:blipFill>
          <a:blip r:embed="rId3"/>
          <a:srcRect/>
          <a:stretch>
            <a:fillRect/>
          </a:stretch>
        </p:blipFill>
        <p:spPr bwMode="auto">
          <a:xfrm>
            <a:off x="457200" y="2700434"/>
            <a:ext cx="8229600" cy="232549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 a Load Balancer Type</a:t>
            </a:r>
          </a:p>
        </p:txBody>
      </p:sp>
      <p:pic>
        <p:nvPicPr>
          <p:cNvPr id="2050" name="Picture 2"/>
          <p:cNvPicPr>
            <a:picLocks noGrp="1" noChangeAspect="1" noChangeArrowheads="1"/>
          </p:cNvPicPr>
          <p:nvPr>
            <p:ph idx="1"/>
          </p:nvPr>
        </p:nvPicPr>
        <p:blipFill>
          <a:blip r:embed="rId3"/>
          <a:srcRect/>
          <a:stretch>
            <a:fillRect/>
          </a:stretch>
        </p:blipFill>
        <p:spPr bwMode="auto">
          <a:xfrm>
            <a:off x="457200" y="2298877"/>
            <a:ext cx="8229600" cy="3128608"/>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Configure Your Load Balancer and Listener</a:t>
            </a:r>
            <a:br>
              <a:rPr lang="en-US" dirty="0"/>
            </a:br>
            <a:endParaRPr lang="en-US" dirty="0"/>
          </a:p>
        </p:txBody>
      </p:sp>
      <p:pic>
        <p:nvPicPr>
          <p:cNvPr id="3074" name="Picture 2"/>
          <p:cNvPicPr>
            <a:picLocks noGrp="1" noChangeAspect="1" noChangeArrowheads="1"/>
          </p:cNvPicPr>
          <p:nvPr>
            <p:ph idx="1"/>
          </p:nvPr>
        </p:nvPicPr>
        <p:blipFill>
          <a:blip r:embed="rId3"/>
          <a:srcRect/>
          <a:stretch>
            <a:fillRect/>
          </a:stretch>
        </p:blipFill>
        <p:spPr bwMode="auto">
          <a:xfrm>
            <a:off x="457200" y="2109629"/>
            <a:ext cx="8229600" cy="3507104"/>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9" name="Picture 3"/>
          <p:cNvPicPr>
            <a:picLocks noGrp="1" noChangeAspect="1" noChangeArrowheads="1"/>
          </p:cNvPicPr>
          <p:nvPr>
            <p:ph idx="1"/>
          </p:nvPr>
        </p:nvPicPr>
        <p:blipFill>
          <a:blip r:embed="rId3"/>
          <a:srcRect/>
          <a:stretch>
            <a:fillRect/>
          </a:stretch>
        </p:blipFill>
        <p:spPr bwMode="auto">
          <a:xfrm>
            <a:off x="457200" y="2994029"/>
            <a:ext cx="8229600" cy="173830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3"/>
          <a:srcRect/>
          <a:stretch>
            <a:fillRect/>
          </a:stretch>
        </p:blipFill>
        <p:spPr bwMode="auto">
          <a:xfrm>
            <a:off x="457200" y="2127297"/>
            <a:ext cx="8229600" cy="3471768"/>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Configure a Security Group for Your Load Balancer</a:t>
            </a:r>
            <a:br>
              <a:rPr lang="en-US" dirty="0"/>
            </a:br>
            <a:endParaRPr lang="en-US" dirty="0"/>
          </a:p>
        </p:txBody>
      </p:sp>
      <p:pic>
        <p:nvPicPr>
          <p:cNvPr id="6146" name="Picture 2"/>
          <p:cNvPicPr>
            <a:picLocks noGrp="1" noChangeAspect="1" noChangeArrowheads="1"/>
          </p:cNvPicPr>
          <p:nvPr>
            <p:ph idx="1"/>
          </p:nvPr>
        </p:nvPicPr>
        <p:blipFill>
          <a:blip r:embed="rId3"/>
          <a:srcRect/>
          <a:stretch>
            <a:fillRect/>
          </a:stretch>
        </p:blipFill>
        <p:spPr bwMode="auto">
          <a:xfrm>
            <a:off x="457200" y="2141622"/>
            <a:ext cx="8229600" cy="3443119"/>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Group</a:t>
            </a:r>
          </a:p>
        </p:txBody>
      </p:sp>
      <p:pic>
        <p:nvPicPr>
          <p:cNvPr id="7170" name="Picture 2"/>
          <p:cNvPicPr>
            <a:picLocks noGrp="1" noChangeAspect="1" noChangeArrowheads="1"/>
          </p:cNvPicPr>
          <p:nvPr>
            <p:ph idx="1"/>
          </p:nvPr>
        </p:nvPicPr>
        <p:blipFill>
          <a:blip r:embed="rId3"/>
          <a:srcRect/>
          <a:stretch>
            <a:fillRect/>
          </a:stretch>
        </p:blipFill>
        <p:spPr bwMode="auto">
          <a:xfrm>
            <a:off x="457200" y="2109184"/>
            <a:ext cx="8229600" cy="3507995"/>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5" name="Picture 3"/>
          <p:cNvPicPr>
            <a:picLocks noGrp="1" noChangeAspect="1" noChangeArrowheads="1"/>
          </p:cNvPicPr>
          <p:nvPr>
            <p:ph idx="1"/>
          </p:nvPr>
        </p:nvPicPr>
        <p:blipFill>
          <a:blip r:embed="rId3"/>
          <a:srcRect/>
          <a:stretch>
            <a:fillRect/>
          </a:stretch>
        </p:blipFill>
        <p:spPr bwMode="auto">
          <a:xfrm>
            <a:off x="457200" y="2269378"/>
            <a:ext cx="8229600" cy="3187606"/>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Register Targets with Your Target Group</a:t>
            </a:r>
            <a:br>
              <a:rPr lang="en-US" dirty="0"/>
            </a:br>
            <a:endParaRPr lang="en-US" dirty="0"/>
          </a:p>
        </p:txBody>
      </p:sp>
      <p:pic>
        <p:nvPicPr>
          <p:cNvPr id="9218" name="Picture 2"/>
          <p:cNvPicPr>
            <a:picLocks noGrp="1" noChangeAspect="1" noChangeArrowheads="1"/>
          </p:cNvPicPr>
          <p:nvPr>
            <p:ph idx="1"/>
          </p:nvPr>
        </p:nvPicPr>
        <p:blipFill>
          <a:blip r:embed="rId3"/>
          <a:srcRect/>
          <a:stretch>
            <a:fillRect/>
          </a:stretch>
        </p:blipFill>
        <p:spPr bwMode="auto">
          <a:xfrm>
            <a:off x="457200" y="2118700"/>
            <a:ext cx="8229600" cy="3488963"/>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Create and Test Your Load Balancer</a:t>
            </a:r>
            <a:br>
              <a:rPr lang="en-US" dirty="0"/>
            </a:br>
            <a:endParaRPr lang="en-US" dirty="0"/>
          </a:p>
        </p:txBody>
      </p:sp>
      <p:pic>
        <p:nvPicPr>
          <p:cNvPr id="10242" name="Picture 2"/>
          <p:cNvPicPr>
            <a:picLocks noGrp="1" noChangeAspect="1" noChangeArrowheads="1"/>
          </p:cNvPicPr>
          <p:nvPr>
            <p:ph idx="1"/>
          </p:nvPr>
        </p:nvPicPr>
        <p:blipFill>
          <a:blip r:embed="rId3"/>
          <a:srcRect/>
          <a:stretch>
            <a:fillRect/>
          </a:stretch>
        </p:blipFill>
        <p:spPr bwMode="auto">
          <a:xfrm>
            <a:off x="457200" y="2118240"/>
            <a:ext cx="8229600" cy="348988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an AMI</a:t>
            </a:r>
          </a:p>
        </p:txBody>
      </p:sp>
      <p:pic>
        <p:nvPicPr>
          <p:cNvPr id="1029" name="Picture 5"/>
          <p:cNvPicPr>
            <a:picLocks noGrp="1" noChangeAspect="1" noChangeArrowheads="1"/>
          </p:cNvPicPr>
          <p:nvPr>
            <p:ph idx="1"/>
          </p:nvPr>
        </p:nvPicPr>
        <p:blipFill>
          <a:blip r:embed="rId2"/>
          <a:srcRect/>
          <a:stretch>
            <a:fillRect/>
          </a:stretch>
        </p:blipFill>
        <p:spPr bwMode="auto">
          <a:xfrm>
            <a:off x="457200" y="2225752"/>
            <a:ext cx="8229600" cy="3274859"/>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3"/>
          <a:srcRect/>
          <a:stretch>
            <a:fillRect/>
          </a:stretch>
        </p:blipFill>
        <p:spPr bwMode="auto">
          <a:xfrm>
            <a:off x="457200" y="2789623"/>
            <a:ext cx="8229600" cy="2147117"/>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3"/>
          <a:srcRect/>
          <a:stretch>
            <a:fillRect/>
          </a:stretch>
        </p:blipFill>
        <p:spPr bwMode="auto">
          <a:xfrm>
            <a:off x="457200" y="2357840"/>
            <a:ext cx="8229600" cy="3010682"/>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3"/>
          <a:srcRect/>
          <a:stretch>
            <a:fillRect/>
          </a:stretch>
        </p:blipFill>
        <p:spPr bwMode="auto">
          <a:xfrm>
            <a:off x="457200" y="2357545"/>
            <a:ext cx="8229600" cy="3011272"/>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IAM Roles</a:t>
            </a:r>
          </a:p>
        </p:txBody>
      </p:sp>
      <p:pic>
        <p:nvPicPr>
          <p:cNvPr id="14338" name="Picture 2"/>
          <p:cNvPicPr>
            <a:picLocks noGrp="1" noChangeAspect="1" noChangeArrowheads="1"/>
          </p:cNvPicPr>
          <p:nvPr>
            <p:ph idx="1"/>
          </p:nvPr>
        </p:nvPicPr>
        <p:blipFill>
          <a:blip r:embed="rId2"/>
          <a:srcRect/>
          <a:stretch>
            <a:fillRect/>
          </a:stretch>
        </p:blipFill>
        <p:spPr bwMode="auto">
          <a:xfrm>
            <a:off x="457200" y="2278385"/>
            <a:ext cx="8229600" cy="3169593"/>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3"/>
          <a:srcRect/>
          <a:stretch>
            <a:fillRect/>
          </a:stretch>
        </p:blipFill>
        <p:spPr bwMode="auto">
          <a:xfrm>
            <a:off x="457200" y="2194689"/>
            <a:ext cx="8229600" cy="3336984"/>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srcRect/>
          <a:stretch>
            <a:fillRect/>
          </a:stretch>
        </p:blipFill>
        <p:spPr bwMode="auto">
          <a:xfrm>
            <a:off x="457200" y="2246762"/>
            <a:ext cx="8229600" cy="3232838"/>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srcRect/>
          <a:stretch>
            <a:fillRect/>
          </a:stretch>
        </p:blipFill>
        <p:spPr bwMode="auto">
          <a:xfrm>
            <a:off x="457200" y="1911551"/>
            <a:ext cx="8229600" cy="390326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457200" y="1793181"/>
            <a:ext cx="8229600" cy="41400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458" name="Picture 2"/>
          <p:cNvPicPr>
            <a:picLocks noGrp="1" noChangeAspect="1" noChangeArrowheads="1"/>
          </p:cNvPicPr>
          <p:nvPr>
            <p:ph idx="1"/>
          </p:nvPr>
        </p:nvPicPr>
        <p:blipFill>
          <a:blip r:embed="rId2"/>
          <a:srcRect/>
          <a:stretch>
            <a:fillRect/>
          </a:stretch>
        </p:blipFill>
        <p:spPr bwMode="auto">
          <a:xfrm>
            <a:off x="490693" y="1600200"/>
            <a:ext cx="8162614" cy="4525963"/>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457200" y="1672923"/>
            <a:ext cx="8229600" cy="438051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Choosing Ubuntu Image</a:t>
            </a:r>
            <a:br>
              <a:rPr lang="en-US" dirty="0"/>
            </a:br>
            <a:r>
              <a:rPr lang="en-US" b="1" dirty="0">
                <a:solidFill>
                  <a:srgbClr val="FF0000"/>
                </a:solidFill>
              </a:rPr>
              <a:t>Do not use any other image</a:t>
            </a:r>
          </a:p>
        </p:txBody>
      </p:sp>
      <p:pic>
        <p:nvPicPr>
          <p:cNvPr id="1026" name="Picture 2"/>
          <p:cNvPicPr>
            <a:picLocks noGrp="1" noChangeAspect="1" noChangeArrowheads="1"/>
          </p:cNvPicPr>
          <p:nvPr>
            <p:ph idx="1"/>
          </p:nvPr>
        </p:nvPicPr>
        <p:blipFill>
          <a:blip r:embed="rId2"/>
          <a:srcRect/>
          <a:stretch>
            <a:fillRect/>
          </a:stretch>
        </p:blipFill>
        <p:spPr bwMode="auto">
          <a:xfrm>
            <a:off x="457200" y="3372320"/>
            <a:ext cx="8229600" cy="981723"/>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p:cNvPicPr>
            <a:picLocks noGrp="1" noChangeAspect="1" noChangeArrowheads="1"/>
          </p:cNvPicPr>
          <p:nvPr>
            <p:ph idx="1"/>
          </p:nvPr>
        </p:nvPicPr>
        <p:blipFill>
          <a:blip r:embed="rId2"/>
          <a:srcRect/>
          <a:stretch>
            <a:fillRect/>
          </a:stretch>
        </p:blipFill>
        <p:spPr bwMode="auto">
          <a:xfrm>
            <a:off x="457200" y="2325513"/>
            <a:ext cx="8229600" cy="3075336"/>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another IAM Role</a:t>
            </a:r>
          </a:p>
        </p:txBody>
      </p:sp>
      <p:pic>
        <p:nvPicPr>
          <p:cNvPr id="22530" name="Picture 2"/>
          <p:cNvPicPr>
            <a:picLocks noGrp="1" noChangeAspect="1" noChangeArrowheads="1"/>
          </p:cNvPicPr>
          <p:nvPr>
            <p:ph idx="1"/>
          </p:nvPr>
        </p:nvPicPr>
        <p:blipFill>
          <a:blip r:embed="rId2"/>
          <a:srcRect/>
          <a:stretch>
            <a:fillRect/>
          </a:stretch>
        </p:blipFill>
        <p:spPr bwMode="auto">
          <a:xfrm>
            <a:off x="457200" y="1641502"/>
            <a:ext cx="8229600" cy="4443358"/>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p:cNvPicPr>
            <a:picLocks noGrp="1" noChangeAspect="1" noChangeArrowheads="1"/>
          </p:cNvPicPr>
          <p:nvPr>
            <p:ph idx="1"/>
          </p:nvPr>
        </p:nvPicPr>
        <p:blipFill>
          <a:blip r:embed="rId2"/>
          <a:srcRect/>
          <a:stretch>
            <a:fillRect/>
          </a:stretch>
        </p:blipFill>
        <p:spPr bwMode="auto">
          <a:xfrm>
            <a:off x="457200" y="1638228"/>
            <a:ext cx="8229600" cy="4449907"/>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Grp="1" noChangeAspect="1" noChangeArrowheads="1"/>
          </p:cNvPicPr>
          <p:nvPr>
            <p:ph idx="1"/>
          </p:nvPr>
        </p:nvPicPr>
        <p:blipFill>
          <a:blip r:embed="rId3"/>
          <a:srcRect/>
          <a:stretch>
            <a:fillRect/>
          </a:stretch>
        </p:blipFill>
        <p:spPr bwMode="auto">
          <a:xfrm>
            <a:off x="457200" y="2388298"/>
            <a:ext cx="8229600" cy="2949766"/>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4764383-F88A-4193-BC58-D0AA33BA5E18}"/>
              </a:ext>
            </a:extLst>
          </p:cNvPr>
          <p:cNvSpPr>
            <a:spLocks noGrp="1"/>
          </p:cNvSpPr>
          <p:nvPr>
            <p:ph type="title"/>
          </p:nvPr>
        </p:nvSpPr>
        <p:spPr/>
        <p:txBody>
          <a:bodyPr/>
          <a:lstStyle/>
          <a:p>
            <a:r>
              <a:rPr lang="en-US" dirty="0"/>
              <a:t>AWS Services</a:t>
            </a:r>
          </a:p>
        </p:txBody>
      </p:sp>
      <p:sp>
        <p:nvSpPr>
          <p:cNvPr id="5" name="Text Placeholder 4">
            <a:extLst>
              <a:ext uri="{FF2B5EF4-FFF2-40B4-BE49-F238E27FC236}">
                <a16:creationId xmlns:a16="http://schemas.microsoft.com/office/drawing/2014/main" xmlns="" id="{A0F03FAF-7FC3-4DCC-86E5-BE78C9232D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882657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1400" dirty="0"/>
              <a:t>Compute</a:t>
            </a:r>
          </a:p>
          <a:p>
            <a:r>
              <a:rPr lang="en-US" sz="1400" dirty="0"/>
              <a:t>Storage</a:t>
            </a:r>
          </a:p>
          <a:p>
            <a:r>
              <a:rPr lang="en-US" sz="1400" dirty="0"/>
              <a:t>Database</a:t>
            </a:r>
          </a:p>
          <a:p>
            <a:r>
              <a:rPr lang="en-US" sz="1400" dirty="0"/>
              <a:t>Migration</a:t>
            </a:r>
          </a:p>
          <a:p>
            <a:r>
              <a:rPr lang="en-US" sz="1400" dirty="0"/>
              <a:t>Networking &amp; Content Delivery</a:t>
            </a:r>
          </a:p>
          <a:p>
            <a:r>
              <a:rPr lang="en-US" sz="1400" dirty="0"/>
              <a:t>Developer Tools</a:t>
            </a:r>
          </a:p>
          <a:p>
            <a:r>
              <a:rPr lang="en-US" sz="1400" dirty="0"/>
              <a:t>Management Tools</a:t>
            </a:r>
          </a:p>
          <a:p>
            <a:r>
              <a:rPr lang="en-US" sz="1400" dirty="0"/>
              <a:t>Media Services</a:t>
            </a:r>
          </a:p>
          <a:p>
            <a:r>
              <a:rPr lang="en-US" sz="1400" dirty="0"/>
              <a:t>Machine Learning</a:t>
            </a:r>
          </a:p>
          <a:p>
            <a:r>
              <a:rPr lang="en-US" sz="1400" dirty="0"/>
              <a:t>Analytics</a:t>
            </a:r>
          </a:p>
          <a:p>
            <a:r>
              <a:rPr lang="en-US" sz="1400" dirty="0"/>
              <a:t>Security, Identity &amp; Compliance</a:t>
            </a:r>
          </a:p>
          <a:p>
            <a:r>
              <a:rPr lang="en-US" sz="1400" dirty="0"/>
              <a:t>Mobile Services</a:t>
            </a:r>
          </a:p>
          <a:p>
            <a:r>
              <a:rPr lang="en-US" sz="1400" dirty="0"/>
              <a:t>AR &amp; VR</a:t>
            </a:r>
          </a:p>
          <a:p>
            <a:r>
              <a:rPr lang="en-US" sz="1400" dirty="0"/>
              <a:t>Application Integration</a:t>
            </a:r>
          </a:p>
          <a:p>
            <a:r>
              <a:rPr lang="en-US" sz="1400" dirty="0"/>
              <a:t>AWS Cost Management</a:t>
            </a:r>
          </a:p>
          <a:p>
            <a:r>
              <a:rPr lang="en-US" sz="1400" dirty="0"/>
              <a:t>Customer Engagement</a:t>
            </a:r>
          </a:p>
          <a:p>
            <a:r>
              <a:rPr lang="en-US" sz="1400" dirty="0"/>
              <a:t>Business Productivity</a:t>
            </a:r>
          </a:p>
          <a:p>
            <a:r>
              <a:rPr lang="en-US" sz="1400" dirty="0"/>
              <a:t>Desktop &amp; App Streaming</a:t>
            </a:r>
          </a:p>
          <a:p>
            <a:r>
              <a:rPr lang="en-US" sz="1400" dirty="0"/>
              <a:t>Internet Of Things</a:t>
            </a:r>
          </a:p>
          <a:p>
            <a:r>
              <a:rPr lang="en-US" sz="1400" dirty="0"/>
              <a:t>Game Development</a:t>
            </a:r>
          </a:p>
        </p:txBody>
      </p:sp>
    </p:spTree>
    <p:extLst>
      <p:ext uri="{BB962C8B-B14F-4D97-AF65-F5344CB8AC3E}">
        <p14:creationId xmlns:p14="http://schemas.microsoft.com/office/powerpoint/2010/main" xmlns="" val="41233348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a:t>
            </a:r>
          </a:p>
        </p:txBody>
      </p:sp>
      <p:sp>
        <p:nvSpPr>
          <p:cNvPr id="3" name="Content Placeholder 2"/>
          <p:cNvSpPr>
            <a:spLocks noGrp="1"/>
          </p:cNvSpPr>
          <p:nvPr>
            <p:ph idx="1"/>
          </p:nvPr>
        </p:nvSpPr>
        <p:spPr/>
        <p:txBody>
          <a:bodyPr>
            <a:noAutofit/>
          </a:bodyPr>
          <a:lstStyle/>
          <a:p>
            <a:r>
              <a:rPr lang="en-US" dirty="0"/>
              <a:t>EC2</a:t>
            </a:r>
          </a:p>
          <a:p>
            <a:r>
              <a:rPr lang="en-US" dirty="0" err="1"/>
              <a:t>Lightsail</a:t>
            </a:r>
            <a:endParaRPr lang="en-US" dirty="0"/>
          </a:p>
          <a:p>
            <a:r>
              <a:rPr lang="en-US" dirty="0"/>
              <a:t>ECS</a:t>
            </a:r>
          </a:p>
          <a:p>
            <a:r>
              <a:rPr lang="en-US" dirty="0"/>
              <a:t>EKS</a:t>
            </a:r>
          </a:p>
          <a:p>
            <a:r>
              <a:rPr lang="en-US" dirty="0"/>
              <a:t>Lambda</a:t>
            </a:r>
          </a:p>
          <a:p>
            <a:r>
              <a:rPr lang="en-US" dirty="0"/>
              <a:t>Batch</a:t>
            </a:r>
          </a:p>
          <a:p>
            <a:r>
              <a:rPr lang="en-US" dirty="0"/>
              <a:t>Elastic Beanstalk</a:t>
            </a:r>
          </a:p>
        </p:txBody>
      </p:sp>
      <p:pic>
        <p:nvPicPr>
          <p:cNvPr id="4" name="Picture 2"/>
          <p:cNvPicPr>
            <a:picLocks noChangeAspect="1" noChangeArrowheads="1"/>
          </p:cNvPicPr>
          <p:nvPr/>
        </p:nvPicPr>
        <p:blipFill>
          <a:blip r:embed="rId2"/>
          <a:srcRect/>
          <a:stretch>
            <a:fillRect/>
          </a:stretch>
        </p:blipFill>
        <p:spPr bwMode="auto">
          <a:xfrm>
            <a:off x="6705600" y="1600200"/>
            <a:ext cx="1733550" cy="2038350"/>
          </a:xfrm>
          <a:prstGeom prst="rect">
            <a:avLst/>
          </a:prstGeom>
          <a:noFill/>
          <a:ln w="9525">
            <a:noFill/>
            <a:miter lim="800000"/>
            <a:headEnd/>
            <a:tailEnd/>
          </a:ln>
          <a:effectLst/>
        </p:spPr>
      </p:pic>
    </p:spTree>
    <p:extLst>
      <p:ext uri="{BB962C8B-B14F-4D97-AF65-F5344CB8AC3E}">
        <p14:creationId xmlns:p14="http://schemas.microsoft.com/office/powerpoint/2010/main" xmlns="" val="34085866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a:t>
            </a:r>
          </a:p>
        </p:txBody>
      </p:sp>
      <p:sp>
        <p:nvSpPr>
          <p:cNvPr id="3" name="Content Placeholder 2"/>
          <p:cNvSpPr>
            <a:spLocks noGrp="1"/>
          </p:cNvSpPr>
          <p:nvPr>
            <p:ph idx="1"/>
          </p:nvPr>
        </p:nvSpPr>
        <p:spPr/>
        <p:txBody>
          <a:bodyPr/>
          <a:lstStyle/>
          <a:p>
            <a:r>
              <a:rPr lang="en-US" dirty="0"/>
              <a:t>S3</a:t>
            </a:r>
          </a:p>
          <a:p>
            <a:r>
              <a:rPr lang="en-US" dirty="0"/>
              <a:t>EFS</a:t>
            </a:r>
          </a:p>
          <a:p>
            <a:r>
              <a:rPr lang="en-US" dirty="0"/>
              <a:t>S3 Glacier</a:t>
            </a:r>
          </a:p>
          <a:p>
            <a:r>
              <a:rPr lang="en-US" dirty="0"/>
              <a:t>Storage Gateway</a:t>
            </a:r>
          </a:p>
        </p:txBody>
      </p:sp>
      <p:pic>
        <p:nvPicPr>
          <p:cNvPr id="4" name="Picture 2"/>
          <p:cNvPicPr>
            <a:picLocks noChangeAspect="1" noChangeArrowheads="1"/>
          </p:cNvPicPr>
          <p:nvPr/>
        </p:nvPicPr>
        <p:blipFill>
          <a:blip r:embed="rId2"/>
          <a:srcRect/>
          <a:stretch>
            <a:fillRect/>
          </a:stretch>
        </p:blipFill>
        <p:spPr bwMode="auto">
          <a:xfrm>
            <a:off x="6781800" y="1524000"/>
            <a:ext cx="1771650" cy="1447800"/>
          </a:xfrm>
          <a:prstGeom prst="rect">
            <a:avLst/>
          </a:prstGeom>
          <a:noFill/>
          <a:ln w="9525">
            <a:noFill/>
            <a:miter lim="800000"/>
            <a:headEnd/>
            <a:tailEnd/>
          </a:ln>
          <a:effectLst/>
        </p:spPr>
      </p:pic>
    </p:spTree>
    <p:extLst>
      <p:ext uri="{BB962C8B-B14F-4D97-AF65-F5344CB8AC3E}">
        <p14:creationId xmlns:p14="http://schemas.microsoft.com/office/powerpoint/2010/main" xmlns="" val="4275649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p>
        </p:txBody>
      </p:sp>
      <p:sp>
        <p:nvSpPr>
          <p:cNvPr id="3" name="Content Placeholder 2"/>
          <p:cNvSpPr>
            <a:spLocks noGrp="1"/>
          </p:cNvSpPr>
          <p:nvPr>
            <p:ph idx="1"/>
          </p:nvPr>
        </p:nvSpPr>
        <p:spPr/>
        <p:txBody>
          <a:bodyPr/>
          <a:lstStyle/>
          <a:p>
            <a:r>
              <a:rPr lang="en-US" dirty="0"/>
              <a:t>RDS</a:t>
            </a:r>
          </a:p>
          <a:p>
            <a:r>
              <a:rPr lang="en-US" dirty="0" err="1"/>
              <a:t>DynamoDB</a:t>
            </a:r>
            <a:endParaRPr lang="en-US" dirty="0"/>
          </a:p>
          <a:p>
            <a:r>
              <a:rPr lang="en-US" dirty="0" err="1"/>
              <a:t>ElastiCache</a:t>
            </a:r>
            <a:endParaRPr lang="en-US" dirty="0"/>
          </a:p>
          <a:p>
            <a:r>
              <a:rPr lang="en-US" dirty="0"/>
              <a:t>Neptune</a:t>
            </a:r>
          </a:p>
          <a:p>
            <a:r>
              <a:rPr lang="en-US" dirty="0"/>
              <a:t>Amazon </a:t>
            </a:r>
            <a:r>
              <a:rPr lang="en-US" dirty="0" err="1"/>
              <a:t>Redshift</a:t>
            </a:r>
            <a:endParaRPr lang="en-US" dirty="0"/>
          </a:p>
        </p:txBody>
      </p:sp>
      <p:pic>
        <p:nvPicPr>
          <p:cNvPr id="4" name="Picture 2"/>
          <p:cNvPicPr>
            <a:picLocks noChangeAspect="1" noChangeArrowheads="1"/>
          </p:cNvPicPr>
          <p:nvPr/>
        </p:nvPicPr>
        <p:blipFill>
          <a:blip r:embed="rId2"/>
          <a:srcRect/>
          <a:stretch>
            <a:fillRect/>
          </a:stretch>
        </p:blipFill>
        <p:spPr bwMode="auto">
          <a:xfrm>
            <a:off x="6553200" y="1676400"/>
            <a:ext cx="1905000" cy="1704975"/>
          </a:xfrm>
          <a:prstGeom prst="rect">
            <a:avLst/>
          </a:prstGeom>
          <a:noFill/>
          <a:ln w="9525">
            <a:noFill/>
            <a:miter lim="800000"/>
            <a:headEnd/>
            <a:tailEnd/>
          </a:ln>
          <a:effectLst/>
        </p:spPr>
      </p:pic>
    </p:spTree>
    <p:extLst>
      <p:ext uri="{BB962C8B-B14F-4D97-AF65-F5344CB8AC3E}">
        <p14:creationId xmlns:p14="http://schemas.microsoft.com/office/powerpoint/2010/main" xmlns="" val="3567217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a:t>
            </a:r>
          </a:p>
        </p:txBody>
      </p:sp>
      <p:sp>
        <p:nvSpPr>
          <p:cNvPr id="3" name="Content Placeholder 2"/>
          <p:cNvSpPr>
            <a:spLocks noGrp="1"/>
          </p:cNvSpPr>
          <p:nvPr>
            <p:ph idx="1"/>
          </p:nvPr>
        </p:nvSpPr>
        <p:spPr/>
        <p:txBody>
          <a:bodyPr/>
          <a:lstStyle/>
          <a:p>
            <a:r>
              <a:rPr lang="en-US" dirty="0"/>
              <a:t>AWS Migration Hub</a:t>
            </a:r>
          </a:p>
          <a:p>
            <a:r>
              <a:rPr lang="en-US" dirty="0"/>
              <a:t>Application Discovery Service</a:t>
            </a:r>
          </a:p>
          <a:p>
            <a:r>
              <a:rPr lang="en-US" dirty="0"/>
              <a:t>Database Migration Service</a:t>
            </a:r>
          </a:p>
          <a:p>
            <a:r>
              <a:rPr lang="en-US" dirty="0"/>
              <a:t>Server Migration Service</a:t>
            </a:r>
          </a:p>
          <a:p>
            <a:r>
              <a:rPr lang="en-US" dirty="0"/>
              <a:t>Snowball</a:t>
            </a:r>
          </a:p>
        </p:txBody>
      </p:sp>
      <p:pic>
        <p:nvPicPr>
          <p:cNvPr id="4" name="Picture 2"/>
          <p:cNvPicPr>
            <a:picLocks noChangeAspect="1" noChangeArrowheads="1"/>
          </p:cNvPicPr>
          <p:nvPr/>
        </p:nvPicPr>
        <p:blipFill>
          <a:blip r:embed="rId2"/>
          <a:srcRect/>
          <a:stretch>
            <a:fillRect/>
          </a:stretch>
        </p:blipFill>
        <p:spPr bwMode="auto">
          <a:xfrm>
            <a:off x="6172200" y="1447800"/>
            <a:ext cx="2438400" cy="1714500"/>
          </a:xfrm>
          <a:prstGeom prst="rect">
            <a:avLst/>
          </a:prstGeom>
          <a:noFill/>
          <a:ln w="9525">
            <a:noFill/>
            <a:miter lim="800000"/>
            <a:headEnd/>
            <a:tailEnd/>
          </a:ln>
          <a:effectLst/>
        </p:spPr>
      </p:pic>
    </p:spTree>
    <p:extLst>
      <p:ext uri="{BB962C8B-B14F-4D97-AF65-F5344CB8AC3E}">
        <p14:creationId xmlns:p14="http://schemas.microsoft.com/office/powerpoint/2010/main" xmlns="" val="1571863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Instance Type</a:t>
            </a:r>
          </a:p>
        </p:txBody>
      </p:sp>
      <p:pic>
        <p:nvPicPr>
          <p:cNvPr id="2050" name="Picture 2"/>
          <p:cNvPicPr>
            <a:picLocks noGrp="1" noChangeAspect="1" noChangeArrowheads="1"/>
          </p:cNvPicPr>
          <p:nvPr>
            <p:ph idx="1"/>
          </p:nvPr>
        </p:nvPicPr>
        <p:blipFill>
          <a:blip r:embed="rId2"/>
          <a:srcRect/>
          <a:stretch>
            <a:fillRect/>
          </a:stretch>
        </p:blipFill>
        <p:spPr bwMode="auto">
          <a:xfrm>
            <a:off x="457200" y="2128570"/>
            <a:ext cx="8229600" cy="3469223"/>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Networking &amp; Content Delivery</a:t>
            </a:r>
          </a:p>
        </p:txBody>
      </p:sp>
      <p:sp>
        <p:nvSpPr>
          <p:cNvPr id="3" name="Content Placeholder 2"/>
          <p:cNvSpPr>
            <a:spLocks noGrp="1"/>
          </p:cNvSpPr>
          <p:nvPr>
            <p:ph idx="1"/>
          </p:nvPr>
        </p:nvSpPr>
        <p:spPr/>
        <p:txBody>
          <a:bodyPr/>
          <a:lstStyle/>
          <a:p>
            <a:r>
              <a:rPr lang="en-US" dirty="0"/>
              <a:t>VPC</a:t>
            </a:r>
          </a:p>
          <a:p>
            <a:r>
              <a:rPr lang="en-US" dirty="0" err="1"/>
              <a:t>CloudFront</a:t>
            </a:r>
            <a:endParaRPr lang="en-US" dirty="0"/>
          </a:p>
          <a:p>
            <a:r>
              <a:rPr lang="en-US" dirty="0"/>
              <a:t>Route 53</a:t>
            </a:r>
          </a:p>
          <a:p>
            <a:r>
              <a:rPr lang="en-US" dirty="0"/>
              <a:t>API Gateway</a:t>
            </a:r>
          </a:p>
          <a:p>
            <a:r>
              <a:rPr lang="en-US" dirty="0"/>
              <a:t>Direct Connect</a:t>
            </a:r>
          </a:p>
        </p:txBody>
      </p:sp>
      <p:pic>
        <p:nvPicPr>
          <p:cNvPr id="4" name="Picture 2"/>
          <p:cNvPicPr>
            <a:picLocks noChangeAspect="1" noChangeArrowheads="1"/>
          </p:cNvPicPr>
          <p:nvPr/>
        </p:nvPicPr>
        <p:blipFill>
          <a:blip r:embed="rId2"/>
          <a:srcRect/>
          <a:stretch>
            <a:fillRect/>
          </a:stretch>
        </p:blipFill>
        <p:spPr bwMode="auto">
          <a:xfrm>
            <a:off x="5486400" y="1524000"/>
            <a:ext cx="2667000" cy="1724025"/>
          </a:xfrm>
          <a:prstGeom prst="rect">
            <a:avLst/>
          </a:prstGeom>
          <a:noFill/>
          <a:ln w="9525">
            <a:noFill/>
            <a:miter lim="800000"/>
            <a:headEnd/>
            <a:tailEnd/>
          </a:ln>
          <a:effectLst/>
        </p:spPr>
      </p:pic>
    </p:spTree>
    <p:extLst>
      <p:ext uri="{BB962C8B-B14F-4D97-AF65-F5344CB8AC3E}">
        <p14:creationId xmlns:p14="http://schemas.microsoft.com/office/powerpoint/2010/main" xmlns="" val="25114719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sp>
        <p:nvSpPr>
          <p:cNvPr id="3" name="Content Placeholder 2"/>
          <p:cNvSpPr>
            <a:spLocks noGrp="1"/>
          </p:cNvSpPr>
          <p:nvPr>
            <p:ph idx="1"/>
          </p:nvPr>
        </p:nvSpPr>
        <p:spPr/>
        <p:txBody>
          <a:bodyPr/>
          <a:lstStyle/>
          <a:p>
            <a:r>
              <a:rPr lang="en-US" dirty="0" err="1"/>
              <a:t>CodeStar</a:t>
            </a:r>
            <a:endParaRPr lang="en-US" dirty="0"/>
          </a:p>
          <a:p>
            <a:r>
              <a:rPr lang="en-US" dirty="0" err="1"/>
              <a:t>CodeCommit</a:t>
            </a:r>
            <a:endParaRPr lang="en-US" dirty="0"/>
          </a:p>
          <a:p>
            <a:r>
              <a:rPr lang="en-US" dirty="0" err="1"/>
              <a:t>CodeBuild</a:t>
            </a:r>
            <a:endParaRPr lang="en-US" dirty="0"/>
          </a:p>
          <a:p>
            <a:r>
              <a:rPr lang="en-US" dirty="0" err="1"/>
              <a:t>CodeDeploy</a:t>
            </a:r>
            <a:endParaRPr lang="en-US" dirty="0"/>
          </a:p>
          <a:p>
            <a:r>
              <a:rPr lang="en-US" dirty="0" err="1"/>
              <a:t>CodePipeline</a:t>
            </a:r>
            <a:endParaRPr lang="en-US" dirty="0"/>
          </a:p>
          <a:p>
            <a:r>
              <a:rPr lang="en-US" dirty="0"/>
              <a:t>Cloud9</a:t>
            </a:r>
          </a:p>
          <a:p>
            <a:r>
              <a:rPr lang="en-US" dirty="0"/>
              <a:t>X-Ray</a:t>
            </a:r>
          </a:p>
        </p:txBody>
      </p:sp>
      <p:pic>
        <p:nvPicPr>
          <p:cNvPr id="4" name="Picture 2"/>
          <p:cNvPicPr>
            <a:picLocks noChangeAspect="1" noChangeArrowheads="1"/>
          </p:cNvPicPr>
          <p:nvPr/>
        </p:nvPicPr>
        <p:blipFill>
          <a:blip r:embed="rId2"/>
          <a:srcRect/>
          <a:stretch>
            <a:fillRect/>
          </a:stretch>
        </p:blipFill>
        <p:spPr bwMode="auto">
          <a:xfrm>
            <a:off x="6553200" y="1600200"/>
            <a:ext cx="1762125" cy="2181225"/>
          </a:xfrm>
          <a:prstGeom prst="rect">
            <a:avLst/>
          </a:prstGeom>
          <a:noFill/>
          <a:ln w="9525">
            <a:noFill/>
            <a:miter lim="800000"/>
            <a:headEnd/>
            <a:tailEnd/>
          </a:ln>
          <a:effectLst/>
        </p:spPr>
      </p:pic>
    </p:spTree>
    <p:extLst>
      <p:ext uri="{BB962C8B-B14F-4D97-AF65-F5344CB8AC3E}">
        <p14:creationId xmlns:p14="http://schemas.microsoft.com/office/powerpoint/2010/main" xmlns="" val="16311135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a:t>
            </a:r>
          </a:p>
        </p:txBody>
      </p:sp>
      <p:sp>
        <p:nvSpPr>
          <p:cNvPr id="3" name="Content Placeholder 2"/>
          <p:cNvSpPr>
            <a:spLocks noGrp="1"/>
          </p:cNvSpPr>
          <p:nvPr>
            <p:ph idx="1"/>
          </p:nvPr>
        </p:nvSpPr>
        <p:spPr/>
        <p:txBody>
          <a:bodyPr>
            <a:normAutofit fontScale="85000" lnSpcReduction="20000"/>
          </a:bodyPr>
          <a:lstStyle/>
          <a:p>
            <a:r>
              <a:rPr lang="en-US" dirty="0" err="1"/>
              <a:t>CloudWatch</a:t>
            </a:r>
            <a:endParaRPr lang="en-US" dirty="0"/>
          </a:p>
          <a:p>
            <a:r>
              <a:rPr lang="en-US" dirty="0"/>
              <a:t>AWS Auto Scaling</a:t>
            </a:r>
          </a:p>
          <a:p>
            <a:r>
              <a:rPr lang="en-US" dirty="0" err="1"/>
              <a:t>CloudFormation</a:t>
            </a:r>
            <a:endParaRPr lang="en-US" dirty="0"/>
          </a:p>
          <a:p>
            <a:r>
              <a:rPr lang="en-US" dirty="0" err="1"/>
              <a:t>CloudTrail</a:t>
            </a:r>
            <a:endParaRPr lang="en-US" dirty="0"/>
          </a:p>
          <a:p>
            <a:r>
              <a:rPr lang="en-US" dirty="0" err="1"/>
              <a:t>Config</a:t>
            </a:r>
            <a:endParaRPr lang="en-US" dirty="0"/>
          </a:p>
          <a:p>
            <a:r>
              <a:rPr lang="en-US" dirty="0" err="1"/>
              <a:t>OpsWorks</a:t>
            </a:r>
            <a:endParaRPr lang="en-US" dirty="0"/>
          </a:p>
          <a:p>
            <a:r>
              <a:rPr lang="en-US" dirty="0"/>
              <a:t>Service Catalog</a:t>
            </a:r>
          </a:p>
          <a:p>
            <a:r>
              <a:rPr lang="en-US" dirty="0"/>
              <a:t>Systems Manager</a:t>
            </a:r>
          </a:p>
          <a:p>
            <a:r>
              <a:rPr lang="en-US" dirty="0"/>
              <a:t>Trusted Advisor</a:t>
            </a:r>
          </a:p>
          <a:p>
            <a:r>
              <a:rPr lang="en-US" dirty="0"/>
              <a:t>Managed Services</a:t>
            </a:r>
          </a:p>
        </p:txBody>
      </p:sp>
      <p:pic>
        <p:nvPicPr>
          <p:cNvPr id="4" name="Picture 2"/>
          <p:cNvPicPr>
            <a:picLocks noChangeAspect="1" noChangeArrowheads="1"/>
          </p:cNvPicPr>
          <p:nvPr/>
        </p:nvPicPr>
        <p:blipFill>
          <a:blip r:embed="rId2"/>
          <a:srcRect/>
          <a:stretch>
            <a:fillRect/>
          </a:stretch>
        </p:blipFill>
        <p:spPr bwMode="auto">
          <a:xfrm>
            <a:off x="6324600" y="1524000"/>
            <a:ext cx="2266950" cy="2733675"/>
          </a:xfrm>
          <a:prstGeom prst="rect">
            <a:avLst/>
          </a:prstGeom>
          <a:noFill/>
          <a:ln w="9525">
            <a:noFill/>
            <a:miter lim="800000"/>
            <a:headEnd/>
            <a:tailEnd/>
          </a:ln>
          <a:effectLst/>
        </p:spPr>
      </p:pic>
    </p:spTree>
    <p:extLst>
      <p:ext uri="{BB962C8B-B14F-4D97-AF65-F5344CB8AC3E}">
        <p14:creationId xmlns:p14="http://schemas.microsoft.com/office/powerpoint/2010/main" xmlns="" val="7347700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Services</a:t>
            </a:r>
          </a:p>
        </p:txBody>
      </p:sp>
      <p:sp>
        <p:nvSpPr>
          <p:cNvPr id="3" name="Content Placeholder 2"/>
          <p:cNvSpPr>
            <a:spLocks noGrp="1"/>
          </p:cNvSpPr>
          <p:nvPr>
            <p:ph idx="1"/>
          </p:nvPr>
        </p:nvSpPr>
        <p:spPr/>
        <p:txBody>
          <a:bodyPr/>
          <a:lstStyle/>
          <a:p>
            <a:r>
              <a:rPr lang="en-US" dirty="0"/>
              <a:t>Elastic </a:t>
            </a:r>
            <a:r>
              <a:rPr lang="en-US" dirty="0" err="1"/>
              <a:t>Transcoder</a:t>
            </a:r>
            <a:endParaRPr lang="en-US" dirty="0"/>
          </a:p>
          <a:p>
            <a:r>
              <a:rPr lang="en-US" dirty="0"/>
              <a:t>Kinesis Video Streams</a:t>
            </a:r>
          </a:p>
          <a:p>
            <a:r>
              <a:rPr lang="en-US" dirty="0" err="1"/>
              <a:t>MediaConvert</a:t>
            </a:r>
            <a:endParaRPr lang="en-US" dirty="0"/>
          </a:p>
          <a:p>
            <a:r>
              <a:rPr lang="en-US" dirty="0" err="1"/>
              <a:t>MediaLive</a:t>
            </a:r>
            <a:endParaRPr lang="en-US" dirty="0"/>
          </a:p>
          <a:p>
            <a:r>
              <a:rPr lang="en-US" dirty="0" err="1"/>
              <a:t>MediaPackage</a:t>
            </a:r>
            <a:endParaRPr lang="en-US" dirty="0"/>
          </a:p>
          <a:p>
            <a:r>
              <a:rPr lang="en-US" dirty="0" err="1"/>
              <a:t>MediaStore</a:t>
            </a:r>
            <a:endParaRPr lang="en-US" dirty="0"/>
          </a:p>
          <a:p>
            <a:r>
              <a:rPr lang="en-US" dirty="0" err="1"/>
              <a:t>MediaTailor</a:t>
            </a:r>
            <a:endParaRPr lang="en-US" dirty="0"/>
          </a:p>
        </p:txBody>
      </p:sp>
      <p:pic>
        <p:nvPicPr>
          <p:cNvPr id="4" name="Picture 2"/>
          <p:cNvPicPr>
            <a:picLocks noChangeAspect="1" noChangeArrowheads="1"/>
          </p:cNvPicPr>
          <p:nvPr/>
        </p:nvPicPr>
        <p:blipFill>
          <a:blip r:embed="rId2"/>
          <a:srcRect/>
          <a:stretch>
            <a:fillRect/>
          </a:stretch>
        </p:blipFill>
        <p:spPr bwMode="auto">
          <a:xfrm>
            <a:off x="6172200" y="1447800"/>
            <a:ext cx="2324100" cy="2152650"/>
          </a:xfrm>
          <a:prstGeom prst="rect">
            <a:avLst/>
          </a:prstGeom>
          <a:noFill/>
          <a:ln w="9525">
            <a:noFill/>
            <a:miter lim="800000"/>
            <a:headEnd/>
            <a:tailEnd/>
          </a:ln>
          <a:effectLst/>
        </p:spPr>
      </p:pic>
    </p:spTree>
    <p:extLst>
      <p:ext uri="{BB962C8B-B14F-4D97-AF65-F5344CB8AC3E}">
        <p14:creationId xmlns:p14="http://schemas.microsoft.com/office/powerpoint/2010/main" xmlns="" val="21733865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3" name="Content Placeholder 2"/>
          <p:cNvSpPr>
            <a:spLocks noGrp="1"/>
          </p:cNvSpPr>
          <p:nvPr>
            <p:ph idx="1"/>
          </p:nvPr>
        </p:nvSpPr>
        <p:spPr/>
        <p:txBody>
          <a:bodyPr>
            <a:normAutofit fontScale="92500" lnSpcReduction="20000"/>
          </a:bodyPr>
          <a:lstStyle/>
          <a:p>
            <a:r>
              <a:rPr lang="en-US" dirty="0"/>
              <a:t>Amazon </a:t>
            </a:r>
            <a:r>
              <a:rPr lang="en-US" dirty="0" err="1"/>
              <a:t>SageMaker</a:t>
            </a:r>
            <a:endParaRPr lang="en-US" dirty="0"/>
          </a:p>
          <a:p>
            <a:r>
              <a:rPr lang="en-US" dirty="0"/>
              <a:t>Amazon Comprehend</a:t>
            </a:r>
          </a:p>
          <a:p>
            <a:r>
              <a:rPr lang="en-US" dirty="0"/>
              <a:t>AWS </a:t>
            </a:r>
            <a:r>
              <a:rPr lang="en-US" dirty="0" err="1"/>
              <a:t>DeepLens</a:t>
            </a:r>
            <a:endParaRPr lang="en-US" dirty="0"/>
          </a:p>
          <a:p>
            <a:r>
              <a:rPr lang="en-US" dirty="0"/>
              <a:t>Amazon </a:t>
            </a:r>
            <a:r>
              <a:rPr lang="en-US" dirty="0" err="1"/>
              <a:t>Lex</a:t>
            </a:r>
            <a:endParaRPr lang="en-US" dirty="0"/>
          </a:p>
          <a:p>
            <a:r>
              <a:rPr lang="en-US" dirty="0"/>
              <a:t>Machine Learning</a:t>
            </a:r>
          </a:p>
          <a:p>
            <a:r>
              <a:rPr lang="en-US" dirty="0"/>
              <a:t>Amazon Polly</a:t>
            </a:r>
          </a:p>
          <a:p>
            <a:r>
              <a:rPr lang="en-US" dirty="0" err="1"/>
              <a:t>Rekognition</a:t>
            </a:r>
            <a:endParaRPr lang="en-US" dirty="0"/>
          </a:p>
          <a:p>
            <a:r>
              <a:rPr lang="en-US" dirty="0"/>
              <a:t>Amazon Transcribe</a:t>
            </a:r>
          </a:p>
          <a:p>
            <a:r>
              <a:rPr lang="en-US" dirty="0"/>
              <a:t>Amazon Translate</a:t>
            </a:r>
          </a:p>
        </p:txBody>
      </p:sp>
      <p:pic>
        <p:nvPicPr>
          <p:cNvPr id="4" name="Picture 2"/>
          <p:cNvPicPr>
            <a:picLocks noChangeAspect="1" noChangeArrowheads="1"/>
          </p:cNvPicPr>
          <p:nvPr/>
        </p:nvPicPr>
        <p:blipFill>
          <a:blip r:embed="rId2"/>
          <a:srcRect/>
          <a:stretch>
            <a:fillRect/>
          </a:stretch>
        </p:blipFill>
        <p:spPr bwMode="auto">
          <a:xfrm>
            <a:off x="6553200" y="1600200"/>
            <a:ext cx="2171700" cy="2286000"/>
          </a:xfrm>
          <a:prstGeom prst="rect">
            <a:avLst/>
          </a:prstGeom>
          <a:noFill/>
          <a:ln w="9525">
            <a:noFill/>
            <a:miter lim="800000"/>
            <a:headEnd/>
            <a:tailEnd/>
          </a:ln>
          <a:effectLst/>
        </p:spPr>
      </p:pic>
    </p:spTree>
    <p:extLst>
      <p:ext uri="{BB962C8B-B14F-4D97-AF65-F5344CB8AC3E}">
        <p14:creationId xmlns:p14="http://schemas.microsoft.com/office/powerpoint/2010/main" xmlns="" val="19204967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a:t>
            </a:r>
          </a:p>
        </p:txBody>
      </p:sp>
      <p:sp>
        <p:nvSpPr>
          <p:cNvPr id="3" name="Content Placeholder 2"/>
          <p:cNvSpPr>
            <a:spLocks noGrp="1"/>
          </p:cNvSpPr>
          <p:nvPr>
            <p:ph idx="1"/>
          </p:nvPr>
        </p:nvSpPr>
        <p:spPr/>
        <p:txBody>
          <a:bodyPr>
            <a:normAutofit lnSpcReduction="10000"/>
          </a:bodyPr>
          <a:lstStyle/>
          <a:p>
            <a:r>
              <a:rPr lang="en-US" dirty="0"/>
              <a:t>Athena</a:t>
            </a:r>
          </a:p>
          <a:p>
            <a:r>
              <a:rPr lang="en-US" dirty="0"/>
              <a:t>EMR</a:t>
            </a:r>
          </a:p>
          <a:p>
            <a:r>
              <a:rPr lang="en-US" dirty="0" err="1"/>
              <a:t>CloudSearch</a:t>
            </a:r>
            <a:endParaRPr lang="en-US" dirty="0"/>
          </a:p>
          <a:p>
            <a:r>
              <a:rPr lang="en-US" dirty="0" err="1"/>
              <a:t>Elasticsearch</a:t>
            </a:r>
            <a:r>
              <a:rPr lang="en-US" dirty="0"/>
              <a:t> Service</a:t>
            </a:r>
          </a:p>
          <a:p>
            <a:r>
              <a:rPr lang="en-US" dirty="0"/>
              <a:t>Kinesis</a:t>
            </a:r>
          </a:p>
          <a:p>
            <a:r>
              <a:rPr lang="en-US" dirty="0" err="1"/>
              <a:t>QuickSight</a:t>
            </a:r>
            <a:endParaRPr lang="en-US" dirty="0"/>
          </a:p>
          <a:p>
            <a:r>
              <a:rPr lang="en-US" dirty="0"/>
              <a:t>Data Pipeline</a:t>
            </a:r>
          </a:p>
          <a:p>
            <a:r>
              <a:rPr lang="en-US" dirty="0"/>
              <a:t>AWS Glue</a:t>
            </a:r>
          </a:p>
        </p:txBody>
      </p:sp>
      <p:pic>
        <p:nvPicPr>
          <p:cNvPr id="4" name="Picture 2"/>
          <p:cNvPicPr>
            <a:picLocks noChangeAspect="1" noChangeArrowheads="1"/>
          </p:cNvPicPr>
          <p:nvPr/>
        </p:nvPicPr>
        <p:blipFill>
          <a:blip r:embed="rId2"/>
          <a:srcRect/>
          <a:stretch>
            <a:fillRect/>
          </a:stretch>
        </p:blipFill>
        <p:spPr bwMode="auto">
          <a:xfrm>
            <a:off x="6477000" y="1524000"/>
            <a:ext cx="2066925" cy="2352675"/>
          </a:xfrm>
          <a:prstGeom prst="rect">
            <a:avLst/>
          </a:prstGeom>
          <a:noFill/>
          <a:ln w="9525">
            <a:noFill/>
            <a:miter lim="800000"/>
            <a:headEnd/>
            <a:tailEnd/>
          </a:ln>
          <a:effectLst/>
        </p:spPr>
      </p:pic>
    </p:spTree>
    <p:extLst>
      <p:ext uri="{BB962C8B-B14F-4D97-AF65-F5344CB8AC3E}">
        <p14:creationId xmlns:p14="http://schemas.microsoft.com/office/powerpoint/2010/main" xmlns="" val="9251672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normAutofit fontScale="62500" lnSpcReduction="20000"/>
          </a:bodyPr>
          <a:lstStyle/>
          <a:p>
            <a:r>
              <a:rPr lang="en-US" dirty="0"/>
              <a:t>IAM</a:t>
            </a:r>
          </a:p>
          <a:p>
            <a:r>
              <a:rPr lang="en-US" dirty="0" err="1"/>
              <a:t>Cognito</a:t>
            </a:r>
            <a:endParaRPr lang="en-US" dirty="0"/>
          </a:p>
          <a:p>
            <a:r>
              <a:rPr lang="en-US" dirty="0"/>
              <a:t>Secrets Manager</a:t>
            </a:r>
          </a:p>
          <a:p>
            <a:r>
              <a:rPr lang="en-US" dirty="0" err="1"/>
              <a:t>GuardDuty</a:t>
            </a:r>
            <a:endParaRPr lang="en-US" dirty="0"/>
          </a:p>
          <a:p>
            <a:r>
              <a:rPr lang="en-US" dirty="0"/>
              <a:t>Inspector</a:t>
            </a:r>
          </a:p>
          <a:p>
            <a:r>
              <a:rPr lang="en-US" dirty="0"/>
              <a:t>Amazon </a:t>
            </a:r>
            <a:r>
              <a:rPr lang="en-US" dirty="0" err="1"/>
              <a:t>Macie</a:t>
            </a:r>
            <a:endParaRPr lang="en-US" dirty="0"/>
          </a:p>
          <a:p>
            <a:r>
              <a:rPr lang="en-US" dirty="0"/>
              <a:t>AWS Organizations</a:t>
            </a:r>
          </a:p>
          <a:p>
            <a:r>
              <a:rPr lang="en-US" dirty="0"/>
              <a:t>AWS Single Sign-On</a:t>
            </a:r>
          </a:p>
          <a:p>
            <a:r>
              <a:rPr lang="en-US" dirty="0"/>
              <a:t>Certificate Manager</a:t>
            </a:r>
          </a:p>
          <a:p>
            <a:r>
              <a:rPr lang="en-US" dirty="0"/>
              <a:t>Key Management Service</a:t>
            </a:r>
          </a:p>
          <a:p>
            <a:r>
              <a:rPr lang="en-US" dirty="0" err="1"/>
              <a:t>CloudHSM</a:t>
            </a:r>
            <a:endParaRPr lang="en-US" dirty="0"/>
          </a:p>
          <a:p>
            <a:r>
              <a:rPr lang="en-US" dirty="0"/>
              <a:t>Directory Service</a:t>
            </a:r>
          </a:p>
          <a:p>
            <a:r>
              <a:rPr lang="en-US" dirty="0"/>
              <a:t>WAF &amp; Shield</a:t>
            </a:r>
          </a:p>
          <a:p>
            <a:r>
              <a:rPr lang="en-US" dirty="0"/>
              <a:t>Artifact</a:t>
            </a:r>
          </a:p>
        </p:txBody>
      </p:sp>
      <p:pic>
        <p:nvPicPr>
          <p:cNvPr id="5" name="Picture 2"/>
          <p:cNvPicPr>
            <a:picLocks noChangeAspect="1" noChangeArrowheads="1"/>
          </p:cNvPicPr>
          <p:nvPr/>
        </p:nvPicPr>
        <p:blipFill>
          <a:blip r:embed="rId2"/>
          <a:srcRect/>
          <a:stretch>
            <a:fillRect/>
          </a:stretch>
        </p:blipFill>
        <p:spPr bwMode="auto">
          <a:xfrm>
            <a:off x="6096000" y="1600200"/>
            <a:ext cx="2352675" cy="3838575"/>
          </a:xfrm>
          <a:prstGeom prst="rect">
            <a:avLst/>
          </a:prstGeom>
          <a:noFill/>
          <a:ln w="9525">
            <a:noFill/>
            <a:miter lim="800000"/>
            <a:headEnd/>
            <a:tailEnd/>
          </a:ln>
          <a:effectLst/>
        </p:spPr>
      </p:pic>
    </p:spTree>
    <p:extLst>
      <p:ext uri="{BB962C8B-B14F-4D97-AF65-F5344CB8AC3E}">
        <p14:creationId xmlns:p14="http://schemas.microsoft.com/office/powerpoint/2010/main" xmlns="" val="6391722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Services</a:t>
            </a:r>
          </a:p>
        </p:txBody>
      </p:sp>
      <p:sp>
        <p:nvSpPr>
          <p:cNvPr id="4" name="Content Placeholder 3"/>
          <p:cNvSpPr>
            <a:spLocks noGrp="1"/>
          </p:cNvSpPr>
          <p:nvPr>
            <p:ph idx="1"/>
          </p:nvPr>
        </p:nvSpPr>
        <p:spPr/>
        <p:txBody>
          <a:bodyPr/>
          <a:lstStyle/>
          <a:p>
            <a:r>
              <a:rPr lang="en-US" dirty="0"/>
              <a:t>Mobile Hub</a:t>
            </a:r>
          </a:p>
          <a:p>
            <a:r>
              <a:rPr lang="en-US" dirty="0"/>
              <a:t>AWS </a:t>
            </a:r>
            <a:r>
              <a:rPr lang="en-US" dirty="0" err="1"/>
              <a:t>AppSync</a:t>
            </a:r>
            <a:endParaRPr lang="en-US" dirty="0"/>
          </a:p>
          <a:p>
            <a:r>
              <a:rPr lang="en-US" dirty="0"/>
              <a:t>Device Farm</a:t>
            </a:r>
          </a:p>
        </p:txBody>
      </p:sp>
      <p:pic>
        <p:nvPicPr>
          <p:cNvPr id="5" name="Picture 3"/>
          <p:cNvPicPr>
            <a:picLocks noChangeAspect="1" noChangeArrowheads="1"/>
          </p:cNvPicPr>
          <p:nvPr/>
        </p:nvPicPr>
        <p:blipFill>
          <a:blip r:embed="rId2"/>
          <a:srcRect/>
          <a:stretch>
            <a:fillRect/>
          </a:stretch>
        </p:blipFill>
        <p:spPr bwMode="auto">
          <a:xfrm>
            <a:off x="6248400" y="1600200"/>
            <a:ext cx="2152650" cy="1352550"/>
          </a:xfrm>
          <a:prstGeom prst="rect">
            <a:avLst/>
          </a:prstGeom>
          <a:noFill/>
          <a:ln w="9525">
            <a:noFill/>
            <a:miter lim="800000"/>
            <a:headEnd/>
            <a:tailEnd/>
          </a:ln>
          <a:effectLst/>
        </p:spPr>
      </p:pic>
    </p:spTree>
    <p:extLst>
      <p:ext uri="{BB962C8B-B14F-4D97-AF65-F5344CB8AC3E}">
        <p14:creationId xmlns:p14="http://schemas.microsoft.com/office/powerpoint/2010/main" xmlns="" val="611840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 &amp; VR</a:t>
            </a:r>
          </a:p>
        </p:txBody>
      </p:sp>
      <p:sp>
        <p:nvSpPr>
          <p:cNvPr id="4" name="Content Placeholder 3"/>
          <p:cNvSpPr>
            <a:spLocks noGrp="1"/>
          </p:cNvSpPr>
          <p:nvPr>
            <p:ph idx="1"/>
          </p:nvPr>
        </p:nvSpPr>
        <p:spPr/>
        <p:txBody>
          <a:bodyPr/>
          <a:lstStyle/>
          <a:p>
            <a:r>
              <a:rPr lang="en-US" dirty="0"/>
              <a:t>Amazon Sumerian</a:t>
            </a:r>
          </a:p>
        </p:txBody>
      </p:sp>
      <p:pic>
        <p:nvPicPr>
          <p:cNvPr id="5" name="Picture 2"/>
          <p:cNvPicPr>
            <a:picLocks noChangeAspect="1" noChangeArrowheads="1"/>
          </p:cNvPicPr>
          <p:nvPr/>
        </p:nvPicPr>
        <p:blipFill>
          <a:blip r:embed="rId2"/>
          <a:srcRect/>
          <a:stretch>
            <a:fillRect/>
          </a:stretch>
        </p:blipFill>
        <p:spPr bwMode="auto">
          <a:xfrm>
            <a:off x="6705600" y="1828800"/>
            <a:ext cx="2076450" cy="942975"/>
          </a:xfrm>
          <a:prstGeom prst="rect">
            <a:avLst/>
          </a:prstGeom>
          <a:noFill/>
          <a:ln w="9525">
            <a:noFill/>
            <a:miter lim="800000"/>
            <a:headEnd/>
            <a:tailEnd/>
          </a:ln>
          <a:effectLst/>
        </p:spPr>
      </p:pic>
    </p:spTree>
    <p:extLst>
      <p:ext uri="{BB962C8B-B14F-4D97-AF65-F5344CB8AC3E}">
        <p14:creationId xmlns:p14="http://schemas.microsoft.com/office/powerpoint/2010/main" xmlns="" val="35626857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Integration</a:t>
            </a:r>
          </a:p>
        </p:txBody>
      </p:sp>
      <p:sp>
        <p:nvSpPr>
          <p:cNvPr id="4" name="Content Placeholder 3"/>
          <p:cNvSpPr>
            <a:spLocks noGrp="1"/>
          </p:cNvSpPr>
          <p:nvPr>
            <p:ph idx="1"/>
          </p:nvPr>
        </p:nvSpPr>
        <p:spPr/>
        <p:txBody>
          <a:bodyPr/>
          <a:lstStyle/>
          <a:p>
            <a:r>
              <a:rPr lang="en-US" dirty="0"/>
              <a:t>Step Functions</a:t>
            </a:r>
          </a:p>
          <a:p>
            <a:r>
              <a:rPr lang="en-US" dirty="0"/>
              <a:t>Amazon MQ</a:t>
            </a:r>
          </a:p>
          <a:p>
            <a:r>
              <a:rPr lang="en-US" dirty="0"/>
              <a:t>Simple Notification Service</a:t>
            </a:r>
          </a:p>
          <a:p>
            <a:r>
              <a:rPr lang="en-US" dirty="0"/>
              <a:t>Simple Queue Service</a:t>
            </a:r>
          </a:p>
          <a:p>
            <a:r>
              <a:rPr lang="en-US" dirty="0"/>
              <a:t>SWF</a:t>
            </a:r>
          </a:p>
        </p:txBody>
      </p:sp>
      <p:pic>
        <p:nvPicPr>
          <p:cNvPr id="5" name="Picture 2"/>
          <p:cNvPicPr>
            <a:picLocks noChangeAspect="1" noChangeArrowheads="1"/>
          </p:cNvPicPr>
          <p:nvPr/>
        </p:nvPicPr>
        <p:blipFill>
          <a:blip r:embed="rId2"/>
          <a:srcRect/>
          <a:stretch>
            <a:fillRect/>
          </a:stretch>
        </p:blipFill>
        <p:spPr bwMode="auto">
          <a:xfrm>
            <a:off x="6019800" y="1524000"/>
            <a:ext cx="2438400" cy="1762125"/>
          </a:xfrm>
          <a:prstGeom prst="rect">
            <a:avLst/>
          </a:prstGeom>
          <a:noFill/>
          <a:ln w="9525">
            <a:noFill/>
            <a:miter lim="800000"/>
            <a:headEnd/>
            <a:tailEnd/>
          </a:ln>
          <a:effectLst/>
        </p:spPr>
      </p:pic>
    </p:spTree>
    <p:extLst>
      <p:ext uri="{BB962C8B-B14F-4D97-AF65-F5344CB8AC3E}">
        <p14:creationId xmlns:p14="http://schemas.microsoft.com/office/powerpoint/2010/main" xmlns="" val="232302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Instance Details</a:t>
            </a:r>
          </a:p>
        </p:txBody>
      </p:sp>
      <p:pic>
        <p:nvPicPr>
          <p:cNvPr id="3074" name="Picture 2"/>
          <p:cNvPicPr>
            <a:picLocks noGrp="1" noChangeAspect="1" noChangeArrowheads="1"/>
          </p:cNvPicPr>
          <p:nvPr>
            <p:ph idx="1"/>
          </p:nvPr>
        </p:nvPicPr>
        <p:blipFill>
          <a:blip r:embed="rId2"/>
          <a:srcRect/>
          <a:stretch>
            <a:fillRect/>
          </a:stretch>
        </p:blipFill>
        <p:spPr bwMode="auto">
          <a:xfrm>
            <a:off x="457200" y="2113486"/>
            <a:ext cx="8229600" cy="3499390"/>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Cost Management</a:t>
            </a:r>
          </a:p>
        </p:txBody>
      </p:sp>
      <p:sp>
        <p:nvSpPr>
          <p:cNvPr id="4" name="Content Placeholder 3"/>
          <p:cNvSpPr>
            <a:spLocks noGrp="1"/>
          </p:cNvSpPr>
          <p:nvPr>
            <p:ph idx="1"/>
          </p:nvPr>
        </p:nvSpPr>
        <p:spPr/>
        <p:txBody>
          <a:bodyPr/>
          <a:lstStyle/>
          <a:p>
            <a:r>
              <a:rPr lang="en-US" dirty="0"/>
              <a:t>AWS Cost Explorer</a:t>
            </a:r>
          </a:p>
          <a:p>
            <a:r>
              <a:rPr lang="en-US" dirty="0"/>
              <a:t>AWS Budgets</a:t>
            </a:r>
          </a:p>
        </p:txBody>
      </p:sp>
      <p:pic>
        <p:nvPicPr>
          <p:cNvPr id="5" name="Picture 2"/>
          <p:cNvPicPr>
            <a:picLocks noChangeAspect="1" noChangeArrowheads="1"/>
          </p:cNvPicPr>
          <p:nvPr/>
        </p:nvPicPr>
        <p:blipFill>
          <a:blip r:embed="rId2"/>
          <a:srcRect/>
          <a:stretch>
            <a:fillRect/>
          </a:stretch>
        </p:blipFill>
        <p:spPr bwMode="auto">
          <a:xfrm>
            <a:off x="6096000" y="1676400"/>
            <a:ext cx="2324100" cy="1238250"/>
          </a:xfrm>
          <a:prstGeom prst="rect">
            <a:avLst/>
          </a:prstGeom>
          <a:noFill/>
          <a:ln w="9525">
            <a:noFill/>
            <a:miter lim="800000"/>
            <a:headEnd/>
            <a:tailEnd/>
          </a:ln>
          <a:effectLst/>
        </p:spPr>
      </p:pic>
    </p:spTree>
    <p:extLst>
      <p:ext uri="{BB962C8B-B14F-4D97-AF65-F5344CB8AC3E}">
        <p14:creationId xmlns:p14="http://schemas.microsoft.com/office/powerpoint/2010/main" xmlns="" val="2014964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Engagement</a:t>
            </a:r>
          </a:p>
        </p:txBody>
      </p:sp>
      <p:sp>
        <p:nvSpPr>
          <p:cNvPr id="4" name="Content Placeholder 3"/>
          <p:cNvSpPr>
            <a:spLocks noGrp="1"/>
          </p:cNvSpPr>
          <p:nvPr>
            <p:ph idx="1"/>
          </p:nvPr>
        </p:nvSpPr>
        <p:spPr/>
        <p:txBody>
          <a:bodyPr/>
          <a:lstStyle/>
          <a:p>
            <a:r>
              <a:rPr lang="en-US" dirty="0"/>
              <a:t>Amazon Connect</a:t>
            </a:r>
          </a:p>
          <a:p>
            <a:r>
              <a:rPr lang="en-US" dirty="0"/>
              <a:t>Pinpoint</a:t>
            </a:r>
          </a:p>
          <a:p>
            <a:r>
              <a:rPr lang="en-US" dirty="0"/>
              <a:t>Simple Email Service</a:t>
            </a:r>
          </a:p>
        </p:txBody>
      </p:sp>
      <p:pic>
        <p:nvPicPr>
          <p:cNvPr id="5" name="Picture 2"/>
          <p:cNvPicPr>
            <a:picLocks noChangeAspect="1" noChangeArrowheads="1"/>
          </p:cNvPicPr>
          <p:nvPr/>
        </p:nvPicPr>
        <p:blipFill>
          <a:blip r:embed="rId2"/>
          <a:srcRect/>
          <a:stretch>
            <a:fillRect/>
          </a:stretch>
        </p:blipFill>
        <p:spPr bwMode="auto">
          <a:xfrm>
            <a:off x="6324600" y="1600200"/>
            <a:ext cx="2381250" cy="1343025"/>
          </a:xfrm>
          <a:prstGeom prst="rect">
            <a:avLst/>
          </a:prstGeom>
          <a:noFill/>
          <a:ln w="9525">
            <a:noFill/>
            <a:miter lim="800000"/>
            <a:headEnd/>
            <a:tailEnd/>
          </a:ln>
          <a:effectLst/>
        </p:spPr>
      </p:pic>
    </p:spTree>
    <p:extLst>
      <p:ext uri="{BB962C8B-B14F-4D97-AF65-F5344CB8AC3E}">
        <p14:creationId xmlns:p14="http://schemas.microsoft.com/office/powerpoint/2010/main" xmlns="" val="41429030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Productivity</a:t>
            </a:r>
          </a:p>
        </p:txBody>
      </p:sp>
      <p:sp>
        <p:nvSpPr>
          <p:cNvPr id="4" name="Content Placeholder 3"/>
          <p:cNvSpPr>
            <a:spLocks noGrp="1"/>
          </p:cNvSpPr>
          <p:nvPr>
            <p:ph idx="1"/>
          </p:nvPr>
        </p:nvSpPr>
        <p:spPr/>
        <p:txBody>
          <a:bodyPr/>
          <a:lstStyle/>
          <a:p>
            <a:r>
              <a:rPr lang="en-US" dirty="0" err="1"/>
              <a:t>Alexa</a:t>
            </a:r>
            <a:r>
              <a:rPr lang="en-US" dirty="0"/>
              <a:t> for Business</a:t>
            </a:r>
          </a:p>
          <a:p>
            <a:r>
              <a:rPr lang="en-US" dirty="0"/>
              <a:t>Amazon Chime</a:t>
            </a:r>
          </a:p>
          <a:p>
            <a:r>
              <a:rPr lang="en-US" dirty="0" err="1"/>
              <a:t>WorkDocs</a:t>
            </a:r>
            <a:endParaRPr lang="en-US" dirty="0"/>
          </a:p>
          <a:p>
            <a:r>
              <a:rPr lang="en-US" dirty="0" err="1"/>
              <a:t>WorkMail</a:t>
            </a:r>
            <a:endParaRPr lang="en-US" dirty="0"/>
          </a:p>
        </p:txBody>
      </p:sp>
      <p:pic>
        <p:nvPicPr>
          <p:cNvPr id="5" name="Picture 2"/>
          <p:cNvPicPr>
            <a:picLocks noChangeAspect="1" noChangeArrowheads="1"/>
          </p:cNvPicPr>
          <p:nvPr/>
        </p:nvPicPr>
        <p:blipFill>
          <a:blip r:embed="rId2"/>
          <a:srcRect/>
          <a:stretch>
            <a:fillRect/>
          </a:stretch>
        </p:blipFill>
        <p:spPr bwMode="auto">
          <a:xfrm>
            <a:off x="6019800" y="1676400"/>
            <a:ext cx="2457450" cy="1600200"/>
          </a:xfrm>
          <a:prstGeom prst="rect">
            <a:avLst/>
          </a:prstGeom>
          <a:noFill/>
          <a:ln w="9525">
            <a:noFill/>
            <a:miter lim="800000"/>
            <a:headEnd/>
            <a:tailEnd/>
          </a:ln>
          <a:effectLst/>
        </p:spPr>
      </p:pic>
    </p:spTree>
    <p:extLst>
      <p:ext uri="{BB962C8B-B14F-4D97-AF65-F5344CB8AC3E}">
        <p14:creationId xmlns:p14="http://schemas.microsoft.com/office/powerpoint/2010/main" xmlns="" val="21854739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Desktop &amp; App Streaming</a:t>
            </a:r>
            <a:br>
              <a:rPr lang="en-US" dirty="0"/>
            </a:br>
            <a:endParaRPr lang="en-US" dirty="0"/>
          </a:p>
        </p:txBody>
      </p:sp>
      <p:sp>
        <p:nvSpPr>
          <p:cNvPr id="4" name="Content Placeholder 3"/>
          <p:cNvSpPr>
            <a:spLocks noGrp="1"/>
          </p:cNvSpPr>
          <p:nvPr>
            <p:ph idx="1"/>
          </p:nvPr>
        </p:nvSpPr>
        <p:spPr/>
        <p:txBody>
          <a:bodyPr/>
          <a:lstStyle/>
          <a:p>
            <a:r>
              <a:rPr lang="en-US" dirty="0" err="1"/>
              <a:t>WorkSpaces</a:t>
            </a:r>
            <a:endParaRPr lang="en-US" dirty="0"/>
          </a:p>
          <a:p>
            <a:r>
              <a:rPr lang="en-US" dirty="0" err="1"/>
              <a:t>AppStream</a:t>
            </a:r>
            <a:r>
              <a:rPr lang="en-US" dirty="0"/>
              <a:t> 2.0</a:t>
            </a:r>
          </a:p>
        </p:txBody>
      </p:sp>
      <p:pic>
        <p:nvPicPr>
          <p:cNvPr id="5" name="Picture 2"/>
          <p:cNvPicPr>
            <a:picLocks noChangeAspect="1" noChangeArrowheads="1"/>
          </p:cNvPicPr>
          <p:nvPr/>
        </p:nvPicPr>
        <p:blipFill>
          <a:blip r:embed="rId2"/>
          <a:srcRect/>
          <a:stretch>
            <a:fillRect/>
          </a:stretch>
        </p:blipFill>
        <p:spPr bwMode="auto">
          <a:xfrm>
            <a:off x="5943600" y="1600200"/>
            <a:ext cx="2438400" cy="1038225"/>
          </a:xfrm>
          <a:prstGeom prst="rect">
            <a:avLst/>
          </a:prstGeom>
          <a:noFill/>
          <a:ln w="9525">
            <a:noFill/>
            <a:miter lim="800000"/>
            <a:headEnd/>
            <a:tailEnd/>
          </a:ln>
          <a:effectLst/>
        </p:spPr>
      </p:pic>
    </p:spTree>
    <p:extLst>
      <p:ext uri="{BB962C8B-B14F-4D97-AF65-F5344CB8AC3E}">
        <p14:creationId xmlns:p14="http://schemas.microsoft.com/office/powerpoint/2010/main" xmlns="" val="25331736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Internet Of Things</a:t>
            </a:r>
            <a:br>
              <a:rPr lang="en-US" dirty="0"/>
            </a:br>
            <a:endParaRPr lang="en-US" dirty="0"/>
          </a:p>
        </p:txBody>
      </p:sp>
      <p:sp>
        <p:nvSpPr>
          <p:cNvPr id="4" name="Content Placeholder 3"/>
          <p:cNvSpPr>
            <a:spLocks noGrp="1"/>
          </p:cNvSpPr>
          <p:nvPr>
            <p:ph idx="1"/>
          </p:nvPr>
        </p:nvSpPr>
        <p:spPr/>
        <p:txBody>
          <a:bodyPr/>
          <a:lstStyle/>
          <a:p>
            <a:r>
              <a:rPr lang="en-US" dirty="0" err="1"/>
              <a:t>IoT</a:t>
            </a:r>
            <a:r>
              <a:rPr lang="en-US" dirty="0"/>
              <a:t> Core</a:t>
            </a:r>
          </a:p>
          <a:p>
            <a:r>
              <a:rPr lang="en-US" dirty="0" err="1"/>
              <a:t>IoT</a:t>
            </a:r>
            <a:r>
              <a:rPr lang="en-US" dirty="0"/>
              <a:t> 1-Click</a:t>
            </a:r>
          </a:p>
          <a:p>
            <a:r>
              <a:rPr lang="en-US" dirty="0" err="1"/>
              <a:t>IoT</a:t>
            </a:r>
            <a:r>
              <a:rPr lang="en-US" dirty="0"/>
              <a:t> Device Management</a:t>
            </a:r>
          </a:p>
          <a:p>
            <a:r>
              <a:rPr lang="en-US" dirty="0" err="1"/>
              <a:t>IoT</a:t>
            </a:r>
            <a:r>
              <a:rPr lang="en-US" dirty="0"/>
              <a:t> Analytics</a:t>
            </a:r>
          </a:p>
          <a:p>
            <a:r>
              <a:rPr lang="en-US" dirty="0" err="1"/>
              <a:t>Greengrass</a:t>
            </a:r>
            <a:endParaRPr lang="en-US" dirty="0"/>
          </a:p>
          <a:p>
            <a:r>
              <a:rPr lang="en-US" dirty="0"/>
              <a:t>Amazon </a:t>
            </a:r>
            <a:r>
              <a:rPr lang="en-US" dirty="0" err="1"/>
              <a:t>FreeRTOS</a:t>
            </a:r>
            <a:endParaRPr lang="en-US" dirty="0"/>
          </a:p>
          <a:p>
            <a:r>
              <a:rPr lang="en-US" dirty="0" err="1"/>
              <a:t>IoT</a:t>
            </a:r>
            <a:r>
              <a:rPr lang="en-US" dirty="0"/>
              <a:t> Device Defender</a:t>
            </a:r>
          </a:p>
        </p:txBody>
      </p:sp>
      <p:pic>
        <p:nvPicPr>
          <p:cNvPr id="5" name="Picture 2"/>
          <p:cNvPicPr>
            <a:picLocks noChangeAspect="1" noChangeArrowheads="1"/>
          </p:cNvPicPr>
          <p:nvPr/>
        </p:nvPicPr>
        <p:blipFill>
          <a:blip r:embed="rId2"/>
          <a:srcRect/>
          <a:stretch>
            <a:fillRect/>
          </a:stretch>
        </p:blipFill>
        <p:spPr bwMode="auto">
          <a:xfrm>
            <a:off x="6019800" y="1600200"/>
            <a:ext cx="2438400" cy="2162175"/>
          </a:xfrm>
          <a:prstGeom prst="rect">
            <a:avLst/>
          </a:prstGeom>
          <a:noFill/>
          <a:ln w="9525">
            <a:noFill/>
            <a:miter lim="800000"/>
            <a:headEnd/>
            <a:tailEnd/>
          </a:ln>
          <a:effectLst/>
        </p:spPr>
      </p:pic>
    </p:spTree>
    <p:extLst>
      <p:ext uri="{BB962C8B-B14F-4D97-AF65-F5344CB8AC3E}">
        <p14:creationId xmlns:p14="http://schemas.microsoft.com/office/powerpoint/2010/main" xmlns="" val="1266069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Game Development</a:t>
            </a:r>
          </a:p>
        </p:txBody>
      </p:sp>
      <p:sp>
        <p:nvSpPr>
          <p:cNvPr id="4" name="Content Placeholder 3"/>
          <p:cNvSpPr>
            <a:spLocks noGrp="1"/>
          </p:cNvSpPr>
          <p:nvPr>
            <p:ph idx="1"/>
          </p:nvPr>
        </p:nvSpPr>
        <p:spPr/>
        <p:txBody>
          <a:bodyPr/>
          <a:lstStyle/>
          <a:p>
            <a:r>
              <a:rPr lang="en-US" dirty="0"/>
              <a:t>Amazon </a:t>
            </a:r>
            <a:r>
              <a:rPr lang="en-US" dirty="0" err="1"/>
              <a:t>GameLift</a:t>
            </a:r>
            <a:endParaRPr lang="en-US" dirty="0"/>
          </a:p>
        </p:txBody>
      </p:sp>
      <p:pic>
        <p:nvPicPr>
          <p:cNvPr id="5" name="Picture 2"/>
          <p:cNvPicPr>
            <a:picLocks noChangeAspect="1" noChangeArrowheads="1"/>
          </p:cNvPicPr>
          <p:nvPr/>
        </p:nvPicPr>
        <p:blipFill>
          <a:blip r:embed="rId2"/>
          <a:srcRect/>
          <a:stretch>
            <a:fillRect/>
          </a:stretch>
        </p:blipFill>
        <p:spPr bwMode="auto">
          <a:xfrm>
            <a:off x="6705600" y="1676400"/>
            <a:ext cx="2124075" cy="942975"/>
          </a:xfrm>
          <a:prstGeom prst="rect">
            <a:avLst/>
          </a:prstGeom>
          <a:noFill/>
          <a:ln w="9525">
            <a:noFill/>
            <a:miter lim="800000"/>
            <a:headEnd/>
            <a:tailEnd/>
          </a:ln>
          <a:effectLst/>
        </p:spPr>
      </p:pic>
    </p:spTree>
    <p:extLst>
      <p:ext uri="{BB962C8B-B14F-4D97-AF65-F5344CB8AC3E}">
        <p14:creationId xmlns:p14="http://schemas.microsoft.com/office/powerpoint/2010/main" xmlns="" val="1206259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3744</TotalTime>
  <Words>1444</Words>
  <Application>Microsoft Macintosh PowerPoint</Application>
  <PresentationFormat>On-screen Show (4:3)</PresentationFormat>
  <Paragraphs>359</Paragraphs>
  <Slides>95</Slides>
  <Notes>25</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Office Theme</vt:lpstr>
      <vt:lpstr>AWS and Docker</vt:lpstr>
      <vt:lpstr>AWS</vt:lpstr>
      <vt:lpstr>Home Page</vt:lpstr>
      <vt:lpstr>Invoking EC2</vt:lpstr>
      <vt:lpstr>EC2 Dashboard &amp; Launching Instance</vt:lpstr>
      <vt:lpstr>Choosing an AMI</vt:lpstr>
      <vt:lpstr>Choosing Ubuntu Image Do not use any other image</vt:lpstr>
      <vt:lpstr>Choosing Instance Type</vt:lpstr>
      <vt:lpstr>Configuring Instance Details</vt:lpstr>
      <vt:lpstr>Adding Storage</vt:lpstr>
      <vt:lpstr>Adding Tags</vt:lpstr>
      <vt:lpstr>Configuring Security Group</vt:lpstr>
      <vt:lpstr>Reviewing</vt:lpstr>
      <vt:lpstr>Key-Pair Creation</vt:lpstr>
      <vt:lpstr>After Launch Status</vt:lpstr>
      <vt:lpstr>Dashboard</vt:lpstr>
      <vt:lpstr>Running Instances</vt:lpstr>
      <vt:lpstr>Starting/Stopping Instance</vt:lpstr>
      <vt:lpstr>Connecting To Instance</vt:lpstr>
      <vt:lpstr>Using PuttyGen to Import Key</vt:lpstr>
      <vt:lpstr>Saving Private Key</vt:lpstr>
      <vt:lpstr>Using Putty to Connect</vt:lpstr>
      <vt:lpstr>Data (User = ubuntu/ec2-user)</vt:lpstr>
      <vt:lpstr>Selecting the Private Key</vt:lpstr>
      <vt:lpstr>Connected to Putty</vt:lpstr>
      <vt:lpstr>Docker with aws</vt:lpstr>
      <vt:lpstr>Procedure</vt:lpstr>
      <vt:lpstr>Install Docker on AWS server</vt:lpstr>
      <vt:lpstr>Jenkins on AWS</vt:lpstr>
      <vt:lpstr> Run the container on AWS server Manually </vt:lpstr>
      <vt:lpstr>Understanding the Command</vt:lpstr>
      <vt:lpstr>Create an In-bound rule on AWS</vt:lpstr>
      <vt:lpstr>Slide 33</vt:lpstr>
      <vt:lpstr>Capture the IP Address of the AWS Instance</vt:lpstr>
      <vt:lpstr>Unlocking Jenkis</vt:lpstr>
      <vt:lpstr>Getting Jenkins Password</vt:lpstr>
      <vt:lpstr>Getting Started</vt:lpstr>
      <vt:lpstr>Getting Sample Code</vt:lpstr>
      <vt:lpstr>Setup Webhook on GitHub</vt:lpstr>
      <vt:lpstr>GitHub Settings</vt:lpstr>
      <vt:lpstr>Create Pipeline Project</vt:lpstr>
      <vt:lpstr>Run Pipeline Project</vt:lpstr>
      <vt:lpstr>Multiple Docker Containers</vt:lpstr>
      <vt:lpstr>Slide 44</vt:lpstr>
      <vt:lpstr>Deploying Docker containers on ECS</vt:lpstr>
      <vt:lpstr>Creating a ECS Cluster</vt:lpstr>
      <vt:lpstr>Slide 47</vt:lpstr>
      <vt:lpstr>Slide 48</vt:lpstr>
      <vt:lpstr>Elastic Load Balancer</vt:lpstr>
      <vt:lpstr>Create Load Balancer</vt:lpstr>
      <vt:lpstr>Select a Load Balancer Type</vt:lpstr>
      <vt:lpstr> Configure Your Load Balancer and Listener </vt:lpstr>
      <vt:lpstr>Slide 53</vt:lpstr>
      <vt:lpstr>Slide 54</vt:lpstr>
      <vt:lpstr> Configure a Security Group for Your Load Balancer </vt:lpstr>
      <vt:lpstr>Target Group</vt:lpstr>
      <vt:lpstr>Slide 57</vt:lpstr>
      <vt:lpstr> Register Targets with Your Target Group </vt:lpstr>
      <vt:lpstr> Create and Test Your Load Balancer </vt:lpstr>
      <vt:lpstr>Slide 60</vt:lpstr>
      <vt:lpstr>Slide 61</vt:lpstr>
      <vt:lpstr>Slide 62</vt:lpstr>
      <vt:lpstr>IAM Roles</vt:lpstr>
      <vt:lpstr>Slide 64</vt:lpstr>
      <vt:lpstr>Slide 65</vt:lpstr>
      <vt:lpstr>Slide 66</vt:lpstr>
      <vt:lpstr>Slide 67</vt:lpstr>
      <vt:lpstr>Slide 68</vt:lpstr>
      <vt:lpstr>Slide 69</vt:lpstr>
      <vt:lpstr>Slide 70</vt:lpstr>
      <vt:lpstr>Create another IAM Role</vt:lpstr>
      <vt:lpstr>Slide 72</vt:lpstr>
      <vt:lpstr>Slide 73</vt:lpstr>
      <vt:lpstr>AWS Services</vt:lpstr>
      <vt:lpstr>Slide 75</vt:lpstr>
      <vt:lpstr>Compute</vt:lpstr>
      <vt:lpstr>Storage</vt:lpstr>
      <vt:lpstr>Database</vt:lpstr>
      <vt:lpstr>Migration</vt:lpstr>
      <vt:lpstr>Networking &amp; Content Delivery</vt:lpstr>
      <vt:lpstr>Developer Tools</vt:lpstr>
      <vt:lpstr>Management Tools</vt:lpstr>
      <vt:lpstr>Media Services</vt:lpstr>
      <vt:lpstr>Machine Learning</vt:lpstr>
      <vt:lpstr>Analytics</vt:lpstr>
      <vt:lpstr>Slide 86</vt:lpstr>
      <vt:lpstr>Mobile Services</vt:lpstr>
      <vt:lpstr>AR &amp; VR</vt:lpstr>
      <vt:lpstr>Application Integration</vt:lpstr>
      <vt:lpstr>AWS Cost Management</vt:lpstr>
      <vt:lpstr>Customer Engagement</vt:lpstr>
      <vt:lpstr>Business Productivity</vt:lpstr>
      <vt:lpstr> Desktop &amp; App Streaming </vt:lpstr>
      <vt:lpstr> Internet Of Things </vt:lpstr>
      <vt:lpstr>Game Development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vipul</dc:creator>
  <cp:lastModifiedBy>Umang Agarwal</cp:lastModifiedBy>
  <cp:revision>68</cp:revision>
  <dcterms:created xsi:type="dcterms:W3CDTF">2006-08-16T00:00:00Z</dcterms:created>
  <dcterms:modified xsi:type="dcterms:W3CDTF">2019-06-01T10:46:30Z</dcterms:modified>
</cp:coreProperties>
</file>