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5" r:id="rId18"/>
    <p:sldId id="26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58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5BDF9-A46F-4067-96D3-C92D8441C66A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B1D1D-5D4D-4AFB-A611-A57FFC3A7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79F36-D5FD-456D-BEE4-B007E3B72F33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0F252-0325-471D-BA39-876FBAC12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9D446-74A7-43F4-8D97-78C987916B30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36ED0-81B1-449B-A997-9EA2825F9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C00F-C09D-441D-9F72-27F668A44C6A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044E5-7F92-4EDC-A960-A3810E5D66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88194-CBF6-4A78-8795-17A66CA301BA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434D7-04BD-485B-A730-F47AB97260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9BAED-770E-464B-8B0F-4F3BED3BCF78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09387-FCA9-416F-BAF5-2E465D6E5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058DB-6DC1-4DC4-B482-B52E7D5BCDC6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7191-3C81-4F2D-895E-C1DC9087C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8DAE4-76C0-49C0-AD90-6D7186E79DD5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5D576-A1C0-49FE-A61C-0FEB41E6CF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D45B7-30F3-4DC4-8358-F631E2FEC41A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E5C8E-61DE-4301-BF49-AED74C7EC9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B61C-0C94-48D3-9C41-B152C5F5805B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69C56-EF17-4EED-B970-9DE176A13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606CC-B70B-41E4-8381-D232DC245A80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375C-2992-453D-93FA-898421F8D8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85DD3BE4-BC25-4679-86B0-CA8FCC242092}" type="datetimeFigureOut">
              <a:rPr lang="en-US"/>
              <a:pPr>
                <a:defRPr/>
              </a:pPr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0ADDE67-9320-4C41-A674-9E3B0F69D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0" r:id="rId2"/>
    <p:sldLayoutId id="2147483786" r:id="rId3"/>
    <p:sldLayoutId id="2147483781" r:id="rId4"/>
    <p:sldLayoutId id="2147483782" r:id="rId5"/>
    <p:sldLayoutId id="2147483783" r:id="rId6"/>
    <p:sldLayoutId id="2147483787" r:id="rId7"/>
    <p:sldLayoutId id="2147483788" r:id="rId8"/>
    <p:sldLayoutId id="2147483789" r:id="rId9"/>
    <p:sldLayoutId id="2147483784" r:id="rId10"/>
    <p:sldLayoutId id="21474837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datastructuresprogramming.blogspot.in/2010/05/pointers-pointer-is-variable-contai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831848"/>
            <a:ext cx="6400800" cy="167335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Linked-Implementing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1066800" y="5357813"/>
            <a:ext cx="8077200" cy="1500187"/>
          </a:xfrm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(2/9)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/>
              <a:t>printf("Enter value for node 1:");</a:t>
            </a:r>
          </a:p>
          <a:p>
            <a:pPr>
              <a:buFont typeface="Wingdings 2" pitchFamily="18" charset="2"/>
              <a:buNone/>
            </a:pPr>
            <a:r>
              <a:rPr lang="en-US"/>
              <a:t>scanf("%d", &amp;k);</a:t>
            </a:r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pPr>
              <a:buFont typeface="Wingdings 2" pitchFamily="18" charset="2"/>
              <a:buNone/>
            </a:pPr>
            <a:r>
              <a:rPr lang="en-US"/>
              <a:t>				k = value entered.</a:t>
            </a:r>
          </a:p>
          <a:p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6200000" flipH="1">
            <a:off x="2743200" y="2895600"/>
            <a:ext cx="1371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(3/9)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p=r=NULL;</a:t>
            </a:r>
          </a:p>
          <a:p>
            <a:endParaRPr lang="en-US"/>
          </a:p>
          <a:p>
            <a:r>
              <a:rPr lang="en-US"/>
              <a:t>Initially pointers p &amp; r were assigned zero.</a:t>
            </a:r>
          </a:p>
          <a:p>
            <a:pPr>
              <a:buFont typeface="Wingdings 2" pitchFamily="18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(4/9)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 = sizeof(struct node);</a:t>
            </a:r>
          </a:p>
          <a:p>
            <a:r>
              <a:rPr lang="en-US"/>
              <a:t>n=malloc(s);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r>
              <a:rPr lang="en-US"/>
              <a:t>n-&gt;a=k;</a:t>
            </a:r>
          </a:p>
          <a:p>
            <a:r>
              <a:rPr lang="en-US"/>
              <a:t>n-&gt;next = NULL;</a:t>
            </a:r>
          </a:p>
          <a:p>
            <a:endParaRPr lang="en-US"/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057400" y="3886200"/>
            <a:ext cx="1905000" cy="990600"/>
            <a:chOff x="1143000" y="4800600"/>
            <a:chExt cx="1905000" cy="990600"/>
          </a:xfrm>
        </p:grpSpPr>
        <p:grpSp>
          <p:nvGrpSpPr>
            <p:cNvPr id="20490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dirty="0"/>
              </a:p>
            </p:txBody>
          </p:sp>
          <p:cxnSp>
            <p:nvCxnSpPr>
              <p:cNvPr id="8" name="Straight Connector 7"/>
              <p:cNvCxnSpPr>
                <a:stCxn id="7" idx="0"/>
                <a:endCxn id="7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100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rot="16200000" flipH="1">
            <a:off x="1066800" y="28194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1257300" y="43053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1828800" y="4419600"/>
            <a:ext cx="16002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286000" y="4038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124200" y="4038600"/>
            <a:ext cx="83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(5/9)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dirty="0"/>
              <a:t>if(r==NULL)</a:t>
            </a:r>
          </a:p>
          <a:p>
            <a:pPr marL="65088" indent="-4763">
              <a:buFont typeface="Wingdings 2" pitchFamily="18" charset="2"/>
              <a:buNone/>
              <a:tabLst>
                <a:tab pos="165100" algn="l"/>
                <a:tab pos="1663700" algn="l"/>
              </a:tabLst>
              <a:defRPr/>
            </a:pPr>
            <a:r>
              <a:rPr lang="en-US" dirty="0"/>
              <a:t>  r=n;</a:t>
            </a:r>
          </a:p>
          <a:p>
            <a:pPr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dirty="0"/>
              <a:t> else</a:t>
            </a:r>
          </a:p>
          <a:p>
            <a:pPr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dirty="0"/>
              <a:t> p-&gt;next=n;</a:t>
            </a:r>
          </a:p>
          <a:p>
            <a:pPr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dirty="0"/>
              <a:t> p=n;</a:t>
            </a:r>
          </a:p>
          <a:p>
            <a:pPr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("Enter the elements -1 to stop:");</a:t>
            </a:r>
          </a:p>
          <a:p>
            <a:pPr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("%</a:t>
            </a:r>
            <a:r>
              <a:rPr lang="en-US" dirty="0" err="1"/>
              <a:t>d",&amp;k</a:t>
            </a:r>
            <a:r>
              <a:rPr lang="en-US" dirty="0"/>
              <a:t>);</a:t>
            </a:r>
          </a:p>
          <a:p>
            <a:pPr>
              <a:tabLst>
                <a:tab pos="0" algn="l"/>
                <a:tab pos="165100" algn="l"/>
                <a:tab pos="1663700" algn="l"/>
              </a:tabLst>
              <a:defRPr/>
            </a:pPr>
            <a:endParaRPr lang="en-US" dirty="0"/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5410200" y="2362200"/>
            <a:ext cx="1905000" cy="990600"/>
            <a:chOff x="1143000" y="4800600"/>
            <a:chExt cx="1905000" cy="990600"/>
          </a:xfrm>
        </p:grpSpPr>
        <p:grpSp>
          <p:nvGrpSpPr>
            <p:cNvPr id="21519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	NULL</a:t>
                </a:r>
              </a:p>
            </p:txBody>
          </p:sp>
          <p:cxnSp>
            <p:nvCxnSpPr>
              <p:cNvPr id="8" name="Straight Connector 7"/>
              <p:cNvCxnSpPr>
                <a:stCxn id="7" idx="0"/>
                <a:endCxn id="7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100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1447800" y="2667000"/>
            <a:ext cx="3810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676400" y="30480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3200">
                <a:latin typeface="+mn-lt"/>
                <a:cs typeface="+mn-cs"/>
              </a:rPr>
              <a:t>if(r==NULL)</a:t>
            </a:r>
          </a:p>
          <a:p>
            <a:pPr marL="65088" indent="-4763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 r=n;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else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p-&gt;next=n;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p=n;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printf("Enter the elements -1 to stop:");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>
                <a:latin typeface="+mn-lt"/>
                <a:cs typeface="+mn-cs"/>
              </a:rPr>
              <a:t> scanf("%d",&amp;k);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tabLst>
                <a:tab pos="0" algn="l"/>
                <a:tab pos="165100" algn="l"/>
                <a:tab pos="1663700" algn="l"/>
              </a:tabLst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grpSp>
        <p:nvGrpSpPr>
          <p:cNvPr id="21512" name="Group 14"/>
          <p:cNvGrpSpPr>
            <a:grpSpLocks/>
          </p:cNvGrpSpPr>
          <p:nvPr/>
        </p:nvGrpSpPr>
        <p:grpSpPr bwMode="auto">
          <a:xfrm>
            <a:off x="5410200" y="2362200"/>
            <a:ext cx="1905000" cy="990600"/>
            <a:chOff x="1143000" y="4800600"/>
            <a:chExt cx="1905000" cy="990600"/>
          </a:xfrm>
        </p:grpSpPr>
        <p:grpSp>
          <p:nvGrpSpPr>
            <p:cNvPr id="21515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	NULL</a:t>
                </a:r>
              </a:p>
            </p:txBody>
          </p:sp>
          <p:cxnSp>
            <p:nvCxnSpPr>
              <p:cNvPr id="19" name="Straight Connector 18"/>
              <p:cNvCxnSpPr>
                <a:stCxn id="18" idx="0"/>
                <a:endCxn id="18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100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1447800" y="2667000"/>
            <a:ext cx="38100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676400" y="3048000"/>
            <a:ext cx="3505200" cy="1066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(6/9)</a:t>
            </a:r>
          </a:p>
        </p:txBody>
      </p:sp>
      <p:grpSp>
        <p:nvGrpSpPr>
          <p:cNvPr id="22531" name="Content Placeholder 10"/>
          <p:cNvGrpSpPr>
            <a:grpSpLocks noGrp="1"/>
          </p:cNvGrpSpPr>
          <p:nvPr/>
        </p:nvGrpSpPr>
        <p:grpSpPr bwMode="auto">
          <a:xfrm>
            <a:off x="2895600" y="3886200"/>
            <a:ext cx="1752600" cy="914400"/>
            <a:chOff x="1143000" y="4800600"/>
            <a:chExt cx="1905000" cy="990600"/>
          </a:xfrm>
        </p:grpSpPr>
        <p:grpSp>
          <p:nvGrpSpPr>
            <p:cNvPr id="22537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590800" y="2209800"/>
                <a:ext cx="1905000" cy="608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	NULL</a:t>
                </a:r>
              </a:p>
            </p:txBody>
          </p:sp>
          <p:cxnSp>
            <p:nvCxnSpPr>
              <p:cNvPr id="15" name="Straight Connector 14"/>
              <p:cNvCxnSpPr>
                <a:stCxn id="14" idx="0"/>
                <a:endCxn id="14" idx="2"/>
              </p:cNvCxnSpPr>
              <p:nvPr/>
            </p:nvCxnSpPr>
            <p:spPr>
              <a:xfrm rot="16200000" flipH="1">
                <a:off x="3239293" y="2513801"/>
                <a:ext cx="608016" cy="34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 bwMode="auto">
            <a:xfrm>
              <a:off x="1676193" y="5486797"/>
              <a:ext cx="762690" cy="3044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100</a:t>
              </a:r>
            </a:p>
          </p:txBody>
        </p:sp>
      </p:grpSp>
      <p:sp>
        <p:nvSpPr>
          <p:cNvPr id="22532" name="TextBox 15"/>
          <p:cNvSpPr txBox="1">
            <a:spLocks noChangeArrowheads="1"/>
          </p:cNvSpPr>
          <p:nvPr/>
        </p:nvSpPr>
        <p:spPr bwMode="auto">
          <a:xfrm>
            <a:off x="2362200" y="1676400"/>
            <a:ext cx="2895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/>
              <a:t>n   r   p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6200000" flipH="1">
            <a:off x="2667000" y="2819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200401" y="3048000"/>
            <a:ext cx="762000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4076700" y="2781300"/>
            <a:ext cx="685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Left Brace 22"/>
          <p:cNvSpPr/>
          <p:nvPr/>
        </p:nvSpPr>
        <p:spPr>
          <a:xfrm rot="5400000">
            <a:off x="3467100" y="2628900"/>
            <a:ext cx="609600" cy="1905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(7/9)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n=malloc(s);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  <a:p>
            <a:r>
              <a:rPr lang="en-US"/>
              <a:t>n-&gt;a=k;</a:t>
            </a:r>
          </a:p>
          <a:p>
            <a:r>
              <a:rPr lang="en-US"/>
              <a:t>n-&gt;next = NULL;</a:t>
            </a:r>
          </a:p>
          <a:p>
            <a:endParaRPr lang="en-US"/>
          </a:p>
          <a:p>
            <a:endParaRPr lang="en-US"/>
          </a:p>
          <a:p>
            <a:pPr>
              <a:buFont typeface="Wingdings 2" pitchFamily="18" charset="2"/>
              <a:buNone/>
            </a:pPr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2057400" y="3886200"/>
            <a:ext cx="1905000" cy="990600"/>
            <a:chOff x="1143000" y="4800600"/>
            <a:chExt cx="1905000" cy="990600"/>
          </a:xfrm>
        </p:grpSpPr>
        <p:grpSp>
          <p:nvGrpSpPr>
            <p:cNvPr id="23558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	NULL</a:t>
                </a:r>
              </a:p>
            </p:txBody>
          </p:sp>
          <p:cxnSp>
            <p:nvCxnSpPr>
              <p:cNvPr id="9" name="Straight Connector 8"/>
              <p:cNvCxnSpPr>
                <a:stCxn id="8" idx="0"/>
                <a:endCxn id="8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200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rot="16200000" flipH="1">
            <a:off x="990600" y="2438400"/>
            <a:ext cx="1295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(8/9)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2362200" y="1676400"/>
            <a:ext cx="60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/>
              <a:t>n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6200000" flipH="1">
            <a:off x="2667000" y="2819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 rot="5400000">
            <a:off x="3467100" y="2628900"/>
            <a:ext cx="609600" cy="1905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582" name="Content Placeholder 10"/>
          <p:cNvGrpSpPr>
            <a:grpSpLocks noGrp="1"/>
          </p:cNvGrpSpPr>
          <p:nvPr/>
        </p:nvGrpSpPr>
        <p:grpSpPr bwMode="auto">
          <a:xfrm>
            <a:off x="2895600" y="3886200"/>
            <a:ext cx="1752600" cy="914400"/>
            <a:chOff x="1143000" y="4800600"/>
            <a:chExt cx="1905000" cy="990600"/>
          </a:xfrm>
        </p:grpSpPr>
        <p:grpSp>
          <p:nvGrpSpPr>
            <p:cNvPr id="24583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2590800" y="2209800"/>
                <a:ext cx="1905000" cy="608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	NULL</a:t>
                </a:r>
              </a:p>
            </p:txBody>
          </p:sp>
          <p:cxnSp>
            <p:nvCxnSpPr>
              <p:cNvPr id="13" name="Straight Connector 12"/>
              <p:cNvCxnSpPr>
                <a:stCxn id="12" idx="0"/>
                <a:endCxn id="12" idx="2"/>
              </p:cNvCxnSpPr>
              <p:nvPr/>
            </p:nvCxnSpPr>
            <p:spPr>
              <a:xfrm rot="16200000" flipH="1">
                <a:off x="3239293" y="2513801"/>
                <a:ext cx="608016" cy="3451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 bwMode="auto">
            <a:xfrm>
              <a:off x="1676193" y="5486797"/>
              <a:ext cx="762690" cy="3044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200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(9/9)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defRPr/>
            </a:pPr>
            <a:r>
              <a:rPr lang="en-US" sz="3200" dirty="0">
                <a:latin typeface="+mn-lt"/>
                <a:cs typeface="+mn-cs"/>
              </a:rPr>
              <a:t>if(r==NULL)</a:t>
            </a:r>
          </a:p>
          <a:p>
            <a:pPr marL="65088" indent="-4763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 r=n;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else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p-&gt;next=n;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p=n;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</a:t>
            </a:r>
            <a:r>
              <a:rPr lang="en-US" sz="3200" dirty="0" err="1">
                <a:latin typeface="+mn-lt"/>
                <a:cs typeface="+mn-cs"/>
              </a:rPr>
              <a:t>printf</a:t>
            </a:r>
            <a:r>
              <a:rPr lang="en-US" sz="3200" dirty="0">
                <a:latin typeface="+mn-lt"/>
                <a:cs typeface="+mn-cs"/>
              </a:rPr>
              <a:t>("Enter the elements -1 to stop:");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None/>
              <a:tabLst>
                <a:tab pos="0" algn="l"/>
                <a:tab pos="165100" algn="l"/>
                <a:tab pos="1663700" algn="l"/>
              </a:tabLst>
              <a:defRPr/>
            </a:pPr>
            <a:r>
              <a:rPr lang="en-US" sz="3200" dirty="0">
                <a:latin typeface="+mn-lt"/>
                <a:cs typeface="+mn-cs"/>
              </a:rPr>
              <a:t> </a:t>
            </a:r>
            <a:r>
              <a:rPr lang="en-US" sz="3200" dirty="0" err="1">
                <a:latin typeface="+mn-lt"/>
                <a:cs typeface="+mn-cs"/>
              </a:rPr>
              <a:t>scanf</a:t>
            </a:r>
            <a:r>
              <a:rPr lang="en-US" sz="3200" dirty="0">
                <a:latin typeface="+mn-lt"/>
                <a:cs typeface="+mn-cs"/>
              </a:rPr>
              <a:t>("%</a:t>
            </a:r>
            <a:r>
              <a:rPr lang="en-US" sz="3200" dirty="0" err="1">
                <a:latin typeface="+mn-lt"/>
                <a:cs typeface="+mn-cs"/>
              </a:rPr>
              <a:t>d",&amp;k</a:t>
            </a:r>
            <a:r>
              <a:rPr lang="en-US" sz="3200" dirty="0">
                <a:latin typeface="+mn-lt"/>
                <a:cs typeface="+mn-cs"/>
              </a:rPr>
              <a:t>);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tabLst>
                <a:tab pos="0" algn="l"/>
                <a:tab pos="165100" algn="l"/>
                <a:tab pos="1663700" algn="l"/>
              </a:tabLst>
              <a:defRPr/>
            </a:pPr>
            <a:endParaRPr lang="en-US" sz="3200" dirty="0">
              <a:latin typeface="+mn-lt"/>
              <a:cs typeface="+mn-cs"/>
            </a:endParaRPr>
          </a:p>
        </p:txBody>
      </p:sp>
      <p:grpSp>
        <p:nvGrpSpPr>
          <p:cNvPr id="25604" name="Group 12"/>
          <p:cNvGrpSpPr>
            <a:grpSpLocks/>
          </p:cNvGrpSpPr>
          <p:nvPr/>
        </p:nvGrpSpPr>
        <p:grpSpPr bwMode="auto">
          <a:xfrm>
            <a:off x="3962400" y="2209800"/>
            <a:ext cx="1905000" cy="990600"/>
            <a:chOff x="1143000" y="4800600"/>
            <a:chExt cx="1905000" cy="990600"/>
          </a:xfrm>
        </p:grpSpPr>
        <p:grpSp>
          <p:nvGrpSpPr>
            <p:cNvPr id="25614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6"/>
              <a:chOff x="2590800" y="2209800"/>
              <a:chExt cx="1905000" cy="610393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	200</a:t>
                </a:r>
              </a:p>
            </p:txBody>
          </p:sp>
          <p:cxnSp>
            <p:nvCxnSpPr>
              <p:cNvPr id="17" name="Straight Connector 16"/>
              <p:cNvCxnSpPr>
                <a:stCxn id="16" idx="0"/>
                <a:endCxn id="16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100</a:t>
              </a:r>
            </a:p>
          </p:txBody>
        </p:sp>
      </p:grpSp>
      <p:grpSp>
        <p:nvGrpSpPr>
          <p:cNvPr id="25605" name="Group 19"/>
          <p:cNvGrpSpPr>
            <a:grpSpLocks/>
          </p:cNvGrpSpPr>
          <p:nvPr/>
        </p:nvGrpSpPr>
        <p:grpSpPr bwMode="auto">
          <a:xfrm>
            <a:off x="6477000" y="2209800"/>
            <a:ext cx="1905000" cy="990600"/>
            <a:chOff x="1143000" y="4800600"/>
            <a:chExt cx="1905000" cy="990600"/>
          </a:xfrm>
        </p:grpSpPr>
        <p:grpSp>
          <p:nvGrpSpPr>
            <p:cNvPr id="25610" name="Group 6"/>
            <p:cNvGrpSpPr>
              <a:grpSpLocks/>
            </p:cNvGrpSpPr>
            <p:nvPr/>
          </p:nvGrpSpPr>
          <p:grpSpPr bwMode="auto">
            <a:xfrm>
              <a:off x="1143000" y="4800600"/>
              <a:ext cx="1905000" cy="611187"/>
              <a:chOff x="2590800" y="2209800"/>
              <a:chExt cx="1905000" cy="61039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590800" y="2209800"/>
                <a:ext cx="1905000" cy="6088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	NULL</a:t>
                </a:r>
              </a:p>
            </p:txBody>
          </p:sp>
          <p:cxnSp>
            <p:nvCxnSpPr>
              <p:cNvPr id="24" name="Straight Connector 23"/>
              <p:cNvCxnSpPr>
                <a:stCxn id="23" idx="0"/>
                <a:endCxn id="23" idx="2"/>
              </p:cNvCxnSpPr>
              <p:nvPr/>
            </p:nvCxnSpPr>
            <p:spPr>
              <a:xfrm rot="16200000" flipH="1">
                <a:off x="3238896" y="2514202"/>
                <a:ext cx="608809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 bwMode="auto">
            <a:xfrm>
              <a:off x="16764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200</a:t>
              </a:r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 flipV="1">
            <a:off x="2590800" y="2743200"/>
            <a:ext cx="2819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 rot="5400000">
            <a:off x="7124700" y="876300"/>
            <a:ext cx="609600" cy="1905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8" name="TextBox 3"/>
          <p:cNvSpPr txBox="1">
            <a:spLocks noChangeArrowheads="1"/>
          </p:cNvSpPr>
          <p:nvPr/>
        </p:nvSpPr>
        <p:spPr bwMode="auto">
          <a:xfrm>
            <a:off x="8077200" y="0"/>
            <a:ext cx="609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6000">
                <a:solidFill>
                  <a:srgbClr val="FF0000"/>
                </a:solidFill>
              </a:rPr>
              <a:t>n </a:t>
            </a:r>
            <a:r>
              <a:rPr lang="en-US" sz="6000"/>
              <a:t>  </a:t>
            </a:r>
          </a:p>
        </p:txBody>
      </p:sp>
      <p:cxnSp>
        <p:nvCxnSpPr>
          <p:cNvPr id="26" name="Straight Arrow Connector 25"/>
          <p:cNvCxnSpPr>
            <a:stCxn id="25608" idx="2"/>
          </p:cNvCxnSpPr>
          <p:nvPr/>
        </p:nvCxnSpPr>
        <p:spPr>
          <a:xfrm rot="5400000">
            <a:off x="7861300" y="1231900"/>
            <a:ext cx="736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Example of a linked list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of a linked list</a:t>
            </a:r>
          </a:p>
        </p:txBody>
      </p:sp>
      <p:grpSp>
        <p:nvGrpSpPr>
          <p:cNvPr id="26628" name="Group 15"/>
          <p:cNvGrpSpPr>
            <a:grpSpLocks/>
          </p:cNvGrpSpPr>
          <p:nvPr/>
        </p:nvGrpSpPr>
        <p:grpSpPr bwMode="auto">
          <a:xfrm>
            <a:off x="1371600" y="4419600"/>
            <a:ext cx="5181600" cy="990600"/>
            <a:chOff x="1371600" y="4419600"/>
            <a:chExt cx="5181600" cy="990600"/>
          </a:xfrm>
        </p:grpSpPr>
        <p:grpSp>
          <p:nvGrpSpPr>
            <p:cNvPr id="26629" name="Group 3"/>
            <p:cNvGrpSpPr>
              <a:grpSpLocks/>
            </p:cNvGrpSpPr>
            <p:nvPr/>
          </p:nvGrpSpPr>
          <p:grpSpPr bwMode="auto">
            <a:xfrm>
              <a:off x="1371600" y="4419600"/>
              <a:ext cx="1905000" cy="990600"/>
              <a:chOff x="1143000" y="4800600"/>
              <a:chExt cx="1905000" cy="990600"/>
            </a:xfrm>
          </p:grpSpPr>
          <p:grpSp>
            <p:nvGrpSpPr>
              <p:cNvPr id="26636" name="Group 6"/>
              <p:cNvGrpSpPr>
                <a:grpSpLocks/>
              </p:cNvGrpSpPr>
              <p:nvPr/>
            </p:nvGrpSpPr>
            <p:grpSpPr bwMode="auto">
              <a:xfrm>
                <a:off x="1143000" y="4800600"/>
                <a:ext cx="1905000" cy="611186"/>
                <a:chOff x="2590800" y="2209800"/>
                <a:chExt cx="1905000" cy="61039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2590800" y="2209800"/>
                  <a:ext cx="1905000" cy="608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10	200</a:t>
                  </a:r>
                </a:p>
              </p:txBody>
            </p:sp>
            <p:cxnSp>
              <p:nvCxnSpPr>
                <p:cNvPr id="8" name="Straight Connector 7"/>
                <p:cNvCxnSpPr>
                  <a:stCxn id="7" idx="0"/>
                  <a:endCxn id="7" idx="2"/>
                </p:cNvCxnSpPr>
                <p:nvPr/>
              </p:nvCxnSpPr>
              <p:spPr>
                <a:xfrm rot="16200000" flipH="1">
                  <a:off x="3238896" y="2514202"/>
                  <a:ext cx="608809" cy="317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/>
              <p:cNvSpPr/>
              <p:nvPr/>
            </p:nvSpPr>
            <p:spPr bwMode="auto">
              <a:xfrm>
                <a:off x="1676400" y="5486400"/>
                <a:ext cx="762000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6630" name="Group 8"/>
            <p:cNvGrpSpPr>
              <a:grpSpLocks/>
            </p:cNvGrpSpPr>
            <p:nvPr/>
          </p:nvGrpSpPr>
          <p:grpSpPr bwMode="auto">
            <a:xfrm>
              <a:off x="4648200" y="4419600"/>
              <a:ext cx="1905000" cy="990600"/>
              <a:chOff x="4419600" y="4800600"/>
              <a:chExt cx="1905000" cy="990600"/>
            </a:xfrm>
          </p:grpSpPr>
          <p:grpSp>
            <p:nvGrpSpPr>
              <p:cNvPr id="26632" name="Group 9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1905000" cy="611188"/>
                <a:chOff x="2590800" y="2209800"/>
                <a:chExt cx="1905000" cy="610394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2590800" y="2209800"/>
                  <a:ext cx="1905000" cy="6088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20	null</a:t>
                  </a:r>
                </a:p>
              </p:txBody>
            </p:sp>
            <p:cxnSp>
              <p:nvCxnSpPr>
                <p:cNvPr id="13" name="Straight Connector 12"/>
                <p:cNvCxnSpPr>
                  <a:stCxn id="12" idx="0"/>
                  <a:endCxn id="12" idx="2"/>
                </p:cNvCxnSpPr>
                <p:nvPr/>
              </p:nvCxnSpPr>
              <p:spPr>
                <a:xfrm rot="16200000" flipH="1">
                  <a:off x="3238897" y="2514202"/>
                  <a:ext cx="608808" cy="317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 10"/>
              <p:cNvSpPr/>
              <p:nvPr/>
            </p:nvSpPr>
            <p:spPr bwMode="auto">
              <a:xfrm>
                <a:off x="4953000" y="5486400"/>
                <a:ext cx="762000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200</a:t>
                </a:r>
              </a:p>
            </p:txBody>
          </p:sp>
        </p:grpSp>
        <p:cxnSp>
          <p:nvCxnSpPr>
            <p:cNvPr id="15" name="Straight Arrow Connector 14"/>
            <p:cNvCxnSpPr>
              <a:endCxn id="12" idx="1"/>
            </p:cNvCxnSpPr>
            <p:nvPr/>
          </p:nvCxnSpPr>
          <p:spPr>
            <a:xfrm>
              <a:off x="2971800" y="4724400"/>
              <a:ext cx="16764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Doubly Linked List</a:t>
            </a:r>
          </a:p>
        </p:txBody>
      </p:sp>
      <p:grpSp>
        <p:nvGrpSpPr>
          <p:cNvPr id="27651" name="Group 24"/>
          <p:cNvGrpSpPr>
            <a:grpSpLocks/>
          </p:cNvGrpSpPr>
          <p:nvPr/>
        </p:nvGrpSpPr>
        <p:grpSpPr bwMode="auto">
          <a:xfrm>
            <a:off x="304800" y="5867400"/>
            <a:ext cx="5715000" cy="990600"/>
            <a:chOff x="457200" y="4419600"/>
            <a:chExt cx="7162800" cy="990600"/>
          </a:xfrm>
        </p:grpSpPr>
        <p:grpSp>
          <p:nvGrpSpPr>
            <p:cNvPr id="27654" name="Group 3"/>
            <p:cNvGrpSpPr>
              <a:grpSpLocks/>
            </p:cNvGrpSpPr>
            <p:nvPr/>
          </p:nvGrpSpPr>
          <p:grpSpPr bwMode="auto">
            <a:xfrm>
              <a:off x="457200" y="4419600"/>
              <a:ext cx="2819400" cy="990600"/>
              <a:chOff x="1143000" y="4800600"/>
              <a:chExt cx="1905000" cy="990600"/>
            </a:xfrm>
          </p:grpSpPr>
          <p:grpSp>
            <p:nvGrpSpPr>
              <p:cNvPr id="27664" name="Group 6"/>
              <p:cNvGrpSpPr>
                <a:grpSpLocks/>
              </p:cNvGrpSpPr>
              <p:nvPr/>
            </p:nvGrpSpPr>
            <p:grpSpPr bwMode="auto">
              <a:xfrm>
                <a:off x="1143000" y="4800600"/>
                <a:ext cx="1905000" cy="609601"/>
                <a:chOff x="2590800" y="2209800"/>
                <a:chExt cx="1905000" cy="60881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590800" y="2209800"/>
                  <a:ext cx="1904972" cy="608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Null    Bus	         200</a:t>
                  </a: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 rot="16200000" flipH="1">
                  <a:off x="3449276" y="2512860"/>
                  <a:ext cx="608809" cy="2689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5"/>
              <p:cNvSpPr/>
              <p:nvPr/>
            </p:nvSpPr>
            <p:spPr bwMode="auto">
              <a:xfrm>
                <a:off x="1676715" y="5486400"/>
                <a:ext cx="762257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7655" name="Group 8"/>
            <p:cNvGrpSpPr>
              <a:grpSpLocks/>
            </p:cNvGrpSpPr>
            <p:nvPr/>
          </p:nvGrpSpPr>
          <p:grpSpPr bwMode="auto">
            <a:xfrm>
              <a:off x="4648200" y="4419600"/>
              <a:ext cx="2971800" cy="990600"/>
              <a:chOff x="4419600" y="4800600"/>
              <a:chExt cx="2971800" cy="990600"/>
            </a:xfrm>
          </p:grpSpPr>
          <p:grpSp>
            <p:nvGrpSpPr>
              <p:cNvPr id="27660" name="Group 9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2971800" cy="609600"/>
                <a:chOff x="2590800" y="2209800"/>
                <a:chExt cx="2971800" cy="608808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2590038" y="2209800"/>
                  <a:ext cx="2972562" cy="6088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100 	    Van        null</a:t>
                  </a:r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 rot="16200000" flipH="1">
                  <a:off x="4497149" y="2513209"/>
                  <a:ext cx="608808" cy="1989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/>
              <p:cNvSpPr/>
              <p:nvPr/>
            </p:nvSpPr>
            <p:spPr bwMode="auto">
              <a:xfrm>
                <a:off x="4952069" y="5486400"/>
                <a:ext cx="762043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200</a:t>
                </a:r>
              </a:p>
            </p:txBody>
          </p:sp>
        </p:grpSp>
        <p:cxnSp>
          <p:nvCxnSpPr>
            <p:cNvPr id="7" name="Straight Arrow Connector 6"/>
            <p:cNvCxnSpPr>
              <a:endCxn id="10" idx="1"/>
            </p:cNvCxnSpPr>
            <p:nvPr/>
          </p:nvCxnSpPr>
          <p:spPr>
            <a:xfrm>
              <a:off x="2972139" y="4724400"/>
              <a:ext cx="16752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0800000">
              <a:off x="2972139" y="4953000"/>
              <a:ext cx="16752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 rot="16200000" flipH="1">
              <a:off x="5334487" y="4723405"/>
              <a:ext cx="609600" cy="199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 rot="16200000" flipH="1">
              <a:off x="822918" y="4722410"/>
              <a:ext cx="609600" cy="397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52" name="Rectangle 26"/>
          <p:cNvSpPr>
            <a:spLocks noChangeArrowheads="1"/>
          </p:cNvSpPr>
          <p:nvPr/>
        </p:nvSpPr>
        <p:spPr bwMode="auto">
          <a:xfrm>
            <a:off x="304800" y="1600200"/>
            <a:ext cx="54864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void create()</a:t>
            </a:r>
          </a:p>
          <a:p>
            <a:r>
              <a:rPr lang="en-US" sz="2400"/>
              <a:t>{</a:t>
            </a:r>
          </a:p>
          <a:p>
            <a:r>
              <a:rPr lang="en-US" sz="2400"/>
              <a:t>    int data;</a:t>
            </a:r>
          </a:p>
          <a:p>
            <a:r>
              <a:rPr lang="en-US" sz="2400"/>
              <a:t>    temp = malloc( sizeof(struct node));</a:t>
            </a:r>
          </a:p>
          <a:p>
            <a:r>
              <a:rPr lang="en-US" sz="2400"/>
              <a:t>    temp-&gt;prev = NULL;</a:t>
            </a:r>
          </a:p>
          <a:p>
            <a:r>
              <a:rPr lang="en-US" sz="2400"/>
              <a:t>    temp-&gt;next = NULL;</a:t>
            </a:r>
          </a:p>
          <a:p>
            <a:r>
              <a:rPr lang="en-US" sz="2400"/>
              <a:t>    printf("\n Enter value to node : ");</a:t>
            </a:r>
          </a:p>
          <a:p>
            <a:r>
              <a:rPr lang="en-US" sz="2400"/>
              <a:t>    scanf("%d", &amp;data);</a:t>
            </a:r>
          </a:p>
          <a:p>
            <a:r>
              <a:rPr lang="en-US" sz="2400"/>
              <a:t>    temp-&gt;n = data;</a:t>
            </a:r>
          </a:p>
          <a:p>
            <a:r>
              <a:rPr lang="en-US" sz="2400"/>
              <a:t>    count++;</a:t>
            </a:r>
          </a:p>
          <a:p>
            <a:r>
              <a:rPr lang="en-US" sz="2400"/>
              <a:t>}</a:t>
            </a:r>
          </a:p>
        </p:txBody>
      </p:sp>
      <p:sp>
        <p:nvSpPr>
          <p:cNvPr id="27653" name="Rectangle 27"/>
          <p:cNvSpPr>
            <a:spLocks noChangeArrowheads="1"/>
          </p:cNvSpPr>
          <p:nvPr/>
        </p:nvSpPr>
        <p:spPr bwMode="auto">
          <a:xfrm>
            <a:off x="6096000" y="855663"/>
            <a:ext cx="3048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void insert1()</a:t>
            </a:r>
          </a:p>
          <a:p>
            <a:r>
              <a:rPr lang="en-US" sz="2400">
                <a:solidFill>
                  <a:srgbClr val="FF0000"/>
                </a:solidFill>
              </a:rPr>
              <a:t>{</a:t>
            </a:r>
          </a:p>
          <a:p>
            <a:r>
              <a:rPr lang="en-US" sz="2400"/>
              <a:t>    if (h == NULL)</a:t>
            </a:r>
          </a:p>
          <a:p>
            <a:r>
              <a:rPr lang="en-US" sz="2400"/>
              <a:t>    {</a:t>
            </a:r>
          </a:p>
          <a:p>
            <a:r>
              <a:rPr lang="en-US" sz="2400"/>
              <a:t>        create();</a:t>
            </a:r>
          </a:p>
          <a:p>
            <a:r>
              <a:rPr lang="en-US" sz="2400"/>
              <a:t>        h = temp;</a:t>
            </a:r>
          </a:p>
          <a:p>
            <a:r>
              <a:rPr lang="en-US" sz="2400"/>
              <a:t>        temp1 = h;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    else</a:t>
            </a:r>
          </a:p>
          <a:p>
            <a:r>
              <a:rPr lang="en-US" sz="2400"/>
              <a:t>    {</a:t>
            </a:r>
          </a:p>
          <a:p>
            <a:r>
              <a:rPr lang="en-US" sz="2400"/>
              <a:t>        create();</a:t>
            </a:r>
          </a:p>
          <a:p>
            <a:r>
              <a:rPr lang="en-US" sz="2400"/>
              <a:t>        temp-&gt;next = h;</a:t>
            </a:r>
          </a:p>
          <a:p>
            <a:r>
              <a:rPr lang="en-US" sz="2400"/>
              <a:t>        h-&gt;prev = temp;</a:t>
            </a:r>
          </a:p>
          <a:p>
            <a:r>
              <a:rPr lang="en-US" sz="2400"/>
              <a:t>        h = temp;</a:t>
            </a:r>
          </a:p>
          <a:p>
            <a:r>
              <a:rPr lang="en-US" sz="2400"/>
              <a:t>    }</a:t>
            </a:r>
          </a:p>
          <a:p>
            <a:r>
              <a:rPr lang="en-US" sz="240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POINTERS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r>
              <a:rPr lang="en-US" sz="4400" b="1"/>
              <a:t>Pointer is a variable contain the </a:t>
            </a:r>
            <a:r>
              <a:rPr lang="en-US" sz="4400" b="1">
                <a:solidFill>
                  <a:srgbClr val="FF0000"/>
                </a:solidFill>
              </a:rPr>
              <a:t>address</a:t>
            </a:r>
            <a:r>
              <a:rPr lang="en-US" sz="4400" b="1"/>
              <a:t> of another variable.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Insert </a:t>
            </a:r>
            <a:r>
              <a:rPr lang="en-US" dirty="0" err="1"/>
              <a:t>inbetween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4724400" cy="4625975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2400"/>
              <a:t>{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	i = 2;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while (i &lt; pos)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{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    temp2 = temp2-&gt;next;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    i++;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}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create();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temp-&gt;prev = temp2;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temp-&gt;next = temp2-&gt;next;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temp2-&gt;next-&gt;prev = temp;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    temp2-&gt;next = temp;</a:t>
            </a:r>
          </a:p>
          <a:p>
            <a:pPr>
              <a:buFont typeface="Wingdings 2" pitchFamily="18" charset="2"/>
              <a:buNone/>
            </a:pPr>
            <a:r>
              <a:rPr lang="en-US" sz="2400"/>
              <a:t>    }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867400" y="3886200"/>
            <a:ext cx="1905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20	null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rot="16200000" flipH="1">
            <a:off x="6326188" y="4189412"/>
            <a:ext cx="609600" cy="317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8" name="TextBox 17"/>
          <p:cNvSpPr txBox="1">
            <a:spLocks noChangeArrowheads="1"/>
          </p:cNvSpPr>
          <p:nvPr/>
        </p:nvSpPr>
        <p:spPr bwMode="auto">
          <a:xfrm>
            <a:off x="6400800" y="3352800"/>
            <a:ext cx="69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temp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77000" y="4495800"/>
            <a:ext cx="52070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700</a:t>
            </a:r>
          </a:p>
        </p:txBody>
      </p:sp>
      <p:sp>
        <p:nvSpPr>
          <p:cNvPr id="28680" name="TextBox 19"/>
          <p:cNvSpPr txBox="1">
            <a:spLocks noChangeArrowheads="1"/>
          </p:cNvSpPr>
          <p:nvPr/>
        </p:nvSpPr>
        <p:spPr bwMode="auto">
          <a:xfrm>
            <a:off x="4114800" y="1524000"/>
            <a:ext cx="8905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temp 2</a:t>
            </a:r>
          </a:p>
        </p:txBody>
      </p:sp>
      <p:grpSp>
        <p:nvGrpSpPr>
          <p:cNvPr id="28681" name="Group 20"/>
          <p:cNvGrpSpPr>
            <a:grpSpLocks/>
          </p:cNvGrpSpPr>
          <p:nvPr/>
        </p:nvGrpSpPr>
        <p:grpSpPr bwMode="auto">
          <a:xfrm>
            <a:off x="3429000" y="1981200"/>
            <a:ext cx="5715000" cy="990600"/>
            <a:chOff x="457200" y="4419600"/>
            <a:chExt cx="7162800" cy="990600"/>
          </a:xfrm>
        </p:grpSpPr>
        <p:grpSp>
          <p:nvGrpSpPr>
            <p:cNvPr id="28682" name="Group 3"/>
            <p:cNvGrpSpPr>
              <a:grpSpLocks/>
            </p:cNvGrpSpPr>
            <p:nvPr/>
          </p:nvGrpSpPr>
          <p:grpSpPr bwMode="auto">
            <a:xfrm>
              <a:off x="457200" y="4419600"/>
              <a:ext cx="2819400" cy="990600"/>
              <a:chOff x="1143000" y="4800600"/>
              <a:chExt cx="1905000" cy="990600"/>
            </a:xfrm>
          </p:grpSpPr>
          <p:grpSp>
            <p:nvGrpSpPr>
              <p:cNvPr id="28692" name="Group 6"/>
              <p:cNvGrpSpPr>
                <a:grpSpLocks/>
              </p:cNvGrpSpPr>
              <p:nvPr/>
            </p:nvGrpSpPr>
            <p:grpSpPr bwMode="auto">
              <a:xfrm>
                <a:off x="1143000" y="4800600"/>
                <a:ext cx="1905000" cy="609601"/>
                <a:chOff x="2590800" y="2209800"/>
                <a:chExt cx="1905000" cy="60881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590800" y="2209800"/>
                  <a:ext cx="1904972" cy="6088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Null    Bus	         200</a:t>
                  </a:r>
                </a:p>
              </p:txBody>
            </p:sp>
            <p:cxnSp>
              <p:nvCxnSpPr>
                <p:cNvPr id="35" name="Straight Connector 34"/>
                <p:cNvCxnSpPr/>
                <p:nvPr/>
              </p:nvCxnSpPr>
              <p:spPr>
                <a:xfrm rot="16200000" flipH="1">
                  <a:off x="3449276" y="2512860"/>
                  <a:ext cx="608809" cy="2689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Rectangle 5"/>
              <p:cNvSpPr/>
              <p:nvPr/>
            </p:nvSpPr>
            <p:spPr bwMode="auto">
              <a:xfrm>
                <a:off x="1676715" y="5486400"/>
                <a:ext cx="762257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100</a:t>
                </a:r>
              </a:p>
            </p:txBody>
          </p:sp>
        </p:grpSp>
        <p:grpSp>
          <p:nvGrpSpPr>
            <p:cNvPr id="28683" name="Group 8"/>
            <p:cNvGrpSpPr>
              <a:grpSpLocks/>
            </p:cNvGrpSpPr>
            <p:nvPr/>
          </p:nvGrpSpPr>
          <p:grpSpPr bwMode="auto">
            <a:xfrm>
              <a:off x="4648200" y="4419600"/>
              <a:ext cx="2971800" cy="990600"/>
              <a:chOff x="4419600" y="4800600"/>
              <a:chExt cx="2971800" cy="990600"/>
            </a:xfrm>
          </p:grpSpPr>
          <p:grpSp>
            <p:nvGrpSpPr>
              <p:cNvPr id="28688" name="Group 9"/>
              <p:cNvGrpSpPr>
                <a:grpSpLocks/>
              </p:cNvGrpSpPr>
              <p:nvPr/>
            </p:nvGrpSpPr>
            <p:grpSpPr bwMode="auto">
              <a:xfrm>
                <a:off x="4419600" y="4800600"/>
                <a:ext cx="2971800" cy="609600"/>
                <a:chOff x="2590800" y="2209800"/>
                <a:chExt cx="2971800" cy="608808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2590038" y="2209800"/>
                  <a:ext cx="2972562" cy="60880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dirty="0"/>
                    <a:t>100 	    Van        null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 rot="16200000" flipH="1">
                  <a:off x="4497149" y="2513209"/>
                  <a:ext cx="608808" cy="1989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8"/>
              <p:cNvSpPr/>
              <p:nvPr/>
            </p:nvSpPr>
            <p:spPr bwMode="auto">
              <a:xfrm>
                <a:off x="4952069" y="5486400"/>
                <a:ext cx="762043" cy="3048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200</a:t>
                </a:r>
              </a:p>
            </p:txBody>
          </p:sp>
        </p:grpSp>
        <p:cxnSp>
          <p:nvCxnSpPr>
            <p:cNvPr id="24" name="Straight Arrow Connector 23"/>
            <p:cNvCxnSpPr>
              <a:endCxn id="30" idx="1"/>
            </p:cNvCxnSpPr>
            <p:nvPr/>
          </p:nvCxnSpPr>
          <p:spPr>
            <a:xfrm>
              <a:off x="2972139" y="4724400"/>
              <a:ext cx="16752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0800000">
              <a:off x="2972139" y="4953000"/>
              <a:ext cx="1675299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 rot="16200000" flipH="1">
              <a:off x="5334487" y="4723405"/>
              <a:ext cx="609600" cy="199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 rot="16200000" flipH="1">
              <a:off x="822918" y="4722410"/>
              <a:ext cx="609600" cy="397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an element in Linked List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4825"/>
            <a:ext cx="8229600" cy="4625975"/>
          </a:xfrm>
        </p:spPr>
        <p:txBody>
          <a:bodyPr/>
          <a:lstStyle/>
          <a:p>
            <a:r>
              <a:rPr lang="en-US" dirty="0"/>
              <a:t>// finds the first node with the specified value</a:t>
            </a:r>
            <a:br>
              <a:rPr lang="en-US" dirty="0"/>
            </a:br>
            <a:r>
              <a:rPr lang="en-US" dirty="0"/>
              <a:t>// assumes that head pointer is defined elsewhere</a:t>
            </a:r>
            <a:br>
              <a:rPr lang="en-US" dirty="0"/>
            </a:br>
            <a:r>
              <a:rPr lang="en-US" dirty="0"/>
              <a:t>Node* Find(</a:t>
            </a:r>
            <a:r>
              <a:rPr lang="en-US" dirty="0" err="1"/>
              <a:t>int</a:t>
            </a:r>
            <a:r>
              <a:rPr lang="en-US" dirty="0"/>
              <a:t> value)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// start at the root</a:t>
            </a:r>
            <a:br>
              <a:rPr lang="en-US" dirty="0"/>
            </a:br>
            <a:r>
              <a:rPr lang="en-US" dirty="0"/>
              <a:t>    Node *</a:t>
            </a:r>
            <a:r>
              <a:rPr lang="en-US" dirty="0" err="1"/>
              <a:t>currentNode</a:t>
            </a:r>
            <a:r>
              <a:rPr lang="en-US" dirty="0"/>
              <a:t> = head;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an element in Linked List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loop through the entire list</a:t>
            </a:r>
            <a:br>
              <a:rPr lang="en-US" dirty="0"/>
            </a:br>
            <a:r>
              <a:rPr lang="en-US" dirty="0"/>
              <a:t>    while (</a:t>
            </a:r>
            <a:r>
              <a:rPr lang="en-US" dirty="0" err="1"/>
              <a:t>currentNode</a:t>
            </a:r>
            <a:r>
              <a:rPr lang="en-US" dirty="0"/>
              <a:t> != NULL)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// if we have a match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currentNode</a:t>
            </a:r>
            <a:r>
              <a:rPr lang="en-US" dirty="0"/>
              <a:t>-&gt;data == value)</a:t>
            </a:r>
            <a:br>
              <a:rPr lang="en-US" dirty="0"/>
            </a:br>
            <a:r>
              <a:rPr lang="en-US" dirty="0"/>
              <a:t>            return </a:t>
            </a:r>
            <a:r>
              <a:rPr lang="en-US" dirty="0" err="1"/>
              <a:t>currentNode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    else // move to the next element</a:t>
            </a:r>
            <a:br>
              <a:rPr lang="en-US" dirty="0"/>
            </a:br>
            <a:r>
              <a:rPr lang="en-US" dirty="0"/>
              <a:t>           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a linked list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Sort()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// traverse the entire list</a:t>
            </a:r>
            <a:br>
              <a:rPr lang="en-US" dirty="0"/>
            </a:br>
            <a:r>
              <a:rPr lang="en-US" dirty="0"/>
              <a:t>    for (Node *list = head; list-&gt;next != NULL; list = list-&gt;next)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// compare to the list ahead</a:t>
            </a:r>
            <a:br>
              <a:rPr lang="en-US" dirty="0"/>
            </a:br>
            <a:r>
              <a:rPr lang="en-US" dirty="0"/>
              <a:t>        for (Node *pass = list-&gt;next; pass != NULL; pass = pass-&gt;next)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a linked list (2/2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          // compare and swap</a:t>
            </a:r>
            <a:br>
              <a:rPr lang="en-US" dirty="0"/>
            </a:br>
            <a:r>
              <a:rPr lang="en-US" dirty="0"/>
              <a:t>            if (list-&gt;data &gt; pass-&gt;data)</a:t>
            </a:r>
            <a:br>
              <a:rPr lang="en-US" dirty="0"/>
            </a:br>
            <a:r>
              <a:rPr lang="en-US" dirty="0"/>
              <a:t>            {</a:t>
            </a:r>
            <a:br>
              <a:rPr lang="en-US" dirty="0"/>
            </a:br>
            <a:r>
              <a:rPr lang="en-US" dirty="0"/>
              <a:t>                // swap</a:t>
            </a:r>
            <a:br>
              <a:rPr lang="en-US" dirty="0"/>
            </a:br>
            <a:r>
              <a:rPr lang="en-US" dirty="0"/>
              <a:t>                </a:t>
            </a:r>
            <a:r>
              <a:rPr lang="en-US" dirty="0" err="1"/>
              <a:t>int</a:t>
            </a:r>
            <a:r>
              <a:rPr lang="en-US" dirty="0"/>
              <a:t> temp = list-&gt;data;</a:t>
            </a:r>
            <a:br>
              <a:rPr lang="en-US" dirty="0"/>
            </a:br>
            <a:r>
              <a:rPr lang="en-US" dirty="0"/>
              <a:t>                list-&gt;data = pass-&gt;data;</a:t>
            </a:r>
            <a:br>
              <a:rPr lang="en-US" dirty="0"/>
            </a:br>
            <a:r>
              <a:rPr lang="en-US" dirty="0"/>
              <a:t>                pass-&gt;data = temp;</a:t>
            </a:r>
            <a:br>
              <a:rPr lang="en-US" dirty="0"/>
            </a:br>
            <a:r>
              <a:rPr lang="en-US" dirty="0"/>
              <a:t>            } } } 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Maximum and Minimum in Linked List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finds the maximum and minimum in the list</a:t>
            </a:r>
            <a:br>
              <a:rPr lang="en-US" dirty="0"/>
            </a:br>
            <a:r>
              <a:rPr lang="en-US" dirty="0"/>
              <a:t>// assumes that head pointer is defined elsewhere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MaxMinInList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*max, </a:t>
            </a:r>
            <a:r>
              <a:rPr lang="en-US" dirty="0" err="1"/>
              <a:t>int</a:t>
            </a:r>
            <a:r>
              <a:rPr lang="en-US" dirty="0"/>
              <a:t> *min)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// start at the root</a:t>
            </a:r>
            <a:br>
              <a:rPr lang="en-US" dirty="0"/>
            </a:br>
            <a:r>
              <a:rPr lang="en-US" dirty="0"/>
              <a:t>    Node *</a:t>
            </a:r>
            <a:r>
              <a:rPr lang="en-US" dirty="0" err="1"/>
              <a:t>currentNode</a:t>
            </a:r>
            <a:r>
              <a:rPr lang="en-US" dirty="0"/>
              <a:t> = head;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Maximum and Minimum in Linked List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if (</a:t>
            </a:r>
            <a:r>
              <a:rPr lang="en-US" dirty="0" err="1"/>
              <a:t>currentNode</a:t>
            </a:r>
            <a:r>
              <a:rPr lang="en-US" dirty="0"/>
              <a:t> == NULL)</a:t>
            </a:r>
            <a:br>
              <a:rPr lang="en-US" dirty="0"/>
            </a:br>
            <a:r>
              <a:rPr lang="en-US" dirty="0"/>
              <a:t>        return 0; // list is empty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// initialize the max and min values to the first node</a:t>
            </a:r>
            <a:br>
              <a:rPr lang="en-US" dirty="0"/>
            </a:br>
            <a:r>
              <a:rPr lang="en-US" dirty="0"/>
              <a:t>    *max = *min = </a:t>
            </a:r>
            <a:r>
              <a:rPr lang="en-US" dirty="0" err="1"/>
              <a:t>currentNode</a:t>
            </a:r>
            <a:r>
              <a:rPr lang="en-US" dirty="0"/>
              <a:t>-&gt;data;</a:t>
            </a:r>
            <a:br>
              <a:rPr lang="en-US" dirty="0"/>
            </a:br>
            <a:r>
              <a:rPr lang="en-US" dirty="0"/>
              <a:t>   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Maximum and Minimum in Linked List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86800" cy="4625975"/>
          </a:xfrm>
        </p:spPr>
        <p:txBody>
          <a:bodyPr/>
          <a:lstStyle/>
          <a:p>
            <a:pPr>
              <a:buNone/>
            </a:pPr>
            <a:r>
              <a:rPr lang="en-US" dirty="0"/>
              <a:t> // loop through the list</a:t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-&gt;next; </a:t>
            </a:r>
            <a:r>
              <a:rPr lang="en-US" dirty="0" err="1"/>
              <a:t>currentNode</a:t>
            </a:r>
            <a:r>
              <a:rPr lang="en-US" dirty="0"/>
              <a:t> != NULL;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currentNode</a:t>
            </a:r>
            <a:r>
              <a:rPr lang="en-US" dirty="0"/>
              <a:t>-&gt;next)</a:t>
            </a:r>
            <a:br>
              <a:rPr lang="en-US" dirty="0"/>
            </a:br>
            <a:r>
              <a:rPr lang="en-US" dirty="0"/>
              <a:t>   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currentNode</a:t>
            </a:r>
            <a:r>
              <a:rPr lang="en-US" dirty="0"/>
              <a:t>-&gt;data &gt; *max)</a:t>
            </a:r>
            <a:br>
              <a:rPr lang="en-US" dirty="0"/>
            </a:br>
            <a:r>
              <a:rPr lang="en-US" dirty="0"/>
              <a:t>            *max = </a:t>
            </a:r>
            <a:r>
              <a:rPr lang="en-US" dirty="0" err="1"/>
              <a:t>currentNode</a:t>
            </a:r>
            <a:r>
              <a:rPr lang="en-US" dirty="0"/>
              <a:t>-&gt;data;</a:t>
            </a:r>
            <a:br>
              <a:rPr lang="en-US" dirty="0"/>
            </a:br>
            <a:r>
              <a:rPr lang="en-US" dirty="0"/>
              <a:t>        else if (</a:t>
            </a:r>
            <a:r>
              <a:rPr lang="en-US" dirty="0" err="1"/>
              <a:t>currentNode</a:t>
            </a:r>
            <a:r>
              <a:rPr lang="en-US" dirty="0"/>
              <a:t>-&gt;data &lt; *min)</a:t>
            </a:r>
            <a:br>
              <a:rPr lang="en-US" dirty="0"/>
            </a:br>
            <a:r>
              <a:rPr lang="en-US" dirty="0"/>
              <a:t>            *min = </a:t>
            </a:r>
            <a:r>
              <a:rPr lang="en-US" dirty="0" err="1"/>
              <a:t>currentNode</a:t>
            </a:r>
            <a:r>
              <a:rPr lang="en-US" dirty="0"/>
              <a:t>-&gt;data;</a:t>
            </a:r>
            <a:br>
              <a:rPr lang="en-US" dirty="0"/>
            </a:br>
            <a:r>
              <a:rPr lang="en-US" dirty="0"/>
              <a:t>    }    // we found our answer </a:t>
            </a:r>
          </a:p>
          <a:p>
            <a:pPr>
              <a:buNone/>
            </a:pPr>
            <a:r>
              <a:rPr lang="en-US" dirty="0"/>
              <a:t>   return 1;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References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1774825"/>
            <a:ext cx="9144000" cy="4625975"/>
          </a:xfrm>
        </p:spPr>
        <p:txBody>
          <a:bodyPr/>
          <a:lstStyle/>
          <a:p>
            <a:pPr eaLnBrk="1" hangingPunct="1"/>
            <a:r>
              <a:rPr lang="en-US">
                <a:hlinkClick r:id="rId2"/>
              </a:rPr>
              <a:t>http://datastructuresprogramming.blogspot.in/2010/05/pointers-pointer-is-variable-contain.html</a:t>
            </a:r>
            <a:endParaRPr lang="en-US"/>
          </a:p>
          <a:p>
            <a:pPr eaLnBrk="1" hangingPunct="1"/>
            <a:endParaRPr lang="en-US"/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POINTERS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 </a:t>
            </a:r>
            <a:r>
              <a:rPr lang="en-US"/>
              <a:t>If a variable contains address of another variable then it is said that first variable points to second.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operation perform on pointers are done through two operators '*' and '&amp;'.</a:t>
            </a:r>
          </a:p>
          <a:p>
            <a:pPr eaLnBrk="1" hangingPunct="1"/>
            <a:endParaRPr lang="en-US"/>
          </a:p>
          <a:p>
            <a:pPr eaLnBrk="1" hangingPunct="1">
              <a:buFont typeface="Wingdings 2" pitchFamily="18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'&amp;' is a unary operator that returns a memory address of a variable.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'*' is complement of '&amp;' and return value stored at a memory location stored in a pointer.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 '*' can interpreted as statement "at address" while '&amp;' can be interpreted as statement "address of".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Pointer Declaration: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General form of pointer declaration is -</a:t>
            </a:r>
            <a:br>
              <a:rPr lang="en-US" dirty="0"/>
            </a:br>
            <a:r>
              <a:rPr lang="en-US" dirty="0" err="1"/>
              <a:t>datatype</a:t>
            </a:r>
            <a:r>
              <a:rPr lang="en-US" dirty="0"/>
              <a:t> *name;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where </a:t>
            </a:r>
            <a:r>
              <a:rPr lang="en-US" dirty="0" err="1"/>
              <a:t>datatype</a:t>
            </a:r>
            <a:r>
              <a:rPr lang="en-US" dirty="0"/>
              <a:t> represent the type of data  to which pointer thinks it is pointing to.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int</a:t>
            </a:r>
            <a:r>
              <a:rPr lang="en-US" dirty="0"/>
              <a:t> *p;</a:t>
            </a:r>
            <a:br>
              <a:rPr lang="en-US" dirty="0"/>
            </a:br>
            <a:r>
              <a:rPr lang="en-US" dirty="0"/>
              <a:t>    float *f1,*f2;</a:t>
            </a:r>
            <a:br>
              <a:rPr lang="en-US" dirty="0"/>
            </a:br>
            <a:r>
              <a:rPr lang="en-US" dirty="0"/>
              <a:t>    char *</a:t>
            </a:r>
            <a:r>
              <a:rPr lang="en-US" dirty="0" err="1"/>
              <a:t>ch</a:t>
            </a:r>
            <a:r>
              <a:rPr lang="en-US" dirty="0"/>
              <a:t>;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Linked List Algorithm (1/2)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Steps:-</a:t>
            </a:r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r>
              <a:rPr lang="en-US" dirty="0"/>
              <a:t>Create a memory location for a 1</a:t>
            </a:r>
            <a:r>
              <a:rPr lang="en-US" baseline="30000" dirty="0"/>
              <a:t>st</a:t>
            </a:r>
            <a:r>
              <a:rPr lang="en-US" dirty="0"/>
              <a:t> node.</a:t>
            </a:r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r>
              <a:rPr lang="en-US" dirty="0"/>
              <a:t>Assign 1</a:t>
            </a:r>
            <a:r>
              <a:rPr lang="en-US" baseline="30000" dirty="0"/>
              <a:t>st</a:t>
            </a:r>
            <a:r>
              <a:rPr lang="en-US" dirty="0"/>
              <a:t> value to that location.</a:t>
            </a:r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r>
              <a:rPr lang="en-US" dirty="0"/>
              <a:t>Assign null to the next pointer.</a:t>
            </a:r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r>
              <a:rPr lang="en-US" dirty="0"/>
              <a:t>Create another memory location for 2</a:t>
            </a:r>
            <a:r>
              <a:rPr lang="en-US" baseline="30000" dirty="0"/>
              <a:t>nd</a:t>
            </a:r>
            <a:r>
              <a:rPr lang="en-US" dirty="0"/>
              <a:t> node.</a:t>
            </a:r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endParaRPr lang="en-US" dirty="0"/>
          </a:p>
          <a:p>
            <a:pPr marL="633412" indent="-514350" eaLnBrk="1" hangingPunct="1">
              <a:buFont typeface="Wingdings 2" pitchFamily="18" charset="2"/>
              <a:buAutoNum type="arabicPeriod"/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1825" indent="-514350" eaLnBrk="1" hangingPunct="1">
              <a:buFont typeface="Corbel" pitchFamily="34" charset="0"/>
              <a:buAutoNum type="arabicPeriod" startAt="5"/>
            </a:pPr>
            <a:r>
              <a:rPr lang="en-US"/>
              <a:t>Assign 2</a:t>
            </a:r>
            <a:r>
              <a:rPr lang="en-US" baseline="30000"/>
              <a:t>nd</a:t>
            </a:r>
            <a:r>
              <a:rPr lang="en-US"/>
              <a:t> value to that location.</a:t>
            </a:r>
          </a:p>
          <a:p>
            <a:pPr marL="631825" indent="-514350" eaLnBrk="1" hangingPunct="1">
              <a:buFont typeface="Corbel" pitchFamily="34" charset="0"/>
              <a:buAutoNum type="arabicPeriod" startAt="5"/>
            </a:pPr>
            <a:r>
              <a:rPr lang="en-US"/>
              <a:t>Assign null to the next pointer.</a:t>
            </a:r>
          </a:p>
          <a:p>
            <a:pPr marL="631825" indent="-514350" eaLnBrk="1" hangingPunct="1">
              <a:buFont typeface="Corbel" pitchFamily="34" charset="0"/>
              <a:buAutoNum type="arabicPeriod" startAt="5"/>
            </a:pPr>
            <a:r>
              <a:rPr lang="en-US"/>
              <a:t>Assign the memory address of 2</a:t>
            </a:r>
            <a:r>
              <a:rPr lang="en-US" baseline="30000"/>
              <a:t>nd</a:t>
            </a:r>
            <a:r>
              <a:rPr lang="en-US"/>
              <a:t> node to the next pointer of 1</a:t>
            </a:r>
            <a:r>
              <a:rPr lang="en-US" baseline="30000"/>
              <a:t>st</a:t>
            </a:r>
            <a:r>
              <a:rPr lang="en-US"/>
              <a:t> node.</a:t>
            </a:r>
          </a:p>
          <a:p>
            <a:pPr marL="631825" indent="-514350" eaLnBrk="1" hangingPunct="1">
              <a:buFont typeface="Corbel" pitchFamily="34" charset="0"/>
              <a:buAutoNum type="arabicPeriod" startAt="5"/>
            </a:pPr>
            <a:r>
              <a:rPr lang="en-US"/>
              <a:t>Continue steps 4 to 7 to insert elements.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2525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Linked List Algorithm (2/2)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Create a memory location for a 1</a:t>
            </a:r>
            <a:r>
              <a:rPr lang="en-US" baseline="30000" dirty="0"/>
              <a:t>st</a:t>
            </a:r>
            <a:r>
              <a:rPr lang="en-US" dirty="0"/>
              <a:t> node</a:t>
            </a: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2133600" y="1524000"/>
            <a:ext cx="5791200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struct node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       int a;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       struct node *next;</a:t>
            </a:r>
          </a:p>
          <a:p>
            <a:r>
              <a:rPr lang="en-US" sz="2800">
                <a:latin typeface="Times New Roman" pitchFamily="18" charset="0"/>
                <a:cs typeface="Times New Roman" pitchFamily="18" charset="0"/>
              </a:rPr>
              <a:t>};</a:t>
            </a:r>
          </a:p>
        </p:txBody>
      </p:sp>
      <p:grpSp>
        <p:nvGrpSpPr>
          <p:cNvPr id="16388" name="Group 17"/>
          <p:cNvGrpSpPr>
            <a:grpSpLocks/>
          </p:cNvGrpSpPr>
          <p:nvPr/>
        </p:nvGrpSpPr>
        <p:grpSpPr bwMode="auto">
          <a:xfrm>
            <a:off x="3276600" y="4267200"/>
            <a:ext cx="1905000" cy="990600"/>
            <a:chOff x="4419600" y="4800600"/>
            <a:chExt cx="1905000" cy="990600"/>
          </a:xfrm>
        </p:grpSpPr>
        <p:grpSp>
          <p:nvGrpSpPr>
            <p:cNvPr id="16398" name="Group 9"/>
            <p:cNvGrpSpPr>
              <a:grpSpLocks/>
            </p:cNvGrpSpPr>
            <p:nvPr/>
          </p:nvGrpSpPr>
          <p:grpSpPr bwMode="auto">
            <a:xfrm>
              <a:off x="4419600" y="4800600"/>
              <a:ext cx="1905000" cy="611188"/>
              <a:chOff x="2590800" y="2209800"/>
              <a:chExt cx="1905000" cy="610394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590800" y="2209800"/>
                <a:ext cx="1905000" cy="6088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	null</a:t>
                </a:r>
              </a:p>
            </p:txBody>
          </p:sp>
          <p:cxnSp>
            <p:nvCxnSpPr>
              <p:cNvPr id="22" name="Straight Connector 21"/>
              <p:cNvCxnSpPr>
                <a:stCxn id="21" idx="0"/>
                <a:endCxn id="21" idx="2"/>
              </p:cNvCxnSpPr>
              <p:nvPr/>
            </p:nvCxnSpPr>
            <p:spPr>
              <a:xfrm rot="16200000" flipH="1">
                <a:off x="3238897" y="2514202"/>
                <a:ext cx="608808" cy="317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 bwMode="auto">
            <a:xfrm>
              <a:off x="4953000" y="5486400"/>
              <a:ext cx="762000" cy="304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200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1905000" y="4648200"/>
            <a:ext cx="198120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 flipV="1">
            <a:off x="4953000" y="3886200"/>
            <a:ext cx="1752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0" idx="2"/>
          </p:cNvCxnSpPr>
          <p:nvPr/>
        </p:nvCxnSpPr>
        <p:spPr>
          <a:xfrm rot="10800000">
            <a:off x="4191000" y="5257800"/>
            <a:ext cx="15240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781800" y="3505200"/>
            <a:ext cx="2057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Pointer to next memory location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14400" y="5334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Actual Value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791200" y="6096000"/>
            <a:ext cx="2057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Memory location for this node</a:t>
            </a:r>
          </a:p>
        </p:txBody>
      </p:sp>
      <p:sp>
        <p:nvSpPr>
          <p:cNvPr id="35" name="Left Brace 34"/>
          <p:cNvSpPr/>
          <p:nvPr/>
        </p:nvSpPr>
        <p:spPr>
          <a:xfrm rot="5400000">
            <a:off x="3924300" y="3086100"/>
            <a:ext cx="609600" cy="1905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676400" y="25908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85800" y="2286000"/>
            <a:ext cx="9906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 Node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Linked list program Explanation (1/9)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238"/>
            <a:ext cx="8077200" cy="4624387"/>
          </a:xfrm>
        </p:spPr>
        <p:txBody>
          <a:bodyPr/>
          <a:lstStyle/>
          <a:p>
            <a:r>
              <a:rPr lang="en-US"/>
              <a:t>struct node *p, *r, *n;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*p, *r, *n are the pointers created to point the node created.</a:t>
            </a:r>
          </a:p>
        </p:txBody>
      </p:sp>
      <p:grpSp>
        <p:nvGrpSpPr>
          <p:cNvPr id="17412" name="Content Placeholder 4"/>
          <p:cNvGrpSpPr>
            <a:grpSpLocks noGrp="1"/>
          </p:cNvGrpSpPr>
          <p:nvPr/>
        </p:nvGrpSpPr>
        <p:grpSpPr bwMode="auto">
          <a:xfrm>
            <a:off x="3505200" y="3733800"/>
            <a:ext cx="2133600" cy="914400"/>
            <a:chOff x="4419600" y="4800600"/>
            <a:chExt cx="1905000" cy="990600"/>
          </a:xfrm>
        </p:grpSpPr>
        <p:grpSp>
          <p:nvGrpSpPr>
            <p:cNvPr id="17414" name="Group 9"/>
            <p:cNvGrpSpPr>
              <a:grpSpLocks/>
            </p:cNvGrpSpPr>
            <p:nvPr/>
          </p:nvGrpSpPr>
          <p:grpSpPr bwMode="auto">
            <a:xfrm>
              <a:off x="4419600" y="4800600"/>
              <a:ext cx="1905000" cy="611188"/>
              <a:chOff x="2590800" y="2209800"/>
              <a:chExt cx="1905000" cy="61039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90800" y="2209800"/>
                <a:ext cx="1905000" cy="60801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r>
                  <a:rPr lang="en-US" dirty="0"/>
                  <a:t>20	    null</a:t>
                </a:r>
              </a:p>
            </p:txBody>
          </p:sp>
          <p:cxnSp>
            <p:nvCxnSpPr>
              <p:cNvPr id="9" name="Straight Connector 8"/>
              <p:cNvCxnSpPr>
                <a:stCxn id="8" idx="0"/>
                <a:endCxn id="8" idx="2"/>
              </p:cNvCxnSpPr>
              <p:nvPr/>
            </p:nvCxnSpPr>
            <p:spPr>
              <a:xfrm rot="16200000" flipH="1">
                <a:off x="3239293" y="2514108"/>
                <a:ext cx="608015" cy="283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 bwMode="auto">
            <a:xfrm>
              <a:off x="4952546" y="5486797"/>
              <a:ext cx="762567" cy="30440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dirty="0"/>
                <a:t>200</a:t>
              </a:r>
            </a:p>
          </p:txBody>
        </p:sp>
      </p:grpSp>
      <p:sp>
        <p:nvSpPr>
          <p:cNvPr id="16" name="Left Brace 15"/>
          <p:cNvSpPr/>
          <p:nvPr/>
        </p:nvSpPr>
        <p:spPr>
          <a:xfrm rot="5400000">
            <a:off x="4229100" y="2476500"/>
            <a:ext cx="609600" cy="1905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1191</TotalTime>
  <Words>1347</Words>
  <Application>Microsoft Office PowerPoint</Application>
  <PresentationFormat>On-screen Show (4:3)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Corbel</vt:lpstr>
      <vt:lpstr>Times New Roman</vt:lpstr>
      <vt:lpstr>Wingdings</vt:lpstr>
      <vt:lpstr>Wingdings 2</vt:lpstr>
      <vt:lpstr>Wingdings 3</vt:lpstr>
      <vt:lpstr>Module</vt:lpstr>
      <vt:lpstr>Linked-Implementing</vt:lpstr>
      <vt:lpstr>POINTERS</vt:lpstr>
      <vt:lpstr>POINTERS</vt:lpstr>
      <vt:lpstr>POINTERS</vt:lpstr>
      <vt:lpstr> Pointer Declaration: </vt:lpstr>
      <vt:lpstr>Linked List Algorithm (1/2)</vt:lpstr>
      <vt:lpstr>Linked List Algorithm (2/2)</vt:lpstr>
      <vt:lpstr>Create a memory location for a 1st node</vt:lpstr>
      <vt:lpstr>Linked list program Explanation (1/9)</vt:lpstr>
      <vt:lpstr>Linked list program Explanation (2/9)</vt:lpstr>
      <vt:lpstr>Linked list program Explanation (3/9)</vt:lpstr>
      <vt:lpstr>Linked list program Explanation (4/9)</vt:lpstr>
      <vt:lpstr>Linked list program Explanation (5/9)</vt:lpstr>
      <vt:lpstr>Linked list program Explanation (6/9)</vt:lpstr>
      <vt:lpstr>Linked list program Explanation (7/9)</vt:lpstr>
      <vt:lpstr>Linked list program Explanation (8/9)</vt:lpstr>
      <vt:lpstr>Linked list program Explanation (9/9)</vt:lpstr>
      <vt:lpstr>Example of a linked list</vt:lpstr>
      <vt:lpstr>Doubly Linked List</vt:lpstr>
      <vt:lpstr>Insert inbetween</vt:lpstr>
      <vt:lpstr>Searching an element in Linked List (1/2)</vt:lpstr>
      <vt:lpstr>Searching an element in Linked List (2/2)</vt:lpstr>
      <vt:lpstr>Sort a linked list (1/2)</vt:lpstr>
      <vt:lpstr>Sort a linked list (2/2</vt:lpstr>
      <vt:lpstr>Finding Maximum and Minimum in Linked List (1/3)</vt:lpstr>
      <vt:lpstr>Finding Maximum and Minimum in Linked List (2/3)</vt:lpstr>
      <vt:lpstr>Finding Maximum and Minimum in Linked List (3/3)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</dc:title>
  <dc:creator>VIT43</dc:creator>
  <cp:lastModifiedBy>VETRIVELAN PANDU</cp:lastModifiedBy>
  <cp:revision>44</cp:revision>
  <dcterms:created xsi:type="dcterms:W3CDTF">2012-02-15T03:09:11Z</dcterms:created>
  <dcterms:modified xsi:type="dcterms:W3CDTF">2024-12-16T07:28:56Z</dcterms:modified>
</cp:coreProperties>
</file>