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75" r:id="rId4"/>
    <p:sldId id="277" r:id="rId5"/>
    <p:sldId id="280" r:id="rId6"/>
    <p:sldId id="315" r:id="rId7"/>
    <p:sldId id="281" r:id="rId8"/>
    <p:sldId id="258" r:id="rId9"/>
    <p:sldId id="260" r:id="rId10"/>
    <p:sldId id="282" r:id="rId11"/>
    <p:sldId id="283" r:id="rId12"/>
    <p:sldId id="284" r:id="rId13"/>
    <p:sldId id="285" r:id="rId14"/>
    <p:sldId id="286" r:id="rId15"/>
    <p:sldId id="287" r:id="rId16"/>
    <p:sldId id="288" r:id="rId17"/>
    <p:sldId id="289" r:id="rId18"/>
    <p:sldId id="290" r:id="rId19"/>
    <p:sldId id="291" r:id="rId20"/>
    <p:sldId id="292" r:id="rId21"/>
    <p:sldId id="293" r:id="rId22"/>
    <p:sldId id="294" r:id="rId23"/>
    <p:sldId id="295" r:id="rId24"/>
    <p:sldId id="296" r:id="rId25"/>
    <p:sldId id="297" r:id="rId26"/>
    <p:sldId id="298" r:id="rId27"/>
    <p:sldId id="300" r:id="rId28"/>
    <p:sldId id="301" r:id="rId29"/>
    <p:sldId id="302" r:id="rId30"/>
    <p:sldId id="303" r:id="rId31"/>
    <p:sldId id="264" r:id="rId32"/>
    <p:sldId id="305" r:id="rId33"/>
    <p:sldId id="306" r:id="rId34"/>
    <p:sldId id="265" r:id="rId35"/>
    <p:sldId id="266" r:id="rId36"/>
    <p:sldId id="267" r:id="rId37"/>
    <p:sldId id="268" r:id="rId38"/>
    <p:sldId id="269" r:id="rId39"/>
    <p:sldId id="307" r:id="rId4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80604020202020204" pitchFamily="34" charset="0"/>
        <a:ea typeface="+mn-ea"/>
        <a:cs typeface="Arial" panose="0208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80604020202020204" pitchFamily="34" charset="0"/>
        <a:ea typeface="+mn-ea"/>
        <a:cs typeface="Arial" panose="0208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80604020202020204" pitchFamily="34" charset="0"/>
        <a:ea typeface="+mn-ea"/>
        <a:cs typeface="Arial" panose="0208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80604020202020204" pitchFamily="34" charset="0"/>
        <a:ea typeface="+mn-ea"/>
        <a:cs typeface="Arial" panose="0208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80604020202020204" pitchFamily="34" charset="0"/>
        <a:ea typeface="+mn-ea"/>
        <a:cs typeface="Arial" panose="0208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80604020202020204" pitchFamily="34" charset="0"/>
        <a:ea typeface="+mn-ea"/>
        <a:cs typeface="Arial" panose="0208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80604020202020204" pitchFamily="34" charset="0"/>
        <a:ea typeface="+mn-ea"/>
        <a:cs typeface="Arial" panose="0208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80604020202020204" pitchFamily="34" charset="0"/>
        <a:ea typeface="+mn-ea"/>
        <a:cs typeface="Arial" panose="0208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80604020202020204" pitchFamily="34" charset="0"/>
        <a:ea typeface="+mn-ea"/>
        <a:cs typeface="Arial" panose="02080604020202020204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8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3" Type="http://schemas.openxmlformats.org/officeDocument/2006/relationships/tableStyles" Target="tableStyles.xml"/><Relationship Id="rId42" Type="http://schemas.openxmlformats.org/officeDocument/2006/relationships/viewProps" Target="viewProps.xml"/><Relationship Id="rId41" Type="http://schemas.openxmlformats.org/officeDocument/2006/relationships/presProps" Target="presProps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themeOverride" Target="../theme/themeOverride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themeOverride" Target="../theme/themeOverride2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12CE14-B42C-4F08-AE7C-806B8F05EB31}" type="datetimeFigureOut">
              <a:rPr lang="en-US"/>
            </a:fld>
            <a:endParaRPr lang="en-US"/>
          </a:p>
        </p:txBody>
      </p:sp>
      <p:sp>
        <p:nvSpPr>
          <p:cNvPr id="5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969EBB-BA3D-42BF-87C7-E027C55CE241}" type="slidenum">
              <a:rPr lang="en-US"/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F088F2-A67A-4E8A-80A8-E62586136328}" type="datetimeFigureOut">
              <a:rPr lang="en-US"/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219716-7723-46C3-B0A7-E8B00853B04D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CA3360-1684-46CA-95CD-566ED95D7341}" type="datetimeFigureOut">
              <a:rPr lang="en-US"/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1180C9-BC4B-45BC-92E2-C2274918D7F1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24BCE8-1521-41DA-95C1-400E47DA9D73}" type="datetimeFigureOut">
              <a:rPr lang="en-US"/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D7F8A7-9712-4BD9-849D-F1C24BEB33EA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60D509-AA31-4362-97FE-28A97F75B522}" type="datetimeFigureOut">
              <a:rPr lang="en-US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146CB2-445E-48FA-8BEF-BEB057BAA87D}" type="slidenum">
              <a:rPr lang="en-US"/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0FD12A-1811-4EA7-AC79-4AF028B9295A}" type="datetimeFigureOut">
              <a:rPr lang="en-US"/>
            </a:fld>
            <a:endParaRPr lang="en-US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57FA9B-5649-44F5-B115-492EE715B0CA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031456-259F-4805-828E-0E4706CFD397}" type="datetimeFigureOut">
              <a:rPr lang="en-US"/>
            </a:fld>
            <a:endParaRPr lang="en-US"/>
          </a:p>
        </p:txBody>
      </p:sp>
      <p:sp>
        <p:nvSpPr>
          <p:cNvPr id="8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CF5035-9AF2-45D2-AD6C-457B524E767C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C9E141-BEDC-4EBB-9579-AA9AC7FA30CB}" type="datetimeFigureOut">
              <a:rPr lang="en-US"/>
            </a:fld>
            <a:endParaRPr lang="en-US"/>
          </a:p>
        </p:txBody>
      </p:sp>
      <p:sp>
        <p:nvSpPr>
          <p:cNvPr id="4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4B4E36-8803-4556-864C-F7A49B9E1DB8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1ED458-9C1B-43FD-8202-A0C0D0B3064E}" type="datetimeFigureOut">
              <a:rPr lang="en-US"/>
            </a:fld>
            <a:endParaRPr lang="en-US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B65007-DF86-41FC-90DE-9BA35DB37780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30A2DF-958B-4215-977C-E084E717DF91}" type="datetimeFigureOut">
              <a:rPr lang="en-US"/>
            </a:fld>
            <a:endParaRPr lang="en-US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F8D49F-AFB0-4166-B54A-12305E44F835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and Round Single Corner Rectangle 4"/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ight Triangle 5"/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8" name="Freeform 7"/>
          <p:cNvSpPr/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048ADB-B7CE-4517-A4E0-4C4AFA56669C}" type="datetimeFigureOut">
              <a:rPr lang="en-US"/>
            </a:fld>
            <a:endParaRPr lang="en-US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20B76E-28F9-4C94-815A-2B6348F82392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8" name="Freeform 7"/>
          <p:cNvSpPr/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28" name="Title Placeholder 8"/>
          <p:cNvSpPr>
            <a:spLocks noGrp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45720" rIns="0" bIns="0" numCol="1" anchor="b" anchorCtr="0" compatLnSpc="1"/>
          <a:lstStyle/>
          <a:p>
            <a:pPr lvl="0"/>
            <a:r>
              <a:rPr lang="en-US" smtClean="0"/>
              <a:t>Click to edit Master title style</a:t>
            </a:r>
            <a:endParaRPr lang="en-US" smtClean="0"/>
          </a:p>
        </p:txBody>
      </p:sp>
      <p:sp>
        <p:nvSpPr>
          <p:cNvPr id="1029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smtClean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2">
                    <a:shade val="9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C630B37C-36E2-4FEE-B367-44572C67C7CB}" type="datetimeFigureOut">
              <a:rPr lang="en-US"/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>
                    <a:shade val="9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2">
                    <a:shade val="9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2D713F8A-3E20-4951-9AA3-3045CC92E939}" type="slidenum">
              <a:rPr lang="en-US"/>
            </a:fld>
            <a:endParaRPr lang="en-US"/>
          </a:p>
        </p:txBody>
      </p:sp>
      <p:grpSp>
        <p:nvGrpSpPr>
          <p:cNvPr id="1033" name="Group 1"/>
          <p:cNvGrpSpPr/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12" name="Freeform 11"/>
            <p:cNvSpPr/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3" name="Freeform 12"/>
            <p:cNvSpPr/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9pPr>
    </p:titleStyle>
    <p:bodyStyle>
      <a:lvl1pPr marL="273050" indent="-273050" algn="l" rtl="0" fontAlgn="base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380" algn="l" rtl="0" fontAlgn="base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38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fontAlgn="base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405" indent="-209550" algn="l" rtl="0" fontAlgn="base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185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png"/><Relationship Id="rId2" Type="http://schemas.openxmlformats.org/officeDocument/2006/relationships/image" Target="../media/image2.wmf"/><Relationship Id="rId1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26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0" Type="http://schemas.openxmlformats.org/officeDocument/2006/relationships/slideLayout" Target="../slideLayouts/slideLayout2.xml"/><Relationship Id="rId7" Type="http://schemas.openxmlformats.org/officeDocument/2006/relationships/tags" Target="../tags/tag7.xml"/><Relationship Id="rId69" Type="http://schemas.openxmlformats.org/officeDocument/2006/relationships/tags" Target="../tags/tag69.xml"/><Relationship Id="rId68" Type="http://schemas.openxmlformats.org/officeDocument/2006/relationships/tags" Target="../tags/tag68.xml"/><Relationship Id="rId67" Type="http://schemas.openxmlformats.org/officeDocument/2006/relationships/tags" Target="../tags/tag67.xml"/><Relationship Id="rId66" Type="http://schemas.openxmlformats.org/officeDocument/2006/relationships/tags" Target="../tags/tag66.xml"/><Relationship Id="rId65" Type="http://schemas.openxmlformats.org/officeDocument/2006/relationships/tags" Target="../tags/tag65.xml"/><Relationship Id="rId64" Type="http://schemas.openxmlformats.org/officeDocument/2006/relationships/tags" Target="../tags/tag64.xml"/><Relationship Id="rId63" Type="http://schemas.openxmlformats.org/officeDocument/2006/relationships/tags" Target="../tags/tag63.xml"/><Relationship Id="rId62" Type="http://schemas.openxmlformats.org/officeDocument/2006/relationships/tags" Target="../tags/tag62.xml"/><Relationship Id="rId61" Type="http://schemas.openxmlformats.org/officeDocument/2006/relationships/tags" Target="../tags/tag61.xml"/><Relationship Id="rId60" Type="http://schemas.openxmlformats.org/officeDocument/2006/relationships/tags" Target="../tags/tag60.xml"/><Relationship Id="rId6" Type="http://schemas.openxmlformats.org/officeDocument/2006/relationships/tags" Target="../tags/tag6.xml"/><Relationship Id="rId59" Type="http://schemas.openxmlformats.org/officeDocument/2006/relationships/tags" Target="../tags/tag59.xml"/><Relationship Id="rId58" Type="http://schemas.openxmlformats.org/officeDocument/2006/relationships/tags" Target="../tags/tag58.xml"/><Relationship Id="rId57" Type="http://schemas.openxmlformats.org/officeDocument/2006/relationships/tags" Target="../tags/tag57.xml"/><Relationship Id="rId56" Type="http://schemas.openxmlformats.org/officeDocument/2006/relationships/tags" Target="../tags/tag56.xml"/><Relationship Id="rId55" Type="http://schemas.openxmlformats.org/officeDocument/2006/relationships/tags" Target="../tags/tag55.xml"/><Relationship Id="rId54" Type="http://schemas.openxmlformats.org/officeDocument/2006/relationships/tags" Target="../tags/tag54.xml"/><Relationship Id="rId53" Type="http://schemas.openxmlformats.org/officeDocument/2006/relationships/tags" Target="../tags/tag53.xml"/><Relationship Id="rId52" Type="http://schemas.openxmlformats.org/officeDocument/2006/relationships/tags" Target="../tags/tag52.xml"/><Relationship Id="rId51" Type="http://schemas.openxmlformats.org/officeDocument/2006/relationships/tags" Target="../tags/tag51.xml"/><Relationship Id="rId50" Type="http://schemas.openxmlformats.org/officeDocument/2006/relationships/tags" Target="../tags/tag50.xml"/><Relationship Id="rId5" Type="http://schemas.openxmlformats.org/officeDocument/2006/relationships/tags" Target="../tags/tag5.xml"/><Relationship Id="rId49" Type="http://schemas.openxmlformats.org/officeDocument/2006/relationships/tags" Target="../tags/tag49.xml"/><Relationship Id="rId48" Type="http://schemas.openxmlformats.org/officeDocument/2006/relationships/tags" Target="../tags/tag48.xml"/><Relationship Id="rId47" Type="http://schemas.openxmlformats.org/officeDocument/2006/relationships/tags" Target="../tags/tag47.xml"/><Relationship Id="rId46" Type="http://schemas.openxmlformats.org/officeDocument/2006/relationships/tags" Target="../tags/tag46.xml"/><Relationship Id="rId45" Type="http://schemas.openxmlformats.org/officeDocument/2006/relationships/tags" Target="../tags/tag45.xml"/><Relationship Id="rId44" Type="http://schemas.openxmlformats.org/officeDocument/2006/relationships/tags" Target="../tags/tag44.xml"/><Relationship Id="rId43" Type="http://schemas.openxmlformats.org/officeDocument/2006/relationships/tags" Target="../tags/tag43.xml"/><Relationship Id="rId42" Type="http://schemas.openxmlformats.org/officeDocument/2006/relationships/tags" Target="../tags/tag42.xml"/><Relationship Id="rId41" Type="http://schemas.openxmlformats.org/officeDocument/2006/relationships/tags" Target="../tags/tag41.xml"/><Relationship Id="rId40" Type="http://schemas.openxmlformats.org/officeDocument/2006/relationships/tags" Target="../tags/tag40.xml"/><Relationship Id="rId4" Type="http://schemas.openxmlformats.org/officeDocument/2006/relationships/tags" Target="../tags/tag4.xml"/><Relationship Id="rId39" Type="http://schemas.openxmlformats.org/officeDocument/2006/relationships/tags" Target="../tags/tag39.xml"/><Relationship Id="rId38" Type="http://schemas.openxmlformats.org/officeDocument/2006/relationships/tags" Target="../tags/tag38.xml"/><Relationship Id="rId37" Type="http://schemas.openxmlformats.org/officeDocument/2006/relationships/tags" Target="../tags/tag37.xml"/><Relationship Id="rId36" Type="http://schemas.openxmlformats.org/officeDocument/2006/relationships/tags" Target="../tags/tag36.xml"/><Relationship Id="rId35" Type="http://schemas.openxmlformats.org/officeDocument/2006/relationships/tags" Target="../tags/tag35.xml"/><Relationship Id="rId34" Type="http://schemas.openxmlformats.org/officeDocument/2006/relationships/tags" Target="../tags/tag34.xml"/><Relationship Id="rId33" Type="http://schemas.openxmlformats.org/officeDocument/2006/relationships/tags" Target="../tags/tag33.xml"/><Relationship Id="rId32" Type="http://schemas.openxmlformats.org/officeDocument/2006/relationships/tags" Target="../tags/tag32.xml"/><Relationship Id="rId31" Type="http://schemas.openxmlformats.org/officeDocument/2006/relationships/tags" Target="../tags/tag31.xml"/><Relationship Id="rId30" Type="http://schemas.openxmlformats.org/officeDocument/2006/relationships/tags" Target="../tags/tag30.xml"/><Relationship Id="rId3" Type="http://schemas.openxmlformats.org/officeDocument/2006/relationships/tags" Target="../tags/tag3.xml"/><Relationship Id="rId29" Type="http://schemas.openxmlformats.org/officeDocument/2006/relationships/tags" Target="../tags/tag29.xml"/><Relationship Id="rId28" Type="http://schemas.openxmlformats.org/officeDocument/2006/relationships/tags" Target="../tags/tag28.xml"/><Relationship Id="rId27" Type="http://schemas.openxmlformats.org/officeDocument/2006/relationships/tags" Target="../tags/tag27.xml"/><Relationship Id="rId26" Type="http://schemas.openxmlformats.org/officeDocument/2006/relationships/tags" Target="../tags/tag26.xml"/><Relationship Id="rId25" Type="http://schemas.openxmlformats.org/officeDocument/2006/relationships/tags" Target="../tags/tag25.xml"/><Relationship Id="rId24" Type="http://schemas.openxmlformats.org/officeDocument/2006/relationships/tags" Target="../tags/tag24.xml"/><Relationship Id="rId23" Type="http://schemas.openxmlformats.org/officeDocument/2006/relationships/tags" Target="../tags/tag23.xml"/><Relationship Id="rId22" Type="http://schemas.openxmlformats.org/officeDocument/2006/relationships/tags" Target="../tags/tag22.xml"/><Relationship Id="rId21" Type="http://schemas.openxmlformats.org/officeDocument/2006/relationships/tags" Target="../tags/tag21.xml"/><Relationship Id="rId20" Type="http://schemas.openxmlformats.org/officeDocument/2006/relationships/tags" Target="../tags/tag20.xml"/><Relationship Id="rId2" Type="http://schemas.openxmlformats.org/officeDocument/2006/relationships/tags" Target="../tags/tag2.xml"/><Relationship Id="rId19" Type="http://schemas.openxmlformats.org/officeDocument/2006/relationships/tags" Target="../tags/tag19.xml"/><Relationship Id="rId18" Type="http://schemas.openxmlformats.org/officeDocument/2006/relationships/tags" Target="../tags/tag18.xml"/><Relationship Id="rId17" Type="http://schemas.openxmlformats.org/officeDocument/2006/relationships/tags" Target="../tags/tag17.xml"/><Relationship Id="rId16" Type="http://schemas.openxmlformats.org/officeDocument/2006/relationships/tags" Target="../tags/tag16.xml"/><Relationship Id="rId15" Type="http://schemas.openxmlformats.org/officeDocument/2006/relationships/tags" Target="../tags/tag15.xml"/><Relationship Id="rId14" Type="http://schemas.openxmlformats.org/officeDocument/2006/relationships/tags" Target="../tags/tag14.xml"/><Relationship Id="rId13" Type="http://schemas.openxmlformats.org/officeDocument/2006/relationships/tags" Target="../tags/tag13.xml"/><Relationship Id="rId12" Type="http://schemas.openxmlformats.org/officeDocument/2006/relationships/tags" Target="../tags/tag12.xml"/><Relationship Id="rId11" Type="http://schemas.openxmlformats.org/officeDocument/2006/relationships/tags" Target="../tags/tag11.xml"/><Relationship Id="rId10" Type="http://schemas.openxmlformats.org/officeDocument/2006/relationships/tags" Target="../tags/tag10.xml"/><Relationship Id="rId1" Type="http://schemas.openxmlformats.org/officeDocument/2006/relationships/tags" Target="../tags/tag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Stacks and Queues</a:t>
            </a:r>
            <a:endParaRPr lang="en-US" dirty="0"/>
          </a:p>
        </p:txBody>
      </p:sp>
      <p:sp>
        <p:nvSpPr>
          <p:cNvPr id="5123" name="Subtitle 2"/>
          <p:cNvSpPr>
            <a:spLocks noGrp="1"/>
          </p:cNvSpPr>
          <p:nvPr>
            <p:ph type="subTitle" idx="1"/>
          </p:nvPr>
        </p:nvSpPr>
        <p:spPr>
          <a:xfrm>
            <a:off x="533400" y="3228975"/>
            <a:ext cx="7854950" cy="1752600"/>
          </a:xfrm>
        </p:spPr>
        <p:txBody>
          <a:bodyPr/>
          <a:lstStyle/>
          <a:p>
            <a:pPr marR="0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stack1"/>
          <p:cNvPicPr>
            <a:picLocks noGrp="1" noChangeAspect="1" noChangeArrowheads="1"/>
          </p:cNvPicPr>
          <p:nvPr>
            <p:ph idx="1"/>
          </p:nvPr>
        </p:nvPicPr>
        <p:blipFill>
          <a:blip r:embed="rId1" cstate="print"/>
          <a:srcRect/>
          <a:stretch>
            <a:fillRect/>
          </a:stretch>
        </p:blipFill>
        <p:spPr>
          <a:xfrm>
            <a:off x="611188" y="1268413"/>
            <a:ext cx="2592387" cy="4824412"/>
          </a:xfrm>
          <a:noFill/>
        </p:spPr>
      </p:pic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3924300" y="2205038"/>
            <a:ext cx="4535488" cy="720725"/>
          </a:xfrm>
          <a:prstGeom prst="rect">
            <a:avLst/>
          </a:prstGeom>
          <a:solidFill>
            <a:srgbClr val="CCFF66"/>
          </a:solidFill>
          <a:ln w="9525">
            <a:solidFill>
              <a:srgbClr val="FF3300"/>
            </a:solidFill>
            <a:miter lim="800000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4" name="Text Box 5"/>
          <p:cNvSpPr txBox="1">
            <a:spLocks noChangeArrowheads="1"/>
          </p:cNvSpPr>
          <p:nvPr/>
        </p:nvSpPr>
        <p:spPr bwMode="auto">
          <a:xfrm>
            <a:off x="4551363" y="2011363"/>
            <a:ext cx="184150" cy="3667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125" name="Text Box 6"/>
          <p:cNvSpPr txBox="1">
            <a:spLocks noChangeArrowheads="1"/>
          </p:cNvSpPr>
          <p:nvPr/>
        </p:nvSpPr>
        <p:spPr bwMode="auto">
          <a:xfrm>
            <a:off x="3613150" y="1628775"/>
            <a:ext cx="1622425" cy="5492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TW" sz="3000"/>
              <a:t>infixVect</a:t>
            </a:r>
            <a:endParaRPr lang="en-US" altLang="zh-TW" sz="3000"/>
          </a:p>
        </p:txBody>
      </p:sp>
      <p:sp>
        <p:nvSpPr>
          <p:cNvPr id="5126" name="Text Box 7"/>
          <p:cNvSpPr txBox="1">
            <a:spLocks noChangeArrowheads="1"/>
          </p:cNvSpPr>
          <p:nvPr/>
        </p:nvSpPr>
        <p:spPr bwMode="auto">
          <a:xfrm>
            <a:off x="3563938" y="3213100"/>
            <a:ext cx="2046287" cy="5492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TW" sz="3000"/>
              <a:t>postfixVect</a:t>
            </a:r>
            <a:endParaRPr lang="en-US" altLang="zh-TW" sz="3000"/>
          </a:p>
        </p:txBody>
      </p:sp>
      <p:sp>
        <p:nvSpPr>
          <p:cNvPr id="5127" name="Text Box 8"/>
          <p:cNvSpPr txBox="1">
            <a:spLocks noChangeArrowheads="1"/>
          </p:cNvSpPr>
          <p:nvPr/>
        </p:nvSpPr>
        <p:spPr bwMode="auto">
          <a:xfrm>
            <a:off x="4067175" y="2276475"/>
            <a:ext cx="4019550" cy="5492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TW" sz="3000"/>
              <a:t>a + b - c ) * d – ( e + f )</a:t>
            </a:r>
            <a:endParaRPr lang="en-US" altLang="zh-TW" sz="3000"/>
          </a:p>
        </p:txBody>
      </p:sp>
      <p:sp>
        <p:nvSpPr>
          <p:cNvPr id="5128" name="Rectangle 9"/>
          <p:cNvSpPr>
            <a:spLocks noChangeArrowheads="1"/>
          </p:cNvSpPr>
          <p:nvPr/>
        </p:nvSpPr>
        <p:spPr bwMode="auto">
          <a:xfrm>
            <a:off x="3924300" y="3789363"/>
            <a:ext cx="4535488" cy="720725"/>
          </a:xfrm>
          <a:prstGeom prst="rect">
            <a:avLst/>
          </a:prstGeom>
          <a:solidFill>
            <a:srgbClr val="CCFF66"/>
          </a:solidFill>
          <a:ln w="9525">
            <a:solidFill>
              <a:srgbClr val="FF3300"/>
            </a:solidFill>
            <a:miter lim="800000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9" name="Line 10"/>
          <p:cNvSpPr>
            <a:spLocks noChangeShapeType="1"/>
          </p:cNvSpPr>
          <p:nvPr/>
        </p:nvSpPr>
        <p:spPr bwMode="auto">
          <a:xfrm>
            <a:off x="3276600" y="4868863"/>
            <a:ext cx="5329238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5130" name="Line 11"/>
          <p:cNvSpPr>
            <a:spLocks noChangeShapeType="1"/>
          </p:cNvSpPr>
          <p:nvPr/>
        </p:nvSpPr>
        <p:spPr bwMode="auto">
          <a:xfrm>
            <a:off x="3276600" y="5949950"/>
            <a:ext cx="5329238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5131" name="Rectangle 12"/>
          <p:cNvSpPr>
            <a:spLocks noChangeArrowheads="1"/>
          </p:cNvSpPr>
          <p:nvPr/>
        </p:nvSpPr>
        <p:spPr bwMode="auto">
          <a:xfrm>
            <a:off x="1763713" y="5300663"/>
            <a:ext cx="504825" cy="5492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TW" sz="3000"/>
              <a:t>(</a:t>
            </a:r>
            <a:endParaRPr lang="en-US" altLang="zh-TW" sz="3000"/>
          </a:p>
        </p:txBody>
      </p:sp>
      <p:sp>
        <p:nvSpPr>
          <p:cNvPr id="5132" name="Rectangle 13"/>
          <p:cNvSpPr>
            <a:spLocks noChangeArrowheads="1"/>
          </p:cNvSpPr>
          <p:nvPr/>
        </p:nvSpPr>
        <p:spPr bwMode="auto">
          <a:xfrm>
            <a:off x="914400" y="838200"/>
            <a:ext cx="1835150" cy="5492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TW" sz="3000"/>
              <a:t>stackVect</a:t>
            </a:r>
            <a:endParaRPr lang="en-US" altLang="zh-TW" sz="3000"/>
          </a:p>
        </p:txBody>
      </p:sp>
      <p:sp>
        <p:nvSpPr>
          <p:cNvPr id="5133" name="Rectangle 15"/>
          <p:cNvSpPr>
            <a:spLocks noGrp="1" noChangeArrowheads="1"/>
          </p:cNvSpPr>
          <p:nvPr>
            <p:ph type="title"/>
          </p:nvPr>
        </p:nvSpPr>
        <p:spPr>
          <a:xfrm>
            <a:off x="3200400" y="0"/>
            <a:ext cx="5943600" cy="1143000"/>
          </a:xfrm>
          <a:noFill/>
        </p:spPr>
        <p:txBody>
          <a:bodyPr/>
          <a:lstStyle/>
          <a:p>
            <a:pPr eaLnBrk="1" hangingPunct="1"/>
            <a:r>
              <a:rPr lang="en-US" altLang="zh-TW" sz="4400" dirty="0" smtClean="0"/>
              <a:t>Infix to postfix conversion</a:t>
            </a:r>
            <a:endParaRPr lang="en-US" altLang="zh-TW" sz="4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stack1"/>
          <p:cNvPicPr>
            <a:picLocks noGrp="1" noChangeAspect="1" noChangeArrowheads="1"/>
          </p:cNvPicPr>
          <p:nvPr>
            <p:ph idx="1"/>
          </p:nvPr>
        </p:nvPicPr>
        <p:blipFill>
          <a:blip r:embed="rId1" cstate="print"/>
          <a:srcRect/>
          <a:stretch>
            <a:fillRect/>
          </a:stretch>
        </p:blipFill>
        <p:spPr>
          <a:xfrm>
            <a:off x="611188" y="1268413"/>
            <a:ext cx="2592387" cy="4824412"/>
          </a:xfrm>
          <a:noFill/>
        </p:spPr>
      </p:pic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3924300" y="2205038"/>
            <a:ext cx="4535488" cy="720725"/>
          </a:xfrm>
          <a:prstGeom prst="rect">
            <a:avLst/>
          </a:prstGeom>
          <a:solidFill>
            <a:srgbClr val="CCFF66"/>
          </a:solidFill>
          <a:ln w="9525">
            <a:solidFill>
              <a:srgbClr val="FF3300"/>
            </a:solidFill>
            <a:miter lim="800000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8" name="Text Box 5"/>
          <p:cNvSpPr txBox="1">
            <a:spLocks noChangeArrowheads="1"/>
          </p:cNvSpPr>
          <p:nvPr/>
        </p:nvSpPr>
        <p:spPr bwMode="auto">
          <a:xfrm>
            <a:off x="4551363" y="2011363"/>
            <a:ext cx="184150" cy="3667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6149" name="Text Box 6"/>
          <p:cNvSpPr txBox="1">
            <a:spLocks noChangeArrowheads="1"/>
          </p:cNvSpPr>
          <p:nvPr/>
        </p:nvSpPr>
        <p:spPr bwMode="auto">
          <a:xfrm>
            <a:off x="3613150" y="1628775"/>
            <a:ext cx="1622425" cy="5492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TW" sz="3000"/>
              <a:t>infixVect</a:t>
            </a:r>
            <a:endParaRPr lang="en-US" altLang="zh-TW" sz="3000"/>
          </a:p>
        </p:txBody>
      </p:sp>
      <p:sp>
        <p:nvSpPr>
          <p:cNvPr id="6150" name="Text Box 7"/>
          <p:cNvSpPr txBox="1">
            <a:spLocks noChangeArrowheads="1"/>
          </p:cNvSpPr>
          <p:nvPr/>
        </p:nvSpPr>
        <p:spPr bwMode="auto">
          <a:xfrm>
            <a:off x="3563938" y="3213100"/>
            <a:ext cx="2046287" cy="5492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TW" sz="3000"/>
              <a:t>postfixVect</a:t>
            </a:r>
            <a:endParaRPr lang="en-US" altLang="zh-TW" sz="3000"/>
          </a:p>
        </p:txBody>
      </p:sp>
      <p:sp>
        <p:nvSpPr>
          <p:cNvPr id="6151" name="Text Box 8"/>
          <p:cNvSpPr txBox="1">
            <a:spLocks noChangeArrowheads="1"/>
          </p:cNvSpPr>
          <p:nvPr/>
        </p:nvSpPr>
        <p:spPr bwMode="auto">
          <a:xfrm>
            <a:off x="4067175" y="2276475"/>
            <a:ext cx="3702050" cy="5492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TW" sz="3000"/>
              <a:t>+ b - c ) * d – ( e + f )</a:t>
            </a:r>
            <a:endParaRPr lang="en-US" altLang="zh-TW" sz="3000"/>
          </a:p>
        </p:txBody>
      </p:sp>
      <p:sp>
        <p:nvSpPr>
          <p:cNvPr id="6152" name="Rectangle 9"/>
          <p:cNvSpPr>
            <a:spLocks noChangeArrowheads="1"/>
          </p:cNvSpPr>
          <p:nvPr/>
        </p:nvSpPr>
        <p:spPr bwMode="auto">
          <a:xfrm>
            <a:off x="3924300" y="3789363"/>
            <a:ext cx="4535488" cy="720725"/>
          </a:xfrm>
          <a:prstGeom prst="rect">
            <a:avLst/>
          </a:prstGeom>
          <a:solidFill>
            <a:srgbClr val="CCFF66"/>
          </a:solidFill>
          <a:ln w="9525">
            <a:solidFill>
              <a:srgbClr val="FF3300"/>
            </a:solidFill>
            <a:miter lim="800000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53" name="Line 10"/>
          <p:cNvSpPr>
            <a:spLocks noChangeShapeType="1"/>
          </p:cNvSpPr>
          <p:nvPr/>
        </p:nvSpPr>
        <p:spPr bwMode="auto">
          <a:xfrm>
            <a:off x="3276600" y="4868863"/>
            <a:ext cx="5329238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6154" name="Line 11"/>
          <p:cNvSpPr>
            <a:spLocks noChangeShapeType="1"/>
          </p:cNvSpPr>
          <p:nvPr/>
        </p:nvSpPr>
        <p:spPr bwMode="auto">
          <a:xfrm>
            <a:off x="3276600" y="5949950"/>
            <a:ext cx="5329238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6155" name="Rectangle 12"/>
          <p:cNvSpPr>
            <a:spLocks noChangeArrowheads="1"/>
          </p:cNvSpPr>
          <p:nvPr/>
        </p:nvSpPr>
        <p:spPr bwMode="auto">
          <a:xfrm>
            <a:off x="1763713" y="5300663"/>
            <a:ext cx="504825" cy="5492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TW" sz="3000"/>
              <a:t>(</a:t>
            </a:r>
            <a:endParaRPr lang="en-US" altLang="zh-TW" sz="3000"/>
          </a:p>
        </p:txBody>
      </p:sp>
      <p:sp>
        <p:nvSpPr>
          <p:cNvPr id="6156" name="Rectangle 14"/>
          <p:cNvSpPr>
            <a:spLocks noChangeArrowheads="1"/>
          </p:cNvSpPr>
          <p:nvPr/>
        </p:nvSpPr>
        <p:spPr bwMode="auto">
          <a:xfrm>
            <a:off x="4067175" y="3860800"/>
            <a:ext cx="504825" cy="5492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TW" sz="3000"/>
              <a:t>a</a:t>
            </a:r>
            <a:endParaRPr lang="en-US" altLang="zh-TW" sz="3000"/>
          </a:p>
        </p:txBody>
      </p:sp>
      <p:sp>
        <p:nvSpPr>
          <p:cNvPr id="6157" name="Rectangle 16"/>
          <p:cNvSpPr>
            <a:spLocks noGrp="1" noChangeArrowheads="1"/>
          </p:cNvSpPr>
          <p:nvPr>
            <p:ph type="title"/>
          </p:nvPr>
        </p:nvSpPr>
        <p:spPr>
          <a:xfrm>
            <a:off x="3352800" y="228600"/>
            <a:ext cx="5791200" cy="1143000"/>
          </a:xfrm>
          <a:noFill/>
        </p:spPr>
        <p:txBody>
          <a:bodyPr/>
          <a:lstStyle/>
          <a:p>
            <a:pPr eaLnBrk="1" hangingPunct="1"/>
            <a:r>
              <a:rPr lang="en-US" altLang="zh-TW" sz="4000" dirty="0" smtClean="0"/>
              <a:t>Infix to postfix conversion</a:t>
            </a:r>
            <a:endParaRPr lang="en-US" altLang="zh-TW" sz="4000" dirty="0" smtClean="0"/>
          </a:p>
        </p:txBody>
      </p:sp>
      <p:sp>
        <p:nvSpPr>
          <p:cNvPr id="6158" name="Rectangle 17"/>
          <p:cNvSpPr>
            <a:spLocks noChangeArrowheads="1"/>
          </p:cNvSpPr>
          <p:nvPr/>
        </p:nvSpPr>
        <p:spPr bwMode="auto">
          <a:xfrm>
            <a:off x="914400" y="838200"/>
            <a:ext cx="1835150" cy="5492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TW" sz="3000"/>
              <a:t>stackVect</a:t>
            </a:r>
            <a:endParaRPr lang="en-US" altLang="zh-TW" sz="3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stack1"/>
          <p:cNvPicPr>
            <a:picLocks noGrp="1" noChangeAspect="1" noChangeArrowheads="1"/>
          </p:cNvPicPr>
          <p:nvPr>
            <p:ph idx="1"/>
          </p:nvPr>
        </p:nvPicPr>
        <p:blipFill>
          <a:blip r:embed="rId1" cstate="print"/>
          <a:srcRect/>
          <a:stretch>
            <a:fillRect/>
          </a:stretch>
        </p:blipFill>
        <p:spPr>
          <a:xfrm>
            <a:off x="611188" y="1268413"/>
            <a:ext cx="2592387" cy="4824412"/>
          </a:xfrm>
          <a:noFill/>
        </p:spPr>
      </p:pic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3924300" y="2205038"/>
            <a:ext cx="4535488" cy="720725"/>
          </a:xfrm>
          <a:prstGeom prst="rect">
            <a:avLst/>
          </a:prstGeom>
          <a:solidFill>
            <a:srgbClr val="CCFF66"/>
          </a:solidFill>
          <a:ln w="9525">
            <a:solidFill>
              <a:srgbClr val="FF3300"/>
            </a:solidFill>
            <a:miter lim="800000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72" name="Text Box 5"/>
          <p:cNvSpPr txBox="1">
            <a:spLocks noChangeArrowheads="1"/>
          </p:cNvSpPr>
          <p:nvPr/>
        </p:nvSpPr>
        <p:spPr bwMode="auto">
          <a:xfrm>
            <a:off x="4551363" y="2011363"/>
            <a:ext cx="184150" cy="3667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7173" name="Text Box 6"/>
          <p:cNvSpPr txBox="1">
            <a:spLocks noChangeArrowheads="1"/>
          </p:cNvSpPr>
          <p:nvPr/>
        </p:nvSpPr>
        <p:spPr bwMode="auto">
          <a:xfrm>
            <a:off x="3613150" y="1628775"/>
            <a:ext cx="1622425" cy="5492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TW" sz="3000"/>
              <a:t>infixVect</a:t>
            </a:r>
            <a:endParaRPr lang="en-US" altLang="zh-TW" sz="3000"/>
          </a:p>
        </p:txBody>
      </p:sp>
      <p:sp>
        <p:nvSpPr>
          <p:cNvPr id="7174" name="Text Box 7"/>
          <p:cNvSpPr txBox="1">
            <a:spLocks noChangeArrowheads="1"/>
          </p:cNvSpPr>
          <p:nvPr/>
        </p:nvSpPr>
        <p:spPr bwMode="auto">
          <a:xfrm>
            <a:off x="3563938" y="3213100"/>
            <a:ext cx="2046287" cy="5492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TW" sz="3000"/>
              <a:t>postfixVect</a:t>
            </a:r>
            <a:endParaRPr lang="en-US" altLang="zh-TW" sz="3000"/>
          </a:p>
        </p:txBody>
      </p:sp>
      <p:sp>
        <p:nvSpPr>
          <p:cNvPr id="7175" name="Text Box 8"/>
          <p:cNvSpPr txBox="1">
            <a:spLocks noChangeArrowheads="1"/>
          </p:cNvSpPr>
          <p:nvPr/>
        </p:nvSpPr>
        <p:spPr bwMode="auto">
          <a:xfrm>
            <a:off x="4067175" y="2276475"/>
            <a:ext cx="3373438" cy="5492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TW" sz="3000"/>
              <a:t>b - c ) * d – ( e + f )</a:t>
            </a:r>
            <a:endParaRPr lang="en-US" altLang="zh-TW" sz="3000"/>
          </a:p>
        </p:txBody>
      </p:sp>
      <p:sp>
        <p:nvSpPr>
          <p:cNvPr id="7176" name="Rectangle 9"/>
          <p:cNvSpPr>
            <a:spLocks noChangeArrowheads="1"/>
          </p:cNvSpPr>
          <p:nvPr/>
        </p:nvSpPr>
        <p:spPr bwMode="auto">
          <a:xfrm>
            <a:off x="3924300" y="3789363"/>
            <a:ext cx="4535488" cy="720725"/>
          </a:xfrm>
          <a:prstGeom prst="rect">
            <a:avLst/>
          </a:prstGeom>
          <a:solidFill>
            <a:srgbClr val="CCFF66"/>
          </a:solidFill>
          <a:ln w="9525">
            <a:solidFill>
              <a:srgbClr val="FF3300"/>
            </a:solidFill>
            <a:miter lim="800000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77" name="Line 10"/>
          <p:cNvSpPr>
            <a:spLocks noChangeShapeType="1"/>
          </p:cNvSpPr>
          <p:nvPr/>
        </p:nvSpPr>
        <p:spPr bwMode="auto">
          <a:xfrm>
            <a:off x="3276600" y="4868863"/>
            <a:ext cx="5329238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7178" name="Line 11"/>
          <p:cNvSpPr>
            <a:spLocks noChangeShapeType="1"/>
          </p:cNvSpPr>
          <p:nvPr/>
        </p:nvSpPr>
        <p:spPr bwMode="auto">
          <a:xfrm>
            <a:off x="3276600" y="5949950"/>
            <a:ext cx="5329238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7179" name="Rectangle 12"/>
          <p:cNvSpPr>
            <a:spLocks noChangeArrowheads="1"/>
          </p:cNvSpPr>
          <p:nvPr/>
        </p:nvSpPr>
        <p:spPr bwMode="auto">
          <a:xfrm>
            <a:off x="1763713" y="5300663"/>
            <a:ext cx="504825" cy="5492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TW" sz="3000"/>
              <a:t>(</a:t>
            </a:r>
            <a:endParaRPr lang="en-US" altLang="zh-TW" sz="3000"/>
          </a:p>
        </p:txBody>
      </p:sp>
      <p:sp>
        <p:nvSpPr>
          <p:cNvPr id="7180" name="Rectangle 14"/>
          <p:cNvSpPr>
            <a:spLocks noChangeArrowheads="1"/>
          </p:cNvSpPr>
          <p:nvPr/>
        </p:nvSpPr>
        <p:spPr bwMode="auto">
          <a:xfrm>
            <a:off x="4067175" y="3860800"/>
            <a:ext cx="504825" cy="5492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TW" sz="3000"/>
              <a:t>a</a:t>
            </a:r>
            <a:endParaRPr lang="en-US" altLang="zh-TW" sz="3000"/>
          </a:p>
        </p:txBody>
      </p:sp>
      <p:sp>
        <p:nvSpPr>
          <p:cNvPr id="7181" name="Rectangle 15"/>
          <p:cNvSpPr>
            <a:spLocks noChangeArrowheads="1"/>
          </p:cNvSpPr>
          <p:nvPr/>
        </p:nvSpPr>
        <p:spPr bwMode="auto">
          <a:xfrm>
            <a:off x="1763713" y="4652963"/>
            <a:ext cx="504825" cy="5492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TW" sz="3000"/>
              <a:t>+</a:t>
            </a:r>
            <a:endParaRPr lang="en-US" altLang="zh-TW" sz="3000"/>
          </a:p>
        </p:txBody>
      </p:sp>
      <p:sp>
        <p:nvSpPr>
          <p:cNvPr id="7182" name="Rectangle 17"/>
          <p:cNvSpPr>
            <a:spLocks noGrp="1" noChangeArrowheads="1"/>
          </p:cNvSpPr>
          <p:nvPr>
            <p:ph type="title"/>
          </p:nvPr>
        </p:nvSpPr>
        <p:spPr>
          <a:xfrm>
            <a:off x="3581400" y="704850"/>
            <a:ext cx="5562600" cy="1143000"/>
          </a:xfrm>
          <a:noFill/>
        </p:spPr>
        <p:txBody>
          <a:bodyPr/>
          <a:lstStyle/>
          <a:p>
            <a:pPr eaLnBrk="1" hangingPunct="1"/>
            <a:r>
              <a:rPr lang="en-US" altLang="zh-TW" sz="4000" dirty="0" smtClean="0"/>
              <a:t>Infix to postfix conversion</a:t>
            </a:r>
            <a:endParaRPr lang="en-US" altLang="zh-TW" sz="4000" dirty="0" smtClean="0"/>
          </a:p>
        </p:txBody>
      </p:sp>
      <p:sp>
        <p:nvSpPr>
          <p:cNvPr id="7183" name="Rectangle 18"/>
          <p:cNvSpPr>
            <a:spLocks noChangeArrowheads="1"/>
          </p:cNvSpPr>
          <p:nvPr/>
        </p:nvSpPr>
        <p:spPr bwMode="auto">
          <a:xfrm>
            <a:off x="914400" y="838200"/>
            <a:ext cx="1835150" cy="5492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TW" sz="3000"/>
              <a:t>stackVect</a:t>
            </a:r>
            <a:endParaRPr lang="en-US" altLang="zh-TW" sz="3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stack1"/>
          <p:cNvPicPr>
            <a:picLocks noGrp="1" noChangeAspect="1" noChangeArrowheads="1"/>
          </p:cNvPicPr>
          <p:nvPr>
            <p:ph idx="1"/>
          </p:nvPr>
        </p:nvPicPr>
        <p:blipFill>
          <a:blip r:embed="rId1" cstate="print"/>
          <a:srcRect/>
          <a:stretch>
            <a:fillRect/>
          </a:stretch>
        </p:blipFill>
        <p:spPr>
          <a:xfrm>
            <a:off x="611188" y="1268413"/>
            <a:ext cx="2592387" cy="4824412"/>
          </a:xfrm>
          <a:noFill/>
        </p:spPr>
      </p:pic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3924300" y="2205038"/>
            <a:ext cx="4535488" cy="720725"/>
          </a:xfrm>
          <a:prstGeom prst="rect">
            <a:avLst/>
          </a:prstGeom>
          <a:solidFill>
            <a:srgbClr val="CCFF66"/>
          </a:solidFill>
          <a:ln w="9525">
            <a:solidFill>
              <a:srgbClr val="FF3300"/>
            </a:solidFill>
            <a:miter lim="800000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6" name="Text Box 5"/>
          <p:cNvSpPr txBox="1">
            <a:spLocks noChangeArrowheads="1"/>
          </p:cNvSpPr>
          <p:nvPr/>
        </p:nvSpPr>
        <p:spPr bwMode="auto">
          <a:xfrm>
            <a:off x="4551363" y="2011363"/>
            <a:ext cx="184150" cy="3667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8197" name="Text Box 6"/>
          <p:cNvSpPr txBox="1">
            <a:spLocks noChangeArrowheads="1"/>
          </p:cNvSpPr>
          <p:nvPr/>
        </p:nvSpPr>
        <p:spPr bwMode="auto">
          <a:xfrm>
            <a:off x="3613150" y="1628775"/>
            <a:ext cx="1622425" cy="5492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TW" sz="3000"/>
              <a:t>infixVect</a:t>
            </a:r>
            <a:endParaRPr lang="en-US" altLang="zh-TW" sz="3000"/>
          </a:p>
        </p:txBody>
      </p:sp>
      <p:sp>
        <p:nvSpPr>
          <p:cNvPr id="8198" name="Text Box 7"/>
          <p:cNvSpPr txBox="1">
            <a:spLocks noChangeArrowheads="1"/>
          </p:cNvSpPr>
          <p:nvPr/>
        </p:nvSpPr>
        <p:spPr bwMode="auto">
          <a:xfrm>
            <a:off x="3563938" y="3213100"/>
            <a:ext cx="2046287" cy="5492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TW" sz="3000"/>
              <a:t>postfixVect</a:t>
            </a:r>
            <a:endParaRPr lang="en-US" altLang="zh-TW" sz="3000"/>
          </a:p>
        </p:txBody>
      </p:sp>
      <p:sp>
        <p:nvSpPr>
          <p:cNvPr id="8199" name="Text Box 8"/>
          <p:cNvSpPr txBox="1">
            <a:spLocks noChangeArrowheads="1"/>
          </p:cNvSpPr>
          <p:nvPr/>
        </p:nvSpPr>
        <p:spPr bwMode="auto">
          <a:xfrm>
            <a:off x="4067175" y="2276475"/>
            <a:ext cx="3055938" cy="5492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TW" sz="3000"/>
              <a:t>- c ) * d – ( e + f )</a:t>
            </a:r>
            <a:endParaRPr lang="en-US" altLang="zh-TW" sz="3000"/>
          </a:p>
        </p:txBody>
      </p:sp>
      <p:sp>
        <p:nvSpPr>
          <p:cNvPr id="8200" name="Rectangle 9"/>
          <p:cNvSpPr>
            <a:spLocks noChangeArrowheads="1"/>
          </p:cNvSpPr>
          <p:nvPr/>
        </p:nvSpPr>
        <p:spPr bwMode="auto">
          <a:xfrm>
            <a:off x="3924300" y="3789363"/>
            <a:ext cx="4535488" cy="720725"/>
          </a:xfrm>
          <a:prstGeom prst="rect">
            <a:avLst/>
          </a:prstGeom>
          <a:solidFill>
            <a:srgbClr val="CCFF66"/>
          </a:solidFill>
          <a:ln w="9525">
            <a:solidFill>
              <a:srgbClr val="FF3300"/>
            </a:solidFill>
            <a:miter lim="800000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01" name="Line 10"/>
          <p:cNvSpPr>
            <a:spLocks noChangeShapeType="1"/>
          </p:cNvSpPr>
          <p:nvPr/>
        </p:nvSpPr>
        <p:spPr bwMode="auto">
          <a:xfrm>
            <a:off x="3276600" y="4868863"/>
            <a:ext cx="5329238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8202" name="Line 11"/>
          <p:cNvSpPr>
            <a:spLocks noChangeShapeType="1"/>
          </p:cNvSpPr>
          <p:nvPr/>
        </p:nvSpPr>
        <p:spPr bwMode="auto">
          <a:xfrm>
            <a:off x="3276600" y="5949950"/>
            <a:ext cx="5329238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8203" name="Rectangle 12"/>
          <p:cNvSpPr>
            <a:spLocks noChangeArrowheads="1"/>
          </p:cNvSpPr>
          <p:nvPr/>
        </p:nvSpPr>
        <p:spPr bwMode="auto">
          <a:xfrm>
            <a:off x="1763713" y="5300663"/>
            <a:ext cx="504825" cy="5492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TW" sz="3000"/>
              <a:t>(</a:t>
            </a:r>
            <a:endParaRPr lang="en-US" altLang="zh-TW" sz="3000"/>
          </a:p>
        </p:txBody>
      </p:sp>
      <p:sp>
        <p:nvSpPr>
          <p:cNvPr id="8204" name="Rectangle 14"/>
          <p:cNvSpPr>
            <a:spLocks noChangeArrowheads="1"/>
          </p:cNvSpPr>
          <p:nvPr/>
        </p:nvSpPr>
        <p:spPr bwMode="auto">
          <a:xfrm>
            <a:off x="4067175" y="3860800"/>
            <a:ext cx="4033838" cy="5492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TW" sz="3000"/>
              <a:t>a b</a:t>
            </a:r>
            <a:endParaRPr lang="en-US" altLang="zh-TW" sz="3000"/>
          </a:p>
        </p:txBody>
      </p:sp>
      <p:sp>
        <p:nvSpPr>
          <p:cNvPr id="8205" name="Rectangle 15"/>
          <p:cNvSpPr>
            <a:spLocks noChangeArrowheads="1"/>
          </p:cNvSpPr>
          <p:nvPr/>
        </p:nvSpPr>
        <p:spPr bwMode="auto">
          <a:xfrm>
            <a:off x="1763713" y="4652963"/>
            <a:ext cx="504825" cy="5492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TW" sz="3000"/>
              <a:t>+</a:t>
            </a:r>
            <a:endParaRPr lang="en-US" altLang="zh-TW" sz="3000"/>
          </a:p>
        </p:txBody>
      </p:sp>
      <p:sp>
        <p:nvSpPr>
          <p:cNvPr id="8207" name="Rectangle 18"/>
          <p:cNvSpPr>
            <a:spLocks noChangeArrowheads="1"/>
          </p:cNvSpPr>
          <p:nvPr/>
        </p:nvSpPr>
        <p:spPr bwMode="auto">
          <a:xfrm>
            <a:off x="914400" y="838200"/>
            <a:ext cx="1835150" cy="5492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TW" sz="3000"/>
              <a:t>stackVect</a:t>
            </a:r>
            <a:endParaRPr lang="en-US" altLang="zh-TW" sz="3000"/>
          </a:p>
        </p:txBody>
      </p:sp>
      <p:sp>
        <p:nvSpPr>
          <p:cNvPr id="16" name="Rectangle 17"/>
          <p:cNvSpPr txBox="1">
            <a:spLocks noChangeArrowheads="1"/>
          </p:cNvSpPr>
          <p:nvPr/>
        </p:nvSpPr>
        <p:spPr bwMode="auto">
          <a:xfrm>
            <a:off x="3581400" y="152400"/>
            <a:ext cx="5562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45720" rIns="0" bIns="0" numCol="1" anchor="b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TW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Infix to postfix conversion</a:t>
            </a:r>
            <a:endParaRPr kumimoji="0" lang="en-US" altLang="zh-TW" sz="40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stack1"/>
          <p:cNvPicPr>
            <a:picLocks noGrp="1" noChangeAspect="1" noChangeArrowheads="1"/>
          </p:cNvPicPr>
          <p:nvPr>
            <p:ph idx="1"/>
          </p:nvPr>
        </p:nvPicPr>
        <p:blipFill>
          <a:blip r:embed="rId1" cstate="print"/>
          <a:srcRect/>
          <a:stretch>
            <a:fillRect/>
          </a:stretch>
        </p:blipFill>
        <p:spPr>
          <a:xfrm>
            <a:off x="611188" y="1268413"/>
            <a:ext cx="2592387" cy="4824412"/>
          </a:xfrm>
          <a:noFill/>
        </p:spPr>
      </p:pic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3924300" y="2205038"/>
            <a:ext cx="4535488" cy="720725"/>
          </a:xfrm>
          <a:prstGeom prst="rect">
            <a:avLst/>
          </a:prstGeom>
          <a:solidFill>
            <a:srgbClr val="CCFF66"/>
          </a:solidFill>
          <a:ln w="9525">
            <a:solidFill>
              <a:srgbClr val="FF3300"/>
            </a:solidFill>
            <a:miter lim="800000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0" name="Text Box 5"/>
          <p:cNvSpPr txBox="1">
            <a:spLocks noChangeArrowheads="1"/>
          </p:cNvSpPr>
          <p:nvPr/>
        </p:nvSpPr>
        <p:spPr bwMode="auto">
          <a:xfrm>
            <a:off x="4551363" y="2011363"/>
            <a:ext cx="184150" cy="3667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9221" name="Text Box 6"/>
          <p:cNvSpPr txBox="1">
            <a:spLocks noChangeArrowheads="1"/>
          </p:cNvSpPr>
          <p:nvPr/>
        </p:nvSpPr>
        <p:spPr bwMode="auto">
          <a:xfrm>
            <a:off x="3613150" y="1628775"/>
            <a:ext cx="1622425" cy="5492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TW" sz="3000"/>
              <a:t>infixVect</a:t>
            </a:r>
            <a:endParaRPr lang="en-US" altLang="zh-TW" sz="3000"/>
          </a:p>
        </p:txBody>
      </p:sp>
      <p:sp>
        <p:nvSpPr>
          <p:cNvPr id="9222" name="Text Box 7"/>
          <p:cNvSpPr txBox="1">
            <a:spLocks noChangeArrowheads="1"/>
          </p:cNvSpPr>
          <p:nvPr/>
        </p:nvSpPr>
        <p:spPr bwMode="auto">
          <a:xfrm>
            <a:off x="3563938" y="3213100"/>
            <a:ext cx="2046287" cy="5492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TW" sz="3000"/>
              <a:t>postfixVect</a:t>
            </a:r>
            <a:endParaRPr lang="en-US" altLang="zh-TW" sz="3000"/>
          </a:p>
        </p:txBody>
      </p:sp>
      <p:sp>
        <p:nvSpPr>
          <p:cNvPr id="9223" name="Text Box 8"/>
          <p:cNvSpPr txBox="1">
            <a:spLocks noChangeArrowheads="1"/>
          </p:cNvSpPr>
          <p:nvPr/>
        </p:nvSpPr>
        <p:spPr bwMode="auto">
          <a:xfrm>
            <a:off x="4067175" y="2276475"/>
            <a:ext cx="2822575" cy="5492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TW" sz="3000"/>
              <a:t>c ) * d – ( e + f )</a:t>
            </a:r>
            <a:endParaRPr lang="en-US" altLang="zh-TW" sz="3000"/>
          </a:p>
        </p:txBody>
      </p:sp>
      <p:sp>
        <p:nvSpPr>
          <p:cNvPr id="9224" name="Rectangle 9"/>
          <p:cNvSpPr>
            <a:spLocks noChangeArrowheads="1"/>
          </p:cNvSpPr>
          <p:nvPr/>
        </p:nvSpPr>
        <p:spPr bwMode="auto">
          <a:xfrm>
            <a:off x="3924300" y="3789363"/>
            <a:ext cx="4535488" cy="720725"/>
          </a:xfrm>
          <a:prstGeom prst="rect">
            <a:avLst/>
          </a:prstGeom>
          <a:solidFill>
            <a:srgbClr val="CCFF66"/>
          </a:solidFill>
          <a:ln w="9525">
            <a:solidFill>
              <a:srgbClr val="FF3300"/>
            </a:solidFill>
            <a:miter lim="800000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5" name="Line 10"/>
          <p:cNvSpPr>
            <a:spLocks noChangeShapeType="1"/>
          </p:cNvSpPr>
          <p:nvPr/>
        </p:nvSpPr>
        <p:spPr bwMode="auto">
          <a:xfrm>
            <a:off x="3276600" y="4868863"/>
            <a:ext cx="5329238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9226" name="Line 11"/>
          <p:cNvSpPr>
            <a:spLocks noChangeShapeType="1"/>
          </p:cNvSpPr>
          <p:nvPr/>
        </p:nvSpPr>
        <p:spPr bwMode="auto">
          <a:xfrm>
            <a:off x="3276600" y="5949950"/>
            <a:ext cx="5329238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9227" name="Rectangle 12"/>
          <p:cNvSpPr>
            <a:spLocks noChangeArrowheads="1"/>
          </p:cNvSpPr>
          <p:nvPr/>
        </p:nvSpPr>
        <p:spPr bwMode="auto">
          <a:xfrm>
            <a:off x="1763713" y="5300663"/>
            <a:ext cx="504825" cy="5492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TW" sz="3000"/>
              <a:t>(</a:t>
            </a:r>
            <a:endParaRPr lang="en-US" altLang="zh-TW" sz="3000"/>
          </a:p>
        </p:txBody>
      </p:sp>
      <p:sp>
        <p:nvSpPr>
          <p:cNvPr id="9228" name="Rectangle 14"/>
          <p:cNvSpPr>
            <a:spLocks noChangeArrowheads="1"/>
          </p:cNvSpPr>
          <p:nvPr/>
        </p:nvSpPr>
        <p:spPr bwMode="auto">
          <a:xfrm>
            <a:off x="4067175" y="3860800"/>
            <a:ext cx="4033838" cy="5492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TW" sz="3000"/>
              <a:t>a b +</a:t>
            </a:r>
            <a:endParaRPr lang="en-US" altLang="zh-TW" sz="3000"/>
          </a:p>
        </p:txBody>
      </p:sp>
      <p:sp>
        <p:nvSpPr>
          <p:cNvPr id="9229" name="Rectangle 15"/>
          <p:cNvSpPr>
            <a:spLocks noChangeArrowheads="1"/>
          </p:cNvSpPr>
          <p:nvPr/>
        </p:nvSpPr>
        <p:spPr bwMode="auto">
          <a:xfrm>
            <a:off x="1763713" y="4652963"/>
            <a:ext cx="504825" cy="5492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TW" sz="3000"/>
              <a:t>-</a:t>
            </a:r>
            <a:endParaRPr lang="en-US" altLang="zh-TW" sz="3000"/>
          </a:p>
        </p:txBody>
      </p:sp>
      <p:sp>
        <p:nvSpPr>
          <p:cNvPr id="9231" name="Rectangle 18"/>
          <p:cNvSpPr>
            <a:spLocks noChangeArrowheads="1"/>
          </p:cNvSpPr>
          <p:nvPr/>
        </p:nvSpPr>
        <p:spPr bwMode="auto">
          <a:xfrm>
            <a:off x="914400" y="838200"/>
            <a:ext cx="1835150" cy="5492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TW" sz="3000"/>
              <a:t>stackVect</a:t>
            </a:r>
            <a:endParaRPr lang="en-US" altLang="zh-TW" sz="3000"/>
          </a:p>
        </p:txBody>
      </p:sp>
      <p:sp>
        <p:nvSpPr>
          <p:cNvPr id="17" name="Rectangle 17"/>
          <p:cNvSpPr>
            <a:spLocks noGrp="1" noChangeArrowheads="1"/>
          </p:cNvSpPr>
          <p:nvPr>
            <p:ph type="title"/>
          </p:nvPr>
        </p:nvSpPr>
        <p:spPr>
          <a:xfrm>
            <a:off x="3581400" y="304800"/>
            <a:ext cx="5562600" cy="1143000"/>
          </a:xfrm>
          <a:noFill/>
        </p:spPr>
        <p:txBody>
          <a:bodyPr/>
          <a:lstStyle/>
          <a:p>
            <a:pPr eaLnBrk="1" hangingPunct="1"/>
            <a:r>
              <a:rPr lang="en-US" altLang="zh-TW" sz="4000" dirty="0" smtClean="0"/>
              <a:t>Infix to postfix conversion</a:t>
            </a:r>
            <a:endParaRPr lang="en-US" altLang="zh-TW" sz="4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stack1"/>
          <p:cNvPicPr>
            <a:picLocks noGrp="1" noChangeAspect="1" noChangeArrowheads="1"/>
          </p:cNvPicPr>
          <p:nvPr>
            <p:ph idx="1"/>
          </p:nvPr>
        </p:nvPicPr>
        <p:blipFill>
          <a:blip r:embed="rId1" cstate="print"/>
          <a:srcRect/>
          <a:stretch>
            <a:fillRect/>
          </a:stretch>
        </p:blipFill>
        <p:spPr>
          <a:xfrm>
            <a:off x="611188" y="1268413"/>
            <a:ext cx="2592387" cy="4824412"/>
          </a:xfrm>
          <a:noFill/>
        </p:spPr>
      </p:pic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3924300" y="2205038"/>
            <a:ext cx="4535488" cy="720725"/>
          </a:xfrm>
          <a:prstGeom prst="rect">
            <a:avLst/>
          </a:prstGeom>
          <a:solidFill>
            <a:srgbClr val="CCFF66"/>
          </a:solidFill>
          <a:ln w="9525">
            <a:solidFill>
              <a:srgbClr val="FF3300"/>
            </a:solidFill>
            <a:miter lim="800000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44" name="Text Box 5"/>
          <p:cNvSpPr txBox="1">
            <a:spLocks noChangeArrowheads="1"/>
          </p:cNvSpPr>
          <p:nvPr/>
        </p:nvSpPr>
        <p:spPr bwMode="auto">
          <a:xfrm>
            <a:off x="4551363" y="2011363"/>
            <a:ext cx="184150" cy="3667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0245" name="Text Box 6"/>
          <p:cNvSpPr txBox="1">
            <a:spLocks noChangeArrowheads="1"/>
          </p:cNvSpPr>
          <p:nvPr/>
        </p:nvSpPr>
        <p:spPr bwMode="auto">
          <a:xfrm>
            <a:off x="3613150" y="1628775"/>
            <a:ext cx="1622425" cy="5492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TW" sz="3000"/>
              <a:t>infixVect</a:t>
            </a:r>
            <a:endParaRPr lang="en-US" altLang="zh-TW" sz="3000"/>
          </a:p>
        </p:txBody>
      </p:sp>
      <p:sp>
        <p:nvSpPr>
          <p:cNvPr id="10246" name="Text Box 7"/>
          <p:cNvSpPr txBox="1">
            <a:spLocks noChangeArrowheads="1"/>
          </p:cNvSpPr>
          <p:nvPr/>
        </p:nvSpPr>
        <p:spPr bwMode="auto">
          <a:xfrm>
            <a:off x="3563938" y="3213100"/>
            <a:ext cx="2046287" cy="5492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TW" sz="3000"/>
              <a:t>postfixVect</a:t>
            </a:r>
            <a:endParaRPr lang="en-US" altLang="zh-TW" sz="3000"/>
          </a:p>
        </p:txBody>
      </p:sp>
      <p:sp>
        <p:nvSpPr>
          <p:cNvPr id="10247" name="Text Box 8"/>
          <p:cNvSpPr txBox="1">
            <a:spLocks noChangeArrowheads="1"/>
          </p:cNvSpPr>
          <p:nvPr/>
        </p:nvSpPr>
        <p:spPr bwMode="auto">
          <a:xfrm>
            <a:off x="4067175" y="2276475"/>
            <a:ext cx="2525713" cy="5492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TW" sz="3000"/>
              <a:t>) * d – ( e + f )</a:t>
            </a:r>
            <a:endParaRPr lang="en-US" altLang="zh-TW" sz="3000"/>
          </a:p>
        </p:txBody>
      </p:sp>
      <p:sp>
        <p:nvSpPr>
          <p:cNvPr id="10248" name="Rectangle 9"/>
          <p:cNvSpPr>
            <a:spLocks noChangeArrowheads="1"/>
          </p:cNvSpPr>
          <p:nvPr/>
        </p:nvSpPr>
        <p:spPr bwMode="auto">
          <a:xfrm>
            <a:off x="3924300" y="3789363"/>
            <a:ext cx="4535488" cy="720725"/>
          </a:xfrm>
          <a:prstGeom prst="rect">
            <a:avLst/>
          </a:prstGeom>
          <a:solidFill>
            <a:srgbClr val="CCFF66"/>
          </a:solidFill>
          <a:ln w="9525">
            <a:solidFill>
              <a:srgbClr val="FF3300"/>
            </a:solidFill>
            <a:miter lim="800000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49" name="Line 10"/>
          <p:cNvSpPr>
            <a:spLocks noChangeShapeType="1"/>
          </p:cNvSpPr>
          <p:nvPr/>
        </p:nvSpPr>
        <p:spPr bwMode="auto">
          <a:xfrm>
            <a:off x="3276600" y="4868863"/>
            <a:ext cx="5329238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10250" name="Line 11"/>
          <p:cNvSpPr>
            <a:spLocks noChangeShapeType="1"/>
          </p:cNvSpPr>
          <p:nvPr/>
        </p:nvSpPr>
        <p:spPr bwMode="auto">
          <a:xfrm>
            <a:off x="3276600" y="5949950"/>
            <a:ext cx="5329238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10251" name="Rectangle 12"/>
          <p:cNvSpPr>
            <a:spLocks noChangeArrowheads="1"/>
          </p:cNvSpPr>
          <p:nvPr/>
        </p:nvSpPr>
        <p:spPr bwMode="auto">
          <a:xfrm>
            <a:off x="1763713" y="5300663"/>
            <a:ext cx="504825" cy="5492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TW" sz="3000"/>
              <a:t>(</a:t>
            </a:r>
            <a:endParaRPr lang="en-US" altLang="zh-TW" sz="3000"/>
          </a:p>
        </p:txBody>
      </p:sp>
      <p:sp>
        <p:nvSpPr>
          <p:cNvPr id="10252" name="Rectangle 14"/>
          <p:cNvSpPr>
            <a:spLocks noChangeArrowheads="1"/>
          </p:cNvSpPr>
          <p:nvPr/>
        </p:nvSpPr>
        <p:spPr bwMode="auto">
          <a:xfrm>
            <a:off x="4067175" y="3860800"/>
            <a:ext cx="4033838" cy="5492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TW" sz="3000"/>
              <a:t>a b + c</a:t>
            </a:r>
            <a:endParaRPr lang="en-US" altLang="zh-TW" sz="3000"/>
          </a:p>
        </p:txBody>
      </p:sp>
      <p:sp>
        <p:nvSpPr>
          <p:cNvPr id="10253" name="Rectangle 15"/>
          <p:cNvSpPr>
            <a:spLocks noChangeArrowheads="1"/>
          </p:cNvSpPr>
          <p:nvPr/>
        </p:nvSpPr>
        <p:spPr bwMode="auto">
          <a:xfrm>
            <a:off x="1763713" y="4652963"/>
            <a:ext cx="504825" cy="5492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TW" sz="3000"/>
              <a:t>-</a:t>
            </a:r>
            <a:endParaRPr lang="en-US" altLang="zh-TW" sz="3000"/>
          </a:p>
        </p:txBody>
      </p:sp>
      <p:sp>
        <p:nvSpPr>
          <p:cNvPr id="10254" name="Rectangle 17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smtClean="0"/>
              <a:t>Infix to postfix conversion</a:t>
            </a:r>
            <a:endParaRPr lang="en-US" altLang="zh-TW" smtClean="0"/>
          </a:p>
        </p:txBody>
      </p:sp>
      <p:sp>
        <p:nvSpPr>
          <p:cNvPr id="10255" name="Rectangle 18"/>
          <p:cNvSpPr>
            <a:spLocks noChangeArrowheads="1"/>
          </p:cNvSpPr>
          <p:nvPr/>
        </p:nvSpPr>
        <p:spPr bwMode="auto">
          <a:xfrm>
            <a:off x="914400" y="838200"/>
            <a:ext cx="1835150" cy="5492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TW" sz="3000"/>
              <a:t>stackVect</a:t>
            </a:r>
            <a:endParaRPr lang="en-US" altLang="zh-TW" sz="3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stack1"/>
          <p:cNvPicPr>
            <a:picLocks noGrp="1" noChangeAspect="1" noChangeArrowheads="1"/>
          </p:cNvPicPr>
          <p:nvPr>
            <p:ph idx="1"/>
          </p:nvPr>
        </p:nvPicPr>
        <p:blipFill>
          <a:blip r:embed="rId1" cstate="print"/>
          <a:srcRect/>
          <a:stretch>
            <a:fillRect/>
          </a:stretch>
        </p:blipFill>
        <p:spPr>
          <a:xfrm>
            <a:off x="611188" y="1268413"/>
            <a:ext cx="2592387" cy="4824412"/>
          </a:xfrm>
          <a:noFill/>
        </p:spPr>
      </p:pic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3924300" y="2205038"/>
            <a:ext cx="4535488" cy="720725"/>
          </a:xfrm>
          <a:prstGeom prst="rect">
            <a:avLst/>
          </a:prstGeom>
          <a:solidFill>
            <a:srgbClr val="CCFF66"/>
          </a:solidFill>
          <a:ln w="9525">
            <a:solidFill>
              <a:srgbClr val="FF3300"/>
            </a:solidFill>
            <a:miter lim="800000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68" name="Text Box 5"/>
          <p:cNvSpPr txBox="1">
            <a:spLocks noChangeArrowheads="1"/>
          </p:cNvSpPr>
          <p:nvPr/>
        </p:nvSpPr>
        <p:spPr bwMode="auto">
          <a:xfrm>
            <a:off x="4551363" y="2011363"/>
            <a:ext cx="184150" cy="3667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1269" name="Text Box 6"/>
          <p:cNvSpPr txBox="1">
            <a:spLocks noChangeArrowheads="1"/>
          </p:cNvSpPr>
          <p:nvPr/>
        </p:nvSpPr>
        <p:spPr bwMode="auto">
          <a:xfrm>
            <a:off x="3613150" y="1628775"/>
            <a:ext cx="1622425" cy="5492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TW" sz="3000"/>
              <a:t>infixVect</a:t>
            </a:r>
            <a:endParaRPr lang="en-US" altLang="zh-TW" sz="3000"/>
          </a:p>
        </p:txBody>
      </p:sp>
      <p:sp>
        <p:nvSpPr>
          <p:cNvPr id="11270" name="Text Box 7"/>
          <p:cNvSpPr txBox="1">
            <a:spLocks noChangeArrowheads="1"/>
          </p:cNvSpPr>
          <p:nvPr/>
        </p:nvSpPr>
        <p:spPr bwMode="auto">
          <a:xfrm>
            <a:off x="3563938" y="3213100"/>
            <a:ext cx="2046287" cy="5492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TW" sz="3000"/>
              <a:t>postfixVect</a:t>
            </a:r>
            <a:endParaRPr lang="en-US" altLang="zh-TW" sz="3000"/>
          </a:p>
        </p:txBody>
      </p:sp>
      <p:sp>
        <p:nvSpPr>
          <p:cNvPr id="11271" name="Text Box 8"/>
          <p:cNvSpPr txBox="1">
            <a:spLocks noChangeArrowheads="1"/>
          </p:cNvSpPr>
          <p:nvPr/>
        </p:nvSpPr>
        <p:spPr bwMode="auto">
          <a:xfrm>
            <a:off x="4067175" y="2276475"/>
            <a:ext cx="2292350" cy="5492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TW" sz="3000"/>
              <a:t>* d – ( e + f )</a:t>
            </a:r>
            <a:endParaRPr lang="en-US" altLang="zh-TW" sz="3000"/>
          </a:p>
        </p:txBody>
      </p:sp>
      <p:sp>
        <p:nvSpPr>
          <p:cNvPr id="11272" name="Rectangle 9"/>
          <p:cNvSpPr>
            <a:spLocks noChangeArrowheads="1"/>
          </p:cNvSpPr>
          <p:nvPr/>
        </p:nvSpPr>
        <p:spPr bwMode="auto">
          <a:xfrm>
            <a:off x="3924300" y="3789363"/>
            <a:ext cx="4535488" cy="720725"/>
          </a:xfrm>
          <a:prstGeom prst="rect">
            <a:avLst/>
          </a:prstGeom>
          <a:solidFill>
            <a:srgbClr val="CCFF66"/>
          </a:solidFill>
          <a:ln w="9525">
            <a:solidFill>
              <a:srgbClr val="FF3300"/>
            </a:solidFill>
            <a:miter lim="800000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3" name="Line 10"/>
          <p:cNvSpPr>
            <a:spLocks noChangeShapeType="1"/>
          </p:cNvSpPr>
          <p:nvPr/>
        </p:nvSpPr>
        <p:spPr bwMode="auto">
          <a:xfrm>
            <a:off x="3276600" y="4868863"/>
            <a:ext cx="5329238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11274" name="Line 11"/>
          <p:cNvSpPr>
            <a:spLocks noChangeShapeType="1"/>
          </p:cNvSpPr>
          <p:nvPr/>
        </p:nvSpPr>
        <p:spPr bwMode="auto">
          <a:xfrm>
            <a:off x="3276600" y="5949950"/>
            <a:ext cx="5329238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11275" name="Rectangle 14"/>
          <p:cNvSpPr>
            <a:spLocks noChangeArrowheads="1"/>
          </p:cNvSpPr>
          <p:nvPr/>
        </p:nvSpPr>
        <p:spPr bwMode="auto">
          <a:xfrm>
            <a:off x="4067175" y="3860800"/>
            <a:ext cx="4033838" cy="5492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TW" sz="3000"/>
              <a:t>a b + c -</a:t>
            </a:r>
            <a:endParaRPr lang="en-US" altLang="zh-TW" sz="3000"/>
          </a:p>
        </p:txBody>
      </p:sp>
      <p:sp>
        <p:nvSpPr>
          <p:cNvPr id="11276" name="Rectangle 17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smtClean="0"/>
              <a:t>Infix to postfix conversion</a:t>
            </a:r>
            <a:endParaRPr lang="en-US" altLang="zh-TW" smtClean="0"/>
          </a:p>
        </p:txBody>
      </p:sp>
      <p:sp>
        <p:nvSpPr>
          <p:cNvPr id="11277" name="Rectangle 18"/>
          <p:cNvSpPr>
            <a:spLocks noChangeArrowheads="1"/>
          </p:cNvSpPr>
          <p:nvPr/>
        </p:nvSpPr>
        <p:spPr bwMode="auto">
          <a:xfrm>
            <a:off x="914400" y="838200"/>
            <a:ext cx="1835150" cy="5492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TW" sz="3000"/>
              <a:t>stackVect</a:t>
            </a:r>
            <a:endParaRPr lang="en-US" altLang="zh-TW" sz="3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stack1"/>
          <p:cNvPicPr>
            <a:picLocks noGrp="1" noChangeAspect="1" noChangeArrowheads="1"/>
          </p:cNvPicPr>
          <p:nvPr>
            <p:ph idx="1"/>
          </p:nvPr>
        </p:nvPicPr>
        <p:blipFill>
          <a:blip r:embed="rId1" cstate="print"/>
          <a:srcRect/>
          <a:stretch>
            <a:fillRect/>
          </a:stretch>
        </p:blipFill>
        <p:spPr>
          <a:xfrm>
            <a:off x="611188" y="1268413"/>
            <a:ext cx="2592387" cy="4824412"/>
          </a:xfrm>
          <a:noFill/>
        </p:spPr>
      </p:pic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3924300" y="2205038"/>
            <a:ext cx="4535488" cy="720725"/>
          </a:xfrm>
          <a:prstGeom prst="rect">
            <a:avLst/>
          </a:prstGeom>
          <a:solidFill>
            <a:srgbClr val="CCFF66"/>
          </a:solidFill>
          <a:ln w="9525">
            <a:solidFill>
              <a:srgbClr val="FF3300"/>
            </a:solidFill>
            <a:miter lim="800000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2" name="Text Box 5"/>
          <p:cNvSpPr txBox="1">
            <a:spLocks noChangeArrowheads="1"/>
          </p:cNvSpPr>
          <p:nvPr/>
        </p:nvSpPr>
        <p:spPr bwMode="auto">
          <a:xfrm>
            <a:off x="4551363" y="2011363"/>
            <a:ext cx="184150" cy="3667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2293" name="Text Box 6"/>
          <p:cNvSpPr txBox="1">
            <a:spLocks noChangeArrowheads="1"/>
          </p:cNvSpPr>
          <p:nvPr/>
        </p:nvSpPr>
        <p:spPr bwMode="auto">
          <a:xfrm>
            <a:off x="3613150" y="1628775"/>
            <a:ext cx="1622425" cy="5492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TW" sz="3000"/>
              <a:t>infixVect</a:t>
            </a:r>
            <a:endParaRPr lang="en-US" altLang="zh-TW" sz="3000"/>
          </a:p>
        </p:txBody>
      </p:sp>
      <p:sp>
        <p:nvSpPr>
          <p:cNvPr id="12294" name="Text Box 7"/>
          <p:cNvSpPr txBox="1">
            <a:spLocks noChangeArrowheads="1"/>
          </p:cNvSpPr>
          <p:nvPr/>
        </p:nvSpPr>
        <p:spPr bwMode="auto">
          <a:xfrm>
            <a:off x="3563938" y="3213100"/>
            <a:ext cx="2046287" cy="5492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TW" sz="3000"/>
              <a:t>postfixVect</a:t>
            </a:r>
            <a:endParaRPr lang="en-US" altLang="zh-TW" sz="3000"/>
          </a:p>
        </p:txBody>
      </p:sp>
      <p:sp>
        <p:nvSpPr>
          <p:cNvPr id="12295" name="Text Box 8"/>
          <p:cNvSpPr txBox="1">
            <a:spLocks noChangeArrowheads="1"/>
          </p:cNvSpPr>
          <p:nvPr/>
        </p:nvSpPr>
        <p:spPr bwMode="auto">
          <a:xfrm>
            <a:off x="4067175" y="2276475"/>
            <a:ext cx="2038350" cy="5492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TW" sz="3000"/>
              <a:t>d – ( e + f )</a:t>
            </a:r>
            <a:endParaRPr lang="en-US" altLang="zh-TW" sz="3000"/>
          </a:p>
        </p:txBody>
      </p:sp>
      <p:sp>
        <p:nvSpPr>
          <p:cNvPr id="12296" name="Rectangle 9"/>
          <p:cNvSpPr>
            <a:spLocks noChangeArrowheads="1"/>
          </p:cNvSpPr>
          <p:nvPr/>
        </p:nvSpPr>
        <p:spPr bwMode="auto">
          <a:xfrm>
            <a:off x="3924300" y="3789363"/>
            <a:ext cx="4535488" cy="720725"/>
          </a:xfrm>
          <a:prstGeom prst="rect">
            <a:avLst/>
          </a:prstGeom>
          <a:solidFill>
            <a:srgbClr val="CCFF66"/>
          </a:solidFill>
          <a:ln w="9525">
            <a:solidFill>
              <a:srgbClr val="FF3300"/>
            </a:solidFill>
            <a:miter lim="800000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7" name="Line 10"/>
          <p:cNvSpPr>
            <a:spLocks noChangeShapeType="1"/>
          </p:cNvSpPr>
          <p:nvPr/>
        </p:nvSpPr>
        <p:spPr bwMode="auto">
          <a:xfrm>
            <a:off x="3276600" y="4868863"/>
            <a:ext cx="5329238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12298" name="Line 11"/>
          <p:cNvSpPr>
            <a:spLocks noChangeShapeType="1"/>
          </p:cNvSpPr>
          <p:nvPr/>
        </p:nvSpPr>
        <p:spPr bwMode="auto">
          <a:xfrm>
            <a:off x="3276600" y="5949950"/>
            <a:ext cx="5329238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12299" name="Rectangle 13"/>
          <p:cNvSpPr>
            <a:spLocks noChangeArrowheads="1"/>
          </p:cNvSpPr>
          <p:nvPr/>
        </p:nvSpPr>
        <p:spPr bwMode="auto">
          <a:xfrm>
            <a:off x="4067175" y="3860800"/>
            <a:ext cx="4033838" cy="5492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TW" sz="3000"/>
              <a:t>a b + c -</a:t>
            </a:r>
            <a:endParaRPr lang="en-US" altLang="zh-TW" sz="3000"/>
          </a:p>
        </p:txBody>
      </p:sp>
      <p:sp>
        <p:nvSpPr>
          <p:cNvPr id="12300" name="Rectangle 14"/>
          <p:cNvSpPr>
            <a:spLocks noChangeArrowheads="1"/>
          </p:cNvSpPr>
          <p:nvPr/>
        </p:nvSpPr>
        <p:spPr bwMode="auto">
          <a:xfrm>
            <a:off x="1763713" y="5300663"/>
            <a:ext cx="504825" cy="5492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TW" sz="3000"/>
              <a:t>*</a:t>
            </a:r>
            <a:endParaRPr lang="en-US" altLang="zh-TW" sz="3000"/>
          </a:p>
        </p:txBody>
      </p:sp>
      <p:sp>
        <p:nvSpPr>
          <p:cNvPr id="12301" name="Rectangle 16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smtClean="0"/>
              <a:t>Infix to postfix conversion</a:t>
            </a:r>
            <a:endParaRPr lang="en-US" altLang="zh-TW" smtClean="0"/>
          </a:p>
        </p:txBody>
      </p:sp>
      <p:sp>
        <p:nvSpPr>
          <p:cNvPr id="12302" name="Rectangle 17"/>
          <p:cNvSpPr>
            <a:spLocks noChangeArrowheads="1"/>
          </p:cNvSpPr>
          <p:nvPr/>
        </p:nvSpPr>
        <p:spPr bwMode="auto">
          <a:xfrm>
            <a:off x="914400" y="838200"/>
            <a:ext cx="1835150" cy="5492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TW" sz="3000"/>
              <a:t>stackVect</a:t>
            </a:r>
            <a:endParaRPr lang="en-US" altLang="zh-TW" sz="3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stack1"/>
          <p:cNvPicPr>
            <a:picLocks noGrp="1" noChangeAspect="1" noChangeArrowheads="1"/>
          </p:cNvPicPr>
          <p:nvPr>
            <p:ph idx="1"/>
          </p:nvPr>
        </p:nvPicPr>
        <p:blipFill>
          <a:blip r:embed="rId1" cstate="print"/>
          <a:srcRect/>
          <a:stretch>
            <a:fillRect/>
          </a:stretch>
        </p:blipFill>
        <p:spPr>
          <a:xfrm>
            <a:off x="611188" y="1268413"/>
            <a:ext cx="2592387" cy="4824412"/>
          </a:xfrm>
          <a:noFill/>
        </p:spPr>
      </p:pic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3924300" y="2205038"/>
            <a:ext cx="4535488" cy="720725"/>
          </a:xfrm>
          <a:prstGeom prst="rect">
            <a:avLst/>
          </a:prstGeom>
          <a:solidFill>
            <a:srgbClr val="CCFF66"/>
          </a:solidFill>
          <a:ln w="9525">
            <a:solidFill>
              <a:srgbClr val="FF3300"/>
            </a:solidFill>
            <a:miter lim="800000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16" name="Text Box 5"/>
          <p:cNvSpPr txBox="1">
            <a:spLocks noChangeArrowheads="1"/>
          </p:cNvSpPr>
          <p:nvPr/>
        </p:nvSpPr>
        <p:spPr bwMode="auto">
          <a:xfrm>
            <a:off x="4551363" y="2011363"/>
            <a:ext cx="184150" cy="3667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3317" name="Text Box 6"/>
          <p:cNvSpPr txBox="1">
            <a:spLocks noChangeArrowheads="1"/>
          </p:cNvSpPr>
          <p:nvPr/>
        </p:nvSpPr>
        <p:spPr bwMode="auto">
          <a:xfrm>
            <a:off x="3613150" y="1628775"/>
            <a:ext cx="1622425" cy="5492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TW" sz="3000"/>
              <a:t>infixVect</a:t>
            </a:r>
            <a:endParaRPr lang="en-US" altLang="zh-TW" sz="3000"/>
          </a:p>
        </p:txBody>
      </p:sp>
      <p:sp>
        <p:nvSpPr>
          <p:cNvPr id="13318" name="Text Box 7"/>
          <p:cNvSpPr txBox="1">
            <a:spLocks noChangeArrowheads="1"/>
          </p:cNvSpPr>
          <p:nvPr/>
        </p:nvSpPr>
        <p:spPr bwMode="auto">
          <a:xfrm>
            <a:off x="3563938" y="3213100"/>
            <a:ext cx="2046287" cy="5492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TW" sz="3000"/>
              <a:t>postfixVect</a:t>
            </a:r>
            <a:endParaRPr lang="en-US" altLang="zh-TW" sz="3000"/>
          </a:p>
        </p:txBody>
      </p:sp>
      <p:sp>
        <p:nvSpPr>
          <p:cNvPr id="13319" name="Text Box 8"/>
          <p:cNvSpPr txBox="1">
            <a:spLocks noChangeArrowheads="1"/>
          </p:cNvSpPr>
          <p:nvPr/>
        </p:nvSpPr>
        <p:spPr bwMode="auto">
          <a:xfrm>
            <a:off x="4067175" y="2276475"/>
            <a:ext cx="1720850" cy="5492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TW" sz="3000"/>
              <a:t>– ( e + f )</a:t>
            </a:r>
            <a:endParaRPr lang="en-US" altLang="zh-TW" sz="3000"/>
          </a:p>
        </p:txBody>
      </p:sp>
      <p:sp>
        <p:nvSpPr>
          <p:cNvPr id="13320" name="Rectangle 9"/>
          <p:cNvSpPr>
            <a:spLocks noChangeArrowheads="1"/>
          </p:cNvSpPr>
          <p:nvPr/>
        </p:nvSpPr>
        <p:spPr bwMode="auto">
          <a:xfrm>
            <a:off x="3924300" y="3789363"/>
            <a:ext cx="4535488" cy="720725"/>
          </a:xfrm>
          <a:prstGeom prst="rect">
            <a:avLst/>
          </a:prstGeom>
          <a:solidFill>
            <a:srgbClr val="CCFF66"/>
          </a:solidFill>
          <a:ln w="9525">
            <a:solidFill>
              <a:srgbClr val="FF3300"/>
            </a:solidFill>
            <a:miter lim="800000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21" name="Line 10"/>
          <p:cNvSpPr>
            <a:spLocks noChangeShapeType="1"/>
          </p:cNvSpPr>
          <p:nvPr/>
        </p:nvSpPr>
        <p:spPr bwMode="auto">
          <a:xfrm>
            <a:off x="3276600" y="4868863"/>
            <a:ext cx="5329238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13322" name="Line 11"/>
          <p:cNvSpPr>
            <a:spLocks noChangeShapeType="1"/>
          </p:cNvSpPr>
          <p:nvPr/>
        </p:nvSpPr>
        <p:spPr bwMode="auto">
          <a:xfrm>
            <a:off x="3276600" y="5949950"/>
            <a:ext cx="5329238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13323" name="Rectangle 13"/>
          <p:cNvSpPr>
            <a:spLocks noChangeArrowheads="1"/>
          </p:cNvSpPr>
          <p:nvPr/>
        </p:nvSpPr>
        <p:spPr bwMode="auto">
          <a:xfrm>
            <a:off x="4067175" y="3860800"/>
            <a:ext cx="4033838" cy="5492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TW" sz="3000"/>
              <a:t>a b + c - d</a:t>
            </a:r>
            <a:endParaRPr lang="en-US" altLang="zh-TW" sz="3000"/>
          </a:p>
        </p:txBody>
      </p:sp>
      <p:sp>
        <p:nvSpPr>
          <p:cNvPr id="13324" name="Rectangle 14"/>
          <p:cNvSpPr>
            <a:spLocks noChangeArrowheads="1"/>
          </p:cNvSpPr>
          <p:nvPr/>
        </p:nvSpPr>
        <p:spPr bwMode="auto">
          <a:xfrm>
            <a:off x="1763713" y="5300663"/>
            <a:ext cx="504825" cy="5492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TW" sz="3000"/>
              <a:t>*</a:t>
            </a:r>
            <a:endParaRPr lang="en-US" altLang="zh-TW" sz="3000"/>
          </a:p>
        </p:txBody>
      </p:sp>
      <p:sp>
        <p:nvSpPr>
          <p:cNvPr id="13325" name="Rectangle 16"/>
          <p:cNvSpPr>
            <a:spLocks noGrp="1" noChangeArrowheads="1"/>
          </p:cNvSpPr>
          <p:nvPr>
            <p:ph type="title"/>
          </p:nvPr>
        </p:nvSpPr>
        <p:spPr>
          <a:xfrm>
            <a:off x="3276600" y="381000"/>
            <a:ext cx="5867400" cy="1143000"/>
          </a:xfrm>
          <a:noFill/>
        </p:spPr>
        <p:txBody>
          <a:bodyPr/>
          <a:lstStyle/>
          <a:p>
            <a:pPr eaLnBrk="1" hangingPunct="1"/>
            <a:r>
              <a:rPr lang="en-US" altLang="zh-TW" sz="4400" dirty="0" smtClean="0"/>
              <a:t>Infix to postfix conversion</a:t>
            </a:r>
            <a:endParaRPr lang="en-US" altLang="zh-TW" sz="4400" dirty="0" smtClean="0"/>
          </a:p>
        </p:txBody>
      </p:sp>
      <p:sp>
        <p:nvSpPr>
          <p:cNvPr id="13326" name="Rectangle 17"/>
          <p:cNvSpPr>
            <a:spLocks noChangeArrowheads="1"/>
          </p:cNvSpPr>
          <p:nvPr/>
        </p:nvSpPr>
        <p:spPr bwMode="auto">
          <a:xfrm>
            <a:off x="914400" y="838200"/>
            <a:ext cx="1835150" cy="5492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TW" sz="3000"/>
              <a:t>stackVect</a:t>
            </a:r>
            <a:endParaRPr lang="en-US" altLang="zh-TW" sz="3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stack1"/>
          <p:cNvPicPr>
            <a:picLocks noGrp="1" noChangeAspect="1" noChangeArrowheads="1"/>
          </p:cNvPicPr>
          <p:nvPr>
            <p:ph idx="1"/>
          </p:nvPr>
        </p:nvPicPr>
        <p:blipFill>
          <a:blip r:embed="rId1" cstate="print"/>
          <a:srcRect/>
          <a:stretch>
            <a:fillRect/>
          </a:stretch>
        </p:blipFill>
        <p:spPr>
          <a:xfrm>
            <a:off x="611188" y="1268413"/>
            <a:ext cx="2592387" cy="4824412"/>
          </a:xfrm>
          <a:noFill/>
        </p:spPr>
      </p:pic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3924300" y="2205038"/>
            <a:ext cx="4535488" cy="720725"/>
          </a:xfrm>
          <a:prstGeom prst="rect">
            <a:avLst/>
          </a:prstGeom>
          <a:solidFill>
            <a:srgbClr val="CCFF66"/>
          </a:solidFill>
          <a:ln w="9525">
            <a:solidFill>
              <a:srgbClr val="FF3300"/>
            </a:solidFill>
            <a:miter lim="800000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0" name="Text Box 5"/>
          <p:cNvSpPr txBox="1">
            <a:spLocks noChangeArrowheads="1"/>
          </p:cNvSpPr>
          <p:nvPr/>
        </p:nvSpPr>
        <p:spPr bwMode="auto">
          <a:xfrm>
            <a:off x="4551363" y="2011363"/>
            <a:ext cx="184150" cy="3667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4341" name="Text Box 6"/>
          <p:cNvSpPr txBox="1">
            <a:spLocks noChangeArrowheads="1"/>
          </p:cNvSpPr>
          <p:nvPr/>
        </p:nvSpPr>
        <p:spPr bwMode="auto">
          <a:xfrm>
            <a:off x="3613150" y="1628775"/>
            <a:ext cx="1622425" cy="5492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TW" sz="3000"/>
              <a:t>infixVect</a:t>
            </a:r>
            <a:endParaRPr lang="en-US" altLang="zh-TW" sz="3000"/>
          </a:p>
        </p:txBody>
      </p:sp>
      <p:sp>
        <p:nvSpPr>
          <p:cNvPr id="14342" name="Text Box 7"/>
          <p:cNvSpPr txBox="1">
            <a:spLocks noChangeArrowheads="1"/>
          </p:cNvSpPr>
          <p:nvPr/>
        </p:nvSpPr>
        <p:spPr bwMode="auto">
          <a:xfrm>
            <a:off x="3563938" y="3213100"/>
            <a:ext cx="2046287" cy="5492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TW" sz="3000"/>
              <a:t>postfixVect</a:t>
            </a:r>
            <a:endParaRPr lang="en-US" altLang="zh-TW" sz="3000"/>
          </a:p>
        </p:txBody>
      </p:sp>
      <p:sp>
        <p:nvSpPr>
          <p:cNvPr id="14343" name="Text Box 8"/>
          <p:cNvSpPr txBox="1">
            <a:spLocks noChangeArrowheads="1"/>
          </p:cNvSpPr>
          <p:nvPr/>
        </p:nvSpPr>
        <p:spPr bwMode="auto">
          <a:xfrm>
            <a:off x="4067175" y="2276475"/>
            <a:ext cx="1403350" cy="5492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TW" sz="3000"/>
              <a:t>( e + f )</a:t>
            </a:r>
            <a:endParaRPr lang="en-US" altLang="zh-TW" sz="3000"/>
          </a:p>
        </p:txBody>
      </p:sp>
      <p:sp>
        <p:nvSpPr>
          <p:cNvPr id="14344" name="Rectangle 9"/>
          <p:cNvSpPr>
            <a:spLocks noChangeArrowheads="1"/>
          </p:cNvSpPr>
          <p:nvPr/>
        </p:nvSpPr>
        <p:spPr bwMode="auto">
          <a:xfrm>
            <a:off x="3924300" y="3789363"/>
            <a:ext cx="4535488" cy="720725"/>
          </a:xfrm>
          <a:prstGeom prst="rect">
            <a:avLst/>
          </a:prstGeom>
          <a:solidFill>
            <a:srgbClr val="CCFF66"/>
          </a:solidFill>
          <a:ln w="9525">
            <a:solidFill>
              <a:srgbClr val="FF3300"/>
            </a:solidFill>
            <a:miter lim="800000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5" name="Line 10"/>
          <p:cNvSpPr>
            <a:spLocks noChangeShapeType="1"/>
          </p:cNvSpPr>
          <p:nvPr/>
        </p:nvSpPr>
        <p:spPr bwMode="auto">
          <a:xfrm>
            <a:off x="3276600" y="4868863"/>
            <a:ext cx="5329238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14346" name="Line 11"/>
          <p:cNvSpPr>
            <a:spLocks noChangeShapeType="1"/>
          </p:cNvSpPr>
          <p:nvPr/>
        </p:nvSpPr>
        <p:spPr bwMode="auto">
          <a:xfrm>
            <a:off x="3276600" y="5949950"/>
            <a:ext cx="5329238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14347" name="Rectangle 13"/>
          <p:cNvSpPr>
            <a:spLocks noChangeArrowheads="1"/>
          </p:cNvSpPr>
          <p:nvPr/>
        </p:nvSpPr>
        <p:spPr bwMode="auto">
          <a:xfrm>
            <a:off x="4067175" y="3860800"/>
            <a:ext cx="4033838" cy="5492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TW" sz="3000"/>
              <a:t>a b + c – d *</a:t>
            </a:r>
            <a:endParaRPr lang="en-US" altLang="zh-TW" sz="3000"/>
          </a:p>
        </p:txBody>
      </p:sp>
      <p:sp>
        <p:nvSpPr>
          <p:cNvPr id="14348" name="Rectangle 14"/>
          <p:cNvSpPr>
            <a:spLocks noChangeArrowheads="1"/>
          </p:cNvSpPr>
          <p:nvPr/>
        </p:nvSpPr>
        <p:spPr bwMode="auto">
          <a:xfrm>
            <a:off x="1763713" y="5300663"/>
            <a:ext cx="504825" cy="5492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TW" sz="3000"/>
              <a:t>-</a:t>
            </a:r>
            <a:endParaRPr lang="en-US" altLang="zh-TW" sz="3000"/>
          </a:p>
        </p:txBody>
      </p:sp>
      <p:sp>
        <p:nvSpPr>
          <p:cNvPr id="14349" name="Rectangle 17"/>
          <p:cNvSpPr>
            <a:spLocks noGrp="1" noChangeArrowheads="1"/>
          </p:cNvSpPr>
          <p:nvPr>
            <p:ph type="title"/>
          </p:nvPr>
        </p:nvSpPr>
        <p:spPr>
          <a:xfrm>
            <a:off x="3276600" y="533400"/>
            <a:ext cx="5867400" cy="1143000"/>
          </a:xfrm>
          <a:noFill/>
        </p:spPr>
        <p:txBody>
          <a:bodyPr/>
          <a:lstStyle/>
          <a:p>
            <a:pPr eaLnBrk="1" hangingPunct="1"/>
            <a:r>
              <a:rPr lang="en-US" altLang="zh-TW" sz="4400" dirty="0" smtClean="0"/>
              <a:t>Infix to postfix conversion</a:t>
            </a:r>
            <a:endParaRPr lang="en-US" altLang="zh-TW" sz="4400" dirty="0" smtClean="0"/>
          </a:p>
        </p:txBody>
      </p:sp>
      <p:sp>
        <p:nvSpPr>
          <p:cNvPr id="14350" name="Rectangle 18"/>
          <p:cNvSpPr>
            <a:spLocks noChangeArrowheads="1"/>
          </p:cNvSpPr>
          <p:nvPr/>
        </p:nvSpPr>
        <p:spPr bwMode="auto">
          <a:xfrm>
            <a:off x="914400" y="838200"/>
            <a:ext cx="1835150" cy="5492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TW" sz="3000"/>
              <a:t>stackVect</a:t>
            </a:r>
            <a:endParaRPr lang="en-US" altLang="zh-TW" sz="3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935163"/>
            <a:ext cx="8991600" cy="438943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 smtClean="0"/>
              <a:t>Stores a set of elements in a particular order</a:t>
            </a:r>
            <a:endParaRPr lang="en-US" sz="2800" dirty="0" smtClean="0"/>
          </a:p>
          <a:p>
            <a:pPr>
              <a:lnSpc>
                <a:spcPct val="90000"/>
              </a:lnSpc>
            </a:pPr>
            <a:r>
              <a:rPr lang="en-US" sz="2800" dirty="0" smtClean="0"/>
              <a:t>Stack principle: </a:t>
            </a:r>
            <a:r>
              <a:rPr lang="en-US" sz="2800" dirty="0" smtClean="0">
                <a:solidFill>
                  <a:srgbClr val="FF3300"/>
                </a:solidFill>
              </a:rPr>
              <a:t>LAST  IN  FIRST  OUT </a:t>
            </a:r>
            <a:r>
              <a:rPr lang="en-US" sz="2800" dirty="0" smtClean="0"/>
              <a:t>= </a:t>
            </a:r>
            <a:r>
              <a:rPr lang="en-US" sz="2800" dirty="0" smtClean="0">
                <a:solidFill>
                  <a:srgbClr val="006600"/>
                </a:solidFill>
              </a:rPr>
              <a:t>LIFO</a:t>
            </a:r>
            <a:endParaRPr lang="en-US" sz="2800" dirty="0" smtClean="0">
              <a:solidFill>
                <a:srgbClr val="006600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800" dirty="0" smtClean="0"/>
              <a:t>It means: the last element inserted is the first one to be removed</a:t>
            </a:r>
            <a:endParaRPr lang="en-US" sz="2800" dirty="0" smtClean="0"/>
          </a:p>
          <a:p>
            <a:pPr>
              <a:lnSpc>
                <a:spcPct val="90000"/>
              </a:lnSpc>
            </a:pPr>
            <a:r>
              <a:rPr lang="en-US" sz="2800" dirty="0" smtClean="0"/>
              <a:t>Example</a:t>
            </a:r>
            <a:endParaRPr lang="en-US" sz="2800" dirty="0" smtClean="0"/>
          </a:p>
          <a:p>
            <a:endParaRPr lang="en-US" dirty="0"/>
          </a:p>
        </p:txBody>
      </p:sp>
      <p:graphicFrame>
        <p:nvGraphicFramePr>
          <p:cNvPr id="33794" name="Object 2"/>
          <p:cNvGraphicFramePr>
            <a:graphicFrameLocks noChangeAspect="1"/>
          </p:cNvGraphicFramePr>
          <p:nvPr/>
        </p:nvGraphicFramePr>
        <p:xfrm>
          <a:off x="1828800" y="4495800"/>
          <a:ext cx="1905000" cy="181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95" name="" r:id="rId1" imgW="3644900" imgH="3479800" progId="">
                  <p:embed/>
                </p:oleObj>
              </mc:Choice>
              <mc:Fallback>
                <p:oleObj name="" r:id="rId1" imgW="3644900" imgH="347980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4495800"/>
                        <a:ext cx="1905000" cy="181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62450" y="3886200"/>
            <a:ext cx="4781550" cy="268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stack1"/>
          <p:cNvPicPr>
            <a:picLocks noGrp="1" noChangeAspect="1" noChangeArrowheads="1"/>
          </p:cNvPicPr>
          <p:nvPr>
            <p:ph idx="1"/>
          </p:nvPr>
        </p:nvPicPr>
        <p:blipFill>
          <a:blip r:embed="rId1" cstate="print"/>
          <a:srcRect/>
          <a:stretch>
            <a:fillRect/>
          </a:stretch>
        </p:blipFill>
        <p:spPr>
          <a:xfrm>
            <a:off x="611188" y="1268413"/>
            <a:ext cx="2592387" cy="4824412"/>
          </a:xfrm>
          <a:noFill/>
        </p:spPr>
      </p:pic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3924300" y="2205038"/>
            <a:ext cx="4535488" cy="720725"/>
          </a:xfrm>
          <a:prstGeom prst="rect">
            <a:avLst/>
          </a:prstGeom>
          <a:solidFill>
            <a:srgbClr val="CCFF66"/>
          </a:solidFill>
          <a:ln w="9525">
            <a:solidFill>
              <a:srgbClr val="FF3300"/>
            </a:solidFill>
            <a:miter lim="800000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64" name="Text Box 5"/>
          <p:cNvSpPr txBox="1">
            <a:spLocks noChangeArrowheads="1"/>
          </p:cNvSpPr>
          <p:nvPr/>
        </p:nvSpPr>
        <p:spPr bwMode="auto">
          <a:xfrm>
            <a:off x="4551363" y="2011363"/>
            <a:ext cx="184150" cy="3667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5365" name="Text Box 6"/>
          <p:cNvSpPr txBox="1">
            <a:spLocks noChangeArrowheads="1"/>
          </p:cNvSpPr>
          <p:nvPr/>
        </p:nvSpPr>
        <p:spPr bwMode="auto">
          <a:xfrm>
            <a:off x="3613150" y="1628775"/>
            <a:ext cx="1622425" cy="5492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TW" sz="3000"/>
              <a:t>infixVect</a:t>
            </a:r>
            <a:endParaRPr lang="en-US" altLang="zh-TW" sz="3000"/>
          </a:p>
        </p:txBody>
      </p:sp>
      <p:sp>
        <p:nvSpPr>
          <p:cNvPr id="15366" name="Text Box 7"/>
          <p:cNvSpPr txBox="1">
            <a:spLocks noChangeArrowheads="1"/>
          </p:cNvSpPr>
          <p:nvPr/>
        </p:nvSpPr>
        <p:spPr bwMode="auto">
          <a:xfrm>
            <a:off x="3563938" y="3213100"/>
            <a:ext cx="2046287" cy="5492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TW" sz="3000"/>
              <a:t>postfixVect</a:t>
            </a:r>
            <a:endParaRPr lang="en-US" altLang="zh-TW" sz="3000"/>
          </a:p>
        </p:txBody>
      </p:sp>
      <p:sp>
        <p:nvSpPr>
          <p:cNvPr id="15367" name="Text Box 8"/>
          <p:cNvSpPr txBox="1">
            <a:spLocks noChangeArrowheads="1"/>
          </p:cNvSpPr>
          <p:nvPr/>
        </p:nvSpPr>
        <p:spPr bwMode="auto">
          <a:xfrm>
            <a:off x="4067175" y="2276475"/>
            <a:ext cx="1169988" cy="5492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TW" sz="3000"/>
              <a:t>e + f )</a:t>
            </a:r>
            <a:endParaRPr lang="en-US" altLang="zh-TW" sz="3000"/>
          </a:p>
        </p:txBody>
      </p:sp>
      <p:sp>
        <p:nvSpPr>
          <p:cNvPr id="15368" name="Rectangle 9"/>
          <p:cNvSpPr>
            <a:spLocks noChangeArrowheads="1"/>
          </p:cNvSpPr>
          <p:nvPr/>
        </p:nvSpPr>
        <p:spPr bwMode="auto">
          <a:xfrm>
            <a:off x="3924300" y="3789363"/>
            <a:ext cx="4535488" cy="720725"/>
          </a:xfrm>
          <a:prstGeom prst="rect">
            <a:avLst/>
          </a:prstGeom>
          <a:solidFill>
            <a:srgbClr val="CCFF66"/>
          </a:solidFill>
          <a:ln w="9525">
            <a:solidFill>
              <a:srgbClr val="FF3300"/>
            </a:solidFill>
            <a:miter lim="800000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69" name="Line 10"/>
          <p:cNvSpPr>
            <a:spLocks noChangeShapeType="1"/>
          </p:cNvSpPr>
          <p:nvPr/>
        </p:nvSpPr>
        <p:spPr bwMode="auto">
          <a:xfrm>
            <a:off x="3276600" y="4868863"/>
            <a:ext cx="5329238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15370" name="Line 11"/>
          <p:cNvSpPr>
            <a:spLocks noChangeShapeType="1"/>
          </p:cNvSpPr>
          <p:nvPr/>
        </p:nvSpPr>
        <p:spPr bwMode="auto">
          <a:xfrm>
            <a:off x="3276600" y="5949950"/>
            <a:ext cx="5329238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15371" name="Rectangle 13"/>
          <p:cNvSpPr>
            <a:spLocks noChangeArrowheads="1"/>
          </p:cNvSpPr>
          <p:nvPr/>
        </p:nvSpPr>
        <p:spPr bwMode="auto">
          <a:xfrm>
            <a:off x="4067175" y="3860800"/>
            <a:ext cx="4033838" cy="5492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TW" sz="3000"/>
              <a:t>a b + c – d *</a:t>
            </a:r>
            <a:endParaRPr lang="en-US" altLang="zh-TW" sz="3000"/>
          </a:p>
        </p:txBody>
      </p:sp>
      <p:sp>
        <p:nvSpPr>
          <p:cNvPr id="15372" name="Rectangle 14"/>
          <p:cNvSpPr>
            <a:spLocks noChangeArrowheads="1"/>
          </p:cNvSpPr>
          <p:nvPr/>
        </p:nvSpPr>
        <p:spPr bwMode="auto">
          <a:xfrm>
            <a:off x="1763713" y="5300663"/>
            <a:ext cx="504825" cy="5492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TW" sz="3000"/>
              <a:t>-</a:t>
            </a:r>
            <a:endParaRPr lang="en-US" altLang="zh-TW" sz="3000"/>
          </a:p>
        </p:txBody>
      </p:sp>
      <p:sp>
        <p:nvSpPr>
          <p:cNvPr id="15373" name="Rectangle 15"/>
          <p:cNvSpPr>
            <a:spLocks noChangeArrowheads="1"/>
          </p:cNvSpPr>
          <p:nvPr/>
        </p:nvSpPr>
        <p:spPr bwMode="auto">
          <a:xfrm>
            <a:off x="1763713" y="4652963"/>
            <a:ext cx="504825" cy="5492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TW" sz="3000"/>
              <a:t>(</a:t>
            </a:r>
            <a:endParaRPr lang="en-US" altLang="zh-TW" sz="3000"/>
          </a:p>
        </p:txBody>
      </p:sp>
      <p:sp>
        <p:nvSpPr>
          <p:cNvPr id="15374" name="Rectangle 18"/>
          <p:cNvSpPr>
            <a:spLocks noGrp="1" noChangeArrowheads="1"/>
          </p:cNvSpPr>
          <p:nvPr>
            <p:ph type="title"/>
          </p:nvPr>
        </p:nvSpPr>
        <p:spPr>
          <a:xfrm>
            <a:off x="3200400" y="533400"/>
            <a:ext cx="5943600" cy="1143000"/>
          </a:xfrm>
          <a:noFill/>
        </p:spPr>
        <p:txBody>
          <a:bodyPr/>
          <a:lstStyle/>
          <a:p>
            <a:pPr eaLnBrk="1" hangingPunct="1"/>
            <a:r>
              <a:rPr lang="en-US" altLang="zh-TW" sz="4400" dirty="0" smtClean="0"/>
              <a:t>Infix to postfix conversion</a:t>
            </a:r>
            <a:endParaRPr lang="en-US" altLang="zh-TW" sz="4400" dirty="0" smtClean="0"/>
          </a:p>
        </p:txBody>
      </p:sp>
      <p:sp>
        <p:nvSpPr>
          <p:cNvPr id="15375" name="Rectangle 19"/>
          <p:cNvSpPr>
            <a:spLocks noChangeArrowheads="1"/>
          </p:cNvSpPr>
          <p:nvPr/>
        </p:nvSpPr>
        <p:spPr bwMode="auto">
          <a:xfrm>
            <a:off x="914400" y="838200"/>
            <a:ext cx="1835150" cy="5492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TW" sz="3000"/>
              <a:t>stackVect</a:t>
            </a:r>
            <a:endParaRPr lang="en-US" altLang="zh-TW" sz="3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stack1"/>
          <p:cNvPicPr>
            <a:picLocks noGrp="1" noChangeAspect="1" noChangeArrowheads="1"/>
          </p:cNvPicPr>
          <p:nvPr>
            <p:ph idx="1"/>
          </p:nvPr>
        </p:nvPicPr>
        <p:blipFill>
          <a:blip r:embed="rId1" cstate="print"/>
          <a:srcRect/>
          <a:stretch>
            <a:fillRect/>
          </a:stretch>
        </p:blipFill>
        <p:spPr>
          <a:xfrm>
            <a:off x="611188" y="1268413"/>
            <a:ext cx="2592387" cy="4824412"/>
          </a:xfrm>
          <a:noFill/>
        </p:spPr>
      </p:pic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3924300" y="2205038"/>
            <a:ext cx="4535488" cy="720725"/>
          </a:xfrm>
          <a:prstGeom prst="rect">
            <a:avLst/>
          </a:prstGeom>
          <a:solidFill>
            <a:srgbClr val="CCFF66"/>
          </a:solidFill>
          <a:ln w="9525">
            <a:solidFill>
              <a:srgbClr val="FF3300"/>
            </a:solidFill>
            <a:miter lim="800000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88" name="Text Box 5"/>
          <p:cNvSpPr txBox="1">
            <a:spLocks noChangeArrowheads="1"/>
          </p:cNvSpPr>
          <p:nvPr/>
        </p:nvSpPr>
        <p:spPr bwMode="auto">
          <a:xfrm>
            <a:off x="4551363" y="2011363"/>
            <a:ext cx="184150" cy="3667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6389" name="Text Box 6"/>
          <p:cNvSpPr txBox="1">
            <a:spLocks noChangeArrowheads="1"/>
          </p:cNvSpPr>
          <p:nvPr/>
        </p:nvSpPr>
        <p:spPr bwMode="auto">
          <a:xfrm>
            <a:off x="3613150" y="1628775"/>
            <a:ext cx="1622425" cy="5492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TW" sz="3000"/>
              <a:t>infixVect</a:t>
            </a:r>
            <a:endParaRPr lang="en-US" altLang="zh-TW" sz="3000"/>
          </a:p>
        </p:txBody>
      </p:sp>
      <p:sp>
        <p:nvSpPr>
          <p:cNvPr id="16390" name="Text Box 7"/>
          <p:cNvSpPr txBox="1">
            <a:spLocks noChangeArrowheads="1"/>
          </p:cNvSpPr>
          <p:nvPr/>
        </p:nvSpPr>
        <p:spPr bwMode="auto">
          <a:xfrm>
            <a:off x="3563938" y="3213100"/>
            <a:ext cx="2046287" cy="5492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TW" sz="3000"/>
              <a:t>postfixVect</a:t>
            </a:r>
            <a:endParaRPr lang="en-US" altLang="zh-TW" sz="3000"/>
          </a:p>
        </p:txBody>
      </p:sp>
      <p:sp>
        <p:nvSpPr>
          <p:cNvPr id="16391" name="Text Box 8"/>
          <p:cNvSpPr txBox="1">
            <a:spLocks noChangeArrowheads="1"/>
          </p:cNvSpPr>
          <p:nvPr/>
        </p:nvSpPr>
        <p:spPr bwMode="auto">
          <a:xfrm>
            <a:off x="4067175" y="2276475"/>
            <a:ext cx="852488" cy="5492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TW" sz="3000"/>
              <a:t>+ f )</a:t>
            </a:r>
            <a:endParaRPr lang="en-US" altLang="zh-TW" sz="3000"/>
          </a:p>
        </p:txBody>
      </p:sp>
      <p:sp>
        <p:nvSpPr>
          <p:cNvPr id="16392" name="Rectangle 9"/>
          <p:cNvSpPr>
            <a:spLocks noChangeArrowheads="1"/>
          </p:cNvSpPr>
          <p:nvPr/>
        </p:nvSpPr>
        <p:spPr bwMode="auto">
          <a:xfrm>
            <a:off x="3924300" y="3789363"/>
            <a:ext cx="4535488" cy="720725"/>
          </a:xfrm>
          <a:prstGeom prst="rect">
            <a:avLst/>
          </a:prstGeom>
          <a:solidFill>
            <a:srgbClr val="CCFF66"/>
          </a:solidFill>
          <a:ln w="9525">
            <a:solidFill>
              <a:srgbClr val="FF3300"/>
            </a:solidFill>
            <a:miter lim="800000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93" name="Line 10"/>
          <p:cNvSpPr>
            <a:spLocks noChangeShapeType="1"/>
          </p:cNvSpPr>
          <p:nvPr/>
        </p:nvSpPr>
        <p:spPr bwMode="auto">
          <a:xfrm>
            <a:off x="3276600" y="4868863"/>
            <a:ext cx="5329238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16394" name="Line 11"/>
          <p:cNvSpPr>
            <a:spLocks noChangeShapeType="1"/>
          </p:cNvSpPr>
          <p:nvPr/>
        </p:nvSpPr>
        <p:spPr bwMode="auto">
          <a:xfrm>
            <a:off x="3276600" y="5949950"/>
            <a:ext cx="5329238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16395" name="Rectangle 13"/>
          <p:cNvSpPr>
            <a:spLocks noChangeArrowheads="1"/>
          </p:cNvSpPr>
          <p:nvPr/>
        </p:nvSpPr>
        <p:spPr bwMode="auto">
          <a:xfrm>
            <a:off x="4067175" y="3860800"/>
            <a:ext cx="4033838" cy="5492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TW" sz="3000"/>
              <a:t>a b + c – d * e</a:t>
            </a:r>
            <a:endParaRPr lang="en-US" altLang="zh-TW" sz="3000"/>
          </a:p>
        </p:txBody>
      </p:sp>
      <p:sp>
        <p:nvSpPr>
          <p:cNvPr id="16396" name="Rectangle 14"/>
          <p:cNvSpPr>
            <a:spLocks noChangeArrowheads="1"/>
          </p:cNvSpPr>
          <p:nvPr/>
        </p:nvSpPr>
        <p:spPr bwMode="auto">
          <a:xfrm>
            <a:off x="1763713" y="5300663"/>
            <a:ext cx="504825" cy="5492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TW" sz="3000"/>
              <a:t>-</a:t>
            </a:r>
            <a:endParaRPr lang="en-US" altLang="zh-TW" sz="3000"/>
          </a:p>
        </p:txBody>
      </p:sp>
      <p:sp>
        <p:nvSpPr>
          <p:cNvPr id="16397" name="Rectangle 15"/>
          <p:cNvSpPr>
            <a:spLocks noChangeArrowheads="1"/>
          </p:cNvSpPr>
          <p:nvPr/>
        </p:nvSpPr>
        <p:spPr bwMode="auto">
          <a:xfrm>
            <a:off x="1763713" y="4652963"/>
            <a:ext cx="504825" cy="5492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TW" sz="3000"/>
              <a:t>(</a:t>
            </a:r>
            <a:endParaRPr lang="en-US" altLang="zh-TW" sz="3000"/>
          </a:p>
        </p:txBody>
      </p:sp>
      <p:sp>
        <p:nvSpPr>
          <p:cNvPr id="16398" name="Rectangle 18"/>
          <p:cNvSpPr>
            <a:spLocks noGrp="1" noChangeArrowheads="1"/>
          </p:cNvSpPr>
          <p:nvPr>
            <p:ph type="title"/>
          </p:nvPr>
        </p:nvSpPr>
        <p:spPr>
          <a:xfrm>
            <a:off x="3276600" y="457200"/>
            <a:ext cx="5867400" cy="1143000"/>
          </a:xfrm>
          <a:noFill/>
        </p:spPr>
        <p:txBody>
          <a:bodyPr/>
          <a:lstStyle/>
          <a:p>
            <a:pPr eaLnBrk="1" hangingPunct="1"/>
            <a:r>
              <a:rPr lang="en-US" altLang="zh-TW" sz="4400" dirty="0" smtClean="0"/>
              <a:t>Infix to postfix conversion</a:t>
            </a:r>
            <a:endParaRPr lang="en-US" altLang="zh-TW" sz="4400" dirty="0" smtClean="0"/>
          </a:p>
        </p:txBody>
      </p:sp>
      <p:sp>
        <p:nvSpPr>
          <p:cNvPr id="16399" name="Rectangle 19"/>
          <p:cNvSpPr>
            <a:spLocks noChangeArrowheads="1"/>
          </p:cNvSpPr>
          <p:nvPr/>
        </p:nvSpPr>
        <p:spPr bwMode="auto">
          <a:xfrm>
            <a:off x="914400" y="838200"/>
            <a:ext cx="1835150" cy="5492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TW" sz="3000"/>
              <a:t>stackVect</a:t>
            </a:r>
            <a:endParaRPr lang="en-US" altLang="zh-TW" sz="3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stack1"/>
          <p:cNvPicPr>
            <a:picLocks noGrp="1" noChangeAspect="1" noChangeArrowheads="1"/>
          </p:cNvPicPr>
          <p:nvPr>
            <p:ph idx="1"/>
          </p:nvPr>
        </p:nvPicPr>
        <p:blipFill>
          <a:blip r:embed="rId1" cstate="print"/>
          <a:srcRect/>
          <a:stretch>
            <a:fillRect/>
          </a:stretch>
        </p:blipFill>
        <p:spPr>
          <a:xfrm>
            <a:off x="611188" y="1268413"/>
            <a:ext cx="2592387" cy="4824412"/>
          </a:xfrm>
          <a:noFill/>
        </p:spPr>
      </p:pic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3924300" y="2205038"/>
            <a:ext cx="4535488" cy="720725"/>
          </a:xfrm>
          <a:prstGeom prst="rect">
            <a:avLst/>
          </a:prstGeom>
          <a:solidFill>
            <a:srgbClr val="CCFF66"/>
          </a:solidFill>
          <a:ln w="9525">
            <a:solidFill>
              <a:srgbClr val="FF3300"/>
            </a:solidFill>
            <a:miter lim="800000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2" name="Text Box 5"/>
          <p:cNvSpPr txBox="1">
            <a:spLocks noChangeArrowheads="1"/>
          </p:cNvSpPr>
          <p:nvPr/>
        </p:nvSpPr>
        <p:spPr bwMode="auto">
          <a:xfrm>
            <a:off x="4551363" y="2011363"/>
            <a:ext cx="184150" cy="3667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7413" name="Text Box 6"/>
          <p:cNvSpPr txBox="1">
            <a:spLocks noChangeArrowheads="1"/>
          </p:cNvSpPr>
          <p:nvPr/>
        </p:nvSpPr>
        <p:spPr bwMode="auto">
          <a:xfrm>
            <a:off x="3613150" y="1628775"/>
            <a:ext cx="1622425" cy="5492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TW" sz="3000"/>
              <a:t>infixVect</a:t>
            </a:r>
            <a:endParaRPr lang="en-US" altLang="zh-TW" sz="3000"/>
          </a:p>
        </p:txBody>
      </p:sp>
      <p:sp>
        <p:nvSpPr>
          <p:cNvPr id="17414" name="Text Box 7"/>
          <p:cNvSpPr txBox="1">
            <a:spLocks noChangeArrowheads="1"/>
          </p:cNvSpPr>
          <p:nvPr/>
        </p:nvSpPr>
        <p:spPr bwMode="auto">
          <a:xfrm>
            <a:off x="3563938" y="3213100"/>
            <a:ext cx="2046287" cy="5492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TW" sz="3000"/>
              <a:t>postfixVect</a:t>
            </a:r>
            <a:endParaRPr lang="en-US" altLang="zh-TW" sz="3000"/>
          </a:p>
        </p:txBody>
      </p:sp>
      <p:sp>
        <p:nvSpPr>
          <p:cNvPr id="17415" name="Text Box 8"/>
          <p:cNvSpPr txBox="1">
            <a:spLocks noChangeArrowheads="1"/>
          </p:cNvSpPr>
          <p:nvPr/>
        </p:nvSpPr>
        <p:spPr bwMode="auto">
          <a:xfrm>
            <a:off x="4067175" y="2276475"/>
            <a:ext cx="523875" cy="5492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TW" sz="3000"/>
              <a:t>f )</a:t>
            </a:r>
            <a:endParaRPr lang="en-US" altLang="zh-TW" sz="3000"/>
          </a:p>
        </p:txBody>
      </p:sp>
      <p:sp>
        <p:nvSpPr>
          <p:cNvPr id="17416" name="Rectangle 9"/>
          <p:cNvSpPr>
            <a:spLocks noChangeArrowheads="1"/>
          </p:cNvSpPr>
          <p:nvPr/>
        </p:nvSpPr>
        <p:spPr bwMode="auto">
          <a:xfrm>
            <a:off x="3924300" y="3789363"/>
            <a:ext cx="4535488" cy="720725"/>
          </a:xfrm>
          <a:prstGeom prst="rect">
            <a:avLst/>
          </a:prstGeom>
          <a:solidFill>
            <a:srgbClr val="CCFF66"/>
          </a:solidFill>
          <a:ln w="9525">
            <a:solidFill>
              <a:srgbClr val="FF3300"/>
            </a:solidFill>
            <a:miter lim="800000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7" name="Line 10"/>
          <p:cNvSpPr>
            <a:spLocks noChangeShapeType="1"/>
          </p:cNvSpPr>
          <p:nvPr/>
        </p:nvSpPr>
        <p:spPr bwMode="auto">
          <a:xfrm>
            <a:off x="3276600" y="4868863"/>
            <a:ext cx="5329238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17418" name="Line 11"/>
          <p:cNvSpPr>
            <a:spLocks noChangeShapeType="1"/>
          </p:cNvSpPr>
          <p:nvPr/>
        </p:nvSpPr>
        <p:spPr bwMode="auto">
          <a:xfrm>
            <a:off x="3276600" y="5949950"/>
            <a:ext cx="5329238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17419" name="Rectangle 13"/>
          <p:cNvSpPr>
            <a:spLocks noChangeArrowheads="1"/>
          </p:cNvSpPr>
          <p:nvPr/>
        </p:nvSpPr>
        <p:spPr bwMode="auto">
          <a:xfrm>
            <a:off x="4067175" y="3860800"/>
            <a:ext cx="4033838" cy="5492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TW" sz="3000"/>
              <a:t>a b + c – d * e</a:t>
            </a:r>
            <a:endParaRPr lang="en-US" altLang="zh-TW" sz="3000"/>
          </a:p>
        </p:txBody>
      </p:sp>
      <p:sp>
        <p:nvSpPr>
          <p:cNvPr id="17420" name="Rectangle 14"/>
          <p:cNvSpPr>
            <a:spLocks noChangeArrowheads="1"/>
          </p:cNvSpPr>
          <p:nvPr/>
        </p:nvSpPr>
        <p:spPr bwMode="auto">
          <a:xfrm>
            <a:off x="1763713" y="5300663"/>
            <a:ext cx="504825" cy="5492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TW" sz="3000"/>
              <a:t>-</a:t>
            </a:r>
            <a:endParaRPr lang="en-US" altLang="zh-TW" sz="3000"/>
          </a:p>
        </p:txBody>
      </p:sp>
      <p:sp>
        <p:nvSpPr>
          <p:cNvPr id="17421" name="Rectangle 15"/>
          <p:cNvSpPr>
            <a:spLocks noChangeArrowheads="1"/>
          </p:cNvSpPr>
          <p:nvPr/>
        </p:nvSpPr>
        <p:spPr bwMode="auto">
          <a:xfrm>
            <a:off x="1763713" y="4652963"/>
            <a:ext cx="504825" cy="5492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TW" sz="3000"/>
              <a:t>(</a:t>
            </a:r>
            <a:endParaRPr lang="en-US" altLang="zh-TW" sz="3000"/>
          </a:p>
        </p:txBody>
      </p:sp>
      <p:sp>
        <p:nvSpPr>
          <p:cNvPr id="17422" name="Rectangle 17"/>
          <p:cNvSpPr>
            <a:spLocks noChangeArrowheads="1"/>
          </p:cNvSpPr>
          <p:nvPr/>
        </p:nvSpPr>
        <p:spPr bwMode="auto">
          <a:xfrm>
            <a:off x="1763713" y="4005263"/>
            <a:ext cx="504825" cy="5492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TW" sz="3000"/>
              <a:t>+</a:t>
            </a:r>
            <a:endParaRPr lang="en-US" altLang="zh-TW" sz="3000"/>
          </a:p>
        </p:txBody>
      </p:sp>
      <p:sp>
        <p:nvSpPr>
          <p:cNvPr id="17423" name="Rectangle 19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smtClean="0"/>
              <a:t>Infix to postfix conversion</a:t>
            </a:r>
            <a:endParaRPr lang="en-US" altLang="zh-TW" smtClean="0"/>
          </a:p>
        </p:txBody>
      </p:sp>
      <p:sp>
        <p:nvSpPr>
          <p:cNvPr id="17424" name="Rectangle 21"/>
          <p:cNvSpPr>
            <a:spLocks noChangeArrowheads="1"/>
          </p:cNvSpPr>
          <p:nvPr/>
        </p:nvSpPr>
        <p:spPr bwMode="auto">
          <a:xfrm>
            <a:off x="914400" y="838200"/>
            <a:ext cx="1835150" cy="5492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TW" sz="3000"/>
              <a:t>stackVect</a:t>
            </a:r>
            <a:endParaRPr lang="en-US" altLang="zh-TW" sz="3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stack1"/>
          <p:cNvPicPr>
            <a:picLocks noGrp="1" noChangeAspect="1" noChangeArrowheads="1"/>
          </p:cNvPicPr>
          <p:nvPr>
            <p:ph idx="1"/>
          </p:nvPr>
        </p:nvPicPr>
        <p:blipFill>
          <a:blip r:embed="rId1" cstate="print"/>
          <a:srcRect/>
          <a:stretch>
            <a:fillRect/>
          </a:stretch>
        </p:blipFill>
        <p:spPr>
          <a:xfrm>
            <a:off x="611188" y="1268413"/>
            <a:ext cx="2592387" cy="4824412"/>
          </a:xfrm>
          <a:noFill/>
        </p:spPr>
      </p:pic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3924300" y="2205038"/>
            <a:ext cx="4535488" cy="720725"/>
          </a:xfrm>
          <a:prstGeom prst="rect">
            <a:avLst/>
          </a:prstGeom>
          <a:solidFill>
            <a:srgbClr val="CCFF66"/>
          </a:solidFill>
          <a:ln w="9525">
            <a:solidFill>
              <a:srgbClr val="FF3300"/>
            </a:solidFill>
            <a:miter lim="800000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36" name="Text Box 5"/>
          <p:cNvSpPr txBox="1">
            <a:spLocks noChangeArrowheads="1"/>
          </p:cNvSpPr>
          <p:nvPr/>
        </p:nvSpPr>
        <p:spPr bwMode="auto">
          <a:xfrm>
            <a:off x="4551363" y="2011363"/>
            <a:ext cx="184150" cy="3667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8437" name="Text Box 6"/>
          <p:cNvSpPr txBox="1">
            <a:spLocks noChangeArrowheads="1"/>
          </p:cNvSpPr>
          <p:nvPr/>
        </p:nvSpPr>
        <p:spPr bwMode="auto">
          <a:xfrm>
            <a:off x="3613150" y="1628775"/>
            <a:ext cx="1622425" cy="5492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TW" sz="3000"/>
              <a:t>infixVect</a:t>
            </a:r>
            <a:endParaRPr lang="en-US" altLang="zh-TW" sz="3000"/>
          </a:p>
        </p:txBody>
      </p:sp>
      <p:sp>
        <p:nvSpPr>
          <p:cNvPr id="18438" name="Text Box 7"/>
          <p:cNvSpPr txBox="1">
            <a:spLocks noChangeArrowheads="1"/>
          </p:cNvSpPr>
          <p:nvPr/>
        </p:nvSpPr>
        <p:spPr bwMode="auto">
          <a:xfrm>
            <a:off x="3563938" y="3213100"/>
            <a:ext cx="2046287" cy="5492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TW" sz="3000"/>
              <a:t>postfixVect</a:t>
            </a:r>
            <a:endParaRPr lang="en-US" altLang="zh-TW" sz="3000"/>
          </a:p>
        </p:txBody>
      </p:sp>
      <p:sp>
        <p:nvSpPr>
          <p:cNvPr id="18439" name="Text Box 8"/>
          <p:cNvSpPr txBox="1">
            <a:spLocks noChangeArrowheads="1"/>
          </p:cNvSpPr>
          <p:nvPr/>
        </p:nvSpPr>
        <p:spPr bwMode="auto">
          <a:xfrm>
            <a:off x="4067175" y="2276475"/>
            <a:ext cx="311150" cy="5492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TW" sz="3000"/>
              <a:t>)</a:t>
            </a:r>
            <a:endParaRPr lang="en-US" altLang="zh-TW" sz="3000"/>
          </a:p>
        </p:txBody>
      </p:sp>
      <p:sp>
        <p:nvSpPr>
          <p:cNvPr id="18440" name="Rectangle 9"/>
          <p:cNvSpPr>
            <a:spLocks noChangeArrowheads="1"/>
          </p:cNvSpPr>
          <p:nvPr/>
        </p:nvSpPr>
        <p:spPr bwMode="auto">
          <a:xfrm>
            <a:off x="3924300" y="3789363"/>
            <a:ext cx="4535488" cy="720725"/>
          </a:xfrm>
          <a:prstGeom prst="rect">
            <a:avLst/>
          </a:prstGeom>
          <a:solidFill>
            <a:srgbClr val="CCFF66"/>
          </a:solidFill>
          <a:ln w="9525">
            <a:solidFill>
              <a:srgbClr val="FF3300"/>
            </a:solidFill>
            <a:miter lim="800000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41" name="Line 10"/>
          <p:cNvSpPr>
            <a:spLocks noChangeShapeType="1"/>
          </p:cNvSpPr>
          <p:nvPr/>
        </p:nvSpPr>
        <p:spPr bwMode="auto">
          <a:xfrm>
            <a:off x="3276600" y="4868863"/>
            <a:ext cx="5329238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18442" name="Line 11"/>
          <p:cNvSpPr>
            <a:spLocks noChangeShapeType="1"/>
          </p:cNvSpPr>
          <p:nvPr/>
        </p:nvSpPr>
        <p:spPr bwMode="auto">
          <a:xfrm>
            <a:off x="3276600" y="5949950"/>
            <a:ext cx="5329238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18443" name="Rectangle 13"/>
          <p:cNvSpPr>
            <a:spLocks noChangeArrowheads="1"/>
          </p:cNvSpPr>
          <p:nvPr/>
        </p:nvSpPr>
        <p:spPr bwMode="auto">
          <a:xfrm>
            <a:off x="4067175" y="3860800"/>
            <a:ext cx="4033838" cy="5492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TW" sz="3000"/>
              <a:t>a b + c – d * e f</a:t>
            </a:r>
            <a:endParaRPr lang="en-US" altLang="zh-TW" sz="3000"/>
          </a:p>
        </p:txBody>
      </p:sp>
      <p:sp>
        <p:nvSpPr>
          <p:cNvPr id="18444" name="Rectangle 14"/>
          <p:cNvSpPr>
            <a:spLocks noChangeArrowheads="1"/>
          </p:cNvSpPr>
          <p:nvPr/>
        </p:nvSpPr>
        <p:spPr bwMode="auto">
          <a:xfrm>
            <a:off x="1763713" y="5300663"/>
            <a:ext cx="504825" cy="5492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TW" sz="3000"/>
              <a:t>-</a:t>
            </a:r>
            <a:endParaRPr lang="en-US" altLang="zh-TW" sz="3000"/>
          </a:p>
        </p:txBody>
      </p:sp>
      <p:sp>
        <p:nvSpPr>
          <p:cNvPr id="18445" name="Rectangle 15"/>
          <p:cNvSpPr>
            <a:spLocks noChangeArrowheads="1"/>
          </p:cNvSpPr>
          <p:nvPr/>
        </p:nvSpPr>
        <p:spPr bwMode="auto">
          <a:xfrm>
            <a:off x="1763713" y="4652963"/>
            <a:ext cx="504825" cy="5492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TW" sz="3000"/>
              <a:t>(</a:t>
            </a:r>
            <a:endParaRPr lang="en-US" altLang="zh-TW" sz="3000"/>
          </a:p>
        </p:txBody>
      </p:sp>
      <p:sp>
        <p:nvSpPr>
          <p:cNvPr id="18446" name="Rectangle 16"/>
          <p:cNvSpPr>
            <a:spLocks noChangeArrowheads="1"/>
          </p:cNvSpPr>
          <p:nvPr/>
        </p:nvSpPr>
        <p:spPr bwMode="auto">
          <a:xfrm>
            <a:off x="1763713" y="4005263"/>
            <a:ext cx="504825" cy="5492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TW" sz="3000"/>
              <a:t>+</a:t>
            </a:r>
            <a:endParaRPr lang="en-US" altLang="zh-TW" sz="3000"/>
          </a:p>
        </p:txBody>
      </p:sp>
      <p:sp>
        <p:nvSpPr>
          <p:cNvPr id="18447" name="Rectangle 18"/>
          <p:cNvSpPr>
            <a:spLocks noGrp="1" noChangeArrowheads="1"/>
          </p:cNvSpPr>
          <p:nvPr>
            <p:ph type="title"/>
          </p:nvPr>
        </p:nvSpPr>
        <p:spPr>
          <a:xfrm>
            <a:off x="3200400" y="609600"/>
            <a:ext cx="5943600" cy="1143000"/>
          </a:xfrm>
          <a:noFill/>
        </p:spPr>
        <p:txBody>
          <a:bodyPr/>
          <a:lstStyle/>
          <a:p>
            <a:pPr eaLnBrk="1" hangingPunct="1"/>
            <a:r>
              <a:rPr lang="en-US" altLang="zh-TW" sz="4400" dirty="0" smtClean="0"/>
              <a:t>Infix to postfix conversion</a:t>
            </a:r>
            <a:endParaRPr lang="en-US" altLang="zh-TW" sz="4400" dirty="0" smtClean="0"/>
          </a:p>
        </p:txBody>
      </p:sp>
      <p:sp>
        <p:nvSpPr>
          <p:cNvPr id="18448" name="Rectangle 19"/>
          <p:cNvSpPr>
            <a:spLocks noChangeArrowheads="1"/>
          </p:cNvSpPr>
          <p:nvPr/>
        </p:nvSpPr>
        <p:spPr bwMode="auto">
          <a:xfrm>
            <a:off x="914400" y="838200"/>
            <a:ext cx="1835150" cy="5492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TW" sz="3000"/>
              <a:t>stackVect</a:t>
            </a:r>
            <a:endParaRPr lang="en-US" altLang="zh-TW" sz="3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stack1"/>
          <p:cNvPicPr>
            <a:picLocks noGrp="1" noChangeAspect="1" noChangeArrowheads="1"/>
          </p:cNvPicPr>
          <p:nvPr>
            <p:ph idx="1"/>
          </p:nvPr>
        </p:nvPicPr>
        <p:blipFill>
          <a:blip r:embed="rId1" cstate="print"/>
          <a:srcRect/>
          <a:stretch>
            <a:fillRect/>
          </a:stretch>
        </p:blipFill>
        <p:spPr>
          <a:xfrm>
            <a:off x="611188" y="1268413"/>
            <a:ext cx="2592387" cy="4824412"/>
          </a:xfrm>
          <a:noFill/>
        </p:spPr>
      </p:pic>
      <p:sp>
        <p:nvSpPr>
          <p:cNvPr id="19459" name="Rectangle 3"/>
          <p:cNvSpPr>
            <a:spLocks noChangeArrowheads="1"/>
          </p:cNvSpPr>
          <p:nvPr/>
        </p:nvSpPr>
        <p:spPr bwMode="auto">
          <a:xfrm>
            <a:off x="3924300" y="2205038"/>
            <a:ext cx="4535488" cy="720725"/>
          </a:xfrm>
          <a:prstGeom prst="rect">
            <a:avLst/>
          </a:prstGeom>
          <a:solidFill>
            <a:srgbClr val="CCFF66"/>
          </a:solidFill>
          <a:ln w="9525">
            <a:solidFill>
              <a:srgbClr val="FF3300"/>
            </a:solidFill>
            <a:miter lim="800000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0" name="Text Box 5"/>
          <p:cNvSpPr txBox="1">
            <a:spLocks noChangeArrowheads="1"/>
          </p:cNvSpPr>
          <p:nvPr/>
        </p:nvSpPr>
        <p:spPr bwMode="auto">
          <a:xfrm>
            <a:off x="4551363" y="2011363"/>
            <a:ext cx="184150" cy="3667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9461" name="Text Box 6"/>
          <p:cNvSpPr txBox="1">
            <a:spLocks noChangeArrowheads="1"/>
          </p:cNvSpPr>
          <p:nvPr/>
        </p:nvSpPr>
        <p:spPr bwMode="auto">
          <a:xfrm>
            <a:off x="3613150" y="1628775"/>
            <a:ext cx="1622425" cy="5492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TW" sz="3000"/>
              <a:t>infixVect</a:t>
            </a:r>
            <a:endParaRPr lang="en-US" altLang="zh-TW" sz="3000"/>
          </a:p>
        </p:txBody>
      </p:sp>
      <p:sp>
        <p:nvSpPr>
          <p:cNvPr id="19462" name="Text Box 7"/>
          <p:cNvSpPr txBox="1">
            <a:spLocks noChangeArrowheads="1"/>
          </p:cNvSpPr>
          <p:nvPr/>
        </p:nvSpPr>
        <p:spPr bwMode="auto">
          <a:xfrm>
            <a:off x="3563938" y="3213100"/>
            <a:ext cx="2046287" cy="5492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TW" sz="3000"/>
              <a:t>postfixVect</a:t>
            </a:r>
            <a:endParaRPr lang="en-US" altLang="zh-TW" sz="3000"/>
          </a:p>
        </p:txBody>
      </p:sp>
      <p:sp>
        <p:nvSpPr>
          <p:cNvPr id="19463" name="Rectangle 9"/>
          <p:cNvSpPr>
            <a:spLocks noChangeArrowheads="1"/>
          </p:cNvSpPr>
          <p:nvPr/>
        </p:nvSpPr>
        <p:spPr bwMode="auto">
          <a:xfrm>
            <a:off x="3924300" y="3789363"/>
            <a:ext cx="4535488" cy="720725"/>
          </a:xfrm>
          <a:prstGeom prst="rect">
            <a:avLst/>
          </a:prstGeom>
          <a:solidFill>
            <a:srgbClr val="CCFF66"/>
          </a:solidFill>
          <a:ln w="9525">
            <a:solidFill>
              <a:srgbClr val="FF3300"/>
            </a:solidFill>
            <a:miter lim="800000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4" name="Line 10"/>
          <p:cNvSpPr>
            <a:spLocks noChangeShapeType="1"/>
          </p:cNvSpPr>
          <p:nvPr/>
        </p:nvSpPr>
        <p:spPr bwMode="auto">
          <a:xfrm>
            <a:off x="3276600" y="4868863"/>
            <a:ext cx="5329238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19465" name="Line 11"/>
          <p:cNvSpPr>
            <a:spLocks noChangeShapeType="1"/>
          </p:cNvSpPr>
          <p:nvPr/>
        </p:nvSpPr>
        <p:spPr bwMode="auto">
          <a:xfrm>
            <a:off x="3276600" y="5949950"/>
            <a:ext cx="5329238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19466" name="Rectangle 13"/>
          <p:cNvSpPr>
            <a:spLocks noChangeArrowheads="1"/>
          </p:cNvSpPr>
          <p:nvPr/>
        </p:nvSpPr>
        <p:spPr bwMode="auto">
          <a:xfrm>
            <a:off x="4067175" y="3860800"/>
            <a:ext cx="4033838" cy="5492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TW" sz="3000"/>
              <a:t>a b + c – d * e f +</a:t>
            </a:r>
            <a:endParaRPr lang="en-US" altLang="zh-TW" sz="3000"/>
          </a:p>
        </p:txBody>
      </p:sp>
      <p:sp>
        <p:nvSpPr>
          <p:cNvPr id="19467" name="Rectangle 14"/>
          <p:cNvSpPr>
            <a:spLocks noChangeArrowheads="1"/>
          </p:cNvSpPr>
          <p:nvPr/>
        </p:nvSpPr>
        <p:spPr bwMode="auto">
          <a:xfrm>
            <a:off x="1763713" y="5300663"/>
            <a:ext cx="504825" cy="5492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TW" sz="3000"/>
              <a:t>-</a:t>
            </a:r>
            <a:endParaRPr lang="en-US" altLang="zh-TW" sz="3000"/>
          </a:p>
        </p:txBody>
      </p:sp>
      <p:sp>
        <p:nvSpPr>
          <p:cNvPr id="19468" name="Rectangle 19"/>
          <p:cNvSpPr>
            <a:spLocks noGrp="1" noChangeArrowheads="1"/>
          </p:cNvSpPr>
          <p:nvPr>
            <p:ph type="title"/>
          </p:nvPr>
        </p:nvSpPr>
        <p:spPr>
          <a:xfrm>
            <a:off x="3200400" y="609600"/>
            <a:ext cx="5943600" cy="1143000"/>
          </a:xfrm>
          <a:noFill/>
        </p:spPr>
        <p:txBody>
          <a:bodyPr/>
          <a:lstStyle/>
          <a:p>
            <a:pPr eaLnBrk="1" hangingPunct="1"/>
            <a:r>
              <a:rPr lang="en-US" altLang="zh-TW" sz="4400" dirty="0" smtClean="0"/>
              <a:t>Infix to postfix conversion</a:t>
            </a:r>
            <a:endParaRPr lang="en-US" altLang="zh-TW" sz="4400" dirty="0" smtClean="0"/>
          </a:p>
        </p:txBody>
      </p:sp>
      <p:sp>
        <p:nvSpPr>
          <p:cNvPr id="19469" name="Rectangle 20"/>
          <p:cNvSpPr>
            <a:spLocks noChangeArrowheads="1"/>
          </p:cNvSpPr>
          <p:nvPr/>
        </p:nvSpPr>
        <p:spPr bwMode="auto">
          <a:xfrm>
            <a:off x="914400" y="838200"/>
            <a:ext cx="1835150" cy="5492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TW" sz="3000"/>
              <a:t>stackVect</a:t>
            </a:r>
            <a:endParaRPr lang="en-US" altLang="zh-TW" sz="3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stack1"/>
          <p:cNvPicPr>
            <a:picLocks noGrp="1" noChangeAspect="1" noChangeArrowheads="1"/>
          </p:cNvPicPr>
          <p:nvPr>
            <p:ph idx="1"/>
          </p:nvPr>
        </p:nvPicPr>
        <p:blipFill>
          <a:blip r:embed="rId1" cstate="print"/>
          <a:srcRect/>
          <a:stretch>
            <a:fillRect/>
          </a:stretch>
        </p:blipFill>
        <p:spPr>
          <a:xfrm>
            <a:off x="611188" y="1268413"/>
            <a:ext cx="2592387" cy="4824412"/>
          </a:xfrm>
          <a:noFill/>
        </p:spPr>
      </p:pic>
      <p:sp>
        <p:nvSpPr>
          <p:cNvPr id="20483" name="Rectangle 3"/>
          <p:cNvSpPr>
            <a:spLocks noChangeArrowheads="1"/>
          </p:cNvSpPr>
          <p:nvPr/>
        </p:nvSpPr>
        <p:spPr bwMode="auto">
          <a:xfrm>
            <a:off x="3924300" y="2205038"/>
            <a:ext cx="4535488" cy="720725"/>
          </a:xfrm>
          <a:prstGeom prst="rect">
            <a:avLst/>
          </a:prstGeom>
          <a:solidFill>
            <a:srgbClr val="CCFF66"/>
          </a:solidFill>
          <a:ln w="9525">
            <a:solidFill>
              <a:srgbClr val="FF3300"/>
            </a:solidFill>
            <a:miter lim="800000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4" name="Text Box 5"/>
          <p:cNvSpPr txBox="1">
            <a:spLocks noChangeArrowheads="1"/>
          </p:cNvSpPr>
          <p:nvPr/>
        </p:nvSpPr>
        <p:spPr bwMode="auto">
          <a:xfrm>
            <a:off x="4551363" y="2011363"/>
            <a:ext cx="184150" cy="3667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0485" name="Text Box 6"/>
          <p:cNvSpPr txBox="1">
            <a:spLocks noChangeArrowheads="1"/>
          </p:cNvSpPr>
          <p:nvPr/>
        </p:nvSpPr>
        <p:spPr bwMode="auto">
          <a:xfrm>
            <a:off x="3613150" y="1628775"/>
            <a:ext cx="1622425" cy="5492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TW" sz="3000"/>
              <a:t>infixVect</a:t>
            </a:r>
            <a:endParaRPr lang="en-US" altLang="zh-TW" sz="3000"/>
          </a:p>
        </p:txBody>
      </p:sp>
      <p:sp>
        <p:nvSpPr>
          <p:cNvPr id="20486" name="Text Box 7"/>
          <p:cNvSpPr txBox="1">
            <a:spLocks noChangeArrowheads="1"/>
          </p:cNvSpPr>
          <p:nvPr/>
        </p:nvSpPr>
        <p:spPr bwMode="auto">
          <a:xfrm>
            <a:off x="3563938" y="3213100"/>
            <a:ext cx="2046287" cy="5492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TW" sz="3000"/>
              <a:t>postfixVect</a:t>
            </a:r>
            <a:endParaRPr lang="en-US" altLang="zh-TW" sz="3000"/>
          </a:p>
        </p:txBody>
      </p:sp>
      <p:sp>
        <p:nvSpPr>
          <p:cNvPr id="20487" name="Rectangle 8"/>
          <p:cNvSpPr>
            <a:spLocks noChangeArrowheads="1"/>
          </p:cNvSpPr>
          <p:nvPr/>
        </p:nvSpPr>
        <p:spPr bwMode="auto">
          <a:xfrm>
            <a:off x="3924300" y="3789363"/>
            <a:ext cx="4535488" cy="720725"/>
          </a:xfrm>
          <a:prstGeom prst="rect">
            <a:avLst/>
          </a:prstGeom>
          <a:solidFill>
            <a:srgbClr val="CCFF66"/>
          </a:solidFill>
          <a:ln w="9525">
            <a:solidFill>
              <a:srgbClr val="FF3300"/>
            </a:solidFill>
            <a:miter lim="800000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8" name="Line 9"/>
          <p:cNvSpPr>
            <a:spLocks noChangeShapeType="1"/>
          </p:cNvSpPr>
          <p:nvPr/>
        </p:nvSpPr>
        <p:spPr bwMode="auto">
          <a:xfrm>
            <a:off x="3276600" y="4868863"/>
            <a:ext cx="5329238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20489" name="Line 10"/>
          <p:cNvSpPr>
            <a:spLocks noChangeShapeType="1"/>
          </p:cNvSpPr>
          <p:nvPr/>
        </p:nvSpPr>
        <p:spPr bwMode="auto">
          <a:xfrm>
            <a:off x="3276600" y="5949950"/>
            <a:ext cx="5329238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20490" name="Rectangle 12"/>
          <p:cNvSpPr>
            <a:spLocks noChangeArrowheads="1"/>
          </p:cNvSpPr>
          <p:nvPr/>
        </p:nvSpPr>
        <p:spPr bwMode="auto">
          <a:xfrm>
            <a:off x="4067175" y="3860800"/>
            <a:ext cx="4033838" cy="5492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TW" sz="3000"/>
              <a:t>a b + c – d * e f + -</a:t>
            </a:r>
            <a:endParaRPr lang="en-US" altLang="zh-TW" sz="3000"/>
          </a:p>
        </p:txBody>
      </p:sp>
      <p:sp>
        <p:nvSpPr>
          <p:cNvPr id="20491" name="Rectangle 15"/>
          <p:cNvSpPr>
            <a:spLocks noGrp="1" noChangeArrowheads="1"/>
          </p:cNvSpPr>
          <p:nvPr>
            <p:ph type="title"/>
          </p:nvPr>
        </p:nvSpPr>
        <p:spPr>
          <a:xfrm>
            <a:off x="3124200" y="457200"/>
            <a:ext cx="6019800" cy="1143000"/>
          </a:xfrm>
          <a:noFill/>
        </p:spPr>
        <p:txBody>
          <a:bodyPr/>
          <a:lstStyle/>
          <a:p>
            <a:pPr eaLnBrk="1" hangingPunct="1"/>
            <a:r>
              <a:rPr lang="en-US" altLang="zh-TW" sz="4400" dirty="0" smtClean="0"/>
              <a:t>Infix to postfix conversion</a:t>
            </a:r>
            <a:endParaRPr lang="en-US" altLang="zh-TW" sz="4400" dirty="0" smtClean="0"/>
          </a:p>
        </p:txBody>
      </p:sp>
      <p:sp>
        <p:nvSpPr>
          <p:cNvPr id="20492" name="Rectangle 16"/>
          <p:cNvSpPr>
            <a:spLocks noChangeArrowheads="1"/>
          </p:cNvSpPr>
          <p:nvPr/>
        </p:nvSpPr>
        <p:spPr bwMode="auto">
          <a:xfrm>
            <a:off x="914400" y="838200"/>
            <a:ext cx="1835150" cy="5492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TW" sz="3000"/>
              <a:t>stackVect</a:t>
            </a:r>
            <a:endParaRPr lang="en-US" altLang="zh-TW" sz="3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Stacks</a:t>
            </a:r>
            <a:endParaRPr lang="en-US" altLang="en-US"/>
          </a:p>
        </p:txBody>
      </p:sp>
      <p:sp>
        <p:nvSpPr>
          <p:cNvPr id="8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803FC-9EAA-4CA5-B696-CC04BEC43491}" type="slidenum">
              <a:rPr lang="en-US" altLang="en-US"/>
            </a:fld>
            <a:endParaRPr lang="en-US" altLang="en-US"/>
          </a:p>
        </p:txBody>
      </p:sp>
      <p:sp>
        <p:nvSpPr>
          <p:cNvPr id="13824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304800" y="0"/>
            <a:ext cx="8229600" cy="838200"/>
          </a:xfrm>
        </p:spPr>
        <p:txBody>
          <a:bodyPr/>
          <a:lstStyle/>
          <a:p>
            <a:r>
              <a:rPr lang="en-US" dirty="0" smtClean="0"/>
              <a:t>Evaluating Expression</a:t>
            </a:r>
            <a:endParaRPr lang="en-US" dirty="0"/>
          </a:p>
        </p:txBody>
      </p:sp>
      <p:sp>
        <p:nvSpPr>
          <p:cNvPr id="138243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304800" y="1066800"/>
            <a:ext cx="8229600" cy="685800"/>
          </a:xfrm>
        </p:spPr>
        <p:txBody>
          <a:bodyPr/>
          <a:lstStyle/>
          <a:p>
            <a:pPr marL="571500" indent="-571500">
              <a:buFont typeface="Wingdings" panose="05000000000000000000" pitchFamily="2" charset="2"/>
              <a:buNone/>
            </a:pPr>
            <a:r>
              <a:rPr lang="en-US" dirty="0"/>
              <a:t>Expression:	5  3  -  6  +  8  2  /  1  2  +  -  *</a:t>
            </a:r>
            <a:endParaRPr lang="en-US" dirty="0"/>
          </a:p>
          <a:p>
            <a:pPr marL="571500" indent="-571500">
              <a:buFont typeface="Wingdings" panose="05000000000000000000" pitchFamily="2" charset="2"/>
              <a:buNone/>
            </a:pPr>
            <a:endParaRPr lang="en-US" dirty="0"/>
          </a:p>
        </p:txBody>
      </p:sp>
      <p:grpSp>
        <p:nvGrpSpPr>
          <p:cNvPr id="2" name="Group 4"/>
          <p:cNvGrpSpPr/>
          <p:nvPr>
            <p:custDataLst>
              <p:tags r:id="rId3"/>
            </p:custDataLst>
          </p:nvPr>
        </p:nvGrpSpPr>
        <p:grpSpPr bwMode="auto">
          <a:xfrm>
            <a:off x="457200" y="2057400"/>
            <a:ext cx="685800" cy="609600"/>
            <a:chOff x="288" y="1296"/>
            <a:chExt cx="432" cy="384"/>
          </a:xfrm>
        </p:grpSpPr>
        <p:sp>
          <p:nvSpPr>
            <p:cNvPr id="138245" name="Rectangle 5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288" y="1296"/>
              <a:ext cx="432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246" name="Text Box 6"/>
            <p:cNvSpPr txBox="1"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336" y="1344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5</a:t>
              </a:r>
              <a:endParaRPr lang="en-US" sz="2400"/>
            </a:p>
          </p:txBody>
        </p:sp>
      </p:grpSp>
      <p:grpSp>
        <p:nvGrpSpPr>
          <p:cNvPr id="3" name="Group 7"/>
          <p:cNvGrpSpPr/>
          <p:nvPr>
            <p:custDataLst>
              <p:tags r:id="rId6"/>
            </p:custDataLst>
          </p:nvPr>
        </p:nvGrpSpPr>
        <p:grpSpPr bwMode="auto">
          <a:xfrm>
            <a:off x="2743200" y="2057400"/>
            <a:ext cx="685800" cy="609600"/>
            <a:chOff x="288" y="1296"/>
            <a:chExt cx="432" cy="384"/>
          </a:xfrm>
        </p:grpSpPr>
        <p:sp>
          <p:nvSpPr>
            <p:cNvPr id="138248" name="Rectangle 8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288" y="1296"/>
              <a:ext cx="432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249" name="Text Box 9"/>
            <p:cNvSpPr txBox="1"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336" y="1344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2</a:t>
              </a:r>
              <a:endParaRPr lang="en-US" sz="2400"/>
            </a:p>
          </p:txBody>
        </p:sp>
      </p:grpSp>
      <p:grpSp>
        <p:nvGrpSpPr>
          <p:cNvPr id="4" name="Group 10"/>
          <p:cNvGrpSpPr/>
          <p:nvPr>
            <p:custDataLst>
              <p:tags r:id="rId9"/>
            </p:custDataLst>
          </p:nvPr>
        </p:nvGrpSpPr>
        <p:grpSpPr bwMode="auto">
          <a:xfrm>
            <a:off x="5181600" y="2057400"/>
            <a:ext cx="685800" cy="609600"/>
            <a:chOff x="288" y="1296"/>
            <a:chExt cx="432" cy="384"/>
          </a:xfrm>
        </p:grpSpPr>
        <p:sp>
          <p:nvSpPr>
            <p:cNvPr id="138251" name="Rectangle 11"/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288" y="1296"/>
              <a:ext cx="432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252" name="Text Box 12"/>
            <p:cNvSpPr txBox="1"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336" y="1344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8</a:t>
              </a:r>
              <a:endParaRPr lang="en-US" sz="2400"/>
            </a:p>
          </p:txBody>
        </p:sp>
      </p:grpSp>
      <p:grpSp>
        <p:nvGrpSpPr>
          <p:cNvPr id="5" name="Group 13"/>
          <p:cNvGrpSpPr/>
          <p:nvPr>
            <p:custDataLst>
              <p:tags r:id="rId12"/>
            </p:custDataLst>
          </p:nvPr>
        </p:nvGrpSpPr>
        <p:grpSpPr bwMode="auto">
          <a:xfrm>
            <a:off x="1600200" y="1524000"/>
            <a:ext cx="685800" cy="1149350"/>
            <a:chOff x="1008" y="960"/>
            <a:chExt cx="432" cy="724"/>
          </a:xfrm>
        </p:grpSpPr>
        <p:grpSp>
          <p:nvGrpSpPr>
            <p:cNvPr id="6" name="Group 14"/>
            <p:cNvGrpSpPr/>
            <p:nvPr/>
          </p:nvGrpSpPr>
          <p:grpSpPr bwMode="auto">
            <a:xfrm>
              <a:off x="1008" y="960"/>
              <a:ext cx="432" cy="724"/>
              <a:chOff x="288" y="1296"/>
              <a:chExt cx="432" cy="386"/>
            </a:xfrm>
          </p:grpSpPr>
          <p:sp>
            <p:nvSpPr>
              <p:cNvPr id="138255" name="Rectangle 15"/>
              <p:cNvSpPr>
                <a:spLocks noChangeArrowheads="1"/>
              </p:cNvSpPr>
              <p:nvPr>
                <p:custDataLst>
                  <p:tags r:id="rId13"/>
                </p:custDataLst>
              </p:nvPr>
            </p:nvSpPr>
            <p:spPr bwMode="auto">
              <a:xfrm>
                <a:off x="288" y="1296"/>
                <a:ext cx="432" cy="38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8256" name="Text Box 16"/>
              <p:cNvSpPr txBox="1">
                <a:spLocks noChangeArrowheads="1"/>
              </p:cNvSpPr>
              <p:nvPr>
                <p:custDataLst>
                  <p:tags r:id="rId14"/>
                </p:custDataLst>
              </p:nvPr>
            </p:nvSpPr>
            <p:spPr bwMode="auto">
              <a:xfrm>
                <a:off x="336" y="1344"/>
                <a:ext cx="288" cy="33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400"/>
                  <a:t>3</a:t>
                </a:r>
                <a:endParaRPr lang="en-US" sz="2400"/>
              </a:p>
              <a:p>
                <a:pPr>
                  <a:spcBef>
                    <a:spcPct val="50000"/>
                  </a:spcBef>
                </a:pPr>
                <a:r>
                  <a:rPr lang="en-US" sz="2400"/>
                  <a:t>5</a:t>
                </a:r>
                <a:endParaRPr lang="en-US" sz="2400"/>
              </a:p>
            </p:txBody>
          </p:sp>
        </p:grpSp>
        <p:sp>
          <p:nvSpPr>
            <p:cNvPr id="138257" name="Line 17"/>
            <p:cNvSpPr>
              <a:spLocks noChangeShapeType="1"/>
            </p:cNvSpPr>
            <p:nvPr>
              <p:custDataLst>
                <p:tags r:id="rId15"/>
              </p:custDataLst>
            </p:nvPr>
          </p:nvSpPr>
          <p:spPr bwMode="auto">
            <a:xfrm>
              <a:off x="1008" y="1296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8258" name="Text Box 18"/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1676400" y="2895600"/>
            <a:ext cx="20574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Execute 5 - 3</a:t>
            </a:r>
            <a:endParaRPr lang="en-US" sz="2400"/>
          </a:p>
        </p:txBody>
      </p:sp>
      <p:sp>
        <p:nvSpPr>
          <p:cNvPr id="138259" name="Text Box 19"/>
          <p:cNvSpPr txBox="1"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4648200" y="2971800"/>
            <a:ext cx="20574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Execute 2 + 6</a:t>
            </a:r>
            <a:endParaRPr lang="en-US" sz="2400"/>
          </a:p>
        </p:txBody>
      </p:sp>
      <p:grpSp>
        <p:nvGrpSpPr>
          <p:cNvPr id="7" name="Group 20"/>
          <p:cNvGrpSpPr/>
          <p:nvPr>
            <p:custDataLst>
              <p:tags r:id="rId18"/>
            </p:custDataLst>
          </p:nvPr>
        </p:nvGrpSpPr>
        <p:grpSpPr bwMode="auto">
          <a:xfrm>
            <a:off x="6858000" y="1752600"/>
            <a:ext cx="685800" cy="1146175"/>
            <a:chOff x="4320" y="1104"/>
            <a:chExt cx="432" cy="722"/>
          </a:xfrm>
        </p:grpSpPr>
        <p:grpSp>
          <p:nvGrpSpPr>
            <p:cNvPr id="8" name="Group 21"/>
            <p:cNvGrpSpPr/>
            <p:nvPr/>
          </p:nvGrpSpPr>
          <p:grpSpPr bwMode="auto">
            <a:xfrm>
              <a:off x="4320" y="1104"/>
              <a:ext cx="432" cy="722"/>
              <a:chOff x="288" y="1296"/>
              <a:chExt cx="432" cy="385"/>
            </a:xfrm>
          </p:grpSpPr>
          <p:sp>
            <p:nvSpPr>
              <p:cNvPr id="138262" name="Rectangle 22"/>
              <p:cNvSpPr>
                <a:spLocks noChangeArrowheads="1"/>
              </p:cNvSpPr>
              <p:nvPr>
                <p:custDataLst>
                  <p:tags r:id="rId19"/>
                </p:custDataLst>
              </p:nvPr>
            </p:nvSpPr>
            <p:spPr bwMode="auto">
              <a:xfrm>
                <a:off x="288" y="1296"/>
                <a:ext cx="432" cy="38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8263" name="Text Box 23"/>
              <p:cNvSpPr txBox="1">
                <a:spLocks noChangeArrowheads="1"/>
              </p:cNvSpPr>
              <p:nvPr>
                <p:custDataLst>
                  <p:tags r:id="rId20"/>
                </p:custDataLst>
              </p:nvPr>
            </p:nvSpPr>
            <p:spPr bwMode="auto">
              <a:xfrm>
                <a:off x="336" y="1344"/>
                <a:ext cx="288" cy="33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400"/>
                  <a:t>8</a:t>
                </a:r>
                <a:endParaRPr lang="en-US" sz="2400"/>
              </a:p>
              <a:p>
                <a:pPr>
                  <a:spcBef>
                    <a:spcPct val="50000"/>
                  </a:spcBef>
                </a:pPr>
                <a:r>
                  <a:rPr lang="en-US" sz="2400"/>
                  <a:t>8</a:t>
                </a:r>
                <a:endParaRPr lang="en-US" sz="2400"/>
              </a:p>
            </p:txBody>
          </p:sp>
        </p:grpSp>
        <p:sp>
          <p:nvSpPr>
            <p:cNvPr id="138264" name="Line 24"/>
            <p:cNvSpPr>
              <a:spLocks noChangeShapeType="1"/>
            </p:cNvSpPr>
            <p:nvPr>
              <p:custDataLst>
                <p:tags r:id="rId21"/>
              </p:custDataLst>
            </p:nvPr>
          </p:nvSpPr>
          <p:spPr bwMode="auto">
            <a:xfrm>
              <a:off x="4320" y="1488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" name="Group 25"/>
          <p:cNvGrpSpPr/>
          <p:nvPr>
            <p:custDataLst>
              <p:tags r:id="rId22"/>
            </p:custDataLst>
          </p:nvPr>
        </p:nvGrpSpPr>
        <p:grpSpPr bwMode="auto">
          <a:xfrm>
            <a:off x="8001000" y="1676400"/>
            <a:ext cx="685800" cy="1819275"/>
            <a:chOff x="5040" y="1056"/>
            <a:chExt cx="432" cy="1146"/>
          </a:xfrm>
        </p:grpSpPr>
        <p:grpSp>
          <p:nvGrpSpPr>
            <p:cNvPr id="10" name="Group 26"/>
            <p:cNvGrpSpPr/>
            <p:nvPr/>
          </p:nvGrpSpPr>
          <p:grpSpPr bwMode="auto">
            <a:xfrm>
              <a:off x="5040" y="1056"/>
              <a:ext cx="432" cy="1146"/>
              <a:chOff x="288" y="1296"/>
              <a:chExt cx="432" cy="384"/>
            </a:xfrm>
          </p:grpSpPr>
          <p:sp>
            <p:nvSpPr>
              <p:cNvPr id="138267" name="Rectangle 27"/>
              <p:cNvSpPr>
                <a:spLocks noChangeArrowheads="1"/>
              </p:cNvSpPr>
              <p:nvPr>
                <p:custDataLst>
                  <p:tags r:id="rId23"/>
                </p:custDataLst>
              </p:nvPr>
            </p:nvSpPr>
            <p:spPr bwMode="auto">
              <a:xfrm>
                <a:off x="288" y="1296"/>
                <a:ext cx="432" cy="38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8268" name="Text Box 28"/>
              <p:cNvSpPr txBox="1">
                <a:spLocks noChangeArrowheads="1"/>
              </p:cNvSpPr>
              <p:nvPr>
                <p:custDataLst>
                  <p:tags r:id="rId24"/>
                </p:custDataLst>
              </p:nvPr>
            </p:nvSpPr>
            <p:spPr bwMode="auto">
              <a:xfrm>
                <a:off x="336" y="1344"/>
                <a:ext cx="288" cy="32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400"/>
                  <a:t>2</a:t>
                </a:r>
                <a:endParaRPr lang="en-US" sz="2400"/>
              </a:p>
              <a:p>
                <a:pPr>
                  <a:spcBef>
                    <a:spcPct val="50000"/>
                  </a:spcBef>
                </a:pPr>
                <a:r>
                  <a:rPr lang="en-US" sz="2400"/>
                  <a:t>8</a:t>
                </a:r>
                <a:endParaRPr lang="en-US" sz="2400"/>
              </a:p>
              <a:p>
                <a:pPr>
                  <a:spcBef>
                    <a:spcPct val="50000"/>
                  </a:spcBef>
                </a:pPr>
                <a:r>
                  <a:rPr lang="en-US" sz="2400"/>
                  <a:t>8</a:t>
                </a:r>
                <a:endParaRPr lang="en-US" sz="2400"/>
              </a:p>
            </p:txBody>
          </p:sp>
        </p:grpSp>
        <p:sp>
          <p:nvSpPr>
            <p:cNvPr id="138269" name="Line 29"/>
            <p:cNvSpPr>
              <a:spLocks noChangeShapeType="1"/>
            </p:cNvSpPr>
            <p:nvPr>
              <p:custDataLst>
                <p:tags r:id="rId25"/>
              </p:custDataLst>
            </p:nvPr>
          </p:nvSpPr>
          <p:spPr bwMode="auto">
            <a:xfrm>
              <a:off x="5040" y="1488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8270" name="Line 30"/>
            <p:cNvSpPr>
              <a:spLocks noChangeShapeType="1"/>
            </p:cNvSpPr>
            <p:nvPr>
              <p:custDataLst>
                <p:tags r:id="rId26"/>
              </p:custDataLst>
            </p:nvPr>
          </p:nvSpPr>
          <p:spPr bwMode="auto">
            <a:xfrm>
              <a:off x="5040" y="1872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8271" name="Text Box 31"/>
          <p:cNvSpPr txBox="1">
            <a:spLocks noChangeArrowheads="1"/>
          </p:cNvSpPr>
          <p:nvPr>
            <p:custDataLst>
              <p:tags r:id="rId27"/>
            </p:custDataLst>
          </p:nvPr>
        </p:nvSpPr>
        <p:spPr bwMode="auto">
          <a:xfrm>
            <a:off x="304800" y="5562600"/>
            <a:ext cx="20574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Execute 8 / 2</a:t>
            </a:r>
            <a:endParaRPr lang="en-US" sz="2400"/>
          </a:p>
        </p:txBody>
      </p:sp>
      <p:grpSp>
        <p:nvGrpSpPr>
          <p:cNvPr id="11" name="Group 32"/>
          <p:cNvGrpSpPr/>
          <p:nvPr>
            <p:custDataLst>
              <p:tags r:id="rId28"/>
            </p:custDataLst>
          </p:nvPr>
        </p:nvGrpSpPr>
        <p:grpSpPr bwMode="auto">
          <a:xfrm>
            <a:off x="457200" y="4267200"/>
            <a:ext cx="685800" cy="1146175"/>
            <a:chOff x="288" y="2688"/>
            <a:chExt cx="432" cy="722"/>
          </a:xfrm>
        </p:grpSpPr>
        <p:grpSp>
          <p:nvGrpSpPr>
            <p:cNvPr id="12" name="Group 33"/>
            <p:cNvGrpSpPr/>
            <p:nvPr/>
          </p:nvGrpSpPr>
          <p:grpSpPr bwMode="auto">
            <a:xfrm>
              <a:off x="288" y="2688"/>
              <a:ext cx="432" cy="722"/>
              <a:chOff x="288" y="1296"/>
              <a:chExt cx="432" cy="385"/>
            </a:xfrm>
          </p:grpSpPr>
          <p:sp>
            <p:nvSpPr>
              <p:cNvPr id="138274" name="Rectangle 34"/>
              <p:cNvSpPr>
                <a:spLocks noChangeArrowheads="1"/>
              </p:cNvSpPr>
              <p:nvPr>
                <p:custDataLst>
                  <p:tags r:id="rId29"/>
                </p:custDataLst>
              </p:nvPr>
            </p:nvSpPr>
            <p:spPr bwMode="auto">
              <a:xfrm>
                <a:off x="288" y="1296"/>
                <a:ext cx="432" cy="38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8275" name="Text Box 35"/>
              <p:cNvSpPr txBox="1">
                <a:spLocks noChangeArrowheads="1"/>
              </p:cNvSpPr>
              <p:nvPr>
                <p:custDataLst>
                  <p:tags r:id="rId30"/>
                </p:custDataLst>
              </p:nvPr>
            </p:nvSpPr>
            <p:spPr bwMode="auto">
              <a:xfrm>
                <a:off x="336" y="1344"/>
                <a:ext cx="288" cy="33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400"/>
                  <a:t>4</a:t>
                </a:r>
                <a:endParaRPr lang="en-US" sz="2400"/>
              </a:p>
              <a:p>
                <a:pPr>
                  <a:spcBef>
                    <a:spcPct val="50000"/>
                  </a:spcBef>
                </a:pPr>
                <a:r>
                  <a:rPr lang="en-US" sz="2400"/>
                  <a:t>8</a:t>
                </a:r>
                <a:endParaRPr lang="en-US" sz="2400"/>
              </a:p>
            </p:txBody>
          </p:sp>
        </p:grpSp>
        <p:sp>
          <p:nvSpPr>
            <p:cNvPr id="138276" name="Line 36"/>
            <p:cNvSpPr>
              <a:spLocks noChangeShapeType="1"/>
            </p:cNvSpPr>
            <p:nvPr>
              <p:custDataLst>
                <p:tags r:id="rId31"/>
              </p:custDataLst>
            </p:nvPr>
          </p:nvSpPr>
          <p:spPr bwMode="auto">
            <a:xfrm>
              <a:off x="288" y="3072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" name="Group 37"/>
          <p:cNvGrpSpPr/>
          <p:nvPr>
            <p:custDataLst>
              <p:tags r:id="rId32"/>
            </p:custDataLst>
          </p:nvPr>
        </p:nvGrpSpPr>
        <p:grpSpPr bwMode="auto">
          <a:xfrm>
            <a:off x="1828800" y="3657600"/>
            <a:ext cx="685800" cy="1819275"/>
            <a:chOff x="1152" y="2304"/>
            <a:chExt cx="432" cy="1146"/>
          </a:xfrm>
        </p:grpSpPr>
        <p:grpSp>
          <p:nvGrpSpPr>
            <p:cNvPr id="14" name="Group 38"/>
            <p:cNvGrpSpPr/>
            <p:nvPr/>
          </p:nvGrpSpPr>
          <p:grpSpPr bwMode="auto">
            <a:xfrm>
              <a:off x="1152" y="2304"/>
              <a:ext cx="432" cy="1146"/>
              <a:chOff x="288" y="1296"/>
              <a:chExt cx="432" cy="384"/>
            </a:xfrm>
          </p:grpSpPr>
          <p:sp>
            <p:nvSpPr>
              <p:cNvPr id="138279" name="Rectangle 39"/>
              <p:cNvSpPr>
                <a:spLocks noChangeArrowheads="1"/>
              </p:cNvSpPr>
              <p:nvPr>
                <p:custDataLst>
                  <p:tags r:id="rId33"/>
                </p:custDataLst>
              </p:nvPr>
            </p:nvSpPr>
            <p:spPr bwMode="auto">
              <a:xfrm>
                <a:off x="288" y="1296"/>
                <a:ext cx="432" cy="38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8280" name="Text Box 40"/>
              <p:cNvSpPr txBox="1">
                <a:spLocks noChangeArrowheads="1"/>
              </p:cNvSpPr>
              <p:nvPr>
                <p:custDataLst>
                  <p:tags r:id="rId34"/>
                </p:custDataLst>
              </p:nvPr>
            </p:nvSpPr>
            <p:spPr bwMode="auto">
              <a:xfrm>
                <a:off x="336" y="1344"/>
                <a:ext cx="288" cy="32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400"/>
                  <a:t>1</a:t>
                </a:r>
                <a:endParaRPr lang="en-US" sz="2400"/>
              </a:p>
              <a:p>
                <a:pPr>
                  <a:spcBef>
                    <a:spcPct val="50000"/>
                  </a:spcBef>
                </a:pPr>
                <a:r>
                  <a:rPr lang="en-US" sz="2400"/>
                  <a:t>4</a:t>
                </a:r>
                <a:endParaRPr lang="en-US" sz="2400"/>
              </a:p>
              <a:p>
                <a:pPr>
                  <a:spcBef>
                    <a:spcPct val="50000"/>
                  </a:spcBef>
                </a:pPr>
                <a:r>
                  <a:rPr lang="en-US" sz="2400"/>
                  <a:t>8</a:t>
                </a:r>
                <a:endParaRPr lang="en-US" sz="2400"/>
              </a:p>
            </p:txBody>
          </p:sp>
        </p:grpSp>
        <p:sp>
          <p:nvSpPr>
            <p:cNvPr id="138281" name="Line 41"/>
            <p:cNvSpPr>
              <a:spLocks noChangeShapeType="1"/>
            </p:cNvSpPr>
            <p:nvPr>
              <p:custDataLst>
                <p:tags r:id="rId35"/>
              </p:custDataLst>
            </p:nvPr>
          </p:nvSpPr>
          <p:spPr bwMode="auto">
            <a:xfrm>
              <a:off x="1152" y="2736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8282" name="Line 42"/>
            <p:cNvSpPr>
              <a:spLocks noChangeShapeType="1"/>
            </p:cNvSpPr>
            <p:nvPr>
              <p:custDataLst>
                <p:tags r:id="rId36"/>
              </p:custDataLst>
            </p:nvPr>
          </p:nvSpPr>
          <p:spPr bwMode="auto">
            <a:xfrm>
              <a:off x="1152" y="3072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" name="Group 43"/>
          <p:cNvGrpSpPr/>
          <p:nvPr>
            <p:custDataLst>
              <p:tags r:id="rId37"/>
            </p:custDataLst>
          </p:nvPr>
        </p:nvGrpSpPr>
        <p:grpSpPr bwMode="auto">
          <a:xfrm>
            <a:off x="3048000" y="3352800"/>
            <a:ext cx="685800" cy="2389188"/>
            <a:chOff x="1920" y="2112"/>
            <a:chExt cx="432" cy="1505"/>
          </a:xfrm>
        </p:grpSpPr>
        <p:grpSp>
          <p:nvGrpSpPr>
            <p:cNvPr id="16" name="Group 44"/>
            <p:cNvGrpSpPr/>
            <p:nvPr/>
          </p:nvGrpSpPr>
          <p:grpSpPr bwMode="auto">
            <a:xfrm>
              <a:off x="1920" y="2112"/>
              <a:ext cx="432" cy="1505"/>
              <a:chOff x="288" y="1296"/>
              <a:chExt cx="432" cy="396"/>
            </a:xfrm>
          </p:grpSpPr>
          <p:sp>
            <p:nvSpPr>
              <p:cNvPr id="138285" name="Rectangle 45"/>
              <p:cNvSpPr>
                <a:spLocks noChangeArrowheads="1"/>
              </p:cNvSpPr>
              <p:nvPr>
                <p:custDataLst>
                  <p:tags r:id="rId38"/>
                </p:custDataLst>
              </p:nvPr>
            </p:nvSpPr>
            <p:spPr bwMode="auto">
              <a:xfrm>
                <a:off x="288" y="1296"/>
                <a:ext cx="432" cy="38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8286" name="Text Box 46"/>
              <p:cNvSpPr txBox="1">
                <a:spLocks noChangeArrowheads="1"/>
              </p:cNvSpPr>
              <p:nvPr>
                <p:custDataLst>
                  <p:tags r:id="rId39"/>
                </p:custDataLst>
              </p:nvPr>
            </p:nvSpPr>
            <p:spPr bwMode="auto">
              <a:xfrm>
                <a:off x="336" y="1344"/>
                <a:ext cx="288" cy="34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400"/>
                  <a:t>2</a:t>
                </a:r>
                <a:endParaRPr lang="en-US" sz="2400"/>
              </a:p>
              <a:p>
                <a:pPr>
                  <a:spcBef>
                    <a:spcPct val="50000"/>
                  </a:spcBef>
                </a:pPr>
                <a:r>
                  <a:rPr lang="en-US" sz="2400"/>
                  <a:t>1</a:t>
                </a:r>
                <a:endParaRPr lang="en-US" sz="2400"/>
              </a:p>
              <a:p>
                <a:pPr>
                  <a:spcBef>
                    <a:spcPct val="50000"/>
                  </a:spcBef>
                </a:pPr>
                <a:r>
                  <a:rPr lang="en-US" sz="2400"/>
                  <a:t>4</a:t>
                </a:r>
                <a:endParaRPr lang="en-US" sz="2400"/>
              </a:p>
              <a:p>
                <a:pPr>
                  <a:spcBef>
                    <a:spcPct val="50000"/>
                  </a:spcBef>
                </a:pPr>
                <a:r>
                  <a:rPr lang="en-US" sz="2400"/>
                  <a:t>8</a:t>
                </a:r>
                <a:endParaRPr lang="en-US" sz="2400"/>
              </a:p>
            </p:txBody>
          </p:sp>
        </p:grpSp>
        <p:sp>
          <p:nvSpPr>
            <p:cNvPr id="138287" name="Line 47"/>
            <p:cNvSpPr>
              <a:spLocks noChangeShapeType="1"/>
            </p:cNvSpPr>
            <p:nvPr>
              <p:custDataLst>
                <p:tags r:id="rId40"/>
              </p:custDataLst>
            </p:nvPr>
          </p:nvSpPr>
          <p:spPr bwMode="auto">
            <a:xfrm>
              <a:off x="1920" y="2592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8288" name="Line 48"/>
            <p:cNvSpPr>
              <a:spLocks noChangeShapeType="1"/>
            </p:cNvSpPr>
            <p:nvPr>
              <p:custDataLst>
                <p:tags r:id="rId41"/>
              </p:custDataLst>
            </p:nvPr>
          </p:nvSpPr>
          <p:spPr bwMode="auto">
            <a:xfrm>
              <a:off x="1920" y="2976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8289" name="Line 49"/>
            <p:cNvSpPr>
              <a:spLocks noChangeShapeType="1"/>
            </p:cNvSpPr>
            <p:nvPr>
              <p:custDataLst>
                <p:tags r:id="rId42"/>
              </p:custDataLst>
            </p:nvPr>
          </p:nvSpPr>
          <p:spPr bwMode="auto">
            <a:xfrm>
              <a:off x="1920" y="3312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8290" name="Text Box 50"/>
          <p:cNvSpPr txBox="1">
            <a:spLocks noChangeArrowheads="1"/>
          </p:cNvSpPr>
          <p:nvPr>
            <p:custDataLst>
              <p:tags r:id="rId43"/>
            </p:custDataLst>
          </p:nvPr>
        </p:nvSpPr>
        <p:spPr bwMode="auto">
          <a:xfrm>
            <a:off x="4038600" y="5334000"/>
            <a:ext cx="1371600" cy="8223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en-US" sz="2400"/>
              <a:t>Execute </a:t>
            </a:r>
            <a:endParaRPr lang="en-US" sz="2400"/>
          </a:p>
          <a:p>
            <a:r>
              <a:rPr lang="en-US" sz="2400"/>
              <a:t>1 + 2</a:t>
            </a:r>
            <a:endParaRPr lang="en-US" sz="2400"/>
          </a:p>
        </p:txBody>
      </p:sp>
      <p:grpSp>
        <p:nvGrpSpPr>
          <p:cNvPr id="17" name="Group 51"/>
          <p:cNvGrpSpPr/>
          <p:nvPr>
            <p:custDataLst>
              <p:tags r:id="rId44"/>
            </p:custDataLst>
          </p:nvPr>
        </p:nvGrpSpPr>
        <p:grpSpPr bwMode="auto">
          <a:xfrm>
            <a:off x="4191000" y="3429000"/>
            <a:ext cx="685800" cy="1819275"/>
            <a:chOff x="2640" y="2160"/>
            <a:chExt cx="432" cy="1146"/>
          </a:xfrm>
        </p:grpSpPr>
        <p:grpSp>
          <p:nvGrpSpPr>
            <p:cNvPr id="18" name="Group 52"/>
            <p:cNvGrpSpPr/>
            <p:nvPr/>
          </p:nvGrpSpPr>
          <p:grpSpPr bwMode="auto">
            <a:xfrm>
              <a:off x="2640" y="2160"/>
              <a:ext cx="432" cy="1146"/>
              <a:chOff x="288" y="1296"/>
              <a:chExt cx="432" cy="384"/>
            </a:xfrm>
          </p:grpSpPr>
          <p:sp>
            <p:nvSpPr>
              <p:cNvPr id="138293" name="Rectangle 53"/>
              <p:cNvSpPr>
                <a:spLocks noChangeArrowheads="1"/>
              </p:cNvSpPr>
              <p:nvPr>
                <p:custDataLst>
                  <p:tags r:id="rId45"/>
                </p:custDataLst>
              </p:nvPr>
            </p:nvSpPr>
            <p:spPr bwMode="auto">
              <a:xfrm>
                <a:off x="288" y="1296"/>
                <a:ext cx="432" cy="38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8294" name="Text Box 54"/>
              <p:cNvSpPr txBox="1">
                <a:spLocks noChangeArrowheads="1"/>
              </p:cNvSpPr>
              <p:nvPr>
                <p:custDataLst>
                  <p:tags r:id="rId46"/>
                </p:custDataLst>
              </p:nvPr>
            </p:nvSpPr>
            <p:spPr bwMode="auto">
              <a:xfrm>
                <a:off x="336" y="1344"/>
                <a:ext cx="288" cy="32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400"/>
                  <a:t>3</a:t>
                </a:r>
                <a:endParaRPr lang="en-US" sz="2400"/>
              </a:p>
              <a:p>
                <a:pPr>
                  <a:spcBef>
                    <a:spcPct val="50000"/>
                  </a:spcBef>
                </a:pPr>
                <a:r>
                  <a:rPr lang="en-US" sz="2400"/>
                  <a:t>4</a:t>
                </a:r>
                <a:endParaRPr lang="en-US" sz="2400"/>
              </a:p>
              <a:p>
                <a:pPr>
                  <a:spcBef>
                    <a:spcPct val="50000"/>
                  </a:spcBef>
                </a:pPr>
                <a:r>
                  <a:rPr lang="en-US" sz="2400"/>
                  <a:t>8</a:t>
                </a:r>
                <a:endParaRPr lang="en-US" sz="2400"/>
              </a:p>
            </p:txBody>
          </p:sp>
        </p:grpSp>
        <p:sp>
          <p:nvSpPr>
            <p:cNvPr id="138295" name="Line 55"/>
            <p:cNvSpPr>
              <a:spLocks noChangeShapeType="1"/>
            </p:cNvSpPr>
            <p:nvPr>
              <p:custDataLst>
                <p:tags r:id="rId47"/>
              </p:custDataLst>
            </p:nvPr>
          </p:nvSpPr>
          <p:spPr bwMode="auto">
            <a:xfrm>
              <a:off x="2640" y="2592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8296" name="Line 56"/>
            <p:cNvSpPr>
              <a:spLocks noChangeShapeType="1"/>
            </p:cNvSpPr>
            <p:nvPr>
              <p:custDataLst>
                <p:tags r:id="rId48"/>
              </p:custDataLst>
            </p:nvPr>
          </p:nvSpPr>
          <p:spPr bwMode="auto">
            <a:xfrm>
              <a:off x="2640" y="2976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8297" name="Text Box 57"/>
          <p:cNvSpPr txBox="1">
            <a:spLocks noChangeArrowheads="1"/>
          </p:cNvSpPr>
          <p:nvPr>
            <p:custDataLst>
              <p:tags r:id="rId49"/>
            </p:custDataLst>
          </p:nvPr>
        </p:nvSpPr>
        <p:spPr bwMode="auto">
          <a:xfrm>
            <a:off x="5334000" y="5334000"/>
            <a:ext cx="1295400" cy="8223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en-US" sz="2400"/>
              <a:t>Execute </a:t>
            </a:r>
            <a:endParaRPr lang="en-US" sz="2400"/>
          </a:p>
          <a:p>
            <a:r>
              <a:rPr lang="en-US" sz="2400"/>
              <a:t>4 - 3</a:t>
            </a:r>
            <a:endParaRPr lang="en-US" sz="2400"/>
          </a:p>
        </p:txBody>
      </p:sp>
      <p:grpSp>
        <p:nvGrpSpPr>
          <p:cNvPr id="19" name="Group 58"/>
          <p:cNvGrpSpPr/>
          <p:nvPr>
            <p:custDataLst>
              <p:tags r:id="rId50"/>
            </p:custDataLst>
          </p:nvPr>
        </p:nvGrpSpPr>
        <p:grpSpPr bwMode="auto">
          <a:xfrm>
            <a:off x="5562600" y="4038600"/>
            <a:ext cx="685800" cy="1146175"/>
            <a:chOff x="3504" y="2544"/>
            <a:chExt cx="432" cy="722"/>
          </a:xfrm>
        </p:grpSpPr>
        <p:grpSp>
          <p:nvGrpSpPr>
            <p:cNvPr id="20" name="Group 59"/>
            <p:cNvGrpSpPr/>
            <p:nvPr/>
          </p:nvGrpSpPr>
          <p:grpSpPr bwMode="auto">
            <a:xfrm>
              <a:off x="3504" y="2544"/>
              <a:ext cx="432" cy="722"/>
              <a:chOff x="288" y="1296"/>
              <a:chExt cx="432" cy="385"/>
            </a:xfrm>
          </p:grpSpPr>
          <p:sp>
            <p:nvSpPr>
              <p:cNvPr id="138300" name="Rectangle 60"/>
              <p:cNvSpPr>
                <a:spLocks noChangeArrowheads="1"/>
              </p:cNvSpPr>
              <p:nvPr>
                <p:custDataLst>
                  <p:tags r:id="rId51"/>
                </p:custDataLst>
              </p:nvPr>
            </p:nvSpPr>
            <p:spPr bwMode="auto">
              <a:xfrm>
                <a:off x="288" y="1296"/>
                <a:ext cx="432" cy="38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8301" name="Text Box 61"/>
              <p:cNvSpPr txBox="1">
                <a:spLocks noChangeArrowheads="1"/>
              </p:cNvSpPr>
              <p:nvPr>
                <p:custDataLst>
                  <p:tags r:id="rId52"/>
                </p:custDataLst>
              </p:nvPr>
            </p:nvSpPr>
            <p:spPr bwMode="auto">
              <a:xfrm>
                <a:off x="336" y="1344"/>
                <a:ext cx="288" cy="33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400"/>
                  <a:t>1</a:t>
                </a:r>
                <a:endParaRPr lang="en-US" sz="2400"/>
              </a:p>
              <a:p>
                <a:pPr>
                  <a:spcBef>
                    <a:spcPct val="50000"/>
                  </a:spcBef>
                </a:pPr>
                <a:r>
                  <a:rPr lang="en-US" sz="2400"/>
                  <a:t>8</a:t>
                </a:r>
                <a:endParaRPr lang="en-US" sz="2400"/>
              </a:p>
            </p:txBody>
          </p:sp>
        </p:grpSp>
        <p:sp>
          <p:nvSpPr>
            <p:cNvPr id="138302" name="Line 62"/>
            <p:cNvSpPr>
              <a:spLocks noChangeShapeType="1"/>
            </p:cNvSpPr>
            <p:nvPr>
              <p:custDataLst>
                <p:tags r:id="rId53"/>
              </p:custDataLst>
            </p:nvPr>
          </p:nvSpPr>
          <p:spPr bwMode="auto">
            <a:xfrm>
              <a:off x="3504" y="2976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8303" name="Text Box 63"/>
          <p:cNvSpPr txBox="1">
            <a:spLocks noChangeArrowheads="1"/>
          </p:cNvSpPr>
          <p:nvPr>
            <p:custDataLst>
              <p:tags r:id="rId54"/>
            </p:custDataLst>
          </p:nvPr>
        </p:nvSpPr>
        <p:spPr bwMode="auto">
          <a:xfrm>
            <a:off x="6934200" y="5334000"/>
            <a:ext cx="1295400" cy="8223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en-US" sz="2400"/>
              <a:t>Execute </a:t>
            </a:r>
            <a:endParaRPr lang="en-US" sz="2400"/>
          </a:p>
          <a:p>
            <a:r>
              <a:rPr lang="en-US" sz="2400"/>
              <a:t>8 * 1</a:t>
            </a:r>
            <a:endParaRPr lang="en-US" sz="2400"/>
          </a:p>
        </p:txBody>
      </p:sp>
      <p:grpSp>
        <p:nvGrpSpPr>
          <p:cNvPr id="21" name="Group 64"/>
          <p:cNvGrpSpPr/>
          <p:nvPr>
            <p:custDataLst>
              <p:tags r:id="rId55"/>
            </p:custDataLst>
          </p:nvPr>
        </p:nvGrpSpPr>
        <p:grpSpPr bwMode="auto">
          <a:xfrm>
            <a:off x="7086600" y="4648200"/>
            <a:ext cx="685800" cy="609600"/>
            <a:chOff x="288" y="1296"/>
            <a:chExt cx="432" cy="384"/>
          </a:xfrm>
        </p:grpSpPr>
        <p:sp>
          <p:nvSpPr>
            <p:cNvPr id="138305" name="Rectangle 65"/>
            <p:cNvSpPr>
              <a:spLocks noChangeArrowheads="1"/>
            </p:cNvSpPr>
            <p:nvPr>
              <p:custDataLst>
                <p:tags r:id="rId56"/>
              </p:custDataLst>
            </p:nvPr>
          </p:nvSpPr>
          <p:spPr bwMode="auto">
            <a:xfrm>
              <a:off x="288" y="1296"/>
              <a:ext cx="432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306" name="Text Box 66"/>
            <p:cNvSpPr txBox="1">
              <a:spLocks noChangeArrowheads="1"/>
            </p:cNvSpPr>
            <p:nvPr>
              <p:custDataLst>
                <p:tags r:id="rId57"/>
              </p:custDataLst>
            </p:nvPr>
          </p:nvSpPr>
          <p:spPr bwMode="auto">
            <a:xfrm>
              <a:off x="336" y="1344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8</a:t>
              </a:r>
              <a:endParaRPr lang="en-US" sz="2400"/>
            </a:p>
          </p:txBody>
        </p:sp>
      </p:grpSp>
      <p:grpSp>
        <p:nvGrpSpPr>
          <p:cNvPr id="22" name="Group 67"/>
          <p:cNvGrpSpPr/>
          <p:nvPr>
            <p:custDataLst>
              <p:tags r:id="rId58"/>
            </p:custDataLst>
          </p:nvPr>
        </p:nvGrpSpPr>
        <p:grpSpPr bwMode="auto">
          <a:xfrm>
            <a:off x="1600200" y="1524000"/>
            <a:ext cx="685800" cy="1149350"/>
            <a:chOff x="1008" y="960"/>
            <a:chExt cx="432" cy="724"/>
          </a:xfrm>
        </p:grpSpPr>
        <p:grpSp>
          <p:nvGrpSpPr>
            <p:cNvPr id="23" name="Group 68"/>
            <p:cNvGrpSpPr/>
            <p:nvPr/>
          </p:nvGrpSpPr>
          <p:grpSpPr bwMode="auto">
            <a:xfrm>
              <a:off x="1008" y="960"/>
              <a:ext cx="432" cy="724"/>
              <a:chOff x="288" y="1296"/>
              <a:chExt cx="432" cy="386"/>
            </a:xfrm>
          </p:grpSpPr>
          <p:sp>
            <p:nvSpPr>
              <p:cNvPr id="138309" name="Rectangle 69"/>
              <p:cNvSpPr>
                <a:spLocks noChangeArrowheads="1"/>
              </p:cNvSpPr>
              <p:nvPr>
                <p:custDataLst>
                  <p:tags r:id="rId59"/>
                </p:custDataLst>
              </p:nvPr>
            </p:nvSpPr>
            <p:spPr bwMode="auto">
              <a:xfrm>
                <a:off x="288" y="1296"/>
                <a:ext cx="432" cy="38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8310" name="Text Box 70"/>
              <p:cNvSpPr txBox="1">
                <a:spLocks noChangeArrowheads="1"/>
              </p:cNvSpPr>
              <p:nvPr>
                <p:custDataLst>
                  <p:tags r:id="rId60"/>
                </p:custDataLst>
              </p:nvPr>
            </p:nvSpPr>
            <p:spPr bwMode="auto">
              <a:xfrm>
                <a:off x="336" y="1344"/>
                <a:ext cx="288" cy="33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400"/>
                  <a:t>3</a:t>
                </a:r>
                <a:endParaRPr lang="en-US" sz="2400"/>
              </a:p>
              <a:p>
                <a:pPr>
                  <a:spcBef>
                    <a:spcPct val="50000"/>
                  </a:spcBef>
                </a:pPr>
                <a:r>
                  <a:rPr lang="en-US" sz="2400"/>
                  <a:t>5</a:t>
                </a:r>
                <a:endParaRPr lang="en-US" sz="2400"/>
              </a:p>
            </p:txBody>
          </p:sp>
        </p:grpSp>
        <p:sp>
          <p:nvSpPr>
            <p:cNvPr id="138311" name="Line 71"/>
            <p:cNvSpPr>
              <a:spLocks noChangeShapeType="1"/>
            </p:cNvSpPr>
            <p:nvPr>
              <p:custDataLst>
                <p:tags r:id="rId61"/>
              </p:custDataLst>
            </p:nvPr>
          </p:nvSpPr>
          <p:spPr bwMode="auto">
            <a:xfrm>
              <a:off x="1008" y="1296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4" name="Group 72"/>
          <p:cNvGrpSpPr/>
          <p:nvPr>
            <p:custDataLst>
              <p:tags r:id="rId62"/>
            </p:custDataLst>
          </p:nvPr>
        </p:nvGrpSpPr>
        <p:grpSpPr bwMode="auto">
          <a:xfrm>
            <a:off x="1600200" y="1524000"/>
            <a:ext cx="685800" cy="1149350"/>
            <a:chOff x="1008" y="960"/>
            <a:chExt cx="432" cy="724"/>
          </a:xfrm>
        </p:grpSpPr>
        <p:sp>
          <p:nvSpPr>
            <p:cNvPr id="138313" name="Rectangle 73"/>
            <p:cNvSpPr>
              <a:spLocks noChangeArrowheads="1"/>
            </p:cNvSpPr>
            <p:nvPr>
              <p:custDataLst>
                <p:tags r:id="rId63"/>
              </p:custDataLst>
            </p:nvPr>
          </p:nvSpPr>
          <p:spPr bwMode="auto">
            <a:xfrm>
              <a:off x="1008" y="960"/>
              <a:ext cx="432" cy="72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314" name="Text Box 74"/>
            <p:cNvSpPr txBox="1">
              <a:spLocks noChangeArrowheads="1"/>
            </p:cNvSpPr>
            <p:nvPr>
              <p:custDataLst>
                <p:tags r:id="rId64"/>
              </p:custDataLst>
            </p:nvPr>
          </p:nvSpPr>
          <p:spPr bwMode="auto">
            <a:xfrm>
              <a:off x="1056" y="1050"/>
              <a:ext cx="288" cy="634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3</a:t>
              </a:r>
              <a:endParaRPr lang="en-US" sz="2400"/>
            </a:p>
            <a:p>
              <a:pPr>
                <a:spcBef>
                  <a:spcPct val="50000"/>
                </a:spcBef>
              </a:pPr>
              <a:r>
                <a:rPr lang="en-US" sz="2400"/>
                <a:t>5</a:t>
              </a:r>
              <a:endParaRPr lang="en-US" sz="2400"/>
            </a:p>
          </p:txBody>
        </p:sp>
        <p:sp>
          <p:nvSpPr>
            <p:cNvPr id="138315" name="Line 75"/>
            <p:cNvSpPr>
              <a:spLocks noChangeShapeType="1"/>
            </p:cNvSpPr>
            <p:nvPr>
              <p:custDataLst>
                <p:tags r:id="rId65"/>
              </p:custDataLst>
            </p:nvPr>
          </p:nvSpPr>
          <p:spPr bwMode="auto">
            <a:xfrm>
              <a:off x="1008" y="1296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5" name="Group 76"/>
          <p:cNvGrpSpPr/>
          <p:nvPr>
            <p:custDataLst>
              <p:tags r:id="rId66"/>
            </p:custDataLst>
          </p:nvPr>
        </p:nvGrpSpPr>
        <p:grpSpPr bwMode="auto">
          <a:xfrm>
            <a:off x="3886200" y="1524000"/>
            <a:ext cx="685800" cy="1149350"/>
            <a:chOff x="2448" y="960"/>
            <a:chExt cx="432" cy="724"/>
          </a:xfrm>
        </p:grpSpPr>
        <p:sp>
          <p:nvSpPr>
            <p:cNvPr id="138317" name="Rectangle 77"/>
            <p:cNvSpPr>
              <a:spLocks noChangeArrowheads="1"/>
            </p:cNvSpPr>
            <p:nvPr>
              <p:custDataLst>
                <p:tags r:id="rId67"/>
              </p:custDataLst>
            </p:nvPr>
          </p:nvSpPr>
          <p:spPr bwMode="auto">
            <a:xfrm>
              <a:off x="2448" y="960"/>
              <a:ext cx="432" cy="72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318" name="Text Box 78"/>
            <p:cNvSpPr txBox="1">
              <a:spLocks noChangeArrowheads="1"/>
            </p:cNvSpPr>
            <p:nvPr>
              <p:custDataLst>
                <p:tags r:id="rId68"/>
              </p:custDataLst>
            </p:nvPr>
          </p:nvSpPr>
          <p:spPr bwMode="auto">
            <a:xfrm>
              <a:off x="2496" y="1050"/>
              <a:ext cx="288" cy="634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/>
                <a:t> 6</a:t>
              </a:r>
              <a:endParaRPr lang="en-US" sz="2400"/>
            </a:p>
            <a:p>
              <a:pPr>
                <a:spcBef>
                  <a:spcPct val="50000"/>
                </a:spcBef>
              </a:pPr>
              <a:r>
                <a:rPr lang="en-US" sz="2400"/>
                <a:t> 2</a:t>
              </a:r>
              <a:endParaRPr lang="en-US" sz="2400"/>
            </a:p>
          </p:txBody>
        </p:sp>
        <p:sp>
          <p:nvSpPr>
            <p:cNvPr id="138319" name="Line 79"/>
            <p:cNvSpPr>
              <a:spLocks noChangeShapeType="1"/>
            </p:cNvSpPr>
            <p:nvPr>
              <p:custDataLst>
                <p:tags r:id="rId69"/>
              </p:custDataLst>
            </p:nvPr>
          </p:nvSpPr>
          <p:spPr bwMode="auto">
            <a:xfrm>
              <a:off x="2448" y="134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58" grpId="0"/>
      <p:bldP spid="138259" grpId="0"/>
      <p:bldP spid="138271" grpId="0"/>
      <p:bldP spid="138290" grpId="0"/>
      <p:bldP spid="138297" grpId="0"/>
      <p:bldP spid="13830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Algorithm for evaluating expression</a:t>
            </a:r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95300" y="1074738"/>
            <a:ext cx="8229600" cy="5257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marL="660400" marR="0" lvl="0" indent="-6604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Tx/>
              <a:buNone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By using a stack algorithm</a:t>
            </a:r>
            <a:endParaRPr kumimoji="0" lang="en-US" sz="2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60400" marR="0" lvl="0" indent="-6604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Tx/>
              <a:buAutoNum type="arabicPeriod"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Initialize an empty stack</a:t>
            </a:r>
            <a:endParaRPr kumimoji="0" lang="en-US" sz="2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60400" marR="0" lvl="0" indent="-6604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Tx/>
              <a:buAutoNum type="arabicPeriod"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Repeat the following until the end of the expression is encountered</a:t>
            </a:r>
            <a:endParaRPr kumimoji="0" lang="en-US" sz="2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035050" marR="0" lvl="1" indent="-5778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Tx/>
              <a:buAutoNum type="alphaLcParenR"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Get the next token (const, var, operator) in the expression</a:t>
            </a:r>
            <a:endParaRPr kumimoji="0" 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035050" marR="0" lvl="1" indent="-5778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Tx/>
              <a:buAutoNum type="alphaLcParenR"/>
              <a:defRPr/>
            </a:pP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Operand – push onto stack</a:t>
            </a:r>
            <a:b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Operator – do the following</a:t>
            </a:r>
            <a:endParaRPr kumimoji="0" 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409700" marR="0" lvl="2" indent="-4953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Tx/>
              <a:buAutoNum type="romanLcPeriod"/>
              <a:defRPr/>
            </a:pP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Pop 2 values from stack</a:t>
            </a:r>
            <a:endParaRPr kumimoji="0" lang="en-US" sz="20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409700" marR="0" lvl="2" indent="-4953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Tx/>
              <a:buAutoNum type="romanLcPeriod"/>
              <a:defRPr/>
            </a:pP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Apply operator to the two values</a:t>
            </a:r>
            <a:endParaRPr kumimoji="0" lang="en-US" sz="20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409700" marR="0" lvl="2" indent="-4953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Tx/>
              <a:buAutoNum type="romanLcPeriod"/>
              <a:defRPr/>
            </a:pP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Push resulting value back onto stack</a:t>
            </a:r>
            <a:endParaRPr kumimoji="0" lang="en-US" sz="20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60400" marR="0" lvl="0" indent="-6604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Tx/>
              <a:buAutoNum type="arabicPeriod"/>
              <a:defRPr/>
            </a:pPr>
            <a:r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When end of expression encountered, value of expression is the (only) number left in stack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Towers of Hanoi</a:t>
            </a:r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838200" y="1828800"/>
            <a:ext cx="7772400" cy="2590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marL="273050" marR="0" lvl="0" indent="-2730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Monotype Sorts"/>
              <a:buChar char="b"/>
              <a:defRPr/>
            </a:pPr>
            <a:endParaRPr kumimoji="0" lang="zh-CN" altLang="en-US" sz="2600" b="0" i="0" u="none" strike="noStrike" kern="1200" cap="none" spc="0" normalizeH="0" baseline="0" noProof="0" smtClean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+mn-lt"/>
              <a:ea typeface="SimSun" pitchFamily="2" charset="-122"/>
              <a:cs typeface="+mn-cs"/>
            </a:endParaRPr>
          </a:p>
          <a:p>
            <a:pPr marL="273050" marR="0" lvl="0" indent="-2730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Monotype Sorts"/>
              <a:buChar char="b"/>
              <a:defRPr/>
            </a:pPr>
            <a:endParaRPr kumimoji="0" lang="zh-CN" altLang="en-US" sz="2600" b="0" i="0" u="none" strike="noStrike" kern="120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+mn-lt"/>
              <a:ea typeface="SimSun" pitchFamily="2" charset="-122"/>
              <a:cs typeface="+mn-cs"/>
            </a:endParaRPr>
          </a:p>
        </p:txBody>
      </p:sp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1" cstate="print"/>
          <a:srcRect l="43924" t="30208" r="29722" b="37500"/>
          <a:stretch>
            <a:fillRect/>
          </a:stretch>
        </p:blipFill>
        <p:spPr bwMode="auto">
          <a:xfrm>
            <a:off x="1219200" y="2362199"/>
            <a:ext cx="6019800" cy="4146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 for Balanced Symbol Checking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Make an empty stack</a:t>
            </a:r>
            <a:endParaRPr lang="en-US" dirty="0" smtClean="0"/>
          </a:p>
          <a:p>
            <a:pPr eaLnBrk="1" hangingPunct="1"/>
            <a:r>
              <a:rPr lang="en-US" dirty="0" smtClean="0"/>
              <a:t>read symbols until end of file</a:t>
            </a:r>
            <a:endParaRPr lang="en-US" dirty="0" smtClean="0"/>
          </a:p>
          <a:p>
            <a:pPr lvl="1" eaLnBrk="1" hangingPunct="1"/>
            <a:r>
              <a:rPr lang="en-US" dirty="0" smtClean="0"/>
              <a:t>if the symbol is an opening symbol push it onto the stack</a:t>
            </a:r>
            <a:endParaRPr lang="en-US" dirty="0" smtClean="0"/>
          </a:p>
          <a:p>
            <a:pPr lvl="1" eaLnBrk="1" hangingPunct="1"/>
            <a:r>
              <a:rPr lang="en-US" dirty="0" smtClean="0"/>
              <a:t>if it is a closing symbol do the following</a:t>
            </a:r>
            <a:endParaRPr lang="en-US" dirty="0" smtClean="0"/>
          </a:p>
          <a:p>
            <a:pPr lvl="2" eaLnBrk="1" hangingPunct="1"/>
            <a:r>
              <a:rPr lang="en-US" dirty="0" smtClean="0"/>
              <a:t>if the stack is empty report an error</a:t>
            </a:r>
            <a:endParaRPr lang="en-US" dirty="0" smtClean="0"/>
          </a:p>
          <a:p>
            <a:pPr lvl="2" eaLnBrk="1" hangingPunct="1"/>
            <a:r>
              <a:rPr lang="en-US" dirty="0" smtClean="0"/>
              <a:t>otherwise pop the stack. If the symbol popped does not match the closing symbol report an error</a:t>
            </a:r>
            <a:endParaRPr lang="en-US" dirty="0" smtClean="0"/>
          </a:p>
          <a:p>
            <a:pPr eaLnBrk="1" hangingPunct="1"/>
            <a:r>
              <a:rPr lang="en-US" dirty="0" smtClean="0"/>
              <a:t>At the end of the file if the stack is not empty report an error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Last In First Out</a:t>
            </a:r>
            <a:endParaRPr lang="en-US"/>
          </a:p>
        </p:txBody>
      </p:sp>
      <p:sp>
        <p:nvSpPr>
          <p:cNvPr id="132100" name="Text Box 4"/>
          <p:cNvSpPr txBox="1">
            <a:spLocks noChangeArrowheads="1"/>
          </p:cNvSpPr>
          <p:nvPr/>
        </p:nvSpPr>
        <p:spPr bwMode="auto">
          <a:xfrm>
            <a:off x="1050925" y="4841875"/>
            <a:ext cx="94615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kumimoji="1" lang="zh-TW" altLang="zh-TW">
                <a:ea typeface="PMingLiU" pitchFamily="18" charset="-120"/>
              </a:rPr>
              <a:t>          </a:t>
            </a:r>
            <a:endParaRPr kumimoji="1" lang="zh-TW" altLang="zh-TW">
              <a:ea typeface="PMingLiU" pitchFamily="18" charset="-120"/>
            </a:endParaRPr>
          </a:p>
        </p:txBody>
      </p:sp>
      <p:sp>
        <p:nvSpPr>
          <p:cNvPr id="132101" name="Rectangle 5"/>
          <p:cNvSpPr>
            <a:spLocks noChangeArrowheads="1"/>
          </p:cNvSpPr>
          <p:nvPr/>
        </p:nvSpPr>
        <p:spPr bwMode="auto">
          <a:xfrm>
            <a:off x="1371600" y="3733800"/>
            <a:ext cx="457200" cy="1905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2102" name="Rectangle 6"/>
          <p:cNvSpPr>
            <a:spLocks noChangeArrowheads="1"/>
          </p:cNvSpPr>
          <p:nvPr/>
        </p:nvSpPr>
        <p:spPr bwMode="auto">
          <a:xfrm>
            <a:off x="2743200" y="3733800"/>
            <a:ext cx="457200" cy="1905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endParaRPr kumimoji="1" lang="zh-TW" altLang="zh-TW">
              <a:ea typeface="PMingLiU" pitchFamily="18" charset="-120"/>
            </a:endParaRPr>
          </a:p>
          <a:p>
            <a:pPr algn="ctr"/>
            <a:endParaRPr kumimoji="1" lang="zh-TW" altLang="zh-TW">
              <a:ea typeface="PMingLiU" pitchFamily="18" charset="-120"/>
            </a:endParaRPr>
          </a:p>
          <a:p>
            <a:pPr algn="ctr"/>
            <a:endParaRPr kumimoji="1" lang="zh-TW" altLang="zh-TW">
              <a:ea typeface="PMingLiU" pitchFamily="18" charset="-120"/>
            </a:endParaRPr>
          </a:p>
          <a:p>
            <a:pPr algn="ctr"/>
            <a:r>
              <a:rPr kumimoji="1" lang="en-US" altLang="zh-TW">
                <a:ea typeface="PMingLiU" pitchFamily="18" charset="-120"/>
              </a:rPr>
              <a:t>B</a:t>
            </a:r>
            <a:endParaRPr kumimoji="1" lang="en-US" altLang="zh-TW">
              <a:ea typeface="PMingLiU" pitchFamily="18" charset="-120"/>
            </a:endParaRPr>
          </a:p>
          <a:p>
            <a:pPr algn="ctr"/>
            <a:r>
              <a:rPr kumimoji="1" lang="en-US" altLang="zh-TW">
                <a:ea typeface="PMingLiU" pitchFamily="18" charset="-120"/>
              </a:rPr>
              <a:t>A</a:t>
            </a:r>
            <a:endParaRPr kumimoji="1" lang="en-US" altLang="zh-TW">
              <a:ea typeface="PMingLiU" pitchFamily="18" charset="-120"/>
            </a:endParaRPr>
          </a:p>
        </p:txBody>
      </p:sp>
      <p:sp>
        <p:nvSpPr>
          <p:cNvPr id="132103" name="Rectangle 7"/>
          <p:cNvSpPr>
            <a:spLocks noChangeArrowheads="1"/>
          </p:cNvSpPr>
          <p:nvPr/>
        </p:nvSpPr>
        <p:spPr bwMode="auto">
          <a:xfrm>
            <a:off x="5257800" y="3733800"/>
            <a:ext cx="457200" cy="1905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endParaRPr kumimoji="1" lang="zh-TW" altLang="zh-TW">
              <a:ea typeface="PMingLiU" pitchFamily="18" charset="-120"/>
            </a:endParaRPr>
          </a:p>
          <a:p>
            <a:pPr algn="ctr"/>
            <a:r>
              <a:rPr kumimoji="1" lang="en-US" altLang="zh-TW">
                <a:ea typeface="PMingLiU" pitchFamily="18" charset="-120"/>
              </a:rPr>
              <a:t>D</a:t>
            </a:r>
            <a:endParaRPr kumimoji="1" lang="en-US" altLang="zh-TW">
              <a:ea typeface="PMingLiU" pitchFamily="18" charset="-120"/>
            </a:endParaRPr>
          </a:p>
          <a:p>
            <a:pPr algn="ctr"/>
            <a:r>
              <a:rPr kumimoji="1" lang="en-US" altLang="zh-TW">
                <a:ea typeface="PMingLiU" pitchFamily="18" charset="-120"/>
              </a:rPr>
              <a:t>C</a:t>
            </a:r>
            <a:endParaRPr kumimoji="1" lang="en-US" altLang="zh-TW">
              <a:ea typeface="PMingLiU" pitchFamily="18" charset="-120"/>
            </a:endParaRPr>
          </a:p>
          <a:p>
            <a:pPr algn="ctr"/>
            <a:r>
              <a:rPr kumimoji="1" lang="en-US" altLang="zh-TW">
                <a:ea typeface="PMingLiU" pitchFamily="18" charset="-120"/>
              </a:rPr>
              <a:t>B</a:t>
            </a:r>
            <a:endParaRPr kumimoji="1" lang="en-US" altLang="zh-TW">
              <a:ea typeface="PMingLiU" pitchFamily="18" charset="-120"/>
            </a:endParaRPr>
          </a:p>
          <a:p>
            <a:pPr algn="ctr"/>
            <a:r>
              <a:rPr kumimoji="1" lang="en-US" altLang="zh-TW">
                <a:ea typeface="PMingLiU" pitchFamily="18" charset="-120"/>
              </a:rPr>
              <a:t>A</a:t>
            </a:r>
            <a:endParaRPr kumimoji="1" lang="en-US" altLang="zh-TW">
              <a:ea typeface="PMingLiU" pitchFamily="18" charset="-120"/>
            </a:endParaRPr>
          </a:p>
        </p:txBody>
      </p:sp>
      <p:sp>
        <p:nvSpPr>
          <p:cNvPr id="132104" name="Rectangle 8"/>
          <p:cNvSpPr>
            <a:spLocks noChangeArrowheads="1"/>
          </p:cNvSpPr>
          <p:nvPr/>
        </p:nvSpPr>
        <p:spPr bwMode="auto">
          <a:xfrm>
            <a:off x="4038600" y="3733800"/>
            <a:ext cx="533400" cy="1905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endParaRPr kumimoji="1" lang="zh-TW" altLang="zh-TW">
              <a:ea typeface="PMingLiU" pitchFamily="18" charset="-120"/>
            </a:endParaRPr>
          </a:p>
          <a:p>
            <a:pPr algn="ctr"/>
            <a:endParaRPr kumimoji="1" lang="zh-TW" altLang="zh-TW">
              <a:ea typeface="PMingLiU" pitchFamily="18" charset="-120"/>
            </a:endParaRPr>
          </a:p>
          <a:p>
            <a:pPr algn="ctr"/>
            <a:r>
              <a:rPr kumimoji="1" lang="en-US" altLang="zh-TW">
                <a:ea typeface="PMingLiU" pitchFamily="18" charset="-120"/>
              </a:rPr>
              <a:t>C</a:t>
            </a:r>
            <a:endParaRPr kumimoji="1" lang="en-US" altLang="zh-TW">
              <a:ea typeface="PMingLiU" pitchFamily="18" charset="-120"/>
            </a:endParaRPr>
          </a:p>
          <a:p>
            <a:pPr algn="ctr"/>
            <a:r>
              <a:rPr kumimoji="1" lang="en-US" altLang="zh-TW">
                <a:ea typeface="PMingLiU" pitchFamily="18" charset="-120"/>
              </a:rPr>
              <a:t>B</a:t>
            </a:r>
            <a:endParaRPr kumimoji="1" lang="en-US" altLang="zh-TW">
              <a:ea typeface="PMingLiU" pitchFamily="18" charset="-120"/>
            </a:endParaRPr>
          </a:p>
          <a:p>
            <a:pPr algn="ctr"/>
            <a:r>
              <a:rPr kumimoji="1" lang="en-US" altLang="zh-TW">
                <a:ea typeface="PMingLiU" pitchFamily="18" charset="-120"/>
              </a:rPr>
              <a:t>A</a:t>
            </a:r>
            <a:endParaRPr kumimoji="1" lang="en-US" altLang="zh-TW">
              <a:ea typeface="PMingLiU" pitchFamily="18" charset="-120"/>
            </a:endParaRPr>
          </a:p>
        </p:txBody>
      </p:sp>
      <p:sp>
        <p:nvSpPr>
          <p:cNvPr id="132105" name="Rectangle 9"/>
          <p:cNvSpPr>
            <a:spLocks noChangeArrowheads="1"/>
          </p:cNvSpPr>
          <p:nvPr/>
        </p:nvSpPr>
        <p:spPr bwMode="auto">
          <a:xfrm>
            <a:off x="7772400" y="3733800"/>
            <a:ext cx="457200" cy="1905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endParaRPr kumimoji="1" lang="zh-TW" altLang="zh-TW">
              <a:ea typeface="PMingLiU" pitchFamily="18" charset="-120"/>
            </a:endParaRPr>
          </a:p>
          <a:p>
            <a:pPr algn="ctr"/>
            <a:r>
              <a:rPr kumimoji="1" lang="en-US" altLang="zh-TW">
                <a:ea typeface="PMingLiU" pitchFamily="18" charset="-120"/>
              </a:rPr>
              <a:t>D</a:t>
            </a:r>
            <a:endParaRPr kumimoji="1" lang="en-US" altLang="zh-TW">
              <a:ea typeface="PMingLiU" pitchFamily="18" charset="-120"/>
            </a:endParaRPr>
          </a:p>
          <a:p>
            <a:pPr algn="ctr"/>
            <a:r>
              <a:rPr kumimoji="1" lang="en-US" altLang="zh-TW">
                <a:ea typeface="PMingLiU" pitchFamily="18" charset="-120"/>
              </a:rPr>
              <a:t>C</a:t>
            </a:r>
            <a:endParaRPr kumimoji="1" lang="en-US" altLang="zh-TW">
              <a:ea typeface="PMingLiU" pitchFamily="18" charset="-120"/>
            </a:endParaRPr>
          </a:p>
          <a:p>
            <a:pPr algn="ctr"/>
            <a:r>
              <a:rPr kumimoji="1" lang="en-US" altLang="zh-TW">
                <a:ea typeface="PMingLiU" pitchFamily="18" charset="-120"/>
              </a:rPr>
              <a:t>B</a:t>
            </a:r>
            <a:endParaRPr kumimoji="1" lang="en-US" altLang="zh-TW">
              <a:ea typeface="PMingLiU" pitchFamily="18" charset="-120"/>
            </a:endParaRPr>
          </a:p>
          <a:p>
            <a:pPr algn="ctr"/>
            <a:r>
              <a:rPr kumimoji="1" lang="en-US" altLang="zh-TW">
                <a:ea typeface="PMingLiU" pitchFamily="18" charset="-120"/>
              </a:rPr>
              <a:t>A</a:t>
            </a:r>
            <a:endParaRPr kumimoji="1" lang="en-US" altLang="zh-TW">
              <a:ea typeface="PMingLiU" pitchFamily="18" charset="-120"/>
            </a:endParaRPr>
          </a:p>
        </p:txBody>
      </p:sp>
      <p:sp>
        <p:nvSpPr>
          <p:cNvPr id="132106" name="Rectangle 10"/>
          <p:cNvSpPr>
            <a:spLocks noChangeArrowheads="1"/>
          </p:cNvSpPr>
          <p:nvPr/>
        </p:nvSpPr>
        <p:spPr bwMode="auto">
          <a:xfrm>
            <a:off x="6553200" y="3733800"/>
            <a:ext cx="457200" cy="1905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kumimoji="1" lang="en-US" altLang="zh-TW">
                <a:ea typeface="PMingLiU" pitchFamily="18" charset="-120"/>
              </a:rPr>
              <a:t>E</a:t>
            </a:r>
            <a:endParaRPr kumimoji="1" lang="en-US" altLang="zh-TW">
              <a:ea typeface="PMingLiU" pitchFamily="18" charset="-120"/>
            </a:endParaRPr>
          </a:p>
          <a:p>
            <a:pPr algn="ctr"/>
            <a:r>
              <a:rPr kumimoji="1" lang="en-US" altLang="zh-TW">
                <a:ea typeface="PMingLiU" pitchFamily="18" charset="-120"/>
              </a:rPr>
              <a:t>D</a:t>
            </a:r>
            <a:endParaRPr kumimoji="1" lang="en-US" altLang="zh-TW">
              <a:ea typeface="PMingLiU" pitchFamily="18" charset="-120"/>
            </a:endParaRPr>
          </a:p>
          <a:p>
            <a:pPr algn="ctr"/>
            <a:r>
              <a:rPr kumimoji="1" lang="en-US" altLang="zh-TW">
                <a:ea typeface="PMingLiU" pitchFamily="18" charset="-120"/>
              </a:rPr>
              <a:t>C</a:t>
            </a:r>
            <a:endParaRPr kumimoji="1" lang="en-US" altLang="zh-TW">
              <a:ea typeface="PMingLiU" pitchFamily="18" charset="-120"/>
            </a:endParaRPr>
          </a:p>
          <a:p>
            <a:pPr algn="ctr"/>
            <a:r>
              <a:rPr kumimoji="1" lang="en-US" altLang="zh-TW">
                <a:ea typeface="PMingLiU" pitchFamily="18" charset="-120"/>
              </a:rPr>
              <a:t>B</a:t>
            </a:r>
            <a:endParaRPr kumimoji="1" lang="en-US" altLang="zh-TW">
              <a:ea typeface="PMingLiU" pitchFamily="18" charset="-120"/>
            </a:endParaRPr>
          </a:p>
          <a:p>
            <a:pPr algn="ctr"/>
            <a:r>
              <a:rPr kumimoji="1" lang="en-US" altLang="zh-TW">
                <a:ea typeface="PMingLiU" pitchFamily="18" charset="-120"/>
              </a:rPr>
              <a:t>A</a:t>
            </a:r>
            <a:endParaRPr kumimoji="1" lang="en-US" altLang="zh-TW">
              <a:ea typeface="PMingLiU" pitchFamily="18" charset="-120"/>
            </a:endParaRPr>
          </a:p>
        </p:txBody>
      </p:sp>
      <p:sp>
        <p:nvSpPr>
          <p:cNvPr id="132107" name="Line 11"/>
          <p:cNvSpPr>
            <a:spLocks noChangeShapeType="1"/>
          </p:cNvSpPr>
          <p:nvPr/>
        </p:nvSpPr>
        <p:spPr bwMode="auto">
          <a:xfrm flipH="1">
            <a:off x="1905000" y="54102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2108" name="Text Box 12"/>
          <p:cNvSpPr txBox="1">
            <a:spLocks noChangeArrowheads="1"/>
          </p:cNvSpPr>
          <p:nvPr/>
        </p:nvSpPr>
        <p:spPr bwMode="auto">
          <a:xfrm>
            <a:off x="2133600" y="5181600"/>
            <a:ext cx="573088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kumimoji="1" lang="en-US" altLang="zh-TW">
                <a:ea typeface="PMingLiU" pitchFamily="18" charset="-120"/>
              </a:rPr>
              <a:t>top</a:t>
            </a:r>
            <a:endParaRPr kumimoji="1" lang="en-US" altLang="zh-TW">
              <a:ea typeface="PMingLiU" pitchFamily="18" charset="-120"/>
            </a:endParaRPr>
          </a:p>
        </p:txBody>
      </p:sp>
      <p:sp>
        <p:nvSpPr>
          <p:cNvPr id="132109" name="Line 13"/>
          <p:cNvSpPr>
            <a:spLocks noChangeShapeType="1"/>
          </p:cNvSpPr>
          <p:nvPr/>
        </p:nvSpPr>
        <p:spPr bwMode="auto">
          <a:xfrm>
            <a:off x="1371600" y="3733800"/>
            <a:ext cx="4572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2110" name="Line 14"/>
          <p:cNvSpPr>
            <a:spLocks noChangeShapeType="1"/>
          </p:cNvSpPr>
          <p:nvPr/>
        </p:nvSpPr>
        <p:spPr bwMode="auto">
          <a:xfrm>
            <a:off x="2743200" y="3733800"/>
            <a:ext cx="4572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2111" name="Line 15"/>
          <p:cNvSpPr>
            <a:spLocks noChangeShapeType="1"/>
          </p:cNvSpPr>
          <p:nvPr/>
        </p:nvSpPr>
        <p:spPr bwMode="auto">
          <a:xfrm>
            <a:off x="4038600" y="3733800"/>
            <a:ext cx="5334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2112" name="Line 16"/>
          <p:cNvSpPr>
            <a:spLocks noChangeShapeType="1"/>
          </p:cNvSpPr>
          <p:nvPr/>
        </p:nvSpPr>
        <p:spPr bwMode="auto">
          <a:xfrm>
            <a:off x="5257800" y="3733800"/>
            <a:ext cx="4572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2113" name="Line 17"/>
          <p:cNvSpPr>
            <a:spLocks noChangeShapeType="1"/>
          </p:cNvSpPr>
          <p:nvPr/>
        </p:nvSpPr>
        <p:spPr bwMode="auto">
          <a:xfrm>
            <a:off x="6553200" y="3733800"/>
            <a:ext cx="4572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2114" name="Line 18"/>
          <p:cNvSpPr>
            <a:spLocks noChangeShapeType="1"/>
          </p:cNvSpPr>
          <p:nvPr/>
        </p:nvSpPr>
        <p:spPr bwMode="auto">
          <a:xfrm>
            <a:off x="7772400" y="3733800"/>
            <a:ext cx="4572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2115" name="Line 19"/>
          <p:cNvSpPr>
            <a:spLocks noChangeShapeType="1"/>
          </p:cNvSpPr>
          <p:nvPr/>
        </p:nvSpPr>
        <p:spPr bwMode="auto">
          <a:xfrm flipH="1">
            <a:off x="3200400" y="51054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2116" name="Line 20"/>
          <p:cNvSpPr>
            <a:spLocks noChangeShapeType="1"/>
          </p:cNvSpPr>
          <p:nvPr/>
        </p:nvSpPr>
        <p:spPr bwMode="auto">
          <a:xfrm flipH="1">
            <a:off x="4572000" y="46482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2117" name="Line 21"/>
          <p:cNvSpPr>
            <a:spLocks noChangeShapeType="1"/>
          </p:cNvSpPr>
          <p:nvPr/>
        </p:nvSpPr>
        <p:spPr bwMode="auto">
          <a:xfrm flipH="1">
            <a:off x="5715000" y="42672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2118" name="Line 22"/>
          <p:cNvSpPr>
            <a:spLocks noChangeShapeType="1"/>
          </p:cNvSpPr>
          <p:nvPr/>
        </p:nvSpPr>
        <p:spPr bwMode="auto">
          <a:xfrm flipH="1">
            <a:off x="7010400" y="38862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2119" name="Line 23"/>
          <p:cNvSpPr>
            <a:spLocks noChangeShapeType="1"/>
          </p:cNvSpPr>
          <p:nvPr/>
        </p:nvSpPr>
        <p:spPr bwMode="auto">
          <a:xfrm flipH="1">
            <a:off x="8229600" y="42672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2120" name="Text Box 24"/>
          <p:cNvSpPr txBox="1">
            <a:spLocks noChangeArrowheads="1"/>
          </p:cNvSpPr>
          <p:nvPr/>
        </p:nvSpPr>
        <p:spPr bwMode="auto">
          <a:xfrm>
            <a:off x="3413125" y="4841875"/>
            <a:ext cx="573088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kumimoji="1" lang="en-US" altLang="zh-TW">
                <a:ea typeface="PMingLiU" pitchFamily="18" charset="-120"/>
              </a:rPr>
              <a:t>top</a:t>
            </a:r>
            <a:endParaRPr kumimoji="1" lang="en-US" altLang="zh-TW">
              <a:ea typeface="PMingLiU" pitchFamily="18" charset="-120"/>
            </a:endParaRPr>
          </a:p>
        </p:txBody>
      </p:sp>
      <p:sp>
        <p:nvSpPr>
          <p:cNvPr id="132121" name="Text Box 25"/>
          <p:cNvSpPr txBox="1">
            <a:spLocks noChangeArrowheads="1"/>
          </p:cNvSpPr>
          <p:nvPr/>
        </p:nvSpPr>
        <p:spPr bwMode="auto">
          <a:xfrm>
            <a:off x="4708525" y="4460875"/>
            <a:ext cx="573088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kumimoji="1" lang="en-US" altLang="zh-TW">
                <a:ea typeface="PMingLiU" pitchFamily="18" charset="-120"/>
              </a:rPr>
              <a:t>top</a:t>
            </a:r>
            <a:endParaRPr kumimoji="1" lang="en-US" altLang="zh-TW">
              <a:ea typeface="PMingLiU" pitchFamily="18" charset="-120"/>
            </a:endParaRPr>
          </a:p>
        </p:txBody>
      </p:sp>
      <p:sp>
        <p:nvSpPr>
          <p:cNvPr id="132122" name="Text Box 26"/>
          <p:cNvSpPr txBox="1">
            <a:spLocks noChangeArrowheads="1"/>
          </p:cNvSpPr>
          <p:nvPr/>
        </p:nvSpPr>
        <p:spPr bwMode="auto">
          <a:xfrm>
            <a:off x="5851525" y="4003675"/>
            <a:ext cx="573088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kumimoji="1" lang="en-US" altLang="zh-TW">
                <a:ea typeface="PMingLiU" pitchFamily="18" charset="-120"/>
              </a:rPr>
              <a:t>top</a:t>
            </a:r>
            <a:endParaRPr kumimoji="1" lang="en-US" altLang="zh-TW">
              <a:ea typeface="PMingLiU" pitchFamily="18" charset="-120"/>
            </a:endParaRPr>
          </a:p>
        </p:txBody>
      </p:sp>
      <p:sp>
        <p:nvSpPr>
          <p:cNvPr id="132123" name="Text Box 27"/>
          <p:cNvSpPr txBox="1">
            <a:spLocks noChangeArrowheads="1"/>
          </p:cNvSpPr>
          <p:nvPr/>
        </p:nvSpPr>
        <p:spPr bwMode="auto">
          <a:xfrm>
            <a:off x="7223125" y="3698875"/>
            <a:ext cx="573088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kumimoji="1" lang="en-US" altLang="zh-TW">
                <a:ea typeface="PMingLiU" pitchFamily="18" charset="-120"/>
              </a:rPr>
              <a:t>top</a:t>
            </a:r>
            <a:endParaRPr kumimoji="1" lang="en-US" altLang="zh-TW">
              <a:ea typeface="PMingLiU" pitchFamily="18" charset="-120"/>
            </a:endParaRPr>
          </a:p>
        </p:txBody>
      </p:sp>
      <p:sp>
        <p:nvSpPr>
          <p:cNvPr id="132125" name="Text Box 29"/>
          <p:cNvSpPr txBox="1">
            <a:spLocks noChangeArrowheads="1"/>
          </p:cNvSpPr>
          <p:nvPr/>
        </p:nvSpPr>
        <p:spPr bwMode="auto">
          <a:xfrm>
            <a:off x="1431925" y="5222875"/>
            <a:ext cx="404813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/>
              <a:t>A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Queue</a:t>
            </a:r>
            <a:endParaRPr lang="en-US" smtClean="0"/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Two types of queue:-</a:t>
            </a:r>
            <a:endParaRPr lang="en-US" smtClean="0"/>
          </a:p>
          <a:p>
            <a:pPr lvl="1"/>
            <a:r>
              <a:rPr lang="en-US" smtClean="0"/>
              <a:t>Simple Queue</a:t>
            </a:r>
            <a:endParaRPr lang="en-US" smtClean="0"/>
          </a:p>
          <a:p>
            <a:pPr lvl="1"/>
            <a:r>
              <a:rPr lang="en-US" smtClean="0"/>
              <a:t>Circular Queue</a:t>
            </a:r>
            <a:endParaRPr lang="en-US" smtClean="0"/>
          </a:p>
          <a:p>
            <a:pPr lvl="1"/>
            <a:endParaRPr lang="en-US" smtClean="0"/>
          </a:p>
          <a:p>
            <a:pPr lvl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229600" cy="1143000"/>
          </a:xfrm>
        </p:spPr>
        <p:txBody>
          <a:bodyPr/>
          <a:lstStyle/>
          <a:p>
            <a:r>
              <a:rPr lang="en-US" dirty="0" smtClean="0"/>
              <a:t>Basic Insert </a:t>
            </a:r>
            <a:r>
              <a:rPr lang="en-US" dirty="0" err="1" smtClean="0"/>
              <a:t>Alg</a:t>
            </a:r>
            <a:r>
              <a:rPr lang="en-US" dirty="0" smtClean="0"/>
              <a:t> for Queue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8229600" cy="4770437"/>
          </a:xfrm>
        </p:spPr>
        <p:txBody>
          <a:bodyPr/>
          <a:lstStyle/>
          <a:p>
            <a:r>
              <a:rPr lang="en-US" dirty="0" smtClean="0"/>
              <a:t>QINSERT(QUEUE,N,FRONT,REAR,ITEM)</a:t>
            </a:r>
            <a:endParaRPr lang="en-US" dirty="0" smtClean="0"/>
          </a:p>
          <a:p>
            <a:pPr marL="514350" indent="-514350">
              <a:buAutoNum type="arabicPeriod"/>
            </a:pPr>
            <a:r>
              <a:rPr lang="en-US" dirty="0" smtClean="0"/>
              <a:t>If FRONT = 1 and REAR = 1, or if FRONT = REAR + 1, then Write OVERFLOW and Return</a:t>
            </a:r>
            <a:endParaRPr lang="en-US" dirty="0" smtClean="0"/>
          </a:p>
          <a:p>
            <a:pPr marL="514350" indent="-514350">
              <a:buAutoNum type="arabicPeriod"/>
            </a:pPr>
            <a:r>
              <a:rPr lang="en-US" dirty="0" smtClean="0"/>
              <a:t>If FRONT = NULL, then</a:t>
            </a:r>
            <a:endParaRPr lang="en-US" dirty="0" smtClean="0"/>
          </a:p>
          <a:p>
            <a:pPr marL="514350" indent="-514350">
              <a:buNone/>
            </a:pPr>
            <a:r>
              <a:rPr lang="en-US" dirty="0" smtClean="0"/>
              <a:t>		SET FRONT = 1 and REAR = 1</a:t>
            </a:r>
            <a:endParaRPr lang="en-US" dirty="0" smtClean="0"/>
          </a:p>
          <a:p>
            <a:pPr marL="514350" indent="-514350">
              <a:buNone/>
            </a:pPr>
            <a:r>
              <a:rPr lang="en-US" dirty="0" smtClean="0"/>
              <a:t>	Else If REAR = N, then:</a:t>
            </a:r>
            <a:endParaRPr lang="en-US" dirty="0" smtClean="0"/>
          </a:p>
          <a:p>
            <a:pPr marL="514350" indent="-514350">
              <a:buNone/>
            </a:pPr>
            <a:r>
              <a:rPr lang="en-US" dirty="0" smtClean="0"/>
              <a:t>		SET REAR = 1</a:t>
            </a:r>
            <a:endParaRPr lang="en-US" dirty="0" smtClean="0"/>
          </a:p>
          <a:p>
            <a:pPr marL="514350" indent="-514350">
              <a:buNone/>
            </a:pPr>
            <a:r>
              <a:rPr lang="en-US" dirty="0" smtClean="0"/>
              <a:t>	Else</a:t>
            </a:r>
            <a:endParaRPr lang="en-US" dirty="0" smtClean="0"/>
          </a:p>
          <a:p>
            <a:pPr marL="514350" indent="-514350">
              <a:buNone/>
            </a:pPr>
            <a:r>
              <a:rPr lang="en-US" dirty="0" smtClean="0"/>
              <a:t>		SET REAR = REAR+1</a:t>
            </a:r>
            <a:endParaRPr lang="en-US" dirty="0" smtClean="0"/>
          </a:p>
          <a:p>
            <a:pPr marL="514350" indent="-514350">
              <a:buFont typeface="+mj-lt"/>
              <a:buAutoNum type="arabicPeriod" startAt="3"/>
            </a:pPr>
            <a:r>
              <a:rPr lang="en-US" dirty="0" smtClean="0"/>
              <a:t>Set QUEUE[REAR] = ITEM</a:t>
            </a:r>
            <a:endParaRPr lang="en-US" dirty="0" smtClean="0"/>
          </a:p>
          <a:p>
            <a:pPr marL="514350" indent="-514350">
              <a:buFont typeface="+mj-lt"/>
              <a:buAutoNum type="arabicPeriod" startAt="3"/>
            </a:pPr>
            <a:r>
              <a:rPr lang="en-US" dirty="0" smtClean="0"/>
              <a:t>Return</a:t>
            </a:r>
            <a:endParaRPr lang="en-US" dirty="0" smtClean="0"/>
          </a:p>
          <a:p>
            <a:pPr marL="514350" indent="-514350">
              <a:buFont typeface="+mj-lt"/>
              <a:buAutoNum type="arabicPeriod" startAt="3"/>
            </a:pPr>
            <a:endParaRPr lang="en-US" dirty="0" smtClean="0"/>
          </a:p>
          <a:p>
            <a:pPr marL="514350" indent="-514350">
              <a:buAutoNum type="arabicPeriod" startAt="3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/>
          <a:lstStyle/>
          <a:p>
            <a:r>
              <a:rPr lang="en-US" dirty="0" smtClean="0"/>
              <a:t>Basic Delete </a:t>
            </a:r>
            <a:r>
              <a:rPr lang="en-US" dirty="0" err="1" smtClean="0"/>
              <a:t>Alg</a:t>
            </a:r>
            <a:r>
              <a:rPr lang="en-US" dirty="0" smtClean="0"/>
              <a:t> for Queue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1"/>
            <a:ext cx="8229600" cy="5029200"/>
          </a:xfrm>
        </p:spPr>
        <p:txBody>
          <a:bodyPr/>
          <a:lstStyle/>
          <a:p>
            <a:r>
              <a:rPr lang="en-US" dirty="0" smtClean="0"/>
              <a:t>QDELETE(QUEUE,N,FRONT,REAR,ITEM)</a:t>
            </a:r>
            <a:endParaRPr lang="en-US" dirty="0" smtClean="0"/>
          </a:p>
          <a:p>
            <a:pPr marL="514350" indent="-514350">
              <a:buAutoNum type="arabicPeriod"/>
            </a:pPr>
            <a:r>
              <a:rPr lang="en-US" dirty="0" smtClean="0"/>
              <a:t>If FRONT = NULL, then Write UNDERFLOW and Return</a:t>
            </a:r>
            <a:endParaRPr lang="en-US" dirty="0" smtClean="0"/>
          </a:p>
          <a:p>
            <a:pPr marL="514350" indent="-514350">
              <a:buFont typeface="Wingdings 2" pitchFamily="18" charset="2"/>
              <a:buAutoNum type="arabicPeriod"/>
            </a:pPr>
            <a:r>
              <a:rPr lang="en-US" dirty="0" smtClean="0"/>
              <a:t>Set ITEM = QUEUE[FRONT]</a:t>
            </a:r>
            <a:endParaRPr lang="en-US" dirty="0" smtClean="0"/>
          </a:p>
          <a:p>
            <a:pPr marL="514350" indent="-514350">
              <a:buAutoNum type="arabicPeriod"/>
            </a:pPr>
            <a:r>
              <a:rPr lang="en-US" dirty="0" smtClean="0"/>
              <a:t>If FRONT = REAR, then</a:t>
            </a:r>
            <a:endParaRPr lang="en-US" dirty="0" smtClean="0"/>
          </a:p>
          <a:p>
            <a:pPr marL="514350" indent="-514350">
              <a:buNone/>
            </a:pPr>
            <a:r>
              <a:rPr lang="en-US" dirty="0" smtClean="0"/>
              <a:t>		SET FRONT = NULL and REAR = NULL</a:t>
            </a:r>
            <a:endParaRPr lang="en-US" dirty="0" smtClean="0"/>
          </a:p>
          <a:p>
            <a:pPr marL="514350" indent="-514350">
              <a:buNone/>
            </a:pPr>
            <a:r>
              <a:rPr lang="en-US" dirty="0" smtClean="0"/>
              <a:t>	Else If FRONT = N, then:</a:t>
            </a:r>
            <a:endParaRPr lang="en-US" dirty="0" smtClean="0"/>
          </a:p>
          <a:p>
            <a:pPr marL="514350" indent="-514350">
              <a:buNone/>
            </a:pPr>
            <a:r>
              <a:rPr lang="en-US" dirty="0" smtClean="0"/>
              <a:t>		SET FRONT = 1</a:t>
            </a:r>
            <a:endParaRPr lang="en-US" dirty="0" smtClean="0"/>
          </a:p>
          <a:p>
            <a:pPr marL="514350" indent="-514350">
              <a:buNone/>
            </a:pPr>
            <a:r>
              <a:rPr lang="en-US" dirty="0" smtClean="0"/>
              <a:t>	Else</a:t>
            </a:r>
            <a:endParaRPr lang="en-US" dirty="0" smtClean="0"/>
          </a:p>
          <a:p>
            <a:pPr marL="514350" indent="-514350">
              <a:buNone/>
            </a:pPr>
            <a:r>
              <a:rPr lang="en-US" dirty="0" smtClean="0"/>
              <a:t>		SET FRONT = FRONT+1</a:t>
            </a:r>
            <a:endParaRPr lang="en-US" dirty="0" smtClean="0"/>
          </a:p>
          <a:p>
            <a:pPr marL="514350" indent="-514350">
              <a:buFont typeface="+mj-lt"/>
              <a:buAutoNum type="arabicPeriod" startAt="3"/>
            </a:pPr>
            <a:r>
              <a:rPr lang="en-US" dirty="0" smtClean="0"/>
              <a:t>Return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Working of a simple queue	</a:t>
            </a:r>
            <a:endParaRPr lang="en-US" smtClean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533400" y="3429000"/>
          <a:ext cx="82296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8700"/>
                <a:gridCol w="1028700"/>
                <a:gridCol w="1028700"/>
                <a:gridCol w="1028700"/>
                <a:gridCol w="1028700"/>
                <a:gridCol w="1028700"/>
                <a:gridCol w="1028700"/>
                <a:gridCol w="10287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320" name="TextBox 5"/>
          <p:cNvSpPr txBox="1">
            <a:spLocks noChangeArrowheads="1"/>
          </p:cNvSpPr>
          <p:nvPr/>
        </p:nvSpPr>
        <p:spPr bwMode="auto">
          <a:xfrm>
            <a:off x="1219200" y="4648200"/>
            <a:ext cx="1905000" cy="9239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sz="5400">
                <a:latin typeface="Arabic Typesetting" pitchFamily="66" charset="-78"/>
                <a:cs typeface="Arabic Typesetting" pitchFamily="66" charset="-78"/>
              </a:rPr>
              <a:t>Process: </a:t>
            </a:r>
            <a:endParaRPr lang="en-US" sz="5400">
              <a:latin typeface="Arabic Typesetting" pitchFamily="66" charset="-78"/>
              <a:cs typeface="Arabic Typesetting" pitchFamily="66" charset="-78"/>
            </a:endParaRPr>
          </a:p>
        </p:txBody>
      </p:sp>
      <p:sp>
        <p:nvSpPr>
          <p:cNvPr id="12321" name="TextBox 6"/>
          <p:cNvSpPr txBox="1">
            <a:spLocks noChangeArrowheads="1"/>
          </p:cNvSpPr>
          <p:nvPr/>
        </p:nvSpPr>
        <p:spPr bwMode="auto">
          <a:xfrm>
            <a:off x="304800" y="2514600"/>
            <a:ext cx="2286000" cy="646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sz="3600">
                <a:latin typeface="Constantia" pitchFamily="18" charset="0"/>
              </a:rPr>
              <a:t>Elements:</a:t>
            </a:r>
            <a:endParaRPr lang="en-US" sz="3600">
              <a:latin typeface="Constantia" pitchFamily="18" charset="0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2971800" y="2514600"/>
            <a:ext cx="406400" cy="646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sz="3600">
                <a:latin typeface="Constantia" pitchFamily="18" charset="0"/>
              </a:rPr>
              <a:t>a</a:t>
            </a:r>
            <a:endParaRPr lang="en-US" sz="3600">
              <a:latin typeface="Constantia" pitchFamily="18" charset="0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3429000" y="2514600"/>
            <a:ext cx="441325" cy="646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sz="3600">
                <a:latin typeface="Constantia" pitchFamily="18" charset="0"/>
              </a:rPr>
              <a:t>b</a:t>
            </a:r>
            <a:endParaRPr lang="en-US" sz="3600">
              <a:latin typeface="Constantia" pitchFamily="18" charset="0"/>
            </a:endParaRP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3902075" y="2514600"/>
            <a:ext cx="398463" cy="646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sz="3600">
                <a:latin typeface="Constantia" pitchFamily="18" charset="0"/>
              </a:rPr>
              <a:t>c</a:t>
            </a:r>
            <a:endParaRPr lang="en-US" sz="3600">
              <a:latin typeface="Constantia" pitchFamily="18" charset="0"/>
            </a:endParaRPr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4419600" y="2514600"/>
            <a:ext cx="446088" cy="646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sz="3600">
                <a:latin typeface="Constantia" pitchFamily="18" charset="0"/>
              </a:rPr>
              <a:t>d</a:t>
            </a:r>
            <a:endParaRPr lang="en-US" sz="3600">
              <a:latin typeface="Constantia" pitchFamily="18" charset="0"/>
            </a:endParaRPr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4892675" y="2514600"/>
            <a:ext cx="406400" cy="646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sz="3600">
                <a:latin typeface="Constantia" pitchFamily="18" charset="0"/>
              </a:rPr>
              <a:t>e</a:t>
            </a:r>
            <a:endParaRPr lang="en-US" sz="3600">
              <a:latin typeface="Constantia" pitchFamily="18" charset="0"/>
            </a:endParaRPr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5349875" y="2514600"/>
            <a:ext cx="327025" cy="646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sz="3600">
                <a:latin typeface="Constantia" pitchFamily="18" charset="0"/>
              </a:rPr>
              <a:t>f</a:t>
            </a:r>
            <a:endParaRPr lang="en-US" sz="3600">
              <a:latin typeface="Constantia" pitchFamily="18" charset="0"/>
            </a:endParaRPr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5715000" y="2514600"/>
            <a:ext cx="419100" cy="646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sz="3600">
                <a:latin typeface="Constantia" pitchFamily="18" charset="0"/>
              </a:rPr>
              <a:t>g</a:t>
            </a:r>
            <a:endParaRPr lang="en-US" sz="3600">
              <a:latin typeface="Constantia" pitchFamily="18" charset="0"/>
            </a:endParaRPr>
          </a:p>
        </p:txBody>
      </p:sp>
      <p:sp>
        <p:nvSpPr>
          <p:cNvPr id="12329" name="TextBox 21"/>
          <p:cNvSpPr txBox="1">
            <a:spLocks noChangeArrowheads="1"/>
          </p:cNvSpPr>
          <p:nvPr/>
        </p:nvSpPr>
        <p:spPr bwMode="auto">
          <a:xfrm>
            <a:off x="6324600" y="2895600"/>
            <a:ext cx="184150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endParaRPr lang="en-US">
              <a:latin typeface="Constantia" pitchFamily="18" charset="0"/>
            </a:endParaRPr>
          </a:p>
        </p:txBody>
      </p:sp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6172200" y="2554288"/>
            <a:ext cx="452438" cy="646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sz="3600">
                <a:latin typeface="Constantia" pitchFamily="18" charset="0"/>
              </a:rPr>
              <a:t>h</a:t>
            </a:r>
            <a:endParaRPr lang="en-US" sz="3600">
              <a:latin typeface="Constantia" pitchFamily="18" charset="0"/>
            </a:endParaRPr>
          </a:p>
        </p:txBody>
      </p:sp>
      <p:sp>
        <p:nvSpPr>
          <p:cNvPr id="12331" name="TextBox 24"/>
          <p:cNvSpPr txBox="1">
            <a:spLocks noChangeArrowheads="1"/>
          </p:cNvSpPr>
          <p:nvPr/>
        </p:nvSpPr>
        <p:spPr bwMode="auto">
          <a:xfrm>
            <a:off x="6934200" y="2971800"/>
            <a:ext cx="184150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endParaRPr lang="en-US">
              <a:latin typeface="Constantia" pitchFamily="18" charset="0"/>
            </a:endParaRPr>
          </a:p>
        </p:txBody>
      </p:sp>
      <p:sp>
        <p:nvSpPr>
          <p:cNvPr id="29" name="TextBox 28"/>
          <p:cNvSpPr txBox="1">
            <a:spLocks noChangeArrowheads="1"/>
          </p:cNvSpPr>
          <p:nvPr/>
        </p:nvSpPr>
        <p:spPr bwMode="auto">
          <a:xfrm>
            <a:off x="533400" y="4114800"/>
            <a:ext cx="533400" cy="7699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sz="4400" b="1">
                <a:solidFill>
                  <a:srgbClr val="FF0000"/>
                </a:solidFill>
                <a:latin typeface="Monotype Corsiva" pitchFamily="66" charset="0"/>
                <a:cs typeface="Arabic Typesetting" pitchFamily="66" charset="-78"/>
              </a:rPr>
              <a:t>F</a:t>
            </a:r>
            <a:endParaRPr lang="en-US" sz="4400" b="1">
              <a:solidFill>
                <a:srgbClr val="FF0000"/>
              </a:solidFill>
              <a:latin typeface="Monotype Corsiva" pitchFamily="66" charset="0"/>
              <a:cs typeface="Arabic Typesetting" pitchFamily="66" charset="-78"/>
            </a:endParaRPr>
          </a:p>
        </p:txBody>
      </p:sp>
      <p:sp>
        <p:nvSpPr>
          <p:cNvPr id="30" name="TextBox 29"/>
          <p:cNvSpPr txBox="1">
            <a:spLocks noChangeArrowheads="1"/>
          </p:cNvSpPr>
          <p:nvPr/>
        </p:nvSpPr>
        <p:spPr bwMode="auto">
          <a:xfrm>
            <a:off x="533400" y="4792663"/>
            <a:ext cx="533400" cy="7699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sz="4400" b="1">
                <a:solidFill>
                  <a:srgbClr val="FF0000"/>
                </a:solidFill>
                <a:latin typeface="Monotype Corsiva" pitchFamily="66" charset="0"/>
                <a:cs typeface="Arabic Typesetting" pitchFamily="66" charset="-78"/>
              </a:rPr>
              <a:t>R</a:t>
            </a:r>
            <a:endParaRPr lang="en-US" sz="4400" b="1">
              <a:solidFill>
                <a:srgbClr val="FF0000"/>
              </a:solidFill>
              <a:latin typeface="Monotype Corsiva" pitchFamily="66" charset="0"/>
              <a:cs typeface="Arabic Typesetting" pitchFamily="66" charset="-78"/>
            </a:endParaRPr>
          </a:p>
        </p:txBody>
      </p:sp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8001000" y="762000"/>
            <a:ext cx="609600" cy="7699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sz="4400">
                <a:latin typeface="Constantia" pitchFamily="18" charset="0"/>
              </a:rPr>
              <a:t>-1</a:t>
            </a:r>
            <a:endParaRPr lang="en-US" sz="4400">
              <a:latin typeface="Constantia" pitchFamily="18" charset="0"/>
            </a:endParaRPr>
          </a:p>
        </p:txBody>
      </p:sp>
      <p:sp>
        <p:nvSpPr>
          <p:cNvPr id="28" name="TextBox 27"/>
          <p:cNvSpPr txBox="1">
            <a:spLocks noChangeArrowheads="1"/>
          </p:cNvSpPr>
          <p:nvPr/>
        </p:nvSpPr>
        <p:spPr bwMode="auto">
          <a:xfrm>
            <a:off x="5410200" y="6172200"/>
            <a:ext cx="3473450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>
                <a:latin typeface="Constantia" pitchFamily="18" charset="0"/>
              </a:rPr>
              <a:t>Animated by S.Graceline Jasmine</a:t>
            </a:r>
            <a:endParaRPr lang="en-US">
              <a:latin typeface="Constant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3.68007E-6 L -0.23055 0.1084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5" y="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3.68007E-6 L -0.17413 0.11951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7" y="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9167 -0.11099 " pathEditMode="relative" ptsTypes="AA">
                                      <p:cBhvr>
                                        <p:cTn id="24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3.68007E-6 L -0.12344 0.11951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" y="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167 -0.11098 L 0.21667 -0.11098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3.68007E-6 L -0.07431 0.11951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" y="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1667 -0.11098 L 0.33334 -0.11098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3.68007E-6 L 0.00938 0.11951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" y="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0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2917 -0.11029 L 0.45417 -0.11029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-3.68007E-6 L 0.08038 0.11951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" y="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0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5417 -0.11029 L 0.5625 -0.11029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68007E-6 L 0.14375 0.11951 " pathEditMode="relative" rAng="0" ptsTypes="AA">
                                      <p:cBhvr>
                                        <p:cTn id="60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" y="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0" presetClass="path" presetSubtype="0" accel="50000" decel="5000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625 -0.11029 L 0.69583 -0.11029 " pathEditMode="relative" rAng="0" ptsTypes="AA">
                                      <p:cBhvr>
                                        <p:cTn id="64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6.0749E-6 L 0.18334 0.11096 " pathEditMode="relative" ptsTypes="AA">
                                      <p:cBhvr>
                                        <p:cTn id="68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0" presetClass="path" presetSubtype="0" accel="50000" decel="5000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9583 -0.11029 L 0.79583 -0.11029 " pathEditMode="relative" rAng="0" ptsTypes="AA">
                                      <p:cBhvr>
                                        <p:cTn id="72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3055 0.10842 L 0.01111 0.28595 " pathEditMode="relative" rAng="0" ptsTypes="AA">
                                      <p:cBhvr>
                                        <p:cTn id="7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1" y="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17 -1.15607E-7 L 0.12917 -1.15607E-7 " pathEditMode="relative" rAng="0" ptsTypes="AA">
                                      <p:cBhvr>
                                        <p:cTn id="80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7413 0.11951 L 0.0592 0.27485 " pathEditMode="relative" rAng="0" ptsTypes="AA">
                                      <p:cBhvr>
                                        <p:cTn id="8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" y="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917 -1.15607E-7 L 0.2625 -1.15607E-7 " pathEditMode="relative" rAng="0" ptsTypes="AA">
                                      <p:cBhvr>
                                        <p:cTn id="88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2343 0.11951 L 0.09549 0.28641 " pathEditMode="relative" rAng="0" ptsTypes="AA">
                                      <p:cBhvr>
                                        <p:cTn id="92" dur="20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9" y="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625 -1.15607E-7 L 0.37917 -1.15607E-7 " pathEditMode="relative" rAng="0" ptsTypes="AA">
                                      <p:cBhvr>
                                        <p:cTn id="96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43 0.11951 L 0.1507 0.28595 " pathEditMode="relative" rAng="0" ptsTypes="AA">
                                      <p:cBhvr>
                                        <p:cTn id="100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2" y="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0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7917 -1.15607E-7 L 0.47917 -1.15607E-7 " pathEditMode="relative" rAng="0" ptsTypes="AA">
                                      <p:cBhvr>
                                        <p:cTn id="104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938 0.11951 L 0.19271 0.27485 " pathEditMode="relative" rAng="0" ptsTypes="AA">
                                      <p:cBhvr>
                                        <p:cTn id="108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2" y="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0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7917 -1.15607E-7 L 0.5875 -1.15607E-7 " pathEditMode="relative" rAng="0" ptsTypes="AA">
                                      <p:cBhvr>
                                        <p:cTn id="112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038 0.11954 L 0.22205 0.27491 " pathEditMode="relative" rAng="0" ptsTypes="AA">
                                      <p:cBhvr>
                                        <p:cTn id="116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" y="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0" presetClass="path" presetSubtype="0" accel="50000" decel="5000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875 -1.15607E-7 L 0.70417 -1.15607E-7 " pathEditMode="relative" rAng="0" ptsTypes="AA">
                                      <p:cBhvr>
                                        <p:cTn id="120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375 0.11951 L 0.26041 0.27485 " pathEditMode="relative" rAng="0" ptsTypes="AA">
                                      <p:cBhvr>
                                        <p:cTn id="124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" y="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0" presetClass="path" presetSubtype="0" accel="50000" decel="5000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70417 -1.15607E-7 L 0.85417 -1.15607E-7 " pathEditMode="relative" rAng="0" ptsTypes="AA">
                                      <p:cBhvr>
                                        <p:cTn id="128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334 0.11096 L 0.26702 0.26907 " pathEditMode="relative" rAng="0" ptsTypes="AA">
                                      <p:cBhvr>
                                        <p:cTn id="132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" y="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0" presetClass="path" presetSubtype="0" accel="50000" decel="50000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85417 -0.00046 L 0.85417 -0.3778 " pathEditMode="relative" rAng="0" ptsTypes="AA">
                                      <p:cBhvr>
                                        <p:cTn id="136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0" presetClass="path" presetSubtype="0" accel="50000" decel="50000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79583 -0.11029 L 0.79583 -0.46544 " pathEditMode="relative" rAng="0" ptsTypes="AA">
                                      <p:cBhvr>
                                        <p:cTn id="140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9" grpId="0"/>
      <p:bldP spid="9" grpId="1"/>
      <p:bldP spid="17" grpId="0" build="allAtOnce"/>
      <p:bldP spid="17" grpId="1" build="allAtOnce"/>
      <p:bldP spid="18" grpId="0"/>
      <p:bldP spid="18" grpId="1"/>
      <p:bldP spid="19" grpId="0"/>
      <p:bldP spid="19" grpId="1"/>
      <p:bldP spid="20" grpId="0"/>
      <p:bldP spid="20" grpId="1"/>
      <p:bldP spid="21" grpId="0"/>
      <p:bldP spid="21" grpId="1"/>
      <p:bldP spid="23" grpId="0"/>
      <p:bldP spid="23" grpId="1"/>
      <p:bldP spid="29" grpId="0"/>
      <p:bldP spid="29" grpId="1"/>
      <p:bldP spid="29" grpId="2"/>
      <p:bldP spid="29" grpId="3"/>
      <p:bldP spid="29" grpId="4"/>
      <p:bldP spid="29" grpId="5"/>
      <p:bldP spid="29" grpId="6"/>
      <p:bldP spid="29" grpId="7"/>
      <p:bldP spid="29" grpId="8"/>
      <p:bldP spid="30" grpId="0"/>
      <p:bldP spid="30" grpId="1"/>
      <p:bldP spid="30" grpId="2"/>
      <p:bldP spid="30" grpId="3"/>
      <p:bldP spid="30" grpId="4"/>
      <p:bldP spid="30" grpId="5"/>
      <p:bldP spid="30" grpId="6"/>
      <p:bldP spid="30" grpId="7"/>
      <p:bldP spid="30" grpId="8"/>
      <p:bldP spid="2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Working of a circular queue	</a:t>
            </a:r>
            <a:endParaRPr lang="en-US" smtClean="0"/>
          </a:p>
        </p:txBody>
      </p:sp>
      <p:graphicFrame>
        <p:nvGraphicFramePr>
          <p:cNvPr id="23" name="Content Placeholder 3"/>
          <p:cNvGraphicFramePr>
            <a:graphicFrameLocks noGrp="1"/>
          </p:cNvGraphicFramePr>
          <p:nvPr>
            <p:ph idx="1"/>
          </p:nvPr>
        </p:nvGraphicFramePr>
        <p:xfrm>
          <a:off x="533400" y="3429000"/>
          <a:ext cx="82296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8700"/>
                <a:gridCol w="1028700"/>
                <a:gridCol w="1028700"/>
                <a:gridCol w="1028700"/>
                <a:gridCol w="1028700"/>
                <a:gridCol w="1028700"/>
                <a:gridCol w="1028700"/>
                <a:gridCol w="10287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344" name="TextBox 23"/>
          <p:cNvSpPr txBox="1">
            <a:spLocks noChangeArrowheads="1"/>
          </p:cNvSpPr>
          <p:nvPr/>
        </p:nvSpPr>
        <p:spPr bwMode="auto">
          <a:xfrm>
            <a:off x="1219200" y="4648200"/>
            <a:ext cx="1905000" cy="9239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sz="5400">
                <a:latin typeface="Arabic Typesetting" pitchFamily="66" charset="-78"/>
                <a:cs typeface="Arabic Typesetting" pitchFamily="66" charset="-78"/>
              </a:rPr>
              <a:t>Process: </a:t>
            </a:r>
            <a:endParaRPr lang="en-US" sz="5400">
              <a:latin typeface="Arabic Typesetting" pitchFamily="66" charset="-78"/>
              <a:cs typeface="Arabic Typesetting" pitchFamily="66" charset="-78"/>
            </a:endParaRPr>
          </a:p>
        </p:txBody>
      </p:sp>
      <p:sp>
        <p:nvSpPr>
          <p:cNvPr id="13345" name="TextBox 24"/>
          <p:cNvSpPr txBox="1">
            <a:spLocks noChangeArrowheads="1"/>
          </p:cNvSpPr>
          <p:nvPr/>
        </p:nvSpPr>
        <p:spPr bwMode="auto">
          <a:xfrm>
            <a:off x="304800" y="2514600"/>
            <a:ext cx="2286000" cy="646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sz="3600">
                <a:latin typeface="Constantia" pitchFamily="18" charset="0"/>
              </a:rPr>
              <a:t>Elements:</a:t>
            </a:r>
            <a:endParaRPr lang="en-US" sz="3600">
              <a:latin typeface="Constantia" pitchFamily="18" charset="0"/>
            </a:endParaRPr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2971800" y="2514600"/>
            <a:ext cx="406400" cy="646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sz="3600">
                <a:latin typeface="Constantia" pitchFamily="18" charset="0"/>
              </a:rPr>
              <a:t>a</a:t>
            </a:r>
            <a:endParaRPr lang="en-US" sz="3600">
              <a:latin typeface="Constantia" pitchFamily="18" charset="0"/>
            </a:endParaRPr>
          </a:p>
        </p:txBody>
      </p:sp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3429000" y="2514600"/>
            <a:ext cx="441325" cy="646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sz="3600">
                <a:latin typeface="Constantia" pitchFamily="18" charset="0"/>
              </a:rPr>
              <a:t>b</a:t>
            </a:r>
            <a:endParaRPr lang="en-US" sz="3600">
              <a:latin typeface="Constantia" pitchFamily="18" charset="0"/>
            </a:endParaRPr>
          </a:p>
        </p:txBody>
      </p:sp>
      <p:sp>
        <p:nvSpPr>
          <p:cNvPr id="28" name="TextBox 27"/>
          <p:cNvSpPr txBox="1">
            <a:spLocks noChangeArrowheads="1"/>
          </p:cNvSpPr>
          <p:nvPr/>
        </p:nvSpPr>
        <p:spPr bwMode="auto">
          <a:xfrm>
            <a:off x="3902075" y="2514600"/>
            <a:ext cx="398463" cy="646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sz="3600">
                <a:latin typeface="Constantia" pitchFamily="18" charset="0"/>
              </a:rPr>
              <a:t>c</a:t>
            </a:r>
            <a:endParaRPr lang="en-US" sz="3600">
              <a:latin typeface="Constantia" pitchFamily="18" charset="0"/>
            </a:endParaRPr>
          </a:p>
        </p:txBody>
      </p:sp>
      <p:sp>
        <p:nvSpPr>
          <p:cNvPr id="29" name="TextBox 28"/>
          <p:cNvSpPr txBox="1">
            <a:spLocks noChangeArrowheads="1"/>
          </p:cNvSpPr>
          <p:nvPr/>
        </p:nvSpPr>
        <p:spPr bwMode="auto">
          <a:xfrm>
            <a:off x="4419600" y="2514600"/>
            <a:ext cx="446088" cy="646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sz="3600">
                <a:latin typeface="Constantia" pitchFamily="18" charset="0"/>
              </a:rPr>
              <a:t>d</a:t>
            </a:r>
            <a:endParaRPr lang="en-US" sz="3600">
              <a:latin typeface="Constantia" pitchFamily="18" charset="0"/>
            </a:endParaRPr>
          </a:p>
        </p:txBody>
      </p:sp>
      <p:sp>
        <p:nvSpPr>
          <p:cNvPr id="30" name="TextBox 29"/>
          <p:cNvSpPr txBox="1">
            <a:spLocks noChangeArrowheads="1"/>
          </p:cNvSpPr>
          <p:nvPr/>
        </p:nvSpPr>
        <p:spPr bwMode="auto">
          <a:xfrm>
            <a:off x="4892675" y="2514600"/>
            <a:ext cx="406400" cy="646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sz="3600">
                <a:latin typeface="Constantia" pitchFamily="18" charset="0"/>
              </a:rPr>
              <a:t>e</a:t>
            </a:r>
            <a:endParaRPr lang="en-US" sz="3600">
              <a:latin typeface="Constantia" pitchFamily="18" charset="0"/>
            </a:endParaRPr>
          </a:p>
        </p:txBody>
      </p:sp>
      <p:sp>
        <p:nvSpPr>
          <p:cNvPr id="31" name="TextBox 30"/>
          <p:cNvSpPr txBox="1">
            <a:spLocks noChangeArrowheads="1"/>
          </p:cNvSpPr>
          <p:nvPr/>
        </p:nvSpPr>
        <p:spPr bwMode="auto">
          <a:xfrm>
            <a:off x="5349875" y="2514600"/>
            <a:ext cx="327025" cy="646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sz="3600">
                <a:latin typeface="Constantia" pitchFamily="18" charset="0"/>
              </a:rPr>
              <a:t>f</a:t>
            </a:r>
            <a:endParaRPr lang="en-US" sz="3600">
              <a:latin typeface="Constantia" pitchFamily="18" charset="0"/>
            </a:endParaRPr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5715000" y="2514600"/>
            <a:ext cx="419100" cy="646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sz="3600">
                <a:latin typeface="Constantia" pitchFamily="18" charset="0"/>
              </a:rPr>
              <a:t>g</a:t>
            </a:r>
            <a:endParaRPr lang="en-US" sz="3600">
              <a:latin typeface="Constantia" pitchFamily="18" charset="0"/>
            </a:endParaRPr>
          </a:p>
        </p:txBody>
      </p:sp>
      <p:sp>
        <p:nvSpPr>
          <p:cNvPr id="13353" name="TextBox 32"/>
          <p:cNvSpPr txBox="1">
            <a:spLocks noChangeArrowheads="1"/>
          </p:cNvSpPr>
          <p:nvPr/>
        </p:nvSpPr>
        <p:spPr bwMode="auto">
          <a:xfrm>
            <a:off x="6324600" y="2895600"/>
            <a:ext cx="184150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endParaRPr lang="en-US">
              <a:latin typeface="Constantia" pitchFamily="18" charset="0"/>
            </a:endParaRPr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6172200" y="2554288"/>
            <a:ext cx="452438" cy="646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sz="3600">
                <a:latin typeface="Constantia" pitchFamily="18" charset="0"/>
              </a:rPr>
              <a:t>h</a:t>
            </a:r>
            <a:endParaRPr lang="en-US" sz="3600">
              <a:latin typeface="Constantia" pitchFamily="18" charset="0"/>
            </a:endParaRPr>
          </a:p>
        </p:txBody>
      </p:sp>
      <p:sp>
        <p:nvSpPr>
          <p:cNvPr id="13355" name="TextBox 34"/>
          <p:cNvSpPr txBox="1">
            <a:spLocks noChangeArrowheads="1"/>
          </p:cNvSpPr>
          <p:nvPr/>
        </p:nvSpPr>
        <p:spPr bwMode="auto">
          <a:xfrm>
            <a:off x="6934200" y="2971800"/>
            <a:ext cx="184150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endParaRPr lang="en-US">
              <a:latin typeface="Constantia" pitchFamily="18" charset="0"/>
            </a:endParaRPr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533400" y="4114800"/>
            <a:ext cx="533400" cy="7699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sz="4400" b="1">
                <a:solidFill>
                  <a:srgbClr val="FF0000"/>
                </a:solidFill>
                <a:latin typeface="Monotype Corsiva" pitchFamily="66" charset="0"/>
                <a:cs typeface="Arabic Typesetting" pitchFamily="66" charset="-78"/>
              </a:rPr>
              <a:t>F</a:t>
            </a:r>
            <a:endParaRPr lang="en-US" sz="4400" b="1">
              <a:solidFill>
                <a:srgbClr val="FF0000"/>
              </a:solidFill>
              <a:latin typeface="Monotype Corsiva" pitchFamily="66" charset="0"/>
              <a:cs typeface="Arabic Typesetting" pitchFamily="66" charset="-78"/>
            </a:endParaRPr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533400" y="4792663"/>
            <a:ext cx="533400" cy="7699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sz="4400" b="1">
                <a:solidFill>
                  <a:srgbClr val="FF0000"/>
                </a:solidFill>
                <a:latin typeface="Monotype Corsiva" pitchFamily="66" charset="0"/>
                <a:cs typeface="Arabic Typesetting" pitchFamily="66" charset="-78"/>
              </a:rPr>
              <a:t>R</a:t>
            </a:r>
            <a:endParaRPr lang="en-US" sz="4400" b="1">
              <a:solidFill>
                <a:srgbClr val="FF0000"/>
              </a:solidFill>
              <a:latin typeface="Monotype Corsiva" pitchFamily="66" charset="0"/>
              <a:cs typeface="Arabic Typesetting" pitchFamily="66" charset="-78"/>
            </a:endParaRPr>
          </a:p>
        </p:txBody>
      </p:sp>
      <p:sp>
        <p:nvSpPr>
          <p:cNvPr id="13358" name="TextBox 37"/>
          <p:cNvSpPr txBox="1">
            <a:spLocks noChangeArrowheads="1"/>
          </p:cNvSpPr>
          <p:nvPr/>
        </p:nvSpPr>
        <p:spPr bwMode="auto">
          <a:xfrm>
            <a:off x="8001000" y="762000"/>
            <a:ext cx="609600" cy="7699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sz="4400">
                <a:latin typeface="Constantia" pitchFamily="18" charset="0"/>
              </a:rPr>
              <a:t>0</a:t>
            </a:r>
            <a:endParaRPr lang="en-US" sz="4400">
              <a:latin typeface="Constantia" pitchFamily="18" charset="0"/>
            </a:endParaRPr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410200" y="6172200"/>
            <a:ext cx="2779351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dirty="0">
                <a:latin typeface="Constantia" pitchFamily="18" charset="0"/>
              </a:rPr>
              <a:t>Animated by </a:t>
            </a:r>
            <a:r>
              <a:rPr lang="en-US" dirty="0" err="1" smtClean="0">
                <a:latin typeface="Constantia" pitchFamily="18" charset="0"/>
              </a:rPr>
              <a:t>M.Jayasudha</a:t>
            </a:r>
            <a:endParaRPr lang="en-US" dirty="0">
              <a:latin typeface="Constantia" pitchFamily="18" charset="0"/>
            </a:endParaRPr>
          </a:p>
        </p:txBody>
      </p:sp>
      <p:sp>
        <p:nvSpPr>
          <p:cNvPr id="40" name="TextBox 39"/>
          <p:cNvSpPr txBox="1">
            <a:spLocks noChangeArrowheads="1"/>
          </p:cNvSpPr>
          <p:nvPr/>
        </p:nvSpPr>
        <p:spPr bwMode="auto">
          <a:xfrm>
            <a:off x="6629400" y="2514600"/>
            <a:ext cx="228600" cy="646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sz="3600">
                <a:latin typeface="Constantia" pitchFamily="18" charset="0"/>
              </a:rPr>
              <a:t>i</a:t>
            </a:r>
            <a:endParaRPr lang="en-US" sz="3600">
              <a:latin typeface="Constantia" pitchFamily="18" charset="0"/>
            </a:endParaRPr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7010400" y="2514600"/>
            <a:ext cx="228600" cy="646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sz="3600">
                <a:latin typeface="Constantia" pitchFamily="18" charset="0"/>
              </a:rPr>
              <a:t>j</a:t>
            </a:r>
            <a:endParaRPr lang="en-US" sz="3600">
              <a:latin typeface="Constantia" pitchFamily="18" charset="0"/>
            </a:endParaRPr>
          </a:p>
        </p:txBody>
      </p:sp>
      <p:sp>
        <p:nvSpPr>
          <p:cNvPr id="43" name="TextBox 42"/>
          <p:cNvSpPr txBox="1">
            <a:spLocks noChangeArrowheads="1"/>
          </p:cNvSpPr>
          <p:nvPr/>
        </p:nvSpPr>
        <p:spPr bwMode="auto">
          <a:xfrm>
            <a:off x="762000" y="1744663"/>
            <a:ext cx="1066800" cy="7699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sz="4400" b="1">
                <a:solidFill>
                  <a:srgbClr val="FF0000"/>
                </a:solidFill>
                <a:latin typeface="Monotype Corsiva" pitchFamily="66" charset="0"/>
                <a:cs typeface="Arabic Typesetting" pitchFamily="66" charset="-78"/>
              </a:rPr>
              <a:t>F =</a:t>
            </a:r>
            <a:endParaRPr lang="en-US" sz="4400" b="1">
              <a:solidFill>
                <a:srgbClr val="FF0000"/>
              </a:solidFill>
              <a:latin typeface="Monotype Corsiva" pitchFamily="66" charset="0"/>
              <a:cs typeface="Arabic Typesetting" pitchFamily="66" charset="-78"/>
            </a:endParaRPr>
          </a:p>
        </p:txBody>
      </p: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1687513" y="1738313"/>
            <a:ext cx="522287" cy="7683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sz="4400" b="1">
                <a:solidFill>
                  <a:srgbClr val="FF0000"/>
                </a:solidFill>
                <a:latin typeface="Monotype Corsiva" pitchFamily="66" charset="0"/>
                <a:cs typeface="Arabic Typesetting" pitchFamily="66" charset="-78"/>
              </a:rPr>
              <a:t>R</a:t>
            </a:r>
            <a:endParaRPr lang="en-US" sz="4400" b="1">
              <a:solidFill>
                <a:srgbClr val="FF0000"/>
              </a:solidFill>
              <a:latin typeface="Monotype Corsiva" pitchFamily="66" charset="0"/>
              <a:cs typeface="Arabic Typesetting" pitchFamily="66" charset="-78"/>
            </a:endParaRPr>
          </a:p>
        </p:txBody>
      </p:sp>
      <p:sp>
        <p:nvSpPr>
          <p:cNvPr id="45" name="TextBox 44"/>
          <p:cNvSpPr txBox="1">
            <a:spLocks noChangeArrowheads="1"/>
          </p:cNvSpPr>
          <p:nvPr/>
        </p:nvSpPr>
        <p:spPr bwMode="auto">
          <a:xfrm>
            <a:off x="2133600" y="1668463"/>
            <a:ext cx="941388" cy="7699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sz="4400">
                <a:latin typeface="Constantia" pitchFamily="18" charset="0"/>
              </a:rPr>
              <a:t>= 0</a:t>
            </a:r>
            <a:endParaRPr lang="en-US" sz="4400">
              <a:latin typeface="Constant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3.68007E-6 L -0.23055 0.10842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5" y="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3.68007E-6 L -0.17413 0.11951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7" y="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9167 -0.11099 " pathEditMode="relative" ptsTypes="AA">
                                      <p:cBhvr>
                                        <p:cTn id="48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3.68007E-6 L -0.12344 0.11951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" y="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167 -0.11098 L 0.21667 -0.11098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3.68007E-6 L -0.07431 0.11951 " pathEditMode="relative" rAng="0" ptsTypes="AA">
                                      <p:cBhvr>
                                        <p:cTn id="60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" y="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1667 -0.11098 L 0.33334 -0.11098 " pathEditMode="relative" rAng="0" ptsTypes="AA">
                                      <p:cBhvr>
                                        <p:cTn id="64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3.68007E-6 L 0.00938 0.11951 " pathEditMode="relative" rAng="0" ptsTypes="AA">
                                      <p:cBhvr>
                                        <p:cTn id="68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" y="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0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2917 -0.11029 L 0.45417 -0.11029 " pathEditMode="relative" rAng="0" ptsTypes="AA">
                                      <p:cBhvr>
                                        <p:cTn id="72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-3.68007E-6 L 0.08038 0.11951 " pathEditMode="relative" rAng="0" ptsTypes="AA">
                                      <p:cBhvr>
                                        <p:cTn id="76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" y="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0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5417 -0.11029 L 0.5625 -0.11029 " pathEditMode="relative" rAng="0" ptsTypes="AA">
                                      <p:cBhvr>
                                        <p:cTn id="80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68007E-6 L 0.14375 0.11951 " pathEditMode="relative" rAng="0" ptsTypes="AA">
                                      <p:cBhvr>
                                        <p:cTn id="84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" y="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0" presetClass="path" presetSubtype="0" accel="50000" decel="5000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625 -0.11029 L 0.69583 -0.11029 " pathEditMode="relative" rAng="0" ptsTypes="AA">
                                      <p:cBhvr>
                                        <p:cTn id="88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6.0749E-6 L 0.18334 0.11096 " pathEditMode="relative" ptsTypes="AA">
                                      <p:cBhvr>
                                        <p:cTn id="92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0" presetClass="path" presetSubtype="0" accel="50000" decel="5000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9583 -0.11029 L 0.79583 -0.11029 " pathEditMode="relative" rAng="0" ptsTypes="AA">
                                      <p:cBhvr>
                                        <p:cTn id="96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3055 0.10842 L 0.01111 0.28595 " pathEditMode="relative" rAng="0" ptsTypes="AA">
                                      <p:cBhvr>
                                        <p:cTn id="100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1" y="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17 -1.15607E-7 L 0.12917 -1.15607E-7 " pathEditMode="relative" rAng="0" ptsTypes="AA">
                                      <p:cBhvr>
                                        <p:cTn id="104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7413 0.11951 L 0.0592 0.27485 " pathEditMode="relative" rAng="0" ptsTypes="AA">
                                      <p:cBhvr>
                                        <p:cTn id="108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" y="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917 -1.15607E-7 L 0.2625 -1.15607E-7 " pathEditMode="relative" rAng="0" ptsTypes="AA">
                                      <p:cBhvr>
                                        <p:cTn id="112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5 -0.0111 L -0.62083 0.10844 " pathEditMode="relative" rAng="0" ptsTypes="AA">
                                      <p:cBhvr>
                                        <p:cTn id="121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3" y="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0" presetClass="path" presetSubtype="0" accel="50000" decel="50000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79583 -0.11042 L 0.00416 -0.11042 " pathEditMode="relative" rAng="0" ptsTypes="AA">
                                      <p:cBhvr>
                                        <p:cTn id="125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8.09249E-7 L -0.55417 0.11954 " pathEditMode="relative" rAng="0" ptsTypes="AA">
                                      <p:cBhvr>
                                        <p:cTn id="134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7" y="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0" presetClass="path" presetSubtype="0" accel="50000" decel="5000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17 -0.11029 L 0.1125 -0.11029 " pathEditMode="relative" rAng="0" ptsTypes="AA">
                                      <p:cBhvr>
                                        <p:cTn id="138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2343 0.11951 L 0.09549 0.28641 " pathEditMode="relative" rAng="0" ptsTypes="AA">
                                      <p:cBhvr>
                                        <p:cTn id="142" dur="20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9" y="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625 -1.15607E-7 L 0.37917 -1.15607E-7 " pathEditMode="relative" rAng="0" ptsTypes="AA">
                                      <p:cBhvr>
                                        <p:cTn id="146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43 0.11951 L 0.1507 0.28595 " pathEditMode="relative" rAng="0" ptsTypes="AA">
                                      <p:cBhvr>
                                        <p:cTn id="150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2" y="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0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7917 -1.15607E-7 L 0.47917 -1.15607E-7 " pathEditMode="relative" rAng="0" ptsTypes="AA">
                                      <p:cBhvr>
                                        <p:cTn id="154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938 0.11951 L 0.19271 0.27485 " pathEditMode="relative" rAng="0" ptsTypes="AA">
                                      <p:cBhvr>
                                        <p:cTn id="158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2" y="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0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7917 -1.15607E-7 L 0.5875 -1.15607E-7 " pathEditMode="relative" rAng="0" ptsTypes="AA">
                                      <p:cBhvr>
                                        <p:cTn id="162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038 0.11954 L 0.22205 0.27491 " pathEditMode="relative" rAng="0" ptsTypes="AA">
                                      <p:cBhvr>
                                        <p:cTn id="166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" y="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0" presetClass="path" presetSubtype="0" accel="50000" decel="5000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875 -1.15607E-7 L 0.70417 -1.15607E-7 " pathEditMode="relative" rAng="0" ptsTypes="AA">
                                      <p:cBhvr>
                                        <p:cTn id="170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375 0.11951 L 0.26041 0.27485 " pathEditMode="relative" rAng="0" ptsTypes="AA">
                                      <p:cBhvr>
                                        <p:cTn id="174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" y="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0" presetClass="path" presetSubtype="0" accel="50000" decel="5000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70417 -1.15607E-7 L 0.85417 -1.15607E-7 " pathEditMode="relative" rAng="0" ptsTypes="AA">
                                      <p:cBhvr>
                                        <p:cTn id="178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334 0.11096 L 0.26702 0.26907 " pathEditMode="relative" rAng="0" ptsTypes="AA">
                                      <p:cBhvr>
                                        <p:cTn id="182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" y="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0" presetClass="path" presetSubtype="0" accel="50000" decel="50000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79583 -0.01156 L -0.0125 -0.01156 " pathEditMode="relative" rAng="0" ptsTypes="AA">
                                      <p:cBhvr>
                                        <p:cTn id="186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2083 0.10844 L -0.37917 0.43029 " pathEditMode="relative" rAng="0" ptsTypes="AA">
                                      <p:cBhvr>
                                        <p:cTn id="190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1" y="16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0" presetClass="path" presetSubtype="0" accel="50000" decel="5000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25 0 " pathEditMode="relative" ptsTypes="AA">
                                      <p:cBhvr>
                                        <p:cTn id="194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5417 0.11954 L -0.32917 0.44139 " pathEditMode="relative" rAng="0" ptsTypes="AA">
                                      <p:cBhvr>
                                        <p:cTn id="198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2" y="16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0" presetClass="path" presetSubtype="0" accel="50000" decel="50000" fill="hold" grpId="1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167 -0.01225 L 0.74167 -0.40069 " pathEditMode="relative" rAng="0" ptsTypes="AA">
                                      <p:cBhvr>
                                        <p:cTn id="202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5" y="-1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7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9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0" presetClass="path" presetSubtype="0" accel="50000" decel="50000" fill="hold" grpId="1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167 -0.11098 L 0.77917 -0.50011 " pathEditMode="relative" rAng="0" ptsTypes="AA">
                                      <p:cBhvr>
                                        <p:cTn id="213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4" y="-1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6" grpId="1"/>
      <p:bldP spid="27" grpId="0"/>
      <p:bldP spid="27" grpId="1"/>
      <p:bldP spid="28" grpId="0" build="allAtOnce"/>
      <p:bldP spid="28" grpId="1" build="allAtOnce"/>
      <p:bldP spid="29" grpId="0"/>
      <p:bldP spid="29" grpId="1"/>
      <p:bldP spid="30" grpId="0"/>
      <p:bldP spid="30" grpId="1"/>
      <p:bldP spid="31" grpId="0"/>
      <p:bldP spid="31" grpId="1"/>
      <p:bldP spid="32" grpId="0"/>
      <p:bldP spid="32" grpId="1"/>
      <p:bldP spid="34" grpId="0"/>
      <p:bldP spid="34" grpId="1"/>
      <p:bldP spid="36" grpId="0"/>
      <p:bldP spid="36" grpId="1"/>
      <p:bldP spid="36" grpId="2"/>
      <p:bldP spid="36" grpId="3"/>
      <p:bldP spid="36" grpId="4"/>
      <p:bldP spid="36" grpId="5"/>
      <p:bldP spid="36" grpId="6"/>
      <p:bldP spid="36" grpId="7"/>
      <p:bldP spid="36" grpId="8"/>
      <p:bldP spid="36" grpId="9"/>
      <p:bldP spid="36" grpId="10"/>
      <p:bldP spid="37" grpId="0"/>
      <p:bldP spid="37" grpId="1"/>
      <p:bldP spid="37" grpId="2"/>
      <p:bldP spid="37" grpId="3"/>
      <p:bldP spid="37" grpId="4"/>
      <p:bldP spid="37" grpId="5"/>
      <p:bldP spid="37" grpId="6"/>
      <p:bldP spid="37" grpId="7"/>
      <p:bldP spid="37" grpId="8"/>
      <p:bldP spid="37" grpId="9"/>
      <p:bldP spid="37" grpId="10"/>
      <p:bldP spid="40" grpId="0"/>
      <p:bldP spid="40" grpId="1"/>
      <p:bldP spid="40" grpId="2"/>
      <p:bldP spid="41" grpId="0"/>
      <p:bldP spid="41" grpId="1"/>
      <p:bldP spid="41" grpId="2"/>
      <p:bldP spid="43" grpId="0"/>
      <p:bldP spid="43" grpId="1"/>
      <p:bldP spid="44" grpId="0"/>
      <p:bldP spid="44" grpId="1"/>
      <p:bldP spid="45" grpId="0"/>
      <p:bldP spid="45" grpId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Priority Queue</a:t>
            </a:r>
            <a:endParaRPr lang="en-US" smtClean="0"/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 priority queue is a collection of elements such that </a:t>
            </a:r>
            <a:r>
              <a:rPr lang="en-US" smtClean="0">
                <a:solidFill>
                  <a:srgbClr val="FF0000"/>
                </a:solidFill>
              </a:rPr>
              <a:t>each element </a:t>
            </a:r>
            <a:r>
              <a:rPr lang="en-US" smtClean="0"/>
              <a:t>has been </a:t>
            </a:r>
            <a:r>
              <a:rPr lang="en-US" smtClean="0">
                <a:solidFill>
                  <a:srgbClr val="FF0000"/>
                </a:solidFill>
              </a:rPr>
              <a:t>assigned a priority </a:t>
            </a:r>
            <a:r>
              <a:rPr lang="en-US" smtClean="0"/>
              <a:t>and such that the order in which elements are deleted and processed comes from the following rules:</a:t>
            </a:r>
            <a:endParaRPr lang="en-US" smtClean="0"/>
          </a:p>
          <a:p>
            <a:pPr lvl="1"/>
            <a:r>
              <a:rPr lang="en-US" smtClean="0"/>
              <a:t>An element of higher priority are processed before any element of lower priority.</a:t>
            </a:r>
            <a:endParaRPr lang="en-US" smtClean="0"/>
          </a:p>
          <a:p>
            <a:pPr lvl="1"/>
            <a:r>
              <a:rPr lang="en-US" smtClean="0"/>
              <a:t>Two elements with the same priority are processed according to the order in which they were added to the queue.</a:t>
            </a: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Array representation of a priority queue</a:t>
            </a:r>
            <a:endParaRPr lang="en-US" dirty="0"/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Use separate queue foe each level of priority.</a:t>
            </a:r>
            <a:endParaRPr lang="en-US" smtClean="0"/>
          </a:p>
          <a:p>
            <a:r>
              <a:rPr lang="en-US" smtClean="0"/>
              <a:t>Each such queue will appear in its own circular array and must have its own pair of pointers, FRONT and REAR.</a:t>
            </a:r>
            <a:endParaRPr lang="en-US" smtClean="0"/>
          </a:p>
          <a:p>
            <a:r>
              <a:rPr lang="en-US" smtClean="0"/>
              <a:t>If each queue is allocated the same amount of space, a two-dimensional array QUEUE can be used instead of linear arrays.</a:t>
            </a:r>
            <a:endParaRPr lang="en-US" smtClean="0"/>
          </a:p>
          <a:p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for Priority Queue</a:t>
            </a:r>
            <a:endParaRPr lang="en-US" dirty="0" smtClean="0"/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Front[K] and REAR[K] contain, respectively, the front and rear elements of row K of QUEUE.</a:t>
            </a:r>
            <a:endParaRPr lang="en-US" smtClean="0"/>
          </a:p>
          <a:p>
            <a:endParaRPr lang="en-US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3784600"/>
          <a:ext cx="4572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8450" name="TextBox 4"/>
          <p:cNvSpPr txBox="1">
            <a:spLocks noChangeArrowheads="1"/>
          </p:cNvSpPr>
          <p:nvPr/>
        </p:nvSpPr>
        <p:spPr bwMode="auto">
          <a:xfrm>
            <a:off x="457200" y="3287713"/>
            <a:ext cx="838200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>
                <a:latin typeface="Constantia" pitchFamily="18" charset="0"/>
              </a:rPr>
              <a:t>Front</a:t>
            </a:r>
            <a:endParaRPr lang="en-US">
              <a:latin typeface="Constantia" pitchFamily="18" charset="0"/>
            </a:endParaRPr>
          </a:p>
        </p:txBody>
      </p:sp>
      <p:sp>
        <p:nvSpPr>
          <p:cNvPr id="18451" name="TextBox 5"/>
          <p:cNvSpPr txBox="1">
            <a:spLocks noChangeArrowheads="1"/>
          </p:cNvSpPr>
          <p:nvPr/>
        </p:nvSpPr>
        <p:spPr bwMode="auto">
          <a:xfrm>
            <a:off x="1981200" y="3287713"/>
            <a:ext cx="762000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>
                <a:latin typeface="Constantia" pitchFamily="18" charset="0"/>
              </a:rPr>
              <a:t>Rear</a:t>
            </a:r>
            <a:endParaRPr lang="en-US">
              <a:latin typeface="Constantia" pitchFamily="18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2133600" y="3784600"/>
          <a:ext cx="457200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/>
              </a:tblGrid>
              <a:tr h="17780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4267200" y="3810000"/>
          <a:ext cx="4572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AAA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BBB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CCC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XXX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FFF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DDD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EEE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GGG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4267200" y="3276600"/>
          <a:ext cx="4572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3657600" y="3810000"/>
          <a:ext cx="4572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 smtClean="0"/>
              <a:t>Stack Operations</a:t>
            </a:r>
            <a:endParaRPr lang="ar-SA" dirty="0" smtClean="0"/>
          </a:p>
        </p:txBody>
      </p:sp>
      <p:sp>
        <p:nvSpPr>
          <p:cNvPr id="1024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A1623A7-FF88-4002-886D-B64548D786ED}" type="slidenum">
              <a:rPr lang="en-US" altLang="ko-KR" smtClean="0"/>
            </a:fld>
            <a:endParaRPr lang="en-US" altLang="ko-KR" smtClean="0"/>
          </a:p>
        </p:txBody>
      </p:sp>
      <p:pic>
        <p:nvPicPr>
          <p:cNvPr id="10244" name="Picture 13" descr="stack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04775" y="1314450"/>
            <a:ext cx="3095625" cy="540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143250" y="1190625"/>
            <a:ext cx="5786438" cy="2667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indent="-342900" algn="just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/>
            </a:pPr>
            <a:r>
              <a:rPr lang="en-US" sz="2000" kern="0" dirty="0">
                <a:latin typeface="+mn-lt"/>
              </a:rPr>
              <a:t>The last item added is </a:t>
            </a:r>
            <a:r>
              <a:rPr lang="en-US" sz="2000" kern="0" dirty="0">
                <a:solidFill>
                  <a:srgbClr val="E62E20"/>
                </a:solidFill>
                <a:latin typeface="+mn-lt"/>
              </a:rPr>
              <a:t>pushed </a:t>
            </a:r>
            <a:r>
              <a:rPr lang="en-US" sz="2000" kern="0" dirty="0">
                <a:latin typeface="+mn-lt"/>
              </a:rPr>
              <a:t>(added) to the  stack.</a:t>
            </a:r>
            <a:endParaRPr lang="en-US" sz="2000" kern="0" dirty="0">
              <a:latin typeface="+mn-lt"/>
            </a:endParaRPr>
          </a:p>
          <a:p>
            <a:pPr marL="342900" indent="-342900" algn="just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/>
            </a:pPr>
            <a:r>
              <a:rPr lang="en-US" sz="2000" kern="0" dirty="0">
                <a:latin typeface="+mn-lt"/>
              </a:rPr>
              <a:t>The last item added can be </a:t>
            </a:r>
            <a:r>
              <a:rPr lang="en-US" sz="2000" kern="0" dirty="0">
                <a:solidFill>
                  <a:srgbClr val="E62E20"/>
                </a:solidFill>
                <a:latin typeface="+mn-lt"/>
              </a:rPr>
              <a:t>popped</a:t>
            </a:r>
            <a:r>
              <a:rPr lang="en-US" sz="2000" kern="0" dirty="0">
                <a:latin typeface="+mn-lt"/>
              </a:rPr>
              <a:t> (</a:t>
            </a:r>
            <a:r>
              <a:rPr lang="en-US" sz="1800" kern="0" dirty="0">
                <a:latin typeface="+mn-lt"/>
              </a:rPr>
              <a:t>removed)</a:t>
            </a:r>
            <a:r>
              <a:rPr lang="en-US" sz="2000" kern="0" dirty="0">
                <a:latin typeface="+mn-lt"/>
              </a:rPr>
              <a:t>  from the stack.</a:t>
            </a:r>
            <a:endParaRPr lang="en-US" sz="2000" kern="0" dirty="0">
              <a:latin typeface="+mn-lt"/>
            </a:endParaRPr>
          </a:p>
          <a:p>
            <a:pPr marL="342900" indent="-342900" algn="just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/>
            </a:pPr>
            <a:r>
              <a:rPr lang="en-US" sz="2000" kern="0" dirty="0">
                <a:latin typeface="+mn-lt"/>
              </a:rPr>
              <a:t>The last item added can be </a:t>
            </a:r>
            <a:r>
              <a:rPr lang="en-US" sz="2000" kern="0" dirty="0">
                <a:solidFill>
                  <a:srgbClr val="E62E20"/>
                </a:solidFill>
                <a:latin typeface="+mn-lt"/>
              </a:rPr>
              <a:t>topped</a:t>
            </a:r>
            <a:r>
              <a:rPr lang="en-US" sz="2000" kern="0" dirty="0">
                <a:latin typeface="+mn-lt"/>
              </a:rPr>
              <a:t> (</a:t>
            </a:r>
            <a:r>
              <a:rPr lang="en-US" sz="1800" kern="0" dirty="0">
                <a:latin typeface="+mn-lt"/>
              </a:rPr>
              <a:t>accessed)  </a:t>
            </a:r>
            <a:r>
              <a:rPr lang="en-US" sz="2000" kern="0" dirty="0">
                <a:latin typeface="+mn-lt"/>
              </a:rPr>
              <a:t>from the stack.</a:t>
            </a:r>
            <a:endParaRPr lang="en-US" sz="2000" kern="0" dirty="0">
              <a:latin typeface="+mn-lt"/>
            </a:endParaRPr>
          </a:p>
          <a:p>
            <a:pPr marL="342900" indent="-342900" algn="just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/>
            </a:pPr>
            <a:r>
              <a:rPr lang="en-US" sz="2000" kern="0" dirty="0">
                <a:latin typeface="+mn-lt"/>
              </a:rPr>
              <a:t>These operations all take </a:t>
            </a:r>
            <a:r>
              <a:rPr lang="en-US" sz="2000" kern="0" dirty="0">
                <a:solidFill>
                  <a:srgbClr val="E62E20"/>
                </a:solidFill>
                <a:latin typeface="+mn-lt"/>
              </a:rPr>
              <a:t>constant time</a:t>
            </a:r>
            <a:r>
              <a:rPr lang="en-US" sz="2000" kern="0" dirty="0">
                <a:latin typeface="+mn-lt"/>
              </a:rPr>
              <a:t>: O(1). </a:t>
            </a:r>
            <a:endParaRPr lang="en-US" sz="2000" kern="0" dirty="0">
              <a:latin typeface="+mn-lt"/>
            </a:endParaRPr>
          </a:p>
        </p:txBody>
      </p:sp>
      <p:sp>
        <p:nvSpPr>
          <p:cNvPr id="10246" name="Text Box 15"/>
          <p:cNvSpPr txBox="1">
            <a:spLocks noChangeArrowheads="1"/>
          </p:cNvSpPr>
          <p:nvPr/>
        </p:nvSpPr>
        <p:spPr bwMode="auto">
          <a:xfrm>
            <a:off x="3505200" y="4419600"/>
            <a:ext cx="5105400" cy="1768475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dirty="0">
                <a:solidFill>
                  <a:srgbClr val="000000"/>
                </a:solidFill>
              </a:rPr>
              <a:t>A typical stack interface:</a:t>
            </a:r>
            <a:endParaRPr lang="en-US" sz="2000" b="1" dirty="0">
              <a:solidFill>
                <a:srgbClr val="000000"/>
              </a:solidFill>
            </a:endParaRPr>
          </a:p>
          <a:p>
            <a:pPr>
              <a:spcBef>
                <a:spcPct val="50000"/>
              </a:spcBef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void push(Thing 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</a:rPr>
              <a:t>newThing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);</a:t>
            </a:r>
            <a:endParaRPr lang="en-US" sz="2000" b="1" dirty="0">
              <a:solidFill>
                <a:srgbClr val="000000"/>
              </a:solidFill>
              <a:latin typeface="Courier New" pitchFamily="49" charset="0"/>
            </a:endParaRPr>
          </a:p>
          <a:p>
            <a:pPr>
              <a:spcBef>
                <a:spcPct val="50000"/>
              </a:spcBef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void pop();</a:t>
            </a:r>
            <a:endParaRPr lang="en-US" sz="2000" b="1" dirty="0">
              <a:solidFill>
                <a:srgbClr val="000000"/>
              </a:solidFill>
              <a:latin typeface="Courier New" pitchFamily="49" charset="0"/>
            </a:endParaRPr>
          </a:p>
          <a:p>
            <a:pPr>
              <a:spcBef>
                <a:spcPct val="50000"/>
              </a:spcBef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Thing top();</a:t>
            </a:r>
            <a:endParaRPr lang="en-US" sz="2000" b="1" dirty="0">
              <a:solidFill>
                <a:srgbClr val="000000"/>
              </a:solidFill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</a:t>
            </a:r>
            <a:r>
              <a:rPr lang="en-US" dirty="0" err="1" smtClean="0"/>
              <a:t>Alg</a:t>
            </a:r>
            <a:r>
              <a:rPr lang="en-US" dirty="0" smtClean="0"/>
              <a:t> for Stack Push &amp; Pop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935163"/>
            <a:ext cx="4648200" cy="4389437"/>
          </a:xfrm>
        </p:spPr>
        <p:txBody>
          <a:bodyPr/>
          <a:lstStyle/>
          <a:p>
            <a:r>
              <a:rPr lang="en-US" sz="2000" dirty="0" smtClean="0"/>
              <a:t>PUSH(STACK,TOP,MAXSTK,ITEM)</a:t>
            </a:r>
            <a:endParaRPr lang="en-US" sz="2000" dirty="0" smtClean="0"/>
          </a:p>
          <a:p>
            <a:pPr marL="514350" indent="-514350">
              <a:buAutoNum type="arabicPeriod"/>
            </a:pPr>
            <a:r>
              <a:rPr lang="en-US" dirty="0" smtClean="0"/>
              <a:t>If TOP=MAXSTK, then print OVERFLOW, and Return</a:t>
            </a:r>
            <a:endParaRPr lang="en-US" dirty="0" smtClean="0"/>
          </a:p>
          <a:p>
            <a:pPr marL="514350" indent="-514350">
              <a:buAutoNum type="arabicPeriod"/>
            </a:pPr>
            <a:r>
              <a:rPr lang="en-US" dirty="0" smtClean="0"/>
              <a:t>Set TOP = TOP +1</a:t>
            </a:r>
            <a:endParaRPr lang="en-US" dirty="0" smtClean="0"/>
          </a:p>
          <a:p>
            <a:pPr marL="514350" indent="-514350">
              <a:buAutoNum type="arabicPeriod"/>
            </a:pPr>
            <a:r>
              <a:rPr lang="en-US" dirty="0" smtClean="0"/>
              <a:t>Set STACK[TOP] = ITEM</a:t>
            </a:r>
            <a:endParaRPr lang="en-US" dirty="0" smtClean="0"/>
          </a:p>
          <a:p>
            <a:pPr marL="514350" indent="-514350">
              <a:buAutoNum type="arabicPeriod"/>
            </a:pPr>
            <a:r>
              <a:rPr lang="en-US" dirty="0" smtClean="0"/>
              <a:t>Return</a:t>
            </a:r>
            <a:endParaRPr lang="en-US" dirty="0" smtClean="0"/>
          </a:p>
          <a:p>
            <a:pPr marL="514350" indent="-514350">
              <a:buAutoNum type="arabicPeriod"/>
            </a:pPr>
            <a:endParaRPr lang="en-US" dirty="0"/>
          </a:p>
        </p:txBody>
      </p:sp>
      <p:sp>
        <p:nvSpPr>
          <p:cNvPr id="4" name="Content Placeholder 2"/>
          <p:cNvSpPr txBox="1"/>
          <p:nvPr/>
        </p:nvSpPr>
        <p:spPr bwMode="auto">
          <a:xfrm>
            <a:off x="4724400" y="1905000"/>
            <a:ext cx="4419600" cy="4389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marL="273050" marR="0" lvl="0" indent="-2730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itchFamily="18" charset="2"/>
              <a:buChar char=""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POP(STACK,TOP,MAXSTK,ITEM)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14350" marR="0" lvl="0" indent="-5143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itchFamily="18" charset="2"/>
              <a:buAutoNum type="arabicPeriod"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If TOP=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0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then print UNDERFLOW, and Return</a:t>
            </a:r>
            <a:endParaRPr kumimoji="0" lang="en-US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14350" lvl="0" indent="-51435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AutoNum type="arabicPeriod"/>
            </a:pPr>
            <a:r>
              <a:rPr lang="en-US" sz="2600" dirty="0" smtClean="0">
                <a:latin typeface="+mn-lt"/>
                <a:cs typeface="+mn-cs"/>
              </a:rPr>
              <a:t>ITEM = Set STACK[TOP] </a:t>
            </a:r>
            <a:endParaRPr lang="en-US" sz="2600" dirty="0" smtClean="0">
              <a:latin typeface="+mn-lt"/>
              <a:cs typeface="+mn-cs"/>
            </a:endParaRPr>
          </a:p>
          <a:p>
            <a:pPr marL="514350" marR="0" lvl="0" indent="-5143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itchFamily="18" charset="2"/>
              <a:buAutoNum type="arabicPeriod"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Set TOP = TOP -</a:t>
            </a:r>
            <a:r>
              <a:rPr kumimoji="0" lang="en-US" sz="2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1</a:t>
            </a:r>
            <a:endParaRPr kumimoji="0" lang="en-US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14350" marR="0" lvl="0" indent="-5143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itchFamily="18" charset="2"/>
              <a:buAutoNum type="arabicPeriod"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Return</a:t>
            </a:r>
            <a:endParaRPr kumimoji="0" lang="en-US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14350" marR="0" lvl="0" indent="-5143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itchFamily="18" charset="2"/>
              <a:buAutoNum type="arabicPeriod"/>
              <a:defRPr/>
            </a:pP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String Conversion</a:t>
            </a:r>
            <a:endParaRPr lang="en-US" dirty="0" smtClean="0"/>
          </a:p>
          <a:p>
            <a:r>
              <a:rPr lang="en-US" dirty="0" smtClean="0"/>
              <a:t>Converting Infix to Postfix</a:t>
            </a:r>
            <a:endParaRPr lang="en-US" dirty="0" smtClean="0"/>
          </a:p>
          <a:p>
            <a:r>
              <a:rPr lang="en-US" dirty="0" smtClean="0"/>
              <a:t>Evaluation of Expression</a:t>
            </a:r>
            <a:endParaRPr lang="en-US" dirty="0" smtClean="0"/>
          </a:p>
          <a:p>
            <a:r>
              <a:rPr lang="en-US" dirty="0" smtClean="0"/>
              <a:t>Towers of Hanoi</a:t>
            </a:r>
            <a:endParaRPr lang="en-US" dirty="0" smtClean="0"/>
          </a:p>
          <a:p>
            <a:r>
              <a:rPr lang="en-US" dirty="0" smtClean="0"/>
              <a:t>Balancing symbols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/>
          <a:lstStyle/>
          <a:p>
            <a:r>
              <a:rPr lang="en-US" smtClean="0"/>
              <a:t>Infix to postfix</a:t>
            </a:r>
            <a:endParaRPr lang="en-US" smtClean="0"/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638800"/>
          </a:xfrm>
        </p:spPr>
        <p:txBody>
          <a:bodyPr/>
          <a:lstStyle/>
          <a:p>
            <a:r>
              <a:rPr lang="en-US" b="1" u="sng" smtClean="0"/>
              <a:t>Algorithm</a:t>
            </a:r>
            <a:br>
              <a:rPr lang="en-US" smtClean="0"/>
            </a:br>
            <a:r>
              <a:rPr lang="en-US" smtClean="0"/>
              <a:t>1) Examine the next element in the input.</a:t>
            </a:r>
            <a:br>
              <a:rPr lang="en-US" smtClean="0"/>
            </a:br>
            <a:r>
              <a:rPr lang="en-US" smtClean="0"/>
              <a:t>2) If it is an operand, output it.</a:t>
            </a:r>
            <a:br>
              <a:rPr lang="en-US" smtClean="0"/>
            </a:br>
            <a:r>
              <a:rPr lang="en-US" smtClean="0"/>
              <a:t>3) If it is opening parenthesis, push it on stack.</a:t>
            </a:r>
            <a:br>
              <a:rPr lang="en-US" smtClean="0"/>
            </a:br>
            <a:r>
              <a:rPr lang="en-US" smtClean="0"/>
              <a:t>4) If it is an operator, then</a:t>
            </a:r>
            <a:br>
              <a:rPr lang="en-US" smtClean="0"/>
            </a:br>
            <a:r>
              <a:rPr lang="en-US" smtClean="0"/>
              <a:t>i) If stack is empty, push operator on stack.</a:t>
            </a:r>
            <a:br>
              <a:rPr lang="en-US" smtClean="0"/>
            </a:br>
            <a:r>
              <a:rPr lang="en-US" smtClean="0"/>
              <a:t>ii) If the top of the stack is opening parenthesis, push operator on stack.</a:t>
            </a:r>
            <a:br>
              <a:rPr lang="en-US" smtClean="0"/>
            </a:b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791200"/>
          </a:xfrm>
        </p:spPr>
        <p:txBody>
          <a:bodyPr/>
          <a:lstStyle/>
          <a:p>
            <a:r>
              <a:rPr lang="en-US" smtClean="0"/>
              <a:t>iii) If it has higher priority than the top of stack, push operator on stack.</a:t>
            </a:r>
            <a:br>
              <a:rPr lang="en-US" smtClean="0"/>
            </a:br>
            <a:r>
              <a:rPr lang="en-US" smtClean="0"/>
              <a:t>iv) Else pop the operator from the stack and output it, repeat step 4.</a:t>
            </a:r>
            <a:br>
              <a:rPr lang="en-US" smtClean="0"/>
            </a:br>
            <a:r>
              <a:rPr lang="en-US" smtClean="0"/>
              <a:t>5) If it is a closing parenthesis, pop operators from the stack and output them until an opening parenthesis is encountered. pop and discard the opening parenthesis.</a:t>
            </a:r>
            <a:br>
              <a:rPr lang="en-US" smtClean="0"/>
            </a:br>
            <a:r>
              <a:rPr lang="en-US" smtClean="0"/>
              <a:t>6) If there is more input go to step 1</a:t>
            </a:r>
            <a:br>
              <a:rPr lang="en-US" smtClean="0"/>
            </a:br>
            <a:r>
              <a:rPr lang="en-US" smtClean="0"/>
              <a:t>7) If there is no more input, unstack the remaining operators to output.</a:t>
            </a:r>
            <a:endParaRPr lang="en-US" smtClean="0"/>
          </a:p>
          <a:p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stack1"/>
          <p:cNvPicPr>
            <a:picLocks noGrp="1" noChangeAspect="1" noChangeArrowheads="1"/>
          </p:cNvPicPr>
          <p:nvPr>
            <p:ph idx="1"/>
          </p:nvPr>
        </p:nvPicPr>
        <p:blipFill>
          <a:blip r:embed="rId1" cstate="print"/>
          <a:srcRect/>
          <a:stretch>
            <a:fillRect/>
          </a:stretch>
        </p:blipFill>
        <p:spPr>
          <a:xfrm>
            <a:off x="611188" y="1268413"/>
            <a:ext cx="2592387" cy="4824412"/>
          </a:xfrm>
          <a:noFill/>
        </p:spPr>
      </p:pic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3924300" y="2205038"/>
            <a:ext cx="4535488" cy="720725"/>
          </a:xfrm>
          <a:prstGeom prst="rect">
            <a:avLst/>
          </a:prstGeom>
          <a:solidFill>
            <a:srgbClr val="CCFF66"/>
          </a:solidFill>
          <a:ln w="9525">
            <a:solidFill>
              <a:srgbClr val="FF3300"/>
            </a:solidFill>
            <a:miter lim="800000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0" name="Text Box 5"/>
          <p:cNvSpPr txBox="1">
            <a:spLocks noChangeArrowheads="1"/>
          </p:cNvSpPr>
          <p:nvPr/>
        </p:nvSpPr>
        <p:spPr bwMode="auto">
          <a:xfrm>
            <a:off x="4551363" y="2011363"/>
            <a:ext cx="184150" cy="3667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4101" name="Text Box 6"/>
          <p:cNvSpPr txBox="1">
            <a:spLocks noChangeArrowheads="1"/>
          </p:cNvSpPr>
          <p:nvPr/>
        </p:nvSpPr>
        <p:spPr bwMode="auto">
          <a:xfrm>
            <a:off x="3613150" y="1628775"/>
            <a:ext cx="1622425" cy="5492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TW" sz="3000"/>
              <a:t>infixVect</a:t>
            </a:r>
            <a:endParaRPr lang="en-US" altLang="zh-TW" sz="3000"/>
          </a:p>
        </p:txBody>
      </p:sp>
      <p:sp>
        <p:nvSpPr>
          <p:cNvPr id="4102" name="Text Box 7"/>
          <p:cNvSpPr txBox="1">
            <a:spLocks noChangeArrowheads="1"/>
          </p:cNvSpPr>
          <p:nvPr/>
        </p:nvSpPr>
        <p:spPr bwMode="auto">
          <a:xfrm>
            <a:off x="3563938" y="3213100"/>
            <a:ext cx="2046287" cy="5492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TW" sz="3000"/>
              <a:t>postfixVect</a:t>
            </a:r>
            <a:endParaRPr lang="en-US" altLang="zh-TW" sz="3000"/>
          </a:p>
        </p:txBody>
      </p:sp>
      <p:sp>
        <p:nvSpPr>
          <p:cNvPr id="4103" name="Text Box 8"/>
          <p:cNvSpPr txBox="1">
            <a:spLocks noChangeArrowheads="1"/>
          </p:cNvSpPr>
          <p:nvPr/>
        </p:nvSpPr>
        <p:spPr bwMode="auto">
          <a:xfrm>
            <a:off x="4067175" y="2276475"/>
            <a:ext cx="4252913" cy="5492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TW" sz="3000"/>
              <a:t>( a + b - c ) * d – ( e + f )</a:t>
            </a:r>
            <a:endParaRPr lang="en-US" altLang="zh-TW" sz="3000"/>
          </a:p>
        </p:txBody>
      </p:sp>
      <p:sp>
        <p:nvSpPr>
          <p:cNvPr id="4104" name="Rectangle 9"/>
          <p:cNvSpPr>
            <a:spLocks noChangeArrowheads="1"/>
          </p:cNvSpPr>
          <p:nvPr/>
        </p:nvSpPr>
        <p:spPr bwMode="auto">
          <a:xfrm>
            <a:off x="3924300" y="3789363"/>
            <a:ext cx="4535488" cy="720725"/>
          </a:xfrm>
          <a:prstGeom prst="rect">
            <a:avLst/>
          </a:prstGeom>
          <a:solidFill>
            <a:srgbClr val="CCFF66"/>
          </a:solidFill>
          <a:ln w="9525">
            <a:solidFill>
              <a:srgbClr val="FF3300"/>
            </a:solidFill>
            <a:miter lim="800000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5" name="Line 10"/>
          <p:cNvSpPr>
            <a:spLocks noChangeShapeType="1"/>
          </p:cNvSpPr>
          <p:nvPr/>
        </p:nvSpPr>
        <p:spPr bwMode="auto">
          <a:xfrm>
            <a:off x="3276600" y="4868863"/>
            <a:ext cx="5329238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4106" name="Line 11"/>
          <p:cNvSpPr>
            <a:spLocks noChangeShapeType="1"/>
          </p:cNvSpPr>
          <p:nvPr/>
        </p:nvSpPr>
        <p:spPr bwMode="auto">
          <a:xfrm>
            <a:off x="3276600" y="5949950"/>
            <a:ext cx="5329238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4107" name="Rectangle 13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8229600" cy="1143000"/>
          </a:xfrm>
          <a:noFill/>
        </p:spPr>
        <p:txBody>
          <a:bodyPr/>
          <a:lstStyle/>
          <a:p>
            <a:pPr eaLnBrk="1" hangingPunct="1"/>
            <a:r>
              <a:rPr lang="en-US" altLang="zh-TW" dirty="0" smtClean="0"/>
              <a:t>Infix to postfix conversion</a:t>
            </a:r>
            <a:endParaRPr lang="en-US" altLang="zh-TW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_INSTRUCTOR VIEW19C14C36-AC8E-43BC-9DB6-C2AAF774C7DC|PANE__TAG" val="_"/>
</p:tagLst>
</file>

<file path=ppt/tags/tag10.xml><?xml version="1.0" encoding="utf-8"?>
<p:tagLst xmlns:p="http://schemas.openxmlformats.org/presentationml/2006/main">
  <p:tag name="_INSTRUCTOR VIEW19C14C36-AC8E-43BC-9DB6-C2AAF774C7DC|PANE__TAG" val="_"/>
</p:tagLst>
</file>

<file path=ppt/tags/tag11.xml><?xml version="1.0" encoding="utf-8"?>
<p:tagLst xmlns:p="http://schemas.openxmlformats.org/presentationml/2006/main">
  <p:tag name="_INSTRUCTOR VIEW19C14C36-AC8E-43BC-9DB6-C2AAF774C7DC|PANE__TAG" val="_"/>
</p:tagLst>
</file>

<file path=ppt/tags/tag12.xml><?xml version="1.0" encoding="utf-8"?>
<p:tagLst xmlns:p="http://schemas.openxmlformats.org/presentationml/2006/main">
  <p:tag name="_INSTRUCTOR VIEW19C14C36-AC8E-43BC-9DB6-C2AAF774C7DC|PANE__TAG" val="_"/>
</p:tagLst>
</file>

<file path=ppt/tags/tag13.xml><?xml version="1.0" encoding="utf-8"?>
<p:tagLst xmlns:p="http://schemas.openxmlformats.org/presentationml/2006/main">
  <p:tag name="_INSTRUCTOR VIEW19C14C36-AC8E-43BC-9DB6-C2AAF774C7DC|PANE__TAG" val="_"/>
</p:tagLst>
</file>

<file path=ppt/tags/tag14.xml><?xml version="1.0" encoding="utf-8"?>
<p:tagLst xmlns:p="http://schemas.openxmlformats.org/presentationml/2006/main">
  <p:tag name="_INSTRUCTOR VIEW19C14C36-AC8E-43BC-9DB6-C2AAF774C7DC|PANE__TAG" val="_"/>
</p:tagLst>
</file>

<file path=ppt/tags/tag15.xml><?xml version="1.0" encoding="utf-8"?>
<p:tagLst xmlns:p="http://schemas.openxmlformats.org/presentationml/2006/main">
  <p:tag name="_INSTRUCTOR VIEW19C14C36-AC8E-43BC-9DB6-C2AAF774C7DC|PANE__TAG" val="_"/>
</p:tagLst>
</file>

<file path=ppt/tags/tag16.xml><?xml version="1.0" encoding="utf-8"?>
<p:tagLst xmlns:p="http://schemas.openxmlformats.org/presentationml/2006/main">
  <p:tag name="_INSTRUCTOR VIEW19C14C36-AC8E-43BC-9DB6-C2AAF774C7DC|PANE__TAG" val="_"/>
</p:tagLst>
</file>

<file path=ppt/tags/tag17.xml><?xml version="1.0" encoding="utf-8"?>
<p:tagLst xmlns:p="http://schemas.openxmlformats.org/presentationml/2006/main">
  <p:tag name="_INSTRUCTOR VIEW19C14C36-AC8E-43BC-9DB6-C2AAF774C7DC|PANE__TAG" val="_"/>
</p:tagLst>
</file>

<file path=ppt/tags/tag18.xml><?xml version="1.0" encoding="utf-8"?>
<p:tagLst xmlns:p="http://schemas.openxmlformats.org/presentationml/2006/main">
  <p:tag name="_INSTRUCTOR VIEW19C14C36-AC8E-43BC-9DB6-C2AAF774C7DC|PANE__TAG" val="_"/>
</p:tagLst>
</file>

<file path=ppt/tags/tag19.xml><?xml version="1.0" encoding="utf-8"?>
<p:tagLst xmlns:p="http://schemas.openxmlformats.org/presentationml/2006/main">
  <p:tag name="_INSTRUCTOR VIEW19C14C36-AC8E-43BC-9DB6-C2AAF774C7DC|PANE__TAG" val="_"/>
</p:tagLst>
</file>

<file path=ppt/tags/tag2.xml><?xml version="1.0" encoding="utf-8"?>
<p:tagLst xmlns:p="http://schemas.openxmlformats.org/presentationml/2006/main">
  <p:tag name="_INSTRUCTOR VIEW19C14C36-AC8E-43BC-9DB6-C2AAF774C7DC|PANE__TAG" val="_"/>
</p:tagLst>
</file>

<file path=ppt/tags/tag20.xml><?xml version="1.0" encoding="utf-8"?>
<p:tagLst xmlns:p="http://schemas.openxmlformats.org/presentationml/2006/main">
  <p:tag name="_INSTRUCTOR VIEW19C14C36-AC8E-43BC-9DB6-C2AAF774C7DC|PANE__TAG" val="_"/>
</p:tagLst>
</file>

<file path=ppt/tags/tag21.xml><?xml version="1.0" encoding="utf-8"?>
<p:tagLst xmlns:p="http://schemas.openxmlformats.org/presentationml/2006/main">
  <p:tag name="_INSTRUCTOR VIEW19C14C36-AC8E-43BC-9DB6-C2AAF774C7DC|PANE__TAG" val="_"/>
</p:tagLst>
</file>

<file path=ppt/tags/tag22.xml><?xml version="1.0" encoding="utf-8"?>
<p:tagLst xmlns:p="http://schemas.openxmlformats.org/presentationml/2006/main">
  <p:tag name="_INSTRUCTOR VIEW19C14C36-AC8E-43BC-9DB6-C2AAF774C7DC|PANE__TAG" val="_"/>
</p:tagLst>
</file>

<file path=ppt/tags/tag23.xml><?xml version="1.0" encoding="utf-8"?>
<p:tagLst xmlns:p="http://schemas.openxmlformats.org/presentationml/2006/main">
  <p:tag name="_INSTRUCTOR VIEW19C14C36-AC8E-43BC-9DB6-C2AAF774C7DC|PANE__TAG" val="_"/>
</p:tagLst>
</file>

<file path=ppt/tags/tag24.xml><?xml version="1.0" encoding="utf-8"?>
<p:tagLst xmlns:p="http://schemas.openxmlformats.org/presentationml/2006/main">
  <p:tag name="_INSTRUCTOR VIEW19C14C36-AC8E-43BC-9DB6-C2AAF774C7DC|PANE__TAG" val="_"/>
</p:tagLst>
</file>

<file path=ppt/tags/tag25.xml><?xml version="1.0" encoding="utf-8"?>
<p:tagLst xmlns:p="http://schemas.openxmlformats.org/presentationml/2006/main">
  <p:tag name="_INSTRUCTOR VIEW19C14C36-AC8E-43BC-9DB6-C2AAF774C7DC|PANE__TAG" val="_"/>
</p:tagLst>
</file>

<file path=ppt/tags/tag26.xml><?xml version="1.0" encoding="utf-8"?>
<p:tagLst xmlns:p="http://schemas.openxmlformats.org/presentationml/2006/main">
  <p:tag name="_INSTRUCTOR VIEW19C14C36-AC8E-43BC-9DB6-C2AAF774C7DC|PANE__TAG" val="_"/>
</p:tagLst>
</file>

<file path=ppt/tags/tag27.xml><?xml version="1.0" encoding="utf-8"?>
<p:tagLst xmlns:p="http://schemas.openxmlformats.org/presentationml/2006/main">
  <p:tag name="_INSTRUCTOR VIEW19C14C36-AC8E-43BC-9DB6-C2AAF774C7DC|PANE__TAG" val="_"/>
</p:tagLst>
</file>

<file path=ppt/tags/tag28.xml><?xml version="1.0" encoding="utf-8"?>
<p:tagLst xmlns:p="http://schemas.openxmlformats.org/presentationml/2006/main">
  <p:tag name="_INSTRUCTOR VIEW19C14C36-AC8E-43BC-9DB6-C2AAF774C7DC|PANE__TAG" val="_"/>
</p:tagLst>
</file>

<file path=ppt/tags/tag29.xml><?xml version="1.0" encoding="utf-8"?>
<p:tagLst xmlns:p="http://schemas.openxmlformats.org/presentationml/2006/main">
  <p:tag name="_INSTRUCTOR VIEW19C14C36-AC8E-43BC-9DB6-C2AAF774C7DC|PANE__TAG" val="_"/>
</p:tagLst>
</file>

<file path=ppt/tags/tag3.xml><?xml version="1.0" encoding="utf-8"?>
<p:tagLst xmlns:p="http://schemas.openxmlformats.org/presentationml/2006/main">
  <p:tag name="_INSTRUCTOR VIEW19C14C36-AC8E-43BC-9DB6-C2AAF774C7DC|PANE__TAG" val="_"/>
</p:tagLst>
</file>

<file path=ppt/tags/tag30.xml><?xml version="1.0" encoding="utf-8"?>
<p:tagLst xmlns:p="http://schemas.openxmlformats.org/presentationml/2006/main">
  <p:tag name="_INSTRUCTOR VIEW19C14C36-AC8E-43BC-9DB6-C2AAF774C7DC|PANE__TAG" val="_"/>
</p:tagLst>
</file>

<file path=ppt/tags/tag31.xml><?xml version="1.0" encoding="utf-8"?>
<p:tagLst xmlns:p="http://schemas.openxmlformats.org/presentationml/2006/main">
  <p:tag name="_INSTRUCTOR VIEW19C14C36-AC8E-43BC-9DB6-C2AAF774C7DC|PANE__TAG" val="_"/>
</p:tagLst>
</file>

<file path=ppt/tags/tag32.xml><?xml version="1.0" encoding="utf-8"?>
<p:tagLst xmlns:p="http://schemas.openxmlformats.org/presentationml/2006/main">
  <p:tag name="_INSTRUCTOR VIEW19C14C36-AC8E-43BC-9DB6-C2AAF774C7DC|PANE__TAG" val="_"/>
</p:tagLst>
</file>

<file path=ppt/tags/tag33.xml><?xml version="1.0" encoding="utf-8"?>
<p:tagLst xmlns:p="http://schemas.openxmlformats.org/presentationml/2006/main">
  <p:tag name="_INSTRUCTOR VIEW19C14C36-AC8E-43BC-9DB6-C2AAF774C7DC|PANE__TAG" val="_"/>
</p:tagLst>
</file>

<file path=ppt/tags/tag34.xml><?xml version="1.0" encoding="utf-8"?>
<p:tagLst xmlns:p="http://schemas.openxmlformats.org/presentationml/2006/main">
  <p:tag name="_INSTRUCTOR VIEW19C14C36-AC8E-43BC-9DB6-C2AAF774C7DC|PANE__TAG" val="_"/>
</p:tagLst>
</file>

<file path=ppt/tags/tag35.xml><?xml version="1.0" encoding="utf-8"?>
<p:tagLst xmlns:p="http://schemas.openxmlformats.org/presentationml/2006/main">
  <p:tag name="_INSTRUCTOR VIEW19C14C36-AC8E-43BC-9DB6-C2AAF774C7DC|PANE__TAG" val="_"/>
</p:tagLst>
</file>

<file path=ppt/tags/tag36.xml><?xml version="1.0" encoding="utf-8"?>
<p:tagLst xmlns:p="http://schemas.openxmlformats.org/presentationml/2006/main">
  <p:tag name="_INSTRUCTOR VIEW19C14C36-AC8E-43BC-9DB6-C2AAF774C7DC|PANE__TAG" val="_"/>
</p:tagLst>
</file>

<file path=ppt/tags/tag37.xml><?xml version="1.0" encoding="utf-8"?>
<p:tagLst xmlns:p="http://schemas.openxmlformats.org/presentationml/2006/main">
  <p:tag name="_INSTRUCTOR VIEW19C14C36-AC8E-43BC-9DB6-C2AAF774C7DC|PANE__TAG" val="_"/>
</p:tagLst>
</file>

<file path=ppt/tags/tag38.xml><?xml version="1.0" encoding="utf-8"?>
<p:tagLst xmlns:p="http://schemas.openxmlformats.org/presentationml/2006/main">
  <p:tag name="_INSTRUCTOR VIEW19C14C36-AC8E-43BC-9DB6-C2AAF774C7DC|PANE__TAG" val="_"/>
</p:tagLst>
</file>

<file path=ppt/tags/tag39.xml><?xml version="1.0" encoding="utf-8"?>
<p:tagLst xmlns:p="http://schemas.openxmlformats.org/presentationml/2006/main">
  <p:tag name="_INSTRUCTOR VIEW19C14C36-AC8E-43BC-9DB6-C2AAF774C7DC|PANE__TAG" val="_"/>
</p:tagLst>
</file>

<file path=ppt/tags/tag4.xml><?xml version="1.0" encoding="utf-8"?>
<p:tagLst xmlns:p="http://schemas.openxmlformats.org/presentationml/2006/main">
  <p:tag name="_INSTRUCTOR VIEW19C14C36-AC8E-43BC-9DB6-C2AAF774C7DC|PANE__TAG" val="_"/>
</p:tagLst>
</file>

<file path=ppt/tags/tag40.xml><?xml version="1.0" encoding="utf-8"?>
<p:tagLst xmlns:p="http://schemas.openxmlformats.org/presentationml/2006/main">
  <p:tag name="_INSTRUCTOR VIEW19C14C36-AC8E-43BC-9DB6-C2AAF774C7DC|PANE__TAG" val="_"/>
</p:tagLst>
</file>

<file path=ppt/tags/tag41.xml><?xml version="1.0" encoding="utf-8"?>
<p:tagLst xmlns:p="http://schemas.openxmlformats.org/presentationml/2006/main">
  <p:tag name="_INSTRUCTOR VIEW19C14C36-AC8E-43BC-9DB6-C2AAF774C7DC|PANE__TAG" val="_"/>
</p:tagLst>
</file>

<file path=ppt/tags/tag42.xml><?xml version="1.0" encoding="utf-8"?>
<p:tagLst xmlns:p="http://schemas.openxmlformats.org/presentationml/2006/main">
  <p:tag name="_INSTRUCTOR VIEW19C14C36-AC8E-43BC-9DB6-C2AAF774C7DC|PANE__TAG" val="_"/>
</p:tagLst>
</file>

<file path=ppt/tags/tag43.xml><?xml version="1.0" encoding="utf-8"?>
<p:tagLst xmlns:p="http://schemas.openxmlformats.org/presentationml/2006/main">
  <p:tag name="_INSTRUCTOR VIEW19C14C36-AC8E-43BC-9DB6-C2AAF774C7DC|PANE__TAG" val="_"/>
</p:tagLst>
</file>

<file path=ppt/tags/tag44.xml><?xml version="1.0" encoding="utf-8"?>
<p:tagLst xmlns:p="http://schemas.openxmlformats.org/presentationml/2006/main">
  <p:tag name="_INSTRUCTOR VIEW19C14C36-AC8E-43BC-9DB6-C2AAF774C7DC|PANE__TAG" val="_"/>
</p:tagLst>
</file>

<file path=ppt/tags/tag45.xml><?xml version="1.0" encoding="utf-8"?>
<p:tagLst xmlns:p="http://schemas.openxmlformats.org/presentationml/2006/main">
  <p:tag name="_INSTRUCTOR VIEW19C14C36-AC8E-43BC-9DB6-C2AAF774C7DC|PANE__TAG" val="_"/>
</p:tagLst>
</file>

<file path=ppt/tags/tag46.xml><?xml version="1.0" encoding="utf-8"?>
<p:tagLst xmlns:p="http://schemas.openxmlformats.org/presentationml/2006/main">
  <p:tag name="_INSTRUCTOR VIEW19C14C36-AC8E-43BC-9DB6-C2AAF774C7DC|PANE__TAG" val="_"/>
</p:tagLst>
</file>

<file path=ppt/tags/tag47.xml><?xml version="1.0" encoding="utf-8"?>
<p:tagLst xmlns:p="http://schemas.openxmlformats.org/presentationml/2006/main">
  <p:tag name="_INSTRUCTOR VIEW19C14C36-AC8E-43BC-9DB6-C2AAF774C7DC|PANE__TAG" val="_"/>
</p:tagLst>
</file>

<file path=ppt/tags/tag48.xml><?xml version="1.0" encoding="utf-8"?>
<p:tagLst xmlns:p="http://schemas.openxmlformats.org/presentationml/2006/main">
  <p:tag name="_INSTRUCTOR VIEW19C14C36-AC8E-43BC-9DB6-C2AAF774C7DC|PANE__TAG" val="_"/>
</p:tagLst>
</file>

<file path=ppt/tags/tag49.xml><?xml version="1.0" encoding="utf-8"?>
<p:tagLst xmlns:p="http://schemas.openxmlformats.org/presentationml/2006/main">
  <p:tag name="_INSTRUCTOR VIEW19C14C36-AC8E-43BC-9DB6-C2AAF774C7DC|PANE__TAG" val="_"/>
</p:tagLst>
</file>

<file path=ppt/tags/tag5.xml><?xml version="1.0" encoding="utf-8"?>
<p:tagLst xmlns:p="http://schemas.openxmlformats.org/presentationml/2006/main">
  <p:tag name="_INSTRUCTOR VIEW19C14C36-AC8E-43BC-9DB6-C2AAF774C7DC|PANE__TAG" val="_"/>
</p:tagLst>
</file>

<file path=ppt/tags/tag50.xml><?xml version="1.0" encoding="utf-8"?>
<p:tagLst xmlns:p="http://schemas.openxmlformats.org/presentationml/2006/main">
  <p:tag name="_INSTRUCTOR VIEW19C14C36-AC8E-43BC-9DB6-C2AAF774C7DC|PANE__TAG" val="_"/>
</p:tagLst>
</file>

<file path=ppt/tags/tag51.xml><?xml version="1.0" encoding="utf-8"?>
<p:tagLst xmlns:p="http://schemas.openxmlformats.org/presentationml/2006/main">
  <p:tag name="_INSTRUCTOR VIEW19C14C36-AC8E-43BC-9DB6-C2AAF774C7DC|PANE__TAG" val="_"/>
</p:tagLst>
</file>

<file path=ppt/tags/tag52.xml><?xml version="1.0" encoding="utf-8"?>
<p:tagLst xmlns:p="http://schemas.openxmlformats.org/presentationml/2006/main">
  <p:tag name="_INSTRUCTOR VIEW19C14C36-AC8E-43BC-9DB6-C2AAF774C7DC|PANE__TAG" val="_"/>
</p:tagLst>
</file>

<file path=ppt/tags/tag53.xml><?xml version="1.0" encoding="utf-8"?>
<p:tagLst xmlns:p="http://schemas.openxmlformats.org/presentationml/2006/main">
  <p:tag name="_INSTRUCTOR VIEW19C14C36-AC8E-43BC-9DB6-C2AAF774C7DC|PANE__TAG" val="_"/>
</p:tagLst>
</file>

<file path=ppt/tags/tag54.xml><?xml version="1.0" encoding="utf-8"?>
<p:tagLst xmlns:p="http://schemas.openxmlformats.org/presentationml/2006/main">
  <p:tag name="_INSTRUCTOR VIEW19C14C36-AC8E-43BC-9DB6-C2AAF774C7DC|PANE__TAG" val="_"/>
</p:tagLst>
</file>

<file path=ppt/tags/tag55.xml><?xml version="1.0" encoding="utf-8"?>
<p:tagLst xmlns:p="http://schemas.openxmlformats.org/presentationml/2006/main">
  <p:tag name="_INSTRUCTOR VIEW19C14C36-AC8E-43BC-9DB6-C2AAF774C7DC|PANE__TAG" val="_"/>
</p:tagLst>
</file>

<file path=ppt/tags/tag56.xml><?xml version="1.0" encoding="utf-8"?>
<p:tagLst xmlns:p="http://schemas.openxmlformats.org/presentationml/2006/main">
  <p:tag name="_INSTRUCTOR VIEW19C14C36-AC8E-43BC-9DB6-C2AAF774C7DC|PANE__TAG" val="_"/>
</p:tagLst>
</file>

<file path=ppt/tags/tag57.xml><?xml version="1.0" encoding="utf-8"?>
<p:tagLst xmlns:p="http://schemas.openxmlformats.org/presentationml/2006/main">
  <p:tag name="_INSTRUCTOR VIEW19C14C36-AC8E-43BC-9DB6-C2AAF774C7DC|PANE__TAG" val="_"/>
</p:tagLst>
</file>

<file path=ppt/tags/tag58.xml><?xml version="1.0" encoding="utf-8"?>
<p:tagLst xmlns:p="http://schemas.openxmlformats.org/presentationml/2006/main">
  <p:tag name="_INSTRUCTOR VIEW19C14C36-AC8E-43BC-9DB6-C2AAF774C7DC|PANE__TAG" val="_"/>
</p:tagLst>
</file>

<file path=ppt/tags/tag59.xml><?xml version="1.0" encoding="utf-8"?>
<p:tagLst xmlns:p="http://schemas.openxmlformats.org/presentationml/2006/main">
  <p:tag name="_INSTRUCTOR VIEW19C14C36-AC8E-43BC-9DB6-C2AAF774C7DC|PANE__TAG" val="_"/>
</p:tagLst>
</file>

<file path=ppt/tags/tag6.xml><?xml version="1.0" encoding="utf-8"?>
<p:tagLst xmlns:p="http://schemas.openxmlformats.org/presentationml/2006/main">
  <p:tag name="_INSTRUCTOR VIEW19C14C36-AC8E-43BC-9DB6-C2AAF774C7DC|PANE__TAG" val="_"/>
</p:tagLst>
</file>

<file path=ppt/tags/tag60.xml><?xml version="1.0" encoding="utf-8"?>
<p:tagLst xmlns:p="http://schemas.openxmlformats.org/presentationml/2006/main">
  <p:tag name="_INSTRUCTOR VIEW19C14C36-AC8E-43BC-9DB6-C2AAF774C7DC|PANE__TAG" val="_"/>
</p:tagLst>
</file>

<file path=ppt/tags/tag61.xml><?xml version="1.0" encoding="utf-8"?>
<p:tagLst xmlns:p="http://schemas.openxmlformats.org/presentationml/2006/main">
  <p:tag name="_INSTRUCTOR VIEW19C14C36-AC8E-43BC-9DB6-C2AAF774C7DC|PANE__TAG" val="_"/>
</p:tagLst>
</file>

<file path=ppt/tags/tag62.xml><?xml version="1.0" encoding="utf-8"?>
<p:tagLst xmlns:p="http://schemas.openxmlformats.org/presentationml/2006/main">
  <p:tag name="_INSTRUCTOR VIEW19C14C36-AC8E-43BC-9DB6-C2AAF774C7DC|PANE__TAG" val="_"/>
</p:tagLst>
</file>

<file path=ppt/tags/tag63.xml><?xml version="1.0" encoding="utf-8"?>
<p:tagLst xmlns:p="http://schemas.openxmlformats.org/presentationml/2006/main">
  <p:tag name="_INSTRUCTOR VIEW19C14C36-AC8E-43BC-9DB6-C2AAF774C7DC|PANE__TAG" val="_"/>
</p:tagLst>
</file>

<file path=ppt/tags/tag64.xml><?xml version="1.0" encoding="utf-8"?>
<p:tagLst xmlns:p="http://schemas.openxmlformats.org/presentationml/2006/main">
  <p:tag name="_INSTRUCTOR VIEW19C14C36-AC8E-43BC-9DB6-C2AAF774C7DC|PANE__TAG" val="_"/>
</p:tagLst>
</file>

<file path=ppt/tags/tag65.xml><?xml version="1.0" encoding="utf-8"?>
<p:tagLst xmlns:p="http://schemas.openxmlformats.org/presentationml/2006/main">
  <p:tag name="_INSTRUCTOR VIEW19C14C36-AC8E-43BC-9DB6-C2AAF774C7DC|PANE__TAG" val="_"/>
</p:tagLst>
</file>

<file path=ppt/tags/tag66.xml><?xml version="1.0" encoding="utf-8"?>
<p:tagLst xmlns:p="http://schemas.openxmlformats.org/presentationml/2006/main">
  <p:tag name="_INSTRUCTOR VIEW19C14C36-AC8E-43BC-9DB6-C2AAF774C7DC|PANE__TAG" val="_"/>
</p:tagLst>
</file>

<file path=ppt/tags/tag67.xml><?xml version="1.0" encoding="utf-8"?>
<p:tagLst xmlns:p="http://schemas.openxmlformats.org/presentationml/2006/main">
  <p:tag name="_INSTRUCTOR VIEW19C14C36-AC8E-43BC-9DB6-C2AAF774C7DC|PANE__TAG" val="_"/>
</p:tagLst>
</file>

<file path=ppt/tags/tag68.xml><?xml version="1.0" encoding="utf-8"?>
<p:tagLst xmlns:p="http://schemas.openxmlformats.org/presentationml/2006/main">
  <p:tag name="_INSTRUCTOR VIEW19C14C36-AC8E-43BC-9DB6-C2AAF774C7DC|PANE__TAG" val="_"/>
</p:tagLst>
</file>

<file path=ppt/tags/tag69.xml><?xml version="1.0" encoding="utf-8"?>
<p:tagLst xmlns:p="http://schemas.openxmlformats.org/presentationml/2006/main">
  <p:tag name="_INSTRUCTOR VIEW19C14C36-AC8E-43BC-9DB6-C2AAF774C7DC|PANE__TAG" val="_"/>
</p:tagLst>
</file>

<file path=ppt/tags/tag7.xml><?xml version="1.0" encoding="utf-8"?>
<p:tagLst xmlns:p="http://schemas.openxmlformats.org/presentationml/2006/main">
  <p:tag name="_INSTRUCTOR VIEW19C14C36-AC8E-43BC-9DB6-C2AAF774C7DC|PANE__TAG" val="_"/>
</p:tagLst>
</file>

<file path=ppt/tags/tag8.xml><?xml version="1.0" encoding="utf-8"?>
<p:tagLst xmlns:p="http://schemas.openxmlformats.org/presentationml/2006/main">
  <p:tag name="_INSTRUCTOR VIEW19C14C36-AC8E-43BC-9DB6-C2AAF774C7DC|PANE__TAG" val="_"/>
</p:tagLst>
</file>

<file path=ppt/tags/tag9.xml><?xml version="1.0" encoding="utf-8"?>
<p:tagLst xmlns:p="http://schemas.openxmlformats.org/presentationml/2006/main">
  <p:tag name="_INSTRUCTOR VIEW19C14C36-AC8E-43BC-9DB6-C2AAF774C7DC|PANE__TAG" val="_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ppt/theme/themeOverride2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0</TotalTime>
  <Words>5720</Words>
  <Application>WPS Presentation</Application>
  <PresentationFormat>On-screen Show (4:3)</PresentationFormat>
  <Paragraphs>653</Paragraphs>
  <Slides>38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21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0</vt:i4>
      </vt:variant>
      <vt:variant>
        <vt:lpstr>幻灯片标题</vt:lpstr>
      </vt:variant>
      <vt:variant>
        <vt:i4>38</vt:i4>
      </vt:variant>
    </vt:vector>
  </HeadingPairs>
  <TitlesOfParts>
    <vt:vector size="60" baseType="lpstr">
      <vt:lpstr>Arial</vt:lpstr>
      <vt:lpstr>SimSun</vt:lpstr>
      <vt:lpstr>Wingdings</vt:lpstr>
      <vt:lpstr>Nimbus Roman No9 L</vt:lpstr>
      <vt:lpstr>Calibri</vt:lpstr>
      <vt:lpstr>DejaVu Sans</vt:lpstr>
      <vt:lpstr>Wingdings 2</vt:lpstr>
      <vt:lpstr>Gubbi</vt:lpstr>
      <vt:lpstr>Wingdings 2</vt:lpstr>
      <vt:lpstr>PMingLiU</vt:lpstr>
      <vt:lpstr>Droid Sans Fallback</vt:lpstr>
      <vt:lpstr>OpenSymbol</vt:lpstr>
      <vt:lpstr>Courier New</vt:lpstr>
      <vt:lpstr>Monotype Sorts</vt:lpstr>
      <vt:lpstr>SimSun</vt:lpstr>
      <vt:lpstr>Arabic Typesetting</vt:lpstr>
      <vt:lpstr>Constantia</vt:lpstr>
      <vt:lpstr>Monotype Corsiva</vt:lpstr>
      <vt:lpstr>Microsoft YaHei</vt:lpstr>
      <vt:lpstr>Arial Unicode MS</vt:lpstr>
      <vt:lpstr>Traditional Arabic</vt:lpstr>
      <vt:lpstr>Flow</vt:lpstr>
      <vt:lpstr>Stacks and Queues</vt:lpstr>
      <vt:lpstr>Stack</vt:lpstr>
      <vt:lpstr>Last In First Out</vt:lpstr>
      <vt:lpstr>Stack Operations</vt:lpstr>
      <vt:lpstr>Basic Alg for Stack Push &amp; Pop</vt:lpstr>
      <vt:lpstr>Stack Applications</vt:lpstr>
      <vt:lpstr>Infix to postfix</vt:lpstr>
      <vt:lpstr>PowerPoint 演示文稿</vt:lpstr>
      <vt:lpstr>Infix to postfix conversion</vt:lpstr>
      <vt:lpstr>Infix to postfix conversion</vt:lpstr>
      <vt:lpstr>Infix to postfix conversion</vt:lpstr>
      <vt:lpstr>Infix to postfix conversion</vt:lpstr>
      <vt:lpstr>PowerPoint 演示文稿</vt:lpstr>
      <vt:lpstr>Infix to postfix conversion</vt:lpstr>
      <vt:lpstr>Infix to postfix conversion</vt:lpstr>
      <vt:lpstr>Infix to postfix conversion</vt:lpstr>
      <vt:lpstr>Infix to postfix conversion</vt:lpstr>
      <vt:lpstr>Infix to postfix conversion</vt:lpstr>
      <vt:lpstr>Infix to postfix conversion</vt:lpstr>
      <vt:lpstr>Infix to postfix conversion</vt:lpstr>
      <vt:lpstr>Infix to postfix conversion</vt:lpstr>
      <vt:lpstr>Infix to postfix conversion</vt:lpstr>
      <vt:lpstr>Infix to postfix conversion</vt:lpstr>
      <vt:lpstr>Infix to postfix conversion</vt:lpstr>
      <vt:lpstr>Infix to postfix conversion</vt:lpstr>
      <vt:lpstr>Evaluating Expression</vt:lpstr>
      <vt:lpstr>Algorithm for evaluating expression</vt:lpstr>
      <vt:lpstr>Towers of Hanoi</vt:lpstr>
      <vt:lpstr>Algorithm for Balanced Symbol Checking</vt:lpstr>
      <vt:lpstr>Queue</vt:lpstr>
      <vt:lpstr>Basic Insert Alg for Queue </vt:lpstr>
      <vt:lpstr>Basic Delete Alg for Queue </vt:lpstr>
      <vt:lpstr>Working of a simple queue	</vt:lpstr>
      <vt:lpstr>Working of a circular queue	</vt:lpstr>
      <vt:lpstr>Priority Queue</vt:lpstr>
      <vt:lpstr>Array representation of a priority queue</vt:lpstr>
      <vt:lpstr>Example for Priority Queue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Stacks and Queues</dc:title>
  <dc:creator>VIT43</dc:creator>
  <cp:lastModifiedBy>vetrivelan</cp:lastModifiedBy>
  <cp:revision>81</cp:revision>
  <dcterms:created xsi:type="dcterms:W3CDTF">2022-01-07T02:34:41Z</dcterms:created>
  <dcterms:modified xsi:type="dcterms:W3CDTF">2022-01-07T02:34:41Z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1033-11.1.0.10702</vt:lpwstr>
  </property>
</Properties>
</file>