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charts/chart1.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90"/>
  </p:notesMasterIdLst>
  <p:sldIdLst>
    <p:sldId id="256" r:id="rId2"/>
    <p:sldId id="294" r:id="rId3"/>
    <p:sldId id="268" r:id="rId4"/>
    <p:sldId id="258" r:id="rId5"/>
    <p:sldId id="259" r:id="rId6"/>
    <p:sldId id="260" r:id="rId7"/>
    <p:sldId id="295" r:id="rId8"/>
    <p:sldId id="296" r:id="rId9"/>
    <p:sldId id="297" r:id="rId10"/>
    <p:sldId id="298" r:id="rId11"/>
    <p:sldId id="299" r:id="rId12"/>
    <p:sldId id="261" r:id="rId13"/>
    <p:sldId id="262" r:id="rId14"/>
    <p:sldId id="263" r:id="rId15"/>
    <p:sldId id="264" r:id="rId16"/>
    <p:sldId id="301" r:id="rId17"/>
    <p:sldId id="302" r:id="rId18"/>
    <p:sldId id="303" r:id="rId19"/>
    <p:sldId id="304" r:id="rId20"/>
    <p:sldId id="305" r:id="rId21"/>
    <p:sldId id="306" r:id="rId22"/>
    <p:sldId id="307" r:id="rId23"/>
    <p:sldId id="308" r:id="rId24"/>
    <p:sldId id="273" r:id="rId25"/>
    <p:sldId id="285" r:id="rId26"/>
    <p:sldId id="309" r:id="rId27"/>
    <p:sldId id="274" r:id="rId28"/>
    <p:sldId id="275" r:id="rId29"/>
    <p:sldId id="271" r:id="rId30"/>
    <p:sldId id="278" r:id="rId31"/>
    <p:sldId id="277" r:id="rId32"/>
    <p:sldId id="279" r:id="rId33"/>
    <p:sldId id="276" r:id="rId34"/>
    <p:sldId id="280" r:id="rId35"/>
    <p:sldId id="281" r:id="rId36"/>
    <p:sldId id="282" r:id="rId37"/>
    <p:sldId id="283" r:id="rId38"/>
    <p:sldId id="284" r:id="rId39"/>
    <p:sldId id="286" r:id="rId40"/>
    <p:sldId id="287" r:id="rId41"/>
    <p:sldId id="313" r:id="rId42"/>
    <p:sldId id="288" r:id="rId43"/>
    <p:sldId id="289" r:id="rId44"/>
    <p:sldId id="310" r:id="rId45"/>
    <p:sldId id="311" r:id="rId46"/>
    <p:sldId id="312" r:id="rId47"/>
    <p:sldId id="314" r:id="rId48"/>
    <p:sldId id="315" r:id="rId49"/>
    <p:sldId id="316" r:id="rId50"/>
    <p:sldId id="317" r:id="rId51"/>
    <p:sldId id="318" r:id="rId52"/>
    <p:sldId id="322" r:id="rId53"/>
    <p:sldId id="321" r:id="rId54"/>
    <p:sldId id="320" r:id="rId55"/>
    <p:sldId id="323" r:id="rId56"/>
    <p:sldId id="325" r:id="rId57"/>
    <p:sldId id="326" r:id="rId58"/>
    <p:sldId id="327" r:id="rId59"/>
    <p:sldId id="328" r:id="rId60"/>
    <p:sldId id="329" r:id="rId61"/>
    <p:sldId id="331" r:id="rId62"/>
    <p:sldId id="332" r:id="rId63"/>
    <p:sldId id="333" r:id="rId64"/>
    <p:sldId id="334" r:id="rId65"/>
    <p:sldId id="335" r:id="rId66"/>
    <p:sldId id="354" r:id="rId67"/>
    <p:sldId id="355" r:id="rId68"/>
    <p:sldId id="356" r:id="rId69"/>
    <p:sldId id="357"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49" r:id="rId84"/>
    <p:sldId id="353" r:id="rId85"/>
    <p:sldId id="350" r:id="rId86"/>
    <p:sldId id="351" r:id="rId87"/>
    <p:sldId id="352" r:id="rId88"/>
    <p:sldId id="360" r:id="rId8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70" d="100"/>
          <a:sy n="70" d="100"/>
        </p:scale>
        <p:origin x="-137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Sheet1!$A$1</c:f>
              <c:strCache>
                <c:ptCount val="1"/>
                <c:pt idx="0">
                  <c:v>n</c:v>
                </c:pt>
              </c:strCache>
            </c:strRef>
          </c:tx>
          <c:val>
            <c:numRef>
              <c:f>Sheet1!$A$2:$A$8</c:f>
              <c:numCache>
                <c:formatCode>General</c:formatCode>
                <c:ptCount val="7"/>
                <c:pt idx="0">
                  <c:v>1</c:v>
                </c:pt>
                <c:pt idx="1">
                  <c:v>2</c:v>
                </c:pt>
                <c:pt idx="2">
                  <c:v>3</c:v>
                </c:pt>
                <c:pt idx="3">
                  <c:v>4</c:v>
                </c:pt>
                <c:pt idx="4">
                  <c:v>8</c:v>
                </c:pt>
                <c:pt idx="5">
                  <c:v>16</c:v>
                </c:pt>
                <c:pt idx="6">
                  <c:v>32</c:v>
                </c:pt>
              </c:numCache>
            </c:numRef>
          </c:val>
          <c:smooth val="0"/>
        </c:ser>
        <c:ser>
          <c:idx val="1"/>
          <c:order val="1"/>
          <c:tx>
            <c:strRef>
              <c:f>Sheet1!$B$1</c:f>
              <c:strCache>
                <c:ptCount val="1"/>
                <c:pt idx="0">
                  <c:v>log2n</c:v>
                </c:pt>
              </c:strCache>
            </c:strRef>
          </c:tx>
          <c:val>
            <c:numRef>
              <c:f>Sheet1!$B$2:$B$8</c:f>
              <c:numCache>
                <c:formatCode>General</c:formatCode>
                <c:ptCount val="7"/>
                <c:pt idx="0">
                  <c:v>0</c:v>
                </c:pt>
                <c:pt idx="1">
                  <c:v>1</c:v>
                </c:pt>
                <c:pt idx="2">
                  <c:v>1.5849629999999999</c:v>
                </c:pt>
                <c:pt idx="3">
                  <c:v>2</c:v>
                </c:pt>
                <c:pt idx="4">
                  <c:v>3</c:v>
                </c:pt>
                <c:pt idx="5">
                  <c:v>4</c:v>
                </c:pt>
                <c:pt idx="6">
                  <c:v>5</c:v>
                </c:pt>
              </c:numCache>
            </c:numRef>
          </c:val>
          <c:smooth val="0"/>
        </c:ser>
        <c:ser>
          <c:idx val="2"/>
          <c:order val="2"/>
          <c:tx>
            <c:strRef>
              <c:f>Sheet1!$C$1</c:f>
              <c:strCache>
                <c:ptCount val="1"/>
                <c:pt idx="0">
                  <c:v>nlogn </c:v>
                </c:pt>
              </c:strCache>
            </c:strRef>
          </c:tx>
          <c:val>
            <c:numRef>
              <c:f>Sheet1!$C$2:$C$8</c:f>
              <c:numCache>
                <c:formatCode>General</c:formatCode>
                <c:ptCount val="7"/>
                <c:pt idx="0">
                  <c:v>0</c:v>
                </c:pt>
                <c:pt idx="1">
                  <c:v>2</c:v>
                </c:pt>
                <c:pt idx="2">
                  <c:v>4.7548879999999789</c:v>
                </c:pt>
                <c:pt idx="3">
                  <c:v>8</c:v>
                </c:pt>
                <c:pt idx="4">
                  <c:v>11.609640000000002</c:v>
                </c:pt>
                <c:pt idx="5">
                  <c:v>15.509780000000006</c:v>
                </c:pt>
                <c:pt idx="6">
                  <c:v>19.651479999999999</c:v>
                </c:pt>
              </c:numCache>
            </c:numRef>
          </c:val>
          <c:smooth val="0"/>
        </c:ser>
        <c:ser>
          <c:idx val="3"/>
          <c:order val="3"/>
          <c:tx>
            <c:strRef>
              <c:f>Sheet1!$D$1</c:f>
              <c:strCache>
                <c:ptCount val="1"/>
                <c:pt idx="0">
                  <c:v>n2 </c:v>
                </c:pt>
              </c:strCache>
            </c:strRef>
          </c:tx>
          <c:val>
            <c:numRef>
              <c:f>Sheet1!$D$2:$D$8</c:f>
              <c:numCache>
                <c:formatCode>General</c:formatCode>
                <c:ptCount val="7"/>
                <c:pt idx="0">
                  <c:v>1</c:v>
                </c:pt>
                <c:pt idx="1">
                  <c:v>4</c:v>
                </c:pt>
                <c:pt idx="2">
                  <c:v>9</c:v>
                </c:pt>
                <c:pt idx="3">
                  <c:v>16</c:v>
                </c:pt>
                <c:pt idx="4">
                  <c:v>25</c:v>
                </c:pt>
                <c:pt idx="5">
                  <c:v>36</c:v>
                </c:pt>
                <c:pt idx="6">
                  <c:v>49</c:v>
                </c:pt>
              </c:numCache>
            </c:numRef>
          </c:val>
          <c:smooth val="0"/>
        </c:ser>
        <c:ser>
          <c:idx val="4"/>
          <c:order val="4"/>
          <c:tx>
            <c:strRef>
              <c:f>Sheet1!$E$1</c:f>
              <c:strCache>
                <c:ptCount val="1"/>
                <c:pt idx="0">
                  <c:v>n3 </c:v>
                </c:pt>
              </c:strCache>
            </c:strRef>
          </c:tx>
          <c:val>
            <c:numRef>
              <c:f>Sheet1!$E$2:$E$8</c:f>
              <c:numCache>
                <c:formatCode>General</c:formatCode>
                <c:ptCount val="7"/>
                <c:pt idx="0">
                  <c:v>1</c:v>
                </c:pt>
                <c:pt idx="1">
                  <c:v>8</c:v>
                </c:pt>
                <c:pt idx="2">
                  <c:v>27</c:v>
                </c:pt>
                <c:pt idx="3">
                  <c:v>64</c:v>
                </c:pt>
                <c:pt idx="4">
                  <c:v>125</c:v>
                </c:pt>
                <c:pt idx="5">
                  <c:v>216</c:v>
                </c:pt>
                <c:pt idx="6">
                  <c:v>343</c:v>
                </c:pt>
              </c:numCache>
            </c:numRef>
          </c:val>
          <c:smooth val="0"/>
        </c:ser>
        <c:ser>
          <c:idx val="5"/>
          <c:order val="5"/>
          <c:tx>
            <c:strRef>
              <c:f>Sheet1!$F$1</c:f>
              <c:strCache>
                <c:ptCount val="1"/>
                <c:pt idx="0">
                  <c:v>2n </c:v>
                </c:pt>
              </c:strCache>
            </c:strRef>
          </c:tx>
          <c:val>
            <c:numRef>
              <c:f>Sheet1!$F$2:$F$8</c:f>
              <c:numCache>
                <c:formatCode>General</c:formatCode>
                <c:ptCount val="7"/>
                <c:pt idx="0">
                  <c:v>2</c:v>
                </c:pt>
                <c:pt idx="1">
                  <c:v>4</c:v>
                </c:pt>
                <c:pt idx="2">
                  <c:v>8</c:v>
                </c:pt>
                <c:pt idx="3">
                  <c:v>16</c:v>
                </c:pt>
                <c:pt idx="4">
                  <c:v>32</c:v>
                </c:pt>
                <c:pt idx="5">
                  <c:v>64</c:v>
                </c:pt>
                <c:pt idx="6">
                  <c:v>128</c:v>
                </c:pt>
              </c:numCache>
            </c:numRef>
          </c:val>
          <c:smooth val="0"/>
        </c:ser>
        <c:dLbls>
          <c:showLegendKey val="0"/>
          <c:showVal val="0"/>
          <c:showCatName val="0"/>
          <c:showSerName val="0"/>
          <c:showPercent val="0"/>
          <c:showBubbleSize val="0"/>
        </c:dLbls>
        <c:marker val="1"/>
        <c:smooth val="0"/>
        <c:axId val="126410752"/>
        <c:axId val="126412288"/>
      </c:lineChart>
      <c:catAx>
        <c:axId val="126410752"/>
        <c:scaling>
          <c:orientation val="minMax"/>
        </c:scaling>
        <c:delete val="0"/>
        <c:axPos val="b"/>
        <c:majorTickMark val="out"/>
        <c:minorTickMark val="none"/>
        <c:tickLblPos val="nextTo"/>
        <c:crossAx val="126412288"/>
        <c:crosses val="autoZero"/>
        <c:auto val="1"/>
        <c:lblAlgn val="ctr"/>
        <c:lblOffset val="100"/>
        <c:noMultiLvlLbl val="0"/>
      </c:catAx>
      <c:valAx>
        <c:axId val="126412288"/>
        <c:scaling>
          <c:orientation val="minMax"/>
          <c:max val="50"/>
        </c:scaling>
        <c:delete val="0"/>
        <c:axPos val="l"/>
        <c:majorGridlines/>
        <c:numFmt formatCode="General" sourceLinked="1"/>
        <c:majorTickMark val="out"/>
        <c:minorTickMark val="none"/>
        <c:tickLblPos val="nextTo"/>
        <c:crossAx val="126410752"/>
        <c:crosses val="autoZero"/>
        <c:crossBetween val="between"/>
      </c:valAx>
    </c:plotArea>
    <c:legend>
      <c:legendPos val="r"/>
      <c:layout/>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 Id="rId4"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fontAlgn="auto">
              <a:spcBef>
                <a:spcPts val="0"/>
              </a:spcBef>
              <a:spcAft>
                <a:spcPts val="0"/>
              </a:spcAft>
              <a:defRPr sz="1300" smtClean="0">
                <a:latin typeface="+mn-lt"/>
                <a:cs typeface="+mn-cs"/>
              </a:defRPr>
            </a:lvl1pPr>
          </a:lstStyle>
          <a:p>
            <a:pPr>
              <a:defRPr/>
            </a:pPr>
            <a:fld id="{61059561-4DCB-4E39-AD62-718208E81EB7}" type="datetimeFigureOut">
              <a:rPr lang="en-US"/>
              <a:pPr>
                <a:defRPr/>
              </a:pPr>
              <a:t>8/28/2017</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pPr lvl="0"/>
            <a:endParaRPr lang="en-US" noProof="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fontAlgn="auto">
              <a:spcBef>
                <a:spcPts val="0"/>
              </a:spcBef>
              <a:spcAft>
                <a:spcPts val="0"/>
              </a:spcAft>
              <a:defRPr sz="1300" smtClean="0">
                <a:latin typeface="+mn-lt"/>
                <a:cs typeface="+mn-cs"/>
              </a:defRPr>
            </a:lvl1pPr>
          </a:lstStyle>
          <a:p>
            <a:pPr>
              <a:defRPr/>
            </a:pPr>
            <a:fld id="{EDA0D7E5-558A-4E97-94CA-596CDBCD7D94}" type="slidenum">
              <a:rPr lang="en-US"/>
              <a:pPr>
                <a:defRPr/>
              </a:pPr>
              <a:t>‹#›</a:t>
            </a:fld>
            <a:endParaRPr lang="en-US"/>
          </a:p>
        </p:txBody>
      </p:sp>
    </p:spTree>
    <p:extLst>
      <p:ext uri="{BB962C8B-B14F-4D97-AF65-F5344CB8AC3E}">
        <p14:creationId xmlns:p14="http://schemas.microsoft.com/office/powerpoint/2010/main" val="210826661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0ABF2A8-67A7-4423-998A-73A3AEDC1460}" type="slidenum">
              <a:rPr lang="en-US"/>
              <a:pPr/>
              <a:t>57</a:t>
            </a:fld>
            <a:endParaRPr lang="en-US"/>
          </a:p>
        </p:txBody>
      </p:sp>
      <p:sp>
        <p:nvSpPr>
          <p:cNvPr id="306178" name="Rectangle 2"/>
          <p:cNvSpPr>
            <a:spLocks noGrp="1" noRot="1" noChangeAspect="1" noChangeArrowheads="1" noTextEdit="1"/>
          </p:cNvSpPr>
          <p:nvPr>
            <p:ph type="sldImg"/>
          </p:nvPr>
        </p:nvSpPr>
        <p:spPr>
          <a:ln/>
        </p:spPr>
      </p:sp>
      <p:sp>
        <p:nvSpPr>
          <p:cNvPr id="3061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3692AD2-918B-4540-9BE6-D6B29B37E6B9}" type="slidenum">
              <a:rPr lang="en-US"/>
              <a:pPr/>
              <a:t>58</a:t>
            </a:fld>
            <a:endParaRPr lang="en-US"/>
          </a:p>
        </p:txBody>
      </p:sp>
      <p:sp>
        <p:nvSpPr>
          <p:cNvPr id="308226" name="Rectangle 2"/>
          <p:cNvSpPr>
            <a:spLocks noGrp="1" noRot="1" noChangeAspect="1" noChangeArrowheads="1" noTextEdit="1"/>
          </p:cNvSpPr>
          <p:nvPr>
            <p:ph type="sldImg"/>
          </p:nvPr>
        </p:nvSpPr>
        <p:spPr>
          <a:ln/>
        </p:spPr>
      </p:sp>
      <p:sp>
        <p:nvSpPr>
          <p:cNvPr id="30822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reeform 6"/>
            <p:cNvSpPr>
              <a:spLocks/>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4F80AC87-C0D5-42AC-B0AE-42132B36D78A}" type="datetime1">
              <a:rPr lang="en-US" smtClean="0"/>
              <a:t>8/28/2017</a:t>
            </a:fld>
            <a:endParaRPr lang="en-US"/>
          </a:p>
        </p:txBody>
      </p:sp>
      <p:sp>
        <p:nvSpPr>
          <p:cNvPr id="12" name="Footer Placeholder 18"/>
          <p:cNvSpPr>
            <a:spLocks noGrp="1"/>
          </p:cNvSpPr>
          <p:nvPr>
            <p:ph type="ftr" sz="quarter" idx="11"/>
          </p:nvPr>
        </p:nvSpPr>
        <p:spPr/>
        <p:txBody>
          <a:bodyPr/>
          <a:lstStyle>
            <a:lvl1pPr>
              <a:defRPr smtClean="0">
                <a:solidFill>
                  <a:schemeClr val="accent1">
                    <a:tint val="20000"/>
                  </a:schemeClr>
                </a:solidFill>
              </a:defRPr>
            </a:lvl1pPr>
            <a:extLst/>
          </a:lstStyle>
          <a:p>
            <a:pPr>
              <a:defRPr/>
            </a:pPr>
            <a:r>
              <a:rPr lang="en-US" smtClean="0"/>
              <a:t>Data Structures and Algorithms </a:t>
            </a:r>
            <a:endParaRPr lang="en-US" dirty="0"/>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3BF7592B-C264-439A-9119-E2352710620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C48E697A-FFC4-4488-B8DD-F0EC2333F7D7}" type="datetime1">
              <a:rPr lang="en-US" smtClean="0"/>
              <a:t>8/28/2017</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Data Structures and Algorithms </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4AC7E370-7579-4324-9814-3B7B5839298E}"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8E635BD3-AAA0-45F7-A44D-F528D81DDEC8}" type="datetime1">
              <a:rPr lang="en-US" smtClean="0"/>
              <a:t>8/28/2017</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Data Structures and Algorithms </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6CAA9032-E335-4C18-987C-7A1A7E0A2FD9}"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4" name="Date Placeholder 9"/>
          <p:cNvSpPr>
            <a:spLocks noGrp="1"/>
          </p:cNvSpPr>
          <p:nvPr>
            <p:ph type="dt" sz="half" idx="10"/>
          </p:nvPr>
        </p:nvSpPr>
        <p:spPr/>
        <p:txBody>
          <a:bodyPr/>
          <a:lstStyle>
            <a:lvl1pPr>
              <a:defRPr/>
            </a:lvl1pPr>
          </a:lstStyle>
          <a:p>
            <a:pPr>
              <a:defRPr/>
            </a:pPr>
            <a:fld id="{E9780100-6463-49AD-ABEC-5BE3FF472452}" type="datetime1">
              <a:rPr lang="en-US" smtClean="0"/>
              <a:t>8/28/2017</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Data Structures and Algorithms </a:t>
            </a:r>
            <a:endParaRPr lang="en-US" dirty="0"/>
          </a:p>
        </p:txBody>
      </p:sp>
      <p:sp>
        <p:nvSpPr>
          <p:cNvPr id="6" name="Slide Number Placeholder 17"/>
          <p:cNvSpPr>
            <a:spLocks noGrp="1"/>
          </p:cNvSpPr>
          <p:nvPr>
            <p:ph type="sldNum" sz="quarter" idx="12"/>
          </p:nvPr>
        </p:nvSpPr>
        <p:spPr/>
        <p:txBody>
          <a:bodyPr/>
          <a:lstStyle>
            <a:lvl1pPr>
              <a:defRPr/>
            </a:lvl1pPr>
          </a:lstStyle>
          <a:p>
            <a:pPr>
              <a:defRPr/>
            </a:pPr>
            <a:fld id="{0FC456C6-1829-4FD9-AC97-259EABB8553E}"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71EFC3B5-AA06-4711-BAD3-D69A86BE7202}" type="datetime1">
              <a:rPr lang="en-US" smtClean="0"/>
              <a:t>8/28/2017</a:t>
            </a:fld>
            <a:endParaRPr lang="en-US"/>
          </a:p>
        </p:txBody>
      </p:sp>
      <p:sp>
        <p:nvSpPr>
          <p:cNvPr id="7" name="Footer Placeholder 4"/>
          <p:cNvSpPr>
            <a:spLocks noGrp="1"/>
          </p:cNvSpPr>
          <p:nvPr>
            <p:ph type="ftr" sz="quarter" idx="11"/>
          </p:nvPr>
        </p:nvSpPr>
        <p:spPr/>
        <p:txBody>
          <a:bodyPr/>
          <a:lstStyle>
            <a:lvl1pPr>
              <a:defRPr/>
            </a:lvl1pPr>
            <a:extLst/>
          </a:lstStyle>
          <a:p>
            <a:pPr>
              <a:defRPr/>
            </a:pPr>
            <a:r>
              <a:rPr lang="en-US" smtClean="0"/>
              <a:t>Data Structures and Algorithms </a:t>
            </a:r>
            <a:endParaRPr lang="en-US" dirty="0"/>
          </a:p>
        </p:txBody>
      </p:sp>
      <p:sp>
        <p:nvSpPr>
          <p:cNvPr id="8" name="Slide Number Placeholder 5"/>
          <p:cNvSpPr>
            <a:spLocks noGrp="1"/>
          </p:cNvSpPr>
          <p:nvPr>
            <p:ph type="sldNum" sz="quarter" idx="12"/>
          </p:nvPr>
        </p:nvSpPr>
        <p:spPr/>
        <p:txBody>
          <a:bodyPr/>
          <a:lstStyle>
            <a:lvl1pPr>
              <a:defRPr/>
            </a:lvl1pPr>
            <a:extLst/>
          </a:lstStyle>
          <a:p>
            <a:pPr>
              <a:defRPr/>
            </a:pPr>
            <a:fld id="{1D845A99-F929-4A3B-9556-96920154DCEF}"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p:txBody>
          <a:bodyPr/>
          <a:lstStyle>
            <a:lvl1pPr>
              <a:defRPr/>
            </a:lvl1pPr>
            <a:extLst/>
          </a:lstStyle>
          <a:p>
            <a:pPr>
              <a:defRPr/>
            </a:pPr>
            <a:fld id="{651DFA14-424C-4F15-8B82-971DF9E864C1}" type="datetime1">
              <a:rPr lang="en-US" smtClean="0"/>
              <a:t>8/28/2017</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Data Structures and Algorithms </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9A06EA4D-CCF3-4EF2-B98D-0158B2D9E9CC}"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extLst/>
          </a:lstStyle>
          <a:p>
            <a:pPr>
              <a:defRPr/>
            </a:pPr>
            <a:fld id="{B25425CD-92C9-4987-8234-8F1FCEEAA6F0}" type="datetime1">
              <a:rPr lang="en-US" smtClean="0"/>
              <a:t>8/28/2017</a:t>
            </a:fld>
            <a:endParaRPr lang="en-US"/>
          </a:p>
        </p:txBody>
      </p:sp>
      <p:sp>
        <p:nvSpPr>
          <p:cNvPr id="8" name="Footer Placeholder 7"/>
          <p:cNvSpPr>
            <a:spLocks noGrp="1"/>
          </p:cNvSpPr>
          <p:nvPr>
            <p:ph type="ftr" sz="quarter" idx="11"/>
          </p:nvPr>
        </p:nvSpPr>
        <p:spPr/>
        <p:txBody>
          <a:bodyPr/>
          <a:lstStyle>
            <a:lvl1pPr>
              <a:defRPr/>
            </a:lvl1pPr>
            <a:extLst/>
          </a:lstStyle>
          <a:p>
            <a:pPr>
              <a:defRPr/>
            </a:pPr>
            <a:r>
              <a:rPr lang="en-US" smtClean="0"/>
              <a:t>Data Structures and Algorithms </a:t>
            </a:r>
            <a:endParaRPr lang="en-US" dirty="0"/>
          </a:p>
        </p:txBody>
      </p:sp>
      <p:sp>
        <p:nvSpPr>
          <p:cNvPr id="9" name="Slide Number Placeholder 8"/>
          <p:cNvSpPr>
            <a:spLocks noGrp="1"/>
          </p:cNvSpPr>
          <p:nvPr>
            <p:ph type="sldNum" sz="quarter" idx="12"/>
          </p:nvPr>
        </p:nvSpPr>
        <p:spPr/>
        <p:txBody>
          <a:bodyPr/>
          <a:lstStyle>
            <a:lvl1pPr>
              <a:defRPr/>
            </a:lvl1pPr>
            <a:extLst/>
          </a:lstStyle>
          <a:p>
            <a:pPr>
              <a:defRPr/>
            </a:pPr>
            <a:fld id="{EF02C7F8-E929-4772-89D5-9C9462290A77}"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extLst/>
          </a:lstStyle>
          <a:p>
            <a:pPr>
              <a:defRPr/>
            </a:pPr>
            <a:fld id="{47AC19CD-FA22-44F5-970E-9DB7FDFD2FB0}" type="datetime1">
              <a:rPr lang="en-US" smtClean="0"/>
              <a:t>8/28/2017</a:t>
            </a:fld>
            <a:endParaRPr lang="en-US"/>
          </a:p>
        </p:txBody>
      </p:sp>
      <p:sp>
        <p:nvSpPr>
          <p:cNvPr id="4" name="Footer Placeholder 3"/>
          <p:cNvSpPr>
            <a:spLocks noGrp="1"/>
          </p:cNvSpPr>
          <p:nvPr>
            <p:ph type="ftr" sz="quarter" idx="11"/>
          </p:nvPr>
        </p:nvSpPr>
        <p:spPr/>
        <p:txBody>
          <a:bodyPr/>
          <a:lstStyle>
            <a:lvl1pPr>
              <a:defRPr/>
            </a:lvl1pPr>
            <a:extLst/>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lvl1pPr>
              <a:defRPr/>
            </a:lvl1pPr>
            <a:extLst/>
          </a:lstStyle>
          <a:p>
            <a:pPr>
              <a:defRPr/>
            </a:pPr>
            <a:fld id="{B85A9189-B035-4AB8-9DF5-01B31891498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A3597B20-5CC3-4BE9-ABD2-214FF4A8A3BF}" type="datetime1">
              <a:rPr lang="en-US" smtClean="0"/>
              <a:t>8/28/2017</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smtClean="0"/>
              <a:t>Data Structures and Algorithms </a:t>
            </a:r>
            <a:endParaRPr lang="en-US" dirty="0"/>
          </a:p>
        </p:txBody>
      </p:sp>
      <p:sp>
        <p:nvSpPr>
          <p:cNvPr id="4" name="Slide Number Placeholder 17"/>
          <p:cNvSpPr>
            <a:spLocks noGrp="1"/>
          </p:cNvSpPr>
          <p:nvPr>
            <p:ph type="sldNum" sz="quarter" idx="12"/>
          </p:nvPr>
        </p:nvSpPr>
        <p:spPr/>
        <p:txBody>
          <a:bodyPr/>
          <a:lstStyle>
            <a:lvl1pPr>
              <a:defRPr/>
            </a:lvl1pPr>
          </a:lstStyle>
          <a:p>
            <a:pPr>
              <a:defRPr/>
            </a:pPr>
            <a:fld id="{6085852F-7B80-4FF8-82F2-D02C788F4194}"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extLst/>
          </a:lstStyle>
          <a:p>
            <a:pPr>
              <a:defRPr/>
            </a:pPr>
            <a:fld id="{1289BB29-FF3F-4F9B-8D4C-0D59E070AD6E}" type="datetime1">
              <a:rPr lang="en-US" smtClean="0"/>
              <a:t>8/28/2017</a:t>
            </a:fld>
            <a:endParaRPr lang="en-US"/>
          </a:p>
        </p:txBody>
      </p:sp>
      <p:sp>
        <p:nvSpPr>
          <p:cNvPr id="6" name="Footer Placeholder 5"/>
          <p:cNvSpPr>
            <a:spLocks noGrp="1"/>
          </p:cNvSpPr>
          <p:nvPr>
            <p:ph type="ftr" sz="quarter" idx="11"/>
          </p:nvPr>
        </p:nvSpPr>
        <p:spPr/>
        <p:txBody>
          <a:bodyPr/>
          <a:lstStyle>
            <a:lvl1pPr>
              <a:defRPr/>
            </a:lvl1pPr>
            <a:extLst/>
          </a:lstStyle>
          <a:p>
            <a:pPr>
              <a:defRPr/>
            </a:pPr>
            <a:r>
              <a:rPr lang="en-US" smtClean="0"/>
              <a:t>Data Structures and Algorithms </a:t>
            </a:r>
            <a:endParaRPr lang="en-US" dirty="0"/>
          </a:p>
        </p:txBody>
      </p:sp>
      <p:sp>
        <p:nvSpPr>
          <p:cNvPr id="7" name="Slide Number Placeholder 6"/>
          <p:cNvSpPr>
            <a:spLocks noGrp="1"/>
          </p:cNvSpPr>
          <p:nvPr>
            <p:ph type="sldNum" sz="quarter" idx="12"/>
          </p:nvPr>
        </p:nvSpPr>
        <p:spPr/>
        <p:txBody>
          <a:bodyPr/>
          <a:lstStyle>
            <a:lvl1pPr>
              <a:defRPr/>
            </a:lvl1pPr>
            <a:extLst/>
          </a:lstStyle>
          <a:p>
            <a:pPr>
              <a:defRPr/>
            </a:pPr>
            <a:fld id="{CF7E5E28-FE5C-4214-A7C3-AA7463348DFC}"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Freeform 5"/>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6DD509F9-4CD4-47B7-BD90-FF3941C5BAEC}" type="datetime1">
              <a:rPr lang="en-US" smtClean="0"/>
              <a:t>8/28/2017</a:t>
            </a:fld>
            <a:endParaRPr lang="en-US"/>
          </a:p>
        </p:txBody>
      </p:sp>
      <p:sp>
        <p:nvSpPr>
          <p:cNvPr id="12" name="Footer Placeholder 5"/>
          <p:cNvSpPr>
            <a:spLocks noGrp="1"/>
          </p:cNvSpPr>
          <p:nvPr>
            <p:ph type="ftr" sz="quarter" idx="11"/>
          </p:nvPr>
        </p:nvSpPr>
        <p:spPr/>
        <p:txBody>
          <a:bodyPr/>
          <a:lstStyle>
            <a:lvl1pPr>
              <a:defRPr smtClean="0">
                <a:solidFill>
                  <a:schemeClr val="tx1"/>
                </a:solidFill>
              </a:defRPr>
            </a:lvl1pPr>
            <a:extLst/>
          </a:lstStyle>
          <a:p>
            <a:pPr>
              <a:defRPr/>
            </a:pPr>
            <a:r>
              <a:rPr lang="en-US" smtClean="0"/>
              <a:t>Data Structures and Algorithms </a:t>
            </a:r>
            <a:endParaRPr lang="en-US" dirty="0"/>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475915BF-C98B-4D9E-8BFE-989F73E9240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2" name="Freeform 11"/>
          <p:cNvSpPr>
            <a:spLocks/>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fontAlgn="auto" latinLnBrk="0" hangingPunct="1">
              <a:spcBef>
                <a:spcPts val="0"/>
              </a:spcBef>
              <a:spcAft>
                <a:spcPts val="0"/>
              </a:spcAft>
              <a:defRPr kumimoji="0" sz="1000" smtClean="0">
                <a:solidFill>
                  <a:schemeClr val="tx1"/>
                </a:solidFill>
                <a:latin typeface="+mn-lt"/>
                <a:cs typeface="+mn-cs"/>
              </a:defRPr>
            </a:lvl1pPr>
            <a:extLst/>
          </a:lstStyle>
          <a:p>
            <a:pPr>
              <a:defRPr/>
            </a:pPr>
            <a:fld id="{4F8DEA8C-2E9F-4FF0-890A-16E9210063C7}" type="datetime1">
              <a:rPr lang="en-US" smtClean="0"/>
              <a:t>8/28/2017</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en-US" smtClean="0"/>
              <a:t>Data Structures and Algorithms </a:t>
            </a:r>
            <a:endParaRPr lang="en-US" dirty="0"/>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fontAlgn="auto" latinLnBrk="0" hangingPunct="1">
              <a:spcBef>
                <a:spcPts val="0"/>
              </a:spcBef>
              <a:spcAft>
                <a:spcPts val="0"/>
              </a:spcAft>
              <a:defRPr kumimoji="0" sz="1000" b="0" smtClean="0">
                <a:solidFill>
                  <a:schemeClr val="tx1"/>
                </a:solidFill>
                <a:latin typeface="+mn-lt"/>
                <a:cs typeface="+mn-cs"/>
              </a:defRPr>
            </a:lvl1pPr>
            <a:extLst/>
          </a:lstStyle>
          <a:p>
            <a:pPr>
              <a:defRPr/>
            </a:pPr>
            <a:fld id="{9F0BC930-21F7-48D5-B6F9-A0F3E28B495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83" r:id="rId1"/>
    <p:sldLayoutId id="2147483679" r:id="rId2"/>
    <p:sldLayoutId id="2147483684" r:id="rId3"/>
    <p:sldLayoutId id="2147483685" r:id="rId4"/>
    <p:sldLayoutId id="2147483686" r:id="rId5"/>
    <p:sldLayoutId id="2147483687" r:id="rId6"/>
    <p:sldLayoutId id="2147483680" r:id="rId7"/>
    <p:sldLayoutId id="2147483688" r:id="rId8"/>
    <p:sldLayoutId id="2147483689" r:id="rId9"/>
    <p:sldLayoutId id="2147483681" r:id="rId10"/>
    <p:sldLayoutId id="2147483682" r:id="rId11"/>
  </p:sldLayoutIdLst>
  <p:hf hdr="0" dt="0"/>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fontAlgn="base">
        <a:spcBef>
          <a:spcPct val="0"/>
        </a:spcBef>
        <a:spcAft>
          <a:spcPct val="0"/>
        </a:spcAft>
        <a:defRPr sz="4100" b="1">
          <a:solidFill>
            <a:schemeClr val="tx2"/>
          </a:solidFill>
          <a:latin typeface="Lucida Sans Unicode" pitchFamily="34" charset="0"/>
        </a:defRPr>
      </a:lvl2pPr>
      <a:lvl3pPr algn="l" rtl="0" fontAlgn="base">
        <a:spcBef>
          <a:spcPct val="0"/>
        </a:spcBef>
        <a:spcAft>
          <a:spcPct val="0"/>
        </a:spcAft>
        <a:defRPr sz="4100" b="1">
          <a:solidFill>
            <a:schemeClr val="tx2"/>
          </a:solidFill>
          <a:latin typeface="Lucida Sans Unicode" pitchFamily="34" charset="0"/>
        </a:defRPr>
      </a:lvl3pPr>
      <a:lvl4pPr algn="l" rtl="0" fontAlgn="base">
        <a:spcBef>
          <a:spcPct val="0"/>
        </a:spcBef>
        <a:spcAft>
          <a:spcPct val="0"/>
        </a:spcAft>
        <a:defRPr sz="4100" b="1">
          <a:solidFill>
            <a:schemeClr val="tx2"/>
          </a:solidFill>
          <a:latin typeface="Lucida Sans Unicode" pitchFamily="34" charset="0"/>
        </a:defRPr>
      </a:lvl4pPr>
      <a:lvl5pPr algn="l" rtl="0" fontAlgn="base">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mn-lt"/>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wmf"/><Relationship Id="rId5" Type="http://schemas.openxmlformats.org/officeDocument/2006/relationships/oleObject" Target="../embeddings/oleObject2.bin"/><Relationship Id="rId4" Type="http://schemas.openxmlformats.org/officeDocument/2006/relationships/image" Target="../media/image9.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notesSlide" Target="../notesSlides/notesSlide2.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5.bin"/><Relationship Id="rId11" Type="http://schemas.openxmlformats.org/officeDocument/2006/relationships/image" Target="../media/image14.wmf"/><Relationship Id="rId5" Type="http://schemas.openxmlformats.org/officeDocument/2006/relationships/image" Target="../media/image11.w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13.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linux.wku.edu/~lamonml/algor/sort/insertion.html" TargetMode="External"/><Relationship Id="rId2" Type="http://schemas.openxmlformats.org/officeDocument/2006/relationships/hyperlink" Target="http://linux.wku.edu/~lamonml/algor/sort/bubble.html"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http://linux.wku.edu/~lamonml/algor/sort/heap.html" TargetMode="External"/><Relationship Id="rId2" Type="http://schemas.openxmlformats.org/officeDocument/2006/relationships/hyperlink" Target="http://linux.wku.edu/~lamonml/algor/sort/merge.html" TargetMode="External"/><Relationship Id="rId1" Type="http://schemas.openxmlformats.org/officeDocument/2006/relationships/slideLayout" Target="../slideLayouts/slideLayout2.xml"/><Relationship Id="rId4" Type="http://schemas.openxmlformats.org/officeDocument/2006/relationships/hyperlink" Target="http://linux.wku.edu/~lamonml/algor/sort/quick.html" TargetMode="Externa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t>Analysis of Algorithms </a:t>
            </a:r>
            <a:endParaRPr lang="en-US" dirty="0"/>
          </a:p>
        </p:txBody>
      </p:sp>
      <p:sp>
        <p:nvSpPr>
          <p:cNvPr id="9219" name="Subtitle 2"/>
          <p:cNvSpPr>
            <a:spLocks noGrp="1"/>
          </p:cNvSpPr>
          <p:nvPr>
            <p:ph type="subTitle" idx="1"/>
          </p:nvPr>
        </p:nvSpPr>
        <p:spPr>
          <a:xfrm>
            <a:off x="685800" y="3611563"/>
            <a:ext cx="7772400" cy="1200150"/>
          </a:xfrm>
        </p:spPr>
        <p:txBody>
          <a:bodyPr/>
          <a:lstStyle/>
          <a:p>
            <a:pPr marR="0"/>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Programming Constructs:</a:t>
            </a:r>
          </a:p>
          <a:p>
            <a:pPr lvl="1"/>
            <a:r>
              <a:rPr lang="en-US" dirty="0" smtClean="0"/>
              <a:t>Decision structures: </a:t>
            </a:r>
            <a:r>
              <a:rPr lang="en-US" b="1" dirty="0" smtClean="0"/>
              <a:t>if… then… [else…]</a:t>
            </a:r>
          </a:p>
          <a:p>
            <a:pPr lvl="1"/>
            <a:r>
              <a:rPr lang="en-US" dirty="0" smtClean="0"/>
              <a:t>While-loops: </a:t>
            </a:r>
            <a:r>
              <a:rPr lang="en-US" b="1" dirty="0" smtClean="0"/>
              <a:t>while… do</a:t>
            </a:r>
          </a:p>
          <a:p>
            <a:pPr lvl="1"/>
            <a:r>
              <a:rPr lang="en-US" dirty="0" smtClean="0"/>
              <a:t>Repeat loops: </a:t>
            </a:r>
            <a:r>
              <a:rPr lang="en-US" b="1" dirty="0" smtClean="0"/>
              <a:t>repeat… </a:t>
            </a:r>
            <a:r>
              <a:rPr lang="en-US" b="1" dirty="0" err="1" smtClean="0"/>
              <a:t>untill</a:t>
            </a:r>
            <a:r>
              <a:rPr lang="en-US" b="1" dirty="0" smtClean="0"/>
              <a:t>….</a:t>
            </a:r>
          </a:p>
          <a:p>
            <a:pPr lvl="1"/>
            <a:r>
              <a:rPr lang="en-US" dirty="0" smtClean="0"/>
              <a:t>For loop: </a:t>
            </a:r>
            <a:r>
              <a:rPr lang="en-US" b="1" dirty="0" smtClean="0"/>
              <a:t>for .. do</a:t>
            </a:r>
          </a:p>
          <a:p>
            <a:pPr lvl="1"/>
            <a:r>
              <a:rPr lang="en-US" dirty="0" smtClean="0"/>
              <a:t>Array indexing: </a:t>
            </a:r>
            <a:r>
              <a:rPr lang="en-US" b="1" dirty="0" smtClean="0"/>
              <a:t>A[i], A[</a:t>
            </a:r>
            <a:r>
              <a:rPr lang="en-US" b="1" dirty="0" err="1" smtClean="0"/>
              <a:t>i,j</a:t>
            </a:r>
            <a:r>
              <a:rPr lang="en-US" b="1" dirty="0" smtClean="0"/>
              <a:t>]</a:t>
            </a:r>
          </a:p>
          <a:p>
            <a:r>
              <a:rPr lang="en-US" dirty="0" smtClean="0"/>
              <a:t>Methods:</a:t>
            </a:r>
          </a:p>
          <a:p>
            <a:pPr lvl="1"/>
            <a:r>
              <a:rPr lang="en-US" dirty="0" smtClean="0"/>
              <a:t>Calls: method(</a:t>
            </a:r>
            <a:r>
              <a:rPr lang="en-US" dirty="0" err="1" smtClean="0"/>
              <a:t>arg</a:t>
            </a:r>
            <a:r>
              <a:rPr lang="en-US" dirty="0" smtClean="0"/>
              <a:t>)</a:t>
            </a:r>
          </a:p>
          <a:p>
            <a:pPr lvl="1"/>
            <a:r>
              <a:rPr lang="en-US" dirty="0" smtClean="0"/>
              <a:t>Return: </a:t>
            </a:r>
            <a:r>
              <a:rPr lang="en-US" b="1" dirty="0" smtClean="0"/>
              <a:t>return</a:t>
            </a:r>
            <a:r>
              <a:rPr lang="en-US" dirty="0" smtClean="0"/>
              <a:t> </a:t>
            </a:r>
            <a:r>
              <a:rPr lang="en-US" dirty="0" err="1" smtClean="0"/>
              <a:t>valures</a:t>
            </a:r>
            <a:endParaRPr lang="en-US" dirty="0" smtClean="0"/>
          </a:p>
          <a:p>
            <a:pPr lvl="1"/>
            <a:endParaRPr lang="en-US" dirty="0"/>
          </a:p>
        </p:txBody>
      </p:sp>
      <p:sp>
        <p:nvSpPr>
          <p:cNvPr id="3" name="Title 2"/>
          <p:cNvSpPr>
            <a:spLocks noGrp="1"/>
          </p:cNvSpPr>
          <p:nvPr>
            <p:ph type="title"/>
          </p:nvPr>
        </p:nvSpPr>
        <p:spPr/>
        <p:txBody>
          <a:bodyPr/>
          <a:lstStyle/>
          <a:p>
            <a:r>
              <a:rPr lang="en-US" dirty="0" smtClean="0"/>
              <a:t>Pseudo  Code</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10</a:t>
            </a:fld>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Primitive operations: </a:t>
            </a:r>
            <a:r>
              <a:rPr lang="en-US" dirty="0" smtClean="0"/>
              <a:t>Low level operation independent of programming language.</a:t>
            </a:r>
          </a:p>
          <a:p>
            <a:pPr lvl="1"/>
            <a:r>
              <a:rPr lang="en-US" dirty="0" smtClean="0"/>
              <a:t>Data Movement (assign)</a:t>
            </a:r>
          </a:p>
          <a:p>
            <a:pPr lvl="1"/>
            <a:r>
              <a:rPr lang="en-US" dirty="0" smtClean="0"/>
              <a:t>Control (branch, subroutine call, return)</a:t>
            </a:r>
          </a:p>
          <a:p>
            <a:pPr lvl="1"/>
            <a:r>
              <a:rPr lang="en-US" dirty="0" smtClean="0"/>
              <a:t>Arithmetic and logical operations (e.g. addition, comparison)</a:t>
            </a:r>
          </a:p>
          <a:p>
            <a:pPr lvl="1"/>
            <a:endParaRPr lang="en-US" dirty="0" smtClean="0"/>
          </a:p>
          <a:p>
            <a:r>
              <a:rPr lang="en-US" dirty="0" smtClean="0"/>
              <a:t>By inspecting the pseudo code we can count the number of primitive operations executed by an algorithm</a:t>
            </a:r>
          </a:p>
        </p:txBody>
      </p:sp>
      <p:sp>
        <p:nvSpPr>
          <p:cNvPr id="3" name="Title 2"/>
          <p:cNvSpPr>
            <a:spLocks noGrp="1"/>
          </p:cNvSpPr>
          <p:nvPr>
            <p:ph type="title"/>
          </p:nvPr>
        </p:nvSpPr>
        <p:spPr/>
        <p:txBody>
          <a:bodyPr/>
          <a:lstStyle/>
          <a:p>
            <a:r>
              <a:rPr lang="en-US" dirty="0" smtClean="0"/>
              <a:t>Analysis of algorithms</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marL="341313" indent="-341313" fontAlgn="auto">
              <a:spcBef>
                <a:spcPts val="600"/>
              </a:spcBef>
              <a:spcAft>
                <a:spcPts val="0"/>
              </a:spcAft>
              <a:buFont typeface="Wingdings 3"/>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smtClean="0"/>
              <a:t>Each operation in an algorithm (or a program) has a cost. </a:t>
            </a:r>
          </a:p>
          <a:p>
            <a:pPr marL="341313" indent="-341313" fontAlgn="auto">
              <a:spcBef>
                <a:spcPts val="600"/>
              </a:spcBef>
              <a:spcAft>
                <a:spcPts val="0"/>
              </a:spcAft>
              <a:buFont typeface="Wingdings 3"/>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800" dirty="0" smtClean="0"/>
          </a:p>
          <a:p>
            <a:pPr marL="341313" indent="-341313" fontAlgn="auto">
              <a:spcBef>
                <a:spcPts val="600"/>
              </a:spcBef>
              <a:spcAft>
                <a:spcPts val="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smtClean="0"/>
              <a:t>Each operation takes a certain of time.</a:t>
            </a:r>
          </a:p>
          <a:p>
            <a:pPr marL="341313" indent="-341313" fontAlgn="auto">
              <a:spcBef>
                <a:spcPts val="600"/>
              </a:spcBef>
              <a:spcAft>
                <a:spcPts val="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800" dirty="0" smtClean="0"/>
          </a:p>
          <a:p>
            <a:pPr marL="341313" indent="-341313" fontAlgn="auto">
              <a:spcBef>
                <a:spcPts val="450"/>
              </a:spcBef>
              <a:spcAft>
                <a:spcPts val="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smtClean="0"/>
              <a:t> count = count + 1; // </a:t>
            </a:r>
            <a:r>
              <a:rPr lang="en-US" sz="2000" dirty="0" smtClean="0"/>
              <a:t>take a certain amount of time, but it is constant</a:t>
            </a:r>
          </a:p>
          <a:p>
            <a:pPr marL="341313" indent="-341313" fontAlgn="auto">
              <a:spcBef>
                <a:spcPts val="450"/>
              </a:spcBef>
              <a:spcAft>
                <a:spcPts val="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000" dirty="0" smtClean="0"/>
          </a:p>
          <a:p>
            <a:pPr marL="341313" indent="-341313" fontAlgn="auto">
              <a:spcBef>
                <a:spcPts val="600"/>
              </a:spcBef>
              <a:spcAft>
                <a:spcPts val="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b="1" dirty="0" smtClean="0"/>
              <a:t>A sequence of  operations:</a:t>
            </a:r>
          </a:p>
          <a:p>
            <a:pPr marL="341313" indent="-341313" fontAlgn="auto">
              <a:spcBef>
                <a:spcPts val="600"/>
              </a:spcBef>
              <a:spcAft>
                <a:spcPts val="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US" sz="2800" dirty="0" smtClean="0"/>
          </a:p>
          <a:p>
            <a:pPr marL="341313" indent="-341313" fontAlgn="auto">
              <a:spcBef>
                <a:spcPts val="600"/>
              </a:spcBef>
              <a:spcAft>
                <a:spcPts val="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smtClean="0"/>
              <a:t>	count = count + 1;		Cost: c</a:t>
            </a:r>
            <a:r>
              <a:rPr lang="en-US" sz="2800" baseline="-25000" dirty="0" smtClean="0"/>
              <a:t>1</a:t>
            </a:r>
          </a:p>
          <a:p>
            <a:pPr marL="341313" indent="-341313" fontAlgn="auto">
              <a:spcBef>
                <a:spcPts val="600"/>
              </a:spcBef>
              <a:spcAft>
                <a:spcPts val="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smtClean="0"/>
              <a:t>	sum = sum + count;		Cost: c</a:t>
            </a:r>
            <a:r>
              <a:rPr lang="en-US" sz="2800" baseline="-25000" dirty="0" smtClean="0"/>
              <a:t>2</a:t>
            </a:r>
          </a:p>
          <a:p>
            <a:pPr marL="341313" indent="-341313" fontAlgn="auto">
              <a:spcBef>
                <a:spcPts val="600"/>
              </a:spcBef>
              <a:spcAft>
                <a:spcPts val="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smtClean="0"/>
              <a:t>		</a:t>
            </a:r>
          </a:p>
          <a:p>
            <a:pPr marL="341313" indent="-341313" fontAlgn="auto">
              <a:spcBef>
                <a:spcPts val="600"/>
              </a:spcBef>
              <a:spcAft>
                <a:spcPts val="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smtClean="0"/>
              <a:t>		 Total Cost = c</a:t>
            </a:r>
            <a:r>
              <a:rPr lang="en-US" sz="2800" baseline="-25000" dirty="0" smtClean="0"/>
              <a:t>1</a:t>
            </a:r>
            <a:r>
              <a:rPr lang="en-US" sz="2800" dirty="0" smtClean="0"/>
              <a:t> + c</a:t>
            </a:r>
            <a:r>
              <a:rPr lang="en-US" sz="2800" baseline="-25000" dirty="0" smtClean="0"/>
              <a:t>2</a:t>
            </a:r>
          </a:p>
          <a:p>
            <a:pPr marL="341313" indent="-341313" fontAlgn="auto">
              <a:spcBef>
                <a:spcPts val="600"/>
              </a:spcBef>
              <a:spcAft>
                <a:spcPts val="0"/>
              </a:spcAft>
              <a:buClrTx/>
              <a:buFontTx/>
              <a:buNone/>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US" sz="2800" dirty="0" smtClean="0"/>
              <a:t>			             </a:t>
            </a:r>
          </a:p>
          <a:p>
            <a:pPr marL="365760" indent="-256032" fontAlgn="auto">
              <a:spcAft>
                <a:spcPts val="0"/>
              </a:spcAft>
              <a:buFont typeface="Wingdings 3"/>
              <a:buChar char=""/>
              <a:defRPr/>
            </a:pPr>
            <a:endParaRPr lang="en-US" dirty="0"/>
          </a:p>
        </p:txBody>
      </p:sp>
      <p:sp>
        <p:nvSpPr>
          <p:cNvPr id="3" name="Title 2"/>
          <p:cNvSpPr>
            <a:spLocks noGrp="1"/>
          </p:cNvSpPr>
          <p:nvPr>
            <p:ph type="title"/>
          </p:nvPr>
        </p:nvSpPr>
        <p:spPr/>
        <p:txBody>
          <a:bodyPr>
            <a:normAutofit fontScale="90000"/>
          </a:bodyPr>
          <a:lstStyle/>
          <a:p>
            <a:pPr algn="ctr" fontAlgn="auto">
              <a:spcAft>
                <a:spcPts val="0"/>
              </a:spcAft>
              <a:defRPr/>
            </a:pPr>
            <a:r>
              <a:rPr lang="en-US" sz="4400" dirty="0" smtClean="0"/>
              <a:t>The Execution Time of Algorithms</a:t>
            </a:r>
            <a:endParaRPr lang="en-US" dirty="0"/>
          </a:p>
        </p:txBody>
      </p:sp>
      <p:sp>
        <p:nvSpPr>
          <p:cNvPr id="14340"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14341"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2D0753CF-7A83-4130-812E-AC6799F66C1C}" type="slidenum">
              <a:rPr lang="en-US"/>
              <a:pPr fontAlgn="base">
                <a:spcBef>
                  <a:spcPct val="0"/>
                </a:spcBef>
                <a:spcAft>
                  <a:spcPct val="0"/>
                </a:spcAft>
              </a:pPr>
              <a:t>12</a:t>
            </a:fld>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t>Example: Simple If-Statement</a:t>
            </a:r>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t>					</a:t>
            </a:r>
            <a:r>
              <a:rPr lang="en-US" sz="2800" b="1" u="sng" dirty="0" smtClean="0"/>
              <a:t>Cost</a:t>
            </a:r>
            <a:r>
              <a:rPr lang="en-US" sz="2800" b="1" dirty="0" smtClean="0"/>
              <a:t>		</a:t>
            </a:r>
            <a:r>
              <a:rPr lang="en-US" sz="2800" b="1" u="sng" dirty="0" smtClean="0"/>
              <a:t>Times</a:t>
            </a:r>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t>	</a:t>
            </a:r>
            <a:r>
              <a:rPr lang="en-US" sz="2800" dirty="0" smtClean="0">
                <a:latin typeface="Courier New" pitchFamily="49" charset="0"/>
              </a:rPr>
              <a:t>if (n &lt; 0)		</a:t>
            </a:r>
            <a:r>
              <a:rPr lang="en-US" sz="2800" dirty="0" smtClean="0"/>
              <a:t>c1		   1</a:t>
            </a:r>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a:t>
            </a:r>
            <a:r>
              <a:rPr lang="en-US" sz="2800" dirty="0" err="1" smtClean="0">
                <a:latin typeface="Courier New" pitchFamily="49" charset="0"/>
              </a:rPr>
              <a:t>absval</a:t>
            </a:r>
            <a:r>
              <a:rPr lang="en-US" sz="2800" dirty="0" smtClean="0">
                <a:latin typeface="Courier New" pitchFamily="49" charset="0"/>
              </a:rPr>
              <a:t> = -n 	</a:t>
            </a:r>
            <a:r>
              <a:rPr lang="en-US" sz="2800" dirty="0" smtClean="0"/>
              <a:t>c2		   1</a:t>
            </a:r>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else			</a:t>
            </a:r>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a:t>
            </a:r>
            <a:r>
              <a:rPr lang="en-US" sz="2800" dirty="0" err="1" smtClean="0">
                <a:latin typeface="Courier New" pitchFamily="49" charset="0"/>
              </a:rPr>
              <a:t>absval</a:t>
            </a:r>
            <a:r>
              <a:rPr lang="en-US" sz="2800" dirty="0" smtClean="0">
                <a:latin typeface="Courier New" pitchFamily="49" charset="0"/>
              </a:rPr>
              <a:t> = n; 	</a:t>
            </a:r>
            <a:r>
              <a:rPr lang="en-US" sz="2800" dirty="0" smtClean="0"/>
              <a:t>c3		   1</a:t>
            </a:r>
            <a:r>
              <a:rPr lang="en-US" sz="2800" dirty="0" smtClean="0">
                <a:latin typeface="Courier New" pitchFamily="49" charset="0"/>
              </a:rPr>
              <a:t>	</a:t>
            </a:r>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a:t>
            </a:r>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t>Total Cost  &lt;=  c1 + max(c2,c3)</a:t>
            </a:r>
          </a:p>
          <a:p>
            <a:pPr marL="365760" indent="-256032" fontAlgn="auto">
              <a:spcAft>
                <a:spcPts val="0"/>
              </a:spcAft>
              <a:buFont typeface="Wingdings 3"/>
              <a:buNone/>
              <a:defRPr/>
            </a:pPr>
            <a:endParaRPr lang="en-US" dirty="0"/>
          </a:p>
        </p:txBody>
      </p:sp>
      <p:sp>
        <p:nvSpPr>
          <p:cNvPr id="15363"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1536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999E2C23-4EA4-4F88-AC5E-FED424A4939F}" type="slidenum">
              <a:rPr lang="en-US"/>
              <a:pPr fontAlgn="base">
                <a:spcBef>
                  <a:spcPct val="0"/>
                </a:spcBef>
                <a:spcAft>
                  <a:spcPct val="0"/>
                </a:spcAft>
              </a:pPr>
              <a:t>13</a:t>
            </a:fld>
            <a:endParaRPr lang="en-US"/>
          </a:p>
        </p:txBody>
      </p:sp>
      <p:sp>
        <p:nvSpPr>
          <p:cNvPr id="5" name="Title 4"/>
          <p:cNvSpPr>
            <a:spLocks noGrp="1"/>
          </p:cNvSpPr>
          <p:nvPr>
            <p:ph type="title"/>
          </p:nvPr>
        </p:nvSpPr>
        <p:spPr/>
        <p:txBody>
          <a:bodyPr>
            <a:normAutofit fontScale="90000"/>
          </a:bodyPr>
          <a:lstStyle/>
          <a:p>
            <a:pPr algn="ctr" fontAlgn="auto">
              <a:spcAft>
                <a:spcPts val="0"/>
              </a:spcAft>
              <a:defRPr/>
            </a:pPr>
            <a:r>
              <a:rPr lang="en-US" sz="4400" dirty="0" smtClean="0"/>
              <a:t>The Execution Time of Algorithms (cont.)</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4843462"/>
          </a:xfrm>
        </p:spPr>
        <p:txBody>
          <a:bodyPr>
            <a:normAutofit fontScale="70000" lnSpcReduction="20000"/>
          </a:bodyPr>
          <a:lstStyle/>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t>Example: Simple Loop</a:t>
            </a:r>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t>							</a:t>
            </a:r>
            <a:r>
              <a:rPr lang="en-US" sz="2800" b="1" u="sng" dirty="0" smtClean="0"/>
              <a:t>Cost</a:t>
            </a:r>
            <a:r>
              <a:rPr lang="en-US" sz="2800" b="1" dirty="0" smtClean="0"/>
              <a:t>		</a:t>
            </a:r>
            <a:r>
              <a:rPr lang="en-US" sz="2800" b="1" u="sng" dirty="0" smtClean="0"/>
              <a:t>Times</a:t>
            </a:r>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t>	</a:t>
            </a:r>
            <a:r>
              <a:rPr lang="en-US" sz="2800" dirty="0" smtClean="0">
                <a:latin typeface="Courier New" pitchFamily="49" charset="0"/>
              </a:rPr>
              <a:t>i = 1;					 </a:t>
            </a:r>
            <a:r>
              <a:rPr lang="en-US" sz="2800" dirty="0" smtClean="0"/>
              <a:t>c1		   1</a:t>
            </a:r>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sum = 0;					 </a:t>
            </a:r>
            <a:r>
              <a:rPr lang="en-US" sz="2800" dirty="0" smtClean="0"/>
              <a:t>c2		   1</a:t>
            </a:r>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while (i &lt;= n) {			 </a:t>
            </a:r>
            <a:r>
              <a:rPr lang="en-US" sz="2800" dirty="0" smtClean="0"/>
              <a:t>c3		 n+1</a:t>
            </a:r>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a:t>
            </a:r>
          </a:p>
          <a:p>
            <a:pPr marL="365760" indent="-341313" fontAlgn="auto">
              <a:spcBef>
                <a:spcPts val="600"/>
              </a:spcBef>
              <a:spcAft>
                <a:spcPts val="0"/>
              </a:spcAft>
              <a:buClrTx/>
              <a:buFont typeface="Wingdings 3"/>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sum = sum + i;</a:t>
            </a:r>
            <a:r>
              <a:rPr lang="en-US" sz="2800" dirty="0" smtClean="0"/>
              <a:t> 				  c4		   n </a:t>
            </a:r>
            <a:r>
              <a:rPr lang="en-US" sz="2800" dirty="0" smtClean="0">
                <a:latin typeface="Courier New" pitchFamily="49" charset="0"/>
              </a:rPr>
              <a:t>	</a:t>
            </a:r>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i = i + 1;	   			 </a:t>
            </a:r>
            <a:r>
              <a:rPr lang="en-US" sz="2800" dirty="0" smtClean="0"/>
              <a:t>c5		   n</a:t>
            </a:r>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a:t>
            </a:r>
            <a:endParaRPr lang="en-US" sz="2800" dirty="0" smtClean="0"/>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a:t>
            </a:r>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2800" dirty="0" smtClean="0">
              <a:latin typeface="Courier New" pitchFamily="49" charset="0"/>
            </a:endParaRPr>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t>Total Cost  =  c1 + c2 + (n+1)*c3 + n*c4 + n*c5</a:t>
            </a:r>
          </a:p>
          <a:p>
            <a:pPr marL="365760" indent="-341313" fontAlgn="auto">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t>	</a:t>
            </a:r>
            <a:r>
              <a:rPr lang="en-US" sz="2800" dirty="0" smtClean="0">
                <a:latin typeface="Wingdings" charset="2"/>
              </a:rPr>
              <a:t></a:t>
            </a:r>
            <a:r>
              <a:rPr lang="en-US" sz="2800" dirty="0" smtClean="0"/>
              <a:t> The time required for this algorithm is proportional to n</a:t>
            </a:r>
          </a:p>
          <a:p>
            <a:pPr marL="365760" indent="-256032" fontAlgn="auto">
              <a:spcAft>
                <a:spcPts val="0"/>
              </a:spcAft>
              <a:buFont typeface="Wingdings 3"/>
              <a:buNone/>
              <a:defRPr/>
            </a:pPr>
            <a:endParaRPr lang="en-US" dirty="0"/>
          </a:p>
        </p:txBody>
      </p:sp>
      <p:sp>
        <p:nvSpPr>
          <p:cNvPr id="16387"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16388"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7653F56D-0498-4ECC-AB08-4239755969C4}" type="slidenum">
              <a:rPr lang="en-US"/>
              <a:pPr fontAlgn="base">
                <a:spcBef>
                  <a:spcPct val="0"/>
                </a:spcBef>
                <a:spcAft>
                  <a:spcPct val="0"/>
                </a:spcAft>
              </a:pPr>
              <a:t>14</a:t>
            </a:fld>
            <a:endParaRPr lang="en-US"/>
          </a:p>
        </p:txBody>
      </p:sp>
      <p:sp>
        <p:nvSpPr>
          <p:cNvPr id="5" name="Title 4"/>
          <p:cNvSpPr>
            <a:spLocks noGrp="1"/>
          </p:cNvSpPr>
          <p:nvPr>
            <p:ph type="title"/>
          </p:nvPr>
        </p:nvSpPr>
        <p:spPr/>
        <p:txBody>
          <a:bodyPr>
            <a:normAutofit fontScale="90000"/>
          </a:bodyPr>
          <a:lstStyle/>
          <a:p>
            <a:pPr algn="ctr" fontAlgn="auto">
              <a:spcAft>
                <a:spcPts val="0"/>
              </a:spcAft>
              <a:defRPr/>
            </a:pPr>
            <a:r>
              <a:rPr lang="en-US" sz="4400" dirty="0" smtClean="0"/>
              <a:t>The Execution Time of Algorithms (cont.)</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686800" cy="4919662"/>
          </a:xfrm>
        </p:spPr>
        <p:txBody>
          <a:bodyPr>
            <a:normAutofit fontScale="77500" lnSpcReduction="20000"/>
          </a:bodyPr>
          <a:lstStyle/>
          <a:p>
            <a:pPr marL="365760" indent="-341313" fontAlgn="auto">
              <a:lnSpc>
                <a:spcPct val="90000"/>
              </a:lnSpc>
              <a:spcBef>
                <a:spcPts val="6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3200" dirty="0" smtClean="0"/>
              <a:t>Example: Nested Loop</a:t>
            </a:r>
          </a:p>
          <a:p>
            <a:pPr marL="365760" indent="-341313" fontAlgn="auto">
              <a:lnSpc>
                <a:spcPct val="90000"/>
              </a:lnSpc>
              <a:spcBef>
                <a:spcPts val="5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t>						</a:t>
            </a:r>
            <a:r>
              <a:rPr lang="en-US" sz="2800" b="1" u="sng" dirty="0" smtClean="0"/>
              <a:t>Cost</a:t>
            </a:r>
            <a:r>
              <a:rPr lang="en-US" sz="2800" b="1" dirty="0" smtClean="0"/>
              <a:t>		</a:t>
            </a:r>
            <a:r>
              <a:rPr lang="en-US" sz="2800" b="1" u="sng" dirty="0" smtClean="0"/>
              <a:t>Times</a:t>
            </a:r>
          </a:p>
          <a:p>
            <a:pPr marL="365760" indent="-341313" fontAlgn="auto">
              <a:lnSpc>
                <a:spcPct val="90000"/>
              </a:lnSpc>
              <a:spcBef>
                <a:spcPts val="5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t>	</a:t>
            </a:r>
            <a:r>
              <a:rPr lang="en-US" sz="2800" dirty="0" smtClean="0">
                <a:latin typeface="Courier New" pitchFamily="49" charset="0"/>
              </a:rPr>
              <a:t>i=1;				 c1		  1</a:t>
            </a:r>
          </a:p>
          <a:p>
            <a:pPr marL="365760" indent="-341313" fontAlgn="auto">
              <a:lnSpc>
                <a:spcPct val="90000"/>
              </a:lnSpc>
              <a:spcBef>
                <a:spcPts val="5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sum = 0;		 		 c2		  1</a:t>
            </a:r>
          </a:p>
          <a:p>
            <a:pPr marL="365760" indent="-341313" fontAlgn="auto">
              <a:lnSpc>
                <a:spcPct val="90000"/>
              </a:lnSpc>
              <a:spcBef>
                <a:spcPts val="5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while (i &lt;= n) { 		 c3		  n+1</a:t>
            </a:r>
          </a:p>
          <a:p>
            <a:pPr marL="365760" indent="-341313" fontAlgn="auto">
              <a:lnSpc>
                <a:spcPct val="90000"/>
              </a:lnSpc>
              <a:spcBef>
                <a:spcPts val="5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j=1;				 c4		  n</a:t>
            </a:r>
          </a:p>
          <a:p>
            <a:pPr marL="365760" indent="-341313" fontAlgn="auto">
              <a:lnSpc>
                <a:spcPct val="90000"/>
              </a:lnSpc>
              <a:spcBef>
                <a:spcPts val="5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while (j &lt;= n) {	 	 c5		  n*(n+1)</a:t>
            </a:r>
          </a:p>
          <a:p>
            <a:pPr marL="365760" indent="-341313" fontAlgn="auto">
              <a:lnSpc>
                <a:spcPct val="90000"/>
              </a:lnSpc>
              <a:spcBef>
                <a:spcPts val="5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sum = sum + i;	 c6		  n*n</a:t>
            </a:r>
          </a:p>
          <a:p>
            <a:pPr marL="365760" indent="-341313" fontAlgn="auto">
              <a:lnSpc>
                <a:spcPct val="90000"/>
              </a:lnSpc>
              <a:spcBef>
                <a:spcPts val="5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j = j + 1; 	 	 c7		  n*n</a:t>
            </a:r>
          </a:p>
          <a:p>
            <a:pPr marL="365760" indent="-341313" fontAlgn="auto">
              <a:lnSpc>
                <a:spcPct val="90000"/>
              </a:lnSpc>
              <a:spcBef>
                <a:spcPts val="5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a:t>
            </a:r>
          </a:p>
          <a:p>
            <a:pPr marL="365760" indent="-341313" fontAlgn="auto">
              <a:lnSpc>
                <a:spcPct val="90000"/>
              </a:lnSpc>
              <a:spcBef>
                <a:spcPts val="5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i = i +1;			 c8		  n</a:t>
            </a:r>
          </a:p>
          <a:p>
            <a:pPr marL="365760" indent="-341313" fontAlgn="auto">
              <a:lnSpc>
                <a:spcPct val="90000"/>
              </a:lnSpc>
              <a:spcBef>
                <a:spcPts val="5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latin typeface="Courier New" pitchFamily="49" charset="0"/>
              </a:rPr>
              <a:t>	}</a:t>
            </a:r>
          </a:p>
          <a:p>
            <a:pPr marL="365760" indent="-341313" fontAlgn="auto">
              <a:lnSpc>
                <a:spcPct val="90000"/>
              </a:lnSpc>
              <a:spcBef>
                <a:spcPts val="5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t>Total Cost  =  c1 + c2 + (n+1)*c3 + n*c4 + n*(n+1)*c5+ n*n*c6+ n*n*c7+ n*c8</a:t>
            </a:r>
          </a:p>
          <a:p>
            <a:pPr marL="365760" indent="-341313" fontAlgn="auto">
              <a:lnSpc>
                <a:spcPct val="90000"/>
              </a:lnSpc>
              <a:spcBef>
                <a:spcPts val="5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endParaRPr lang="en-US" sz="2800" dirty="0" smtClean="0"/>
          </a:p>
          <a:p>
            <a:pPr marL="365760" indent="-341313" fontAlgn="auto">
              <a:lnSpc>
                <a:spcPct val="90000"/>
              </a:lnSpc>
              <a:spcBef>
                <a:spcPts val="500"/>
              </a:spcBef>
              <a:spcAft>
                <a:spcPts val="0"/>
              </a:spcAft>
              <a:buClrTx/>
              <a:buFontTx/>
              <a:buNone/>
              <a:tabLst>
                <a:tab pos="912813" algn="l"/>
                <a:tab pos="1827213" algn="l"/>
                <a:tab pos="2741613" algn="l"/>
                <a:tab pos="3656013" algn="l"/>
                <a:tab pos="4570413" algn="l"/>
                <a:tab pos="5484813" algn="l"/>
                <a:tab pos="6399213" algn="l"/>
                <a:tab pos="7313613" algn="l"/>
                <a:tab pos="8228013" algn="l"/>
                <a:tab pos="9142413" algn="l"/>
                <a:tab pos="10056813" algn="l"/>
              </a:tabLst>
              <a:defRPr/>
            </a:pPr>
            <a:r>
              <a:rPr lang="en-US" sz="2800" dirty="0" smtClean="0"/>
              <a:t>	</a:t>
            </a:r>
            <a:r>
              <a:rPr lang="en-US" sz="2800" dirty="0" smtClean="0">
                <a:latin typeface="Wingdings" charset="2"/>
              </a:rPr>
              <a:t></a:t>
            </a:r>
            <a:r>
              <a:rPr lang="en-US" sz="2800" dirty="0" smtClean="0"/>
              <a:t> The time required for this algorithm is proportional to n</a:t>
            </a:r>
            <a:r>
              <a:rPr lang="en-US" sz="2800" baseline="30000" dirty="0" smtClean="0"/>
              <a:t>2</a:t>
            </a:r>
          </a:p>
        </p:txBody>
      </p:sp>
      <p:sp>
        <p:nvSpPr>
          <p:cNvPr id="17411"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17412"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9D68605F-FF44-48CA-A0E0-646E228BB8DB}" type="slidenum">
              <a:rPr lang="en-US"/>
              <a:pPr fontAlgn="base">
                <a:spcBef>
                  <a:spcPct val="0"/>
                </a:spcBef>
                <a:spcAft>
                  <a:spcPct val="0"/>
                </a:spcAft>
              </a:pPr>
              <a:t>15</a:t>
            </a:fld>
            <a:endParaRPr lang="en-US"/>
          </a:p>
        </p:txBody>
      </p:sp>
      <p:sp>
        <p:nvSpPr>
          <p:cNvPr id="5" name="Title 4"/>
          <p:cNvSpPr>
            <a:spLocks noGrp="1"/>
          </p:cNvSpPr>
          <p:nvPr>
            <p:ph type="title"/>
          </p:nvPr>
        </p:nvSpPr>
        <p:spPr/>
        <p:txBody>
          <a:bodyPr>
            <a:normAutofit fontScale="90000"/>
          </a:bodyPr>
          <a:lstStyle/>
          <a:p>
            <a:pPr algn="ctr" fontAlgn="auto">
              <a:spcAft>
                <a:spcPts val="0"/>
              </a:spcAft>
              <a:defRPr/>
            </a:pPr>
            <a:r>
              <a:rPr lang="en-US" sz="4400" dirty="0" smtClean="0"/>
              <a:t>The Execution Time of Algorithms (cont.)</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Content Placeholder 2"/>
          <p:cNvSpPr>
            <a:spLocks noGrp="1"/>
          </p:cNvSpPr>
          <p:nvPr>
            <p:ph idx="1"/>
          </p:nvPr>
        </p:nvSpPr>
        <p:spPr>
          <a:xfrm>
            <a:off x="304800" y="-260350"/>
            <a:ext cx="8404225" cy="7038975"/>
          </a:xfrm>
        </p:spPr>
        <p:txBody>
          <a:bodyPr/>
          <a:lstStyle/>
          <a:p>
            <a:pPr>
              <a:lnSpc>
                <a:spcPct val="150000"/>
              </a:lnSpc>
              <a:buFontTx/>
              <a:buNone/>
              <a:defRPr/>
            </a:pPr>
            <a:endParaRPr lang="en-US" sz="2400" b="1" dirty="0" smtClean="0">
              <a:solidFill>
                <a:schemeClr val="accent6">
                  <a:lumMod val="50000"/>
                </a:schemeClr>
              </a:solidFill>
            </a:endParaRPr>
          </a:p>
          <a:p>
            <a:pPr algn="ctr">
              <a:lnSpc>
                <a:spcPct val="150000"/>
              </a:lnSpc>
              <a:buFontTx/>
              <a:buNone/>
              <a:defRPr/>
            </a:pPr>
            <a:r>
              <a:rPr lang="en-US" b="1" u="sng" dirty="0" smtClean="0">
                <a:solidFill>
                  <a:srgbClr val="C00000"/>
                </a:solidFill>
              </a:rPr>
              <a:t>Run Times</a:t>
            </a:r>
          </a:p>
          <a:p>
            <a:pPr>
              <a:lnSpc>
                <a:spcPct val="150000"/>
              </a:lnSpc>
              <a:buFontTx/>
              <a:buNone/>
              <a:defRPr/>
            </a:pPr>
            <a:r>
              <a:rPr lang="en-US" sz="2400" b="1" dirty="0" smtClean="0">
                <a:solidFill>
                  <a:srgbClr val="7030A0"/>
                </a:solidFill>
              </a:rPr>
              <a:t>Notation – O (Big-Oh)</a:t>
            </a:r>
          </a:p>
          <a:p>
            <a:pPr>
              <a:lnSpc>
                <a:spcPct val="150000"/>
              </a:lnSpc>
              <a:buFontTx/>
              <a:buNone/>
              <a:defRPr/>
            </a:pPr>
            <a:r>
              <a:rPr lang="en-US" sz="2400" dirty="0" smtClean="0">
                <a:solidFill>
                  <a:schemeClr val="accent6">
                    <a:lumMod val="50000"/>
                  </a:schemeClr>
                </a:solidFill>
              </a:rPr>
              <a:t>1.</a:t>
            </a:r>
            <a:r>
              <a:rPr lang="en-US" sz="2400" dirty="0" smtClean="0">
                <a:solidFill>
                  <a:srgbClr val="C00000"/>
                </a:solidFill>
              </a:rPr>
              <a:t>O(c) </a:t>
            </a:r>
            <a:r>
              <a:rPr lang="en-US" sz="2400" dirty="0" smtClean="0">
                <a:solidFill>
                  <a:schemeClr val="accent6">
                    <a:lumMod val="50000"/>
                  </a:schemeClr>
                </a:solidFill>
              </a:rPr>
              <a:t>to mean a computing time which is a constant RT. </a:t>
            </a:r>
          </a:p>
          <a:p>
            <a:pPr>
              <a:lnSpc>
                <a:spcPct val="150000"/>
              </a:lnSpc>
              <a:buFontTx/>
              <a:buNone/>
              <a:defRPr/>
            </a:pPr>
            <a:r>
              <a:rPr lang="en-US" sz="2400" dirty="0" smtClean="0">
                <a:solidFill>
                  <a:schemeClr val="accent6">
                    <a:lumMod val="50000"/>
                  </a:schemeClr>
                </a:solidFill>
              </a:rPr>
              <a:t>2.</a:t>
            </a:r>
            <a:r>
              <a:rPr lang="en-US" sz="2400" dirty="0" smtClean="0">
                <a:solidFill>
                  <a:srgbClr val="C00000"/>
                </a:solidFill>
              </a:rPr>
              <a:t>O(n) </a:t>
            </a:r>
            <a:r>
              <a:rPr lang="en-US" sz="2400" dirty="0" smtClean="0">
                <a:solidFill>
                  <a:schemeClr val="accent6">
                    <a:lumMod val="50000"/>
                  </a:schemeClr>
                </a:solidFill>
              </a:rPr>
              <a:t>	</a:t>
            </a:r>
            <a:r>
              <a:rPr lang="en-US" sz="2400" dirty="0" smtClean="0">
                <a:solidFill>
                  <a:schemeClr val="accent6">
                    <a:lumMod val="50000"/>
                  </a:schemeClr>
                </a:solidFill>
                <a:sym typeface="Wingdings" pitchFamily="2" charset="2"/>
              </a:rPr>
              <a:t>L</a:t>
            </a:r>
            <a:r>
              <a:rPr lang="en-US" sz="2400" dirty="0" smtClean="0">
                <a:solidFill>
                  <a:schemeClr val="accent6">
                    <a:lumMod val="50000"/>
                  </a:schemeClr>
                </a:solidFill>
              </a:rPr>
              <a:t>inear</a:t>
            </a:r>
          </a:p>
          <a:p>
            <a:pPr>
              <a:lnSpc>
                <a:spcPct val="150000"/>
              </a:lnSpc>
              <a:buFontTx/>
              <a:buNone/>
              <a:defRPr/>
            </a:pPr>
            <a:r>
              <a:rPr lang="en-US" sz="2400" dirty="0" smtClean="0">
                <a:solidFill>
                  <a:schemeClr val="accent6">
                    <a:lumMod val="50000"/>
                  </a:schemeClr>
                </a:solidFill>
              </a:rPr>
              <a:t>3.</a:t>
            </a:r>
            <a:r>
              <a:rPr lang="en-US" sz="2400" dirty="0" smtClean="0">
                <a:solidFill>
                  <a:srgbClr val="C00000"/>
                </a:solidFill>
              </a:rPr>
              <a:t>O(n</a:t>
            </a:r>
            <a:r>
              <a:rPr lang="en-US" sz="2400" baseline="30000" dirty="0" smtClean="0">
                <a:solidFill>
                  <a:srgbClr val="C00000"/>
                </a:solidFill>
              </a:rPr>
              <a:t>2</a:t>
            </a:r>
            <a:r>
              <a:rPr lang="en-US" sz="2400" dirty="0" smtClean="0">
                <a:solidFill>
                  <a:srgbClr val="C00000"/>
                </a:solidFill>
              </a:rPr>
              <a:t>)</a:t>
            </a:r>
            <a:r>
              <a:rPr lang="en-US" sz="2400" dirty="0" smtClean="0">
                <a:solidFill>
                  <a:schemeClr val="accent6">
                    <a:lumMod val="50000"/>
                  </a:schemeClr>
                </a:solidFill>
              </a:rPr>
              <a:t> 	</a:t>
            </a:r>
            <a:r>
              <a:rPr lang="en-US" sz="2400" dirty="0" smtClean="0">
                <a:solidFill>
                  <a:schemeClr val="accent6">
                    <a:lumMod val="50000"/>
                  </a:schemeClr>
                </a:solidFill>
                <a:sym typeface="Wingdings" pitchFamily="2" charset="2"/>
              </a:rPr>
              <a:t>Q</a:t>
            </a:r>
            <a:r>
              <a:rPr lang="en-US" sz="2400" dirty="0" smtClean="0">
                <a:solidFill>
                  <a:schemeClr val="accent6">
                    <a:lumMod val="50000"/>
                  </a:schemeClr>
                </a:solidFill>
              </a:rPr>
              <a:t>uadratic</a:t>
            </a:r>
          </a:p>
          <a:p>
            <a:pPr>
              <a:lnSpc>
                <a:spcPct val="150000"/>
              </a:lnSpc>
              <a:buFontTx/>
              <a:buNone/>
              <a:defRPr/>
            </a:pPr>
            <a:r>
              <a:rPr lang="en-US" sz="2400" dirty="0" smtClean="0">
                <a:solidFill>
                  <a:schemeClr val="accent6">
                    <a:lumMod val="50000"/>
                  </a:schemeClr>
                </a:solidFill>
              </a:rPr>
              <a:t>4.</a:t>
            </a:r>
            <a:r>
              <a:rPr lang="en-US" sz="2400" dirty="0" smtClean="0">
                <a:solidFill>
                  <a:srgbClr val="C00000"/>
                </a:solidFill>
              </a:rPr>
              <a:t>O(n</a:t>
            </a:r>
            <a:r>
              <a:rPr lang="en-US" sz="2400" baseline="30000" dirty="0" smtClean="0">
                <a:solidFill>
                  <a:srgbClr val="C00000"/>
                </a:solidFill>
              </a:rPr>
              <a:t>3</a:t>
            </a:r>
            <a:r>
              <a:rPr lang="en-US" sz="2400" dirty="0" smtClean="0">
                <a:solidFill>
                  <a:srgbClr val="C00000"/>
                </a:solidFill>
              </a:rPr>
              <a:t>)</a:t>
            </a:r>
            <a:r>
              <a:rPr lang="en-US" sz="2400" dirty="0" smtClean="0">
                <a:solidFill>
                  <a:schemeClr val="accent6">
                    <a:lumMod val="50000"/>
                  </a:schemeClr>
                </a:solidFill>
              </a:rPr>
              <a:t> 	</a:t>
            </a:r>
            <a:r>
              <a:rPr lang="en-US" sz="2400" dirty="0" smtClean="0">
                <a:solidFill>
                  <a:schemeClr val="accent6">
                    <a:lumMod val="50000"/>
                  </a:schemeClr>
                </a:solidFill>
                <a:sym typeface="Wingdings" pitchFamily="2" charset="2"/>
              </a:rPr>
              <a:t>C</a:t>
            </a:r>
            <a:r>
              <a:rPr lang="en-US" sz="2400" dirty="0" smtClean="0">
                <a:solidFill>
                  <a:schemeClr val="accent6">
                    <a:lumMod val="50000"/>
                  </a:schemeClr>
                </a:solidFill>
              </a:rPr>
              <a:t>ubic</a:t>
            </a:r>
          </a:p>
          <a:p>
            <a:pPr>
              <a:lnSpc>
                <a:spcPct val="150000"/>
              </a:lnSpc>
              <a:buFontTx/>
              <a:buNone/>
              <a:defRPr/>
            </a:pPr>
            <a:r>
              <a:rPr lang="en-US" sz="2400" dirty="0" smtClean="0">
                <a:solidFill>
                  <a:schemeClr val="accent6">
                    <a:lumMod val="50000"/>
                  </a:schemeClr>
                </a:solidFill>
              </a:rPr>
              <a:t>5.</a:t>
            </a:r>
            <a:r>
              <a:rPr lang="en-US" sz="2400" dirty="0" smtClean="0">
                <a:solidFill>
                  <a:srgbClr val="C00000"/>
                </a:solidFill>
              </a:rPr>
              <a:t>O(2</a:t>
            </a:r>
            <a:r>
              <a:rPr lang="en-US" sz="2400" baseline="30000" dirty="0" smtClean="0">
                <a:solidFill>
                  <a:srgbClr val="C00000"/>
                </a:solidFill>
              </a:rPr>
              <a:t>n</a:t>
            </a:r>
            <a:r>
              <a:rPr lang="en-US" sz="2400" dirty="0" smtClean="0">
                <a:solidFill>
                  <a:srgbClr val="C00000"/>
                </a:solidFill>
              </a:rPr>
              <a:t>)</a:t>
            </a:r>
            <a:r>
              <a:rPr lang="en-US" sz="2400" dirty="0" smtClean="0">
                <a:solidFill>
                  <a:schemeClr val="accent6">
                    <a:lumMod val="50000"/>
                  </a:schemeClr>
                </a:solidFill>
              </a:rPr>
              <a:t> 	</a:t>
            </a:r>
            <a:r>
              <a:rPr lang="en-US" sz="2400" dirty="0" smtClean="0">
                <a:solidFill>
                  <a:schemeClr val="accent6">
                    <a:lumMod val="50000"/>
                  </a:schemeClr>
                </a:solidFill>
                <a:sym typeface="Wingdings" pitchFamily="2" charset="2"/>
              </a:rPr>
              <a:t></a:t>
            </a:r>
            <a:r>
              <a:rPr lang="en-US" sz="2400" dirty="0" smtClean="0">
                <a:solidFill>
                  <a:schemeClr val="accent6">
                    <a:lumMod val="50000"/>
                  </a:schemeClr>
                </a:solidFill>
              </a:rPr>
              <a:t>Exponential.</a:t>
            </a:r>
          </a:p>
          <a:p>
            <a:pPr>
              <a:lnSpc>
                <a:spcPct val="150000"/>
              </a:lnSpc>
              <a:buFontTx/>
              <a:buNone/>
              <a:defRPr/>
            </a:pPr>
            <a:r>
              <a:rPr lang="en-US" sz="2400" dirty="0" smtClean="0">
                <a:solidFill>
                  <a:schemeClr val="accent6">
                    <a:lumMod val="50000"/>
                  </a:schemeClr>
                </a:solidFill>
              </a:rPr>
              <a:t>6. </a:t>
            </a:r>
            <a:r>
              <a:rPr lang="en-US" sz="2400" dirty="0" smtClean="0">
                <a:solidFill>
                  <a:srgbClr val="C00000"/>
                </a:solidFill>
              </a:rPr>
              <a:t>O(log n)</a:t>
            </a:r>
            <a:r>
              <a:rPr lang="en-US" sz="2400" dirty="0" smtClean="0">
                <a:solidFill>
                  <a:schemeClr val="accent6">
                    <a:lumMod val="50000"/>
                  </a:schemeClr>
                </a:solidFill>
              </a:rPr>
              <a:t>	</a:t>
            </a:r>
            <a:r>
              <a:rPr lang="en-US" sz="2400" dirty="0" smtClean="0">
                <a:solidFill>
                  <a:schemeClr val="accent6">
                    <a:lumMod val="50000"/>
                  </a:schemeClr>
                </a:solidFill>
                <a:sym typeface="Wingdings" pitchFamily="2" charset="2"/>
              </a:rPr>
              <a:t></a:t>
            </a:r>
            <a:r>
              <a:rPr lang="en-US" sz="2400" dirty="0" smtClean="0">
                <a:solidFill>
                  <a:schemeClr val="accent6">
                    <a:lumMod val="50000"/>
                  </a:schemeClr>
                </a:solidFill>
              </a:rPr>
              <a:t>Logarithmic </a:t>
            </a:r>
          </a:p>
          <a:p>
            <a:pPr>
              <a:lnSpc>
                <a:spcPct val="150000"/>
              </a:lnSpc>
              <a:buFontTx/>
              <a:buNone/>
              <a:defRPr/>
            </a:pPr>
            <a:r>
              <a:rPr lang="en-US" sz="2400" dirty="0" smtClean="0">
                <a:solidFill>
                  <a:schemeClr val="accent6">
                    <a:lumMod val="50000"/>
                  </a:schemeClr>
                </a:solidFill>
              </a:rPr>
              <a:t>   </a:t>
            </a:r>
            <a:r>
              <a:rPr lang="en-US" sz="2400" dirty="0" smtClean="0">
                <a:solidFill>
                  <a:srgbClr val="C00000"/>
                </a:solidFill>
              </a:rPr>
              <a:t>O(n log n)</a:t>
            </a:r>
            <a:endParaRPr lang="en-US" sz="2400" b="1" dirty="0" smtClean="0">
              <a:solidFill>
                <a:srgbClr val="C00000"/>
              </a:solidFill>
            </a:endParaRPr>
          </a:p>
          <a:p>
            <a:pPr>
              <a:lnSpc>
                <a:spcPct val="150000"/>
              </a:lnSpc>
              <a:buFontTx/>
              <a:buNone/>
              <a:defRPr/>
            </a:pPr>
            <a:endParaRPr lang="en-US" sz="2400" b="1" dirty="0" smtClean="0">
              <a:solidFill>
                <a:schemeClr val="accent6">
                  <a:lumMod val="50000"/>
                </a:schemeClr>
              </a:solidFill>
            </a:endParaRPr>
          </a:p>
          <a:p>
            <a:pPr>
              <a:lnSpc>
                <a:spcPct val="150000"/>
              </a:lnSpc>
              <a:buFontTx/>
              <a:buNone/>
              <a:defRPr/>
            </a:pPr>
            <a:endParaRPr lang="en-US" sz="2400" b="1" dirty="0" smtClean="0">
              <a:solidFill>
                <a:schemeClr val="accent6">
                  <a:lumMod val="50000"/>
                </a:schemeClr>
              </a:solidFill>
            </a:endParaRPr>
          </a:p>
          <a:p>
            <a:pPr>
              <a:lnSpc>
                <a:spcPct val="150000"/>
              </a:lnSpc>
              <a:buFontTx/>
              <a:buNone/>
              <a:defRPr/>
            </a:pPr>
            <a:endParaRPr lang="en-US" sz="2400" b="1" dirty="0" smtClean="0">
              <a:solidFill>
                <a:schemeClr val="accent6">
                  <a:lumMod val="50000"/>
                </a:schemeClr>
              </a:solidFill>
            </a:endParaRP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
        <p:nvSpPr>
          <p:cNvPr id="3" name="Slide Number Placeholder 2"/>
          <p:cNvSpPr>
            <a:spLocks noGrp="1"/>
          </p:cNvSpPr>
          <p:nvPr>
            <p:ph type="sldNum" sz="quarter" idx="12"/>
          </p:nvPr>
        </p:nvSpPr>
        <p:spPr/>
        <p:txBody>
          <a:bodyPr/>
          <a:lstStyle/>
          <a:p>
            <a:pPr>
              <a:defRPr/>
            </a:pPr>
            <a:fld id="{0FC456C6-1829-4FD9-AC97-259EABB8553E}" type="slidenum">
              <a:rPr lang="en-US" smtClean="0"/>
              <a:pPr>
                <a:defRPr/>
              </a:pPr>
              <a:t>16</a:t>
            </a:fld>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341313" y="238125"/>
            <a:ext cx="8229600" cy="906463"/>
          </a:xfrm>
        </p:spPr>
        <p:txBody>
          <a:bodyPr>
            <a:normAutofit fontScale="90000"/>
          </a:bodyPr>
          <a:lstStyle/>
          <a:p>
            <a:r>
              <a:rPr lang="en-US" sz="4400" b="1" smtClean="0">
                <a:solidFill>
                  <a:srgbClr val="C00000"/>
                </a:solidFill>
              </a:rPr>
              <a:t>General Rules</a:t>
            </a:r>
            <a:r>
              <a:rPr lang="en-US" sz="4400" smtClean="0">
                <a:solidFill>
                  <a:srgbClr val="C00000"/>
                </a:solidFill>
              </a:rPr>
              <a:t/>
            </a:r>
            <a:br>
              <a:rPr lang="en-US" sz="4400" smtClean="0">
                <a:solidFill>
                  <a:srgbClr val="C00000"/>
                </a:solidFill>
              </a:rPr>
            </a:br>
            <a:endParaRPr lang="en-US" sz="3200" smtClean="0"/>
          </a:p>
        </p:txBody>
      </p:sp>
      <p:sp>
        <p:nvSpPr>
          <p:cNvPr id="11267" name="Content Placeholder 2"/>
          <p:cNvSpPr>
            <a:spLocks noGrp="1"/>
          </p:cNvSpPr>
          <p:nvPr>
            <p:ph idx="1"/>
          </p:nvPr>
        </p:nvSpPr>
        <p:spPr/>
        <p:txBody>
          <a:bodyPr/>
          <a:lstStyle/>
          <a:p>
            <a:pPr>
              <a:lnSpc>
                <a:spcPct val="200000"/>
              </a:lnSpc>
              <a:buFontTx/>
              <a:buNone/>
            </a:pPr>
            <a:r>
              <a:rPr lang="en-US" smtClean="0"/>
              <a:t> </a:t>
            </a:r>
          </a:p>
          <a:p>
            <a:pPr>
              <a:lnSpc>
                <a:spcPct val="200000"/>
              </a:lnSpc>
              <a:buFontTx/>
              <a:buNone/>
            </a:pPr>
            <a:r>
              <a:rPr lang="en-US" b="1" smtClean="0">
                <a:solidFill>
                  <a:srgbClr val="C00000"/>
                </a:solidFill>
              </a:rPr>
              <a:t>RULE 1-FOR Sequential Logic</a:t>
            </a:r>
            <a:r>
              <a:rPr lang="en-US" smtClean="0">
                <a:solidFill>
                  <a:srgbClr val="C00000"/>
                </a:solidFill>
              </a:rPr>
              <a:t>:  O(c)</a:t>
            </a:r>
          </a:p>
          <a:p>
            <a:pPr algn="just">
              <a:lnSpc>
                <a:spcPct val="200000"/>
              </a:lnSpc>
              <a:buFontTx/>
              <a:buNone/>
            </a:pPr>
            <a:r>
              <a:rPr lang="en-US" smtClean="0"/>
              <a:t>	Any algorithm which exhibits sequential logic without any looping logic exhibits a constant run time – O(c)</a:t>
            </a:r>
          </a:p>
          <a:p>
            <a:pPr>
              <a:lnSpc>
                <a:spcPct val="200000"/>
              </a:lnSpc>
              <a:buFontTx/>
              <a:buNone/>
            </a:pPr>
            <a:endParaRPr lang="en-US" smtClean="0"/>
          </a:p>
        </p:txBody>
      </p:sp>
      <p:sp>
        <p:nvSpPr>
          <p:cNvPr id="11268" name="Slide Number Placeholder 3"/>
          <p:cNvSpPr>
            <a:spLocks noGrp="1"/>
          </p:cNvSpPr>
          <p:nvPr>
            <p:ph type="sldNum" sz="quarter" idx="11"/>
          </p:nvPr>
        </p:nvSpPr>
        <p:spPr>
          <a:noFill/>
        </p:spPr>
        <p:txBody>
          <a:bodyPr/>
          <a:lstStyle/>
          <a:p>
            <a:fld id="{F4295C5F-7816-4174-8A1E-71416C10E4B3}" type="slidenum">
              <a:rPr lang="en-US" smtClean="0">
                <a:latin typeface="Arial" pitchFamily="34" charset="0"/>
              </a:rPr>
              <a:pPr/>
              <a:t>17</a:t>
            </a:fld>
            <a:endParaRPr lang="en-US" smtClean="0">
              <a:latin typeface="Arial" pitchFamily="34" charset="0"/>
            </a:endParaRP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341313" y="238125"/>
            <a:ext cx="8229600" cy="906463"/>
          </a:xfrm>
        </p:spPr>
        <p:txBody>
          <a:bodyPr>
            <a:normAutofit fontScale="90000"/>
          </a:bodyPr>
          <a:lstStyle/>
          <a:p>
            <a:r>
              <a:rPr lang="en-US" sz="4400" b="1" smtClean="0">
                <a:solidFill>
                  <a:srgbClr val="C00000"/>
                </a:solidFill>
              </a:rPr>
              <a:t>General Rules</a:t>
            </a:r>
            <a:r>
              <a:rPr lang="en-US" sz="4400" smtClean="0">
                <a:solidFill>
                  <a:srgbClr val="C00000"/>
                </a:solidFill>
              </a:rPr>
              <a:t/>
            </a:r>
            <a:br>
              <a:rPr lang="en-US" sz="4400" smtClean="0">
                <a:solidFill>
                  <a:srgbClr val="C00000"/>
                </a:solidFill>
              </a:rPr>
            </a:br>
            <a:endParaRPr lang="en-US" sz="3200" smtClean="0"/>
          </a:p>
        </p:txBody>
      </p:sp>
      <p:sp>
        <p:nvSpPr>
          <p:cNvPr id="12291" name="Content Placeholder 2"/>
          <p:cNvSpPr>
            <a:spLocks noGrp="1"/>
          </p:cNvSpPr>
          <p:nvPr>
            <p:ph idx="1"/>
          </p:nvPr>
        </p:nvSpPr>
        <p:spPr/>
        <p:txBody>
          <a:bodyPr/>
          <a:lstStyle/>
          <a:p>
            <a:pPr>
              <a:lnSpc>
                <a:spcPct val="200000"/>
              </a:lnSpc>
              <a:buFontTx/>
              <a:buNone/>
            </a:pPr>
            <a:r>
              <a:rPr lang="en-US" dirty="0" smtClean="0"/>
              <a:t> </a:t>
            </a:r>
          </a:p>
          <a:p>
            <a:pPr>
              <a:lnSpc>
                <a:spcPct val="200000"/>
              </a:lnSpc>
              <a:buFontTx/>
              <a:buNone/>
            </a:pPr>
            <a:r>
              <a:rPr lang="en-US" b="1" dirty="0" smtClean="0">
                <a:solidFill>
                  <a:srgbClr val="C00000"/>
                </a:solidFill>
              </a:rPr>
              <a:t>RULE 2-FOR LOOPS</a:t>
            </a:r>
            <a:r>
              <a:rPr lang="en-US" dirty="0" smtClean="0">
                <a:solidFill>
                  <a:srgbClr val="C00000"/>
                </a:solidFill>
              </a:rPr>
              <a:t>:  O(n)</a:t>
            </a:r>
          </a:p>
          <a:p>
            <a:pPr algn="just">
              <a:lnSpc>
                <a:spcPct val="200000"/>
              </a:lnSpc>
              <a:buFontTx/>
              <a:buNone/>
            </a:pPr>
            <a:r>
              <a:rPr lang="en-US" dirty="0" smtClean="0"/>
              <a:t>	The running time of a for loop is at most the running time of the statements inside the for loop (including tests) times the number of iterations. </a:t>
            </a:r>
          </a:p>
          <a:p>
            <a:pPr>
              <a:lnSpc>
                <a:spcPct val="200000"/>
              </a:lnSpc>
              <a:buFontTx/>
              <a:buNone/>
            </a:pPr>
            <a:r>
              <a:rPr lang="en-US" dirty="0" smtClean="0"/>
              <a:t> </a:t>
            </a:r>
          </a:p>
          <a:p>
            <a:pPr>
              <a:lnSpc>
                <a:spcPct val="200000"/>
              </a:lnSpc>
              <a:buFontTx/>
              <a:buNone/>
            </a:pPr>
            <a:endParaRPr lang="en-US" dirty="0" smtClean="0"/>
          </a:p>
        </p:txBody>
      </p:sp>
      <p:sp>
        <p:nvSpPr>
          <p:cNvPr id="12292" name="Slide Number Placeholder 3"/>
          <p:cNvSpPr>
            <a:spLocks noGrp="1"/>
          </p:cNvSpPr>
          <p:nvPr>
            <p:ph type="sldNum" sz="quarter" idx="11"/>
          </p:nvPr>
        </p:nvSpPr>
        <p:spPr>
          <a:noFill/>
        </p:spPr>
        <p:txBody>
          <a:bodyPr/>
          <a:lstStyle/>
          <a:p>
            <a:fld id="{8ADF00B2-34CF-4458-A624-387EA34E2566}" type="slidenum">
              <a:rPr lang="en-US" smtClean="0">
                <a:latin typeface="Arial" pitchFamily="34" charset="0"/>
              </a:rPr>
              <a:pPr/>
              <a:t>18</a:t>
            </a:fld>
            <a:endParaRPr lang="en-US" smtClean="0">
              <a:latin typeface="Arial" pitchFamily="34" charset="0"/>
            </a:endParaRP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341313" y="238125"/>
            <a:ext cx="8229600" cy="906463"/>
          </a:xfrm>
        </p:spPr>
        <p:txBody>
          <a:bodyPr>
            <a:normAutofit fontScale="90000"/>
          </a:bodyPr>
          <a:lstStyle/>
          <a:p>
            <a:r>
              <a:rPr lang="en-US" sz="4400" b="1" smtClean="0">
                <a:solidFill>
                  <a:srgbClr val="C00000"/>
                </a:solidFill>
              </a:rPr>
              <a:t>General Rules</a:t>
            </a:r>
            <a:r>
              <a:rPr lang="en-US" sz="4400" smtClean="0">
                <a:solidFill>
                  <a:srgbClr val="C00000"/>
                </a:solidFill>
              </a:rPr>
              <a:t/>
            </a:r>
            <a:br>
              <a:rPr lang="en-US" sz="4400" smtClean="0">
                <a:solidFill>
                  <a:srgbClr val="C00000"/>
                </a:solidFill>
              </a:rPr>
            </a:br>
            <a:endParaRPr lang="en-US" sz="3200" smtClean="0"/>
          </a:p>
        </p:txBody>
      </p:sp>
      <p:sp>
        <p:nvSpPr>
          <p:cNvPr id="13315" name="Content Placeholder 2"/>
          <p:cNvSpPr>
            <a:spLocks noGrp="1"/>
          </p:cNvSpPr>
          <p:nvPr>
            <p:ph idx="1"/>
          </p:nvPr>
        </p:nvSpPr>
        <p:spPr>
          <a:xfrm>
            <a:off x="350838" y="1103313"/>
            <a:ext cx="8229600" cy="5076825"/>
          </a:xfrm>
        </p:spPr>
        <p:txBody>
          <a:bodyPr/>
          <a:lstStyle/>
          <a:p>
            <a:pPr>
              <a:lnSpc>
                <a:spcPct val="200000"/>
              </a:lnSpc>
              <a:buFontTx/>
              <a:buNone/>
            </a:pPr>
            <a:r>
              <a:rPr lang="en-US" dirty="0" smtClean="0"/>
              <a:t> </a:t>
            </a:r>
          </a:p>
          <a:p>
            <a:pPr>
              <a:lnSpc>
                <a:spcPct val="200000"/>
              </a:lnSpc>
              <a:buFontTx/>
              <a:buNone/>
            </a:pPr>
            <a:r>
              <a:rPr lang="en-US" b="1" dirty="0" smtClean="0">
                <a:solidFill>
                  <a:srgbClr val="C00000"/>
                </a:solidFill>
              </a:rPr>
              <a:t>RULE 3-NESTED FOR LOOPS</a:t>
            </a:r>
            <a:r>
              <a:rPr lang="en-US" dirty="0" smtClean="0">
                <a:solidFill>
                  <a:srgbClr val="C00000"/>
                </a:solidFill>
              </a:rPr>
              <a:t>:  O(n</a:t>
            </a:r>
            <a:r>
              <a:rPr lang="en-US" baseline="30000" dirty="0" smtClean="0">
                <a:solidFill>
                  <a:srgbClr val="C00000"/>
                </a:solidFill>
              </a:rPr>
              <a:t>2</a:t>
            </a:r>
            <a:r>
              <a:rPr lang="en-US" dirty="0" smtClean="0">
                <a:solidFill>
                  <a:srgbClr val="C00000"/>
                </a:solidFill>
              </a:rPr>
              <a:t>)</a:t>
            </a:r>
          </a:p>
          <a:p>
            <a:pPr algn="just">
              <a:lnSpc>
                <a:spcPct val="200000"/>
              </a:lnSpc>
              <a:buFontTx/>
              <a:buNone/>
            </a:pPr>
            <a:r>
              <a:rPr lang="en-US" dirty="0" smtClean="0"/>
              <a:t>	The total running time of a statement inside a group of nested for loops is the running time of the statement multiplied by the product of the sizes of all for loops.  </a:t>
            </a:r>
          </a:p>
          <a:p>
            <a:pPr>
              <a:lnSpc>
                <a:spcPct val="200000"/>
              </a:lnSpc>
              <a:buFontTx/>
              <a:buNone/>
            </a:pPr>
            <a:r>
              <a:rPr lang="en-US" dirty="0" smtClean="0"/>
              <a:t> </a:t>
            </a:r>
          </a:p>
          <a:p>
            <a:pPr>
              <a:lnSpc>
                <a:spcPct val="200000"/>
              </a:lnSpc>
              <a:buFontTx/>
              <a:buNone/>
            </a:pPr>
            <a:endParaRPr lang="en-US" dirty="0" smtClean="0"/>
          </a:p>
        </p:txBody>
      </p:sp>
      <p:sp>
        <p:nvSpPr>
          <p:cNvPr id="13316" name="Slide Number Placeholder 3"/>
          <p:cNvSpPr>
            <a:spLocks noGrp="1"/>
          </p:cNvSpPr>
          <p:nvPr>
            <p:ph type="sldNum" sz="quarter" idx="11"/>
          </p:nvPr>
        </p:nvSpPr>
        <p:spPr>
          <a:noFill/>
        </p:spPr>
        <p:txBody>
          <a:bodyPr/>
          <a:lstStyle/>
          <a:p>
            <a:fld id="{25B041CC-474C-4395-9833-194A397A17CF}" type="slidenum">
              <a:rPr lang="en-US" smtClean="0">
                <a:latin typeface="Arial" pitchFamily="34" charset="0"/>
              </a:rPr>
              <a:pPr/>
              <a:t>19</a:t>
            </a:fld>
            <a:endParaRPr lang="en-US" smtClean="0">
              <a:latin typeface="Arial" pitchFamily="34" charset="0"/>
            </a:endParaRP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Structures and Algorithms</a:t>
            </a:r>
            <a:endParaRPr lang="en-US" dirty="0"/>
          </a:p>
        </p:txBody>
      </p:sp>
      <p:sp>
        <p:nvSpPr>
          <p:cNvPr id="3" name="Content Placeholder 2"/>
          <p:cNvSpPr>
            <a:spLocks noGrp="1"/>
          </p:cNvSpPr>
          <p:nvPr>
            <p:ph idx="1"/>
          </p:nvPr>
        </p:nvSpPr>
        <p:spPr/>
        <p:txBody>
          <a:bodyPr/>
          <a:lstStyle/>
          <a:p>
            <a:r>
              <a:rPr lang="en-US" b="1" dirty="0" smtClean="0"/>
              <a:t>Algorithm</a:t>
            </a:r>
            <a:r>
              <a:rPr lang="en-US" dirty="0" smtClean="0"/>
              <a:t>: Outline, the essence of a computational procedure, step-by-step instruction.</a:t>
            </a:r>
          </a:p>
          <a:p>
            <a:endParaRPr lang="en-US" dirty="0" smtClean="0"/>
          </a:p>
          <a:p>
            <a:r>
              <a:rPr lang="en-US" b="1" dirty="0" smtClean="0"/>
              <a:t>Program</a:t>
            </a:r>
            <a:r>
              <a:rPr lang="en-US" dirty="0" smtClean="0"/>
              <a:t>: An implementation of an algorithm in some programming language</a:t>
            </a:r>
          </a:p>
          <a:p>
            <a:endParaRPr lang="en-US" dirty="0" smtClean="0"/>
          </a:p>
          <a:p>
            <a:r>
              <a:rPr lang="en-US" b="1" dirty="0" smtClean="0"/>
              <a:t>Data Structure</a:t>
            </a:r>
            <a:r>
              <a:rPr lang="en-US" dirty="0" smtClean="0"/>
              <a:t>: Organization of data needed to solve the problem</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2</a:t>
            </a:fld>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341313" y="238125"/>
            <a:ext cx="8229600" cy="906463"/>
          </a:xfrm>
        </p:spPr>
        <p:txBody>
          <a:bodyPr>
            <a:normAutofit fontScale="90000"/>
          </a:bodyPr>
          <a:lstStyle/>
          <a:p>
            <a:r>
              <a:rPr lang="en-US" sz="4400" b="1" smtClean="0">
                <a:solidFill>
                  <a:srgbClr val="C00000"/>
                </a:solidFill>
              </a:rPr>
              <a:t>General Rules</a:t>
            </a:r>
            <a:r>
              <a:rPr lang="en-US" sz="4400" smtClean="0">
                <a:solidFill>
                  <a:srgbClr val="C00000"/>
                </a:solidFill>
              </a:rPr>
              <a:t/>
            </a:r>
            <a:br>
              <a:rPr lang="en-US" sz="4400" smtClean="0">
                <a:solidFill>
                  <a:srgbClr val="C00000"/>
                </a:solidFill>
              </a:rPr>
            </a:br>
            <a:endParaRPr lang="en-US" sz="3200" smtClean="0"/>
          </a:p>
        </p:txBody>
      </p:sp>
      <p:sp>
        <p:nvSpPr>
          <p:cNvPr id="14339" name="Content Placeholder 2"/>
          <p:cNvSpPr>
            <a:spLocks noGrp="1"/>
          </p:cNvSpPr>
          <p:nvPr>
            <p:ph idx="1"/>
          </p:nvPr>
        </p:nvSpPr>
        <p:spPr>
          <a:xfrm>
            <a:off x="336550" y="285750"/>
            <a:ext cx="8229600" cy="6003925"/>
          </a:xfrm>
        </p:spPr>
        <p:txBody>
          <a:bodyPr/>
          <a:lstStyle/>
          <a:p>
            <a:pPr>
              <a:lnSpc>
                <a:spcPct val="200000"/>
              </a:lnSpc>
              <a:buFontTx/>
              <a:buNone/>
            </a:pPr>
            <a:r>
              <a:rPr lang="en-US" sz="2500" smtClean="0"/>
              <a:t> </a:t>
            </a:r>
            <a:endParaRPr lang="en-US" sz="2500" smtClean="0">
              <a:solidFill>
                <a:srgbClr val="C00000"/>
              </a:solidFill>
            </a:endParaRPr>
          </a:p>
          <a:p>
            <a:pPr>
              <a:buFontTx/>
              <a:buNone/>
            </a:pPr>
            <a:r>
              <a:rPr lang="en-US" sz="2500" b="1" smtClean="0">
                <a:solidFill>
                  <a:srgbClr val="C00000"/>
                </a:solidFill>
              </a:rPr>
              <a:t>RULE 3-CONSECUTIVE STATEMENTS</a:t>
            </a:r>
            <a:r>
              <a:rPr lang="en-US" sz="2500" smtClean="0">
                <a:solidFill>
                  <a:srgbClr val="C00000"/>
                </a:solidFill>
              </a:rPr>
              <a:t>:  </a:t>
            </a:r>
          </a:p>
          <a:p>
            <a:pPr>
              <a:buFontTx/>
              <a:buNone/>
            </a:pPr>
            <a:r>
              <a:rPr lang="en-US" sz="2500" smtClean="0"/>
              <a:t>These just add i.e., the maximum is the one that counts</a:t>
            </a:r>
          </a:p>
          <a:p>
            <a:pPr>
              <a:buFontTx/>
              <a:buNone/>
            </a:pPr>
            <a:r>
              <a:rPr lang="en-US" sz="2500" smtClean="0"/>
              <a:t> </a:t>
            </a:r>
          </a:p>
          <a:p>
            <a:pPr>
              <a:buFontTx/>
              <a:buNone/>
            </a:pPr>
            <a:r>
              <a:rPr lang="en-US" sz="2500" smtClean="0"/>
              <a:t>	As an example, the following program fragment, which has O(N) work followed by O(N</a:t>
            </a:r>
            <a:r>
              <a:rPr lang="en-US" sz="2500" baseline="30000" smtClean="0"/>
              <a:t>2</a:t>
            </a:r>
            <a:r>
              <a:rPr lang="en-US" sz="2500" smtClean="0"/>
              <a:t>)  work, is also O(N</a:t>
            </a:r>
            <a:r>
              <a:rPr lang="en-US" sz="2500" baseline="30000" smtClean="0"/>
              <a:t>2</a:t>
            </a:r>
            <a:r>
              <a:rPr lang="en-US" sz="2500" smtClean="0"/>
              <a:t>)</a:t>
            </a:r>
          </a:p>
          <a:p>
            <a:pPr>
              <a:buFontTx/>
              <a:buNone/>
            </a:pPr>
            <a:r>
              <a:rPr lang="en-US" sz="2500" smtClean="0"/>
              <a:t> </a:t>
            </a:r>
          </a:p>
          <a:p>
            <a:pPr>
              <a:buFontTx/>
              <a:buNone/>
            </a:pPr>
            <a:r>
              <a:rPr lang="en-US" sz="2500" smtClean="0"/>
              <a:t>for( i=0; i&lt;n; i++) </a:t>
            </a:r>
          </a:p>
          <a:p>
            <a:pPr>
              <a:buFontTx/>
              <a:buNone/>
            </a:pPr>
            <a:r>
              <a:rPr lang="en-US" sz="2500" smtClean="0"/>
              <a:t>          a[i] = 0; </a:t>
            </a:r>
          </a:p>
          <a:p>
            <a:pPr>
              <a:buFontTx/>
              <a:buNone/>
            </a:pPr>
            <a:r>
              <a:rPr lang="en-US" sz="2500" smtClean="0"/>
              <a:t>for( i=0; i&lt;n; i++ ) </a:t>
            </a:r>
          </a:p>
          <a:p>
            <a:pPr>
              <a:buFontTx/>
              <a:buNone/>
            </a:pPr>
            <a:r>
              <a:rPr lang="en-US" sz="2500" smtClean="0"/>
              <a:t>for( j=0; j&lt;n; j++ ) </a:t>
            </a:r>
          </a:p>
          <a:p>
            <a:pPr>
              <a:buFontTx/>
              <a:buNone/>
            </a:pPr>
            <a:r>
              <a:rPr lang="en-US" sz="2500" smtClean="0"/>
              <a:t>           a[i] += a[j] + i + j;</a:t>
            </a:r>
          </a:p>
          <a:p>
            <a:pPr>
              <a:lnSpc>
                <a:spcPct val="200000"/>
              </a:lnSpc>
              <a:buFontTx/>
              <a:buNone/>
            </a:pPr>
            <a:endParaRPr lang="en-US" sz="2500" smtClean="0"/>
          </a:p>
        </p:txBody>
      </p:sp>
      <p:sp>
        <p:nvSpPr>
          <p:cNvPr id="14340" name="Slide Number Placeholder 3"/>
          <p:cNvSpPr>
            <a:spLocks noGrp="1"/>
          </p:cNvSpPr>
          <p:nvPr>
            <p:ph type="sldNum" sz="quarter" idx="11"/>
          </p:nvPr>
        </p:nvSpPr>
        <p:spPr>
          <a:noFill/>
        </p:spPr>
        <p:txBody>
          <a:bodyPr/>
          <a:lstStyle/>
          <a:p>
            <a:fld id="{2B3340A3-4389-4ADE-A379-F7DDDB187B6A}" type="slidenum">
              <a:rPr lang="en-US" smtClean="0">
                <a:latin typeface="Arial" pitchFamily="34" charset="0"/>
              </a:rPr>
              <a:pPr/>
              <a:t>20</a:t>
            </a:fld>
            <a:endParaRPr lang="en-US" smtClean="0">
              <a:latin typeface="Arial" pitchFamily="34" charset="0"/>
            </a:endParaRP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341313" y="238125"/>
            <a:ext cx="8229600" cy="906463"/>
          </a:xfrm>
        </p:spPr>
        <p:txBody>
          <a:bodyPr>
            <a:normAutofit fontScale="90000"/>
          </a:bodyPr>
          <a:lstStyle/>
          <a:p>
            <a:r>
              <a:rPr lang="en-US" sz="4400" b="1" smtClean="0">
                <a:solidFill>
                  <a:srgbClr val="C00000"/>
                </a:solidFill>
              </a:rPr>
              <a:t>General Rules</a:t>
            </a:r>
            <a:r>
              <a:rPr lang="en-US" sz="4400" smtClean="0">
                <a:solidFill>
                  <a:srgbClr val="C00000"/>
                </a:solidFill>
              </a:rPr>
              <a:t/>
            </a:r>
            <a:br>
              <a:rPr lang="en-US" sz="4400" smtClean="0">
                <a:solidFill>
                  <a:srgbClr val="C00000"/>
                </a:solidFill>
              </a:rPr>
            </a:br>
            <a:endParaRPr lang="en-US" sz="3200" smtClean="0"/>
          </a:p>
        </p:txBody>
      </p:sp>
      <p:sp>
        <p:nvSpPr>
          <p:cNvPr id="15363" name="Content Placeholder 2"/>
          <p:cNvSpPr>
            <a:spLocks noGrp="1"/>
          </p:cNvSpPr>
          <p:nvPr>
            <p:ph idx="1"/>
          </p:nvPr>
        </p:nvSpPr>
        <p:spPr>
          <a:xfrm>
            <a:off x="336550" y="285750"/>
            <a:ext cx="8229600" cy="6003925"/>
          </a:xfrm>
        </p:spPr>
        <p:txBody>
          <a:bodyPr/>
          <a:lstStyle/>
          <a:p>
            <a:pPr>
              <a:lnSpc>
                <a:spcPct val="200000"/>
              </a:lnSpc>
              <a:buFontTx/>
              <a:buNone/>
            </a:pPr>
            <a:r>
              <a:rPr lang="en-US" sz="2500" smtClean="0"/>
              <a:t> </a:t>
            </a:r>
            <a:endParaRPr lang="en-US" sz="2500" smtClean="0">
              <a:solidFill>
                <a:srgbClr val="C00000"/>
              </a:solidFill>
            </a:endParaRPr>
          </a:p>
          <a:p>
            <a:pPr>
              <a:buFontTx/>
              <a:buNone/>
            </a:pPr>
            <a:r>
              <a:rPr lang="en-US" sz="2400" b="1" smtClean="0">
                <a:solidFill>
                  <a:srgbClr val="C00000"/>
                </a:solidFill>
              </a:rPr>
              <a:t>RULE 4-lF/ELSE</a:t>
            </a:r>
            <a:r>
              <a:rPr lang="en-US" sz="2400" smtClean="0">
                <a:solidFill>
                  <a:srgbClr val="C00000"/>
                </a:solidFill>
              </a:rPr>
              <a:t>:  </a:t>
            </a:r>
          </a:p>
          <a:p>
            <a:pPr>
              <a:buFontTx/>
              <a:buNone/>
            </a:pPr>
            <a:endParaRPr lang="en-US" sz="2400" smtClean="0">
              <a:solidFill>
                <a:srgbClr val="C00000"/>
              </a:solidFill>
            </a:endParaRPr>
          </a:p>
          <a:p>
            <a:pPr>
              <a:buFontTx/>
              <a:buNone/>
            </a:pPr>
            <a:r>
              <a:rPr lang="en-US" sz="2400" smtClean="0"/>
              <a:t>if ( </a:t>
            </a:r>
            <a:r>
              <a:rPr lang="en-US" sz="2400" i="1" smtClean="0"/>
              <a:t>cond</a:t>
            </a:r>
            <a:r>
              <a:rPr lang="en-US" sz="2400" smtClean="0"/>
              <a:t> )</a:t>
            </a:r>
          </a:p>
          <a:p>
            <a:pPr>
              <a:buFontTx/>
              <a:buNone/>
            </a:pPr>
            <a:r>
              <a:rPr lang="en-US" sz="2400" smtClean="0"/>
              <a:t>S1 </a:t>
            </a:r>
          </a:p>
          <a:p>
            <a:pPr>
              <a:buFontTx/>
              <a:buNone/>
            </a:pPr>
            <a:r>
              <a:rPr lang="en-US" sz="2400" smtClean="0"/>
              <a:t>else </a:t>
            </a:r>
          </a:p>
          <a:p>
            <a:pPr>
              <a:buFontTx/>
              <a:buNone/>
            </a:pPr>
            <a:r>
              <a:rPr lang="en-US" sz="2400" smtClean="0"/>
              <a:t>S2</a:t>
            </a:r>
          </a:p>
          <a:p>
            <a:pPr>
              <a:buFontTx/>
              <a:buNone/>
            </a:pPr>
            <a:r>
              <a:rPr lang="en-US" sz="2400" smtClean="0"/>
              <a:t> </a:t>
            </a:r>
          </a:p>
          <a:p>
            <a:pPr algn="just">
              <a:buFontTx/>
              <a:buNone/>
            </a:pPr>
            <a:r>
              <a:rPr lang="en-US" sz="2400" smtClean="0"/>
              <a:t>	The running time of an if/else statement is never more than the running time of the test plus the larger of the running times of S1 and S2.</a:t>
            </a:r>
          </a:p>
          <a:p>
            <a:pPr>
              <a:lnSpc>
                <a:spcPct val="200000"/>
              </a:lnSpc>
              <a:buFontTx/>
              <a:buNone/>
            </a:pPr>
            <a:endParaRPr lang="en-US" sz="2500" smtClean="0"/>
          </a:p>
        </p:txBody>
      </p:sp>
      <p:sp>
        <p:nvSpPr>
          <p:cNvPr id="15364" name="Slide Number Placeholder 3"/>
          <p:cNvSpPr>
            <a:spLocks noGrp="1"/>
          </p:cNvSpPr>
          <p:nvPr>
            <p:ph type="sldNum" sz="quarter" idx="11"/>
          </p:nvPr>
        </p:nvSpPr>
        <p:spPr>
          <a:noFill/>
        </p:spPr>
        <p:txBody>
          <a:bodyPr/>
          <a:lstStyle/>
          <a:p>
            <a:fld id="{7E6489CD-7A3C-45E4-BCB1-CAE9BC59B0A6}" type="slidenum">
              <a:rPr lang="en-US" smtClean="0">
                <a:latin typeface="Arial" pitchFamily="34" charset="0"/>
              </a:rPr>
              <a:pPr/>
              <a:t>21</a:t>
            </a:fld>
            <a:endParaRPr lang="en-US" smtClean="0">
              <a:latin typeface="Arial" pitchFamily="34" charset="0"/>
            </a:endParaRP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341313" y="238125"/>
            <a:ext cx="8229600" cy="906463"/>
          </a:xfrm>
        </p:spPr>
        <p:txBody>
          <a:bodyPr>
            <a:normAutofit fontScale="90000"/>
          </a:bodyPr>
          <a:lstStyle/>
          <a:p>
            <a:r>
              <a:rPr lang="en-US" sz="4400" b="1" smtClean="0">
                <a:solidFill>
                  <a:srgbClr val="C00000"/>
                </a:solidFill>
              </a:rPr>
              <a:t>General Rules</a:t>
            </a:r>
            <a:r>
              <a:rPr lang="en-US" sz="4400" smtClean="0">
                <a:solidFill>
                  <a:srgbClr val="C00000"/>
                </a:solidFill>
              </a:rPr>
              <a:t/>
            </a:r>
            <a:br>
              <a:rPr lang="en-US" sz="4400" smtClean="0">
                <a:solidFill>
                  <a:srgbClr val="C00000"/>
                </a:solidFill>
              </a:rPr>
            </a:br>
            <a:endParaRPr lang="en-US" sz="3200" smtClean="0"/>
          </a:p>
        </p:txBody>
      </p:sp>
      <p:sp>
        <p:nvSpPr>
          <p:cNvPr id="16387" name="Content Placeholder 2"/>
          <p:cNvSpPr>
            <a:spLocks noGrp="1"/>
          </p:cNvSpPr>
          <p:nvPr>
            <p:ph idx="1"/>
          </p:nvPr>
        </p:nvSpPr>
        <p:spPr>
          <a:xfrm>
            <a:off x="336550" y="285750"/>
            <a:ext cx="8229600" cy="6003925"/>
          </a:xfrm>
        </p:spPr>
        <p:txBody>
          <a:bodyPr/>
          <a:lstStyle/>
          <a:p>
            <a:pPr>
              <a:lnSpc>
                <a:spcPct val="200000"/>
              </a:lnSpc>
              <a:buFontTx/>
              <a:buNone/>
            </a:pPr>
            <a:r>
              <a:rPr lang="en-US" sz="2300" dirty="0" smtClean="0"/>
              <a:t> </a:t>
            </a:r>
            <a:endParaRPr lang="en-US" sz="2300" dirty="0" smtClean="0">
              <a:solidFill>
                <a:srgbClr val="C00000"/>
              </a:solidFill>
            </a:endParaRPr>
          </a:p>
          <a:p>
            <a:pPr algn="just">
              <a:buFontTx/>
              <a:buNone/>
            </a:pPr>
            <a:r>
              <a:rPr lang="en-US" sz="2300" dirty="0" smtClean="0"/>
              <a:t>	If the recursion is really just a thinly veiled for loop, the analysis is usually trivial. For instance, the following function is really just a simple loop and is obviously O(N):</a:t>
            </a:r>
          </a:p>
          <a:p>
            <a:pPr>
              <a:buFontTx/>
              <a:buNone/>
            </a:pPr>
            <a:r>
              <a:rPr lang="en-US" sz="2300" dirty="0" smtClean="0"/>
              <a:t> unsigned </a:t>
            </a:r>
            <a:r>
              <a:rPr lang="en-US" sz="2300" dirty="0" err="1" smtClean="0"/>
              <a:t>int</a:t>
            </a:r>
            <a:r>
              <a:rPr lang="en-US" sz="2300" dirty="0" smtClean="0"/>
              <a:t> factorial( unsigned </a:t>
            </a:r>
            <a:r>
              <a:rPr lang="en-US" sz="2300" dirty="0" err="1" smtClean="0"/>
              <a:t>int</a:t>
            </a:r>
            <a:r>
              <a:rPr lang="en-US" sz="2300" dirty="0" smtClean="0"/>
              <a:t> n ) </a:t>
            </a:r>
          </a:p>
          <a:p>
            <a:pPr>
              <a:buFontTx/>
              <a:buNone/>
            </a:pPr>
            <a:r>
              <a:rPr lang="en-US" sz="2300" dirty="0" smtClean="0"/>
              <a:t>{ </a:t>
            </a:r>
          </a:p>
          <a:p>
            <a:pPr>
              <a:buFontTx/>
              <a:buNone/>
            </a:pPr>
            <a:r>
              <a:rPr lang="en-US" sz="2300" dirty="0" smtClean="0"/>
              <a:t>if( n &lt;= 1 ) </a:t>
            </a:r>
          </a:p>
          <a:p>
            <a:pPr>
              <a:buFontTx/>
              <a:buNone/>
            </a:pPr>
            <a:r>
              <a:rPr lang="en-US" sz="2300" dirty="0" smtClean="0"/>
              <a:t>return 1; </a:t>
            </a:r>
          </a:p>
          <a:p>
            <a:pPr>
              <a:buFontTx/>
              <a:buNone/>
            </a:pPr>
            <a:r>
              <a:rPr lang="en-US" sz="2300" dirty="0" smtClean="0"/>
              <a:t>else </a:t>
            </a:r>
          </a:p>
          <a:p>
            <a:pPr>
              <a:buFontTx/>
              <a:buNone/>
            </a:pPr>
            <a:r>
              <a:rPr lang="en-US" sz="2300" dirty="0" smtClean="0"/>
              <a:t>return( n * factorial(n-1) ); </a:t>
            </a:r>
          </a:p>
          <a:p>
            <a:pPr>
              <a:buFontTx/>
              <a:buNone/>
            </a:pPr>
            <a:r>
              <a:rPr lang="en-US" sz="2300" dirty="0" smtClean="0"/>
              <a:t>}</a:t>
            </a:r>
          </a:p>
          <a:p>
            <a:pPr>
              <a:buFontTx/>
              <a:buNone/>
            </a:pPr>
            <a:r>
              <a:rPr lang="en-US" sz="2300" dirty="0" smtClean="0"/>
              <a:t>When recursion is properly used, it is difficult to convert the recursion into a simple loop structure.</a:t>
            </a:r>
          </a:p>
          <a:p>
            <a:pPr>
              <a:buFontTx/>
              <a:buNone/>
            </a:pPr>
            <a:r>
              <a:rPr lang="en-US" sz="2300" dirty="0" smtClean="0"/>
              <a:t/>
            </a:r>
            <a:br>
              <a:rPr lang="en-US" sz="2300" dirty="0" smtClean="0"/>
            </a:br>
            <a:endParaRPr lang="en-US" sz="2300" dirty="0" smtClean="0"/>
          </a:p>
        </p:txBody>
      </p:sp>
      <p:sp>
        <p:nvSpPr>
          <p:cNvPr id="16388" name="Slide Number Placeholder 3"/>
          <p:cNvSpPr>
            <a:spLocks noGrp="1"/>
          </p:cNvSpPr>
          <p:nvPr>
            <p:ph type="sldNum" sz="quarter" idx="11"/>
          </p:nvPr>
        </p:nvSpPr>
        <p:spPr>
          <a:noFill/>
        </p:spPr>
        <p:txBody>
          <a:bodyPr/>
          <a:lstStyle/>
          <a:p>
            <a:fld id="{99CB80BF-36C8-48C4-BA5B-260D765E0952}" type="slidenum">
              <a:rPr lang="en-US" smtClean="0">
                <a:latin typeface="Arial" pitchFamily="34" charset="0"/>
              </a:rPr>
              <a:pPr/>
              <a:t>22</a:t>
            </a:fld>
            <a:endParaRPr lang="en-US" smtClean="0">
              <a:latin typeface="Arial" pitchFamily="34" charset="0"/>
            </a:endParaRP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341313" y="238125"/>
            <a:ext cx="8229600" cy="906463"/>
          </a:xfrm>
        </p:spPr>
        <p:txBody>
          <a:bodyPr>
            <a:normAutofit fontScale="90000"/>
          </a:bodyPr>
          <a:lstStyle/>
          <a:p>
            <a:r>
              <a:rPr lang="en-US" sz="4400" b="1" smtClean="0">
                <a:solidFill>
                  <a:srgbClr val="C00000"/>
                </a:solidFill>
              </a:rPr>
              <a:t>General Rules</a:t>
            </a:r>
            <a:r>
              <a:rPr lang="en-US" sz="4400" smtClean="0">
                <a:solidFill>
                  <a:srgbClr val="C00000"/>
                </a:solidFill>
              </a:rPr>
              <a:t/>
            </a:r>
            <a:br>
              <a:rPr lang="en-US" sz="4400" smtClean="0">
                <a:solidFill>
                  <a:srgbClr val="C00000"/>
                </a:solidFill>
              </a:rPr>
            </a:br>
            <a:endParaRPr lang="en-US" sz="3200" smtClean="0"/>
          </a:p>
        </p:txBody>
      </p:sp>
      <p:sp>
        <p:nvSpPr>
          <p:cNvPr id="17411" name="Content Placeholder 2"/>
          <p:cNvSpPr>
            <a:spLocks noGrp="1"/>
          </p:cNvSpPr>
          <p:nvPr>
            <p:ph idx="1"/>
          </p:nvPr>
        </p:nvSpPr>
        <p:spPr>
          <a:xfrm>
            <a:off x="350838" y="1103313"/>
            <a:ext cx="8229600" cy="5076825"/>
          </a:xfrm>
        </p:spPr>
        <p:txBody>
          <a:bodyPr/>
          <a:lstStyle/>
          <a:p>
            <a:pPr>
              <a:lnSpc>
                <a:spcPct val="200000"/>
              </a:lnSpc>
              <a:buFontTx/>
              <a:buNone/>
            </a:pPr>
            <a:r>
              <a:rPr lang="en-US" smtClean="0"/>
              <a:t> </a:t>
            </a:r>
          </a:p>
          <a:p>
            <a:pPr>
              <a:buFontTx/>
              <a:buNone/>
            </a:pPr>
            <a:r>
              <a:rPr lang="en-US" b="1" smtClean="0">
                <a:solidFill>
                  <a:srgbClr val="C00000"/>
                </a:solidFill>
              </a:rPr>
              <a:t>	Logarithms in the Running Time: (Divide and Conquer method)</a:t>
            </a:r>
            <a:endParaRPr lang="en-US" smtClean="0">
              <a:solidFill>
                <a:srgbClr val="C00000"/>
              </a:solidFill>
            </a:endParaRPr>
          </a:p>
          <a:p>
            <a:pPr>
              <a:buFontTx/>
              <a:buNone/>
            </a:pPr>
            <a:r>
              <a:rPr lang="en-US" smtClean="0"/>
              <a:t> </a:t>
            </a:r>
          </a:p>
          <a:p>
            <a:pPr algn="just">
              <a:lnSpc>
                <a:spcPct val="200000"/>
              </a:lnSpc>
              <a:buFontTx/>
              <a:buNone/>
            </a:pPr>
            <a:r>
              <a:rPr lang="en-US" smtClean="0"/>
              <a:t>	An algorithm is O(log N) if it takes constant O(1) time to cut the problem size by a fraction (which is usually ½ ). </a:t>
            </a:r>
          </a:p>
          <a:p>
            <a:pPr>
              <a:lnSpc>
                <a:spcPct val="200000"/>
              </a:lnSpc>
              <a:buFontTx/>
              <a:buNone/>
            </a:pPr>
            <a:endParaRPr lang="en-US" smtClean="0"/>
          </a:p>
        </p:txBody>
      </p:sp>
      <p:sp>
        <p:nvSpPr>
          <p:cNvPr id="17412" name="Slide Number Placeholder 3"/>
          <p:cNvSpPr>
            <a:spLocks noGrp="1"/>
          </p:cNvSpPr>
          <p:nvPr>
            <p:ph type="sldNum" sz="quarter" idx="11"/>
          </p:nvPr>
        </p:nvSpPr>
        <p:spPr>
          <a:noFill/>
        </p:spPr>
        <p:txBody>
          <a:bodyPr/>
          <a:lstStyle/>
          <a:p>
            <a:fld id="{D5ED5982-FE84-477F-9C7E-ACEF71BDEF15}" type="slidenum">
              <a:rPr lang="en-US" smtClean="0">
                <a:latin typeface="Arial" pitchFamily="34" charset="0"/>
              </a:rPr>
              <a:pPr/>
              <a:t>23</a:t>
            </a:fld>
            <a:endParaRPr lang="en-US" smtClean="0">
              <a:latin typeface="Arial" pitchFamily="34" charset="0"/>
            </a:endParaRP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fontAlgn="auto">
              <a:spcAft>
                <a:spcPts val="0"/>
              </a:spcAft>
              <a:defRPr/>
            </a:pPr>
            <a:r>
              <a:rPr lang="en-US" dirty="0" smtClean="0"/>
              <a:t>Time Complexity</a:t>
            </a:r>
            <a:endParaRPr lang="en-US" dirty="0"/>
          </a:p>
        </p:txBody>
      </p:sp>
      <p:sp>
        <p:nvSpPr>
          <p:cNvPr id="18435"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1843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8A5D4494-24D2-4033-93CD-A1FA5C7931EB}" type="slidenum">
              <a:rPr lang="en-US"/>
              <a:pPr fontAlgn="base">
                <a:spcBef>
                  <a:spcPct val="0"/>
                </a:spcBef>
                <a:spcAft>
                  <a:spcPct val="0"/>
                </a:spcAft>
              </a:pPr>
              <a:t>24</a:t>
            </a:fld>
            <a:endParaRPr lang="en-US"/>
          </a:p>
        </p:txBody>
      </p:sp>
      <p:graphicFrame>
        <p:nvGraphicFramePr>
          <p:cNvPr id="8" name="Table 7"/>
          <p:cNvGraphicFramePr>
            <a:graphicFrameLocks noGrp="1"/>
          </p:cNvGraphicFramePr>
          <p:nvPr/>
        </p:nvGraphicFramePr>
        <p:xfrm>
          <a:off x="0" y="1066800"/>
          <a:ext cx="9144000" cy="4876798"/>
        </p:xfrm>
        <a:graphic>
          <a:graphicData uri="http://schemas.openxmlformats.org/drawingml/2006/table">
            <a:tbl>
              <a:tblPr/>
              <a:tblGrid>
                <a:gridCol w="1524000"/>
                <a:gridCol w="1524000"/>
                <a:gridCol w="1524000"/>
                <a:gridCol w="1524000"/>
                <a:gridCol w="1524000"/>
                <a:gridCol w="1524000"/>
              </a:tblGrid>
              <a:tr h="738909">
                <a:tc>
                  <a:txBody>
                    <a:bodyPr/>
                    <a:lstStyle/>
                    <a:p>
                      <a:pPr algn="ctr" fontAlgn="b"/>
                      <a:r>
                        <a:rPr lang="en-US" sz="2800" b="0" i="0" u="none" strike="noStrike" dirty="0">
                          <a:solidFill>
                            <a:srgbClr val="000000"/>
                          </a:solidFill>
                          <a:latin typeface="Calibri"/>
                        </a:rPr>
                        <a:t>n</a:t>
                      </a:r>
                    </a:p>
                  </a:txBody>
                  <a:tcPr marL="0" marR="0" marT="0" marB="0" anchor="b">
                    <a:lnL>
                      <a:noFill/>
                    </a:lnL>
                    <a:lnR>
                      <a:noFill/>
                    </a:lnR>
                    <a:lnT>
                      <a:noFill/>
                    </a:lnT>
                    <a:lnB>
                      <a:noFill/>
                    </a:lnB>
                  </a:tcPr>
                </a:tc>
                <a:tc>
                  <a:txBody>
                    <a:bodyPr/>
                    <a:lstStyle/>
                    <a:p>
                      <a:pPr algn="ctr" fontAlgn="b"/>
                      <a:r>
                        <a:rPr lang="en-US" sz="2800" b="0" i="0" u="none" strike="noStrike" dirty="0">
                          <a:solidFill>
                            <a:srgbClr val="000000"/>
                          </a:solidFill>
                          <a:latin typeface="Calibri"/>
                        </a:rPr>
                        <a:t>log</a:t>
                      </a:r>
                      <a:r>
                        <a:rPr lang="en-US" sz="2800" b="0" i="0" u="none" strike="noStrike" baseline="-25000" dirty="0">
                          <a:solidFill>
                            <a:srgbClr val="000000"/>
                          </a:solidFill>
                          <a:latin typeface="Calibri"/>
                        </a:rPr>
                        <a:t>2</a:t>
                      </a:r>
                      <a:r>
                        <a:rPr lang="en-US" sz="2800" b="0" i="0" u="none" strike="noStrike" dirty="0">
                          <a:solidFill>
                            <a:srgbClr val="000000"/>
                          </a:solidFill>
                          <a:latin typeface="Calibri"/>
                        </a:rPr>
                        <a:t>n</a:t>
                      </a:r>
                    </a:p>
                  </a:txBody>
                  <a:tcPr marL="0" marR="0" marT="0" marB="0" anchor="b">
                    <a:lnL>
                      <a:noFill/>
                    </a:lnL>
                    <a:lnR>
                      <a:noFill/>
                    </a:lnR>
                    <a:lnT>
                      <a:noFill/>
                    </a:lnT>
                    <a:lnB>
                      <a:noFill/>
                    </a:lnB>
                  </a:tcPr>
                </a:tc>
                <a:tc>
                  <a:txBody>
                    <a:bodyPr/>
                    <a:lstStyle/>
                    <a:p>
                      <a:pPr algn="ctr" rtl="0" fontAlgn="b"/>
                      <a:r>
                        <a:rPr lang="en-US" sz="2800" b="0" i="0" u="none" strike="noStrike" dirty="0" err="1">
                          <a:solidFill>
                            <a:srgbClr val="000000"/>
                          </a:solidFill>
                          <a:latin typeface="Calibri"/>
                        </a:rPr>
                        <a:t>nlogn</a:t>
                      </a:r>
                      <a:endParaRPr lang="en-US" sz="2800" b="0" i="0" u="none" strike="noStrike" dirty="0">
                        <a:solidFill>
                          <a:srgbClr val="000000"/>
                        </a:solidFill>
                        <a:latin typeface="Calibri"/>
                      </a:endParaRP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n</a:t>
                      </a:r>
                      <a:r>
                        <a:rPr lang="en-US" sz="2800" b="0" i="0" u="none" strike="noStrike" baseline="30000">
                          <a:solidFill>
                            <a:srgbClr val="000000"/>
                          </a:solidFill>
                          <a:latin typeface="Calibri"/>
                        </a:rPr>
                        <a:t>2</a:t>
                      </a:r>
                      <a:endParaRPr lang="en-US" sz="2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n</a:t>
                      </a:r>
                      <a:r>
                        <a:rPr lang="en-US" sz="2800" b="0" i="0" u="none" strike="noStrike" baseline="30000">
                          <a:solidFill>
                            <a:srgbClr val="000000"/>
                          </a:solidFill>
                          <a:latin typeface="Calibri"/>
                        </a:rPr>
                        <a:t>3</a:t>
                      </a:r>
                      <a:endParaRPr lang="en-US" sz="2800" b="0" i="0" u="none" strike="noStrike">
                        <a:solidFill>
                          <a:srgbClr val="000000"/>
                        </a:solidFill>
                        <a:latin typeface="Calibri"/>
                      </a:endParaRP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2</a:t>
                      </a:r>
                      <a:r>
                        <a:rPr lang="en-US" sz="2800" b="0" i="0" u="none" strike="noStrike" baseline="30000">
                          <a:solidFill>
                            <a:srgbClr val="000000"/>
                          </a:solidFill>
                          <a:latin typeface="Calibri"/>
                        </a:rPr>
                        <a:t>n</a:t>
                      </a:r>
                      <a:endParaRPr lang="en-US" sz="2800" b="0" i="0" u="none" strike="noStrike">
                        <a:solidFill>
                          <a:srgbClr val="000000"/>
                        </a:solidFill>
                        <a:latin typeface="Calibri"/>
                      </a:endParaRPr>
                    </a:p>
                  </a:txBody>
                  <a:tcPr marL="0" marR="0" marT="0" marB="0" anchor="b">
                    <a:lnL>
                      <a:noFill/>
                    </a:lnL>
                    <a:lnR>
                      <a:noFill/>
                    </a:lnR>
                    <a:lnT>
                      <a:noFill/>
                    </a:lnT>
                    <a:lnB>
                      <a:noFill/>
                    </a:lnB>
                  </a:tcPr>
                </a:tc>
              </a:tr>
              <a:tr h="591127">
                <a:tc>
                  <a:txBody>
                    <a:bodyPr/>
                    <a:lstStyle/>
                    <a:p>
                      <a:pPr algn="ctr" fontAlgn="b"/>
                      <a:r>
                        <a:rPr lang="en-US" sz="28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ctr" fontAlgn="b"/>
                      <a:r>
                        <a:rPr lang="en-US" sz="2800" b="0" i="0" u="none" strike="noStrike">
                          <a:solidFill>
                            <a:srgbClr val="000000"/>
                          </a:solidFill>
                          <a:latin typeface="Calibri"/>
                        </a:rPr>
                        <a:t>0</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0</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1</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2</a:t>
                      </a:r>
                    </a:p>
                  </a:txBody>
                  <a:tcPr marL="0" marR="0" marT="0" marB="0" anchor="b">
                    <a:lnL>
                      <a:noFill/>
                    </a:lnL>
                    <a:lnR>
                      <a:noFill/>
                    </a:lnR>
                    <a:lnT>
                      <a:noFill/>
                    </a:lnT>
                    <a:lnB>
                      <a:noFill/>
                    </a:lnB>
                  </a:tcPr>
                </a:tc>
              </a:tr>
              <a:tr h="591127">
                <a:tc>
                  <a:txBody>
                    <a:bodyPr/>
                    <a:lstStyle/>
                    <a:p>
                      <a:pPr algn="ctr" fontAlgn="b"/>
                      <a:r>
                        <a:rPr lang="en-US" sz="28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ctr" fontAlgn="b"/>
                      <a:r>
                        <a:rPr lang="en-US" sz="2800" b="0" i="0" u="none" strike="noStrike">
                          <a:solidFill>
                            <a:srgbClr val="000000"/>
                          </a:solidFill>
                          <a:latin typeface="Calibri"/>
                        </a:rPr>
                        <a:t>1</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2</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4</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8</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4</a:t>
                      </a:r>
                    </a:p>
                  </a:txBody>
                  <a:tcPr marL="0" marR="0" marT="0" marB="0" anchor="b">
                    <a:lnL>
                      <a:noFill/>
                    </a:lnL>
                    <a:lnR>
                      <a:noFill/>
                    </a:lnR>
                    <a:lnT>
                      <a:noFill/>
                    </a:lnT>
                    <a:lnB>
                      <a:noFill/>
                    </a:lnB>
                  </a:tcPr>
                </a:tc>
              </a:tr>
              <a:tr h="591127">
                <a:tc>
                  <a:txBody>
                    <a:bodyPr/>
                    <a:lstStyle/>
                    <a:p>
                      <a:pPr algn="ctr" fontAlgn="b"/>
                      <a:r>
                        <a:rPr lang="en-US" sz="2800" b="0" i="0" u="none" strike="noStrike">
                          <a:solidFill>
                            <a:srgbClr val="000000"/>
                          </a:solidFill>
                          <a:latin typeface="Calibri"/>
                        </a:rPr>
                        <a:t>3</a:t>
                      </a:r>
                    </a:p>
                  </a:txBody>
                  <a:tcPr marL="0" marR="0" marT="0" marB="0" anchor="b">
                    <a:lnL>
                      <a:noFill/>
                    </a:lnL>
                    <a:lnR>
                      <a:noFill/>
                    </a:lnR>
                    <a:lnT>
                      <a:noFill/>
                    </a:lnT>
                    <a:lnB>
                      <a:noFill/>
                    </a:lnB>
                  </a:tcPr>
                </a:tc>
                <a:tc>
                  <a:txBody>
                    <a:bodyPr/>
                    <a:lstStyle/>
                    <a:p>
                      <a:pPr algn="ctr" fontAlgn="b"/>
                      <a:r>
                        <a:rPr lang="en-US" sz="2800" b="0" i="0" u="none" strike="noStrike" dirty="0">
                          <a:solidFill>
                            <a:srgbClr val="000000"/>
                          </a:solidFill>
                          <a:latin typeface="Calibri"/>
                        </a:rPr>
                        <a:t>1.584963</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4.754888</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9</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27</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8</a:t>
                      </a:r>
                    </a:p>
                  </a:txBody>
                  <a:tcPr marL="0" marR="0" marT="0" marB="0" anchor="b">
                    <a:lnL>
                      <a:noFill/>
                    </a:lnL>
                    <a:lnR>
                      <a:noFill/>
                    </a:lnR>
                    <a:lnT>
                      <a:noFill/>
                    </a:lnT>
                    <a:lnB>
                      <a:noFill/>
                    </a:lnB>
                  </a:tcPr>
                </a:tc>
              </a:tr>
              <a:tr h="591127">
                <a:tc>
                  <a:txBody>
                    <a:bodyPr/>
                    <a:lstStyle/>
                    <a:p>
                      <a:pPr algn="ctr" fontAlgn="b"/>
                      <a:r>
                        <a:rPr lang="en-US" sz="2800" b="0" i="0" u="none" strike="noStrike">
                          <a:solidFill>
                            <a:srgbClr val="000000"/>
                          </a:solidFill>
                          <a:latin typeface="Calibri"/>
                        </a:rPr>
                        <a:t>4</a:t>
                      </a:r>
                    </a:p>
                  </a:txBody>
                  <a:tcPr marL="0" marR="0" marT="0" marB="0" anchor="b">
                    <a:lnL>
                      <a:noFill/>
                    </a:lnL>
                    <a:lnR>
                      <a:noFill/>
                    </a:lnR>
                    <a:lnT>
                      <a:noFill/>
                    </a:lnT>
                    <a:lnB>
                      <a:noFill/>
                    </a:lnB>
                  </a:tcPr>
                </a:tc>
                <a:tc>
                  <a:txBody>
                    <a:bodyPr/>
                    <a:lstStyle/>
                    <a:p>
                      <a:pPr algn="ctr" fontAlgn="b"/>
                      <a:r>
                        <a:rPr lang="en-US" sz="2800" b="0" i="0" u="none" strike="noStrike" dirty="0">
                          <a:solidFill>
                            <a:srgbClr val="000000"/>
                          </a:solidFill>
                          <a:latin typeface="Calibri"/>
                        </a:rPr>
                        <a:t>2</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8</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16</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64</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16</a:t>
                      </a:r>
                    </a:p>
                  </a:txBody>
                  <a:tcPr marL="0" marR="0" marT="0" marB="0" anchor="b">
                    <a:lnL>
                      <a:noFill/>
                    </a:lnL>
                    <a:lnR>
                      <a:noFill/>
                    </a:lnR>
                    <a:lnT>
                      <a:noFill/>
                    </a:lnT>
                    <a:lnB>
                      <a:noFill/>
                    </a:lnB>
                  </a:tcPr>
                </a:tc>
              </a:tr>
              <a:tr h="591127">
                <a:tc>
                  <a:txBody>
                    <a:bodyPr/>
                    <a:lstStyle/>
                    <a:p>
                      <a:pPr algn="ctr" fontAlgn="b"/>
                      <a:r>
                        <a:rPr lang="en-US" sz="2800" b="0" i="0" u="none" strike="noStrike">
                          <a:solidFill>
                            <a:srgbClr val="000000"/>
                          </a:solidFill>
                          <a:latin typeface="Calibri"/>
                        </a:rPr>
                        <a:t>5</a:t>
                      </a:r>
                    </a:p>
                  </a:txBody>
                  <a:tcPr marL="0" marR="0" marT="0" marB="0" anchor="b">
                    <a:lnL>
                      <a:noFill/>
                    </a:lnL>
                    <a:lnR>
                      <a:noFill/>
                    </a:lnR>
                    <a:lnT>
                      <a:noFill/>
                    </a:lnT>
                    <a:lnB>
                      <a:noFill/>
                    </a:lnB>
                  </a:tcPr>
                </a:tc>
                <a:tc>
                  <a:txBody>
                    <a:bodyPr/>
                    <a:lstStyle/>
                    <a:p>
                      <a:pPr algn="ctr" fontAlgn="b"/>
                      <a:r>
                        <a:rPr lang="en-US" sz="2800" b="0" i="0" u="none" strike="noStrike">
                          <a:solidFill>
                            <a:srgbClr val="000000"/>
                          </a:solidFill>
                          <a:latin typeface="Calibri"/>
                        </a:rPr>
                        <a:t>2.321928</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11.60964</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25</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125</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32</a:t>
                      </a:r>
                    </a:p>
                  </a:txBody>
                  <a:tcPr marL="0" marR="0" marT="0" marB="0" anchor="b">
                    <a:lnL>
                      <a:noFill/>
                    </a:lnL>
                    <a:lnR>
                      <a:noFill/>
                    </a:lnR>
                    <a:lnT>
                      <a:noFill/>
                    </a:lnT>
                    <a:lnB>
                      <a:noFill/>
                    </a:lnB>
                  </a:tcPr>
                </a:tc>
              </a:tr>
              <a:tr h="591127">
                <a:tc>
                  <a:txBody>
                    <a:bodyPr/>
                    <a:lstStyle/>
                    <a:p>
                      <a:pPr algn="ctr" fontAlgn="b"/>
                      <a:r>
                        <a:rPr lang="en-US" sz="2800" b="0" i="0" u="none" strike="noStrike">
                          <a:solidFill>
                            <a:srgbClr val="000000"/>
                          </a:solidFill>
                          <a:latin typeface="Calibri"/>
                        </a:rPr>
                        <a:t>6</a:t>
                      </a:r>
                    </a:p>
                  </a:txBody>
                  <a:tcPr marL="0" marR="0" marT="0" marB="0" anchor="b">
                    <a:lnL>
                      <a:noFill/>
                    </a:lnL>
                    <a:lnR>
                      <a:noFill/>
                    </a:lnR>
                    <a:lnT>
                      <a:noFill/>
                    </a:lnT>
                    <a:lnB>
                      <a:noFill/>
                    </a:lnB>
                  </a:tcPr>
                </a:tc>
                <a:tc>
                  <a:txBody>
                    <a:bodyPr/>
                    <a:lstStyle/>
                    <a:p>
                      <a:pPr algn="ctr" fontAlgn="b"/>
                      <a:r>
                        <a:rPr lang="en-US" sz="2800" b="0" i="0" u="none" strike="noStrike">
                          <a:solidFill>
                            <a:srgbClr val="000000"/>
                          </a:solidFill>
                          <a:latin typeface="Calibri"/>
                        </a:rPr>
                        <a:t>2.584963</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15.50978</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36</a:t>
                      </a:r>
                    </a:p>
                  </a:txBody>
                  <a:tcPr marL="0" marR="0" marT="0" marB="0" anchor="b">
                    <a:lnL>
                      <a:noFill/>
                    </a:lnL>
                    <a:lnR>
                      <a:noFill/>
                    </a:lnR>
                    <a:lnT>
                      <a:noFill/>
                    </a:lnT>
                    <a:lnB>
                      <a:noFill/>
                    </a:lnB>
                  </a:tcPr>
                </a:tc>
                <a:tc>
                  <a:txBody>
                    <a:bodyPr/>
                    <a:lstStyle/>
                    <a:p>
                      <a:pPr algn="ctr" rtl="0" fontAlgn="b"/>
                      <a:r>
                        <a:rPr lang="en-US" sz="2800" b="0" i="0" u="none" strike="noStrike">
                          <a:solidFill>
                            <a:srgbClr val="000000"/>
                          </a:solidFill>
                          <a:latin typeface="Calibri"/>
                        </a:rPr>
                        <a:t>216</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64</a:t>
                      </a:r>
                    </a:p>
                  </a:txBody>
                  <a:tcPr marL="0" marR="0" marT="0" marB="0" anchor="b">
                    <a:lnL>
                      <a:noFill/>
                    </a:lnL>
                    <a:lnR>
                      <a:noFill/>
                    </a:lnR>
                    <a:lnT>
                      <a:noFill/>
                    </a:lnT>
                    <a:lnB>
                      <a:noFill/>
                    </a:lnB>
                  </a:tcPr>
                </a:tc>
              </a:tr>
              <a:tr h="591127">
                <a:tc>
                  <a:txBody>
                    <a:bodyPr/>
                    <a:lstStyle/>
                    <a:p>
                      <a:pPr algn="ctr" fontAlgn="b"/>
                      <a:r>
                        <a:rPr lang="en-US" sz="2800" b="0" i="0" u="none" strike="noStrike" dirty="0">
                          <a:solidFill>
                            <a:srgbClr val="000000"/>
                          </a:solidFill>
                          <a:latin typeface="Calibri"/>
                        </a:rPr>
                        <a:t>7</a:t>
                      </a:r>
                    </a:p>
                  </a:txBody>
                  <a:tcPr marL="0" marR="0" marT="0" marB="0" anchor="b">
                    <a:lnL>
                      <a:noFill/>
                    </a:lnL>
                    <a:lnR>
                      <a:noFill/>
                    </a:lnR>
                    <a:lnT>
                      <a:noFill/>
                    </a:lnT>
                    <a:lnB>
                      <a:noFill/>
                    </a:lnB>
                  </a:tcPr>
                </a:tc>
                <a:tc>
                  <a:txBody>
                    <a:bodyPr/>
                    <a:lstStyle/>
                    <a:p>
                      <a:pPr algn="ctr" fontAlgn="b"/>
                      <a:r>
                        <a:rPr lang="en-US" sz="2800" b="0" i="0" u="none" strike="noStrike" dirty="0">
                          <a:solidFill>
                            <a:srgbClr val="000000"/>
                          </a:solidFill>
                          <a:latin typeface="Calibri"/>
                        </a:rPr>
                        <a:t>2.807355</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19.65148</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49</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343</a:t>
                      </a:r>
                    </a:p>
                  </a:txBody>
                  <a:tcPr marL="0" marR="0" marT="0" marB="0" anchor="b">
                    <a:lnL>
                      <a:noFill/>
                    </a:lnL>
                    <a:lnR>
                      <a:noFill/>
                    </a:lnR>
                    <a:lnT>
                      <a:noFill/>
                    </a:lnT>
                    <a:lnB>
                      <a:noFill/>
                    </a:lnB>
                  </a:tcPr>
                </a:tc>
                <a:tc>
                  <a:txBody>
                    <a:bodyPr/>
                    <a:lstStyle/>
                    <a:p>
                      <a:pPr algn="ctr" rtl="0" fontAlgn="b"/>
                      <a:r>
                        <a:rPr lang="en-US" sz="2800" b="0" i="0" u="none" strike="noStrike" dirty="0">
                          <a:solidFill>
                            <a:srgbClr val="000000"/>
                          </a:solidFill>
                          <a:latin typeface="Calibri"/>
                        </a:rPr>
                        <a:t>128</a:t>
                      </a:r>
                    </a:p>
                  </a:txBody>
                  <a:tcPr marL="0" marR="0" marT="0" marB="0" anchor="b">
                    <a:lnL>
                      <a:noFill/>
                    </a:lnL>
                    <a:lnR>
                      <a:noFill/>
                    </a:lnR>
                    <a:lnT>
                      <a:noFill/>
                    </a:lnT>
                    <a:lnB>
                      <a:noFill/>
                    </a:lnB>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6"/>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19459" name="Slide Number Placeholder 7"/>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379C1138-3FF3-42B9-96FB-71C4E0F4B3CC}" type="slidenum">
              <a:rPr lang="en-US"/>
              <a:pPr fontAlgn="base">
                <a:spcBef>
                  <a:spcPct val="0"/>
                </a:spcBef>
                <a:spcAft>
                  <a:spcPct val="0"/>
                </a:spcAft>
              </a:pPr>
              <a:t>25</a:t>
            </a:fld>
            <a:endParaRPr lang="en-US"/>
          </a:p>
        </p:txBody>
      </p:sp>
      <p:graphicFrame>
        <p:nvGraphicFramePr>
          <p:cNvPr id="11" name="Group 80"/>
          <p:cNvGraphicFramePr>
            <a:graphicFrameLocks noGrp="1"/>
          </p:cNvGraphicFramePr>
          <p:nvPr/>
        </p:nvGraphicFramePr>
        <p:xfrm>
          <a:off x="646113" y="1066800"/>
          <a:ext cx="7634287" cy="5226053"/>
        </p:xfrm>
        <a:graphic>
          <a:graphicData uri="http://schemas.openxmlformats.org/drawingml/2006/table">
            <a:tbl>
              <a:tblPr/>
              <a:tblGrid>
                <a:gridCol w="1008062"/>
                <a:gridCol w="792163"/>
                <a:gridCol w="1225550"/>
                <a:gridCol w="1439862"/>
                <a:gridCol w="1584325"/>
                <a:gridCol w="1584325"/>
              </a:tblGrid>
              <a:tr h="10795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smtClean="0">
                          <a:ln>
                            <a:noFill/>
                          </a:ln>
                          <a:solidFill>
                            <a:schemeClr val="tx1"/>
                          </a:solidFill>
                          <a:effectLst/>
                          <a:latin typeface="Times New Roman" pitchFamily="18" charset="0"/>
                          <a:ea typeface="宋体" pitchFamily="2" charset="-122"/>
                        </a:rPr>
                        <a:t>   </a:t>
                      </a:r>
                      <a:r>
                        <a:rPr kumimoji="0" lang="en-US" altLang="zh-CN" sz="2000" b="0" i="1" u="none" strike="noStrike" cap="none" normalizeH="0" baseline="0" dirty="0" smtClean="0">
                          <a:ln>
                            <a:noFill/>
                          </a:ln>
                          <a:solidFill>
                            <a:schemeClr val="tx1"/>
                          </a:solidFill>
                          <a:effectLst/>
                          <a:latin typeface="Times New Roman" pitchFamily="18" charset="0"/>
                          <a:ea typeface="宋体" pitchFamily="2" charset="-122"/>
                        </a:rPr>
                        <a:t>n</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rPr>
                        <a:t>log</a:t>
                      </a:r>
                      <a:r>
                        <a:rPr kumimoji="0" lang="en-US" altLang="zh-CN" sz="2000" b="0" i="1" u="none" strike="noStrike" cap="none" normalizeH="0" baseline="0" dirty="0" err="1" smtClean="0">
                          <a:ln>
                            <a:noFill/>
                          </a:ln>
                          <a:solidFill>
                            <a:schemeClr val="tx1"/>
                          </a:solidFill>
                          <a:effectLst/>
                          <a:latin typeface="Times New Roman" pitchFamily="18" charset="0"/>
                          <a:ea typeface="宋体" pitchFamily="2" charset="-122"/>
                        </a:rPr>
                        <a:t>n</a:t>
                      </a:r>
                      <a:endParaRPr kumimoji="0" lang="en-US" altLang="zh-CN" sz="2000" b="0" i="1"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1" u="none" strike="noStrike" cap="none" normalizeH="0" baseline="0" dirty="0" err="1" smtClean="0">
                          <a:ln>
                            <a:noFill/>
                          </a:ln>
                          <a:solidFill>
                            <a:schemeClr val="tx1"/>
                          </a:solidFill>
                          <a:effectLst/>
                          <a:latin typeface="Times New Roman" pitchFamily="18" charset="0"/>
                          <a:ea typeface="宋体" pitchFamily="2" charset="-122"/>
                        </a:rPr>
                        <a:t>n</a:t>
                      </a:r>
                      <a:r>
                        <a:rPr kumimoji="0" lang="en-US" altLang="zh-CN" sz="2000" b="0" i="0" u="none" strike="noStrike" cap="none" normalizeH="0" baseline="0" dirty="0" err="1" smtClean="0">
                          <a:ln>
                            <a:noFill/>
                          </a:ln>
                          <a:solidFill>
                            <a:schemeClr val="tx1"/>
                          </a:solidFill>
                          <a:effectLst/>
                          <a:latin typeface="Times New Roman" pitchFamily="18" charset="0"/>
                          <a:ea typeface="宋体" pitchFamily="2" charset="-122"/>
                        </a:rPr>
                        <a:t>log</a:t>
                      </a:r>
                      <a:r>
                        <a:rPr kumimoji="0" lang="en-US" altLang="zh-CN" sz="2000" b="0" i="1" u="none" strike="noStrike" cap="none" normalizeH="0" baseline="0" dirty="0" err="1" smtClean="0">
                          <a:ln>
                            <a:noFill/>
                          </a:ln>
                          <a:solidFill>
                            <a:schemeClr val="tx1"/>
                          </a:solidFill>
                          <a:effectLst/>
                          <a:latin typeface="Times New Roman" pitchFamily="18" charset="0"/>
                          <a:ea typeface="宋体" pitchFamily="2" charset="-122"/>
                        </a:rPr>
                        <a:t>n</a:t>
                      </a:r>
                      <a:endParaRPr kumimoji="0" lang="en-US" altLang="zh-CN" sz="2000" b="0" i="1" u="none" strike="noStrike" cap="none" normalizeH="0" baseline="0" dirty="0" smtClean="0">
                        <a:ln>
                          <a:noFill/>
                        </a:ln>
                        <a:solidFill>
                          <a:schemeClr val="tx1"/>
                        </a:solidFill>
                        <a:effectLst/>
                        <a:latin typeface="Times New Roman" pitchFamily="18" charset="0"/>
                        <a:ea typeface="宋体" pitchFamily="2" charset="-122"/>
                      </a:endParaRP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rPr>
                        <a:t>n</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rPr>
                        <a:t>2</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1" u="none" strike="noStrike" cap="none" normalizeH="0" baseline="0" smtClean="0">
                          <a:ln>
                            <a:noFill/>
                          </a:ln>
                          <a:solidFill>
                            <a:schemeClr val="tx1"/>
                          </a:solidFill>
                          <a:effectLst/>
                          <a:latin typeface="Times New Roman" pitchFamily="18" charset="0"/>
                          <a:ea typeface="宋体" pitchFamily="2" charset="-122"/>
                        </a:rPr>
                        <a:t>n</a:t>
                      </a:r>
                      <a:r>
                        <a:rPr kumimoji="0" lang="en-US" altLang="zh-CN" sz="2000" b="0" i="0" u="none" strike="noStrike" cap="none" normalizeH="0" baseline="30000" smtClean="0">
                          <a:ln>
                            <a:noFill/>
                          </a:ln>
                          <a:solidFill>
                            <a:schemeClr val="tx1"/>
                          </a:solidFill>
                          <a:effectLst/>
                          <a:latin typeface="Times New Roman" pitchFamily="18" charset="0"/>
                          <a:ea typeface="宋体" pitchFamily="2" charset="-122"/>
                        </a:rPr>
                        <a:t>3</a:t>
                      </a:r>
                    </a:p>
                  </a:txBody>
                  <a:tcPr marL="90000" marR="90000" marT="46800" marB="4680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rPr>
                        <a:t>2</a:t>
                      </a:r>
                      <a:r>
                        <a:rPr kumimoji="0" lang="en-US" altLang="zh-CN" sz="2000" b="0" i="1" u="none" strike="noStrike" cap="none" normalizeH="0" baseline="30000" smtClean="0">
                          <a:ln>
                            <a:noFill/>
                          </a:ln>
                          <a:solidFill>
                            <a:schemeClr val="tx1"/>
                          </a:solidFill>
                          <a:effectLst/>
                          <a:latin typeface="Times New Roman" pitchFamily="18" charset="0"/>
                          <a:ea typeface="宋体" pitchFamily="2" charset="-122"/>
                        </a:rPr>
                        <a:t>n</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86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4</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2</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8</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16</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64</a:t>
                      </a:r>
                    </a:p>
                  </a:txBody>
                  <a:tcPr marL="90000" marR="90000" marT="46800" marB="46800" anchor="ctr" anchorCtr="1"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16</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8</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3</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24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64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512</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256</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16</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4</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64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256</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4,096</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65,536</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32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5</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160</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1,024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32,768</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4,294,967,296</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64</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6</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384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4,094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262,144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1.84 * 10</a:t>
                      </a:r>
                      <a:r>
                        <a:rPr kumimoji="0" lang="en-US" altLang="zh-CN" sz="1800" b="0" i="0" u="none" strike="noStrike" cap="none" normalizeH="0" baseline="30000" smtClean="0">
                          <a:ln>
                            <a:noFill/>
                          </a:ln>
                          <a:solidFill>
                            <a:schemeClr val="tx1"/>
                          </a:solidFill>
                          <a:effectLst/>
                          <a:latin typeface="Times New Roman" pitchFamily="18" charset="0"/>
                          <a:ea typeface="宋体" pitchFamily="2" charset="-122"/>
                        </a:rPr>
                        <a:t>19</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128</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7</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896</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16,384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2,097,152</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3.40 * 10</a:t>
                      </a:r>
                      <a:r>
                        <a:rPr kumimoji="0" lang="en-US" altLang="zh-CN" sz="1800" b="0" i="0" u="none" strike="noStrike" cap="none" normalizeH="0" baseline="30000" smtClean="0">
                          <a:ln>
                            <a:noFill/>
                          </a:ln>
                          <a:solidFill>
                            <a:schemeClr val="tx1"/>
                          </a:solidFill>
                          <a:effectLst/>
                          <a:latin typeface="Times New Roman" pitchFamily="18" charset="0"/>
                          <a:ea typeface="宋体" pitchFamily="2" charset="-122"/>
                        </a:rPr>
                        <a:t>38</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256</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8</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2,048</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65,536</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16,777,216</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1.15 * 10</a:t>
                      </a:r>
                      <a:r>
                        <a:rPr kumimoji="0" lang="en-US" altLang="zh-CN" sz="1800" b="0" i="0" u="none" strike="noStrike" cap="none" normalizeH="0" baseline="30000" smtClean="0">
                          <a:ln>
                            <a:noFill/>
                          </a:ln>
                          <a:solidFill>
                            <a:schemeClr val="tx1"/>
                          </a:solidFill>
                          <a:effectLst/>
                          <a:latin typeface="Times New Roman" pitchFamily="18" charset="0"/>
                          <a:ea typeface="宋体" pitchFamily="2" charset="-122"/>
                        </a:rPr>
                        <a:t>77</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635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512</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9</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4,608</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262,144</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134,217,728</a:t>
                      </a:r>
                    </a:p>
                  </a:txBody>
                  <a:tcPr marL="90000" marR="90000" marT="46800" marB="4680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1.34 * 10</a:t>
                      </a:r>
                      <a:r>
                        <a:rPr kumimoji="0" lang="en-US" altLang="zh-CN" sz="1800" b="0" i="0" u="none" strike="noStrike" cap="none" normalizeH="0" baseline="30000" smtClean="0">
                          <a:ln>
                            <a:noFill/>
                          </a:ln>
                          <a:solidFill>
                            <a:schemeClr val="tx1"/>
                          </a:solidFill>
                          <a:effectLst/>
                          <a:latin typeface="Times New Roman" pitchFamily="18" charset="0"/>
                          <a:ea typeface="宋体" pitchFamily="2" charset="-122"/>
                        </a:rPr>
                        <a:t>154</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r>
              <a:tr h="4651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1024</a:t>
                      </a:r>
                    </a:p>
                  </a:txBody>
                  <a:tcPr marL="90000" marR="90000" marT="46800" marB="4680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10</a:t>
                      </a:r>
                    </a:p>
                  </a:txBody>
                  <a:tcPr marL="90000" marR="90000" marT="46800" marB="46800" anchor="ctr" anchorCtr="1" horzOverflow="overflow">
                    <a:lnL w="12700" cap="flat" cmpd="sng" algn="ctr">
                      <a:solidFill>
                        <a:schemeClr val="tx1"/>
                      </a:solidFill>
                      <a:prstDash val="solid"/>
                      <a:round/>
                      <a:headEnd type="none" w="med" len="med"/>
                      <a:tailEnd type="none" w="med" len="med"/>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10,240</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1,048,576</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smtClean="0">
                          <a:ln>
                            <a:noFill/>
                          </a:ln>
                          <a:solidFill>
                            <a:schemeClr val="tx1"/>
                          </a:solidFill>
                          <a:effectLst/>
                          <a:latin typeface="Times New Roman" pitchFamily="18" charset="0"/>
                          <a:ea typeface="宋体" pitchFamily="2" charset="-122"/>
                        </a:rPr>
                        <a:t>1,073,741,824</a:t>
                      </a:r>
                    </a:p>
                  </a:txBody>
                  <a:tcPr marL="90000" marR="90000" marT="46800" marB="4680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smtClean="0">
                          <a:ln>
                            <a:noFill/>
                          </a:ln>
                          <a:solidFill>
                            <a:schemeClr val="tx1"/>
                          </a:solidFill>
                          <a:effectLst/>
                          <a:latin typeface="Times New Roman" pitchFamily="18" charset="0"/>
                          <a:ea typeface="宋体" pitchFamily="2" charset="-122"/>
                        </a:rPr>
                        <a:t>1.79 * 10</a:t>
                      </a:r>
                      <a:r>
                        <a:rPr kumimoji="0" lang="en-US" altLang="zh-CN" sz="1800" b="0" i="0" u="none" strike="noStrike" cap="none" normalizeH="0" baseline="30000" dirty="0" smtClean="0">
                          <a:ln>
                            <a:noFill/>
                          </a:ln>
                          <a:solidFill>
                            <a:schemeClr val="tx1"/>
                          </a:solidFill>
                          <a:effectLst/>
                          <a:latin typeface="Times New Roman" pitchFamily="18" charset="0"/>
                          <a:ea typeface="宋体" pitchFamily="2" charset="-122"/>
                        </a:rPr>
                        <a:t>308</a:t>
                      </a:r>
                    </a:p>
                  </a:txBody>
                  <a:tcPr marL="90000" marR="90000" marT="46800" marB="46800" anchor="ctr" anchorCtr="1" horzOverflow="overflow">
                    <a:lnL>
                      <a:noFill/>
                    </a:lnL>
                    <a:lnR w="28575" cap="flat" cmpd="sng" algn="ctr">
                      <a:solidFill>
                        <a:schemeClr val="tx1"/>
                      </a:solidFill>
                      <a:prstDash val="solid"/>
                      <a:round/>
                      <a:headEnd type="none" w="med" len="med"/>
                      <a:tailEnd type="none" w="med" len="med"/>
                    </a:lnR>
                    <a:lnT>
                      <a:noFill/>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9537" name="TextBox 11"/>
          <p:cNvSpPr txBox="1">
            <a:spLocks noChangeArrowheads="1"/>
          </p:cNvSpPr>
          <p:nvPr/>
        </p:nvSpPr>
        <p:spPr bwMode="auto">
          <a:xfrm>
            <a:off x="0" y="0"/>
            <a:ext cx="8534400" cy="1384300"/>
          </a:xfrm>
          <a:prstGeom prst="rect">
            <a:avLst/>
          </a:prstGeom>
          <a:noFill/>
          <a:ln w="9525">
            <a:noFill/>
            <a:miter lim="800000"/>
            <a:headEnd/>
            <a:tailEnd/>
          </a:ln>
        </p:spPr>
        <p:txBody>
          <a:bodyPr>
            <a:spAutoFit/>
          </a:bodyPr>
          <a:lstStyle/>
          <a:p>
            <a:endParaRPr lang="en-US" sz="2800">
              <a:latin typeface="Lucida Sans Unicode" pitchFamily="34" charset="0"/>
            </a:endParaRPr>
          </a:p>
          <a:p>
            <a:r>
              <a:rPr lang="en-US" sz="2800">
                <a:latin typeface="Lucida Sans Unicode" pitchFamily="34" charset="0"/>
              </a:rPr>
              <a:t>The Growth Rate of the Six  Popular  functions</a:t>
            </a:r>
          </a:p>
          <a:p>
            <a:endParaRPr lang="en-US" sz="2800">
              <a:latin typeface="Lucida Sans Unicode" pitchFamily="34"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smtClean="0"/>
              <a:t>Time Complexity</a:t>
            </a:r>
            <a:endParaRPr lang="en-US" dirty="0"/>
          </a:p>
        </p:txBody>
      </p:sp>
      <p:sp>
        <p:nvSpPr>
          <p:cNvPr id="7" name="Footer Placeholder 6"/>
          <p:cNvSpPr>
            <a:spLocks noGrp="1"/>
          </p:cNvSpPr>
          <p:nvPr>
            <p:ph type="ftr" sz="quarter" idx="11"/>
          </p:nvPr>
        </p:nvSpPr>
        <p:spPr/>
        <p:txBody>
          <a:bodyPr/>
          <a:lstStyle/>
          <a:p>
            <a:pPr>
              <a:defRPr/>
            </a:pPr>
            <a:r>
              <a:rPr lang="en-US" smtClean="0"/>
              <a:t>Data Structures and Algorithms </a:t>
            </a:r>
            <a:endParaRPr lang="en-US" dirty="0"/>
          </a:p>
        </p:txBody>
      </p:sp>
      <p:sp>
        <p:nvSpPr>
          <p:cNvPr id="8" name="Slide Number Placeholder 7"/>
          <p:cNvSpPr>
            <a:spLocks noGrp="1"/>
          </p:cNvSpPr>
          <p:nvPr>
            <p:ph type="sldNum" sz="quarter" idx="12"/>
          </p:nvPr>
        </p:nvSpPr>
        <p:spPr/>
        <p:txBody>
          <a:bodyPr/>
          <a:lstStyle/>
          <a:p>
            <a:pPr>
              <a:defRPr/>
            </a:pPr>
            <a:fld id="{EF02C7F8-E929-4772-89D5-9C9462290A77}" type="slidenum">
              <a:rPr lang="en-US" smtClean="0"/>
              <a:pPr>
                <a:defRPr/>
              </a:pPr>
              <a:t>26</a:t>
            </a:fld>
            <a:endParaRPr lang="en-US"/>
          </a:p>
        </p:txBody>
      </p:sp>
      <p:graphicFrame>
        <p:nvGraphicFramePr>
          <p:cNvPr id="11" name="Chart 10"/>
          <p:cNvGraphicFramePr/>
          <p:nvPr/>
        </p:nvGraphicFramePr>
        <p:xfrm>
          <a:off x="381000" y="1524000"/>
          <a:ext cx="8534400" cy="48768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Content Placeholder 9"/>
          <p:cNvSpPr>
            <a:spLocks noGrp="1"/>
          </p:cNvSpPr>
          <p:nvPr>
            <p:ph idx="1"/>
          </p:nvPr>
        </p:nvSpPr>
        <p:spPr/>
        <p:txBody>
          <a:bodyPr/>
          <a:lstStyle/>
          <a:p>
            <a:r>
              <a:rPr lang="en-US" smtClean="0"/>
              <a:t>O(n) represents upper bound.</a:t>
            </a:r>
          </a:p>
          <a:p>
            <a:r>
              <a:rPr lang="en-US" smtClean="0"/>
              <a:t>Θ(n) means tight bound.</a:t>
            </a:r>
          </a:p>
          <a:p>
            <a:r>
              <a:rPr lang="en-US" smtClean="0"/>
              <a:t>Ω(n) represents lower bound.</a:t>
            </a:r>
          </a:p>
        </p:txBody>
      </p:sp>
      <p:sp>
        <p:nvSpPr>
          <p:cNvPr id="20483" name="Footer Placeholder 6"/>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20484" name="Slide Number Placeholder 7"/>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D926136B-44B8-412A-A16D-49B1DE7B3FBF}" type="slidenum">
              <a:rPr lang="en-US"/>
              <a:pPr fontAlgn="base">
                <a:spcBef>
                  <a:spcPct val="0"/>
                </a:spcBef>
                <a:spcAft>
                  <a:spcPct val="0"/>
                </a:spcAft>
              </a:pPr>
              <a:t>27</a:t>
            </a:fld>
            <a:endParaRPr lang="en-US"/>
          </a:p>
        </p:txBody>
      </p:sp>
      <p:sp>
        <p:nvSpPr>
          <p:cNvPr id="9" name="Title 8"/>
          <p:cNvSpPr>
            <a:spLocks noGrp="1"/>
          </p:cNvSpPr>
          <p:nvPr>
            <p:ph type="title"/>
          </p:nvPr>
        </p:nvSpPr>
        <p:spPr/>
        <p:txBody>
          <a:bodyPr>
            <a:normAutofit fontScale="90000"/>
          </a:bodyPr>
          <a:lstStyle/>
          <a:p>
            <a:pPr fontAlgn="auto">
              <a:spcAft>
                <a:spcPts val="0"/>
              </a:spcAft>
              <a:defRPr/>
            </a:pPr>
            <a:r>
              <a:rPr lang="en-US" dirty="0" smtClean="0"/>
              <a:t>Notations for algorithmic analysis</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1"/>
          <p:cNvSpPr>
            <a:spLocks noGrp="1"/>
          </p:cNvSpPr>
          <p:nvPr>
            <p:ph idx="1"/>
          </p:nvPr>
        </p:nvSpPr>
        <p:spPr/>
        <p:txBody>
          <a:bodyPr/>
          <a:lstStyle/>
          <a:p>
            <a:r>
              <a:rPr lang="en-US" smtClean="0"/>
              <a:t>(big-oh)</a:t>
            </a:r>
          </a:p>
          <a:p>
            <a:r>
              <a:rPr lang="en-US" smtClean="0"/>
              <a:t>f(x) &lt; = O(g(x)) </a:t>
            </a:r>
          </a:p>
          <a:p>
            <a:pPr lvl="1"/>
            <a:r>
              <a:rPr lang="en-US" smtClean="0"/>
              <a:t>means that the growth rate of f(x) is asymptotically </a:t>
            </a:r>
            <a:r>
              <a:rPr lang="en-US" b="1" smtClean="0"/>
              <a:t>less than or equal to </a:t>
            </a:r>
            <a:r>
              <a:rPr lang="en-US" smtClean="0"/>
              <a:t>the growth rate of g(x)</a:t>
            </a:r>
          </a:p>
        </p:txBody>
      </p:sp>
      <p:sp>
        <p:nvSpPr>
          <p:cNvPr id="21507"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21508"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BC30207B-6866-49FD-93B5-75153D31A7B7}" type="slidenum">
              <a:rPr lang="en-US"/>
              <a:pPr fontAlgn="base">
                <a:spcBef>
                  <a:spcPct val="0"/>
                </a:spcBef>
                <a:spcAft>
                  <a:spcPct val="0"/>
                </a:spcAft>
              </a:pPr>
              <a:t>28</a:t>
            </a:fld>
            <a:endParaRPr lang="en-US"/>
          </a:p>
        </p:txBody>
      </p:sp>
      <p:sp>
        <p:nvSpPr>
          <p:cNvPr id="5" name="Title 4"/>
          <p:cNvSpPr>
            <a:spLocks noGrp="1"/>
          </p:cNvSpPr>
          <p:nvPr>
            <p:ph type="title"/>
          </p:nvPr>
        </p:nvSpPr>
        <p:spPr/>
        <p:txBody>
          <a:bodyPr>
            <a:normAutofit fontScale="90000"/>
          </a:bodyPr>
          <a:lstStyle/>
          <a:p>
            <a:pPr fontAlgn="auto">
              <a:spcAft>
                <a:spcPts val="0"/>
              </a:spcAft>
              <a:defRPr/>
            </a:pPr>
            <a:r>
              <a:rPr lang="en-US" dirty="0" smtClean="0"/>
              <a:t>O(n) represents upper bound.</a:t>
            </a:r>
            <a:br>
              <a:rPr lang="en-US" dirty="0" smtClean="0"/>
            </a:br>
            <a:endParaRPr lang="en-US" dirty="0"/>
          </a:p>
        </p:txBody>
      </p:sp>
      <p:pic>
        <p:nvPicPr>
          <p:cNvPr id="21510" name="Picture 8" descr="graph_O"/>
          <p:cNvPicPr>
            <a:picLocks noChangeAspect="1" noChangeArrowheads="1"/>
          </p:cNvPicPr>
          <p:nvPr/>
        </p:nvPicPr>
        <p:blipFill>
          <a:blip r:embed="rId2" cstate="print"/>
          <a:srcRect/>
          <a:stretch>
            <a:fillRect/>
          </a:stretch>
        </p:blipFill>
        <p:spPr bwMode="auto">
          <a:xfrm>
            <a:off x="1981200" y="3200400"/>
            <a:ext cx="52578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447800"/>
            <a:ext cx="7772400" cy="4525963"/>
          </a:xfrm>
        </p:spPr>
        <p:txBody>
          <a:bodyPr>
            <a:normAutofit fontScale="77500" lnSpcReduction="20000"/>
          </a:bodyPr>
          <a:lstStyle/>
          <a:p>
            <a:pPr marL="365760" indent="-256032" algn="ctr" fontAlgn="auto">
              <a:spcAft>
                <a:spcPts val="0"/>
              </a:spcAft>
              <a:buFont typeface="Wingdings 3"/>
              <a:buNone/>
              <a:defRPr/>
            </a:pPr>
            <a:r>
              <a:rPr lang="en-US" sz="3600" b="1" dirty="0" smtClean="0">
                <a:solidFill>
                  <a:schemeClr val="bg2">
                    <a:lumMod val="25000"/>
                  </a:schemeClr>
                </a:solidFill>
              </a:rPr>
              <a:t>“The largest terms dominate”</a:t>
            </a:r>
          </a:p>
          <a:p>
            <a:pPr marL="365760" indent="-256032" algn="ctr" fontAlgn="auto">
              <a:spcAft>
                <a:spcPts val="0"/>
              </a:spcAft>
              <a:buFont typeface="Wingdings 3"/>
              <a:buNone/>
              <a:defRPr/>
            </a:pPr>
            <a:endParaRPr lang="en-US" sz="3600" b="1" dirty="0" smtClean="0">
              <a:solidFill>
                <a:schemeClr val="bg2">
                  <a:lumMod val="25000"/>
                </a:schemeClr>
              </a:solidFill>
            </a:endParaRPr>
          </a:p>
          <a:p>
            <a:pPr marL="365760" indent="-256032" algn="ctr" fontAlgn="auto">
              <a:spcAft>
                <a:spcPts val="0"/>
              </a:spcAft>
              <a:buFont typeface="Wingdings 3"/>
              <a:buNone/>
              <a:defRPr/>
            </a:pPr>
            <a:r>
              <a:rPr lang="en-US" sz="3600" dirty="0" smtClean="0"/>
              <a:t>The dominant term is the term that grows most quickly as </a:t>
            </a:r>
            <a:r>
              <a:rPr lang="en-US" sz="3600" i="1" dirty="0" smtClean="0"/>
              <a:t>n</a:t>
            </a:r>
            <a:r>
              <a:rPr lang="en-US" sz="3600" dirty="0" smtClean="0"/>
              <a:t> becomes large. </a:t>
            </a:r>
            <a:endParaRPr lang="en-US" sz="3600" b="1" dirty="0" smtClean="0">
              <a:solidFill>
                <a:schemeClr val="bg2">
                  <a:lumMod val="25000"/>
                </a:schemeClr>
              </a:solidFill>
            </a:endParaRPr>
          </a:p>
          <a:p>
            <a:pPr marL="365760" indent="-256032" fontAlgn="auto">
              <a:spcAft>
                <a:spcPts val="0"/>
              </a:spcAft>
              <a:buFont typeface="Wingdings 3"/>
              <a:buNone/>
              <a:defRPr/>
            </a:pPr>
            <a:endParaRPr lang="en-US" sz="3600" dirty="0" smtClean="0"/>
          </a:p>
          <a:p>
            <a:pPr marL="621792" lvl="1" fontAlgn="auto">
              <a:spcBef>
                <a:spcPts val="324"/>
              </a:spcBef>
              <a:spcAft>
                <a:spcPts val="0"/>
              </a:spcAft>
              <a:buFont typeface="Verdana"/>
              <a:buChar char="◦"/>
              <a:defRPr/>
            </a:pPr>
            <a:r>
              <a:rPr lang="en-US" sz="3600" dirty="0" smtClean="0"/>
              <a:t>If you calculated that an algorithm took </a:t>
            </a:r>
            <a:r>
              <a:rPr lang="en-US" sz="3600" dirty="0" smtClean="0">
                <a:solidFill>
                  <a:srgbClr val="FF0000"/>
                </a:solidFill>
              </a:rPr>
              <a:t>n</a:t>
            </a:r>
            <a:r>
              <a:rPr lang="en-US" sz="3600" baseline="30000" dirty="0" smtClean="0">
                <a:solidFill>
                  <a:srgbClr val="FF0000"/>
                </a:solidFill>
              </a:rPr>
              <a:t>2</a:t>
            </a:r>
            <a:r>
              <a:rPr lang="en-US" sz="3600" dirty="0" smtClean="0">
                <a:solidFill>
                  <a:srgbClr val="FF0000"/>
                </a:solidFill>
              </a:rPr>
              <a:t> + 3n + 1 </a:t>
            </a:r>
            <a:r>
              <a:rPr lang="en-US" sz="3600" dirty="0" smtClean="0"/>
              <a:t>of work, the proper and correct </a:t>
            </a:r>
            <a:r>
              <a:rPr lang="en-US" sz="3600" dirty="0" smtClean="0">
                <a:solidFill>
                  <a:srgbClr val="FF0000"/>
                </a:solidFill>
              </a:rPr>
              <a:t>Big-O notation </a:t>
            </a:r>
            <a:r>
              <a:rPr lang="en-US" sz="3600" dirty="0" smtClean="0"/>
              <a:t>is </a:t>
            </a:r>
            <a:r>
              <a:rPr lang="en-US" sz="3600" dirty="0" smtClean="0">
                <a:solidFill>
                  <a:srgbClr val="FF0000"/>
                </a:solidFill>
              </a:rPr>
              <a:t>O(n</a:t>
            </a:r>
            <a:r>
              <a:rPr lang="en-US" sz="3600" baseline="30000" dirty="0" smtClean="0">
                <a:solidFill>
                  <a:srgbClr val="FF0000"/>
                </a:solidFill>
              </a:rPr>
              <a:t>2</a:t>
            </a:r>
            <a:r>
              <a:rPr lang="en-US" sz="3600" dirty="0" smtClean="0">
                <a:solidFill>
                  <a:srgbClr val="FF0000"/>
                </a:solidFill>
              </a:rPr>
              <a:t>)</a:t>
            </a:r>
          </a:p>
          <a:p>
            <a:pPr marL="621792" lvl="1" fontAlgn="auto">
              <a:spcBef>
                <a:spcPts val="324"/>
              </a:spcBef>
              <a:spcAft>
                <a:spcPts val="0"/>
              </a:spcAft>
              <a:buFont typeface="Verdana"/>
              <a:buNone/>
              <a:defRPr/>
            </a:pPr>
            <a:endParaRPr lang="en-US" sz="3600" dirty="0" smtClean="0"/>
          </a:p>
          <a:p>
            <a:pPr marL="621792" lvl="1" fontAlgn="auto">
              <a:spcBef>
                <a:spcPts val="324"/>
              </a:spcBef>
              <a:spcAft>
                <a:spcPts val="0"/>
              </a:spcAft>
              <a:buFont typeface="Verdana"/>
              <a:buChar char="◦"/>
              <a:defRPr/>
            </a:pPr>
            <a:r>
              <a:rPr lang="en-US" sz="3600" dirty="0" smtClean="0"/>
              <a:t>The </a:t>
            </a:r>
            <a:r>
              <a:rPr lang="en-US" sz="3600" dirty="0" smtClean="0">
                <a:solidFill>
                  <a:srgbClr val="FF0000"/>
                </a:solidFill>
              </a:rPr>
              <a:t>O(n</a:t>
            </a:r>
            <a:r>
              <a:rPr lang="en-US" sz="3600" baseline="30000" dirty="0" smtClean="0">
                <a:solidFill>
                  <a:srgbClr val="FF0000"/>
                </a:solidFill>
              </a:rPr>
              <a:t>2</a:t>
            </a:r>
            <a:r>
              <a:rPr lang="en-US" sz="3600" dirty="0" smtClean="0">
                <a:solidFill>
                  <a:srgbClr val="FF0000"/>
                </a:solidFill>
              </a:rPr>
              <a:t>) </a:t>
            </a:r>
            <a:r>
              <a:rPr lang="en-US" sz="3600" dirty="0" smtClean="0"/>
              <a:t>is the </a:t>
            </a:r>
            <a:r>
              <a:rPr lang="en-US" sz="4800" b="1" i="1" dirty="0" smtClean="0">
                <a:solidFill>
                  <a:schemeClr val="bg2">
                    <a:lumMod val="25000"/>
                  </a:schemeClr>
                </a:solidFill>
                <a:latin typeface="JasmineUPC" pitchFamily="18" charset="-34"/>
                <a:cs typeface="JasmineUPC" pitchFamily="18" charset="-34"/>
              </a:rPr>
              <a:t>dominate term </a:t>
            </a:r>
            <a:r>
              <a:rPr lang="en-US" sz="3600" dirty="0" smtClean="0"/>
              <a:t>and the </a:t>
            </a:r>
            <a:r>
              <a:rPr lang="en-US" sz="4800" b="1" i="1" dirty="0" smtClean="0">
                <a:solidFill>
                  <a:schemeClr val="bg2">
                    <a:lumMod val="25000"/>
                  </a:schemeClr>
                </a:solidFill>
                <a:latin typeface="JasmineUPC" pitchFamily="18" charset="-34"/>
                <a:cs typeface="JasmineUPC" pitchFamily="18" charset="-34"/>
              </a:rPr>
              <a:t>3n + 1 part is considered negligible</a:t>
            </a:r>
          </a:p>
          <a:p>
            <a:pPr marL="365760" indent="-256032" fontAlgn="auto">
              <a:spcAft>
                <a:spcPts val="0"/>
              </a:spcAft>
              <a:buFont typeface="Wingdings 3"/>
              <a:buNone/>
              <a:defRPr/>
            </a:pPr>
            <a:endParaRPr lang="en-US" dirty="0"/>
          </a:p>
        </p:txBody>
      </p:sp>
      <p:sp>
        <p:nvSpPr>
          <p:cNvPr id="22531"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22532"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083D0E01-7B76-4D06-8350-496E9FD56A66}" type="slidenum">
              <a:rPr lang="en-US"/>
              <a:pPr fontAlgn="base">
                <a:spcBef>
                  <a:spcPct val="0"/>
                </a:spcBef>
                <a:spcAft>
                  <a:spcPct val="0"/>
                </a:spcAft>
              </a:pPr>
              <a:t>29</a:t>
            </a:fld>
            <a:endParaRPr lang="en-US"/>
          </a:p>
        </p:txBody>
      </p:sp>
      <p:sp>
        <p:nvSpPr>
          <p:cNvPr id="5" name="Title 4"/>
          <p:cNvSpPr>
            <a:spLocks noGrp="1"/>
          </p:cNvSpPr>
          <p:nvPr>
            <p:ph type="title"/>
          </p:nvPr>
        </p:nvSpPr>
        <p:spPr/>
        <p:txBody>
          <a:bodyPr/>
          <a:lstStyle/>
          <a:p>
            <a:pPr fontAlgn="auto">
              <a:spcAft>
                <a:spcPts val="0"/>
              </a:spcAft>
              <a:defRPr/>
            </a:pPr>
            <a:r>
              <a:rPr lang="en-US" dirty="0" smtClean="0"/>
              <a:t>Big-O notation (Cont.,)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1"/>
          <p:cNvSpPr>
            <a:spLocks noGrp="1"/>
          </p:cNvSpPr>
          <p:nvPr>
            <p:ph idx="1"/>
          </p:nvPr>
        </p:nvSpPr>
        <p:spPr/>
        <p:txBody>
          <a:bodyPr/>
          <a:lstStyle/>
          <a:p>
            <a:r>
              <a:rPr lang="en-US" sz="3200" b="1" dirty="0" smtClean="0"/>
              <a:t>Data Structure</a:t>
            </a:r>
            <a:r>
              <a:rPr lang="en-US" sz="3200" dirty="0" smtClean="0"/>
              <a:t>:</a:t>
            </a:r>
          </a:p>
          <a:p>
            <a:pPr lvl="1"/>
            <a:r>
              <a:rPr lang="en-US" sz="2800" dirty="0" smtClean="0"/>
              <a:t>a systematic way of organizing and accessing data.</a:t>
            </a:r>
          </a:p>
          <a:p>
            <a:pPr lvl="2"/>
            <a:r>
              <a:rPr lang="en-US" sz="2800" dirty="0" smtClean="0"/>
              <a:t>array, list, stack, queue, tree, graph.</a:t>
            </a:r>
          </a:p>
          <a:p>
            <a:pPr lvl="2"/>
            <a:r>
              <a:rPr lang="en-US" sz="2800" dirty="0" smtClean="0"/>
              <a:t>insertion, deletion, sorting, searching.</a:t>
            </a:r>
          </a:p>
        </p:txBody>
      </p:sp>
      <p:sp>
        <p:nvSpPr>
          <p:cNvPr id="10243"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1024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706AB3E8-A894-4B8F-B53C-6918DE6B95B8}" type="slidenum">
              <a:rPr lang="en-US"/>
              <a:pPr fontAlgn="base">
                <a:spcBef>
                  <a:spcPct val="0"/>
                </a:spcBef>
                <a:spcAft>
                  <a:spcPct val="0"/>
                </a:spcAft>
              </a:pPr>
              <a:t>3</a:t>
            </a:fld>
            <a:endParaRPr lang="en-US"/>
          </a:p>
        </p:txBody>
      </p:sp>
      <p:sp>
        <p:nvSpPr>
          <p:cNvPr id="5" name="Title 4"/>
          <p:cNvSpPr>
            <a:spLocks noGrp="1"/>
          </p:cNvSpPr>
          <p:nvPr>
            <p:ph type="title"/>
          </p:nvPr>
        </p:nvSpPr>
        <p:spPr/>
        <p:txBody>
          <a:bodyPr/>
          <a:lstStyle/>
          <a:p>
            <a:pPr fontAlgn="auto">
              <a:spcAft>
                <a:spcPts val="0"/>
              </a:spcAft>
              <a:defRPr/>
            </a:pPr>
            <a:r>
              <a:rPr lang="en-US" dirty="0" smtClean="0"/>
              <a:t>Data Structures and Algorithms</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365760" indent="-256032" fontAlgn="auto">
              <a:spcAft>
                <a:spcPts val="0"/>
              </a:spcAft>
              <a:buFont typeface="Wingdings 3"/>
              <a:buChar char=""/>
              <a:defRPr/>
            </a:pPr>
            <a:r>
              <a:rPr lang="en-US" dirty="0" smtClean="0"/>
              <a:t>3n</a:t>
            </a:r>
            <a:r>
              <a:rPr lang="en-US" sz="4000" dirty="0" smtClean="0"/>
              <a:t>²</a:t>
            </a:r>
            <a:r>
              <a:rPr lang="en-US" dirty="0" smtClean="0"/>
              <a:t>+4n+1=O(n²)</a:t>
            </a:r>
          </a:p>
          <a:p>
            <a:pPr marL="365760" indent="-256032" fontAlgn="auto">
              <a:spcAft>
                <a:spcPts val="0"/>
              </a:spcAft>
              <a:buFont typeface="Wingdings 3"/>
              <a:buChar char=""/>
              <a:defRPr/>
            </a:pPr>
            <a:r>
              <a:rPr lang="en-US" dirty="0" smtClean="0"/>
              <a:t>7n³+5n</a:t>
            </a:r>
            <a:r>
              <a:rPr lang="en-US" baseline="30000" dirty="0" smtClean="0"/>
              <a:t>2</a:t>
            </a:r>
            <a:r>
              <a:rPr lang="en-US" dirty="0" smtClean="0"/>
              <a:t>+6n+2=O(n³)</a:t>
            </a:r>
          </a:p>
          <a:p>
            <a:pPr marL="365760" indent="-256032" fontAlgn="auto">
              <a:spcAft>
                <a:spcPts val="0"/>
              </a:spcAft>
              <a:buFont typeface="Wingdings 3"/>
              <a:buChar char=""/>
              <a:defRPr/>
            </a:pPr>
            <a:r>
              <a:rPr lang="en-US" dirty="0" smtClean="0"/>
              <a:t>7n³+5n³+6n+2=O(n</a:t>
            </a:r>
            <a:r>
              <a:rPr lang="en-US" baseline="30000" dirty="0" smtClean="0"/>
              <a:t>4</a:t>
            </a:r>
            <a:r>
              <a:rPr lang="en-US" dirty="0" smtClean="0"/>
              <a:t>)</a:t>
            </a:r>
          </a:p>
          <a:p>
            <a:pPr marL="365760" indent="-256032" fontAlgn="auto">
              <a:spcAft>
                <a:spcPts val="0"/>
              </a:spcAft>
              <a:buFont typeface="Wingdings 3"/>
              <a:buChar char=""/>
              <a:defRPr/>
            </a:pPr>
            <a:r>
              <a:rPr lang="en-US" dirty="0" smtClean="0"/>
              <a:t> 6+2</a:t>
            </a:r>
            <a:r>
              <a:rPr lang="en-US" baseline="30000" dirty="0" smtClean="0"/>
              <a:t>n</a:t>
            </a:r>
            <a:r>
              <a:rPr lang="en-US" dirty="0" smtClean="0"/>
              <a:t>+n</a:t>
            </a:r>
            <a:r>
              <a:rPr lang="en-US" baseline="30000" dirty="0" smtClean="0"/>
              <a:t>2</a:t>
            </a:r>
            <a:r>
              <a:rPr lang="en-US" dirty="0" smtClean="0"/>
              <a:t>=O(2</a:t>
            </a:r>
            <a:r>
              <a:rPr lang="en-US" baseline="30000" dirty="0" smtClean="0"/>
              <a:t>n</a:t>
            </a:r>
            <a:r>
              <a:rPr lang="en-US" dirty="0" smtClean="0"/>
              <a:t>)</a:t>
            </a:r>
          </a:p>
          <a:p>
            <a:pPr marL="365760" indent="-256032" fontAlgn="auto">
              <a:spcAft>
                <a:spcPts val="0"/>
              </a:spcAft>
              <a:buFont typeface="Wingdings 3"/>
              <a:buNone/>
              <a:defRPr/>
            </a:pPr>
            <a:endParaRPr lang="en-US" dirty="0" smtClean="0"/>
          </a:p>
          <a:p>
            <a:pPr marL="365760" indent="-256032" fontAlgn="auto">
              <a:spcAft>
                <a:spcPts val="0"/>
              </a:spcAft>
              <a:buFont typeface="Wingdings 3"/>
              <a:buNone/>
              <a:defRPr/>
            </a:pPr>
            <a:r>
              <a:rPr lang="en-US" dirty="0" smtClean="0"/>
              <a:t>Show that the following are incorrect</a:t>
            </a:r>
          </a:p>
          <a:p>
            <a:pPr marL="514350" indent="-514350" fontAlgn="auto">
              <a:spcAft>
                <a:spcPts val="0"/>
              </a:spcAft>
              <a:buFont typeface="Wingdings 3"/>
              <a:buAutoNum type="arabicParenBoth"/>
              <a:defRPr/>
            </a:pPr>
            <a:r>
              <a:rPr lang="en-US" dirty="0" smtClean="0"/>
              <a:t>10n</a:t>
            </a:r>
            <a:r>
              <a:rPr lang="en-US" baseline="30000" dirty="0" smtClean="0"/>
              <a:t>2</a:t>
            </a:r>
            <a:r>
              <a:rPr lang="en-US" dirty="0" smtClean="0"/>
              <a:t>+9=O(n)</a:t>
            </a:r>
          </a:p>
          <a:p>
            <a:pPr marL="514350" indent="-514350" fontAlgn="auto">
              <a:spcAft>
                <a:spcPts val="0"/>
              </a:spcAft>
              <a:buFont typeface="Wingdings 3"/>
              <a:buAutoNum type="arabicParenBoth"/>
              <a:defRPr/>
            </a:pPr>
            <a:r>
              <a:rPr lang="en-US" dirty="0" smtClean="0"/>
              <a:t>n</a:t>
            </a:r>
            <a:r>
              <a:rPr lang="en-US" baseline="30000" dirty="0" smtClean="0"/>
              <a:t>3</a:t>
            </a:r>
            <a:r>
              <a:rPr lang="en-US" dirty="0" smtClean="0"/>
              <a:t>2</a:t>
            </a:r>
            <a:r>
              <a:rPr lang="en-US" baseline="30000" dirty="0" smtClean="0"/>
              <a:t>n</a:t>
            </a:r>
            <a:r>
              <a:rPr lang="en-US" dirty="0" smtClean="0"/>
              <a:t>+6n</a:t>
            </a:r>
            <a:r>
              <a:rPr lang="en-US" baseline="30000" dirty="0" smtClean="0"/>
              <a:t>2</a:t>
            </a:r>
            <a:r>
              <a:rPr lang="en-US" dirty="0" smtClean="0"/>
              <a:t>3</a:t>
            </a:r>
            <a:r>
              <a:rPr lang="en-US" baseline="30000" dirty="0" smtClean="0"/>
              <a:t>n</a:t>
            </a:r>
            <a:r>
              <a:rPr lang="en-US" dirty="0" smtClean="0"/>
              <a:t>=O(n</a:t>
            </a:r>
            <a:r>
              <a:rPr lang="en-US" baseline="30000" dirty="0" smtClean="0"/>
              <a:t>3</a:t>
            </a:r>
            <a:r>
              <a:rPr lang="en-US" dirty="0" smtClean="0"/>
              <a:t>2</a:t>
            </a:r>
            <a:r>
              <a:rPr lang="en-US" baseline="30000" dirty="0" smtClean="0"/>
              <a:t>n</a:t>
            </a:r>
            <a:r>
              <a:rPr lang="en-US" dirty="0" smtClean="0"/>
              <a:t>)</a:t>
            </a:r>
            <a:endParaRPr lang="en-US" dirty="0"/>
          </a:p>
        </p:txBody>
      </p:sp>
      <p:sp>
        <p:nvSpPr>
          <p:cNvPr id="23555"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2355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7EA1AD69-766F-41D6-AA91-327C641DACDC}" type="slidenum">
              <a:rPr lang="en-US"/>
              <a:pPr fontAlgn="base">
                <a:spcBef>
                  <a:spcPct val="0"/>
                </a:spcBef>
                <a:spcAft>
                  <a:spcPct val="0"/>
                </a:spcAft>
              </a:pPr>
              <a:t>30</a:t>
            </a:fld>
            <a:endParaRPr lang="en-US"/>
          </a:p>
        </p:txBody>
      </p:sp>
      <p:sp>
        <p:nvSpPr>
          <p:cNvPr id="5" name="Title 4"/>
          <p:cNvSpPr>
            <a:spLocks noGrp="1"/>
          </p:cNvSpPr>
          <p:nvPr>
            <p:ph type="title"/>
          </p:nvPr>
        </p:nvSpPr>
        <p:spPr/>
        <p:txBody>
          <a:bodyPr/>
          <a:lstStyle/>
          <a:p>
            <a:pPr fontAlgn="auto">
              <a:spcAft>
                <a:spcPts val="0"/>
              </a:spcAft>
              <a:defRPr/>
            </a:pPr>
            <a:r>
              <a:rPr lang="en-US" dirty="0" smtClean="0"/>
              <a:t>Examples: Big – O Notation</a:t>
            </a: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1"/>
          <p:cNvSpPr>
            <a:spLocks noGrp="1"/>
          </p:cNvSpPr>
          <p:nvPr>
            <p:ph idx="1"/>
          </p:nvPr>
        </p:nvSpPr>
        <p:spPr/>
        <p:txBody>
          <a:bodyPr/>
          <a:lstStyle/>
          <a:p>
            <a:r>
              <a:rPr lang="en-US" smtClean="0"/>
              <a:t>(big-omega)</a:t>
            </a:r>
          </a:p>
          <a:p>
            <a:r>
              <a:rPr lang="en-US" smtClean="0"/>
              <a:t> f(x) &gt; = Ω(g(x))</a:t>
            </a:r>
          </a:p>
          <a:p>
            <a:pPr lvl="1"/>
            <a:r>
              <a:rPr lang="en-US" smtClean="0"/>
              <a:t>means that the growth rate of f(x) is asymptotically </a:t>
            </a:r>
            <a:r>
              <a:rPr lang="en-US" b="1" smtClean="0"/>
              <a:t>greater than or equal to</a:t>
            </a:r>
            <a:r>
              <a:rPr lang="en-US" smtClean="0"/>
              <a:t> the growth rate of g(x)</a:t>
            </a:r>
          </a:p>
          <a:p>
            <a:endParaRPr lang="en-US" smtClean="0"/>
          </a:p>
        </p:txBody>
      </p:sp>
      <p:sp>
        <p:nvSpPr>
          <p:cNvPr id="24579"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24580"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D2296635-B195-465F-85F2-DF2D8286A9C1}" type="slidenum">
              <a:rPr lang="en-US"/>
              <a:pPr fontAlgn="base">
                <a:spcBef>
                  <a:spcPct val="0"/>
                </a:spcBef>
                <a:spcAft>
                  <a:spcPct val="0"/>
                </a:spcAft>
              </a:pPr>
              <a:t>31</a:t>
            </a:fld>
            <a:endParaRPr lang="en-US"/>
          </a:p>
        </p:txBody>
      </p:sp>
      <p:sp>
        <p:nvSpPr>
          <p:cNvPr id="5" name="Title 4"/>
          <p:cNvSpPr>
            <a:spLocks noGrp="1"/>
          </p:cNvSpPr>
          <p:nvPr>
            <p:ph type="title"/>
          </p:nvPr>
        </p:nvSpPr>
        <p:spPr/>
        <p:txBody>
          <a:bodyPr/>
          <a:lstStyle/>
          <a:p>
            <a:pPr fontAlgn="auto">
              <a:spcAft>
                <a:spcPts val="0"/>
              </a:spcAft>
              <a:defRPr/>
            </a:pPr>
            <a:r>
              <a:rPr lang="en-US" dirty="0" smtClean="0"/>
              <a:t> Ω(n) represents lower bound</a:t>
            </a:r>
            <a:endParaRPr lang="en-US" dirty="0"/>
          </a:p>
        </p:txBody>
      </p:sp>
      <p:pic>
        <p:nvPicPr>
          <p:cNvPr id="24582" name="Picture 10" descr="graph_Omega"/>
          <p:cNvPicPr>
            <a:picLocks noChangeAspect="1" noChangeArrowheads="1"/>
          </p:cNvPicPr>
          <p:nvPr/>
        </p:nvPicPr>
        <p:blipFill>
          <a:blip r:embed="rId2" cstate="print"/>
          <a:srcRect/>
          <a:stretch>
            <a:fillRect/>
          </a:stretch>
        </p:blipFill>
        <p:spPr bwMode="auto">
          <a:xfrm>
            <a:off x="2286000" y="3200400"/>
            <a:ext cx="5715000" cy="30829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4767262"/>
          </a:xfrm>
        </p:spPr>
        <p:txBody>
          <a:bodyPr>
            <a:normAutofit/>
          </a:bodyPr>
          <a:lstStyle/>
          <a:p>
            <a:pPr marL="365760" indent="-256032" fontAlgn="auto">
              <a:spcAft>
                <a:spcPts val="0"/>
              </a:spcAft>
              <a:buFont typeface="Wingdings 3"/>
              <a:buChar char=""/>
              <a:defRPr/>
            </a:pPr>
            <a:r>
              <a:rPr lang="en-US" dirty="0" smtClean="0"/>
              <a:t>3n</a:t>
            </a:r>
            <a:r>
              <a:rPr lang="en-US" sz="4000" dirty="0" smtClean="0"/>
              <a:t>²</a:t>
            </a:r>
            <a:r>
              <a:rPr lang="en-US" dirty="0" smtClean="0"/>
              <a:t>+4n+1=</a:t>
            </a:r>
            <a:r>
              <a:rPr lang="el-GR" dirty="0" smtClean="0"/>
              <a:t>Ω</a:t>
            </a:r>
            <a:r>
              <a:rPr lang="en-US" dirty="0" smtClean="0"/>
              <a:t>(n²)</a:t>
            </a:r>
          </a:p>
          <a:p>
            <a:pPr marL="365760" indent="-256032" fontAlgn="auto">
              <a:spcAft>
                <a:spcPts val="0"/>
              </a:spcAft>
              <a:buFont typeface="Wingdings 3"/>
              <a:buChar char=""/>
              <a:defRPr/>
            </a:pPr>
            <a:r>
              <a:rPr lang="en-US" dirty="0" smtClean="0"/>
              <a:t>7n³+5n</a:t>
            </a:r>
            <a:r>
              <a:rPr lang="en-US" baseline="30000" dirty="0" smtClean="0"/>
              <a:t>2</a:t>
            </a:r>
            <a:r>
              <a:rPr lang="en-US" dirty="0" smtClean="0"/>
              <a:t>+6n+2=</a:t>
            </a:r>
            <a:r>
              <a:rPr lang="el-GR" dirty="0" smtClean="0"/>
              <a:t>Ω</a:t>
            </a:r>
            <a:r>
              <a:rPr lang="en-US" dirty="0" smtClean="0"/>
              <a:t>(n³)</a:t>
            </a:r>
          </a:p>
          <a:p>
            <a:pPr marL="365760" indent="-256032" fontAlgn="auto">
              <a:spcAft>
                <a:spcPts val="0"/>
              </a:spcAft>
              <a:buFont typeface="Wingdings 3"/>
              <a:buChar char=""/>
              <a:defRPr/>
            </a:pPr>
            <a:r>
              <a:rPr lang="en-US" dirty="0" smtClean="0"/>
              <a:t>7n³+5n</a:t>
            </a:r>
            <a:r>
              <a:rPr lang="en-US" baseline="30000" dirty="0" smtClean="0"/>
              <a:t>2</a:t>
            </a:r>
            <a:r>
              <a:rPr lang="en-US" dirty="0" smtClean="0"/>
              <a:t>+6n+2=</a:t>
            </a:r>
            <a:r>
              <a:rPr lang="el-GR" dirty="0" smtClean="0"/>
              <a:t>Ω</a:t>
            </a:r>
            <a:r>
              <a:rPr lang="en-US" dirty="0" smtClean="0"/>
              <a:t>(n</a:t>
            </a:r>
            <a:r>
              <a:rPr lang="en-US" baseline="30000" dirty="0" smtClean="0"/>
              <a:t>2</a:t>
            </a:r>
            <a:r>
              <a:rPr lang="en-US" dirty="0" smtClean="0"/>
              <a:t>)</a:t>
            </a:r>
          </a:p>
          <a:p>
            <a:pPr marL="365760" indent="-256032" fontAlgn="auto">
              <a:spcAft>
                <a:spcPts val="0"/>
              </a:spcAft>
              <a:buFont typeface="Wingdings 3"/>
              <a:buChar char=""/>
              <a:defRPr/>
            </a:pPr>
            <a:r>
              <a:rPr lang="en-US" dirty="0" smtClean="0"/>
              <a:t> 62</a:t>
            </a:r>
            <a:r>
              <a:rPr lang="en-US" baseline="30000" dirty="0" smtClean="0"/>
              <a:t>n</a:t>
            </a:r>
            <a:r>
              <a:rPr lang="en-US" dirty="0" smtClean="0"/>
              <a:t>+n</a:t>
            </a:r>
            <a:r>
              <a:rPr lang="en-US" baseline="30000" dirty="0" smtClean="0"/>
              <a:t>2</a:t>
            </a:r>
            <a:r>
              <a:rPr lang="en-US" dirty="0" smtClean="0"/>
              <a:t>=</a:t>
            </a:r>
            <a:r>
              <a:rPr lang="el-GR" dirty="0" smtClean="0"/>
              <a:t>Ω</a:t>
            </a:r>
            <a:r>
              <a:rPr lang="en-US" dirty="0" smtClean="0"/>
              <a:t>(2</a:t>
            </a:r>
            <a:r>
              <a:rPr lang="en-US" baseline="30000" dirty="0" smtClean="0"/>
              <a:t>n</a:t>
            </a:r>
            <a:r>
              <a:rPr lang="en-US" dirty="0" smtClean="0"/>
              <a:t>)</a:t>
            </a:r>
          </a:p>
          <a:p>
            <a:pPr marL="365760" indent="-256032" fontAlgn="auto">
              <a:spcAft>
                <a:spcPts val="0"/>
              </a:spcAft>
              <a:buFont typeface="Wingdings 3"/>
              <a:buNone/>
              <a:defRPr/>
            </a:pPr>
            <a:endParaRPr lang="en-US" dirty="0" smtClean="0"/>
          </a:p>
          <a:p>
            <a:pPr marL="365760" indent="-256032" fontAlgn="auto">
              <a:spcAft>
                <a:spcPts val="0"/>
              </a:spcAft>
              <a:buFont typeface="Wingdings 3"/>
              <a:buNone/>
              <a:defRPr/>
            </a:pPr>
            <a:r>
              <a:rPr lang="en-US" dirty="0" smtClean="0"/>
              <a:t>Show that the following are incorrect</a:t>
            </a:r>
          </a:p>
          <a:p>
            <a:pPr marL="514350" indent="-514350" fontAlgn="auto">
              <a:spcAft>
                <a:spcPts val="0"/>
              </a:spcAft>
              <a:buFont typeface="Wingdings 3"/>
              <a:buAutoNum type="arabicParenBoth"/>
              <a:defRPr/>
            </a:pPr>
            <a:r>
              <a:rPr lang="en-US" dirty="0" smtClean="0"/>
              <a:t>10n</a:t>
            </a:r>
            <a:r>
              <a:rPr lang="en-US" baseline="30000" dirty="0" smtClean="0"/>
              <a:t>2</a:t>
            </a:r>
            <a:r>
              <a:rPr lang="en-US" dirty="0" smtClean="0"/>
              <a:t>+9=</a:t>
            </a:r>
            <a:r>
              <a:rPr lang="el-GR" dirty="0" smtClean="0"/>
              <a:t> Ω</a:t>
            </a:r>
            <a:r>
              <a:rPr lang="en-US" dirty="0" smtClean="0"/>
              <a:t>(n</a:t>
            </a:r>
            <a:r>
              <a:rPr lang="en-US" baseline="30000" dirty="0" smtClean="0"/>
              <a:t>3</a:t>
            </a:r>
            <a:r>
              <a:rPr lang="en-US" dirty="0" smtClean="0"/>
              <a:t>)</a:t>
            </a:r>
          </a:p>
          <a:p>
            <a:pPr marL="514350" indent="-514350" fontAlgn="auto">
              <a:spcAft>
                <a:spcPts val="0"/>
              </a:spcAft>
              <a:buFont typeface="Wingdings 3"/>
              <a:buAutoNum type="arabicParenBoth"/>
              <a:defRPr/>
            </a:pPr>
            <a:r>
              <a:rPr lang="en-US" dirty="0" smtClean="0"/>
              <a:t>2</a:t>
            </a:r>
            <a:r>
              <a:rPr lang="en-US" baseline="30000" dirty="0" smtClean="0"/>
              <a:t>n=</a:t>
            </a:r>
            <a:r>
              <a:rPr lang="el-GR" dirty="0" smtClean="0"/>
              <a:t> Ω</a:t>
            </a:r>
            <a:r>
              <a:rPr lang="en-US" dirty="0" smtClean="0"/>
              <a:t>(3</a:t>
            </a:r>
            <a:r>
              <a:rPr lang="en-US" baseline="30000" dirty="0" smtClean="0"/>
              <a:t>n</a:t>
            </a:r>
            <a:r>
              <a:rPr lang="en-US" dirty="0" smtClean="0"/>
              <a:t>)</a:t>
            </a:r>
          </a:p>
        </p:txBody>
      </p:sp>
      <p:sp>
        <p:nvSpPr>
          <p:cNvPr id="25603"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2560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8B70A6E5-0A2E-4820-8AA5-100FCE782937}" type="slidenum">
              <a:rPr lang="en-US"/>
              <a:pPr fontAlgn="base">
                <a:spcBef>
                  <a:spcPct val="0"/>
                </a:spcBef>
                <a:spcAft>
                  <a:spcPct val="0"/>
                </a:spcAft>
              </a:pPr>
              <a:t>32</a:t>
            </a:fld>
            <a:endParaRPr lang="en-US"/>
          </a:p>
        </p:txBody>
      </p:sp>
      <p:sp>
        <p:nvSpPr>
          <p:cNvPr id="5" name="Title 4"/>
          <p:cNvSpPr>
            <a:spLocks noGrp="1"/>
          </p:cNvSpPr>
          <p:nvPr>
            <p:ph type="title"/>
          </p:nvPr>
        </p:nvSpPr>
        <p:spPr/>
        <p:txBody>
          <a:bodyPr/>
          <a:lstStyle/>
          <a:p>
            <a:pPr fontAlgn="auto">
              <a:spcAft>
                <a:spcPts val="0"/>
              </a:spcAft>
              <a:defRPr/>
            </a:pPr>
            <a:r>
              <a:rPr lang="en-US" dirty="0" smtClean="0"/>
              <a:t>Examples: Ω – Omega Notation </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Content Placeholder 1"/>
          <p:cNvSpPr>
            <a:spLocks noGrp="1"/>
          </p:cNvSpPr>
          <p:nvPr>
            <p:ph idx="1"/>
          </p:nvPr>
        </p:nvSpPr>
        <p:spPr/>
        <p:txBody>
          <a:bodyPr/>
          <a:lstStyle/>
          <a:p>
            <a:r>
              <a:rPr lang="en-US" smtClean="0"/>
              <a:t>(theta) </a:t>
            </a:r>
          </a:p>
          <a:p>
            <a:r>
              <a:rPr lang="en-US" smtClean="0"/>
              <a:t>f(x) = Θ(g(x)) means that the growth rate of f(x) is asymptotically </a:t>
            </a:r>
            <a:r>
              <a:rPr lang="en-US" b="1" smtClean="0"/>
              <a:t>equal to</a:t>
            </a:r>
            <a:r>
              <a:rPr lang="en-US" smtClean="0"/>
              <a:t> the growth rate of g(x)</a:t>
            </a:r>
          </a:p>
        </p:txBody>
      </p:sp>
      <p:sp>
        <p:nvSpPr>
          <p:cNvPr id="26627"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26628"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1BA4B35C-0E37-47C5-BED7-7853A695788F}" type="slidenum">
              <a:rPr lang="en-US"/>
              <a:pPr fontAlgn="base">
                <a:spcBef>
                  <a:spcPct val="0"/>
                </a:spcBef>
                <a:spcAft>
                  <a:spcPct val="0"/>
                </a:spcAft>
              </a:pPr>
              <a:t>33</a:t>
            </a:fld>
            <a:endParaRPr lang="en-US"/>
          </a:p>
        </p:txBody>
      </p:sp>
      <p:sp>
        <p:nvSpPr>
          <p:cNvPr id="5" name="Title 4"/>
          <p:cNvSpPr>
            <a:spLocks noGrp="1"/>
          </p:cNvSpPr>
          <p:nvPr>
            <p:ph type="title"/>
          </p:nvPr>
        </p:nvSpPr>
        <p:spPr/>
        <p:txBody>
          <a:bodyPr/>
          <a:lstStyle/>
          <a:p>
            <a:pPr fontAlgn="auto">
              <a:spcAft>
                <a:spcPts val="0"/>
              </a:spcAft>
              <a:defRPr/>
            </a:pPr>
            <a:r>
              <a:rPr lang="en-US" dirty="0" smtClean="0"/>
              <a:t>Θ(n) means tight bound</a:t>
            </a:r>
            <a:endParaRPr lang="en-US" dirty="0"/>
          </a:p>
        </p:txBody>
      </p:sp>
      <p:pic>
        <p:nvPicPr>
          <p:cNvPr id="26630" name="Picture 3" descr="graph_thet"/>
          <p:cNvPicPr>
            <a:picLocks noChangeAspect="1" noChangeArrowheads="1"/>
          </p:cNvPicPr>
          <p:nvPr/>
        </p:nvPicPr>
        <p:blipFill>
          <a:blip r:embed="rId2" cstate="print"/>
          <a:srcRect/>
          <a:stretch>
            <a:fillRect/>
          </a:stretch>
        </p:blipFill>
        <p:spPr bwMode="auto">
          <a:xfrm>
            <a:off x="2362200" y="2971800"/>
            <a:ext cx="5486400" cy="3352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a:xfrm>
            <a:off x="457200" y="1481138"/>
            <a:ext cx="8229600" cy="5376862"/>
          </a:xfrm>
        </p:spPr>
        <p:txBody>
          <a:bodyPr/>
          <a:lstStyle/>
          <a:p>
            <a:endParaRPr lang="en-US" sz="2400" smtClean="0"/>
          </a:p>
          <a:p>
            <a:r>
              <a:rPr lang="en-US" sz="2400" smtClean="0"/>
              <a:t>3n²+4n+1=</a:t>
            </a:r>
            <a:r>
              <a:rPr lang="el-GR" sz="2400" smtClean="0"/>
              <a:t>Θ</a:t>
            </a:r>
            <a:r>
              <a:rPr lang="en-US" sz="2400" smtClean="0"/>
              <a:t>(n²)</a:t>
            </a:r>
          </a:p>
          <a:p>
            <a:r>
              <a:rPr lang="en-US" sz="2400" smtClean="0"/>
              <a:t>7n³+5n³+6n+2=</a:t>
            </a:r>
            <a:r>
              <a:rPr lang="el-GR" sz="2400" smtClean="0"/>
              <a:t>Θ</a:t>
            </a:r>
            <a:r>
              <a:rPr lang="en-US" sz="2400" smtClean="0"/>
              <a:t>(n³)</a:t>
            </a:r>
          </a:p>
          <a:p>
            <a:r>
              <a:rPr lang="en-US" sz="2400" smtClean="0"/>
              <a:t> 62</a:t>
            </a:r>
            <a:r>
              <a:rPr lang="en-US" sz="2400" baseline="30000" smtClean="0"/>
              <a:t>n</a:t>
            </a:r>
            <a:r>
              <a:rPr lang="en-US" sz="2400" smtClean="0"/>
              <a:t>+n</a:t>
            </a:r>
            <a:r>
              <a:rPr lang="en-US" sz="2400" baseline="30000" smtClean="0"/>
              <a:t>2</a:t>
            </a:r>
            <a:r>
              <a:rPr lang="en-US" sz="2400" smtClean="0"/>
              <a:t>=</a:t>
            </a:r>
            <a:r>
              <a:rPr lang="el-GR" sz="2400" smtClean="0"/>
              <a:t>Θ</a:t>
            </a:r>
            <a:r>
              <a:rPr lang="en-US" sz="2400" smtClean="0"/>
              <a:t>(2</a:t>
            </a:r>
            <a:r>
              <a:rPr lang="en-US" sz="2400" baseline="30000" smtClean="0"/>
              <a:t>n</a:t>
            </a:r>
            <a:r>
              <a:rPr lang="en-US" sz="2400" smtClean="0"/>
              <a:t>)</a:t>
            </a:r>
          </a:p>
          <a:p>
            <a:r>
              <a:rPr lang="en-US" sz="2400" smtClean="0"/>
              <a:t>3+1/n=</a:t>
            </a:r>
            <a:r>
              <a:rPr lang="el-GR" sz="2400" smtClean="0"/>
              <a:t> Θ</a:t>
            </a:r>
            <a:r>
              <a:rPr lang="en-US" sz="2400" smtClean="0"/>
              <a:t>(1)</a:t>
            </a:r>
          </a:p>
          <a:p>
            <a:r>
              <a:rPr lang="en-US" sz="2400" smtClean="0"/>
              <a:t>4n logn+7n=</a:t>
            </a:r>
            <a:r>
              <a:rPr lang="el-GR" sz="2400" smtClean="0"/>
              <a:t> Θ</a:t>
            </a:r>
            <a:r>
              <a:rPr lang="en-US" sz="2400" smtClean="0"/>
              <a:t>(n log n)</a:t>
            </a:r>
          </a:p>
          <a:p>
            <a:endParaRPr lang="en-US" sz="2400" smtClean="0"/>
          </a:p>
          <a:p>
            <a:pPr>
              <a:buFont typeface="Wingdings 3" pitchFamily="18" charset="2"/>
              <a:buNone/>
            </a:pPr>
            <a:r>
              <a:rPr lang="en-US" sz="2400" smtClean="0"/>
              <a:t>      Show that the following equalities are incorrect</a:t>
            </a:r>
          </a:p>
          <a:p>
            <a:pPr>
              <a:buFont typeface="Wingdings 3" pitchFamily="18" charset="2"/>
              <a:buNone/>
            </a:pPr>
            <a:r>
              <a:rPr lang="en-US" sz="2400" smtClean="0"/>
              <a:t>  (1) n</a:t>
            </a:r>
            <a:r>
              <a:rPr lang="en-US" sz="2400" baseline="30000" smtClean="0"/>
              <a:t>2 </a:t>
            </a:r>
            <a:r>
              <a:rPr lang="en-US" sz="2400" smtClean="0"/>
              <a:t> log n=</a:t>
            </a:r>
            <a:r>
              <a:rPr lang="el-GR" sz="2400" smtClean="0"/>
              <a:t> Θ</a:t>
            </a:r>
            <a:r>
              <a:rPr lang="en-US" sz="2400" smtClean="0"/>
              <a:t>(n²)</a:t>
            </a:r>
          </a:p>
          <a:p>
            <a:pPr>
              <a:buFont typeface="Wingdings 3" pitchFamily="18" charset="2"/>
              <a:buNone/>
            </a:pPr>
            <a:r>
              <a:rPr lang="en-US" sz="2400" smtClean="0"/>
              <a:t>   (2) ) n</a:t>
            </a:r>
            <a:r>
              <a:rPr lang="en-US" sz="2400" baseline="30000" smtClean="0"/>
              <a:t>2  / </a:t>
            </a:r>
            <a:r>
              <a:rPr lang="en-US" sz="2400" smtClean="0"/>
              <a:t>log n=</a:t>
            </a:r>
            <a:r>
              <a:rPr lang="el-GR" sz="2400" smtClean="0"/>
              <a:t> Θ</a:t>
            </a:r>
            <a:r>
              <a:rPr lang="en-US" sz="2400" smtClean="0"/>
              <a:t>(n²)</a:t>
            </a:r>
          </a:p>
          <a:p>
            <a:endParaRPr lang="en-US" smtClean="0"/>
          </a:p>
        </p:txBody>
      </p:sp>
      <p:sp>
        <p:nvSpPr>
          <p:cNvPr id="27651"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27652"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FCEF25C3-0F3F-4C84-B498-BF3DAD9D4D64}" type="slidenum">
              <a:rPr lang="en-US"/>
              <a:pPr fontAlgn="base">
                <a:spcBef>
                  <a:spcPct val="0"/>
                </a:spcBef>
                <a:spcAft>
                  <a:spcPct val="0"/>
                </a:spcAft>
              </a:pPr>
              <a:t>34</a:t>
            </a:fld>
            <a:endParaRPr lang="en-US"/>
          </a:p>
        </p:txBody>
      </p:sp>
      <p:sp>
        <p:nvSpPr>
          <p:cNvPr id="5" name="Title 4"/>
          <p:cNvSpPr>
            <a:spLocks noGrp="1"/>
          </p:cNvSpPr>
          <p:nvPr>
            <p:ph type="title"/>
          </p:nvPr>
        </p:nvSpPr>
        <p:spPr/>
        <p:txBody>
          <a:bodyPr/>
          <a:lstStyle/>
          <a:p>
            <a:pPr fontAlgn="auto">
              <a:spcAft>
                <a:spcPts val="0"/>
              </a:spcAft>
              <a:defRPr/>
            </a:pPr>
            <a:r>
              <a:rPr lang="en-US" dirty="0" smtClean="0"/>
              <a:t>Examples: Theta Notation</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28675"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AE8F669F-8019-4E19-9227-719889B0C311}" type="slidenum">
              <a:rPr lang="en-US"/>
              <a:pPr fontAlgn="base">
                <a:spcBef>
                  <a:spcPct val="0"/>
                </a:spcBef>
                <a:spcAft>
                  <a:spcPct val="0"/>
                </a:spcAft>
              </a:pPr>
              <a:t>35</a:t>
            </a:fld>
            <a:endParaRPr lang="en-US"/>
          </a:p>
        </p:txBody>
      </p:sp>
      <p:sp>
        <p:nvSpPr>
          <p:cNvPr id="28676" name="Rectangle 5"/>
          <p:cNvSpPr>
            <a:spLocks noChangeArrowheads="1"/>
          </p:cNvSpPr>
          <p:nvPr/>
        </p:nvSpPr>
        <p:spPr bwMode="auto">
          <a:xfrm>
            <a:off x="1295400" y="2286000"/>
            <a:ext cx="6477000" cy="923925"/>
          </a:xfrm>
          <a:prstGeom prst="rect">
            <a:avLst/>
          </a:prstGeom>
          <a:noFill/>
          <a:ln w="9525">
            <a:noFill/>
            <a:miter lim="800000"/>
            <a:headEnd/>
            <a:tailEnd/>
          </a:ln>
        </p:spPr>
        <p:txBody>
          <a:bodyPr>
            <a:spAutoFit/>
          </a:bodyPr>
          <a:lstStyle/>
          <a:p>
            <a:r>
              <a:rPr lang="en-US" sz="5400" b="1">
                <a:latin typeface="JasmineUPC" pitchFamily="18" charset="-34"/>
                <a:cs typeface="JasmineUPC" pitchFamily="18" charset="-34"/>
              </a:rPr>
              <a:t>Examples of Time complexity</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55000" lnSpcReduction="20000"/>
          </a:bodyPr>
          <a:lstStyle/>
          <a:p>
            <a:pPr marL="365760" indent="-256032" fontAlgn="auto">
              <a:spcAft>
                <a:spcPts val="0"/>
              </a:spcAft>
              <a:buFont typeface="Wingdings 3"/>
              <a:buNone/>
              <a:defRPr/>
            </a:pPr>
            <a:r>
              <a:rPr lang="en-US" sz="4400" b="1" dirty="0" smtClean="0">
                <a:solidFill>
                  <a:srgbClr val="FF0000"/>
                </a:solidFill>
              </a:rPr>
              <a:t>Problem : Sum of the given n numbers </a:t>
            </a:r>
          </a:p>
          <a:p>
            <a:pPr marL="365760" indent="-256032" fontAlgn="auto">
              <a:spcAft>
                <a:spcPts val="0"/>
              </a:spcAft>
              <a:buFont typeface="Wingdings 3"/>
              <a:buNone/>
              <a:defRPr/>
            </a:pPr>
            <a:endParaRPr lang="en-US" sz="2800" b="1" dirty="0" smtClean="0">
              <a:solidFill>
                <a:srgbClr val="FF0000"/>
              </a:solidFill>
            </a:endParaRPr>
          </a:p>
          <a:p>
            <a:pPr marL="365760" indent="-256032" fontAlgn="auto">
              <a:spcAft>
                <a:spcPts val="0"/>
              </a:spcAft>
              <a:buFont typeface="Wingdings 3"/>
              <a:buNone/>
              <a:defRPr/>
            </a:pPr>
            <a:r>
              <a:rPr lang="en-US" sz="2800" b="1" dirty="0" smtClean="0">
                <a:solidFill>
                  <a:srgbClr val="FF0000"/>
                </a:solidFill>
              </a:rPr>
              <a:t> Sum()                                                                                              Times</a:t>
            </a:r>
          </a:p>
          <a:p>
            <a:pPr marL="365760" indent="-256032" fontAlgn="auto">
              <a:spcAft>
                <a:spcPts val="0"/>
              </a:spcAft>
              <a:buFont typeface="Wingdings 3"/>
              <a:buNone/>
              <a:defRPr/>
            </a:pPr>
            <a:r>
              <a:rPr lang="en-US" sz="2800" dirty="0" smtClean="0"/>
              <a:t> read  n                                                                                                1</a:t>
            </a:r>
          </a:p>
          <a:p>
            <a:pPr marL="365760" indent="-256032" fontAlgn="auto">
              <a:spcAft>
                <a:spcPts val="0"/>
              </a:spcAft>
              <a:buFont typeface="Wingdings 3"/>
              <a:buNone/>
              <a:defRPr/>
            </a:pPr>
            <a:r>
              <a:rPr lang="en-US" sz="2800" dirty="0" smtClean="0"/>
              <a:t> sum=0                                                                                                1</a:t>
            </a:r>
          </a:p>
          <a:p>
            <a:pPr marL="365760" indent="-256032" fontAlgn="auto">
              <a:spcAft>
                <a:spcPts val="0"/>
              </a:spcAft>
              <a:buFont typeface="Wingdings 3"/>
              <a:buNone/>
              <a:defRPr/>
            </a:pPr>
            <a:r>
              <a:rPr lang="en-US" sz="2800" dirty="0" smtClean="0"/>
              <a:t> for( </a:t>
            </a:r>
            <a:r>
              <a:rPr lang="en-US" sz="2800" dirty="0" err="1" smtClean="0"/>
              <a:t>int</a:t>
            </a:r>
            <a:r>
              <a:rPr lang="en-US" sz="2800" dirty="0" smtClean="0"/>
              <a:t> i=1; i&lt;= n; i++)                                                                      n+1 </a:t>
            </a:r>
          </a:p>
          <a:p>
            <a:pPr marL="365760" indent="-256032" fontAlgn="auto">
              <a:spcAft>
                <a:spcPts val="0"/>
              </a:spcAft>
              <a:buFont typeface="Wingdings 3"/>
              <a:buNone/>
              <a:defRPr/>
            </a:pPr>
            <a:r>
              <a:rPr lang="en-US" sz="2800" dirty="0" smtClean="0"/>
              <a:t> read ( num)                                                                                         n</a:t>
            </a:r>
          </a:p>
          <a:p>
            <a:pPr marL="365760" indent="-256032" fontAlgn="auto">
              <a:spcAft>
                <a:spcPts val="0"/>
              </a:spcAft>
              <a:buFont typeface="Wingdings 3"/>
              <a:buNone/>
              <a:defRPr/>
            </a:pPr>
            <a:r>
              <a:rPr lang="en-US" sz="2800" dirty="0" smtClean="0"/>
              <a:t> sum=</a:t>
            </a:r>
            <a:r>
              <a:rPr lang="en-US" sz="2800" dirty="0" err="1" smtClean="0"/>
              <a:t>sum+num</a:t>
            </a:r>
            <a:r>
              <a:rPr lang="en-US" sz="2800" dirty="0" smtClean="0"/>
              <a:t>                                                                                  n</a:t>
            </a:r>
          </a:p>
          <a:p>
            <a:pPr marL="365760" indent="-256032" fontAlgn="auto">
              <a:spcAft>
                <a:spcPts val="0"/>
              </a:spcAft>
              <a:buFont typeface="Wingdings 3"/>
              <a:buNone/>
              <a:defRPr/>
            </a:pPr>
            <a:r>
              <a:rPr lang="en-US" sz="2800" dirty="0" smtClean="0"/>
              <a:t> end for                                                                                                1</a:t>
            </a:r>
          </a:p>
          <a:p>
            <a:pPr marL="365760" indent="-256032" fontAlgn="auto">
              <a:spcAft>
                <a:spcPts val="0"/>
              </a:spcAft>
              <a:buFont typeface="Wingdings 3"/>
              <a:buNone/>
              <a:defRPr/>
            </a:pPr>
            <a:r>
              <a:rPr lang="en-US" sz="2800" dirty="0" smtClean="0"/>
              <a:t> end                                                                                                      1</a:t>
            </a:r>
          </a:p>
          <a:p>
            <a:pPr marL="365760" indent="-256032" fontAlgn="auto">
              <a:spcAft>
                <a:spcPts val="0"/>
              </a:spcAft>
              <a:buFont typeface="Wingdings 3"/>
              <a:buNone/>
              <a:defRPr/>
            </a:pPr>
            <a:r>
              <a:rPr lang="en-US" sz="2800" dirty="0" smtClean="0"/>
              <a:t> </a:t>
            </a:r>
          </a:p>
          <a:p>
            <a:pPr marL="365760" indent="-256032" fontAlgn="auto">
              <a:spcAft>
                <a:spcPts val="0"/>
              </a:spcAft>
              <a:buFont typeface="Wingdings 3"/>
              <a:buNone/>
              <a:defRPr/>
            </a:pPr>
            <a:endParaRPr lang="en-US" sz="2800" dirty="0" smtClean="0"/>
          </a:p>
          <a:p>
            <a:pPr marL="365760" indent="-256032" fontAlgn="auto">
              <a:spcAft>
                <a:spcPts val="0"/>
              </a:spcAft>
              <a:buFont typeface="Wingdings 3"/>
              <a:buNone/>
              <a:defRPr/>
            </a:pPr>
            <a:endParaRPr lang="en-US" sz="2800" dirty="0" smtClean="0"/>
          </a:p>
          <a:p>
            <a:pPr marL="365760" indent="-256032" fontAlgn="auto">
              <a:spcAft>
                <a:spcPts val="0"/>
              </a:spcAft>
              <a:buFont typeface="Wingdings 3"/>
              <a:buNone/>
              <a:defRPr/>
            </a:pPr>
            <a:r>
              <a:rPr lang="en-US" sz="2800" dirty="0" smtClean="0"/>
              <a:t>The Time Complexity of algorithm </a:t>
            </a:r>
            <a:r>
              <a:rPr lang="en-US" sz="2800" smtClean="0"/>
              <a:t>is 1+1+n+1+n+n+1+1=3n+5 </a:t>
            </a:r>
            <a:r>
              <a:rPr lang="en-US" sz="2800" dirty="0" smtClean="0"/>
              <a:t>=O(n)= </a:t>
            </a:r>
            <a:r>
              <a:rPr lang="el-GR" sz="2800" dirty="0" smtClean="0"/>
              <a:t>Ω</a:t>
            </a:r>
            <a:r>
              <a:rPr lang="en-US" sz="2800" dirty="0" smtClean="0"/>
              <a:t>(n)=</a:t>
            </a:r>
            <a:r>
              <a:rPr lang="el-GR" sz="2800" dirty="0" smtClean="0"/>
              <a:t>Θ</a:t>
            </a:r>
            <a:r>
              <a:rPr lang="en-US" sz="2800" dirty="0" smtClean="0"/>
              <a:t>(n)</a:t>
            </a:r>
          </a:p>
          <a:p>
            <a:pPr marL="365760" indent="-256032" fontAlgn="auto">
              <a:spcAft>
                <a:spcPts val="0"/>
              </a:spcAft>
              <a:buFont typeface="Wingdings 3"/>
              <a:buChar char=""/>
              <a:defRPr/>
            </a:pPr>
            <a:endParaRPr lang="en-US" dirty="0"/>
          </a:p>
        </p:txBody>
      </p:sp>
      <p:sp>
        <p:nvSpPr>
          <p:cNvPr id="29699"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29700"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0E213168-1737-437F-866D-0A29695FAD93}" type="slidenum">
              <a:rPr lang="en-US"/>
              <a:pPr fontAlgn="base">
                <a:spcBef>
                  <a:spcPct val="0"/>
                </a:spcBef>
                <a:spcAft>
                  <a:spcPct val="0"/>
                </a:spcAft>
              </a:pPr>
              <a:t>36</a:t>
            </a:fld>
            <a:endParaRPr lang="en-US"/>
          </a:p>
        </p:txBody>
      </p:sp>
      <p:sp>
        <p:nvSpPr>
          <p:cNvPr id="5" name="Title 4"/>
          <p:cNvSpPr>
            <a:spLocks noGrp="1"/>
          </p:cNvSpPr>
          <p:nvPr>
            <p:ph type="title"/>
          </p:nvPr>
        </p:nvSpPr>
        <p:spPr/>
        <p:txBody>
          <a:bodyPr/>
          <a:lstStyle/>
          <a:p>
            <a:pPr fontAlgn="auto">
              <a:spcAft>
                <a:spcPts val="0"/>
              </a:spcAft>
              <a:defRPr/>
            </a:pPr>
            <a:r>
              <a:rPr lang="en-US" dirty="0" smtClean="0"/>
              <a:t>Example: 1</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marL="365760" indent="-256032" fontAlgn="auto">
              <a:spcAft>
                <a:spcPts val="0"/>
              </a:spcAft>
              <a:buFont typeface="Wingdings 3"/>
              <a:buChar char=""/>
              <a:defRPr/>
            </a:pPr>
            <a:r>
              <a:rPr lang="en-US" b="1" dirty="0" smtClean="0">
                <a:solidFill>
                  <a:srgbClr val="FF0000"/>
                </a:solidFill>
              </a:rPr>
              <a:t>Matrix Addition:</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None/>
              <a:defRPr/>
            </a:pPr>
            <a:r>
              <a:rPr lang="en-US" dirty="0" smtClean="0"/>
              <a:t>Mat add( a[], b[],n)                             Times</a:t>
            </a:r>
          </a:p>
          <a:p>
            <a:pPr marL="365760" indent="-256032" fontAlgn="auto">
              <a:spcAft>
                <a:spcPts val="0"/>
              </a:spcAft>
              <a:buFont typeface="Wingdings 3"/>
              <a:buNone/>
              <a:defRPr/>
            </a:pPr>
            <a:r>
              <a:rPr lang="en-US" dirty="0" smtClean="0"/>
              <a:t>for(i=0;i&lt;</a:t>
            </a:r>
            <a:r>
              <a:rPr lang="en-US" dirty="0" err="1" smtClean="0"/>
              <a:t>n;i</a:t>
            </a:r>
            <a:r>
              <a:rPr lang="en-US" dirty="0" smtClean="0"/>
              <a:t>++)                                   n+1</a:t>
            </a:r>
          </a:p>
          <a:p>
            <a:pPr marL="365760" indent="-256032" fontAlgn="auto">
              <a:spcAft>
                <a:spcPts val="0"/>
              </a:spcAft>
              <a:buFont typeface="Wingdings 3"/>
              <a:buNone/>
              <a:defRPr/>
            </a:pPr>
            <a:r>
              <a:rPr lang="en-US" dirty="0" smtClean="0"/>
              <a:t>for(j=0;j&lt;</a:t>
            </a:r>
            <a:r>
              <a:rPr lang="en-US" dirty="0" err="1" smtClean="0"/>
              <a:t>n;j</a:t>
            </a:r>
            <a:r>
              <a:rPr lang="en-US" dirty="0" smtClean="0"/>
              <a:t>++)                                 (n)(n+1)</a:t>
            </a:r>
            <a:endParaRPr lang="en-US" baseline="30000" dirty="0" smtClean="0"/>
          </a:p>
          <a:p>
            <a:pPr marL="365760" indent="-256032" fontAlgn="auto">
              <a:spcAft>
                <a:spcPts val="0"/>
              </a:spcAft>
              <a:buFont typeface="Wingdings 3"/>
              <a:buNone/>
              <a:defRPr/>
            </a:pPr>
            <a:r>
              <a:rPr lang="en-US" dirty="0" smtClean="0"/>
              <a:t>c[i][j]=a[i][j]+b[i][j];                               n</a:t>
            </a:r>
            <a:r>
              <a:rPr lang="en-US" baseline="30000" dirty="0" smtClean="0"/>
              <a:t>2</a:t>
            </a:r>
          </a:p>
          <a:p>
            <a:pPr marL="365760" indent="-256032" fontAlgn="auto">
              <a:spcAft>
                <a:spcPts val="0"/>
              </a:spcAft>
              <a:buFont typeface="Wingdings 3"/>
              <a:buNone/>
              <a:defRPr/>
            </a:pPr>
            <a:r>
              <a:rPr lang="en-US" dirty="0" smtClean="0"/>
              <a:t>end for                                  	       1  </a:t>
            </a:r>
          </a:p>
          <a:p>
            <a:pPr marL="365760" indent="-256032" fontAlgn="auto">
              <a:spcAft>
                <a:spcPts val="0"/>
              </a:spcAft>
              <a:buFont typeface="Wingdings 3"/>
              <a:buNone/>
              <a:defRPr/>
            </a:pPr>
            <a:r>
              <a:rPr lang="en-US" dirty="0" smtClean="0"/>
              <a:t>end for                                                  1</a:t>
            </a:r>
          </a:p>
          <a:p>
            <a:pPr marL="365760" indent="-256032" fontAlgn="auto">
              <a:spcAft>
                <a:spcPts val="0"/>
              </a:spcAft>
              <a:buFont typeface="Wingdings 3"/>
              <a:buNone/>
              <a:defRPr/>
            </a:pPr>
            <a:r>
              <a:rPr lang="en-US" dirty="0" smtClean="0"/>
              <a:t>end                                                        1</a:t>
            </a:r>
          </a:p>
          <a:p>
            <a:pPr marL="365760" indent="-256032" fontAlgn="auto">
              <a:spcAft>
                <a:spcPts val="0"/>
              </a:spcAft>
              <a:buFont typeface="Wingdings 3"/>
              <a:buNone/>
              <a:defRPr/>
            </a:pPr>
            <a:r>
              <a:rPr lang="en-US" dirty="0" smtClean="0"/>
              <a:t> </a:t>
            </a:r>
            <a:r>
              <a:rPr lang="en-US" dirty="0" smtClean="0">
                <a:sym typeface="Symbol"/>
              </a:rPr>
              <a:t></a:t>
            </a:r>
            <a:r>
              <a:rPr lang="en-US" dirty="0" smtClean="0"/>
              <a:t>T(n)= n+2n</a:t>
            </a:r>
            <a:r>
              <a:rPr lang="en-US" baseline="30000" dirty="0" smtClean="0"/>
              <a:t>2</a:t>
            </a:r>
            <a:r>
              <a:rPr lang="en-US" dirty="0" smtClean="0"/>
              <a:t>+1+1+1=2n</a:t>
            </a:r>
            <a:r>
              <a:rPr lang="en-US" baseline="30000" dirty="0" smtClean="0"/>
              <a:t>2</a:t>
            </a:r>
            <a:r>
              <a:rPr lang="en-US" dirty="0" smtClean="0"/>
              <a:t>+n+3</a:t>
            </a:r>
          </a:p>
          <a:p>
            <a:pPr marL="365760" indent="-256032" fontAlgn="auto">
              <a:spcAft>
                <a:spcPts val="0"/>
              </a:spcAft>
              <a:buFont typeface="Wingdings 3"/>
              <a:buNone/>
              <a:defRPr/>
            </a:pPr>
            <a:r>
              <a:rPr lang="en-US" dirty="0" smtClean="0"/>
              <a:t>          =O(n</a:t>
            </a:r>
            <a:r>
              <a:rPr lang="en-US" baseline="30000" dirty="0" smtClean="0"/>
              <a:t>2</a:t>
            </a:r>
            <a:r>
              <a:rPr lang="en-US" dirty="0" smtClean="0"/>
              <a:t>)=</a:t>
            </a:r>
            <a:r>
              <a:rPr lang="el-GR" dirty="0" smtClean="0"/>
              <a:t>Ω</a:t>
            </a:r>
            <a:r>
              <a:rPr lang="en-US" dirty="0" smtClean="0"/>
              <a:t>(n</a:t>
            </a:r>
            <a:r>
              <a:rPr lang="en-US" baseline="30000" dirty="0" smtClean="0"/>
              <a:t>2</a:t>
            </a:r>
            <a:r>
              <a:rPr lang="en-US" dirty="0" smtClean="0"/>
              <a:t>)=</a:t>
            </a:r>
            <a:r>
              <a:rPr lang="el-GR" dirty="0" smtClean="0"/>
              <a:t>Θ</a:t>
            </a:r>
            <a:r>
              <a:rPr lang="en-US" dirty="0" smtClean="0"/>
              <a:t>(n</a:t>
            </a:r>
            <a:r>
              <a:rPr lang="en-US" baseline="30000" dirty="0" smtClean="0"/>
              <a:t>2</a:t>
            </a:r>
            <a:r>
              <a:rPr lang="en-US" dirty="0" smtClean="0"/>
              <a:t>)</a:t>
            </a:r>
          </a:p>
          <a:p>
            <a:pPr marL="365760" indent="-256032" fontAlgn="auto">
              <a:spcAft>
                <a:spcPts val="0"/>
              </a:spcAft>
              <a:buFont typeface="Wingdings 3"/>
              <a:buChar char=""/>
              <a:defRPr/>
            </a:pPr>
            <a:endParaRPr lang="en-US" dirty="0"/>
          </a:p>
        </p:txBody>
      </p:sp>
      <p:sp>
        <p:nvSpPr>
          <p:cNvPr id="30723"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3072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D716EF28-6ACA-4396-84FF-0239739E0746}" type="slidenum">
              <a:rPr lang="en-US"/>
              <a:pPr fontAlgn="base">
                <a:spcBef>
                  <a:spcPct val="0"/>
                </a:spcBef>
                <a:spcAft>
                  <a:spcPct val="0"/>
                </a:spcAft>
              </a:pPr>
              <a:t>37</a:t>
            </a:fld>
            <a:endParaRPr lang="en-US"/>
          </a:p>
        </p:txBody>
      </p:sp>
      <p:sp>
        <p:nvSpPr>
          <p:cNvPr id="5" name="Title 4"/>
          <p:cNvSpPr>
            <a:spLocks noGrp="1"/>
          </p:cNvSpPr>
          <p:nvPr>
            <p:ph type="title"/>
          </p:nvPr>
        </p:nvSpPr>
        <p:spPr/>
        <p:txBody>
          <a:bodyPr/>
          <a:lstStyle/>
          <a:p>
            <a:pPr fontAlgn="auto">
              <a:spcAft>
                <a:spcPts val="0"/>
              </a:spcAft>
              <a:defRPr/>
            </a:pPr>
            <a:r>
              <a:rPr lang="en-US" dirty="0" smtClean="0"/>
              <a:t>Example: 2</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65760" indent="-256032" fontAlgn="auto">
              <a:spcAft>
                <a:spcPts val="0"/>
              </a:spcAft>
              <a:buFont typeface="Wingdings 3"/>
              <a:buChar char=""/>
              <a:defRPr/>
            </a:pPr>
            <a:r>
              <a:rPr lang="en-US" dirty="0" smtClean="0">
                <a:solidFill>
                  <a:srgbClr val="FF0000"/>
                </a:solidFill>
              </a:rPr>
              <a:t>Example for log</a:t>
            </a:r>
            <a:r>
              <a:rPr lang="en-US" baseline="-25000" dirty="0" smtClean="0">
                <a:solidFill>
                  <a:srgbClr val="FF0000"/>
                </a:solidFill>
              </a:rPr>
              <a:t>2</a:t>
            </a:r>
            <a:r>
              <a:rPr lang="en-US" dirty="0" smtClean="0">
                <a:solidFill>
                  <a:srgbClr val="FF0000"/>
                </a:solidFill>
              </a:rPr>
              <a:t>n</a:t>
            </a:r>
          </a:p>
          <a:p>
            <a:pPr marL="365760" indent="-256032" fontAlgn="auto">
              <a:spcAft>
                <a:spcPts val="0"/>
              </a:spcAft>
              <a:buFont typeface="Wingdings 3"/>
              <a:buChar char=""/>
              <a:defRPr/>
            </a:pPr>
            <a:endParaRPr lang="en-US" dirty="0" smtClean="0"/>
          </a:p>
          <a:p>
            <a:pPr marL="365760" indent="-256032" fontAlgn="auto">
              <a:spcAft>
                <a:spcPts val="0"/>
              </a:spcAft>
              <a:buFont typeface="Wingdings 3"/>
              <a:buChar char=""/>
              <a:defRPr/>
            </a:pPr>
            <a:r>
              <a:rPr lang="en-US" dirty="0" smtClean="0"/>
              <a:t>main()</a:t>
            </a:r>
          </a:p>
          <a:p>
            <a:pPr marL="365760" indent="-256032" fontAlgn="auto">
              <a:spcAft>
                <a:spcPts val="0"/>
              </a:spcAft>
              <a:buFont typeface="Wingdings 3"/>
              <a:buChar char=""/>
              <a:defRPr/>
            </a:pPr>
            <a:r>
              <a:rPr lang="en-US" dirty="0" smtClean="0"/>
              <a:t>{</a:t>
            </a:r>
          </a:p>
          <a:p>
            <a:pPr marL="365760" indent="-256032" fontAlgn="auto">
              <a:spcAft>
                <a:spcPts val="0"/>
              </a:spcAft>
              <a:buFont typeface="Wingdings 3"/>
              <a:buChar char=""/>
              <a:defRPr/>
            </a:pPr>
            <a:r>
              <a:rPr lang="en-US" dirty="0" err="1" smtClean="0"/>
              <a:t>int</a:t>
            </a:r>
            <a:r>
              <a:rPr lang="en-US" dirty="0" smtClean="0"/>
              <a:t> </a:t>
            </a:r>
            <a:r>
              <a:rPr lang="en-US" dirty="0" err="1" smtClean="0"/>
              <a:t>i,n</a:t>
            </a:r>
            <a:r>
              <a:rPr lang="en-US" dirty="0" smtClean="0"/>
              <a:t>;</a:t>
            </a:r>
          </a:p>
          <a:p>
            <a:pPr marL="365760" indent="-256032" fontAlgn="auto">
              <a:spcAft>
                <a:spcPts val="0"/>
              </a:spcAft>
              <a:buFont typeface="Wingdings 3"/>
              <a:buChar char=""/>
              <a:defRPr/>
            </a:pPr>
            <a:r>
              <a:rPr lang="en-US" dirty="0" smtClean="0"/>
              <a:t>n=100;</a:t>
            </a:r>
          </a:p>
          <a:p>
            <a:pPr marL="365760" indent="-256032" fontAlgn="auto">
              <a:spcAft>
                <a:spcPts val="0"/>
              </a:spcAft>
              <a:buFont typeface="Wingdings 3"/>
              <a:buChar char=""/>
              <a:defRPr/>
            </a:pPr>
            <a:r>
              <a:rPr lang="en-US" dirty="0" smtClean="0"/>
              <a:t>for(i=</a:t>
            </a:r>
            <a:r>
              <a:rPr lang="en-US" dirty="0" err="1" smtClean="0"/>
              <a:t>n;i</a:t>
            </a:r>
            <a:r>
              <a:rPr lang="en-US" dirty="0" smtClean="0"/>
              <a:t>&gt;0;i=i/2)</a:t>
            </a:r>
          </a:p>
          <a:p>
            <a:pPr marL="365760" indent="-256032" fontAlgn="auto">
              <a:spcAft>
                <a:spcPts val="0"/>
              </a:spcAft>
              <a:buFont typeface="Wingdings 3"/>
              <a:buChar char=""/>
              <a:defRPr/>
            </a:pPr>
            <a:r>
              <a:rPr lang="en-US" dirty="0" err="1" smtClean="0"/>
              <a:t>printf</a:t>
            </a:r>
            <a:r>
              <a:rPr lang="en-US" dirty="0" smtClean="0"/>
              <a:t>("%d\</a:t>
            </a:r>
            <a:r>
              <a:rPr lang="en-US" dirty="0" err="1" smtClean="0"/>
              <a:t>n",i</a:t>
            </a:r>
            <a:r>
              <a:rPr lang="en-US" dirty="0" smtClean="0"/>
              <a:t>);</a:t>
            </a:r>
          </a:p>
          <a:p>
            <a:pPr marL="365760" indent="-256032" fontAlgn="auto">
              <a:spcAft>
                <a:spcPts val="0"/>
              </a:spcAft>
              <a:buFont typeface="Wingdings 3"/>
              <a:buChar char=""/>
              <a:defRPr/>
            </a:pPr>
            <a:r>
              <a:rPr lang="en-US" dirty="0" err="1" smtClean="0"/>
              <a:t>getch</a:t>
            </a:r>
            <a:r>
              <a:rPr lang="en-US" dirty="0" smtClean="0"/>
              <a:t>();</a:t>
            </a:r>
          </a:p>
          <a:p>
            <a:pPr marL="365760" indent="-256032" fontAlgn="auto">
              <a:spcAft>
                <a:spcPts val="0"/>
              </a:spcAft>
              <a:buFont typeface="Wingdings 3"/>
              <a:buChar char=""/>
              <a:defRPr/>
            </a:pPr>
            <a:r>
              <a:rPr lang="en-US" dirty="0" smtClean="0"/>
              <a:t>}</a:t>
            </a:r>
          </a:p>
          <a:p>
            <a:pPr marL="365760" indent="-256032" fontAlgn="auto">
              <a:spcAft>
                <a:spcPts val="0"/>
              </a:spcAft>
              <a:buFont typeface="Wingdings 3"/>
              <a:buChar char=""/>
              <a:defRPr/>
            </a:pPr>
            <a:endParaRPr lang="en-US" dirty="0"/>
          </a:p>
        </p:txBody>
      </p:sp>
      <p:sp>
        <p:nvSpPr>
          <p:cNvPr id="32771"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32772"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8A42F7AB-C363-4B44-A221-CF218426810B}" type="slidenum">
              <a:rPr lang="en-US"/>
              <a:pPr fontAlgn="base">
                <a:spcBef>
                  <a:spcPct val="0"/>
                </a:spcBef>
                <a:spcAft>
                  <a:spcPct val="0"/>
                </a:spcAft>
              </a:pPr>
              <a:t>38</a:t>
            </a:fld>
            <a:endParaRPr lang="en-US"/>
          </a:p>
        </p:txBody>
      </p:sp>
      <p:sp>
        <p:nvSpPr>
          <p:cNvPr id="5" name="Title 4"/>
          <p:cNvSpPr>
            <a:spLocks noGrp="1"/>
          </p:cNvSpPr>
          <p:nvPr>
            <p:ph type="title"/>
          </p:nvPr>
        </p:nvSpPr>
        <p:spPr/>
        <p:txBody>
          <a:bodyPr/>
          <a:lstStyle/>
          <a:p>
            <a:pPr fontAlgn="auto">
              <a:spcAft>
                <a:spcPts val="0"/>
              </a:spcAft>
              <a:defRPr/>
            </a:pPr>
            <a:r>
              <a:rPr lang="en-US" dirty="0" smtClean="0"/>
              <a:t>Example: 3</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62500" lnSpcReduction="20000"/>
          </a:bodyPr>
          <a:lstStyle/>
          <a:p>
            <a:pPr marL="365760" indent="-256032" fontAlgn="auto">
              <a:spcAft>
                <a:spcPts val="0"/>
              </a:spcAft>
              <a:buFont typeface="Wingdings 3"/>
              <a:buChar char=""/>
              <a:defRPr/>
            </a:pPr>
            <a:r>
              <a:rPr lang="en-US" dirty="0" smtClean="0"/>
              <a:t>void main( )</a:t>
            </a:r>
          </a:p>
          <a:p>
            <a:pPr marL="365760" indent="-256032" fontAlgn="auto">
              <a:spcAft>
                <a:spcPts val="0"/>
              </a:spcAft>
              <a:buFont typeface="Wingdings 3"/>
              <a:buChar char=""/>
              <a:defRPr/>
            </a:pPr>
            <a:r>
              <a:rPr lang="en-US" dirty="0" smtClean="0"/>
              <a:t>{</a:t>
            </a:r>
          </a:p>
          <a:p>
            <a:pPr marL="365760" indent="-256032" fontAlgn="auto">
              <a:spcAft>
                <a:spcPts val="0"/>
              </a:spcAft>
              <a:buFont typeface="Wingdings 3"/>
              <a:buChar char=""/>
              <a:defRPr/>
            </a:pPr>
            <a:r>
              <a:rPr lang="en-US" dirty="0" smtClean="0"/>
              <a:t>	</a:t>
            </a:r>
            <a:r>
              <a:rPr lang="en-US" dirty="0" err="1" smtClean="0"/>
              <a:t>int</a:t>
            </a:r>
            <a:r>
              <a:rPr lang="en-US" dirty="0" smtClean="0"/>
              <a:t> </a:t>
            </a:r>
            <a:r>
              <a:rPr lang="en-US" dirty="0" err="1" smtClean="0"/>
              <a:t>arr</a:t>
            </a:r>
            <a:r>
              <a:rPr lang="en-US" dirty="0" smtClean="0"/>
              <a:t>[5] = { 12,13,10,11,15 } ;</a:t>
            </a:r>
          </a:p>
          <a:p>
            <a:pPr marL="365760" indent="-256032" fontAlgn="auto">
              <a:spcAft>
                <a:spcPts val="0"/>
              </a:spcAft>
              <a:buFont typeface="Wingdings 3"/>
              <a:buChar char=""/>
              <a:defRPr/>
            </a:pPr>
            <a:r>
              <a:rPr lang="en-US" dirty="0" smtClean="0"/>
              <a:t>	</a:t>
            </a:r>
            <a:r>
              <a:rPr lang="en-US" dirty="0" err="1" smtClean="0"/>
              <a:t>int</a:t>
            </a:r>
            <a:r>
              <a:rPr lang="en-US" dirty="0" smtClean="0"/>
              <a:t> i, j, </a:t>
            </a:r>
            <a:r>
              <a:rPr lang="en-US" dirty="0" err="1" smtClean="0"/>
              <a:t>k,n</a:t>
            </a:r>
            <a:r>
              <a:rPr lang="en-US" dirty="0" smtClean="0"/>
              <a:t>, temp ;</a:t>
            </a:r>
          </a:p>
          <a:p>
            <a:pPr marL="365760" indent="-256032" fontAlgn="auto">
              <a:spcAft>
                <a:spcPts val="0"/>
              </a:spcAft>
              <a:buFont typeface="Wingdings 3"/>
              <a:buChar char=""/>
              <a:defRPr/>
            </a:pPr>
            <a:r>
              <a:rPr lang="en-US" dirty="0" smtClean="0"/>
              <a:t>n=5;</a:t>
            </a:r>
          </a:p>
          <a:p>
            <a:pPr marL="365760" indent="-256032" fontAlgn="auto">
              <a:spcAft>
                <a:spcPts val="0"/>
              </a:spcAft>
              <a:buFont typeface="Wingdings 3"/>
              <a:buChar char=""/>
              <a:defRPr/>
            </a:pPr>
            <a:r>
              <a:rPr lang="en-US" dirty="0" smtClean="0"/>
              <a:t>	</a:t>
            </a:r>
          </a:p>
          <a:p>
            <a:pPr marL="365760" indent="-256032" fontAlgn="auto">
              <a:spcAft>
                <a:spcPts val="0"/>
              </a:spcAft>
              <a:buFont typeface="Wingdings 3"/>
              <a:buChar char=""/>
              <a:defRPr/>
            </a:pPr>
            <a:r>
              <a:rPr lang="en-US" dirty="0" err="1" smtClean="0"/>
              <a:t>printf</a:t>
            </a:r>
            <a:r>
              <a:rPr lang="en-US" dirty="0" smtClean="0"/>
              <a:t>("\n");</a:t>
            </a:r>
          </a:p>
          <a:p>
            <a:pPr marL="365760" indent="-256032" fontAlgn="auto">
              <a:spcAft>
                <a:spcPts val="0"/>
              </a:spcAft>
              <a:buFont typeface="Wingdings 3"/>
              <a:buChar char=""/>
              <a:defRPr/>
            </a:pPr>
            <a:r>
              <a:rPr lang="en-US" dirty="0" smtClean="0"/>
              <a:t>	for ( i = 0 ; i &lt; n-1 ; i++ )</a:t>
            </a:r>
          </a:p>
          <a:p>
            <a:pPr marL="365760" indent="-256032" fontAlgn="auto">
              <a:spcAft>
                <a:spcPts val="0"/>
              </a:spcAft>
              <a:buFont typeface="Wingdings 3"/>
              <a:buChar char=""/>
              <a:defRPr/>
            </a:pPr>
            <a:r>
              <a:rPr lang="en-US" dirty="0" smtClean="0"/>
              <a:t>	{</a:t>
            </a:r>
          </a:p>
          <a:p>
            <a:pPr marL="365760" indent="-256032" fontAlgn="auto">
              <a:spcAft>
                <a:spcPts val="0"/>
              </a:spcAft>
              <a:buFont typeface="Wingdings 3"/>
              <a:buChar char=""/>
              <a:defRPr/>
            </a:pPr>
            <a:r>
              <a:rPr lang="en-US" dirty="0" smtClean="0"/>
              <a:t>    for(j=0; j&lt;n-1; j++)</a:t>
            </a:r>
          </a:p>
          <a:p>
            <a:pPr marL="365760" indent="-256032" fontAlgn="auto">
              <a:spcAft>
                <a:spcPts val="0"/>
              </a:spcAft>
              <a:buFont typeface="Wingdings 3"/>
              <a:buChar char=""/>
              <a:defRPr/>
            </a:pPr>
            <a:r>
              <a:rPr lang="en-US" dirty="0" smtClean="0"/>
              <a:t>        {</a:t>
            </a:r>
          </a:p>
          <a:p>
            <a:pPr marL="365760" indent="-256032" fontAlgn="auto">
              <a:spcAft>
                <a:spcPts val="0"/>
              </a:spcAft>
              <a:buFont typeface="Wingdings 3"/>
              <a:buChar char=""/>
              <a:defRPr/>
            </a:pPr>
            <a:r>
              <a:rPr lang="en-US" dirty="0" smtClean="0"/>
              <a:t>    if(</a:t>
            </a:r>
            <a:r>
              <a:rPr lang="en-US" dirty="0" err="1" smtClean="0"/>
              <a:t>arr</a:t>
            </a:r>
            <a:r>
              <a:rPr lang="en-US" dirty="0" smtClean="0"/>
              <a:t>[j]&gt;</a:t>
            </a:r>
            <a:r>
              <a:rPr lang="en-US" dirty="0" err="1" smtClean="0"/>
              <a:t>arr</a:t>
            </a:r>
            <a:r>
              <a:rPr lang="en-US" dirty="0" smtClean="0"/>
              <a:t>[j+1])</a:t>
            </a:r>
          </a:p>
          <a:p>
            <a:pPr marL="365760" indent="-256032" fontAlgn="auto">
              <a:spcAft>
                <a:spcPts val="0"/>
              </a:spcAft>
              <a:buFont typeface="Wingdings 3"/>
              <a:buChar char=""/>
              <a:defRPr/>
            </a:pPr>
            <a:r>
              <a:rPr lang="en-US" dirty="0" smtClean="0"/>
              <a:t>    {</a:t>
            </a:r>
          </a:p>
          <a:p>
            <a:pPr marL="365760" indent="-256032" fontAlgn="auto">
              <a:spcAft>
                <a:spcPts val="0"/>
              </a:spcAft>
              <a:buFont typeface="Wingdings 3"/>
              <a:buChar char=""/>
              <a:defRPr/>
            </a:pPr>
            <a:r>
              <a:rPr lang="en-US" dirty="0" smtClean="0"/>
              <a:t>    temp=</a:t>
            </a:r>
            <a:r>
              <a:rPr lang="en-US" dirty="0" err="1" smtClean="0"/>
              <a:t>arr</a:t>
            </a:r>
            <a:r>
              <a:rPr lang="en-US" dirty="0" smtClean="0"/>
              <a:t>[j];</a:t>
            </a:r>
          </a:p>
          <a:p>
            <a:pPr marL="365760" indent="-256032" fontAlgn="auto">
              <a:spcAft>
                <a:spcPts val="0"/>
              </a:spcAft>
              <a:buFont typeface="Wingdings 3"/>
              <a:buChar char=""/>
              <a:defRPr/>
            </a:pPr>
            <a:r>
              <a:rPr lang="en-US" dirty="0" smtClean="0"/>
              <a:t>    </a:t>
            </a:r>
            <a:r>
              <a:rPr lang="en-US" dirty="0" err="1" smtClean="0"/>
              <a:t>arr</a:t>
            </a:r>
            <a:r>
              <a:rPr lang="en-US" dirty="0" smtClean="0"/>
              <a:t>[j]=</a:t>
            </a:r>
            <a:r>
              <a:rPr lang="en-US" dirty="0" err="1" smtClean="0"/>
              <a:t>arr</a:t>
            </a:r>
            <a:r>
              <a:rPr lang="en-US" dirty="0" smtClean="0"/>
              <a:t>[j+1];</a:t>
            </a:r>
          </a:p>
          <a:p>
            <a:pPr marL="365760" indent="-256032" fontAlgn="auto">
              <a:spcAft>
                <a:spcPts val="0"/>
              </a:spcAft>
              <a:buFont typeface="Wingdings 3"/>
              <a:buChar char=""/>
              <a:defRPr/>
            </a:pPr>
            <a:r>
              <a:rPr lang="en-US" dirty="0" smtClean="0"/>
              <a:t>    </a:t>
            </a:r>
            <a:r>
              <a:rPr lang="en-US" dirty="0" err="1" smtClean="0"/>
              <a:t>arr</a:t>
            </a:r>
            <a:r>
              <a:rPr lang="en-US" dirty="0" smtClean="0"/>
              <a:t>[j+1]=temp;</a:t>
            </a:r>
          </a:p>
          <a:p>
            <a:pPr marL="365760" indent="-256032" fontAlgn="auto">
              <a:spcAft>
                <a:spcPts val="0"/>
              </a:spcAft>
              <a:buFont typeface="Wingdings 3"/>
              <a:buChar char=""/>
              <a:defRPr/>
            </a:pPr>
            <a:r>
              <a:rPr lang="en-US" dirty="0" smtClean="0"/>
              <a:t>}}} </a:t>
            </a:r>
          </a:p>
          <a:p>
            <a:pPr marL="365760" indent="-256032" fontAlgn="auto">
              <a:spcAft>
                <a:spcPts val="0"/>
              </a:spcAft>
              <a:buFont typeface="Wingdings 3"/>
              <a:buChar char=""/>
              <a:defRPr/>
            </a:pPr>
            <a:endParaRPr lang="en-US" dirty="0"/>
          </a:p>
        </p:txBody>
      </p:sp>
      <p:sp>
        <p:nvSpPr>
          <p:cNvPr id="33795"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3379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DFA629E9-0620-42AC-94D3-CE7BFA8CC77B}" type="slidenum">
              <a:rPr lang="en-US"/>
              <a:pPr fontAlgn="base">
                <a:spcBef>
                  <a:spcPct val="0"/>
                </a:spcBef>
                <a:spcAft>
                  <a:spcPct val="0"/>
                </a:spcAft>
              </a:pPr>
              <a:t>39</a:t>
            </a:fld>
            <a:endParaRPr lang="en-US"/>
          </a:p>
        </p:txBody>
      </p:sp>
      <p:sp>
        <p:nvSpPr>
          <p:cNvPr id="5" name="Title 4"/>
          <p:cNvSpPr>
            <a:spLocks noGrp="1"/>
          </p:cNvSpPr>
          <p:nvPr>
            <p:ph type="title"/>
          </p:nvPr>
        </p:nvSpPr>
        <p:spPr/>
        <p:txBody>
          <a:bodyPr/>
          <a:lstStyle/>
          <a:p>
            <a:pPr fontAlgn="auto">
              <a:spcAft>
                <a:spcPts val="0"/>
              </a:spcAft>
              <a:defRPr/>
            </a:pPr>
            <a:r>
              <a:rPr lang="en-US" dirty="0" smtClean="0"/>
              <a:t>Example: 4 – Try Out!!!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1"/>
          <p:cNvSpPr>
            <a:spLocks noGrp="1"/>
          </p:cNvSpPr>
          <p:nvPr>
            <p:ph idx="1"/>
          </p:nvPr>
        </p:nvSpPr>
        <p:spPr/>
        <p:txBody>
          <a:bodyPr/>
          <a:lstStyle/>
          <a:p>
            <a:pPr>
              <a:buFont typeface="Wingdings 3" pitchFamily="18" charset="2"/>
              <a:buNone/>
            </a:pPr>
            <a:endParaRPr lang="en-US" dirty="0" smtClean="0"/>
          </a:p>
          <a:p>
            <a:pPr algn="just"/>
            <a:r>
              <a:rPr lang="en-US" dirty="0" smtClean="0">
                <a:latin typeface="Verdana" pitchFamily="34" charset="0"/>
                <a:ea typeface="Verdana" pitchFamily="34" charset="0"/>
                <a:cs typeface="Verdana" pitchFamily="34" charset="0"/>
              </a:rPr>
              <a:t>To separate bad algorithm from good </a:t>
            </a:r>
            <a:r>
              <a:rPr lang="en-US" dirty="0" smtClean="0">
                <a:latin typeface="Verdana" pitchFamily="34" charset="0"/>
                <a:ea typeface="Verdana" pitchFamily="34" charset="0"/>
                <a:cs typeface="Verdana" pitchFamily="34" charset="0"/>
              </a:rPr>
              <a:t>algorithm.</a:t>
            </a:r>
            <a:endParaRPr lang="en-US" dirty="0" smtClean="0">
              <a:latin typeface="Verdana" pitchFamily="34" charset="0"/>
              <a:ea typeface="Verdana" pitchFamily="34" charset="0"/>
              <a:cs typeface="Verdana" pitchFamily="34" charset="0"/>
            </a:endParaRPr>
          </a:p>
          <a:p>
            <a:pPr algn="just">
              <a:buFont typeface="Wingdings 3" pitchFamily="18" charset="2"/>
              <a:buNone/>
            </a:pPr>
            <a:endParaRPr lang="en-US" dirty="0" smtClean="0">
              <a:latin typeface="Verdana" pitchFamily="34" charset="0"/>
              <a:ea typeface="Verdana" pitchFamily="34" charset="0"/>
              <a:cs typeface="Verdana" pitchFamily="34" charset="0"/>
            </a:endParaRPr>
          </a:p>
          <a:p>
            <a:pPr algn="just"/>
            <a:r>
              <a:rPr lang="en-US" dirty="0" smtClean="0">
                <a:latin typeface="Verdana" pitchFamily="34" charset="0"/>
                <a:ea typeface="Verdana" pitchFamily="34" charset="0"/>
                <a:cs typeface="Verdana" pitchFamily="34" charset="0"/>
              </a:rPr>
              <a:t>To choose the most effective approach for our </a:t>
            </a:r>
            <a:r>
              <a:rPr lang="en-US" smtClean="0">
                <a:latin typeface="Verdana" pitchFamily="34" charset="0"/>
                <a:ea typeface="Verdana" pitchFamily="34" charset="0"/>
                <a:cs typeface="Verdana" pitchFamily="34" charset="0"/>
              </a:rPr>
              <a:t>problem solving.</a:t>
            </a:r>
            <a:endParaRPr lang="en-US" dirty="0" smtClean="0">
              <a:latin typeface="Verdana" pitchFamily="34" charset="0"/>
              <a:ea typeface="Verdana" pitchFamily="34" charset="0"/>
              <a:cs typeface="Verdana" pitchFamily="34" charset="0"/>
            </a:endParaRPr>
          </a:p>
        </p:txBody>
      </p:sp>
      <p:sp>
        <p:nvSpPr>
          <p:cNvPr id="3" name="Title 2"/>
          <p:cNvSpPr>
            <a:spLocks noGrp="1"/>
          </p:cNvSpPr>
          <p:nvPr>
            <p:ph type="title"/>
          </p:nvPr>
        </p:nvSpPr>
        <p:spPr/>
        <p:txBody>
          <a:bodyPr/>
          <a:lstStyle/>
          <a:p>
            <a:pPr fontAlgn="auto">
              <a:spcAft>
                <a:spcPts val="0"/>
              </a:spcAft>
              <a:defRPr/>
            </a:pPr>
            <a:r>
              <a:rPr lang="en-US" dirty="0" smtClean="0"/>
              <a:t>Analysis of Algorithm – Why???</a:t>
            </a:r>
            <a:endParaRPr lang="en-US" dirty="0"/>
          </a:p>
        </p:txBody>
      </p:sp>
      <p:sp>
        <p:nvSpPr>
          <p:cNvPr id="11268"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11269"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066F188B-1305-4E82-BB96-A2C92F86EBB4}" type="slidenum">
              <a:rPr lang="en-US"/>
              <a:pPr fontAlgn="base">
                <a:spcBef>
                  <a:spcPct val="0"/>
                </a:spcBef>
                <a:spcAft>
                  <a:spcPct val="0"/>
                </a:spcAft>
              </a:pPr>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1"/>
          <p:cNvSpPr>
            <a:spLocks noGrp="1"/>
          </p:cNvSpPr>
          <p:nvPr>
            <p:ph idx="1"/>
          </p:nvPr>
        </p:nvSpPr>
        <p:spPr/>
        <p:txBody>
          <a:bodyPr/>
          <a:lstStyle/>
          <a:p>
            <a:r>
              <a:rPr lang="en-US" dirty="0" smtClean="0"/>
              <a:t>for(i=1;i&lt;=</a:t>
            </a:r>
            <a:r>
              <a:rPr lang="en-US" dirty="0" err="1" smtClean="0"/>
              <a:t>n;i</a:t>
            </a:r>
            <a:r>
              <a:rPr lang="en-US" dirty="0" smtClean="0"/>
              <a:t>++)			n+1</a:t>
            </a:r>
          </a:p>
          <a:p>
            <a:endParaRPr lang="en-US" dirty="0" smtClean="0"/>
          </a:p>
          <a:p>
            <a:r>
              <a:rPr lang="en-US" dirty="0" smtClean="0"/>
              <a:t>for(j=1;j&lt;=</a:t>
            </a:r>
            <a:r>
              <a:rPr lang="en-US" dirty="0" err="1" smtClean="0"/>
              <a:t>i;j</a:t>
            </a:r>
            <a:r>
              <a:rPr lang="en-US" dirty="0" smtClean="0"/>
              <a:t>++)			</a:t>
            </a:r>
          </a:p>
          <a:p>
            <a:endParaRPr lang="en-US" dirty="0" smtClean="0"/>
          </a:p>
          <a:p>
            <a:r>
              <a:rPr lang="en-US" dirty="0" smtClean="0"/>
              <a:t>for(k=1;k&lt;=</a:t>
            </a:r>
            <a:r>
              <a:rPr lang="en-US" dirty="0" err="1" smtClean="0"/>
              <a:t>j;k</a:t>
            </a:r>
            <a:r>
              <a:rPr lang="en-US" dirty="0" smtClean="0"/>
              <a:t>++)</a:t>
            </a:r>
          </a:p>
          <a:p>
            <a:pPr>
              <a:buNone/>
            </a:pPr>
            <a:endParaRPr lang="en-US" dirty="0" smtClean="0"/>
          </a:p>
          <a:p>
            <a:r>
              <a:rPr lang="en-US" dirty="0" smtClean="0"/>
              <a:t>X=x+1;</a:t>
            </a:r>
          </a:p>
          <a:p>
            <a:endParaRPr lang="en-US" dirty="0" smtClean="0"/>
          </a:p>
        </p:txBody>
      </p:sp>
      <p:sp>
        <p:nvSpPr>
          <p:cNvPr id="34819"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34820"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DC85CAA1-EA0B-499B-A8EB-CCC06AEDB461}" type="slidenum">
              <a:rPr lang="en-US"/>
              <a:pPr fontAlgn="base">
                <a:spcBef>
                  <a:spcPct val="0"/>
                </a:spcBef>
                <a:spcAft>
                  <a:spcPct val="0"/>
                </a:spcAft>
              </a:pPr>
              <a:t>40</a:t>
            </a:fld>
            <a:endParaRPr lang="en-US"/>
          </a:p>
        </p:txBody>
      </p:sp>
      <p:sp>
        <p:nvSpPr>
          <p:cNvPr id="5" name="Title 4"/>
          <p:cNvSpPr>
            <a:spLocks noGrp="1"/>
          </p:cNvSpPr>
          <p:nvPr>
            <p:ph type="title"/>
          </p:nvPr>
        </p:nvSpPr>
        <p:spPr/>
        <p:txBody>
          <a:bodyPr/>
          <a:lstStyle/>
          <a:p>
            <a:pPr fontAlgn="auto">
              <a:spcAft>
                <a:spcPts val="0"/>
              </a:spcAft>
              <a:defRPr/>
            </a:pPr>
            <a:r>
              <a:rPr lang="en-US" dirty="0" smtClean="0"/>
              <a:t>Example:5 – Try Out!!!</a:t>
            </a:r>
            <a:endParaRPr lang="en-US" dirty="0"/>
          </a:p>
        </p:txBody>
      </p:sp>
      <p:sp>
        <p:nvSpPr>
          <p:cNvPr id="614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4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5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6152" name="Rectangle 8"/>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51" name="Picture 7"/>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791200" y="2286000"/>
            <a:ext cx="1828800" cy="853440"/>
          </a:xfrm>
          <a:prstGeom prst="rect">
            <a:avLst/>
          </a:prstGeom>
          <a:noFill/>
        </p:spPr>
      </p:pic>
      <p:sp>
        <p:nvSpPr>
          <p:cNvPr id="6154"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pic>
        <p:nvPicPr>
          <p:cNvPr id="6153" name="Picture 9"/>
          <p:cNvPicPr>
            <a:picLocks noChangeAspect="1" noChangeArrowheads="1"/>
          </p:cNvPicPr>
          <p:nvPr/>
        </p:nvPicPr>
        <p:blipFill>
          <a:blip r:embed="rId2" cstate="print">
            <a:clrChange>
              <a:clrFrom>
                <a:srgbClr val="FFFFFF"/>
              </a:clrFrom>
              <a:clrTo>
                <a:srgbClr val="FFFFFF">
                  <a:alpha val="0"/>
                </a:srgbClr>
              </a:clrTo>
            </a:clrChange>
          </a:blip>
          <a:srcRect/>
          <a:stretch>
            <a:fillRect/>
          </a:stretch>
        </p:blipFill>
        <p:spPr bwMode="auto">
          <a:xfrm>
            <a:off x="5867400" y="3352800"/>
            <a:ext cx="1752600" cy="817880"/>
          </a:xfrm>
          <a:prstGeom prst="rect">
            <a:avLst/>
          </a:prstGeom>
          <a:noFill/>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for(i=1;i&lt;=</a:t>
            </a:r>
            <a:r>
              <a:rPr lang="en-US" dirty="0" err="1" smtClean="0"/>
              <a:t>n;i</a:t>
            </a:r>
            <a:r>
              <a:rPr lang="en-US" dirty="0" smtClean="0"/>
              <a:t>++)			n+1</a:t>
            </a:r>
          </a:p>
          <a:p>
            <a:endParaRPr lang="en-US" dirty="0" smtClean="0"/>
          </a:p>
          <a:p>
            <a:r>
              <a:rPr lang="en-US" dirty="0" smtClean="0"/>
              <a:t>for(j=1;j&lt;=</a:t>
            </a:r>
            <a:r>
              <a:rPr lang="en-US" dirty="0" err="1" smtClean="0"/>
              <a:t>n;j</a:t>
            </a:r>
            <a:r>
              <a:rPr lang="en-US" dirty="0" smtClean="0"/>
              <a:t>++)			n(n+1)</a:t>
            </a:r>
          </a:p>
          <a:p>
            <a:endParaRPr lang="en-US" dirty="0" smtClean="0"/>
          </a:p>
          <a:p>
            <a:r>
              <a:rPr lang="en-US" dirty="0" smtClean="0"/>
              <a:t>for(k=1;k&lt;=</a:t>
            </a:r>
            <a:r>
              <a:rPr lang="en-US" dirty="0" err="1" smtClean="0"/>
              <a:t>n;k</a:t>
            </a:r>
            <a:r>
              <a:rPr lang="en-US" dirty="0" smtClean="0"/>
              <a:t>++)		</a:t>
            </a:r>
            <a:r>
              <a:rPr lang="en-US" dirty="0" err="1" smtClean="0"/>
              <a:t>nxn</a:t>
            </a:r>
            <a:r>
              <a:rPr lang="en-US" dirty="0" smtClean="0"/>
              <a:t>(n+1)</a:t>
            </a:r>
          </a:p>
          <a:p>
            <a:pPr>
              <a:buNone/>
            </a:pPr>
            <a:endParaRPr lang="en-US" dirty="0" smtClean="0"/>
          </a:p>
          <a:p>
            <a:r>
              <a:rPr lang="en-US" dirty="0" smtClean="0"/>
              <a:t>X=x+1;					</a:t>
            </a:r>
            <a:r>
              <a:rPr lang="en-US" dirty="0" err="1" smtClean="0"/>
              <a:t>nxnxn</a:t>
            </a:r>
            <a:endParaRPr lang="en-US" dirty="0"/>
          </a:p>
        </p:txBody>
      </p:sp>
      <p:sp>
        <p:nvSpPr>
          <p:cNvPr id="3" name="Title 2"/>
          <p:cNvSpPr>
            <a:spLocks noGrp="1"/>
          </p:cNvSpPr>
          <p:nvPr>
            <p:ph type="title"/>
          </p:nvPr>
        </p:nvSpPr>
        <p:spPr/>
        <p:txBody>
          <a:bodyPr/>
          <a:lstStyle/>
          <a:p>
            <a:r>
              <a:rPr lang="en-US" dirty="0" smtClean="0"/>
              <a:t>Example:6 – Try Out!!!</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Content Placeholder 1"/>
          <p:cNvSpPr>
            <a:spLocks noGrp="1"/>
          </p:cNvSpPr>
          <p:nvPr>
            <p:ph idx="1"/>
          </p:nvPr>
        </p:nvSpPr>
        <p:spPr/>
        <p:txBody>
          <a:bodyPr/>
          <a:lstStyle/>
          <a:p>
            <a:r>
              <a:rPr lang="en-US" smtClean="0"/>
              <a:t>i = 1;</a:t>
            </a:r>
          </a:p>
          <a:p>
            <a:r>
              <a:rPr lang="en-US" smtClean="0"/>
              <a:t>while(i &lt;= n)</a:t>
            </a:r>
          </a:p>
          <a:p>
            <a:r>
              <a:rPr lang="en-US" smtClean="0"/>
              <a:t>{</a:t>
            </a:r>
          </a:p>
          <a:p>
            <a:r>
              <a:rPr lang="en-US" smtClean="0"/>
              <a:t>x=x+1;</a:t>
            </a:r>
          </a:p>
          <a:p>
            <a:r>
              <a:rPr lang="en-US" smtClean="0"/>
              <a:t>i=i+1;</a:t>
            </a:r>
          </a:p>
          <a:p>
            <a:r>
              <a:rPr lang="en-US" smtClean="0"/>
              <a:t>}</a:t>
            </a:r>
          </a:p>
          <a:p>
            <a:endParaRPr lang="en-US" smtClean="0"/>
          </a:p>
          <a:p>
            <a:endParaRPr lang="en-US" smtClean="0"/>
          </a:p>
        </p:txBody>
      </p:sp>
      <p:sp>
        <p:nvSpPr>
          <p:cNvPr id="35843"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3584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A71B9A58-E7E8-43B0-890A-B8865575B4F7}" type="slidenum">
              <a:rPr lang="en-US"/>
              <a:pPr fontAlgn="base">
                <a:spcBef>
                  <a:spcPct val="0"/>
                </a:spcBef>
                <a:spcAft>
                  <a:spcPct val="0"/>
                </a:spcAft>
              </a:pPr>
              <a:t>42</a:t>
            </a:fld>
            <a:endParaRPr lang="en-US"/>
          </a:p>
        </p:txBody>
      </p:sp>
      <p:sp>
        <p:nvSpPr>
          <p:cNvPr id="5" name="Title 4"/>
          <p:cNvSpPr>
            <a:spLocks noGrp="1"/>
          </p:cNvSpPr>
          <p:nvPr>
            <p:ph type="title"/>
          </p:nvPr>
        </p:nvSpPr>
        <p:spPr/>
        <p:txBody>
          <a:bodyPr/>
          <a:lstStyle/>
          <a:p>
            <a:pPr fontAlgn="auto">
              <a:spcAft>
                <a:spcPts val="0"/>
              </a:spcAft>
              <a:defRPr/>
            </a:pPr>
            <a:r>
              <a:rPr lang="en-US" dirty="0" smtClean="0"/>
              <a:t>Example:7 – Try Out!!!</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1"/>
          <p:cNvSpPr>
            <a:spLocks noGrp="1"/>
          </p:cNvSpPr>
          <p:nvPr>
            <p:ph idx="1"/>
          </p:nvPr>
        </p:nvSpPr>
        <p:spPr/>
        <p:txBody>
          <a:bodyPr/>
          <a:lstStyle/>
          <a:p>
            <a:r>
              <a:rPr lang="en-US" dirty="0" smtClean="0"/>
              <a:t>Best Case</a:t>
            </a:r>
          </a:p>
          <a:p>
            <a:pPr lvl="1"/>
            <a:r>
              <a:rPr lang="en-US" dirty="0" smtClean="0"/>
              <a:t>Measure the minimum time that the algorithm will require for an input of size n.</a:t>
            </a:r>
          </a:p>
          <a:p>
            <a:r>
              <a:rPr lang="en-US" dirty="0" smtClean="0"/>
              <a:t>Worst Case</a:t>
            </a:r>
          </a:p>
          <a:p>
            <a:pPr lvl="1"/>
            <a:r>
              <a:rPr lang="en-US" dirty="0" smtClean="0"/>
              <a:t>Measure the maximum time that the algorithm will require for an input of size n.</a:t>
            </a:r>
          </a:p>
          <a:p>
            <a:r>
              <a:rPr lang="en-US" dirty="0" smtClean="0"/>
              <a:t>Average Case</a:t>
            </a:r>
          </a:p>
          <a:p>
            <a:pPr lvl="1"/>
            <a:r>
              <a:rPr lang="en-US" dirty="0" smtClean="0"/>
              <a:t>Averaging the running time of an algorithm for all possible input of size n.</a:t>
            </a:r>
          </a:p>
        </p:txBody>
      </p:sp>
      <p:sp>
        <p:nvSpPr>
          <p:cNvPr id="39939" name="Footer Placeholder 2"/>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39940"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6E96A6D7-F310-449D-8590-971F8BF2CA4F}" type="slidenum">
              <a:rPr lang="en-US"/>
              <a:pPr fontAlgn="base">
                <a:spcBef>
                  <a:spcPct val="0"/>
                </a:spcBef>
                <a:spcAft>
                  <a:spcPct val="0"/>
                </a:spcAft>
              </a:pPr>
              <a:t>43</a:t>
            </a:fld>
            <a:endParaRPr lang="en-US"/>
          </a:p>
        </p:txBody>
      </p:sp>
      <p:sp>
        <p:nvSpPr>
          <p:cNvPr id="5" name="Title 4"/>
          <p:cNvSpPr>
            <a:spLocks noGrp="1"/>
          </p:cNvSpPr>
          <p:nvPr>
            <p:ph type="title"/>
          </p:nvPr>
        </p:nvSpPr>
        <p:spPr/>
        <p:txBody>
          <a:bodyPr/>
          <a:lstStyle/>
          <a:p>
            <a:pPr fontAlgn="auto">
              <a:spcAft>
                <a:spcPts val="0"/>
              </a:spcAft>
              <a:defRPr/>
            </a:pPr>
            <a:r>
              <a:rPr lang="en-US" dirty="0" smtClean="0"/>
              <a:t>Time Complexities	</a:t>
            </a:r>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Objective: </a:t>
            </a:r>
          </a:p>
          <a:p>
            <a:pPr>
              <a:buNone/>
            </a:pPr>
            <a:r>
              <a:rPr lang="en-US" b="1" dirty="0" smtClean="0"/>
              <a:t>	Design an algorithm to search a given value in an array.</a:t>
            </a:r>
            <a:endParaRPr lang="en-US" dirty="0" smtClean="0"/>
          </a:p>
          <a:p>
            <a:endParaRPr lang="en-US" b="1" dirty="0" smtClean="0"/>
          </a:p>
          <a:p>
            <a:r>
              <a:rPr lang="en-US" b="1" dirty="0" smtClean="0"/>
              <a:t>Assumptions:</a:t>
            </a:r>
            <a:endParaRPr lang="en-US" dirty="0" smtClean="0"/>
          </a:p>
          <a:p>
            <a:pPr>
              <a:buNone/>
            </a:pPr>
            <a:r>
              <a:rPr lang="en-US" dirty="0" smtClean="0"/>
              <a:t>	Let the array A is unordered.</a:t>
            </a:r>
          </a:p>
          <a:p>
            <a:pPr>
              <a:buNone/>
            </a:pPr>
            <a:endParaRPr lang="en-US" dirty="0" smtClean="0"/>
          </a:p>
          <a:p>
            <a:pPr>
              <a:buNone/>
            </a:pPr>
            <a:endParaRPr lang="en-US" dirty="0"/>
          </a:p>
        </p:txBody>
      </p:sp>
      <p:sp>
        <p:nvSpPr>
          <p:cNvPr id="3" name="Title 2"/>
          <p:cNvSpPr>
            <a:spLocks noGrp="1"/>
          </p:cNvSpPr>
          <p:nvPr>
            <p:ph type="title"/>
          </p:nvPr>
        </p:nvSpPr>
        <p:spPr/>
        <p:txBody>
          <a:bodyPr/>
          <a:lstStyle/>
          <a:p>
            <a:r>
              <a:rPr lang="en-US" dirty="0" smtClean="0"/>
              <a:t>Algorithm - Linear Search</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44</a:t>
            </a:fld>
            <a:endParaRPr 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626100"/>
          </a:xfrm>
        </p:spPr>
        <p:txBody>
          <a:bodyPr/>
          <a:lstStyle/>
          <a:p>
            <a:r>
              <a:rPr lang="en-US" b="1" dirty="0" smtClean="0"/>
              <a:t>Algorithm Name: </a:t>
            </a:r>
          </a:p>
          <a:p>
            <a:r>
              <a:rPr lang="en-US" b="1" dirty="0" err="1" smtClean="0"/>
              <a:t>LinearSearchArray</a:t>
            </a:r>
            <a:r>
              <a:rPr lang="en-US" b="1" dirty="0" smtClean="0"/>
              <a:t>(A, N, LB, UB, X, R)</a:t>
            </a:r>
          </a:p>
          <a:p>
            <a:endParaRPr lang="en-US" dirty="0" smtClean="0"/>
          </a:p>
          <a:p>
            <a:r>
              <a:rPr lang="en-US" b="1" dirty="0" smtClean="0"/>
              <a:t>Input :</a:t>
            </a:r>
            <a:r>
              <a:rPr lang="en-US" dirty="0" smtClean="0"/>
              <a:t> </a:t>
            </a:r>
          </a:p>
          <a:p>
            <a:pPr lvl="1"/>
            <a:r>
              <a:rPr lang="en-US" dirty="0" smtClean="0"/>
              <a:t>A is any numeric array with  </a:t>
            </a:r>
            <a:r>
              <a:rPr lang="en-US" b="1" dirty="0" smtClean="0"/>
              <a:t>N</a:t>
            </a:r>
            <a:r>
              <a:rPr lang="en-US" dirty="0" smtClean="0"/>
              <a:t> number of elements, we have to search </a:t>
            </a:r>
            <a:r>
              <a:rPr lang="en-US" b="1" dirty="0" smtClean="0"/>
              <a:t>X </a:t>
            </a:r>
            <a:r>
              <a:rPr lang="en-US" dirty="0" smtClean="0"/>
              <a:t>in the given array </a:t>
            </a:r>
            <a:r>
              <a:rPr lang="en-US" b="1" dirty="0" smtClean="0"/>
              <a:t>A</a:t>
            </a:r>
            <a:r>
              <a:rPr lang="en-US" dirty="0" smtClean="0"/>
              <a:t>.</a:t>
            </a:r>
          </a:p>
          <a:p>
            <a:pPr lvl="1"/>
            <a:r>
              <a:rPr lang="en-US" dirty="0" smtClean="0"/>
              <a:t>LB &amp; UB are the Lower Bound &amp; Upper Bound of the array segment where we are going to search for the element X.</a:t>
            </a:r>
          </a:p>
          <a:p>
            <a:pPr>
              <a:buNone/>
            </a:pPr>
            <a:endParaRPr lang="en-US" dirty="0" smtClean="0"/>
          </a:p>
          <a:p>
            <a:r>
              <a:rPr lang="en-US" b="1" dirty="0" smtClean="0"/>
              <a:t>Output:</a:t>
            </a:r>
            <a:r>
              <a:rPr lang="en-US" dirty="0" smtClean="0"/>
              <a:t> </a:t>
            </a:r>
          </a:p>
          <a:p>
            <a:pPr lvl="1"/>
            <a:r>
              <a:rPr lang="en-US" b="1" dirty="0" smtClean="0"/>
              <a:t>R</a:t>
            </a:r>
            <a:r>
              <a:rPr lang="en-US" dirty="0" smtClean="0"/>
              <a:t> will hold </a:t>
            </a:r>
            <a:r>
              <a:rPr lang="en-US" b="1" dirty="0" smtClean="0"/>
              <a:t>-1</a:t>
            </a:r>
            <a:r>
              <a:rPr lang="en-US" dirty="0" smtClean="0"/>
              <a:t> if </a:t>
            </a:r>
            <a:r>
              <a:rPr lang="en-US" b="1" dirty="0" smtClean="0"/>
              <a:t>X</a:t>
            </a:r>
            <a:r>
              <a:rPr lang="en-US" dirty="0" smtClean="0"/>
              <a:t> is not found in the array </a:t>
            </a:r>
            <a:r>
              <a:rPr lang="en-US" b="1" dirty="0" smtClean="0"/>
              <a:t>A</a:t>
            </a:r>
            <a:r>
              <a:rPr lang="en-US" dirty="0" smtClean="0"/>
              <a:t>, otherwise </a:t>
            </a:r>
            <a:r>
              <a:rPr lang="en-US" b="1" dirty="0" smtClean="0"/>
              <a:t>R</a:t>
            </a:r>
            <a:r>
              <a:rPr lang="en-US" dirty="0" smtClean="0"/>
              <a:t> will hold the index of </a:t>
            </a:r>
            <a:r>
              <a:rPr lang="en-US" b="1" dirty="0" smtClean="0"/>
              <a:t>X</a:t>
            </a:r>
            <a:r>
              <a:rPr lang="en-US" dirty="0" smtClean="0"/>
              <a:t> in the given array </a:t>
            </a:r>
            <a:r>
              <a:rPr lang="en-US" b="1" dirty="0" smtClean="0"/>
              <a:t>A</a:t>
            </a:r>
            <a:r>
              <a:rPr lang="en-US" dirty="0" smtClean="0"/>
              <a:t>.</a:t>
            </a:r>
          </a:p>
          <a:p>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45</a:t>
            </a:fld>
            <a:endParaRPr lang="en-US"/>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623887" indent="-514350">
              <a:buFont typeface="+mj-lt"/>
              <a:buAutoNum type="arabicPeriod"/>
            </a:pPr>
            <a:r>
              <a:rPr lang="en-US" dirty="0" smtClean="0"/>
              <a:t>R </a:t>
            </a:r>
            <a:r>
              <a:rPr lang="en-US" dirty="0" smtClean="0">
                <a:sym typeface="Wingdings" pitchFamily="2" charset="2"/>
              </a:rPr>
              <a:t></a:t>
            </a:r>
            <a:r>
              <a:rPr lang="en-US" dirty="0" smtClean="0"/>
              <a:t> -1</a:t>
            </a:r>
          </a:p>
          <a:p>
            <a:pPr marL="623887" indent="-514350">
              <a:buFont typeface="+mj-lt"/>
              <a:buAutoNum type="arabicPeriod"/>
            </a:pPr>
            <a:r>
              <a:rPr lang="en-US" dirty="0" smtClean="0"/>
              <a:t>i </a:t>
            </a:r>
            <a:r>
              <a:rPr lang="en-US" dirty="0" smtClean="0">
                <a:sym typeface="Wingdings" pitchFamily="2" charset="2"/>
              </a:rPr>
              <a:t> </a:t>
            </a:r>
            <a:r>
              <a:rPr lang="en-US" dirty="0" smtClean="0"/>
              <a:t>LB</a:t>
            </a:r>
          </a:p>
          <a:p>
            <a:pPr marL="623887" indent="-514350">
              <a:buFont typeface="+mj-lt"/>
              <a:buAutoNum type="arabicPeriod"/>
            </a:pPr>
            <a:r>
              <a:rPr lang="en-US" dirty="0" smtClean="0"/>
              <a:t>WHILE ( i &lt;= UB )</a:t>
            </a:r>
          </a:p>
          <a:p>
            <a:pPr marL="623887" indent="-514350">
              <a:buFont typeface="+mj-lt"/>
              <a:buAutoNum type="arabicPeriod"/>
            </a:pPr>
            <a:r>
              <a:rPr lang="en-US" dirty="0" smtClean="0"/>
              <a:t>     IF ( A[i] = X ) Then</a:t>
            </a:r>
          </a:p>
          <a:p>
            <a:pPr marL="623887" indent="-514350">
              <a:buFont typeface="+mj-lt"/>
              <a:buAutoNum type="arabicPeriod"/>
            </a:pPr>
            <a:r>
              <a:rPr lang="en-US" dirty="0" smtClean="0"/>
              <a:t>         R </a:t>
            </a:r>
            <a:r>
              <a:rPr lang="en-US" dirty="0" smtClean="0">
                <a:sym typeface="Wingdings" pitchFamily="2" charset="2"/>
              </a:rPr>
              <a:t></a:t>
            </a:r>
            <a:r>
              <a:rPr lang="en-US" dirty="0" smtClean="0"/>
              <a:t> i</a:t>
            </a:r>
          </a:p>
          <a:p>
            <a:pPr marL="623887" indent="-514350">
              <a:buFont typeface="+mj-lt"/>
              <a:buAutoNum type="arabicPeriod"/>
            </a:pPr>
            <a:r>
              <a:rPr lang="en-US" dirty="0" smtClean="0"/>
              <a:t>     </a:t>
            </a:r>
            <a:r>
              <a:rPr lang="en-US" dirty="0" err="1" smtClean="0"/>
              <a:t>EndIf</a:t>
            </a:r>
            <a:endParaRPr lang="en-US" dirty="0" smtClean="0"/>
          </a:p>
          <a:p>
            <a:pPr marL="623887" indent="-514350">
              <a:buFont typeface="+mj-lt"/>
              <a:buAutoNum type="arabicPeriod"/>
            </a:pPr>
            <a:r>
              <a:rPr lang="en-US" dirty="0" smtClean="0"/>
              <a:t>        i </a:t>
            </a:r>
            <a:r>
              <a:rPr lang="en-US" dirty="0" smtClean="0">
                <a:sym typeface="Wingdings" pitchFamily="2" charset="2"/>
              </a:rPr>
              <a:t></a:t>
            </a:r>
            <a:r>
              <a:rPr lang="en-US" dirty="0" smtClean="0"/>
              <a:t> i + 1</a:t>
            </a:r>
          </a:p>
          <a:p>
            <a:pPr marL="623887" indent="-514350">
              <a:buFont typeface="+mj-lt"/>
              <a:buAutoNum type="arabicPeriod"/>
            </a:pPr>
            <a:r>
              <a:rPr lang="en-US" dirty="0" smtClean="0"/>
              <a:t>End While</a:t>
            </a:r>
          </a:p>
          <a:p>
            <a:pPr marL="623887" indent="-514350">
              <a:buFont typeface="+mj-lt"/>
              <a:buAutoNum type="arabicPeriod"/>
            </a:pPr>
            <a:r>
              <a:rPr lang="en-US" dirty="0" smtClean="0"/>
              <a:t>Return</a:t>
            </a:r>
          </a:p>
          <a:p>
            <a:endParaRPr lang="en-US" dirty="0"/>
          </a:p>
        </p:txBody>
      </p:sp>
      <p:sp>
        <p:nvSpPr>
          <p:cNvPr id="3" name="Title 2"/>
          <p:cNvSpPr>
            <a:spLocks noGrp="1"/>
          </p:cNvSpPr>
          <p:nvPr>
            <p:ph type="title"/>
          </p:nvPr>
        </p:nvSpPr>
        <p:spPr/>
        <p:txBody>
          <a:bodyPr/>
          <a:lstStyle/>
          <a:p>
            <a:r>
              <a:rPr lang="en-US" dirty="0" smtClean="0"/>
              <a:t>Algorithm – Linear Search</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46</a:t>
            </a:fld>
            <a:endParaRPr 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5800" y="1752600"/>
            <a:ext cx="4495800" cy="3548062"/>
          </a:xfrm>
        </p:spPr>
        <p:txBody>
          <a:bodyPr/>
          <a:lstStyle/>
          <a:p>
            <a:pPr marL="623887" indent="-514350">
              <a:buFont typeface="+mj-lt"/>
              <a:buAutoNum type="arabicPeriod"/>
            </a:pPr>
            <a:r>
              <a:rPr lang="en-US" dirty="0" smtClean="0"/>
              <a:t>1</a:t>
            </a:r>
          </a:p>
          <a:p>
            <a:pPr marL="623887" indent="-514350">
              <a:buFont typeface="+mj-lt"/>
              <a:buAutoNum type="arabicPeriod"/>
            </a:pPr>
            <a:r>
              <a:rPr lang="en-US" dirty="0" smtClean="0"/>
              <a:t>1</a:t>
            </a:r>
          </a:p>
          <a:p>
            <a:pPr marL="623887" indent="-514350">
              <a:buFont typeface="+mj-lt"/>
              <a:buAutoNum type="arabicPeriod"/>
            </a:pPr>
            <a:r>
              <a:rPr lang="en-US" dirty="0" smtClean="0"/>
              <a:t>n</a:t>
            </a:r>
          </a:p>
          <a:p>
            <a:pPr marL="623887" indent="-514350">
              <a:buFont typeface="+mj-lt"/>
              <a:buAutoNum type="arabicPeriod"/>
            </a:pPr>
            <a:r>
              <a:rPr lang="en-US" dirty="0" smtClean="0"/>
              <a:t>n</a:t>
            </a:r>
          </a:p>
          <a:p>
            <a:pPr marL="623887" indent="-514350">
              <a:buFont typeface="+mj-lt"/>
              <a:buAutoNum type="arabicPeriod"/>
            </a:pPr>
            <a:r>
              <a:rPr lang="en-US" dirty="0" smtClean="0"/>
              <a:t>1 or 0</a:t>
            </a:r>
          </a:p>
          <a:p>
            <a:pPr marL="623887" indent="-514350">
              <a:buFont typeface="+mj-lt"/>
              <a:buAutoNum type="arabicPeriod"/>
            </a:pPr>
            <a:r>
              <a:rPr lang="en-US" dirty="0" smtClean="0"/>
              <a:t>n</a:t>
            </a:r>
          </a:p>
          <a:p>
            <a:pPr marL="623887" indent="-514350">
              <a:buFont typeface="+mj-lt"/>
              <a:buAutoNum type="arabicPeriod"/>
            </a:pPr>
            <a:r>
              <a:rPr lang="en-US" dirty="0" smtClean="0"/>
              <a:t>n</a:t>
            </a:r>
          </a:p>
          <a:p>
            <a:pPr marL="623887" indent="-514350">
              <a:buFont typeface="+mj-lt"/>
              <a:buAutoNum type="arabicPeriod"/>
            </a:pPr>
            <a:r>
              <a:rPr lang="en-US" dirty="0" smtClean="0"/>
              <a:t>1</a:t>
            </a:r>
          </a:p>
          <a:p>
            <a:pPr marL="623887" indent="-514350">
              <a:buFont typeface="+mj-lt"/>
              <a:buAutoNum type="arabicPeriod"/>
            </a:pPr>
            <a:r>
              <a:rPr lang="en-US" dirty="0" smtClean="0"/>
              <a:t>1</a:t>
            </a:r>
          </a:p>
          <a:p>
            <a:pPr marL="623887" indent="-514350">
              <a:buNone/>
            </a:pPr>
            <a:endParaRPr lang="en-US" dirty="0" smtClean="0"/>
          </a:p>
          <a:p>
            <a:pPr marL="623887" indent="-514350">
              <a:buFont typeface="+mj-lt"/>
              <a:buAutoNum type="arabicPeriod"/>
            </a:pPr>
            <a:endParaRPr lang="en-US" dirty="0" smtClean="0"/>
          </a:p>
          <a:p>
            <a:pPr marL="623887" indent="-514350">
              <a:buFont typeface="+mj-lt"/>
              <a:buAutoNum type="arabicPeriod"/>
            </a:pPr>
            <a:endParaRPr lang="en-US" dirty="0" smtClean="0"/>
          </a:p>
          <a:p>
            <a:pPr marL="623887" indent="-514350">
              <a:buFont typeface="+mj-lt"/>
              <a:buAutoNum type="arabicPeriod"/>
            </a:pPr>
            <a:endParaRPr lang="en-US" dirty="0" smtClean="0"/>
          </a:p>
          <a:p>
            <a:pPr marL="623887" indent="-514350">
              <a:buFont typeface="+mj-lt"/>
              <a:buAutoNum type="arabicPeriod"/>
            </a:pPr>
            <a:endParaRPr lang="en-US" dirty="0" smtClean="0"/>
          </a:p>
          <a:p>
            <a:pPr marL="623887" indent="-514350">
              <a:buFont typeface="+mj-lt"/>
              <a:buAutoNum type="arabicPeriod"/>
            </a:pPr>
            <a:endParaRPr lang="en-US" dirty="0"/>
          </a:p>
        </p:txBody>
      </p:sp>
      <p:sp>
        <p:nvSpPr>
          <p:cNvPr id="3" name="Title 2"/>
          <p:cNvSpPr>
            <a:spLocks noGrp="1"/>
          </p:cNvSpPr>
          <p:nvPr>
            <p:ph type="title"/>
          </p:nvPr>
        </p:nvSpPr>
        <p:spPr>
          <a:xfrm>
            <a:off x="914400" y="228600"/>
            <a:ext cx="8229600" cy="1143000"/>
          </a:xfrm>
        </p:spPr>
        <p:txBody>
          <a:bodyPr/>
          <a:lstStyle/>
          <a:p>
            <a:r>
              <a:rPr lang="en-US" dirty="0" smtClean="0"/>
              <a:t>Analysis of Linear Search</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47</a:t>
            </a:fld>
            <a:endParaRPr lang="en-US"/>
          </a:p>
        </p:txBody>
      </p:sp>
      <p:sp>
        <p:nvSpPr>
          <p:cNvPr id="6" name="TextBox 5"/>
          <p:cNvSpPr txBox="1"/>
          <p:nvPr/>
        </p:nvSpPr>
        <p:spPr>
          <a:xfrm>
            <a:off x="5029200" y="1676400"/>
            <a:ext cx="3657601" cy="3416320"/>
          </a:xfrm>
          <a:prstGeom prst="rect">
            <a:avLst/>
          </a:prstGeom>
          <a:noFill/>
        </p:spPr>
        <p:txBody>
          <a:bodyPr wrap="square" rtlCol="0">
            <a:spAutoFit/>
          </a:bodyPr>
          <a:lstStyle/>
          <a:p>
            <a:r>
              <a:rPr lang="en-US" sz="2700" dirty="0" smtClean="0">
                <a:latin typeface="+mn-lt"/>
                <a:cs typeface="+mn-cs"/>
              </a:rPr>
              <a:t>1 + 1 + n + n +1+n+n+1+1 = 4n+5 = O(n)</a:t>
            </a:r>
          </a:p>
          <a:p>
            <a:endParaRPr lang="en-US" sz="2700" dirty="0" smtClean="0">
              <a:latin typeface="+mn-lt"/>
              <a:cs typeface="+mn-cs"/>
            </a:endParaRPr>
          </a:p>
          <a:p>
            <a:r>
              <a:rPr lang="en-US" sz="2700" dirty="0" smtClean="0">
                <a:latin typeface="+mn-lt"/>
                <a:cs typeface="+mn-cs"/>
              </a:rPr>
              <a:t>Best Case: O(1)</a:t>
            </a:r>
          </a:p>
          <a:p>
            <a:r>
              <a:rPr lang="en-US" sz="2700" dirty="0" smtClean="0">
                <a:latin typeface="+mn-lt"/>
                <a:cs typeface="+mn-cs"/>
              </a:rPr>
              <a:t>Worst Case &amp; Average Case: O(n)</a:t>
            </a:r>
          </a:p>
          <a:p>
            <a:endParaRPr lang="en-US" sz="2700" dirty="0" smtClean="0">
              <a:latin typeface="+mn-lt"/>
              <a:cs typeface="+mn-cs"/>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219200"/>
            <a:ext cx="3962400" cy="881062"/>
          </a:xfrm>
        </p:spPr>
        <p:txBody>
          <a:bodyPr/>
          <a:lstStyle/>
          <a:p>
            <a:r>
              <a:rPr lang="en-US" sz="2400" dirty="0" smtClean="0">
                <a:latin typeface="Tahoma" pitchFamily="34" charset="0"/>
              </a:rPr>
              <a:t>Idea: Divide and conquer, one of the key design techniques</a:t>
            </a:r>
            <a:endParaRPr lang="en-US" sz="2400" i="1" dirty="0" smtClean="0">
              <a:latin typeface="Tahoma" pitchFamily="34" charset="0"/>
            </a:endParaRPr>
          </a:p>
          <a:p>
            <a:pPr>
              <a:buNone/>
            </a:pPr>
            <a:endParaRPr lang="en-US" dirty="0"/>
          </a:p>
        </p:txBody>
      </p:sp>
      <p:sp>
        <p:nvSpPr>
          <p:cNvPr id="3" name="Title 2"/>
          <p:cNvSpPr>
            <a:spLocks noGrp="1"/>
          </p:cNvSpPr>
          <p:nvPr>
            <p:ph type="title"/>
          </p:nvPr>
        </p:nvSpPr>
        <p:spPr>
          <a:xfrm>
            <a:off x="457200" y="0"/>
            <a:ext cx="8229600" cy="1143000"/>
          </a:xfrm>
        </p:spPr>
        <p:txBody>
          <a:bodyPr/>
          <a:lstStyle/>
          <a:p>
            <a:pPr algn="ctr"/>
            <a:r>
              <a:rPr lang="en-US" dirty="0" smtClean="0"/>
              <a:t>Algorithm - Binary search</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48</a:t>
            </a:fld>
            <a:endParaRPr lang="en-US"/>
          </a:p>
        </p:txBody>
      </p:sp>
      <p:sp>
        <p:nvSpPr>
          <p:cNvPr id="6" name="TextBox 5"/>
          <p:cNvSpPr txBox="1"/>
          <p:nvPr/>
        </p:nvSpPr>
        <p:spPr>
          <a:xfrm>
            <a:off x="1600200" y="838200"/>
            <a:ext cx="7086600" cy="5701561"/>
          </a:xfrm>
          <a:prstGeom prst="rect">
            <a:avLst/>
          </a:prstGeom>
          <a:noFill/>
        </p:spPr>
        <p:txBody>
          <a:bodyPr wrap="square" rtlCol="0">
            <a:spAutoFit/>
          </a:bodyPr>
          <a:lstStyle/>
          <a:p>
            <a:pPr marL="342900" indent="-342900" eaLnBrk="0" hangingPunct="0">
              <a:lnSpc>
                <a:spcPct val="150000"/>
              </a:lnSpc>
              <a:buClr>
                <a:schemeClr val="bg2">
                  <a:lumMod val="50000"/>
                </a:schemeClr>
              </a:buClr>
              <a:buFont typeface="+mj-lt"/>
              <a:buAutoNum type="arabicPeriod"/>
            </a:pPr>
            <a:r>
              <a:rPr lang="en-US" sz="2700" dirty="0" smtClean="0">
                <a:latin typeface="+mn-lt"/>
                <a:cs typeface="+mn-cs"/>
              </a:rPr>
              <a:t>left</a:t>
            </a:r>
            <a:r>
              <a:rPr lang="en-US" sz="2700" dirty="0" smtClean="0">
                <a:latin typeface="+mn-lt"/>
                <a:cs typeface="+mn-cs"/>
                <a:sym typeface="Wingdings" pitchFamily="2" charset="2"/>
              </a:rPr>
              <a:t></a:t>
            </a:r>
            <a:r>
              <a:rPr lang="en-US" sz="2700" dirty="0" smtClean="0">
                <a:latin typeface="+mn-lt"/>
                <a:cs typeface="+mn-cs"/>
              </a:rPr>
              <a:t>1</a:t>
            </a:r>
          </a:p>
          <a:p>
            <a:pPr marL="342900" indent="-342900" eaLnBrk="0" hangingPunct="0">
              <a:lnSpc>
                <a:spcPct val="150000"/>
              </a:lnSpc>
              <a:buClr>
                <a:schemeClr val="bg2">
                  <a:lumMod val="50000"/>
                </a:schemeClr>
              </a:buClr>
              <a:buFont typeface="+mj-lt"/>
              <a:buAutoNum type="arabicPeriod"/>
            </a:pPr>
            <a:r>
              <a:rPr lang="en-US" sz="2700" dirty="0" err="1" smtClean="0">
                <a:latin typeface="+mn-lt"/>
                <a:cs typeface="+mn-cs"/>
              </a:rPr>
              <a:t>right</a:t>
            </a:r>
            <a:r>
              <a:rPr lang="en-US" sz="2700" dirty="0" err="1" smtClean="0">
                <a:latin typeface="+mn-lt"/>
                <a:cs typeface="+mn-cs"/>
                <a:sym typeface="Wingdings" pitchFamily="2" charset="2"/>
              </a:rPr>
              <a:t></a:t>
            </a:r>
            <a:r>
              <a:rPr lang="en-US" sz="2700" dirty="0" err="1" smtClean="0">
                <a:latin typeface="+mn-lt"/>
                <a:cs typeface="+mn-cs"/>
              </a:rPr>
              <a:t>n</a:t>
            </a:r>
            <a:endParaRPr lang="en-US" sz="2700" dirty="0" smtClean="0">
              <a:latin typeface="+mn-lt"/>
              <a:cs typeface="+mn-cs"/>
            </a:endParaRPr>
          </a:p>
          <a:p>
            <a:pPr marL="342900" indent="-342900" eaLnBrk="0" hangingPunct="0">
              <a:lnSpc>
                <a:spcPct val="150000"/>
              </a:lnSpc>
              <a:buClr>
                <a:schemeClr val="bg2">
                  <a:lumMod val="50000"/>
                </a:schemeClr>
              </a:buClr>
              <a:buFont typeface="+mj-lt"/>
              <a:buAutoNum type="arabicPeriod"/>
            </a:pPr>
            <a:r>
              <a:rPr lang="en-US" sz="2700" dirty="0" smtClean="0">
                <a:latin typeface="+mn-lt"/>
                <a:cs typeface="+mn-cs"/>
              </a:rPr>
              <a:t>do</a:t>
            </a:r>
          </a:p>
          <a:p>
            <a:pPr marL="342900" indent="-342900" eaLnBrk="0" hangingPunct="0">
              <a:lnSpc>
                <a:spcPct val="150000"/>
              </a:lnSpc>
              <a:buClr>
                <a:schemeClr val="bg2">
                  <a:lumMod val="50000"/>
                </a:schemeClr>
              </a:buClr>
              <a:buFont typeface="+mj-lt"/>
              <a:buAutoNum type="arabicPeriod"/>
            </a:pPr>
            <a:r>
              <a:rPr lang="en-US" sz="2700" dirty="0" smtClean="0">
                <a:latin typeface="+mn-lt"/>
                <a:cs typeface="+mn-cs"/>
              </a:rPr>
              <a:t>	mid</a:t>
            </a:r>
            <a:r>
              <a:rPr lang="en-US" sz="2700" dirty="0" smtClean="0">
                <a:latin typeface="+mn-lt"/>
                <a:cs typeface="+mn-cs"/>
                <a:sym typeface="Wingdings" pitchFamily="2" charset="2"/>
              </a:rPr>
              <a:t></a:t>
            </a:r>
            <a:r>
              <a:rPr lang="en-US" sz="2700" dirty="0" smtClean="0">
                <a:latin typeface="+mn-lt"/>
                <a:cs typeface="+mn-cs"/>
              </a:rPr>
              <a:t>(</a:t>
            </a:r>
            <a:r>
              <a:rPr lang="en-US" sz="2700" dirty="0" err="1" smtClean="0">
                <a:latin typeface="+mn-lt"/>
                <a:cs typeface="+mn-cs"/>
              </a:rPr>
              <a:t>left+right</a:t>
            </a:r>
            <a:r>
              <a:rPr lang="en-US" sz="2700" dirty="0" smtClean="0">
                <a:latin typeface="+mn-lt"/>
                <a:cs typeface="+mn-cs"/>
              </a:rPr>
              <a:t>)/2</a:t>
            </a:r>
          </a:p>
          <a:p>
            <a:pPr marL="342900" indent="-342900" eaLnBrk="0" hangingPunct="0">
              <a:lnSpc>
                <a:spcPct val="150000"/>
              </a:lnSpc>
              <a:buClr>
                <a:schemeClr val="bg2">
                  <a:lumMod val="50000"/>
                </a:schemeClr>
              </a:buClr>
              <a:buFont typeface="+mj-lt"/>
              <a:buAutoNum type="arabicPeriod"/>
            </a:pPr>
            <a:r>
              <a:rPr lang="en-US" sz="2700" dirty="0" smtClean="0">
                <a:latin typeface="+mn-lt"/>
                <a:cs typeface="+mn-cs"/>
              </a:rPr>
              <a:t>	if A[mid]=q then return mid</a:t>
            </a:r>
          </a:p>
          <a:p>
            <a:pPr marL="342900" indent="-342900" eaLnBrk="0" hangingPunct="0">
              <a:lnSpc>
                <a:spcPct val="150000"/>
              </a:lnSpc>
              <a:buClr>
                <a:schemeClr val="bg2">
                  <a:lumMod val="50000"/>
                </a:schemeClr>
              </a:buClr>
              <a:buFont typeface="+mj-lt"/>
              <a:buAutoNum type="arabicPeriod"/>
            </a:pPr>
            <a:r>
              <a:rPr lang="en-US" sz="2700" dirty="0" smtClean="0">
                <a:latin typeface="+mn-lt"/>
                <a:cs typeface="+mn-cs"/>
              </a:rPr>
              <a:t>	else if A[mid]&gt;q then right</a:t>
            </a:r>
            <a:r>
              <a:rPr lang="en-US" sz="2700" dirty="0" smtClean="0">
                <a:latin typeface="+mn-lt"/>
                <a:cs typeface="+mn-cs"/>
                <a:sym typeface="Wingdings" pitchFamily="2" charset="2"/>
              </a:rPr>
              <a:t>mid</a:t>
            </a:r>
            <a:r>
              <a:rPr lang="en-US" sz="2700" dirty="0" smtClean="0">
                <a:latin typeface="+mn-lt"/>
                <a:cs typeface="+mn-cs"/>
              </a:rPr>
              <a:t>-1</a:t>
            </a:r>
          </a:p>
          <a:p>
            <a:pPr marL="342900" indent="-342900" eaLnBrk="0" hangingPunct="0">
              <a:lnSpc>
                <a:spcPct val="150000"/>
              </a:lnSpc>
              <a:buClr>
                <a:schemeClr val="bg2">
                  <a:lumMod val="50000"/>
                </a:schemeClr>
              </a:buClr>
              <a:buFont typeface="+mj-lt"/>
              <a:buAutoNum type="arabicPeriod"/>
            </a:pPr>
            <a:r>
              <a:rPr lang="en-US" sz="2700" dirty="0" smtClean="0">
                <a:latin typeface="+mn-lt"/>
                <a:cs typeface="+mn-cs"/>
              </a:rPr>
              <a:t>	else left=mid+1 </a:t>
            </a:r>
          </a:p>
          <a:p>
            <a:pPr marL="342900" indent="-342900" eaLnBrk="0" hangingPunct="0">
              <a:lnSpc>
                <a:spcPct val="150000"/>
              </a:lnSpc>
              <a:buClr>
                <a:schemeClr val="bg2">
                  <a:lumMod val="50000"/>
                </a:schemeClr>
              </a:buClr>
              <a:buFont typeface="+mj-lt"/>
              <a:buAutoNum type="arabicPeriod"/>
            </a:pPr>
            <a:r>
              <a:rPr lang="en-US" sz="2700" dirty="0" smtClean="0">
                <a:latin typeface="+mn-lt"/>
                <a:cs typeface="+mn-cs"/>
              </a:rPr>
              <a:t>while </a:t>
            </a:r>
            <a:r>
              <a:rPr lang="en-GB" sz="2700" dirty="0" smtClean="0">
                <a:latin typeface="+mn-lt"/>
                <a:cs typeface="+mn-cs"/>
              </a:rPr>
              <a:t>left&lt;=right</a:t>
            </a:r>
          </a:p>
          <a:p>
            <a:pPr marL="342900" indent="-342900" eaLnBrk="0" hangingPunct="0">
              <a:lnSpc>
                <a:spcPct val="150000"/>
              </a:lnSpc>
              <a:buClr>
                <a:schemeClr val="bg2">
                  <a:lumMod val="50000"/>
                </a:schemeClr>
              </a:buClr>
              <a:buFont typeface="+mj-lt"/>
              <a:buAutoNum type="arabicPeriod"/>
            </a:pPr>
            <a:r>
              <a:rPr lang="en-GB" sz="2700" dirty="0" smtClean="0">
                <a:latin typeface="+mn-lt"/>
                <a:cs typeface="+mn-cs"/>
              </a:rPr>
              <a:t>return NIL</a:t>
            </a:r>
            <a:endParaRPr lang="en-US" sz="2700" dirty="0" smtClean="0">
              <a:latin typeface="+mn-lt"/>
              <a:cs typeface="+mn-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EB0004F-E818-46B4-8C34-F31ED1150414}" type="slidenum">
              <a:rPr lang="en-US"/>
              <a:pPr/>
              <a:t>49</a:t>
            </a:fld>
            <a:endParaRPr lang="en-US"/>
          </a:p>
        </p:txBody>
      </p:sp>
      <p:sp>
        <p:nvSpPr>
          <p:cNvPr id="312322" name="Rectangle 2"/>
          <p:cNvSpPr>
            <a:spLocks noGrp="1" noChangeArrowheads="1"/>
          </p:cNvSpPr>
          <p:nvPr>
            <p:ph type="title"/>
          </p:nvPr>
        </p:nvSpPr>
        <p:spPr/>
        <p:txBody>
          <a:bodyPr/>
          <a:lstStyle/>
          <a:p>
            <a:r>
              <a:rPr lang="en-US"/>
              <a:t>Binary search – analysis</a:t>
            </a:r>
          </a:p>
        </p:txBody>
      </p:sp>
      <p:sp>
        <p:nvSpPr>
          <p:cNvPr id="312324" name="Rectangle 4"/>
          <p:cNvSpPr>
            <a:spLocks noChangeArrowheads="1"/>
          </p:cNvSpPr>
          <p:nvPr/>
        </p:nvSpPr>
        <p:spPr bwMode="auto">
          <a:xfrm>
            <a:off x="596900" y="3476625"/>
            <a:ext cx="8358188" cy="2655888"/>
          </a:xfrm>
          <a:prstGeom prst="rect">
            <a:avLst/>
          </a:prstGeom>
          <a:noFill/>
          <a:ln w="9525">
            <a:noFill/>
            <a:miter lim="800000"/>
            <a:headEnd/>
            <a:tailEnd/>
          </a:ln>
          <a:effectLst/>
        </p:spPr>
        <p:txBody>
          <a:bodyPr/>
          <a:lstStyle/>
          <a:p>
            <a:pPr marL="342900" indent="-342900">
              <a:lnSpc>
                <a:spcPct val="90000"/>
              </a:lnSpc>
              <a:spcBef>
                <a:spcPct val="20000"/>
              </a:spcBef>
              <a:buClr>
                <a:schemeClr val="folHlink"/>
              </a:buClr>
              <a:buSzPct val="60000"/>
              <a:buFont typeface="Wingdings" pitchFamily="2" charset="2"/>
              <a:buChar char="n"/>
            </a:pPr>
            <a:endParaRPr lang="en-US" sz="2800">
              <a:latin typeface="Tahoma" pitchFamily="34" charset="0"/>
            </a:endParaRPr>
          </a:p>
        </p:txBody>
      </p:sp>
      <p:sp>
        <p:nvSpPr>
          <p:cNvPr id="312326" name="Rectangle 6"/>
          <p:cNvSpPr>
            <a:spLocks noGrp="1" noChangeArrowheads="1"/>
          </p:cNvSpPr>
          <p:nvPr>
            <p:ph type="body" idx="1"/>
          </p:nvPr>
        </p:nvSpPr>
        <p:spPr>
          <a:xfrm>
            <a:off x="457200" y="1447800"/>
            <a:ext cx="8686800" cy="4525962"/>
          </a:xfrm>
        </p:spPr>
        <p:txBody>
          <a:bodyPr/>
          <a:lstStyle/>
          <a:p>
            <a:pPr>
              <a:lnSpc>
                <a:spcPct val="150000"/>
              </a:lnSpc>
            </a:pPr>
            <a:r>
              <a:rPr lang="en-US" dirty="0"/>
              <a:t>How many times the loop is executed:</a:t>
            </a:r>
          </a:p>
          <a:p>
            <a:pPr lvl="1">
              <a:lnSpc>
                <a:spcPct val="150000"/>
              </a:lnSpc>
            </a:pPr>
            <a:r>
              <a:rPr lang="en-US" dirty="0"/>
              <a:t>With each execution the difference between </a:t>
            </a:r>
            <a:r>
              <a:rPr lang="en-US" dirty="0">
                <a:latin typeface="Courier New" pitchFamily="49" charset="0"/>
              </a:rPr>
              <a:t>left</a:t>
            </a:r>
            <a:r>
              <a:rPr lang="en-US" dirty="0"/>
              <a:t> and </a:t>
            </a:r>
            <a:r>
              <a:rPr lang="en-US" dirty="0">
                <a:latin typeface="Courier New" pitchFamily="49" charset="0"/>
              </a:rPr>
              <a:t>right</a:t>
            </a:r>
            <a:r>
              <a:rPr lang="en-US" dirty="0"/>
              <a:t> is cult in half</a:t>
            </a:r>
          </a:p>
          <a:p>
            <a:pPr lvl="2">
              <a:lnSpc>
                <a:spcPct val="150000"/>
              </a:lnSpc>
            </a:pPr>
            <a:r>
              <a:rPr lang="en-US" dirty="0"/>
              <a:t>Initially the difference is </a:t>
            </a:r>
            <a:r>
              <a:rPr lang="en-US" i="1" dirty="0"/>
              <a:t>n</a:t>
            </a:r>
          </a:p>
          <a:p>
            <a:pPr lvl="2">
              <a:lnSpc>
                <a:spcPct val="150000"/>
              </a:lnSpc>
            </a:pPr>
            <a:r>
              <a:rPr lang="en-US" i="1" dirty="0"/>
              <a:t>The loop stops when the difference becomes 0</a:t>
            </a:r>
            <a:r>
              <a:rPr lang="en-US" dirty="0"/>
              <a:t> </a:t>
            </a:r>
          </a:p>
          <a:p>
            <a:pPr lvl="1">
              <a:lnSpc>
                <a:spcPct val="150000"/>
              </a:lnSpc>
            </a:pPr>
            <a:r>
              <a:rPr lang="en-US" dirty="0"/>
              <a:t>How many times do you have to cut </a:t>
            </a:r>
            <a:r>
              <a:rPr lang="en-US" i="1" dirty="0"/>
              <a:t>n </a:t>
            </a:r>
            <a:r>
              <a:rPr lang="en-US" dirty="0"/>
              <a:t>in half to get 1?</a:t>
            </a:r>
          </a:p>
          <a:p>
            <a:pPr lvl="1">
              <a:lnSpc>
                <a:spcPct val="150000"/>
              </a:lnSpc>
            </a:pPr>
            <a:r>
              <a:rPr lang="en-US" i="1" dirty="0" smtClean="0"/>
              <a:t>log </a:t>
            </a:r>
            <a:r>
              <a:rPr lang="en-US" i="1" dirty="0"/>
              <a:t>n</a:t>
            </a: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3243262"/>
          </a:xfrm>
        </p:spPr>
        <p:txBody>
          <a:bodyPr>
            <a:normAutofit fontScale="47500" lnSpcReduction="20000"/>
          </a:bodyPr>
          <a:lstStyle/>
          <a:p>
            <a:pPr marL="365760" indent="-256032" fontAlgn="auto">
              <a:spcAft>
                <a:spcPts val="0"/>
              </a:spcAft>
              <a:buFont typeface="Wingdings 3"/>
              <a:buNone/>
              <a:defRPr/>
            </a:pPr>
            <a:r>
              <a:rPr lang="en-US" sz="3200" dirty="0" smtClean="0"/>
              <a:t>		</a:t>
            </a:r>
          </a:p>
          <a:p>
            <a:pPr marL="365760" indent="-256032" algn="ctr" fontAlgn="auto">
              <a:spcAft>
                <a:spcPts val="0"/>
              </a:spcAft>
              <a:buFont typeface="Wingdings 3"/>
              <a:buNone/>
              <a:defRPr/>
            </a:pPr>
            <a:r>
              <a:rPr lang="en-US" sz="6700" dirty="0" smtClean="0"/>
              <a:t> An algorithm can be analyzed in terms of </a:t>
            </a:r>
          </a:p>
          <a:p>
            <a:pPr marL="365760" indent="-256032" algn="ctr" fontAlgn="auto">
              <a:spcAft>
                <a:spcPts val="0"/>
              </a:spcAft>
              <a:buFont typeface="Wingdings 3"/>
              <a:buNone/>
              <a:defRPr/>
            </a:pPr>
            <a:r>
              <a:rPr lang="en-US" sz="6700" dirty="0" smtClean="0"/>
              <a:t>	time efficiency or space utilization. </a:t>
            </a:r>
          </a:p>
          <a:p>
            <a:pPr marL="365760" indent="-256032" algn="ctr" fontAlgn="auto">
              <a:spcAft>
                <a:spcPts val="0"/>
              </a:spcAft>
              <a:buFont typeface="Wingdings 3"/>
              <a:buNone/>
              <a:defRPr/>
            </a:pPr>
            <a:endParaRPr lang="en-US" sz="6700" dirty="0" smtClean="0"/>
          </a:p>
          <a:p>
            <a:pPr marL="365760" indent="-256032" algn="ctr" fontAlgn="auto">
              <a:spcAft>
                <a:spcPts val="0"/>
              </a:spcAft>
              <a:buFont typeface="Wingdings 3"/>
              <a:buNone/>
              <a:defRPr/>
            </a:pPr>
            <a:endParaRPr lang="en-US" sz="6700" dirty="0" smtClean="0"/>
          </a:p>
          <a:p>
            <a:pPr marL="365760" indent="-256032" algn="ctr" fontAlgn="auto">
              <a:spcAft>
                <a:spcPts val="0"/>
              </a:spcAft>
              <a:buFont typeface="Wingdings 3"/>
              <a:buNone/>
              <a:defRPr/>
            </a:pPr>
            <a:endParaRPr lang="en-US" sz="2800" dirty="0" smtClean="0"/>
          </a:p>
          <a:p>
            <a:pPr marL="365760" indent="-256032" algn="ctr" fontAlgn="auto">
              <a:spcAft>
                <a:spcPts val="0"/>
              </a:spcAft>
              <a:buFont typeface="Wingdings 3"/>
              <a:buNone/>
              <a:defRPr/>
            </a:pPr>
            <a:endParaRPr lang="en-US" dirty="0" smtClean="0"/>
          </a:p>
          <a:p>
            <a:pPr marL="365760" indent="-256032" algn="ctr" fontAlgn="auto">
              <a:spcAft>
                <a:spcPts val="0"/>
              </a:spcAft>
              <a:buFont typeface="Wingdings 3"/>
              <a:buNone/>
              <a:defRPr/>
            </a:pPr>
            <a:r>
              <a:rPr lang="en-US" sz="2800" dirty="0" smtClean="0"/>
              <a:t>	</a:t>
            </a:r>
            <a:endParaRPr lang="en-US" dirty="0"/>
          </a:p>
        </p:txBody>
      </p:sp>
      <p:sp>
        <p:nvSpPr>
          <p:cNvPr id="3" name="Title 2"/>
          <p:cNvSpPr>
            <a:spLocks noGrp="1"/>
          </p:cNvSpPr>
          <p:nvPr>
            <p:ph type="title"/>
          </p:nvPr>
        </p:nvSpPr>
        <p:spPr/>
        <p:txBody>
          <a:bodyPr/>
          <a:lstStyle/>
          <a:p>
            <a:pPr algn="ctr" fontAlgn="auto">
              <a:spcAft>
                <a:spcPts val="0"/>
              </a:spcAft>
              <a:defRPr/>
            </a:pPr>
            <a:r>
              <a:rPr lang="en-US" dirty="0" smtClean="0"/>
              <a:t>Analysis of Algorithm </a:t>
            </a:r>
            <a:endParaRPr lang="en-US" dirty="0"/>
          </a:p>
        </p:txBody>
      </p:sp>
      <p:pic>
        <p:nvPicPr>
          <p:cNvPr id="12292" name="Picture 6"/>
          <p:cNvPicPr>
            <a:picLocks noChangeAspect="1" noChangeArrowheads="1"/>
          </p:cNvPicPr>
          <p:nvPr/>
        </p:nvPicPr>
        <p:blipFill>
          <a:blip r:embed="rId2" cstate="print"/>
          <a:srcRect/>
          <a:stretch>
            <a:fillRect/>
          </a:stretch>
        </p:blipFill>
        <p:spPr bwMode="auto">
          <a:xfrm>
            <a:off x="6477000" y="4648200"/>
            <a:ext cx="1550988" cy="1485900"/>
          </a:xfrm>
          <a:prstGeom prst="rect">
            <a:avLst/>
          </a:prstGeom>
          <a:noFill/>
          <a:ln w="9525">
            <a:noFill/>
            <a:miter lim="800000"/>
            <a:headEnd/>
            <a:tailEnd/>
          </a:ln>
        </p:spPr>
      </p:pic>
      <p:sp>
        <p:nvSpPr>
          <p:cNvPr id="12293" name="Footer Placeholder 1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12294" name="Slide Number Placeholder 1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00DB225B-4253-441A-8857-FA1833558058}" type="slidenum">
              <a:rPr lang="en-US"/>
              <a:pPr fontAlgn="base">
                <a:spcBef>
                  <a:spcPct val="0"/>
                </a:spcBef>
                <a:spcAft>
                  <a:spcPct val="0"/>
                </a:spcAft>
              </a:pPr>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fld id="{1DFF8099-184E-48A8-B3E9-129710B96390}" type="slidenum">
              <a:rPr lang="en-US"/>
              <a:pPr/>
              <a:t>50</a:t>
            </a:fld>
            <a:endParaRPr lang="en-US"/>
          </a:p>
        </p:txBody>
      </p:sp>
      <p:sp>
        <p:nvSpPr>
          <p:cNvPr id="251931" name="Text Box 27"/>
          <p:cNvSpPr txBox="1">
            <a:spLocks noChangeArrowheads="1"/>
          </p:cNvSpPr>
          <p:nvPr/>
        </p:nvSpPr>
        <p:spPr bwMode="auto">
          <a:xfrm>
            <a:off x="4038600" y="2209800"/>
            <a:ext cx="1600200" cy="1604963"/>
          </a:xfrm>
          <a:prstGeom prst="rect">
            <a:avLst/>
          </a:prstGeom>
          <a:noFill/>
          <a:ln w="50800">
            <a:solidFill>
              <a:schemeClr val="tx1"/>
            </a:solidFill>
            <a:miter lim="800000"/>
            <a:headEnd type="none" w="sm" len="sm"/>
            <a:tailEnd type="none" w="sm" len="sm"/>
          </a:ln>
          <a:effectLst/>
        </p:spPr>
        <p:txBody>
          <a:bodyPr>
            <a:spAutoFit/>
          </a:bodyPr>
          <a:lstStyle/>
          <a:p>
            <a:pPr algn="ctr" eaLnBrk="0" hangingPunct="0">
              <a:spcBef>
                <a:spcPct val="50000"/>
              </a:spcBef>
            </a:pPr>
            <a:r>
              <a:rPr lang="en-US" sz="3200" b="1">
                <a:latin typeface="Arial" charset="0"/>
              </a:rPr>
              <a:t/>
            </a:r>
            <a:br>
              <a:rPr lang="en-US" sz="3200" b="1">
                <a:latin typeface="Arial" charset="0"/>
              </a:rPr>
            </a:br>
            <a:r>
              <a:rPr lang="en-US" sz="3200" b="1">
                <a:latin typeface="Arial" charset="0"/>
              </a:rPr>
              <a:t>Sort</a:t>
            </a:r>
            <a:br>
              <a:rPr lang="en-US" sz="3200" b="1">
                <a:latin typeface="Arial" charset="0"/>
              </a:rPr>
            </a:br>
            <a:endParaRPr lang="en-GB" sz="3200" b="1">
              <a:latin typeface="Arial" charset="0"/>
            </a:endParaRPr>
          </a:p>
        </p:txBody>
      </p:sp>
      <p:sp>
        <p:nvSpPr>
          <p:cNvPr id="251906" name="Rectangle 2"/>
          <p:cNvSpPr>
            <a:spLocks noGrp="1" noChangeArrowheads="1"/>
          </p:cNvSpPr>
          <p:nvPr>
            <p:ph type="title"/>
          </p:nvPr>
        </p:nvSpPr>
        <p:spPr/>
        <p:txBody>
          <a:bodyPr/>
          <a:lstStyle/>
          <a:p>
            <a:r>
              <a:rPr lang="en-US"/>
              <a:t>Example: Sorting</a:t>
            </a:r>
          </a:p>
        </p:txBody>
      </p:sp>
      <p:cxnSp>
        <p:nvCxnSpPr>
          <p:cNvPr id="251909" name="AutoShape 5"/>
          <p:cNvCxnSpPr>
            <a:cxnSpLocks noChangeShapeType="1"/>
          </p:cNvCxnSpPr>
          <p:nvPr/>
        </p:nvCxnSpPr>
        <p:spPr bwMode="auto">
          <a:xfrm>
            <a:off x="2505075" y="3048000"/>
            <a:ext cx="1066800" cy="0"/>
          </a:xfrm>
          <a:prstGeom prst="straightConnector1">
            <a:avLst/>
          </a:prstGeom>
          <a:noFill/>
          <a:ln w="19050">
            <a:solidFill>
              <a:srgbClr val="3333CC"/>
            </a:solidFill>
            <a:round/>
            <a:headEnd/>
            <a:tailEnd type="triangle" w="med" len="med"/>
          </a:ln>
          <a:effectLst/>
        </p:spPr>
      </p:cxnSp>
      <p:cxnSp>
        <p:nvCxnSpPr>
          <p:cNvPr id="251910" name="AutoShape 6"/>
          <p:cNvCxnSpPr>
            <a:cxnSpLocks noChangeShapeType="1"/>
          </p:cNvCxnSpPr>
          <p:nvPr/>
        </p:nvCxnSpPr>
        <p:spPr bwMode="auto">
          <a:xfrm>
            <a:off x="5953125" y="3048000"/>
            <a:ext cx="1066800" cy="0"/>
          </a:xfrm>
          <a:prstGeom prst="straightConnector1">
            <a:avLst/>
          </a:prstGeom>
          <a:noFill/>
          <a:ln w="19050">
            <a:solidFill>
              <a:srgbClr val="3333CC"/>
            </a:solidFill>
            <a:round/>
            <a:headEnd/>
            <a:tailEnd type="triangle" w="med" len="med"/>
          </a:ln>
          <a:effectLst/>
        </p:spPr>
      </p:cxnSp>
      <p:sp>
        <p:nvSpPr>
          <p:cNvPr id="251911" name="Text Box 7"/>
          <p:cNvSpPr txBox="1">
            <a:spLocks noChangeArrowheads="1"/>
          </p:cNvSpPr>
          <p:nvPr/>
        </p:nvSpPr>
        <p:spPr bwMode="auto">
          <a:xfrm>
            <a:off x="914400" y="1295400"/>
            <a:ext cx="2381250" cy="793750"/>
          </a:xfrm>
          <a:prstGeom prst="rect">
            <a:avLst/>
          </a:prstGeom>
          <a:noFill/>
          <a:ln w="9525">
            <a:noFill/>
            <a:miter lim="800000"/>
            <a:headEnd/>
            <a:tailEnd/>
          </a:ln>
          <a:effectLst/>
        </p:spPr>
        <p:txBody>
          <a:bodyPr wrap="none">
            <a:spAutoFit/>
          </a:bodyPr>
          <a:lstStyle/>
          <a:p>
            <a:pPr eaLnBrk="0" hangingPunct="0"/>
            <a:r>
              <a:rPr lang="en-GB" sz="2800" b="1">
                <a:solidFill>
                  <a:srgbClr val="3333CC"/>
                </a:solidFill>
                <a:latin typeface="Arial" charset="0"/>
              </a:rPr>
              <a:t>INPUT</a:t>
            </a:r>
          </a:p>
          <a:p>
            <a:pPr eaLnBrk="0" hangingPunct="0"/>
            <a:r>
              <a:rPr lang="en-US" sz="1800">
                <a:solidFill>
                  <a:srgbClr val="3333CC"/>
                </a:solidFill>
                <a:latin typeface="Arial" charset="0"/>
              </a:rPr>
              <a:t>sequence of numbers</a:t>
            </a:r>
            <a:endParaRPr lang="en-GB" sz="2800">
              <a:solidFill>
                <a:srgbClr val="3333CC"/>
              </a:solidFill>
              <a:latin typeface="Arial" charset="0"/>
            </a:endParaRPr>
          </a:p>
        </p:txBody>
      </p:sp>
      <p:sp>
        <p:nvSpPr>
          <p:cNvPr id="251912" name="Text Box 8"/>
          <p:cNvSpPr txBox="1">
            <a:spLocks noChangeArrowheads="1"/>
          </p:cNvSpPr>
          <p:nvPr/>
        </p:nvSpPr>
        <p:spPr bwMode="auto">
          <a:xfrm>
            <a:off x="895350" y="2514600"/>
            <a:ext cx="2208213" cy="457200"/>
          </a:xfrm>
          <a:prstGeom prst="rect">
            <a:avLst/>
          </a:prstGeom>
          <a:noFill/>
          <a:ln w="9525">
            <a:noFill/>
            <a:miter lim="800000"/>
            <a:headEnd/>
            <a:tailEnd/>
          </a:ln>
          <a:effectLst/>
        </p:spPr>
        <p:txBody>
          <a:bodyPr wrap="none">
            <a:spAutoFit/>
          </a:bodyPr>
          <a:lstStyle/>
          <a:p>
            <a:pPr eaLnBrk="0" hangingPunct="0"/>
            <a:r>
              <a:rPr lang="en-GB" sz="2400">
                <a:solidFill>
                  <a:srgbClr val="FF0000"/>
                </a:solidFill>
                <a:latin typeface="Arial" charset="0"/>
              </a:rPr>
              <a:t>a</a:t>
            </a:r>
            <a:r>
              <a:rPr lang="en-GB" sz="2400" baseline="-25000">
                <a:solidFill>
                  <a:srgbClr val="FF0000"/>
                </a:solidFill>
                <a:latin typeface="Arial" charset="0"/>
              </a:rPr>
              <a:t>1</a:t>
            </a:r>
            <a:r>
              <a:rPr lang="en-GB" sz="2400">
                <a:solidFill>
                  <a:srgbClr val="FF0000"/>
                </a:solidFill>
                <a:latin typeface="Arial" charset="0"/>
              </a:rPr>
              <a:t>, a</a:t>
            </a:r>
            <a:r>
              <a:rPr lang="en-GB" sz="2400" baseline="-25000">
                <a:solidFill>
                  <a:srgbClr val="FF0000"/>
                </a:solidFill>
                <a:latin typeface="Arial" charset="0"/>
              </a:rPr>
              <a:t>2</a:t>
            </a:r>
            <a:r>
              <a:rPr lang="en-GB" sz="2400">
                <a:solidFill>
                  <a:srgbClr val="FF0000"/>
                </a:solidFill>
                <a:latin typeface="Arial" charset="0"/>
              </a:rPr>
              <a:t>, a</a:t>
            </a:r>
            <a:r>
              <a:rPr lang="en-GB" sz="2400" baseline="-25000">
                <a:solidFill>
                  <a:srgbClr val="FF0000"/>
                </a:solidFill>
                <a:latin typeface="Arial" charset="0"/>
              </a:rPr>
              <a:t>3</a:t>
            </a:r>
            <a:r>
              <a:rPr lang="en-GB" sz="2400">
                <a:solidFill>
                  <a:srgbClr val="FF0000"/>
                </a:solidFill>
                <a:latin typeface="Arial" charset="0"/>
              </a:rPr>
              <a:t>,….,a</a:t>
            </a:r>
            <a:r>
              <a:rPr lang="en-GB" sz="2400" baseline="-25000">
                <a:solidFill>
                  <a:srgbClr val="FF0000"/>
                </a:solidFill>
                <a:latin typeface="Arial" charset="0"/>
              </a:rPr>
              <a:t>n</a:t>
            </a:r>
            <a:endParaRPr lang="en-GB" sz="2400">
              <a:solidFill>
                <a:srgbClr val="FF0000"/>
              </a:solidFill>
              <a:latin typeface="Arial" charset="0"/>
            </a:endParaRPr>
          </a:p>
        </p:txBody>
      </p:sp>
      <p:sp>
        <p:nvSpPr>
          <p:cNvPr id="251913" name="Text Box 9"/>
          <p:cNvSpPr txBox="1">
            <a:spLocks noChangeArrowheads="1"/>
          </p:cNvSpPr>
          <p:nvPr/>
        </p:nvSpPr>
        <p:spPr bwMode="auto">
          <a:xfrm>
            <a:off x="6629400" y="2438400"/>
            <a:ext cx="2039938" cy="457200"/>
          </a:xfrm>
          <a:prstGeom prst="rect">
            <a:avLst/>
          </a:prstGeom>
          <a:noFill/>
          <a:ln w="9525">
            <a:noFill/>
            <a:miter lim="800000"/>
            <a:headEnd/>
            <a:tailEnd/>
          </a:ln>
          <a:effectLst/>
        </p:spPr>
        <p:txBody>
          <a:bodyPr wrap="none">
            <a:spAutoFit/>
          </a:bodyPr>
          <a:lstStyle/>
          <a:p>
            <a:pPr eaLnBrk="0" hangingPunct="0"/>
            <a:r>
              <a:rPr lang="en-GB" sz="2400">
                <a:solidFill>
                  <a:srgbClr val="FF0000"/>
                </a:solidFill>
                <a:latin typeface="Arial" charset="0"/>
              </a:rPr>
              <a:t>b</a:t>
            </a:r>
            <a:r>
              <a:rPr lang="en-GB" sz="2400" baseline="-25000">
                <a:solidFill>
                  <a:srgbClr val="FF0000"/>
                </a:solidFill>
                <a:latin typeface="Arial" charset="0"/>
              </a:rPr>
              <a:t>1</a:t>
            </a:r>
            <a:r>
              <a:rPr lang="en-GB" sz="2400">
                <a:solidFill>
                  <a:srgbClr val="FF0000"/>
                </a:solidFill>
                <a:latin typeface="Arial" charset="0"/>
              </a:rPr>
              <a:t>,b</a:t>
            </a:r>
            <a:r>
              <a:rPr lang="en-GB" sz="2400" baseline="-25000">
                <a:solidFill>
                  <a:srgbClr val="FF0000"/>
                </a:solidFill>
                <a:latin typeface="Arial" charset="0"/>
              </a:rPr>
              <a:t>2</a:t>
            </a:r>
            <a:r>
              <a:rPr lang="en-GB" sz="2400">
                <a:solidFill>
                  <a:srgbClr val="FF0000"/>
                </a:solidFill>
                <a:latin typeface="Arial" charset="0"/>
              </a:rPr>
              <a:t>,b</a:t>
            </a:r>
            <a:r>
              <a:rPr lang="en-GB" sz="2400" baseline="-25000">
                <a:solidFill>
                  <a:srgbClr val="FF0000"/>
                </a:solidFill>
                <a:latin typeface="Arial" charset="0"/>
              </a:rPr>
              <a:t>3</a:t>
            </a:r>
            <a:r>
              <a:rPr lang="en-GB" sz="2400">
                <a:solidFill>
                  <a:srgbClr val="FF0000"/>
                </a:solidFill>
                <a:latin typeface="Arial" charset="0"/>
              </a:rPr>
              <a:t>,….,b</a:t>
            </a:r>
            <a:r>
              <a:rPr lang="en-GB" sz="2400" baseline="-25000">
                <a:solidFill>
                  <a:srgbClr val="FF0000"/>
                </a:solidFill>
                <a:latin typeface="Arial" charset="0"/>
              </a:rPr>
              <a:t>n</a:t>
            </a:r>
            <a:endParaRPr lang="en-GB" sz="2400">
              <a:solidFill>
                <a:srgbClr val="FF0000"/>
              </a:solidFill>
              <a:latin typeface="Arial" charset="0"/>
            </a:endParaRPr>
          </a:p>
        </p:txBody>
      </p:sp>
      <p:sp>
        <p:nvSpPr>
          <p:cNvPr id="251914" name="Text Box 10"/>
          <p:cNvSpPr txBox="1">
            <a:spLocks noChangeArrowheads="1"/>
          </p:cNvSpPr>
          <p:nvPr/>
        </p:nvSpPr>
        <p:spPr bwMode="auto">
          <a:xfrm>
            <a:off x="6172200" y="1219200"/>
            <a:ext cx="2381250" cy="1068388"/>
          </a:xfrm>
          <a:prstGeom prst="rect">
            <a:avLst/>
          </a:prstGeom>
          <a:noFill/>
          <a:ln w="9525">
            <a:noFill/>
            <a:miter lim="800000"/>
            <a:headEnd/>
            <a:tailEnd/>
          </a:ln>
          <a:effectLst/>
        </p:spPr>
        <p:txBody>
          <a:bodyPr wrap="none">
            <a:spAutoFit/>
          </a:bodyPr>
          <a:lstStyle/>
          <a:p>
            <a:pPr eaLnBrk="0" hangingPunct="0"/>
            <a:r>
              <a:rPr lang="en-GB" sz="2800" b="1">
                <a:solidFill>
                  <a:srgbClr val="3333CC"/>
                </a:solidFill>
                <a:latin typeface="Arial" charset="0"/>
              </a:rPr>
              <a:t>OUTPUT</a:t>
            </a:r>
          </a:p>
          <a:p>
            <a:pPr eaLnBrk="0" hangingPunct="0"/>
            <a:r>
              <a:rPr lang="en-US" sz="1800">
                <a:solidFill>
                  <a:srgbClr val="3333CC"/>
                </a:solidFill>
                <a:latin typeface="Arial" charset="0"/>
              </a:rPr>
              <a:t>a permutation of the </a:t>
            </a:r>
            <a:br>
              <a:rPr lang="en-US" sz="1800">
                <a:solidFill>
                  <a:srgbClr val="3333CC"/>
                </a:solidFill>
                <a:latin typeface="Arial" charset="0"/>
              </a:rPr>
            </a:br>
            <a:r>
              <a:rPr lang="en-US" sz="1800">
                <a:solidFill>
                  <a:srgbClr val="3333CC"/>
                </a:solidFill>
                <a:latin typeface="Arial" charset="0"/>
              </a:rPr>
              <a:t>sequence of numbers</a:t>
            </a:r>
            <a:endParaRPr lang="en-GB" sz="1800">
              <a:solidFill>
                <a:srgbClr val="3333CC"/>
              </a:solidFill>
              <a:latin typeface="Arial" charset="0"/>
            </a:endParaRPr>
          </a:p>
        </p:txBody>
      </p:sp>
      <p:sp>
        <p:nvSpPr>
          <p:cNvPr id="251915" name="Text Box 11"/>
          <p:cNvSpPr txBox="1">
            <a:spLocks noChangeArrowheads="1"/>
          </p:cNvSpPr>
          <p:nvPr/>
        </p:nvSpPr>
        <p:spPr bwMode="auto">
          <a:xfrm>
            <a:off x="1143000" y="3276600"/>
            <a:ext cx="2057400" cy="366713"/>
          </a:xfrm>
          <a:prstGeom prst="rect">
            <a:avLst/>
          </a:prstGeom>
          <a:noFill/>
          <a:ln w="9525">
            <a:noFill/>
            <a:miter lim="800000"/>
            <a:headEnd/>
            <a:tailEnd/>
          </a:ln>
          <a:effectLst/>
        </p:spPr>
        <p:txBody>
          <a:bodyPr>
            <a:spAutoFit/>
          </a:bodyPr>
          <a:lstStyle/>
          <a:p>
            <a:pPr eaLnBrk="0" hangingPunct="0"/>
            <a:r>
              <a:rPr lang="en-GB" sz="1800">
                <a:solidFill>
                  <a:srgbClr val="009900"/>
                </a:solidFill>
                <a:latin typeface="Arial" charset="0"/>
              </a:rPr>
              <a:t>2    5    </a:t>
            </a:r>
            <a:r>
              <a:rPr lang="en-US" sz="1800">
                <a:solidFill>
                  <a:srgbClr val="009900"/>
                </a:solidFill>
                <a:latin typeface="Arial" charset="0"/>
              </a:rPr>
              <a:t>4    10    7  </a:t>
            </a:r>
            <a:endParaRPr lang="en-GB" sz="1800">
              <a:solidFill>
                <a:srgbClr val="009900"/>
              </a:solidFill>
              <a:latin typeface="Arial" charset="0"/>
            </a:endParaRPr>
          </a:p>
        </p:txBody>
      </p:sp>
      <p:sp>
        <p:nvSpPr>
          <p:cNvPr id="251926" name="Text Box 22"/>
          <p:cNvSpPr txBox="1">
            <a:spLocks noChangeArrowheads="1"/>
          </p:cNvSpPr>
          <p:nvPr/>
        </p:nvSpPr>
        <p:spPr bwMode="auto">
          <a:xfrm>
            <a:off x="6477000" y="3200400"/>
            <a:ext cx="2057400" cy="366713"/>
          </a:xfrm>
          <a:prstGeom prst="rect">
            <a:avLst/>
          </a:prstGeom>
          <a:noFill/>
          <a:ln w="9525">
            <a:noFill/>
            <a:miter lim="800000"/>
            <a:headEnd/>
            <a:tailEnd/>
          </a:ln>
          <a:effectLst/>
        </p:spPr>
        <p:txBody>
          <a:bodyPr>
            <a:spAutoFit/>
          </a:bodyPr>
          <a:lstStyle/>
          <a:p>
            <a:pPr eaLnBrk="0" hangingPunct="0"/>
            <a:r>
              <a:rPr lang="en-GB" sz="1800">
                <a:solidFill>
                  <a:srgbClr val="009900"/>
                </a:solidFill>
                <a:latin typeface="Arial" charset="0"/>
              </a:rPr>
              <a:t>2    </a:t>
            </a:r>
            <a:r>
              <a:rPr lang="en-US" sz="1800">
                <a:solidFill>
                  <a:srgbClr val="009900"/>
                </a:solidFill>
                <a:latin typeface="Arial" charset="0"/>
              </a:rPr>
              <a:t>4</a:t>
            </a:r>
            <a:r>
              <a:rPr lang="en-GB" sz="1800">
                <a:solidFill>
                  <a:srgbClr val="009900"/>
                </a:solidFill>
                <a:latin typeface="Arial" charset="0"/>
              </a:rPr>
              <a:t>    </a:t>
            </a:r>
            <a:r>
              <a:rPr lang="en-US" sz="1800">
                <a:solidFill>
                  <a:srgbClr val="009900"/>
                </a:solidFill>
                <a:latin typeface="Arial" charset="0"/>
              </a:rPr>
              <a:t>5    7    10  </a:t>
            </a:r>
            <a:endParaRPr lang="en-GB" sz="1800">
              <a:solidFill>
                <a:srgbClr val="009900"/>
              </a:solidFill>
              <a:latin typeface="Arial" charset="0"/>
            </a:endParaRPr>
          </a:p>
        </p:txBody>
      </p:sp>
      <p:pic>
        <p:nvPicPr>
          <p:cNvPr id="251927" name="Picture 23" descr="C:\WINNT\Profiles\pfoser\Application Data\Microsoft\Media Catalog\Downloaded Clips\cl1\pe03325_.wmf"/>
          <p:cNvPicPr>
            <a:picLocks noChangeAspect="1" noChangeArrowheads="1"/>
          </p:cNvPicPr>
          <p:nvPr/>
        </p:nvPicPr>
        <p:blipFill>
          <a:blip r:embed="rId2" cstate="print"/>
          <a:srcRect/>
          <a:stretch>
            <a:fillRect/>
          </a:stretch>
        </p:blipFill>
        <p:spPr bwMode="auto">
          <a:xfrm>
            <a:off x="3886200" y="2057400"/>
            <a:ext cx="1811338" cy="1828800"/>
          </a:xfrm>
          <a:prstGeom prst="rect">
            <a:avLst/>
          </a:prstGeom>
          <a:noFill/>
        </p:spPr>
      </p:pic>
      <p:sp>
        <p:nvSpPr>
          <p:cNvPr id="251928" name="Text Box 24"/>
          <p:cNvSpPr txBox="1">
            <a:spLocks noChangeArrowheads="1"/>
          </p:cNvSpPr>
          <p:nvPr/>
        </p:nvSpPr>
        <p:spPr bwMode="auto">
          <a:xfrm>
            <a:off x="762000" y="4191000"/>
            <a:ext cx="4419600" cy="22352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eaLnBrk="0" hangingPunct="0"/>
            <a:r>
              <a:rPr lang="en-US" sz="2000" b="1">
                <a:solidFill>
                  <a:srgbClr val="009900"/>
                </a:solidFill>
                <a:latin typeface="Arial" charset="0"/>
              </a:rPr>
              <a:t>Correctness (requirements for the  output)</a:t>
            </a:r>
            <a:endParaRPr lang="en-GB" sz="2000">
              <a:solidFill>
                <a:srgbClr val="009900"/>
              </a:solidFill>
              <a:latin typeface="Arial" charset="0"/>
            </a:endParaRPr>
          </a:p>
          <a:p>
            <a:pPr eaLnBrk="0" hangingPunct="0"/>
            <a:r>
              <a:rPr lang="en-US" sz="2000">
                <a:latin typeface="Arial" charset="0"/>
              </a:rPr>
              <a:t>For any given input the algorithm halts with the output</a:t>
            </a:r>
            <a:r>
              <a:rPr lang="en-GB" sz="2000">
                <a:latin typeface="Arial" charset="0"/>
              </a:rPr>
              <a:t>:</a:t>
            </a:r>
          </a:p>
          <a:p>
            <a:pPr lvl="1" eaLnBrk="0" hangingPunct="0">
              <a:buFontTx/>
              <a:buChar char="•"/>
            </a:pPr>
            <a:r>
              <a:rPr lang="en-GB" sz="2000">
                <a:latin typeface="Arial" charset="0"/>
              </a:rPr>
              <a:t> </a:t>
            </a:r>
            <a:r>
              <a:rPr lang="en-GB" sz="2000">
                <a:solidFill>
                  <a:srgbClr val="FF0000"/>
                </a:solidFill>
                <a:latin typeface="Arial" charset="0"/>
              </a:rPr>
              <a:t>b</a:t>
            </a:r>
            <a:r>
              <a:rPr lang="en-GB" sz="2000" baseline="-25000">
                <a:solidFill>
                  <a:srgbClr val="FF0000"/>
                </a:solidFill>
                <a:latin typeface="Arial" charset="0"/>
              </a:rPr>
              <a:t>1</a:t>
            </a:r>
            <a:r>
              <a:rPr lang="en-GB" sz="2000">
                <a:latin typeface="Arial" charset="0"/>
              </a:rPr>
              <a:t> &lt; </a:t>
            </a:r>
            <a:r>
              <a:rPr lang="en-GB" sz="2000">
                <a:solidFill>
                  <a:srgbClr val="FF0000"/>
                </a:solidFill>
                <a:latin typeface="Arial" charset="0"/>
              </a:rPr>
              <a:t>b</a:t>
            </a:r>
            <a:r>
              <a:rPr lang="en-GB" sz="2000" baseline="-25000">
                <a:solidFill>
                  <a:srgbClr val="FF0000"/>
                </a:solidFill>
                <a:latin typeface="Arial" charset="0"/>
              </a:rPr>
              <a:t>2</a:t>
            </a:r>
            <a:r>
              <a:rPr lang="en-GB" sz="2000">
                <a:latin typeface="Arial" charset="0"/>
              </a:rPr>
              <a:t> &lt; </a:t>
            </a:r>
            <a:r>
              <a:rPr lang="en-GB" sz="2000">
                <a:solidFill>
                  <a:srgbClr val="FF0000"/>
                </a:solidFill>
                <a:latin typeface="Arial" charset="0"/>
              </a:rPr>
              <a:t>b</a:t>
            </a:r>
            <a:r>
              <a:rPr lang="en-GB" sz="2000" baseline="-25000">
                <a:solidFill>
                  <a:srgbClr val="FF0000"/>
                </a:solidFill>
                <a:latin typeface="Arial" charset="0"/>
              </a:rPr>
              <a:t>3</a:t>
            </a:r>
            <a:r>
              <a:rPr lang="en-GB" sz="2000">
                <a:latin typeface="Arial" charset="0"/>
              </a:rPr>
              <a:t> &lt; …. &lt;  </a:t>
            </a:r>
            <a:r>
              <a:rPr lang="en-GB" sz="2000">
                <a:solidFill>
                  <a:srgbClr val="FF0000"/>
                </a:solidFill>
                <a:latin typeface="Arial" charset="0"/>
              </a:rPr>
              <a:t>b</a:t>
            </a:r>
            <a:r>
              <a:rPr lang="en-GB" sz="2000" baseline="-25000">
                <a:solidFill>
                  <a:srgbClr val="FF0000"/>
                </a:solidFill>
                <a:latin typeface="Arial" charset="0"/>
              </a:rPr>
              <a:t>n</a:t>
            </a:r>
            <a:endParaRPr lang="en-GB" sz="2000">
              <a:latin typeface="Arial" charset="0"/>
            </a:endParaRPr>
          </a:p>
          <a:p>
            <a:pPr lvl="1" eaLnBrk="0" hangingPunct="0">
              <a:buFontTx/>
              <a:buChar char="•"/>
            </a:pPr>
            <a:r>
              <a:rPr lang="en-GB" sz="2000">
                <a:latin typeface="Arial" charset="0"/>
              </a:rPr>
              <a:t> </a:t>
            </a:r>
            <a:r>
              <a:rPr lang="en-GB" sz="2000">
                <a:solidFill>
                  <a:srgbClr val="FF0000"/>
                </a:solidFill>
                <a:latin typeface="Arial" charset="0"/>
              </a:rPr>
              <a:t>b</a:t>
            </a:r>
            <a:r>
              <a:rPr lang="en-GB" sz="2000" baseline="-25000">
                <a:solidFill>
                  <a:srgbClr val="FF0000"/>
                </a:solidFill>
                <a:latin typeface="Arial" charset="0"/>
              </a:rPr>
              <a:t>1</a:t>
            </a:r>
            <a:r>
              <a:rPr lang="en-GB" sz="2000">
                <a:solidFill>
                  <a:srgbClr val="FF0000"/>
                </a:solidFill>
                <a:latin typeface="Arial" charset="0"/>
              </a:rPr>
              <a:t>, b</a:t>
            </a:r>
            <a:r>
              <a:rPr lang="en-GB" sz="2000" baseline="-25000">
                <a:solidFill>
                  <a:srgbClr val="FF0000"/>
                </a:solidFill>
                <a:latin typeface="Arial" charset="0"/>
              </a:rPr>
              <a:t>2</a:t>
            </a:r>
            <a:r>
              <a:rPr lang="en-GB" sz="2000">
                <a:solidFill>
                  <a:srgbClr val="FF0000"/>
                </a:solidFill>
                <a:latin typeface="Arial" charset="0"/>
              </a:rPr>
              <a:t>, b</a:t>
            </a:r>
            <a:r>
              <a:rPr lang="en-GB" sz="2000" baseline="-25000">
                <a:solidFill>
                  <a:srgbClr val="FF0000"/>
                </a:solidFill>
                <a:latin typeface="Arial" charset="0"/>
              </a:rPr>
              <a:t>3</a:t>
            </a:r>
            <a:r>
              <a:rPr lang="en-GB" sz="2000">
                <a:solidFill>
                  <a:srgbClr val="FF0000"/>
                </a:solidFill>
                <a:latin typeface="Arial" charset="0"/>
              </a:rPr>
              <a:t>, …., b</a:t>
            </a:r>
            <a:r>
              <a:rPr lang="en-GB" sz="2000" baseline="-25000">
                <a:solidFill>
                  <a:srgbClr val="FF0000"/>
                </a:solidFill>
                <a:latin typeface="Arial" charset="0"/>
              </a:rPr>
              <a:t>n</a:t>
            </a:r>
            <a:r>
              <a:rPr lang="en-GB" sz="2000" baseline="-25000">
                <a:latin typeface="Arial" charset="0"/>
              </a:rPr>
              <a:t>   </a:t>
            </a:r>
            <a:r>
              <a:rPr lang="en-US" sz="2000">
                <a:latin typeface="Arial" charset="0"/>
              </a:rPr>
              <a:t>is a permutation of</a:t>
            </a:r>
            <a:r>
              <a:rPr lang="en-GB" sz="2000">
                <a:latin typeface="Arial" charset="0"/>
              </a:rPr>
              <a:t> </a:t>
            </a:r>
            <a:r>
              <a:rPr lang="en-GB" sz="2000">
                <a:solidFill>
                  <a:srgbClr val="FF0000"/>
                </a:solidFill>
                <a:latin typeface="Arial" charset="0"/>
              </a:rPr>
              <a:t>a</a:t>
            </a:r>
            <a:r>
              <a:rPr lang="en-GB" sz="2000" baseline="-25000">
                <a:solidFill>
                  <a:srgbClr val="FF0000"/>
                </a:solidFill>
                <a:latin typeface="Arial" charset="0"/>
              </a:rPr>
              <a:t>1</a:t>
            </a:r>
            <a:r>
              <a:rPr lang="en-GB" sz="2000">
                <a:solidFill>
                  <a:srgbClr val="FF0000"/>
                </a:solidFill>
                <a:latin typeface="Arial" charset="0"/>
              </a:rPr>
              <a:t>, a</a:t>
            </a:r>
            <a:r>
              <a:rPr lang="en-GB" sz="2000" baseline="-25000">
                <a:solidFill>
                  <a:srgbClr val="FF0000"/>
                </a:solidFill>
                <a:latin typeface="Arial" charset="0"/>
              </a:rPr>
              <a:t>2</a:t>
            </a:r>
            <a:r>
              <a:rPr lang="en-GB" sz="2000">
                <a:solidFill>
                  <a:srgbClr val="FF0000"/>
                </a:solidFill>
                <a:latin typeface="Arial" charset="0"/>
              </a:rPr>
              <a:t>, a</a:t>
            </a:r>
            <a:r>
              <a:rPr lang="en-GB" sz="2000" baseline="-25000">
                <a:solidFill>
                  <a:srgbClr val="FF0000"/>
                </a:solidFill>
                <a:latin typeface="Arial" charset="0"/>
              </a:rPr>
              <a:t>3</a:t>
            </a:r>
            <a:r>
              <a:rPr lang="en-GB" sz="2000">
                <a:solidFill>
                  <a:srgbClr val="FF0000"/>
                </a:solidFill>
                <a:latin typeface="Arial" charset="0"/>
              </a:rPr>
              <a:t>,….,a</a:t>
            </a:r>
            <a:r>
              <a:rPr lang="en-GB" sz="2000" baseline="-25000">
                <a:solidFill>
                  <a:srgbClr val="FF0000"/>
                </a:solidFill>
                <a:latin typeface="Arial" charset="0"/>
              </a:rPr>
              <a:t>n</a:t>
            </a:r>
            <a:endParaRPr lang="en-GB" sz="2000">
              <a:latin typeface="Arial" charset="0"/>
            </a:endParaRPr>
          </a:p>
        </p:txBody>
      </p:sp>
      <p:sp>
        <p:nvSpPr>
          <p:cNvPr id="251929" name="Text Box 25"/>
          <p:cNvSpPr txBox="1">
            <a:spLocks noChangeArrowheads="1"/>
          </p:cNvSpPr>
          <p:nvPr/>
        </p:nvSpPr>
        <p:spPr bwMode="auto">
          <a:xfrm>
            <a:off x="5334000" y="4191000"/>
            <a:ext cx="3505200" cy="19304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eaLnBrk="0" hangingPunct="0"/>
            <a:r>
              <a:rPr lang="da-DK" sz="2000" b="1">
                <a:solidFill>
                  <a:srgbClr val="009900"/>
                </a:solidFill>
                <a:latin typeface="Arial" charset="0"/>
              </a:rPr>
              <a:t>Running time</a:t>
            </a:r>
            <a:endParaRPr lang="en-GB" sz="2000" b="1">
              <a:latin typeface="Arial" charset="0"/>
            </a:endParaRPr>
          </a:p>
          <a:p>
            <a:pPr eaLnBrk="0" hangingPunct="0"/>
            <a:r>
              <a:rPr lang="en-US" sz="2000">
                <a:latin typeface="Arial" charset="0"/>
              </a:rPr>
              <a:t>Depends on</a:t>
            </a:r>
            <a:endParaRPr lang="en-GB" sz="2000">
              <a:latin typeface="Arial" charset="0"/>
            </a:endParaRPr>
          </a:p>
          <a:p>
            <a:pPr lvl="1" eaLnBrk="0" hangingPunct="0">
              <a:buFontTx/>
              <a:buChar char="•"/>
            </a:pPr>
            <a:r>
              <a:rPr lang="en-GB" sz="2000">
                <a:latin typeface="Arial" charset="0"/>
              </a:rPr>
              <a:t> </a:t>
            </a:r>
            <a:r>
              <a:rPr lang="en-US" sz="2000">
                <a:latin typeface="Arial" charset="0"/>
              </a:rPr>
              <a:t>number of elements</a:t>
            </a:r>
            <a:r>
              <a:rPr lang="en-GB" sz="2000">
                <a:latin typeface="Arial" charset="0"/>
              </a:rPr>
              <a:t> (</a:t>
            </a:r>
            <a:r>
              <a:rPr lang="en-GB" sz="2000">
                <a:solidFill>
                  <a:srgbClr val="FF0000"/>
                </a:solidFill>
                <a:latin typeface="Arial" charset="0"/>
              </a:rPr>
              <a:t>n</a:t>
            </a:r>
            <a:r>
              <a:rPr lang="en-GB" sz="2000">
                <a:latin typeface="Arial" charset="0"/>
              </a:rPr>
              <a:t>)</a:t>
            </a:r>
          </a:p>
          <a:p>
            <a:pPr lvl="1" eaLnBrk="0" hangingPunct="0">
              <a:buFontTx/>
              <a:buChar char="•"/>
            </a:pPr>
            <a:r>
              <a:rPr lang="en-GB" sz="2000">
                <a:latin typeface="Arial" charset="0"/>
              </a:rPr>
              <a:t> </a:t>
            </a:r>
            <a:r>
              <a:rPr lang="en-US" sz="2000">
                <a:latin typeface="Arial" charset="0"/>
              </a:rPr>
              <a:t>how (partially) sorted</a:t>
            </a:r>
            <a:r>
              <a:rPr lang="da-DK" sz="2000">
                <a:latin typeface="Arial" charset="0"/>
              </a:rPr>
              <a:t/>
            </a:r>
            <a:br>
              <a:rPr lang="da-DK" sz="2000">
                <a:latin typeface="Arial" charset="0"/>
              </a:rPr>
            </a:br>
            <a:r>
              <a:rPr lang="da-DK" sz="2000">
                <a:latin typeface="Arial" charset="0"/>
              </a:rPr>
              <a:t> </a:t>
            </a:r>
            <a:r>
              <a:rPr lang="en-US" sz="2000">
                <a:latin typeface="Arial" charset="0"/>
              </a:rPr>
              <a:t> they are</a:t>
            </a:r>
            <a:endParaRPr lang="en-GB" sz="2000">
              <a:latin typeface="Arial" charset="0"/>
            </a:endParaRPr>
          </a:p>
          <a:p>
            <a:pPr lvl="1" eaLnBrk="0" hangingPunct="0">
              <a:buFontTx/>
              <a:buChar char="•"/>
            </a:pPr>
            <a:r>
              <a:rPr lang="en-GB" sz="2000">
                <a:latin typeface="Arial" charset="0"/>
              </a:rPr>
              <a:t> </a:t>
            </a:r>
            <a:r>
              <a:rPr lang="en-US" sz="2000">
                <a:latin typeface="Arial" charset="0"/>
              </a:rPr>
              <a:t>algorithm</a:t>
            </a:r>
            <a:endParaRPr lang="en-GB" sz="2000" b="1">
              <a:latin typeface="Arial" charset="0"/>
            </a:endParaRP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19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19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519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28" grpId="0" animBg="1" autoUpdateAnimBg="0"/>
      <p:bldP spid="251929"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lide Number Placeholder 5"/>
          <p:cNvSpPr>
            <a:spLocks noGrp="1"/>
          </p:cNvSpPr>
          <p:nvPr>
            <p:ph type="sldNum" sz="quarter" idx="12"/>
          </p:nvPr>
        </p:nvSpPr>
        <p:spPr/>
        <p:txBody>
          <a:bodyPr/>
          <a:lstStyle/>
          <a:p>
            <a:fld id="{4250AC9A-6C98-4A24-AF6C-61360AB628A4}" type="slidenum">
              <a:rPr lang="en-US"/>
              <a:pPr/>
              <a:t>51</a:t>
            </a:fld>
            <a:endParaRPr lang="en-US"/>
          </a:p>
        </p:txBody>
      </p:sp>
      <p:sp>
        <p:nvSpPr>
          <p:cNvPr id="254978" name="Rectangle 2"/>
          <p:cNvSpPr>
            <a:spLocks noGrp="1" noChangeArrowheads="1"/>
          </p:cNvSpPr>
          <p:nvPr>
            <p:ph type="title"/>
          </p:nvPr>
        </p:nvSpPr>
        <p:spPr/>
        <p:txBody>
          <a:bodyPr/>
          <a:lstStyle/>
          <a:p>
            <a:r>
              <a:rPr lang="en-US"/>
              <a:t>Insertion Sort</a:t>
            </a:r>
          </a:p>
        </p:txBody>
      </p:sp>
      <p:sp>
        <p:nvSpPr>
          <p:cNvPr id="254980" name="Rectangle 4"/>
          <p:cNvSpPr>
            <a:spLocks noChangeArrowheads="1"/>
          </p:cNvSpPr>
          <p:nvPr/>
        </p:nvSpPr>
        <p:spPr bwMode="auto">
          <a:xfrm>
            <a:off x="2971800" y="1524000"/>
            <a:ext cx="1905000" cy="457200"/>
          </a:xfrm>
          <a:prstGeom prst="rect">
            <a:avLst/>
          </a:prstGeom>
          <a:solidFill>
            <a:srgbClr val="C0C0C0"/>
          </a:solidFill>
          <a:ln w="9525">
            <a:solidFill>
              <a:schemeClr val="tx1"/>
            </a:solidFill>
            <a:miter lim="800000"/>
            <a:headEnd/>
            <a:tailEnd/>
          </a:ln>
          <a:effectLst/>
        </p:spPr>
        <p:txBody>
          <a:bodyPr wrap="none" anchor="ctr"/>
          <a:lstStyle/>
          <a:p>
            <a:endParaRPr lang="en-US"/>
          </a:p>
        </p:txBody>
      </p:sp>
      <p:sp>
        <p:nvSpPr>
          <p:cNvPr id="254981" name="Rectangle 5"/>
          <p:cNvSpPr>
            <a:spLocks noChangeArrowheads="1"/>
          </p:cNvSpPr>
          <p:nvPr/>
        </p:nvSpPr>
        <p:spPr bwMode="auto">
          <a:xfrm>
            <a:off x="2971800" y="1524000"/>
            <a:ext cx="3429000" cy="457200"/>
          </a:xfrm>
          <a:prstGeom prst="rect">
            <a:avLst/>
          </a:prstGeom>
          <a:solidFill>
            <a:schemeClr val="bg1">
              <a:alpha val="50000"/>
            </a:schemeClr>
          </a:solidFill>
          <a:ln w="9525">
            <a:solidFill>
              <a:schemeClr val="tx1"/>
            </a:solidFill>
            <a:miter lim="800000"/>
            <a:headEnd/>
            <a:tailEnd/>
          </a:ln>
          <a:effectLst/>
        </p:spPr>
        <p:txBody>
          <a:bodyPr wrap="none" anchor="ctr"/>
          <a:lstStyle/>
          <a:p>
            <a:pPr algn="ctr" eaLnBrk="0" hangingPunct="0"/>
            <a:endParaRPr lang="en-US" sz="1800">
              <a:latin typeface="Arial" charset="0"/>
            </a:endParaRPr>
          </a:p>
        </p:txBody>
      </p:sp>
      <p:sp>
        <p:nvSpPr>
          <p:cNvPr id="254982" name="Line 6"/>
          <p:cNvSpPr>
            <a:spLocks noChangeShapeType="1"/>
          </p:cNvSpPr>
          <p:nvPr/>
        </p:nvSpPr>
        <p:spPr bwMode="auto">
          <a:xfrm>
            <a:off x="3352800" y="1524000"/>
            <a:ext cx="0" cy="457200"/>
          </a:xfrm>
          <a:prstGeom prst="line">
            <a:avLst/>
          </a:prstGeom>
          <a:noFill/>
          <a:ln w="9525">
            <a:solidFill>
              <a:schemeClr val="tx1"/>
            </a:solidFill>
            <a:round/>
            <a:headEnd/>
            <a:tailEnd/>
          </a:ln>
          <a:effectLst/>
        </p:spPr>
        <p:txBody>
          <a:bodyPr wrap="none" anchor="ctr"/>
          <a:lstStyle/>
          <a:p>
            <a:endParaRPr lang="en-US"/>
          </a:p>
        </p:txBody>
      </p:sp>
      <p:sp>
        <p:nvSpPr>
          <p:cNvPr id="254983" name="Line 7"/>
          <p:cNvSpPr>
            <a:spLocks noChangeShapeType="1"/>
          </p:cNvSpPr>
          <p:nvPr/>
        </p:nvSpPr>
        <p:spPr bwMode="auto">
          <a:xfrm>
            <a:off x="3733800" y="1524000"/>
            <a:ext cx="0" cy="457200"/>
          </a:xfrm>
          <a:prstGeom prst="line">
            <a:avLst/>
          </a:prstGeom>
          <a:noFill/>
          <a:ln w="9525">
            <a:solidFill>
              <a:schemeClr val="tx1"/>
            </a:solidFill>
            <a:round/>
            <a:headEnd/>
            <a:tailEnd/>
          </a:ln>
          <a:effectLst/>
        </p:spPr>
        <p:txBody>
          <a:bodyPr wrap="none" anchor="ctr"/>
          <a:lstStyle/>
          <a:p>
            <a:endParaRPr lang="en-US"/>
          </a:p>
        </p:txBody>
      </p:sp>
      <p:sp>
        <p:nvSpPr>
          <p:cNvPr id="254984" name="Line 8"/>
          <p:cNvSpPr>
            <a:spLocks noChangeShapeType="1"/>
          </p:cNvSpPr>
          <p:nvPr/>
        </p:nvSpPr>
        <p:spPr bwMode="auto">
          <a:xfrm>
            <a:off x="4114800" y="1524000"/>
            <a:ext cx="0" cy="457200"/>
          </a:xfrm>
          <a:prstGeom prst="line">
            <a:avLst/>
          </a:prstGeom>
          <a:noFill/>
          <a:ln w="9525">
            <a:solidFill>
              <a:schemeClr val="tx1"/>
            </a:solidFill>
            <a:round/>
            <a:headEnd/>
            <a:tailEnd/>
          </a:ln>
          <a:effectLst/>
        </p:spPr>
        <p:txBody>
          <a:bodyPr wrap="none" anchor="ctr"/>
          <a:lstStyle/>
          <a:p>
            <a:endParaRPr lang="en-US"/>
          </a:p>
        </p:txBody>
      </p:sp>
      <p:sp>
        <p:nvSpPr>
          <p:cNvPr id="254985" name="Line 9"/>
          <p:cNvSpPr>
            <a:spLocks noChangeShapeType="1"/>
          </p:cNvSpPr>
          <p:nvPr/>
        </p:nvSpPr>
        <p:spPr bwMode="auto">
          <a:xfrm>
            <a:off x="4495800" y="1524000"/>
            <a:ext cx="0" cy="457200"/>
          </a:xfrm>
          <a:prstGeom prst="line">
            <a:avLst/>
          </a:prstGeom>
          <a:noFill/>
          <a:ln w="9525">
            <a:solidFill>
              <a:schemeClr val="tx1"/>
            </a:solidFill>
            <a:round/>
            <a:headEnd/>
            <a:tailEnd/>
          </a:ln>
          <a:effectLst/>
        </p:spPr>
        <p:txBody>
          <a:bodyPr wrap="none" anchor="ctr"/>
          <a:lstStyle/>
          <a:p>
            <a:endParaRPr lang="en-US"/>
          </a:p>
        </p:txBody>
      </p:sp>
      <p:sp>
        <p:nvSpPr>
          <p:cNvPr id="254986" name="Line 10"/>
          <p:cNvSpPr>
            <a:spLocks noChangeShapeType="1"/>
          </p:cNvSpPr>
          <p:nvPr/>
        </p:nvSpPr>
        <p:spPr bwMode="auto">
          <a:xfrm>
            <a:off x="4876800" y="1524000"/>
            <a:ext cx="0" cy="457200"/>
          </a:xfrm>
          <a:prstGeom prst="line">
            <a:avLst/>
          </a:prstGeom>
          <a:noFill/>
          <a:ln w="9525">
            <a:solidFill>
              <a:schemeClr val="tx1"/>
            </a:solidFill>
            <a:round/>
            <a:headEnd/>
            <a:tailEnd/>
          </a:ln>
          <a:effectLst/>
        </p:spPr>
        <p:txBody>
          <a:bodyPr wrap="none" anchor="ctr"/>
          <a:lstStyle/>
          <a:p>
            <a:endParaRPr lang="en-US"/>
          </a:p>
        </p:txBody>
      </p:sp>
      <p:sp>
        <p:nvSpPr>
          <p:cNvPr id="254987" name="Line 11"/>
          <p:cNvSpPr>
            <a:spLocks noChangeShapeType="1"/>
          </p:cNvSpPr>
          <p:nvPr/>
        </p:nvSpPr>
        <p:spPr bwMode="auto">
          <a:xfrm>
            <a:off x="5257800" y="1524000"/>
            <a:ext cx="0" cy="457200"/>
          </a:xfrm>
          <a:prstGeom prst="line">
            <a:avLst/>
          </a:prstGeom>
          <a:noFill/>
          <a:ln w="9525">
            <a:solidFill>
              <a:schemeClr val="tx1"/>
            </a:solidFill>
            <a:round/>
            <a:headEnd/>
            <a:tailEnd/>
          </a:ln>
          <a:effectLst/>
        </p:spPr>
        <p:txBody>
          <a:bodyPr wrap="none" anchor="ctr"/>
          <a:lstStyle/>
          <a:p>
            <a:endParaRPr lang="en-US"/>
          </a:p>
        </p:txBody>
      </p:sp>
      <p:sp>
        <p:nvSpPr>
          <p:cNvPr id="254988" name="Line 12"/>
          <p:cNvSpPr>
            <a:spLocks noChangeShapeType="1"/>
          </p:cNvSpPr>
          <p:nvPr/>
        </p:nvSpPr>
        <p:spPr bwMode="auto">
          <a:xfrm>
            <a:off x="5638800" y="1524000"/>
            <a:ext cx="0" cy="457200"/>
          </a:xfrm>
          <a:prstGeom prst="line">
            <a:avLst/>
          </a:prstGeom>
          <a:noFill/>
          <a:ln w="9525">
            <a:solidFill>
              <a:schemeClr val="tx1"/>
            </a:solidFill>
            <a:round/>
            <a:headEnd/>
            <a:tailEnd/>
          </a:ln>
          <a:effectLst/>
        </p:spPr>
        <p:txBody>
          <a:bodyPr wrap="none" anchor="ctr"/>
          <a:lstStyle/>
          <a:p>
            <a:endParaRPr lang="en-US"/>
          </a:p>
        </p:txBody>
      </p:sp>
      <p:sp>
        <p:nvSpPr>
          <p:cNvPr id="254989" name="Line 13"/>
          <p:cNvSpPr>
            <a:spLocks noChangeShapeType="1"/>
          </p:cNvSpPr>
          <p:nvPr/>
        </p:nvSpPr>
        <p:spPr bwMode="auto">
          <a:xfrm>
            <a:off x="6019800" y="1524000"/>
            <a:ext cx="0" cy="457200"/>
          </a:xfrm>
          <a:prstGeom prst="line">
            <a:avLst/>
          </a:prstGeom>
          <a:noFill/>
          <a:ln w="9525">
            <a:solidFill>
              <a:schemeClr val="tx1"/>
            </a:solidFill>
            <a:round/>
            <a:headEnd/>
            <a:tailEnd/>
          </a:ln>
          <a:effectLst/>
        </p:spPr>
        <p:txBody>
          <a:bodyPr wrap="none" anchor="ctr"/>
          <a:lstStyle/>
          <a:p>
            <a:endParaRPr lang="en-US"/>
          </a:p>
        </p:txBody>
      </p:sp>
      <p:sp>
        <p:nvSpPr>
          <p:cNvPr id="254990" name="Text Box 14"/>
          <p:cNvSpPr txBox="1">
            <a:spLocks noChangeArrowheads="1"/>
          </p:cNvSpPr>
          <p:nvPr/>
        </p:nvSpPr>
        <p:spPr bwMode="auto">
          <a:xfrm>
            <a:off x="2362200" y="1524000"/>
            <a:ext cx="477838" cy="579438"/>
          </a:xfrm>
          <a:prstGeom prst="rect">
            <a:avLst/>
          </a:prstGeom>
          <a:noFill/>
          <a:ln w="9525">
            <a:noFill/>
            <a:miter lim="800000"/>
            <a:headEnd/>
            <a:tailEnd/>
          </a:ln>
          <a:effectLst/>
        </p:spPr>
        <p:txBody>
          <a:bodyPr wrap="none">
            <a:spAutoFit/>
          </a:bodyPr>
          <a:lstStyle/>
          <a:p>
            <a:pPr eaLnBrk="0" hangingPunct="0"/>
            <a:r>
              <a:rPr lang="en-GB" sz="3200" b="1">
                <a:solidFill>
                  <a:srgbClr val="3333CC"/>
                </a:solidFill>
                <a:latin typeface="Arial" charset="0"/>
              </a:rPr>
              <a:t>A</a:t>
            </a:r>
            <a:endParaRPr lang="en-GB" sz="3200" b="1" i="1">
              <a:solidFill>
                <a:srgbClr val="3333CC"/>
              </a:solidFill>
              <a:latin typeface="Arial" charset="0"/>
            </a:endParaRPr>
          </a:p>
        </p:txBody>
      </p:sp>
      <p:sp>
        <p:nvSpPr>
          <p:cNvPr id="254991" name="Text Box 15"/>
          <p:cNvSpPr txBox="1">
            <a:spLocks noChangeArrowheads="1"/>
          </p:cNvSpPr>
          <p:nvPr/>
        </p:nvSpPr>
        <p:spPr bwMode="auto">
          <a:xfrm>
            <a:off x="3033713" y="2017713"/>
            <a:ext cx="311150" cy="366712"/>
          </a:xfrm>
          <a:prstGeom prst="rect">
            <a:avLst/>
          </a:prstGeom>
          <a:noFill/>
          <a:ln w="9525">
            <a:noFill/>
            <a:miter lim="800000"/>
            <a:headEnd/>
            <a:tailEnd/>
          </a:ln>
          <a:effectLst/>
        </p:spPr>
        <p:txBody>
          <a:bodyPr wrap="none">
            <a:spAutoFit/>
          </a:bodyPr>
          <a:lstStyle/>
          <a:p>
            <a:pPr eaLnBrk="0" hangingPunct="0"/>
            <a:r>
              <a:rPr lang="en-GB" sz="1800">
                <a:solidFill>
                  <a:srgbClr val="3333CC"/>
                </a:solidFill>
                <a:latin typeface="Arial" charset="0"/>
              </a:rPr>
              <a:t>1</a:t>
            </a:r>
          </a:p>
        </p:txBody>
      </p:sp>
      <p:sp>
        <p:nvSpPr>
          <p:cNvPr id="254992" name="Text Box 16"/>
          <p:cNvSpPr txBox="1">
            <a:spLocks noChangeArrowheads="1"/>
          </p:cNvSpPr>
          <p:nvPr/>
        </p:nvSpPr>
        <p:spPr bwMode="auto">
          <a:xfrm>
            <a:off x="6081713" y="2017713"/>
            <a:ext cx="311150" cy="366712"/>
          </a:xfrm>
          <a:prstGeom prst="rect">
            <a:avLst/>
          </a:prstGeom>
          <a:noFill/>
          <a:ln w="9525">
            <a:noFill/>
            <a:miter lim="800000"/>
            <a:headEnd/>
            <a:tailEnd/>
          </a:ln>
          <a:effectLst/>
        </p:spPr>
        <p:txBody>
          <a:bodyPr wrap="none">
            <a:spAutoFit/>
          </a:bodyPr>
          <a:lstStyle/>
          <a:p>
            <a:pPr eaLnBrk="0" hangingPunct="0"/>
            <a:r>
              <a:rPr lang="en-GB" sz="1800">
                <a:solidFill>
                  <a:srgbClr val="3333CC"/>
                </a:solidFill>
                <a:latin typeface="Arial" charset="0"/>
              </a:rPr>
              <a:t>n</a:t>
            </a:r>
          </a:p>
        </p:txBody>
      </p:sp>
      <p:sp>
        <p:nvSpPr>
          <p:cNvPr id="254993" name="Text Box 17"/>
          <p:cNvSpPr txBox="1">
            <a:spLocks noChangeArrowheads="1"/>
          </p:cNvSpPr>
          <p:nvPr/>
        </p:nvSpPr>
        <p:spPr bwMode="auto">
          <a:xfrm>
            <a:off x="5014913" y="2017713"/>
            <a:ext cx="234950" cy="366712"/>
          </a:xfrm>
          <a:prstGeom prst="rect">
            <a:avLst/>
          </a:prstGeom>
          <a:noFill/>
          <a:ln w="9525">
            <a:noFill/>
            <a:miter lim="800000"/>
            <a:headEnd/>
            <a:tailEnd/>
          </a:ln>
          <a:effectLst/>
        </p:spPr>
        <p:txBody>
          <a:bodyPr wrap="none">
            <a:spAutoFit/>
          </a:bodyPr>
          <a:lstStyle/>
          <a:p>
            <a:pPr eaLnBrk="0" hangingPunct="0"/>
            <a:r>
              <a:rPr lang="en-GB" sz="1800">
                <a:solidFill>
                  <a:srgbClr val="3333CC"/>
                </a:solidFill>
                <a:latin typeface="Arial" charset="0"/>
              </a:rPr>
              <a:t>j</a:t>
            </a:r>
          </a:p>
        </p:txBody>
      </p:sp>
      <p:grpSp>
        <p:nvGrpSpPr>
          <p:cNvPr id="2" name="Group 30"/>
          <p:cNvGrpSpPr>
            <a:grpSpLocks/>
          </p:cNvGrpSpPr>
          <p:nvPr/>
        </p:nvGrpSpPr>
        <p:grpSpPr bwMode="auto">
          <a:xfrm>
            <a:off x="2971800" y="1600200"/>
            <a:ext cx="1835150" cy="366713"/>
            <a:chOff x="1920" y="1392"/>
            <a:chExt cx="1156" cy="231"/>
          </a:xfrm>
        </p:grpSpPr>
        <p:sp>
          <p:nvSpPr>
            <p:cNvPr id="254994" name="Text Box 18"/>
            <p:cNvSpPr txBox="1">
              <a:spLocks noChangeArrowheads="1"/>
            </p:cNvSpPr>
            <p:nvPr/>
          </p:nvSpPr>
          <p:spPr bwMode="auto">
            <a:xfrm>
              <a:off x="1920" y="1392"/>
              <a:ext cx="196" cy="231"/>
            </a:xfrm>
            <a:prstGeom prst="rect">
              <a:avLst/>
            </a:prstGeom>
            <a:noFill/>
            <a:ln w="9525">
              <a:noFill/>
              <a:miter lim="800000"/>
              <a:headEnd/>
              <a:tailEnd/>
            </a:ln>
            <a:effectLst/>
          </p:spPr>
          <p:txBody>
            <a:bodyPr wrap="none">
              <a:spAutoFit/>
            </a:bodyPr>
            <a:lstStyle/>
            <a:p>
              <a:pPr eaLnBrk="0" hangingPunct="0"/>
              <a:r>
                <a:rPr lang="en-GB" sz="1800">
                  <a:latin typeface="Arial" charset="0"/>
                </a:rPr>
                <a:t>3</a:t>
              </a:r>
            </a:p>
          </p:txBody>
        </p:sp>
        <p:sp>
          <p:nvSpPr>
            <p:cNvPr id="254995" name="Text Box 19"/>
            <p:cNvSpPr txBox="1">
              <a:spLocks noChangeArrowheads="1"/>
            </p:cNvSpPr>
            <p:nvPr/>
          </p:nvSpPr>
          <p:spPr bwMode="auto">
            <a:xfrm>
              <a:off x="2400" y="1392"/>
              <a:ext cx="196" cy="231"/>
            </a:xfrm>
            <a:prstGeom prst="rect">
              <a:avLst/>
            </a:prstGeom>
            <a:noFill/>
            <a:ln w="9525">
              <a:noFill/>
              <a:miter lim="800000"/>
              <a:headEnd/>
              <a:tailEnd/>
            </a:ln>
            <a:effectLst/>
          </p:spPr>
          <p:txBody>
            <a:bodyPr wrap="none">
              <a:spAutoFit/>
            </a:bodyPr>
            <a:lstStyle/>
            <a:p>
              <a:pPr eaLnBrk="0" hangingPunct="0"/>
              <a:r>
                <a:rPr lang="en-GB" sz="1800">
                  <a:latin typeface="Arial" charset="0"/>
                </a:rPr>
                <a:t>6</a:t>
              </a:r>
            </a:p>
          </p:txBody>
        </p:sp>
        <p:sp>
          <p:nvSpPr>
            <p:cNvPr id="254996" name="Text Box 20"/>
            <p:cNvSpPr txBox="1">
              <a:spLocks noChangeArrowheads="1"/>
            </p:cNvSpPr>
            <p:nvPr/>
          </p:nvSpPr>
          <p:spPr bwMode="auto">
            <a:xfrm>
              <a:off x="2640" y="1392"/>
              <a:ext cx="196" cy="231"/>
            </a:xfrm>
            <a:prstGeom prst="rect">
              <a:avLst/>
            </a:prstGeom>
            <a:noFill/>
            <a:ln w="9525">
              <a:noFill/>
              <a:miter lim="800000"/>
              <a:headEnd/>
              <a:tailEnd/>
            </a:ln>
            <a:effectLst/>
          </p:spPr>
          <p:txBody>
            <a:bodyPr wrap="none">
              <a:spAutoFit/>
            </a:bodyPr>
            <a:lstStyle/>
            <a:p>
              <a:pPr eaLnBrk="0" hangingPunct="0"/>
              <a:r>
                <a:rPr lang="en-GB" sz="1800">
                  <a:latin typeface="Arial" charset="0"/>
                </a:rPr>
                <a:t>8</a:t>
              </a:r>
            </a:p>
          </p:txBody>
        </p:sp>
        <p:sp>
          <p:nvSpPr>
            <p:cNvPr id="254997" name="Text Box 21"/>
            <p:cNvSpPr txBox="1">
              <a:spLocks noChangeArrowheads="1"/>
            </p:cNvSpPr>
            <p:nvPr/>
          </p:nvSpPr>
          <p:spPr bwMode="auto">
            <a:xfrm>
              <a:off x="2160" y="1392"/>
              <a:ext cx="196" cy="231"/>
            </a:xfrm>
            <a:prstGeom prst="rect">
              <a:avLst/>
            </a:prstGeom>
            <a:noFill/>
            <a:ln w="9525">
              <a:noFill/>
              <a:miter lim="800000"/>
              <a:headEnd/>
              <a:tailEnd/>
            </a:ln>
            <a:effectLst/>
          </p:spPr>
          <p:txBody>
            <a:bodyPr wrap="none">
              <a:spAutoFit/>
            </a:bodyPr>
            <a:lstStyle/>
            <a:p>
              <a:pPr eaLnBrk="0" hangingPunct="0"/>
              <a:r>
                <a:rPr lang="en-GB" sz="1800">
                  <a:latin typeface="Arial" charset="0"/>
                </a:rPr>
                <a:t>4</a:t>
              </a:r>
            </a:p>
          </p:txBody>
        </p:sp>
        <p:sp>
          <p:nvSpPr>
            <p:cNvPr id="254998" name="Text Box 22"/>
            <p:cNvSpPr txBox="1">
              <a:spLocks noChangeArrowheads="1"/>
            </p:cNvSpPr>
            <p:nvPr/>
          </p:nvSpPr>
          <p:spPr bwMode="auto">
            <a:xfrm>
              <a:off x="2880" y="1392"/>
              <a:ext cx="196" cy="231"/>
            </a:xfrm>
            <a:prstGeom prst="rect">
              <a:avLst/>
            </a:prstGeom>
            <a:noFill/>
            <a:ln w="9525">
              <a:noFill/>
              <a:miter lim="800000"/>
              <a:headEnd/>
              <a:tailEnd/>
            </a:ln>
            <a:effectLst/>
          </p:spPr>
          <p:txBody>
            <a:bodyPr wrap="none">
              <a:spAutoFit/>
            </a:bodyPr>
            <a:lstStyle/>
            <a:p>
              <a:pPr eaLnBrk="0" hangingPunct="0"/>
              <a:r>
                <a:rPr lang="en-GB" sz="1800">
                  <a:latin typeface="Arial" charset="0"/>
                </a:rPr>
                <a:t>9</a:t>
              </a:r>
            </a:p>
          </p:txBody>
        </p:sp>
      </p:grpSp>
      <p:sp>
        <p:nvSpPr>
          <p:cNvPr id="254999" name="Text Box 23"/>
          <p:cNvSpPr txBox="1">
            <a:spLocks noChangeArrowheads="1"/>
          </p:cNvSpPr>
          <p:nvPr/>
        </p:nvSpPr>
        <p:spPr bwMode="auto">
          <a:xfrm>
            <a:off x="4876800" y="1600200"/>
            <a:ext cx="311150" cy="366713"/>
          </a:xfrm>
          <a:prstGeom prst="rect">
            <a:avLst/>
          </a:prstGeom>
          <a:noFill/>
          <a:ln w="9525">
            <a:noFill/>
            <a:miter lim="800000"/>
            <a:headEnd/>
            <a:tailEnd/>
          </a:ln>
          <a:effectLst/>
        </p:spPr>
        <p:txBody>
          <a:bodyPr wrap="none">
            <a:spAutoFit/>
          </a:bodyPr>
          <a:lstStyle/>
          <a:p>
            <a:pPr eaLnBrk="0" hangingPunct="0"/>
            <a:r>
              <a:rPr lang="en-GB" sz="1800">
                <a:latin typeface="Arial" charset="0"/>
              </a:rPr>
              <a:t>7</a:t>
            </a:r>
          </a:p>
        </p:txBody>
      </p:sp>
      <p:sp>
        <p:nvSpPr>
          <p:cNvPr id="255000" name="Text Box 24"/>
          <p:cNvSpPr txBox="1">
            <a:spLocks noChangeArrowheads="1"/>
          </p:cNvSpPr>
          <p:nvPr/>
        </p:nvSpPr>
        <p:spPr bwMode="auto">
          <a:xfrm>
            <a:off x="5257800" y="1600200"/>
            <a:ext cx="311150" cy="366713"/>
          </a:xfrm>
          <a:prstGeom prst="rect">
            <a:avLst/>
          </a:prstGeom>
          <a:noFill/>
          <a:ln w="9525">
            <a:noFill/>
            <a:miter lim="800000"/>
            <a:headEnd/>
            <a:tailEnd/>
          </a:ln>
          <a:effectLst/>
        </p:spPr>
        <p:txBody>
          <a:bodyPr wrap="none">
            <a:spAutoFit/>
          </a:bodyPr>
          <a:lstStyle/>
          <a:p>
            <a:pPr eaLnBrk="0" hangingPunct="0"/>
            <a:r>
              <a:rPr lang="en-GB" sz="1800">
                <a:latin typeface="Arial" charset="0"/>
              </a:rPr>
              <a:t>2</a:t>
            </a:r>
          </a:p>
        </p:txBody>
      </p:sp>
      <p:sp>
        <p:nvSpPr>
          <p:cNvPr id="255001" name="Text Box 25"/>
          <p:cNvSpPr txBox="1">
            <a:spLocks noChangeArrowheads="1"/>
          </p:cNvSpPr>
          <p:nvPr/>
        </p:nvSpPr>
        <p:spPr bwMode="auto">
          <a:xfrm>
            <a:off x="5715000" y="1600200"/>
            <a:ext cx="311150" cy="366713"/>
          </a:xfrm>
          <a:prstGeom prst="rect">
            <a:avLst/>
          </a:prstGeom>
          <a:noFill/>
          <a:ln w="9525">
            <a:noFill/>
            <a:miter lim="800000"/>
            <a:headEnd/>
            <a:tailEnd/>
          </a:ln>
          <a:effectLst/>
        </p:spPr>
        <p:txBody>
          <a:bodyPr wrap="none">
            <a:spAutoFit/>
          </a:bodyPr>
          <a:lstStyle/>
          <a:p>
            <a:pPr eaLnBrk="0" hangingPunct="0"/>
            <a:r>
              <a:rPr lang="en-GB" sz="1800">
                <a:latin typeface="Arial" charset="0"/>
              </a:rPr>
              <a:t>5</a:t>
            </a:r>
          </a:p>
        </p:txBody>
      </p:sp>
      <p:sp>
        <p:nvSpPr>
          <p:cNvPr id="255002" name="Text Box 26"/>
          <p:cNvSpPr txBox="1">
            <a:spLocks noChangeArrowheads="1"/>
          </p:cNvSpPr>
          <p:nvPr/>
        </p:nvSpPr>
        <p:spPr bwMode="auto">
          <a:xfrm>
            <a:off x="6019800" y="1600200"/>
            <a:ext cx="311150" cy="366713"/>
          </a:xfrm>
          <a:prstGeom prst="rect">
            <a:avLst/>
          </a:prstGeom>
          <a:noFill/>
          <a:ln w="9525">
            <a:noFill/>
            <a:miter lim="800000"/>
            <a:headEnd/>
            <a:tailEnd/>
          </a:ln>
          <a:effectLst/>
        </p:spPr>
        <p:txBody>
          <a:bodyPr wrap="none">
            <a:spAutoFit/>
          </a:bodyPr>
          <a:lstStyle/>
          <a:p>
            <a:pPr eaLnBrk="0" hangingPunct="0"/>
            <a:r>
              <a:rPr lang="en-GB" sz="1800">
                <a:latin typeface="Arial" charset="0"/>
              </a:rPr>
              <a:t>1</a:t>
            </a:r>
          </a:p>
        </p:txBody>
      </p:sp>
      <p:sp>
        <p:nvSpPr>
          <p:cNvPr id="255003" name="Text Box 27"/>
          <p:cNvSpPr txBox="1">
            <a:spLocks noChangeArrowheads="1"/>
          </p:cNvSpPr>
          <p:nvPr/>
        </p:nvSpPr>
        <p:spPr bwMode="auto">
          <a:xfrm>
            <a:off x="4557713" y="2322513"/>
            <a:ext cx="234950" cy="366712"/>
          </a:xfrm>
          <a:prstGeom prst="rect">
            <a:avLst/>
          </a:prstGeom>
          <a:noFill/>
          <a:ln w="9525">
            <a:noFill/>
            <a:miter lim="800000"/>
            <a:headEnd/>
            <a:tailEnd/>
          </a:ln>
          <a:effectLst/>
        </p:spPr>
        <p:txBody>
          <a:bodyPr wrap="none">
            <a:spAutoFit/>
          </a:bodyPr>
          <a:lstStyle/>
          <a:p>
            <a:pPr eaLnBrk="0" hangingPunct="0"/>
            <a:r>
              <a:rPr lang="en-GB" sz="1800">
                <a:solidFill>
                  <a:srgbClr val="3333CC"/>
                </a:solidFill>
                <a:latin typeface="Arial" charset="0"/>
              </a:rPr>
              <a:t>i</a:t>
            </a:r>
          </a:p>
        </p:txBody>
      </p:sp>
      <p:sp>
        <p:nvSpPr>
          <p:cNvPr id="255004" name="Line 28"/>
          <p:cNvSpPr>
            <a:spLocks noChangeShapeType="1"/>
          </p:cNvSpPr>
          <p:nvPr/>
        </p:nvSpPr>
        <p:spPr bwMode="auto">
          <a:xfrm>
            <a:off x="5181600" y="2209800"/>
            <a:ext cx="304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5005" name="Line 29"/>
          <p:cNvSpPr>
            <a:spLocks noChangeShapeType="1"/>
          </p:cNvSpPr>
          <p:nvPr/>
        </p:nvSpPr>
        <p:spPr bwMode="auto">
          <a:xfrm flipH="1">
            <a:off x="4267200" y="2514600"/>
            <a:ext cx="304800" cy="0"/>
          </a:xfrm>
          <a:prstGeom prst="line">
            <a:avLst/>
          </a:prstGeom>
          <a:noFill/>
          <a:ln w="9525">
            <a:solidFill>
              <a:schemeClr val="tx1"/>
            </a:solidFill>
            <a:round/>
            <a:headEnd/>
            <a:tailEnd type="triangle" w="med" len="med"/>
          </a:ln>
          <a:effectLst/>
        </p:spPr>
        <p:txBody>
          <a:bodyPr wrap="none" anchor="ctr"/>
          <a:lstStyle/>
          <a:p>
            <a:endParaRPr lang="en-US"/>
          </a:p>
        </p:txBody>
      </p:sp>
      <p:sp>
        <p:nvSpPr>
          <p:cNvPr id="255007" name="Text Box 31"/>
          <p:cNvSpPr txBox="1">
            <a:spLocks noChangeArrowheads="1"/>
          </p:cNvSpPr>
          <p:nvPr/>
        </p:nvSpPr>
        <p:spPr bwMode="auto">
          <a:xfrm>
            <a:off x="838200" y="3048000"/>
            <a:ext cx="3352800" cy="2298700"/>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a:spAutoFit/>
          </a:bodyPr>
          <a:lstStyle/>
          <a:p>
            <a:pPr eaLnBrk="0" hangingPunct="0"/>
            <a:r>
              <a:rPr lang="en-GB" sz="1800">
                <a:latin typeface="Arial" charset="0"/>
              </a:rPr>
              <a:t> </a:t>
            </a:r>
            <a:r>
              <a:rPr lang="en-US" sz="1800" b="1">
                <a:solidFill>
                  <a:srgbClr val="FF0000"/>
                </a:solidFill>
                <a:latin typeface="Arial" charset="0"/>
              </a:rPr>
              <a:t>Strategy</a:t>
            </a:r>
            <a:endParaRPr lang="en-GB" sz="1800">
              <a:latin typeface="Arial" charset="0"/>
            </a:endParaRPr>
          </a:p>
          <a:p>
            <a:pPr eaLnBrk="0" hangingPunct="0">
              <a:buFontTx/>
              <a:buChar char="•"/>
            </a:pPr>
            <a:endParaRPr lang="en-GB" sz="1800">
              <a:latin typeface="Arial" charset="0"/>
            </a:endParaRPr>
          </a:p>
          <a:p>
            <a:pPr eaLnBrk="0" hangingPunct="0">
              <a:buFontTx/>
              <a:buChar char="•"/>
            </a:pPr>
            <a:r>
              <a:rPr lang="en-GB" sz="1800">
                <a:latin typeface="Arial" charset="0"/>
              </a:rPr>
              <a:t> Start “</a:t>
            </a:r>
            <a:r>
              <a:rPr lang="en-US" sz="1800">
                <a:latin typeface="Arial" charset="0"/>
              </a:rPr>
              <a:t>empty hand</a:t>
            </a:r>
            <a:r>
              <a:rPr lang="da-DK" sz="1800">
                <a:latin typeface="Arial" charset="0"/>
              </a:rPr>
              <a:t>ed</a:t>
            </a:r>
            <a:r>
              <a:rPr lang="en-US" sz="1800">
                <a:latin typeface="Arial" charset="0"/>
              </a:rPr>
              <a:t>”</a:t>
            </a:r>
            <a:endParaRPr lang="en-GB" sz="1800">
              <a:latin typeface="Arial" charset="0"/>
            </a:endParaRPr>
          </a:p>
          <a:p>
            <a:pPr eaLnBrk="0" hangingPunct="0">
              <a:buFontTx/>
              <a:buChar char="•"/>
            </a:pPr>
            <a:r>
              <a:rPr lang="en-GB" sz="1800">
                <a:latin typeface="Arial" charset="0"/>
              </a:rPr>
              <a:t> </a:t>
            </a:r>
            <a:r>
              <a:rPr lang="en-US" sz="1800">
                <a:latin typeface="Arial" charset="0"/>
              </a:rPr>
              <a:t>Insert a card in the right</a:t>
            </a:r>
            <a:br>
              <a:rPr lang="en-US" sz="1800">
                <a:latin typeface="Arial" charset="0"/>
              </a:rPr>
            </a:br>
            <a:r>
              <a:rPr lang="en-US" sz="1800">
                <a:latin typeface="Arial" charset="0"/>
              </a:rPr>
              <a:t>  position of the already sorted</a:t>
            </a:r>
            <a:br>
              <a:rPr lang="en-US" sz="1800">
                <a:latin typeface="Arial" charset="0"/>
              </a:rPr>
            </a:br>
            <a:r>
              <a:rPr lang="en-US" sz="1800">
                <a:latin typeface="Arial" charset="0"/>
              </a:rPr>
              <a:t>  hand</a:t>
            </a:r>
            <a:endParaRPr lang="en-GB" sz="1800">
              <a:latin typeface="Arial" charset="0"/>
            </a:endParaRPr>
          </a:p>
          <a:p>
            <a:pPr eaLnBrk="0" hangingPunct="0">
              <a:buFontTx/>
              <a:buChar char="•"/>
            </a:pPr>
            <a:r>
              <a:rPr lang="en-GB" sz="1800">
                <a:latin typeface="Arial" charset="0"/>
              </a:rPr>
              <a:t> </a:t>
            </a:r>
            <a:r>
              <a:rPr lang="en-US" sz="1800">
                <a:latin typeface="Arial" charset="0"/>
              </a:rPr>
              <a:t>Continue until all cards are</a:t>
            </a:r>
            <a:br>
              <a:rPr lang="en-US" sz="1800">
                <a:latin typeface="Arial" charset="0"/>
              </a:rPr>
            </a:br>
            <a:r>
              <a:rPr lang="en-US" sz="1800">
                <a:latin typeface="Arial" charset="0"/>
              </a:rPr>
              <a:t>  inserted/sorted</a:t>
            </a:r>
            <a:endParaRPr lang="en-GB" sz="1800">
              <a:latin typeface="Arial" charset="0"/>
            </a:endParaRPr>
          </a:p>
        </p:txBody>
      </p:sp>
      <p:sp>
        <p:nvSpPr>
          <p:cNvPr id="255008" name="Text Box 32"/>
          <p:cNvSpPr txBox="1">
            <a:spLocks noChangeArrowheads="1"/>
          </p:cNvSpPr>
          <p:nvPr/>
        </p:nvSpPr>
        <p:spPr bwMode="auto">
          <a:xfrm>
            <a:off x="4419600" y="3048000"/>
            <a:ext cx="4343400" cy="3675063"/>
          </a:xfrm>
          <a:prstGeom prst="rect">
            <a:avLst/>
          </a:prstGeom>
          <a:solidFill>
            <a:schemeClr val="bg1"/>
          </a:solidFill>
          <a:ln w="12700">
            <a:solidFill>
              <a:srgbClr val="3333CC"/>
            </a:solidFill>
            <a:miter lim="800000"/>
            <a:headEnd/>
            <a:tailEnd/>
          </a:ln>
          <a:effectLst>
            <a:outerShdw dist="107763" dir="2700000" algn="ctr" rotWithShape="0">
              <a:schemeClr val="bg2"/>
            </a:outerShdw>
          </a:effectLst>
        </p:spPr>
        <p:txBody>
          <a:bodyPr>
            <a:spAutoFit/>
          </a:bodyPr>
          <a:lstStyle/>
          <a:p>
            <a:pPr eaLnBrk="0" hangingPunct="0"/>
            <a:r>
              <a:rPr lang="en-US" sz="1800" i="1">
                <a:latin typeface="Arial" charset="0"/>
              </a:rPr>
              <a:t>INPUT</a:t>
            </a:r>
            <a:r>
              <a:rPr lang="en-US" sz="1800">
                <a:latin typeface="Arial" charset="0"/>
              </a:rPr>
              <a:t>: A[1..n] – an array of integers</a:t>
            </a:r>
          </a:p>
          <a:p>
            <a:pPr eaLnBrk="0" hangingPunct="0"/>
            <a:r>
              <a:rPr lang="en-US" sz="1800" i="1">
                <a:latin typeface="Arial" charset="0"/>
              </a:rPr>
              <a:t>OUTPUT</a:t>
            </a:r>
            <a:r>
              <a:rPr lang="en-US" sz="1800">
                <a:latin typeface="Arial" charset="0"/>
              </a:rPr>
              <a:t>: a permutation of A such that A[1]</a:t>
            </a:r>
            <a:r>
              <a:rPr lang="en-US" sz="1800">
                <a:latin typeface="Symbol" pitchFamily="18" charset="2"/>
              </a:rPr>
              <a:t>£ </a:t>
            </a:r>
            <a:r>
              <a:rPr lang="en-US" sz="1800">
                <a:latin typeface="Arial" charset="0"/>
              </a:rPr>
              <a:t>A[2]</a:t>
            </a:r>
            <a:r>
              <a:rPr lang="en-US" sz="1800">
                <a:latin typeface="Symbol" pitchFamily="18" charset="2"/>
              </a:rPr>
              <a:t>£ </a:t>
            </a:r>
            <a:r>
              <a:rPr lang="en-US" sz="1800" b="1">
                <a:latin typeface="Courier New" pitchFamily="49" charset="0"/>
              </a:rPr>
              <a:t>…</a:t>
            </a:r>
            <a:r>
              <a:rPr lang="en-US" sz="1800">
                <a:latin typeface="Symbol" pitchFamily="18" charset="2"/>
              </a:rPr>
              <a:t>£</a:t>
            </a:r>
            <a:r>
              <a:rPr lang="en-US" sz="1800">
                <a:latin typeface="Arial" charset="0"/>
              </a:rPr>
              <a:t>A[n]</a:t>
            </a:r>
            <a:endParaRPr lang="en-US" sz="1800">
              <a:latin typeface="Symbol" pitchFamily="18" charset="2"/>
            </a:endParaRPr>
          </a:p>
          <a:p>
            <a:pPr eaLnBrk="0" hangingPunct="0"/>
            <a:r>
              <a:rPr lang="en-US" sz="1800" b="1" i="1">
                <a:latin typeface="Courier New" pitchFamily="49" charset="0"/>
              </a:rPr>
              <a:t> </a:t>
            </a:r>
            <a:r>
              <a:rPr lang="en-US" sz="1800" b="1">
                <a:latin typeface="Courier New" pitchFamily="49" charset="0"/>
              </a:rPr>
              <a:t> </a:t>
            </a:r>
          </a:p>
          <a:p>
            <a:pPr eaLnBrk="0" hangingPunct="0"/>
            <a:r>
              <a:rPr lang="en-US" sz="1800" b="1">
                <a:latin typeface="Courier New" pitchFamily="49" charset="0"/>
              </a:rPr>
              <a:t>f</a:t>
            </a:r>
            <a:r>
              <a:rPr lang="en-GB" sz="1800" b="1">
                <a:latin typeface="Courier New" pitchFamily="49" charset="0"/>
              </a:rPr>
              <a:t>or</a:t>
            </a:r>
            <a:r>
              <a:rPr lang="en-US" sz="1800" b="1">
                <a:latin typeface="Courier New" pitchFamily="49" charset="0"/>
              </a:rPr>
              <a:t> </a:t>
            </a:r>
            <a:r>
              <a:rPr lang="en-GB" sz="1800">
                <a:latin typeface="Courier New" pitchFamily="49" charset="0"/>
              </a:rPr>
              <a:t>j</a:t>
            </a:r>
            <a:r>
              <a:rPr lang="en-GB" sz="1800">
                <a:latin typeface="Symbol" pitchFamily="18" charset="2"/>
              </a:rPr>
              <a:t>¬</a:t>
            </a:r>
            <a:r>
              <a:rPr lang="en-GB" sz="1800">
                <a:latin typeface="Courier New" pitchFamily="49" charset="0"/>
              </a:rPr>
              <a:t>2 </a:t>
            </a:r>
            <a:r>
              <a:rPr lang="en-GB" sz="1800" b="1">
                <a:latin typeface="Courier New" pitchFamily="49" charset="0"/>
              </a:rPr>
              <a:t>to </a:t>
            </a:r>
            <a:r>
              <a:rPr lang="en-GB" sz="1800" i="1">
                <a:latin typeface="Courier New" pitchFamily="49" charset="0"/>
              </a:rPr>
              <a:t>n</a:t>
            </a:r>
            <a:endParaRPr lang="en-GB" sz="1800">
              <a:latin typeface="Courier New" pitchFamily="49" charset="0"/>
            </a:endParaRPr>
          </a:p>
          <a:p>
            <a:pPr eaLnBrk="0" hangingPunct="0"/>
            <a:r>
              <a:rPr lang="en-US" sz="1800" b="1">
                <a:latin typeface="Courier New" pitchFamily="49" charset="0"/>
              </a:rPr>
              <a:t>   </a:t>
            </a:r>
            <a:r>
              <a:rPr lang="en-GB" sz="1800" b="1">
                <a:latin typeface="Courier New" pitchFamily="49" charset="0"/>
              </a:rPr>
              <a:t>do</a:t>
            </a:r>
            <a:r>
              <a:rPr lang="en-US" sz="1800" b="1">
                <a:latin typeface="Courier New" pitchFamily="49" charset="0"/>
              </a:rPr>
              <a:t> </a:t>
            </a:r>
            <a:r>
              <a:rPr lang="en-GB" sz="1800">
                <a:latin typeface="Courier New" pitchFamily="49" charset="0"/>
              </a:rPr>
              <a:t>key</a:t>
            </a:r>
            <a:r>
              <a:rPr lang="en-GB" sz="1800">
                <a:latin typeface="Symbol" pitchFamily="18" charset="2"/>
              </a:rPr>
              <a:t>¬</a:t>
            </a:r>
            <a:r>
              <a:rPr lang="en-GB" sz="1800">
                <a:latin typeface="Courier New" pitchFamily="49" charset="0"/>
              </a:rPr>
              <a:t>A[j]</a:t>
            </a:r>
          </a:p>
          <a:p>
            <a:pPr eaLnBrk="0" hangingPunct="0"/>
            <a:r>
              <a:rPr lang="en-GB" sz="1800">
                <a:latin typeface="Courier New" pitchFamily="49" charset="0"/>
              </a:rPr>
              <a:t>      </a:t>
            </a:r>
            <a:r>
              <a:rPr lang="en-US" sz="1800" i="1">
                <a:solidFill>
                  <a:srgbClr val="3333CC"/>
                </a:solidFill>
                <a:latin typeface="Arial" charset="0"/>
              </a:rPr>
              <a:t>Insert </a:t>
            </a:r>
            <a:r>
              <a:rPr lang="en-GB" sz="1800" i="1">
                <a:solidFill>
                  <a:srgbClr val="3333CC"/>
                </a:solidFill>
                <a:latin typeface="Arial" charset="0"/>
              </a:rPr>
              <a:t>A[j]</a:t>
            </a:r>
            <a:r>
              <a:rPr lang="en-US" sz="1800" i="1">
                <a:solidFill>
                  <a:srgbClr val="3333CC"/>
                </a:solidFill>
                <a:latin typeface="Arial" charset="0"/>
              </a:rPr>
              <a:t> into the sorted sequence </a:t>
            </a:r>
            <a:r>
              <a:rPr lang="en-GB" sz="1800" i="1">
                <a:solidFill>
                  <a:srgbClr val="3333CC"/>
                </a:solidFill>
                <a:latin typeface="Arial" charset="0"/>
              </a:rPr>
              <a:t>A[</a:t>
            </a:r>
            <a:r>
              <a:rPr lang="en-US" sz="1800" i="1">
                <a:solidFill>
                  <a:srgbClr val="3333CC"/>
                </a:solidFill>
                <a:latin typeface="Arial" charset="0"/>
              </a:rPr>
              <a:t>1..</a:t>
            </a:r>
            <a:r>
              <a:rPr lang="en-GB" sz="1800" i="1">
                <a:solidFill>
                  <a:srgbClr val="3333CC"/>
                </a:solidFill>
                <a:latin typeface="Arial" charset="0"/>
              </a:rPr>
              <a:t>j</a:t>
            </a:r>
            <a:r>
              <a:rPr lang="en-US" sz="1800" i="1">
                <a:solidFill>
                  <a:srgbClr val="3333CC"/>
                </a:solidFill>
                <a:latin typeface="Arial" charset="0"/>
              </a:rPr>
              <a:t>-1</a:t>
            </a:r>
            <a:r>
              <a:rPr lang="en-GB" sz="1800" i="1">
                <a:solidFill>
                  <a:srgbClr val="3333CC"/>
                </a:solidFill>
                <a:latin typeface="Arial" charset="0"/>
              </a:rPr>
              <a:t>]</a:t>
            </a:r>
          </a:p>
          <a:p>
            <a:pPr eaLnBrk="0" hangingPunct="0"/>
            <a:r>
              <a:rPr lang="en-GB" sz="1800">
                <a:latin typeface="Courier New" pitchFamily="49" charset="0"/>
              </a:rPr>
              <a:t>      i</a:t>
            </a:r>
            <a:r>
              <a:rPr lang="en-GB" sz="1800">
                <a:latin typeface="Symbol" pitchFamily="18" charset="2"/>
              </a:rPr>
              <a:t>¬</a:t>
            </a:r>
            <a:r>
              <a:rPr lang="en-US" sz="1800">
                <a:latin typeface="Courier New" pitchFamily="49" charset="0"/>
              </a:rPr>
              <a:t>j-1</a:t>
            </a:r>
            <a:endParaRPr lang="en-GB" sz="1800">
              <a:latin typeface="Courier New" pitchFamily="49" charset="0"/>
            </a:endParaRPr>
          </a:p>
          <a:p>
            <a:pPr eaLnBrk="0" hangingPunct="0"/>
            <a:r>
              <a:rPr lang="en-GB" sz="1800">
                <a:latin typeface="Courier New" pitchFamily="49" charset="0"/>
              </a:rPr>
              <a:t>      </a:t>
            </a:r>
            <a:r>
              <a:rPr lang="en-GB" sz="1800" b="1">
                <a:latin typeface="Courier New" pitchFamily="49" charset="0"/>
              </a:rPr>
              <a:t>while </a:t>
            </a:r>
            <a:r>
              <a:rPr lang="en-GB" sz="1800">
                <a:latin typeface="Courier New" pitchFamily="49" charset="0"/>
              </a:rPr>
              <a:t>i&gt;0 </a:t>
            </a:r>
            <a:r>
              <a:rPr lang="en-GB" sz="1800" b="1">
                <a:latin typeface="Courier New" pitchFamily="49" charset="0"/>
              </a:rPr>
              <a:t>and </a:t>
            </a:r>
            <a:r>
              <a:rPr lang="en-GB" sz="1800">
                <a:latin typeface="Courier New" pitchFamily="49" charset="0"/>
              </a:rPr>
              <a:t>A[i]&gt;key</a:t>
            </a:r>
          </a:p>
          <a:p>
            <a:pPr eaLnBrk="0" hangingPunct="0"/>
            <a:r>
              <a:rPr lang="en-GB" sz="1800">
                <a:latin typeface="Courier New" pitchFamily="49" charset="0"/>
              </a:rPr>
              <a:t>     </a:t>
            </a:r>
            <a:r>
              <a:rPr lang="en-US" sz="1800">
                <a:latin typeface="Courier New" pitchFamily="49" charset="0"/>
              </a:rPr>
              <a:t>    </a:t>
            </a:r>
            <a:r>
              <a:rPr lang="en-GB" sz="1800" b="1">
                <a:latin typeface="Courier New" pitchFamily="49" charset="0"/>
              </a:rPr>
              <a:t>do </a:t>
            </a:r>
            <a:r>
              <a:rPr lang="en-GB" sz="1800">
                <a:latin typeface="Courier New" pitchFamily="49" charset="0"/>
              </a:rPr>
              <a:t>A[i+1]</a:t>
            </a:r>
            <a:r>
              <a:rPr lang="en-GB" sz="1800">
                <a:latin typeface="Symbol" pitchFamily="18" charset="2"/>
              </a:rPr>
              <a:t>¬</a:t>
            </a:r>
            <a:r>
              <a:rPr lang="en-GB" sz="1800">
                <a:latin typeface="Courier New" pitchFamily="49" charset="0"/>
              </a:rPr>
              <a:t>A[i]</a:t>
            </a:r>
          </a:p>
          <a:p>
            <a:pPr eaLnBrk="0" hangingPunct="0"/>
            <a:r>
              <a:rPr lang="en-GB" sz="1800">
                <a:latin typeface="Courier New" pitchFamily="49" charset="0"/>
              </a:rPr>
              <a:t>        </a:t>
            </a:r>
            <a:r>
              <a:rPr lang="en-US" sz="1800">
                <a:latin typeface="Courier New" pitchFamily="49" charset="0"/>
              </a:rPr>
              <a:t>    </a:t>
            </a:r>
            <a:r>
              <a:rPr lang="en-GB" sz="1800">
                <a:latin typeface="Courier New" pitchFamily="49" charset="0"/>
              </a:rPr>
              <a:t>i--</a:t>
            </a:r>
          </a:p>
          <a:p>
            <a:pPr eaLnBrk="0" hangingPunct="0"/>
            <a:r>
              <a:rPr lang="en-GB" sz="1800">
                <a:latin typeface="Courier New" pitchFamily="49" charset="0"/>
              </a:rPr>
              <a:t>      A[i+1]</a:t>
            </a:r>
            <a:r>
              <a:rPr lang="en-GB" sz="1800">
                <a:latin typeface="Symbol" pitchFamily="18" charset="2"/>
              </a:rPr>
              <a:t>¬</a:t>
            </a:r>
            <a:r>
              <a:rPr lang="en-GB" sz="1800">
                <a:latin typeface="Courier New" pitchFamily="49" charset="0"/>
              </a:rPr>
              <a:t>key</a:t>
            </a:r>
          </a:p>
        </p:txBody>
      </p:sp>
      <p:sp>
        <p:nvSpPr>
          <p:cNvPr id="3" name="Footer Placeholder 2"/>
          <p:cNvSpPr>
            <a:spLocks noGrp="1"/>
          </p:cNvSpPr>
          <p:nvPr>
            <p:ph type="ftr" sz="quarter" idx="11"/>
          </p:nvPr>
        </p:nvSpPr>
        <p:spPr/>
        <p:txBody>
          <a:bodyPr/>
          <a:lstStyle/>
          <a:p>
            <a:pPr>
              <a:defRPr/>
            </a:pPr>
            <a:r>
              <a:rPr lang="en-US" smtClean="0"/>
              <a:t>Data Structures and Algorithms </a:t>
            </a: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Insertion Sort - Execution</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52</a:t>
            </a:fld>
            <a:endParaRPr lang="en-US"/>
          </a:p>
        </p:txBody>
      </p:sp>
      <p:pic>
        <p:nvPicPr>
          <p:cNvPr id="3074" name="Picture 2"/>
          <p:cNvPicPr>
            <a:picLocks noChangeAspect="1" noChangeArrowheads="1"/>
          </p:cNvPicPr>
          <p:nvPr/>
        </p:nvPicPr>
        <p:blipFill>
          <a:blip r:embed="rId2" cstate="print"/>
          <a:srcRect l="22840" t="21875" r="39678" b="44792"/>
          <a:stretch>
            <a:fillRect/>
          </a:stretch>
        </p:blipFill>
        <p:spPr bwMode="auto">
          <a:xfrm>
            <a:off x="457200" y="1447800"/>
            <a:ext cx="8077200" cy="4038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2667000"/>
          <a:ext cx="8229600" cy="3200400"/>
        </p:xfrm>
        <a:graphic>
          <a:graphicData uri="http://schemas.openxmlformats.org/drawingml/2006/table">
            <a:tbl>
              <a:tblPr firstRow="1" bandRow="1">
                <a:tableStyleId>{2D5ABB26-0587-4C30-8999-92F81FD0307C}</a:tableStyleId>
              </a:tblPr>
              <a:tblGrid>
                <a:gridCol w="4572000"/>
                <a:gridCol w="914400"/>
                <a:gridCol w="2743200"/>
              </a:tblGrid>
              <a:tr h="370840">
                <a:tc>
                  <a:txBody>
                    <a:bodyPr/>
                    <a:lstStyle/>
                    <a:p>
                      <a:r>
                        <a:rPr lang="en-US" sz="2400" dirty="0" smtClean="0">
                          <a:latin typeface="Courier New" pitchFamily="49" charset="0"/>
                          <a:cs typeface="Courier New" pitchFamily="49" charset="0"/>
                        </a:rPr>
                        <a:t>f</a:t>
                      </a:r>
                      <a:r>
                        <a:rPr lang="en-GB" sz="2400" dirty="0" smtClean="0">
                          <a:latin typeface="Courier New" pitchFamily="49" charset="0"/>
                          <a:cs typeface="Courier New" pitchFamily="49" charset="0"/>
                        </a:rPr>
                        <a:t>or</a:t>
                      </a:r>
                      <a:r>
                        <a:rPr lang="en-US" sz="2400" dirty="0" smtClean="0">
                          <a:latin typeface="Courier New" pitchFamily="49" charset="0"/>
                          <a:cs typeface="Courier New" pitchFamily="49" charset="0"/>
                        </a:rPr>
                        <a:t> </a:t>
                      </a:r>
                      <a:r>
                        <a:rPr lang="en-GB" sz="2400" dirty="0" smtClean="0">
                          <a:latin typeface="Courier New" pitchFamily="49" charset="0"/>
                          <a:cs typeface="Courier New" pitchFamily="49" charset="0"/>
                        </a:rPr>
                        <a:t>j</a:t>
                      </a:r>
                      <a:r>
                        <a:rPr lang="en-GB" sz="2400" dirty="0" smtClean="0">
                          <a:latin typeface="Courier New" pitchFamily="49" charset="0"/>
                          <a:cs typeface="Courier New" pitchFamily="49" charset="0"/>
                          <a:sym typeface="Wingdings" pitchFamily="2" charset="2"/>
                        </a:rPr>
                        <a:t></a:t>
                      </a:r>
                      <a:r>
                        <a:rPr lang="en-GB" sz="2400" dirty="0" smtClean="0">
                          <a:latin typeface="Courier New" pitchFamily="49" charset="0"/>
                          <a:cs typeface="Courier New" pitchFamily="49" charset="0"/>
                        </a:rPr>
                        <a:t>2 to n</a:t>
                      </a:r>
                      <a:endParaRPr lang="en-US" sz="2400" dirty="0">
                        <a:latin typeface="Courier New" pitchFamily="49" charset="0"/>
                        <a:cs typeface="Courier New" pitchFamily="49" charset="0"/>
                      </a:endParaRPr>
                    </a:p>
                  </a:txBody>
                  <a:tcPr/>
                </a:tc>
                <a:tc>
                  <a:txBody>
                    <a:bodyPr/>
                    <a:lstStyle/>
                    <a:p>
                      <a:r>
                        <a:rPr lang="en-US" sz="2400" dirty="0" smtClean="0"/>
                        <a:t>c1</a:t>
                      </a:r>
                      <a:endParaRPr lang="en-US" sz="2400" dirty="0"/>
                    </a:p>
                  </a:txBody>
                  <a:tcPr/>
                </a:tc>
                <a:tc>
                  <a:txBody>
                    <a:bodyPr/>
                    <a:lstStyle/>
                    <a:p>
                      <a:pPr algn="ctr"/>
                      <a:r>
                        <a:rPr lang="en-US" sz="2400" dirty="0" smtClean="0"/>
                        <a:t>n</a:t>
                      </a:r>
                      <a:endParaRPr lang="en-US" sz="2400" dirty="0"/>
                    </a:p>
                  </a:txBody>
                  <a:tcPr/>
                </a:tc>
              </a:tr>
              <a:tr h="370840">
                <a:tc>
                  <a:txBody>
                    <a:bodyPr/>
                    <a:lstStyle/>
                    <a:p>
                      <a:r>
                        <a:rPr lang="en-GB" sz="2400" dirty="0" smtClean="0">
                          <a:latin typeface="Courier New" pitchFamily="49" charset="0"/>
                          <a:cs typeface="Courier New" pitchFamily="49" charset="0"/>
                        </a:rPr>
                        <a:t>do</a:t>
                      </a:r>
                      <a:r>
                        <a:rPr lang="en-US" sz="2400" dirty="0" smtClean="0">
                          <a:latin typeface="Courier New" pitchFamily="49" charset="0"/>
                          <a:cs typeface="Courier New" pitchFamily="49" charset="0"/>
                        </a:rPr>
                        <a:t> </a:t>
                      </a:r>
                      <a:r>
                        <a:rPr lang="en-GB" sz="2400" dirty="0" err="1" smtClean="0">
                          <a:latin typeface="Courier New" pitchFamily="49" charset="0"/>
                          <a:cs typeface="Courier New" pitchFamily="49" charset="0"/>
                        </a:rPr>
                        <a:t>key</a:t>
                      </a:r>
                      <a:r>
                        <a:rPr lang="en-GB" sz="2400" dirty="0" err="1" smtClean="0">
                          <a:latin typeface="Courier New" pitchFamily="49" charset="0"/>
                          <a:cs typeface="Courier New" pitchFamily="49" charset="0"/>
                          <a:sym typeface="Wingdings" pitchFamily="2" charset="2"/>
                        </a:rPr>
                        <a:t></a:t>
                      </a:r>
                      <a:r>
                        <a:rPr lang="en-GB" sz="2400" dirty="0" err="1" smtClean="0">
                          <a:latin typeface="Courier New" pitchFamily="49" charset="0"/>
                          <a:cs typeface="Courier New" pitchFamily="49" charset="0"/>
                        </a:rPr>
                        <a:t>A</a:t>
                      </a:r>
                      <a:r>
                        <a:rPr lang="en-GB" sz="2400" dirty="0" smtClean="0">
                          <a:latin typeface="Courier New" pitchFamily="49" charset="0"/>
                          <a:cs typeface="Courier New" pitchFamily="49" charset="0"/>
                        </a:rPr>
                        <a:t>[j]</a:t>
                      </a:r>
                      <a:endParaRPr lang="en-US" sz="2400" dirty="0">
                        <a:latin typeface="Courier New" pitchFamily="49" charset="0"/>
                        <a:cs typeface="Courier New" pitchFamily="49" charset="0"/>
                      </a:endParaRPr>
                    </a:p>
                  </a:txBody>
                  <a:tcPr/>
                </a:tc>
                <a:tc>
                  <a:txBody>
                    <a:bodyPr/>
                    <a:lstStyle/>
                    <a:p>
                      <a:r>
                        <a:rPr lang="en-US" sz="2400" dirty="0" smtClean="0"/>
                        <a:t>c2</a:t>
                      </a:r>
                      <a:endParaRPr lang="en-US" sz="2400" dirty="0"/>
                    </a:p>
                  </a:txBody>
                  <a:tcPr/>
                </a:tc>
                <a:tc>
                  <a:txBody>
                    <a:bodyPr/>
                    <a:lstStyle/>
                    <a:p>
                      <a:pPr algn="ctr"/>
                      <a:r>
                        <a:rPr lang="en-US" sz="2400" dirty="0" smtClean="0"/>
                        <a:t>n-1</a:t>
                      </a:r>
                      <a:endParaRPr lang="en-US" sz="2400" dirty="0"/>
                    </a:p>
                  </a:txBody>
                  <a:tcPr/>
                </a:tc>
              </a:tr>
              <a:tr h="370840">
                <a:tc>
                  <a:txBody>
                    <a:bodyPr/>
                    <a:lstStyle/>
                    <a:p>
                      <a:r>
                        <a:rPr lang="en-GB" sz="2400" dirty="0" smtClean="0">
                          <a:latin typeface="Courier New" pitchFamily="49" charset="0"/>
                          <a:cs typeface="Courier New" pitchFamily="49" charset="0"/>
                        </a:rPr>
                        <a:t> i</a:t>
                      </a:r>
                      <a:r>
                        <a:rPr lang="en-GB" sz="2400" dirty="0" smtClean="0">
                          <a:latin typeface="Courier New" pitchFamily="49" charset="0"/>
                          <a:cs typeface="Courier New" pitchFamily="49" charset="0"/>
                          <a:sym typeface="Wingdings" pitchFamily="2" charset="2"/>
                        </a:rPr>
                        <a:t></a:t>
                      </a:r>
                      <a:r>
                        <a:rPr lang="en-US" sz="2400" dirty="0" smtClean="0">
                          <a:latin typeface="Courier New" pitchFamily="49" charset="0"/>
                          <a:cs typeface="Courier New" pitchFamily="49" charset="0"/>
                        </a:rPr>
                        <a:t>j-1</a:t>
                      </a:r>
                      <a:endParaRPr lang="en-US" sz="2400" dirty="0">
                        <a:latin typeface="Courier New" pitchFamily="49" charset="0"/>
                        <a:cs typeface="Courier New" pitchFamily="49" charset="0"/>
                      </a:endParaRPr>
                    </a:p>
                  </a:txBody>
                  <a:tcPr/>
                </a:tc>
                <a:tc>
                  <a:txBody>
                    <a:bodyPr/>
                    <a:lstStyle/>
                    <a:p>
                      <a:r>
                        <a:rPr lang="en-US" sz="2400" dirty="0" smtClean="0"/>
                        <a:t>c3</a:t>
                      </a:r>
                      <a:endParaRPr lang="en-US" sz="2400" dirty="0"/>
                    </a:p>
                  </a:txBody>
                  <a:tcPr/>
                </a:tc>
                <a:tc>
                  <a:txBody>
                    <a:bodyPr/>
                    <a:lstStyle/>
                    <a:p>
                      <a:pPr algn="ctr"/>
                      <a:r>
                        <a:rPr lang="en-US" sz="2400" dirty="0" smtClean="0"/>
                        <a:t>n-1</a:t>
                      </a:r>
                      <a:endParaRPr lang="en-US" sz="2400" dirty="0"/>
                    </a:p>
                  </a:txBody>
                  <a:tcPr/>
                </a:tc>
              </a:tr>
              <a:tr h="370840">
                <a:tc>
                  <a:txBody>
                    <a:bodyPr/>
                    <a:lstStyle/>
                    <a:p>
                      <a:r>
                        <a:rPr lang="en-GB" sz="2400" dirty="0" smtClean="0">
                          <a:latin typeface="Courier New" pitchFamily="49" charset="0"/>
                          <a:cs typeface="Courier New" pitchFamily="49" charset="0"/>
                        </a:rPr>
                        <a:t>while i&gt;0 and A[i]&gt;key</a:t>
                      </a:r>
                      <a:endParaRPr lang="en-US" sz="2400" dirty="0">
                        <a:latin typeface="Courier New" pitchFamily="49" charset="0"/>
                        <a:cs typeface="Courier New" pitchFamily="49" charset="0"/>
                      </a:endParaRPr>
                    </a:p>
                  </a:txBody>
                  <a:tcPr/>
                </a:tc>
                <a:tc>
                  <a:txBody>
                    <a:bodyPr/>
                    <a:lstStyle/>
                    <a:p>
                      <a:r>
                        <a:rPr lang="en-US" sz="2400" dirty="0" smtClean="0"/>
                        <a:t>c4</a:t>
                      </a:r>
                      <a:endParaRPr lang="en-US" sz="2400" dirty="0"/>
                    </a:p>
                  </a:txBody>
                  <a:tcPr/>
                </a:tc>
                <a:tc>
                  <a:txBody>
                    <a:bodyPr/>
                    <a:lstStyle/>
                    <a:p>
                      <a:endParaRPr lang="en-US" sz="2400" dirty="0"/>
                    </a:p>
                  </a:txBody>
                  <a:tcPr/>
                </a:tc>
              </a:tr>
              <a:tr h="370840">
                <a:tc>
                  <a:txBody>
                    <a:bodyPr/>
                    <a:lstStyle/>
                    <a:p>
                      <a:r>
                        <a:rPr lang="en-US" sz="2400" dirty="0" smtClean="0">
                          <a:latin typeface="Courier New" pitchFamily="49" charset="0"/>
                          <a:cs typeface="Courier New" pitchFamily="49" charset="0"/>
                        </a:rPr>
                        <a:t> </a:t>
                      </a:r>
                      <a:r>
                        <a:rPr lang="en-GB" sz="2400" dirty="0" smtClean="0">
                          <a:latin typeface="Courier New" pitchFamily="49" charset="0"/>
                          <a:cs typeface="Courier New" pitchFamily="49" charset="0"/>
                        </a:rPr>
                        <a:t>do A[i+1]</a:t>
                      </a:r>
                      <a:r>
                        <a:rPr lang="en-GB" sz="2400" dirty="0" smtClean="0">
                          <a:latin typeface="Courier New" pitchFamily="49" charset="0"/>
                          <a:cs typeface="Courier New" pitchFamily="49" charset="0"/>
                          <a:sym typeface="Wingdings" pitchFamily="2" charset="2"/>
                        </a:rPr>
                        <a:t></a:t>
                      </a:r>
                      <a:r>
                        <a:rPr lang="en-GB" sz="2400" dirty="0" smtClean="0">
                          <a:latin typeface="Courier New" pitchFamily="49" charset="0"/>
                          <a:cs typeface="Courier New" pitchFamily="49" charset="0"/>
                        </a:rPr>
                        <a:t>A[i]</a:t>
                      </a:r>
                      <a:endParaRPr lang="en-US" sz="2400" dirty="0">
                        <a:latin typeface="Courier New" pitchFamily="49" charset="0"/>
                        <a:cs typeface="Courier New" pitchFamily="49" charset="0"/>
                      </a:endParaRPr>
                    </a:p>
                  </a:txBody>
                  <a:tcPr/>
                </a:tc>
                <a:tc>
                  <a:txBody>
                    <a:bodyPr/>
                    <a:lstStyle/>
                    <a:p>
                      <a:r>
                        <a:rPr lang="en-US" sz="2400" dirty="0" smtClean="0"/>
                        <a:t>c5</a:t>
                      </a:r>
                      <a:endParaRPr lang="en-US" sz="2400" dirty="0"/>
                    </a:p>
                  </a:txBody>
                  <a:tcPr/>
                </a:tc>
                <a:tc>
                  <a:txBody>
                    <a:bodyPr/>
                    <a:lstStyle/>
                    <a:p>
                      <a:endParaRPr lang="en-US" sz="2400" dirty="0"/>
                    </a:p>
                  </a:txBody>
                  <a:tcPr/>
                </a:tc>
              </a:tr>
              <a:tr h="370840">
                <a:tc>
                  <a:txBody>
                    <a:bodyPr/>
                    <a:lstStyle/>
                    <a:p>
                      <a:r>
                        <a:rPr lang="en-GB" sz="2400" dirty="0" smtClean="0">
                          <a:latin typeface="Courier New" pitchFamily="49" charset="0"/>
                          <a:cs typeface="Courier New" pitchFamily="49" charset="0"/>
                        </a:rPr>
                        <a:t>i--</a:t>
                      </a:r>
                      <a:endParaRPr lang="en-US" sz="2400" dirty="0">
                        <a:latin typeface="Courier New" pitchFamily="49" charset="0"/>
                        <a:cs typeface="Courier New" pitchFamily="49" charset="0"/>
                      </a:endParaRPr>
                    </a:p>
                  </a:txBody>
                  <a:tcPr/>
                </a:tc>
                <a:tc>
                  <a:txBody>
                    <a:bodyPr/>
                    <a:lstStyle/>
                    <a:p>
                      <a:r>
                        <a:rPr lang="en-US" sz="2400" dirty="0" smtClean="0"/>
                        <a:t>c6</a:t>
                      </a:r>
                      <a:endParaRPr lang="en-US" sz="2400" dirty="0"/>
                    </a:p>
                  </a:txBody>
                  <a:tcPr/>
                </a:tc>
                <a:tc>
                  <a:txBody>
                    <a:bodyPr/>
                    <a:lstStyle/>
                    <a:p>
                      <a:endParaRPr lang="en-US" sz="2400"/>
                    </a:p>
                  </a:txBody>
                  <a:tcPr/>
                </a:tc>
              </a:tr>
              <a:tr h="370840">
                <a:tc>
                  <a:txBody>
                    <a:bodyPr/>
                    <a:lstStyle/>
                    <a:p>
                      <a:r>
                        <a:rPr lang="en-GB" sz="2400" dirty="0" smtClean="0">
                          <a:latin typeface="Courier New" pitchFamily="49" charset="0"/>
                          <a:cs typeface="Courier New" pitchFamily="49" charset="0"/>
                        </a:rPr>
                        <a:t>A[i+1] </a:t>
                      </a:r>
                      <a:r>
                        <a:rPr lang="en-GB" sz="2400" dirty="0" smtClean="0">
                          <a:latin typeface="Courier New" pitchFamily="49" charset="0"/>
                          <a:cs typeface="Courier New" pitchFamily="49" charset="0"/>
                          <a:sym typeface="Wingdings" pitchFamily="2" charset="2"/>
                        </a:rPr>
                        <a:t> </a:t>
                      </a:r>
                      <a:r>
                        <a:rPr lang="en-GB" sz="2400" dirty="0" smtClean="0">
                          <a:latin typeface="Courier New" pitchFamily="49" charset="0"/>
                          <a:cs typeface="Courier New" pitchFamily="49" charset="0"/>
                        </a:rPr>
                        <a:t>key</a:t>
                      </a:r>
                      <a:endParaRPr lang="en-US" sz="2400" dirty="0">
                        <a:latin typeface="Courier New" pitchFamily="49" charset="0"/>
                        <a:cs typeface="Courier New" pitchFamily="49" charset="0"/>
                      </a:endParaRPr>
                    </a:p>
                  </a:txBody>
                  <a:tcPr/>
                </a:tc>
                <a:tc>
                  <a:txBody>
                    <a:bodyPr/>
                    <a:lstStyle/>
                    <a:p>
                      <a:r>
                        <a:rPr lang="en-US" sz="2400" dirty="0" smtClean="0"/>
                        <a:t>c7</a:t>
                      </a:r>
                      <a:endParaRPr lang="en-US" sz="2400" dirty="0"/>
                    </a:p>
                  </a:txBody>
                  <a:tcPr/>
                </a:tc>
                <a:tc>
                  <a:txBody>
                    <a:bodyPr/>
                    <a:lstStyle/>
                    <a:p>
                      <a:pPr algn="ctr"/>
                      <a:r>
                        <a:rPr lang="en-US" sz="2400" dirty="0" smtClean="0"/>
                        <a:t>n-1</a:t>
                      </a:r>
                      <a:endParaRPr lang="en-US" sz="2400" dirty="0"/>
                    </a:p>
                  </a:txBody>
                  <a:tcPr/>
                </a:tc>
              </a:tr>
            </a:tbl>
          </a:graphicData>
        </a:graphic>
      </p:graphicFrame>
      <p:sp>
        <p:nvSpPr>
          <p:cNvPr id="3" name="Title 2"/>
          <p:cNvSpPr>
            <a:spLocks noGrp="1"/>
          </p:cNvSpPr>
          <p:nvPr>
            <p:ph type="title"/>
          </p:nvPr>
        </p:nvSpPr>
        <p:spPr/>
        <p:txBody>
          <a:bodyPr/>
          <a:lstStyle/>
          <a:p>
            <a:r>
              <a:rPr lang="en-US" dirty="0" smtClean="0"/>
              <a:t>Analysis of Insertion Sort</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53</a:t>
            </a:fld>
            <a:endParaRPr lang="en-US"/>
          </a:p>
        </p:txBody>
      </p:sp>
      <p:graphicFrame>
        <p:nvGraphicFramePr>
          <p:cNvPr id="7" name="Object 1024"/>
          <p:cNvGraphicFramePr>
            <a:graphicFrameLocks noChangeAspect="1"/>
          </p:cNvGraphicFramePr>
          <p:nvPr/>
        </p:nvGraphicFramePr>
        <p:xfrm>
          <a:off x="6477000" y="4030662"/>
          <a:ext cx="762000" cy="465138"/>
        </p:xfrm>
        <a:graphic>
          <a:graphicData uri="http://schemas.openxmlformats.org/presentationml/2006/ole">
            <mc:AlternateContent xmlns:mc="http://schemas.openxmlformats.org/markup-compatibility/2006">
              <mc:Choice xmlns:v="urn:schemas-microsoft-com:vml" Requires="v">
                <p:oleObj spid="_x0000_s2077" name="Equation" r:id="rId3" imgW="457200" imgH="279360" progId="">
                  <p:embed/>
                </p:oleObj>
              </mc:Choice>
              <mc:Fallback>
                <p:oleObj name="Equation" r:id="rId3" imgW="457200" imgH="2793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0" y="4030662"/>
                        <a:ext cx="7620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025"/>
          <p:cNvGraphicFramePr>
            <a:graphicFrameLocks noChangeAspect="1"/>
          </p:cNvGraphicFramePr>
          <p:nvPr/>
        </p:nvGraphicFramePr>
        <p:xfrm>
          <a:off x="6477000" y="4411662"/>
          <a:ext cx="1206500" cy="465138"/>
        </p:xfrm>
        <a:graphic>
          <a:graphicData uri="http://schemas.openxmlformats.org/presentationml/2006/ole">
            <mc:AlternateContent xmlns:mc="http://schemas.openxmlformats.org/markup-compatibility/2006">
              <mc:Choice xmlns:v="urn:schemas-microsoft-com:vml" Requires="v">
                <p:oleObj spid="_x0000_s2078" name="Equation" r:id="rId5" imgW="723600" imgH="279360" progId="">
                  <p:embed/>
                </p:oleObj>
              </mc:Choice>
              <mc:Fallback>
                <p:oleObj name="Equation" r:id="rId5" imgW="723600" imgH="279360" progId="">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4411662"/>
                        <a:ext cx="12065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025"/>
          <p:cNvGraphicFramePr>
            <a:graphicFrameLocks noChangeAspect="1"/>
          </p:cNvGraphicFramePr>
          <p:nvPr/>
        </p:nvGraphicFramePr>
        <p:xfrm>
          <a:off x="6477000" y="4868862"/>
          <a:ext cx="1206500" cy="465138"/>
        </p:xfrm>
        <a:graphic>
          <a:graphicData uri="http://schemas.openxmlformats.org/presentationml/2006/ole">
            <mc:AlternateContent xmlns:mc="http://schemas.openxmlformats.org/markup-compatibility/2006">
              <mc:Choice xmlns:v="urn:schemas-microsoft-com:vml" Requires="v">
                <p:oleObj spid="_x0000_s2079" name="Equation" r:id="rId7" imgW="723600" imgH="279360" progId="">
                  <p:embed/>
                </p:oleObj>
              </mc:Choice>
              <mc:Fallback>
                <p:oleObj name="Equation" r:id="rId7" imgW="723600" imgH="279360" progId="">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477000" y="4868862"/>
                        <a:ext cx="1206500"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9"/>
          <p:cNvSpPr/>
          <p:nvPr/>
        </p:nvSpPr>
        <p:spPr>
          <a:xfrm>
            <a:off x="457200" y="1524001"/>
            <a:ext cx="8153400" cy="830997"/>
          </a:xfrm>
          <a:prstGeom prst="rect">
            <a:avLst/>
          </a:prstGeom>
        </p:spPr>
        <p:txBody>
          <a:bodyPr wrap="square">
            <a:spAutoFit/>
          </a:bodyPr>
          <a:lstStyle/>
          <a:p>
            <a:r>
              <a:rPr lang="en-US" sz="2400" dirty="0" smtClean="0"/>
              <a:t>Time to compute the </a:t>
            </a:r>
            <a:r>
              <a:rPr lang="en-US" sz="2400" b="1" dirty="0" smtClean="0"/>
              <a:t>running time</a:t>
            </a:r>
            <a:r>
              <a:rPr lang="en-US" sz="2400" dirty="0" smtClean="0"/>
              <a:t> as a function of the </a:t>
            </a:r>
            <a:r>
              <a:rPr lang="en-US" sz="2400" b="1" dirty="0" smtClean="0"/>
              <a:t>input size</a:t>
            </a:r>
            <a:endParaRPr lang="en-US" sz="2400" b="1"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E94A4064-671F-40BE-A5FC-0354D46FEE9F}" type="slidenum">
              <a:rPr lang="en-US"/>
              <a:pPr/>
              <a:t>54</a:t>
            </a:fld>
            <a:endParaRPr lang="en-US"/>
          </a:p>
        </p:txBody>
      </p:sp>
      <p:sp>
        <p:nvSpPr>
          <p:cNvPr id="258050" name="Rectangle 2"/>
          <p:cNvSpPr>
            <a:spLocks noGrp="1" noChangeArrowheads="1"/>
          </p:cNvSpPr>
          <p:nvPr>
            <p:ph type="title"/>
          </p:nvPr>
        </p:nvSpPr>
        <p:spPr/>
        <p:txBody>
          <a:bodyPr/>
          <a:lstStyle/>
          <a:p>
            <a:r>
              <a:rPr lang="en-US"/>
              <a:t>Best/Worst/Average Case</a:t>
            </a:r>
          </a:p>
        </p:txBody>
      </p:sp>
      <p:sp>
        <p:nvSpPr>
          <p:cNvPr id="258051" name="Rectangle 3"/>
          <p:cNvSpPr>
            <a:spLocks noGrp="1" noChangeArrowheads="1"/>
          </p:cNvSpPr>
          <p:nvPr>
            <p:ph type="body" idx="1"/>
          </p:nvPr>
        </p:nvSpPr>
        <p:spPr/>
        <p:txBody>
          <a:bodyPr/>
          <a:lstStyle/>
          <a:p>
            <a:r>
              <a:rPr lang="en-US" b="1" dirty="0"/>
              <a:t>Best case</a:t>
            </a:r>
            <a:r>
              <a:rPr lang="en-US" dirty="0"/>
              <a:t>: elements already sorted </a:t>
            </a:r>
            <a:r>
              <a:rPr lang="en-US" dirty="0">
                <a:latin typeface="Symbol" pitchFamily="18" charset="2"/>
              </a:rPr>
              <a:t>®</a:t>
            </a:r>
            <a:r>
              <a:rPr lang="en-US" dirty="0"/>
              <a:t> </a:t>
            </a:r>
            <a:r>
              <a:rPr lang="en-US" dirty="0" err="1"/>
              <a:t>t</a:t>
            </a:r>
            <a:r>
              <a:rPr lang="en-US" baseline="-25000" dirty="0" err="1"/>
              <a:t>j</a:t>
            </a:r>
            <a:r>
              <a:rPr lang="en-US" dirty="0"/>
              <a:t>=1, running time = f(n), i.e., linear time. </a:t>
            </a:r>
          </a:p>
          <a:p>
            <a:r>
              <a:rPr lang="en-US" b="1" dirty="0"/>
              <a:t>Worst case</a:t>
            </a:r>
            <a:r>
              <a:rPr lang="en-US" dirty="0"/>
              <a:t>: elements are sorted in inverse order </a:t>
            </a:r>
            <a:r>
              <a:rPr lang="da-DK" dirty="0"/>
              <a:t/>
            </a:r>
            <a:br>
              <a:rPr lang="da-DK" dirty="0"/>
            </a:br>
            <a:r>
              <a:rPr lang="en-US" dirty="0">
                <a:latin typeface="Symbol" pitchFamily="18" charset="2"/>
              </a:rPr>
              <a:t>®</a:t>
            </a:r>
            <a:r>
              <a:rPr lang="en-US" dirty="0"/>
              <a:t> </a:t>
            </a:r>
            <a:r>
              <a:rPr lang="en-US" dirty="0" err="1"/>
              <a:t>t</a:t>
            </a:r>
            <a:r>
              <a:rPr lang="en-US" baseline="-25000" dirty="0" err="1"/>
              <a:t>j</a:t>
            </a:r>
            <a:r>
              <a:rPr lang="en-US" dirty="0"/>
              <a:t>=j, running time = f(n</a:t>
            </a:r>
            <a:r>
              <a:rPr lang="en-US" baseline="30000" dirty="0"/>
              <a:t>2</a:t>
            </a:r>
            <a:r>
              <a:rPr lang="en-US" dirty="0"/>
              <a:t>), i.e., quadratic time</a:t>
            </a:r>
          </a:p>
          <a:p>
            <a:r>
              <a:rPr lang="en-US" b="1" dirty="0"/>
              <a:t>Average case</a:t>
            </a:r>
            <a:r>
              <a:rPr lang="en-US" dirty="0"/>
              <a:t>: </a:t>
            </a:r>
            <a:r>
              <a:rPr lang="en-US" dirty="0" err="1"/>
              <a:t>t</a:t>
            </a:r>
            <a:r>
              <a:rPr lang="en-US" baseline="-25000" dirty="0" err="1"/>
              <a:t>j</a:t>
            </a:r>
            <a:r>
              <a:rPr lang="en-US" dirty="0"/>
              <a:t>=j/2, running time = f(n</a:t>
            </a:r>
            <a:r>
              <a:rPr lang="en-US" baseline="30000" dirty="0"/>
              <a:t>2</a:t>
            </a:r>
            <a:r>
              <a:rPr lang="en-US" dirty="0"/>
              <a:t>), i.e., quadratic time</a:t>
            </a: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2328862"/>
          </a:xfrm>
        </p:spPr>
        <p:txBody>
          <a:bodyPr/>
          <a:lstStyle/>
          <a:p>
            <a:r>
              <a:rPr lang="en-US" dirty="0" smtClean="0"/>
              <a:t>Selection sort:</a:t>
            </a:r>
          </a:p>
          <a:p>
            <a:pPr lvl="1"/>
            <a:r>
              <a:rPr lang="en-US" dirty="0" smtClean="0"/>
              <a:t>First finds the smallest element in the list and place it in the first position. </a:t>
            </a:r>
          </a:p>
          <a:p>
            <a:pPr lvl="1"/>
            <a:r>
              <a:rPr lang="en-US" dirty="0" smtClean="0"/>
              <a:t>Then it finds the second smallest element and place it in the second position. </a:t>
            </a:r>
          </a:p>
          <a:p>
            <a:pPr lvl="1"/>
            <a:r>
              <a:rPr lang="en-US" dirty="0" smtClean="0"/>
              <a:t>This will continue till the last element in the list.</a:t>
            </a:r>
            <a:endParaRPr lang="en-US" dirty="0"/>
          </a:p>
        </p:txBody>
      </p:sp>
      <p:sp>
        <p:nvSpPr>
          <p:cNvPr id="3" name="Title 2"/>
          <p:cNvSpPr>
            <a:spLocks noGrp="1"/>
          </p:cNvSpPr>
          <p:nvPr>
            <p:ph type="title"/>
          </p:nvPr>
        </p:nvSpPr>
        <p:spPr/>
        <p:txBody>
          <a:bodyPr/>
          <a:lstStyle/>
          <a:p>
            <a:r>
              <a:rPr lang="en-US" dirty="0" smtClean="0"/>
              <a:t>Selection Sort</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55</a:t>
            </a:fld>
            <a:endParaRPr 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Tx/>
              <a:buNone/>
            </a:pPr>
            <a:r>
              <a:rPr lang="en-US" dirty="0" smtClean="0"/>
              <a:t>Alg.: SELECTION-SORT(A)</a:t>
            </a:r>
          </a:p>
          <a:p>
            <a:pPr>
              <a:buFontTx/>
              <a:buNone/>
            </a:pPr>
            <a:r>
              <a:rPr lang="en-US" dirty="0" smtClean="0"/>
              <a:t>	n ← length[A]</a:t>
            </a:r>
          </a:p>
          <a:p>
            <a:pPr>
              <a:buFontTx/>
              <a:buNone/>
            </a:pPr>
            <a:r>
              <a:rPr lang="en-US" dirty="0" smtClean="0"/>
              <a:t>	for j ← 1 to n - 1</a:t>
            </a:r>
          </a:p>
          <a:p>
            <a:pPr>
              <a:buFontTx/>
              <a:buNone/>
            </a:pPr>
            <a:r>
              <a:rPr lang="en-US" dirty="0" smtClean="0"/>
              <a:t>		do smallest ← j</a:t>
            </a:r>
          </a:p>
          <a:p>
            <a:pPr>
              <a:buFontTx/>
              <a:buNone/>
            </a:pPr>
            <a:r>
              <a:rPr lang="en-US" dirty="0" smtClean="0"/>
              <a:t>		      for i ← j + 1 to n</a:t>
            </a:r>
          </a:p>
          <a:p>
            <a:pPr>
              <a:buFontTx/>
              <a:buNone/>
            </a:pPr>
            <a:r>
              <a:rPr lang="en-US" dirty="0" smtClean="0"/>
              <a:t>			   do if A[i] &lt; A[smallest]</a:t>
            </a:r>
          </a:p>
          <a:p>
            <a:pPr>
              <a:buFontTx/>
              <a:buNone/>
            </a:pPr>
            <a:r>
              <a:rPr lang="en-US" dirty="0" smtClean="0"/>
              <a:t>				   then smallest ← i</a:t>
            </a:r>
          </a:p>
          <a:p>
            <a:pPr>
              <a:buFontTx/>
              <a:buNone/>
            </a:pPr>
            <a:r>
              <a:rPr lang="en-US" dirty="0" smtClean="0"/>
              <a:t>		      exchange A[j] ↔ A[smallest]</a:t>
            </a:r>
          </a:p>
          <a:p>
            <a:pPr marL="857250" lvl="1" indent="-457200" eaLnBrk="1" hangingPunct="1">
              <a:buFontTx/>
              <a:buNone/>
              <a:defRPr/>
            </a:pPr>
            <a:endParaRPr lang="en-US" sz="2700" dirty="0" smtClean="0"/>
          </a:p>
        </p:txBody>
      </p:sp>
      <p:sp>
        <p:nvSpPr>
          <p:cNvPr id="3" name="Title 2"/>
          <p:cNvSpPr>
            <a:spLocks noGrp="1"/>
          </p:cNvSpPr>
          <p:nvPr>
            <p:ph type="title"/>
          </p:nvPr>
        </p:nvSpPr>
        <p:spPr/>
        <p:txBody>
          <a:bodyPr/>
          <a:lstStyle/>
          <a:p>
            <a:r>
              <a:rPr lang="en-US" dirty="0" smtClean="0"/>
              <a:t>Selection Sort - Algorithm</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56</a:t>
            </a:fld>
            <a:endParaRPr 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Slide Number Placeholder 4"/>
          <p:cNvSpPr>
            <a:spLocks noGrp="1"/>
          </p:cNvSpPr>
          <p:nvPr>
            <p:ph type="sldNum" sz="quarter" idx="11"/>
          </p:nvPr>
        </p:nvSpPr>
        <p:spPr/>
        <p:txBody>
          <a:bodyPr/>
          <a:lstStyle/>
          <a:p>
            <a:fld id="{C5CF9330-AD0C-4721-A692-36E71E65A4EF}" type="slidenum">
              <a:rPr lang="en-US"/>
              <a:pPr/>
              <a:t>57</a:t>
            </a:fld>
            <a:endParaRPr lang="en-US"/>
          </a:p>
        </p:txBody>
      </p:sp>
      <p:sp>
        <p:nvSpPr>
          <p:cNvPr id="232450" name="Rectangle 2"/>
          <p:cNvSpPr>
            <a:spLocks noGrp="1" noChangeArrowheads="1"/>
          </p:cNvSpPr>
          <p:nvPr>
            <p:ph type="title"/>
          </p:nvPr>
        </p:nvSpPr>
        <p:spPr/>
        <p:txBody>
          <a:bodyPr/>
          <a:lstStyle/>
          <a:p>
            <a:r>
              <a:rPr lang="en-US"/>
              <a:t>Example</a:t>
            </a:r>
          </a:p>
        </p:txBody>
      </p:sp>
      <p:grpSp>
        <p:nvGrpSpPr>
          <p:cNvPr id="2" name="Group 3"/>
          <p:cNvGrpSpPr>
            <a:grpSpLocks/>
          </p:cNvGrpSpPr>
          <p:nvPr/>
        </p:nvGrpSpPr>
        <p:grpSpPr bwMode="auto">
          <a:xfrm>
            <a:off x="504825" y="1379538"/>
            <a:ext cx="3154363" cy="423862"/>
            <a:chOff x="221" y="912"/>
            <a:chExt cx="1987" cy="267"/>
          </a:xfrm>
        </p:grpSpPr>
        <p:sp>
          <p:nvSpPr>
            <p:cNvPr id="232452" name="Rectangle 4"/>
            <p:cNvSpPr>
              <a:spLocks noChangeArrowheads="1"/>
            </p:cNvSpPr>
            <p:nvPr/>
          </p:nvSpPr>
          <p:spPr bwMode="auto">
            <a:xfrm>
              <a:off x="1924" y="912"/>
              <a:ext cx="284"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1</a:t>
              </a:r>
            </a:p>
          </p:txBody>
        </p:sp>
        <p:sp>
          <p:nvSpPr>
            <p:cNvPr id="232453" name="Rectangle 5"/>
            <p:cNvSpPr>
              <a:spLocks noChangeArrowheads="1"/>
            </p:cNvSpPr>
            <p:nvPr/>
          </p:nvSpPr>
          <p:spPr bwMode="auto">
            <a:xfrm>
              <a:off x="1641" y="912"/>
              <a:ext cx="283"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3</a:t>
              </a:r>
            </a:p>
          </p:txBody>
        </p:sp>
        <p:sp>
          <p:nvSpPr>
            <p:cNvPr id="232454" name="Rectangle 6"/>
            <p:cNvSpPr>
              <a:spLocks noChangeArrowheads="1"/>
            </p:cNvSpPr>
            <p:nvPr/>
          </p:nvSpPr>
          <p:spPr bwMode="auto">
            <a:xfrm>
              <a:off x="1357" y="912"/>
              <a:ext cx="284"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2</a:t>
              </a:r>
            </a:p>
          </p:txBody>
        </p:sp>
        <p:sp>
          <p:nvSpPr>
            <p:cNvPr id="232455" name="Rectangle 7"/>
            <p:cNvSpPr>
              <a:spLocks noChangeArrowheads="1"/>
            </p:cNvSpPr>
            <p:nvPr/>
          </p:nvSpPr>
          <p:spPr bwMode="auto">
            <a:xfrm>
              <a:off x="1072" y="912"/>
              <a:ext cx="285"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9</a:t>
              </a:r>
            </a:p>
          </p:txBody>
        </p:sp>
        <p:sp>
          <p:nvSpPr>
            <p:cNvPr id="232456" name="Rectangle 8"/>
            <p:cNvSpPr>
              <a:spLocks noChangeArrowheads="1"/>
            </p:cNvSpPr>
            <p:nvPr/>
          </p:nvSpPr>
          <p:spPr bwMode="auto">
            <a:xfrm>
              <a:off x="788" y="912"/>
              <a:ext cx="284"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6</a:t>
              </a:r>
            </a:p>
          </p:txBody>
        </p:sp>
        <p:sp>
          <p:nvSpPr>
            <p:cNvPr id="232457" name="Rectangle 9"/>
            <p:cNvSpPr>
              <a:spLocks noChangeArrowheads="1"/>
            </p:cNvSpPr>
            <p:nvPr/>
          </p:nvSpPr>
          <p:spPr bwMode="auto">
            <a:xfrm>
              <a:off x="505" y="912"/>
              <a:ext cx="283"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4</a:t>
              </a:r>
            </a:p>
          </p:txBody>
        </p:sp>
        <p:sp>
          <p:nvSpPr>
            <p:cNvPr id="232458" name="Rectangle 10"/>
            <p:cNvSpPr>
              <a:spLocks noChangeArrowheads="1"/>
            </p:cNvSpPr>
            <p:nvPr/>
          </p:nvSpPr>
          <p:spPr bwMode="auto">
            <a:xfrm>
              <a:off x="221" y="912"/>
              <a:ext cx="284"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8</a:t>
              </a:r>
            </a:p>
          </p:txBody>
        </p:sp>
        <p:sp>
          <p:nvSpPr>
            <p:cNvPr id="232459" name="Line 11"/>
            <p:cNvSpPr>
              <a:spLocks noChangeShapeType="1"/>
            </p:cNvSpPr>
            <p:nvPr/>
          </p:nvSpPr>
          <p:spPr bwMode="auto">
            <a:xfrm>
              <a:off x="221" y="912"/>
              <a:ext cx="1987" cy="0"/>
            </a:xfrm>
            <a:prstGeom prst="line">
              <a:avLst/>
            </a:prstGeom>
            <a:noFill/>
            <a:ln w="28575" cap="sq">
              <a:solidFill>
                <a:schemeClr val="tx1"/>
              </a:solidFill>
              <a:round/>
              <a:headEnd/>
              <a:tailEnd/>
            </a:ln>
            <a:effectLst/>
          </p:spPr>
          <p:txBody>
            <a:bodyPr anchor="b" anchorCtr="1"/>
            <a:lstStyle/>
            <a:p>
              <a:endParaRPr lang="en-US"/>
            </a:p>
          </p:txBody>
        </p:sp>
        <p:sp>
          <p:nvSpPr>
            <p:cNvPr id="232460" name="Line 12"/>
            <p:cNvSpPr>
              <a:spLocks noChangeShapeType="1"/>
            </p:cNvSpPr>
            <p:nvPr/>
          </p:nvSpPr>
          <p:spPr bwMode="auto">
            <a:xfrm>
              <a:off x="221" y="1179"/>
              <a:ext cx="1987" cy="0"/>
            </a:xfrm>
            <a:prstGeom prst="line">
              <a:avLst/>
            </a:prstGeom>
            <a:noFill/>
            <a:ln w="28575" cap="sq">
              <a:solidFill>
                <a:schemeClr val="tx1"/>
              </a:solidFill>
              <a:round/>
              <a:headEnd/>
              <a:tailEnd/>
            </a:ln>
            <a:effectLst/>
          </p:spPr>
          <p:txBody>
            <a:bodyPr anchor="b" anchorCtr="1"/>
            <a:lstStyle/>
            <a:p>
              <a:endParaRPr lang="en-US"/>
            </a:p>
          </p:txBody>
        </p:sp>
        <p:sp>
          <p:nvSpPr>
            <p:cNvPr id="232461" name="Line 13"/>
            <p:cNvSpPr>
              <a:spLocks noChangeShapeType="1"/>
            </p:cNvSpPr>
            <p:nvPr/>
          </p:nvSpPr>
          <p:spPr bwMode="auto">
            <a:xfrm>
              <a:off x="221" y="912"/>
              <a:ext cx="0" cy="267"/>
            </a:xfrm>
            <a:prstGeom prst="line">
              <a:avLst/>
            </a:prstGeom>
            <a:noFill/>
            <a:ln w="28575" cap="sq">
              <a:solidFill>
                <a:schemeClr val="tx1"/>
              </a:solidFill>
              <a:round/>
              <a:headEnd/>
              <a:tailEnd/>
            </a:ln>
            <a:effectLst/>
          </p:spPr>
          <p:txBody>
            <a:bodyPr anchor="b" anchorCtr="1"/>
            <a:lstStyle/>
            <a:p>
              <a:endParaRPr lang="en-US"/>
            </a:p>
          </p:txBody>
        </p:sp>
        <p:sp>
          <p:nvSpPr>
            <p:cNvPr id="232462" name="Line 14"/>
            <p:cNvSpPr>
              <a:spLocks noChangeShapeType="1"/>
            </p:cNvSpPr>
            <p:nvPr/>
          </p:nvSpPr>
          <p:spPr bwMode="auto">
            <a:xfrm>
              <a:off x="505" y="912"/>
              <a:ext cx="0" cy="267"/>
            </a:xfrm>
            <a:prstGeom prst="line">
              <a:avLst/>
            </a:prstGeom>
            <a:noFill/>
            <a:ln w="12700">
              <a:solidFill>
                <a:schemeClr val="tx1"/>
              </a:solidFill>
              <a:round/>
              <a:headEnd/>
              <a:tailEnd/>
            </a:ln>
            <a:effectLst/>
          </p:spPr>
          <p:txBody>
            <a:bodyPr anchor="b" anchorCtr="1"/>
            <a:lstStyle/>
            <a:p>
              <a:endParaRPr lang="en-US"/>
            </a:p>
          </p:txBody>
        </p:sp>
        <p:sp>
          <p:nvSpPr>
            <p:cNvPr id="232463" name="Line 15"/>
            <p:cNvSpPr>
              <a:spLocks noChangeShapeType="1"/>
            </p:cNvSpPr>
            <p:nvPr/>
          </p:nvSpPr>
          <p:spPr bwMode="auto">
            <a:xfrm>
              <a:off x="788" y="912"/>
              <a:ext cx="0" cy="267"/>
            </a:xfrm>
            <a:prstGeom prst="line">
              <a:avLst/>
            </a:prstGeom>
            <a:noFill/>
            <a:ln w="12700">
              <a:solidFill>
                <a:schemeClr val="tx1"/>
              </a:solidFill>
              <a:round/>
              <a:headEnd/>
              <a:tailEnd/>
            </a:ln>
            <a:effectLst/>
          </p:spPr>
          <p:txBody>
            <a:bodyPr anchor="b" anchorCtr="1"/>
            <a:lstStyle/>
            <a:p>
              <a:endParaRPr lang="en-US"/>
            </a:p>
          </p:txBody>
        </p:sp>
        <p:sp>
          <p:nvSpPr>
            <p:cNvPr id="232464" name="Line 16"/>
            <p:cNvSpPr>
              <a:spLocks noChangeShapeType="1"/>
            </p:cNvSpPr>
            <p:nvPr/>
          </p:nvSpPr>
          <p:spPr bwMode="auto">
            <a:xfrm>
              <a:off x="1072" y="912"/>
              <a:ext cx="0" cy="267"/>
            </a:xfrm>
            <a:prstGeom prst="line">
              <a:avLst/>
            </a:prstGeom>
            <a:noFill/>
            <a:ln w="12700">
              <a:solidFill>
                <a:schemeClr val="tx1"/>
              </a:solidFill>
              <a:round/>
              <a:headEnd/>
              <a:tailEnd/>
            </a:ln>
            <a:effectLst/>
          </p:spPr>
          <p:txBody>
            <a:bodyPr anchor="b" anchorCtr="1"/>
            <a:lstStyle/>
            <a:p>
              <a:endParaRPr lang="en-US"/>
            </a:p>
          </p:txBody>
        </p:sp>
        <p:sp>
          <p:nvSpPr>
            <p:cNvPr id="232465" name="Line 17"/>
            <p:cNvSpPr>
              <a:spLocks noChangeShapeType="1"/>
            </p:cNvSpPr>
            <p:nvPr/>
          </p:nvSpPr>
          <p:spPr bwMode="auto">
            <a:xfrm>
              <a:off x="1357" y="912"/>
              <a:ext cx="0" cy="267"/>
            </a:xfrm>
            <a:prstGeom prst="line">
              <a:avLst/>
            </a:prstGeom>
            <a:noFill/>
            <a:ln w="12700">
              <a:solidFill>
                <a:schemeClr val="tx1"/>
              </a:solidFill>
              <a:round/>
              <a:headEnd/>
              <a:tailEnd/>
            </a:ln>
            <a:effectLst/>
          </p:spPr>
          <p:txBody>
            <a:bodyPr anchor="b" anchorCtr="1"/>
            <a:lstStyle/>
            <a:p>
              <a:endParaRPr lang="en-US"/>
            </a:p>
          </p:txBody>
        </p:sp>
        <p:sp>
          <p:nvSpPr>
            <p:cNvPr id="232466" name="Line 18"/>
            <p:cNvSpPr>
              <a:spLocks noChangeShapeType="1"/>
            </p:cNvSpPr>
            <p:nvPr/>
          </p:nvSpPr>
          <p:spPr bwMode="auto">
            <a:xfrm>
              <a:off x="1641" y="912"/>
              <a:ext cx="0" cy="267"/>
            </a:xfrm>
            <a:prstGeom prst="line">
              <a:avLst/>
            </a:prstGeom>
            <a:noFill/>
            <a:ln w="12700">
              <a:solidFill>
                <a:schemeClr val="tx1"/>
              </a:solidFill>
              <a:round/>
              <a:headEnd/>
              <a:tailEnd/>
            </a:ln>
            <a:effectLst/>
          </p:spPr>
          <p:txBody>
            <a:bodyPr anchor="b" anchorCtr="1"/>
            <a:lstStyle/>
            <a:p>
              <a:endParaRPr lang="en-US"/>
            </a:p>
          </p:txBody>
        </p:sp>
        <p:sp>
          <p:nvSpPr>
            <p:cNvPr id="232467" name="Line 19"/>
            <p:cNvSpPr>
              <a:spLocks noChangeShapeType="1"/>
            </p:cNvSpPr>
            <p:nvPr/>
          </p:nvSpPr>
          <p:spPr bwMode="auto">
            <a:xfrm>
              <a:off x="1924" y="912"/>
              <a:ext cx="0" cy="267"/>
            </a:xfrm>
            <a:prstGeom prst="line">
              <a:avLst/>
            </a:prstGeom>
            <a:noFill/>
            <a:ln w="12700">
              <a:solidFill>
                <a:schemeClr val="tx1"/>
              </a:solidFill>
              <a:round/>
              <a:headEnd/>
              <a:tailEnd/>
            </a:ln>
            <a:effectLst/>
          </p:spPr>
          <p:txBody>
            <a:bodyPr anchor="b" anchorCtr="1"/>
            <a:lstStyle/>
            <a:p>
              <a:endParaRPr lang="en-US"/>
            </a:p>
          </p:txBody>
        </p:sp>
        <p:sp>
          <p:nvSpPr>
            <p:cNvPr id="232468" name="Line 20"/>
            <p:cNvSpPr>
              <a:spLocks noChangeShapeType="1"/>
            </p:cNvSpPr>
            <p:nvPr/>
          </p:nvSpPr>
          <p:spPr bwMode="auto">
            <a:xfrm>
              <a:off x="2208" y="912"/>
              <a:ext cx="0" cy="267"/>
            </a:xfrm>
            <a:prstGeom prst="line">
              <a:avLst/>
            </a:prstGeom>
            <a:noFill/>
            <a:ln w="28575" cap="sq">
              <a:solidFill>
                <a:schemeClr val="tx1"/>
              </a:solidFill>
              <a:round/>
              <a:headEnd/>
              <a:tailEnd/>
            </a:ln>
            <a:effectLst/>
          </p:spPr>
          <p:txBody>
            <a:bodyPr anchor="b" anchorCtr="1"/>
            <a:lstStyle/>
            <a:p>
              <a:endParaRPr lang="en-US"/>
            </a:p>
          </p:txBody>
        </p:sp>
      </p:grpSp>
      <p:sp>
        <p:nvSpPr>
          <p:cNvPr id="232469" name="Oval 21"/>
          <p:cNvSpPr>
            <a:spLocks noChangeArrowheads="1"/>
          </p:cNvSpPr>
          <p:nvPr/>
        </p:nvSpPr>
        <p:spPr bwMode="auto">
          <a:xfrm>
            <a:off x="3221038" y="1382713"/>
            <a:ext cx="425450" cy="393700"/>
          </a:xfrm>
          <a:prstGeom prst="ellipse">
            <a:avLst/>
          </a:prstGeom>
          <a:noFill/>
          <a:ln w="38100">
            <a:solidFill>
              <a:srgbClr val="CC0000"/>
            </a:solidFill>
            <a:round/>
            <a:headEnd/>
            <a:tailEnd/>
          </a:ln>
          <a:effectLst/>
        </p:spPr>
        <p:txBody>
          <a:bodyPr wrap="none" anchor="ctr"/>
          <a:lstStyle/>
          <a:p>
            <a:endParaRPr lang="en-US"/>
          </a:p>
        </p:txBody>
      </p:sp>
      <p:grpSp>
        <p:nvGrpSpPr>
          <p:cNvPr id="3" name="Group 22"/>
          <p:cNvGrpSpPr>
            <a:grpSpLocks/>
          </p:cNvGrpSpPr>
          <p:nvPr/>
        </p:nvGrpSpPr>
        <p:grpSpPr bwMode="auto">
          <a:xfrm>
            <a:off x="504825" y="2032000"/>
            <a:ext cx="3154363" cy="423863"/>
            <a:chOff x="221" y="912"/>
            <a:chExt cx="1987" cy="267"/>
          </a:xfrm>
        </p:grpSpPr>
        <p:sp>
          <p:nvSpPr>
            <p:cNvPr id="232471" name="Rectangle 23"/>
            <p:cNvSpPr>
              <a:spLocks noChangeArrowheads="1"/>
            </p:cNvSpPr>
            <p:nvPr/>
          </p:nvSpPr>
          <p:spPr bwMode="auto">
            <a:xfrm>
              <a:off x="1924" y="912"/>
              <a:ext cx="284"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8</a:t>
              </a:r>
            </a:p>
          </p:txBody>
        </p:sp>
        <p:sp>
          <p:nvSpPr>
            <p:cNvPr id="232472" name="Rectangle 24"/>
            <p:cNvSpPr>
              <a:spLocks noChangeArrowheads="1"/>
            </p:cNvSpPr>
            <p:nvPr/>
          </p:nvSpPr>
          <p:spPr bwMode="auto">
            <a:xfrm>
              <a:off x="1641" y="912"/>
              <a:ext cx="283"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3</a:t>
              </a:r>
            </a:p>
          </p:txBody>
        </p:sp>
        <p:sp>
          <p:nvSpPr>
            <p:cNvPr id="232473" name="Rectangle 25"/>
            <p:cNvSpPr>
              <a:spLocks noChangeArrowheads="1"/>
            </p:cNvSpPr>
            <p:nvPr/>
          </p:nvSpPr>
          <p:spPr bwMode="auto">
            <a:xfrm>
              <a:off x="1357" y="912"/>
              <a:ext cx="284"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2</a:t>
              </a:r>
            </a:p>
          </p:txBody>
        </p:sp>
        <p:sp>
          <p:nvSpPr>
            <p:cNvPr id="232474" name="Rectangle 26"/>
            <p:cNvSpPr>
              <a:spLocks noChangeArrowheads="1"/>
            </p:cNvSpPr>
            <p:nvPr/>
          </p:nvSpPr>
          <p:spPr bwMode="auto">
            <a:xfrm>
              <a:off x="1072" y="912"/>
              <a:ext cx="285"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9</a:t>
              </a:r>
            </a:p>
          </p:txBody>
        </p:sp>
        <p:sp>
          <p:nvSpPr>
            <p:cNvPr id="232475" name="Rectangle 27"/>
            <p:cNvSpPr>
              <a:spLocks noChangeArrowheads="1"/>
            </p:cNvSpPr>
            <p:nvPr/>
          </p:nvSpPr>
          <p:spPr bwMode="auto">
            <a:xfrm>
              <a:off x="788" y="912"/>
              <a:ext cx="284"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6</a:t>
              </a:r>
            </a:p>
          </p:txBody>
        </p:sp>
        <p:sp>
          <p:nvSpPr>
            <p:cNvPr id="232476" name="Rectangle 28"/>
            <p:cNvSpPr>
              <a:spLocks noChangeArrowheads="1"/>
            </p:cNvSpPr>
            <p:nvPr/>
          </p:nvSpPr>
          <p:spPr bwMode="auto">
            <a:xfrm>
              <a:off x="505" y="912"/>
              <a:ext cx="283"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4</a:t>
              </a:r>
            </a:p>
          </p:txBody>
        </p:sp>
        <p:sp>
          <p:nvSpPr>
            <p:cNvPr id="232477" name="Rectangle 29"/>
            <p:cNvSpPr>
              <a:spLocks noChangeArrowheads="1"/>
            </p:cNvSpPr>
            <p:nvPr/>
          </p:nvSpPr>
          <p:spPr bwMode="auto">
            <a:xfrm>
              <a:off x="221" y="912"/>
              <a:ext cx="284"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1</a:t>
              </a:r>
            </a:p>
          </p:txBody>
        </p:sp>
        <p:sp>
          <p:nvSpPr>
            <p:cNvPr id="232478" name="Line 30"/>
            <p:cNvSpPr>
              <a:spLocks noChangeShapeType="1"/>
            </p:cNvSpPr>
            <p:nvPr/>
          </p:nvSpPr>
          <p:spPr bwMode="auto">
            <a:xfrm>
              <a:off x="221" y="912"/>
              <a:ext cx="1987" cy="0"/>
            </a:xfrm>
            <a:prstGeom prst="line">
              <a:avLst/>
            </a:prstGeom>
            <a:noFill/>
            <a:ln w="28575" cap="sq">
              <a:solidFill>
                <a:schemeClr val="tx1"/>
              </a:solidFill>
              <a:round/>
              <a:headEnd/>
              <a:tailEnd/>
            </a:ln>
            <a:effectLst/>
          </p:spPr>
          <p:txBody>
            <a:bodyPr anchor="b" anchorCtr="1"/>
            <a:lstStyle/>
            <a:p>
              <a:endParaRPr lang="en-US"/>
            </a:p>
          </p:txBody>
        </p:sp>
        <p:sp>
          <p:nvSpPr>
            <p:cNvPr id="232479" name="Line 31"/>
            <p:cNvSpPr>
              <a:spLocks noChangeShapeType="1"/>
            </p:cNvSpPr>
            <p:nvPr/>
          </p:nvSpPr>
          <p:spPr bwMode="auto">
            <a:xfrm>
              <a:off x="221" y="1179"/>
              <a:ext cx="1987" cy="0"/>
            </a:xfrm>
            <a:prstGeom prst="line">
              <a:avLst/>
            </a:prstGeom>
            <a:noFill/>
            <a:ln w="28575" cap="sq">
              <a:solidFill>
                <a:schemeClr val="tx1"/>
              </a:solidFill>
              <a:round/>
              <a:headEnd/>
              <a:tailEnd/>
            </a:ln>
            <a:effectLst/>
          </p:spPr>
          <p:txBody>
            <a:bodyPr anchor="b" anchorCtr="1"/>
            <a:lstStyle/>
            <a:p>
              <a:endParaRPr lang="en-US"/>
            </a:p>
          </p:txBody>
        </p:sp>
        <p:sp>
          <p:nvSpPr>
            <p:cNvPr id="232480" name="Line 32"/>
            <p:cNvSpPr>
              <a:spLocks noChangeShapeType="1"/>
            </p:cNvSpPr>
            <p:nvPr/>
          </p:nvSpPr>
          <p:spPr bwMode="auto">
            <a:xfrm>
              <a:off x="221" y="912"/>
              <a:ext cx="0" cy="267"/>
            </a:xfrm>
            <a:prstGeom prst="line">
              <a:avLst/>
            </a:prstGeom>
            <a:noFill/>
            <a:ln w="28575" cap="sq">
              <a:solidFill>
                <a:schemeClr val="tx1"/>
              </a:solidFill>
              <a:round/>
              <a:headEnd/>
              <a:tailEnd/>
            </a:ln>
            <a:effectLst/>
          </p:spPr>
          <p:txBody>
            <a:bodyPr anchor="b" anchorCtr="1"/>
            <a:lstStyle/>
            <a:p>
              <a:endParaRPr lang="en-US"/>
            </a:p>
          </p:txBody>
        </p:sp>
        <p:sp>
          <p:nvSpPr>
            <p:cNvPr id="232481" name="Line 33"/>
            <p:cNvSpPr>
              <a:spLocks noChangeShapeType="1"/>
            </p:cNvSpPr>
            <p:nvPr/>
          </p:nvSpPr>
          <p:spPr bwMode="auto">
            <a:xfrm>
              <a:off x="505" y="912"/>
              <a:ext cx="0" cy="267"/>
            </a:xfrm>
            <a:prstGeom prst="line">
              <a:avLst/>
            </a:prstGeom>
            <a:noFill/>
            <a:ln w="12700">
              <a:solidFill>
                <a:schemeClr val="tx1"/>
              </a:solidFill>
              <a:round/>
              <a:headEnd/>
              <a:tailEnd/>
            </a:ln>
            <a:effectLst/>
          </p:spPr>
          <p:txBody>
            <a:bodyPr anchor="b" anchorCtr="1"/>
            <a:lstStyle/>
            <a:p>
              <a:endParaRPr lang="en-US"/>
            </a:p>
          </p:txBody>
        </p:sp>
        <p:sp>
          <p:nvSpPr>
            <p:cNvPr id="232482" name="Line 34"/>
            <p:cNvSpPr>
              <a:spLocks noChangeShapeType="1"/>
            </p:cNvSpPr>
            <p:nvPr/>
          </p:nvSpPr>
          <p:spPr bwMode="auto">
            <a:xfrm>
              <a:off x="788" y="912"/>
              <a:ext cx="0" cy="267"/>
            </a:xfrm>
            <a:prstGeom prst="line">
              <a:avLst/>
            </a:prstGeom>
            <a:noFill/>
            <a:ln w="12700">
              <a:solidFill>
                <a:schemeClr val="tx1"/>
              </a:solidFill>
              <a:round/>
              <a:headEnd/>
              <a:tailEnd/>
            </a:ln>
            <a:effectLst/>
          </p:spPr>
          <p:txBody>
            <a:bodyPr anchor="b" anchorCtr="1"/>
            <a:lstStyle/>
            <a:p>
              <a:endParaRPr lang="en-US"/>
            </a:p>
          </p:txBody>
        </p:sp>
        <p:sp>
          <p:nvSpPr>
            <p:cNvPr id="232483" name="Line 35"/>
            <p:cNvSpPr>
              <a:spLocks noChangeShapeType="1"/>
            </p:cNvSpPr>
            <p:nvPr/>
          </p:nvSpPr>
          <p:spPr bwMode="auto">
            <a:xfrm>
              <a:off x="1072" y="912"/>
              <a:ext cx="0" cy="267"/>
            </a:xfrm>
            <a:prstGeom prst="line">
              <a:avLst/>
            </a:prstGeom>
            <a:noFill/>
            <a:ln w="12700">
              <a:solidFill>
                <a:schemeClr val="tx1"/>
              </a:solidFill>
              <a:round/>
              <a:headEnd/>
              <a:tailEnd/>
            </a:ln>
            <a:effectLst/>
          </p:spPr>
          <p:txBody>
            <a:bodyPr anchor="b" anchorCtr="1"/>
            <a:lstStyle/>
            <a:p>
              <a:endParaRPr lang="en-US"/>
            </a:p>
          </p:txBody>
        </p:sp>
        <p:sp>
          <p:nvSpPr>
            <p:cNvPr id="232484" name="Line 36"/>
            <p:cNvSpPr>
              <a:spLocks noChangeShapeType="1"/>
            </p:cNvSpPr>
            <p:nvPr/>
          </p:nvSpPr>
          <p:spPr bwMode="auto">
            <a:xfrm>
              <a:off x="1357" y="912"/>
              <a:ext cx="0" cy="267"/>
            </a:xfrm>
            <a:prstGeom prst="line">
              <a:avLst/>
            </a:prstGeom>
            <a:noFill/>
            <a:ln w="12700">
              <a:solidFill>
                <a:schemeClr val="tx1"/>
              </a:solidFill>
              <a:round/>
              <a:headEnd/>
              <a:tailEnd/>
            </a:ln>
            <a:effectLst/>
          </p:spPr>
          <p:txBody>
            <a:bodyPr anchor="b" anchorCtr="1"/>
            <a:lstStyle/>
            <a:p>
              <a:endParaRPr lang="en-US"/>
            </a:p>
          </p:txBody>
        </p:sp>
        <p:sp>
          <p:nvSpPr>
            <p:cNvPr id="232485" name="Line 37"/>
            <p:cNvSpPr>
              <a:spLocks noChangeShapeType="1"/>
            </p:cNvSpPr>
            <p:nvPr/>
          </p:nvSpPr>
          <p:spPr bwMode="auto">
            <a:xfrm>
              <a:off x="1641" y="912"/>
              <a:ext cx="0" cy="267"/>
            </a:xfrm>
            <a:prstGeom prst="line">
              <a:avLst/>
            </a:prstGeom>
            <a:noFill/>
            <a:ln w="12700">
              <a:solidFill>
                <a:schemeClr val="tx1"/>
              </a:solidFill>
              <a:round/>
              <a:headEnd/>
              <a:tailEnd/>
            </a:ln>
            <a:effectLst/>
          </p:spPr>
          <p:txBody>
            <a:bodyPr anchor="b" anchorCtr="1"/>
            <a:lstStyle/>
            <a:p>
              <a:endParaRPr lang="en-US"/>
            </a:p>
          </p:txBody>
        </p:sp>
        <p:sp>
          <p:nvSpPr>
            <p:cNvPr id="232486" name="Line 38"/>
            <p:cNvSpPr>
              <a:spLocks noChangeShapeType="1"/>
            </p:cNvSpPr>
            <p:nvPr/>
          </p:nvSpPr>
          <p:spPr bwMode="auto">
            <a:xfrm>
              <a:off x="1924" y="912"/>
              <a:ext cx="0" cy="267"/>
            </a:xfrm>
            <a:prstGeom prst="line">
              <a:avLst/>
            </a:prstGeom>
            <a:noFill/>
            <a:ln w="12700">
              <a:solidFill>
                <a:schemeClr val="tx1"/>
              </a:solidFill>
              <a:round/>
              <a:headEnd/>
              <a:tailEnd/>
            </a:ln>
            <a:effectLst/>
          </p:spPr>
          <p:txBody>
            <a:bodyPr anchor="b" anchorCtr="1"/>
            <a:lstStyle/>
            <a:p>
              <a:endParaRPr lang="en-US"/>
            </a:p>
          </p:txBody>
        </p:sp>
        <p:sp>
          <p:nvSpPr>
            <p:cNvPr id="232487" name="Line 39"/>
            <p:cNvSpPr>
              <a:spLocks noChangeShapeType="1"/>
            </p:cNvSpPr>
            <p:nvPr/>
          </p:nvSpPr>
          <p:spPr bwMode="auto">
            <a:xfrm>
              <a:off x="2208" y="912"/>
              <a:ext cx="0" cy="267"/>
            </a:xfrm>
            <a:prstGeom prst="line">
              <a:avLst/>
            </a:prstGeom>
            <a:noFill/>
            <a:ln w="28575" cap="sq">
              <a:solidFill>
                <a:schemeClr val="tx1"/>
              </a:solidFill>
              <a:round/>
              <a:headEnd/>
              <a:tailEnd/>
            </a:ln>
            <a:effectLst/>
          </p:spPr>
          <p:txBody>
            <a:bodyPr anchor="b" anchorCtr="1"/>
            <a:lstStyle/>
            <a:p>
              <a:endParaRPr lang="en-US"/>
            </a:p>
          </p:txBody>
        </p:sp>
      </p:grpSp>
      <p:sp>
        <p:nvSpPr>
          <p:cNvPr id="232488" name="Oval 40"/>
          <p:cNvSpPr>
            <a:spLocks noChangeArrowheads="1"/>
          </p:cNvSpPr>
          <p:nvPr/>
        </p:nvSpPr>
        <p:spPr bwMode="auto">
          <a:xfrm>
            <a:off x="2309813" y="2044700"/>
            <a:ext cx="425450" cy="393700"/>
          </a:xfrm>
          <a:prstGeom prst="ellipse">
            <a:avLst/>
          </a:prstGeom>
          <a:noFill/>
          <a:ln w="38100">
            <a:solidFill>
              <a:srgbClr val="CC0000"/>
            </a:solidFill>
            <a:round/>
            <a:headEnd/>
            <a:tailEnd/>
          </a:ln>
          <a:effectLst/>
        </p:spPr>
        <p:txBody>
          <a:bodyPr wrap="none" anchor="ctr"/>
          <a:lstStyle/>
          <a:p>
            <a:endParaRPr lang="en-US"/>
          </a:p>
        </p:txBody>
      </p:sp>
      <p:grpSp>
        <p:nvGrpSpPr>
          <p:cNvPr id="4" name="Group 41"/>
          <p:cNvGrpSpPr>
            <a:grpSpLocks/>
          </p:cNvGrpSpPr>
          <p:nvPr/>
        </p:nvGrpSpPr>
        <p:grpSpPr bwMode="auto">
          <a:xfrm>
            <a:off x="504825" y="2693988"/>
            <a:ext cx="3154363" cy="423862"/>
            <a:chOff x="221" y="912"/>
            <a:chExt cx="1987" cy="267"/>
          </a:xfrm>
        </p:grpSpPr>
        <p:sp>
          <p:nvSpPr>
            <p:cNvPr id="232490" name="Rectangle 42"/>
            <p:cNvSpPr>
              <a:spLocks noChangeArrowheads="1"/>
            </p:cNvSpPr>
            <p:nvPr/>
          </p:nvSpPr>
          <p:spPr bwMode="auto">
            <a:xfrm>
              <a:off x="1924" y="912"/>
              <a:ext cx="284"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8</a:t>
              </a:r>
            </a:p>
          </p:txBody>
        </p:sp>
        <p:sp>
          <p:nvSpPr>
            <p:cNvPr id="232491" name="Rectangle 43"/>
            <p:cNvSpPr>
              <a:spLocks noChangeArrowheads="1"/>
            </p:cNvSpPr>
            <p:nvPr/>
          </p:nvSpPr>
          <p:spPr bwMode="auto">
            <a:xfrm>
              <a:off x="1641" y="912"/>
              <a:ext cx="283"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3</a:t>
              </a:r>
            </a:p>
          </p:txBody>
        </p:sp>
        <p:sp>
          <p:nvSpPr>
            <p:cNvPr id="232492" name="Rectangle 44"/>
            <p:cNvSpPr>
              <a:spLocks noChangeArrowheads="1"/>
            </p:cNvSpPr>
            <p:nvPr/>
          </p:nvSpPr>
          <p:spPr bwMode="auto">
            <a:xfrm>
              <a:off x="1357" y="912"/>
              <a:ext cx="284"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4</a:t>
              </a:r>
            </a:p>
          </p:txBody>
        </p:sp>
        <p:sp>
          <p:nvSpPr>
            <p:cNvPr id="232493" name="Rectangle 45"/>
            <p:cNvSpPr>
              <a:spLocks noChangeArrowheads="1"/>
            </p:cNvSpPr>
            <p:nvPr/>
          </p:nvSpPr>
          <p:spPr bwMode="auto">
            <a:xfrm>
              <a:off x="1072" y="912"/>
              <a:ext cx="285"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9</a:t>
              </a:r>
            </a:p>
          </p:txBody>
        </p:sp>
        <p:sp>
          <p:nvSpPr>
            <p:cNvPr id="232494" name="Rectangle 46"/>
            <p:cNvSpPr>
              <a:spLocks noChangeArrowheads="1"/>
            </p:cNvSpPr>
            <p:nvPr/>
          </p:nvSpPr>
          <p:spPr bwMode="auto">
            <a:xfrm>
              <a:off x="788" y="912"/>
              <a:ext cx="284"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6</a:t>
              </a:r>
            </a:p>
          </p:txBody>
        </p:sp>
        <p:sp>
          <p:nvSpPr>
            <p:cNvPr id="232495" name="Rectangle 47"/>
            <p:cNvSpPr>
              <a:spLocks noChangeArrowheads="1"/>
            </p:cNvSpPr>
            <p:nvPr/>
          </p:nvSpPr>
          <p:spPr bwMode="auto">
            <a:xfrm>
              <a:off x="505" y="912"/>
              <a:ext cx="283"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2</a:t>
              </a:r>
            </a:p>
          </p:txBody>
        </p:sp>
        <p:sp>
          <p:nvSpPr>
            <p:cNvPr id="232496" name="Rectangle 48"/>
            <p:cNvSpPr>
              <a:spLocks noChangeArrowheads="1"/>
            </p:cNvSpPr>
            <p:nvPr/>
          </p:nvSpPr>
          <p:spPr bwMode="auto">
            <a:xfrm>
              <a:off x="221" y="912"/>
              <a:ext cx="284"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1</a:t>
              </a:r>
            </a:p>
          </p:txBody>
        </p:sp>
        <p:sp>
          <p:nvSpPr>
            <p:cNvPr id="232497" name="Line 49"/>
            <p:cNvSpPr>
              <a:spLocks noChangeShapeType="1"/>
            </p:cNvSpPr>
            <p:nvPr/>
          </p:nvSpPr>
          <p:spPr bwMode="auto">
            <a:xfrm>
              <a:off x="221" y="912"/>
              <a:ext cx="1987" cy="0"/>
            </a:xfrm>
            <a:prstGeom prst="line">
              <a:avLst/>
            </a:prstGeom>
            <a:noFill/>
            <a:ln w="28575" cap="sq">
              <a:solidFill>
                <a:schemeClr val="tx1"/>
              </a:solidFill>
              <a:round/>
              <a:headEnd/>
              <a:tailEnd/>
            </a:ln>
            <a:effectLst/>
          </p:spPr>
          <p:txBody>
            <a:bodyPr anchor="b" anchorCtr="1"/>
            <a:lstStyle/>
            <a:p>
              <a:endParaRPr lang="en-US"/>
            </a:p>
          </p:txBody>
        </p:sp>
        <p:sp>
          <p:nvSpPr>
            <p:cNvPr id="232498" name="Line 50"/>
            <p:cNvSpPr>
              <a:spLocks noChangeShapeType="1"/>
            </p:cNvSpPr>
            <p:nvPr/>
          </p:nvSpPr>
          <p:spPr bwMode="auto">
            <a:xfrm>
              <a:off x="221" y="1179"/>
              <a:ext cx="1987" cy="0"/>
            </a:xfrm>
            <a:prstGeom prst="line">
              <a:avLst/>
            </a:prstGeom>
            <a:noFill/>
            <a:ln w="28575" cap="sq">
              <a:solidFill>
                <a:schemeClr val="tx1"/>
              </a:solidFill>
              <a:round/>
              <a:headEnd/>
              <a:tailEnd/>
            </a:ln>
            <a:effectLst/>
          </p:spPr>
          <p:txBody>
            <a:bodyPr anchor="b" anchorCtr="1"/>
            <a:lstStyle/>
            <a:p>
              <a:endParaRPr lang="en-US"/>
            </a:p>
          </p:txBody>
        </p:sp>
        <p:sp>
          <p:nvSpPr>
            <p:cNvPr id="232499" name="Line 51"/>
            <p:cNvSpPr>
              <a:spLocks noChangeShapeType="1"/>
            </p:cNvSpPr>
            <p:nvPr/>
          </p:nvSpPr>
          <p:spPr bwMode="auto">
            <a:xfrm>
              <a:off x="221" y="912"/>
              <a:ext cx="0" cy="267"/>
            </a:xfrm>
            <a:prstGeom prst="line">
              <a:avLst/>
            </a:prstGeom>
            <a:noFill/>
            <a:ln w="28575" cap="sq">
              <a:solidFill>
                <a:schemeClr val="tx1"/>
              </a:solidFill>
              <a:round/>
              <a:headEnd/>
              <a:tailEnd/>
            </a:ln>
            <a:effectLst/>
          </p:spPr>
          <p:txBody>
            <a:bodyPr anchor="b" anchorCtr="1"/>
            <a:lstStyle/>
            <a:p>
              <a:endParaRPr lang="en-US"/>
            </a:p>
          </p:txBody>
        </p:sp>
        <p:sp>
          <p:nvSpPr>
            <p:cNvPr id="232500" name="Line 52"/>
            <p:cNvSpPr>
              <a:spLocks noChangeShapeType="1"/>
            </p:cNvSpPr>
            <p:nvPr/>
          </p:nvSpPr>
          <p:spPr bwMode="auto">
            <a:xfrm>
              <a:off x="505" y="912"/>
              <a:ext cx="0" cy="267"/>
            </a:xfrm>
            <a:prstGeom prst="line">
              <a:avLst/>
            </a:prstGeom>
            <a:noFill/>
            <a:ln w="12700">
              <a:solidFill>
                <a:schemeClr val="tx1"/>
              </a:solidFill>
              <a:round/>
              <a:headEnd/>
              <a:tailEnd/>
            </a:ln>
            <a:effectLst/>
          </p:spPr>
          <p:txBody>
            <a:bodyPr anchor="b" anchorCtr="1"/>
            <a:lstStyle/>
            <a:p>
              <a:endParaRPr lang="en-US"/>
            </a:p>
          </p:txBody>
        </p:sp>
        <p:sp>
          <p:nvSpPr>
            <p:cNvPr id="232501" name="Line 53"/>
            <p:cNvSpPr>
              <a:spLocks noChangeShapeType="1"/>
            </p:cNvSpPr>
            <p:nvPr/>
          </p:nvSpPr>
          <p:spPr bwMode="auto">
            <a:xfrm>
              <a:off x="788" y="912"/>
              <a:ext cx="0" cy="267"/>
            </a:xfrm>
            <a:prstGeom prst="line">
              <a:avLst/>
            </a:prstGeom>
            <a:noFill/>
            <a:ln w="12700">
              <a:solidFill>
                <a:schemeClr val="tx1"/>
              </a:solidFill>
              <a:round/>
              <a:headEnd/>
              <a:tailEnd/>
            </a:ln>
            <a:effectLst/>
          </p:spPr>
          <p:txBody>
            <a:bodyPr anchor="b" anchorCtr="1"/>
            <a:lstStyle/>
            <a:p>
              <a:endParaRPr lang="en-US"/>
            </a:p>
          </p:txBody>
        </p:sp>
        <p:sp>
          <p:nvSpPr>
            <p:cNvPr id="232502" name="Line 54"/>
            <p:cNvSpPr>
              <a:spLocks noChangeShapeType="1"/>
            </p:cNvSpPr>
            <p:nvPr/>
          </p:nvSpPr>
          <p:spPr bwMode="auto">
            <a:xfrm>
              <a:off x="1072" y="912"/>
              <a:ext cx="0" cy="267"/>
            </a:xfrm>
            <a:prstGeom prst="line">
              <a:avLst/>
            </a:prstGeom>
            <a:noFill/>
            <a:ln w="12700">
              <a:solidFill>
                <a:schemeClr val="tx1"/>
              </a:solidFill>
              <a:round/>
              <a:headEnd/>
              <a:tailEnd/>
            </a:ln>
            <a:effectLst/>
          </p:spPr>
          <p:txBody>
            <a:bodyPr anchor="b" anchorCtr="1"/>
            <a:lstStyle/>
            <a:p>
              <a:endParaRPr lang="en-US"/>
            </a:p>
          </p:txBody>
        </p:sp>
        <p:sp>
          <p:nvSpPr>
            <p:cNvPr id="232503" name="Line 55"/>
            <p:cNvSpPr>
              <a:spLocks noChangeShapeType="1"/>
            </p:cNvSpPr>
            <p:nvPr/>
          </p:nvSpPr>
          <p:spPr bwMode="auto">
            <a:xfrm>
              <a:off x="1357" y="912"/>
              <a:ext cx="0" cy="267"/>
            </a:xfrm>
            <a:prstGeom prst="line">
              <a:avLst/>
            </a:prstGeom>
            <a:noFill/>
            <a:ln w="12700">
              <a:solidFill>
                <a:schemeClr val="tx1"/>
              </a:solidFill>
              <a:round/>
              <a:headEnd/>
              <a:tailEnd/>
            </a:ln>
            <a:effectLst/>
          </p:spPr>
          <p:txBody>
            <a:bodyPr anchor="b" anchorCtr="1"/>
            <a:lstStyle/>
            <a:p>
              <a:endParaRPr lang="en-US"/>
            </a:p>
          </p:txBody>
        </p:sp>
        <p:sp>
          <p:nvSpPr>
            <p:cNvPr id="232504" name="Line 56"/>
            <p:cNvSpPr>
              <a:spLocks noChangeShapeType="1"/>
            </p:cNvSpPr>
            <p:nvPr/>
          </p:nvSpPr>
          <p:spPr bwMode="auto">
            <a:xfrm>
              <a:off x="1641" y="912"/>
              <a:ext cx="0" cy="267"/>
            </a:xfrm>
            <a:prstGeom prst="line">
              <a:avLst/>
            </a:prstGeom>
            <a:noFill/>
            <a:ln w="12700">
              <a:solidFill>
                <a:schemeClr val="tx1"/>
              </a:solidFill>
              <a:round/>
              <a:headEnd/>
              <a:tailEnd/>
            </a:ln>
            <a:effectLst/>
          </p:spPr>
          <p:txBody>
            <a:bodyPr anchor="b" anchorCtr="1"/>
            <a:lstStyle/>
            <a:p>
              <a:endParaRPr lang="en-US"/>
            </a:p>
          </p:txBody>
        </p:sp>
        <p:sp>
          <p:nvSpPr>
            <p:cNvPr id="232505" name="Line 57"/>
            <p:cNvSpPr>
              <a:spLocks noChangeShapeType="1"/>
            </p:cNvSpPr>
            <p:nvPr/>
          </p:nvSpPr>
          <p:spPr bwMode="auto">
            <a:xfrm>
              <a:off x="1924" y="912"/>
              <a:ext cx="0" cy="267"/>
            </a:xfrm>
            <a:prstGeom prst="line">
              <a:avLst/>
            </a:prstGeom>
            <a:noFill/>
            <a:ln w="12700">
              <a:solidFill>
                <a:schemeClr val="tx1"/>
              </a:solidFill>
              <a:round/>
              <a:headEnd/>
              <a:tailEnd/>
            </a:ln>
            <a:effectLst/>
          </p:spPr>
          <p:txBody>
            <a:bodyPr anchor="b" anchorCtr="1"/>
            <a:lstStyle/>
            <a:p>
              <a:endParaRPr lang="en-US"/>
            </a:p>
          </p:txBody>
        </p:sp>
        <p:sp>
          <p:nvSpPr>
            <p:cNvPr id="232506" name="Line 58"/>
            <p:cNvSpPr>
              <a:spLocks noChangeShapeType="1"/>
            </p:cNvSpPr>
            <p:nvPr/>
          </p:nvSpPr>
          <p:spPr bwMode="auto">
            <a:xfrm>
              <a:off x="2208" y="912"/>
              <a:ext cx="0" cy="267"/>
            </a:xfrm>
            <a:prstGeom prst="line">
              <a:avLst/>
            </a:prstGeom>
            <a:noFill/>
            <a:ln w="28575" cap="sq">
              <a:solidFill>
                <a:schemeClr val="tx1"/>
              </a:solidFill>
              <a:round/>
              <a:headEnd/>
              <a:tailEnd/>
            </a:ln>
            <a:effectLst/>
          </p:spPr>
          <p:txBody>
            <a:bodyPr anchor="b" anchorCtr="1"/>
            <a:lstStyle/>
            <a:p>
              <a:endParaRPr lang="en-US"/>
            </a:p>
          </p:txBody>
        </p:sp>
      </p:grpSp>
      <p:sp>
        <p:nvSpPr>
          <p:cNvPr id="232507" name="Oval 59"/>
          <p:cNvSpPr>
            <a:spLocks noChangeArrowheads="1"/>
          </p:cNvSpPr>
          <p:nvPr/>
        </p:nvSpPr>
        <p:spPr bwMode="auto">
          <a:xfrm>
            <a:off x="2765425" y="2700338"/>
            <a:ext cx="425450" cy="393700"/>
          </a:xfrm>
          <a:prstGeom prst="ellipse">
            <a:avLst/>
          </a:prstGeom>
          <a:noFill/>
          <a:ln w="38100">
            <a:solidFill>
              <a:srgbClr val="CC0000"/>
            </a:solidFill>
            <a:round/>
            <a:headEnd/>
            <a:tailEnd/>
          </a:ln>
          <a:effectLst/>
        </p:spPr>
        <p:txBody>
          <a:bodyPr wrap="none" anchor="ctr"/>
          <a:lstStyle/>
          <a:p>
            <a:endParaRPr lang="en-US"/>
          </a:p>
        </p:txBody>
      </p:sp>
      <p:grpSp>
        <p:nvGrpSpPr>
          <p:cNvPr id="5" name="Group 60"/>
          <p:cNvGrpSpPr>
            <a:grpSpLocks/>
          </p:cNvGrpSpPr>
          <p:nvPr/>
        </p:nvGrpSpPr>
        <p:grpSpPr bwMode="auto">
          <a:xfrm>
            <a:off x="504825" y="3367088"/>
            <a:ext cx="3154363" cy="423862"/>
            <a:chOff x="221" y="912"/>
            <a:chExt cx="1987" cy="267"/>
          </a:xfrm>
        </p:grpSpPr>
        <p:sp>
          <p:nvSpPr>
            <p:cNvPr id="232509" name="Rectangle 61"/>
            <p:cNvSpPr>
              <a:spLocks noChangeArrowheads="1"/>
            </p:cNvSpPr>
            <p:nvPr/>
          </p:nvSpPr>
          <p:spPr bwMode="auto">
            <a:xfrm>
              <a:off x="1924" y="912"/>
              <a:ext cx="284"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8</a:t>
              </a:r>
            </a:p>
          </p:txBody>
        </p:sp>
        <p:sp>
          <p:nvSpPr>
            <p:cNvPr id="232510" name="Rectangle 62"/>
            <p:cNvSpPr>
              <a:spLocks noChangeArrowheads="1"/>
            </p:cNvSpPr>
            <p:nvPr/>
          </p:nvSpPr>
          <p:spPr bwMode="auto">
            <a:xfrm>
              <a:off x="1641" y="912"/>
              <a:ext cx="283"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6</a:t>
              </a:r>
            </a:p>
          </p:txBody>
        </p:sp>
        <p:sp>
          <p:nvSpPr>
            <p:cNvPr id="232511" name="Rectangle 63"/>
            <p:cNvSpPr>
              <a:spLocks noChangeArrowheads="1"/>
            </p:cNvSpPr>
            <p:nvPr/>
          </p:nvSpPr>
          <p:spPr bwMode="auto">
            <a:xfrm>
              <a:off x="1357" y="912"/>
              <a:ext cx="284"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4</a:t>
              </a:r>
            </a:p>
          </p:txBody>
        </p:sp>
        <p:sp>
          <p:nvSpPr>
            <p:cNvPr id="232512" name="Rectangle 64"/>
            <p:cNvSpPr>
              <a:spLocks noChangeArrowheads="1"/>
            </p:cNvSpPr>
            <p:nvPr/>
          </p:nvSpPr>
          <p:spPr bwMode="auto">
            <a:xfrm>
              <a:off x="1072" y="912"/>
              <a:ext cx="285"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9</a:t>
              </a:r>
            </a:p>
          </p:txBody>
        </p:sp>
        <p:sp>
          <p:nvSpPr>
            <p:cNvPr id="232513" name="Rectangle 65"/>
            <p:cNvSpPr>
              <a:spLocks noChangeArrowheads="1"/>
            </p:cNvSpPr>
            <p:nvPr/>
          </p:nvSpPr>
          <p:spPr bwMode="auto">
            <a:xfrm>
              <a:off x="788" y="912"/>
              <a:ext cx="284"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3</a:t>
              </a:r>
            </a:p>
          </p:txBody>
        </p:sp>
        <p:sp>
          <p:nvSpPr>
            <p:cNvPr id="232514" name="Rectangle 66"/>
            <p:cNvSpPr>
              <a:spLocks noChangeArrowheads="1"/>
            </p:cNvSpPr>
            <p:nvPr/>
          </p:nvSpPr>
          <p:spPr bwMode="auto">
            <a:xfrm>
              <a:off x="505" y="912"/>
              <a:ext cx="283"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2</a:t>
              </a:r>
            </a:p>
          </p:txBody>
        </p:sp>
        <p:sp>
          <p:nvSpPr>
            <p:cNvPr id="232515" name="Rectangle 67"/>
            <p:cNvSpPr>
              <a:spLocks noChangeArrowheads="1"/>
            </p:cNvSpPr>
            <p:nvPr/>
          </p:nvSpPr>
          <p:spPr bwMode="auto">
            <a:xfrm>
              <a:off x="221" y="912"/>
              <a:ext cx="284"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1</a:t>
              </a:r>
            </a:p>
          </p:txBody>
        </p:sp>
        <p:sp>
          <p:nvSpPr>
            <p:cNvPr id="232516" name="Line 68"/>
            <p:cNvSpPr>
              <a:spLocks noChangeShapeType="1"/>
            </p:cNvSpPr>
            <p:nvPr/>
          </p:nvSpPr>
          <p:spPr bwMode="auto">
            <a:xfrm>
              <a:off x="221" y="912"/>
              <a:ext cx="1987" cy="0"/>
            </a:xfrm>
            <a:prstGeom prst="line">
              <a:avLst/>
            </a:prstGeom>
            <a:noFill/>
            <a:ln w="28575" cap="sq">
              <a:solidFill>
                <a:schemeClr val="tx1"/>
              </a:solidFill>
              <a:round/>
              <a:headEnd/>
              <a:tailEnd/>
            </a:ln>
            <a:effectLst/>
          </p:spPr>
          <p:txBody>
            <a:bodyPr anchor="b" anchorCtr="1"/>
            <a:lstStyle/>
            <a:p>
              <a:endParaRPr lang="en-US"/>
            </a:p>
          </p:txBody>
        </p:sp>
        <p:sp>
          <p:nvSpPr>
            <p:cNvPr id="232517" name="Line 69"/>
            <p:cNvSpPr>
              <a:spLocks noChangeShapeType="1"/>
            </p:cNvSpPr>
            <p:nvPr/>
          </p:nvSpPr>
          <p:spPr bwMode="auto">
            <a:xfrm>
              <a:off x="221" y="1179"/>
              <a:ext cx="1987" cy="0"/>
            </a:xfrm>
            <a:prstGeom prst="line">
              <a:avLst/>
            </a:prstGeom>
            <a:noFill/>
            <a:ln w="28575" cap="sq">
              <a:solidFill>
                <a:schemeClr val="tx1"/>
              </a:solidFill>
              <a:round/>
              <a:headEnd/>
              <a:tailEnd/>
            </a:ln>
            <a:effectLst/>
          </p:spPr>
          <p:txBody>
            <a:bodyPr anchor="b" anchorCtr="1"/>
            <a:lstStyle/>
            <a:p>
              <a:endParaRPr lang="en-US"/>
            </a:p>
          </p:txBody>
        </p:sp>
        <p:sp>
          <p:nvSpPr>
            <p:cNvPr id="232518" name="Line 70"/>
            <p:cNvSpPr>
              <a:spLocks noChangeShapeType="1"/>
            </p:cNvSpPr>
            <p:nvPr/>
          </p:nvSpPr>
          <p:spPr bwMode="auto">
            <a:xfrm>
              <a:off x="221" y="912"/>
              <a:ext cx="0" cy="267"/>
            </a:xfrm>
            <a:prstGeom prst="line">
              <a:avLst/>
            </a:prstGeom>
            <a:noFill/>
            <a:ln w="28575" cap="sq">
              <a:solidFill>
                <a:schemeClr val="tx1"/>
              </a:solidFill>
              <a:round/>
              <a:headEnd/>
              <a:tailEnd/>
            </a:ln>
            <a:effectLst/>
          </p:spPr>
          <p:txBody>
            <a:bodyPr anchor="b" anchorCtr="1"/>
            <a:lstStyle/>
            <a:p>
              <a:endParaRPr lang="en-US"/>
            </a:p>
          </p:txBody>
        </p:sp>
        <p:sp>
          <p:nvSpPr>
            <p:cNvPr id="232519" name="Line 71"/>
            <p:cNvSpPr>
              <a:spLocks noChangeShapeType="1"/>
            </p:cNvSpPr>
            <p:nvPr/>
          </p:nvSpPr>
          <p:spPr bwMode="auto">
            <a:xfrm>
              <a:off x="505" y="912"/>
              <a:ext cx="0" cy="267"/>
            </a:xfrm>
            <a:prstGeom prst="line">
              <a:avLst/>
            </a:prstGeom>
            <a:noFill/>
            <a:ln w="12700">
              <a:solidFill>
                <a:schemeClr val="tx1"/>
              </a:solidFill>
              <a:round/>
              <a:headEnd/>
              <a:tailEnd/>
            </a:ln>
            <a:effectLst/>
          </p:spPr>
          <p:txBody>
            <a:bodyPr anchor="b" anchorCtr="1"/>
            <a:lstStyle/>
            <a:p>
              <a:endParaRPr lang="en-US"/>
            </a:p>
          </p:txBody>
        </p:sp>
        <p:sp>
          <p:nvSpPr>
            <p:cNvPr id="232520" name="Line 72"/>
            <p:cNvSpPr>
              <a:spLocks noChangeShapeType="1"/>
            </p:cNvSpPr>
            <p:nvPr/>
          </p:nvSpPr>
          <p:spPr bwMode="auto">
            <a:xfrm>
              <a:off x="788" y="912"/>
              <a:ext cx="0" cy="267"/>
            </a:xfrm>
            <a:prstGeom prst="line">
              <a:avLst/>
            </a:prstGeom>
            <a:noFill/>
            <a:ln w="12700">
              <a:solidFill>
                <a:schemeClr val="tx1"/>
              </a:solidFill>
              <a:round/>
              <a:headEnd/>
              <a:tailEnd/>
            </a:ln>
            <a:effectLst/>
          </p:spPr>
          <p:txBody>
            <a:bodyPr anchor="b" anchorCtr="1"/>
            <a:lstStyle/>
            <a:p>
              <a:endParaRPr lang="en-US"/>
            </a:p>
          </p:txBody>
        </p:sp>
        <p:sp>
          <p:nvSpPr>
            <p:cNvPr id="232521" name="Line 73"/>
            <p:cNvSpPr>
              <a:spLocks noChangeShapeType="1"/>
            </p:cNvSpPr>
            <p:nvPr/>
          </p:nvSpPr>
          <p:spPr bwMode="auto">
            <a:xfrm>
              <a:off x="1072" y="912"/>
              <a:ext cx="0" cy="267"/>
            </a:xfrm>
            <a:prstGeom prst="line">
              <a:avLst/>
            </a:prstGeom>
            <a:noFill/>
            <a:ln w="12700">
              <a:solidFill>
                <a:schemeClr val="tx1"/>
              </a:solidFill>
              <a:round/>
              <a:headEnd/>
              <a:tailEnd/>
            </a:ln>
            <a:effectLst/>
          </p:spPr>
          <p:txBody>
            <a:bodyPr anchor="b" anchorCtr="1"/>
            <a:lstStyle/>
            <a:p>
              <a:endParaRPr lang="en-US"/>
            </a:p>
          </p:txBody>
        </p:sp>
        <p:sp>
          <p:nvSpPr>
            <p:cNvPr id="232522" name="Line 74"/>
            <p:cNvSpPr>
              <a:spLocks noChangeShapeType="1"/>
            </p:cNvSpPr>
            <p:nvPr/>
          </p:nvSpPr>
          <p:spPr bwMode="auto">
            <a:xfrm>
              <a:off x="1357" y="912"/>
              <a:ext cx="0" cy="267"/>
            </a:xfrm>
            <a:prstGeom prst="line">
              <a:avLst/>
            </a:prstGeom>
            <a:noFill/>
            <a:ln w="12700">
              <a:solidFill>
                <a:schemeClr val="tx1"/>
              </a:solidFill>
              <a:round/>
              <a:headEnd/>
              <a:tailEnd/>
            </a:ln>
            <a:effectLst/>
          </p:spPr>
          <p:txBody>
            <a:bodyPr anchor="b" anchorCtr="1"/>
            <a:lstStyle/>
            <a:p>
              <a:endParaRPr lang="en-US"/>
            </a:p>
          </p:txBody>
        </p:sp>
        <p:sp>
          <p:nvSpPr>
            <p:cNvPr id="232523" name="Line 75"/>
            <p:cNvSpPr>
              <a:spLocks noChangeShapeType="1"/>
            </p:cNvSpPr>
            <p:nvPr/>
          </p:nvSpPr>
          <p:spPr bwMode="auto">
            <a:xfrm>
              <a:off x="1641" y="912"/>
              <a:ext cx="0" cy="267"/>
            </a:xfrm>
            <a:prstGeom prst="line">
              <a:avLst/>
            </a:prstGeom>
            <a:noFill/>
            <a:ln w="12700">
              <a:solidFill>
                <a:schemeClr val="tx1"/>
              </a:solidFill>
              <a:round/>
              <a:headEnd/>
              <a:tailEnd/>
            </a:ln>
            <a:effectLst/>
          </p:spPr>
          <p:txBody>
            <a:bodyPr anchor="b" anchorCtr="1"/>
            <a:lstStyle/>
            <a:p>
              <a:endParaRPr lang="en-US"/>
            </a:p>
          </p:txBody>
        </p:sp>
        <p:sp>
          <p:nvSpPr>
            <p:cNvPr id="232524" name="Line 76"/>
            <p:cNvSpPr>
              <a:spLocks noChangeShapeType="1"/>
            </p:cNvSpPr>
            <p:nvPr/>
          </p:nvSpPr>
          <p:spPr bwMode="auto">
            <a:xfrm>
              <a:off x="1924" y="912"/>
              <a:ext cx="0" cy="267"/>
            </a:xfrm>
            <a:prstGeom prst="line">
              <a:avLst/>
            </a:prstGeom>
            <a:noFill/>
            <a:ln w="12700">
              <a:solidFill>
                <a:schemeClr val="tx1"/>
              </a:solidFill>
              <a:round/>
              <a:headEnd/>
              <a:tailEnd/>
            </a:ln>
            <a:effectLst/>
          </p:spPr>
          <p:txBody>
            <a:bodyPr anchor="b" anchorCtr="1"/>
            <a:lstStyle/>
            <a:p>
              <a:endParaRPr lang="en-US"/>
            </a:p>
          </p:txBody>
        </p:sp>
        <p:sp>
          <p:nvSpPr>
            <p:cNvPr id="232525" name="Line 77"/>
            <p:cNvSpPr>
              <a:spLocks noChangeShapeType="1"/>
            </p:cNvSpPr>
            <p:nvPr/>
          </p:nvSpPr>
          <p:spPr bwMode="auto">
            <a:xfrm>
              <a:off x="2208" y="912"/>
              <a:ext cx="0" cy="267"/>
            </a:xfrm>
            <a:prstGeom prst="line">
              <a:avLst/>
            </a:prstGeom>
            <a:noFill/>
            <a:ln w="28575" cap="sq">
              <a:solidFill>
                <a:schemeClr val="tx1"/>
              </a:solidFill>
              <a:round/>
              <a:headEnd/>
              <a:tailEnd/>
            </a:ln>
            <a:effectLst/>
          </p:spPr>
          <p:txBody>
            <a:bodyPr anchor="b" anchorCtr="1"/>
            <a:lstStyle/>
            <a:p>
              <a:endParaRPr lang="en-US"/>
            </a:p>
          </p:txBody>
        </p:sp>
      </p:grpSp>
      <p:sp>
        <p:nvSpPr>
          <p:cNvPr id="232526" name="Oval 78"/>
          <p:cNvSpPr>
            <a:spLocks noChangeArrowheads="1"/>
          </p:cNvSpPr>
          <p:nvPr/>
        </p:nvSpPr>
        <p:spPr bwMode="auto">
          <a:xfrm>
            <a:off x="2312988" y="3371850"/>
            <a:ext cx="425450" cy="393700"/>
          </a:xfrm>
          <a:prstGeom prst="ellipse">
            <a:avLst/>
          </a:prstGeom>
          <a:noFill/>
          <a:ln w="38100">
            <a:solidFill>
              <a:srgbClr val="CC0000"/>
            </a:solidFill>
            <a:round/>
            <a:headEnd/>
            <a:tailEnd/>
          </a:ln>
          <a:effectLst/>
        </p:spPr>
        <p:txBody>
          <a:bodyPr wrap="none" anchor="ctr"/>
          <a:lstStyle/>
          <a:p>
            <a:endParaRPr lang="en-US"/>
          </a:p>
        </p:txBody>
      </p:sp>
      <p:grpSp>
        <p:nvGrpSpPr>
          <p:cNvPr id="6" name="Group 79"/>
          <p:cNvGrpSpPr>
            <a:grpSpLocks/>
          </p:cNvGrpSpPr>
          <p:nvPr/>
        </p:nvGrpSpPr>
        <p:grpSpPr bwMode="auto">
          <a:xfrm>
            <a:off x="4856163" y="2032000"/>
            <a:ext cx="3154362" cy="423863"/>
            <a:chOff x="221" y="912"/>
            <a:chExt cx="1987" cy="267"/>
          </a:xfrm>
        </p:grpSpPr>
        <p:sp>
          <p:nvSpPr>
            <p:cNvPr id="232528" name="Rectangle 80"/>
            <p:cNvSpPr>
              <a:spLocks noChangeArrowheads="1"/>
            </p:cNvSpPr>
            <p:nvPr/>
          </p:nvSpPr>
          <p:spPr bwMode="auto">
            <a:xfrm>
              <a:off x="1924" y="912"/>
              <a:ext cx="284"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8</a:t>
              </a:r>
            </a:p>
          </p:txBody>
        </p:sp>
        <p:sp>
          <p:nvSpPr>
            <p:cNvPr id="232529" name="Rectangle 81"/>
            <p:cNvSpPr>
              <a:spLocks noChangeArrowheads="1"/>
            </p:cNvSpPr>
            <p:nvPr/>
          </p:nvSpPr>
          <p:spPr bwMode="auto">
            <a:xfrm>
              <a:off x="1641" y="912"/>
              <a:ext cx="283"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9</a:t>
              </a:r>
            </a:p>
          </p:txBody>
        </p:sp>
        <p:sp>
          <p:nvSpPr>
            <p:cNvPr id="232530" name="Rectangle 82"/>
            <p:cNvSpPr>
              <a:spLocks noChangeArrowheads="1"/>
            </p:cNvSpPr>
            <p:nvPr/>
          </p:nvSpPr>
          <p:spPr bwMode="auto">
            <a:xfrm>
              <a:off x="1357" y="912"/>
              <a:ext cx="284"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6</a:t>
              </a:r>
            </a:p>
          </p:txBody>
        </p:sp>
        <p:sp>
          <p:nvSpPr>
            <p:cNvPr id="232531" name="Rectangle 83"/>
            <p:cNvSpPr>
              <a:spLocks noChangeArrowheads="1"/>
            </p:cNvSpPr>
            <p:nvPr/>
          </p:nvSpPr>
          <p:spPr bwMode="auto">
            <a:xfrm>
              <a:off x="1072" y="912"/>
              <a:ext cx="285"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4</a:t>
              </a:r>
            </a:p>
          </p:txBody>
        </p:sp>
        <p:sp>
          <p:nvSpPr>
            <p:cNvPr id="232532" name="Rectangle 84"/>
            <p:cNvSpPr>
              <a:spLocks noChangeArrowheads="1"/>
            </p:cNvSpPr>
            <p:nvPr/>
          </p:nvSpPr>
          <p:spPr bwMode="auto">
            <a:xfrm>
              <a:off x="788" y="912"/>
              <a:ext cx="284"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3</a:t>
              </a:r>
            </a:p>
          </p:txBody>
        </p:sp>
        <p:sp>
          <p:nvSpPr>
            <p:cNvPr id="232533" name="Rectangle 85"/>
            <p:cNvSpPr>
              <a:spLocks noChangeArrowheads="1"/>
            </p:cNvSpPr>
            <p:nvPr/>
          </p:nvSpPr>
          <p:spPr bwMode="auto">
            <a:xfrm>
              <a:off x="505" y="912"/>
              <a:ext cx="283"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2</a:t>
              </a:r>
            </a:p>
          </p:txBody>
        </p:sp>
        <p:sp>
          <p:nvSpPr>
            <p:cNvPr id="232534" name="Rectangle 86"/>
            <p:cNvSpPr>
              <a:spLocks noChangeArrowheads="1"/>
            </p:cNvSpPr>
            <p:nvPr/>
          </p:nvSpPr>
          <p:spPr bwMode="auto">
            <a:xfrm>
              <a:off x="221" y="912"/>
              <a:ext cx="284"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1</a:t>
              </a:r>
            </a:p>
          </p:txBody>
        </p:sp>
        <p:sp>
          <p:nvSpPr>
            <p:cNvPr id="232535" name="Line 87"/>
            <p:cNvSpPr>
              <a:spLocks noChangeShapeType="1"/>
            </p:cNvSpPr>
            <p:nvPr/>
          </p:nvSpPr>
          <p:spPr bwMode="auto">
            <a:xfrm>
              <a:off x="221" y="912"/>
              <a:ext cx="1987" cy="0"/>
            </a:xfrm>
            <a:prstGeom prst="line">
              <a:avLst/>
            </a:prstGeom>
            <a:noFill/>
            <a:ln w="28575" cap="sq">
              <a:solidFill>
                <a:schemeClr val="tx1"/>
              </a:solidFill>
              <a:round/>
              <a:headEnd/>
              <a:tailEnd/>
            </a:ln>
            <a:effectLst/>
          </p:spPr>
          <p:txBody>
            <a:bodyPr anchor="b" anchorCtr="1"/>
            <a:lstStyle/>
            <a:p>
              <a:endParaRPr lang="en-US"/>
            </a:p>
          </p:txBody>
        </p:sp>
        <p:sp>
          <p:nvSpPr>
            <p:cNvPr id="232536" name="Line 88"/>
            <p:cNvSpPr>
              <a:spLocks noChangeShapeType="1"/>
            </p:cNvSpPr>
            <p:nvPr/>
          </p:nvSpPr>
          <p:spPr bwMode="auto">
            <a:xfrm>
              <a:off x="221" y="1179"/>
              <a:ext cx="1987" cy="0"/>
            </a:xfrm>
            <a:prstGeom prst="line">
              <a:avLst/>
            </a:prstGeom>
            <a:noFill/>
            <a:ln w="28575" cap="sq">
              <a:solidFill>
                <a:schemeClr val="tx1"/>
              </a:solidFill>
              <a:round/>
              <a:headEnd/>
              <a:tailEnd/>
            </a:ln>
            <a:effectLst/>
          </p:spPr>
          <p:txBody>
            <a:bodyPr anchor="b" anchorCtr="1"/>
            <a:lstStyle/>
            <a:p>
              <a:endParaRPr lang="en-US"/>
            </a:p>
          </p:txBody>
        </p:sp>
        <p:sp>
          <p:nvSpPr>
            <p:cNvPr id="232537" name="Line 89"/>
            <p:cNvSpPr>
              <a:spLocks noChangeShapeType="1"/>
            </p:cNvSpPr>
            <p:nvPr/>
          </p:nvSpPr>
          <p:spPr bwMode="auto">
            <a:xfrm>
              <a:off x="221" y="912"/>
              <a:ext cx="0" cy="267"/>
            </a:xfrm>
            <a:prstGeom prst="line">
              <a:avLst/>
            </a:prstGeom>
            <a:noFill/>
            <a:ln w="28575" cap="sq">
              <a:solidFill>
                <a:schemeClr val="tx1"/>
              </a:solidFill>
              <a:round/>
              <a:headEnd/>
              <a:tailEnd/>
            </a:ln>
            <a:effectLst/>
          </p:spPr>
          <p:txBody>
            <a:bodyPr anchor="b" anchorCtr="1"/>
            <a:lstStyle/>
            <a:p>
              <a:endParaRPr lang="en-US"/>
            </a:p>
          </p:txBody>
        </p:sp>
        <p:sp>
          <p:nvSpPr>
            <p:cNvPr id="232538" name="Line 90"/>
            <p:cNvSpPr>
              <a:spLocks noChangeShapeType="1"/>
            </p:cNvSpPr>
            <p:nvPr/>
          </p:nvSpPr>
          <p:spPr bwMode="auto">
            <a:xfrm>
              <a:off x="505" y="912"/>
              <a:ext cx="0" cy="267"/>
            </a:xfrm>
            <a:prstGeom prst="line">
              <a:avLst/>
            </a:prstGeom>
            <a:noFill/>
            <a:ln w="12700">
              <a:solidFill>
                <a:schemeClr val="tx1"/>
              </a:solidFill>
              <a:round/>
              <a:headEnd/>
              <a:tailEnd/>
            </a:ln>
            <a:effectLst/>
          </p:spPr>
          <p:txBody>
            <a:bodyPr anchor="b" anchorCtr="1"/>
            <a:lstStyle/>
            <a:p>
              <a:endParaRPr lang="en-US"/>
            </a:p>
          </p:txBody>
        </p:sp>
        <p:sp>
          <p:nvSpPr>
            <p:cNvPr id="232539" name="Line 91"/>
            <p:cNvSpPr>
              <a:spLocks noChangeShapeType="1"/>
            </p:cNvSpPr>
            <p:nvPr/>
          </p:nvSpPr>
          <p:spPr bwMode="auto">
            <a:xfrm>
              <a:off x="788" y="912"/>
              <a:ext cx="0" cy="267"/>
            </a:xfrm>
            <a:prstGeom prst="line">
              <a:avLst/>
            </a:prstGeom>
            <a:noFill/>
            <a:ln w="12700">
              <a:solidFill>
                <a:schemeClr val="tx1"/>
              </a:solidFill>
              <a:round/>
              <a:headEnd/>
              <a:tailEnd/>
            </a:ln>
            <a:effectLst/>
          </p:spPr>
          <p:txBody>
            <a:bodyPr anchor="b" anchorCtr="1"/>
            <a:lstStyle/>
            <a:p>
              <a:endParaRPr lang="en-US"/>
            </a:p>
          </p:txBody>
        </p:sp>
        <p:sp>
          <p:nvSpPr>
            <p:cNvPr id="232540" name="Line 92"/>
            <p:cNvSpPr>
              <a:spLocks noChangeShapeType="1"/>
            </p:cNvSpPr>
            <p:nvPr/>
          </p:nvSpPr>
          <p:spPr bwMode="auto">
            <a:xfrm>
              <a:off x="1072" y="912"/>
              <a:ext cx="0" cy="267"/>
            </a:xfrm>
            <a:prstGeom prst="line">
              <a:avLst/>
            </a:prstGeom>
            <a:noFill/>
            <a:ln w="12700">
              <a:solidFill>
                <a:schemeClr val="tx1"/>
              </a:solidFill>
              <a:round/>
              <a:headEnd/>
              <a:tailEnd/>
            </a:ln>
            <a:effectLst/>
          </p:spPr>
          <p:txBody>
            <a:bodyPr anchor="b" anchorCtr="1"/>
            <a:lstStyle/>
            <a:p>
              <a:endParaRPr lang="en-US"/>
            </a:p>
          </p:txBody>
        </p:sp>
        <p:sp>
          <p:nvSpPr>
            <p:cNvPr id="232541" name="Line 93"/>
            <p:cNvSpPr>
              <a:spLocks noChangeShapeType="1"/>
            </p:cNvSpPr>
            <p:nvPr/>
          </p:nvSpPr>
          <p:spPr bwMode="auto">
            <a:xfrm>
              <a:off x="1357" y="912"/>
              <a:ext cx="0" cy="267"/>
            </a:xfrm>
            <a:prstGeom prst="line">
              <a:avLst/>
            </a:prstGeom>
            <a:noFill/>
            <a:ln w="12700">
              <a:solidFill>
                <a:schemeClr val="tx1"/>
              </a:solidFill>
              <a:round/>
              <a:headEnd/>
              <a:tailEnd/>
            </a:ln>
            <a:effectLst/>
          </p:spPr>
          <p:txBody>
            <a:bodyPr anchor="b" anchorCtr="1"/>
            <a:lstStyle/>
            <a:p>
              <a:endParaRPr lang="en-US"/>
            </a:p>
          </p:txBody>
        </p:sp>
        <p:sp>
          <p:nvSpPr>
            <p:cNvPr id="232542" name="Line 94"/>
            <p:cNvSpPr>
              <a:spLocks noChangeShapeType="1"/>
            </p:cNvSpPr>
            <p:nvPr/>
          </p:nvSpPr>
          <p:spPr bwMode="auto">
            <a:xfrm>
              <a:off x="1641" y="912"/>
              <a:ext cx="0" cy="267"/>
            </a:xfrm>
            <a:prstGeom prst="line">
              <a:avLst/>
            </a:prstGeom>
            <a:noFill/>
            <a:ln w="12700">
              <a:solidFill>
                <a:schemeClr val="tx1"/>
              </a:solidFill>
              <a:round/>
              <a:headEnd/>
              <a:tailEnd/>
            </a:ln>
            <a:effectLst/>
          </p:spPr>
          <p:txBody>
            <a:bodyPr anchor="b" anchorCtr="1"/>
            <a:lstStyle/>
            <a:p>
              <a:endParaRPr lang="en-US"/>
            </a:p>
          </p:txBody>
        </p:sp>
        <p:sp>
          <p:nvSpPr>
            <p:cNvPr id="232543" name="Line 95"/>
            <p:cNvSpPr>
              <a:spLocks noChangeShapeType="1"/>
            </p:cNvSpPr>
            <p:nvPr/>
          </p:nvSpPr>
          <p:spPr bwMode="auto">
            <a:xfrm>
              <a:off x="1924" y="912"/>
              <a:ext cx="0" cy="267"/>
            </a:xfrm>
            <a:prstGeom prst="line">
              <a:avLst/>
            </a:prstGeom>
            <a:noFill/>
            <a:ln w="12700">
              <a:solidFill>
                <a:schemeClr val="tx1"/>
              </a:solidFill>
              <a:round/>
              <a:headEnd/>
              <a:tailEnd/>
            </a:ln>
            <a:effectLst/>
          </p:spPr>
          <p:txBody>
            <a:bodyPr anchor="b" anchorCtr="1"/>
            <a:lstStyle/>
            <a:p>
              <a:endParaRPr lang="en-US"/>
            </a:p>
          </p:txBody>
        </p:sp>
        <p:sp>
          <p:nvSpPr>
            <p:cNvPr id="232544" name="Line 96"/>
            <p:cNvSpPr>
              <a:spLocks noChangeShapeType="1"/>
            </p:cNvSpPr>
            <p:nvPr/>
          </p:nvSpPr>
          <p:spPr bwMode="auto">
            <a:xfrm>
              <a:off x="2208" y="912"/>
              <a:ext cx="0" cy="267"/>
            </a:xfrm>
            <a:prstGeom prst="line">
              <a:avLst/>
            </a:prstGeom>
            <a:noFill/>
            <a:ln w="28575" cap="sq">
              <a:solidFill>
                <a:schemeClr val="tx1"/>
              </a:solidFill>
              <a:round/>
              <a:headEnd/>
              <a:tailEnd/>
            </a:ln>
            <a:effectLst/>
          </p:spPr>
          <p:txBody>
            <a:bodyPr anchor="b" anchorCtr="1"/>
            <a:lstStyle/>
            <a:p>
              <a:endParaRPr lang="en-US"/>
            </a:p>
          </p:txBody>
        </p:sp>
      </p:grpSp>
      <p:sp>
        <p:nvSpPr>
          <p:cNvPr id="232545" name="Oval 97"/>
          <p:cNvSpPr>
            <a:spLocks noChangeArrowheads="1"/>
          </p:cNvSpPr>
          <p:nvPr/>
        </p:nvSpPr>
        <p:spPr bwMode="auto">
          <a:xfrm>
            <a:off x="7115175" y="1387475"/>
            <a:ext cx="425450" cy="393700"/>
          </a:xfrm>
          <a:prstGeom prst="ellipse">
            <a:avLst/>
          </a:prstGeom>
          <a:noFill/>
          <a:ln w="38100">
            <a:solidFill>
              <a:srgbClr val="CC0000"/>
            </a:solidFill>
            <a:round/>
            <a:headEnd/>
            <a:tailEnd/>
          </a:ln>
          <a:effectLst/>
        </p:spPr>
        <p:txBody>
          <a:bodyPr wrap="none" anchor="ctr"/>
          <a:lstStyle/>
          <a:p>
            <a:endParaRPr lang="en-US"/>
          </a:p>
        </p:txBody>
      </p:sp>
      <p:sp>
        <p:nvSpPr>
          <p:cNvPr id="232546" name="Oval 98"/>
          <p:cNvSpPr>
            <a:spLocks noChangeArrowheads="1"/>
          </p:cNvSpPr>
          <p:nvPr/>
        </p:nvSpPr>
        <p:spPr bwMode="auto">
          <a:xfrm>
            <a:off x="7583488" y="2055813"/>
            <a:ext cx="425450" cy="393700"/>
          </a:xfrm>
          <a:prstGeom prst="ellipse">
            <a:avLst/>
          </a:prstGeom>
          <a:noFill/>
          <a:ln w="38100">
            <a:solidFill>
              <a:srgbClr val="CC0000"/>
            </a:solidFill>
            <a:round/>
            <a:headEnd/>
            <a:tailEnd/>
          </a:ln>
          <a:effectLst/>
        </p:spPr>
        <p:txBody>
          <a:bodyPr wrap="none" anchor="ctr"/>
          <a:lstStyle/>
          <a:p>
            <a:endParaRPr lang="en-US"/>
          </a:p>
        </p:txBody>
      </p:sp>
      <p:grpSp>
        <p:nvGrpSpPr>
          <p:cNvPr id="7" name="Group 99"/>
          <p:cNvGrpSpPr>
            <a:grpSpLocks/>
          </p:cNvGrpSpPr>
          <p:nvPr/>
        </p:nvGrpSpPr>
        <p:grpSpPr bwMode="auto">
          <a:xfrm>
            <a:off x="4856163" y="1379538"/>
            <a:ext cx="3154362" cy="423862"/>
            <a:chOff x="221" y="912"/>
            <a:chExt cx="1987" cy="267"/>
          </a:xfrm>
        </p:grpSpPr>
        <p:sp>
          <p:nvSpPr>
            <p:cNvPr id="232548" name="Rectangle 100"/>
            <p:cNvSpPr>
              <a:spLocks noChangeArrowheads="1"/>
            </p:cNvSpPr>
            <p:nvPr/>
          </p:nvSpPr>
          <p:spPr bwMode="auto">
            <a:xfrm>
              <a:off x="1924" y="912"/>
              <a:ext cx="284"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8</a:t>
              </a:r>
            </a:p>
          </p:txBody>
        </p:sp>
        <p:sp>
          <p:nvSpPr>
            <p:cNvPr id="232549" name="Rectangle 101"/>
            <p:cNvSpPr>
              <a:spLocks noChangeArrowheads="1"/>
            </p:cNvSpPr>
            <p:nvPr/>
          </p:nvSpPr>
          <p:spPr bwMode="auto">
            <a:xfrm>
              <a:off x="1641" y="912"/>
              <a:ext cx="283"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6</a:t>
              </a:r>
            </a:p>
          </p:txBody>
        </p:sp>
        <p:sp>
          <p:nvSpPr>
            <p:cNvPr id="232550" name="Rectangle 102"/>
            <p:cNvSpPr>
              <a:spLocks noChangeArrowheads="1"/>
            </p:cNvSpPr>
            <p:nvPr/>
          </p:nvSpPr>
          <p:spPr bwMode="auto">
            <a:xfrm>
              <a:off x="1357" y="912"/>
              <a:ext cx="284"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9</a:t>
              </a:r>
            </a:p>
          </p:txBody>
        </p:sp>
        <p:sp>
          <p:nvSpPr>
            <p:cNvPr id="232551" name="Rectangle 103"/>
            <p:cNvSpPr>
              <a:spLocks noChangeArrowheads="1"/>
            </p:cNvSpPr>
            <p:nvPr/>
          </p:nvSpPr>
          <p:spPr bwMode="auto">
            <a:xfrm>
              <a:off x="1072" y="912"/>
              <a:ext cx="285"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4</a:t>
              </a:r>
            </a:p>
          </p:txBody>
        </p:sp>
        <p:sp>
          <p:nvSpPr>
            <p:cNvPr id="232552" name="Rectangle 104"/>
            <p:cNvSpPr>
              <a:spLocks noChangeArrowheads="1"/>
            </p:cNvSpPr>
            <p:nvPr/>
          </p:nvSpPr>
          <p:spPr bwMode="auto">
            <a:xfrm>
              <a:off x="788" y="912"/>
              <a:ext cx="284"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3</a:t>
              </a:r>
            </a:p>
          </p:txBody>
        </p:sp>
        <p:sp>
          <p:nvSpPr>
            <p:cNvPr id="232553" name="Rectangle 105"/>
            <p:cNvSpPr>
              <a:spLocks noChangeArrowheads="1"/>
            </p:cNvSpPr>
            <p:nvPr/>
          </p:nvSpPr>
          <p:spPr bwMode="auto">
            <a:xfrm>
              <a:off x="505" y="912"/>
              <a:ext cx="283"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2</a:t>
              </a:r>
            </a:p>
          </p:txBody>
        </p:sp>
        <p:sp>
          <p:nvSpPr>
            <p:cNvPr id="232554" name="Rectangle 106"/>
            <p:cNvSpPr>
              <a:spLocks noChangeArrowheads="1"/>
            </p:cNvSpPr>
            <p:nvPr/>
          </p:nvSpPr>
          <p:spPr bwMode="auto">
            <a:xfrm>
              <a:off x="221" y="912"/>
              <a:ext cx="284"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1</a:t>
              </a:r>
            </a:p>
          </p:txBody>
        </p:sp>
        <p:sp>
          <p:nvSpPr>
            <p:cNvPr id="232555" name="Line 107"/>
            <p:cNvSpPr>
              <a:spLocks noChangeShapeType="1"/>
            </p:cNvSpPr>
            <p:nvPr/>
          </p:nvSpPr>
          <p:spPr bwMode="auto">
            <a:xfrm>
              <a:off x="221" y="912"/>
              <a:ext cx="1987" cy="0"/>
            </a:xfrm>
            <a:prstGeom prst="line">
              <a:avLst/>
            </a:prstGeom>
            <a:noFill/>
            <a:ln w="28575" cap="sq">
              <a:solidFill>
                <a:schemeClr val="tx1"/>
              </a:solidFill>
              <a:round/>
              <a:headEnd/>
              <a:tailEnd/>
            </a:ln>
            <a:effectLst/>
          </p:spPr>
          <p:txBody>
            <a:bodyPr anchor="b" anchorCtr="1"/>
            <a:lstStyle/>
            <a:p>
              <a:endParaRPr lang="en-US"/>
            </a:p>
          </p:txBody>
        </p:sp>
        <p:sp>
          <p:nvSpPr>
            <p:cNvPr id="232556" name="Line 108"/>
            <p:cNvSpPr>
              <a:spLocks noChangeShapeType="1"/>
            </p:cNvSpPr>
            <p:nvPr/>
          </p:nvSpPr>
          <p:spPr bwMode="auto">
            <a:xfrm>
              <a:off x="221" y="1179"/>
              <a:ext cx="1987" cy="0"/>
            </a:xfrm>
            <a:prstGeom prst="line">
              <a:avLst/>
            </a:prstGeom>
            <a:noFill/>
            <a:ln w="28575" cap="sq">
              <a:solidFill>
                <a:schemeClr val="tx1"/>
              </a:solidFill>
              <a:round/>
              <a:headEnd/>
              <a:tailEnd/>
            </a:ln>
            <a:effectLst/>
          </p:spPr>
          <p:txBody>
            <a:bodyPr anchor="b" anchorCtr="1"/>
            <a:lstStyle/>
            <a:p>
              <a:endParaRPr lang="en-US"/>
            </a:p>
          </p:txBody>
        </p:sp>
        <p:sp>
          <p:nvSpPr>
            <p:cNvPr id="232557" name="Line 109"/>
            <p:cNvSpPr>
              <a:spLocks noChangeShapeType="1"/>
            </p:cNvSpPr>
            <p:nvPr/>
          </p:nvSpPr>
          <p:spPr bwMode="auto">
            <a:xfrm>
              <a:off x="221" y="912"/>
              <a:ext cx="0" cy="267"/>
            </a:xfrm>
            <a:prstGeom prst="line">
              <a:avLst/>
            </a:prstGeom>
            <a:noFill/>
            <a:ln w="28575" cap="sq">
              <a:solidFill>
                <a:schemeClr val="tx1"/>
              </a:solidFill>
              <a:round/>
              <a:headEnd/>
              <a:tailEnd/>
            </a:ln>
            <a:effectLst/>
          </p:spPr>
          <p:txBody>
            <a:bodyPr anchor="b" anchorCtr="1"/>
            <a:lstStyle/>
            <a:p>
              <a:endParaRPr lang="en-US"/>
            </a:p>
          </p:txBody>
        </p:sp>
        <p:sp>
          <p:nvSpPr>
            <p:cNvPr id="232558" name="Line 110"/>
            <p:cNvSpPr>
              <a:spLocks noChangeShapeType="1"/>
            </p:cNvSpPr>
            <p:nvPr/>
          </p:nvSpPr>
          <p:spPr bwMode="auto">
            <a:xfrm>
              <a:off x="505" y="912"/>
              <a:ext cx="0" cy="267"/>
            </a:xfrm>
            <a:prstGeom prst="line">
              <a:avLst/>
            </a:prstGeom>
            <a:noFill/>
            <a:ln w="12700">
              <a:solidFill>
                <a:schemeClr val="tx1"/>
              </a:solidFill>
              <a:round/>
              <a:headEnd/>
              <a:tailEnd/>
            </a:ln>
            <a:effectLst/>
          </p:spPr>
          <p:txBody>
            <a:bodyPr anchor="b" anchorCtr="1"/>
            <a:lstStyle/>
            <a:p>
              <a:endParaRPr lang="en-US"/>
            </a:p>
          </p:txBody>
        </p:sp>
        <p:sp>
          <p:nvSpPr>
            <p:cNvPr id="232559" name="Line 111"/>
            <p:cNvSpPr>
              <a:spLocks noChangeShapeType="1"/>
            </p:cNvSpPr>
            <p:nvPr/>
          </p:nvSpPr>
          <p:spPr bwMode="auto">
            <a:xfrm>
              <a:off x="788" y="912"/>
              <a:ext cx="0" cy="267"/>
            </a:xfrm>
            <a:prstGeom prst="line">
              <a:avLst/>
            </a:prstGeom>
            <a:noFill/>
            <a:ln w="12700">
              <a:solidFill>
                <a:schemeClr val="tx1"/>
              </a:solidFill>
              <a:round/>
              <a:headEnd/>
              <a:tailEnd/>
            </a:ln>
            <a:effectLst/>
          </p:spPr>
          <p:txBody>
            <a:bodyPr anchor="b" anchorCtr="1"/>
            <a:lstStyle/>
            <a:p>
              <a:endParaRPr lang="en-US"/>
            </a:p>
          </p:txBody>
        </p:sp>
        <p:sp>
          <p:nvSpPr>
            <p:cNvPr id="232560" name="Line 112"/>
            <p:cNvSpPr>
              <a:spLocks noChangeShapeType="1"/>
            </p:cNvSpPr>
            <p:nvPr/>
          </p:nvSpPr>
          <p:spPr bwMode="auto">
            <a:xfrm>
              <a:off x="1072" y="912"/>
              <a:ext cx="0" cy="267"/>
            </a:xfrm>
            <a:prstGeom prst="line">
              <a:avLst/>
            </a:prstGeom>
            <a:noFill/>
            <a:ln w="12700">
              <a:solidFill>
                <a:schemeClr val="tx1"/>
              </a:solidFill>
              <a:round/>
              <a:headEnd/>
              <a:tailEnd/>
            </a:ln>
            <a:effectLst/>
          </p:spPr>
          <p:txBody>
            <a:bodyPr anchor="b" anchorCtr="1"/>
            <a:lstStyle/>
            <a:p>
              <a:endParaRPr lang="en-US"/>
            </a:p>
          </p:txBody>
        </p:sp>
        <p:sp>
          <p:nvSpPr>
            <p:cNvPr id="232561" name="Line 113"/>
            <p:cNvSpPr>
              <a:spLocks noChangeShapeType="1"/>
            </p:cNvSpPr>
            <p:nvPr/>
          </p:nvSpPr>
          <p:spPr bwMode="auto">
            <a:xfrm>
              <a:off x="1357" y="912"/>
              <a:ext cx="0" cy="267"/>
            </a:xfrm>
            <a:prstGeom prst="line">
              <a:avLst/>
            </a:prstGeom>
            <a:noFill/>
            <a:ln w="12700">
              <a:solidFill>
                <a:schemeClr val="tx1"/>
              </a:solidFill>
              <a:round/>
              <a:headEnd/>
              <a:tailEnd/>
            </a:ln>
            <a:effectLst/>
          </p:spPr>
          <p:txBody>
            <a:bodyPr anchor="b" anchorCtr="1"/>
            <a:lstStyle/>
            <a:p>
              <a:endParaRPr lang="en-US"/>
            </a:p>
          </p:txBody>
        </p:sp>
        <p:sp>
          <p:nvSpPr>
            <p:cNvPr id="232562" name="Line 114"/>
            <p:cNvSpPr>
              <a:spLocks noChangeShapeType="1"/>
            </p:cNvSpPr>
            <p:nvPr/>
          </p:nvSpPr>
          <p:spPr bwMode="auto">
            <a:xfrm>
              <a:off x="1641" y="912"/>
              <a:ext cx="0" cy="267"/>
            </a:xfrm>
            <a:prstGeom prst="line">
              <a:avLst/>
            </a:prstGeom>
            <a:noFill/>
            <a:ln w="12700">
              <a:solidFill>
                <a:schemeClr val="tx1"/>
              </a:solidFill>
              <a:round/>
              <a:headEnd/>
              <a:tailEnd/>
            </a:ln>
            <a:effectLst/>
          </p:spPr>
          <p:txBody>
            <a:bodyPr anchor="b" anchorCtr="1"/>
            <a:lstStyle/>
            <a:p>
              <a:endParaRPr lang="en-US"/>
            </a:p>
          </p:txBody>
        </p:sp>
        <p:sp>
          <p:nvSpPr>
            <p:cNvPr id="232563" name="Line 115"/>
            <p:cNvSpPr>
              <a:spLocks noChangeShapeType="1"/>
            </p:cNvSpPr>
            <p:nvPr/>
          </p:nvSpPr>
          <p:spPr bwMode="auto">
            <a:xfrm>
              <a:off x="1924" y="912"/>
              <a:ext cx="0" cy="267"/>
            </a:xfrm>
            <a:prstGeom prst="line">
              <a:avLst/>
            </a:prstGeom>
            <a:noFill/>
            <a:ln w="12700">
              <a:solidFill>
                <a:schemeClr val="tx1"/>
              </a:solidFill>
              <a:round/>
              <a:headEnd/>
              <a:tailEnd/>
            </a:ln>
            <a:effectLst/>
          </p:spPr>
          <p:txBody>
            <a:bodyPr anchor="b" anchorCtr="1"/>
            <a:lstStyle/>
            <a:p>
              <a:endParaRPr lang="en-US"/>
            </a:p>
          </p:txBody>
        </p:sp>
        <p:sp>
          <p:nvSpPr>
            <p:cNvPr id="232564" name="Line 116"/>
            <p:cNvSpPr>
              <a:spLocks noChangeShapeType="1"/>
            </p:cNvSpPr>
            <p:nvPr/>
          </p:nvSpPr>
          <p:spPr bwMode="auto">
            <a:xfrm>
              <a:off x="2208" y="912"/>
              <a:ext cx="0" cy="267"/>
            </a:xfrm>
            <a:prstGeom prst="line">
              <a:avLst/>
            </a:prstGeom>
            <a:noFill/>
            <a:ln w="28575" cap="sq">
              <a:solidFill>
                <a:schemeClr val="tx1"/>
              </a:solidFill>
              <a:round/>
              <a:headEnd/>
              <a:tailEnd/>
            </a:ln>
            <a:effectLst/>
          </p:spPr>
          <p:txBody>
            <a:bodyPr anchor="b" anchorCtr="1"/>
            <a:lstStyle/>
            <a:p>
              <a:endParaRPr lang="en-US"/>
            </a:p>
          </p:txBody>
        </p:sp>
      </p:grpSp>
      <p:grpSp>
        <p:nvGrpSpPr>
          <p:cNvPr id="8" name="Group 117"/>
          <p:cNvGrpSpPr>
            <a:grpSpLocks/>
          </p:cNvGrpSpPr>
          <p:nvPr/>
        </p:nvGrpSpPr>
        <p:grpSpPr bwMode="auto">
          <a:xfrm>
            <a:off x="4856163" y="2693988"/>
            <a:ext cx="3154362" cy="423862"/>
            <a:chOff x="221" y="912"/>
            <a:chExt cx="1987" cy="267"/>
          </a:xfrm>
        </p:grpSpPr>
        <p:sp>
          <p:nvSpPr>
            <p:cNvPr id="232566" name="Rectangle 118"/>
            <p:cNvSpPr>
              <a:spLocks noChangeArrowheads="1"/>
            </p:cNvSpPr>
            <p:nvPr/>
          </p:nvSpPr>
          <p:spPr bwMode="auto">
            <a:xfrm>
              <a:off x="1924" y="912"/>
              <a:ext cx="284" cy="267"/>
            </a:xfrm>
            <a:prstGeom prst="rect">
              <a:avLst/>
            </a:prstGeom>
            <a:noFill/>
            <a:ln w="9525">
              <a:noFill/>
              <a:miter lim="800000"/>
              <a:headEnd/>
              <a:tailEnd/>
            </a:ln>
            <a:effectLst/>
          </p:spPr>
          <p:txBody>
            <a:bodyPr anchor="b" anchorCtr="1"/>
            <a:lstStyle/>
            <a:p>
              <a:pPr>
                <a:spcBef>
                  <a:spcPct val="20000"/>
                </a:spcBef>
              </a:pPr>
              <a:r>
                <a:rPr lang="en-US">
                  <a:solidFill>
                    <a:schemeClr val="accent2"/>
                  </a:solidFill>
                </a:rPr>
                <a:t>9</a:t>
              </a:r>
            </a:p>
          </p:txBody>
        </p:sp>
        <p:sp>
          <p:nvSpPr>
            <p:cNvPr id="232567" name="Rectangle 119"/>
            <p:cNvSpPr>
              <a:spLocks noChangeArrowheads="1"/>
            </p:cNvSpPr>
            <p:nvPr/>
          </p:nvSpPr>
          <p:spPr bwMode="auto">
            <a:xfrm>
              <a:off x="1641" y="912"/>
              <a:ext cx="283"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8</a:t>
              </a:r>
            </a:p>
          </p:txBody>
        </p:sp>
        <p:sp>
          <p:nvSpPr>
            <p:cNvPr id="232568" name="Rectangle 120"/>
            <p:cNvSpPr>
              <a:spLocks noChangeArrowheads="1"/>
            </p:cNvSpPr>
            <p:nvPr/>
          </p:nvSpPr>
          <p:spPr bwMode="auto">
            <a:xfrm>
              <a:off x="1357" y="912"/>
              <a:ext cx="284"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6</a:t>
              </a:r>
            </a:p>
          </p:txBody>
        </p:sp>
        <p:sp>
          <p:nvSpPr>
            <p:cNvPr id="232569" name="Rectangle 121"/>
            <p:cNvSpPr>
              <a:spLocks noChangeArrowheads="1"/>
            </p:cNvSpPr>
            <p:nvPr/>
          </p:nvSpPr>
          <p:spPr bwMode="auto">
            <a:xfrm>
              <a:off x="1072" y="912"/>
              <a:ext cx="285"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4</a:t>
              </a:r>
            </a:p>
          </p:txBody>
        </p:sp>
        <p:sp>
          <p:nvSpPr>
            <p:cNvPr id="232570" name="Rectangle 122"/>
            <p:cNvSpPr>
              <a:spLocks noChangeArrowheads="1"/>
            </p:cNvSpPr>
            <p:nvPr/>
          </p:nvSpPr>
          <p:spPr bwMode="auto">
            <a:xfrm>
              <a:off x="788" y="912"/>
              <a:ext cx="284"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3</a:t>
              </a:r>
            </a:p>
          </p:txBody>
        </p:sp>
        <p:sp>
          <p:nvSpPr>
            <p:cNvPr id="232571" name="Rectangle 123"/>
            <p:cNvSpPr>
              <a:spLocks noChangeArrowheads="1"/>
            </p:cNvSpPr>
            <p:nvPr/>
          </p:nvSpPr>
          <p:spPr bwMode="auto">
            <a:xfrm>
              <a:off x="505" y="912"/>
              <a:ext cx="283"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2</a:t>
              </a:r>
            </a:p>
          </p:txBody>
        </p:sp>
        <p:sp>
          <p:nvSpPr>
            <p:cNvPr id="232572" name="Rectangle 124"/>
            <p:cNvSpPr>
              <a:spLocks noChangeArrowheads="1"/>
            </p:cNvSpPr>
            <p:nvPr/>
          </p:nvSpPr>
          <p:spPr bwMode="auto">
            <a:xfrm>
              <a:off x="221" y="912"/>
              <a:ext cx="284"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1</a:t>
              </a:r>
            </a:p>
          </p:txBody>
        </p:sp>
        <p:sp>
          <p:nvSpPr>
            <p:cNvPr id="232573" name="Line 125"/>
            <p:cNvSpPr>
              <a:spLocks noChangeShapeType="1"/>
            </p:cNvSpPr>
            <p:nvPr/>
          </p:nvSpPr>
          <p:spPr bwMode="auto">
            <a:xfrm>
              <a:off x="221" y="912"/>
              <a:ext cx="1987" cy="0"/>
            </a:xfrm>
            <a:prstGeom prst="line">
              <a:avLst/>
            </a:prstGeom>
            <a:noFill/>
            <a:ln w="28575" cap="sq">
              <a:solidFill>
                <a:schemeClr val="tx1"/>
              </a:solidFill>
              <a:round/>
              <a:headEnd/>
              <a:tailEnd/>
            </a:ln>
            <a:effectLst/>
          </p:spPr>
          <p:txBody>
            <a:bodyPr anchor="b" anchorCtr="1"/>
            <a:lstStyle/>
            <a:p>
              <a:endParaRPr lang="en-US"/>
            </a:p>
          </p:txBody>
        </p:sp>
        <p:sp>
          <p:nvSpPr>
            <p:cNvPr id="232574" name="Line 126"/>
            <p:cNvSpPr>
              <a:spLocks noChangeShapeType="1"/>
            </p:cNvSpPr>
            <p:nvPr/>
          </p:nvSpPr>
          <p:spPr bwMode="auto">
            <a:xfrm>
              <a:off x="221" y="1179"/>
              <a:ext cx="1987" cy="0"/>
            </a:xfrm>
            <a:prstGeom prst="line">
              <a:avLst/>
            </a:prstGeom>
            <a:noFill/>
            <a:ln w="28575" cap="sq">
              <a:solidFill>
                <a:schemeClr val="tx1"/>
              </a:solidFill>
              <a:round/>
              <a:headEnd/>
              <a:tailEnd/>
            </a:ln>
            <a:effectLst/>
          </p:spPr>
          <p:txBody>
            <a:bodyPr anchor="b" anchorCtr="1"/>
            <a:lstStyle/>
            <a:p>
              <a:endParaRPr lang="en-US"/>
            </a:p>
          </p:txBody>
        </p:sp>
        <p:sp>
          <p:nvSpPr>
            <p:cNvPr id="232575" name="Line 127"/>
            <p:cNvSpPr>
              <a:spLocks noChangeShapeType="1"/>
            </p:cNvSpPr>
            <p:nvPr/>
          </p:nvSpPr>
          <p:spPr bwMode="auto">
            <a:xfrm>
              <a:off x="221" y="912"/>
              <a:ext cx="0" cy="267"/>
            </a:xfrm>
            <a:prstGeom prst="line">
              <a:avLst/>
            </a:prstGeom>
            <a:noFill/>
            <a:ln w="28575" cap="sq">
              <a:solidFill>
                <a:schemeClr val="tx1"/>
              </a:solidFill>
              <a:round/>
              <a:headEnd/>
              <a:tailEnd/>
            </a:ln>
            <a:effectLst/>
          </p:spPr>
          <p:txBody>
            <a:bodyPr anchor="b" anchorCtr="1"/>
            <a:lstStyle/>
            <a:p>
              <a:endParaRPr lang="en-US"/>
            </a:p>
          </p:txBody>
        </p:sp>
        <p:sp>
          <p:nvSpPr>
            <p:cNvPr id="232576" name="Line 128"/>
            <p:cNvSpPr>
              <a:spLocks noChangeShapeType="1"/>
            </p:cNvSpPr>
            <p:nvPr/>
          </p:nvSpPr>
          <p:spPr bwMode="auto">
            <a:xfrm>
              <a:off x="505" y="912"/>
              <a:ext cx="0" cy="267"/>
            </a:xfrm>
            <a:prstGeom prst="line">
              <a:avLst/>
            </a:prstGeom>
            <a:noFill/>
            <a:ln w="12700">
              <a:solidFill>
                <a:schemeClr val="tx1"/>
              </a:solidFill>
              <a:round/>
              <a:headEnd/>
              <a:tailEnd/>
            </a:ln>
            <a:effectLst/>
          </p:spPr>
          <p:txBody>
            <a:bodyPr anchor="b" anchorCtr="1"/>
            <a:lstStyle/>
            <a:p>
              <a:endParaRPr lang="en-US"/>
            </a:p>
          </p:txBody>
        </p:sp>
        <p:sp>
          <p:nvSpPr>
            <p:cNvPr id="232577" name="Line 129"/>
            <p:cNvSpPr>
              <a:spLocks noChangeShapeType="1"/>
            </p:cNvSpPr>
            <p:nvPr/>
          </p:nvSpPr>
          <p:spPr bwMode="auto">
            <a:xfrm>
              <a:off x="788" y="912"/>
              <a:ext cx="0" cy="267"/>
            </a:xfrm>
            <a:prstGeom prst="line">
              <a:avLst/>
            </a:prstGeom>
            <a:noFill/>
            <a:ln w="12700">
              <a:solidFill>
                <a:schemeClr val="tx1"/>
              </a:solidFill>
              <a:round/>
              <a:headEnd/>
              <a:tailEnd/>
            </a:ln>
            <a:effectLst/>
          </p:spPr>
          <p:txBody>
            <a:bodyPr anchor="b" anchorCtr="1"/>
            <a:lstStyle/>
            <a:p>
              <a:endParaRPr lang="en-US"/>
            </a:p>
          </p:txBody>
        </p:sp>
        <p:sp>
          <p:nvSpPr>
            <p:cNvPr id="232578" name="Line 130"/>
            <p:cNvSpPr>
              <a:spLocks noChangeShapeType="1"/>
            </p:cNvSpPr>
            <p:nvPr/>
          </p:nvSpPr>
          <p:spPr bwMode="auto">
            <a:xfrm>
              <a:off x="1072" y="912"/>
              <a:ext cx="0" cy="267"/>
            </a:xfrm>
            <a:prstGeom prst="line">
              <a:avLst/>
            </a:prstGeom>
            <a:noFill/>
            <a:ln w="12700">
              <a:solidFill>
                <a:schemeClr val="tx1"/>
              </a:solidFill>
              <a:round/>
              <a:headEnd/>
              <a:tailEnd/>
            </a:ln>
            <a:effectLst/>
          </p:spPr>
          <p:txBody>
            <a:bodyPr anchor="b" anchorCtr="1"/>
            <a:lstStyle/>
            <a:p>
              <a:endParaRPr lang="en-US"/>
            </a:p>
          </p:txBody>
        </p:sp>
        <p:sp>
          <p:nvSpPr>
            <p:cNvPr id="232579" name="Line 131"/>
            <p:cNvSpPr>
              <a:spLocks noChangeShapeType="1"/>
            </p:cNvSpPr>
            <p:nvPr/>
          </p:nvSpPr>
          <p:spPr bwMode="auto">
            <a:xfrm>
              <a:off x="1357" y="912"/>
              <a:ext cx="0" cy="267"/>
            </a:xfrm>
            <a:prstGeom prst="line">
              <a:avLst/>
            </a:prstGeom>
            <a:noFill/>
            <a:ln w="12700">
              <a:solidFill>
                <a:schemeClr val="tx1"/>
              </a:solidFill>
              <a:round/>
              <a:headEnd/>
              <a:tailEnd/>
            </a:ln>
            <a:effectLst/>
          </p:spPr>
          <p:txBody>
            <a:bodyPr anchor="b" anchorCtr="1"/>
            <a:lstStyle/>
            <a:p>
              <a:endParaRPr lang="en-US"/>
            </a:p>
          </p:txBody>
        </p:sp>
        <p:sp>
          <p:nvSpPr>
            <p:cNvPr id="232580" name="Line 132"/>
            <p:cNvSpPr>
              <a:spLocks noChangeShapeType="1"/>
            </p:cNvSpPr>
            <p:nvPr/>
          </p:nvSpPr>
          <p:spPr bwMode="auto">
            <a:xfrm>
              <a:off x="1641" y="912"/>
              <a:ext cx="0" cy="267"/>
            </a:xfrm>
            <a:prstGeom prst="line">
              <a:avLst/>
            </a:prstGeom>
            <a:noFill/>
            <a:ln w="12700">
              <a:solidFill>
                <a:schemeClr val="tx1"/>
              </a:solidFill>
              <a:round/>
              <a:headEnd/>
              <a:tailEnd/>
            </a:ln>
            <a:effectLst/>
          </p:spPr>
          <p:txBody>
            <a:bodyPr anchor="b" anchorCtr="1"/>
            <a:lstStyle/>
            <a:p>
              <a:endParaRPr lang="en-US"/>
            </a:p>
          </p:txBody>
        </p:sp>
        <p:sp>
          <p:nvSpPr>
            <p:cNvPr id="232581" name="Line 133"/>
            <p:cNvSpPr>
              <a:spLocks noChangeShapeType="1"/>
            </p:cNvSpPr>
            <p:nvPr/>
          </p:nvSpPr>
          <p:spPr bwMode="auto">
            <a:xfrm>
              <a:off x="1924" y="912"/>
              <a:ext cx="0" cy="267"/>
            </a:xfrm>
            <a:prstGeom prst="line">
              <a:avLst/>
            </a:prstGeom>
            <a:noFill/>
            <a:ln w="12700">
              <a:solidFill>
                <a:schemeClr val="tx1"/>
              </a:solidFill>
              <a:round/>
              <a:headEnd/>
              <a:tailEnd/>
            </a:ln>
            <a:effectLst/>
          </p:spPr>
          <p:txBody>
            <a:bodyPr anchor="b" anchorCtr="1"/>
            <a:lstStyle/>
            <a:p>
              <a:endParaRPr lang="en-US"/>
            </a:p>
          </p:txBody>
        </p:sp>
        <p:sp>
          <p:nvSpPr>
            <p:cNvPr id="232582" name="Line 134"/>
            <p:cNvSpPr>
              <a:spLocks noChangeShapeType="1"/>
            </p:cNvSpPr>
            <p:nvPr/>
          </p:nvSpPr>
          <p:spPr bwMode="auto">
            <a:xfrm>
              <a:off x="2208" y="912"/>
              <a:ext cx="0" cy="267"/>
            </a:xfrm>
            <a:prstGeom prst="line">
              <a:avLst/>
            </a:prstGeom>
            <a:noFill/>
            <a:ln w="28575" cap="sq">
              <a:solidFill>
                <a:schemeClr val="tx1"/>
              </a:solidFill>
              <a:round/>
              <a:headEnd/>
              <a:tailEnd/>
            </a:ln>
            <a:effectLst/>
          </p:spPr>
          <p:txBody>
            <a:bodyPr anchor="b" anchorCtr="1"/>
            <a:lstStyle/>
            <a:p>
              <a:endParaRPr lang="en-US"/>
            </a:p>
          </p:txBody>
        </p:sp>
      </p:grpSp>
      <p:sp>
        <p:nvSpPr>
          <p:cNvPr id="232583" name="Oval 135"/>
          <p:cNvSpPr>
            <a:spLocks noChangeArrowheads="1"/>
          </p:cNvSpPr>
          <p:nvPr/>
        </p:nvSpPr>
        <p:spPr bwMode="auto">
          <a:xfrm>
            <a:off x="7569200" y="2706688"/>
            <a:ext cx="425450" cy="393700"/>
          </a:xfrm>
          <a:prstGeom prst="ellipse">
            <a:avLst/>
          </a:prstGeom>
          <a:noFill/>
          <a:ln w="38100">
            <a:solidFill>
              <a:srgbClr val="CC0000"/>
            </a:solidFill>
            <a:round/>
            <a:headEnd/>
            <a:tailEnd/>
          </a:ln>
          <a:effectLst/>
        </p:spPr>
        <p:txBody>
          <a:bodyPr wrap="none" anchor="ctr"/>
          <a:lstStyle/>
          <a:p>
            <a:endParaRPr lang="en-US"/>
          </a:p>
        </p:txBody>
      </p:sp>
      <p:grpSp>
        <p:nvGrpSpPr>
          <p:cNvPr id="9" name="Group 136"/>
          <p:cNvGrpSpPr>
            <a:grpSpLocks/>
          </p:cNvGrpSpPr>
          <p:nvPr/>
        </p:nvGrpSpPr>
        <p:grpSpPr bwMode="auto">
          <a:xfrm>
            <a:off x="4856163" y="3367088"/>
            <a:ext cx="3154362" cy="423862"/>
            <a:chOff x="221" y="912"/>
            <a:chExt cx="1987" cy="267"/>
          </a:xfrm>
        </p:grpSpPr>
        <p:sp>
          <p:nvSpPr>
            <p:cNvPr id="232585" name="Rectangle 137"/>
            <p:cNvSpPr>
              <a:spLocks noChangeArrowheads="1"/>
            </p:cNvSpPr>
            <p:nvPr/>
          </p:nvSpPr>
          <p:spPr bwMode="auto">
            <a:xfrm>
              <a:off x="1924" y="912"/>
              <a:ext cx="284"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9</a:t>
              </a:r>
            </a:p>
          </p:txBody>
        </p:sp>
        <p:sp>
          <p:nvSpPr>
            <p:cNvPr id="232586" name="Rectangle 138"/>
            <p:cNvSpPr>
              <a:spLocks noChangeArrowheads="1"/>
            </p:cNvSpPr>
            <p:nvPr/>
          </p:nvSpPr>
          <p:spPr bwMode="auto">
            <a:xfrm>
              <a:off x="1641" y="912"/>
              <a:ext cx="283"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8</a:t>
              </a:r>
            </a:p>
          </p:txBody>
        </p:sp>
        <p:sp>
          <p:nvSpPr>
            <p:cNvPr id="232587" name="Rectangle 139"/>
            <p:cNvSpPr>
              <a:spLocks noChangeArrowheads="1"/>
            </p:cNvSpPr>
            <p:nvPr/>
          </p:nvSpPr>
          <p:spPr bwMode="auto">
            <a:xfrm>
              <a:off x="1357" y="912"/>
              <a:ext cx="284"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6</a:t>
              </a:r>
            </a:p>
          </p:txBody>
        </p:sp>
        <p:sp>
          <p:nvSpPr>
            <p:cNvPr id="232588" name="Rectangle 140"/>
            <p:cNvSpPr>
              <a:spLocks noChangeArrowheads="1"/>
            </p:cNvSpPr>
            <p:nvPr/>
          </p:nvSpPr>
          <p:spPr bwMode="auto">
            <a:xfrm>
              <a:off x="1072" y="912"/>
              <a:ext cx="285"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4</a:t>
              </a:r>
            </a:p>
          </p:txBody>
        </p:sp>
        <p:sp>
          <p:nvSpPr>
            <p:cNvPr id="232589" name="Rectangle 141"/>
            <p:cNvSpPr>
              <a:spLocks noChangeArrowheads="1"/>
            </p:cNvSpPr>
            <p:nvPr/>
          </p:nvSpPr>
          <p:spPr bwMode="auto">
            <a:xfrm>
              <a:off x="788" y="912"/>
              <a:ext cx="284"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3</a:t>
              </a:r>
            </a:p>
          </p:txBody>
        </p:sp>
        <p:sp>
          <p:nvSpPr>
            <p:cNvPr id="232590" name="Rectangle 142"/>
            <p:cNvSpPr>
              <a:spLocks noChangeArrowheads="1"/>
            </p:cNvSpPr>
            <p:nvPr/>
          </p:nvSpPr>
          <p:spPr bwMode="auto">
            <a:xfrm>
              <a:off x="505" y="912"/>
              <a:ext cx="283"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2</a:t>
              </a:r>
            </a:p>
          </p:txBody>
        </p:sp>
        <p:sp>
          <p:nvSpPr>
            <p:cNvPr id="232591" name="Rectangle 143"/>
            <p:cNvSpPr>
              <a:spLocks noChangeArrowheads="1"/>
            </p:cNvSpPr>
            <p:nvPr/>
          </p:nvSpPr>
          <p:spPr bwMode="auto">
            <a:xfrm>
              <a:off x="221" y="912"/>
              <a:ext cx="284" cy="267"/>
            </a:xfrm>
            <a:prstGeom prst="rect">
              <a:avLst/>
            </a:prstGeom>
            <a:solidFill>
              <a:srgbClr val="EAEAEA"/>
            </a:solidFill>
            <a:ln w="9525">
              <a:noFill/>
              <a:miter lim="800000"/>
              <a:headEnd/>
              <a:tailEnd/>
            </a:ln>
            <a:effectLst/>
          </p:spPr>
          <p:txBody>
            <a:bodyPr anchor="b" anchorCtr="1"/>
            <a:lstStyle/>
            <a:p>
              <a:pPr>
                <a:spcBef>
                  <a:spcPct val="20000"/>
                </a:spcBef>
              </a:pPr>
              <a:r>
                <a:rPr lang="en-US">
                  <a:solidFill>
                    <a:schemeClr val="accent2"/>
                  </a:solidFill>
                </a:rPr>
                <a:t>1</a:t>
              </a:r>
            </a:p>
          </p:txBody>
        </p:sp>
        <p:sp>
          <p:nvSpPr>
            <p:cNvPr id="232592" name="Line 144"/>
            <p:cNvSpPr>
              <a:spLocks noChangeShapeType="1"/>
            </p:cNvSpPr>
            <p:nvPr/>
          </p:nvSpPr>
          <p:spPr bwMode="auto">
            <a:xfrm>
              <a:off x="221" y="912"/>
              <a:ext cx="1987" cy="0"/>
            </a:xfrm>
            <a:prstGeom prst="line">
              <a:avLst/>
            </a:prstGeom>
            <a:noFill/>
            <a:ln w="28575" cap="sq">
              <a:solidFill>
                <a:schemeClr val="tx1"/>
              </a:solidFill>
              <a:round/>
              <a:headEnd/>
              <a:tailEnd/>
            </a:ln>
            <a:effectLst/>
          </p:spPr>
          <p:txBody>
            <a:bodyPr anchor="b" anchorCtr="1"/>
            <a:lstStyle/>
            <a:p>
              <a:endParaRPr lang="en-US"/>
            </a:p>
          </p:txBody>
        </p:sp>
        <p:sp>
          <p:nvSpPr>
            <p:cNvPr id="232593" name="Line 145"/>
            <p:cNvSpPr>
              <a:spLocks noChangeShapeType="1"/>
            </p:cNvSpPr>
            <p:nvPr/>
          </p:nvSpPr>
          <p:spPr bwMode="auto">
            <a:xfrm>
              <a:off x="221" y="1179"/>
              <a:ext cx="1987" cy="0"/>
            </a:xfrm>
            <a:prstGeom prst="line">
              <a:avLst/>
            </a:prstGeom>
            <a:noFill/>
            <a:ln w="28575" cap="sq">
              <a:solidFill>
                <a:schemeClr val="tx1"/>
              </a:solidFill>
              <a:round/>
              <a:headEnd/>
              <a:tailEnd/>
            </a:ln>
            <a:effectLst/>
          </p:spPr>
          <p:txBody>
            <a:bodyPr anchor="b" anchorCtr="1"/>
            <a:lstStyle/>
            <a:p>
              <a:endParaRPr lang="en-US"/>
            </a:p>
          </p:txBody>
        </p:sp>
        <p:sp>
          <p:nvSpPr>
            <p:cNvPr id="232594" name="Line 146"/>
            <p:cNvSpPr>
              <a:spLocks noChangeShapeType="1"/>
            </p:cNvSpPr>
            <p:nvPr/>
          </p:nvSpPr>
          <p:spPr bwMode="auto">
            <a:xfrm>
              <a:off x="221" y="912"/>
              <a:ext cx="0" cy="267"/>
            </a:xfrm>
            <a:prstGeom prst="line">
              <a:avLst/>
            </a:prstGeom>
            <a:noFill/>
            <a:ln w="28575" cap="sq">
              <a:solidFill>
                <a:schemeClr val="tx1"/>
              </a:solidFill>
              <a:round/>
              <a:headEnd/>
              <a:tailEnd/>
            </a:ln>
            <a:effectLst/>
          </p:spPr>
          <p:txBody>
            <a:bodyPr anchor="b" anchorCtr="1"/>
            <a:lstStyle/>
            <a:p>
              <a:endParaRPr lang="en-US"/>
            </a:p>
          </p:txBody>
        </p:sp>
        <p:sp>
          <p:nvSpPr>
            <p:cNvPr id="232595" name="Line 147"/>
            <p:cNvSpPr>
              <a:spLocks noChangeShapeType="1"/>
            </p:cNvSpPr>
            <p:nvPr/>
          </p:nvSpPr>
          <p:spPr bwMode="auto">
            <a:xfrm>
              <a:off x="505" y="912"/>
              <a:ext cx="0" cy="267"/>
            </a:xfrm>
            <a:prstGeom prst="line">
              <a:avLst/>
            </a:prstGeom>
            <a:noFill/>
            <a:ln w="12700">
              <a:solidFill>
                <a:schemeClr val="tx1"/>
              </a:solidFill>
              <a:round/>
              <a:headEnd/>
              <a:tailEnd/>
            </a:ln>
            <a:effectLst/>
          </p:spPr>
          <p:txBody>
            <a:bodyPr anchor="b" anchorCtr="1"/>
            <a:lstStyle/>
            <a:p>
              <a:endParaRPr lang="en-US"/>
            </a:p>
          </p:txBody>
        </p:sp>
        <p:sp>
          <p:nvSpPr>
            <p:cNvPr id="232596" name="Line 148"/>
            <p:cNvSpPr>
              <a:spLocks noChangeShapeType="1"/>
            </p:cNvSpPr>
            <p:nvPr/>
          </p:nvSpPr>
          <p:spPr bwMode="auto">
            <a:xfrm>
              <a:off x="788" y="912"/>
              <a:ext cx="0" cy="267"/>
            </a:xfrm>
            <a:prstGeom prst="line">
              <a:avLst/>
            </a:prstGeom>
            <a:noFill/>
            <a:ln w="12700">
              <a:solidFill>
                <a:schemeClr val="tx1"/>
              </a:solidFill>
              <a:round/>
              <a:headEnd/>
              <a:tailEnd/>
            </a:ln>
            <a:effectLst/>
          </p:spPr>
          <p:txBody>
            <a:bodyPr anchor="b" anchorCtr="1"/>
            <a:lstStyle/>
            <a:p>
              <a:endParaRPr lang="en-US"/>
            </a:p>
          </p:txBody>
        </p:sp>
        <p:sp>
          <p:nvSpPr>
            <p:cNvPr id="232597" name="Line 149"/>
            <p:cNvSpPr>
              <a:spLocks noChangeShapeType="1"/>
            </p:cNvSpPr>
            <p:nvPr/>
          </p:nvSpPr>
          <p:spPr bwMode="auto">
            <a:xfrm>
              <a:off x="1072" y="912"/>
              <a:ext cx="0" cy="267"/>
            </a:xfrm>
            <a:prstGeom prst="line">
              <a:avLst/>
            </a:prstGeom>
            <a:noFill/>
            <a:ln w="12700">
              <a:solidFill>
                <a:schemeClr val="tx1"/>
              </a:solidFill>
              <a:round/>
              <a:headEnd/>
              <a:tailEnd/>
            </a:ln>
            <a:effectLst/>
          </p:spPr>
          <p:txBody>
            <a:bodyPr anchor="b" anchorCtr="1"/>
            <a:lstStyle/>
            <a:p>
              <a:endParaRPr lang="en-US"/>
            </a:p>
          </p:txBody>
        </p:sp>
        <p:sp>
          <p:nvSpPr>
            <p:cNvPr id="232598" name="Line 150"/>
            <p:cNvSpPr>
              <a:spLocks noChangeShapeType="1"/>
            </p:cNvSpPr>
            <p:nvPr/>
          </p:nvSpPr>
          <p:spPr bwMode="auto">
            <a:xfrm>
              <a:off x="1357" y="912"/>
              <a:ext cx="0" cy="267"/>
            </a:xfrm>
            <a:prstGeom prst="line">
              <a:avLst/>
            </a:prstGeom>
            <a:noFill/>
            <a:ln w="12700">
              <a:solidFill>
                <a:schemeClr val="tx1"/>
              </a:solidFill>
              <a:round/>
              <a:headEnd/>
              <a:tailEnd/>
            </a:ln>
            <a:effectLst/>
          </p:spPr>
          <p:txBody>
            <a:bodyPr anchor="b" anchorCtr="1"/>
            <a:lstStyle/>
            <a:p>
              <a:endParaRPr lang="en-US"/>
            </a:p>
          </p:txBody>
        </p:sp>
        <p:sp>
          <p:nvSpPr>
            <p:cNvPr id="232599" name="Line 151"/>
            <p:cNvSpPr>
              <a:spLocks noChangeShapeType="1"/>
            </p:cNvSpPr>
            <p:nvPr/>
          </p:nvSpPr>
          <p:spPr bwMode="auto">
            <a:xfrm>
              <a:off x="1641" y="912"/>
              <a:ext cx="0" cy="267"/>
            </a:xfrm>
            <a:prstGeom prst="line">
              <a:avLst/>
            </a:prstGeom>
            <a:noFill/>
            <a:ln w="12700">
              <a:solidFill>
                <a:schemeClr val="tx1"/>
              </a:solidFill>
              <a:round/>
              <a:headEnd/>
              <a:tailEnd/>
            </a:ln>
            <a:effectLst/>
          </p:spPr>
          <p:txBody>
            <a:bodyPr anchor="b" anchorCtr="1"/>
            <a:lstStyle/>
            <a:p>
              <a:endParaRPr lang="en-US"/>
            </a:p>
          </p:txBody>
        </p:sp>
        <p:sp>
          <p:nvSpPr>
            <p:cNvPr id="232600" name="Line 152"/>
            <p:cNvSpPr>
              <a:spLocks noChangeShapeType="1"/>
            </p:cNvSpPr>
            <p:nvPr/>
          </p:nvSpPr>
          <p:spPr bwMode="auto">
            <a:xfrm>
              <a:off x="1924" y="912"/>
              <a:ext cx="0" cy="267"/>
            </a:xfrm>
            <a:prstGeom prst="line">
              <a:avLst/>
            </a:prstGeom>
            <a:noFill/>
            <a:ln w="12700">
              <a:solidFill>
                <a:schemeClr val="tx1"/>
              </a:solidFill>
              <a:round/>
              <a:headEnd/>
              <a:tailEnd/>
            </a:ln>
            <a:effectLst/>
          </p:spPr>
          <p:txBody>
            <a:bodyPr anchor="b" anchorCtr="1"/>
            <a:lstStyle/>
            <a:p>
              <a:endParaRPr lang="en-US"/>
            </a:p>
          </p:txBody>
        </p:sp>
        <p:sp>
          <p:nvSpPr>
            <p:cNvPr id="232601" name="Line 153"/>
            <p:cNvSpPr>
              <a:spLocks noChangeShapeType="1"/>
            </p:cNvSpPr>
            <p:nvPr/>
          </p:nvSpPr>
          <p:spPr bwMode="auto">
            <a:xfrm>
              <a:off x="2208" y="912"/>
              <a:ext cx="0" cy="267"/>
            </a:xfrm>
            <a:prstGeom prst="line">
              <a:avLst/>
            </a:prstGeom>
            <a:noFill/>
            <a:ln w="28575" cap="sq">
              <a:solidFill>
                <a:schemeClr val="tx1"/>
              </a:solidFill>
              <a:round/>
              <a:headEnd/>
              <a:tailEnd/>
            </a:ln>
            <a:effectLst/>
          </p:spPr>
          <p:txBody>
            <a:bodyPr anchor="b" anchorCtr="1"/>
            <a:lstStyle/>
            <a:p>
              <a:endParaRPr lang="en-US"/>
            </a:p>
          </p:txBody>
        </p:sp>
      </p:grpSp>
      <p:sp>
        <p:nvSpPr>
          <p:cNvPr id="10" name="Footer Placeholder 9"/>
          <p:cNvSpPr>
            <a:spLocks noGrp="1"/>
          </p:cNvSpPr>
          <p:nvPr>
            <p:ph type="ftr" sz="quarter" idx="11"/>
          </p:nvPr>
        </p:nvSpPr>
        <p:spPr/>
        <p:txBody>
          <a:bodyPr/>
          <a:lstStyle/>
          <a:p>
            <a:pPr>
              <a:defRPr/>
            </a:pPr>
            <a:r>
              <a:rPr lang="en-US" smtClean="0"/>
              <a:t>Data Structures and Algorithms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24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24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25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25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254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25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3258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69" grpId="0" animBg="1"/>
      <p:bldP spid="232488" grpId="0" animBg="1"/>
      <p:bldP spid="232507" grpId="0" animBg="1"/>
      <p:bldP spid="232526" grpId="0" animBg="1"/>
      <p:bldP spid="232545" grpId="0" animBg="1"/>
      <p:bldP spid="232546" grpId="0" animBg="1"/>
      <p:bldP spid="232583"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Slide Number Placeholder 4"/>
          <p:cNvSpPr>
            <a:spLocks noGrp="1"/>
          </p:cNvSpPr>
          <p:nvPr>
            <p:ph type="sldNum" sz="quarter" idx="11"/>
          </p:nvPr>
        </p:nvSpPr>
        <p:spPr/>
        <p:txBody>
          <a:bodyPr/>
          <a:lstStyle/>
          <a:p>
            <a:fld id="{D0C7A94F-DF36-4EC1-9774-EEB44957DB48}" type="slidenum">
              <a:rPr lang="en-US"/>
              <a:pPr/>
              <a:t>58</a:t>
            </a:fld>
            <a:endParaRPr lang="en-US"/>
          </a:p>
        </p:txBody>
      </p:sp>
      <p:sp>
        <p:nvSpPr>
          <p:cNvPr id="233474" name="AutoShape 2"/>
          <p:cNvSpPr>
            <a:spLocks noChangeArrowheads="1"/>
          </p:cNvSpPr>
          <p:nvPr/>
        </p:nvSpPr>
        <p:spPr bwMode="auto">
          <a:xfrm>
            <a:off x="1546225" y="5302250"/>
            <a:ext cx="7597775" cy="488950"/>
          </a:xfrm>
          <a:prstGeom prst="roundRect">
            <a:avLst>
              <a:gd name="adj" fmla="val 16667"/>
            </a:avLst>
          </a:prstGeom>
          <a:solidFill>
            <a:srgbClr val="CC0000">
              <a:alpha val="31000"/>
            </a:srgbClr>
          </a:solidFill>
          <a:ln w="9525">
            <a:solidFill>
              <a:schemeClr val="tx1"/>
            </a:solidFill>
            <a:round/>
            <a:headEnd/>
            <a:tailEnd/>
          </a:ln>
          <a:effectLst/>
        </p:spPr>
        <p:txBody>
          <a:bodyPr wrap="none" anchor="ctr"/>
          <a:lstStyle/>
          <a:p>
            <a:endParaRPr lang="en-US"/>
          </a:p>
        </p:txBody>
      </p:sp>
      <p:sp>
        <p:nvSpPr>
          <p:cNvPr id="233475" name="AutoShape 3"/>
          <p:cNvSpPr>
            <a:spLocks noChangeArrowheads="1"/>
          </p:cNvSpPr>
          <p:nvPr/>
        </p:nvSpPr>
        <p:spPr bwMode="auto">
          <a:xfrm>
            <a:off x="1546225" y="4191000"/>
            <a:ext cx="7597775" cy="504825"/>
          </a:xfrm>
          <a:prstGeom prst="roundRect">
            <a:avLst>
              <a:gd name="adj" fmla="val 16667"/>
            </a:avLst>
          </a:prstGeom>
          <a:solidFill>
            <a:schemeClr val="accent1">
              <a:alpha val="53000"/>
            </a:schemeClr>
          </a:solidFill>
          <a:ln w="9525">
            <a:solidFill>
              <a:schemeClr val="tx1"/>
            </a:solidFill>
            <a:round/>
            <a:headEnd/>
            <a:tailEnd/>
          </a:ln>
          <a:effectLst/>
        </p:spPr>
        <p:txBody>
          <a:bodyPr wrap="none" anchor="ctr"/>
          <a:lstStyle/>
          <a:p>
            <a:endParaRPr lang="en-US"/>
          </a:p>
        </p:txBody>
      </p:sp>
      <p:grpSp>
        <p:nvGrpSpPr>
          <p:cNvPr id="2" name="Group 4"/>
          <p:cNvGrpSpPr>
            <a:grpSpLocks/>
          </p:cNvGrpSpPr>
          <p:nvPr/>
        </p:nvGrpSpPr>
        <p:grpSpPr bwMode="auto">
          <a:xfrm>
            <a:off x="157163" y="3276600"/>
            <a:ext cx="1905000" cy="1214438"/>
            <a:chOff x="99" y="2286"/>
            <a:chExt cx="1200" cy="765"/>
          </a:xfrm>
        </p:grpSpPr>
        <p:sp>
          <p:nvSpPr>
            <p:cNvPr id="233477" name="Text Box 5"/>
            <p:cNvSpPr txBox="1">
              <a:spLocks noChangeArrowheads="1"/>
            </p:cNvSpPr>
            <p:nvPr/>
          </p:nvSpPr>
          <p:spPr bwMode="auto">
            <a:xfrm>
              <a:off x="99" y="2286"/>
              <a:ext cx="1200" cy="557"/>
            </a:xfrm>
            <a:prstGeom prst="rect">
              <a:avLst/>
            </a:prstGeom>
            <a:noFill/>
            <a:ln w="9525">
              <a:noFill/>
              <a:miter lim="800000"/>
              <a:headEnd/>
              <a:tailEnd/>
            </a:ln>
            <a:effectLst/>
          </p:spPr>
          <p:txBody>
            <a:bodyPr wrap="none">
              <a:spAutoFit/>
            </a:bodyPr>
            <a:lstStyle/>
            <a:p>
              <a:pPr>
                <a:buFont typeface="Symbol" pitchFamily="18" charset="2"/>
                <a:buChar char="»"/>
              </a:pPr>
              <a:r>
                <a:rPr lang="en-US" sz="2800">
                  <a:solidFill>
                    <a:srgbClr val="CC0000"/>
                  </a:solidFill>
                  <a:latin typeface="Comic Sans MS" pitchFamily="66" charset="0"/>
                  <a:sym typeface="Symbol" pitchFamily="18" charset="2"/>
                </a:rPr>
                <a:t>n</a:t>
              </a:r>
              <a:r>
                <a:rPr lang="en-US" sz="2800" baseline="30000">
                  <a:solidFill>
                    <a:srgbClr val="CC0000"/>
                  </a:solidFill>
                  <a:latin typeface="Comic Sans MS" pitchFamily="66" charset="0"/>
                  <a:sym typeface="Symbol" pitchFamily="18" charset="2"/>
                </a:rPr>
                <a:t>2</a:t>
              </a:r>
              <a:r>
                <a:rPr lang="en-US" sz="2800">
                  <a:solidFill>
                    <a:srgbClr val="CC0000"/>
                  </a:solidFill>
                  <a:latin typeface="Comic Sans MS" pitchFamily="66" charset="0"/>
                  <a:sym typeface="Symbol" pitchFamily="18" charset="2"/>
                </a:rPr>
                <a:t>/2 </a:t>
              </a:r>
            </a:p>
            <a:p>
              <a:pPr>
                <a:buFont typeface="Symbol" pitchFamily="18" charset="2"/>
                <a:buNone/>
              </a:pPr>
              <a:r>
                <a:rPr lang="en-US" sz="2400">
                  <a:solidFill>
                    <a:srgbClr val="CC0000"/>
                  </a:solidFill>
                  <a:latin typeface="Comic Sans MS" pitchFamily="66" charset="0"/>
                  <a:sym typeface="Symbol" pitchFamily="18" charset="2"/>
                </a:rPr>
                <a:t>comparisons</a:t>
              </a:r>
            </a:p>
          </p:txBody>
        </p:sp>
        <p:sp>
          <p:nvSpPr>
            <p:cNvPr id="233478" name="Freeform 6"/>
            <p:cNvSpPr>
              <a:spLocks/>
            </p:cNvSpPr>
            <p:nvPr/>
          </p:nvSpPr>
          <p:spPr bwMode="auto">
            <a:xfrm rot="5400000" flipV="1">
              <a:off x="698" y="2813"/>
              <a:ext cx="208" cy="267"/>
            </a:xfrm>
            <a:custGeom>
              <a:avLst/>
              <a:gdLst/>
              <a:ahLst/>
              <a:cxnLst>
                <a:cxn ang="0">
                  <a:pos x="0" y="0"/>
                </a:cxn>
                <a:cxn ang="0">
                  <a:pos x="171" y="110"/>
                </a:cxn>
                <a:cxn ang="0">
                  <a:pos x="208" y="270"/>
                </a:cxn>
              </a:cxnLst>
              <a:rect l="0" t="0" r="r" b="b"/>
              <a:pathLst>
                <a:path w="208" h="270">
                  <a:moveTo>
                    <a:pt x="0" y="0"/>
                  </a:moveTo>
                  <a:cubicBezTo>
                    <a:pt x="68" y="32"/>
                    <a:pt x="136" y="65"/>
                    <a:pt x="171" y="110"/>
                  </a:cubicBezTo>
                  <a:cubicBezTo>
                    <a:pt x="206" y="155"/>
                    <a:pt x="207" y="212"/>
                    <a:pt x="208" y="270"/>
                  </a:cubicBezTo>
                </a:path>
              </a:pathLst>
            </a:custGeom>
            <a:noFill/>
            <a:ln w="9525">
              <a:solidFill>
                <a:schemeClr val="tx1"/>
              </a:solidFill>
              <a:round/>
              <a:headEnd/>
              <a:tailEnd type="triangle" w="med" len="med"/>
            </a:ln>
            <a:effectLst/>
          </p:spPr>
          <p:txBody>
            <a:bodyPr/>
            <a:lstStyle/>
            <a:p>
              <a:endParaRPr lang="en-US"/>
            </a:p>
          </p:txBody>
        </p:sp>
      </p:grpSp>
      <p:sp>
        <p:nvSpPr>
          <p:cNvPr id="233479" name="Rectangle 7"/>
          <p:cNvSpPr>
            <a:spLocks noGrp="1" noChangeArrowheads="1"/>
          </p:cNvSpPr>
          <p:nvPr>
            <p:ph type="title"/>
          </p:nvPr>
        </p:nvSpPr>
        <p:spPr/>
        <p:txBody>
          <a:bodyPr/>
          <a:lstStyle/>
          <a:p>
            <a:r>
              <a:rPr lang="en-US"/>
              <a:t>Analysis of Selection Sort</a:t>
            </a:r>
          </a:p>
        </p:txBody>
      </p:sp>
      <p:sp>
        <p:nvSpPr>
          <p:cNvPr id="233480" name="Rectangle 8"/>
          <p:cNvSpPr>
            <a:spLocks noGrp="1" noChangeArrowheads="1"/>
          </p:cNvSpPr>
          <p:nvPr>
            <p:ph type="body" idx="1"/>
          </p:nvPr>
        </p:nvSpPr>
        <p:spPr>
          <a:xfrm>
            <a:off x="228600" y="1189038"/>
            <a:ext cx="8229600" cy="5364162"/>
          </a:xfrm>
        </p:spPr>
        <p:txBody>
          <a:bodyPr/>
          <a:lstStyle/>
          <a:p>
            <a:pPr>
              <a:lnSpc>
                <a:spcPct val="130000"/>
              </a:lnSpc>
              <a:buFontTx/>
              <a:buNone/>
            </a:pPr>
            <a:r>
              <a:rPr lang="en-US" dirty="0" smtClean="0"/>
              <a:t>Alg.: SELECTION-SORT(A)</a:t>
            </a:r>
          </a:p>
          <a:p>
            <a:pPr>
              <a:lnSpc>
                <a:spcPct val="130000"/>
              </a:lnSpc>
              <a:buFontTx/>
              <a:buNone/>
            </a:pPr>
            <a:r>
              <a:rPr lang="en-US" dirty="0" smtClean="0"/>
              <a:t>	n ← length[A]</a:t>
            </a:r>
          </a:p>
          <a:p>
            <a:pPr>
              <a:lnSpc>
                <a:spcPct val="130000"/>
              </a:lnSpc>
              <a:buFontTx/>
              <a:buNone/>
            </a:pPr>
            <a:r>
              <a:rPr lang="en-US" dirty="0" smtClean="0"/>
              <a:t>   for j ← 1 to n - 1</a:t>
            </a:r>
          </a:p>
          <a:p>
            <a:pPr>
              <a:lnSpc>
                <a:spcPct val="130000"/>
              </a:lnSpc>
              <a:buFontTx/>
              <a:buNone/>
            </a:pPr>
            <a:r>
              <a:rPr lang="en-US" dirty="0" smtClean="0"/>
              <a:t>		do smallest ← j</a:t>
            </a:r>
          </a:p>
          <a:p>
            <a:pPr>
              <a:lnSpc>
                <a:spcPct val="130000"/>
              </a:lnSpc>
              <a:buFontTx/>
              <a:buNone/>
            </a:pPr>
            <a:r>
              <a:rPr lang="en-US" dirty="0" smtClean="0"/>
              <a:t>		      for i ← j + 1 to n</a:t>
            </a:r>
          </a:p>
          <a:p>
            <a:pPr>
              <a:lnSpc>
                <a:spcPct val="130000"/>
              </a:lnSpc>
              <a:buFontTx/>
              <a:buNone/>
            </a:pPr>
            <a:r>
              <a:rPr lang="en-US" dirty="0" smtClean="0"/>
              <a:t>			   do if A[i] &lt; A[smallest]</a:t>
            </a:r>
          </a:p>
          <a:p>
            <a:pPr>
              <a:lnSpc>
                <a:spcPct val="130000"/>
              </a:lnSpc>
              <a:buFontTx/>
              <a:buNone/>
            </a:pPr>
            <a:r>
              <a:rPr lang="en-US" dirty="0" smtClean="0"/>
              <a:t>				   then smallest ← i</a:t>
            </a:r>
          </a:p>
          <a:p>
            <a:pPr>
              <a:lnSpc>
                <a:spcPct val="130000"/>
              </a:lnSpc>
              <a:buFontTx/>
              <a:buNone/>
            </a:pPr>
            <a:r>
              <a:rPr lang="en-US" dirty="0" smtClean="0"/>
              <a:t>		      exchange A[j] ↔ A[smallest]</a:t>
            </a:r>
          </a:p>
        </p:txBody>
      </p:sp>
      <p:sp>
        <p:nvSpPr>
          <p:cNvPr id="233481" name="Rectangle 9"/>
          <p:cNvSpPr>
            <a:spLocks noChangeArrowheads="1"/>
          </p:cNvSpPr>
          <p:nvPr/>
        </p:nvSpPr>
        <p:spPr bwMode="auto">
          <a:xfrm>
            <a:off x="6462713" y="838200"/>
            <a:ext cx="2133600" cy="5289550"/>
          </a:xfrm>
          <a:prstGeom prst="rect">
            <a:avLst/>
          </a:prstGeom>
          <a:noFill/>
          <a:ln w="9525">
            <a:noFill/>
            <a:miter lim="800000"/>
            <a:headEnd/>
            <a:tailEnd/>
          </a:ln>
          <a:effectLst/>
        </p:spPr>
        <p:txBody>
          <a:bodyPr/>
          <a:lstStyle/>
          <a:p>
            <a:pPr marL="342900" indent="-342900">
              <a:lnSpc>
                <a:spcPct val="130000"/>
              </a:lnSpc>
              <a:spcBef>
                <a:spcPct val="20000"/>
              </a:spcBef>
            </a:pPr>
            <a:r>
              <a:rPr lang="en-US" sz="2800" dirty="0"/>
              <a:t>cost	 times</a:t>
            </a:r>
          </a:p>
          <a:p>
            <a:pPr marL="342900" indent="-342900">
              <a:lnSpc>
                <a:spcPct val="130000"/>
              </a:lnSpc>
              <a:spcBef>
                <a:spcPct val="20000"/>
              </a:spcBef>
            </a:pPr>
            <a:r>
              <a:rPr lang="en-US" sz="2400" dirty="0"/>
              <a:t> </a:t>
            </a:r>
            <a:r>
              <a:rPr lang="en-US" sz="2400" dirty="0">
                <a:latin typeface="Comic Sans MS" pitchFamily="66" charset="0"/>
              </a:rPr>
              <a:t> </a:t>
            </a:r>
            <a:r>
              <a:rPr lang="en-US" sz="2800" dirty="0">
                <a:latin typeface="Comic Sans MS" pitchFamily="66" charset="0"/>
              </a:rPr>
              <a:t>c</a:t>
            </a:r>
            <a:r>
              <a:rPr lang="en-US" sz="2800" baseline="-25000" dirty="0">
                <a:latin typeface="Comic Sans MS" pitchFamily="66" charset="0"/>
              </a:rPr>
              <a:t>1</a:t>
            </a:r>
            <a:r>
              <a:rPr lang="en-US" sz="2800" dirty="0">
                <a:latin typeface="Comic Sans MS" pitchFamily="66" charset="0"/>
              </a:rPr>
              <a:t>       1</a:t>
            </a:r>
          </a:p>
          <a:p>
            <a:pPr marL="342900" indent="-342900">
              <a:lnSpc>
                <a:spcPct val="130000"/>
              </a:lnSpc>
              <a:spcBef>
                <a:spcPct val="20000"/>
              </a:spcBef>
            </a:pPr>
            <a:r>
              <a:rPr lang="en-US" sz="2800" dirty="0">
                <a:latin typeface="Comic Sans MS" pitchFamily="66" charset="0"/>
              </a:rPr>
              <a:t>  c</a:t>
            </a:r>
            <a:r>
              <a:rPr lang="en-US" sz="2800" baseline="-25000" dirty="0">
                <a:latin typeface="Comic Sans MS" pitchFamily="66" charset="0"/>
              </a:rPr>
              <a:t>2</a:t>
            </a:r>
            <a:r>
              <a:rPr lang="en-US" sz="2800" dirty="0">
                <a:latin typeface="Comic Sans MS" pitchFamily="66" charset="0"/>
              </a:rPr>
              <a:t> 	   n</a:t>
            </a:r>
          </a:p>
          <a:p>
            <a:pPr marL="342900" indent="-342900">
              <a:lnSpc>
                <a:spcPct val="130000"/>
              </a:lnSpc>
              <a:spcBef>
                <a:spcPct val="20000"/>
              </a:spcBef>
            </a:pPr>
            <a:r>
              <a:rPr lang="en-US" sz="2800" dirty="0">
                <a:latin typeface="Comic Sans MS" pitchFamily="66" charset="0"/>
              </a:rPr>
              <a:t>  c</a:t>
            </a:r>
            <a:r>
              <a:rPr lang="en-US" sz="2800" baseline="-25000" dirty="0">
                <a:latin typeface="Comic Sans MS" pitchFamily="66" charset="0"/>
              </a:rPr>
              <a:t>3</a:t>
            </a:r>
            <a:r>
              <a:rPr lang="en-US" sz="2800" dirty="0">
                <a:latin typeface="Comic Sans MS" pitchFamily="66" charset="0"/>
              </a:rPr>
              <a:t>	   n-1</a:t>
            </a:r>
          </a:p>
          <a:p>
            <a:pPr marL="342900" indent="-342900">
              <a:lnSpc>
                <a:spcPct val="130000"/>
              </a:lnSpc>
              <a:spcBef>
                <a:spcPct val="20000"/>
              </a:spcBef>
            </a:pPr>
            <a:r>
              <a:rPr lang="en-US" sz="2800" dirty="0">
                <a:latin typeface="Comic Sans MS" pitchFamily="66" charset="0"/>
              </a:rPr>
              <a:t>  c</a:t>
            </a:r>
            <a:r>
              <a:rPr lang="en-US" sz="2800" baseline="-25000" dirty="0">
                <a:latin typeface="Comic Sans MS" pitchFamily="66" charset="0"/>
              </a:rPr>
              <a:t>4</a:t>
            </a:r>
            <a:r>
              <a:rPr lang="en-US" sz="2800" dirty="0">
                <a:latin typeface="Comic Sans MS" pitchFamily="66" charset="0"/>
              </a:rPr>
              <a:t>	</a:t>
            </a:r>
          </a:p>
          <a:p>
            <a:pPr marL="342900" indent="-342900">
              <a:lnSpc>
                <a:spcPct val="130000"/>
              </a:lnSpc>
              <a:spcBef>
                <a:spcPct val="20000"/>
              </a:spcBef>
            </a:pPr>
            <a:r>
              <a:rPr lang="en-US" sz="2800" dirty="0">
                <a:latin typeface="Comic Sans MS" pitchFamily="66" charset="0"/>
              </a:rPr>
              <a:t>  c</a:t>
            </a:r>
            <a:r>
              <a:rPr lang="en-US" sz="2800" baseline="-25000" dirty="0">
                <a:latin typeface="Comic Sans MS" pitchFamily="66" charset="0"/>
              </a:rPr>
              <a:t>5</a:t>
            </a:r>
            <a:r>
              <a:rPr lang="en-US" sz="2800" dirty="0">
                <a:latin typeface="Comic Sans MS" pitchFamily="66" charset="0"/>
              </a:rPr>
              <a:t>	</a:t>
            </a:r>
          </a:p>
          <a:p>
            <a:pPr marL="342900" indent="-342900">
              <a:lnSpc>
                <a:spcPct val="130000"/>
              </a:lnSpc>
              <a:spcBef>
                <a:spcPct val="20000"/>
              </a:spcBef>
            </a:pPr>
            <a:r>
              <a:rPr lang="en-US" sz="2800" dirty="0">
                <a:latin typeface="Comic Sans MS" pitchFamily="66" charset="0"/>
              </a:rPr>
              <a:t>  c</a:t>
            </a:r>
            <a:r>
              <a:rPr lang="en-US" sz="2800" baseline="-25000" dirty="0">
                <a:latin typeface="Comic Sans MS" pitchFamily="66" charset="0"/>
              </a:rPr>
              <a:t>6</a:t>
            </a:r>
            <a:r>
              <a:rPr lang="en-US" sz="2800" dirty="0">
                <a:latin typeface="Comic Sans MS" pitchFamily="66" charset="0"/>
              </a:rPr>
              <a:t> </a:t>
            </a:r>
          </a:p>
          <a:p>
            <a:pPr marL="342900" indent="-342900">
              <a:lnSpc>
                <a:spcPct val="130000"/>
              </a:lnSpc>
              <a:spcBef>
                <a:spcPct val="20000"/>
              </a:spcBef>
            </a:pPr>
            <a:r>
              <a:rPr lang="en-US" sz="2800" dirty="0">
                <a:latin typeface="Comic Sans MS" pitchFamily="66" charset="0"/>
              </a:rPr>
              <a:t>  c</a:t>
            </a:r>
            <a:r>
              <a:rPr lang="en-US" sz="2800" baseline="-25000" dirty="0">
                <a:latin typeface="Comic Sans MS" pitchFamily="66" charset="0"/>
              </a:rPr>
              <a:t>7</a:t>
            </a:r>
            <a:r>
              <a:rPr lang="en-US" sz="2800" dirty="0">
                <a:latin typeface="Comic Sans MS" pitchFamily="66" charset="0"/>
              </a:rPr>
              <a:t> 	   n-1</a:t>
            </a:r>
            <a:endParaRPr lang="en-US" sz="2800" dirty="0"/>
          </a:p>
        </p:txBody>
      </p:sp>
      <p:graphicFrame>
        <p:nvGraphicFramePr>
          <p:cNvPr id="233482" name="Object 10"/>
          <p:cNvGraphicFramePr>
            <a:graphicFrameLocks noChangeAspect="1"/>
          </p:cNvGraphicFramePr>
          <p:nvPr/>
        </p:nvGraphicFramePr>
        <p:xfrm>
          <a:off x="7380288" y="3505200"/>
          <a:ext cx="1665287" cy="539750"/>
        </p:xfrm>
        <a:graphic>
          <a:graphicData uri="http://schemas.openxmlformats.org/presentationml/2006/ole">
            <mc:AlternateContent xmlns:mc="http://schemas.openxmlformats.org/markup-compatibility/2006">
              <mc:Choice xmlns:v="urn:schemas-microsoft-com:vml" Requires="v">
                <p:oleObj spid="_x0000_s69670" name="Equation" r:id="rId4" imgW="939600" imgH="304560" progId="Equation.3">
                  <p:embed/>
                </p:oleObj>
              </mc:Choice>
              <mc:Fallback>
                <p:oleObj name="Equation" r:id="rId4" imgW="939600" imgH="30456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80288" y="3505200"/>
                        <a:ext cx="1665287"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83" name="Object 11"/>
          <p:cNvGraphicFramePr>
            <a:graphicFrameLocks noChangeAspect="1"/>
          </p:cNvGraphicFramePr>
          <p:nvPr/>
        </p:nvGraphicFramePr>
        <p:xfrm>
          <a:off x="7483475" y="4191000"/>
          <a:ext cx="1331913" cy="531812"/>
        </p:xfrm>
        <a:graphic>
          <a:graphicData uri="http://schemas.openxmlformats.org/presentationml/2006/ole">
            <mc:AlternateContent xmlns:mc="http://schemas.openxmlformats.org/markup-compatibility/2006">
              <mc:Choice xmlns:v="urn:schemas-microsoft-com:vml" Requires="v">
                <p:oleObj spid="_x0000_s69671" name="Equation" r:id="rId6" imgW="761760" imgH="304560" progId="Equation.3">
                  <p:embed/>
                </p:oleObj>
              </mc:Choice>
              <mc:Fallback>
                <p:oleObj name="Equation" r:id="rId6" imgW="761760" imgH="304560" progId="Equation.3">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83475" y="4191000"/>
                        <a:ext cx="1331913" cy="531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3484" name="Object 12"/>
          <p:cNvGraphicFramePr>
            <a:graphicFrameLocks noChangeAspect="1"/>
          </p:cNvGraphicFramePr>
          <p:nvPr/>
        </p:nvGraphicFramePr>
        <p:xfrm>
          <a:off x="7491413" y="4800600"/>
          <a:ext cx="1333500" cy="531813"/>
        </p:xfrm>
        <a:graphic>
          <a:graphicData uri="http://schemas.openxmlformats.org/presentationml/2006/ole">
            <mc:AlternateContent xmlns:mc="http://schemas.openxmlformats.org/markup-compatibility/2006">
              <mc:Choice xmlns:v="urn:schemas-microsoft-com:vml" Requires="v">
                <p:oleObj spid="_x0000_s69672" name="Equation" r:id="rId8" imgW="761760" imgH="304560" progId="Equation.3">
                  <p:embed/>
                </p:oleObj>
              </mc:Choice>
              <mc:Fallback>
                <p:oleObj name="Equation" r:id="rId8" imgW="761760" imgH="30456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91413" y="4800600"/>
                        <a:ext cx="1333500" cy="531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 13"/>
          <p:cNvGrpSpPr>
            <a:grpSpLocks/>
          </p:cNvGrpSpPr>
          <p:nvPr/>
        </p:nvGrpSpPr>
        <p:grpSpPr bwMode="auto">
          <a:xfrm>
            <a:off x="71438" y="4495800"/>
            <a:ext cx="1655762" cy="1143000"/>
            <a:chOff x="99" y="2154"/>
            <a:chExt cx="1043" cy="897"/>
          </a:xfrm>
        </p:grpSpPr>
        <p:sp>
          <p:nvSpPr>
            <p:cNvPr id="233486" name="Text Box 14"/>
            <p:cNvSpPr txBox="1">
              <a:spLocks noChangeArrowheads="1"/>
            </p:cNvSpPr>
            <p:nvPr/>
          </p:nvSpPr>
          <p:spPr bwMode="auto">
            <a:xfrm>
              <a:off x="99" y="2154"/>
              <a:ext cx="1043" cy="557"/>
            </a:xfrm>
            <a:prstGeom prst="rect">
              <a:avLst/>
            </a:prstGeom>
            <a:noFill/>
            <a:ln w="9525">
              <a:noFill/>
              <a:miter lim="800000"/>
              <a:headEnd/>
              <a:tailEnd/>
            </a:ln>
            <a:effectLst/>
          </p:spPr>
          <p:txBody>
            <a:bodyPr wrap="none">
              <a:spAutoFit/>
            </a:bodyPr>
            <a:lstStyle/>
            <a:p>
              <a:pPr>
                <a:buFont typeface="Symbol" pitchFamily="18" charset="2"/>
                <a:buChar char="»"/>
              </a:pPr>
              <a:r>
                <a:rPr lang="en-US" sz="2800" dirty="0">
                  <a:solidFill>
                    <a:srgbClr val="CC0000"/>
                  </a:solidFill>
                  <a:latin typeface="Comic Sans MS" pitchFamily="66" charset="0"/>
                  <a:sym typeface="Symbol" pitchFamily="18" charset="2"/>
                </a:rPr>
                <a:t>n</a:t>
              </a:r>
            </a:p>
            <a:p>
              <a:pPr>
                <a:buFont typeface="Symbol" pitchFamily="18" charset="2"/>
                <a:buNone/>
              </a:pPr>
              <a:r>
                <a:rPr lang="en-US" sz="2400" dirty="0">
                  <a:solidFill>
                    <a:srgbClr val="CC0000"/>
                  </a:solidFill>
                  <a:latin typeface="Comic Sans MS" pitchFamily="66" charset="0"/>
                  <a:sym typeface="Symbol" pitchFamily="18" charset="2"/>
                </a:rPr>
                <a:t>exchanges</a:t>
              </a:r>
            </a:p>
          </p:txBody>
        </p:sp>
        <p:sp>
          <p:nvSpPr>
            <p:cNvPr id="233487" name="Freeform 15"/>
            <p:cNvSpPr>
              <a:spLocks/>
            </p:cNvSpPr>
            <p:nvPr/>
          </p:nvSpPr>
          <p:spPr bwMode="auto">
            <a:xfrm rot="5400000" flipV="1">
              <a:off x="698" y="2813"/>
              <a:ext cx="208" cy="267"/>
            </a:xfrm>
            <a:custGeom>
              <a:avLst/>
              <a:gdLst/>
              <a:ahLst/>
              <a:cxnLst>
                <a:cxn ang="0">
                  <a:pos x="0" y="0"/>
                </a:cxn>
                <a:cxn ang="0">
                  <a:pos x="171" y="110"/>
                </a:cxn>
                <a:cxn ang="0">
                  <a:pos x="208" y="270"/>
                </a:cxn>
              </a:cxnLst>
              <a:rect l="0" t="0" r="r" b="b"/>
              <a:pathLst>
                <a:path w="208" h="270">
                  <a:moveTo>
                    <a:pt x="0" y="0"/>
                  </a:moveTo>
                  <a:cubicBezTo>
                    <a:pt x="68" y="32"/>
                    <a:pt x="136" y="65"/>
                    <a:pt x="171" y="110"/>
                  </a:cubicBezTo>
                  <a:cubicBezTo>
                    <a:pt x="206" y="155"/>
                    <a:pt x="207" y="212"/>
                    <a:pt x="208" y="270"/>
                  </a:cubicBezTo>
                </a:path>
              </a:pathLst>
            </a:custGeom>
            <a:noFill/>
            <a:ln w="9525">
              <a:solidFill>
                <a:schemeClr val="tx1"/>
              </a:solidFill>
              <a:round/>
              <a:headEnd/>
              <a:tailEnd type="triangle" w="med" len="med"/>
            </a:ln>
            <a:effectLst/>
          </p:spPr>
          <p:txBody>
            <a:bodyPr/>
            <a:lstStyle/>
            <a:p>
              <a:endParaRPr lang="en-US"/>
            </a:p>
          </p:txBody>
        </p:sp>
      </p:grpSp>
      <p:graphicFrame>
        <p:nvGraphicFramePr>
          <p:cNvPr id="233488" name="Object 16"/>
          <p:cNvGraphicFramePr>
            <a:graphicFrameLocks noChangeAspect="1"/>
          </p:cNvGraphicFramePr>
          <p:nvPr/>
        </p:nvGraphicFramePr>
        <p:xfrm>
          <a:off x="889000" y="6170613"/>
          <a:ext cx="7950200" cy="534987"/>
        </p:xfrm>
        <a:graphic>
          <a:graphicData uri="http://schemas.openxmlformats.org/presentationml/2006/ole">
            <mc:AlternateContent xmlns:mc="http://schemas.openxmlformats.org/markup-compatibility/2006">
              <mc:Choice xmlns:v="urn:schemas-microsoft-com:vml" Requires="v">
                <p:oleObj spid="_x0000_s69673" name="Equation" r:id="rId10" imgW="5410080" imgH="444240" progId="">
                  <p:embed/>
                </p:oleObj>
              </mc:Choice>
              <mc:Fallback>
                <p:oleObj name="Equation" r:id="rId10" imgW="5410080" imgH="444240"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89000" y="6170613"/>
                        <a:ext cx="7950200"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34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348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348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348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348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33481">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348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3481">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348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3481">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3347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3347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animBg="1"/>
      <p:bldP spid="23347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143000"/>
            <a:ext cx="8229600" cy="4525962"/>
          </a:xfrm>
        </p:spPr>
        <p:txBody>
          <a:bodyPr/>
          <a:lstStyle/>
          <a:p>
            <a:pPr marL="265176" indent="-265176" eaLnBrk="1" fontAlgn="auto" hangingPunct="1">
              <a:spcAft>
                <a:spcPts val="0"/>
              </a:spcAft>
              <a:buFont typeface="Wingdings 2"/>
              <a:buNone/>
              <a:defRPr/>
            </a:pPr>
            <a:r>
              <a:rPr lang="en-US" dirty="0" smtClean="0"/>
              <a:t>//(Pattern)P and T are strings with length R and S respectively</a:t>
            </a:r>
          </a:p>
          <a:p>
            <a:pPr marL="265176" indent="-265176" eaLnBrk="1" fontAlgn="auto" hangingPunct="1">
              <a:spcAft>
                <a:spcPts val="0"/>
              </a:spcAft>
              <a:buFont typeface="Wingdings 2"/>
              <a:buNone/>
              <a:defRPr/>
            </a:pPr>
            <a:r>
              <a:rPr lang="en-US" dirty="0" smtClean="0"/>
              <a:t>1. Set k := 1 and MAX := S – R +1</a:t>
            </a:r>
          </a:p>
          <a:p>
            <a:pPr marL="265176" indent="-265176" eaLnBrk="1" fontAlgn="auto" hangingPunct="1">
              <a:spcAft>
                <a:spcPts val="0"/>
              </a:spcAft>
              <a:buFont typeface="Wingdings 2"/>
              <a:buNone/>
              <a:defRPr/>
            </a:pPr>
            <a:r>
              <a:rPr lang="en-US" dirty="0" smtClean="0"/>
              <a:t>2. Repeat Steps 3 to 5 while k &lt;=MAX</a:t>
            </a:r>
          </a:p>
          <a:p>
            <a:pPr marL="265176" indent="-265176" eaLnBrk="1" fontAlgn="auto" hangingPunct="1">
              <a:spcAft>
                <a:spcPts val="0"/>
              </a:spcAft>
              <a:buFont typeface="Wingdings 2"/>
              <a:buNone/>
              <a:defRPr/>
            </a:pPr>
            <a:r>
              <a:rPr lang="en-US" dirty="0" smtClean="0"/>
              <a:t>3. Repeat for L = 1  to R</a:t>
            </a:r>
          </a:p>
          <a:p>
            <a:pPr marL="265176" indent="-265176" eaLnBrk="1" fontAlgn="auto" hangingPunct="1">
              <a:spcAft>
                <a:spcPts val="0"/>
              </a:spcAft>
              <a:buFont typeface="Wingdings 2"/>
              <a:buNone/>
              <a:defRPr/>
            </a:pPr>
            <a:r>
              <a:rPr lang="en-US" dirty="0" smtClean="0"/>
              <a:t>If P[L] != T[K+L-1] then Go to Step 5</a:t>
            </a:r>
          </a:p>
          <a:p>
            <a:pPr marL="265176" indent="-265176" eaLnBrk="1" fontAlgn="auto" hangingPunct="1">
              <a:spcAft>
                <a:spcPts val="0"/>
              </a:spcAft>
              <a:buFont typeface="Wingdings 2"/>
              <a:buNone/>
              <a:defRPr/>
            </a:pPr>
            <a:r>
              <a:rPr lang="en-US" dirty="0" smtClean="0"/>
              <a:t>[End of inner loop]</a:t>
            </a:r>
          </a:p>
          <a:p>
            <a:pPr marL="265176" indent="-265176" eaLnBrk="1" fontAlgn="auto" hangingPunct="1">
              <a:spcAft>
                <a:spcPts val="0"/>
              </a:spcAft>
              <a:buFont typeface="Wingdings 2"/>
              <a:buNone/>
              <a:defRPr/>
            </a:pPr>
            <a:r>
              <a:rPr lang="en-US" dirty="0" smtClean="0"/>
              <a:t>4. [Success] Set INDEX = k, and Exit.</a:t>
            </a:r>
          </a:p>
          <a:p>
            <a:pPr marL="265176" indent="-265176" eaLnBrk="1" fontAlgn="auto" hangingPunct="1">
              <a:spcAft>
                <a:spcPts val="0"/>
              </a:spcAft>
              <a:buFont typeface="Wingdings 2"/>
              <a:buNone/>
              <a:defRPr/>
            </a:pPr>
            <a:r>
              <a:rPr lang="en-US" dirty="0" smtClean="0"/>
              <a:t>5.Set k = k+1</a:t>
            </a:r>
          </a:p>
          <a:p>
            <a:pPr marL="265176" indent="-265176" eaLnBrk="1" fontAlgn="auto" hangingPunct="1">
              <a:spcAft>
                <a:spcPts val="0"/>
              </a:spcAft>
              <a:buFont typeface="Wingdings 2"/>
              <a:buNone/>
              <a:defRPr/>
            </a:pPr>
            <a:r>
              <a:rPr lang="en-US" dirty="0" smtClean="0"/>
              <a:t>[End of step 2 outer loop]</a:t>
            </a:r>
          </a:p>
          <a:p>
            <a:pPr marL="265176" indent="-265176" eaLnBrk="1" fontAlgn="auto" hangingPunct="1">
              <a:spcAft>
                <a:spcPts val="0"/>
              </a:spcAft>
              <a:buFont typeface="Wingdings 2"/>
              <a:buNone/>
              <a:defRPr/>
            </a:pPr>
            <a:r>
              <a:rPr lang="en-US" dirty="0" smtClean="0"/>
              <a:t>6.[Failure] Set INDEX =0.</a:t>
            </a:r>
          </a:p>
          <a:p>
            <a:pPr marL="265176" indent="-265176" eaLnBrk="1" fontAlgn="auto" hangingPunct="1">
              <a:spcAft>
                <a:spcPts val="0"/>
              </a:spcAft>
              <a:buFont typeface="Wingdings 2"/>
              <a:buNone/>
              <a:defRPr/>
            </a:pPr>
            <a:r>
              <a:rPr lang="en-US" dirty="0" smtClean="0"/>
              <a:t>7.Exit</a:t>
            </a:r>
          </a:p>
          <a:p>
            <a:pPr>
              <a:buNone/>
            </a:pPr>
            <a:endParaRPr lang="en-US" dirty="0"/>
          </a:p>
        </p:txBody>
      </p:sp>
      <p:sp>
        <p:nvSpPr>
          <p:cNvPr id="3" name="Title 2"/>
          <p:cNvSpPr>
            <a:spLocks noGrp="1"/>
          </p:cNvSpPr>
          <p:nvPr>
            <p:ph type="title"/>
          </p:nvPr>
        </p:nvSpPr>
        <p:spPr>
          <a:xfrm>
            <a:off x="457200" y="0"/>
            <a:ext cx="8229600" cy="1143000"/>
          </a:xfrm>
        </p:spPr>
        <p:txBody>
          <a:bodyPr/>
          <a:lstStyle/>
          <a:p>
            <a:r>
              <a:rPr lang="en-US" dirty="0" smtClean="0"/>
              <a:t>Pattern Matching</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59</a:t>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838200"/>
            <a:ext cx="8686800" cy="6019800"/>
          </a:xfrm>
        </p:spPr>
        <p:txBody>
          <a:bodyPr>
            <a:normAutofit lnSpcReduction="10000"/>
          </a:bodyPr>
          <a:lstStyle/>
          <a:p>
            <a:pPr marL="609600" indent="-608013" fontAlgn="auto">
              <a:lnSpc>
                <a:spcPct val="80000"/>
              </a:lnSpc>
              <a:spcBef>
                <a:spcPts val="450"/>
              </a:spcBef>
              <a:spcAft>
                <a:spcPts val="0"/>
              </a:spcAft>
              <a:buClrTx/>
              <a:buSzPct val="75000"/>
              <a:buFontTx/>
              <a:buNone/>
              <a:tabLst>
                <a:tab pos="1179513" algn="l"/>
                <a:tab pos="2093913" algn="l"/>
                <a:tab pos="3008313" algn="l"/>
                <a:tab pos="3922713" algn="l"/>
                <a:tab pos="4837113" algn="l"/>
                <a:tab pos="5751513" algn="l"/>
                <a:tab pos="6665913" algn="l"/>
                <a:tab pos="7580313" algn="l"/>
                <a:tab pos="8494713" algn="l"/>
                <a:tab pos="9409113" algn="l"/>
                <a:tab pos="10323513" algn="l"/>
              </a:tabLst>
              <a:defRPr/>
            </a:pPr>
            <a:endParaRPr lang="en-US" sz="3500" dirty="0" smtClean="0"/>
          </a:p>
          <a:p>
            <a:pPr marL="609600" indent="-608013" fontAlgn="auto">
              <a:lnSpc>
                <a:spcPct val="80000"/>
              </a:lnSpc>
              <a:spcBef>
                <a:spcPts val="450"/>
              </a:spcBef>
              <a:spcAft>
                <a:spcPts val="0"/>
              </a:spcAft>
              <a:buClrTx/>
              <a:buSzPct val="75000"/>
              <a:buFontTx/>
              <a:buNone/>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3500" dirty="0" smtClean="0"/>
              <a:t>The running time of an algorithm is </a:t>
            </a:r>
          </a:p>
          <a:p>
            <a:pPr marL="609600" indent="-608013" fontAlgn="auto">
              <a:lnSpc>
                <a:spcPct val="80000"/>
              </a:lnSpc>
              <a:spcBef>
                <a:spcPts val="450"/>
              </a:spcBef>
              <a:spcAft>
                <a:spcPts val="0"/>
              </a:spcAft>
              <a:buClrTx/>
              <a:buSzPct val="75000"/>
              <a:buFontTx/>
              <a:buNone/>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3500" dirty="0" smtClean="0"/>
              <a:t>influenced by several factors:</a:t>
            </a:r>
          </a:p>
          <a:p>
            <a:pPr marL="609600" indent="-608013" fontAlgn="auto">
              <a:lnSpc>
                <a:spcPct val="80000"/>
              </a:lnSpc>
              <a:spcBef>
                <a:spcPts val="450"/>
              </a:spcBef>
              <a:spcAft>
                <a:spcPts val="0"/>
              </a:spcAft>
              <a:buClrTx/>
              <a:buSzPct val="75000"/>
              <a:buFontTx/>
              <a:buNone/>
              <a:tabLst>
                <a:tab pos="1179513" algn="l"/>
                <a:tab pos="2093913" algn="l"/>
                <a:tab pos="3008313" algn="l"/>
                <a:tab pos="3922713" algn="l"/>
                <a:tab pos="4837113" algn="l"/>
                <a:tab pos="5751513" algn="l"/>
                <a:tab pos="6665913" algn="l"/>
                <a:tab pos="7580313" algn="l"/>
                <a:tab pos="8494713" algn="l"/>
                <a:tab pos="9409113" algn="l"/>
                <a:tab pos="10323513" algn="l"/>
              </a:tabLst>
              <a:defRPr/>
            </a:pPr>
            <a:endParaRPr lang="en-US" sz="2800" dirty="0" smtClean="0">
              <a:latin typeface="Times New Roman" pitchFamily="18" charset="0"/>
              <a:cs typeface="Times New Roman" pitchFamily="18" charset="0"/>
            </a:endParaRPr>
          </a:p>
          <a:p>
            <a:pPr marL="609600" indent="-608013" fontAlgn="auto">
              <a:lnSpc>
                <a:spcPct val="80000"/>
              </a:lnSpc>
              <a:spcBef>
                <a:spcPts val="450"/>
              </a:spcBef>
              <a:spcAft>
                <a:spcPts val="0"/>
              </a:spcAft>
              <a:buClr>
                <a:srgbClr val="00007D"/>
              </a:buClr>
              <a:buSzPct val="75000"/>
              <a:buFont typeface="Wingdings" pitchFamily="2" charset="2"/>
              <a:buChar char="Ø"/>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800" dirty="0" smtClean="0">
                <a:latin typeface="Times New Roman" pitchFamily="18" charset="0"/>
                <a:cs typeface="Times New Roman" pitchFamily="18" charset="0"/>
              </a:rPr>
              <a:t>Language in which the program was written.</a:t>
            </a:r>
          </a:p>
          <a:p>
            <a:pPr marL="1103376" lvl="2" indent="-608013" fontAlgn="auto">
              <a:lnSpc>
                <a:spcPct val="80000"/>
              </a:lnSpc>
              <a:spcBef>
                <a:spcPts val="450"/>
              </a:spcBef>
              <a:spcAft>
                <a:spcPts val="0"/>
              </a:spcAft>
              <a:buClr>
                <a:srgbClr val="00007D"/>
              </a:buClr>
              <a:buSzPct val="75000"/>
              <a:buFont typeface="Wingdings" pitchFamily="2" charset="2"/>
              <a:buChar char="Ø"/>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200" dirty="0" smtClean="0">
                <a:latin typeface="Times New Roman" pitchFamily="18" charset="0"/>
                <a:cs typeface="Times New Roman" pitchFamily="18" charset="0"/>
              </a:rPr>
              <a:t>For example, programs written in assembly language generally run faster than those written in C or C++, which in turn tend to run faster than those written in Java.</a:t>
            </a:r>
          </a:p>
          <a:p>
            <a:pPr marL="1103376" lvl="2" indent="-608013" fontAlgn="auto">
              <a:lnSpc>
                <a:spcPct val="80000"/>
              </a:lnSpc>
              <a:spcBef>
                <a:spcPts val="450"/>
              </a:spcBef>
              <a:spcAft>
                <a:spcPts val="0"/>
              </a:spcAft>
              <a:buClr>
                <a:srgbClr val="00007D"/>
              </a:buClr>
              <a:buSzPct val="75000"/>
              <a:buFont typeface="Wingdings 2"/>
              <a:buNone/>
              <a:tabLst>
                <a:tab pos="1179513" algn="l"/>
                <a:tab pos="2093913" algn="l"/>
                <a:tab pos="3008313" algn="l"/>
                <a:tab pos="3922713" algn="l"/>
                <a:tab pos="4837113" algn="l"/>
                <a:tab pos="5751513" algn="l"/>
                <a:tab pos="6665913" algn="l"/>
                <a:tab pos="7580313" algn="l"/>
                <a:tab pos="8494713" algn="l"/>
                <a:tab pos="9409113" algn="l"/>
                <a:tab pos="10323513" algn="l"/>
              </a:tabLst>
              <a:defRPr/>
            </a:pPr>
            <a:endParaRPr lang="en-US" sz="2200" dirty="0" smtClean="0">
              <a:latin typeface="Times New Roman" pitchFamily="18" charset="0"/>
              <a:cs typeface="Times New Roman" pitchFamily="18" charset="0"/>
            </a:endParaRPr>
          </a:p>
          <a:p>
            <a:pPr marL="609600" indent="-608013" fontAlgn="auto">
              <a:lnSpc>
                <a:spcPct val="80000"/>
              </a:lnSpc>
              <a:spcBef>
                <a:spcPts val="450"/>
              </a:spcBef>
              <a:spcAft>
                <a:spcPts val="0"/>
              </a:spcAft>
              <a:buClr>
                <a:srgbClr val="00007D"/>
              </a:buClr>
              <a:buSzPct val="75000"/>
              <a:buFont typeface="Wingdings" pitchFamily="2" charset="2"/>
              <a:buChar char="Ø"/>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800" dirty="0" smtClean="0">
                <a:latin typeface="Times New Roman" pitchFamily="18" charset="0"/>
                <a:cs typeface="Times New Roman" pitchFamily="18" charset="0"/>
              </a:rPr>
              <a:t>Efficiency of the compiler that created the program.</a:t>
            </a:r>
          </a:p>
          <a:p>
            <a:pPr marL="609600" indent="-608013" fontAlgn="auto">
              <a:lnSpc>
                <a:spcPct val="80000"/>
              </a:lnSpc>
              <a:spcBef>
                <a:spcPts val="450"/>
              </a:spcBef>
              <a:spcAft>
                <a:spcPts val="0"/>
              </a:spcAft>
              <a:buClr>
                <a:srgbClr val="00007D"/>
              </a:buClr>
              <a:buSzPct val="75000"/>
              <a:buFont typeface="Wingdings 3"/>
              <a:buNone/>
              <a:tabLst>
                <a:tab pos="1179513" algn="l"/>
                <a:tab pos="2093913" algn="l"/>
                <a:tab pos="3008313" algn="l"/>
                <a:tab pos="3922713" algn="l"/>
                <a:tab pos="4837113" algn="l"/>
                <a:tab pos="5751513" algn="l"/>
                <a:tab pos="6665913" algn="l"/>
                <a:tab pos="7580313" algn="l"/>
                <a:tab pos="8494713" algn="l"/>
                <a:tab pos="9409113" algn="l"/>
                <a:tab pos="10323513" algn="l"/>
              </a:tabLst>
              <a:defRPr/>
            </a:pPr>
            <a:endParaRPr lang="en-US" sz="2800" dirty="0" smtClean="0">
              <a:latin typeface="Times New Roman" pitchFamily="18" charset="0"/>
              <a:cs typeface="Times New Roman" pitchFamily="18" charset="0"/>
            </a:endParaRPr>
          </a:p>
          <a:p>
            <a:pPr marL="609600" indent="-608013" fontAlgn="auto">
              <a:lnSpc>
                <a:spcPct val="80000"/>
              </a:lnSpc>
              <a:spcBef>
                <a:spcPts val="450"/>
              </a:spcBef>
              <a:spcAft>
                <a:spcPts val="0"/>
              </a:spcAft>
              <a:buClr>
                <a:srgbClr val="00007D"/>
              </a:buClr>
              <a:buSzPct val="75000"/>
              <a:buFont typeface="Wingdings" pitchFamily="2" charset="2"/>
              <a:buChar char="Ø"/>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800" dirty="0" smtClean="0">
                <a:latin typeface="Times New Roman" pitchFamily="18" charset="0"/>
                <a:cs typeface="Times New Roman" pitchFamily="18" charset="0"/>
              </a:rPr>
              <a:t>The size of the input: processing 1000 records will take more time than processing 10 records.</a:t>
            </a:r>
          </a:p>
          <a:p>
            <a:pPr marL="609600" indent="-608013" fontAlgn="auto">
              <a:lnSpc>
                <a:spcPct val="80000"/>
              </a:lnSpc>
              <a:spcBef>
                <a:spcPts val="450"/>
              </a:spcBef>
              <a:spcAft>
                <a:spcPts val="0"/>
              </a:spcAft>
              <a:buClr>
                <a:srgbClr val="00007D"/>
              </a:buClr>
              <a:buSzPct val="75000"/>
              <a:buFont typeface="Wingdings" pitchFamily="2" charset="2"/>
              <a:buChar char="Ø"/>
              <a:tabLst>
                <a:tab pos="1179513" algn="l"/>
                <a:tab pos="2093913" algn="l"/>
                <a:tab pos="3008313" algn="l"/>
                <a:tab pos="3922713" algn="l"/>
                <a:tab pos="4837113" algn="l"/>
                <a:tab pos="5751513" algn="l"/>
                <a:tab pos="6665913" algn="l"/>
                <a:tab pos="7580313" algn="l"/>
                <a:tab pos="8494713" algn="l"/>
                <a:tab pos="9409113" algn="l"/>
                <a:tab pos="10323513" algn="l"/>
              </a:tabLst>
              <a:defRPr/>
            </a:pPr>
            <a:endParaRPr lang="en-US" sz="2800" dirty="0" smtClean="0">
              <a:latin typeface="Times New Roman" pitchFamily="18" charset="0"/>
              <a:cs typeface="Times New Roman" pitchFamily="18" charset="0"/>
            </a:endParaRPr>
          </a:p>
          <a:p>
            <a:pPr marL="609600" indent="-608013" fontAlgn="auto">
              <a:lnSpc>
                <a:spcPct val="80000"/>
              </a:lnSpc>
              <a:spcBef>
                <a:spcPts val="450"/>
              </a:spcBef>
              <a:spcAft>
                <a:spcPts val="0"/>
              </a:spcAft>
              <a:buClr>
                <a:srgbClr val="00007D"/>
              </a:buClr>
              <a:buSzPct val="75000"/>
              <a:buFont typeface="Wingdings" pitchFamily="2" charset="2"/>
              <a:buChar char="Ø"/>
              <a:tabLst>
                <a:tab pos="1179513" algn="l"/>
                <a:tab pos="2093913" algn="l"/>
                <a:tab pos="3008313" algn="l"/>
                <a:tab pos="3922713" algn="l"/>
                <a:tab pos="4837113" algn="l"/>
                <a:tab pos="5751513" algn="l"/>
                <a:tab pos="6665913" algn="l"/>
                <a:tab pos="7580313" algn="l"/>
                <a:tab pos="8494713" algn="l"/>
                <a:tab pos="9409113" algn="l"/>
                <a:tab pos="10323513" algn="l"/>
              </a:tabLst>
              <a:defRPr/>
            </a:pPr>
            <a:r>
              <a:rPr lang="en-US" sz="2800" dirty="0" smtClean="0">
                <a:latin typeface="Times New Roman" pitchFamily="18" charset="0"/>
                <a:cs typeface="Times New Roman" pitchFamily="18" charset="0"/>
              </a:rPr>
              <a:t>Organization of the input: if the item we are searching for is at the top of the list, it will take less time to find it than if it is at the bottom.</a:t>
            </a:r>
          </a:p>
          <a:p>
            <a:pPr marL="365760" indent="-256032" fontAlgn="auto">
              <a:spcAft>
                <a:spcPts val="0"/>
              </a:spcAft>
              <a:buFont typeface="Wingdings 3"/>
              <a:buChar char=""/>
              <a:defRPr/>
            </a:pPr>
            <a:endParaRPr lang="en-US" dirty="0"/>
          </a:p>
        </p:txBody>
      </p:sp>
      <p:sp>
        <p:nvSpPr>
          <p:cNvPr id="3" name="Title 2"/>
          <p:cNvSpPr>
            <a:spLocks noGrp="1"/>
          </p:cNvSpPr>
          <p:nvPr>
            <p:ph type="title"/>
          </p:nvPr>
        </p:nvSpPr>
        <p:spPr>
          <a:xfrm>
            <a:off x="457200" y="0"/>
            <a:ext cx="8229600" cy="1143000"/>
          </a:xfrm>
        </p:spPr>
        <p:txBody>
          <a:bodyPr/>
          <a:lstStyle/>
          <a:p>
            <a:pPr algn="ctr" fontAlgn="auto">
              <a:spcAft>
                <a:spcPts val="0"/>
              </a:spcAft>
              <a:defRPr/>
            </a:pPr>
            <a:r>
              <a:rPr lang="en-US" dirty="0" smtClean="0"/>
              <a:t>Time Complexity</a:t>
            </a:r>
            <a:endParaRPr lang="en-US" dirty="0"/>
          </a:p>
        </p:txBody>
      </p:sp>
      <p:sp>
        <p:nvSpPr>
          <p:cNvPr id="13316" name="Footer Placeholder 4"/>
          <p:cNvSpPr>
            <a:spLocks noGrp="1"/>
          </p:cNvSpPr>
          <p:nvPr>
            <p:ph type="ftr" sz="quarter" idx="11"/>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r>
              <a:rPr lang="en-US" smtClean="0"/>
              <a:t>Data Structures and Algorithms </a:t>
            </a:r>
            <a:endParaRPr lang="en-US" dirty="0"/>
          </a:p>
        </p:txBody>
      </p:sp>
      <p:sp>
        <p:nvSpPr>
          <p:cNvPr id="13317" name="Slide Number Placeholder 5"/>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pPr fontAlgn="base">
              <a:spcBef>
                <a:spcPct val="0"/>
              </a:spcBef>
              <a:spcAft>
                <a:spcPct val="0"/>
              </a:spcAft>
            </a:pPr>
            <a:fld id="{945685B3-166B-4941-ACB1-8A0878839D1F}" type="slidenum">
              <a:rPr lang="en-US"/>
              <a:pPr fontAlgn="base">
                <a:spcBef>
                  <a:spcPct val="0"/>
                </a:spcBef>
                <a:spcAft>
                  <a:spcPct val="0"/>
                </a:spcAft>
              </a:pPr>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503238" y="530225"/>
            <a:ext cx="5821362" cy="4187825"/>
          </a:xfrm>
        </p:spPr>
        <p:txBody>
          <a:bodyPr/>
          <a:lstStyle/>
          <a:p>
            <a:pPr eaLnBrk="1" hangingPunct="1"/>
            <a:r>
              <a:rPr lang="en-US" dirty="0" smtClean="0"/>
              <a:t>Example 1</a:t>
            </a:r>
          </a:p>
          <a:p>
            <a:pPr eaLnBrk="1" hangingPunct="1">
              <a:buNone/>
            </a:pPr>
            <a:endParaRPr lang="en-US" dirty="0" smtClean="0"/>
          </a:p>
          <a:p>
            <a:pPr eaLnBrk="1" hangingPunct="1"/>
            <a:r>
              <a:rPr lang="en-US" dirty="0" smtClean="0"/>
              <a:t>T: x y x y </a:t>
            </a:r>
            <a:r>
              <a:rPr lang="en-US" dirty="0" err="1" smtClean="0"/>
              <a:t>y</a:t>
            </a:r>
            <a:r>
              <a:rPr lang="en-US" dirty="0" smtClean="0"/>
              <a:t> x </a:t>
            </a:r>
            <a:r>
              <a:rPr lang="en-US" dirty="0" err="1" smtClean="0"/>
              <a:t>x</a:t>
            </a:r>
            <a:r>
              <a:rPr lang="en-US" dirty="0" smtClean="0"/>
              <a:t> y x y x y </a:t>
            </a:r>
            <a:r>
              <a:rPr lang="en-US" dirty="0" err="1" smtClean="0"/>
              <a:t>y</a:t>
            </a:r>
            <a:endParaRPr lang="en-US" dirty="0" smtClean="0"/>
          </a:p>
          <a:p>
            <a:pPr eaLnBrk="1" hangingPunct="1"/>
            <a:r>
              <a:rPr lang="en-US" dirty="0" smtClean="0"/>
              <a:t>P: x y x y x y </a:t>
            </a:r>
            <a:r>
              <a:rPr lang="en-US" dirty="0" err="1" smtClean="0"/>
              <a:t>y</a:t>
            </a:r>
            <a:endParaRPr lang="en-US" dirty="0" smtClean="0"/>
          </a:p>
          <a:p>
            <a:pPr eaLnBrk="1" hangingPunct="1"/>
            <a:endParaRPr lang="en-US" dirty="0" smtClean="0"/>
          </a:p>
          <a:p>
            <a:pPr eaLnBrk="1" hangingPunct="1"/>
            <a:r>
              <a:rPr lang="en-US" dirty="0" smtClean="0"/>
              <a:t>Example 2</a:t>
            </a:r>
          </a:p>
          <a:p>
            <a:pPr eaLnBrk="1" hangingPunct="1"/>
            <a:endParaRPr lang="en-US" dirty="0" smtClean="0"/>
          </a:p>
          <a:p>
            <a:pPr eaLnBrk="1" hangingPunct="1"/>
            <a:r>
              <a:rPr lang="en-US" dirty="0" smtClean="0"/>
              <a:t>P: star</a:t>
            </a:r>
          </a:p>
          <a:p>
            <a:pPr eaLnBrk="1" hangingPunct="1"/>
            <a:r>
              <a:rPr lang="en-US" dirty="0" smtClean="0"/>
              <a:t>T: </a:t>
            </a:r>
            <a:r>
              <a:rPr lang="en-US" dirty="0" err="1" smtClean="0"/>
              <a:t>twinkletwinklelittlestar</a:t>
            </a:r>
            <a:endParaRPr lang="en-US" dirty="0" smtClean="0"/>
          </a:p>
          <a:p>
            <a:pPr eaLnBrk="1" hangingPunct="1"/>
            <a:endParaRPr lang="en-US" dirty="0" smtClean="0"/>
          </a:p>
          <a:p>
            <a:pPr eaLnBrk="1" hangingPunct="1"/>
            <a:endParaRPr lang="en-US" dirty="0" smtClean="0"/>
          </a:p>
        </p:txBody>
      </p:sp>
      <p:sp>
        <p:nvSpPr>
          <p:cNvPr id="4" name="Rectangle 3"/>
          <p:cNvSpPr/>
          <p:nvPr/>
        </p:nvSpPr>
        <p:spPr>
          <a:xfrm>
            <a:off x="4572000" y="4343400"/>
            <a:ext cx="4572000" cy="2308324"/>
          </a:xfrm>
          <a:prstGeom prst="rect">
            <a:avLst/>
          </a:prstGeom>
        </p:spPr>
        <p:txBody>
          <a:bodyPr>
            <a:spAutoFit/>
          </a:bodyPr>
          <a:lstStyle/>
          <a:p>
            <a:pPr eaLnBrk="1" hangingPunct="1"/>
            <a:endParaRPr lang="en-US" dirty="0" smtClean="0"/>
          </a:p>
          <a:p>
            <a:pPr eaLnBrk="1" hangingPunct="1"/>
            <a:endParaRPr lang="en-US" dirty="0" smtClean="0"/>
          </a:p>
          <a:p>
            <a:pPr eaLnBrk="1" hangingPunct="1"/>
            <a:r>
              <a:rPr lang="en-US" sz="2700" dirty="0" smtClean="0">
                <a:latin typeface="+mn-lt"/>
                <a:cs typeface="+mn-cs"/>
              </a:rPr>
              <a:t>Example 3</a:t>
            </a:r>
          </a:p>
          <a:p>
            <a:pPr eaLnBrk="1" hangingPunct="1"/>
            <a:endParaRPr lang="en-US" sz="2700" dirty="0" smtClean="0">
              <a:latin typeface="+mn-lt"/>
              <a:cs typeface="+mn-cs"/>
            </a:endParaRPr>
          </a:p>
          <a:p>
            <a:pPr eaLnBrk="1" hangingPunct="1"/>
            <a:r>
              <a:rPr lang="en-US" sz="2700" dirty="0" smtClean="0">
                <a:latin typeface="+mn-lt"/>
                <a:cs typeface="+mn-cs"/>
              </a:rPr>
              <a:t>P:aaba</a:t>
            </a:r>
          </a:p>
          <a:p>
            <a:pPr eaLnBrk="1" hangingPunct="1"/>
            <a:r>
              <a:rPr lang="en-US" sz="2700" dirty="0" smtClean="0">
                <a:latin typeface="+mn-lt"/>
                <a:cs typeface="+mn-cs"/>
              </a:rPr>
              <a:t>T:aaaaaababbbaa</a:t>
            </a: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
        <p:nvSpPr>
          <p:cNvPr id="3" name="Slide Number Placeholder 2"/>
          <p:cNvSpPr>
            <a:spLocks noGrp="1"/>
          </p:cNvSpPr>
          <p:nvPr>
            <p:ph type="sldNum" sz="quarter" idx="12"/>
          </p:nvPr>
        </p:nvSpPr>
        <p:spPr/>
        <p:txBody>
          <a:bodyPr/>
          <a:lstStyle/>
          <a:p>
            <a:pPr>
              <a:defRPr/>
            </a:pPr>
            <a:fld id="{0FC456C6-1829-4FD9-AC97-259EABB8553E}" type="slidenum">
              <a:rPr lang="en-US" smtClean="0"/>
              <a:pPr>
                <a:defRPr/>
              </a:pPr>
              <a:t>60</a:t>
            </a:fld>
            <a:endParaRPr 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176338"/>
            <a:ext cx="6400800" cy="1338262"/>
          </a:xfrm>
        </p:spPr>
        <p:txBody>
          <a:bodyPr/>
          <a:lstStyle/>
          <a:p>
            <a:r>
              <a:rPr lang="en-US" sz="2400" dirty="0" err="1" smtClean="0"/>
              <a:t>Quicksort</a:t>
            </a:r>
            <a:r>
              <a:rPr lang="en-US" sz="2400" dirty="0" smtClean="0"/>
              <a:t> was invented in 1960 by C. A. R. Hoare.</a:t>
            </a:r>
          </a:p>
          <a:p>
            <a:pPr>
              <a:buNone/>
            </a:pPr>
            <a:endParaRPr lang="en-US" sz="2400" dirty="0" smtClean="0"/>
          </a:p>
          <a:p>
            <a:r>
              <a:rPr lang="en-US" sz="2400" dirty="0" smtClean="0"/>
              <a:t>A divide and conquer sorting algorithm </a:t>
            </a:r>
          </a:p>
          <a:p>
            <a:endParaRPr lang="en-US" sz="2400" dirty="0" smtClean="0"/>
          </a:p>
          <a:p>
            <a:r>
              <a:rPr lang="en-US" sz="2400" dirty="0" smtClean="0"/>
              <a:t>Ɵ(n log n) expected running time on an average.</a:t>
            </a:r>
          </a:p>
          <a:p>
            <a:endParaRPr lang="en-US" sz="2400" dirty="0" smtClean="0"/>
          </a:p>
          <a:p>
            <a:r>
              <a:rPr lang="en-US" sz="2400" dirty="0" smtClean="0"/>
              <a:t>Ɵ(n</a:t>
            </a:r>
            <a:r>
              <a:rPr lang="en-US" sz="2400" baseline="30000" dirty="0" smtClean="0"/>
              <a:t>2</a:t>
            </a:r>
            <a:r>
              <a:rPr lang="en-US" sz="2400" dirty="0" smtClean="0"/>
              <a:t>) worst case running time.</a:t>
            </a:r>
          </a:p>
          <a:p>
            <a:pPr>
              <a:buNone/>
            </a:pPr>
            <a:endParaRPr lang="en-US" sz="2400" dirty="0" smtClean="0"/>
          </a:p>
          <a:p>
            <a:pPr>
              <a:buNone/>
            </a:pPr>
            <a:endParaRPr lang="en-US" sz="2400" dirty="0" smtClean="0"/>
          </a:p>
          <a:p>
            <a:endParaRPr lang="en-US" sz="2400" dirty="0" smtClean="0"/>
          </a:p>
          <a:p>
            <a:endParaRPr lang="en-US" sz="2400" dirty="0" smtClean="0"/>
          </a:p>
          <a:p>
            <a:endParaRPr lang="en-US" sz="2400" dirty="0" smtClean="0"/>
          </a:p>
        </p:txBody>
      </p:sp>
      <p:sp>
        <p:nvSpPr>
          <p:cNvPr id="3" name="Title 2"/>
          <p:cNvSpPr>
            <a:spLocks noGrp="1"/>
          </p:cNvSpPr>
          <p:nvPr>
            <p:ph type="title"/>
          </p:nvPr>
        </p:nvSpPr>
        <p:spPr>
          <a:xfrm>
            <a:off x="0" y="0"/>
            <a:ext cx="9144000" cy="1325562"/>
          </a:xfrm>
        </p:spPr>
        <p:txBody>
          <a:bodyPr>
            <a:normAutofit/>
          </a:bodyPr>
          <a:lstStyle/>
          <a:p>
            <a:pPr algn="ctr"/>
            <a:r>
              <a:rPr lang="en-US" dirty="0" smtClean="0"/>
              <a:t>Quick Sort</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61</a:t>
            </a:fld>
            <a:endParaRPr lang="en-US"/>
          </a:p>
        </p:txBody>
      </p:sp>
      <p:pic>
        <p:nvPicPr>
          <p:cNvPr id="18" name="Picture 17" descr="Picture1.png"/>
          <p:cNvPicPr>
            <a:picLocks noChangeAspect="1"/>
          </p:cNvPicPr>
          <p:nvPr/>
        </p:nvPicPr>
        <p:blipFill>
          <a:blip r:embed="rId2" cstate="print"/>
          <a:stretch>
            <a:fillRect/>
          </a:stretch>
        </p:blipFill>
        <p:spPr>
          <a:xfrm>
            <a:off x="2818517" y="4895650"/>
            <a:ext cx="6325483" cy="1428950"/>
          </a:xfrm>
          <a:prstGeom prst="rect">
            <a:avLst/>
          </a:prstGeom>
        </p:spPr>
      </p:pic>
      <p:pic>
        <p:nvPicPr>
          <p:cNvPr id="19" name="Picture 4"/>
          <p:cNvPicPr>
            <a:picLocks noChangeAspect="1" noChangeArrowheads="1"/>
          </p:cNvPicPr>
          <p:nvPr/>
        </p:nvPicPr>
        <p:blipFill>
          <a:blip r:embed="rId3" cstate="print"/>
          <a:srcRect l="82305" t="5464" r="5350" b="71585"/>
          <a:stretch>
            <a:fillRect/>
          </a:stretch>
        </p:blipFill>
        <p:spPr bwMode="auto">
          <a:xfrm>
            <a:off x="7620000" y="381000"/>
            <a:ext cx="1143000" cy="1600200"/>
          </a:xfrm>
          <a:prstGeom prst="rect">
            <a:avLst/>
          </a:prstGeom>
          <a:noFill/>
          <a:ln w="15875">
            <a:noFill/>
            <a:miter lim="800000"/>
            <a:headEnd/>
            <a:tailEnd/>
          </a:ln>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b="1" dirty="0" smtClean="0"/>
              <a:t>Divide: </a:t>
            </a:r>
            <a:r>
              <a:rPr lang="en-US" sz="2000" dirty="0" smtClean="0"/>
              <a:t>Partition (rearrange) the array A[p . . r] into two (possibly empty) </a:t>
            </a:r>
            <a:r>
              <a:rPr lang="en-US" sz="2000" dirty="0" err="1" smtClean="0"/>
              <a:t>subarrays</a:t>
            </a:r>
            <a:r>
              <a:rPr lang="en-US" sz="2000" dirty="0" smtClean="0"/>
              <a:t>, A[p . . q −1] and A[q +1 . . r] such that each element of A[p . . q −1] is less than or equal to A[q], which is, in turn, less than or equal to each element of A[q + 1 . . r]. </a:t>
            </a:r>
            <a:r>
              <a:rPr lang="en-US" sz="2000" b="1" dirty="0" smtClean="0">
                <a:solidFill>
                  <a:srgbClr val="FF0000"/>
                </a:solidFill>
              </a:rPr>
              <a:t>Compute the index q as </a:t>
            </a:r>
            <a:r>
              <a:rPr lang="en-US" sz="2000" dirty="0" smtClean="0"/>
              <a:t>part of this partitioning procedure.</a:t>
            </a:r>
          </a:p>
          <a:p>
            <a:endParaRPr lang="en-US" sz="2000" dirty="0" smtClean="0"/>
          </a:p>
          <a:p>
            <a:r>
              <a:rPr lang="en-US" sz="2000" b="1" dirty="0" smtClean="0"/>
              <a:t>Conquer: </a:t>
            </a:r>
            <a:r>
              <a:rPr lang="en-US" sz="2000" dirty="0" smtClean="0"/>
              <a:t>Sort the two </a:t>
            </a:r>
            <a:r>
              <a:rPr lang="en-US" sz="2000" dirty="0" err="1" smtClean="0"/>
              <a:t>subarrays</a:t>
            </a:r>
            <a:r>
              <a:rPr lang="en-US" sz="2000" dirty="0" smtClean="0"/>
              <a:t> A[p . . q−1] and A[q +1 . . r] by recursive calls to </a:t>
            </a:r>
            <a:r>
              <a:rPr lang="en-US" sz="2000" dirty="0" err="1" smtClean="0"/>
              <a:t>quicksort</a:t>
            </a:r>
            <a:r>
              <a:rPr lang="en-US" sz="2000" dirty="0" smtClean="0"/>
              <a:t>.</a:t>
            </a:r>
          </a:p>
          <a:p>
            <a:endParaRPr lang="en-US" sz="2000" dirty="0" smtClean="0"/>
          </a:p>
          <a:p>
            <a:r>
              <a:rPr lang="en-US" sz="2000" b="1" dirty="0" smtClean="0"/>
              <a:t>Combine: </a:t>
            </a:r>
            <a:r>
              <a:rPr lang="en-US" sz="2000" dirty="0" smtClean="0"/>
              <a:t>Since the </a:t>
            </a:r>
            <a:r>
              <a:rPr lang="en-US" sz="2000" dirty="0" err="1" smtClean="0"/>
              <a:t>subarrays</a:t>
            </a:r>
            <a:r>
              <a:rPr lang="en-US" sz="2000" dirty="0" smtClean="0"/>
              <a:t> are sorted in place, no work is needed to combine them: the entire array A[p . . r] is now sorted.</a:t>
            </a:r>
          </a:p>
          <a:p>
            <a:endParaRPr lang="en-US" sz="2000" dirty="0" smtClean="0"/>
          </a:p>
        </p:txBody>
      </p:sp>
      <p:sp>
        <p:nvSpPr>
          <p:cNvPr id="3" name="Title 2"/>
          <p:cNvSpPr>
            <a:spLocks noGrp="1"/>
          </p:cNvSpPr>
          <p:nvPr>
            <p:ph type="title"/>
          </p:nvPr>
        </p:nvSpPr>
        <p:spPr/>
        <p:txBody>
          <a:bodyPr/>
          <a:lstStyle/>
          <a:p>
            <a:pPr algn="ctr"/>
            <a:r>
              <a:rPr lang="en-US" dirty="0" smtClean="0"/>
              <a:t>Quick Sort</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62</a:t>
            </a:fld>
            <a:endParaRPr lang="en-US"/>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81138"/>
            <a:ext cx="8991600" cy="3929062"/>
          </a:xfrm>
        </p:spPr>
        <p:txBody>
          <a:bodyPr/>
          <a:lstStyle/>
          <a:p>
            <a:pPr>
              <a:buNone/>
            </a:pPr>
            <a:r>
              <a:rPr lang="en-US" sz="2400" dirty="0" smtClean="0"/>
              <a:t>The following procedure implements quick sort.</a:t>
            </a:r>
          </a:p>
          <a:p>
            <a:endParaRPr lang="en-US" sz="2400" dirty="0" smtClean="0"/>
          </a:p>
          <a:p>
            <a:pPr>
              <a:buNone/>
            </a:pPr>
            <a:r>
              <a:rPr lang="en-US" sz="2400" b="1" dirty="0" smtClean="0"/>
              <a:t>QUICKSORT(A, p, r)</a:t>
            </a:r>
          </a:p>
          <a:p>
            <a:pPr>
              <a:buNone/>
            </a:pPr>
            <a:endParaRPr lang="en-US" sz="2400" b="1" dirty="0" smtClean="0"/>
          </a:p>
          <a:p>
            <a:pPr>
              <a:buNone/>
            </a:pPr>
            <a:r>
              <a:rPr lang="en-US" sz="2400" dirty="0" smtClean="0"/>
              <a:t>1 if p &lt; r</a:t>
            </a:r>
          </a:p>
          <a:p>
            <a:pPr>
              <a:buNone/>
            </a:pPr>
            <a:r>
              <a:rPr lang="en-US" sz="2400" dirty="0" smtClean="0"/>
              <a:t>2 then q ← PARTITION(A, p, r)</a:t>
            </a:r>
          </a:p>
          <a:p>
            <a:pPr>
              <a:buNone/>
            </a:pPr>
            <a:r>
              <a:rPr lang="en-US" sz="2400" dirty="0" smtClean="0"/>
              <a:t>3 QUICKSORT(A, p, q − 1)</a:t>
            </a:r>
          </a:p>
          <a:p>
            <a:pPr>
              <a:buNone/>
            </a:pPr>
            <a:r>
              <a:rPr lang="pt-BR" sz="2400" dirty="0" smtClean="0"/>
              <a:t>4 QUICKSORT(A, q + 1, r)</a:t>
            </a:r>
          </a:p>
          <a:p>
            <a:pPr>
              <a:buNone/>
            </a:pPr>
            <a:endParaRPr lang="en-US" sz="2400" dirty="0" smtClean="0"/>
          </a:p>
          <a:p>
            <a:pPr>
              <a:buNone/>
            </a:pPr>
            <a:r>
              <a:rPr lang="en-US" sz="2000" dirty="0" smtClean="0"/>
              <a:t>To sort an entire array A, the initial call is QUICKSORT(A, 1, length[A]).</a:t>
            </a:r>
          </a:p>
          <a:p>
            <a:endParaRPr lang="en-US" dirty="0"/>
          </a:p>
        </p:txBody>
      </p:sp>
      <p:sp>
        <p:nvSpPr>
          <p:cNvPr id="3" name="Title 2"/>
          <p:cNvSpPr>
            <a:spLocks noGrp="1"/>
          </p:cNvSpPr>
          <p:nvPr>
            <p:ph type="title"/>
          </p:nvPr>
        </p:nvSpPr>
        <p:spPr/>
        <p:txBody>
          <a:bodyPr/>
          <a:lstStyle/>
          <a:p>
            <a:pPr algn="ctr"/>
            <a:r>
              <a:rPr lang="en-US" dirty="0" smtClean="0"/>
              <a:t>Quick Sort</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63</a:t>
            </a:fld>
            <a:endParaRPr 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0"/>
            <a:ext cx="5562600" cy="4525962"/>
          </a:xfrm>
        </p:spPr>
        <p:txBody>
          <a:bodyPr/>
          <a:lstStyle/>
          <a:p>
            <a:pPr>
              <a:buNone/>
            </a:pPr>
            <a:r>
              <a:rPr lang="en-US" sz="2400" b="1" dirty="0" smtClean="0"/>
              <a:t>PARTITION(A, p, r)</a:t>
            </a:r>
          </a:p>
          <a:p>
            <a:pPr>
              <a:buNone/>
            </a:pPr>
            <a:endParaRPr lang="en-US" sz="2400" b="1" dirty="0" smtClean="0"/>
          </a:p>
          <a:p>
            <a:pPr>
              <a:buNone/>
            </a:pPr>
            <a:r>
              <a:rPr lang="en-US" sz="2400" dirty="0" smtClean="0"/>
              <a:t>1		 x ← A[r]</a:t>
            </a:r>
          </a:p>
          <a:p>
            <a:pPr>
              <a:buNone/>
            </a:pPr>
            <a:r>
              <a:rPr lang="en-US" sz="2400" dirty="0" smtClean="0"/>
              <a:t>2 	 i ← p − 1</a:t>
            </a:r>
          </a:p>
          <a:p>
            <a:pPr>
              <a:buNone/>
            </a:pPr>
            <a:r>
              <a:rPr lang="en-US" sz="2400" dirty="0" smtClean="0"/>
              <a:t>3 	for j ← p to r − 1</a:t>
            </a:r>
          </a:p>
          <a:p>
            <a:pPr>
              <a:buNone/>
            </a:pPr>
            <a:r>
              <a:rPr lang="en-US" sz="2400" dirty="0" smtClean="0"/>
              <a:t>4 		do if A[ j ] ≤ x</a:t>
            </a:r>
          </a:p>
          <a:p>
            <a:pPr>
              <a:buNone/>
            </a:pPr>
            <a:r>
              <a:rPr lang="en-US" sz="2400" dirty="0" smtClean="0"/>
              <a:t>5 		then i ←i + 1</a:t>
            </a:r>
          </a:p>
          <a:p>
            <a:pPr>
              <a:buNone/>
            </a:pPr>
            <a:r>
              <a:rPr lang="pt-BR" sz="2400" dirty="0" smtClean="0"/>
              <a:t>6 		exchange A[i ] ↔ A[ j ]</a:t>
            </a:r>
          </a:p>
          <a:p>
            <a:pPr>
              <a:buNone/>
            </a:pPr>
            <a:r>
              <a:rPr lang="pt-BR" sz="2400" dirty="0" smtClean="0"/>
              <a:t>7 	exchange A[i + 1] ↔ A[r]</a:t>
            </a:r>
          </a:p>
          <a:p>
            <a:pPr>
              <a:buNone/>
            </a:pPr>
            <a:r>
              <a:rPr lang="en-US" sz="2400" dirty="0" smtClean="0"/>
              <a:t>8 	return i + 1</a:t>
            </a:r>
          </a:p>
          <a:p>
            <a:endParaRPr lang="en-US" sz="2400" dirty="0" smtClean="0"/>
          </a:p>
        </p:txBody>
      </p:sp>
      <p:sp>
        <p:nvSpPr>
          <p:cNvPr id="3" name="Title 2"/>
          <p:cNvSpPr>
            <a:spLocks noGrp="1"/>
          </p:cNvSpPr>
          <p:nvPr>
            <p:ph type="title"/>
          </p:nvPr>
        </p:nvSpPr>
        <p:spPr/>
        <p:txBody>
          <a:bodyPr/>
          <a:lstStyle/>
          <a:p>
            <a:pPr algn="ctr"/>
            <a:r>
              <a:rPr lang="en-US" dirty="0" smtClean="0"/>
              <a:t>Quick Sort</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64</a:t>
            </a:fld>
            <a:endParaRPr lang="en-US"/>
          </a:p>
        </p:txBody>
      </p:sp>
      <p:sp>
        <p:nvSpPr>
          <p:cNvPr id="7" name="Rectangle 6"/>
          <p:cNvSpPr/>
          <p:nvPr/>
        </p:nvSpPr>
        <p:spPr>
          <a:xfrm>
            <a:off x="5181600" y="1524000"/>
            <a:ext cx="3962400" cy="1569660"/>
          </a:xfrm>
          <a:prstGeom prst="rect">
            <a:avLst/>
          </a:prstGeom>
        </p:spPr>
        <p:txBody>
          <a:bodyPr wrap="square">
            <a:spAutoFit/>
          </a:bodyPr>
          <a:lstStyle/>
          <a:p>
            <a:r>
              <a:rPr lang="en-US" sz="2400" dirty="0" smtClean="0">
                <a:latin typeface="Aharoni" pitchFamily="2" charset="-79"/>
                <a:cs typeface="Aharoni" pitchFamily="2" charset="-79"/>
              </a:rPr>
              <a:t>Partitioning the array</a:t>
            </a:r>
          </a:p>
          <a:p>
            <a:r>
              <a:rPr lang="en-US" sz="2400" dirty="0" smtClean="0">
                <a:latin typeface="AngsanaUPC" pitchFamily="18" charset="-34"/>
                <a:cs typeface="AngsanaUPC" pitchFamily="18" charset="-34"/>
              </a:rPr>
              <a:t>The key to the algorithm is the PARTITION procedure, which rearranges the </a:t>
            </a:r>
            <a:r>
              <a:rPr lang="en-US" sz="2400" dirty="0" err="1" smtClean="0">
                <a:latin typeface="AngsanaUPC" pitchFamily="18" charset="-34"/>
                <a:cs typeface="AngsanaUPC" pitchFamily="18" charset="-34"/>
              </a:rPr>
              <a:t>subarray</a:t>
            </a:r>
            <a:endParaRPr lang="en-US" sz="2400" dirty="0" smtClean="0">
              <a:latin typeface="AngsanaUPC" pitchFamily="18" charset="-34"/>
              <a:cs typeface="AngsanaUPC" pitchFamily="18" charset="-34"/>
            </a:endParaRPr>
          </a:p>
          <a:p>
            <a:r>
              <a:rPr lang="en-US" sz="2400" dirty="0" smtClean="0">
                <a:latin typeface="AngsanaUPC" pitchFamily="18" charset="-34"/>
                <a:cs typeface="AngsanaUPC" pitchFamily="18" charset="-34"/>
              </a:rPr>
              <a:t>A[p . . r] in place.</a:t>
            </a:r>
          </a:p>
        </p:txBody>
      </p:sp>
      <p:graphicFrame>
        <p:nvGraphicFramePr>
          <p:cNvPr id="8" name="Table 7"/>
          <p:cNvGraphicFramePr>
            <a:graphicFrameLocks noGrp="1"/>
          </p:cNvGraphicFramePr>
          <p:nvPr/>
        </p:nvGraphicFramePr>
        <p:xfrm>
          <a:off x="3886200" y="5105400"/>
          <a:ext cx="4800600" cy="457200"/>
        </p:xfrm>
        <a:graphic>
          <a:graphicData uri="http://schemas.openxmlformats.org/drawingml/2006/table">
            <a:tbl>
              <a:tblPr firstRow="1" bandRow="1">
                <a:tableStyleId>{5C22544A-7EE6-4342-B048-85BDC9FD1C3A}</a:tableStyleId>
              </a:tblPr>
              <a:tblGrid>
                <a:gridCol w="600075"/>
                <a:gridCol w="600075"/>
                <a:gridCol w="600075"/>
                <a:gridCol w="600075"/>
                <a:gridCol w="600075"/>
                <a:gridCol w="600075"/>
                <a:gridCol w="600075"/>
                <a:gridCol w="600075"/>
              </a:tblGrid>
              <a:tr h="457200">
                <a:tc>
                  <a:txBody>
                    <a:bodyPr/>
                    <a:lstStyle/>
                    <a:p>
                      <a:r>
                        <a:rPr lang="en-US" dirty="0" smtClean="0"/>
                        <a:t>2</a:t>
                      </a:r>
                      <a:endParaRPr lang="en-US" dirty="0"/>
                    </a:p>
                  </a:txBody>
                  <a:tcPr>
                    <a:solidFill>
                      <a:schemeClr val="accent1"/>
                    </a:solidFill>
                  </a:tcPr>
                </a:tc>
                <a:tc>
                  <a:txBody>
                    <a:bodyPr/>
                    <a:lstStyle/>
                    <a:p>
                      <a:r>
                        <a:rPr lang="en-US" dirty="0" smtClean="0"/>
                        <a:t>8</a:t>
                      </a:r>
                      <a:endParaRPr lang="en-US" dirty="0"/>
                    </a:p>
                  </a:txBody>
                  <a:tcPr/>
                </a:tc>
                <a:tc>
                  <a:txBody>
                    <a:bodyPr/>
                    <a:lstStyle/>
                    <a:p>
                      <a:r>
                        <a:rPr lang="en-US" dirty="0" smtClean="0"/>
                        <a:t>7</a:t>
                      </a:r>
                      <a:endParaRPr lang="en-US" dirty="0"/>
                    </a:p>
                  </a:txBody>
                  <a:tcPr/>
                </a:tc>
                <a:tc>
                  <a:txBody>
                    <a:bodyPr/>
                    <a:lstStyle/>
                    <a:p>
                      <a:r>
                        <a:rPr lang="en-US" dirty="0" smtClean="0"/>
                        <a:t>1</a:t>
                      </a:r>
                      <a:endParaRPr lang="en-US" dirty="0"/>
                    </a:p>
                  </a:txBody>
                  <a:tcPr/>
                </a:tc>
                <a:tc>
                  <a:txBody>
                    <a:bodyPr/>
                    <a:lstStyle/>
                    <a:p>
                      <a:r>
                        <a:rPr lang="en-US" dirty="0" smtClean="0"/>
                        <a:t>3</a:t>
                      </a:r>
                      <a:endParaRPr lang="en-US" dirty="0"/>
                    </a:p>
                  </a:txBody>
                  <a:tcPr/>
                </a:tc>
                <a:tc>
                  <a:txBody>
                    <a:bodyPr/>
                    <a:lstStyle/>
                    <a:p>
                      <a:r>
                        <a:rPr lang="en-US" dirty="0" smtClean="0"/>
                        <a:t>5</a:t>
                      </a:r>
                      <a:endParaRPr lang="en-US" dirty="0"/>
                    </a:p>
                  </a:txBody>
                  <a:tcPr/>
                </a:tc>
                <a:tc>
                  <a:txBody>
                    <a:bodyPr/>
                    <a:lstStyle/>
                    <a:p>
                      <a:r>
                        <a:rPr lang="en-US" dirty="0" smtClean="0"/>
                        <a:t>6</a:t>
                      </a:r>
                      <a:endParaRPr lang="en-US" dirty="0"/>
                    </a:p>
                  </a:txBody>
                  <a:tcPr/>
                </a:tc>
                <a:tc>
                  <a:txBody>
                    <a:bodyPr/>
                    <a:lstStyle/>
                    <a:p>
                      <a:r>
                        <a:rPr lang="en-US" dirty="0" smtClean="0"/>
                        <a:t>4</a:t>
                      </a:r>
                      <a:endParaRPr lang="en-US" dirty="0"/>
                    </a:p>
                  </a:txBody>
                  <a:tcPr/>
                </a:tc>
              </a:tr>
            </a:tbl>
          </a:graphicData>
        </a:graphic>
      </p:graphicFrame>
      <p:sp>
        <p:nvSpPr>
          <p:cNvPr id="9" name="TextBox 8"/>
          <p:cNvSpPr txBox="1"/>
          <p:nvPr/>
        </p:nvSpPr>
        <p:spPr>
          <a:xfrm>
            <a:off x="3429000" y="4648200"/>
            <a:ext cx="248786" cy="369332"/>
          </a:xfrm>
          <a:prstGeom prst="rect">
            <a:avLst/>
          </a:prstGeom>
          <a:noFill/>
        </p:spPr>
        <p:txBody>
          <a:bodyPr wrap="none" rtlCol="0">
            <a:spAutoFit/>
          </a:bodyPr>
          <a:lstStyle/>
          <a:p>
            <a:r>
              <a:rPr lang="en-US" b="1" dirty="0" smtClean="0"/>
              <a:t>i</a:t>
            </a:r>
            <a:endParaRPr lang="en-US" b="1" dirty="0"/>
          </a:p>
        </p:txBody>
      </p:sp>
      <p:sp>
        <p:nvSpPr>
          <p:cNvPr id="10" name="TextBox 9"/>
          <p:cNvSpPr txBox="1"/>
          <p:nvPr/>
        </p:nvSpPr>
        <p:spPr>
          <a:xfrm>
            <a:off x="3962400" y="4648200"/>
            <a:ext cx="398507" cy="369332"/>
          </a:xfrm>
          <a:prstGeom prst="rect">
            <a:avLst/>
          </a:prstGeom>
          <a:noFill/>
        </p:spPr>
        <p:txBody>
          <a:bodyPr wrap="none" rtlCol="0">
            <a:spAutoFit/>
          </a:bodyPr>
          <a:lstStyle/>
          <a:p>
            <a:r>
              <a:rPr lang="en-US" b="1" dirty="0" smtClean="0"/>
              <a:t>P </a:t>
            </a:r>
            <a:endParaRPr lang="en-US" b="1" dirty="0"/>
          </a:p>
        </p:txBody>
      </p:sp>
      <p:sp>
        <p:nvSpPr>
          <p:cNvPr id="11" name="TextBox 10"/>
          <p:cNvSpPr txBox="1"/>
          <p:nvPr/>
        </p:nvSpPr>
        <p:spPr>
          <a:xfrm>
            <a:off x="8153400" y="4572000"/>
            <a:ext cx="312906" cy="369332"/>
          </a:xfrm>
          <a:prstGeom prst="rect">
            <a:avLst/>
          </a:prstGeom>
          <a:noFill/>
        </p:spPr>
        <p:txBody>
          <a:bodyPr wrap="none" rtlCol="0">
            <a:spAutoFit/>
          </a:bodyPr>
          <a:lstStyle/>
          <a:p>
            <a:r>
              <a:rPr lang="en-US" b="1" dirty="0" smtClean="0"/>
              <a:t>x</a:t>
            </a:r>
            <a:endParaRPr lang="en-US" b="1" dirty="0"/>
          </a:p>
        </p:txBody>
      </p:sp>
      <p:sp>
        <p:nvSpPr>
          <p:cNvPr id="12" name="TextBox 11"/>
          <p:cNvSpPr txBox="1"/>
          <p:nvPr/>
        </p:nvSpPr>
        <p:spPr>
          <a:xfrm>
            <a:off x="5791200" y="3581400"/>
            <a:ext cx="707245" cy="461665"/>
          </a:xfrm>
          <a:prstGeom prst="rect">
            <a:avLst/>
          </a:prstGeom>
          <a:noFill/>
        </p:spPr>
        <p:txBody>
          <a:bodyPr wrap="none" rtlCol="0">
            <a:spAutoFit/>
          </a:bodyPr>
          <a:lstStyle/>
          <a:p>
            <a:r>
              <a:rPr lang="en-US" sz="2400" b="1" dirty="0" smtClean="0"/>
              <a:t>2&lt;4</a:t>
            </a:r>
            <a:endParaRPr lang="en-US" sz="2400" b="1" dirty="0"/>
          </a:p>
        </p:txBody>
      </p:sp>
      <p:sp>
        <p:nvSpPr>
          <p:cNvPr id="13" name="TextBox 12"/>
          <p:cNvSpPr txBox="1"/>
          <p:nvPr/>
        </p:nvSpPr>
        <p:spPr>
          <a:xfrm>
            <a:off x="6781800" y="3576935"/>
            <a:ext cx="834524" cy="461665"/>
          </a:xfrm>
          <a:prstGeom prst="rect">
            <a:avLst/>
          </a:prstGeom>
          <a:noFill/>
        </p:spPr>
        <p:txBody>
          <a:bodyPr wrap="none" rtlCol="0">
            <a:spAutoFit/>
          </a:bodyPr>
          <a:lstStyle/>
          <a:p>
            <a:r>
              <a:rPr lang="en-US" sz="2400" b="1" dirty="0" smtClean="0"/>
              <a:t>True</a:t>
            </a:r>
            <a:endParaRPr lang="en-US" sz="2400" b="1" dirty="0"/>
          </a:p>
        </p:txBody>
      </p:sp>
      <p:sp>
        <p:nvSpPr>
          <p:cNvPr id="15" name="Line Callout 1 14"/>
          <p:cNvSpPr/>
          <p:nvPr/>
        </p:nvSpPr>
        <p:spPr>
          <a:xfrm>
            <a:off x="286900" y="4572000"/>
            <a:ext cx="2743200" cy="1333768"/>
          </a:xfrm>
          <a:prstGeom prst="borderCallout1">
            <a:avLst>
              <a:gd name="adj1" fmla="val 94160"/>
              <a:gd name="adj2" fmla="val 100957"/>
              <a:gd name="adj3" fmla="val 45833"/>
              <a:gd name="adj4" fmla="val 1381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i and j are same so swapping happens in the same place</a:t>
            </a:r>
          </a:p>
          <a:p>
            <a:pPr algn="ctr"/>
            <a:endParaRPr lang="en-US" dirty="0"/>
          </a:p>
        </p:txBody>
      </p:sp>
      <p:sp>
        <p:nvSpPr>
          <p:cNvPr id="17" name="TextBox 16"/>
          <p:cNvSpPr txBox="1"/>
          <p:nvPr/>
        </p:nvSpPr>
        <p:spPr>
          <a:xfrm>
            <a:off x="4191000" y="4659868"/>
            <a:ext cx="248786" cy="369332"/>
          </a:xfrm>
          <a:prstGeom prst="rect">
            <a:avLst/>
          </a:prstGeom>
          <a:noFill/>
        </p:spPr>
        <p:txBody>
          <a:bodyPr wrap="none" rtlCol="0">
            <a:spAutoFit/>
          </a:bodyPr>
          <a:lstStyle/>
          <a:p>
            <a:r>
              <a:rPr lang="en-US" b="1" dirty="0" smtClean="0"/>
              <a:t>j</a:t>
            </a:r>
            <a:endParaRPr lang="en-US" b="1" dirty="0"/>
          </a:p>
        </p:txBody>
      </p:sp>
      <p:sp>
        <p:nvSpPr>
          <p:cNvPr id="21" name="TextBox 20"/>
          <p:cNvSpPr txBox="1"/>
          <p:nvPr/>
        </p:nvSpPr>
        <p:spPr>
          <a:xfrm>
            <a:off x="5715000" y="3505200"/>
            <a:ext cx="762000" cy="461665"/>
          </a:xfrm>
          <a:prstGeom prst="rect">
            <a:avLst/>
          </a:prstGeom>
          <a:noFill/>
        </p:spPr>
        <p:txBody>
          <a:bodyPr wrap="square" rtlCol="0">
            <a:spAutoFit/>
          </a:bodyPr>
          <a:lstStyle/>
          <a:p>
            <a:r>
              <a:rPr lang="en-US" sz="2400" b="1" dirty="0" smtClean="0"/>
              <a:t>8&lt;4</a:t>
            </a:r>
            <a:endParaRPr lang="en-US" sz="2400" b="1" dirty="0"/>
          </a:p>
        </p:txBody>
      </p:sp>
      <p:sp>
        <p:nvSpPr>
          <p:cNvPr id="22" name="TextBox 21"/>
          <p:cNvSpPr txBox="1"/>
          <p:nvPr/>
        </p:nvSpPr>
        <p:spPr>
          <a:xfrm>
            <a:off x="6858000" y="3505200"/>
            <a:ext cx="1143000" cy="461665"/>
          </a:xfrm>
          <a:prstGeom prst="rect">
            <a:avLst/>
          </a:prstGeom>
          <a:noFill/>
        </p:spPr>
        <p:txBody>
          <a:bodyPr wrap="square" rtlCol="0">
            <a:spAutoFit/>
          </a:bodyPr>
          <a:lstStyle/>
          <a:p>
            <a:r>
              <a:rPr lang="en-US" sz="2400" b="1" dirty="0" smtClean="0"/>
              <a:t>False</a:t>
            </a:r>
            <a:endParaRPr lang="en-US" sz="2400" b="1" dirty="0"/>
          </a:p>
        </p:txBody>
      </p:sp>
      <p:sp>
        <p:nvSpPr>
          <p:cNvPr id="23" name="TextBox 22"/>
          <p:cNvSpPr txBox="1"/>
          <p:nvPr/>
        </p:nvSpPr>
        <p:spPr>
          <a:xfrm>
            <a:off x="5715000" y="3581400"/>
            <a:ext cx="707245" cy="461665"/>
          </a:xfrm>
          <a:prstGeom prst="rect">
            <a:avLst/>
          </a:prstGeom>
          <a:noFill/>
        </p:spPr>
        <p:txBody>
          <a:bodyPr wrap="none" rtlCol="0">
            <a:spAutoFit/>
          </a:bodyPr>
          <a:lstStyle/>
          <a:p>
            <a:r>
              <a:rPr lang="en-US" sz="2400" b="1" dirty="0" smtClean="0"/>
              <a:t>7&lt;4</a:t>
            </a:r>
            <a:endParaRPr lang="en-US" sz="2400" b="1" dirty="0"/>
          </a:p>
        </p:txBody>
      </p:sp>
      <p:sp>
        <p:nvSpPr>
          <p:cNvPr id="24" name="TextBox 23"/>
          <p:cNvSpPr txBox="1"/>
          <p:nvPr/>
        </p:nvSpPr>
        <p:spPr>
          <a:xfrm>
            <a:off x="6858000" y="3581400"/>
            <a:ext cx="971741" cy="461665"/>
          </a:xfrm>
          <a:prstGeom prst="rect">
            <a:avLst/>
          </a:prstGeom>
          <a:noFill/>
        </p:spPr>
        <p:txBody>
          <a:bodyPr wrap="none" rtlCol="0">
            <a:spAutoFit/>
          </a:bodyPr>
          <a:lstStyle/>
          <a:p>
            <a:r>
              <a:rPr lang="en-US" sz="2400" b="1" dirty="0" smtClean="0"/>
              <a:t>False</a:t>
            </a:r>
          </a:p>
        </p:txBody>
      </p:sp>
      <p:sp>
        <p:nvSpPr>
          <p:cNvPr id="25" name="TextBox 24"/>
          <p:cNvSpPr txBox="1"/>
          <p:nvPr/>
        </p:nvSpPr>
        <p:spPr>
          <a:xfrm>
            <a:off x="8153400" y="4267200"/>
            <a:ext cx="304892" cy="461665"/>
          </a:xfrm>
          <a:prstGeom prst="rect">
            <a:avLst/>
          </a:prstGeom>
          <a:noFill/>
        </p:spPr>
        <p:txBody>
          <a:bodyPr wrap="none" rtlCol="0">
            <a:spAutoFit/>
          </a:bodyPr>
          <a:lstStyle/>
          <a:p>
            <a:r>
              <a:rPr lang="en-US" sz="2400" b="1" dirty="0" smtClean="0"/>
              <a:t>r</a:t>
            </a:r>
            <a:endParaRPr lang="en-US" sz="2400" b="1" dirty="0"/>
          </a:p>
        </p:txBody>
      </p:sp>
      <p:sp>
        <p:nvSpPr>
          <p:cNvPr id="26" name="TextBox 25"/>
          <p:cNvSpPr txBox="1"/>
          <p:nvPr/>
        </p:nvSpPr>
        <p:spPr>
          <a:xfrm>
            <a:off x="5791200" y="3962400"/>
            <a:ext cx="707245" cy="461665"/>
          </a:xfrm>
          <a:prstGeom prst="rect">
            <a:avLst/>
          </a:prstGeom>
          <a:noFill/>
        </p:spPr>
        <p:txBody>
          <a:bodyPr wrap="none" rtlCol="0">
            <a:spAutoFit/>
          </a:bodyPr>
          <a:lstStyle/>
          <a:p>
            <a:r>
              <a:rPr lang="en-US" sz="2400" b="1" dirty="0" smtClean="0"/>
              <a:t>1&lt;4</a:t>
            </a:r>
            <a:endParaRPr lang="en-US" sz="2400" b="1" dirty="0"/>
          </a:p>
        </p:txBody>
      </p:sp>
      <p:sp>
        <p:nvSpPr>
          <p:cNvPr id="27" name="TextBox 26"/>
          <p:cNvSpPr txBox="1"/>
          <p:nvPr/>
        </p:nvSpPr>
        <p:spPr>
          <a:xfrm>
            <a:off x="6858000" y="3943290"/>
            <a:ext cx="834524" cy="461665"/>
          </a:xfrm>
          <a:prstGeom prst="rect">
            <a:avLst/>
          </a:prstGeom>
          <a:noFill/>
        </p:spPr>
        <p:txBody>
          <a:bodyPr wrap="none" rtlCol="0">
            <a:spAutoFit/>
          </a:bodyPr>
          <a:lstStyle/>
          <a:p>
            <a:r>
              <a:rPr lang="en-US" sz="2400" b="1" dirty="0" smtClean="0"/>
              <a:t>True</a:t>
            </a:r>
            <a:endParaRPr lang="en-US" sz="2400" b="1" dirty="0"/>
          </a:p>
        </p:txBody>
      </p:sp>
      <p:sp>
        <p:nvSpPr>
          <p:cNvPr id="28" name="TextBox 27"/>
          <p:cNvSpPr txBox="1"/>
          <p:nvPr/>
        </p:nvSpPr>
        <p:spPr>
          <a:xfrm>
            <a:off x="4495800" y="5105400"/>
            <a:ext cx="533400" cy="369332"/>
          </a:xfrm>
          <a:prstGeom prst="rect">
            <a:avLst/>
          </a:prstGeom>
          <a:noFill/>
        </p:spPr>
        <p:txBody>
          <a:bodyPr wrap="square" rtlCol="0">
            <a:spAutoFit/>
          </a:bodyPr>
          <a:lstStyle/>
          <a:p>
            <a:r>
              <a:rPr lang="en-US" b="1" dirty="0" smtClean="0"/>
              <a:t>1</a:t>
            </a:r>
            <a:endParaRPr lang="en-US" b="1" dirty="0"/>
          </a:p>
        </p:txBody>
      </p:sp>
      <p:sp>
        <p:nvSpPr>
          <p:cNvPr id="29" name="TextBox 28"/>
          <p:cNvSpPr txBox="1"/>
          <p:nvPr/>
        </p:nvSpPr>
        <p:spPr>
          <a:xfrm>
            <a:off x="5715000" y="5105400"/>
            <a:ext cx="457200" cy="369332"/>
          </a:xfrm>
          <a:prstGeom prst="rect">
            <a:avLst/>
          </a:prstGeom>
          <a:noFill/>
        </p:spPr>
        <p:txBody>
          <a:bodyPr wrap="square" rtlCol="0">
            <a:spAutoFit/>
          </a:bodyPr>
          <a:lstStyle/>
          <a:p>
            <a:r>
              <a:rPr lang="en-US" b="1" dirty="0" smtClean="0"/>
              <a:t>8</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1000" fill="hold"/>
                                        <p:tgtEl>
                                          <p:spTgt spid="2">
                                            <p:txEl>
                                              <p:pRg st="5" end="5"/>
                                            </p:txEl>
                                          </p:spTgt>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8" presetClass="emph" presetSubtype="0" fill="hold" nodeType="clickEffect">
                                  <p:stCondLst>
                                    <p:cond delay="0"/>
                                  </p:stCondLst>
                                  <p:childTnLst>
                                    <p:animRot by="21600000">
                                      <p:cBhvr>
                                        <p:cTn id="10" dur="2000" fill="hold"/>
                                        <p:tgtEl>
                                          <p:spTgt spid="2">
                                            <p:txEl>
                                              <p:pRg st="5" end="5"/>
                                            </p:txEl>
                                          </p:spTgt>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0" presetClass="entr" presetSubtype="0" fill="hold" grpId="0" nodeType="clickEffect">
                                  <p:stCondLst>
                                    <p:cond delay="0"/>
                                  </p:stCondLst>
                                  <p:iterate type="lt">
                                    <p:tmPct val="10000"/>
                                  </p:iterate>
                                  <p:childTnLst>
                                    <p:set>
                                      <p:cBhvr>
                                        <p:cTn id="14" dur="1" fill="hold">
                                          <p:stCondLst>
                                            <p:cond delay="0"/>
                                          </p:stCondLst>
                                        </p:cTn>
                                        <p:tgtEl>
                                          <p:spTgt spid="12"/>
                                        </p:tgtEl>
                                        <p:attrNameLst>
                                          <p:attrName>style.visibility</p:attrName>
                                        </p:attrNameLst>
                                      </p:cBhvr>
                                      <p:to>
                                        <p:strVal val="visible"/>
                                      </p:to>
                                    </p:set>
                                    <p:animEffect transition="in" filter="fade">
                                      <p:cBhvr>
                                        <p:cTn id="15" dur="1000"/>
                                        <p:tgtEl>
                                          <p:spTgt spid="12"/>
                                        </p:tgtEl>
                                      </p:cBhvr>
                                    </p:animEffect>
                                    <p:anim calcmode="lin" valueType="num">
                                      <p:cBhvr>
                                        <p:cTn id="16" dur="1000" fill="hold"/>
                                        <p:tgtEl>
                                          <p:spTgt spid="12"/>
                                        </p:tgtEl>
                                        <p:attrNameLst>
                                          <p:attrName>ppt_x</p:attrName>
                                        </p:attrNameLst>
                                      </p:cBhvr>
                                      <p:tavLst>
                                        <p:tav tm="0">
                                          <p:val>
                                            <p:strVal val="#ppt_x-.1"/>
                                          </p:val>
                                        </p:tav>
                                        <p:tav tm="100000">
                                          <p:val>
                                            <p:strVal val="#ppt_x"/>
                                          </p:val>
                                        </p:tav>
                                      </p:tavLst>
                                    </p:anim>
                                    <p:anim calcmode="lin" valueType="num">
                                      <p:cBhvr>
                                        <p:cTn id="17" dur="10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1000" fill="hold"/>
                                        <p:tgtEl>
                                          <p:spTgt spid="2">
                                            <p:txEl>
                                              <p:pRg st="6" end="6"/>
                                            </p:txEl>
                                          </p:spTgt>
                                        </p:tgtEl>
                                        <p:attrNameLst>
                                          <p:attrName>style.color</p:attrName>
                                        </p:attrNameLst>
                                      </p:cBhvr>
                                      <p:to>
                                        <a:schemeClr val="accent2"/>
                                      </p:to>
                                    </p:animClr>
                                  </p:childTnLst>
                                </p:cTn>
                              </p:par>
                            </p:childTnLst>
                          </p:cTn>
                        </p:par>
                      </p:childTnLst>
                    </p:cTn>
                  </p:par>
                  <p:par>
                    <p:cTn id="27" fill="hold">
                      <p:stCondLst>
                        <p:cond delay="indefinite"/>
                      </p:stCondLst>
                      <p:childTnLst>
                        <p:par>
                          <p:cTn id="28" fill="hold">
                            <p:stCondLst>
                              <p:cond delay="0"/>
                            </p:stCondLst>
                            <p:childTnLst>
                              <p:par>
                                <p:cTn id="29" presetID="8" presetClass="emph" presetSubtype="0" fill="hold" nodeType="clickEffect">
                                  <p:stCondLst>
                                    <p:cond delay="0"/>
                                  </p:stCondLst>
                                  <p:childTnLst>
                                    <p:animRot by="21600000">
                                      <p:cBhvr>
                                        <p:cTn id="30" dur="2000" fill="hold"/>
                                        <p:tgtEl>
                                          <p:spTgt spid="2">
                                            <p:txEl>
                                              <p:pRg st="6" end="6"/>
                                            </p:txEl>
                                          </p:spTgt>
                                        </p:tgtEl>
                                        <p:attrNameLst>
                                          <p:attrName>r</p:attrName>
                                        </p:attrNameLst>
                                      </p:cBhvr>
                                    </p:animRo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1.66667E-6 4.9711E-6 L 0.06979 -0.04902 " pathEditMode="relative" rAng="0" ptsTypes="AA">
                                      <p:cBhvr>
                                        <p:cTn id="34" dur="2000" fill="hold"/>
                                        <p:tgtEl>
                                          <p:spTgt spid="9"/>
                                        </p:tgtEl>
                                        <p:attrNameLst>
                                          <p:attrName>ppt_x</p:attrName>
                                          <p:attrName>ppt_y</p:attrName>
                                        </p:attrNameLst>
                                      </p:cBhvr>
                                      <p:rCtr x="35" y="-25"/>
                                    </p:animMotion>
                                  </p:childTnLst>
                                </p:cTn>
                              </p:par>
                            </p:childTnLst>
                          </p:cTn>
                        </p:par>
                      </p:childTnLst>
                    </p:cTn>
                  </p:par>
                  <p:par>
                    <p:cTn id="35" fill="hold">
                      <p:stCondLst>
                        <p:cond delay="indefinite"/>
                      </p:stCondLst>
                      <p:childTnLst>
                        <p:par>
                          <p:cTn id="36" fill="hold">
                            <p:stCondLst>
                              <p:cond delay="0"/>
                            </p:stCondLst>
                            <p:childTnLst>
                              <p:par>
                                <p:cTn id="37" presetID="3" presetClass="emph" presetSubtype="2" fill="hold" nodeType="clickEffect">
                                  <p:stCondLst>
                                    <p:cond delay="0"/>
                                  </p:stCondLst>
                                  <p:childTnLst>
                                    <p:animClr clrSpc="rgb" dir="cw">
                                      <p:cBhvr override="childStyle">
                                        <p:cTn id="38" dur="1000" fill="hold"/>
                                        <p:tgtEl>
                                          <p:spTgt spid="2">
                                            <p:txEl>
                                              <p:pRg st="7" end="7"/>
                                            </p:txEl>
                                          </p:spTgt>
                                        </p:tgtEl>
                                        <p:attrNameLst>
                                          <p:attrName>style.color</p:attrName>
                                        </p:attrNameLst>
                                      </p:cBhvr>
                                      <p:to>
                                        <a:schemeClr val="accent2"/>
                                      </p:to>
                                    </p:animClr>
                                  </p:childTnLst>
                                </p:cTn>
                              </p:par>
                            </p:childTnLst>
                          </p:cTn>
                        </p:par>
                      </p:childTnLst>
                    </p:cTn>
                  </p:par>
                  <p:par>
                    <p:cTn id="39" fill="hold">
                      <p:stCondLst>
                        <p:cond delay="indefinite"/>
                      </p:stCondLst>
                      <p:childTnLst>
                        <p:par>
                          <p:cTn id="40" fill="hold">
                            <p:stCondLst>
                              <p:cond delay="0"/>
                            </p:stCondLst>
                            <p:childTnLst>
                              <p:par>
                                <p:cTn id="41" presetID="8" presetClass="emph" presetSubtype="0" fill="hold" nodeType="clickEffect">
                                  <p:stCondLst>
                                    <p:cond delay="0"/>
                                  </p:stCondLst>
                                  <p:childTnLst>
                                    <p:animRot by="21600000">
                                      <p:cBhvr>
                                        <p:cTn id="42" dur="2000" fill="hold"/>
                                        <p:tgtEl>
                                          <p:spTgt spid="2">
                                            <p:txEl>
                                              <p:pRg st="7" end="7"/>
                                            </p:txEl>
                                          </p:spTgt>
                                        </p:tgtEl>
                                        <p:attrNameLst>
                                          <p:attrName>r</p:attrName>
                                        </p:attrNameLst>
                                      </p:cBhvr>
                                    </p:animRot>
                                  </p:childTnLst>
                                </p:cTn>
                              </p:par>
                            </p:childTnLst>
                          </p:cTn>
                        </p:par>
                      </p:childTnLst>
                    </p:cTn>
                  </p:par>
                  <p:par>
                    <p:cTn id="43" fill="hold">
                      <p:stCondLst>
                        <p:cond delay="indefinite"/>
                      </p:stCondLst>
                      <p:childTnLst>
                        <p:par>
                          <p:cTn id="44" fill="hold">
                            <p:stCondLst>
                              <p:cond delay="0"/>
                            </p:stCondLst>
                            <p:childTnLst>
                              <p:par>
                                <p:cTn id="45" presetID="40" presetClass="entr" presetSubtype="0" fill="hold" grpId="0" nodeType="clickEffect">
                                  <p:stCondLst>
                                    <p:cond delay="0"/>
                                  </p:stCondLst>
                                  <p:iterate type="lt">
                                    <p:tmPct val="10000"/>
                                  </p:iterate>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1"/>
                                          </p:val>
                                        </p:tav>
                                        <p:tav tm="100000">
                                          <p:val>
                                            <p:strVal val="#ppt_x"/>
                                          </p:val>
                                        </p:tav>
                                      </p:tavLst>
                                    </p:anim>
                                    <p:anim calcmode="lin" valueType="num">
                                      <p:cBhvr>
                                        <p:cTn id="49" dur="10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3" presetClass="emph" presetSubtype="2" fill="hold" nodeType="clickEffect">
                                  <p:stCondLst>
                                    <p:cond delay="0"/>
                                  </p:stCondLst>
                                  <p:childTnLst>
                                    <p:animClr clrSpc="rgb" dir="cw">
                                      <p:cBhvr override="childStyle">
                                        <p:cTn id="53" dur="1000" fill="hold"/>
                                        <p:tgtEl>
                                          <p:spTgt spid="2">
                                            <p:txEl>
                                              <p:pRg st="4" end="4"/>
                                            </p:txEl>
                                          </p:spTgt>
                                        </p:tgtEl>
                                        <p:attrNameLst>
                                          <p:attrName>style.color</p:attrName>
                                        </p:attrNameLst>
                                      </p:cBhvr>
                                      <p:to>
                                        <a:schemeClr val="accent2"/>
                                      </p:to>
                                    </p:animClr>
                                  </p:childTnLst>
                                </p:cTn>
                              </p:par>
                            </p:childTnLst>
                          </p:cTn>
                        </p:par>
                      </p:childTnLst>
                    </p:cTn>
                  </p:par>
                  <p:par>
                    <p:cTn id="54" fill="hold">
                      <p:stCondLst>
                        <p:cond delay="indefinite"/>
                      </p:stCondLst>
                      <p:childTnLst>
                        <p:par>
                          <p:cTn id="55" fill="hold">
                            <p:stCondLst>
                              <p:cond delay="0"/>
                            </p:stCondLst>
                            <p:childTnLst>
                              <p:par>
                                <p:cTn id="56" presetID="8" presetClass="emph" presetSubtype="0" fill="hold" nodeType="clickEffect">
                                  <p:stCondLst>
                                    <p:cond delay="0"/>
                                  </p:stCondLst>
                                  <p:childTnLst>
                                    <p:animRot by="21600000">
                                      <p:cBhvr>
                                        <p:cTn id="57" dur="2000" fill="hold"/>
                                        <p:tgtEl>
                                          <p:spTgt spid="2">
                                            <p:txEl>
                                              <p:pRg st="4" end="4"/>
                                            </p:txEl>
                                          </p:spTgt>
                                        </p:tgtEl>
                                        <p:attrNameLst>
                                          <p:attrName>r</p:attrName>
                                        </p:attrNameLst>
                                      </p:cBhvr>
                                    </p:animRot>
                                  </p:childTnLst>
                                </p:cTn>
                              </p:par>
                            </p:childTnLst>
                          </p:cTn>
                        </p:par>
                      </p:childTnLst>
                    </p:cTn>
                  </p:par>
                  <p:par>
                    <p:cTn id="58" fill="hold">
                      <p:stCondLst>
                        <p:cond delay="indefinite"/>
                      </p:stCondLst>
                      <p:childTnLst>
                        <p:par>
                          <p:cTn id="59" fill="hold">
                            <p:stCondLst>
                              <p:cond delay="0"/>
                            </p:stCondLst>
                            <p:childTnLst>
                              <p:par>
                                <p:cTn id="60" presetID="0" presetClass="path" presetSubtype="0" accel="50000" decel="50000" fill="hold" grpId="0" nodeType="clickEffect">
                                  <p:stCondLst>
                                    <p:cond delay="0"/>
                                  </p:stCondLst>
                                  <p:childTnLst>
                                    <p:animMotion origin="layout" path="M 0.0448 -0.05064 L 0.10313 -0.05064 " pathEditMode="relative" rAng="0" ptsTypes="AA">
                                      <p:cBhvr>
                                        <p:cTn id="61" dur="2000" fill="hold"/>
                                        <p:tgtEl>
                                          <p:spTgt spid="17"/>
                                        </p:tgtEl>
                                        <p:attrNameLst>
                                          <p:attrName>ppt_x</p:attrName>
                                          <p:attrName>ppt_y</p:attrName>
                                        </p:attrNameLst>
                                      </p:cBhvr>
                                      <p:rCtr x="29" y="0"/>
                                    </p:animMotion>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iterate type="lt">
                                    <p:tmPct val="0"/>
                                  </p:iterate>
                                  <p:childTnLst>
                                    <p:animEffect transition="out" filter="fade">
                                      <p:cBhvr>
                                        <p:cTn id="65" dur="2000"/>
                                        <p:tgtEl>
                                          <p:spTgt spid="12"/>
                                        </p:tgtEl>
                                      </p:cBhvr>
                                    </p:animEffect>
                                    <p:set>
                                      <p:cBhvr>
                                        <p:cTn id="66" dur="1" fill="hold">
                                          <p:stCondLst>
                                            <p:cond delay="1999"/>
                                          </p:stCondLst>
                                        </p:cTn>
                                        <p:tgtEl>
                                          <p:spTgt spid="12"/>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2000"/>
                                        <p:tgtEl>
                                          <p:spTgt spid="13"/>
                                        </p:tgtEl>
                                      </p:cBhvr>
                                    </p:animEffect>
                                    <p:set>
                                      <p:cBhvr>
                                        <p:cTn id="71" dur="1" fill="hold">
                                          <p:stCondLst>
                                            <p:cond delay="1999"/>
                                          </p:stCondLst>
                                        </p:cTn>
                                        <p:tgtEl>
                                          <p:spTgt spid="13"/>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fade">
                                      <p:cBhvr>
                                        <p:cTn id="76" dur="2000"/>
                                        <p:tgtEl>
                                          <p:spTgt spid="2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grpId="0"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2000"/>
                                        <p:tgtEl>
                                          <p:spTgt spid="22"/>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mph" presetSubtype="2" fill="hold" nodeType="clickEffect">
                                  <p:stCondLst>
                                    <p:cond delay="0"/>
                                  </p:stCondLst>
                                  <p:childTnLst>
                                    <p:animClr clrSpc="rgb" dir="cw">
                                      <p:cBhvr override="childStyle">
                                        <p:cTn id="85" dur="1000" fill="hold"/>
                                        <p:tgtEl>
                                          <p:spTgt spid="2">
                                            <p:txEl>
                                              <p:pRg st="4" end="4"/>
                                            </p:txEl>
                                          </p:spTgt>
                                        </p:tgtEl>
                                        <p:attrNameLst>
                                          <p:attrName>style.color</p:attrName>
                                        </p:attrNameLst>
                                      </p:cBhvr>
                                      <p:to>
                                        <a:schemeClr val="accent2"/>
                                      </p:to>
                                    </p:animClr>
                                  </p:childTnLst>
                                </p:cTn>
                              </p:par>
                            </p:childTnLst>
                          </p:cTn>
                        </p:par>
                      </p:childTnLst>
                    </p:cTn>
                  </p:par>
                  <p:par>
                    <p:cTn id="86" fill="hold">
                      <p:stCondLst>
                        <p:cond delay="indefinite"/>
                      </p:stCondLst>
                      <p:childTnLst>
                        <p:par>
                          <p:cTn id="87" fill="hold">
                            <p:stCondLst>
                              <p:cond delay="0"/>
                            </p:stCondLst>
                            <p:childTnLst>
                              <p:par>
                                <p:cTn id="88" presetID="8" presetClass="emph" presetSubtype="0" fill="hold" nodeType="clickEffect">
                                  <p:stCondLst>
                                    <p:cond delay="0"/>
                                  </p:stCondLst>
                                  <p:childTnLst>
                                    <p:animRot by="21600000">
                                      <p:cBhvr>
                                        <p:cTn id="89" dur="2000" fill="hold"/>
                                        <p:tgtEl>
                                          <p:spTgt spid="2">
                                            <p:txEl>
                                              <p:pRg st="4" end="4"/>
                                            </p:txEl>
                                          </p:spTgt>
                                        </p:tgtEl>
                                        <p:attrNameLst>
                                          <p:attrName>r</p:attrName>
                                        </p:attrNameLst>
                                      </p:cBhvr>
                                    </p:animRot>
                                  </p:childTnLst>
                                </p:cTn>
                              </p:par>
                            </p:childTnLst>
                          </p:cTn>
                        </p:par>
                      </p:childTnLst>
                    </p:cTn>
                  </p:par>
                  <p:par>
                    <p:cTn id="90" fill="hold">
                      <p:stCondLst>
                        <p:cond delay="indefinite"/>
                      </p:stCondLst>
                      <p:childTnLst>
                        <p:par>
                          <p:cTn id="91" fill="hold">
                            <p:stCondLst>
                              <p:cond delay="0"/>
                            </p:stCondLst>
                            <p:childTnLst>
                              <p:par>
                                <p:cTn id="92" presetID="0" presetClass="path" presetSubtype="0" accel="50000" decel="50000" fill="hold" grpId="1" nodeType="clickEffect">
                                  <p:stCondLst>
                                    <p:cond delay="0"/>
                                  </p:stCondLst>
                                  <p:childTnLst>
                                    <p:animMotion origin="layout" path="M 0.11146 -0.05064 L 0.16146 -0.05064 " pathEditMode="relative" rAng="0" ptsTypes="AA">
                                      <p:cBhvr>
                                        <p:cTn id="93" dur="2000" fill="hold"/>
                                        <p:tgtEl>
                                          <p:spTgt spid="17"/>
                                        </p:tgtEl>
                                        <p:attrNameLst>
                                          <p:attrName>ppt_x</p:attrName>
                                          <p:attrName>ppt_y</p:attrName>
                                        </p:attrNameLst>
                                      </p:cBhvr>
                                      <p:rCtr x="25" y="0"/>
                                    </p:animMotion>
                                  </p:childTnLst>
                                </p:cTn>
                              </p:par>
                            </p:childTnLst>
                          </p:cTn>
                        </p:par>
                      </p:childTnLst>
                    </p:cTn>
                  </p:par>
                  <p:par>
                    <p:cTn id="94" fill="hold">
                      <p:stCondLst>
                        <p:cond delay="indefinite"/>
                      </p:stCondLst>
                      <p:childTnLst>
                        <p:par>
                          <p:cTn id="95" fill="hold">
                            <p:stCondLst>
                              <p:cond delay="0"/>
                            </p:stCondLst>
                            <p:childTnLst>
                              <p:par>
                                <p:cTn id="96" presetID="10" presetClass="exit" presetSubtype="0" fill="hold" grpId="1" nodeType="clickEffect">
                                  <p:stCondLst>
                                    <p:cond delay="0"/>
                                  </p:stCondLst>
                                  <p:childTnLst>
                                    <p:animEffect transition="out" filter="fade">
                                      <p:cBhvr>
                                        <p:cTn id="97" dur="2000"/>
                                        <p:tgtEl>
                                          <p:spTgt spid="21"/>
                                        </p:tgtEl>
                                      </p:cBhvr>
                                    </p:animEffect>
                                    <p:set>
                                      <p:cBhvr>
                                        <p:cTn id="98" dur="1" fill="hold">
                                          <p:stCondLst>
                                            <p:cond delay="1999"/>
                                          </p:stCondLst>
                                        </p:cTn>
                                        <p:tgtEl>
                                          <p:spTgt spid="21"/>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0" presetClass="exit" presetSubtype="0" fill="hold" grpId="1" nodeType="clickEffect">
                                  <p:stCondLst>
                                    <p:cond delay="0"/>
                                  </p:stCondLst>
                                  <p:childTnLst>
                                    <p:animEffect transition="out" filter="fade">
                                      <p:cBhvr>
                                        <p:cTn id="102" dur="2000"/>
                                        <p:tgtEl>
                                          <p:spTgt spid="22"/>
                                        </p:tgtEl>
                                      </p:cBhvr>
                                    </p:animEffect>
                                    <p:set>
                                      <p:cBhvr>
                                        <p:cTn id="103" dur="1" fill="hold">
                                          <p:stCondLst>
                                            <p:cond delay="1999"/>
                                          </p:stCondLst>
                                        </p:cTn>
                                        <p:tgtEl>
                                          <p:spTgt spid="22"/>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23"/>
                                        </p:tgtEl>
                                        <p:attrNameLst>
                                          <p:attrName>style.visibility</p:attrName>
                                        </p:attrNameLst>
                                      </p:cBhvr>
                                      <p:to>
                                        <p:strVal val="visible"/>
                                      </p:to>
                                    </p:set>
                                    <p:animEffect transition="in" filter="fade">
                                      <p:cBhvr>
                                        <p:cTn id="108" dur="2000"/>
                                        <p:tgtEl>
                                          <p:spTgt spid="23"/>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grpId="0" nodeType="click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2000"/>
                                        <p:tgtEl>
                                          <p:spTgt spid="24"/>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mph" presetSubtype="2" fill="hold" nodeType="clickEffect">
                                  <p:stCondLst>
                                    <p:cond delay="0"/>
                                  </p:stCondLst>
                                  <p:childTnLst>
                                    <p:animClr clrSpc="rgb" dir="cw">
                                      <p:cBhvr override="childStyle">
                                        <p:cTn id="117" dur="2000" fill="hold"/>
                                        <p:tgtEl>
                                          <p:spTgt spid="2">
                                            <p:txEl>
                                              <p:pRg st="4" end="4"/>
                                            </p:txEl>
                                          </p:spTgt>
                                        </p:tgtEl>
                                        <p:attrNameLst>
                                          <p:attrName>style.color</p:attrName>
                                        </p:attrNameLst>
                                      </p:cBhvr>
                                      <p:to>
                                        <a:schemeClr val="accent2"/>
                                      </p:to>
                                    </p:animClr>
                                  </p:childTnLst>
                                </p:cTn>
                              </p:par>
                            </p:childTnLst>
                          </p:cTn>
                        </p:par>
                      </p:childTnLst>
                    </p:cTn>
                  </p:par>
                  <p:par>
                    <p:cTn id="118" fill="hold">
                      <p:stCondLst>
                        <p:cond delay="indefinite"/>
                      </p:stCondLst>
                      <p:childTnLst>
                        <p:par>
                          <p:cTn id="119" fill="hold">
                            <p:stCondLst>
                              <p:cond delay="0"/>
                            </p:stCondLst>
                            <p:childTnLst>
                              <p:par>
                                <p:cTn id="120" presetID="8" presetClass="emph" presetSubtype="0" fill="hold" nodeType="clickEffect">
                                  <p:stCondLst>
                                    <p:cond delay="0"/>
                                  </p:stCondLst>
                                  <p:childTnLst>
                                    <p:animRot by="21600000">
                                      <p:cBhvr>
                                        <p:cTn id="121" dur="2000" fill="hold"/>
                                        <p:tgtEl>
                                          <p:spTgt spid="2">
                                            <p:txEl>
                                              <p:pRg st="4" end="4"/>
                                            </p:txEl>
                                          </p:spTgt>
                                        </p:tgtEl>
                                        <p:attrNameLst>
                                          <p:attrName>r</p:attrName>
                                        </p:attrNameLst>
                                      </p:cBhvr>
                                    </p:animRot>
                                  </p:childTnLst>
                                </p:cTn>
                              </p:par>
                            </p:childTnLst>
                          </p:cTn>
                        </p:par>
                      </p:childTnLst>
                    </p:cTn>
                  </p:par>
                  <p:par>
                    <p:cTn id="122" fill="hold">
                      <p:stCondLst>
                        <p:cond delay="indefinite"/>
                      </p:stCondLst>
                      <p:childTnLst>
                        <p:par>
                          <p:cTn id="123" fill="hold">
                            <p:stCondLst>
                              <p:cond delay="0"/>
                            </p:stCondLst>
                            <p:childTnLst>
                              <p:par>
                                <p:cTn id="124" presetID="0" presetClass="path" presetSubtype="0" accel="50000" decel="50000" fill="hold" grpId="2" nodeType="clickEffect">
                                  <p:stCondLst>
                                    <p:cond delay="0"/>
                                  </p:stCondLst>
                                  <p:childTnLst>
                                    <p:animMotion origin="layout" path="M -0.01354 -0.05063 L 0.04479 -0.05063 " pathEditMode="relative" rAng="0" ptsTypes="AA">
                                      <p:cBhvr>
                                        <p:cTn id="125" dur="2000" fill="hold"/>
                                        <p:tgtEl>
                                          <p:spTgt spid="17"/>
                                        </p:tgtEl>
                                        <p:attrNameLst>
                                          <p:attrName>ppt_x</p:attrName>
                                          <p:attrName>ppt_y</p:attrName>
                                        </p:attrNameLst>
                                      </p:cBhvr>
                                      <p:rCtr x="29" y="0"/>
                                    </p:animMotion>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grpId="0" nodeType="clickEffect">
                                  <p:stCondLst>
                                    <p:cond delay="0"/>
                                  </p:stCondLst>
                                  <p:childTnLst>
                                    <p:set>
                                      <p:cBhvr>
                                        <p:cTn id="129" dur="1" fill="hold">
                                          <p:stCondLst>
                                            <p:cond delay="0"/>
                                          </p:stCondLst>
                                        </p:cTn>
                                        <p:tgtEl>
                                          <p:spTgt spid="26"/>
                                        </p:tgtEl>
                                        <p:attrNameLst>
                                          <p:attrName>style.visibility</p:attrName>
                                        </p:attrNameLst>
                                      </p:cBhvr>
                                      <p:to>
                                        <p:strVal val="visible"/>
                                      </p:to>
                                    </p:set>
                                    <p:animEffect transition="in" filter="fade">
                                      <p:cBhvr>
                                        <p:cTn id="130" dur="2000"/>
                                        <p:tgtEl>
                                          <p:spTgt spid="26"/>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1" nodeType="clickEffect">
                                  <p:stCondLst>
                                    <p:cond delay="0"/>
                                  </p:stCondLst>
                                  <p:childTnLst>
                                    <p:animEffect transition="out" filter="fade">
                                      <p:cBhvr>
                                        <p:cTn id="134" dur="2000"/>
                                        <p:tgtEl>
                                          <p:spTgt spid="23"/>
                                        </p:tgtEl>
                                      </p:cBhvr>
                                    </p:animEffect>
                                    <p:set>
                                      <p:cBhvr>
                                        <p:cTn id="135" dur="1" fill="hold">
                                          <p:stCondLst>
                                            <p:cond delay="1999"/>
                                          </p:stCondLst>
                                        </p:cTn>
                                        <p:tgtEl>
                                          <p:spTgt spid="23"/>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xit" presetSubtype="0" fill="hold" grpId="1" nodeType="clickEffect">
                                  <p:stCondLst>
                                    <p:cond delay="0"/>
                                  </p:stCondLst>
                                  <p:childTnLst>
                                    <p:animEffect transition="out" filter="fade">
                                      <p:cBhvr>
                                        <p:cTn id="139" dur="2000"/>
                                        <p:tgtEl>
                                          <p:spTgt spid="24"/>
                                        </p:tgtEl>
                                      </p:cBhvr>
                                    </p:animEffect>
                                    <p:set>
                                      <p:cBhvr>
                                        <p:cTn id="140" dur="1" fill="hold">
                                          <p:stCondLst>
                                            <p:cond delay="1999"/>
                                          </p:stCondLst>
                                        </p:cTn>
                                        <p:tgtEl>
                                          <p:spTgt spid="24"/>
                                        </p:tgtEl>
                                        <p:attrNameLst>
                                          <p:attrName>style.visibility</p:attrName>
                                        </p:attrNameLst>
                                      </p:cBhvr>
                                      <p:to>
                                        <p:strVal val="hidden"/>
                                      </p:to>
                                    </p:se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grpId="0" nodeType="clickEffect">
                                  <p:stCondLst>
                                    <p:cond delay="0"/>
                                  </p:stCondLst>
                                  <p:childTnLst>
                                    <p:set>
                                      <p:cBhvr>
                                        <p:cTn id="144" dur="1" fill="hold">
                                          <p:stCondLst>
                                            <p:cond delay="0"/>
                                          </p:stCondLst>
                                        </p:cTn>
                                        <p:tgtEl>
                                          <p:spTgt spid="27"/>
                                        </p:tgtEl>
                                        <p:attrNameLst>
                                          <p:attrName>style.visibility</p:attrName>
                                        </p:attrNameLst>
                                      </p:cBhvr>
                                      <p:to>
                                        <p:strVal val="visible"/>
                                      </p:to>
                                    </p:set>
                                    <p:animEffect transition="in" filter="fade">
                                      <p:cBhvr>
                                        <p:cTn id="145" dur="2000"/>
                                        <p:tgtEl>
                                          <p:spTgt spid="27"/>
                                        </p:tgtEl>
                                      </p:cBhvr>
                                    </p:animEffect>
                                  </p:childTnLst>
                                </p:cTn>
                              </p:par>
                            </p:childTnLst>
                          </p:cTn>
                        </p:par>
                      </p:childTnLst>
                    </p:cTn>
                  </p:par>
                  <p:par>
                    <p:cTn id="146" fill="hold">
                      <p:stCondLst>
                        <p:cond delay="indefinite"/>
                      </p:stCondLst>
                      <p:childTnLst>
                        <p:par>
                          <p:cTn id="147" fill="hold">
                            <p:stCondLst>
                              <p:cond delay="0"/>
                            </p:stCondLst>
                            <p:childTnLst>
                              <p:par>
                                <p:cTn id="148" presetID="8" presetClass="emph" presetSubtype="0" fill="hold" nodeType="clickEffect">
                                  <p:stCondLst>
                                    <p:cond delay="0"/>
                                  </p:stCondLst>
                                  <p:childTnLst>
                                    <p:animRot by="21600000">
                                      <p:cBhvr>
                                        <p:cTn id="149" dur="2000" fill="hold"/>
                                        <p:tgtEl>
                                          <p:spTgt spid="2">
                                            <p:txEl>
                                              <p:pRg st="6" end="6"/>
                                            </p:txEl>
                                          </p:spTgt>
                                        </p:tgtEl>
                                        <p:attrNameLst>
                                          <p:attrName>r</p:attrName>
                                        </p:attrNameLst>
                                      </p:cBhvr>
                                    </p:animRot>
                                  </p:childTnLst>
                                </p:cTn>
                              </p:par>
                            </p:childTnLst>
                          </p:cTn>
                        </p:par>
                      </p:childTnLst>
                    </p:cTn>
                  </p:par>
                  <p:par>
                    <p:cTn id="150" fill="hold">
                      <p:stCondLst>
                        <p:cond delay="indefinite"/>
                      </p:stCondLst>
                      <p:childTnLst>
                        <p:par>
                          <p:cTn id="151" fill="hold">
                            <p:stCondLst>
                              <p:cond delay="0"/>
                            </p:stCondLst>
                            <p:childTnLst>
                              <p:par>
                                <p:cTn id="152" presetID="0" presetClass="path" presetSubtype="0" accel="50000" decel="50000" fill="hold" grpId="1" nodeType="clickEffect">
                                  <p:stCondLst>
                                    <p:cond delay="0"/>
                                  </p:stCondLst>
                                  <p:childTnLst>
                                    <p:animMotion origin="layout" path="M 0.06979 -0.04902 L 0.12813 -0.04902 " pathEditMode="relative" rAng="0" ptsTypes="AA">
                                      <p:cBhvr>
                                        <p:cTn id="153" dur="2000" fill="hold"/>
                                        <p:tgtEl>
                                          <p:spTgt spid="9"/>
                                        </p:tgtEl>
                                        <p:attrNameLst>
                                          <p:attrName>ppt_x</p:attrName>
                                          <p:attrName>ppt_y</p:attrName>
                                        </p:attrNameLst>
                                      </p:cBhvr>
                                      <p:rCtr x="29" y="0"/>
                                    </p:animMotion>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28"/>
                                        </p:tgtEl>
                                        <p:attrNameLst>
                                          <p:attrName>style.visibility</p:attrName>
                                        </p:attrNameLst>
                                      </p:cBhvr>
                                      <p:to>
                                        <p:strVal val="visible"/>
                                      </p:to>
                                    </p:set>
                                    <p:animEffect transition="in" filter="fade">
                                      <p:cBhvr>
                                        <p:cTn id="158" dur="2000"/>
                                        <p:tgtEl>
                                          <p:spTgt spid="28"/>
                                        </p:tgtEl>
                                      </p:cBhvr>
                                    </p:animEffect>
                                  </p:childTnLst>
                                </p:cTn>
                              </p:par>
                            </p:childTnLst>
                          </p:cTn>
                        </p:par>
                      </p:childTnLst>
                    </p:cTn>
                  </p:par>
                  <p:par>
                    <p:cTn id="159" fill="hold">
                      <p:stCondLst>
                        <p:cond delay="indefinite"/>
                      </p:stCondLst>
                      <p:childTnLst>
                        <p:par>
                          <p:cTn id="160" fill="hold">
                            <p:stCondLst>
                              <p:cond delay="0"/>
                            </p:stCondLst>
                            <p:childTnLst>
                              <p:par>
                                <p:cTn id="161" presetID="10" presetClass="entr" presetSubtype="0" fill="hold" grpId="0" nodeType="clickEffect">
                                  <p:stCondLst>
                                    <p:cond delay="0"/>
                                  </p:stCondLst>
                                  <p:childTnLst>
                                    <p:set>
                                      <p:cBhvr>
                                        <p:cTn id="162" dur="1" fill="hold">
                                          <p:stCondLst>
                                            <p:cond delay="0"/>
                                          </p:stCondLst>
                                        </p:cTn>
                                        <p:tgtEl>
                                          <p:spTgt spid="29"/>
                                        </p:tgtEl>
                                        <p:attrNameLst>
                                          <p:attrName>style.visibility</p:attrName>
                                        </p:attrNameLst>
                                      </p:cBhvr>
                                      <p:to>
                                        <p:strVal val="visible"/>
                                      </p:to>
                                    </p:set>
                                    <p:animEffect transition="in" filter="fade">
                                      <p:cBhvr>
                                        <p:cTn id="163"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P spid="13" grpId="0"/>
      <p:bldP spid="13" grpId="1"/>
      <p:bldP spid="15" grpId="0" animBg="1"/>
      <p:bldP spid="17" grpId="0"/>
      <p:bldP spid="17" grpId="1"/>
      <p:bldP spid="17" grpId="2"/>
      <p:bldP spid="21" grpId="0"/>
      <p:bldP spid="21" grpId="1"/>
      <p:bldP spid="22" grpId="0"/>
      <p:bldP spid="22" grpId="1"/>
      <p:bldP spid="23" grpId="0"/>
      <p:bldP spid="23" grpId="1"/>
      <p:bldP spid="24" grpId="0"/>
      <p:bldP spid="24" grpId="1"/>
      <p:bldP spid="26" grpId="0"/>
      <p:bldP spid="27" grpId="0"/>
      <p:bldP spid="28" grpId="0"/>
      <p:bldP spid="29"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458200" cy="4525962"/>
          </a:xfrm>
        </p:spPr>
        <p:txBody>
          <a:bodyPr/>
          <a:lstStyle/>
          <a:p>
            <a:pPr>
              <a:buNone/>
            </a:pPr>
            <a:endParaRPr lang="en-US" dirty="0" smtClean="0"/>
          </a:p>
          <a:p>
            <a:r>
              <a:rPr lang="en-US" dirty="0" smtClean="0"/>
              <a:t>A </a:t>
            </a:r>
            <a:r>
              <a:rPr lang="en-US" b="1" dirty="0" smtClean="0"/>
              <a:t>loop</a:t>
            </a:r>
            <a:r>
              <a:rPr lang="en-US" dirty="0" smtClean="0"/>
              <a:t> is a programming language statement which </a:t>
            </a:r>
            <a:r>
              <a:rPr lang="en-US" u="sng" dirty="0" smtClean="0"/>
              <a:t>allows</a:t>
            </a:r>
            <a:r>
              <a:rPr lang="en-US" dirty="0" smtClean="0"/>
              <a:t> code to be repeatedly executed; </a:t>
            </a:r>
          </a:p>
          <a:p>
            <a:endParaRPr lang="en-US" dirty="0" smtClean="0"/>
          </a:p>
          <a:p>
            <a:r>
              <a:rPr lang="en-US" dirty="0" smtClean="0"/>
              <a:t>An </a:t>
            </a:r>
            <a:r>
              <a:rPr lang="en-US" b="1" dirty="0" smtClean="0"/>
              <a:t>invariant</a:t>
            </a:r>
            <a:r>
              <a:rPr lang="en-US" dirty="0" smtClean="0"/>
              <a:t> of a </a:t>
            </a:r>
            <a:r>
              <a:rPr lang="en-US" u="sng" dirty="0" smtClean="0"/>
              <a:t>loop</a:t>
            </a:r>
            <a:r>
              <a:rPr lang="en-US" dirty="0" smtClean="0"/>
              <a:t> is a property that holds before (and after) each repetition. </a:t>
            </a:r>
            <a:endParaRPr lang="en-US" dirty="0"/>
          </a:p>
        </p:txBody>
      </p:sp>
      <p:sp>
        <p:nvSpPr>
          <p:cNvPr id="3" name="Title 2"/>
          <p:cNvSpPr>
            <a:spLocks noGrp="1"/>
          </p:cNvSpPr>
          <p:nvPr>
            <p:ph type="title"/>
          </p:nvPr>
        </p:nvSpPr>
        <p:spPr/>
        <p:txBody>
          <a:bodyPr/>
          <a:lstStyle/>
          <a:p>
            <a:r>
              <a:rPr lang="en-US" dirty="0" smtClean="0"/>
              <a:t>Loop Invariant</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65</a:t>
            </a:fld>
            <a:endParaRPr 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066800"/>
            <a:ext cx="8229600" cy="881062"/>
          </a:xfrm>
        </p:spPr>
        <p:txBody>
          <a:bodyPr/>
          <a:lstStyle/>
          <a:p>
            <a:r>
              <a:rPr lang="en-US" sz="2000" b="1" dirty="0" smtClean="0"/>
              <a:t>M</a:t>
            </a:r>
            <a:r>
              <a:rPr lang="en-US" sz="2000" dirty="0" smtClean="0"/>
              <a:t>erge sort is based on the </a:t>
            </a:r>
            <a:r>
              <a:rPr lang="en-US" sz="2000" b="1" dirty="0" smtClean="0"/>
              <a:t>divide-and-conquer</a:t>
            </a:r>
            <a:r>
              <a:rPr lang="en-US" sz="2000" dirty="0" smtClean="0"/>
              <a:t> paradigm.</a:t>
            </a:r>
          </a:p>
          <a:p>
            <a:r>
              <a:rPr lang="en-US" sz="2000" i="1" dirty="0" smtClean="0"/>
              <a:t>A</a:t>
            </a:r>
            <a:r>
              <a:rPr lang="en-US" sz="2000" dirty="0" smtClean="0"/>
              <a:t>[</a:t>
            </a:r>
            <a:r>
              <a:rPr lang="en-US" sz="2000" i="1" dirty="0" smtClean="0"/>
              <a:t>p</a:t>
            </a:r>
            <a:r>
              <a:rPr lang="en-US" sz="2000" dirty="0" smtClean="0"/>
              <a:t> .. </a:t>
            </a:r>
            <a:r>
              <a:rPr lang="en-US" sz="2000" i="1" dirty="0" smtClean="0"/>
              <a:t>r</a:t>
            </a:r>
            <a:r>
              <a:rPr lang="en-US" sz="2000" dirty="0" smtClean="0"/>
              <a:t>]. Initially, </a:t>
            </a:r>
            <a:r>
              <a:rPr lang="en-US" sz="2000" i="1" dirty="0" smtClean="0"/>
              <a:t>p</a:t>
            </a:r>
            <a:r>
              <a:rPr lang="en-US" sz="2000" dirty="0" smtClean="0"/>
              <a:t> = 1 and </a:t>
            </a:r>
            <a:r>
              <a:rPr lang="en-US" sz="2000" i="1" dirty="0" smtClean="0"/>
              <a:t>r</a:t>
            </a:r>
            <a:r>
              <a:rPr lang="en-US" sz="2000" dirty="0" smtClean="0"/>
              <a:t> = </a:t>
            </a:r>
            <a:r>
              <a:rPr lang="en-US" sz="2000" i="1" dirty="0" smtClean="0"/>
              <a:t>n</a:t>
            </a:r>
          </a:p>
          <a:p>
            <a:endParaRPr lang="en-US" sz="2000" dirty="0"/>
          </a:p>
        </p:txBody>
      </p:sp>
      <p:sp>
        <p:nvSpPr>
          <p:cNvPr id="3" name="Title 2"/>
          <p:cNvSpPr>
            <a:spLocks noGrp="1"/>
          </p:cNvSpPr>
          <p:nvPr>
            <p:ph type="title"/>
          </p:nvPr>
        </p:nvSpPr>
        <p:spPr>
          <a:xfrm>
            <a:off x="457200" y="152400"/>
            <a:ext cx="8229600" cy="1143000"/>
          </a:xfrm>
        </p:spPr>
        <p:txBody>
          <a:bodyPr/>
          <a:lstStyle/>
          <a:p>
            <a:r>
              <a:rPr lang="en-US" dirty="0" smtClean="0"/>
              <a:t>Merge Sort</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66</a:t>
            </a:fld>
            <a:endParaRPr lang="en-US"/>
          </a:p>
        </p:txBody>
      </p:sp>
      <p:sp>
        <p:nvSpPr>
          <p:cNvPr id="6" name="Rectangle 5"/>
          <p:cNvSpPr/>
          <p:nvPr/>
        </p:nvSpPr>
        <p:spPr>
          <a:xfrm>
            <a:off x="685800" y="1828800"/>
            <a:ext cx="7924800" cy="4247317"/>
          </a:xfrm>
          <a:prstGeom prst="rect">
            <a:avLst/>
          </a:prstGeom>
        </p:spPr>
        <p:txBody>
          <a:bodyPr wrap="square">
            <a:spAutoFit/>
          </a:bodyPr>
          <a:lstStyle/>
          <a:p>
            <a:r>
              <a:rPr lang="en-US" dirty="0" smtClean="0"/>
              <a:t>To sort </a:t>
            </a:r>
            <a:r>
              <a:rPr lang="en-US" i="1" dirty="0" smtClean="0"/>
              <a:t>A</a:t>
            </a:r>
            <a:r>
              <a:rPr lang="en-US" dirty="0" smtClean="0"/>
              <a:t>[</a:t>
            </a:r>
            <a:r>
              <a:rPr lang="en-US" i="1" dirty="0" smtClean="0"/>
              <a:t>p</a:t>
            </a:r>
            <a:r>
              <a:rPr lang="en-US" dirty="0" smtClean="0"/>
              <a:t> .. </a:t>
            </a:r>
            <a:r>
              <a:rPr lang="en-US" i="1" dirty="0" smtClean="0"/>
              <a:t>r</a:t>
            </a:r>
            <a:r>
              <a:rPr lang="en-US" dirty="0" smtClean="0"/>
              <a:t>]:</a:t>
            </a:r>
          </a:p>
          <a:p>
            <a:endParaRPr lang="en-US" dirty="0" smtClean="0"/>
          </a:p>
          <a:p>
            <a:r>
              <a:rPr lang="en-US" dirty="0" smtClean="0"/>
              <a:t>1. </a:t>
            </a:r>
            <a:r>
              <a:rPr lang="en-US" b="1" dirty="0" smtClean="0"/>
              <a:t>Divide Step</a:t>
            </a:r>
            <a:endParaRPr lang="en-US" dirty="0" smtClean="0"/>
          </a:p>
          <a:p>
            <a:r>
              <a:rPr lang="en-US" dirty="0" smtClean="0"/>
              <a:t>If a given array </a:t>
            </a:r>
            <a:r>
              <a:rPr lang="en-US" i="1" dirty="0" smtClean="0"/>
              <a:t>A</a:t>
            </a:r>
            <a:r>
              <a:rPr lang="en-US" dirty="0" smtClean="0"/>
              <a:t> has zero or one element, simply return; it is already sorted. Otherwise, split </a:t>
            </a:r>
            <a:r>
              <a:rPr lang="en-US" i="1" dirty="0" smtClean="0"/>
              <a:t>A</a:t>
            </a:r>
            <a:r>
              <a:rPr lang="en-US" dirty="0" smtClean="0"/>
              <a:t>[</a:t>
            </a:r>
            <a:r>
              <a:rPr lang="en-US" i="1" dirty="0" smtClean="0"/>
              <a:t>p</a:t>
            </a:r>
            <a:r>
              <a:rPr lang="en-US" dirty="0" smtClean="0"/>
              <a:t> .. </a:t>
            </a:r>
            <a:r>
              <a:rPr lang="en-US" i="1" dirty="0" smtClean="0"/>
              <a:t>r</a:t>
            </a:r>
            <a:r>
              <a:rPr lang="en-US" dirty="0" smtClean="0"/>
              <a:t>] into two </a:t>
            </a:r>
            <a:r>
              <a:rPr lang="en-US" dirty="0" err="1" smtClean="0"/>
              <a:t>subarrays</a:t>
            </a:r>
            <a:r>
              <a:rPr lang="en-US" dirty="0" smtClean="0"/>
              <a:t> </a:t>
            </a:r>
            <a:r>
              <a:rPr lang="en-US" i="1" dirty="0" smtClean="0"/>
              <a:t>A</a:t>
            </a:r>
            <a:r>
              <a:rPr lang="en-US" dirty="0" smtClean="0"/>
              <a:t>[</a:t>
            </a:r>
            <a:r>
              <a:rPr lang="en-US" i="1" dirty="0" smtClean="0"/>
              <a:t>p</a:t>
            </a:r>
            <a:r>
              <a:rPr lang="en-US" dirty="0" smtClean="0"/>
              <a:t> .. </a:t>
            </a:r>
            <a:r>
              <a:rPr lang="en-US" i="1" dirty="0" smtClean="0"/>
              <a:t>q</a:t>
            </a:r>
            <a:r>
              <a:rPr lang="en-US" dirty="0" smtClean="0"/>
              <a:t>] and </a:t>
            </a:r>
            <a:r>
              <a:rPr lang="en-US" i="1" dirty="0" smtClean="0"/>
              <a:t>A</a:t>
            </a:r>
            <a:r>
              <a:rPr lang="en-US" dirty="0" smtClean="0"/>
              <a:t>[</a:t>
            </a:r>
            <a:r>
              <a:rPr lang="en-US" i="1" dirty="0" smtClean="0"/>
              <a:t>q</a:t>
            </a:r>
            <a:r>
              <a:rPr lang="en-US" dirty="0" smtClean="0"/>
              <a:t> + 1 .. </a:t>
            </a:r>
            <a:r>
              <a:rPr lang="en-US" i="1" dirty="0" smtClean="0"/>
              <a:t>r</a:t>
            </a:r>
            <a:r>
              <a:rPr lang="en-US" dirty="0" smtClean="0"/>
              <a:t>], each containing about half of the elements of </a:t>
            </a:r>
            <a:r>
              <a:rPr lang="en-US" i="1" dirty="0" smtClean="0"/>
              <a:t>A</a:t>
            </a:r>
            <a:r>
              <a:rPr lang="en-US" dirty="0" smtClean="0"/>
              <a:t>[</a:t>
            </a:r>
            <a:r>
              <a:rPr lang="en-US" i="1" dirty="0" smtClean="0"/>
              <a:t>p</a:t>
            </a:r>
            <a:r>
              <a:rPr lang="en-US" dirty="0" smtClean="0"/>
              <a:t> .. </a:t>
            </a:r>
            <a:r>
              <a:rPr lang="en-US" i="1" dirty="0" smtClean="0"/>
              <a:t>r</a:t>
            </a:r>
            <a:r>
              <a:rPr lang="en-US" dirty="0" smtClean="0"/>
              <a:t>]. That is, </a:t>
            </a:r>
            <a:r>
              <a:rPr lang="en-US" i="1" dirty="0" smtClean="0"/>
              <a:t>q</a:t>
            </a:r>
            <a:r>
              <a:rPr lang="en-US" dirty="0" smtClean="0"/>
              <a:t> is the halfway point of </a:t>
            </a:r>
            <a:r>
              <a:rPr lang="en-US" i="1" dirty="0" smtClean="0"/>
              <a:t>A</a:t>
            </a:r>
            <a:r>
              <a:rPr lang="en-US" dirty="0" smtClean="0"/>
              <a:t>[</a:t>
            </a:r>
            <a:r>
              <a:rPr lang="en-US" i="1" dirty="0" smtClean="0"/>
              <a:t>p</a:t>
            </a:r>
            <a:r>
              <a:rPr lang="en-US" dirty="0" smtClean="0"/>
              <a:t> .. </a:t>
            </a:r>
            <a:r>
              <a:rPr lang="en-US" i="1" dirty="0" smtClean="0"/>
              <a:t>r</a:t>
            </a:r>
            <a:r>
              <a:rPr lang="en-US" dirty="0" smtClean="0"/>
              <a:t>].</a:t>
            </a:r>
          </a:p>
          <a:p>
            <a:endParaRPr lang="en-US" dirty="0" smtClean="0"/>
          </a:p>
          <a:p>
            <a:r>
              <a:rPr lang="en-US" dirty="0" smtClean="0"/>
              <a:t>2. </a:t>
            </a:r>
            <a:r>
              <a:rPr lang="en-US" b="1" dirty="0" smtClean="0"/>
              <a:t>Conquer Step</a:t>
            </a:r>
            <a:endParaRPr lang="en-US" dirty="0" smtClean="0"/>
          </a:p>
          <a:p>
            <a:r>
              <a:rPr lang="en-US" dirty="0" smtClean="0"/>
              <a:t>Conquer by recursively sorting the two </a:t>
            </a:r>
            <a:r>
              <a:rPr lang="en-US" dirty="0" err="1" smtClean="0"/>
              <a:t>subarrays</a:t>
            </a:r>
            <a:r>
              <a:rPr lang="en-US" dirty="0" smtClean="0"/>
              <a:t> </a:t>
            </a:r>
            <a:r>
              <a:rPr lang="en-US" i="1" dirty="0" smtClean="0"/>
              <a:t>A</a:t>
            </a:r>
            <a:r>
              <a:rPr lang="en-US" dirty="0" smtClean="0"/>
              <a:t>[</a:t>
            </a:r>
            <a:r>
              <a:rPr lang="en-US" i="1" dirty="0" smtClean="0"/>
              <a:t>p</a:t>
            </a:r>
            <a:r>
              <a:rPr lang="en-US" dirty="0" smtClean="0"/>
              <a:t> .. </a:t>
            </a:r>
            <a:r>
              <a:rPr lang="en-US" i="1" dirty="0" smtClean="0"/>
              <a:t>q</a:t>
            </a:r>
            <a:r>
              <a:rPr lang="en-US" dirty="0" smtClean="0"/>
              <a:t>] and </a:t>
            </a:r>
            <a:r>
              <a:rPr lang="en-US" i="1" dirty="0" smtClean="0"/>
              <a:t>A</a:t>
            </a:r>
            <a:r>
              <a:rPr lang="en-US" dirty="0" smtClean="0"/>
              <a:t>[</a:t>
            </a:r>
            <a:r>
              <a:rPr lang="en-US" i="1" dirty="0" smtClean="0"/>
              <a:t>q</a:t>
            </a:r>
            <a:r>
              <a:rPr lang="en-US" dirty="0" smtClean="0"/>
              <a:t> + 1 .. </a:t>
            </a:r>
            <a:r>
              <a:rPr lang="en-US" i="1" dirty="0" smtClean="0"/>
              <a:t>r</a:t>
            </a:r>
            <a:r>
              <a:rPr lang="en-US" dirty="0" smtClean="0"/>
              <a:t>].</a:t>
            </a:r>
          </a:p>
          <a:p>
            <a:endParaRPr lang="en-US" dirty="0" smtClean="0"/>
          </a:p>
          <a:p>
            <a:r>
              <a:rPr lang="en-US" dirty="0" smtClean="0"/>
              <a:t>3. </a:t>
            </a:r>
            <a:r>
              <a:rPr lang="en-US" b="1" dirty="0" smtClean="0"/>
              <a:t>Combine Step</a:t>
            </a:r>
            <a:endParaRPr lang="en-US" dirty="0" smtClean="0"/>
          </a:p>
          <a:p>
            <a:r>
              <a:rPr lang="en-US" dirty="0" smtClean="0"/>
              <a:t>Combine the elements back in </a:t>
            </a:r>
            <a:r>
              <a:rPr lang="en-US" i="1" dirty="0" smtClean="0"/>
              <a:t>A</a:t>
            </a:r>
            <a:r>
              <a:rPr lang="en-US" dirty="0" smtClean="0"/>
              <a:t>[</a:t>
            </a:r>
            <a:r>
              <a:rPr lang="en-US" i="1" dirty="0" smtClean="0"/>
              <a:t>p</a:t>
            </a:r>
            <a:r>
              <a:rPr lang="en-US" dirty="0" smtClean="0"/>
              <a:t> .. </a:t>
            </a:r>
            <a:r>
              <a:rPr lang="en-US" i="1" dirty="0" smtClean="0"/>
              <a:t>r</a:t>
            </a:r>
            <a:r>
              <a:rPr lang="en-US" dirty="0" smtClean="0"/>
              <a:t>] by merging the two sorted </a:t>
            </a:r>
            <a:r>
              <a:rPr lang="en-US" dirty="0" err="1" smtClean="0"/>
              <a:t>subarrays</a:t>
            </a:r>
            <a:r>
              <a:rPr lang="en-US" dirty="0" smtClean="0"/>
              <a:t> </a:t>
            </a:r>
            <a:r>
              <a:rPr lang="en-US" i="1" dirty="0" smtClean="0"/>
              <a:t>A</a:t>
            </a:r>
            <a:r>
              <a:rPr lang="en-US" dirty="0" smtClean="0"/>
              <a:t>[</a:t>
            </a:r>
            <a:r>
              <a:rPr lang="en-US" i="1" dirty="0" smtClean="0"/>
              <a:t>p</a:t>
            </a:r>
            <a:r>
              <a:rPr lang="en-US" dirty="0" smtClean="0"/>
              <a:t> .. </a:t>
            </a:r>
            <a:r>
              <a:rPr lang="en-US" i="1" dirty="0" smtClean="0"/>
              <a:t>q</a:t>
            </a:r>
            <a:r>
              <a:rPr lang="en-US" dirty="0" smtClean="0"/>
              <a:t>] and </a:t>
            </a:r>
            <a:r>
              <a:rPr lang="en-US" i="1" dirty="0" smtClean="0"/>
              <a:t>A</a:t>
            </a:r>
            <a:r>
              <a:rPr lang="en-US" dirty="0" smtClean="0"/>
              <a:t>[</a:t>
            </a:r>
            <a:r>
              <a:rPr lang="en-US" i="1" dirty="0" smtClean="0"/>
              <a:t>q</a:t>
            </a:r>
            <a:r>
              <a:rPr lang="en-US" dirty="0" smtClean="0"/>
              <a:t> + 1 .. </a:t>
            </a:r>
            <a:r>
              <a:rPr lang="en-US" i="1" dirty="0" smtClean="0"/>
              <a:t>r</a:t>
            </a:r>
            <a:r>
              <a:rPr lang="en-US" dirty="0" smtClean="0"/>
              <a:t>] into a sorted sequence. To accomplish this step, we will define a procedure MERGE (</a:t>
            </a:r>
            <a:r>
              <a:rPr lang="en-US" i="1" dirty="0" smtClean="0"/>
              <a:t>A</a:t>
            </a:r>
            <a:r>
              <a:rPr lang="en-US" dirty="0" smtClean="0"/>
              <a:t>, </a:t>
            </a:r>
            <a:r>
              <a:rPr lang="en-US" i="1" dirty="0" smtClean="0"/>
              <a:t>p</a:t>
            </a:r>
            <a:r>
              <a:rPr lang="en-US" dirty="0" smtClean="0"/>
              <a:t>, </a:t>
            </a:r>
            <a:r>
              <a:rPr lang="en-US" i="1" dirty="0" smtClean="0"/>
              <a:t>q</a:t>
            </a:r>
            <a:r>
              <a:rPr lang="en-US" dirty="0" smtClean="0"/>
              <a:t>, </a:t>
            </a:r>
            <a:r>
              <a:rPr lang="en-US" i="1" dirty="0" smtClean="0"/>
              <a:t>r</a:t>
            </a:r>
            <a:r>
              <a:rPr lang="en-US" dirty="0" smtClean="0"/>
              <a:t>).</a:t>
            </a:r>
            <a:endParaRPr lang="en-US" dirty="0"/>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81138"/>
            <a:ext cx="8382000" cy="2100262"/>
          </a:xfrm>
        </p:spPr>
        <p:txBody>
          <a:bodyPr/>
          <a:lstStyle/>
          <a:p>
            <a:pPr>
              <a:buNone/>
            </a:pPr>
            <a:r>
              <a:rPr lang="en-US" sz="2000" dirty="0" smtClean="0"/>
              <a:t>MERGE-SORT (</a:t>
            </a:r>
            <a:r>
              <a:rPr lang="en-US" sz="2000" i="1" dirty="0" smtClean="0"/>
              <a:t>A</a:t>
            </a:r>
            <a:r>
              <a:rPr lang="en-US" sz="2000" dirty="0" smtClean="0"/>
              <a:t>, </a:t>
            </a:r>
            <a:r>
              <a:rPr lang="en-US" sz="2000" i="1" dirty="0" smtClean="0"/>
              <a:t>p</a:t>
            </a:r>
            <a:r>
              <a:rPr lang="en-US" sz="2000" dirty="0" smtClean="0"/>
              <a:t>, </a:t>
            </a:r>
            <a:r>
              <a:rPr lang="en-US" sz="2000" i="1" dirty="0" smtClean="0"/>
              <a:t>r</a:t>
            </a:r>
            <a:r>
              <a:rPr lang="en-US" sz="2000" dirty="0" smtClean="0"/>
              <a:t>)</a:t>
            </a:r>
          </a:p>
          <a:p>
            <a:pPr>
              <a:buNone/>
            </a:pPr>
            <a:r>
              <a:rPr lang="en-US" sz="2000" dirty="0" smtClean="0"/>
              <a:t>	1.     IF </a:t>
            </a:r>
            <a:r>
              <a:rPr lang="en-US" sz="2000" i="1" dirty="0" smtClean="0"/>
              <a:t>p</a:t>
            </a:r>
            <a:r>
              <a:rPr lang="en-US" sz="2000" dirty="0" smtClean="0"/>
              <a:t> &lt; </a:t>
            </a:r>
            <a:r>
              <a:rPr lang="en-US" sz="2000" i="1" dirty="0" smtClean="0"/>
              <a:t>r</a:t>
            </a:r>
            <a:r>
              <a:rPr lang="en-US" sz="2000" dirty="0" smtClean="0"/>
              <a:t>                                         // Check for base case</a:t>
            </a:r>
            <a:br>
              <a:rPr lang="en-US" sz="2000" dirty="0" smtClean="0"/>
            </a:br>
            <a:r>
              <a:rPr lang="en-US" sz="2000" dirty="0" smtClean="0"/>
              <a:t>2.         THEN </a:t>
            </a:r>
            <a:r>
              <a:rPr lang="en-US" sz="2000" i="1" dirty="0" smtClean="0"/>
              <a:t>q</a:t>
            </a:r>
            <a:r>
              <a:rPr lang="en-US" sz="2000" dirty="0" smtClean="0"/>
              <a:t> = FLOOR[(</a:t>
            </a:r>
            <a:r>
              <a:rPr lang="en-US" sz="2000" i="1" dirty="0" smtClean="0"/>
              <a:t>p</a:t>
            </a:r>
            <a:r>
              <a:rPr lang="en-US" sz="2000" dirty="0" smtClean="0"/>
              <a:t> + </a:t>
            </a:r>
            <a:r>
              <a:rPr lang="en-US" sz="2000" i="1" dirty="0" smtClean="0"/>
              <a:t>r</a:t>
            </a:r>
            <a:r>
              <a:rPr lang="en-US" sz="2000" dirty="0" smtClean="0"/>
              <a:t>)/2]                 // Divide step</a:t>
            </a:r>
            <a:br>
              <a:rPr lang="en-US" sz="2000" dirty="0" smtClean="0"/>
            </a:br>
            <a:r>
              <a:rPr lang="en-US" sz="2000" dirty="0" smtClean="0"/>
              <a:t>3.                 MERGE-SORT(A, </a:t>
            </a:r>
            <a:r>
              <a:rPr lang="en-US" sz="2000" i="1" dirty="0" smtClean="0"/>
              <a:t>p</a:t>
            </a:r>
            <a:r>
              <a:rPr lang="en-US" sz="2000" dirty="0" smtClean="0"/>
              <a:t>, </a:t>
            </a:r>
            <a:r>
              <a:rPr lang="en-US" sz="2000" i="1" dirty="0" smtClean="0"/>
              <a:t>q</a:t>
            </a:r>
            <a:r>
              <a:rPr lang="en-US" sz="2000" dirty="0" smtClean="0"/>
              <a:t>)                  // Conquer step.</a:t>
            </a:r>
            <a:br>
              <a:rPr lang="en-US" sz="2000" dirty="0" smtClean="0"/>
            </a:br>
            <a:r>
              <a:rPr lang="en-US" sz="2000" dirty="0" smtClean="0"/>
              <a:t>4.                 MERGE-SORT (A, </a:t>
            </a:r>
            <a:r>
              <a:rPr lang="en-US" sz="2000" i="1" dirty="0" smtClean="0"/>
              <a:t>q</a:t>
            </a:r>
            <a:r>
              <a:rPr lang="en-US" sz="2000" dirty="0" smtClean="0"/>
              <a:t> + 1, </a:t>
            </a:r>
            <a:r>
              <a:rPr lang="en-US" sz="2000" i="1" dirty="0" smtClean="0"/>
              <a:t>r</a:t>
            </a:r>
            <a:r>
              <a:rPr lang="en-US" sz="2000" dirty="0" smtClean="0"/>
              <a:t>)           // Conquer step.</a:t>
            </a:r>
            <a:br>
              <a:rPr lang="en-US" sz="2000" dirty="0" smtClean="0"/>
            </a:br>
            <a:r>
              <a:rPr lang="en-US" sz="2000" dirty="0" smtClean="0"/>
              <a:t>5.                 MERGE (A, </a:t>
            </a:r>
            <a:r>
              <a:rPr lang="en-US" sz="2000" i="1" dirty="0" smtClean="0"/>
              <a:t>p</a:t>
            </a:r>
            <a:r>
              <a:rPr lang="en-US" sz="2000" dirty="0" smtClean="0"/>
              <a:t>, </a:t>
            </a:r>
            <a:r>
              <a:rPr lang="en-US" sz="2000" i="1" dirty="0" smtClean="0"/>
              <a:t>q</a:t>
            </a:r>
            <a:r>
              <a:rPr lang="en-US" sz="2000" dirty="0" smtClean="0"/>
              <a:t>, </a:t>
            </a:r>
            <a:r>
              <a:rPr lang="en-US" sz="2000" i="1" dirty="0" smtClean="0"/>
              <a:t>r</a:t>
            </a:r>
            <a:r>
              <a:rPr lang="en-US" sz="2000" dirty="0" smtClean="0"/>
              <a:t>)                       // Conquer step.</a:t>
            </a:r>
          </a:p>
          <a:p>
            <a:pPr>
              <a:buNone/>
            </a:pPr>
            <a:endParaRPr lang="en-US" sz="2000" dirty="0"/>
          </a:p>
        </p:txBody>
      </p:sp>
      <p:sp>
        <p:nvSpPr>
          <p:cNvPr id="3" name="Title 2"/>
          <p:cNvSpPr>
            <a:spLocks noGrp="1"/>
          </p:cNvSpPr>
          <p:nvPr>
            <p:ph type="title"/>
          </p:nvPr>
        </p:nvSpPr>
        <p:spPr/>
        <p:txBody>
          <a:bodyPr/>
          <a:lstStyle/>
          <a:p>
            <a:r>
              <a:rPr lang="en-US" dirty="0" smtClean="0"/>
              <a:t>Merge Sort Algorithm</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67</a:t>
            </a:fld>
            <a:endParaRPr lang="en-US"/>
          </a:p>
        </p:txBody>
      </p:sp>
      <p:sp>
        <p:nvSpPr>
          <p:cNvPr id="6" name="Rectangle 5"/>
          <p:cNvSpPr/>
          <p:nvPr/>
        </p:nvSpPr>
        <p:spPr>
          <a:xfrm>
            <a:off x="533400" y="3733800"/>
            <a:ext cx="6934200" cy="1323439"/>
          </a:xfrm>
          <a:prstGeom prst="rect">
            <a:avLst/>
          </a:prstGeom>
        </p:spPr>
        <p:txBody>
          <a:bodyPr wrap="square">
            <a:spAutoFit/>
          </a:bodyPr>
          <a:lstStyle/>
          <a:p>
            <a:r>
              <a:rPr lang="en-US" sz="2000" dirty="0" smtClean="0">
                <a:latin typeface="+mn-lt"/>
                <a:cs typeface="+mn-cs"/>
              </a:rPr>
              <a:t>MERGE (A, p, q, r )</a:t>
            </a:r>
          </a:p>
          <a:p>
            <a:r>
              <a:rPr lang="en-US" sz="2000" dirty="0" smtClean="0">
                <a:latin typeface="+mn-lt"/>
                <a:cs typeface="+mn-cs"/>
              </a:rPr>
              <a:t>1.      n1 ← q − p + 1</a:t>
            </a:r>
            <a:br>
              <a:rPr lang="en-US" sz="2000" dirty="0" smtClean="0">
                <a:latin typeface="+mn-lt"/>
                <a:cs typeface="+mn-cs"/>
              </a:rPr>
            </a:br>
            <a:r>
              <a:rPr lang="en-US" sz="2000" dirty="0" smtClean="0">
                <a:latin typeface="+mn-lt"/>
                <a:cs typeface="+mn-cs"/>
              </a:rPr>
              <a:t>2.      n2 ← r − q</a:t>
            </a:r>
            <a:br>
              <a:rPr lang="en-US" sz="2000" dirty="0" smtClean="0">
                <a:latin typeface="+mn-lt"/>
                <a:cs typeface="+mn-cs"/>
              </a:rPr>
            </a:br>
            <a:r>
              <a:rPr lang="en-US" sz="2000" dirty="0" smtClean="0">
                <a:latin typeface="+mn-lt"/>
                <a:cs typeface="+mn-cs"/>
              </a:rPr>
              <a:t>3.      Create arrays L[1 . . n1 + 1] and R[1 . . n2 + 1]</a:t>
            </a:r>
          </a:p>
        </p:txBody>
      </p:sp>
      <p:sp>
        <p:nvSpPr>
          <p:cNvPr id="7" name="TextBox 6"/>
          <p:cNvSpPr txBox="1"/>
          <p:nvPr/>
        </p:nvSpPr>
        <p:spPr>
          <a:xfrm>
            <a:off x="4114800" y="5257800"/>
            <a:ext cx="3134191" cy="369332"/>
          </a:xfrm>
          <a:prstGeom prst="rect">
            <a:avLst/>
          </a:prstGeom>
          <a:noFill/>
        </p:spPr>
        <p:txBody>
          <a:bodyPr wrap="none" rtlCol="0">
            <a:spAutoFit/>
          </a:bodyPr>
          <a:lstStyle/>
          <a:p>
            <a:r>
              <a:rPr lang="en-US" dirty="0" smtClean="0"/>
              <a:t>Continued in the next slide…</a:t>
            </a:r>
            <a:endParaRPr 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68</a:t>
            </a:fld>
            <a:endParaRPr lang="en-US"/>
          </a:p>
        </p:txBody>
      </p:sp>
      <p:sp>
        <p:nvSpPr>
          <p:cNvPr id="6" name="Rectangle 5"/>
          <p:cNvSpPr/>
          <p:nvPr/>
        </p:nvSpPr>
        <p:spPr>
          <a:xfrm>
            <a:off x="914400" y="1112996"/>
            <a:ext cx="6858000" cy="4678204"/>
          </a:xfrm>
          <a:prstGeom prst="rect">
            <a:avLst/>
          </a:prstGeom>
        </p:spPr>
        <p:txBody>
          <a:bodyPr wrap="square">
            <a:spAutoFit/>
          </a:bodyPr>
          <a:lstStyle/>
          <a:p>
            <a:r>
              <a:rPr lang="en-US" dirty="0" smtClean="0"/>
              <a:t/>
            </a:r>
            <a:br>
              <a:rPr lang="en-US" dirty="0" smtClean="0"/>
            </a:br>
            <a:r>
              <a:rPr lang="en-US" sz="2000" dirty="0" smtClean="0">
                <a:latin typeface="+mn-lt"/>
                <a:cs typeface="+mn-cs"/>
              </a:rPr>
              <a:t>4.      FOR </a:t>
            </a:r>
            <a:r>
              <a:rPr lang="en-US" sz="2000" dirty="0" err="1" smtClean="0">
                <a:latin typeface="+mn-lt"/>
                <a:cs typeface="+mn-cs"/>
              </a:rPr>
              <a:t>i</a:t>
            </a:r>
            <a:r>
              <a:rPr lang="en-US" sz="2000" dirty="0" smtClean="0">
                <a:latin typeface="+mn-lt"/>
                <a:cs typeface="+mn-cs"/>
              </a:rPr>
              <a:t> ← 1 TO n1</a:t>
            </a:r>
            <a:br>
              <a:rPr lang="en-US" sz="2000" dirty="0" smtClean="0">
                <a:latin typeface="+mn-lt"/>
                <a:cs typeface="+mn-cs"/>
              </a:rPr>
            </a:br>
            <a:r>
              <a:rPr lang="en-US" sz="2000" dirty="0" smtClean="0">
                <a:latin typeface="+mn-lt"/>
                <a:cs typeface="+mn-cs"/>
              </a:rPr>
              <a:t>5.            DO L[</a:t>
            </a:r>
            <a:r>
              <a:rPr lang="en-US" sz="2000" dirty="0" err="1" smtClean="0">
                <a:latin typeface="+mn-lt"/>
                <a:cs typeface="+mn-cs"/>
              </a:rPr>
              <a:t>i</a:t>
            </a:r>
            <a:r>
              <a:rPr lang="en-US" sz="2000" dirty="0" smtClean="0">
                <a:latin typeface="+mn-lt"/>
                <a:cs typeface="+mn-cs"/>
              </a:rPr>
              <a:t>] ← A[p + </a:t>
            </a:r>
            <a:r>
              <a:rPr lang="en-US" sz="2000" dirty="0" err="1" smtClean="0">
                <a:latin typeface="+mn-lt"/>
                <a:cs typeface="+mn-cs"/>
              </a:rPr>
              <a:t>i</a:t>
            </a:r>
            <a:r>
              <a:rPr lang="en-US" sz="2000" dirty="0" smtClean="0">
                <a:latin typeface="+mn-lt"/>
                <a:cs typeface="+mn-cs"/>
              </a:rPr>
              <a:t> − 1]</a:t>
            </a:r>
            <a:br>
              <a:rPr lang="en-US" sz="2000" dirty="0" smtClean="0">
                <a:latin typeface="+mn-lt"/>
                <a:cs typeface="+mn-cs"/>
              </a:rPr>
            </a:br>
            <a:r>
              <a:rPr lang="en-US" sz="2000" dirty="0" smtClean="0">
                <a:latin typeface="+mn-lt"/>
                <a:cs typeface="+mn-cs"/>
              </a:rPr>
              <a:t>6.      FOR j ← 1 TO n2</a:t>
            </a:r>
            <a:br>
              <a:rPr lang="en-US" sz="2000" dirty="0" smtClean="0">
                <a:latin typeface="+mn-lt"/>
                <a:cs typeface="+mn-cs"/>
              </a:rPr>
            </a:br>
            <a:r>
              <a:rPr lang="en-US" sz="2000" dirty="0" smtClean="0">
                <a:latin typeface="+mn-lt"/>
                <a:cs typeface="+mn-cs"/>
              </a:rPr>
              <a:t>7.            DO R[j] ← A[q + j ]</a:t>
            </a:r>
            <a:br>
              <a:rPr lang="en-US" sz="2000" dirty="0" smtClean="0">
                <a:latin typeface="+mn-lt"/>
                <a:cs typeface="+mn-cs"/>
              </a:rPr>
            </a:br>
            <a:r>
              <a:rPr lang="en-US" sz="2000" dirty="0" smtClean="0">
                <a:latin typeface="+mn-lt"/>
                <a:cs typeface="+mn-cs"/>
              </a:rPr>
              <a:t>8.      L[n1 + 1] ← ∞</a:t>
            </a:r>
            <a:br>
              <a:rPr lang="en-US" sz="2000" dirty="0" smtClean="0">
                <a:latin typeface="+mn-lt"/>
                <a:cs typeface="+mn-cs"/>
              </a:rPr>
            </a:br>
            <a:r>
              <a:rPr lang="en-US" sz="2000" dirty="0" smtClean="0">
                <a:latin typeface="+mn-lt"/>
                <a:cs typeface="+mn-cs"/>
              </a:rPr>
              <a:t>9.      R[n2 + 1] ← ∞</a:t>
            </a:r>
            <a:br>
              <a:rPr lang="en-US" sz="2000" dirty="0" smtClean="0">
                <a:latin typeface="+mn-lt"/>
                <a:cs typeface="+mn-cs"/>
              </a:rPr>
            </a:br>
            <a:r>
              <a:rPr lang="en-US" sz="2000" dirty="0" smtClean="0">
                <a:latin typeface="+mn-lt"/>
                <a:cs typeface="+mn-cs"/>
              </a:rPr>
              <a:t>10.    </a:t>
            </a:r>
            <a:r>
              <a:rPr lang="en-US" sz="2000" dirty="0" err="1" smtClean="0">
                <a:latin typeface="+mn-lt"/>
                <a:cs typeface="+mn-cs"/>
              </a:rPr>
              <a:t>i</a:t>
            </a:r>
            <a:r>
              <a:rPr lang="en-US" sz="2000" dirty="0" smtClean="0">
                <a:latin typeface="+mn-lt"/>
                <a:cs typeface="+mn-cs"/>
              </a:rPr>
              <a:t> ← 1</a:t>
            </a:r>
            <a:r>
              <a:rPr lang="en-US" sz="4100" b="1" dirty="0" smtClean="0">
                <a:solidFill>
                  <a:schemeClr val="tx2"/>
                </a:solidFill>
                <a:effectLst>
                  <a:outerShdw blurRad="31750" dist="25400" dir="5400000" algn="tl" rotWithShape="0">
                    <a:srgbClr val="000000">
                      <a:alpha val="25000"/>
                    </a:srgbClr>
                  </a:outerShdw>
                </a:effectLst>
                <a:latin typeface="+mj-lt"/>
                <a:ea typeface="+mj-ea"/>
                <a:cs typeface="+mj-cs"/>
              </a:rPr>
              <a:t/>
            </a:r>
            <a:br>
              <a:rPr lang="en-US" sz="4100" b="1" dirty="0" smtClean="0">
                <a:solidFill>
                  <a:schemeClr val="tx2"/>
                </a:solidFill>
                <a:effectLst>
                  <a:outerShdw blurRad="31750" dist="25400" dir="5400000" algn="tl" rotWithShape="0">
                    <a:srgbClr val="000000">
                      <a:alpha val="25000"/>
                    </a:srgbClr>
                  </a:outerShdw>
                </a:effectLst>
                <a:latin typeface="+mj-lt"/>
                <a:ea typeface="+mj-ea"/>
                <a:cs typeface="+mj-cs"/>
              </a:rPr>
            </a:br>
            <a:r>
              <a:rPr lang="en-US" sz="2000" dirty="0" smtClean="0">
                <a:latin typeface="+mn-lt"/>
                <a:cs typeface="+mn-cs"/>
              </a:rPr>
              <a:t>11.    j ← 1</a:t>
            </a:r>
            <a:br>
              <a:rPr lang="en-US" sz="2000" dirty="0" smtClean="0">
                <a:latin typeface="+mn-lt"/>
                <a:cs typeface="+mn-cs"/>
              </a:rPr>
            </a:br>
            <a:r>
              <a:rPr lang="en-US" sz="2000" dirty="0" smtClean="0">
                <a:latin typeface="+mn-lt"/>
                <a:cs typeface="+mn-cs"/>
              </a:rPr>
              <a:t>12.    FOR k ← p TO r</a:t>
            </a:r>
            <a:br>
              <a:rPr lang="en-US" sz="2000" dirty="0" smtClean="0">
                <a:latin typeface="+mn-lt"/>
                <a:cs typeface="+mn-cs"/>
              </a:rPr>
            </a:br>
            <a:r>
              <a:rPr lang="en-US" sz="2000" dirty="0" smtClean="0">
                <a:latin typeface="+mn-lt"/>
                <a:cs typeface="+mn-cs"/>
              </a:rPr>
              <a:t>13.         DO IF L[</a:t>
            </a:r>
            <a:r>
              <a:rPr lang="en-US" sz="2000" dirty="0" err="1" smtClean="0">
                <a:latin typeface="+mn-lt"/>
                <a:cs typeface="+mn-cs"/>
              </a:rPr>
              <a:t>i</a:t>
            </a:r>
            <a:r>
              <a:rPr lang="en-US" sz="2000" dirty="0" smtClean="0">
                <a:latin typeface="+mn-lt"/>
                <a:cs typeface="+mn-cs"/>
              </a:rPr>
              <a:t> ] ≤ R[ j]</a:t>
            </a:r>
            <a:br>
              <a:rPr lang="en-US" sz="2000" dirty="0" smtClean="0">
                <a:latin typeface="+mn-lt"/>
                <a:cs typeface="+mn-cs"/>
              </a:rPr>
            </a:br>
            <a:r>
              <a:rPr lang="en-US" sz="2000" dirty="0" smtClean="0">
                <a:latin typeface="+mn-lt"/>
                <a:cs typeface="+mn-cs"/>
              </a:rPr>
              <a:t>14.                THEN A[k] ← L[</a:t>
            </a:r>
            <a:r>
              <a:rPr lang="en-US" sz="2000" dirty="0" err="1" smtClean="0">
                <a:latin typeface="+mn-lt"/>
                <a:cs typeface="+mn-cs"/>
              </a:rPr>
              <a:t>i</a:t>
            </a:r>
            <a:r>
              <a:rPr lang="en-US" sz="2000" dirty="0" smtClean="0">
                <a:latin typeface="+mn-lt"/>
                <a:cs typeface="+mn-cs"/>
              </a:rPr>
              <a:t>]</a:t>
            </a:r>
            <a:br>
              <a:rPr lang="en-US" sz="2000" dirty="0" smtClean="0">
                <a:latin typeface="+mn-lt"/>
                <a:cs typeface="+mn-cs"/>
              </a:rPr>
            </a:br>
            <a:r>
              <a:rPr lang="en-US" sz="2000" dirty="0" smtClean="0">
                <a:latin typeface="+mn-lt"/>
                <a:cs typeface="+mn-cs"/>
              </a:rPr>
              <a:t>15.                        </a:t>
            </a:r>
            <a:r>
              <a:rPr lang="en-US" sz="2000" dirty="0" err="1" smtClean="0">
                <a:latin typeface="+mn-lt"/>
                <a:cs typeface="+mn-cs"/>
              </a:rPr>
              <a:t>i</a:t>
            </a:r>
            <a:r>
              <a:rPr lang="en-US" sz="2000" dirty="0" smtClean="0">
                <a:latin typeface="+mn-lt"/>
                <a:cs typeface="+mn-cs"/>
              </a:rPr>
              <a:t> ← </a:t>
            </a:r>
            <a:r>
              <a:rPr lang="en-US" sz="2000" dirty="0" err="1" smtClean="0">
                <a:latin typeface="+mn-lt"/>
                <a:cs typeface="+mn-cs"/>
              </a:rPr>
              <a:t>i</a:t>
            </a:r>
            <a:r>
              <a:rPr lang="en-US" sz="2000" dirty="0" smtClean="0">
                <a:latin typeface="+mn-lt"/>
                <a:cs typeface="+mn-cs"/>
              </a:rPr>
              <a:t> + 1</a:t>
            </a:r>
            <a:br>
              <a:rPr lang="en-US" sz="2000" dirty="0" smtClean="0">
                <a:latin typeface="+mn-lt"/>
                <a:cs typeface="+mn-cs"/>
              </a:rPr>
            </a:br>
            <a:r>
              <a:rPr lang="en-US" sz="2000" dirty="0" smtClean="0">
                <a:latin typeface="+mn-lt"/>
                <a:cs typeface="+mn-cs"/>
              </a:rPr>
              <a:t>16.                ELSE A[k] ← R[j]</a:t>
            </a:r>
            <a:br>
              <a:rPr lang="en-US" sz="2000" dirty="0" smtClean="0">
                <a:latin typeface="+mn-lt"/>
                <a:cs typeface="+mn-cs"/>
              </a:rPr>
            </a:br>
            <a:r>
              <a:rPr lang="en-US" sz="2000" dirty="0" smtClean="0">
                <a:latin typeface="+mn-lt"/>
                <a:cs typeface="+mn-cs"/>
              </a:rPr>
              <a:t>17.                        j ← j + 1</a:t>
            </a:r>
          </a:p>
        </p:txBody>
      </p:sp>
      <p:sp>
        <p:nvSpPr>
          <p:cNvPr id="7" name="Rectangle 6"/>
          <p:cNvSpPr/>
          <p:nvPr/>
        </p:nvSpPr>
        <p:spPr>
          <a:xfrm>
            <a:off x="733008" y="381000"/>
            <a:ext cx="7725192" cy="723275"/>
          </a:xfrm>
          <a:prstGeom prst="rect">
            <a:avLst/>
          </a:prstGeom>
        </p:spPr>
        <p:txBody>
          <a:bodyPr wrap="none">
            <a:spAutoFit/>
          </a:bodyPr>
          <a:lstStyle/>
          <a:p>
            <a:r>
              <a:rPr lang="en-US" sz="4100" b="1" dirty="0" smtClean="0">
                <a:solidFill>
                  <a:schemeClr val="tx2"/>
                </a:solidFill>
                <a:effectLst>
                  <a:outerShdw blurRad="31750" dist="25400" dir="5400000" algn="tl" rotWithShape="0">
                    <a:srgbClr val="000000">
                      <a:alpha val="25000"/>
                    </a:srgbClr>
                  </a:outerShdw>
                </a:effectLst>
                <a:latin typeface="+mj-lt"/>
                <a:ea typeface="+mj-ea"/>
                <a:cs typeface="+mj-cs"/>
              </a:rPr>
              <a:t>Merge Sort Algorithm (Cont.,)</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mergeSort.gif"/>
          <p:cNvPicPr>
            <a:picLocks noGrp="1" noChangeAspect="1"/>
          </p:cNvPicPr>
          <p:nvPr>
            <p:ph idx="1"/>
          </p:nvPr>
        </p:nvPicPr>
        <p:blipFill>
          <a:blip r:embed="rId2"/>
          <a:stretch>
            <a:fillRect/>
          </a:stretch>
        </p:blipFill>
        <p:spPr>
          <a:xfrm>
            <a:off x="609600" y="1066800"/>
            <a:ext cx="7848600" cy="4434681"/>
          </a:xfrm>
        </p:spPr>
      </p:pic>
      <p:sp>
        <p:nvSpPr>
          <p:cNvPr id="3" name="Title 2"/>
          <p:cNvSpPr>
            <a:spLocks noGrp="1"/>
          </p:cNvSpPr>
          <p:nvPr>
            <p:ph type="title"/>
          </p:nvPr>
        </p:nvSpPr>
        <p:spPr/>
        <p:txBody>
          <a:bodyPr/>
          <a:lstStyle/>
          <a:p>
            <a:r>
              <a:rPr lang="en-US" dirty="0" smtClean="0"/>
              <a:t>Merge Sort - Example</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69</a:t>
            </a:fld>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dirty="0" smtClean="0"/>
              <a:t>General method for analyzing running time of algorithms involve:</a:t>
            </a:r>
          </a:p>
          <a:p>
            <a:pPr>
              <a:buNone/>
            </a:pPr>
            <a:endParaRPr lang="en-US" sz="3200" dirty="0" smtClean="0"/>
          </a:p>
          <a:p>
            <a:pPr lvl="1"/>
            <a:r>
              <a:rPr lang="en-US" sz="2800" dirty="0" smtClean="0"/>
              <a:t>High level description of an algorithm</a:t>
            </a:r>
          </a:p>
          <a:p>
            <a:pPr lvl="1"/>
            <a:endParaRPr lang="en-US" sz="2800" dirty="0" smtClean="0"/>
          </a:p>
          <a:p>
            <a:pPr lvl="1"/>
            <a:r>
              <a:rPr lang="en-US" sz="2800" dirty="0" smtClean="0"/>
              <a:t>Takes into account all possible input</a:t>
            </a:r>
          </a:p>
          <a:p>
            <a:pPr lvl="1"/>
            <a:endParaRPr lang="en-US" sz="2800" dirty="0" smtClean="0"/>
          </a:p>
          <a:p>
            <a:pPr lvl="1"/>
            <a:r>
              <a:rPr lang="en-US" sz="2800" dirty="0" smtClean="0"/>
              <a:t>Evaluate its efficiency independent of the s/w and h/w environment. </a:t>
            </a:r>
          </a:p>
        </p:txBody>
      </p:sp>
      <p:sp>
        <p:nvSpPr>
          <p:cNvPr id="3" name="Title 2"/>
          <p:cNvSpPr>
            <a:spLocks noGrp="1"/>
          </p:cNvSpPr>
          <p:nvPr>
            <p:ph type="title"/>
          </p:nvPr>
        </p:nvSpPr>
        <p:spPr/>
        <p:txBody>
          <a:bodyPr/>
          <a:lstStyle/>
          <a:p>
            <a:r>
              <a:rPr lang="en-US" dirty="0" smtClean="0"/>
              <a:t>Beyond Experimental Studies</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7</a:t>
            </a:fld>
            <a:endParaRPr 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Rot="1" noChangeArrowheads="1"/>
          </p:cNvSpPr>
          <p:nvPr>
            <p:ph type="title"/>
          </p:nvPr>
        </p:nvSpPr>
        <p:spPr/>
        <p:txBody>
          <a:bodyPr/>
          <a:lstStyle/>
          <a:p>
            <a:pPr algn="ctr"/>
            <a:r>
              <a:rPr lang="en-US" smtClean="0">
                <a:latin typeface="Arial" charset="0"/>
              </a:rPr>
              <a:t>Shellsort</a:t>
            </a:r>
          </a:p>
        </p:txBody>
      </p:sp>
      <p:sp>
        <p:nvSpPr>
          <p:cNvPr id="19459" name="Rectangle 3"/>
          <p:cNvSpPr>
            <a:spLocks noGrp="1" noRot="1" noChangeArrowheads="1"/>
          </p:cNvSpPr>
          <p:nvPr>
            <p:ph type="body" idx="1"/>
          </p:nvPr>
        </p:nvSpPr>
        <p:spPr/>
        <p:txBody>
          <a:bodyPr/>
          <a:lstStyle/>
          <a:p>
            <a:r>
              <a:rPr lang="en-US" sz="2800" smtClean="0"/>
              <a:t>Founded by Donald Shell and named the sorting algorithm after himself in 1959.</a:t>
            </a:r>
          </a:p>
          <a:p>
            <a:r>
              <a:rPr lang="en-US" sz="2800" smtClean="0"/>
              <a:t>1</a:t>
            </a:r>
            <a:r>
              <a:rPr lang="en-US" sz="2800" baseline="30000" smtClean="0"/>
              <a:t>st</a:t>
            </a:r>
            <a:r>
              <a:rPr lang="en-US" sz="2800" smtClean="0"/>
              <a:t> algorithm to break the quadratic time barrier but few years later, a sub quadratic time bound was proven</a:t>
            </a:r>
          </a:p>
          <a:p>
            <a:r>
              <a:rPr lang="en-US" sz="2800" smtClean="0"/>
              <a:t>Shellsort works by comparing elements that are </a:t>
            </a:r>
            <a:r>
              <a:rPr lang="en-US" sz="2800" smtClean="0">
                <a:solidFill>
                  <a:srgbClr val="C00000"/>
                </a:solidFill>
              </a:rPr>
              <a:t>distant</a:t>
            </a:r>
            <a:r>
              <a:rPr lang="en-US" sz="2800" smtClean="0"/>
              <a:t> rather than adjacent elements in an array or list where adjacent elements are compared.</a:t>
            </a: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
        <p:nvSpPr>
          <p:cNvPr id="3" name="Slide Number Placeholder 2"/>
          <p:cNvSpPr>
            <a:spLocks noGrp="1"/>
          </p:cNvSpPr>
          <p:nvPr>
            <p:ph type="sldNum" sz="quarter" idx="12"/>
          </p:nvPr>
        </p:nvSpPr>
        <p:spPr/>
        <p:txBody>
          <a:bodyPr/>
          <a:lstStyle/>
          <a:p>
            <a:pPr>
              <a:defRPr/>
            </a:pPr>
            <a:fld id="{0FC456C6-1829-4FD9-AC97-259EABB8553E}" type="slidenum">
              <a:rPr lang="en-US" smtClean="0"/>
              <a:pPr>
                <a:defRPr/>
              </a:pPr>
              <a:t>70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 calcmode="lin" valueType="num">
                                      <p:cBhvr additive="base">
                                        <p:cTn id="7" dur="500" fill="hold"/>
                                        <p:tgtEl>
                                          <p:spTgt spid="194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anim calcmode="lin" valueType="num">
                                      <p:cBhvr additive="base">
                                        <p:cTn id="13" dur="500" fill="hold"/>
                                        <p:tgtEl>
                                          <p:spTgt spid="194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9459">
                                            <p:txEl>
                                              <p:pRg st="2" end="2"/>
                                            </p:txEl>
                                          </p:spTgt>
                                        </p:tgtEl>
                                        <p:attrNameLst>
                                          <p:attrName>style.visibility</p:attrName>
                                        </p:attrNameLst>
                                      </p:cBhvr>
                                      <p:to>
                                        <p:strVal val="visible"/>
                                      </p:to>
                                    </p:set>
                                    <p:anim calcmode="lin" valueType="num">
                                      <p:cBhvr additive="base">
                                        <p:cTn id="19" dur="500" fill="hold"/>
                                        <p:tgtEl>
                                          <p:spTgt spid="194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45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rrowheads="1"/>
          </p:cNvSpPr>
          <p:nvPr>
            <p:ph type="title"/>
          </p:nvPr>
        </p:nvSpPr>
        <p:spPr/>
        <p:txBody>
          <a:bodyPr/>
          <a:lstStyle/>
          <a:p>
            <a:pPr algn="ctr"/>
            <a:r>
              <a:rPr lang="en-US" smtClean="0">
                <a:latin typeface="Arial" charset="0"/>
              </a:rPr>
              <a:t>Shellsort</a:t>
            </a:r>
          </a:p>
        </p:txBody>
      </p:sp>
      <p:sp>
        <p:nvSpPr>
          <p:cNvPr id="80899" name="Rectangle 3"/>
          <p:cNvSpPr>
            <a:spLocks noGrp="1" noRot="1" noChangeArrowheads="1"/>
          </p:cNvSpPr>
          <p:nvPr>
            <p:ph type="body" idx="1"/>
          </p:nvPr>
        </p:nvSpPr>
        <p:spPr/>
        <p:txBody>
          <a:bodyPr/>
          <a:lstStyle/>
          <a:p>
            <a:r>
              <a:rPr lang="en-US" smtClean="0"/>
              <a:t>Shellsort uses a sequence h</a:t>
            </a:r>
            <a:r>
              <a:rPr lang="en-US" baseline="-25000" smtClean="0"/>
              <a:t>1</a:t>
            </a:r>
            <a:r>
              <a:rPr lang="en-US" smtClean="0"/>
              <a:t>, h</a:t>
            </a:r>
            <a:r>
              <a:rPr lang="en-US" baseline="-25000" smtClean="0"/>
              <a:t>2</a:t>
            </a:r>
            <a:r>
              <a:rPr lang="en-US" smtClean="0"/>
              <a:t>, …, h</a:t>
            </a:r>
            <a:r>
              <a:rPr lang="en-US" baseline="-25000" smtClean="0"/>
              <a:t>t</a:t>
            </a:r>
            <a:r>
              <a:rPr lang="en-US" smtClean="0"/>
              <a:t> called the </a:t>
            </a:r>
            <a:r>
              <a:rPr lang="en-US" b="1" i="1" smtClean="0">
                <a:solidFill>
                  <a:srgbClr val="C00000"/>
                </a:solidFill>
              </a:rPr>
              <a:t>increment sequence</a:t>
            </a:r>
            <a:r>
              <a:rPr lang="en-US" smtClean="0">
                <a:solidFill>
                  <a:srgbClr val="C00000"/>
                </a:solidFill>
              </a:rPr>
              <a:t>. </a:t>
            </a:r>
            <a:r>
              <a:rPr lang="en-US" smtClean="0"/>
              <a:t>Any increment sequence is fine as long as   h</a:t>
            </a:r>
            <a:r>
              <a:rPr lang="en-US" baseline="-25000" smtClean="0"/>
              <a:t>1</a:t>
            </a:r>
            <a:r>
              <a:rPr lang="en-US" smtClean="0"/>
              <a:t> = 1 and some other choices are better than others.</a:t>
            </a: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
        <p:nvSpPr>
          <p:cNvPr id="3" name="Slide Number Placeholder 2"/>
          <p:cNvSpPr>
            <a:spLocks noGrp="1"/>
          </p:cNvSpPr>
          <p:nvPr>
            <p:ph type="sldNum" sz="quarter" idx="12"/>
          </p:nvPr>
        </p:nvSpPr>
        <p:spPr/>
        <p:txBody>
          <a:bodyPr/>
          <a:lstStyle/>
          <a:p>
            <a:pPr>
              <a:defRPr/>
            </a:pPr>
            <a:fld id="{0FC456C6-1829-4FD9-AC97-259EABB8553E}" type="slidenum">
              <a:rPr lang="en-US" smtClean="0"/>
              <a:pPr>
                <a:defRPr/>
              </a:pPr>
              <a:t>71</a:t>
            </a:fld>
            <a:endParaRPr 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Rot="1" noChangeArrowheads="1"/>
          </p:cNvSpPr>
          <p:nvPr>
            <p:ph type="title"/>
          </p:nvPr>
        </p:nvSpPr>
        <p:spPr/>
        <p:txBody>
          <a:bodyPr/>
          <a:lstStyle/>
          <a:p>
            <a:pPr algn="ctr"/>
            <a:r>
              <a:rPr lang="en-US" smtClean="0">
                <a:latin typeface="Arial" charset="0"/>
              </a:rPr>
              <a:t>Shellsort</a:t>
            </a:r>
          </a:p>
        </p:txBody>
      </p:sp>
      <p:sp>
        <p:nvSpPr>
          <p:cNvPr id="81923" name="Rectangle 3"/>
          <p:cNvSpPr>
            <a:spLocks noGrp="1" noRot="1" noChangeArrowheads="1"/>
          </p:cNvSpPr>
          <p:nvPr>
            <p:ph type="body" idx="1"/>
          </p:nvPr>
        </p:nvSpPr>
        <p:spPr/>
        <p:txBody>
          <a:bodyPr/>
          <a:lstStyle/>
          <a:p>
            <a:r>
              <a:rPr lang="en-US" smtClean="0"/>
              <a:t>Shellsort makes multiple passes through a list and sorts a number of equally sized sets using the insertion sort.</a:t>
            </a:r>
          </a:p>
          <a:p>
            <a:endParaRPr lang="en-US" smtClean="0"/>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
        <p:nvSpPr>
          <p:cNvPr id="3" name="Slide Number Placeholder 2"/>
          <p:cNvSpPr>
            <a:spLocks noGrp="1"/>
          </p:cNvSpPr>
          <p:nvPr>
            <p:ph type="sldNum" sz="quarter" idx="12"/>
          </p:nvPr>
        </p:nvSpPr>
        <p:spPr/>
        <p:txBody>
          <a:bodyPr/>
          <a:lstStyle/>
          <a:p>
            <a:pPr>
              <a:defRPr/>
            </a:pPr>
            <a:fld id="{0FC456C6-1829-4FD9-AC97-259EABB8553E}" type="slidenum">
              <a:rPr lang="en-US" smtClean="0"/>
              <a:pPr>
                <a:defRPr/>
              </a:pPr>
              <a:t>72</a:t>
            </a:fld>
            <a:endParaRPr 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rrowheads="1"/>
          </p:cNvSpPr>
          <p:nvPr>
            <p:ph type="title"/>
          </p:nvPr>
        </p:nvSpPr>
        <p:spPr/>
        <p:txBody>
          <a:bodyPr/>
          <a:lstStyle/>
          <a:p>
            <a:pPr algn="ctr"/>
            <a:r>
              <a:rPr lang="en-US" smtClean="0">
                <a:latin typeface="Arial" charset="0"/>
              </a:rPr>
              <a:t>Shellsort</a:t>
            </a:r>
          </a:p>
        </p:txBody>
      </p:sp>
      <p:sp>
        <p:nvSpPr>
          <p:cNvPr id="82947" name="Rectangle 3"/>
          <p:cNvSpPr>
            <a:spLocks noGrp="1" noRot="1" noChangeArrowheads="1"/>
          </p:cNvSpPr>
          <p:nvPr>
            <p:ph type="body" idx="1"/>
          </p:nvPr>
        </p:nvSpPr>
        <p:spPr/>
        <p:txBody>
          <a:bodyPr/>
          <a:lstStyle/>
          <a:p>
            <a:r>
              <a:rPr lang="en-US" smtClean="0"/>
              <a:t>Shellsort improves on the efficiency of insertion sort by </a:t>
            </a:r>
            <a:r>
              <a:rPr lang="en-US" i="1" smtClean="0">
                <a:solidFill>
                  <a:srgbClr val="C00000"/>
                </a:solidFill>
              </a:rPr>
              <a:t>quickly</a:t>
            </a:r>
            <a:r>
              <a:rPr lang="en-US" smtClean="0">
                <a:solidFill>
                  <a:srgbClr val="C00000"/>
                </a:solidFill>
              </a:rPr>
              <a:t> </a:t>
            </a:r>
            <a:r>
              <a:rPr lang="en-US" smtClean="0"/>
              <a:t>shifting values to their destination.</a:t>
            </a:r>
          </a:p>
          <a:p>
            <a:pPr>
              <a:buFont typeface="Wingdings" pitchFamily="2" charset="2"/>
              <a:buNone/>
            </a:pPr>
            <a:endParaRPr lang="en-US" smtClean="0"/>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
        <p:nvSpPr>
          <p:cNvPr id="3" name="Slide Number Placeholder 2"/>
          <p:cNvSpPr>
            <a:spLocks noGrp="1"/>
          </p:cNvSpPr>
          <p:nvPr>
            <p:ph type="sldNum" sz="quarter" idx="12"/>
          </p:nvPr>
        </p:nvSpPr>
        <p:spPr/>
        <p:txBody>
          <a:bodyPr/>
          <a:lstStyle/>
          <a:p>
            <a:pPr>
              <a:defRPr/>
            </a:pPr>
            <a:fld id="{0FC456C6-1829-4FD9-AC97-259EABB8553E}" type="slidenum">
              <a:rPr lang="en-US" smtClean="0"/>
              <a:pPr>
                <a:defRPr/>
              </a:pPr>
              <a:t>73</a:t>
            </a:fld>
            <a:endParaRPr 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rrowheads="1"/>
          </p:cNvSpPr>
          <p:nvPr>
            <p:ph type="title"/>
          </p:nvPr>
        </p:nvSpPr>
        <p:spPr/>
        <p:txBody>
          <a:bodyPr/>
          <a:lstStyle/>
          <a:p>
            <a:pPr algn="ctr"/>
            <a:r>
              <a:rPr lang="en-US" smtClean="0">
                <a:latin typeface="Arial" charset="0"/>
              </a:rPr>
              <a:t>Shellsort</a:t>
            </a:r>
          </a:p>
        </p:txBody>
      </p:sp>
      <p:sp>
        <p:nvSpPr>
          <p:cNvPr id="21507" name="Rectangle 3"/>
          <p:cNvSpPr>
            <a:spLocks noGrp="1" noRot="1" noChangeArrowheads="1"/>
          </p:cNvSpPr>
          <p:nvPr>
            <p:ph type="body" idx="1"/>
          </p:nvPr>
        </p:nvSpPr>
        <p:spPr/>
        <p:txBody>
          <a:bodyPr/>
          <a:lstStyle/>
          <a:p>
            <a:r>
              <a:rPr lang="en-US" smtClean="0"/>
              <a:t>Shellsort is also known as </a:t>
            </a:r>
            <a:r>
              <a:rPr lang="en-US" b="1" i="1" smtClean="0">
                <a:solidFill>
                  <a:srgbClr val="C00000"/>
                </a:solidFill>
              </a:rPr>
              <a:t>diminishing increment sort</a:t>
            </a:r>
            <a:r>
              <a:rPr lang="en-US" smtClean="0">
                <a:solidFill>
                  <a:srgbClr val="C00000"/>
                </a:solidFill>
              </a:rPr>
              <a:t>.</a:t>
            </a:r>
          </a:p>
          <a:p>
            <a:r>
              <a:rPr lang="en-US" smtClean="0"/>
              <a:t>The distance between comparisons decreases as the sorting algorithm runs until the last phase in which adjacent elements are compared</a:t>
            </a: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
        <p:nvSpPr>
          <p:cNvPr id="3" name="Slide Number Placeholder 2"/>
          <p:cNvSpPr>
            <a:spLocks noGrp="1"/>
          </p:cNvSpPr>
          <p:nvPr>
            <p:ph type="sldNum" sz="quarter" idx="12"/>
          </p:nvPr>
        </p:nvSpPr>
        <p:spPr/>
        <p:txBody>
          <a:bodyPr/>
          <a:lstStyle/>
          <a:p>
            <a:pPr>
              <a:defRPr/>
            </a:pPr>
            <a:fld id="{0FC456C6-1829-4FD9-AC97-259EABB8553E}" type="slidenum">
              <a:rPr lang="en-US" smtClean="0"/>
              <a:pPr>
                <a:defRPr/>
              </a:pPr>
              <a:t>74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Rot="1" noChangeArrowheads="1"/>
          </p:cNvSpPr>
          <p:nvPr>
            <p:ph type="title"/>
          </p:nvPr>
        </p:nvSpPr>
        <p:spPr/>
        <p:txBody>
          <a:bodyPr/>
          <a:lstStyle/>
          <a:p>
            <a:pPr algn="ctr"/>
            <a:r>
              <a:rPr lang="en-US" smtClean="0">
                <a:latin typeface="Arial" charset="0"/>
              </a:rPr>
              <a:t>Shellsort</a:t>
            </a:r>
          </a:p>
        </p:txBody>
      </p:sp>
      <p:sp>
        <p:nvSpPr>
          <p:cNvPr id="22531" name="Rectangle 3"/>
          <p:cNvSpPr>
            <a:spLocks noGrp="1" noRot="1" noChangeArrowheads="1"/>
          </p:cNvSpPr>
          <p:nvPr>
            <p:ph type="body" idx="1"/>
          </p:nvPr>
        </p:nvSpPr>
        <p:spPr>
          <a:xfrm>
            <a:off x="228600" y="1752600"/>
            <a:ext cx="8339138" cy="4495800"/>
          </a:xfrm>
        </p:spPr>
        <p:txBody>
          <a:bodyPr/>
          <a:lstStyle/>
          <a:p>
            <a:r>
              <a:rPr lang="en-US" sz="2800" smtClean="0"/>
              <a:t>After each phase and some increment   h</a:t>
            </a:r>
            <a:r>
              <a:rPr lang="en-US" sz="2800" baseline="-25000" smtClean="0"/>
              <a:t>k</a:t>
            </a:r>
            <a:r>
              <a:rPr lang="en-US" sz="2800" smtClean="0"/>
              <a:t>, for every </a:t>
            </a:r>
            <a:r>
              <a:rPr lang="en-US" sz="2800" b="1" i="1" smtClean="0">
                <a:solidFill>
                  <a:srgbClr val="C00000"/>
                </a:solidFill>
              </a:rPr>
              <a:t>i</a:t>
            </a:r>
            <a:r>
              <a:rPr lang="en-US" sz="2800" smtClean="0"/>
              <a:t>, we have a[ </a:t>
            </a:r>
            <a:r>
              <a:rPr lang="en-US" sz="2800" b="1" i="1" smtClean="0">
                <a:solidFill>
                  <a:srgbClr val="C00000"/>
                </a:solidFill>
              </a:rPr>
              <a:t>i</a:t>
            </a:r>
            <a:r>
              <a:rPr lang="en-US" sz="2800" smtClean="0"/>
              <a:t> ] </a:t>
            </a:r>
            <a:r>
              <a:rPr lang="en-US" sz="2800" smtClean="0">
                <a:cs typeface="Arial" charset="0"/>
              </a:rPr>
              <a:t>≤ a [ </a:t>
            </a:r>
            <a:r>
              <a:rPr lang="en-US" sz="2800" b="1" i="1" smtClean="0">
                <a:solidFill>
                  <a:srgbClr val="C00000"/>
                </a:solidFill>
                <a:cs typeface="Arial" charset="0"/>
              </a:rPr>
              <a:t>i</a:t>
            </a:r>
            <a:r>
              <a:rPr lang="en-US" sz="2800" smtClean="0">
                <a:solidFill>
                  <a:srgbClr val="C00000"/>
                </a:solidFill>
                <a:cs typeface="Arial" charset="0"/>
              </a:rPr>
              <a:t> </a:t>
            </a:r>
            <a:r>
              <a:rPr lang="en-US" sz="2800" smtClean="0">
                <a:cs typeface="Arial" charset="0"/>
              </a:rPr>
              <a:t>+ h</a:t>
            </a:r>
            <a:r>
              <a:rPr lang="en-US" sz="2800" baseline="-25000" smtClean="0">
                <a:cs typeface="Arial" charset="0"/>
              </a:rPr>
              <a:t>k</a:t>
            </a:r>
            <a:r>
              <a:rPr lang="en-US" sz="2800" smtClean="0">
                <a:cs typeface="Arial" charset="0"/>
              </a:rPr>
              <a:t> ] all elements spaced h</a:t>
            </a:r>
            <a:r>
              <a:rPr lang="en-US" sz="2800" baseline="-25000" smtClean="0">
                <a:cs typeface="Arial" charset="0"/>
              </a:rPr>
              <a:t>k</a:t>
            </a:r>
            <a:r>
              <a:rPr lang="en-US" sz="2800" smtClean="0">
                <a:cs typeface="Arial" charset="0"/>
              </a:rPr>
              <a:t> apart are sorted. </a:t>
            </a:r>
          </a:p>
          <a:p>
            <a:pPr>
              <a:buFont typeface="Wingdings" pitchFamily="2" charset="2"/>
              <a:buNone/>
            </a:pPr>
            <a:endParaRPr lang="en-US" sz="2800" smtClean="0">
              <a:cs typeface="Arial" charset="0"/>
            </a:endParaRPr>
          </a:p>
          <a:p>
            <a:r>
              <a:rPr lang="en-US" sz="2800" smtClean="0">
                <a:cs typeface="Arial" charset="0"/>
              </a:rPr>
              <a:t>The file is said to be h</a:t>
            </a:r>
            <a:r>
              <a:rPr lang="en-US" sz="2800" baseline="-25000" smtClean="0">
                <a:cs typeface="Arial" charset="0"/>
              </a:rPr>
              <a:t>k</a:t>
            </a:r>
            <a:r>
              <a:rPr lang="en-US" sz="2800" smtClean="0">
                <a:cs typeface="Arial" charset="0"/>
              </a:rPr>
              <a:t> – sorted.</a:t>
            </a:r>
            <a:endParaRPr lang="en-US" sz="2800" smtClean="0"/>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
        <p:nvSpPr>
          <p:cNvPr id="3" name="Slide Number Placeholder 2"/>
          <p:cNvSpPr>
            <a:spLocks noGrp="1"/>
          </p:cNvSpPr>
          <p:nvPr>
            <p:ph type="sldNum" sz="quarter" idx="12"/>
          </p:nvPr>
        </p:nvSpPr>
        <p:spPr/>
        <p:txBody>
          <a:bodyPr/>
          <a:lstStyle/>
          <a:p>
            <a:pPr>
              <a:defRPr/>
            </a:pPr>
            <a:fld id="{0FC456C6-1829-4FD9-AC97-259EABB8553E}" type="slidenum">
              <a:rPr lang="en-US" smtClean="0"/>
              <a:pPr>
                <a:defRPr/>
              </a:pPr>
              <a:t>75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 calcmode="lin" valueType="num">
                                      <p:cBhvr additive="base">
                                        <p:cTn id="7" dur="500" fill="hold"/>
                                        <p:tgtEl>
                                          <p:spTgt spid="2253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53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531">
                                            <p:txEl>
                                              <p:pRg st="2" end="2"/>
                                            </p:txEl>
                                          </p:spTgt>
                                        </p:tgtEl>
                                        <p:attrNameLst>
                                          <p:attrName>style.visibility</p:attrName>
                                        </p:attrNameLst>
                                      </p:cBhvr>
                                      <p:to>
                                        <p:strVal val="visible"/>
                                      </p:to>
                                    </p:set>
                                    <p:anim calcmode="lin" valueType="num">
                                      <p:cBhvr additive="base">
                                        <p:cTn id="13" dur="500" fill="hold"/>
                                        <p:tgtEl>
                                          <p:spTgt spid="2253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53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p:txBody>
          <a:bodyPr/>
          <a:lstStyle/>
          <a:p>
            <a:pPr algn="ctr"/>
            <a:r>
              <a:rPr lang="en-US" smtClean="0">
                <a:latin typeface="Arial" charset="0"/>
              </a:rPr>
              <a:t>Empirical Analysis of Shellsort</a:t>
            </a:r>
          </a:p>
        </p:txBody>
      </p:sp>
      <p:pic>
        <p:nvPicPr>
          <p:cNvPr id="86019" name="Picture 4" descr="shellsort-EmpiricalAnalysis"/>
          <p:cNvPicPr>
            <a:picLocks noGrp="1" noChangeAspect="1" noChangeArrowheads="1"/>
          </p:cNvPicPr>
          <p:nvPr>
            <p:ph idx="1"/>
          </p:nvPr>
        </p:nvPicPr>
        <p:blipFill>
          <a:blip r:embed="rId2" cstate="print"/>
          <a:srcRect/>
          <a:stretch>
            <a:fillRect/>
          </a:stretch>
        </p:blipFill>
        <p:spPr>
          <a:xfrm>
            <a:off x="914400" y="1382713"/>
            <a:ext cx="7070725" cy="4713287"/>
          </a:xfrm>
          <a:noFill/>
        </p:spPr>
      </p:pic>
      <p:sp>
        <p:nvSpPr>
          <p:cNvPr id="86020" name="Text Box 6"/>
          <p:cNvSpPr txBox="1">
            <a:spLocks noChangeArrowheads="1"/>
          </p:cNvSpPr>
          <p:nvPr/>
        </p:nvSpPr>
        <p:spPr bwMode="auto">
          <a:xfrm>
            <a:off x="1050925" y="6208713"/>
            <a:ext cx="6096000" cy="366712"/>
          </a:xfrm>
          <a:prstGeom prst="rect">
            <a:avLst/>
          </a:prstGeom>
          <a:noFill/>
          <a:ln w="9525">
            <a:noFill/>
            <a:miter lim="800000"/>
            <a:headEnd/>
            <a:tailEnd/>
          </a:ln>
        </p:spPr>
        <p:txBody>
          <a:bodyPr wrap="none">
            <a:spAutoFit/>
          </a:bodyPr>
          <a:lstStyle/>
          <a:p>
            <a:r>
              <a:rPr lang="en-US"/>
              <a:t>Source: http://linux.wku.edu/~lamonml/algor/sort/shell.html</a:t>
            </a: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
        <p:nvSpPr>
          <p:cNvPr id="3" name="Slide Number Placeholder 2"/>
          <p:cNvSpPr>
            <a:spLocks noGrp="1"/>
          </p:cNvSpPr>
          <p:nvPr>
            <p:ph type="sldNum" sz="quarter" idx="12"/>
          </p:nvPr>
        </p:nvSpPr>
        <p:spPr/>
        <p:txBody>
          <a:bodyPr/>
          <a:lstStyle/>
          <a:p>
            <a:pPr>
              <a:defRPr/>
            </a:pPr>
            <a:fld id="{0FC456C6-1829-4FD9-AC97-259EABB8553E}" type="slidenum">
              <a:rPr lang="en-US" smtClean="0"/>
              <a:pPr>
                <a:defRPr/>
              </a:pPr>
              <a:t>76</a:t>
            </a:fld>
            <a:endParaRPr lang="en-US"/>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p:txBody>
          <a:bodyPr>
            <a:normAutofit fontScale="90000"/>
          </a:bodyPr>
          <a:lstStyle/>
          <a:p>
            <a:pPr algn="ctr"/>
            <a:r>
              <a:rPr lang="en-US" smtClean="0">
                <a:latin typeface="Arial" charset="0"/>
              </a:rPr>
              <a:t>Empirical Analysis of Shellsort (Advantage)</a:t>
            </a:r>
          </a:p>
        </p:txBody>
      </p:sp>
      <p:sp>
        <p:nvSpPr>
          <p:cNvPr id="25603" name="Rectangle 3"/>
          <p:cNvSpPr>
            <a:spLocks noGrp="1" noRot="1" noChangeArrowheads="1"/>
          </p:cNvSpPr>
          <p:nvPr>
            <p:ph type="body" idx="1"/>
          </p:nvPr>
        </p:nvSpPr>
        <p:spPr/>
        <p:txBody>
          <a:bodyPr/>
          <a:lstStyle/>
          <a:p>
            <a:r>
              <a:rPr lang="en-US" smtClean="0"/>
              <a:t>Advantage of Shellsort is that its only efficient for medium size lists. For bigger lists, the algorithm is not the best choice. Fastest of all O(N^2) sorting algorithms.</a:t>
            </a:r>
          </a:p>
          <a:p>
            <a:r>
              <a:rPr lang="en-US" smtClean="0"/>
              <a:t>5 times faster than the </a:t>
            </a:r>
            <a:r>
              <a:rPr lang="en-US" smtClean="0">
                <a:hlinkClick r:id="rId2"/>
              </a:rPr>
              <a:t>bubble</a:t>
            </a:r>
            <a:r>
              <a:rPr lang="en-US" smtClean="0"/>
              <a:t> sort and a little over twice as fast as the </a:t>
            </a:r>
            <a:r>
              <a:rPr lang="en-US" smtClean="0">
                <a:hlinkClick r:id="rId3"/>
              </a:rPr>
              <a:t>insertion</a:t>
            </a:r>
            <a:r>
              <a:rPr lang="en-US" smtClean="0"/>
              <a:t> sort, its closest competitor.  </a:t>
            </a: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
        <p:nvSpPr>
          <p:cNvPr id="3" name="Slide Number Placeholder 2"/>
          <p:cNvSpPr>
            <a:spLocks noGrp="1"/>
          </p:cNvSpPr>
          <p:nvPr>
            <p:ph type="sldNum" sz="quarter" idx="12"/>
          </p:nvPr>
        </p:nvSpPr>
        <p:spPr/>
        <p:txBody>
          <a:bodyPr/>
          <a:lstStyle/>
          <a:p>
            <a:pPr>
              <a:defRPr/>
            </a:pPr>
            <a:fld id="{0FC456C6-1829-4FD9-AC97-259EABB8553E}" type="slidenum">
              <a:rPr lang="en-US" smtClean="0"/>
              <a:pPr>
                <a:defRPr/>
              </a:pPr>
              <a:t>77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 calcmode="lin" valueType="num">
                                      <p:cBhvr additive="base">
                                        <p:cTn id="7" dur="500" fill="hold"/>
                                        <p:tgtEl>
                                          <p:spTgt spid="256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6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603">
                                            <p:txEl>
                                              <p:pRg st="1" end="1"/>
                                            </p:txEl>
                                          </p:spTgt>
                                        </p:tgtEl>
                                        <p:attrNameLst>
                                          <p:attrName>style.visibility</p:attrName>
                                        </p:attrNameLst>
                                      </p:cBhvr>
                                      <p:to>
                                        <p:strVal val="visible"/>
                                      </p:to>
                                    </p:set>
                                    <p:anim calcmode="lin" valueType="num">
                                      <p:cBhvr additive="base">
                                        <p:cTn id="13" dur="500" fill="hold"/>
                                        <p:tgtEl>
                                          <p:spTgt spid="256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60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p:txBody>
          <a:bodyPr>
            <a:normAutofit fontScale="90000"/>
          </a:bodyPr>
          <a:lstStyle/>
          <a:p>
            <a:pPr algn="ctr"/>
            <a:r>
              <a:rPr lang="en-US" smtClean="0">
                <a:latin typeface="Arial" charset="0"/>
              </a:rPr>
              <a:t>Empirical Analysis of Shellsort (Disadvantage)</a:t>
            </a:r>
          </a:p>
        </p:txBody>
      </p:sp>
      <p:sp>
        <p:nvSpPr>
          <p:cNvPr id="26627" name="Rectangle 3"/>
          <p:cNvSpPr>
            <a:spLocks noGrp="1" noRot="1" noChangeArrowheads="1"/>
          </p:cNvSpPr>
          <p:nvPr>
            <p:ph type="body" idx="1"/>
          </p:nvPr>
        </p:nvSpPr>
        <p:spPr/>
        <p:txBody>
          <a:bodyPr/>
          <a:lstStyle/>
          <a:p>
            <a:r>
              <a:rPr lang="en-US" sz="2800" smtClean="0"/>
              <a:t>Disadvantage of Shellsort is that it is a complex algorithm and its not nearly as efficient as the </a:t>
            </a:r>
            <a:r>
              <a:rPr lang="en-US" sz="2800" smtClean="0">
                <a:hlinkClick r:id="rId2"/>
              </a:rPr>
              <a:t>merge</a:t>
            </a:r>
            <a:r>
              <a:rPr lang="en-US" sz="2800" smtClean="0"/>
              <a:t>, </a:t>
            </a:r>
            <a:r>
              <a:rPr lang="en-US" sz="2800" smtClean="0">
                <a:hlinkClick r:id="rId3"/>
              </a:rPr>
              <a:t>heap</a:t>
            </a:r>
            <a:r>
              <a:rPr lang="en-US" sz="2800" smtClean="0"/>
              <a:t>, and </a:t>
            </a:r>
            <a:r>
              <a:rPr lang="en-US" sz="2800" smtClean="0">
                <a:hlinkClick r:id="rId4"/>
              </a:rPr>
              <a:t>quick</a:t>
            </a:r>
            <a:r>
              <a:rPr lang="en-US" sz="2800" smtClean="0"/>
              <a:t> sorts. </a:t>
            </a:r>
          </a:p>
          <a:p>
            <a:r>
              <a:rPr lang="en-US" sz="2800" smtClean="0"/>
              <a:t>The shell sort is still significantly slower than the </a:t>
            </a:r>
            <a:r>
              <a:rPr lang="en-US" sz="2800" smtClean="0">
                <a:hlinkClick r:id="rId2"/>
              </a:rPr>
              <a:t>merge</a:t>
            </a:r>
            <a:r>
              <a:rPr lang="en-US" sz="2800" smtClean="0"/>
              <a:t>, </a:t>
            </a:r>
            <a:r>
              <a:rPr lang="en-US" sz="2800" smtClean="0">
                <a:hlinkClick r:id="rId3"/>
              </a:rPr>
              <a:t>heap</a:t>
            </a:r>
            <a:r>
              <a:rPr lang="en-US" sz="2800" smtClean="0"/>
              <a:t>, and </a:t>
            </a:r>
            <a:r>
              <a:rPr lang="en-US" sz="2800" smtClean="0">
                <a:hlinkClick r:id="rId4"/>
              </a:rPr>
              <a:t>quick</a:t>
            </a:r>
            <a:r>
              <a:rPr lang="en-US" sz="2800" smtClean="0"/>
              <a:t> sorts, but its relatively simple algorithm makes it a good choice for sorting lists of less than 5000 items unless speed important. It's also an excellent choice for repetitive sorting of smaller lists. </a:t>
            </a:r>
          </a:p>
          <a:p>
            <a:pPr>
              <a:buFont typeface="Wingdings" pitchFamily="2" charset="2"/>
              <a:buNone/>
            </a:pPr>
            <a:endParaRPr lang="en-US" sz="2800" smtClean="0"/>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
        <p:nvSpPr>
          <p:cNvPr id="3" name="Slide Number Placeholder 2"/>
          <p:cNvSpPr>
            <a:spLocks noGrp="1"/>
          </p:cNvSpPr>
          <p:nvPr>
            <p:ph type="sldNum" sz="quarter" idx="12"/>
          </p:nvPr>
        </p:nvSpPr>
        <p:spPr/>
        <p:txBody>
          <a:bodyPr/>
          <a:lstStyle/>
          <a:p>
            <a:pPr>
              <a:defRPr/>
            </a:pPr>
            <a:fld id="{0FC456C6-1829-4FD9-AC97-259EABB8553E}" type="slidenum">
              <a:rPr lang="en-US" smtClean="0"/>
              <a:pPr>
                <a:defRPr/>
              </a:pPr>
              <a:t>78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 calcmode="lin" valueType="num">
                                      <p:cBhvr additive="base">
                                        <p:cTn id="7" dur="500" fill="hold"/>
                                        <p:tgtEl>
                                          <p:spTgt spid="266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66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627">
                                            <p:txEl>
                                              <p:pRg st="1" end="1"/>
                                            </p:txEl>
                                          </p:spTgt>
                                        </p:tgtEl>
                                        <p:attrNameLst>
                                          <p:attrName>style.visibility</p:attrName>
                                        </p:attrNameLst>
                                      </p:cBhvr>
                                      <p:to>
                                        <p:strVal val="visible"/>
                                      </p:to>
                                    </p:set>
                                    <p:anim calcmode="lin" valueType="num">
                                      <p:cBhvr additive="base">
                                        <p:cTn id="13" dur="500" fill="hold"/>
                                        <p:tgtEl>
                                          <p:spTgt spid="266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662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rrowheads="1"/>
          </p:cNvSpPr>
          <p:nvPr>
            <p:ph type="title"/>
          </p:nvPr>
        </p:nvSpPr>
        <p:spPr/>
        <p:txBody>
          <a:bodyPr/>
          <a:lstStyle/>
          <a:p>
            <a:pPr algn="ctr"/>
            <a:r>
              <a:rPr lang="en-US" smtClean="0">
                <a:latin typeface="Arial" charset="0"/>
              </a:rPr>
              <a:t>Shellsort Best Case</a:t>
            </a:r>
          </a:p>
        </p:txBody>
      </p:sp>
      <p:sp>
        <p:nvSpPr>
          <p:cNvPr id="89091" name="Rectangle 3"/>
          <p:cNvSpPr>
            <a:spLocks noGrp="1" noRot="1" noChangeArrowheads="1"/>
          </p:cNvSpPr>
          <p:nvPr>
            <p:ph type="body" idx="1"/>
          </p:nvPr>
        </p:nvSpPr>
        <p:spPr/>
        <p:txBody>
          <a:bodyPr/>
          <a:lstStyle/>
          <a:p>
            <a:r>
              <a:rPr lang="en-US" smtClean="0"/>
              <a:t>Best Case: The best case in the shell sort is when the array is already sorted in the right order. The number of comparisons is less.</a:t>
            </a: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
        <p:nvSpPr>
          <p:cNvPr id="3" name="Slide Number Placeholder 2"/>
          <p:cNvSpPr>
            <a:spLocks noGrp="1"/>
          </p:cNvSpPr>
          <p:nvPr>
            <p:ph type="sldNum" sz="quarter" idx="12"/>
          </p:nvPr>
        </p:nvSpPr>
        <p:spPr/>
        <p:txBody>
          <a:bodyPr/>
          <a:lstStyle/>
          <a:p>
            <a:pPr>
              <a:defRPr/>
            </a:pPr>
            <a:fld id="{0FC456C6-1829-4FD9-AC97-259EABB8553E}" type="slidenum">
              <a:rPr lang="en-US" smtClean="0"/>
              <a:pPr>
                <a:defRPr/>
              </a:pPr>
              <a:t>79</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990600"/>
            <a:ext cx="8229600" cy="4157662"/>
          </a:xfrm>
        </p:spPr>
        <p:txBody>
          <a:bodyPr/>
          <a:lstStyle/>
          <a:p>
            <a:r>
              <a:rPr lang="en-US" dirty="0" smtClean="0"/>
              <a:t>A mixture of natural language and high-level programming concepts that describes the main idea behind  a generic implementation of a data structure or algorithm</a:t>
            </a:r>
          </a:p>
          <a:p>
            <a:pPr>
              <a:buNone/>
            </a:pPr>
            <a:endParaRPr lang="en-US" dirty="0" smtClean="0"/>
          </a:p>
          <a:p>
            <a:r>
              <a:rPr lang="en-US" dirty="0" err="1" smtClean="0"/>
              <a:t>Eg</a:t>
            </a:r>
            <a:r>
              <a:rPr lang="en-US" dirty="0" smtClean="0"/>
              <a:t>. </a:t>
            </a:r>
          </a:p>
          <a:p>
            <a:pPr>
              <a:buNone/>
            </a:pPr>
            <a:r>
              <a:rPr lang="en-US" sz="2000" dirty="0" smtClean="0"/>
              <a:t>	   </a:t>
            </a:r>
            <a:r>
              <a:rPr lang="en-US" sz="2000" b="1" dirty="0" smtClean="0"/>
              <a:t>Algorithm </a:t>
            </a:r>
            <a:r>
              <a:rPr lang="en-US" sz="2000" b="1" dirty="0" err="1" smtClean="0"/>
              <a:t>arrayMax</a:t>
            </a:r>
            <a:r>
              <a:rPr lang="en-US" sz="2000" dirty="0" smtClean="0"/>
              <a:t>(A, n):</a:t>
            </a:r>
            <a:endParaRPr lang="en-US" dirty="0" smtClean="0"/>
          </a:p>
          <a:p>
            <a:pPr marL="858838">
              <a:buNone/>
            </a:pPr>
            <a:r>
              <a:rPr lang="en-US" sz="2000" b="1" dirty="0" smtClean="0"/>
              <a:t>Input: </a:t>
            </a:r>
            <a:r>
              <a:rPr lang="en-US" sz="2000" dirty="0" smtClean="0"/>
              <a:t>an array storing n integers</a:t>
            </a:r>
          </a:p>
          <a:p>
            <a:pPr marL="858838">
              <a:buNone/>
            </a:pPr>
            <a:r>
              <a:rPr lang="en-US" sz="2000" b="1" dirty="0" smtClean="0"/>
              <a:t>Output: </a:t>
            </a:r>
            <a:r>
              <a:rPr lang="en-US" sz="2000" dirty="0" smtClean="0"/>
              <a:t>The maximum element in A</a:t>
            </a:r>
          </a:p>
          <a:p>
            <a:pPr marL="858838">
              <a:buNone/>
            </a:pPr>
            <a:r>
              <a:rPr lang="en-US" sz="2000" dirty="0" smtClean="0"/>
              <a:t>Current Max &lt;- A[0]]</a:t>
            </a:r>
          </a:p>
          <a:p>
            <a:pPr marL="858838">
              <a:buNone/>
            </a:pPr>
            <a:r>
              <a:rPr lang="en-US" sz="2000" dirty="0" smtClean="0"/>
              <a:t>for i &lt;- 1 to n-1 do</a:t>
            </a:r>
          </a:p>
          <a:p>
            <a:pPr marL="858838">
              <a:buNone/>
            </a:pPr>
            <a:r>
              <a:rPr lang="en-US" sz="2000" dirty="0" smtClean="0"/>
              <a:t>If </a:t>
            </a:r>
            <a:r>
              <a:rPr lang="en-US" sz="2000" dirty="0" err="1" smtClean="0"/>
              <a:t>currentMax</a:t>
            </a:r>
            <a:r>
              <a:rPr lang="en-US" sz="2000" dirty="0" smtClean="0"/>
              <a:t> &lt; A[i] then </a:t>
            </a:r>
            <a:r>
              <a:rPr lang="en-US" sz="2000" dirty="0" err="1" smtClean="0"/>
              <a:t>currentMax</a:t>
            </a:r>
            <a:r>
              <a:rPr lang="en-US" sz="2000" dirty="0" smtClean="0"/>
              <a:t> &lt;-A[i]</a:t>
            </a:r>
          </a:p>
          <a:p>
            <a:pPr marL="858838">
              <a:buNone/>
            </a:pPr>
            <a:r>
              <a:rPr lang="en-US" sz="2000" dirty="0" smtClean="0"/>
              <a:t>return </a:t>
            </a:r>
            <a:r>
              <a:rPr lang="en-US" sz="2000" dirty="0" err="1" smtClean="0"/>
              <a:t>currentMax</a:t>
            </a:r>
            <a:endParaRPr lang="en-US" sz="2000" dirty="0" smtClean="0"/>
          </a:p>
          <a:p>
            <a:endParaRPr lang="en-US" dirty="0" smtClean="0"/>
          </a:p>
        </p:txBody>
      </p:sp>
      <p:sp>
        <p:nvSpPr>
          <p:cNvPr id="3" name="Title 2"/>
          <p:cNvSpPr>
            <a:spLocks noGrp="1"/>
          </p:cNvSpPr>
          <p:nvPr>
            <p:ph type="title"/>
          </p:nvPr>
        </p:nvSpPr>
        <p:spPr>
          <a:xfrm>
            <a:off x="457200" y="0"/>
            <a:ext cx="8229600" cy="1143000"/>
          </a:xfrm>
        </p:spPr>
        <p:txBody>
          <a:bodyPr/>
          <a:lstStyle/>
          <a:p>
            <a:r>
              <a:rPr lang="en-US" dirty="0" smtClean="0"/>
              <a:t>Pseudo- Code</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Rot="1" noChangeArrowheads="1"/>
          </p:cNvSpPr>
          <p:nvPr>
            <p:ph type="title"/>
          </p:nvPr>
        </p:nvSpPr>
        <p:spPr/>
        <p:txBody>
          <a:bodyPr/>
          <a:lstStyle/>
          <a:p>
            <a:pPr algn="ctr"/>
            <a:r>
              <a:rPr lang="en-US" smtClean="0">
                <a:latin typeface="Arial" charset="0"/>
              </a:rPr>
              <a:t>Shellsort Worst Case</a:t>
            </a:r>
          </a:p>
        </p:txBody>
      </p:sp>
      <p:sp>
        <p:nvSpPr>
          <p:cNvPr id="29699" name="Rectangle 3"/>
          <p:cNvSpPr>
            <a:spLocks noGrp="1" noRot="1" noChangeArrowheads="1"/>
          </p:cNvSpPr>
          <p:nvPr>
            <p:ph type="body" idx="1"/>
          </p:nvPr>
        </p:nvSpPr>
        <p:spPr/>
        <p:txBody>
          <a:bodyPr/>
          <a:lstStyle/>
          <a:p>
            <a:r>
              <a:rPr lang="en-US" smtClean="0"/>
              <a:t>The running time of Shellsort depends on the choice of increment sequence. </a:t>
            </a:r>
          </a:p>
          <a:p>
            <a:r>
              <a:rPr lang="en-US" smtClean="0"/>
              <a:t>The problem with Shell’s increments is that pairs of increments are not necessarily relatively prime and smaller increments can have little effect.</a:t>
            </a: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
        <p:nvSpPr>
          <p:cNvPr id="3" name="Slide Number Placeholder 2"/>
          <p:cNvSpPr>
            <a:spLocks noGrp="1"/>
          </p:cNvSpPr>
          <p:nvPr>
            <p:ph type="sldNum" sz="quarter" idx="12"/>
          </p:nvPr>
        </p:nvSpPr>
        <p:spPr/>
        <p:txBody>
          <a:bodyPr/>
          <a:lstStyle/>
          <a:p>
            <a:pPr>
              <a:defRPr/>
            </a:pPr>
            <a:fld id="{0FC456C6-1829-4FD9-AC97-259EABB8553E}" type="slidenum">
              <a:rPr lang="en-US" smtClean="0"/>
              <a:pPr>
                <a:defRPr/>
              </a:pPr>
              <a:t>80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anim calcmode="lin" valueType="num">
                                      <p:cBhvr additive="base">
                                        <p:cTn id="7" dur="500" fill="hold"/>
                                        <p:tgtEl>
                                          <p:spTgt spid="2969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9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9699">
                                            <p:txEl>
                                              <p:pRg st="1" end="1"/>
                                            </p:txEl>
                                          </p:spTgt>
                                        </p:tgtEl>
                                        <p:attrNameLst>
                                          <p:attrName>style.visibility</p:attrName>
                                        </p:attrNameLst>
                                      </p:cBhvr>
                                      <p:to>
                                        <p:strVal val="visible"/>
                                      </p:to>
                                    </p:set>
                                    <p:anim calcmode="lin" valueType="num">
                                      <p:cBhvr additive="base">
                                        <p:cTn id="13" dur="500" fill="hold"/>
                                        <p:tgtEl>
                                          <p:spTgt spid="2969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969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a:xfrm>
            <a:off x="609600" y="-228600"/>
            <a:ext cx="8001000" cy="1216025"/>
          </a:xfrm>
        </p:spPr>
        <p:txBody>
          <a:bodyPr/>
          <a:lstStyle/>
          <a:p>
            <a:pPr algn="ctr"/>
            <a:r>
              <a:rPr lang="en-US" dirty="0" err="1" smtClean="0">
                <a:latin typeface="Arial" charset="0"/>
              </a:rPr>
              <a:t>Shellsort</a:t>
            </a:r>
            <a:r>
              <a:rPr lang="en-US" dirty="0" smtClean="0">
                <a:latin typeface="Arial" charset="0"/>
              </a:rPr>
              <a:t> Examples</a:t>
            </a:r>
          </a:p>
        </p:txBody>
      </p:sp>
      <p:sp>
        <p:nvSpPr>
          <p:cNvPr id="91139" name="Rectangle 3"/>
          <p:cNvSpPr>
            <a:spLocks noGrp="1" noRot="1" noChangeArrowheads="1"/>
          </p:cNvSpPr>
          <p:nvPr>
            <p:ph type="body" idx="1"/>
          </p:nvPr>
        </p:nvSpPr>
        <p:spPr>
          <a:xfrm>
            <a:off x="838200" y="1066800"/>
            <a:ext cx="8007350" cy="4191000"/>
          </a:xfrm>
        </p:spPr>
        <p:txBody>
          <a:bodyPr/>
          <a:lstStyle/>
          <a:p>
            <a:r>
              <a:rPr lang="en-US" smtClean="0"/>
              <a:t>Sort: 18   32   12   5   38   33   16   2</a:t>
            </a:r>
          </a:p>
        </p:txBody>
      </p:sp>
      <p:sp>
        <p:nvSpPr>
          <p:cNvPr id="38916" name="Rectangle 4"/>
          <p:cNvSpPr>
            <a:spLocks noChangeArrowheads="1"/>
          </p:cNvSpPr>
          <p:nvPr/>
        </p:nvSpPr>
        <p:spPr bwMode="auto">
          <a:xfrm>
            <a:off x="1143000" y="2133600"/>
            <a:ext cx="6178550" cy="366713"/>
          </a:xfrm>
          <a:prstGeom prst="rect">
            <a:avLst/>
          </a:prstGeom>
          <a:noFill/>
          <a:ln w="9525">
            <a:noFill/>
            <a:miter lim="800000"/>
            <a:headEnd/>
            <a:tailEnd/>
          </a:ln>
        </p:spPr>
        <p:txBody>
          <a:bodyPr wrap="none" anchor="ctr">
            <a:spAutoFit/>
          </a:bodyPr>
          <a:lstStyle/>
          <a:p>
            <a:pPr eaLnBrk="1" hangingPunct="1"/>
            <a:r>
              <a:rPr lang="en-US"/>
              <a:t>8 Numbers to be sorted, Shell’s increment will be floor(n/2) </a:t>
            </a:r>
          </a:p>
        </p:txBody>
      </p:sp>
      <p:sp>
        <p:nvSpPr>
          <p:cNvPr id="38917" name="Rectangle 5"/>
          <p:cNvSpPr>
            <a:spLocks noChangeArrowheads="1"/>
          </p:cNvSpPr>
          <p:nvPr/>
        </p:nvSpPr>
        <p:spPr bwMode="auto">
          <a:xfrm>
            <a:off x="1219200" y="2514600"/>
            <a:ext cx="2860675" cy="366713"/>
          </a:xfrm>
          <a:prstGeom prst="rect">
            <a:avLst/>
          </a:prstGeom>
          <a:noFill/>
          <a:ln w="9525">
            <a:noFill/>
            <a:miter lim="800000"/>
            <a:headEnd/>
            <a:tailEnd/>
          </a:ln>
        </p:spPr>
        <p:txBody>
          <a:bodyPr wrap="none" anchor="ctr">
            <a:spAutoFit/>
          </a:bodyPr>
          <a:lstStyle/>
          <a:p>
            <a:pPr eaLnBrk="1" hangingPunct="1"/>
            <a:r>
              <a:rPr lang="en-US" b="1">
                <a:solidFill>
                  <a:schemeClr val="hlink"/>
                </a:solidFill>
              </a:rPr>
              <a:t>* floor(8/2) </a:t>
            </a:r>
            <a:r>
              <a:rPr lang="en-US" b="1">
                <a:solidFill>
                  <a:schemeClr val="hlink"/>
                </a:solidFill>
                <a:sym typeface="Wingdings" pitchFamily="2" charset="2"/>
              </a:rPr>
              <a:t></a:t>
            </a:r>
            <a:r>
              <a:rPr lang="en-US" b="1">
                <a:solidFill>
                  <a:schemeClr val="hlink"/>
                </a:solidFill>
              </a:rPr>
              <a:t> floor(4) = 4</a:t>
            </a:r>
          </a:p>
        </p:txBody>
      </p:sp>
      <p:sp>
        <p:nvSpPr>
          <p:cNvPr id="38918" name="Rectangle 6"/>
          <p:cNvSpPr>
            <a:spLocks noChangeArrowheads="1"/>
          </p:cNvSpPr>
          <p:nvPr/>
        </p:nvSpPr>
        <p:spPr bwMode="auto">
          <a:xfrm>
            <a:off x="1219200" y="2971800"/>
            <a:ext cx="1441450" cy="366713"/>
          </a:xfrm>
          <a:prstGeom prst="rect">
            <a:avLst/>
          </a:prstGeom>
          <a:noFill/>
          <a:ln w="9525">
            <a:noFill/>
            <a:miter lim="800000"/>
            <a:headEnd/>
            <a:tailEnd/>
          </a:ln>
        </p:spPr>
        <p:txBody>
          <a:bodyPr wrap="none" anchor="ctr">
            <a:spAutoFit/>
          </a:bodyPr>
          <a:lstStyle/>
          <a:p>
            <a:pPr eaLnBrk="1" hangingPunct="1"/>
            <a:r>
              <a:rPr lang="en-US"/>
              <a:t>increment 4:</a:t>
            </a:r>
          </a:p>
        </p:txBody>
      </p:sp>
      <p:sp>
        <p:nvSpPr>
          <p:cNvPr id="91143" name="Rectangle 7"/>
          <p:cNvSpPr>
            <a:spLocks noChangeArrowheads="1"/>
          </p:cNvSpPr>
          <p:nvPr/>
        </p:nvSpPr>
        <p:spPr bwMode="auto">
          <a:xfrm>
            <a:off x="2819400" y="3276600"/>
            <a:ext cx="247650" cy="366713"/>
          </a:xfrm>
          <a:prstGeom prst="rect">
            <a:avLst/>
          </a:prstGeom>
          <a:noFill/>
          <a:ln w="9525">
            <a:noFill/>
            <a:miter lim="800000"/>
            <a:headEnd/>
            <a:tailEnd/>
          </a:ln>
        </p:spPr>
        <p:txBody>
          <a:bodyPr wrap="none" anchor="ctr">
            <a:spAutoFit/>
          </a:bodyPr>
          <a:lstStyle/>
          <a:p>
            <a:pPr eaLnBrk="1" hangingPunct="1"/>
            <a:r>
              <a:rPr lang="en-US"/>
              <a:t> </a:t>
            </a:r>
          </a:p>
        </p:txBody>
      </p:sp>
      <p:sp>
        <p:nvSpPr>
          <p:cNvPr id="38921" name="Rectangle 9"/>
          <p:cNvSpPr>
            <a:spLocks noChangeArrowheads="1"/>
          </p:cNvSpPr>
          <p:nvPr/>
        </p:nvSpPr>
        <p:spPr bwMode="auto">
          <a:xfrm>
            <a:off x="2590800" y="2970213"/>
            <a:ext cx="3117850" cy="369887"/>
          </a:xfrm>
          <a:prstGeom prst="rect">
            <a:avLst/>
          </a:prstGeom>
          <a:noFill/>
          <a:ln w="9525">
            <a:noFill/>
            <a:miter lim="800000"/>
            <a:headEnd/>
            <a:tailEnd/>
          </a:ln>
        </p:spPr>
        <p:txBody>
          <a:bodyPr wrap="none" anchor="ctr">
            <a:spAutoFit/>
          </a:bodyPr>
          <a:lstStyle/>
          <a:p>
            <a:pPr eaLnBrk="1" hangingPunct="1"/>
            <a:r>
              <a:rPr lang="en-US" b="1">
                <a:solidFill>
                  <a:srgbClr val="FFC000"/>
                </a:solidFill>
              </a:rPr>
              <a:t>1</a:t>
            </a:r>
            <a:r>
              <a:rPr lang="en-US"/>
              <a:t>	</a:t>
            </a:r>
            <a:r>
              <a:rPr lang="en-US" b="1">
                <a:solidFill>
                  <a:srgbClr val="00FF00"/>
                </a:solidFill>
              </a:rPr>
              <a:t>2</a:t>
            </a:r>
            <a:r>
              <a:rPr lang="en-US"/>
              <a:t>	</a:t>
            </a:r>
            <a:r>
              <a:rPr lang="en-US" b="1">
                <a:solidFill>
                  <a:srgbClr val="0099CC"/>
                </a:solidFill>
              </a:rPr>
              <a:t>3</a:t>
            </a:r>
            <a:r>
              <a:rPr lang="en-US"/>
              <a:t>	</a:t>
            </a:r>
            <a:r>
              <a:rPr lang="en-US" b="1">
                <a:solidFill>
                  <a:srgbClr val="FF0000"/>
                </a:solidFill>
              </a:rPr>
              <a:t>4</a:t>
            </a:r>
          </a:p>
        </p:txBody>
      </p:sp>
      <p:sp>
        <p:nvSpPr>
          <p:cNvPr id="38922" name="Rectangle 10"/>
          <p:cNvSpPr>
            <a:spLocks noChangeArrowheads="1"/>
          </p:cNvSpPr>
          <p:nvPr/>
        </p:nvSpPr>
        <p:spPr bwMode="auto">
          <a:xfrm>
            <a:off x="2895600" y="3505200"/>
            <a:ext cx="4202113" cy="369888"/>
          </a:xfrm>
          <a:prstGeom prst="rect">
            <a:avLst/>
          </a:prstGeom>
          <a:noFill/>
          <a:ln w="9525">
            <a:noFill/>
            <a:miter lim="800000"/>
            <a:headEnd/>
            <a:tailEnd/>
          </a:ln>
        </p:spPr>
        <p:txBody>
          <a:bodyPr wrap="none">
            <a:spAutoFit/>
          </a:bodyPr>
          <a:lstStyle/>
          <a:p>
            <a:r>
              <a:rPr lang="en-US" b="1">
                <a:solidFill>
                  <a:srgbClr val="FFC000"/>
                </a:solidFill>
              </a:rPr>
              <a:t>18</a:t>
            </a:r>
            <a:r>
              <a:rPr lang="en-US" b="1"/>
              <a:t>   </a:t>
            </a:r>
            <a:r>
              <a:rPr lang="en-US" b="1">
                <a:solidFill>
                  <a:srgbClr val="00FF00"/>
                </a:solidFill>
              </a:rPr>
              <a:t>32</a:t>
            </a:r>
            <a:r>
              <a:rPr lang="en-US" b="1"/>
              <a:t>   </a:t>
            </a:r>
            <a:r>
              <a:rPr lang="en-US" b="1">
                <a:solidFill>
                  <a:srgbClr val="0099CC"/>
                </a:solidFill>
              </a:rPr>
              <a:t>12</a:t>
            </a:r>
            <a:r>
              <a:rPr lang="en-US" b="1"/>
              <a:t>   </a:t>
            </a:r>
            <a:r>
              <a:rPr lang="en-US" b="1">
                <a:solidFill>
                  <a:srgbClr val="FF0000"/>
                </a:solidFill>
              </a:rPr>
              <a:t>5</a:t>
            </a:r>
            <a:r>
              <a:rPr lang="en-US" b="1"/>
              <a:t>   </a:t>
            </a:r>
            <a:r>
              <a:rPr lang="en-US" b="1">
                <a:solidFill>
                  <a:srgbClr val="FFC000"/>
                </a:solidFill>
              </a:rPr>
              <a:t>38</a:t>
            </a:r>
            <a:r>
              <a:rPr lang="en-US" b="1"/>
              <a:t>   </a:t>
            </a:r>
            <a:r>
              <a:rPr lang="en-US" b="1">
                <a:solidFill>
                  <a:srgbClr val="00FF00"/>
                </a:solidFill>
              </a:rPr>
              <a:t>33</a:t>
            </a:r>
            <a:r>
              <a:rPr lang="en-US" b="1"/>
              <a:t>   </a:t>
            </a:r>
            <a:r>
              <a:rPr lang="en-US" b="1">
                <a:solidFill>
                  <a:srgbClr val="0099CC"/>
                </a:solidFill>
              </a:rPr>
              <a:t>16</a:t>
            </a:r>
            <a:r>
              <a:rPr lang="en-US" b="1"/>
              <a:t>  </a:t>
            </a:r>
            <a:r>
              <a:rPr lang="en-US" b="1">
                <a:solidFill>
                  <a:srgbClr val="FF0000"/>
                </a:solidFill>
              </a:rPr>
              <a:t>  2</a:t>
            </a:r>
          </a:p>
        </p:txBody>
      </p:sp>
      <p:sp>
        <p:nvSpPr>
          <p:cNvPr id="38923" name="Text Box 11"/>
          <p:cNvSpPr txBox="1">
            <a:spLocks noChangeArrowheads="1"/>
          </p:cNvSpPr>
          <p:nvPr/>
        </p:nvSpPr>
        <p:spPr bwMode="auto">
          <a:xfrm>
            <a:off x="6019800" y="2971800"/>
            <a:ext cx="2393950" cy="366713"/>
          </a:xfrm>
          <a:prstGeom prst="rect">
            <a:avLst/>
          </a:prstGeom>
          <a:noFill/>
          <a:ln w="9525">
            <a:noFill/>
            <a:miter lim="800000"/>
            <a:headEnd/>
            <a:tailEnd/>
          </a:ln>
        </p:spPr>
        <p:txBody>
          <a:bodyPr wrap="none">
            <a:spAutoFit/>
          </a:bodyPr>
          <a:lstStyle/>
          <a:p>
            <a:r>
              <a:rPr lang="en-US"/>
              <a:t>(visualize underlining)</a:t>
            </a:r>
          </a:p>
        </p:txBody>
      </p:sp>
      <p:sp>
        <p:nvSpPr>
          <p:cNvPr id="38925" name="Rectangle 13"/>
          <p:cNvSpPr>
            <a:spLocks noChangeArrowheads="1"/>
          </p:cNvSpPr>
          <p:nvPr/>
        </p:nvSpPr>
        <p:spPr bwMode="auto">
          <a:xfrm>
            <a:off x="304800" y="4035425"/>
            <a:ext cx="7808913" cy="647700"/>
          </a:xfrm>
          <a:prstGeom prst="rect">
            <a:avLst/>
          </a:prstGeom>
          <a:noFill/>
          <a:ln w="9525">
            <a:noFill/>
            <a:miter lim="800000"/>
            <a:headEnd/>
            <a:tailEnd/>
          </a:ln>
        </p:spPr>
        <p:txBody>
          <a:bodyPr wrap="none" anchor="ctr">
            <a:spAutoFit/>
          </a:bodyPr>
          <a:lstStyle/>
          <a:p>
            <a:pPr eaLnBrk="1" hangingPunct="1"/>
            <a:r>
              <a:rPr lang="en-US"/>
              <a:t>Step </a:t>
            </a:r>
            <a:r>
              <a:rPr lang="en-US" b="1">
                <a:solidFill>
                  <a:srgbClr val="FFC000"/>
                </a:solidFill>
              </a:rPr>
              <a:t>1</a:t>
            </a:r>
            <a:r>
              <a:rPr lang="en-US"/>
              <a:t>) Only look at </a:t>
            </a:r>
            <a:r>
              <a:rPr lang="en-US" b="1">
                <a:solidFill>
                  <a:srgbClr val="FFC000"/>
                </a:solidFill>
              </a:rPr>
              <a:t>18</a:t>
            </a:r>
            <a:r>
              <a:rPr lang="en-US"/>
              <a:t> and </a:t>
            </a:r>
            <a:r>
              <a:rPr lang="en-US" b="1">
                <a:solidFill>
                  <a:srgbClr val="FFC000"/>
                </a:solidFill>
              </a:rPr>
              <a:t>38</a:t>
            </a:r>
            <a:r>
              <a:rPr lang="en-US"/>
              <a:t> and sort in order ; </a:t>
            </a:r>
          </a:p>
          <a:p>
            <a:pPr eaLnBrk="1" hangingPunct="1"/>
            <a:r>
              <a:rPr lang="en-US" b="1">
                <a:solidFill>
                  <a:srgbClr val="FFC000"/>
                </a:solidFill>
              </a:rPr>
              <a:t>18</a:t>
            </a:r>
            <a:r>
              <a:rPr lang="en-US"/>
              <a:t> and </a:t>
            </a:r>
            <a:r>
              <a:rPr lang="en-US" b="1">
                <a:solidFill>
                  <a:srgbClr val="FFC000"/>
                </a:solidFill>
              </a:rPr>
              <a:t>38</a:t>
            </a:r>
            <a:r>
              <a:rPr lang="en-US"/>
              <a:t> stays at its current position because they are in order.</a:t>
            </a:r>
          </a:p>
        </p:txBody>
      </p:sp>
      <p:sp>
        <p:nvSpPr>
          <p:cNvPr id="38926" name="Rectangle 14"/>
          <p:cNvSpPr>
            <a:spLocks noChangeArrowheads="1"/>
          </p:cNvSpPr>
          <p:nvPr/>
        </p:nvSpPr>
        <p:spPr bwMode="auto">
          <a:xfrm>
            <a:off x="304800" y="4724400"/>
            <a:ext cx="6686550" cy="641350"/>
          </a:xfrm>
          <a:prstGeom prst="rect">
            <a:avLst/>
          </a:prstGeom>
          <a:noFill/>
          <a:ln w="9525">
            <a:noFill/>
            <a:miter lim="800000"/>
            <a:headEnd/>
            <a:tailEnd/>
          </a:ln>
        </p:spPr>
        <p:txBody>
          <a:bodyPr wrap="none" anchor="ctr">
            <a:spAutoFit/>
          </a:bodyPr>
          <a:lstStyle/>
          <a:p>
            <a:pPr eaLnBrk="1" hangingPunct="1"/>
            <a:r>
              <a:rPr lang="en-US"/>
              <a:t>Step </a:t>
            </a:r>
            <a:r>
              <a:rPr lang="en-US" b="1">
                <a:solidFill>
                  <a:srgbClr val="00FF00"/>
                </a:solidFill>
              </a:rPr>
              <a:t>2</a:t>
            </a:r>
            <a:r>
              <a:rPr lang="en-US"/>
              <a:t>) Only look at </a:t>
            </a:r>
            <a:r>
              <a:rPr lang="en-US" b="1">
                <a:solidFill>
                  <a:srgbClr val="00FF00"/>
                </a:solidFill>
              </a:rPr>
              <a:t>32</a:t>
            </a:r>
            <a:r>
              <a:rPr lang="en-US"/>
              <a:t> and </a:t>
            </a:r>
            <a:r>
              <a:rPr lang="en-US" b="1">
                <a:solidFill>
                  <a:srgbClr val="00FF00"/>
                </a:solidFill>
              </a:rPr>
              <a:t>33</a:t>
            </a:r>
            <a:r>
              <a:rPr lang="en-US"/>
              <a:t> and sort in order ; </a:t>
            </a:r>
          </a:p>
          <a:p>
            <a:pPr eaLnBrk="1" hangingPunct="1"/>
            <a:r>
              <a:rPr lang="en-US" b="1">
                <a:solidFill>
                  <a:srgbClr val="00FF00"/>
                </a:solidFill>
              </a:rPr>
              <a:t>32</a:t>
            </a:r>
            <a:r>
              <a:rPr lang="en-US"/>
              <a:t> and </a:t>
            </a:r>
            <a:r>
              <a:rPr lang="en-US" b="1">
                <a:solidFill>
                  <a:srgbClr val="00FF00"/>
                </a:solidFill>
              </a:rPr>
              <a:t>33</a:t>
            </a:r>
            <a:r>
              <a:rPr lang="en-US"/>
              <a:t> stays at its current position because they are in order.</a:t>
            </a:r>
          </a:p>
        </p:txBody>
      </p:sp>
      <p:sp>
        <p:nvSpPr>
          <p:cNvPr id="38927" name="Rectangle 15"/>
          <p:cNvSpPr>
            <a:spLocks noChangeArrowheads="1"/>
          </p:cNvSpPr>
          <p:nvPr/>
        </p:nvSpPr>
        <p:spPr bwMode="auto">
          <a:xfrm>
            <a:off x="304800" y="5410200"/>
            <a:ext cx="6750050" cy="641350"/>
          </a:xfrm>
          <a:prstGeom prst="rect">
            <a:avLst/>
          </a:prstGeom>
          <a:noFill/>
          <a:ln w="9525">
            <a:noFill/>
            <a:miter lim="800000"/>
            <a:headEnd/>
            <a:tailEnd/>
          </a:ln>
        </p:spPr>
        <p:txBody>
          <a:bodyPr wrap="none" anchor="ctr">
            <a:spAutoFit/>
          </a:bodyPr>
          <a:lstStyle/>
          <a:p>
            <a:pPr eaLnBrk="1" hangingPunct="1"/>
            <a:r>
              <a:rPr lang="en-US"/>
              <a:t>Step </a:t>
            </a:r>
            <a:r>
              <a:rPr lang="en-US" b="1">
                <a:solidFill>
                  <a:srgbClr val="0099CC"/>
                </a:solidFill>
              </a:rPr>
              <a:t>3</a:t>
            </a:r>
            <a:r>
              <a:rPr lang="en-US"/>
              <a:t>) Only look at </a:t>
            </a:r>
            <a:r>
              <a:rPr lang="en-US" b="1">
                <a:solidFill>
                  <a:srgbClr val="0099CC"/>
                </a:solidFill>
              </a:rPr>
              <a:t>12</a:t>
            </a:r>
            <a:r>
              <a:rPr lang="en-US"/>
              <a:t> and </a:t>
            </a:r>
            <a:r>
              <a:rPr lang="en-US" b="1">
                <a:solidFill>
                  <a:srgbClr val="0099CC"/>
                </a:solidFill>
              </a:rPr>
              <a:t>16</a:t>
            </a:r>
            <a:r>
              <a:rPr lang="en-US"/>
              <a:t> and sort in order ; </a:t>
            </a:r>
          </a:p>
          <a:p>
            <a:pPr eaLnBrk="1" hangingPunct="1"/>
            <a:r>
              <a:rPr lang="en-US" b="1">
                <a:solidFill>
                  <a:srgbClr val="0099CC"/>
                </a:solidFill>
              </a:rPr>
              <a:t>12</a:t>
            </a:r>
            <a:r>
              <a:rPr lang="en-US"/>
              <a:t>  and </a:t>
            </a:r>
            <a:r>
              <a:rPr lang="en-US" b="1">
                <a:solidFill>
                  <a:srgbClr val="0099CC"/>
                </a:solidFill>
              </a:rPr>
              <a:t>16</a:t>
            </a:r>
            <a:r>
              <a:rPr lang="en-US"/>
              <a:t> stays at its current position because they are in order.</a:t>
            </a:r>
          </a:p>
        </p:txBody>
      </p:sp>
      <p:sp>
        <p:nvSpPr>
          <p:cNvPr id="38928" name="Rectangle 16"/>
          <p:cNvSpPr>
            <a:spLocks noChangeArrowheads="1"/>
          </p:cNvSpPr>
          <p:nvPr/>
        </p:nvSpPr>
        <p:spPr bwMode="auto">
          <a:xfrm>
            <a:off x="304800" y="6019800"/>
            <a:ext cx="4933950" cy="641350"/>
          </a:xfrm>
          <a:prstGeom prst="rect">
            <a:avLst/>
          </a:prstGeom>
          <a:noFill/>
          <a:ln w="9525">
            <a:noFill/>
            <a:miter lim="800000"/>
            <a:headEnd/>
            <a:tailEnd/>
          </a:ln>
        </p:spPr>
        <p:txBody>
          <a:bodyPr wrap="none" anchor="ctr">
            <a:spAutoFit/>
          </a:bodyPr>
          <a:lstStyle/>
          <a:p>
            <a:pPr eaLnBrk="1" hangingPunct="1"/>
            <a:r>
              <a:rPr lang="en-US"/>
              <a:t>Step </a:t>
            </a:r>
            <a:r>
              <a:rPr lang="en-US" b="1">
                <a:solidFill>
                  <a:srgbClr val="FF0000"/>
                </a:solidFill>
              </a:rPr>
              <a:t>4</a:t>
            </a:r>
            <a:r>
              <a:rPr lang="en-US"/>
              <a:t>) Only look at </a:t>
            </a:r>
            <a:r>
              <a:rPr lang="en-US" b="1">
                <a:solidFill>
                  <a:srgbClr val="FF0000"/>
                </a:solidFill>
              </a:rPr>
              <a:t>5</a:t>
            </a:r>
            <a:r>
              <a:rPr lang="en-US"/>
              <a:t> and </a:t>
            </a:r>
            <a:r>
              <a:rPr lang="en-US" b="1">
                <a:solidFill>
                  <a:srgbClr val="FF0000"/>
                </a:solidFill>
              </a:rPr>
              <a:t>2</a:t>
            </a:r>
            <a:r>
              <a:rPr lang="en-US"/>
              <a:t> and sort in order ; </a:t>
            </a:r>
          </a:p>
          <a:p>
            <a:pPr eaLnBrk="1" hangingPunct="1"/>
            <a:r>
              <a:rPr lang="en-US" b="1">
                <a:solidFill>
                  <a:srgbClr val="FF0000"/>
                </a:solidFill>
              </a:rPr>
              <a:t>2</a:t>
            </a:r>
            <a:r>
              <a:rPr lang="en-US"/>
              <a:t> and </a:t>
            </a:r>
            <a:r>
              <a:rPr lang="en-US" b="1">
                <a:solidFill>
                  <a:srgbClr val="FF0000"/>
                </a:solidFill>
              </a:rPr>
              <a:t>5</a:t>
            </a:r>
            <a:r>
              <a:rPr lang="en-US"/>
              <a:t> need to be switched to be in order.</a:t>
            </a: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
        <p:nvSpPr>
          <p:cNvPr id="3" name="Slide Number Placeholder 2"/>
          <p:cNvSpPr>
            <a:spLocks noGrp="1"/>
          </p:cNvSpPr>
          <p:nvPr>
            <p:ph type="sldNum" sz="quarter" idx="12"/>
          </p:nvPr>
        </p:nvSpPr>
        <p:spPr/>
        <p:txBody>
          <a:bodyPr/>
          <a:lstStyle/>
          <a:p>
            <a:pPr>
              <a:defRPr/>
            </a:pPr>
            <a:fld id="{0FC456C6-1829-4FD9-AC97-259EABB8553E}" type="slidenum">
              <a:rPr lang="en-US" smtClean="0"/>
              <a:pPr>
                <a:defRPr/>
              </a:pPr>
              <a:t>81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ppt_x"/>
                                          </p:val>
                                        </p:tav>
                                        <p:tav tm="100000">
                                          <p:val>
                                            <p:strVal val="#ppt_x"/>
                                          </p:val>
                                        </p:tav>
                                      </p:tavLst>
                                    </p:anim>
                                    <p:anim calcmode="lin" valueType="num">
                                      <p:cBhvr additive="base">
                                        <p:cTn id="8" dur="500" fill="hold"/>
                                        <p:tgtEl>
                                          <p:spTgt spid="389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8917"/>
                                        </p:tgtEl>
                                        <p:attrNameLst>
                                          <p:attrName>style.visibility</p:attrName>
                                        </p:attrNameLst>
                                      </p:cBhvr>
                                      <p:to>
                                        <p:strVal val="visible"/>
                                      </p:to>
                                    </p:set>
                                    <p:anim calcmode="lin" valueType="num">
                                      <p:cBhvr additive="base">
                                        <p:cTn id="13" dur="500" fill="hold"/>
                                        <p:tgtEl>
                                          <p:spTgt spid="38917"/>
                                        </p:tgtEl>
                                        <p:attrNameLst>
                                          <p:attrName>ppt_x</p:attrName>
                                        </p:attrNameLst>
                                      </p:cBhvr>
                                      <p:tavLst>
                                        <p:tav tm="0">
                                          <p:val>
                                            <p:strVal val="#ppt_x"/>
                                          </p:val>
                                        </p:tav>
                                        <p:tav tm="100000">
                                          <p:val>
                                            <p:strVal val="#ppt_x"/>
                                          </p:val>
                                        </p:tav>
                                      </p:tavLst>
                                    </p:anim>
                                    <p:anim calcmode="lin" valueType="num">
                                      <p:cBhvr additive="base">
                                        <p:cTn id="14" dur="500" fill="hold"/>
                                        <p:tgtEl>
                                          <p:spTgt spid="389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8918"/>
                                        </p:tgtEl>
                                        <p:attrNameLst>
                                          <p:attrName>style.visibility</p:attrName>
                                        </p:attrNameLst>
                                      </p:cBhvr>
                                      <p:to>
                                        <p:strVal val="visible"/>
                                      </p:to>
                                    </p:set>
                                    <p:anim calcmode="lin" valueType="num">
                                      <p:cBhvr additive="base">
                                        <p:cTn id="19" dur="500" fill="hold"/>
                                        <p:tgtEl>
                                          <p:spTgt spid="38918"/>
                                        </p:tgtEl>
                                        <p:attrNameLst>
                                          <p:attrName>ppt_x</p:attrName>
                                        </p:attrNameLst>
                                      </p:cBhvr>
                                      <p:tavLst>
                                        <p:tav tm="0">
                                          <p:val>
                                            <p:strVal val="#ppt_x"/>
                                          </p:val>
                                        </p:tav>
                                        <p:tav tm="100000">
                                          <p:val>
                                            <p:strVal val="#ppt_x"/>
                                          </p:val>
                                        </p:tav>
                                      </p:tavLst>
                                    </p:anim>
                                    <p:anim calcmode="lin" valueType="num">
                                      <p:cBhvr additive="base">
                                        <p:cTn id="20" dur="500" fill="hold"/>
                                        <p:tgtEl>
                                          <p:spTgt spid="389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8921"/>
                                        </p:tgtEl>
                                        <p:attrNameLst>
                                          <p:attrName>style.visibility</p:attrName>
                                        </p:attrNameLst>
                                      </p:cBhvr>
                                      <p:to>
                                        <p:strVal val="visible"/>
                                      </p:to>
                                    </p:set>
                                    <p:anim calcmode="lin" valueType="num">
                                      <p:cBhvr additive="base">
                                        <p:cTn id="23" dur="500" fill="hold"/>
                                        <p:tgtEl>
                                          <p:spTgt spid="38921"/>
                                        </p:tgtEl>
                                        <p:attrNameLst>
                                          <p:attrName>ppt_x</p:attrName>
                                        </p:attrNameLst>
                                      </p:cBhvr>
                                      <p:tavLst>
                                        <p:tav tm="0">
                                          <p:val>
                                            <p:strVal val="#ppt_x"/>
                                          </p:val>
                                        </p:tav>
                                        <p:tav tm="100000">
                                          <p:val>
                                            <p:strVal val="#ppt_x"/>
                                          </p:val>
                                        </p:tav>
                                      </p:tavLst>
                                    </p:anim>
                                    <p:anim calcmode="lin" valueType="num">
                                      <p:cBhvr additive="base">
                                        <p:cTn id="24" dur="500" fill="hold"/>
                                        <p:tgtEl>
                                          <p:spTgt spid="389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8923"/>
                                        </p:tgtEl>
                                        <p:attrNameLst>
                                          <p:attrName>style.visibility</p:attrName>
                                        </p:attrNameLst>
                                      </p:cBhvr>
                                      <p:to>
                                        <p:strVal val="visible"/>
                                      </p:to>
                                    </p:set>
                                    <p:anim calcmode="lin" valueType="num">
                                      <p:cBhvr additive="base">
                                        <p:cTn id="27" dur="500" fill="hold"/>
                                        <p:tgtEl>
                                          <p:spTgt spid="38923"/>
                                        </p:tgtEl>
                                        <p:attrNameLst>
                                          <p:attrName>ppt_x</p:attrName>
                                        </p:attrNameLst>
                                      </p:cBhvr>
                                      <p:tavLst>
                                        <p:tav tm="0">
                                          <p:val>
                                            <p:strVal val="#ppt_x"/>
                                          </p:val>
                                        </p:tav>
                                        <p:tav tm="100000">
                                          <p:val>
                                            <p:strVal val="#ppt_x"/>
                                          </p:val>
                                        </p:tav>
                                      </p:tavLst>
                                    </p:anim>
                                    <p:anim calcmode="lin" valueType="num">
                                      <p:cBhvr additive="base">
                                        <p:cTn id="28" dur="500" fill="hold"/>
                                        <p:tgtEl>
                                          <p:spTgt spid="38923"/>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8922"/>
                                        </p:tgtEl>
                                        <p:attrNameLst>
                                          <p:attrName>style.visibility</p:attrName>
                                        </p:attrNameLst>
                                      </p:cBhvr>
                                      <p:to>
                                        <p:strVal val="visible"/>
                                      </p:to>
                                    </p:set>
                                    <p:anim calcmode="lin" valueType="num">
                                      <p:cBhvr additive="base">
                                        <p:cTn id="31" dur="500" fill="hold"/>
                                        <p:tgtEl>
                                          <p:spTgt spid="38922"/>
                                        </p:tgtEl>
                                        <p:attrNameLst>
                                          <p:attrName>ppt_x</p:attrName>
                                        </p:attrNameLst>
                                      </p:cBhvr>
                                      <p:tavLst>
                                        <p:tav tm="0">
                                          <p:val>
                                            <p:strVal val="#ppt_x"/>
                                          </p:val>
                                        </p:tav>
                                        <p:tav tm="100000">
                                          <p:val>
                                            <p:strVal val="#ppt_x"/>
                                          </p:val>
                                        </p:tav>
                                      </p:tavLst>
                                    </p:anim>
                                    <p:anim calcmode="lin" valueType="num">
                                      <p:cBhvr additive="base">
                                        <p:cTn id="32" dur="500" fill="hold"/>
                                        <p:tgtEl>
                                          <p:spTgt spid="3892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8925"/>
                                        </p:tgtEl>
                                        <p:attrNameLst>
                                          <p:attrName>style.visibility</p:attrName>
                                        </p:attrNameLst>
                                      </p:cBhvr>
                                      <p:to>
                                        <p:strVal val="visible"/>
                                      </p:to>
                                    </p:set>
                                    <p:anim calcmode="lin" valueType="num">
                                      <p:cBhvr additive="base">
                                        <p:cTn id="37" dur="500" fill="hold"/>
                                        <p:tgtEl>
                                          <p:spTgt spid="38925"/>
                                        </p:tgtEl>
                                        <p:attrNameLst>
                                          <p:attrName>ppt_x</p:attrName>
                                        </p:attrNameLst>
                                      </p:cBhvr>
                                      <p:tavLst>
                                        <p:tav tm="0">
                                          <p:val>
                                            <p:strVal val="#ppt_x"/>
                                          </p:val>
                                        </p:tav>
                                        <p:tav tm="100000">
                                          <p:val>
                                            <p:strVal val="#ppt_x"/>
                                          </p:val>
                                        </p:tav>
                                      </p:tavLst>
                                    </p:anim>
                                    <p:anim calcmode="lin" valueType="num">
                                      <p:cBhvr additive="base">
                                        <p:cTn id="38" dur="500" fill="hold"/>
                                        <p:tgtEl>
                                          <p:spTgt spid="38925"/>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8926"/>
                                        </p:tgtEl>
                                        <p:attrNameLst>
                                          <p:attrName>style.visibility</p:attrName>
                                        </p:attrNameLst>
                                      </p:cBhvr>
                                      <p:to>
                                        <p:strVal val="visible"/>
                                      </p:to>
                                    </p:set>
                                    <p:anim calcmode="lin" valueType="num">
                                      <p:cBhvr additive="base">
                                        <p:cTn id="43" dur="500" fill="hold"/>
                                        <p:tgtEl>
                                          <p:spTgt spid="38926"/>
                                        </p:tgtEl>
                                        <p:attrNameLst>
                                          <p:attrName>ppt_x</p:attrName>
                                        </p:attrNameLst>
                                      </p:cBhvr>
                                      <p:tavLst>
                                        <p:tav tm="0">
                                          <p:val>
                                            <p:strVal val="#ppt_x"/>
                                          </p:val>
                                        </p:tav>
                                        <p:tav tm="100000">
                                          <p:val>
                                            <p:strVal val="#ppt_x"/>
                                          </p:val>
                                        </p:tav>
                                      </p:tavLst>
                                    </p:anim>
                                    <p:anim calcmode="lin" valueType="num">
                                      <p:cBhvr additive="base">
                                        <p:cTn id="44" dur="500" fill="hold"/>
                                        <p:tgtEl>
                                          <p:spTgt spid="38926"/>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8927"/>
                                        </p:tgtEl>
                                        <p:attrNameLst>
                                          <p:attrName>style.visibility</p:attrName>
                                        </p:attrNameLst>
                                      </p:cBhvr>
                                      <p:to>
                                        <p:strVal val="visible"/>
                                      </p:to>
                                    </p:set>
                                    <p:anim calcmode="lin" valueType="num">
                                      <p:cBhvr additive="base">
                                        <p:cTn id="49" dur="500" fill="hold"/>
                                        <p:tgtEl>
                                          <p:spTgt spid="38927"/>
                                        </p:tgtEl>
                                        <p:attrNameLst>
                                          <p:attrName>ppt_x</p:attrName>
                                        </p:attrNameLst>
                                      </p:cBhvr>
                                      <p:tavLst>
                                        <p:tav tm="0">
                                          <p:val>
                                            <p:strVal val="#ppt_x"/>
                                          </p:val>
                                        </p:tav>
                                        <p:tav tm="100000">
                                          <p:val>
                                            <p:strVal val="#ppt_x"/>
                                          </p:val>
                                        </p:tav>
                                      </p:tavLst>
                                    </p:anim>
                                    <p:anim calcmode="lin" valueType="num">
                                      <p:cBhvr additive="base">
                                        <p:cTn id="50" dur="500" fill="hold"/>
                                        <p:tgtEl>
                                          <p:spTgt spid="38927"/>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8928"/>
                                        </p:tgtEl>
                                        <p:attrNameLst>
                                          <p:attrName>style.visibility</p:attrName>
                                        </p:attrNameLst>
                                      </p:cBhvr>
                                      <p:to>
                                        <p:strVal val="visible"/>
                                      </p:to>
                                    </p:set>
                                    <p:anim calcmode="lin" valueType="num">
                                      <p:cBhvr additive="base">
                                        <p:cTn id="55" dur="500" fill="hold"/>
                                        <p:tgtEl>
                                          <p:spTgt spid="38928"/>
                                        </p:tgtEl>
                                        <p:attrNameLst>
                                          <p:attrName>ppt_x</p:attrName>
                                        </p:attrNameLst>
                                      </p:cBhvr>
                                      <p:tavLst>
                                        <p:tav tm="0">
                                          <p:val>
                                            <p:strVal val="#ppt_x"/>
                                          </p:val>
                                        </p:tav>
                                        <p:tav tm="100000">
                                          <p:val>
                                            <p:strVal val="#ppt_x"/>
                                          </p:val>
                                        </p:tav>
                                      </p:tavLst>
                                    </p:anim>
                                    <p:anim calcmode="lin" valueType="num">
                                      <p:cBhvr additive="base">
                                        <p:cTn id="56" dur="500" fill="hold"/>
                                        <p:tgtEl>
                                          <p:spTgt spid="389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P spid="38917" grpId="0"/>
      <p:bldP spid="38918" grpId="0"/>
      <p:bldP spid="38921" grpId="0"/>
      <p:bldP spid="38922" grpId="0"/>
      <p:bldP spid="38923" grpId="0"/>
      <p:bldP spid="38925" grpId="0"/>
      <p:bldP spid="38926" grpId="0"/>
      <p:bldP spid="38927" grpId="0"/>
      <p:bldP spid="38928"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Rot="1" noChangeArrowheads="1"/>
          </p:cNvSpPr>
          <p:nvPr>
            <p:ph type="title" idx="4294967295"/>
          </p:nvPr>
        </p:nvSpPr>
        <p:spPr>
          <a:xfrm>
            <a:off x="758825" y="0"/>
            <a:ext cx="8385175" cy="746125"/>
          </a:xfrm>
        </p:spPr>
        <p:txBody>
          <a:bodyPr/>
          <a:lstStyle/>
          <a:p>
            <a:pPr algn="ctr"/>
            <a:r>
              <a:rPr lang="en-US" sz="4000" smtClean="0">
                <a:latin typeface="Arial" charset="0"/>
              </a:rPr>
              <a:t>Shellsort Examples (con’t)</a:t>
            </a:r>
          </a:p>
        </p:txBody>
      </p:sp>
      <p:sp>
        <p:nvSpPr>
          <p:cNvPr id="39939" name="Rectangle 3"/>
          <p:cNvSpPr>
            <a:spLocks noGrp="1" noRot="1" noChangeArrowheads="1"/>
          </p:cNvSpPr>
          <p:nvPr>
            <p:ph type="body" idx="4294967295"/>
          </p:nvPr>
        </p:nvSpPr>
        <p:spPr>
          <a:xfrm>
            <a:off x="76200" y="1066800"/>
            <a:ext cx="9144000" cy="5943600"/>
          </a:xfrm>
        </p:spPr>
        <p:txBody>
          <a:bodyPr/>
          <a:lstStyle/>
          <a:p>
            <a:pPr algn="ctr"/>
            <a:r>
              <a:rPr lang="en-US" smtClean="0"/>
              <a:t>Sort: 18   32   12   5   38   33   16   2</a:t>
            </a:r>
          </a:p>
          <a:p>
            <a:pPr>
              <a:buFont typeface="Wingdings" pitchFamily="2" charset="2"/>
              <a:buNone/>
            </a:pPr>
            <a:r>
              <a:rPr lang="en-US" smtClean="0"/>
              <a:t>Resulting numbers after increment 4 pass: </a:t>
            </a:r>
          </a:p>
          <a:p>
            <a:pPr algn="ctr">
              <a:buFont typeface="Wingdings" pitchFamily="2" charset="2"/>
              <a:buNone/>
            </a:pPr>
            <a:r>
              <a:rPr lang="en-US" b="1" smtClean="0">
                <a:solidFill>
                  <a:srgbClr val="FFC000"/>
                </a:solidFill>
              </a:rPr>
              <a:t>18</a:t>
            </a:r>
            <a:r>
              <a:rPr lang="en-US" b="1" smtClean="0"/>
              <a:t>	</a:t>
            </a:r>
            <a:r>
              <a:rPr lang="en-US" b="1" smtClean="0">
                <a:solidFill>
                  <a:srgbClr val="00FF00"/>
                </a:solidFill>
              </a:rPr>
              <a:t>32</a:t>
            </a:r>
            <a:r>
              <a:rPr lang="en-US" b="1" smtClean="0"/>
              <a:t>	</a:t>
            </a:r>
            <a:r>
              <a:rPr lang="en-US" b="1" smtClean="0">
                <a:solidFill>
                  <a:srgbClr val="0099CC"/>
                </a:solidFill>
              </a:rPr>
              <a:t>12</a:t>
            </a:r>
            <a:r>
              <a:rPr lang="en-US" b="1" smtClean="0"/>
              <a:t>	</a:t>
            </a:r>
            <a:r>
              <a:rPr lang="en-US" b="1" i="1" smtClean="0">
                <a:solidFill>
                  <a:srgbClr val="FF0000"/>
                </a:solidFill>
              </a:rPr>
              <a:t>2</a:t>
            </a:r>
            <a:r>
              <a:rPr lang="en-US" b="1" smtClean="0"/>
              <a:t>	</a:t>
            </a:r>
            <a:r>
              <a:rPr lang="en-US" b="1" smtClean="0">
                <a:solidFill>
                  <a:srgbClr val="FFC000"/>
                </a:solidFill>
              </a:rPr>
              <a:t>38</a:t>
            </a:r>
            <a:r>
              <a:rPr lang="en-US" b="1" smtClean="0"/>
              <a:t>	</a:t>
            </a:r>
            <a:r>
              <a:rPr lang="en-US" b="1" smtClean="0">
                <a:solidFill>
                  <a:srgbClr val="00FF00"/>
                </a:solidFill>
              </a:rPr>
              <a:t>33</a:t>
            </a:r>
            <a:r>
              <a:rPr lang="en-US" b="1" smtClean="0"/>
              <a:t>	</a:t>
            </a:r>
            <a:r>
              <a:rPr lang="en-US" b="1" smtClean="0">
                <a:solidFill>
                  <a:srgbClr val="0099CC"/>
                </a:solidFill>
              </a:rPr>
              <a:t>16</a:t>
            </a:r>
            <a:r>
              <a:rPr lang="en-US" b="1" smtClean="0"/>
              <a:t>	</a:t>
            </a:r>
            <a:r>
              <a:rPr lang="en-US" b="1" i="1" smtClean="0">
                <a:solidFill>
                  <a:srgbClr val="FF0000"/>
                </a:solidFill>
              </a:rPr>
              <a:t>5</a:t>
            </a:r>
          </a:p>
          <a:p>
            <a:pPr>
              <a:buFont typeface="Wingdings" pitchFamily="2" charset="2"/>
              <a:buNone/>
            </a:pPr>
            <a:r>
              <a:rPr lang="en-US" sz="1800" b="1" smtClean="0">
                <a:solidFill>
                  <a:schemeClr val="hlink"/>
                </a:solidFill>
              </a:rPr>
              <a:t>* floor(4/2) </a:t>
            </a:r>
            <a:r>
              <a:rPr lang="en-US" sz="1800" b="1" smtClean="0">
                <a:solidFill>
                  <a:schemeClr val="hlink"/>
                </a:solidFill>
                <a:sym typeface="Wingdings" pitchFamily="2" charset="2"/>
              </a:rPr>
              <a:t></a:t>
            </a:r>
            <a:r>
              <a:rPr lang="en-US" sz="1800" b="1" smtClean="0">
                <a:solidFill>
                  <a:schemeClr val="hlink"/>
                </a:solidFill>
              </a:rPr>
              <a:t> floor(2) = 2</a:t>
            </a:r>
          </a:p>
        </p:txBody>
      </p:sp>
      <p:sp>
        <p:nvSpPr>
          <p:cNvPr id="39940" name="Rectangle 4"/>
          <p:cNvSpPr>
            <a:spLocks noChangeArrowheads="1"/>
          </p:cNvSpPr>
          <p:nvPr/>
        </p:nvSpPr>
        <p:spPr bwMode="auto">
          <a:xfrm>
            <a:off x="152400" y="3048000"/>
            <a:ext cx="1441450" cy="366713"/>
          </a:xfrm>
          <a:prstGeom prst="rect">
            <a:avLst/>
          </a:prstGeom>
          <a:noFill/>
          <a:ln w="9525">
            <a:noFill/>
            <a:miter lim="800000"/>
            <a:headEnd/>
            <a:tailEnd/>
          </a:ln>
        </p:spPr>
        <p:txBody>
          <a:bodyPr wrap="none" anchor="ctr">
            <a:spAutoFit/>
          </a:bodyPr>
          <a:lstStyle/>
          <a:p>
            <a:pPr eaLnBrk="1" hangingPunct="1"/>
            <a:r>
              <a:rPr lang="en-US"/>
              <a:t>increment 2:</a:t>
            </a:r>
          </a:p>
        </p:txBody>
      </p:sp>
      <p:sp>
        <p:nvSpPr>
          <p:cNvPr id="39941" name="Rectangle 5"/>
          <p:cNvSpPr>
            <a:spLocks noChangeArrowheads="1"/>
          </p:cNvSpPr>
          <p:nvPr/>
        </p:nvSpPr>
        <p:spPr bwMode="auto">
          <a:xfrm>
            <a:off x="1676400" y="3046413"/>
            <a:ext cx="825500" cy="369887"/>
          </a:xfrm>
          <a:prstGeom prst="rect">
            <a:avLst/>
          </a:prstGeom>
          <a:noFill/>
          <a:ln w="9525">
            <a:noFill/>
            <a:miter lim="800000"/>
            <a:headEnd/>
            <a:tailEnd/>
          </a:ln>
        </p:spPr>
        <p:txBody>
          <a:bodyPr wrap="none" anchor="ctr">
            <a:spAutoFit/>
          </a:bodyPr>
          <a:lstStyle/>
          <a:p>
            <a:pPr eaLnBrk="1" hangingPunct="1"/>
            <a:r>
              <a:rPr lang="en-US" b="1">
                <a:solidFill>
                  <a:srgbClr val="FFC000"/>
                </a:solidFill>
              </a:rPr>
              <a:t>1</a:t>
            </a:r>
            <a:r>
              <a:rPr lang="en-US" b="1"/>
              <a:t>    </a:t>
            </a:r>
            <a:r>
              <a:rPr lang="en-US" b="1">
                <a:solidFill>
                  <a:srgbClr val="00FF00"/>
                </a:solidFill>
              </a:rPr>
              <a:t>2</a:t>
            </a:r>
          </a:p>
        </p:txBody>
      </p:sp>
      <p:sp>
        <p:nvSpPr>
          <p:cNvPr id="39942" name="Rectangle 6"/>
          <p:cNvSpPr>
            <a:spLocks noChangeArrowheads="1"/>
          </p:cNvSpPr>
          <p:nvPr/>
        </p:nvSpPr>
        <p:spPr bwMode="auto">
          <a:xfrm>
            <a:off x="1219200" y="3503613"/>
            <a:ext cx="6811963" cy="369887"/>
          </a:xfrm>
          <a:prstGeom prst="rect">
            <a:avLst/>
          </a:prstGeom>
          <a:noFill/>
          <a:ln w="9525">
            <a:noFill/>
            <a:miter lim="800000"/>
            <a:headEnd/>
            <a:tailEnd/>
          </a:ln>
        </p:spPr>
        <p:txBody>
          <a:bodyPr wrap="none" anchor="ctr">
            <a:spAutoFit/>
          </a:bodyPr>
          <a:lstStyle/>
          <a:p>
            <a:pPr eaLnBrk="1" hangingPunct="1"/>
            <a:r>
              <a:rPr lang="en-US" b="1">
                <a:solidFill>
                  <a:srgbClr val="FFC000"/>
                </a:solidFill>
              </a:rPr>
              <a:t>18</a:t>
            </a:r>
            <a:r>
              <a:rPr lang="en-US" b="1"/>
              <a:t>	</a:t>
            </a:r>
            <a:r>
              <a:rPr lang="en-US" b="1">
                <a:solidFill>
                  <a:srgbClr val="00FF00"/>
                </a:solidFill>
              </a:rPr>
              <a:t>32</a:t>
            </a:r>
            <a:r>
              <a:rPr lang="en-US" b="1"/>
              <a:t>	</a:t>
            </a:r>
            <a:r>
              <a:rPr lang="en-US" b="1">
                <a:solidFill>
                  <a:srgbClr val="FFC000"/>
                </a:solidFill>
              </a:rPr>
              <a:t>12</a:t>
            </a:r>
            <a:r>
              <a:rPr lang="en-US" b="1"/>
              <a:t>	</a:t>
            </a:r>
            <a:r>
              <a:rPr lang="en-US" b="1">
                <a:solidFill>
                  <a:srgbClr val="00FF00"/>
                </a:solidFill>
              </a:rPr>
              <a:t>2</a:t>
            </a:r>
            <a:r>
              <a:rPr lang="en-US" b="1"/>
              <a:t>	</a:t>
            </a:r>
            <a:r>
              <a:rPr lang="en-US" b="1">
                <a:solidFill>
                  <a:srgbClr val="FFC000"/>
                </a:solidFill>
              </a:rPr>
              <a:t>38</a:t>
            </a:r>
            <a:r>
              <a:rPr lang="en-US" b="1"/>
              <a:t>	</a:t>
            </a:r>
            <a:r>
              <a:rPr lang="en-US" b="1">
                <a:solidFill>
                  <a:srgbClr val="00FF00"/>
                </a:solidFill>
              </a:rPr>
              <a:t>33</a:t>
            </a:r>
            <a:r>
              <a:rPr lang="en-US" b="1"/>
              <a:t>	</a:t>
            </a:r>
            <a:r>
              <a:rPr lang="en-US" b="1">
                <a:solidFill>
                  <a:srgbClr val="FFC000"/>
                </a:solidFill>
              </a:rPr>
              <a:t>16</a:t>
            </a:r>
            <a:r>
              <a:rPr lang="en-US" b="1"/>
              <a:t>	</a:t>
            </a:r>
            <a:r>
              <a:rPr lang="en-US" b="1">
                <a:solidFill>
                  <a:srgbClr val="00FF00"/>
                </a:solidFill>
              </a:rPr>
              <a:t>5</a:t>
            </a:r>
          </a:p>
        </p:txBody>
      </p:sp>
      <p:sp>
        <p:nvSpPr>
          <p:cNvPr id="39943" name="Rectangle 7"/>
          <p:cNvSpPr>
            <a:spLocks noChangeArrowheads="1"/>
          </p:cNvSpPr>
          <p:nvPr/>
        </p:nvSpPr>
        <p:spPr bwMode="auto">
          <a:xfrm>
            <a:off x="228600" y="4203700"/>
            <a:ext cx="9024938" cy="369888"/>
          </a:xfrm>
          <a:prstGeom prst="rect">
            <a:avLst/>
          </a:prstGeom>
          <a:noFill/>
          <a:ln w="9525">
            <a:noFill/>
            <a:miter lim="800000"/>
            <a:headEnd/>
            <a:tailEnd/>
          </a:ln>
        </p:spPr>
        <p:txBody>
          <a:bodyPr wrap="none" anchor="ctr">
            <a:spAutoFit/>
          </a:bodyPr>
          <a:lstStyle/>
          <a:p>
            <a:pPr eaLnBrk="1" hangingPunct="1"/>
            <a:r>
              <a:rPr lang="en-US"/>
              <a:t>Step </a:t>
            </a:r>
            <a:r>
              <a:rPr lang="en-US" b="1">
                <a:solidFill>
                  <a:srgbClr val="FFC000"/>
                </a:solidFill>
              </a:rPr>
              <a:t>1</a:t>
            </a:r>
            <a:r>
              <a:rPr lang="en-US"/>
              <a:t>) Look at </a:t>
            </a:r>
            <a:r>
              <a:rPr lang="en-US" b="1">
                <a:solidFill>
                  <a:srgbClr val="FFC000"/>
                </a:solidFill>
              </a:rPr>
              <a:t>18</a:t>
            </a:r>
            <a:r>
              <a:rPr lang="en-US"/>
              <a:t>, </a:t>
            </a:r>
            <a:r>
              <a:rPr lang="en-US" b="1">
                <a:solidFill>
                  <a:srgbClr val="FFC000"/>
                </a:solidFill>
              </a:rPr>
              <a:t>12</a:t>
            </a:r>
            <a:r>
              <a:rPr lang="en-US"/>
              <a:t>, </a:t>
            </a:r>
            <a:r>
              <a:rPr lang="en-US" b="1">
                <a:solidFill>
                  <a:srgbClr val="FFC000"/>
                </a:solidFill>
              </a:rPr>
              <a:t>38</a:t>
            </a:r>
            <a:r>
              <a:rPr lang="en-US"/>
              <a:t>, </a:t>
            </a:r>
            <a:r>
              <a:rPr lang="en-US" b="1">
                <a:solidFill>
                  <a:srgbClr val="FFC000"/>
                </a:solidFill>
              </a:rPr>
              <a:t>16</a:t>
            </a:r>
            <a:r>
              <a:rPr lang="en-US"/>
              <a:t> and sort them in their appropriate location:</a:t>
            </a:r>
          </a:p>
        </p:txBody>
      </p:sp>
      <p:sp>
        <p:nvSpPr>
          <p:cNvPr id="39944" name="Rectangle 8"/>
          <p:cNvSpPr>
            <a:spLocks noChangeArrowheads="1"/>
          </p:cNvSpPr>
          <p:nvPr/>
        </p:nvSpPr>
        <p:spPr bwMode="auto">
          <a:xfrm>
            <a:off x="1219200" y="4660900"/>
            <a:ext cx="6892925" cy="369888"/>
          </a:xfrm>
          <a:prstGeom prst="rect">
            <a:avLst/>
          </a:prstGeom>
          <a:noFill/>
          <a:ln w="9525">
            <a:noFill/>
            <a:miter lim="800000"/>
            <a:headEnd/>
            <a:tailEnd/>
          </a:ln>
        </p:spPr>
        <p:txBody>
          <a:bodyPr wrap="none" anchor="ctr">
            <a:spAutoFit/>
          </a:bodyPr>
          <a:lstStyle/>
          <a:p>
            <a:pPr eaLnBrk="1" hangingPunct="1"/>
            <a:r>
              <a:rPr lang="en-US" b="1">
                <a:solidFill>
                  <a:srgbClr val="FFC000"/>
                </a:solidFill>
              </a:rPr>
              <a:t>12</a:t>
            </a:r>
            <a:r>
              <a:rPr lang="en-US" b="1"/>
              <a:t>	38	</a:t>
            </a:r>
            <a:r>
              <a:rPr lang="en-US" b="1">
                <a:solidFill>
                  <a:srgbClr val="FFC000"/>
                </a:solidFill>
              </a:rPr>
              <a:t>16</a:t>
            </a:r>
            <a:r>
              <a:rPr lang="en-US" b="1"/>
              <a:t>	2	</a:t>
            </a:r>
            <a:r>
              <a:rPr lang="en-US" b="1">
                <a:solidFill>
                  <a:srgbClr val="FFC000"/>
                </a:solidFill>
              </a:rPr>
              <a:t>18</a:t>
            </a:r>
            <a:r>
              <a:rPr lang="en-US" b="1"/>
              <a:t>	33	</a:t>
            </a:r>
            <a:r>
              <a:rPr lang="en-US" b="1">
                <a:solidFill>
                  <a:srgbClr val="FFC000"/>
                </a:solidFill>
              </a:rPr>
              <a:t>38</a:t>
            </a:r>
            <a:r>
              <a:rPr lang="en-US" b="1"/>
              <a:t>	5</a:t>
            </a:r>
            <a:r>
              <a:rPr lang="en-US"/>
              <a:t> </a:t>
            </a:r>
          </a:p>
        </p:txBody>
      </p:sp>
      <p:sp>
        <p:nvSpPr>
          <p:cNvPr id="39945" name="Rectangle 9"/>
          <p:cNvSpPr>
            <a:spLocks noChangeArrowheads="1"/>
          </p:cNvSpPr>
          <p:nvPr/>
        </p:nvSpPr>
        <p:spPr bwMode="auto">
          <a:xfrm>
            <a:off x="228600" y="5348288"/>
            <a:ext cx="7283450" cy="366712"/>
          </a:xfrm>
          <a:prstGeom prst="rect">
            <a:avLst/>
          </a:prstGeom>
          <a:noFill/>
          <a:ln w="9525">
            <a:noFill/>
            <a:miter lim="800000"/>
            <a:headEnd/>
            <a:tailEnd/>
          </a:ln>
        </p:spPr>
        <p:txBody>
          <a:bodyPr wrap="none" anchor="ctr">
            <a:spAutoFit/>
          </a:bodyPr>
          <a:lstStyle/>
          <a:p>
            <a:pPr eaLnBrk="1" hangingPunct="1"/>
            <a:r>
              <a:rPr lang="en-US"/>
              <a:t>Step </a:t>
            </a:r>
            <a:r>
              <a:rPr lang="en-US" b="1">
                <a:solidFill>
                  <a:srgbClr val="00FF00"/>
                </a:solidFill>
              </a:rPr>
              <a:t>2</a:t>
            </a:r>
            <a:r>
              <a:rPr lang="en-US"/>
              <a:t>) Look at </a:t>
            </a:r>
            <a:r>
              <a:rPr lang="en-US" b="1">
                <a:solidFill>
                  <a:srgbClr val="00FF00"/>
                </a:solidFill>
              </a:rPr>
              <a:t>32</a:t>
            </a:r>
            <a:r>
              <a:rPr lang="en-US"/>
              <a:t>, </a:t>
            </a:r>
            <a:r>
              <a:rPr lang="en-US" b="1">
                <a:solidFill>
                  <a:srgbClr val="00FF00"/>
                </a:solidFill>
              </a:rPr>
              <a:t>2</a:t>
            </a:r>
            <a:r>
              <a:rPr lang="en-US"/>
              <a:t>, </a:t>
            </a:r>
            <a:r>
              <a:rPr lang="en-US" b="1">
                <a:solidFill>
                  <a:srgbClr val="00FF00"/>
                </a:solidFill>
              </a:rPr>
              <a:t>33</a:t>
            </a:r>
            <a:r>
              <a:rPr lang="en-US"/>
              <a:t>, </a:t>
            </a:r>
            <a:r>
              <a:rPr lang="en-US" b="1">
                <a:solidFill>
                  <a:srgbClr val="00FF00"/>
                </a:solidFill>
              </a:rPr>
              <a:t>5</a:t>
            </a:r>
            <a:r>
              <a:rPr lang="en-US"/>
              <a:t> and sort them in their appropriate location:</a:t>
            </a:r>
          </a:p>
        </p:txBody>
      </p:sp>
      <p:sp>
        <p:nvSpPr>
          <p:cNvPr id="39946" name="Rectangle 10"/>
          <p:cNvSpPr>
            <a:spLocks noChangeArrowheads="1"/>
          </p:cNvSpPr>
          <p:nvPr/>
        </p:nvSpPr>
        <p:spPr bwMode="auto">
          <a:xfrm>
            <a:off x="1219200" y="5729288"/>
            <a:ext cx="6902450" cy="366712"/>
          </a:xfrm>
          <a:prstGeom prst="rect">
            <a:avLst/>
          </a:prstGeom>
          <a:noFill/>
          <a:ln w="9525">
            <a:noFill/>
            <a:miter lim="800000"/>
            <a:headEnd/>
            <a:tailEnd/>
          </a:ln>
        </p:spPr>
        <p:txBody>
          <a:bodyPr wrap="none" anchor="ctr">
            <a:spAutoFit/>
          </a:bodyPr>
          <a:lstStyle/>
          <a:p>
            <a:pPr eaLnBrk="1" hangingPunct="1"/>
            <a:r>
              <a:rPr lang="en-US" b="1"/>
              <a:t>12	</a:t>
            </a:r>
            <a:r>
              <a:rPr lang="en-US" b="1">
                <a:solidFill>
                  <a:srgbClr val="00FF00"/>
                </a:solidFill>
              </a:rPr>
              <a:t>2</a:t>
            </a:r>
            <a:r>
              <a:rPr lang="en-US" b="1"/>
              <a:t>	16	</a:t>
            </a:r>
            <a:r>
              <a:rPr lang="en-US" b="1">
                <a:solidFill>
                  <a:srgbClr val="00FF00"/>
                </a:solidFill>
              </a:rPr>
              <a:t>5</a:t>
            </a:r>
            <a:r>
              <a:rPr lang="en-US" b="1"/>
              <a:t>	18	</a:t>
            </a:r>
            <a:r>
              <a:rPr lang="en-US" b="1">
                <a:solidFill>
                  <a:srgbClr val="00FF00"/>
                </a:solidFill>
              </a:rPr>
              <a:t>32</a:t>
            </a:r>
            <a:r>
              <a:rPr lang="en-US" b="1"/>
              <a:t>	38	</a:t>
            </a:r>
            <a:r>
              <a:rPr lang="en-US" b="1">
                <a:solidFill>
                  <a:srgbClr val="00FF00"/>
                </a:solidFill>
              </a:rPr>
              <a:t>33</a:t>
            </a:r>
            <a:r>
              <a:rPr lang="en-US"/>
              <a:t> </a:t>
            </a: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
        <p:nvSpPr>
          <p:cNvPr id="3" name="Slide Number Placeholder 2"/>
          <p:cNvSpPr>
            <a:spLocks noGrp="1"/>
          </p:cNvSpPr>
          <p:nvPr>
            <p:ph type="sldNum" sz="quarter" idx="12"/>
          </p:nvPr>
        </p:nvSpPr>
        <p:spPr/>
        <p:txBody>
          <a:bodyPr/>
          <a:lstStyle/>
          <a:p>
            <a:pPr>
              <a:defRPr/>
            </a:pPr>
            <a:fld id="{6085852F-7B80-4FF8-82F2-D02C788F4194}" type="slidenum">
              <a:rPr lang="en-US" smtClean="0"/>
              <a:pPr>
                <a:defRPr/>
              </a:pPr>
              <a:t>82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 calcmode="lin" valueType="num">
                                      <p:cBhvr additive="base">
                                        <p:cTn id="7"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9939">
                                            <p:txEl>
                                              <p:pRg st="2" end="2"/>
                                            </p:txEl>
                                          </p:spTgt>
                                        </p:tgtEl>
                                        <p:attrNameLst>
                                          <p:attrName>style.visibility</p:attrName>
                                        </p:attrNameLst>
                                      </p:cBhvr>
                                      <p:to>
                                        <p:strVal val="visible"/>
                                      </p:to>
                                    </p:set>
                                    <p:anim calcmode="lin" valueType="num">
                                      <p:cBhvr additive="base">
                                        <p:cTn id="11"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9939">
                                            <p:txEl>
                                              <p:pRg st="3" end="3"/>
                                            </p:txEl>
                                          </p:spTgt>
                                        </p:tgtEl>
                                        <p:attrNameLst>
                                          <p:attrName>style.visibility</p:attrName>
                                        </p:attrNameLst>
                                      </p:cBhvr>
                                      <p:to>
                                        <p:strVal val="visible"/>
                                      </p:to>
                                    </p:set>
                                    <p:anim calcmode="lin" valueType="num">
                                      <p:cBhvr additive="base">
                                        <p:cTn id="17" dur="500" fill="hold"/>
                                        <p:tgtEl>
                                          <p:spTgt spid="3993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939">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9940"/>
                                        </p:tgtEl>
                                        <p:attrNameLst>
                                          <p:attrName>style.visibility</p:attrName>
                                        </p:attrNameLst>
                                      </p:cBhvr>
                                      <p:to>
                                        <p:strVal val="visible"/>
                                      </p:to>
                                    </p:set>
                                    <p:anim calcmode="lin" valueType="num">
                                      <p:cBhvr additive="base">
                                        <p:cTn id="21" dur="500" fill="hold"/>
                                        <p:tgtEl>
                                          <p:spTgt spid="39940"/>
                                        </p:tgtEl>
                                        <p:attrNameLst>
                                          <p:attrName>ppt_x</p:attrName>
                                        </p:attrNameLst>
                                      </p:cBhvr>
                                      <p:tavLst>
                                        <p:tav tm="0">
                                          <p:val>
                                            <p:strVal val="#ppt_x"/>
                                          </p:val>
                                        </p:tav>
                                        <p:tav tm="100000">
                                          <p:val>
                                            <p:strVal val="#ppt_x"/>
                                          </p:val>
                                        </p:tav>
                                      </p:tavLst>
                                    </p:anim>
                                    <p:anim calcmode="lin" valueType="num">
                                      <p:cBhvr additive="base">
                                        <p:cTn id="22" dur="500" fill="hold"/>
                                        <p:tgtEl>
                                          <p:spTgt spid="3994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9941"/>
                                        </p:tgtEl>
                                        <p:attrNameLst>
                                          <p:attrName>style.visibility</p:attrName>
                                        </p:attrNameLst>
                                      </p:cBhvr>
                                      <p:to>
                                        <p:strVal val="visible"/>
                                      </p:to>
                                    </p:set>
                                    <p:anim calcmode="lin" valueType="num">
                                      <p:cBhvr additive="base">
                                        <p:cTn id="25" dur="500" fill="hold"/>
                                        <p:tgtEl>
                                          <p:spTgt spid="39941"/>
                                        </p:tgtEl>
                                        <p:attrNameLst>
                                          <p:attrName>ppt_x</p:attrName>
                                        </p:attrNameLst>
                                      </p:cBhvr>
                                      <p:tavLst>
                                        <p:tav tm="0">
                                          <p:val>
                                            <p:strVal val="#ppt_x"/>
                                          </p:val>
                                        </p:tav>
                                        <p:tav tm="100000">
                                          <p:val>
                                            <p:strVal val="#ppt_x"/>
                                          </p:val>
                                        </p:tav>
                                      </p:tavLst>
                                    </p:anim>
                                    <p:anim calcmode="lin" valueType="num">
                                      <p:cBhvr additive="base">
                                        <p:cTn id="26" dur="500" fill="hold"/>
                                        <p:tgtEl>
                                          <p:spTgt spid="3994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9942"/>
                                        </p:tgtEl>
                                        <p:attrNameLst>
                                          <p:attrName>style.visibility</p:attrName>
                                        </p:attrNameLst>
                                      </p:cBhvr>
                                      <p:to>
                                        <p:strVal val="visible"/>
                                      </p:to>
                                    </p:set>
                                    <p:anim calcmode="lin" valueType="num">
                                      <p:cBhvr additive="base">
                                        <p:cTn id="29" dur="500" fill="hold"/>
                                        <p:tgtEl>
                                          <p:spTgt spid="39942"/>
                                        </p:tgtEl>
                                        <p:attrNameLst>
                                          <p:attrName>ppt_x</p:attrName>
                                        </p:attrNameLst>
                                      </p:cBhvr>
                                      <p:tavLst>
                                        <p:tav tm="0">
                                          <p:val>
                                            <p:strVal val="#ppt_x"/>
                                          </p:val>
                                        </p:tav>
                                        <p:tav tm="100000">
                                          <p:val>
                                            <p:strVal val="#ppt_x"/>
                                          </p:val>
                                        </p:tav>
                                      </p:tavLst>
                                    </p:anim>
                                    <p:anim calcmode="lin" valueType="num">
                                      <p:cBhvr additive="base">
                                        <p:cTn id="30" dur="500" fill="hold"/>
                                        <p:tgtEl>
                                          <p:spTgt spid="3994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9943"/>
                                        </p:tgtEl>
                                        <p:attrNameLst>
                                          <p:attrName>style.visibility</p:attrName>
                                        </p:attrNameLst>
                                      </p:cBhvr>
                                      <p:to>
                                        <p:strVal val="visible"/>
                                      </p:to>
                                    </p:set>
                                    <p:anim calcmode="lin" valueType="num">
                                      <p:cBhvr additive="base">
                                        <p:cTn id="35" dur="500" fill="hold"/>
                                        <p:tgtEl>
                                          <p:spTgt spid="39943"/>
                                        </p:tgtEl>
                                        <p:attrNameLst>
                                          <p:attrName>ppt_x</p:attrName>
                                        </p:attrNameLst>
                                      </p:cBhvr>
                                      <p:tavLst>
                                        <p:tav tm="0">
                                          <p:val>
                                            <p:strVal val="#ppt_x"/>
                                          </p:val>
                                        </p:tav>
                                        <p:tav tm="100000">
                                          <p:val>
                                            <p:strVal val="#ppt_x"/>
                                          </p:val>
                                        </p:tav>
                                      </p:tavLst>
                                    </p:anim>
                                    <p:anim calcmode="lin" valueType="num">
                                      <p:cBhvr additive="base">
                                        <p:cTn id="36" dur="500" fill="hold"/>
                                        <p:tgtEl>
                                          <p:spTgt spid="3994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9944"/>
                                        </p:tgtEl>
                                        <p:attrNameLst>
                                          <p:attrName>style.visibility</p:attrName>
                                        </p:attrNameLst>
                                      </p:cBhvr>
                                      <p:to>
                                        <p:strVal val="visible"/>
                                      </p:to>
                                    </p:set>
                                    <p:anim calcmode="lin" valueType="num">
                                      <p:cBhvr additive="base">
                                        <p:cTn id="39" dur="500" fill="hold"/>
                                        <p:tgtEl>
                                          <p:spTgt spid="39944"/>
                                        </p:tgtEl>
                                        <p:attrNameLst>
                                          <p:attrName>ppt_x</p:attrName>
                                        </p:attrNameLst>
                                      </p:cBhvr>
                                      <p:tavLst>
                                        <p:tav tm="0">
                                          <p:val>
                                            <p:strVal val="#ppt_x"/>
                                          </p:val>
                                        </p:tav>
                                        <p:tav tm="100000">
                                          <p:val>
                                            <p:strVal val="#ppt_x"/>
                                          </p:val>
                                        </p:tav>
                                      </p:tavLst>
                                    </p:anim>
                                    <p:anim calcmode="lin" valueType="num">
                                      <p:cBhvr additive="base">
                                        <p:cTn id="40" dur="500" fill="hold"/>
                                        <p:tgtEl>
                                          <p:spTgt spid="3994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39945"/>
                                        </p:tgtEl>
                                        <p:attrNameLst>
                                          <p:attrName>style.visibility</p:attrName>
                                        </p:attrNameLst>
                                      </p:cBhvr>
                                      <p:to>
                                        <p:strVal val="visible"/>
                                      </p:to>
                                    </p:set>
                                    <p:anim calcmode="lin" valueType="num">
                                      <p:cBhvr additive="base">
                                        <p:cTn id="45" dur="500" fill="hold"/>
                                        <p:tgtEl>
                                          <p:spTgt spid="39945"/>
                                        </p:tgtEl>
                                        <p:attrNameLst>
                                          <p:attrName>ppt_x</p:attrName>
                                        </p:attrNameLst>
                                      </p:cBhvr>
                                      <p:tavLst>
                                        <p:tav tm="0">
                                          <p:val>
                                            <p:strVal val="#ppt_x"/>
                                          </p:val>
                                        </p:tav>
                                        <p:tav tm="100000">
                                          <p:val>
                                            <p:strVal val="#ppt_x"/>
                                          </p:val>
                                        </p:tav>
                                      </p:tavLst>
                                    </p:anim>
                                    <p:anim calcmode="lin" valueType="num">
                                      <p:cBhvr additive="base">
                                        <p:cTn id="46" dur="500" fill="hold"/>
                                        <p:tgtEl>
                                          <p:spTgt spid="39945"/>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39946"/>
                                        </p:tgtEl>
                                        <p:attrNameLst>
                                          <p:attrName>style.visibility</p:attrName>
                                        </p:attrNameLst>
                                      </p:cBhvr>
                                      <p:to>
                                        <p:strVal val="visible"/>
                                      </p:to>
                                    </p:set>
                                    <p:anim calcmode="lin" valueType="num">
                                      <p:cBhvr additive="base">
                                        <p:cTn id="49" dur="500" fill="hold"/>
                                        <p:tgtEl>
                                          <p:spTgt spid="39946"/>
                                        </p:tgtEl>
                                        <p:attrNameLst>
                                          <p:attrName>ppt_x</p:attrName>
                                        </p:attrNameLst>
                                      </p:cBhvr>
                                      <p:tavLst>
                                        <p:tav tm="0">
                                          <p:val>
                                            <p:strVal val="#ppt_x"/>
                                          </p:val>
                                        </p:tav>
                                        <p:tav tm="100000">
                                          <p:val>
                                            <p:strVal val="#ppt_x"/>
                                          </p:val>
                                        </p:tav>
                                      </p:tavLst>
                                    </p:anim>
                                    <p:anim calcmode="lin" valueType="num">
                                      <p:cBhvr additive="base">
                                        <p:cTn id="50" dur="500" fill="hold"/>
                                        <p:tgtEl>
                                          <p:spTgt spid="399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P spid="39940" grpId="0"/>
      <p:bldP spid="39941" grpId="0"/>
      <p:bldP spid="39942" grpId="0"/>
      <p:bldP spid="39943" grpId="0"/>
      <p:bldP spid="39944" grpId="0"/>
      <p:bldP spid="39945" grpId="0"/>
      <p:bldP spid="39946"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Rot="1" noChangeArrowheads="1"/>
          </p:cNvSpPr>
          <p:nvPr>
            <p:ph type="title"/>
          </p:nvPr>
        </p:nvSpPr>
        <p:spPr>
          <a:xfrm>
            <a:off x="533400" y="-381000"/>
            <a:ext cx="8001000" cy="1216025"/>
          </a:xfrm>
        </p:spPr>
        <p:txBody>
          <a:bodyPr/>
          <a:lstStyle/>
          <a:p>
            <a:pPr algn="ctr"/>
            <a:r>
              <a:rPr lang="en-US" smtClean="0">
                <a:latin typeface="Arial" charset="0"/>
              </a:rPr>
              <a:t>Shellsort Examples (con’t)</a:t>
            </a:r>
          </a:p>
        </p:txBody>
      </p:sp>
      <p:sp>
        <p:nvSpPr>
          <p:cNvPr id="93187" name="Rectangle 3"/>
          <p:cNvSpPr>
            <a:spLocks noGrp="1" noRot="1" noChangeArrowheads="1"/>
          </p:cNvSpPr>
          <p:nvPr>
            <p:ph type="body" idx="1"/>
          </p:nvPr>
        </p:nvSpPr>
        <p:spPr>
          <a:xfrm>
            <a:off x="0" y="990600"/>
            <a:ext cx="9144000" cy="5562600"/>
          </a:xfrm>
        </p:spPr>
        <p:txBody>
          <a:bodyPr/>
          <a:lstStyle/>
          <a:p>
            <a:pPr algn="ctr"/>
            <a:r>
              <a:rPr lang="en-US" smtClean="0"/>
              <a:t>Sort: 18   32   12   5   38   33   16   2</a:t>
            </a:r>
          </a:p>
        </p:txBody>
      </p:sp>
      <p:sp>
        <p:nvSpPr>
          <p:cNvPr id="40964" name="Rectangle 4"/>
          <p:cNvSpPr>
            <a:spLocks noChangeArrowheads="1"/>
          </p:cNvSpPr>
          <p:nvPr/>
        </p:nvSpPr>
        <p:spPr bwMode="auto">
          <a:xfrm>
            <a:off x="228600" y="1905000"/>
            <a:ext cx="2860675" cy="366713"/>
          </a:xfrm>
          <a:prstGeom prst="rect">
            <a:avLst/>
          </a:prstGeom>
          <a:noFill/>
          <a:ln w="9525">
            <a:noFill/>
            <a:miter lim="800000"/>
            <a:headEnd/>
            <a:tailEnd/>
          </a:ln>
        </p:spPr>
        <p:txBody>
          <a:bodyPr wrap="none" anchor="ctr">
            <a:spAutoFit/>
          </a:bodyPr>
          <a:lstStyle/>
          <a:p>
            <a:pPr eaLnBrk="1" hangingPunct="1"/>
            <a:r>
              <a:rPr lang="en-US" b="1">
                <a:solidFill>
                  <a:schemeClr val="hlink"/>
                </a:solidFill>
              </a:rPr>
              <a:t>* floor(2/2) </a:t>
            </a:r>
            <a:r>
              <a:rPr lang="en-US" b="1">
                <a:solidFill>
                  <a:schemeClr val="hlink"/>
                </a:solidFill>
                <a:sym typeface="Wingdings" pitchFamily="2" charset="2"/>
              </a:rPr>
              <a:t></a:t>
            </a:r>
            <a:r>
              <a:rPr lang="en-US" b="1">
                <a:solidFill>
                  <a:schemeClr val="hlink"/>
                </a:solidFill>
              </a:rPr>
              <a:t> floor(1) = 1</a:t>
            </a:r>
          </a:p>
        </p:txBody>
      </p:sp>
      <p:sp>
        <p:nvSpPr>
          <p:cNvPr id="40965" name="Rectangle 5"/>
          <p:cNvSpPr>
            <a:spLocks noChangeArrowheads="1"/>
          </p:cNvSpPr>
          <p:nvPr/>
        </p:nvSpPr>
        <p:spPr bwMode="auto">
          <a:xfrm>
            <a:off x="304800" y="2209800"/>
            <a:ext cx="1606550" cy="366713"/>
          </a:xfrm>
          <a:prstGeom prst="rect">
            <a:avLst/>
          </a:prstGeom>
          <a:noFill/>
          <a:ln w="9525">
            <a:noFill/>
            <a:miter lim="800000"/>
            <a:headEnd/>
            <a:tailEnd/>
          </a:ln>
        </p:spPr>
        <p:txBody>
          <a:bodyPr wrap="none" anchor="ctr">
            <a:spAutoFit/>
          </a:bodyPr>
          <a:lstStyle/>
          <a:p>
            <a:pPr eaLnBrk="1" hangingPunct="1"/>
            <a:r>
              <a:rPr lang="en-US" b="1">
                <a:solidFill>
                  <a:schemeClr val="hlink"/>
                </a:solidFill>
              </a:rPr>
              <a:t>increment 1:</a:t>
            </a:r>
            <a:r>
              <a:rPr lang="en-US"/>
              <a:t> </a:t>
            </a:r>
          </a:p>
        </p:txBody>
      </p:sp>
      <p:sp>
        <p:nvSpPr>
          <p:cNvPr id="40966" name="Rectangle 6"/>
          <p:cNvSpPr>
            <a:spLocks noChangeArrowheads="1"/>
          </p:cNvSpPr>
          <p:nvPr/>
        </p:nvSpPr>
        <p:spPr bwMode="auto">
          <a:xfrm>
            <a:off x="1981200" y="2208213"/>
            <a:ext cx="347663" cy="369887"/>
          </a:xfrm>
          <a:prstGeom prst="rect">
            <a:avLst/>
          </a:prstGeom>
          <a:noFill/>
          <a:ln w="9525">
            <a:noFill/>
            <a:miter lim="800000"/>
            <a:headEnd/>
            <a:tailEnd/>
          </a:ln>
        </p:spPr>
        <p:txBody>
          <a:bodyPr wrap="none" anchor="ctr">
            <a:spAutoFit/>
          </a:bodyPr>
          <a:lstStyle/>
          <a:p>
            <a:pPr eaLnBrk="1" hangingPunct="1"/>
            <a:r>
              <a:rPr lang="en-US" b="1">
                <a:solidFill>
                  <a:srgbClr val="FFC000"/>
                </a:solidFill>
              </a:rPr>
              <a:t>1</a:t>
            </a:r>
          </a:p>
        </p:txBody>
      </p:sp>
      <p:sp>
        <p:nvSpPr>
          <p:cNvPr id="40967" name="Rectangle 7"/>
          <p:cNvSpPr>
            <a:spLocks noChangeArrowheads="1"/>
          </p:cNvSpPr>
          <p:nvPr/>
        </p:nvSpPr>
        <p:spPr bwMode="auto">
          <a:xfrm>
            <a:off x="1143000" y="2589213"/>
            <a:ext cx="7056438" cy="369887"/>
          </a:xfrm>
          <a:prstGeom prst="rect">
            <a:avLst/>
          </a:prstGeom>
          <a:noFill/>
          <a:ln w="9525">
            <a:noFill/>
            <a:miter lim="800000"/>
            <a:headEnd/>
            <a:tailEnd/>
          </a:ln>
        </p:spPr>
        <p:txBody>
          <a:bodyPr wrap="none" anchor="ctr">
            <a:spAutoFit/>
          </a:bodyPr>
          <a:lstStyle/>
          <a:p>
            <a:pPr eaLnBrk="1" hangingPunct="1"/>
            <a:r>
              <a:rPr lang="en-US" b="1">
                <a:solidFill>
                  <a:srgbClr val="FFC000"/>
                </a:solidFill>
              </a:rPr>
              <a:t>12	2	16	5	18	32	38	33</a:t>
            </a:r>
            <a:r>
              <a:rPr lang="en-US">
                <a:solidFill>
                  <a:srgbClr val="FFC000"/>
                </a:solidFill>
              </a:rPr>
              <a:t> </a:t>
            </a:r>
          </a:p>
        </p:txBody>
      </p:sp>
      <p:sp>
        <p:nvSpPr>
          <p:cNvPr id="40968" name="Rectangle 8"/>
          <p:cNvSpPr>
            <a:spLocks noChangeArrowheads="1"/>
          </p:cNvSpPr>
          <p:nvPr/>
        </p:nvSpPr>
        <p:spPr bwMode="auto">
          <a:xfrm>
            <a:off x="1120775" y="3246438"/>
            <a:ext cx="6902450" cy="366712"/>
          </a:xfrm>
          <a:prstGeom prst="rect">
            <a:avLst/>
          </a:prstGeom>
          <a:noFill/>
          <a:ln w="9525">
            <a:noFill/>
            <a:miter lim="800000"/>
            <a:headEnd/>
            <a:tailEnd/>
          </a:ln>
        </p:spPr>
        <p:txBody>
          <a:bodyPr wrap="none" anchor="ctr">
            <a:spAutoFit/>
          </a:bodyPr>
          <a:lstStyle/>
          <a:p>
            <a:pPr eaLnBrk="1" hangingPunct="1"/>
            <a:r>
              <a:rPr lang="en-US" b="1"/>
              <a:t>2	5	12	16	18	32	33	38</a:t>
            </a:r>
            <a:r>
              <a:rPr lang="en-US"/>
              <a:t> </a:t>
            </a:r>
          </a:p>
        </p:txBody>
      </p:sp>
      <p:sp>
        <p:nvSpPr>
          <p:cNvPr id="40969" name="Text Box 9"/>
          <p:cNvSpPr txBox="1">
            <a:spLocks noChangeArrowheads="1"/>
          </p:cNvSpPr>
          <p:nvPr/>
        </p:nvSpPr>
        <p:spPr bwMode="auto">
          <a:xfrm>
            <a:off x="152400" y="3973513"/>
            <a:ext cx="8166100" cy="708025"/>
          </a:xfrm>
          <a:prstGeom prst="rect">
            <a:avLst/>
          </a:prstGeom>
          <a:noFill/>
          <a:ln w="9525">
            <a:noFill/>
            <a:miter lim="800000"/>
            <a:headEnd/>
            <a:tailEnd/>
          </a:ln>
        </p:spPr>
        <p:txBody>
          <a:bodyPr wrap="none">
            <a:spAutoFit/>
          </a:bodyPr>
          <a:lstStyle/>
          <a:p>
            <a:r>
              <a:rPr lang="en-US" sz="2000" b="1"/>
              <a:t>The last increment or phase of Shell sort is basically an</a:t>
            </a:r>
          </a:p>
          <a:p>
            <a:r>
              <a:rPr lang="en-US" sz="2000" b="1"/>
              <a:t> Insertion Sort algorithm.</a:t>
            </a:r>
          </a:p>
        </p:txBody>
      </p:sp>
      <p:sp>
        <p:nvSpPr>
          <p:cNvPr id="2" name="Footer Placeholder 1"/>
          <p:cNvSpPr>
            <a:spLocks noGrp="1"/>
          </p:cNvSpPr>
          <p:nvPr>
            <p:ph type="ftr" sz="quarter" idx="11"/>
          </p:nvPr>
        </p:nvSpPr>
        <p:spPr/>
        <p:txBody>
          <a:bodyPr/>
          <a:lstStyle/>
          <a:p>
            <a:pPr>
              <a:defRPr/>
            </a:pPr>
            <a:r>
              <a:rPr lang="en-US" smtClean="0"/>
              <a:t>Data Structures and Algorithms </a:t>
            </a:r>
            <a:endParaRPr lang="en-US" dirty="0"/>
          </a:p>
        </p:txBody>
      </p:sp>
      <p:sp>
        <p:nvSpPr>
          <p:cNvPr id="3" name="Slide Number Placeholder 2"/>
          <p:cNvSpPr>
            <a:spLocks noGrp="1"/>
          </p:cNvSpPr>
          <p:nvPr>
            <p:ph type="sldNum" sz="quarter" idx="12"/>
          </p:nvPr>
        </p:nvSpPr>
        <p:spPr/>
        <p:txBody>
          <a:bodyPr/>
          <a:lstStyle/>
          <a:p>
            <a:pPr>
              <a:defRPr/>
            </a:pPr>
            <a:fld id="{0FC456C6-1829-4FD9-AC97-259EABB8553E}" type="slidenum">
              <a:rPr lang="en-US" smtClean="0"/>
              <a:pPr>
                <a:defRPr/>
              </a:pPr>
              <a:t>83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ppt_x"/>
                                          </p:val>
                                        </p:tav>
                                        <p:tav tm="100000">
                                          <p:val>
                                            <p:strVal val="#ppt_x"/>
                                          </p:val>
                                        </p:tav>
                                      </p:tavLst>
                                    </p:anim>
                                    <p:anim calcmode="lin" valueType="num">
                                      <p:cBhvr additive="base">
                                        <p:cTn id="8" dur="500" fill="hold"/>
                                        <p:tgtEl>
                                          <p:spTgt spid="4096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0965"/>
                                        </p:tgtEl>
                                        <p:attrNameLst>
                                          <p:attrName>style.visibility</p:attrName>
                                        </p:attrNameLst>
                                      </p:cBhvr>
                                      <p:to>
                                        <p:strVal val="visible"/>
                                      </p:to>
                                    </p:set>
                                    <p:anim calcmode="lin" valueType="num">
                                      <p:cBhvr additive="base">
                                        <p:cTn id="11" dur="500" fill="hold"/>
                                        <p:tgtEl>
                                          <p:spTgt spid="40965"/>
                                        </p:tgtEl>
                                        <p:attrNameLst>
                                          <p:attrName>ppt_x</p:attrName>
                                        </p:attrNameLst>
                                      </p:cBhvr>
                                      <p:tavLst>
                                        <p:tav tm="0">
                                          <p:val>
                                            <p:strVal val="#ppt_x"/>
                                          </p:val>
                                        </p:tav>
                                        <p:tav tm="100000">
                                          <p:val>
                                            <p:strVal val="#ppt_x"/>
                                          </p:val>
                                        </p:tav>
                                      </p:tavLst>
                                    </p:anim>
                                    <p:anim calcmode="lin" valueType="num">
                                      <p:cBhvr additive="base">
                                        <p:cTn id="12" dur="500" fill="hold"/>
                                        <p:tgtEl>
                                          <p:spTgt spid="4096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0967"/>
                                        </p:tgtEl>
                                        <p:attrNameLst>
                                          <p:attrName>style.visibility</p:attrName>
                                        </p:attrNameLst>
                                      </p:cBhvr>
                                      <p:to>
                                        <p:strVal val="visible"/>
                                      </p:to>
                                    </p:set>
                                    <p:anim calcmode="lin" valueType="num">
                                      <p:cBhvr additive="base">
                                        <p:cTn id="15" dur="500" fill="hold"/>
                                        <p:tgtEl>
                                          <p:spTgt spid="40967"/>
                                        </p:tgtEl>
                                        <p:attrNameLst>
                                          <p:attrName>ppt_x</p:attrName>
                                        </p:attrNameLst>
                                      </p:cBhvr>
                                      <p:tavLst>
                                        <p:tav tm="0">
                                          <p:val>
                                            <p:strVal val="#ppt_x"/>
                                          </p:val>
                                        </p:tav>
                                        <p:tav tm="100000">
                                          <p:val>
                                            <p:strVal val="#ppt_x"/>
                                          </p:val>
                                        </p:tav>
                                      </p:tavLst>
                                    </p:anim>
                                    <p:anim calcmode="lin" valueType="num">
                                      <p:cBhvr additive="base">
                                        <p:cTn id="16" dur="500" fill="hold"/>
                                        <p:tgtEl>
                                          <p:spTgt spid="4096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0966"/>
                                        </p:tgtEl>
                                        <p:attrNameLst>
                                          <p:attrName>style.visibility</p:attrName>
                                        </p:attrNameLst>
                                      </p:cBhvr>
                                      <p:to>
                                        <p:strVal val="visible"/>
                                      </p:to>
                                    </p:set>
                                    <p:anim calcmode="lin" valueType="num">
                                      <p:cBhvr additive="base">
                                        <p:cTn id="19" dur="500" fill="hold"/>
                                        <p:tgtEl>
                                          <p:spTgt spid="40966"/>
                                        </p:tgtEl>
                                        <p:attrNameLst>
                                          <p:attrName>ppt_x</p:attrName>
                                        </p:attrNameLst>
                                      </p:cBhvr>
                                      <p:tavLst>
                                        <p:tav tm="0">
                                          <p:val>
                                            <p:strVal val="#ppt_x"/>
                                          </p:val>
                                        </p:tav>
                                        <p:tav tm="100000">
                                          <p:val>
                                            <p:strVal val="#ppt_x"/>
                                          </p:val>
                                        </p:tav>
                                      </p:tavLst>
                                    </p:anim>
                                    <p:anim calcmode="lin" valueType="num">
                                      <p:cBhvr additive="base">
                                        <p:cTn id="20" dur="500" fill="hold"/>
                                        <p:tgtEl>
                                          <p:spTgt spid="4096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68"/>
                                        </p:tgtEl>
                                        <p:attrNameLst>
                                          <p:attrName>style.visibility</p:attrName>
                                        </p:attrNameLst>
                                      </p:cBhvr>
                                      <p:to>
                                        <p:strVal val="visible"/>
                                      </p:to>
                                    </p:set>
                                    <p:anim calcmode="lin" valueType="num">
                                      <p:cBhvr additive="base">
                                        <p:cTn id="25" dur="500" fill="hold"/>
                                        <p:tgtEl>
                                          <p:spTgt spid="40968"/>
                                        </p:tgtEl>
                                        <p:attrNameLst>
                                          <p:attrName>ppt_x</p:attrName>
                                        </p:attrNameLst>
                                      </p:cBhvr>
                                      <p:tavLst>
                                        <p:tav tm="0">
                                          <p:val>
                                            <p:strVal val="#ppt_x"/>
                                          </p:val>
                                        </p:tav>
                                        <p:tav tm="100000">
                                          <p:val>
                                            <p:strVal val="#ppt_x"/>
                                          </p:val>
                                        </p:tav>
                                      </p:tavLst>
                                    </p:anim>
                                    <p:anim calcmode="lin" valueType="num">
                                      <p:cBhvr additive="base">
                                        <p:cTn id="26" dur="500" fill="hold"/>
                                        <p:tgtEl>
                                          <p:spTgt spid="40968"/>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0969"/>
                                        </p:tgtEl>
                                        <p:attrNameLst>
                                          <p:attrName>style.visibility</p:attrName>
                                        </p:attrNameLst>
                                      </p:cBhvr>
                                      <p:to>
                                        <p:strVal val="visible"/>
                                      </p:to>
                                    </p:set>
                                    <p:anim calcmode="lin" valueType="num">
                                      <p:cBhvr additive="base">
                                        <p:cTn id="29" dur="500" fill="hold"/>
                                        <p:tgtEl>
                                          <p:spTgt spid="40969"/>
                                        </p:tgtEl>
                                        <p:attrNameLst>
                                          <p:attrName>ppt_x</p:attrName>
                                        </p:attrNameLst>
                                      </p:cBhvr>
                                      <p:tavLst>
                                        <p:tav tm="0">
                                          <p:val>
                                            <p:strVal val="#ppt_x"/>
                                          </p:val>
                                        </p:tav>
                                        <p:tav tm="100000">
                                          <p:val>
                                            <p:strVal val="#ppt_x"/>
                                          </p:val>
                                        </p:tav>
                                      </p:tavLst>
                                    </p:anim>
                                    <p:anim calcmode="lin" valueType="num">
                                      <p:cBhvr additive="base">
                                        <p:cTn id="30" dur="500" fill="hold"/>
                                        <p:tgtEl>
                                          <p:spTgt spid="4096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40965" grpId="0"/>
      <p:bldP spid="40966" grpId="0"/>
      <p:bldP spid="40967" grpId="0"/>
      <p:bldP spid="40968" grpId="0"/>
      <p:bldP spid="40969"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Shell Sort Algorithm</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84</a:t>
            </a:fld>
            <a:endParaRPr lang="en-US"/>
          </a:p>
        </p:txBody>
      </p:sp>
      <p:sp>
        <p:nvSpPr>
          <p:cNvPr id="6" name="Text Box 4"/>
          <p:cNvSpPr txBox="1">
            <a:spLocks noChangeArrowheads="1"/>
          </p:cNvSpPr>
          <p:nvPr/>
        </p:nvSpPr>
        <p:spPr bwMode="auto">
          <a:xfrm>
            <a:off x="609600" y="1524000"/>
            <a:ext cx="8382000" cy="4760913"/>
          </a:xfrm>
          <a:prstGeom prst="rect">
            <a:avLst/>
          </a:prstGeom>
          <a:noFill/>
          <a:ln w="9525">
            <a:noFill/>
            <a:miter lim="800000"/>
            <a:headEnd/>
            <a:tailEnd/>
          </a:ln>
        </p:spPr>
        <p:txBody>
          <a:bodyPr>
            <a:spAutoFit/>
          </a:bodyPr>
          <a:lstStyle/>
          <a:p>
            <a:r>
              <a:rPr lang="tr-TR" dirty="0">
                <a:latin typeface="Courier New" pitchFamily="49" charset="0"/>
              </a:rPr>
              <a:t>v</a:t>
            </a:r>
            <a:r>
              <a:rPr lang="en-US" dirty="0" err="1">
                <a:latin typeface="Courier New" pitchFamily="49" charset="0"/>
              </a:rPr>
              <a:t>oid</a:t>
            </a:r>
            <a:r>
              <a:rPr lang="tr-TR" dirty="0">
                <a:latin typeface="Courier New" pitchFamily="49" charset="0"/>
              </a:rPr>
              <a:t> </a:t>
            </a:r>
            <a:r>
              <a:rPr lang="en-US" b="1" dirty="0" err="1">
                <a:latin typeface="Courier New" pitchFamily="49" charset="0"/>
              </a:rPr>
              <a:t>Shellsort</a:t>
            </a:r>
            <a:r>
              <a:rPr lang="en-US" dirty="0">
                <a:latin typeface="Courier New" pitchFamily="49" charset="0"/>
              </a:rPr>
              <a:t>( </a:t>
            </a:r>
            <a:r>
              <a:rPr lang="en-US" dirty="0" err="1">
                <a:latin typeface="Courier New" pitchFamily="49" charset="0"/>
              </a:rPr>
              <a:t>ElementType</a:t>
            </a:r>
            <a:r>
              <a:rPr lang="en-US" dirty="0">
                <a:latin typeface="Courier New" pitchFamily="49" charset="0"/>
              </a:rPr>
              <a:t> A[ ], </a:t>
            </a:r>
            <a:r>
              <a:rPr lang="en-US" dirty="0" err="1">
                <a:latin typeface="Courier New" pitchFamily="49" charset="0"/>
              </a:rPr>
              <a:t>int</a:t>
            </a:r>
            <a:r>
              <a:rPr lang="en-US" dirty="0">
                <a:latin typeface="Courier New" pitchFamily="49" charset="0"/>
              </a:rPr>
              <a:t> N )</a:t>
            </a:r>
          </a:p>
          <a:p>
            <a:r>
              <a:rPr lang="en-US" dirty="0">
                <a:latin typeface="Courier New" pitchFamily="49" charset="0"/>
              </a:rPr>
              <a:t>{</a:t>
            </a:r>
          </a:p>
          <a:p>
            <a:r>
              <a:rPr lang="en-US" dirty="0">
                <a:latin typeface="Courier New" pitchFamily="49" charset="0"/>
              </a:rPr>
              <a:t>    </a:t>
            </a:r>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j, Increment;</a:t>
            </a:r>
          </a:p>
          <a:p>
            <a:r>
              <a:rPr lang="en-US" dirty="0">
                <a:latin typeface="Courier New" pitchFamily="49" charset="0"/>
              </a:rPr>
              <a:t>    </a:t>
            </a:r>
            <a:r>
              <a:rPr lang="en-US" dirty="0" err="1">
                <a:latin typeface="Courier New" pitchFamily="49" charset="0"/>
              </a:rPr>
              <a:t>ElementType</a:t>
            </a:r>
            <a:r>
              <a:rPr lang="en-US" dirty="0">
                <a:latin typeface="Courier New" pitchFamily="49" charset="0"/>
              </a:rPr>
              <a:t> </a:t>
            </a:r>
            <a:r>
              <a:rPr lang="en-US" dirty="0" err="1">
                <a:latin typeface="Courier New" pitchFamily="49" charset="0"/>
              </a:rPr>
              <a:t>Tmp</a:t>
            </a:r>
            <a:r>
              <a:rPr lang="en-US" dirty="0">
                <a:latin typeface="Courier New" pitchFamily="49" charset="0"/>
              </a:rPr>
              <a:t>;</a:t>
            </a:r>
          </a:p>
          <a:p>
            <a:endParaRPr lang="en-US" dirty="0">
              <a:latin typeface="Courier New" pitchFamily="49" charset="0"/>
            </a:endParaRPr>
          </a:p>
          <a:p>
            <a:r>
              <a:rPr lang="en-US" dirty="0">
                <a:latin typeface="Courier New" pitchFamily="49" charset="0"/>
              </a:rPr>
              <a:t>    for( Increment = N / 2; Increment &gt; 0; Increment /= 2 )</a:t>
            </a:r>
          </a:p>
          <a:p>
            <a:r>
              <a:rPr lang="en-US" dirty="0">
                <a:latin typeface="Courier New" pitchFamily="49" charset="0"/>
              </a:rPr>
              <a:t>        for( </a:t>
            </a:r>
            <a:r>
              <a:rPr lang="en-US" dirty="0" err="1">
                <a:latin typeface="Courier New" pitchFamily="49" charset="0"/>
              </a:rPr>
              <a:t>i</a:t>
            </a:r>
            <a:r>
              <a:rPr lang="en-US" dirty="0">
                <a:latin typeface="Courier New" pitchFamily="49" charset="0"/>
              </a:rPr>
              <a:t> = Increment; </a:t>
            </a:r>
            <a:r>
              <a:rPr lang="en-US" dirty="0" err="1">
                <a:latin typeface="Courier New" pitchFamily="49" charset="0"/>
              </a:rPr>
              <a:t>i</a:t>
            </a:r>
            <a:r>
              <a:rPr lang="en-US" dirty="0">
                <a:latin typeface="Courier New" pitchFamily="49" charset="0"/>
              </a:rPr>
              <a:t> &lt; N; </a:t>
            </a:r>
            <a:r>
              <a:rPr lang="en-US" dirty="0" err="1">
                <a:latin typeface="Courier New" pitchFamily="49" charset="0"/>
              </a:rPr>
              <a:t>i</a:t>
            </a:r>
            <a:r>
              <a:rPr lang="en-US" dirty="0">
                <a:latin typeface="Courier New" pitchFamily="49" charset="0"/>
              </a:rPr>
              <a:t>++ )</a:t>
            </a:r>
          </a:p>
          <a:p>
            <a:r>
              <a:rPr lang="en-US" dirty="0">
                <a:latin typeface="Courier New" pitchFamily="49" charset="0"/>
              </a:rPr>
              <a:t>        {</a:t>
            </a:r>
          </a:p>
          <a:p>
            <a:r>
              <a:rPr lang="en-US" dirty="0">
                <a:latin typeface="Courier New" pitchFamily="49" charset="0"/>
              </a:rPr>
              <a:t>            </a:t>
            </a:r>
            <a:r>
              <a:rPr lang="en-US" dirty="0" err="1">
                <a:latin typeface="Courier New" pitchFamily="49" charset="0"/>
              </a:rPr>
              <a:t>Tmp</a:t>
            </a:r>
            <a:r>
              <a:rPr lang="en-US" dirty="0">
                <a:latin typeface="Courier New" pitchFamily="49" charset="0"/>
              </a:rPr>
              <a:t> = A[ </a:t>
            </a:r>
            <a:r>
              <a:rPr lang="en-US" dirty="0" err="1">
                <a:latin typeface="Courier New" pitchFamily="49" charset="0"/>
              </a:rPr>
              <a:t>i</a:t>
            </a:r>
            <a:r>
              <a:rPr lang="en-US" dirty="0">
                <a:latin typeface="Courier New" pitchFamily="49" charset="0"/>
              </a:rPr>
              <a:t> ];</a:t>
            </a:r>
          </a:p>
          <a:p>
            <a:r>
              <a:rPr lang="en-US" dirty="0">
                <a:latin typeface="Courier New" pitchFamily="49" charset="0"/>
              </a:rPr>
              <a:t>            for( j = </a:t>
            </a:r>
            <a:r>
              <a:rPr lang="en-US" dirty="0" err="1">
                <a:latin typeface="Courier New" pitchFamily="49" charset="0"/>
              </a:rPr>
              <a:t>i</a:t>
            </a:r>
            <a:r>
              <a:rPr lang="en-US" dirty="0">
                <a:latin typeface="Courier New" pitchFamily="49" charset="0"/>
              </a:rPr>
              <a:t>; j &gt;= Increment; j -= Increment )</a:t>
            </a:r>
          </a:p>
          <a:p>
            <a:r>
              <a:rPr lang="en-US" dirty="0">
                <a:latin typeface="Courier New" pitchFamily="49" charset="0"/>
              </a:rPr>
              <a:t>                if( </a:t>
            </a:r>
            <a:r>
              <a:rPr lang="en-US" dirty="0" err="1">
                <a:latin typeface="Courier New" pitchFamily="49" charset="0"/>
              </a:rPr>
              <a:t>Tmp</a:t>
            </a:r>
            <a:r>
              <a:rPr lang="en-US" dirty="0">
                <a:latin typeface="Courier New" pitchFamily="49" charset="0"/>
              </a:rPr>
              <a:t> &lt; A[ j - Increment ] )</a:t>
            </a:r>
          </a:p>
          <a:p>
            <a:r>
              <a:rPr lang="en-US" dirty="0">
                <a:latin typeface="Courier New" pitchFamily="49" charset="0"/>
              </a:rPr>
              <a:t>                    A[ j ] = A[ j - Increment ];</a:t>
            </a:r>
          </a:p>
          <a:p>
            <a:r>
              <a:rPr lang="en-US" dirty="0">
                <a:latin typeface="Courier New" pitchFamily="49" charset="0"/>
              </a:rPr>
              <a:t>                else</a:t>
            </a:r>
          </a:p>
          <a:p>
            <a:r>
              <a:rPr lang="en-US" dirty="0">
                <a:latin typeface="Courier New" pitchFamily="49" charset="0"/>
              </a:rPr>
              <a:t>                    break;</a:t>
            </a:r>
          </a:p>
          <a:p>
            <a:r>
              <a:rPr lang="en-US" dirty="0">
                <a:latin typeface="Courier New" pitchFamily="49" charset="0"/>
              </a:rPr>
              <a:t>            A[ j ] = </a:t>
            </a:r>
            <a:r>
              <a:rPr lang="en-US" dirty="0" err="1">
                <a:latin typeface="Courier New" pitchFamily="49" charset="0"/>
              </a:rPr>
              <a:t>Tmp</a:t>
            </a:r>
            <a:r>
              <a:rPr lang="en-US" dirty="0">
                <a:latin typeface="Courier New" pitchFamily="49" charset="0"/>
              </a:rPr>
              <a:t>;</a:t>
            </a:r>
          </a:p>
          <a:p>
            <a:r>
              <a:rPr lang="en-US" dirty="0">
                <a:latin typeface="Courier New" pitchFamily="49" charset="0"/>
              </a:rPr>
              <a:t>        }</a:t>
            </a:r>
          </a:p>
          <a:p>
            <a:r>
              <a:rPr lang="en-US" dirty="0">
                <a:latin typeface="Courier New" pitchFamily="49" charset="0"/>
              </a:rPr>
              <a:t>}</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Radix Sort</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85</a:t>
            </a:fld>
            <a:endParaRPr lang="en-US"/>
          </a:p>
        </p:txBody>
      </p:sp>
      <p:pic>
        <p:nvPicPr>
          <p:cNvPr id="75779" name="Picture 3"/>
          <p:cNvPicPr>
            <a:picLocks noChangeAspect="1" noChangeArrowheads="1"/>
          </p:cNvPicPr>
          <p:nvPr/>
        </p:nvPicPr>
        <p:blipFill>
          <a:blip r:embed="rId2"/>
          <a:srcRect/>
          <a:stretch>
            <a:fillRect/>
          </a:stretch>
        </p:blipFill>
        <p:spPr bwMode="auto">
          <a:xfrm>
            <a:off x="0" y="1362075"/>
            <a:ext cx="6629400" cy="5495925"/>
          </a:xfrm>
          <a:prstGeom prst="rect">
            <a:avLst/>
          </a:prstGeom>
          <a:noFill/>
        </p:spPr>
      </p:pic>
      <p:sp>
        <p:nvSpPr>
          <p:cNvPr id="2" name="Content Placeholder 1"/>
          <p:cNvSpPr>
            <a:spLocks noGrp="1"/>
          </p:cNvSpPr>
          <p:nvPr>
            <p:ph idx="1"/>
          </p:nvPr>
        </p:nvSpPr>
        <p:spPr>
          <a:xfrm>
            <a:off x="4648200" y="1481138"/>
            <a:ext cx="4038600" cy="1033462"/>
          </a:xfrm>
        </p:spPr>
        <p:txBody>
          <a:bodyPr/>
          <a:lstStyle/>
          <a:p>
            <a:r>
              <a:rPr lang="en-US" dirty="0" smtClean="0"/>
              <a:t>In each iteration elements will be sorted based on its units, tens, hundred and so on positions.</a:t>
            </a:r>
          </a:p>
          <a:p>
            <a:pPr>
              <a:buNone/>
            </a:pPr>
            <a:endParaRPr lang="en-US" dirty="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81138"/>
            <a:ext cx="8229600" cy="804862"/>
          </a:xfrm>
        </p:spPr>
        <p:txBody>
          <a:bodyPr/>
          <a:lstStyle/>
          <a:p>
            <a:r>
              <a:rPr lang="en-US" sz="2400" dirty="0" smtClean="0"/>
              <a:t>493   812   715   710   195   437   582   340   385</a:t>
            </a:r>
            <a:endParaRPr lang="en-US" sz="2400" dirty="0"/>
          </a:p>
        </p:txBody>
      </p:sp>
      <p:sp>
        <p:nvSpPr>
          <p:cNvPr id="3" name="Title 2"/>
          <p:cNvSpPr>
            <a:spLocks noGrp="1"/>
          </p:cNvSpPr>
          <p:nvPr>
            <p:ph type="title"/>
          </p:nvPr>
        </p:nvSpPr>
        <p:spPr/>
        <p:txBody>
          <a:bodyPr/>
          <a:lstStyle/>
          <a:p>
            <a:r>
              <a:rPr lang="en-US" dirty="0" smtClean="0"/>
              <a:t>Example for Radix Sort</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86</a:t>
            </a:fld>
            <a:endParaRPr lang="en-US"/>
          </a:p>
        </p:txBody>
      </p:sp>
      <p:pic>
        <p:nvPicPr>
          <p:cNvPr id="79874" name="Picture 2"/>
          <p:cNvPicPr>
            <a:picLocks noChangeAspect="1" noChangeArrowheads="1"/>
          </p:cNvPicPr>
          <p:nvPr/>
        </p:nvPicPr>
        <p:blipFill>
          <a:blip r:embed="rId2" cstate="print"/>
          <a:srcRect l="16398" t="31250" r="29722" b="38542"/>
          <a:stretch>
            <a:fillRect/>
          </a:stretch>
        </p:blipFill>
        <p:spPr bwMode="auto">
          <a:xfrm>
            <a:off x="199697" y="2286000"/>
            <a:ext cx="8487103" cy="3276600"/>
          </a:xfrm>
          <a:prstGeom prst="rect">
            <a:avLst/>
          </a:prstGeom>
          <a:noFill/>
          <a:ln w="9525">
            <a:noFill/>
            <a:miter lim="800000"/>
            <a:headEnd/>
            <a:tailEnd/>
          </a:ln>
        </p:spPr>
      </p:pic>
      <p:pic>
        <p:nvPicPr>
          <p:cNvPr id="79875" name="Picture 3"/>
          <p:cNvPicPr>
            <a:picLocks noChangeAspect="1" noChangeArrowheads="1"/>
          </p:cNvPicPr>
          <p:nvPr/>
        </p:nvPicPr>
        <p:blipFill>
          <a:blip r:embed="rId3" cstate="print"/>
          <a:srcRect l="16398" t="28125" r="16252" b="62500"/>
          <a:stretch>
            <a:fillRect/>
          </a:stretch>
        </p:blipFill>
        <p:spPr bwMode="auto">
          <a:xfrm>
            <a:off x="152400" y="5562600"/>
            <a:ext cx="8763000" cy="685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487362"/>
          </a:xfrm>
        </p:spPr>
        <p:txBody>
          <a:bodyPr>
            <a:normAutofit fontScale="90000"/>
          </a:bodyPr>
          <a:lstStyle/>
          <a:p>
            <a:r>
              <a:rPr lang="en-US" dirty="0" smtClean="0"/>
              <a:t>Example for Radix Sort (Cont.,)</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87</a:t>
            </a:fld>
            <a:endParaRPr lang="en-US"/>
          </a:p>
        </p:txBody>
      </p:sp>
      <p:pic>
        <p:nvPicPr>
          <p:cNvPr id="80898" name="Picture 2"/>
          <p:cNvPicPr>
            <a:picLocks noChangeAspect="1" noChangeArrowheads="1"/>
          </p:cNvPicPr>
          <p:nvPr/>
        </p:nvPicPr>
        <p:blipFill>
          <a:blip r:embed="rId2" cstate="print"/>
          <a:srcRect l="16398" t="12500" r="20351" b="5208"/>
          <a:stretch>
            <a:fillRect/>
          </a:stretch>
        </p:blipFill>
        <p:spPr bwMode="auto">
          <a:xfrm>
            <a:off x="228600" y="838200"/>
            <a:ext cx="82296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Bubble </a:t>
            </a:r>
            <a:r>
              <a:rPr lang="en-US" dirty="0" err="1" smtClean="0"/>
              <a:t>Sor</a:t>
            </a:r>
            <a:r>
              <a:rPr lang="en-US" dirty="0" smtClean="0"/>
              <a:t>	t	</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88</a:t>
            </a:fld>
            <a:endParaRPr lang="en-US"/>
          </a:p>
        </p:txBody>
      </p:sp>
      <p:sp>
        <p:nvSpPr>
          <p:cNvPr id="7" name="Rectangle 4"/>
          <p:cNvSpPr>
            <a:spLocks noChangeArrowheads="1"/>
          </p:cNvSpPr>
          <p:nvPr/>
        </p:nvSpPr>
        <p:spPr bwMode="auto">
          <a:xfrm>
            <a:off x="536575" y="1371600"/>
            <a:ext cx="8455025" cy="884767"/>
          </a:xfrm>
          <a:prstGeom prst="rect">
            <a:avLst/>
          </a:prstGeom>
          <a:noFill/>
          <a:ln w="9525">
            <a:noFill/>
            <a:miter lim="800000"/>
            <a:headEnd/>
            <a:tailEnd/>
          </a:ln>
          <a:effectLst/>
        </p:spPr>
        <p:txBody>
          <a:bodyPr lIns="18795" tIns="26625" rIns="18795" bIns="26625">
            <a:spAutoFit/>
          </a:bodyPr>
          <a:lstStyle/>
          <a:p>
            <a:pPr eaLnBrk="0" hangingPunct="0">
              <a:buClr>
                <a:schemeClr val="bg2"/>
              </a:buClr>
              <a:buSzPct val="75000"/>
              <a:buFont typeface="Monotype Sorts" pitchFamily="2" charset="2"/>
              <a:buNone/>
            </a:pPr>
            <a:r>
              <a:rPr lang="en-US" altLang="en-US" sz="1800" dirty="0">
                <a:solidFill>
                  <a:srgbClr val="000000"/>
                </a:solidFill>
              </a:rPr>
              <a:t>One of the simplest sorting algorithms proceeds by walking down the list, comparing adjacent elements, and swapping them if they are in the wrong order.  The process is continued until the list is sorted</a:t>
            </a:r>
            <a:r>
              <a:rPr lang="en-US" altLang="en-US" sz="1800" dirty="0" smtClean="0">
                <a:solidFill>
                  <a:srgbClr val="000000"/>
                </a:solidFill>
              </a:rPr>
              <a:t>.</a:t>
            </a:r>
            <a:endParaRPr lang="en-US" altLang="en-US" sz="1800" dirty="0">
              <a:solidFill>
                <a:srgbClr val="000000"/>
              </a:solidFill>
            </a:endParaRPr>
          </a:p>
        </p:txBody>
      </p:sp>
      <p:sp>
        <p:nvSpPr>
          <p:cNvPr id="8" name="Rectangle 3"/>
          <p:cNvSpPr txBox="1">
            <a:spLocks noChangeArrowheads="1"/>
          </p:cNvSpPr>
          <p:nvPr/>
        </p:nvSpPr>
        <p:spPr bwMode="auto">
          <a:xfrm>
            <a:off x="609600" y="2514600"/>
            <a:ext cx="8305800" cy="3654756"/>
          </a:xfrm>
          <a:prstGeom prst="rect">
            <a:avLst/>
          </a:prstGeom>
          <a:solidFill>
            <a:schemeClr val="bg1"/>
          </a:solidFill>
          <a:ln w="9525">
            <a:solidFill>
              <a:schemeClr val="tx1"/>
            </a:solidFill>
            <a:miter lim="800000"/>
            <a:headEnd/>
            <a:tailEnd/>
          </a:ln>
        </p:spPr>
        <p:txBody>
          <a:bodyPr vert="horz" wrap="square" lIns="109728" tIns="26625" rIns="18795" bIns="26625" numCol="1" anchor="t" anchorCtr="0" compatLnSpc="1">
            <a:prstTxWarp prst="textNoShape">
              <a:avLst/>
            </a:prstTxWarp>
            <a:spAutoFit/>
          </a:bodyPr>
          <a:lstStyle/>
          <a:p>
            <a:pPr>
              <a:buFont typeface="Monotype Sorts" charset="0"/>
              <a:buNone/>
            </a:pPr>
            <a:r>
              <a:rPr lang="en-US" altLang="en-US" dirty="0" smtClean="0">
                <a:solidFill>
                  <a:srgbClr val="000000"/>
                </a:solidFill>
              </a:rPr>
              <a:t>The algorithm: </a:t>
            </a:r>
          </a:p>
          <a:p>
            <a:pPr>
              <a:buFont typeface="Monotype Sorts" charset="0"/>
              <a:buNone/>
            </a:pPr>
            <a:endParaRPr lang="en-US" altLang="en-US" dirty="0" smtClean="0">
              <a:solidFill>
                <a:srgbClr val="000000"/>
              </a:solidFill>
            </a:endParaRPr>
          </a:p>
          <a:p>
            <a:pPr>
              <a:buFont typeface="Monotype Sorts" charset="0"/>
              <a:buNone/>
            </a:pPr>
            <a:r>
              <a:rPr lang="en-US" altLang="en-US" dirty="0" smtClean="0">
                <a:solidFill>
                  <a:srgbClr val="000000"/>
                </a:solidFill>
              </a:rPr>
              <a:t>Input: An array A storing N items</a:t>
            </a:r>
          </a:p>
          <a:p>
            <a:pPr>
              <a:buFont typeface="Monotype Sorts" charset="0"/>
              <a:buNone/>
            </a:pPr>
            <a:r>
              <a:rPr lang="en-US" altLang="en-US" dirty="0" smtClean="0">
                <a:solidFill>
                  <a:srgbClr val="000000"/>
                </a:solidFill>
              </a:rPr>
              <a:t>Output: A sorted in ascending order</a:t>
            </a:r>
          </a:p>
          <a:p>
            <a:pPr>
              <a:buFont typeface="Monotype Sorts" charset="0"/>
              <a:buNone/>
            </a:pPr>
            <a:endParaRPr lang="en-US" altLang="en-US" dirty="0" smtClean="0">
              <a:solidFill>
                <a:srgbClr val="000000"/>
              </a:solidFill>
            </a:endParaRPr>
          </a:p>
          <a:p>
            <a:pPr>
              <a:buFont typeface="Monotype Sorts" charset="0"/>
              <a:buNone/>
            </a:pPr>
            <a:r>
              <a:rPr lang="en-US" altLang="en-US" dirty="0" smtClean="0">
                <a:solidFill>
                  <a:srgbClr val="000000"/>
                </a:solidFill>
              </a:rPr>
              <a:t>Algorithm </a:t>
            </a:r>
            <a:r>
              <a:rPr lang="en-US" altLang="en-US" dirty="0" err="1" smtClean="0">
                <a:solidFill>
                  <a:srgbClr val="000000"/>
                </a:solidFill>
              </a:rPr>
              <a:t>Bubble_Sort</a:t>
            </a:r>
            <a:r>
              <a:rPr lang="en-US" altLang="en-US" dirty="0" smtClean="0">
                <a:solidFill>
                  <a:srgbClr val="000000"/>
                </a:solidFill>
              </a:rPr>
              <a:t> (A, N):</a:t>
            </a:r>
          </a:p>
          <a:p>
            <a:pPr>
              <a:buFont typeface="Monotype Sorts" charset="0"/>
              <a:buNone/>
            </a:pPr>
            <a:endParaRPr lang="en-US" altLang="en-US" dirty="0" smtClean="0">
              <a:solidFill>
                <a:srgbClr val="000000"/>
              </a:solidFill>
            </a:endParaRPr>
          </a:p>
          <a:p>
            <a:pPr>
              <a:buFont typeface="Monotype Sorts" charset="0"/>
              <a:buNone/>
            </a:pPr>
            <a:r>
              <a:rPr lang="en-US" altLang="en-US" dirty="0" smtClean="0">
                <a:solidFill>
                  <a:srgbClr val="000000"/>
                </a:solidFill>
              </a:rPr>
              <a:t>for </a:t>
            </a:r>
            <a:r>
              <a:rPr lang="en-US" altLang="en-US" dirty="0" err="1" smtClean="0">
                <a:solidFill>
                  <a:srgbClr val="000000"/>
                </a:solidFill>
              </a:rPr>
              <a:t>i</a:t>
            </a:r>
            <a:r>
              <a:rPr lang="en-US" altLang="en-US" dirty="0" smtClean="0">
                <a:solidFill>
                  <a:srgbClr val="000000"/>
                </a:solidFill>
              </a:rPr>
              <a:t> := 1 to N-1 do {</a:t>
            </a:r>
          </a:p>
          <a:p>
            <a:pPr>
              <a:buFont typeface="Monotype Sorts" charset="0"/>
              <a:buNone/>
            </a:pPr>
            <a:r>
              <a:rPr lang="en-US" altLang="en-US" dirty="0" smtClean="0">
                <a:solidFill>
                  <a:srgbClr val="000000"/>
                </a:solidFill>
              </a:rPr>
              <a:t>   for j := i+1 to N do {</a:t>
            </a:r>
          </a:p>
          <a:p>
            <a:pPr>
              <a:buFont typeface="Monotype Sorts" charset="0"/>
              <a:buNone/>
            </a:pPr>
            <a:r>
              <a:rPr lang="en-US" altLang="en-US" dirty="0" smtClean="0">
                <a:solidFill>
                  <a:srgbClr val="000000"/>
                </a:solidFill>
              </a:rPr>
              <a:t>        if A[j] &gt; A[</a:t>
            </a:r>
            <a:r>
              <a:rPr lang="en-US" altLang="en-US" dirty="0" err="1" smtClean="0">
                <a:solidFill>
                  <a:srgbClr val="000000"/>
                </a:solidFill>
              </a:rPr>
              <a:t>i</a:t>
            </a:r>
            <a:r>
              <a:rPr lang="en-US" altLang="en-US" dirty="0" smtClean="0">
                <a:solidFill>
                  <a:srgbClr val="000000"/>
                </a:solidFill>
              </a:rPr>
              <a:t>]</a:t>
            </a:r>
          </a:p>
          <a:p>
            <a:pPr>
              <a:buFont typeface="Monotype Sorts" charset="0"/>
              <a:buNone/>
            </a:pPr>
            <a:r>
              <a:rPr lang="en-US" altLang="en-US" dirty="0" smtClean="0">
                <a:solidFill>
                  <a:srgbClr val="000000"/>
                </a:solidFill>
              </a:rPr>
              <a:t>            temp := A[</a:t>
            </a:r>
            <a:r>
              <a:rPr lang="en-US" altLang="en-US" dirty="0" err="1" smtClean="0">
                <a:solidFill>
                  <a:srgbClr val="000000"/>
                </a:solidFill>
              </a:rPr>
              <a:t>i</a:t>
            </a:r>
            <a:r>
              <a:rPr lang="en-US" altLang="en-US" dirty="0" smtClean="0">
                <a:solidFill>
                  <a:srgbClr val="000000"/>
                </a:solidFill>
              </a:rPr>
              <a:t>],  A[</a:t>
            </a:r>
            <a:r>
              <a:rPr lang="en-US" altLang="en-US" dirty="0" err="1" smtClean="0">
                <a:solidFill>
                  <a:srgbClr val="000000"/>
                </a:solidFill>
              </a:rPr>
              <a:t>i</a:t>
            </a:r>
            <a:r>
              <a:rPr lang="en-US" altLang="en-US" dirty="0" smtClean="0">
                <a:solidFill>
                  <a:srgbClr val="000000"/>
                </a:solidFill>
              </a:rPr>
              <a:t>] := A[j],  A[j] := temp</a:t>
            </a:r>
          </a:p>
          <a:p>
            <a:pPr>
              <a:buFont typeface="Monotype Sorts" charset="0"/>
              <a:buNone/>
            </a:pPr>
            <a:r>
              <a:rPr lang="en-US" altLang="en-US" dirty="0" smtClean="0">
                <a:solidFill>
                  <a:srgbClr val="000000"/>
                </a:solidFill>
              </a:rPr>
              <a:t>   }</a:t>
            </a:r>
          </a:p>
          <a:p>
            <a:pPr>
              <a:buFont typeface="Monotype Sorts" charset="0"/>
              <a:buNone/>
            </a:pPr>
            <a:r>
              <a:rPr lang="en-US" altLang="en-US" dirty="0" smtClean="0">
                <a:solidFill>
                  <a:srgbClr val="000000"/>
                </a:solidFill>
              </a:rPr>
              <a:t>} </a:t>
            </a:r>
            <a:endParaRPr lang="en-US" altLang="en-US" dirty="0">
              <a:solidFill>
                <a:srgbClr val="000000"/>
              </a:solidFill>
            </a:endParaRPr>
          </a:p>
        </p:txBody>
      </p:sp>
      <p:sp>
        <p:nvSpPr>
          <p:cNvPr id="9" name="Text Box 5"/>
          <p:cNvSpPr txBox="1">
            <a:spLocks noChangeArrowheads="1"/>
          </p:cNvSpPr>
          <p:nvPr/>
        </p:nvSpPr>
        <p:spPr bwMode="auto">
          <a:xfrm>
            <a:off x="1219200" y="5791201"/>
            <a:ext cx="7696200" cy="523220"/>
          </a:xfrm>
          <a:prstGeom prst="rect">
            <a:avLst/>
          </a:prstGeom>
          <a:solidFill>
            <a:schemeClr val="accent1"/>
          </a:solidFill>
          <a:ln w="9525">
            <a:solidFill>
              <a:schemeClr val="tx1"/>
            </a:solidFill>
            <a:miter lim="800000"/>
            <a:headEnd/>
            <a:tailEnd/>
          </a:ln>
          <a:effectLst/>
        </p:spPr>
        <p:txBody>
          <a:bodyPr wrap="square">
            <a:spAutoFit/>
          </a:bodyPr>
          <a:lstStyle/>
          <a:p>
            <a:pPr eaLnBrk="0" hangingPunct="0">
              <a:spcBef>
                <a:spcPct val="50000"/>
              </a:spcBef>
            </a:pPr>
            <a:r>
              <a:rPr lang="en-US" sz="1400" b="1" dirty="0">
                <a:latin typeface="Arial" pitchFamily="34" charset="0"/>
              </a:rPr>
              <a:t>Each pass "bubbles" the largest element in the unsorted part of the list to its correct location.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It is more structured than usual prose but less formal than a programming language</a:t>
            </a:r>
          </a:p>
          <a:p>
            <a:endParaRPr lang="en-US" dirty="0" smtClean="0"/>
          </a:p>
          <a:p>
            <a:r>
              <a:rPr lang="en-US" dirty="0" smtClean="0"/>
              <a:t>Expressions:</a:t>
            </a:r>
          </a:p>
          <a:p>
            <a:pPr lvl="1"/>
            <a:r>
              <a:rPr lang="en-US" dirty="0" smtClean="0"/>
              <a:t>Use standard mathematical symbols to describe numerical and boolean expressions.</a:t>
            </a:r>
          </a:p>
          <a:p>
            <a:pPr lvl="1"/>
            <a:r>
              <a:rPr lang="en-US" dirty="0" smtClean="0"/>
              <a:t>Use &lt;- for assignment (“=“)</a:t>
            </a:r>
          </a:p>
          <a:p>
            <a:pPr lvl="1"/>
            <a:r>
              <a:rPr lang="en-US" dirty="0" smtClean="0"/>
              <a:t>Use = for equality relationship (“==“)</a:t>
            </a:r>
          </a:p>
          <a:p>
            <a:r>
              <a:rPr lang="en-US" dirty="0" smtClean="0"/>
              <a:t>Method Declaration</a:t>
            </a:r>
          </a:p>
          <a:p>
            <a:pPr lvl="1"/>
            <a:r>
              <a:rPr lang="en-US" dirty="0" smtClean="0"/>
              <a:t>Algorithm name(param1, param2)</a:t>
            </a:r>
            <a:endParaRPr lang="en-US" dirty="0"/>
          </a:p>
        </p:txBody>
      </p:sp>
      <p:sp>
        <p:nvSpPr>
          <p:cNvPr id="3" name="Title 2"/>
          <p:cNvSpPr>
            <a:spLocks noGrp="1"/>
          </p:cNvSpPr>
          <p:nvPr>
            <p:ph type="title"/>
          </p:nvPr>
        </p:nvSpPr>
        <p:spPr/>
        <p:txBody>
          <a:bodyPr/>
          <a:lstStyle/>
          <a:p>
            <a:r>
              <a:rPr lang="en-US" dirty="0" smtClean="0"/>
              <a:t>Pseudo  Code</a:t>
            </a:r>
            <a:endParaRPr lang="en-US" dirty="0"/>
          </a:p>
        </p:txBody>
      </p:sp>
      <p:sp>
        <p:nvSpPr>
          <p:cNvPr id="4" name="Footer Placeholder 3"/>
          <p:cNvSpPr>
            <a:spLocks noGrp="1"/>
          </p:cNvSpPr>
          <p:nvPr>
            <p:ph type="ftr" sz="quarter" idx="11"/>
          </p:nvPr>
        </p:nvSpPr>
        <p:spPr/>
        <p:txBody>
          <a:bodyPr/>
          <a:lstStyle/>
          <a:p>
            <a:pPr>
              <a:defRPr/>
            </a:pPr>
            <a:r>
              <a:rPr lang="en-US" smtClean="0"/>
              <a:t>Data Structures and Algorithms </a:t>
            </a:r>
            <a:endParaRPr lang="en-US" dirty="0"/>
          </a:p>
        </p:txBody>
      </p:sp>
      <p:sp>
        <p:nvSpPr>
          <p:cNvPr id="5" name="Slide Number Placeholder 4"/>
          <p:cNvSpPr>
            <a:spLocks noGrp="1"/>
          </p:cNvSpPr>
          <p:nvPr>
            <p:ph type="sldNum" sz="quarter" idx="12"/>
          </p:nvPr>
        </p:nvSpPr>
        <p:spPr/>
        <p:txBody>
          <a:bodyPr/>
          <a:lstStyle/>
          <a:p>
            <a:pPr>
              <a:defRPr/>
            </a:pPr>
            <a:fld id="{0FC456C6-1829-4FD9-AC97-259EABB8553E}" type="slidenum">
              <a:rPr lang="en-US" smtClean="0"/>
              <a:pPr>
                <a:defRPr/>
              </a:pPr>
              <a:t>9</a:t>
            </a:fld>
            <a:endParaRPr lang="en-US"/>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5.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
  <TotalTime>5573</TotalTime>
  <Words>3952</Words>
  <Application>Microsoft Office PowerPoint</Application>
  <PresentationFormat>On-screen Show (4:3)</PresentationFormat>
  <Paragraphs>1083</Paragraphs>
  <Slides>88</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0" baseType="lpstr">
      <vt:lpstr>Concourse</vt:lpstr>
      <vt:lpstr>Equation</vt:lpstr>
      <vt:lpstr>Analysis of Algorithms </vt:lpstr>
      <vt:lpstr>Data Structures and Algorithms</vt:lpstr>
      <vt:lpstr>Data Structures and Algorithms</vt:lpstr>
      <vt:lpstr>Analysis of Algorithm – Why???</vt:lpstr>
      <vt:lpstr>Analysis of Algorithm </vt:lpstr>
      <vt:lpstr>Time Complexity</vt:lpstr>
      <vt:lpstr>Beyond Experimental Studies</vt:lpstr>
      <vt:lpstr>Pseudo- Code</vt:lpstr>
      <vt:lpstr>Pseudo  Code</vt:lpstr>
      <vt:lpstr>Pseudo  Code</vt:lpstr>
      <vt:lpstr>Analysis of algorithms</vt:lpstr>
      <vt:lpstr>The Execution Time of Algorithms</vt:lpstr>
      <vt:lpstr>The Execution Time of Algorithms (cont.)</vt:lpstr>
      <vt:lpstr>The Execution Time of Algorithms (cont.)</vt:lpstr>
      <vt:lpstr>The Execution Time of Algorithms (cont.)</vt:lpstr>
      <vt:lpstr>PowerPoint Presentation</vt:lpstr>
      <vt:lpstr>General Rules </vt:lpstr>
      <vt:lpstr>General Rules </vt:lpstr>
      <vt:lpstr>General Rules </vt:lpstr>
      <vt:lpstr>General Rules </vt:lpstr>
      <vt:lpstr>General Rules </vt:lpstr>
      <vt:lpstr>General Rules </vt:lpstr>
      <vt:lpstr>General Rules </vt:lpstr>
      <vt:lpstr>Time Complexity</vt:lpstr>
      <vt:lpstr>PowerPoint Presentation</vt:lpstr>
      <vt:lpstr>Time Complexity</vt:lpstr>
      <vt:lpstr>Notations for algorithmic analysis</vt:lpstr>
      <vt:lpstr>O(n) represents upper bound. </vt:lpstr>
      <vt:lpstr>Big-O notation (Cont.,)</vt:lpstr>
      <vt:lpstr>Examples: Big – O Notation</vt:lpstr>
      <vt:lpstr> Ω(n) represents lower bound</vt:lpstr>
      <vt:lpstr>Examples: Ω – Omega Notation </vt:lpstr>
      <vt:lpstr>Θ(n) means tight bound</vt:lpstr>
      <vt:lpstr>Examples: Theta Notation</vt:lpstr>
      <vt:lpstr>PowerPoint Presentation</vt:lpstr>
      <vt:lpstr>Example: 1</vt:lpstr>
      <vt:lpstr>Example: 2</vt:lpstr>
      <vt:lpstr>Example: 3</vt:lpstr>
      <vt:lpstr>Example: 4 – Try Out!!!</vt:lpstr>
      <vt:lpstr>Example:5 – Try Out!!!</vt:lpstr>
      <vt:lpstr>Example:6 – Try Out!!!</vt:lpstr>
      <vt:lpstr>Example:7 – Try Out!!!</vt:lpstr>
      <vt:lpstr>Time Complexities </vt:lpstr>
      <vt:lpstr>Algorithm - Linear Search</vt:lpstr>
      <vt:lpstr>PowerPoint Presentation</vt:lpstr>
      <vt:lpstr>Algorithm – Linear Search</vt:lpstr>
      <vt:lpstr>Analysis of Linear Search</vt:lpstr>
      <vt:lpstr>Algorithm - Binary search</vt:lpstr>
      <vt:lpstr>Binary search – analysis</vt:lpstr>
      <vt:lpstr>Example: Sorting</vt:lpstr>
      <vt:lpstr>Insertion Sort</vt:lpstr>
      <vt:lpstr>Insertion Sort - Execution</vt:lpstr>
      <vt:lpstr>Analysis of Insertion Sort</vt:lpstr>
      <vt:lpstr>Best/Worst/Average Case</vt:lpstr>
      <vt:lpstr>Selection Sort</vt:lpstr>
      <vt:lpstr>Selection Sort - Algorithm</vt:lpstr>
      <vt:lpstr>Example</vt:lpstr>
      <vt:lpstr>Analysis of Selection Sort</vt:lpstr>
      <vt:lpstr>Pattern Matching</vt:lpstr>
      <vt:lpstr>PowerPoint Presentation</vt:lpstr>
      <vt:lpstr>Quick Sort</vt:lpstr>
      <vt:lpstr>Quick Sort</vt:lpstr>
      <vt:lpstr>Quick Sort</vt:lpstr>
      <vt:lpstr>Quick Sort</vt:lpstr>
      <vt:lpstr>Loop Invariant</vt:lpstr>
      <vt:lpstr>Merge Sort</vt:lpstr>
      <vt:lpstr>Merge Sort Algorithm</vt:lpstr>
      <vt:lpstr>PowerPoint Presentation</vt:lpstr>
      <vt:lpstr>Merge Sort - Example</vt:lpstr>
      <vt:lpstr>Shellsort</vt:lpstr>
      <vt:lpstr>Shellsort</vt:lpstr>
      <vt:lpstr>Shellsort</vt:lpstr>
      <vt:lpstr>Shellsort</vt:lpstr>
      <vt:lpstr>Shellsort</vt:lpstr>
      <vt:lpstr>Shellsort</vt:lpstr>
      <vt:lpstr>Empirical Analysis of Shellsort</vt:lpstr>
      <vt:lpstr>Empirical Analysis of Shellsort (Advantage)</vt:lpstr>
      <vt:lpstr>Empirical Analysis of Shellsort (Disadvantage)</vt:lpstr>
      <vt:lpstr>Shellsort Best Case</vt:lpstr>
      <vt:lpstr>Shellsort Worst Case</vt:lpstr>
      <vt:lpstr>Shellsort Examples</vt:lpstr>
      <vt:lpstr>Shellsort Examples (con’t)</vt:lpstr>
      <vt:lpstr>Shellsort Examples (con’t)</vt:lpstr>
      <vt:lpstr>Shell Sort Algorithm</vt:lpstr>
      <vt:lpstr>Radix Sort</vt:lpstr>
      <vt:lpstr>Example for Radix Sort</vt:lpstr>
      <vt:lpstr>Example for Radix Sort (Cont.,)</vt:lpstr>
      <vt:lpstr>Bubble Sor 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and Algorithms  in C</dc:title>
  <dc:creator>VIT43</dc:creator>
  <cp:lastModifiedBy>ADMIN</cp:lastModifiedBy>
  <cp:revision>216</cp:revision>
  <dcterms:created xsi:type="dcterms:W3CDTF">2012-01-03T10:50:09Z</dcterms:created>
  <dcterms:modified xsi:type="dcterms:W3CDTF">2017-08-28T14:30:11Z</dcterms:modified>
</cp:coreProperties>
</file>